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handoutMasterIdLst>
    <p:handoutMasterId r:id="rId69"/>
  </p:handoutMasterIdLst>
  <p:sldIdLst>
    <p:sldId id="1470" r:id="rId2"/>
    <p:sldId id="1430" r:id="rId3"/>
    <p:sldId id="1439" r:id="rId4"/>
    <p:sldId id="1432" r:id="rId5"/>
    <p:sldId id="1433" r:id="rId6"/>
    <p:sldId id="1437" r:id="rId7"/>
    <p:sldId id="1542" r:id="rId8"/>
    <p:sldId id="1543" r:id="rId9"/>
    <p:sldId id="1544" r:id="rId10"/>
    <p:sldId id="1545" r:id="rId11"/>
    <p:sldId id="1546" r:id="rId12"/>
    <p:sldId id="1547" r:id="rId13"/>
    <p:sldId id="1554" r:id="rId14"/>
    <p:sldId id="1548" r:id="rId15"/>
    <p:sldId id="1549" r:id="rId16"/>
    <p:sldId id="1550" r:id="rId17"/>
    <p:sldId id="1551" r:id="rId18"/>
    <p:sldId id="1552" r:id="rId19"/>
    <p:sldId id="1553" r:id="rId20"/>
    <p:sldId id="1440" r:id="rId21"/>
    <p:sldId id="1518" r:id="rId22"/>
    <p:sldId id="1208" r:id="rId23"/>
    <p:sldId id="1434" r:id="rId24"/>
    <p:sldId id="1220" r:id="rId25"/>
    <p:sldId id="1414" r:id="rId26"/>
    <p:sldId id="1559" r:id="rId27"/>
    <p:sldId id="1555" r:id="rId28"/>
    <p:sldId id="1286" r:id="rId29"/>
    <p:sldId id="1523" r:id="rId30"/>
    <p:sldId id="1456" r:id="rId31"/>
    <p:sldId id="1490" r:id="rId32"/>
    <p:sldId id="1560" r:id="rId33"/>
    <p:sldId id="1561" r:id="rId34"/>
    <p:sldId id="1562" r:id="rId35"/>
    <p:sldId id="1491" r:id="rId36"/>
    <p:sldId id="1512" r:id="rId37"/>
    <p:sldId id="1563" r:id="rId38"/>
    <p:sldId id="1564" r:id="rId39"/>
    <p:sldId id="1524" r:id="rId40"/>
    <p:sldId id="1525" r:id="rId41"/>
    <p:sldId id="1526" r:id="rId42"/>
    <p:sldId id="1528" r:id="rId43"/>
    <p:sldId id="1565" r:id="rId44"/>
    <p:sldId id="1572" r:id="rId45"/>
    <p:sldId id="1566" r:id="rId46"/>
    <p:sldId id="1567" r:id="rId47"/>
    <p:sldId id="1568" r:id="rId48"/>
    <p:sldId id="1569" r:id="rId49"/>
    <p:sldId id="1570" r:id="rId50"/>
    <p:sldId id="1571" r:id="rId51"/>
    <p:sldId id="1529" r:id="rId52"/>
    <p:sldId id="1435" r:id="rId53"/>
    <p:sldId id="1573" r:id="rId54"/>
    <p:sldId id="1574" r:id="rId55"/>
    <p:sldId id="1575" r:id="rId56"/>
    <p:sldId id="1576" r:id="rId57"/>
    <p:sldId id="1577" r:id="rId58"/>
    <p:sldId id="1578" r:id="rId59"/>
    <p:sldId id="1580" r:id="rId60"/>
    <p:sldId id="993" r:id="rId61"/>
    <p:sldId id="1516" r:id="rId62"/>
    <p:sldId id="1581" r:id="rId63"/>
    <p:sldId id="1582" r:id="rId64"/>
    <p:sldId id="1517" r:id="rId65"/>
    <p:sldId id="1300" r:id="rId66"/>
    <p:sldId id="1508" r:id="rId67"/>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785315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79195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69746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360940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3802665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4192490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000203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36303975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044560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4091088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1448486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1290207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97179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89362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1117209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45441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slide" Target="slide4.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5.docx"/></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6.docx"/></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package" Target="../embeddings/Microsoft_Word___7.docx"/></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52.xml"/><Relationship Id="rId4" Type="http://schemas.openxmlformats.org/officeDocument/2006/relationships/tags" Target="../tags/tag4.xml"/><Relationship Id="rId9" Type="http://schemas.openxmlformats.org/officeDocument/2006/relationships/slide" Target="slide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4.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4.xml"/><Relationship Id="rId4" Type="http://schemas.openxmlformats.org/officeDocument/2006/relationships/slide" Target="slide61.xml"/></Relationships>
</file>

<file path=ppt/slides/_rels/slide62.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4.xml"/><Relationship Id="rId4" Type="http://schemas.openxmlformats.org/officeDocument/2006/relationships/slide" Target="slide61.xml"/></Relationships>
</file>

<file path=ppt/slides/_rels/slide63.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4.xml"/><Relationship Id="rId4" Type="http://schemas.openxmlformats.org/officeDocument/2006/relationships/slide" Target="slide61.xml"/></Relationships>
</file>

<file path=ppt/slides/_rels/slide64.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4.xml"/><Relationship Id="rId4" Type="http://schemas.openxmlformats.org/officeDocument/2006/relationships/slide" Target="slide61.xml"/></Relationships>
</file>

<file path=ppt/slides/_rels/slide65.xml.rels><?xml version="1.0" encoding="UTF-8" standalone="yes"?>
<Relationships xmlns="http://schemas.openxmlformats.org/package/2006/relationships"><Relationship Id="rId3" Type="http://schemas.openxmlformats.org/officeDocument/2006/relationships/slide" Target="slide60.xml"/><Relationship Id="rId7" Type="http://schemas.openxmlformats.org/officeDocument/2006/relationships/slide" Target="slide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4.xml"/><Relationship Id="rId4" Type="http://schemas.openxmlformats.org/officeDocument/2006/relationships/slide" Target="slide61.xml"/></Relationships>
</file>

<file path=ppt/slides/_rels/slide6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a:t>
            </a:r>
            <a:r>
              <a:rPr lang="zh-CN" altLang="en-US" sz="3600" kern="100" dirty="0">
                <a:latin typeface="微软雅黑" panose="020B0503020204020204" pitchFamily="34" charset="-122"/>
                <a:ea typeface="微软雅黑" panose="020B0503020204020204" pitchFamily="34" charset="-122"/>
              </a:rPr>
              <a:t>三</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练就审美技能，赏析描写艺术</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3646"/>
            <a:ext cx="11412000" cy="6684498"/>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女的说，我不买，我有衣裳，要不给闺女买个书包，她的书包太旧了。男的点头，说嗯。</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女的说，六块，给你买两包烟一瓶酒，晚上你喝点儿。男的努起嘴唇，是飞吻的姿势，然后咧开嘴，说，你呢，你什么都不买？</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女的说，还有一毛五，买根冰棍，我咂咂就行了。说完，有些不好意思的样子，脸上绽开一朵大丽花。</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我看见男的突然变成顿号，愣在那里不说话，眼圈渐渐泛红。</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我不忍心再看，扭过身子，快走几步，看别的菜摊。</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等我再回头，两口子已经蹬上三轮，准备出发的样子。我冲他们摆摆手。男的背对我，没看见。女的看见了，也摆摆手。女的好像对男的说了句什么，随之男的扭头看我，笑笑。</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我原地不动，看他们，直到他们的背影在我眼前消失</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10669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348948"/>
            <a:ext cx="11412000" cy="3376990"/>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老刘的卖葱故事，起初，引起酒桌上一阵阵哄笑。有人笑得直拍桌子，有人笑得岔气，还有人不断插话。可越往后，笑声越少，结尾处，全场静默。</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故事讲完，老刘的话还在继续。</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老刘说，那天，我想了很多事，想自己的种种不如意，想到最后，想开了，我怎么就不能用别人的阳光来照亮自己呢？</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话音刚落，桌上响起掌声。老刘脸色通红。</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1079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477466"/>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有人评价侯德云的小说语言朴素又充满张力的美感，干净利落，充满生活味儿，请结合文本简要赏析小说的语言特色。</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34566" y="1774059"/>
            <a:ext cx="11412000"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语言生活化，多用口语来表达。如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笑什么笑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话头赶到这里了嘛</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今天不赖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等，就是完全的口语，生活化的语言，让人感到亲切。</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语言准确、富有表现力。如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女的那脑袋，像个碾盘倭瓜直接放在倒置的宝葫芦上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，生动而准确地勾勒出女人外在的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的形象。再如，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脸上绽开一朵大丽花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，比喻贴切，很有表现力，写出了女人幸福的笑容。</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语言幽默。在对卖葱夫妻的描写上，注重夸张、对比与幽默，用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碾盘倭瓜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来形容脑袋，男瘦女胖、男细女粗的对比，很滑稽，让人忍俊不禁。但在笑过之后，引人沉思。</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97475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277506" y="20410"/>
            <a:ext cx="1152612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小说在创作手法上借鉴了雨果的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美丑对照原则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，即对比与反衬，请结合文本从人物塑造和主题表现两方面对此手法进行简要分析。</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277506" y="1211888"/>
            <a:ext cx="11526120" cy="5593815"/>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人物塑造上的美丑对照：</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男瘦女胖、男高女矮、男俊女丑，构成鲜明的对比。外在的不协调反衬出内在协调和夫妻相爱相敬的幸福。</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妻子的外丑内美，形成鲜明的对比，以外表的丑反衬内在的美，从而有力地表现出妻子的品行之美。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夫妻俩的三轮车之丑同其他三轮车的对比，更加衬托出夫妻俩外在的滑稽形象，也有力地揭示出夫妻二人生活的艰辛。</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主题表现方面的美丑对照：</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以人物的外丑和生活的艰辛来反衬内心的美和阳光积极的生活态度。妻子虽丑，夫妻却十分默契，彼此照顾，共同努力，生活虽艰辛，一家人却过得其乐融融。</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以这对夫妻的生活来同老刘对比。老刘作为有着许多不如意的普通人，能够从卖葱夫妻的故事中获得照亮自己人生的阳光，展示了其乐观、阳光、积极向上的生活态度。</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497072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012"/>
            <a:ext cx="11412000" cy="6955726"/>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父亲的麦粒</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许心龙</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年夏天的一天，偏西的太阳热劲儿刚弱下来，父亲将饭碗一推，抹把汗，就喊娘到场里收麦子。凌乱的麦秸屑很有感情地揉进父亲泛黄的短发里。一晃，父亲在打麦场上忙乎了半月多，该颗粒归仓了。六月的阳光把父亲的背心烙在了身上，父亲洗澡时，脊背呈现出醒目的背心模样，白而发亮。</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父亲和我娘我哥齐上阵，摊开的一大场麦子很快变成一堆小麦山。麦山按捺不住地弥漫着麦香的热气。我娘拢了拢湿漉漉的乱发，瞅着麦山，脸上露出了疲劳后的笑容。</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这时，父亲伸出左手弯腰抓起一把温热的麦子，用力握了一下，伸开手掌盯了一会儿，又用右手食指来回划拉几下</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83049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405458"/>
            <a:ext cx="11412000" cy="6217062"/>
          </a:xfrm>
          <a:prstGeom prst="rect">
            <a:avLst/>
          </a:prstGeom>
        </p:spPr>
        <p:txBody>
          <a:bodyPr wrap="square" lIns="121898" tIns="60948" rIns="121898" bIns="60948">
            <a:spAutoFit/>
          </a:bodyPr>
          <a:lstStyle/>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干透了吧？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我娘问道。父亲没有搭腔，而是拈起几粒麦子准确无误地投入了口中。随着颚骨的上下晃动，嘴里发出了清晰</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的</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嘎嘣嘎嘣的脆响</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我要的就是麦粒嚼在嘴里的嘎嘣脆响！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父亲不容置疑地说。</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装麦！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父亲将军般地命令。面对饱满的麦子，父亲的精气神儿也是永远饱满的。</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麦收恁爹看得最重。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我娘边往簸箕里搂麦，边说，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自从跟恁奶奶分家另过，年年都是这样。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麦子晒干了，不会生虫。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父亲边扎麦袋口边说，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交公粮时心里也踏实。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我说多少遍了，从今年起，不再交公粮啦。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我强调说</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你以为你是皇上，说免皇粮就免了。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父亲头也不抬，接话道。其实，父亲很为有我这个师范毕业执了教鞭的儿子骄傲的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14492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589596"/>
            <a:ext cx="11412000" cy="5576502"/>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我娘不置可否地笑笑，那意思是责怪我想得倒美。</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望望仅会歪歪扭扭写出自己名字的二老，无语了。无知者无过，只是后来我才知道父亲是想借今年的饱满麦子，好好出一口去年在乡粮站交公粮时受的恶气。去年排队交公粮时，有人趁父亲去厕所，把一袋掺有土坷垃的麦子，调换给了父亲。面对坷垃秕子麦，父亲百张嘴也说不清。他因此受到了大喇叭的广播批评。受了奇耻大辱的父亲回来就找村主任申冤。村主任笑笑，拍拍父亲的瘦肩膀，说公粮交掉不就好了，再争论还有意思嘛。父亲叹声，气得夜饭也没吃就蒙头睡了。睡梦中还发癔症连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那不是我的麦子！那不是我的麦子！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十多袋麦子规矩地躺在了架子车上。父亲还跟往年一样，要提前一晚上去乡粮站排队。我娘准备好的有葱花面饼还有过夜的铺当。</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76537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67644" y="84768"/>
            <a:ext cx="11412000" cy="6771060"/>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这时，我看到村主任朝我们的麦场走来。我忙向村主任招手。村主任不会不知道政策，这回看愚顽的父亲还有什么话可说。我长出了一口气。</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老陆，今年麦子咋样？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村主任走近了，瞅着父亲问道。</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亩产一千一二百斤吧。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父亲笑答。父亲说着就解开一袋麦子，抓出一把，说：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来，村主任你看看。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村主任探头看看父亲手里的麦子，点点头。</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嘎嘣响呢。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父亲说着就拈起几粒麦子准确无误地投入口中。很快</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嘎</a:t>
            </a:r>
            <a:r>
              <a:rPr lang="zh-CN" altLang="zh-CN" sz="2400" kern="100" dirty="0" smtClean="0">
                <a:latin typeface="宋体" panose="02010600030101010101" pitchFamily="2" charset="-122"/>
                <a:ea typeface="楷体_GB2312" panose="02010609030101010101" pitchFamily="49" charset="-122"/>
                <a:cs typeface="楷体_GB2312" panose="02010609030101010101" pitchFamily="49" charset="-122"/>
              </a:rPr>
              <a:t>嘣</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嘎嘣的响声就从父亲的嘴里传出</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。我看到父亲咀嚼得很有耐心很卖力很幸福。父亲的那嘴钢牙好像就是为了麦粒生长的。最终父亲很满足地咽下那口麦面，说：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村主任，我再打开一袋你看看吧。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不，就跟这麦粒一样瓷实。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村主任再次点点头，说，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村里最过硬的，就是老陆了。</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106187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323630"/>
            <a:ext cx="11412000" cy="6130500"/>
          </a:xfrm>
          <a:prstGeom prst="rect">
            <a:avLst/>
          </a:prstGeom>
        </p:spPr>
        <p:txBody>
          <a:bodyPr wrap="square" lIns="121898" tIns="60948" rIns="121898" bIns="60948">
            <a:spAutoFit/>
          </a:bodyPr>
          <a:lstStyle/>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用这样的麦子交公粮，没问题吧？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父亲胸有成竹地问道。</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交啥公粮？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村主任一愣，望我一眼，恍然明白了什么，笑道，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呵呵，你交公粮交上瘾了吧？你不知道今年起公粮免征了吗？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父亲呆若木鸡。无疑，村主任的一番话在父亲看来显得惊天动地。</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老陆，不交皇粮就违法的时代过去啦！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与父亲年龄相仿的村主任显然也很激动。</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村主任，你可不敢开这样的玩笑呀！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父亲盯着村主任，小心地说。</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连我的话你也不信？电视上都播了呢。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村主任拍拍父亲的瘦肩膀，一本正经地说，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老陆，对去年交公粮的事还放不下吧？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我真咽不下这口气。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父亲哽咽着说，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我的麦子粒粒嘎嘣脆响，交恁些年公粮了从没有过二样的。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44032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67645" y="45418"/>
            <a:ext cx="11412000" cy="6771060"/>
          </a:xfrm>
          <a:prstGeom prst="rect">
            <a:avLst/>
          </a:prstGeom>
        </p:spPr>
        <p:txBody>
          <a:bodyPr wrap="square" lIns="121898" tIns="60948" rIns="121898" bIns="60948">
            <a:spAutoFit/>
          </a:bodyPr>
          <a:lstStyle/>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老陆，别恁较真了，都过去了。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村主任安慰道。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看看我的麦子哪粒不嘎嘣嘎嘣脆响？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父亲执拗地说，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那袋土坷垃秕子麦，打人的脸呀！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好了，别伤心了。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村长再次拍拍父亲的肩膀，说：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你就用这车麦子卖了钱买辆三轮车吧，也一把年纪了，该省点儿力气了。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听村长的，买辆三轮车吧。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我娘忙说。我娘望村长一眼，继续说：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没见过恁一根筋的，弄啥事就</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怕</a:t>
            </a:r>
            <a:r>
              <a:rPr lang="zh-CN" altLang="en-US" sz="2400" kern="100" dirty="0" smtClean="0">
                <a:latin typeface="楷体" panose="02010609060101010101" pitchFamily="49" charset="-122"/>
                <a:ea typeface="楷体" panose="02010609060101010101" pitchFamily="49" charset="-122"/>
                <a:cs typeface="宋体" panose="02010600030101010101" pitchFamily="2" charset="-122"/>
              </a:rPr>
              <a:t>别</a:t>
            </a:r>
            <a:r>
              <a:rPr lang="zh-CN" altLang="zh-CN" sz="2400" kern="100" dirty="0" smtClean="0">
                <a:latin typeface="宋体" panose="02010600030101010101" pitchFamily="2" charset="-122"/>
                <a:ea typeface="楷体_GB2312" panose="02010609030101010101" pitchFamily="49" charset="-122"/>
                <a:cs typeface="楷体_GB2312" panose="02010609030101010101" pitchFamily="49" charset="-122"/>
              </a:rPr>
              <a:t>人</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吃了亏</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呵呵，谁不知道老陆！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村长笑说，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我说老陆呀，这就是变迁，可不能坐在福中不知福。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父亲一屁股坐在了车尾的麦袋子上，右手不停地一下一下捶着鼓鼓的麦袋子。</a:t>
            </a:r>
            <a:endParaRPr lang="zh-CN" altLang="zh-CN" sz="2400" u="heavy"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半夜里，父亲的高声喊叫把我惊醒。父亲喊道：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那不是我的麦子！那不是我的麦子！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如今，年迈的父亲嘴里没有了牙齿，我就再也听不到父亲嚼麦粒时发出的嘎嘣嘎嘣的响声了。父亲嘴里没有了牙齿，那嘴就成了舌头的天下。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那自由的舌头时常翻滚</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那不是我的麦子，那不是我的麦子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727233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2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939" y="942356"/>
            <a:ext cx="7198535" cy="56983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51189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文中画横线的句子刻画了父亲怎样的心理？</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3064550"/>
            <a:ext cx="11412000" cy="67708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嘎</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嘣嘎</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在文中出现了七次，试简析如此处理的作用。</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199599"/>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政策落实时的震惊</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无法挽回名誉的郁闷</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不用再交公粮的失落。</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3752254"/>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强调了父亲的麦粒质量过硬</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表现出父亲做事用心，老实诚信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嘎嘣嘎嘣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作为父亲对麦粒质量的追求标准，作为父亲为挽回名誉所付出的感情，成为贯穿全文的线索，使情节集中，结构清晰。</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91680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blinds(horizontal)">
                                      <p:cBhvr>
                                        <p:cTn id="27" dur="500"/>
                                        <p:tgtEl>
                                          <p:spTgt spid="6">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blinds(horizontal)">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909514"/>
            <a:ext cx="1152612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赏析文中画波浪线的句子。</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endPar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34566" y="1435636"/>
            <a:ext cx="11526120" cy="226982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与父亲年龄相仿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从一个侧面反映出父亲与村长所经历的交公粮时日之长，</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用来修饰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村长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，有助于刻画出村长的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激动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一词刻画出父亲嘴中无牙的状貌，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翻滚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则刻画父亲的絮絮叨叨，整句话生动地刻画了父亲耿耿于怀的形象。</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406574" y="3748360"/>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探究并概括小说的主题。</a:t>
            </a:r>
            <a:endParaRPr lang="zh-CN" altLang="zh-CN" sz="2400" kern="100">
              <a:latin typeface="宋体" panose="02010600030101010101" pitchFamily="2" charset="-122"/>
              <a:cs typeface="Courier New" panose="02070309020205020404" pitchFamily="49" charset="0"/>
            </a:endParaRPr>
          </a:p>
        </p:txBody>
      </p:sp>
      <p:sp>
        <p:nvSpPr>
          <p:cNvPr id="11" name="矩形 10"/>
          <p:cNvSpPr/>
          <p:nvPr/>
        </p:nvSpPr>
        <p:spPr>
          <a:xfrm>
            <a:off x="406574" y="4428202"/>
            <a:ext cx="1152612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塑造了一个一心为公、老实诚信、守旧执拗、珍视自身名誉的农民形象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反映了时代的变迁给普通农民带来的命运变化与精神冲击。</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Effect transition="in" filter="blinds(horizontal)">
                                      <p:cBhvr>
                                        <p:cTn id="2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670827577"/>
              </p:ext>
            </p:extLst>
          </p:nvPr>
        </p:nvGraphicFramePr>
        <p:xfrm>
          <a:off x="1306675" y="1629594"/>
          <a:ext cx="9577063" cy="4056657"/>
        </p:xfrm>
        <a:graphic>
          <a:graphicData uri="http://schemas.openxmlformats.org/drawingml/2006/table">
            <a:tbl>
              <a:tblPr/>
              <a:tblGrid>
                <a:gridCol w="1824765"/>
                <a:gridCol w="7752298"/>
              </a:tblGrid>
              <a:tr h="56793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6997">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知识储备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是否能建立起小说描写艺术</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包括人物描写、景物描写和语言描写艺术</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的知识网络？</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793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是否能掌握赏析题的审题要点</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角度、步骤等</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793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是否能清楚答赏析题的带题阅读的要求？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793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是否能掌握答赏析题的三步骤？</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793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396404114"/>
              </p:ext>
            </p:extLst>
          </p:nvPr>
        </p:nvGraphicFramePr>
        <p:xfrm>
          <a:off x="7103318" y="2813171"/>
          <a:ext cx="1143000" cy="771525"/>
        </p:xfrm>
        <a:graphic>
          <a:graphicData uri="http://schemas.openxmlformats.org/presentationml/2006/ole">
            <mc:AlternateContent xmlns:mc="http://schemas.openxmlformats.org/markup-compatibility/2006">
              <mc:Choice xmlns:v="urn:schemas-microsoft-com:vml" Requires="v">
                <p:oleObj spid="_x0000_s1264"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7103318" y="2813171"/>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760768437"/>
              </p:ext>
            </p:extLst>
          </p:nvPr>
        </p:nvGraphicFramePr>
        <p:xfrm>
          <a:off x="10136782" y="3417699"/>
          <a:ext cx="1143000" cy="771525"/>
        </p:xfrm>
        <a:graphic>
          <a:graphicData uri="http://schemas.openxmlformats.org/presentationml/2006/ole">
            <mc:AlternateContent xmlns:mc="http://schemas.openxmlformats.org/markup-compatibility/2006">
              <mc:Choice xmlns:v="urn:schemas-microsoft-com:vml" Requires="v">
                <p:oleObj spid="_x0000_s1265"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10136782" y="3417699"/>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79921893"/>
              </p:ext>
            </p:extLst>
          </p:nvPr>
        </p:nvGraphicFramePr>
        <p:xfrm>
          <a:off x="9737392" y="3987070"/>
          <a:ext cx="1143000" cy="771525"/>
        </p:xfrm>
        <a:graphic>
          <a:graphicData uri="http://schemas.openxmlformats.org/presentationml/2006/ole">
            <mc:AlternateContent xmlns:mc="http://schemas.openxmlformats.org/markup-compatibility/2006">
              <mc:Choice xmlns:v="urn:schemas-microsoft-com:vml" Requires="v">
                <p:oleObj spid="_x0000_s1266"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737392" y="3987070"/>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192942764"/>
              </p:ext>
            </p:extLst>
          </p:nvPr>
        </p:nvGraphicFramePr>
        <p:xfrm>
          <a:off x="9189792" y="4552249"/>
          <a:ext cx="1143000" cy="771525"/>
        </p:xfrm>
        <a:graphic>
          <a:graphicData uri="http://schemas.openxmlformats.org/presentationml/2006/ole">
            <mc:AlternateContent xmlns:mc="http://schemas.openxmlformats.org/markup-compatibility/2006">
              <mc:Choice xmlns:v="urn:schemas-microsoft-com:vml" Requires="v">
                <p:oleObj spid="_x0000_s1267"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189792" y="4552249"/>
                        <a:ext cx="1143000" cy="771525"/>
                      </a:xfrm>
                      <a:prstGeom prst="rect">
                        <a:avLst/>
                      </a:prstGeom>
                    </p:spPr>
                  </p:pic>
                </p:oleObj>
              </mc:Fallback>
            </mc:AlternateContent>
          </a:graphicData>
        </a:graphic>
      </p:graphicFrame>
      <p:sp>
        <p:nvSpPr>
          <p:cNvPr id="14" name="返回">
            <a:hlinkClick r:id="rId14"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31565248"/>
              </p:ext>
            </p:extLst>
          </p:nvPr>
        </p:nvGraphicFramePr>
        <p:xfrm>
          <a:off x="596900" y="918985"/>
          <a:ext cx="11042650" cy="5834063"/>
        </p:xfrm>
        <a:graphic>
          <a:graphicData uri="http://schemas.openxmlformats.org/presentationml/2006/ole">
            <mc:AlternateContent xmlns:mc="http://schemas.openxmlformats.org/markup-compatibility/2006">
              <mc:Choice xmlns:v="urn:schemas-microsoft-com:vml" Requires="v">
                <p:oleObj spid="_x0000_s3096" name="文档" r:id="rId4" imgW="11042671" imgH="5831046" progId="Word.Document.12">
                  <p:embed/>
                </p:oleObj>
              </mc:Choice>
              <mc:Fallback>
                <p:oleObj name="文档" r:id="rId4" imgW="11042671" imgH="5831046" progId="Word.Document.12">
                  <p:embed/>
                  <p:pic>
                    <p:nvPicPr>
                      <p:cNvPr id="0" name=""/>
                      <p:cNvPicPr/>
                      <p:nvPr/>
                    </p:nvPicPr>
                    <p:blipFill>
                      <a:blip r:embed="rId5"/>
                      <a:stretch>
                        <a:fillRect/>
                      </a:stretch>
                    </p:blipFill>
                    <p:spPr>
                      <a:xfrm>
                        <a:off x="596900" y="918985"/>
                        <a:ext cx="11042650" cy="5834063"/>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818071313"/>
              </p:ext>
            </p:extLst>
          </p:nvPr>
        </p:nvGraphicFramePr>
        <p:xfrm>
          <a:off x="555625" y="1130300"/>
          <a:ext cx="10856913" cy="4400550"/>
        </p:xfrm>
        <a:graphic>
          <a:graphicData uri="http://schemas.openxmlformats.org/presentationml/2006/ole">
            <mc:AlternateContent xmlns:mc="http://schemas.openxmlformats.org/markup-compatibility/2006">
              <mc:Choice xmlns:v="urn:schemas-microsoft-com:vml" Requires="v">
                <p:oleObj spid="_x0000_s4120" name="文档" r:id="rId4" imgW="10986884" imgH="4461554" progId="Word.Document.12">
                  <p:embed/>
                </p:oleObj>
              </mc:Choice>
              <mc:Fallback>
                <p:oleObj name="文档" r:id="rId4" imgW="10986884" imgH="4461554" progId="Word.Document.12">
                  <p:embed/>
                  <p:pic>
                    <p:nvPicPr>
                      <p:cNvPr id="0" name=""/>
                      <p:cNvPicPr/>
                      <p:nvPr/>
                    </p:nvPicPr>
                    <p:blipFill>
                      <a:blip r:embed="rId5"/>
                      <a:stretch>
                        <a:fillRect/>
                      </a:stretch>
                    </p:blipFill>
                    <p:spPr>
                      <a:xfrm>
                        <a:off x="555625" y="1130300"/>
                        <a:ext cx="10856913" cy="4400550"/>
                      </a:xfrm>
                      <a:prstGeom prst="rect">
                        <a:avLst/>
                      </a:prstGeom>
                    </p:spPr>
                  </p:pic>
                </p:oleObj>
              </mc:Fallback>
            </mc:AlternateContent>
          </a:graphicData>
        </a:graphic>
      </p:graphicFrame>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793972411"/>
              </p:ext>
            </p:extLst>
          </p:nvPr>
        </p:nvGraphicFramePr>
        <p:xfrm>
          <a:off x="669131" y="1269554"/>
          <a:ext cx="10852150" cy="3592513"/>
        </p:xfrm>
        <a:graphic>
          <a:graphicData uri="http://schemas.openxmlformats.org/presentationml/2006/ole">
            <mc:AlternateContent xmlns:mc="http://schemas.openxmlformats.org/markup-compatibility/2006">
              <mc:Choice xmlns:v="urn:schemas-microsoft-com:vml" Requires="v">
                <p:oleObj spid="_x0000_s5144" name="文档" r:id="rId4" imgW="10986884" imgH="3653897" progId="Word.Document.12">
                  <p:embed/>
                </p:oleObj>
              </mc:Choice>
              <mc:Fallback>
                <p:oleObj name="文档" r:id="rId4" imgW="10986884" imgH="3653897" progId="Word.Document.12">
                  <p:embed/>
                  <p:pic>
                    <p:nvPicPr>
                      <p:cNvPr id="0" name=""/>
                      <p:cNvPicPr/>
                      <p:nvPr/>
                    </p:nvPicPr>
                    <p:blipFill>
                      <a:blip r:embed="rId5"/>
                      <a:stretch>
                        <a:fillRect/>
                      </a:stretch>
                    </p:blipFill>
                    <p:spPr>
                      <a:xfrm>
                        <a:off x="669131" y="1269554"/>
                        <a:ext cx="10852150" cy="3592513"/>
                      </a:xfrm>
                      <a:prstGeom prst="rect">
                        <a:avLst/>
                      </a:prstGeom>
                    </p:spPr>
                  </p:pic>
                </p:oleObj>
              </mc:Fallback>
            </mc:AlternateContent>
          </a:graphicData>
        </a:graphic>
      </p:graphicFrame>
    </p:spTree>
    <p:extLst>
      <p:ext uri="{BB962C8B-B14F-4D97-AF65-F5344CB8AC3E}">
        <p14:creationId xmlns:p14="http://schemas.microsoft.com/office/powerpoint/2010/main" val="42639256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00275"/>
            <a:ext cx="11412000" cy="5593815"/>
          </a:xfrm>
          <a:prstGeom prst="rect">
            <a:avLst/>
          </a:prstGeom>
        </p:spPr>
        <p:txBody>
          <a:bodyPr wrap="square" lIns="121898" tIns="60948" rIns="121898" bIns="60948">
            <a:spAutoFit/>
          </a:bodyPr>
          <a:lstStyle/>
          <a:p>
            <a:pPr indent="63182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审题关键</a:t>
            </a:r>
          </a:p>
          <a:p>
            <a:pPr indent="63182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特别注意题干中的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一词，浙江卷文学类阅读重视审美赏析，在命题上用得最多的是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一词。它包含着赏析题答题的完整步骤，即指出手法＋分析运用＋点出效果。</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审出赏析角度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。浙江卷用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一词，多是自由</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不限定角度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赏析，如规定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角度，题干都会点明的。</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审出范围。浙江卷皆用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画线句子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表示，表明它是赏析局部文字。</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注意题干中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景物特点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景物描写特点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用语的区别，后者是表达技巧赏析题；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作品语言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作品中的人物语言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用语的区别，后者会在题干中特别交代。</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40789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649946"/>
            <a:ext cx="11412000" cy="6147813"/>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描写艺术赏析题对应的阅读一般是在整体基础上的局部阅读、定点阅读。因为所给文字都是片段式，所以特别要注意精读、细读。</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阅读的第一个内容是弄清描写对象及描写方法；其次要理清层次，抓住关键词语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尤其是动词、形容词</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，把握住描写对象的特征。细读、精读不仅需要反复读，更要动笔墨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勾画圈点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、动脑筋，以加深对内容的理解，看看它是用什么方法描写人物的，表现出人物怎样的性格特征和心理情感。</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描写对象、描写方法及对象特征是阅读必须完成的三项内容。</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另外，对所给文字的上下文也应阅读，因为有些手法单看所给文字是无法判断的，如侧面描写等。</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至于涉及全文的赏析阅读，既要从叙事、结构及语言等角度展开阅读，也要重点阅读与人物描写相关的局部文字。</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带题细读</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341562"/>
            <a:ext cx="11412000" cy="4001071"/>
          </a:xfrm>
          <a:prstGeom prst="rect">
            <a:avLst/>
          </a:prstGeom>
        </p:spPr>
        <p:txBody>
          <a:bodyPr wrap="square" lIns="121898" tIns="60948" rIns="121898" bIns="60948">
            <a:spAutoFit/>
          </a:bodyPr>
          <a:lstStyle/>
          <a:p>
            <a:pPr indent="63182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人物描写艺术赏析题</a:t>
            </a: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人物描写艺术涉及的范围很广，如表现手法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如对比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、修辞方法、语言等角度，但主要在人物描写手法上。具体指正面描写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语言、动作、肖像、心理、细节等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与侧面描写两类。在判定所用的手法上要注意两点：</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具体而全面。具体是指要明确运用哪一种手法，如是语言描写、细节描写，侧面描写中是用环境烘托还是他人衬托等。全面是指描写往往不是单一的，一段文字常常是语言描写、动作描写、细节描写等手法的综合运用，所以要综合判断</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629594"/>
            <a:ext cx="11321875" cy="226982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同小说的叙事艺术一样，小说描写艺术也是审美素养中的一项重要内容，也是高考小说阅读考查的重要方面。为此，要从两方面下功夫，一是构建起以叙事、描写艺术为主体的艺术技巧知识网络，二是在实战中练就审美技能，尤其是针对具体文本的具体技巧作出具体赏析，而不是说空话套话，这一点才是二轮复习的重点所在。</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6241"/>
            <a:ext cx="11412000" cy="5039817"/>
          </a:xfrm>
          <a:prstGeom prst="rect">
            <a:avLst/>
          </a:prstGeom>
        </p:spPr>
        <p:txBody>
          <a:bodyPr wrap="square" lIns="121898" tIns="60948" rIns="121898" bIns="60948">
            <a:spAutoFit/>
          </a:bodyPr>
          <a:lstStyle/>
          <a:p>
            <a:pPr indent="63182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特别注意以下写人手法的判断。</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侧面描写。它在判断中较特殊，因为它需要结合主体材料来判定，因此有时为考生所忽视。如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年山东卷小说《审丑》，主人公是拾垃圾的曾老头，其中一题是要求赏析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不少人默默地注视着老头，每张脸都板硬，盛着或显著或含蓄的恶心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这一句，这一句就是侧面描写。</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细节描写。不少考生把细节描写等同于动作描写，这是片面的。细节描写固然多表现在动作描写上，但同时也表现在服饰、神态和心理上。细节描写肯定是一种细致描写，但描写细致不能等同于细节描写，只有那些描写细致而又非常具有表现力的描写才叫细节描写。</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57019" y="818941"/>
            <a:ext cx="11076375" cy="4555069"/>
          </a:xfrm>
          <a:prstGeom prst="rect">
            <a:avLst/>
          </a:prstGeom>
        </p:spPr>
        <p:txBody>
          <a:bodyPr wrap="square" lIns="121898" tIns="60948" rIns="121898" bIns="60948">
            <a:spAutoFit/>
          </a:bodyPr>
          <a:lstStyle/>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心理描写。这种描写要引起考生注意，高考命题正趋向这一点。心理描写又分为直接心理描写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如内心独白、意识流、梦幻等方式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和间接心理描写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主要通过语言、动作来体现心理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，是对人物内心世界的真实展现，是一种层次很高的描写艺术。</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个别不常用的写人手法。如主观描写与客观描写等。</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在分析表达效果时，最主要的是指出用这种手法写出了人物什么样的形象特征，在说侧面描写表达效果时，注意是正衬还是反衬，兼及情节、环境、主题方面的作用</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96418"/>
            <a:ext cx="11412000" cy="64017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戒　猎</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　族</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加拿别克骑马向山谷深处走去。正是黄羊下山喝水的日子，狼在这时会跟踪黄羊而来，他要利用机会开始开春的第一次猎狼。</a:t>
            </a:r>
            <a:endParaRPr lang="zh-CN" altLang="zh-CN" sz="2400" kern="100" dirty="0">
              <a:latin typeface="宋体" panose="02010600030101010101" pitchFamily="2" charset="-122"/>
              <a:cs typeface="Courier New" panose="02070309020205020404" pitchFamily="49" charset="0"/>
            </a:endParaRPr>
          </a:p>
          <a:p>
            <a:pPr indent="631825" algn="di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很快黄羊便成群出现，加拿别克弃其他的狼于不顾，调转枪口向那狼中王者射击。子弹准确击中了它，但它却挣扎着逃跑了。山谷中，一只狼中王者和一人一马展开了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马拉松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加拿别克在逼近，狼在逃跑，二者之间的距离在缩短。最后，它已没有挣扎逃跑的力气，只是望着他。加拿别克看见它的眼中滚出了泪水，他的心一颤，勾扳机的手松开了。它是狼中王者，但恐惧让它身上的光彩骤减，并且把悲哀迅速放大。所有生命在死亡面前都是脆弱的，谁又能从深不见底的死亡黑洞</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中</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539885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18941"/>
            <a:ext cx="11412000" cy="4555069"/>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爬出？</a:t>
            </a:r>
            <a:r>
              <a:rPr lang="zh-CN"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加拿别克有些悲哀，他不想看见这样的死亡，尤其是在死亡边缘的挣扎和绝望。看见了这样的场景，便犹如自己正在经历死亡一样，让他感到不祥。</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他不打算要它的命了。天很热，他抱来一些野草将它盖住，以起到降温的作用，也让它缓解伤痛。如果它命好，或许可躲过这一劫</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个多小时后，他掀开野草，发现血已在狼的唇角结成黑色痂块，它的呼吸也十分微弱，但那双眼睛却睁得更大了，里面是放大的绝望和恐惧。他在它跟前走动，它的眼神随之移动，似乎希望他帮助自己从死亡中挣脱出来。但死亡的绳索已死死将它捆绑，它无望再活下去</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54228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62841"/>
            <a:ext cx="11412000" cy="3447073"/>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拿别克估计，它还得受两天左右的折磨才能死去。一个难题摆在了他的面前，晚上会有熊出现，一旦发现它便会扑上来用大掌拍打一番。那样的话，它在死亡的最后一刻又会遭受屈辱。即使没有熊的出现，它在两天里慢慢等死又是多么痛苦！</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加拿别克产生了一个念头。他不再犹豫，将枪口对准狼的头部，转过脸勾动了扳机。枪响过后，狼一动不动地躺在那里。它的痛苦终结，生命终结。</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加拿别克从此戒猎。</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选自《百花园》，有删改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120091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53530"/>
            <a:ext cx="11412000" cy="169851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联系文本，从描写手法的角度对下面的句子进行赏析。</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加拿别克有些悲哀，他不想看见这样的死亡，尤其是在死亡边缘的挣扎和绝望。看见了这样的场景，便犹如自己正在经历死亡一样，让他感到不祥。</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853730"/>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这里主要运用了心理描写的手法。作者对加拿别克看见狼流泪后的内心活动进行描述，细腻、真实地表现了加拿别克对濒临死亡的狼的同情，并推动了情节的发展，为下文做铺垫。</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909514"/>
            <a:ext cx="11412000" cy="1161832"/>
          </a:xfrm>
          <a:prstGeom prst="rect">
            <a:avLst/>
          </a:prstGeom>
        </p:spPr>
        <p:txBody>
          <a:bodyPr wrap="square" lIns="121898" tIns="60948" rIns="121898" bIns="60948">
            <a:spAutoFit/>
          </a:bodyPr>
          <a:lstStyle/>
          <a:p>
            <a:pPr indent="63182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景物描写艺术赏析题</a:t>
            </a: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一景三考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考景物特点、景物描写技巧、景物描写作用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综合提示表：</a:t>
            </a:r>
            <a:endParaRPr lang="zh-CN" altLang="zh-CN" sz="24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523103102"/>
              </p:ext>
            </p:extLst>
          </p:nvPr>
        </p:nvGraphicFramePr>
        <p:xfrm>
          <a:off x="1126654" y="2349674"/>
          <a:ext cx="10009112" cy="2194560"/>
        </p:xfrm>
        <a:graphic>
          <a:graphicData uri="http://schemas.openxmlformats.org/drawingml/2006/table">
            <a:tbl>
              <a:tblPr/>
              <a:tblGrid>
                <a:gridCol w="2304256"/>
                <a:gridCol w="7704856"/>
              </a:tblGrid>
              <a:tr h="310923">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看描写的景物</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从形、声、色等角度体察山、水、树木、日月风光等自然景物</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923">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看景物的特征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抓住概括景物特点的形容词、限制语等，有些需要自己概括</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650812363"/>
              </p:ext>
            </p:extLst>
          </p:nvPr>
        </p:nvGraphicFramePr>
        <p:xfrm>
          <a:off x="730610" y="477466"/>
          <a:ext cx="10729192" cy="5832648"/>
        </p:xfrm>
        <a:graphic>
          <a:graphicData uri="http://schemas.openxmlformats.org/drawingml/2006/table">
            <a:tbl>
              <a:tblPr/>
              <a:tblGrid>
                <a:gridCol w="1224136"/>
                <a:gridCol w="9505056"/>
              </a:tblGrid>
              <a:tr h="5832648">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看景物描写的手法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(1)</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描写技巧</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①</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细节描写、场面描写、白描</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粗笔勾勒、突出特征</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与细描</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精雕细刻、浓墨重彩</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②</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动静结合，虚实结合，正侧结合，点面结合，色彩的渲染、衬托；</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③</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借助比喻、拟人等修辞方法来描写。</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(2)</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写景角度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①</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感觉角度</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视觉、听觉、味觉、嗅觉等</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形、声、色等角度</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②</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观察角度</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定点观察、移步换景等；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③</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写景顺序</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远近结合、高低结合、内外结合，等等；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④</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抓住特征，进行形、声、色方面的描写。</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320453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456682233"/>
              </p:ext>
            </p:extLst>
          </p:nvPr>
        </p:nvGraphicFramePr>
        <p:xfrm>
          <a:off x="631599" y="607690"/>
          <a:ext cx="10927214" cy="5486400"/>
        </p:xfrm>
        <a:graphic>
          <a:graphicData uri="http://schemas.openxmlformats.org/drawingml/2006/table">
            <a:tbl>
              <a:tblPr/>
              <a:tblGrid>
                <a:gridCol w="1141077"/>
                <a:gridCol w="9786137"/>
              </a:tblGrid>
              <a:tr h="310923">
                <a:tc rowSpan="3">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看景物的位置</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①</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在开头处具有交代故事发生时间、地点、季节和渲染气氛、暗示社会环境的作用</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923">
                <a:tc vMerge="1">
                  <a:txBody>
                    <a:bodyPr/>
                    <a:lstStyle/>
                    <a:p>
                      <a:endParaRPr lang="zh-CN" altLang="en-US"/>
                    </a:p>
                  </a:txBody>
                  <a:tcPr/>
                </a:tc>
                <a:tc>
                  <a:txBody>
                    <a:bodyPr/>
                    <a:lstStyle/>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②</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在中间处具有推动故事情节的发展、烘托人物性格、侧面塑造人物形象的作用</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62">
                <a:tc vMerge="1">
                  <a:txBody>
                    <a:bodyPr/>
                    <a:lstStyle/>
                    <a:p>
                      <a:endParaRPr lang="zh-CN" altLang="en-US"/>
                    </a:p>
                  </a:txBody>
                  <a:tcPr/>
                </a:tc>
                <a:tc>
                  <a:txBody>
                    <a:bodyPr/>
                    <a:lstStyle/>
                    <a:p>
                      <a:pPr marL="72000" algn="l">
                        <a:lnSpc>
                          <a:spcPct val="150000"/>
                        </a:lnSpc>
                        <a:spcAft>
                          <a:spcPts val="0"/>
                        </a:spcAft>
                      </a:pP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③</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在结尾具有深化主旨、照应开头的作用</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1846">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看答题的模板</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模式一：</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①</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环境本身</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交代了故事发生的时间</a:t>
                      </a:r>
                      <a:r>
                        <a:rPr lang="en-US" sz="2400" kern="100" dirty="0">
                          <a:effectLst/>
                          <a:latin typeface="IPAPANNEW" panose="02000500070000020004" pitchFamily="2" charset="0"/>
                          <a:ea typeface="微软雅黑" panose="020B0503020204020204" pitchFamily="34" charset="-122"/>
                          <a:cs typeface="Times New Roman" panose="02020603050405020304" pitchFamily="18" charset="0"/>
                        </a:rPr>
                        <a:t>/</a:t>
                      </a:r>
                      <a:r>
                        <a:rPr lang="zh-CN" sz="2400" kern="100" dirty="0">
                          <a:effectLst/>
                          <a:latin typeface="IPAPANNEW" panose="02000500070000020004" pitchFamily="2" charset="0"/>
                          <a:ea typeface="微软雅黑" panose="020B0503020204020204" pitchFamily="34" charset="-122"/>
                          <a:cs typeface="Times New Roman" panose="02020603050405020304" pitchFamily="18" charset="0"/>
                        </a:rPr>
                        <a:t>背景，营造</a:t>
                      </a:r>
                      <a:r>
                        <a:rPr lang="en-US" sz="2400" kern="100" dirty="0">
                          <a:effectLst/>
                          <a:latin typeface="IPAPANNEW" panose="02000500070000020004" pitchFamily="2" charset="0"/>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渲染了某种氛围</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→②</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情节</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推动了某个情节的发展</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→③</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人物</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烘托</a:t>
                      </a:r>
                      <a:r>
                        <a:rPr lang="en-US" sz="2400" kern="100" dirty="0">
                          <a:effectLst/>
                          <a:latin typeface="IPAPANNEW" panose="02000500070000020004" pitchFamily="2" charset="0"/>
                          <a:ea typeface="微软雅黑" panose="020B0503020204020204" pitchFamily="34" charset="-122"/>
                          <a:cs typeface="Times New Roman" panose="02020603050405020304" pitchFamily="18" charset="0"/>
                        </a:rPr>
                        <a:t>/</a:t>
                      </a:r>
                      <a:r>
                        <a:rPr lang="zh-CN" sz="2400" kern="100" dirty="0">
                          <a:effectLst/>
                          <a:latin typeface="IPAPANNEW" panose="02000500070000020004" pitchFamily="2" charset="0"/>
                          <a:ea typeface="微软雅黑" panose="020B0503020204020204" pitchFamily="34" charset="-122"/>
                          <a:cs typeface="Times New Roman" panose="02020603050405020304" pitchFamily="18" charset="0"/>
                        </a:rPr>
                        <a:t>映衬某个人物的心理</a:t>
                      </a:r>
                      <a:r>
                        <a:rPr lang="en-US" sz="2400" kern="100" dirty="0">
                          <a:effectLst/>
                          <a:latin typeface="IPAPANNEW" panose="02000500070000020004" pitchFamily="2" charset="0"/>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形象</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→④</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主题</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表达</a:t>
                      </a:r>
                      <a:r>
                        <a:rPr lang="en-US" sz="2400" kern="100" dirty="0">
                          <a:effectLst/>
                          <a:latin typeface="IPAPANNEW" panose="02000500070000020004" pitchFamily="2" charset="0"/>
                          <a:ea typeface="微软雅黑" panose="020B0503020204020204" pitchFamily="34" charset="-122"/>
                          <a:cs typeface="Times New Roman" panose="02020603050405020304" pitchFamily="18" charset="0"/>
                        </a:rPr>
                        <a:t>/</a:t>
                      </a:r>
                      <a:r>
                        <a:rPr lang="zh-CN" sz="2400" kern="100" dirty="0">
                          <a:effectLst/>
                          <a:latin typeface="IPAPANNEW" panose="02000500070000020004" pitchFamily="2" charset="0"/>
                          <a:ea typeface="微软雅黑" panose="020B0503020204020204" pitchFamily="34" charset="-122"/>
                          <a:cs typeface="Times New Roman" panose="02020603050405020304" pitchFamily="18" charset="0"/>
                        </a:rPr>
                        <a:t>寄托</a:t>
                      </a:r>
                      <a:r>
                        <a:rPr lang="en-US" sz="2400" kern="100" dirty="0">
                          <a:effectLst/>
                          <a:latin typeface="IPAPANNEW" panose="02000500070000020004" pitchFamily="2" charset="0"/>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暗示</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揭示了小说的主题</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385">
                <a:tc vMerge="1">
                  <a:txBody>
                    <a:bodyPr/>
                    <a:lstStyle/>
                    <a:p>
                      <a:endParaRPr lang="zh-CN" altLang="en-US"/>
                    </a:p>
                  </a:txBody>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模式二：</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处具体描写了</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的景色，营造</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渲染了</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的氛围，奠定了</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的感情基调</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烘托了</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的情感</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，为下文</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情节的展开做铺垫。</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418" marR="4441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0678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818"/>
            <a:ext cx="11412000" cy="69557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芭蕾之葩</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李金安</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一年后，乔茜在患严重眼疾期间，没有停止她的《芭蕾艺术史》的写作，以致双目失明了。</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屋外，洁白洁白的雪在飘洒着。</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金春杏握着乔茜的手：妈妈，让我的眼睛与您的生命融为一体吧，从现在起，您就是我的第二个母亲。妈妈，告诉我，您的《芭蕾艺术史》还有多少没有完成？</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她激动地拥抱着金春杏，泪水纵横：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只剩下最后一部分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以交响乐芭蕾为主的现代芭蕾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的尾声了。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春花流水与秋果银雪变换中，她向金春杏叙述着什么，金春杏翻阅着资料，敲击着电脑键盘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94565" y="1197546"/>
            <a:ext cx="11401282" cy="2893075"/>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一群天鹅不断变换队形。舞台上悬挂的巨型画板上映出鲜红大字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庆祝芭蕾舞剧《向往》成功演出一周年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在白天鹅的倩影中绽开的冰山上的雪莲花终于停留在饱满的大和弦上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暴风雨般的掌声，金春杏领头多次谢幕。</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《向往》正在演出，</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皑皑冰山骤然绽开朵朵洁白美丽的雪莲花</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35027"/>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小说的景物描写有实有虚，富有表现力。请赏析下面两处景物描写。</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屋外，洁白洁白的雪在飘洒着。</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endPar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皑皑冰山骤然绽开朵朵洁白美丽的雪莲花</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327902"/>
            <a:ext cx="11412000" cy="2893075"/>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自然雪景，是实写，突出雪花的洁白、飘洒之美，烘托金春杏情感的纯洁质朴之美。</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剧中景象，是虚写，表现舞剧的艺术之美，烘托剧中的情感之美；同时象征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或暗喻</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金春杏、乔茜之间的母女情深及品德高洁的人性之美。</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234309"/>
            <a:ext cx="11412000" cy="6147813"/>
          </a:xfrm>
          <a:prstGeom prst="rect">
            <a:avLst/>
          </a:prstGeom>
        </p:spPr>
        <p:txBody>
          <a:bodyPr wrap="square" lIns="121898" tIns="60948" rIns="121898" bIns="60948">
            <a:spAutoFit/>
          </a:bodyPr>
          <a:lstStyle/>
          <a:p>
            <a:pPr indent="63182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语言描写艺术赏析题</a:t>
            </a: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语言描写艺术赏析题是从两个层面展开的，一是对作品语言特点、风格的赏析，二是对作品中人物语言特点的赏析，这两者既有联系，更有区别。前者包括叙事语言、描写语言等所有语言的赏析，可以从整体与局部两个角度展开；后者主要针对的是人物说话的特点，它不同于作品整体语言，赏析的角度是个性化、地域时代、职业及文化程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口语与书面语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等特点。</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对作品语言的赏析可以从用词、句式、修辞方法及语言特点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等角度切入。这里重点谈谈对语言特点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的赏析。它包括两个方面，一是特点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的判定，二是特点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形成因素、手法的判定。其实，这两者密不可分。可以从所用手法上判定语言特点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，也可以在整体感知语言特点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风格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的基础上进一步分析其形成因素、手法。两者之间的关系见下表：</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628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132206987"/>
              </p:ext>
            </p:extLst>
          </p:nvPr>
        </p:nvGraphicFramePr>
        <p:xfrm>
          <a:off x="1126654" y="621482"/>
          <a:ext cx="9937104" cy="5486400"/>
        </p:xfrm>
        <a:graphic>
          <a:graphicData uri="http://schemas.openxmlformats.org/drawingml/2006/table">
            <a:tbl>
              <a:tblPr/>
              <a:tblGrid>
                <a:gridCol w="2448272"/>
                <a:gridCol w="1008112"/>
                <a:gridCol w="6480720"/>
              </a:tblGrid>
              <a:tr h="244118">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语言特点</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风格</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形成因素、手法</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220589">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豪放与柔婉</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豪放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景象</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境界开阔</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动词</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富有力度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形容词和副词</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色彩鲜明</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抒情</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大多激越昂扬</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修辞方法</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多用排比、夸张、反复、反问等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647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柔婉</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对象</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纤巧细致</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情感</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细腻缠绵</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画面</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色调柔和</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修辞方法</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少用排比、夸张、设问</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36965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977023471"/>
              </p:ext>
            </p:extLst>
          </p:nvPr>
        </p:nvGraphicFramePr>
        <p:xfrm>
          <a:off x="1126654" y="405458"/>
          <a:ext cx="9937104" cy="6035040"/>
        </p:xfrm>
        <a:graphic>
          <a:graphicData uri="http://schemas.openxmlformats.org/drawingml/2006/table">
            <a:tbl>
              <a:tblPr/>
              <a:tblGrid>
                <a:gridCol w="1296144"/>
                <a:gridCol w="1578366"/>
                <a:gridCol w="7062594"/>
              </a:tblGrid>
              <a:tr h="244118">
                <a:tc rowSpan="2">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直露与含蓄</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直露</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表达感受和观点</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比较直接</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36">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含蓄</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托物言志；借景抒情；多用象征、设问、比喻</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118">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质朴与</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华丽</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质朴平实</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通俗化、口语化，少用修辞，少描绘性语言</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36">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华丽典雅</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多描绘性语言</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讲究节奏韵律</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修辞方法</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多用引用、排比、对偶、用典等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6471">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庄重与诙谐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庄重</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话题</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较为严肃</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语言</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凝重</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句式</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整齐、完整而绵长</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关联词运用</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完整准确</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36">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诙谐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语气</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轻松幽默</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修辞方法</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多用夸张、反语、比喻</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有趣味</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6531" marR="5653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78466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232978"/>
            <a:ext cx="11412000" cy="64017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山里红心</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　汀</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轮似圆非圆的月儿伴我们进山。九龙山，汽车在峡谷陡坡上缓行，月光朗朗，微风凉凉，心田爽爽。汽车拐进一个开阔地带，月光铺了一地，我们的笑声铺了一地。溪水潺潺，虫鸣唧唧，山野的声响此起彼伏，一声息了，一声又响，阵阵相随，阵阵相连。</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主人把桌子摆在月光下，一桌饭菜敬月光，也敬我们这些远道而来的客人。开始大家都有些拘谨，几杯酒和月光下肚，心间的诗意泛滥了：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举杯邀明月，对影成三人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青天有月来几时？我今停杯一问之。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酒已满，秋月已满，仿佛世间的喧嚣已远。</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35481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45418"/>
            <a:ext cx="11526120" cy="6684629"/>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离席去了田间。在月下，我独立田间张望，那些高山稻谷，那些远山近水，那些落叶秋风，那些晨起露珠，沾满了我的衣袖。我静静地走在田间小径上，尽量放轻自己的脚步，尽量放缓自己的呼吸。可那些沾在衣袖上的沉重，还是惊动了草丛中的秋虫。它们集体屏住呼吸，没了声息，四野萧然。它们感应到了我世俗的脚步，知道自己的世界闯进了一个不速之客。它们试探性地叫一声，我讨好地学它们应了一声。它们吓了一跳，在心里反复揣摩这遥远陌生的声响。最后，它们浪潮般地笑了。</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许，这时候我只有坐在田坎上倾听。秋风来了，把它揽在怀里；月光来了，把它盛在心里；露珠来了，把它装在衣兜里。远处的山峰沉默不语，我和山峰对峙着。山峰是有语言的，看它笑容可掬，唇色丰美，轮廓分明，是一个美女子。不过山不会跑来跑去，它站在那里就站在那里，不轻易变化姿势和容颜。山更不会巧舌如簧、滔滔不绝，它懂得倾听。许多时候，它更像一个沉默的老人，静静地看着一点点风雨飘下，静静地看着雪花一片片把大地覆盖</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89104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35549"/>
            <a:ext cx="11526120" cy="6917076"/>
          </a:xfrm>
          <a:prstGeom prst="rect">
            <a:avLst/>
          </a:prstGeom>
        </p:spPr>
        <p:txBody>
          <a:bodyPr wrap="square" lIns="121898" tIns="60948" rIns="121898" bIns="60948">
            <a:spAutoFit/>
          </a:bodyPr>
          <a:lstStyle/>
          <a:p>
            <a:pPr indent="631825" algn="just">
              <a:lnSpc>
                <a:spcPct val="140000"/>
              </a:lnSpc>
              <a:spcAft>
                <a:spcPts val="0"/>
              </a:spcAft>
            </a:pP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田坎上一对男女在说悄悄话。男的说：</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这猕猴桃快成熟了，这娃儿的学费也就有了，有点余钱，再给你买件过年的新衣服。</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女的赶快应着说：</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别，别再给我买啥新衣服了，我衣服够多了。你一年累到头，给你整两斤好酒喝喝。</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男的不高兴了，接着说：</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咋说呢，你嫁给我就没买过一件值钱的衣服，这次整件贵点的，也在村里洋盘一下。你看王家媳妇整了一件毛毛衣服在穿，你也整件。</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女的压低声音说：</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啊呀，不要和人攀比，嫁给你，就是过踏实日子。要不是照顾老爷子生病，我们还不是修了楼房。有你这个心，我就知足了。</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夫妻俩你一言我一语地说着，声音逐渐低了，低到了田坎的草丛里。我在暗处听到他们的对话，既感到惊讶又觉得感动，这比任何一句</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我爱你</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的表达都要珍贵得多。</a:t>
            </a:r>
            <a:endParaRPr lang="zh-CN" altLang="zh-CN" sz="2300" kern="100" dirty="0">
              <a:latin typeface="宋体" panose="02010600030101010101" pitchFamily="2" charset="-122"/>
              <a:cs typeface="Courier New" panose="02070309020205020404" pitchFamily="49" charset="0"/>
            </a:endParaRPr>
          </a:p>
          <a:p>
            <a:pPr indent="631825" algn="just">
              <a:lnSpc>
                <a:spcPct val="140000"/>
              </a:lnSpc>
              <a:spcAft>
                <a:spcPts val="0"/>
              </a:spcAft>
            </a:pPr>
            <a:r>
              <a:rPr lang="zh-CN" altLang="zh-CN" sz="2300" kern="100" dirty="0">
                <a:latin typeface="Times New Roman" panose="02020603050405020304" pitchFamily="18" charset="0"/>
                <a:ea typeface="楷体_GB2312" panose="02010609030101010101" pitchFamily="49" charset="-122"/>
                <a:cs typeface="Times New Roman" panose="02020603050405020304" pitchFamily="18" charset="0"/>
              </a:rPr>
              <a:t>这一对幸福夫妻经营着怎么样的一地猕猴桃？月光下，我望见一树树的猕猴桃挂着累累果实，那浅浅的绒毛隐约可见。我想，也许这一对夫妻，一辈子干不了一件轰轰烈烈的事情，他们只会这么平平淡淡生活着。衰老还是贫穷，他们都这么平淡地生活下去。不管头发白了，还是眼花了，他们都彼此望着对方微笑的皱纹守候着。就是这么一会儿，我困顿于喧嚣的心情，变得开阔舒畅起来。</a:t>
            </a:r>
            <a:endParaRPr lang="zh-CN" altLang="zh-CN" sz="23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860721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11073"/>
            <a:ext cx="11412000" cy="5109067"/>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不知不觉中</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雨从山间飘来。刚才的月儿躲进云层，不见了踪影。一会儿云层变薄，月儿钻出云层，高傲地俯视着我们。细细的雨，有的像雾裹在田野、缠在树枝上，田野、树枝似披上了一袭月光袈裟；有的凝成亮晶晶的水珠，滴在树叶上，滴在田野的草丛中，滴到我的手掌和脸上，沁人的凉。这时候的月儿，挂在山峰，低低地微笑着。一边月儿，一边下雨，清新的空气里荡漾着歌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八月十五月儿明呀！爷爷为我打月饼呀！月饼圆圆甜又香啊！一块月饼一片情啊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献给爷爷一片心哪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歌声里，我嗅到撩人的桂花的香，这香气是从月宫飘来的，也是从雨中飘来的。只有月光，才会这么内敛低调；只有夜雨，才会这么隐秘纯净。我站在秋雨中，似那一夜秋雨染红的枫叶，似那月光镀亮的一座山峰</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96379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05503"/>
            <a:ext cx="11412000" cy="4468507"/>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回到月光坝坝的饭桌上，饭菜已经撤走，换上了山里的特色小吃。一盘猕猴桃，一盘核桃果，一盘新鲜花生。主人拉我坐下，顺手递给我一颗猕猴桃：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尝尝山里的红心猕猴桃。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我惊讶了：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红心的？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主人说：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我们这里是红心猕猴桃原产地，正宗得很。你手里拿的就是这两口子种的。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主人指了指坐在我对面的夫妻俩，男的赶忙摇着手说：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才上路</a:t>
            </a:r>
            <a:r>
              <a:rPr lang="zh-CN" altLang="zh-CN" sz="2400" kern="100" dirty="0">
                <a:latin typeface="楷体" panose="02010609060101010101" pitchFamily="49" charset="-122"/>
                <a:ea typeface="楷体" panose="02010609060101010101" pitchFamily="49" charset="-122"/>
                <a:cs typeface="宋体" panose="02010600030101010101" pitchFamily="2" charset="-122"/>
              </a:rPr>
              <a:t>啰</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一听声音，我吃了一惊，这不是刚才在地里说话的夫妻俩吗。女的站起来一拐一瘸地走到我身边，再递给我一颗猕猴桃说：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这是我们家的金蛋蛋，他是我的金蛋蛋，都是一颗红心呢。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我一时反应不过来，只觉得这猕猴桃咪咪甜，甜得我不知道该说什么了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24038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46933"/>
            <a:ext cx="11412000" cy="4001071"/>
          </a:xfrm>
          <a:prstGeom prst="rect">
            <a:avLst/>
          </a:prstGeom>
        </p:spPr>
        <p:txBody>
          <a:bodyPr wrap="square" lIns="121898" tIns="60948" rIns="121898" bIns="60948">
            <a:spAutoFit/>
          </a:bodyPr>
          <a:lstStyle/>
          <a:p>
            <a:pPr lvl="0" indent="631825"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席间，我知道了这红心猕猴桃成了全县的致富支柱产业，成了脱贫产业示范。这世上的果可谓多矣，且各有其立世之本，行走之道。这红心猕猴桃能在此地坐大称王，原因何在？主人说了一句话：</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这两口子种的是良心果，红心嘛。</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我在心里想，这果实之所以行走江湖而不败，关键是一群人像种植自己爱情一样在种植猕猴桃。爱情不败，红心猕猴桃不败。</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31825"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一缕月光打过来，覆盖着田野的声音。我不由在心里说：珍惜今夜月光，珍惜这一颗红心。但愿我转身走出大山，多年后我进山还能看见这些朋友。</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553166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333450"/>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本文作者的叙述语言和作品中的人物语言各具特色，相得益彰。请结合全文简要分析。</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34566" y="1557586"/>
            <a:ext cx="11412000"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叙述语言生动优美，综合运用多种修辞方法，富有抒情性。叙事如</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一桌饭菜敬月光</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几杯酒和月光下肚</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，写景如</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它们集体屏住呼吸</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它们浪潮般地笑了</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，抒情议论如</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爱情不败，红心猕猴桃不败</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人物语言质朴自然，富有地方特色和生活气息。适当使用方言词如</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整两斤好酒</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在村里洋盘一下</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，使用口语如</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咋说呢</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才上路啰</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叙述语言便于写出作者感受到的山里世界的景物美和人情美，抒发作者陶醉其间的喜悦之情；人物语言便于真实具体地刻画人物形象。二者相得益彰，使作品情韵悠长，更具感染力。</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19125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394572"/>
            <a:ext cx="11526120" cy="584420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吃饺子</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赵　新</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那时候就是那时候。</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那时候不是这时候。</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那时候吃的是高粱面、山药面、瓜菜代，还吃不饱，要想吃顿白面饺子非常难非常难。</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那时候我在一所中学教书。学校在乡下，门前是一条缓缓流淌的清水河，四周是莽莽苍苍的太行山。那年我才</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岁。我教的是毕业班的语文课，还担任这个班的班主任，从上课到下课，从起床到睡觉，从放学到回家，学生们的方方面面都归我管。</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52193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261442"/>
            <a:ext cx="11412000" cy="6130500"/>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一天是星期六。那时候星期六照样上课，每个星期只休息星期天。校长从县城开会回来喜气洋洋地说，告诉大家一个好消息，我们学校被县政府评为教学模范单位，大家都有功劳，大家都辛苦啦。校长说，为了庆贺这一至高无上的荣誉，他特地想办法讨来了几斤白面，今天晚上请各位老师吃顿素馅饺子，让大家实实在在地高兴高兴！</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校长讲完以后老师们热烈鼓掌，欢呼雀跃。</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那是春末夏初，夜里短了，白天长了。好不容易等到傍晚开饭的时间，我正拿着碗筷兴冲冲地向厨房大踏步地前进时，一个在校住宿的学生急急忙忙跑过来，抢在我的面前，向我请假回家。</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他叫梁亮，</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岁，个头虽然瘦小，却很机灵，很精神。</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他是我们班里的高才生，成绩相当不错。</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86777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33450"/>
            <a:ext cx="11412000" cy="6130500"/>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他恭恭敬敬地说：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老师，我请假，我要回家看看，我想家。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梁亮，再有两个月你就该考高中了，怎么还想家呀？你应该发愤图强以校为家，忘掉山沟里的那个小家。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说的是什么，我确实没有用心去听，我光想着到厨房去吃素的饺子。校长说了，今天晚上的饭不给分成一份又一份的，不往每个老师的碗里盛，而是把煮熟的饺子捞在一个大笼屉上，大家蹲下来，围成一个圆圈，热热乎乎一起吃。校长郑重其事地说，这种吃法好，它象征着兴旺，象征着团结，象征着齐心协力，同心同德。</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我想我要是去晚了，还有我的饺子吗？所以我丢下梁亮，径直到了厨房。</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我蹲下身子，挤进那个热腾腾的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圆圈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刚刚夹起一个饺子，看了看</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，梁亮又立在厨房门口喊我：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老师，对不起，请您出来一下。</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266830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73882"/>
            <a:ext cx="11412000" cy="6684498"/>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想了想，我还是放下那个饺子出去了。我索性把梁亮叫到了我的办公室。</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梁亮，你说吧，把你想说的都给说出来，别再憋在肚里啦。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梁亮的眼里扑簌簌地掉下两串泪水。他说他爹给他捎过信儿来了，说想他，让他这个星期天一定回去：他说他已经有一个月没回去了，他也想回去看看爹。梁亮擦了擦脸上的泪水说：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老师，我们家的情况您知道，您说我回去不回去？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搞家庭调查的时候我曾经去过梁亮的家，并且在他家的热炕头上住过一夜。我知道梁亮的母亲已经去世了，梁亮的爹是个放羊的。梁老汉已经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岁，全家只有他和梁亮两口人。老汉实实在在地告诉我，他赶着生产队的羊群漫山遍野地跑，不怕风，不怕雨，不怕雷，不怕饿，不怕苦，不怕累，什么也不怕，因为心里总有一盏灯照着，眼前总是亮堂堂的。老汉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老师，我哪里来的这盏灯啊？他就是梁亮，他就是我的儿子！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老汉说，儿子原来叫梁成，后来才改成梁亮的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316635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33450"/>
            <a:ext cx="11412000" cy="6130500"/>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话说到这里，老汉眼里有泪了。油灯闪闪，泪花闪闪，望着他满脸的希望和坚毅，我彻底了解了这个家庭，了解了这个头不高、黑黑瘦瘦的放羊汉子！</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想到这些事情，我的心里仍然很激动很兴奋。</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我准了梁亮的假。我请他代我向他爹问好，我还真有些想念他。</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我看了看表说：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现在已经是下午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点，你还要走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多里山路，路上不害怕吗？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不害怕不害怕，我爹说在半路上接我呢。我每次回家我爹都接我，他是放羊的，不用和生产队请假。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梁亮深深地给我鞠了一躬说：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老师，我耽误您吃饭啦，你们吃的是饺子呀！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我再次来到厨房时，那个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圆圈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已经散了，只剩下那个偌大的笼屉。</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第二天太阳落山的时候，梁亮回到了学校。梁亮把一只饭盒悄悄地捧给我，我忽然闻到了一股浓郁的香气</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970757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783553"/>
            <a:ext cx="11412000" cy="5022505"/>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这是什么？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梁亮悄悄地回答：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饺子。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哪来的饺子？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梁亮回答：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我爹包的。不对，我爹不会包饺子，是我爹请人包的。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我吃惊地问：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你们家里还有白面？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梁亮回答：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白面是我爹借的，做馅儿的腊肉也是我爹借的。我爹乐意帮助别人，别人也都乐意帮助他。可惜借遍了全村子，也只借了半斤白面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老师，因为我请假，您昨天晚上没有吃上饺子吧？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梁亮又说：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老师，你们难得吃一回饺子！</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195827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341562"/>
            <a:ext cx="11412000" cy="2893075"/>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smtClean="0">
                <a:latin typeface="Times New Roman" panose="02020603050405020304" pitchFamily="18" charset="0"/>
                <a:ea typeface="楷体_GB2312" panose="02010609030101010101" pitchFamily="49" charset="-122"/>
                <a:cs typeface="Times New Roman" panose="02020603050405020304" pitchFamily="18" charset="0"/>
              </a:rPr>
              <a:t>我</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轻轻地打开了那只饭盒。</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那些饺子个头不大，却是精雕细刻，玲珑剔透，如工艺品一般可爱。我很认真地数了数，总共</a:t>
            </a:r>
            <a:r>
              <a:rPr lang="en-US" altLang="zh-CN" sz="2400" u="heavy" kern="100" dirty="0">
                <a:latin typeface="Times New Roman" panose="02020603050405020304" pitchFamily="18" charset="0"/>
                <a:ea typeface="楷体_GB2312" panose="02010609030101010101" pitchFamily="49" charset="-122"/>
                <a:cs typeface="Courier New" panose="02070309020205020404" pitchFamily="49" charset="0"/>
              </a:rPr>
              <a:t>22</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个饺子。</a:t>
            </a:r>
            <a:endParaRPr lang="zh-CN" altLang="zh-CN" sz="2400" u="heavy"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因为饭盒装在书包里，那饺子还热乎，还有一丝一缕的热气。</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我让梁亮赶紧拿筷子，喊了几声没人答应，抬起头来一看，房间里只剩下我自己，还有满屋子醉人的香气。</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选自《小小说选刊》，有删改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140190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89434"/>
            <a:ext cx="11412000" cy="6401728"/>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卖　葱</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侯德云</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朋友老刘在晚宴上讲一个卖葱的故事，刚起头我就笑。老刘瞪我一眼，说笑什么笑？我说，我想起《手机》里的卖葱。老刘发愣，手机里卖葱？电子商务啊。我说不是，作家刘震云有个长篇小说叫《手机》，里边有个卖葱的故事。老刘说，噢。</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老刘没问《手机》里怎么卖葱。他不问我也得说，话头赶到这里了嘛，对不对？</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我说，《手机》里边的主角叫严守一，哎哎，拍成电影了嘛，电影也叫《手机》，老刘你没看过？老刘摇头。我用眼睛扫别人，也都摇头。嗨，你说这都是些什么人啊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我接着讲卖葱。</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432191"/>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小说开头两段表达独特，试从语言角度加以赏析。</a:t>
            </a:r>
            <a:endParaRPr lang="zh-CN" altLang="zh-CN" sz="2400" kern="100" dirty="0">
              <a:latin typeface="宋体" panose="02010600030101010101" pitchFamily="2" charset="-122"/>
              <a:cs typeface="Courier New" panose="02070309020205020404" pitchFamily="49" charset="0"/>
            </a:endParaRPr>
          </a:p>
        </p:txBody>
      </p:sp>
      <p:sp>
        <p:nvSpPr>
          <p:cNvPr id="13" name="矩形 12"/>
          <p:cNvSpPr/>
          <p:nvPr/>
        </p:nvSpPr>
        <p:spPr>
          <a:xfrm>
            <a:off x="334566" y="2170836"/>
            <a:ext cx="11412000" cy="233907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反复强调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那时候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，以暗示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那时候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特殊的时代背景和民风民情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用表达强烈语气的肯定句和否定句，今昔对比，以突出对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那时候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的怀念</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短句成段，句式整齐，富有节奏感、音乐美</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表达口语化、生活化，乡土气息浓郁。</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152581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以暗线出现的梁亮父亲，是小说的主要人物还是次要人物？试分析。</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909514"/>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梁亮父亲是主要人物。</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从情节推进</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矛盾冲突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看。小说虽然是围绕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和梁亮展开的，梁亮父亲却间接或直接地影响着文中关于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饺子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的两次情节，是推动情节发展的关键人物。</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从人物塑造看。小说运用大量的笔墨集中写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见过的梁亮父亲，并且梁亮身上有着他父亲的特点，他不多的言语也几乎都涉及后者。由此可见梁亮父亲之重要。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从情感和主旨看。小说表达了在物资匮乏的年代，人们积极向上的精神以及人与人之间淳朴、善良的温情，而这主要是通过梁亮父亲性格的展现和丰富来达成的</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58299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837506"/>
            <a:ext cx="11412000" cy="4485819"/>
          </a:xfrm>
          <a:prstGeom prst="rect">
            <a:avLst/>
          </a:prstGeom>
        </p:spPr>
        <p:txBody>
          <a:bodyPr wrap="square" lIns="121898" tIns="60948" rIns="121898" bIns="60948">
            <a:spAutoFit/>
          </a:bodyPr>
          <a:lstStyle/>
          <a:p>
            <a:pPr lvl="0" algn="just">
              <a:lnSpc>
                <a:spcPct val="150000"/>
              </a:lnSpc>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梁亮父亲是次要人物。</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从情节推进</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矛盾冲突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看。关于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饺子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的两次情节，虽与梁亮父亲有关，但小说主要围绕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和梁亮展开，梁亮父亲只起暗中推动情节的作用。</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从人物塑造看。小说用大量笔墨正面描写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的生活、动作、心理和梁亮的语言、神态等，而梁亮父亲只通过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和梁亮的回忆或叙述虚写，重在侧面衬托。</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从情感和主旨看。小说表达了在物资匮乏的年代，人们积极向上的精神以及人与人之间淳朴、善良的温情，而这主要是通过梁亮性格的展开、丰富及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的衬托来完成的。</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75713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826457"/>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同样写饺子，为何画线</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处一笔带过，</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处却细致描绘？</a:t>
            </a:r>
            <a:endParaRPr lang="zh-CN" altLang="zh-CN" sz="2400" kern="10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矩形 8"/>
          <p:cNvSpPr/>
          <p:nvPr/>
        </p:nvSpPr>
        <p:spPr>
          <a:xfrm>
            <a:off x="443846" y="1557586"/>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情节合理发展的需要。画线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处因下文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梁亮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又立于门口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喊我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，没时间细看；画线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处细看细绘，为下文梁亮离开而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居然不知做铺垫。</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表达不同目的的需要。画线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处重在表达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吃饺子的急切心情，重在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；画线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处重在借精美的饺子表现梁亮父子淳朴的感恩之心，重在他们的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501637" y="909514"/>
            <a:ext cx="11187139"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小说题为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吃饺子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，但结尾并没有写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吃饺子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，只写了满屋子的饺子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香气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，试分析这样写的用意。</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0" name="矩形 9"/>
          <p:cNvSpPr/>
          <p:nvPr/>
        </p:nvSpPr>
        <p:spPr>
          <a:xfrm>
            <a:off x="501637" y="2149164"/>
            <a:ext cx="11187139"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给读者留下一定的再创造空间，引发读者对如何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吃饺子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的想象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通过环境描写，营造了温馨的气氛，烘托了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深受感动的心理</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香气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结尾，使主旨含蓄、蕴藉，情感温暖、动人，增强了小说的文学性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结尾饺子未吃，仅留香气，这与标题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吃饺子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形成反差又暗暗呼应，使行文生动。</a:t>
            </a:r>
            <a:endParaRPr lang="zh-CN" altLang="zh-CN" sz="2400" kern="100" dirty="0">
              <a:latin typeface="宋体" panose="02010600030101010101" pitchFamily="2" charset="-122"/>
              <a:cs typeface="Courier New" panose="02070309020205020404" pitchFamily="49" charset="0"/>
            </a:endParaRPr>
          </a:p>
        </p:txBody>
      </p:sp>
      <p:sp>
        <p:nvSpPr>
          <p:cNvPr id="11" name="返回">
            <a:hlinkClick r:id="rId7"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linds(horizontal)">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17426"/>
            <a:ext cx="11412000" cy="6684498"/>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严守一他爹老严，跟谁一起卖葱</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那人我给忘了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天说话不超过三句的人，跟那谁卖葱，卖得眉开眼笑，都会讲笑话了。老严的变化，让严守一觉得，世上最好的事，好不过卖葱。只不过年底时老严跟那谁算总账，那谁在账上做手脚，还背地里骂老严傻，让老严听见，那个气啊，从此不卖葱。老严委屈啊，说一辈子就遇到一个能说上话的，还骂我傻。</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老刘笑了，说《手机》卖葱，不如我的卖葱。</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我赶紧收起下巴，说，你说你说。旁边哥几个也催促，你说你说。</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下边是老刘讲的卖葱。</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很长时间的事，隔现在，差不多十七八年。那时候，钱还当钱，不像这阵儿，一百块的票子，你刚掏出来，嗖一声，没了。我记得那时候我的工资也就千把块钱。</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东山早市，有两口子，四十多岁的样子，天天来卖葱。不卖别的，只卖葱。一辆三轮车，装满满一车葱。半头晌散市，卖光的时候比较少，大多时候，要剩一些</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60649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57664"/>
            <a:ext cx="11412000" cy="6684498"/>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这两口子的长相怪有意思，男的细长，女的墩粗。男的不光身子细长，脑袋也细长；女的不光身子墩粗，脑袋也墩粗，还没脖子，像个碾盘倭瓜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说到这里，老刘张开两手比划了一下，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碾盘倭瓜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们知道吧？哥几个都点头，谁不知道呢？就是偏呼呼圆咚咚的那种大倭瓜嘛。看我们点头，老刘放心了，接着说，女的那脑袋，像个碾盘倭瓜直接放在倒置的宝葫芦上。两个人的脚也一样，对比强烈。男的细而长，三五鞋的宽度四五鞋的长度；女的宽而短，四五鞋的宽度三五鞋的长度。俩人搁在一块，看着特滑稽。</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的三轮车也滑稽。一个车轱辘，指定是手推车轱辘。另一个，指定是自行车轱辘。也不知怎么安上的。三轮车的车座，一般都是六根弹簧上面，蒙一层皮革。他们的车座不是，是三根弹簧上面，缠几道塑料布，透明的。还没车闸。车架子上绑一块胶皮，胶皮就是车闸。胶皮拖地，需要刹车时，男的用右脚，猛踩胶皮。天天踩，鞋底的前半截，踩出一道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619187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45418"/>
            <a:ext cx="11412000" cy="6771060"/>
          </a:xfrm>
          <a:prstGeom prst="rect">
            <a:avLst/>
          </a:prstGeom>
        </p:spPr>
        <p:txBody>
          <a:bodyPr wrap="square" lIns="121898" tIns="60948" rIns="121898" bIns="60948">
            <a:spAutoFit/>
          </a:bodyPr>
          <a:lstStyle/>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总之这两口子，从人到车，都是一副尴尬相，看着让人心酸。</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我常去买他们的葱，比别处便宜嘛。时间长了，混个脸熟，有时还互相唠几句闲嗑。赶上星期天，闲着没事，我会在葱摊上站一会儿，看他们忙忙叨叨地卖葱。我觉得挺有意思。</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那天我去得晚，他们的葱已经卖完。七月的半头晌，有烧烤感，两人却不急着走。女的在清点卖葱的钱。男的在一边看。两人脸上都笑眯眯的。</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我也在一边看。我看那两口子，两口子不看我。</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女的清点完，对男的说，今天不赖，净挣三十六块一毛五。说完咧开大嘴，无声一笑。男的也咧开嘴，也是无声一笑。</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女的瞅男的，说，二十块，给咱爹买点东西。男的瞅女的，点头，说嗯。</a:t>
            </a:r>
            <a:endParaRPr lang="zh-CN" altLang="zh-CN" sz="2400" kern="100" dirty="0">
              <a:latin typeface="宋体" panose="02010600030101010101" pitchFamily="2" charset="-122"/>
              <a:cs typeface="Courier New" panose="02070309020205020404" pitchFamily="49" charset="0"/>
            </a:endParaRPr>
          </a:p>
          <a:p>
            <a:pPr indent="63182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女的说，十块，给咱闺女买个裙子。男的点头，说嗯。突然又说，闺女有裙子，你买件衣裳吧</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114506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10647</TotalTime>
  <Words>7949</Words>
  <Application>Microsoft Office PowerPoint</Application>
  <PresentationFormat>自定义</PresentationFormat>
  <Paragraphs>378</Paragraphs>
  <Slides>66</Slides>
  <Notes>25</Notes>
  <HiddenSlides>0</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1</vt:i4>
      </vt:variant>
      <vt:variant>
        <vt:lpstr>幻灯片标题</vt:lpstr>
      </vt:variant>
      <vt:variant>
        <vt:i4>66</vt:i4>
      </vt:variant>
    </vt:vector>
  </HeadingPairs>
  <TitlesOfParts>
    <vt:vector size="89" baseType="lpstr">
      <vt:lpstr>Adobe Arabic</vt:lpstr>
      <vt:lpstr>方正报宋_GBK</vt:lpstr>
      <vt:lpstr>方正博雅宋_GBK</vt:lpstr>
      <vt:lpstr>方正清刻本悦宋简体</vt:lpstr>
      <vt:lpstr>仿宋_GB2312</vt:lpstr>
      <vt:lpstr>黑体</vt:lpstr>
      <vt:lpstr>华文楷体</vt:lpstr>
      <vt:lpstr>经典繁仿黑</vt:lpstr>
      <vt:lpstr>楷体</vt:lpstr>
      <vt:lpstr>楷体_GB2312</vt:lpstr>
      <vt:lpstr>隶书</vt:lpstr>
      <vt:lpstr>宋体</vt:lpstr>
      <vt:lpstr>微软雅黑</vt:lpstr>
      <vt:lpstr>微软雅黑</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2229</cp:revision>
  <dcterms:modified xsi:type="dcterms:W3CDTF">2019-11-01T03:47:59Z</dcterms:modified>
</cp:coreProperties>
</file>