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64" r:id="rId6"/>
    <p:sldId id="260" r:id="rId7"/>
    <p:sldId id="258" r:id="rId8"/>
    <p:sldId id="270" r:id="rId9"/>
    <p:sldId id="272" r:id="rId10"/>
    <p:sldId id="265" r:id="rId11"/>
    <p:sldId id="262" r:id="rId12"/>
    <p:sldId id="283" r:id="rId13"/>
    <p:sldId id="259" r:id="rId14"/>
    <p:sldId id="263" r:id="rId15"/>
    <p:sldId id="287" r:id="rId16"/>
    <p:sldId id="285" r:id="rId17"/>
    <p:sldId id="286" r:id="rId18"/>
    <p:sldId id="290" r:id="rId19"/>
    <p:sldId id="261" r:id="rId20"/>
    <p:sldId id="289" r:id="rId21"/>
    <p:sldId id="288" r:id="rId22"/>
    <p:sldId id="284" r:id="rId23"/>
    <p:sldId id="292" r:id="rId24"/>
    <p:sldId id="293" r:id="rId25"/>
    <p:sldId id="294" r:id="rId26"/>
    <p:sldId id="291" r:id="rId27"/>
    <p:sldId id="295" r:id="rId28"/>
    <p:sldId id="296" r:id="rId29"/>
    <p:sldId id="297" r:id="rId30"/>
    <p:sldId id="299" r:id="rId31"/>
    <p:sldId id="300" r:id="rId32"/>
    <p:sldId id="298" r:id="rId33"/>
    <p:sldId id="269" r:id="rId34"/>
    <p:sldId id="303" r:id="rId35"/>
    <p:sldId id="302" r:id="rId36"/>
    <p:sldId id="313" r:id="rId37"/>
    <p:sldId id="301" r:id="rId38"/>
    <p:sldId id="276" r:id="rId39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493" y="778"/>
      </p:cViewPr>
      <p:guideLst>
        <p:guide orient="horz" pos="1620"/>
        <p:guide pos="29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15CE5DE-7342-41F7-87B1-EF8C875CD52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FD9E84F-CDFB-4D59-BBF8-F03EAAC1139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DA4F503-60F6-4CC2-9E70-F15F62FD0C4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1E0E917-2B26-4C24-BADC-626B1D94F10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0375"/>
                    </a14:imgEffect>
                    <a14:imgEffect>
                      <a14:saturation sa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274" y="524144"/>
            <a:ext cx="2794758" cy="399182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856676" y="2931790"/>
            <a:ext cx="459740" cy="1800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D3CDB7"/>
                </a:solidFill>
                <a:ea typeface="微软雅黑" panose="020B0503020204020204" pitchFamily="34" charset="-122"/>
              </a:rPr>
              <a:t>蒲松龄</a:t>
            </a:r>
            <a:endParaRPr lang="zh-CN" altLang="en-US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61407" y="1588160"/>
            <a:ext cx="551815" cy="213571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2C3F46"/>
                </a:solidFill>
                <a:ea typeface="微软雅黑" panose="020B0503020204020204" pitchFamily="34" charset="-122"/>
              </a:rPr>
              <a:t>聊斋志异</a:t>
            </a:r>
            <a:endParaRPr lang="zh-CN" altLang="en-US" sz="24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17222" y="1563638"/>
            <a:ext cx="410562" cy="1408802"/>
          </a:xfrm>
          <a:prstGeom prst="rect">
            <a:avLst/>
          </a:prstGeom>
          <a:noFill/>
          <a:ln w="3175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tx1"/>
                </a:solidFill>
                <a:sym typeface="+mn-ea"/>
              </a:rPr>
              <a:t>族人知大男已 贵，反其田庐。公留仆营造，冀父复还。既而授任盐亭，又欲弃官寻父。陈 翁苦劝止之。会有卜者，使筮焉。卜者曰：“小者居大，少者为长；求雄得 雌，求一得两：为官吉。”公乃之任。为不得亲，居官不茹荤酒。是日，得里人状，睹奚姓名，疑之，阴遣年使细访，果父。乘夜微行而出。 见母，益信卜者之神。临去，嘱勿播，出金二百，启父办装归里。父抵家，门户一新，广畜仆马，居然大家矣。申见大男贵盛，益自敛。兄苞不愤，讼官，为妹争嫡。官廉得其情，怒曰：“贪资劝嫁，已更二夫，尚何颜争昔年嫡庶耶！”重笞苞。由此名分益定。而申姊何，何亦姊之。衣服饮食， 悉不自私。申初惧其复仇，今益愧悔。奚亦忘其旧恶，俾内外皆呼以太母， 但诰命不及耳。</a:t>
            </a:r>
            <a:endParaRPr lang="zh-CN" altLang="en-US" sz="2000" b="1">
              <a:solidFill>
                <a:schemeClr val="tx1"/>
              </a:solidFill>
            </a:endParaRPr>
          </a:p>
          <a:p>
            <a:pPr algn="l"/>
            <a:endParaRPr lang="zh-CN" altLang="en-US" sz="2000" b="1">
              <a:solidFill>
                <a:schemeClr val="tx1"/>
              </a:solidFill>
            </a:endParaRPr>
          </a:p>
          <a:p>
            <a:pPr algn="l"/>
            <a:r>
              <a:rPr lang="zh-CN" altLang="en-US" sz="2000" b="1">
                <a:solidFill>
                  <a:schemeClr val="tx1"/>
                </a:solidFill>
                <a:sym typeface="+mn-ea"/>
              </a:rPr>
              <a:t>异史氏曰：“颠倒众生，不可思议，何造物之巧也！奚生不能自立 于妻妾之间，一碌碌庸人耳。苟非孝子贤母，乌能有此奇合，坐享富贵以终身哉！”</a:t>
            </a:r>
            <a:endParaRPr lang="zh-CN" altLang="en-US" sz="2000" b="1" dirty="0">
              <a:solidFill>
                <a:schemeClr val="tx1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730" y="26749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63688" y="-308570"/>
            <a:ext cx="5688632" cy="5688632"/>
          </a:xfrm>
          <a:prstGeom prst="ellipse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63500" dir="2154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900608" y="0"/>
            <a:ext cx="576064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4" name="line01"/>
          <p:cNvCxnSpPr/>
          <p:nvPr/>
        </p:nvCxnSpPr>
        <p:spPr>
          <a:xfrm>
            <a:off x="-680552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/>
          <p:cNvCxnSpPr/>
          <p:nvPr/>
        </p:nvCxnSpPr>
        <p:spPr>
          <a:xfrm>
            <a:off x="-900608" y="1964817"/>
            <a:ext cx="57606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ne01"/>
          <p:cNvCxnSpPr/>
          <p:nvPr/>
        </p:nvCxnSpPr>
        <p:spPr>
          <a:xfrm>
            <a:off x="-544600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line01"/>
          <p:cNvCxnSpPr/>
          <p:nvPr/>
        </p:nvCxnSpPr>
        <p:spPr>
          <a:xfrm>
            <a:off x="-900608" y="3178683"/>
            <a:ext cx="57606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0"/>
            <a:ext cx="9144000" cy="3178683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056880" y="4155926"/>
            <a:ext cx="3213218" cy="1131590"/>
          </a:xfrm>
          <a:prstGeom prst="ellipse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763688" y="-20538"/>
            <a:ext cx="5688632" cy="3178683"/>
          </a:xfrm>
          <a:custGeom>
            <a:avLst/>
            <a:gdLst/>
            <a:ahLst/>
            <a:cxnLst/>
            <a:rect l="l" t="t" r="r" b="b"/>
            <a:pathLst>
              <a:path w="5688632" h="3178683">
                <a:moveTo>
                  <a:pt x="1560628" y="0"/>
                </a:moveTo>
                <a:lnTo>
                  <a:pt x="4128004" y="0"/>
                </a:lnTo>
                <a:cubicBezTo>
                  <a:pt x="5054522" y="466864"/>
                  <a:pt x="5688632" y="1427253"/>
                  <a:pt x="5688632" y="2535746"/>
                </a:cubicBezTo>
                <a:cubicBezTo>
                  <a:pt x="5688632" y="2757073"/>
                  <a:pt x="5663352" y="2972496"/>
                  <a:pt x="5612922" y="3178683"/>
                </a:cubicBezTo>
                <a:lnTo>
                  <a:pt x="75710" y="3178683"/>
                </a:lnTo>
                <a:cubicBezTo>
                  <a:pt x="25279" y="2972496"/>
                  <a:pt x="0" y="2757073"/>
                  <a:pt x="0" y="2535746"/>
                </a:cubicBezTo>
                <a:cubicBezTo>
                  <a:pt x="0" y="1427253"/>
                  <a:pt x="634109" y="466864"/>
                  <a:pt x="1560628" y="0"/>
                </a:cubicBezTo>
                <a:close/>
              </a:path>
            </a:pathLst>
          </a:cu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500"/>
                    </a14:imgEffect>
                    <a14:imgEffect>
                      <a14:saturation sa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39502"/>
            <a:ext cx="3995226" cy="532467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939623" y="195486"/>
            <a:ext cx="1200329" cy="7920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ea typeface="微软雅黑" panose="020B0503020204020204" pitchFamily="34" charset="-122"/>
              </a:rPr>
              <a:t>贰</a:t>
            </a:r>
            <a:endParaRPr lang="zh-CN" altLang="en-US" sz="6600" dirty="0">
              <a:ea typeface="微软雅黑" panose="020B0503020204020204" pitchFamily="34" charset="-122"/>
            </a:endParaRPr>
          </a:p>
        </p:txBody>
      </p:sp>
      <p:sp>
        <p:nvSpPr>
          <p:cNvPr id="26" name="TextBox 25" hidden="1"/>
          <p:cNvSpPr txBox="1"/>
          <p:nvPr/>
        </p:nvSpPr>
        <p:spPr>
          <a:xfrm>
            <a:off x="3452391" y="1275606"/>
            <a:ext cx="615553" cy="172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ea typeface="微软雅黑" panose="020B0503020204020204" pitchFamily="34" charset="-122"/>
              </a:rPr>
              <a:t>接天莲叶无穷碧</a:t>
            </a:r>
            <a:endParaRPr lang="en-US" altLang="zh-CN" sz="1400" dirty="0">
              <a:ea typeface="微软雅黑" panose="020B0503020204020204" pitchFamily="34" charset="-122"/>
            </a:endParaRPr>
          </a:p>
          <a:p>
            <a:r>
              <a:rPr lang="zh-CN" altLang="en-US" sz="1400" dirty="0">
                <a:ea typeface="微软雅黑" panose="020B0503020204020204" pitchFamily="34" charset="-122"/>
              </a:rPr>
              <a:t>映日荷花别样红</a:t>
            </a:r>
            <a:endParaRPr lang="zh-CN" altLang="en-US" sz="1400" dirty="0">
              <a:ea typeface="微软雅黑" panose="020B0503020204020204" pitchFamily="34" charset="-122"/>
            </a:endParaRPr>
          </a:p>
        </p:txBody>
      </p:sp>
      <p:cxnSp>
        <p:nvCxnSpPr>
          <p:cNvPr id="28" name="直接连接符 27" hidden="1"/>
          <p:cNvCxnSpPr/>
          <p:nvPr/>
        </p:nvCxnSpPr>
        <p:spPr>
          <a:xfrm>
            <a:off x="3131840" y="1203598"/>
            <a:ext cx="792088" cy="0"/>
          </a:xfrm>
          <a:prstGeom prst="line">
            <a:avLst/>
          </a:prstGeom>
          <a:ln w="12700"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-20538"/>
            <a:ext cx="2857500" cy="2857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05810" y="2305050"/>
            <a:ext cx="2193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锦瑟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5688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545465" y="213995"/>
            <a:ext cx="17945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0" y="0"/>
            <a:ext cx="9144000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沂人王生，少孤，自为族。家清贫；然风标修洁，洒然裙履少年也。富翁兰氏，见而悦之，妻以女，许为起屋治产。娶未几而翁死。妻兄弟鄙不齿数，妇尤骄倨，常佣奴其夫；自享馐馔，生至则脱粟瓢饮，折稀为匕置其前。王悉隐忍之。年十九往应童试被黜。自郡中归，妇适不在室，釜中烹羊臛熟，就啖之。妇入不语，移釜去。生大惭，抵箸地上，曰：“所遭如此，不如死！”妇恚，问死期，即授索为自经之具。生忿投羹碗败妇颡。</a:t>
            </a:r>
            <a:endParaRPr lang="zh-CN" altLang="en-US" b="1"/>
          </a:p>
          <a:p>
            <a:r>
              <a:rPr lang="zh-CN" altLang="en-US" b="1"/>
              <a:t>生含愤出，自念良不如死，遂怀带入深壑。至丛树下，方择枝系带，忽见土崖间微露裙幅，瞬息一婢出，睹生急返，如影就灭，土壁亦无绽痕。固知妖异，然欲觅死，故无畏怖，释带坐觇之。少间复露半面，一窥即缩去。念此鬼物，从之必有死乐，因抓石叩壁曰：“地如可入，幸示一途！我非求欢，乃求死者。”</a:t>
            </a:r>
            <a:r>
              <a:rPr lang="zh-CN" altLang="en-US" b="1">
                <a:sym typeface="+mn-ea"/>
              </a:rPr>
              <a:t>久之无声。王又言之，内云：“求死请姑退，可以夜来。”音声清锐，细如游蜂。生曰：“诺。”遂退以待夕。未几星宿已繁，崖间忽成高第，静敞双扉。生拾级而入。才数武，有横流涌注，气类温泉。以手探之，热如沸汤，不知其深几许。疑即鬼神示以死所，遂踊身入。热透重衣，肤痛欲糜，幸浮不沉。泅没良久，热渐可忍，极力爬抓，始登南岸，一身幸不泡伤。行次，遥见厦屋中有灯火，趋之。有猛犬暴出，龁衣败袜。摸石以投，犬稍却。又有群犬要吠，皆大如犊。危急间婢出叱退，曰：“求死郎来耶？吾家娘子悯君厄穷，使妾送君入安乐窝，从此无灾矣。”挑灯导之。启后门，黯然行去。</a:t>
            </a:r>
            <a:endParaRPr lang="zh-CN" altLang="en-US" b="1">
              <a:sym typeface="+mn-ea"/>
            </a:endParaRPr>
          </a:p>
          <a:p>
            <a:endParaRPr lang="zh-CN" altLang="en-US" b="1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54000" y="0"/>
            <a:ext cx="889000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入一家，明烛射窗，曰：“君自入，妾去矣。”生入室四瞻，盖已入己家矣。反奔而出，遇妇所役老媪曰：“终日相觅，又焉往！”反曳入。妇帕裹伤处，下床笑逆，曰：“夫妻年余，狎谑顾不识耶？我知罪矣。君受虚诮，我被实伤，怒亦可以少解。”乃于床头取巨金二铤置生怀，曰：“以后衣食，一惟君命可乎？”生不语，抛金夺门而奔，仍将入壑，以叩高第之门。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既至野，则婢行缓弱，挑灯尤遥望之。生急奔且呼，灯乃止。既至，婢曰：“君又来，负娘子苦心矣。”王曰：“我求死，不谋与卿复求活。娘子巨家，地下亦应需人。我愿服役，实不以有生为乐。”婢曰：“乐死不如苦生，君设想何左也！吾家无他务。惟淘河、粪除、饲犬、负尸；作不如程，则刵耳劓鼻、敲肘刭趾。君能之乎？”答曰：“能之。”又入后门，生问：“诸役何也？适言负尸，何处得如许死人？”婢曰：“娘子慈悲，设‘给孤园’，收养九幽横死无归之鬼。鬼以千计，日有死亡，须负瘗之耳。请一过观之。”移时入一门，署“给孤园”。入，见屋宇错杂，秽臭熏人。园中鬼见烛群集，皆断头缺足，不堪入目。回首欲行，见尸横墙下；近视之，血肉狼藉。曰：“半日未负，已被狗咋。”即使生移去之。生有难色，婢曰：“君如不能，请仍归享安乐。”生不得已，负置秘处。乃求婢缓</a:t>
            </a:r>
            <a:endParaRPr lang="zh-CN" altLang="en-US" b="1"/>
          </a:p>
          <a:p>
            <a:endParaRPr lang="zh-CN" altLang="en-US" b="1"/>
          </a:p>
          <a:p>
            <a:endParaRPr lang="zh-CN" altLang="en-US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5255" y="-54610"/>
            <a:ext cx="911733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颊，幸免尸污。婢诺。行近一舍，曰：“姑坐此，妾入言之。饲狗之役较轻，当代图之，庶几得当以报。”去少顷，奔出，曰：“来，来！娘子出矣。”生从入。见堂上笼烛四悬，有女郎近户坐，乃二十许天人也。生伏阶下，女郎命曳起之，曰：“此一儒生乌能饲犬？可使居西堂主薄。”生喜伏谢，女曰：“汝以朴诚，可敬乃事。如有舛错，罪责不轻也！”生唯唯。婢导至西堂，见栋壁清洁，喜甚，谢婢。始问娘子官阀，婢曰：“小字锦瑟，东海薛侯女也。妾名春燕。旦夕所需，幸相闻。”婢去，旋以衣履衾褥来，置床上。生喜得所。黎明早起视事，录鬼籍。一门仆役尽来参谒，馈酒送脯甚多。生引嫌，悉却之。日两餐皆自内出。娘子察其廉谨，特赐儒巾鲜衣。凡有赍赉，皆遣春燕。婢颇风格，既熟，颇以眉目送情。生斤斤自守，不敢少致差跌，但伪作騃钝。积二年余赏给倍于常廪，而生谨抑如故。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一夜方寝，闻内第喊噪。急起捉刀出，见炬火光天。入窥之，则群盗充庭，厮仆骇窜。一仆促与偕遁，生不肯，涂面束腰杂盗中呼曰：“勿惊薛娘子！但当分括财物，勿使遗漏。”时诸舍群贼方搜锦瑟不得，生知未为所获，潜入第后独觅之。遇一伏妪，始知女与春燕皆越墙矣。生亦过墙，见主婢伏于暗陬，生曰：“此处乌可自匿？”女曰：“吾不能复行矣！”生弃刀负之。奔二三里许，汗流竟体，始入深谷，释肩令坐。欻一虎来，生大骇，欲迎当之，虎已衔女。生急捉虎耳，极力伸臂入虎口，以代锦瑟。虎怒释女，嚼生臂，脆然有声。臂断落地，虎亦返去。女泣曰：“苦汝矣！苦汝矣！”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7470" y="-635"/>
            <a:ext cx="881507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ym typeface="+mn-ea"/>
              </a:rPr>
              <a:t>生忙遽未知痛楚，但觉血溢如水，使婢裂衿裹断处。女止之，俯觅断臂，自为续之；乃裹之。东方渐白，始缓步归，登堂如墟。天既明，仆媪始渐集。女亲诣西堂，问生所苦。解裹，则臂骨已续；又出药糁其创，始去。由此益重生，使一切享用悉与己等。臂愈，女置酒内室以劳之。赐之坐，三让而后隅坐。女举爵如让宾客。久之，曰：“妾身已附君体，意欲效楚王女之于臣建。但无媒，羞自荐耳。”生惶恐曰：“某受恩重，杀身不足酬。所为非分，惧遭雷殛，不敢从命。苟怜无室，赐婢已过。”</a:t>
            </a:r>
            <a:endParaRPr lang="zh-CN" altLang="en-US" sz="2000" b="1"/>
          </a:p>
          <a:p>
            <a:r>
              <a:rPr lang="zh-CN" altLang="en-US" sz="2000" b="1">
                <a:sym typeface="+mn-ea"/>
              </a:rPr>
              <a:t>一日女长姊瑶台至，四十许佳人也。至夕招生入，瑶台命坐，曰：“我千里来为妹主婚，今夕可配君子。”生又起辞。瑶台遽命酒，使两人易盏。生固辞，瑶台夺易之。生乃伏地谢罪，受饮之。瑶台出，女曰：“实告君：妾乃仙姬，以罪被谪。自愿居地下收养冤魂，以赎帝谴。适遭天魔之劫，遂与君有附体之缘。远邀大姊来，固主婚嫁，亦使代摄家政，以便从君归耳。”生起敬曰：“地下最乐！某家有悍妇；且屋宇隘陋，势不能容委曲以共其生。”女笑曰：“不妨。”既醉，归寝，欢恋臻至。</a:t>
            </a:r>
            <a:endParaRPr lang="zh-CN" altLang="en-US" sz="2000" b="1"/>
          </a:p>
          <a:p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3985" y="63500"/>
            <a:ext cx="901001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过数日，谓生曰：“冥会不可长，请郎归。君干理家事毕，妾当自至。”以马授生，启扉自出，壁复合矣。生骑马入村，村人尽骇。至家门则高庐焕映矣。先是，生去，妻召两兄至，将箠楚报之；至暮不归，始去。或于沟中得生履，疑其已死。既而年余无耗。有陕中贾某，媒通兰氏，遂就生第与妇合。半年中，修建连亘。贾出经商，又买妾归，自此不安其室。贾亦恒数月不归。生讯得其故，怒，系马而入。见旧媪，媪惊伏地。生叱骂久，使导诣妇所，寻之已遁，既于舍后得之，已自经死。遂使人舁归兰氏。呼妾出，年十八九，风致亦佳，遂与寝处。贾托村人，求反其妾，妾哀号不肯去。生乃具状，将讼其霸产占妻之罪，贾不敢复言，收肆西去。方疑锦瑟负约；一夕正与妾饮，则车马扣门而女至矣。女但留春燕，余即遣归。入室，妾朝拜之，女曰：“此有宜男相，可以代妾苦矣。”即赐以锦裳珠饰。妾拜受，立侍之；女挽坐，言笑甚欢。久之，曰：“我醉欲眠。”生亦解履登床，妾始出；入房则生卧榻上；异而反窥之，烛已灭矣。生无夜不宿妾室。一夜妾起，潜窥女所，则生及女方共笑语。大怪之。急反告生，则床上无人矣。天明阴告生；生亦不自知，但觉时留女所、时寄妾宿耳。生嘱隐其异。久之，婢亦私生，女若不知之。婢忽临蓐难产，但呼“娘子”。女入，胎即下；举之，男也。为断脐置婢怀，笑曰：“婢子勿复尔！业多，则割爱难矣。”自此，婢不复产。妾出五男二女。居三十年，女时返其家，往来皆以夜。一日携婢去，不复来。生年八十，忽携老仆夜出，亦不返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401191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83768" y="-1014109"/>
            <a:ext cx="3558036" cy="4809995"/>
            <a:chOff x="2528718" y="-1790684"/>
            <a:chExt cx="3493294" cy="472247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480000">
              <a:off x="2546535" y="-683190"/>
              <a:ext cx="4413210" cy="2229751"/>
            </a:xfrm>
            <a:prstGeom prst="rect">
              <a:avLst/>
            </a:prstGeom>
          </p:spPr>
        </p:pic>
        <p:sp>
          <p:nvSpPr>
            <p:cNvPr id="7" name="图文框 6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53064">
              <a:off x="1436989" y="-698955"/>
              <a:ext cx="4413210" cy="222975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0" y="4011910"/>
            <a:ext cx="9144000" cy="113159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6674" y="-1014109"/>
            <a:ext cx="6861857" cy="4809995"/>
            <a:chOff x="1117773" y="-1790684"/>
            <a:chExt cx="6737000" cy="472247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480000">
              <a:off x="2546535" y="-683190"/>
              <a:ext cx="4413210" cy="2229751"/>
            </a:xfrm>
            <a:prstGeom prst="rect">
              <a:avLst/>
            </a:prstGeom>
          </p:spPr>
        </p:pic>
        <p:sp>
          <p:nvSpPr>
            <p:cNvPr id="15" name="图文框 14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53064">
              <a:off x="1436989" y="-698955"/>
              <a:ext cx="4413210" cy="2229751"/>
            </a:xfrm>
            <a:prstGeom prst="rect">
              <a:avLst/>
            </a:prstGeom>
          </p:spPr>
        </p:pic>
        <p:sp>
          <p:nvSpPr>
            <p:cNvPr id="18" name="图文框 17"/>
            <p:cNvSpPr/>
            <p:nvPr/>
          </p:nvSpPr>
          <p:spPr>
            <a:xfrm>
              <a:off x="6302433" y="-291058"/>
              <a:ext cx="1552340" cy="1413955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图文框 20"/>
            <p:cNvSpPr/>
            <p:nvPr/>
          </p:nvSpPr>
          <p:spPr>
            <a:xfrm>
              <a:off x="1117773" y="1588532"/>
              <a:ext cx="1552340" cy="848373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995936" y="4011910"/>
            <a:ext cx="1200329" cy="91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rgbClr val="D3CDB7"/>
                </a:solidFill>
                <a:ea typeface="微软雅黑" panose="020B0503020204020204" pitchFamily="34" charset="-122"/>
              </a:rPr>
              <a:t>叁</a:t>
            </a:r>
            <a:endParaRPr lang="zh-CN" altLang="en-US" sz="6600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flipV="1">
            <a:off x="4139952" y="5005124"/>
            <a:ext cx="936104" cy="806986"/>
          </a:xfrm>
          <a:prstGeom prst="triangle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490" y="774065"/>
            <a:ext cx="1848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马介甫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-635" y="259080"/>
            <a:ext cx="914527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《马介甫》</a:t>
            </a:r>
            <a:endParaRPr lang="zh-CN" altLang="en-US" sz="2000" b="1"/>
          </a:p>
          <a:p>
            <a:r>
              <a:rPr lang="zh-CN" altLang="en-US" sz="2000" b="1"/>
              <a:t>大名有个秀才，叫杨万石，生平最怕老婆。妻子姓尹，性情出奇地凶悍。丈夫稍微违背了她，她就用鞭子毒打。杨万石的父亲已经六十多岁了，是一个鳏夫，尹氏拿他当奴仆看待。杨万石和弟弟杨万钟常常偷点饭给父亲吃，不敢让尹氏知道。但因为父亲常年穿着破衣烂衫，衣不蔽体，恐怕让人笑话，所以，兄弟二人从不让父亲见客人。杨万石四十多岁了，还没有儿子，娶了个姓王的妾，两人从早到晚都不敢说一句话。</a:t>
            </a:r>
            <a:endParaRPr lang="zh-CN" altLang="en-US" sz="2000" b="1"/>
          </a:p>
          <a:p>
            <a:r>
              <a:rPr lang="zh-CN" altLang="en-US" sz="2000" b="1"/>
              <a:t>　　一次，杨氏兄弟二人到郡城等侯乡试。遇见一个少年，容貌俊雅潇洒，二人便跟他交谈起来，谈得很投机。问他的姓名，少年说：“姓马，名叫介甫。”从此后，三人交往更加密切，不久，便结义成了兄弟。分别后，大约过了半年，马介甫忽然带着童仆前来拜访杨万石兄弟。正巧遇上杨万石的父亲坐在大门外，一边晒太阳一边捉虱子。马介甫以为他是杨家的仆人，便说了自己的姓名，让他去通报主人，杨父便披上破棉衣进去了。有人告诉马介甫：“这老头就是杨万石的父亲。”马介甫正在惊讶，杨万石兄弟二人穿戴得整整齐齐迎出门来。进屋行过礼后，马介甫便请求拜见义父。杨万石推辞说父亲偶然得了点病，不能见客，连连让马介甫坐下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68275" y="196215"/>
            <a:ext cx="881316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三人谈笑着，不知不觉天已黑了。杨万石说了多次已准备好了酒饭，却一直不见端上来。兄弟二人轮番出出进进好几次，才见有个瘦弱的仆人捧了把酒壶进来。一会儿酒便喝完了。又坐等了很久，杨万石频频地出去催促，急得满头大汗。又过了很久，才见那个瘦弱仆人送来饭。但饭做得实在不好吃，让人难以下咽。吃完饭，杨万石急匆匆地走了。杨万钟抱来床被子，陪客人住宿。马介甫责备他说：“过去我以为你们兄弟二人有很高的品德，才和你们结拜兄弟。现在老父亲实际上吃不饱穿不暖，让路人见了都替你们羞愧!”杨万钟流下泪来，说：“这其中的心事，实在难以出口。家门不幸，娶进了一个凶悍的嫂子，全家男女老少横遭摧残。如不是至亲好友，也不敢宣扬这件家丑。”马介甫惊叹了一会儿，说：“我本来打算明天一早就走。现在既然听你说了这桩奇异的事，倒不能不亲眼看一看。请你们借我一间空房子，我自己起伙做饭。”杨万钟听从了，打扫了一间屋子，让他住下。夜深后，又从家里偷来些蔬菜粮食，惟恐尹氏知道。马介甫明白他的意思，极力推辞不要。还把杨父请来，一起吃住。自己又进城去街市上买了布匹，替杨父做了新衣换上，父子三人都感动得哭泣起来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24544" y="-308570"/>
            <a:ext cx="10081120" cy="5760640"/>
          </a:xfrm>
          <a:prstGeom prst="rect">
            <a:avLst/>
          </a:prstGeom>
          <a:solidFill>
            <a:srgbClr val="2C3F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341" y="231934"/>
            <a:ext cx="8424936" cy="4536504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D3CDB7"/>
                </a:solidFill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22594" y="1203598"/>
            <a:ext cx="861774" cy="7920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ea typeface="微软雅黑" panose="020B0503020204020204" pitchFamily="34" charset="-122"/>
              </a:rPr>
              <a:t>目</a:t>
            </a:r>
            <a:endParaRPr lang="zh-CN" altLang="en-US" sz="4400" dirty="0"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3648" y="483518"/>
            <a:ext cx="432048" cy="4284476"/>
            <a:chOff x="1619672" y="483518"/>
            <a:chExt cx="432048" cy="428447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9792" y="483518"/>
            <a:ext cx="432048" cy="4284476"/>
            <a:chOff x="1619672" y="483518"/>
            <a:chExt cx="432048" cy="428447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48064" y="483518"/>
            <a:ext cx="432048" cy="4284476"/>
            <a:chOff x="1619672" y="483518"/>
            <a:chExt cx="432048" cy="428447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3928" y="483518"/>
            <a:ext cx="432048" cy="4284476"/>
            <a:chOff x="1619672" y="483518"/>
            <a:chExt cx="432048" cy="428447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619672" y="1419622"/>
              <a:ext cx="0" cy="3348372"/>
            </a:xfrm>
            <a:prstGeom prst="line">
              <a:avLst/>
            </a:prstGeom>
            <a:ln>
              <a:solidFill>
                <a:srgbClr val="2C3F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1619672" y="483518"/>
              <a:ext cx="432048" cy="1440160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120372" y="627534"/>
            <a:ext cx="45974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400" dirty="0">
                <a:solidFill>
                  <a:srgbClr val="D3CDB7"/>
                </a:solidFill>
                <a:ea typeface="微软雅黑" panose="020B0503020204020204" pitchFamily="34" charset="-122"/>
                <a:hlinkClick r:id="rId1" action="ppaction://hlinksldjump"/>
              </a:rPr>
              <a:t>作者简介</a:t>
            </a:r>
            <a:endParaRPr lang="zh-CN" altLang="en-US" spc="400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1717" y="627534"/>
            <a:ext cx="459740" cy="1296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400" dirty="0">
                <a:solidFill>
                  <a:srgbClr val="D3CDB7"/>
                </a:solidFill>
                <a:ea typeface="微软雅黑" panose="020B0503020204020204" pitchFamily="34" charset="-122"/>
                <a:hlinkClick r:id="rId2" action="ppaction://hlinksldjump"/>
              </a:rPr>
              <a:t>故事</a:t>
            </a:r>
            <a:endParaRPr lang="zh-CN" altLang="en-US" spc="400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96236" y="627534"/>
            <a:ext cx="459740" cy="13681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400" dirty="0">
                <a:solidFill>
                  <a:srgbClr val="D3CDB7"/>
                </a:solidFill>
                <a:ea typeface="微软雅黑" panose="020B0503020204020204" pitchFamily="34" charset="-122"/>
                <a:hlinkClick r:id="rId3" action="ppaction://hlinksldjump"/>
              </a:rPr>
              <a:t>作品简介</a:t>
            </a:r>
            <a:endParaRPr lang="zh-CN" altLang="en-US" spc="400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99992" y="1419622"/>
            <a:ext cx="523220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稠花乱蕊畏江滨，行步欹危实怕春。</a:t>
            </a:r>
            <a:endParaRPr lang="en-US" altLang="zh-CN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诗酒尚堪驱使在，未须料理白头人。</a:t>
            </a:r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5576" y="1419622"/>
            <a:ext cx="523220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黄师塔前江水东，春光懒困倚微风。</a:t>
            </a:r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桃花一簇开无主，可爱深红爱浅红。</a:t>
            </a:r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10435" y="1419622"/>
            <a:ext cx="692497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东望少城花满烟，百花高楼更可怜。</a:t>
            </a:r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谁能载酒开金盏，唤取佳人舞绣筵。</a:t>
            </a:r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3848" y="1419622"/>
            <a:ext cx="523220" cy="33483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江深竹静两三家，多事红花映白花。</a:t>
            </a:r>
            <a:endParaRPr lang="en-US" altLang="zh-CN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2C3F46"/>
                </a:solidFill>
                <a:ea typeface="微软雅黑" panose="020B0503020204020204" pitchFamily="34" charset="-122"/>
              </a:rPr>
              <a:t>报答春光知有处，应须美酒送生涯。</a:t>
            </a:r>
            <a:endParaRPr lang="zh-CN" altLang="en-US" sz="11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22594" y="2859782"/>
            <a:ext cx="861774" cy="8640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ea typeface="微软雅黑" panose="020B0503020204020204" pitchFamily="34" charset="-122"/>
              </a:rPr>
              <a:t>录</a:t>
            </a:r>
            <a:endParaRPr lang="zh-CN" altLang="en-US" sz="44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0190" y="0"/>
            <a:ext cx="889381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杨万钟有个儿子叫喜儿，才七岁，夜里跟着爷爷和马介甫睡。马介甫抚弄着他说：“这孩子将来的福气寿数，要超过他父亲;只是少年时要受点苦难。”尹氏听说杨老汉竟然安安稳稳地有饭吃了，大怒，动不动就高声叫骂，说马介甫强行干涉她的家务事。起初还在自己屋里骂，渐渐地就在马介甫的屋子附近骂起来，故意让马听到。杨氏兄弟二人急得汗流浃背，犹豫着不敢去制止。但马介甫对骂声却充耳不闻。</a:t>
            </a:r>
            <a:endParaRPr lang="zh-CN" altLang="en-US" sz="2000" b="1"/>
          </a:p>
          <a:p>
            <a:r>
              <a:rPr lang="zh-CN" altLang="en-US" sz="2000" b="1"/>
              <a:t>　　杨万石的妾王氏，怀孕五个月了，尹氏才知道。她大发淫威，将王氏的衣服剥掉一顿毒打。打完，又喊杨万石来，让他跪在地上，扎上一条女人头巾，然后拿起鞭子往家门外赶。当时，正好马介甫站在外面，扬万石羞惭地不敢出去。尹氏用鞭子抽打着，逼他出去。杨万石忍受不了，只得跑出屋子，尹氏也随后追出来，双手叉腰，跳着脚大骂不止，围观的人挤满了大街。马介甫用手指着尹氏，大声喝斥说：“回去!回去!”尹氏不由自主地返身便跑，像被鬼撵着一样，鞋子都跑丢了，裹脚布弯弯曲曲地拖在路上，赤着脚跑回了家，面如死灰。稍定了定神，奴婢拿来鞋袜让她换上，尹氏才号啕大哭起来，家里的人谁也不敢劝她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80365" y="201930"/>
            <a:ext cx="82734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马介甫拉过杨万石，要替他摘下头巾。杨万石站在那里一动不动，大气不敢出，像是怕头巾掉下来。马介甫硬给他摘下来后，他还坐立不安，唯恐私摘头巾，要罪加一等。一直等到尹氏哭完了，杨万石才敢回家，提心吊胆地慢慢蹭了回去。尹氏见了他，默默地一句话没说，突然站起身，回房中睡觉去了。杨万石才放下心来，与弟弟都暗暗感到奇怪。家人也都感到惊异，凑在一起叽叽咕咕。尹氏听到一些，更加羞惭恼怒，将奴婢逐个打了一遍，又喊叫王氏。王氏上次被打伤了，一直卧床不起，尹氏说她伪装，跑到王氏的床前将她一顿暴打，直打得下身鲜血涌出流了产。杨万石在没人的地方，对着马介甫悲伤地痛哭。马介甫劝慰了一番，叫童仆备下酒菜，二人对饮，已经二更天了，仍然不放杨万石回去。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23520" y="123190"/>
            <a:ext cx="892048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尹氏一人在卧室里，痛恨丈夫不回来，正在大发脾气，忽然听到一阵撬门声。她急忙呼叫奴婢，屋门已经大开，有个巨人走了进来，身影遮挡了整个屋子，面貌狰狞凶恶，像鬼一样。转眼间又进来几个人，手里都持着明晃晃的刀。尹氏吓得差点死过去，刚想号叫，巨人用刀尖一下顶住她的脖颈，说：“敢叫，立即杀了你!”尹氏急忙拿出金银绸缎，要买条命。巨人说：“我是阴司的使者，不要钱，特来取你这个悍妇的心!”尹氏更加恐惧，跪在地上连连磕头，直磕得头破血流。巨人毫不理会，一边用刀一下下划着她的胸膛，一边数落她的罪状说：“像某件事，你说该杀不该杀?”说一件，就划一刀;把尹氏的凶悍罪状列举完，刀子已在她的胸口处划了几十下。最后，巨人说：“王氏生了孩子，也是你的后代，你怎么竟残忍到把她打堕了胎?这件事绝对不能饶恕!”命那几个人将她的手反绑起来，要给她开膛破肚，挖出心看看。尹氏吓得叩头求饶，连连说已经知罪了，巨人才饶了她。一会儿听到大门开关的声音，巨人说：“杨万石回来了。你既然已经悔过，姑且先留下你这条命吧!”说完，都消失不见了。杨万石进屋来，见尹氏赤身裸体地被反绑着，心窝上的刀痕纵横交错，多得数不过来。便解开她询问缘故，得知事情经过，非常惊骇，暗地里怀疑是马介甫干的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2390" y="-172720"/>
            <a:ext cx="864171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第二天，杨万石向马介甫讲述了昨晚的怪事，马介甫也流露出惊骇的样子。自那以后，尹氏的威风逐渐收敛了，连续几个月没再骂人。马介甫非常高兴，这才告诉杨万石说：“我实话告诉你，你不要泄露出去：前次是我用了点小小的法术，吓唬她一下。现在她既然已经改正，你们又和好了，我也就暂时告辞了!”他便收拾行装走了。</a:t>
            </a:r>
            <a:endParaRPr lang="zh-CN" altLang="en-US" b="1"/>
          </a:p>
          <a:p>
            <a:r>
              <a:rPr lang="zh-CN" altLang="en-US" b="1"/>
              <a:t>　　从此后，尹氏每天傍晚都主动挽留丈夫作伴，满脸堆笑地迎合他。杨万石终生没受过这般优待，突然之间真是受宠若惊，坐立不安，不知该怎么办好。有天晚上，尹氏想起那巨人的样子，还吓得瑟瑟发抖。杨万石想讨好她，泄露了那巨人是假的。尹氏一听，一骨碌坐起身，穷根究底地追问他。杨万石自知失言，后悔也晚了，只得实说了。尹氏勃然大怒，破口大骂起来。杨万石害怕，跪在床下不起来，尹氏不理。杨哀求到三更，尹氏才说：“想叫我饶了你，你必须自己用刀在你心口处也划上那么多口子，我才解恨!”于是起身到厨房拿菜刀。杨万石大为恐惧，连忙逃出了屋子。尹氏握着刀追赶出来，闹得鸡飞狗跳，一家人全都起来了。杨万钟不知是什么缘故，只是用身子左右挡护着哥哥。尹氏正在叫骂着，忽见杨老汉也走过来;又见他穿着崭新的袍服，更加暴怒，扑上前去，把老汉的衣服割成条条碎片，又猛打老汉的耳光，往下拔他的胡子。杨万钟见了大怒，拿起块石头砸过去，正中尹氏的脑门，一下子跌倒在地死了过去。杨万钟说：“只要父兄能活下去，我即使死了，也没什么遗憾了!”说完便投井自杀了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2730" y="119380"/>
            <a:ext cx="87642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ym typeface="+mn-ea"/>
              </a:rPr>
              <a:t>等把他救上来，早已死了。尹氏不久又苏醒过来，听说杨万钟死了，才稍微解了恨。埋葬了杨万钟后，杨万钟的寡妻留恋儿子，不愿改嫁。尹氏对她动不动就辱骂，不给饭吃，硬逼她改嫁走了。只留下杨万钟的儿子孤单一人，天天遭受尹氏鞭打，等家人吃完后，才给孩子一点冷饭块吃。不过半年，就把孩子折磨得骨瘦如柴，仅剩下一口气了。</a:t>
            </a:r>
            <a:endParaRPr lang="zh-CN" altLang="en-US" sz="2000" b="1">
              <a:sym typeface="+mn-ea"/>
            </a:endParaRPr>
          </a:p>
          <a:p>
            <a:r>
              <a:rPr lang="zh-CN" altLang="en-US" sz="2000" b="1"/>
              <a:t>一天，马介甫忽然又来了，杨万石嘱咐家人不要告诉尹氏。马介甫见杨父又和以前一样衣衫褴褛，大吃一惊;又听说杨万钟死了，跺着脚悲叹不已。喜儿听说马介甫来了，便跑过来依偎在他身边恋恋不舍，连声叫着“马叔”。马介甫一时没认出他来，端详了很久，才认出他是喜儿，惊讶地说：“孩子怎么瘦弱成这个样子了?”杨父嗫嗫嚅嚅地对马介甫讲了一遍。马介甫生气地对杨万石说：“我过去说你不像人样，果然没说错。你们兄弟二人就这一根苗，孩子如被害死了怎么办?”杨万石一言不发，只会俯首帖耳地流泪。过一会儿，尹氏便知道马介甫来了。她不敢自己出来赶客人走，就把杨万石叫进去，一甩手就是几巴掌，逼他赶走马介甫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0" y="0"/>
            <a:ext cx="91440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ym typeface="+mn-ea"/>
              </a:rPr>
              <a:t>杨万石含着泪出来，脸上的掌痕还清清楚楚。马介甫发怒地说：“你不能制服她，难道就不能休了她吗?她殴打父亲，害死弟弟，你竟安心忍受，怎么做人?”杨万石听了，坐立不安，似乎被打动了。马介甫又激他说：“如她不愿走，理应用武力赶走她，就是杀了她也不要害怕。我有两三个知己朋友，都身居要职，一定会给你出力，保你无事!”杨万石答应，负气奔进内室，正好迎面碰上尹氏。尹氏大声责问：“你要干什么?”杨万石一下子变了脸色，双膝一软，不由自主地跪在地上说：“马生教我休了你。尹氏更加狂怒，四处寻找刀杖。杨万石恐惧万分，急忙逃了出来。马介甫鄙夷地说：“你真是不可救药!”说完，打开一只箱子，取出一点药末，掺在水里让杨万石服下，说：“这药叫‘丈夫再造散’。我所以不敢轻易使用它，是因为这种药能伤害人。现在迫不得已，姑且试试吧!”杨万石喝下药后，顷刻便觉一股怒气从胸中冒出，像烈火烧着一样，一刻也忍受不了，径直奔进内室，喊叫声像打雷一样。</a:t>
            </a:r>
            <a:endParaRPr lang="zh-CN" altLang="en-US" sz="2000" b="1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18110" y="-635"/>
            <a:ext cx="87718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尹氏还没来得及讲话，杨万石飞起一脚，把她踢出几尺以外，跌倒在地。接着又攥起块石头，往她身上砸了无数下，打得她几乎体无完肤。尹氏嘴里还在含混不清地怒骂不止，杨万石更加暴怒，从腰里拔出刀子。尹氏见了，叱骂说：“拔出刀子，你敢杀我吗?”杨万石一言不发，从她大腿上一刀割下巴掌大的一片肉扔在地上。刚要再割，尹氏已疼得哀叫着求饶。杨万石不听，又割下一块肉扔了。家人们见杨万石又凶又狂，急忙跑过来，死命将他拉了出去。马介甫迎上去，挽着他的胳膊慰劳了一番。杨万石还余怒不息，屡屡挣扎着要再去找尹氏，马介甫劝阻住他。又过了一会儿，药力渐渐消失，杨万石又变得垂头丧气起来。马介甫嘱咐他说：“你不要气馁!重振男子汉大丈夫之气，全在此一举。人之所以怕老婆，并不是一朝一夕就能形成的，而是有一个过程。就好比昨天的你已经死了。今天又复活了一个新的你，必须从此洗旧革新。再一气馁，可就无法挽回了!”说完，让杨万石进去看看尹氏动静。尹氏一看见杨万石，还吓得全身发抖，从心里服了，让奴婢硬扶自己起来，要跪爬过去迎接。杨万石阻止，尹氏才罢了。杨万石出来后告诉马介甫，杨氏父子都非常高兴。马介甫便要告辞，父子都挽留他。马介甫说：“我正要去东海，所以顺路来看看你们。回来时我们还能相见。”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464185" y="450850"/>
            <a:ext cx="76638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过了一个多月，尹氏才渐渐伤好起床了，她对丈夫十分恭敬。可日子一长，她觉得杨万石黔驴技穷，似乎没什么别的能耐，对他先是亲昵，渐渐嘲笑，渐渐喝骂，不长时间，完全恢复了老样子。杨父忍受不了，深夜逃到河南当了道士，杨万石也不敢去寻找他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　　过了一年多，马介甫来了，得知事情经过，愤怒地斥责了杨万石一番。立即叫过喜儿，把他抱到驴背上，撇下杨万石，赶着毛驴走了。从此后，村里的人都鄙视杨万石。学使驾临考核生员时，认为杨万石品行恶劣，革去了他的生员资格。又过了四五年，杨万石家遭受火灾，房子财物全部化为灰烬，还延烧了邻居家的房屋。村里的人把杨万石扭送到郡府，打起官司，官府罚了他很多银两。于是杨万石家产渐尽，连住的地方都没有了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548890" y="869315"/>
            <a:ext cx="4471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6245" y="278130"/>
            <a:ext cx="780796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邻村的人都相互告戒，谁也不要借给他房子住。尹氏的兄弟们愤怒她的所作所为，也拒绝接济，不让她回娘家。杨万石穷困不堪，只得把王氏卖给了大户人家，自己带着尹氏向南出走。到河南地界，旅费便没有了。尹氏不愿跟他走，一路嚷叫着要改嫁。正好有个屠夫死了老婆，便花三百吊钱把尹氏买走了。只剩杨万石一人，在附近的城市乡村中讨饭度日。</a:t>
            </a:r>
            <a:endParaRPr lang="zh-CN" altLang="en-US" sz="2000" b="1"/>
          </a:p>
          <a:p>
            <a:r>
              <a:rPr lang="zh-CN" altLang="en-US" sz="2000" b="1"/>
              <a:t>一天，杨万石到一个大户人家门前讨饭，看门的人斥责着赶他走。一会儿，有个官员从门里出来，杨万石急忙跪在地上哭泣着乞讨。那官员仔细端详他，又问了问姓名，惊讶地说;“是我伯父!怎么穷到这个地步!”杨万石细看，认出是弟弟的儿子喜儿，不禁失声痛哭，跟着喜儿进了家。只见高房大屋，金碧辉煌。一会儿，杨父扶着一个童儿出来，父子见面，相对悲泣。杨万石才讲述了自己的遭遇。原来，马介甫带走喜儿后，一直让喜儿住在这里。几天后，马介甫又去找了杨父来，让他们祖孙团聚。又请了先生，教喜儿读书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555625" y="59690"/>
            <a:ext cx="813879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喜儿十五岁时考中了县学，第二年又中了举人。马介甫又替他娶了妻子，便要告别。祖孙二人哭着挽留他，马介甫说：“我不是凡人，是狐仙，道友们已等我很久了!”于是，告辞走了。喜儿说到这里，不禁感到心酸。又想起自己过去同庶伯母王氏倍受酷虐，越发悲伤。于是，喜儿派人带着银两，用华丽的车子，把王氏赎出接了回来。一年多，王氏生了个孩子，杨万石便把她扶作正妻。</a:t>
            </a:r>
            <a:endParaRPr lang="zh-CN" altLang="en-US" sz="2000" b="1"/>
          </a:p>
          <a:p>
            <a:r>
              <a:rPr lang="zh-CN" altLang="en-US" sz="2000" b="1"/>
              <a:t>尹氏跟了屠户半年，还是像以前那样凶悍狂悖。一次，屠户大怒之下，用屠刀把她大腿上穿了个洞，再用根猪毛绳从洞里穿过去，把她吊在了房梁上，自己挑着肉出门走了。尹氏号叫得声嘶力竭，邻居才知道。把她放下来，从伤口里往外抽绳子，每抽动一下，尹氏喊疼的叫声震动了四邻。从此，尹氏见了屠户就毛骨悚然。后来大腿上的伤虽然好了，但毛绳上的断毛留在肉里，走起路来终究还是一瘸一拐的。还得昼夜服侍屠户，不敢稍有松懈。屠户蛮横残暴，每次喝醉酒回来，就毒打尹氏一顿，毫不留情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" y="414625"/>
            <a:ext cx="3687552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16416" y="4511320"/>
            <a:ext cx="180020" cy="148662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00" y="1039495"/>
            <a:ext cx="675005" cy="2450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/>
              <a:t>蒲松龄</a:t>
            </a:r>
            <a:endParaRPr lang="zh-CN" altLang="en-US" sz="32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32535" y="836295"/>
            <a:ext cx="2286000" cy="2857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56405" y="372745"/>
            <a:ext cx="476440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蒲松龄（字留仙、一字剑臣，1640年6月5日-1715年2月25日），别号柳泉居士，世称聊斋先生，自称异史氏，现山东省淄博市蒲家庄人。他从小聪颖，科举却屡试不第，71岁时才成岁贡生，舌耕笔耘近42年，用毕生精力完成奇书《聊斋志异》，被誉为中国古代文言短篇小说中成就最高的作品集。康熙五十四年（1715年）正月病逝，享年74岁。</a:t>
            </a:r>
            <a:endParaRPr lang="zh-CN" altLang="en-US" sz="2400" b="1"/>
          </a:p>
        </p:txBody>
      </p:sp>
      <p:sp>
        <p:nvSpPr>
          <p:cNvPr id="8" name="动作按钮: 后退或前一项 7">
            <a:hlinkClick r:id="rId5" action="ppaction://hlinksldjump"/>
          </p:cNvPr>
          <p:cNvSpPr/>
          <p:nvPr/>
        </p:nvSpPr>
        <p:spPr>
          <a:xfrm>
            <a:off x="7235825" y="4732020"/>
            <a:ext cx="432435" cy="2159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00367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81635" y="332740"/>
            <a:ext cx="735901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到此时，尹氏才明白过去自己强加给别人的虐待，也是像自己今天的景况一样不好受。</a:t>
            </a:r>
            <a:endParaRPr lang="zh-CN" altLang="en-US" sz="2000" b="1"/>
          </a:p>
          <a:p>
            <a:r>
              <a:rPr lang="zh-CN" altLang="en-US" sz="2000" b="1"/>
              <a:t>　　一天，喜儿的夫人跟伯母王氏到普陀寺烧香，附近村庄的农妇都来拜见她们。尹氏也混在人群里，怅惘地不敢靠前。王氏看见了她，故意问：“这是谁呀?”家人禀告说;“她是张屠户的老婆。”呵斥尹氏上前，给太夫人行礼。王氏笑着说：“这个妇人既是屠户的老婆，应该不缺肉吃，怎么如此瘦弱?”尹氏听了又惭愧又愤恨，回家后便去上吊，但绳子太细，没能吊死，屠户也就更加厌恶她。又过了一年多，张屠户死了。一次，尹氏在路上遇到杨万石，远远地望见他，便跪在地上爬过去，泪流如雨。杨万石碍着仆人在场，一句话没和她说。但回去后却告诉侄子，想接回尹氏，侄子坚决不同意。</a:t>
            </a:r>
            <a:r>
              <a:rPr lang="zh-CN" altLang="en-US" sz="2000" b="1">
                <a:sym typeface="+mn-ea"/>
              </a:rPr>
              <a:t>尹氏被村里的人唾弃，久久没有个归宿，便跟着乞丐们讨饭度日，杨万石还不时地和她在野外荒庙中幽会。侄子引以为耻，暗暗地让乞丐们把杨万石羞辱了一番，他才和尹氏断绝了关系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401191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3181445" y="715500"/>
            <a:ext cx="2860359" cy="3080386"/>
          </a:xfrm>
          <a:prstGeom prst="frame">
            <a:avLst>
              <a:gd name="adj1" fmla="val 6242"/>
            </a:avLst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11910"/>
            <a:ext cx="9144000" cy="113159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59632" y="715499"/>
            <a:ext cx="6837694" cy="3080387"/>
            <a:chOff x="1326857" y="-92547"/>
            <a:chExt cx="6713276" cy="3024336"/>
          </a:xfrm>
        </p:grpSpPr>
        <p:sp>
          <p:nvSpPr>
            <p:cNvPr id="15" name="图文框 14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图文框 17"/>
            <p:cNvSpPr/>
            <p:nvPr/>
          </p:nvSpPr>
          <p:spPr>
            <a:xfrm>
              <a:off x="6487793" y="-37516"/>
              <a:ext cx="1552340" cy="1413955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图文框 20"/>
            <p:cNvSpPr/>
            <p:nvPr/>
          </p:nvSpPr>
          <p:spPr>
            <a:xfrm>
              <a:off x="1326857" y="1729927"/>
              <a:ext cx="1552340" cy="848373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9942"/>
            <a:ext cx="5281514" cy="36159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995936" y="4011910"/>
            <a:ext cx="1200329" cy="91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rgbClr val="D3CDB7"/>
                </a:solidFill>
                <a:ea typeface="微软雅黑" panose="020B0503020204020204" pitchFamily="34" charset="-122"/>
              </a:rPr>
              <a:t>肆</a:t>
            </a:r>
            <a:endParaRPr lang="zh-CN" altLang="en-US" sz="6600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flipV="1">
            <a:off x="4139952" y="5005124"/>
            <a:ext cx="936104" cy="806986"/>
          </a:xfrm>
          <a:prstGeom prst="triangle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040" y="715499"/>
            <a:ext cx="1089394" cy="3080387"/>
          </a:xfrm>
          <a:custGeom>
            <a:avLst/>
            <a:gdLst/>
            <a:ahLst/>
            <a:cxnLst/>
            <a:rect l="l" t="t" r="r" b="b"/>
            <a:pathLst>
              <a:path w="1161402" h="3080387">
                <a:moveTo>
                  <a:pt x="0" y="0"/>
                </a:moveTo>
                <a:lnTo>
                  <a:pt x="1161402" y="0"/>
                </a:lnTo>
                <a:lnTo>
                  <a:pt x="1161402" y="3080387"/>
                </a:lnTo>
                <a:lnTo>
                  <a:pt x="0" y="3080387"/>
                </a:lnTo>
                <a:lnTo>
                  <a:pt x="0" y="2901843"/>
                </a:lnTo>
                <a:lnTo>
                  <a:pt x="982858" y="2901843"/>
                </a:lnTo>
                <a:lnTo>
                  <a:pt x="982858" y="178544"/>
                </a:lnTo>
                <a:lnTo>
                  <a:pt x="0" y="178544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9410" y="2727960"/>
            <a:ext cx="1286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尸</a:t>
            </a:r>
            <a:endParaRPr lang="zh-CN" altLang="en-US" sz="2400" b="1"/>
          </a:p>
        </p:txBody>
      </p:sp>
      <p:sp>
        <p:nvSpPr>
          <p:cNvPr id="9" name="文本框 8"/>
          <p:cNvSpPr txBox="1"/>
          <p:nvPr/>
        </p:nvSpPr>
        <p:spPr>
          <a:xfrm>
            <a:off x="6930390" y="1307465"/>
            <a:ext cx="1026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变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638300" y="869315"/>
            <a:ext cx="6462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8440" y="0"/>
            <a:ext cx="892556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《尸变》</a:t>
            </a:r>
            <a:endParaRPr lang="zh-CN" altLang="en-US" b="1"/>
          </a:p>
          <a:p>
            <a:r>
              <a:rPr lang="zh-CN" altLang="en-US" b="1"/>
              <a:t>阳信某翁者，邑之蔡店人。村去城五六里，父子设临路店，宿行商。有车夫数人，往来负贩，辄寓其家。一日昏暮，四人偕来，望门投止。则翁家客宿邸满。四人计无复之，坚请容纳。翁沉吟思得一所，似恐不当客意。客言：“但求一席厦宇，更不敢有所择。”时翁有子妇新死，停尸室中，子出购材木未归。翁以灵所室寂，遂穿衢导客往。入其庐，灯昏案上;案后有搭帐衣，纸衾覆逝者。又观寝所，则复室中有连榻。四客奔波颇困，甫就枕，鼻息渐粗。惟一客尚蒙眬。忽闻灵床上察察有声。急开目，则灵前灯火，照视甚了：女尸已揭衾起;俄而下，渐入卧室。面淡金色，生绢抹额。俯近榻前，遍吹卧客者三。客大惧，恐将及己，潜引被覆首，闭息忍咽以听之。未几，女果来，吹之如诸客。觉出房去，即闻纸衾声。出首微窥，见僵卧犹初矣。客惧甚，不敢作声，阴以足踏诸客;而诸客绝无少动。顾念无计，不如着衣以窜。裁起振衣，而察察之声又作。客惧，复伏，缩首衾中。觉女复来，连续吹数数始去。少间，闻灵床作响，知其复卧。乃从被底渐渐出手得裤，遽就着之，白足奔出。尸亦起，似将逐客。比其离帏，而客已拔关出矣。尸驰从之。客且奔且号，村中人无有警者。欲扣主人之门，又恐迟为所及。遂望邑城路，极力窜去。至东郊， 瞥见兰若，闻木鱼声，乃急挝山门。道人讶其非常，又不即纳。旋踵，尸已至，去身盈尺。客窘益甚。门外有白杨，围四五尺许，因以树自幛;彼右则左之，彼左则右之。尸益怒。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82980" y="497205"/>
            <a:ext cx="70453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然各寖倦矣。尸顿立。客汗促气逆，庇树间。尸暴起，伸两臂隔树探扑之。客惊仆。尸捉之不得，抱树而僵。道人窃听良久，无声，始渐出，见客卧地上。烛之死，然心下丝丝有动气。负入，终夜始苏。饮以汤水而问之，客具以状对。时晨钟已尽，晓色迷濛，道人觇树上，果见僵女。大骇，报邑宰。宰亲诣质验。使人拔女手，牢不可开。审谛之，则左右四指，并卷如钩，入木没甲。又数人力拔，乃得下。视指穴如凿孔然。遣役探翁家，则以尸亡客毙，纷纷正哗。役告之故。翁乃从往，舁尸归。客泣告宰曰：“身四人出，今一人归，此情何以信乡里?”宰与之牒，赍送以归。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401191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3181445" y="715500"/>
            <a:ext cx="2860359" cy="3080386"/>
          </a:xfrm>
          <a:prstGeom prst="frame">
            <a:avLst>
              <a:gd name="adj1" fmla="val 6242"/>
            </a:avLst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11910"/>
            <a:ext cx="9144000" cy="113159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59632" y="715499"/>
            <a:ext cx="6837694" cy="3080387"/>
            <a:chOff x="1326857" y="-92547"/>
            <a:chExt cx="6713276" cy="3024336"/>
          </a:xfrm>
        </p:grpSpPr>
        <p:sp>
          <p:nvSpPr>
            <p:cNvPr id="15" name="图文框 14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图文框 17"/>
            <p:cNvSpPr/>
            <p:nvPr/>
          </p:nvSpPr>
          <p:spPr>
            <a:xfrm>
              <a:off x="6487793" y="-37516"/>
              <a:ext cx="1552340" cy="1413955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图文框 20"/>
            <p:cNvSpPr/>
            <p:nvPr/>
          </p:nvSpPr>
          <p:spPr>
            <a:xfrm>
              <a:off x="1326857" y="1729927"/>
              <a:ext cx="1552340" cy="848373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9942"/>
            <a:ext cx="5281514" cy="36159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998020" y="4011910"/>
            <a:ext cx="1198245" cy="9155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rgbClr val="D3CDB7"/>
                </a:solidFill>
                <a:ea typeface="微软雅黑" panose="020B0503020204020204" pitchFamily="34" charset="-122"/>
              </a:rPr>
              <a:t>五</a:t>
            </a:r>
            <a:endParaRPr lang="zh-CN" altLang="en-US" sz="6600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 flipV="1">
            <a:off x="4139952" y="5005124"/>
            <a:ext cx="936104" cy="806986"/>
          </a:xfrm>
          <a:prstGeom prst="triangle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040" y="715499"/>
            <a:ext cx="1089394" cy="3080387"/>
          </a:xfrm>
          <a:custGeom>
            <a:avLst/>
            <a:gdLst/>
            <a:ahLst/>
            <a:cxnLst/>
            <a:rect l="l" t="t" r="r" b="b"/>
            <a:pathLst>
              <a:path w="1161402" h="3080387">
                <a:moveTo>
                  <a:pt x="0" y="0"/>
                </a:moveTo>
                <a:lnTo>
                  <a:pt x="1161402" y="0"/>
                </a:lnTo>
                <a:lnTo>
                  <a:pt x="1161402" y="3080387"/>
                </a:lnTo>
                <a:lnTo>
                  <a:pt x="0" y="3080387"/>
                </a:lnTo>
                <a:lnTo>
                  <a:pt x="0" y="2901843"/>
                </a:lnTo>
                <a:lnTo>
                  <a:pt x="982858" y="2901843"/>
                </a:lnTo>
                <a:lnTo>
                  <a:pt x="982858" y="178544"/>
                </a:lnTo>
                <a:lnTo>
                  <a:pt x="0" y="178544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38630" y="2882900"/>
            <a:ext cx="817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喷</a:t>
            </a:r>
            <a:endParaRPr lang="zh-CN" altLang="en-US" sz="2400" b="1"/>
          </a:p>
        </p:txBody>
      </p:sp>
      <p:sp>
        <p:nvSpPr>
          <p:cNvPr id="11" name="文本框 10"/>
          <p:cNvSpPr txBox="1"/>
          <p:nvPr/>
        </p:nvSpPr>
        <p:spPr>
          <a:xfrm>
            <a:off x="7021195" y="1370965"/>
            <a:ext cx="935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水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6512" y="0"/>
            <a:ext cx="9289032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4" r="14096" b="21112"/>
          <a:stretch>
            <a:fillRect/>
          </a:stretch>
        </p:blipFill>
        <p:spPr bwMode="auto">
          <a:xfrm>
            <a:off x="-36512" y="-236562"/>
            <a:ext cx="934264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211580" y="95250"/>
            <a:ext cx="71069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莱阳宋玉叔先生为部曹时，所僦第甚荒落。一夜二婢奉太夫人宿厅上，闻院内扑扑有声，如缝工之喷水者。太夫人促婢起，穴窗窥视，见一老妪，短身驼背，白发如帚，冠一髻长二尺许；周院环走，竦急作鵷行，且喷水出不穷。婢愕返白，太夫人亦惊起，两婢扶窗下聚观之。妪忽逼窗，直喷棂内，窗纸破裂，三人俱仆，而家人不之知也。 </a:t>
            </a:r>
            <a:endParaRPr lang="zh-CN" altLang="en-US" sz="2400" b="1"/>
          </a:p>
          <a:p>
            <a:r>
              <a:rPr lang="zh-CN" altLang="en-US" sz="2400" b="1"/>
              <a:t>  东曦既上，家人毕集，叩门不应，方骇。撬扉入，见一主二婢骈死一室，一婢膈下犹温，扶灌之，移时而醒，乃述所见。先生至，哀愤欲死。细穷没处，掘深三尺余，渐暴白发。又掘之，得一尸如所见状，面肥肿如生。令击之，骨肉皆烂，皮内尽清水。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293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0375"/>
                    </a14:imgEffect>
                    <a14:imgEffect>
                      <a14:saturation sa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274" y="524144"/>
            <a:ext cx="2794758" cy="3991822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463120" y="3151598"/>
            <a:ext cx="410562" cy="356256"/>
          </a:xfrm>
          <a:prstGeom prst="rect">
            <a:avLst/>
          </a:prstGeom>
          <a:noFill/>
          <a:ln w="3175"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" name="line01" hidden="1"/>
          <p:cNvCxnSpPr/>
          <p:nvPr/>
        </p:nvCxnSpPr>
        <p:spPr>
          <a:xfrm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388425" y="3147814"/>
            <a:ext cx="553998" cy="57606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2C3F46"/>
                </a:solidFill>
                <a:ea typeface="微软雅黑" panose="020B0503020204020204" pitchFamily="34" charset="-122"/>
              </a:rPr>
              <a:t>终</a:t>
            </a:r>
            <a:endParaRPr lang="zh-CN" altLang="en-US" sz="24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7856676" y="2931790"/>
            <a:ext cx="459740" cy="1872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rgbClr val="D3CDB7"/>
                </a:solidFill>
                <a:ea typeface="微软雅黑" panose="020B0503020204020204" pitchFamily="34" charset="-122"/>
              </a:rPr>
              <a:t>谢谢观看</a:t>
            </a:r>
            <a:endParaRPr lang="zh-CN" altLang="en-US" dirty="0">
              <a:solidFill>
                <a:srgbClr val="D3CDB7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512" y="0"/>
            <a:ext cx="9144000" cy="5164038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684584" y="0"/>
            <a:ext cx="36004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7" name="line01"/>
          <p:cNvCxnSpPr/>
          <p:nvPr/>
        </p:nvCxnSpPr>
        <p:spPr>
          <a:xfrm>
            <a:off x="-462079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/>
          <p:cNvCxnSpPr/>
          <p:nvPr/>
        </p:nvCxnSpPr>
        <p:spPr>
          <a:xfrm>
            <a:off x="-684584" y="3178683"/>
            <a:ext cx="36004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/>
          <p:cNvCxnSpPr/>
          <p:nvPr/>
        </p:nvCxnSpPr>
        <p:spPr>
          <a:xfrm>
            <a:off x="-547049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line01"/>
          <p:cNvCxnSpPr/>
          <p:nvPr/>
        </p:nvCxnSpPr>
        <p:spPr>
          <a:xfrm>
            <a:off x="-684584" y="1964817"/>
            <a:ext cx="36004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500"/>
                    </a14:imgEffect>
                    <a14:imgEffect>
                      <a14:saturation sa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2280757" cy="5143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7890" y="359410"/>
            <a:ext cx="64014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《聊斋志异》全书将近五百篇，内容丰富，主要分为以下几种类型：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一是爱情故事，占据着全书最大的比重，故事的主要人物大多不惧封建礼教，勇敢追求自由爱情。这类名篇有《莲香》《小谢》《连城》《宦娘》《鸦头》等。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二是抨击科举制度对读书人的摧残。作为科举制度的受害者，蒲松龄在这方面很有发言权，《叶生》《司文郎》《于去恶》《王子安》等都是这类名篇。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三是揭露统治阶级的残暴和对人民的压迫，极具社会意义，如《席方平》《促织》《梦狼》《梅女》等。</a:t>
            </a:r>
            <a:endParaRPr lang="zh-CN" altLang="en-US" sz="2000" b="1"/>
          </a:p>
          <a:p>
            <a:endParaRPr lang="zh-CN" altLang="en-US" sz="2000" b="1"/>
          </a:p>
        </p:txBody>
      </p:sp>
      <p:sp>
        <p:nvSpPr>
          <p:cNvPr id="5" name="动作按钮: 后退或前一项 4">
            <a:hlinkClick r:id="rId3" action="ppaction://hlinksldjump"/>
          </p:cNvPr>
          <p:cNvSpPr/>
          <p:nvPr/>
        </p:nvSpPr>
        <p:spPr>
          <a:xfrm>
            <a:off x="7019925" y="4731385"/>
            <a:ext cx="373380" cy="16192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72387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16632" y="0"/>
            <a:ext cx="936104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8" name="line01"/>
          <p:cNvCxnSpPr/>
          <p:nvPr/>
        </p:nvCxnSpPr>
        <p:spPr>
          <a:xfrm>
            <a:off x="-538120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ne01"/>
          <p:cNvCxnSpPr/>
          <p:nvPr/>
        </p:nvCxnSpPr>
        <p:spPr>
          <a:xfrm>
            <a:off x="-1116632" y="3178683"/>
            <a:ext cx="93610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图文框 26"/>
          <p:cNvSpPr/>
          <p:nvPr/>
        </p:nvSpPr>
        <p:spPr>
          <a:xfrm>
            <a:off x="2555776" y="-956642"/>
            <a:ext cx="4295700" cy="3383260"/>
          </a:xfrm>
          <a:prstGeom prst="frame">
            <a:avLst>
              <a:gd name="adj1" fmla="val 5223"/>
            </a:avLst>
          </a:prstGeom>
          <a:solidFill>
            <a:srgbClr val="2C3F46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199221"/>
            <a:ext cx="9144000" cy="1964817"/>
          </a:xfrm>
          <a:prstGeom prst="rect">
            <a:avLst/>
          </a:prstGeom>
          <a:solidFill>
            <a:srgbClr val="2C3F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956" y="-12948"/>
            <a:ext cx="4680520" cy="366640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960000" y="3712107"/>
            <a:ext cx="1200329" cy="10198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solidFill>
                  <a:srgbClr val="D3CD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  <a:endParaRPr lang="zh-CN" altLang="en-US" sz="6600" dirty="0">
              <a:solidFill>
                <a:srgbClr val="D3CD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 hidden="1"/>
          <p:cNvSpPr txBox="1"/>
          <p:nvPr/>
        </p:nvSpPr>
        <p:spPr>
          <a:xfrm>
            <a:off x="7287399" y="1623875"/>
            <a:ext cx="615553" cy="1883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rgbClr val="2C3F46"/>
                </a:solidFill>
                <a:ea typeface="微软雅黑" panose="020B0503020204020204" pitchFamily="34" charset="-122"/>
              </a:rPr>
              <a:t>春路雨添花</a:t>
            </a:r>
            <a:endParaRPr lang="zh-CN" altLang="en-US" sz="1400" dirty="0">
              <a:solidFill>
                <a:srgbClr val="2C3F46"/>
              </a:solidFill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2C3F46"/>
                </a:solidFill>
                <a:ea typeface="微软雅黑" panose="020B0503020204020204" pitchFamily="34" charset="-122"/>
              </a:rPr>
              <a:t>花动一山春色</a:t>
            </a:r>
            <a:endParaRPr lang="zh-CN" altLang="en-US" sz="1400" dirty="0">
              <a:solidFill>
                <a:srgbClr val="2C3F46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 flipV="1">
            <a:off x="3960000" y="4797003"/>
            <a:ext cx="1224136" cy="1055290"/>
          </a:xfrm>
          <a:prstGeom prst="triangle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6600" y="688340"/>
            <a:ext cx="1170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大男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d"/>
      </p:transition>
    </mc:Choice>
    <mc:Fallback>
      <p:transition spd="slow">
        <p:push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100012" y="-18487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341040" y="1029817"/>
            <a:ext cx="2014780" cy="2014780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995" y="320040"/>
            <a:ext cx="4178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《聊斋志异·卷十一·大男》</a:t>
            </a:r>
            <a:endParaRPr lang="zh-CN" altLang="en-US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2494280" y="725805"/>
            <a:ext cx="633095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奚成列，成都士人也。有一妻一妾。妾何氏，小字昭容。妻早没，继 娶申氏，性妒，虐遇何，且并及奚；终日晓聒，恒不聊生。奚怒，亡去。去后，何生一子大男。奚去不返，申摈何不与同炊，计日授粟。大男渐长， 用不给，何纺绩佐食。大男见塾中诸儿吟诵，亦欲读。母以其太稚，姑送诣 读。大男慧，所读倍诸儿。师奇之，愿不索束脩。何乃使从师，薄相酬。 积二三年，经书全通。一日归，谓母曰：“塾中五六人，皆从父乞钱买饼， 我何独无？”母曰：“待汝长，告汝知。”大男曰：“今方七八岁，何时长也？”母曰，“汝往塾，路经关帝庙，当拜之，祐汝速长。”大男信之，每 过必入拜。母知之，问曰：“汝所祝何词？”笑云：“但祝明年便使我十六 七岁。”母笑之。然大男学与躯长并速：至十岁，便如十三四岁者；其所为 文竟成章。</a:t>
            </a:r>
            <a:endParaRPr lang="zh-CN" altLang="en-US" b="1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6512" y="-16455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201975" y="-153"/>
            <a:ext cx="2014780" cy="2014780"/>
          </a:xfrm>
          <a:prstGeom prst="ellipse">
            <a:avLst/>
          </a:prstGeom>
          <a:noFill/>
          <a:ln>
            <a:solidFill>
              <a:srgbClr val="2C3F46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830" y="668020"/>
            <a:ext cx="868807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一日，谓母曰：“昔为我壮大，当告父处，今可矣。”母曰：“尚未，尚未。”又年余，居然成人，研诘益频，母乃缅述之。大男悲不自胜，欲往寻父。母曰：“儿太幼，汝父存亡未知，何遽可寻？”大男无 言而去，至午不归。往塾问师，则辰餐未复。母大惊，出资佣役，到处冥 搜，杳无踪迹。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大男出门，循途奔去，茫然不知何往。适遇一人将如夔州，言姓钱。 大男丐食相从。钱病其缓，为赁代步，资斧耗竭。至夔，同食，钱阴投 毒食中，大男瞑不觉。钱载至大刹，托为己子，偶病绝资，卖诸僧。僧见其 丰姿秀异，争购之。钱得金竟去。僧饮之，略醒。长老知而诣视，奇其相，研诘，始得颠末。甚伶之，赠资使去。有泸州蒋秀才，下第归，途 中问得故，嘉其孝，携与同行。至泸，主其家。月余，遍加谘访。或言 闽商有率姓者，乃辞蒋，欲之闽。蒋赠以衣履，里党皆敛资助之。途遇二布 客，欲往福清，邀与同侣。行数程，客窥囊金，引至空所，挚其手足， 解夺而去。适有永福陈翁过其地，脱其缚，载归其家。翁豪富，诸路商 贾，多出其门，翁嘱南北客代访奚耗。留大男伴诸儿读。大男遂住翁家，不复游。然去家愈远，音梗矣。</a:t>
            </a:r>
            <a:endParaRPr lang="zh-CN" altLang="en-US" b="1"/>
          </a:p>
          <a:p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484" y="267494"/>
            <a:ext cx="2809068" cy="5143500"/>
          </a:xfrm>
          <a:prstGeom prst="rect">
            <a:avLst/>
          </a:prstGeom>
        </p:spPr>
      </p:pic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" y="1"/>
            <a:ext cx="2912145" cy="3158459"/>
          </a:xfrm>
          <a:custGeom>
            <a:avLst/>
            <a:gdLst/>
            <a:ahLst/>
            <a:cxnLst/>
            <a:rect l="l" t="t" r="r" b="b"/>
            <a:pathLst>
              <a:path w="2912145" h="3158459">
                <a:moveTo>
                  <a:pt x="0" y="0"/>
                </a:moveTo>
                <a:lnTo>
                  <a:pt x="2912145" y="0"/>
                </a:lnTo>
                <a:cubicBezTo>
                  <a:pt x="2867581" y="1642740"/>
                  <a:pt x="1609124" y="2982736"/>
                  <a:pt x="0" y="3158459"/>
                </a:cubicBezTo>
                <a:close/>
              </a:path>
            </a:pathLst>
          </a:cu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7835" y="178435"/>
            <a:ext cx="54273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何昭容孤居三四年，申氏减其费，抑勒令嫁。何志不摇。申强卖于 重庆贾，贾劫取而去。至夜，以刀自剖。贾不敢逼，俟sì创瘥[chài] ，又转 鬻于盐亭贾。至盐亭，自刺心头，洞见脏腑。贾大惧，敷以药，创平， 求为尼。贾曰：“我有商侣，每欲得一人主缝纫。此与作尼无异， 亦可少偿吾值。”何诺。贾舆送去。入门，主人趋出，则奚生也。盖奚已弃 儒为商，贾以其无妇，故赠之也。相见悲骇，各述苦况，始知有儿寻父未归。 奚乃嘱诸客旅，侦察大男。而昭容遂以妾为妻矣。然自历艰苦，疴痛多疾， 不能操作，劝奚纳妾。奚鉴前祸，不从所请。何曰：“妾如争床第者，数年 来固已从人生子，尚得与君有今日耶？且人加我者，隐痛在心，岂及诸身而 自蹈之？”奚乃嘱客侣，为买三十余老妾。逾半年，客果为买妾归。入门，则妻申氏。各相骇异。先是，申独居年余，兄苞劝令再适。申从之，惟 田产为子侄所阻，不得售。鬻诸所有，积数百金，携归兄家，有保宁贾， 闻其富有奁资，以多金啖苞，赚娶之。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2420" y="421164"/>
            <a:ext cx="377838" cy="36004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" y="402590"/>
            <a:ext cx="873315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ym typeface="+mn-ea"/>
              </a:rPr>
              <a:t>而贾老废不能人。申怨兄，不安 于窒，悬梁投井，不堪其扰。贾怒，搜括其资，将卖作妾。闻者皆谦其老。 贾将适夔，乃载与俱去。遇奚同肆，适中其意，遂货之而去。既见奚，懒惧 不出一语。奚问同肆商，略知梗概，因曰：“使遇健男，则在保宁，无再见之期，此亦数也。然今日我买妾，非娶妻，可先拜昭容，修嫡庶礼。” 申耻之。奚曰：“昔日汝作嫡，何如哉！”何劝止之。奚不可，操杖临逼。 申不得已，拜之。然终不屑承奉，但操作别室。何悉优容之，亦不忍课 其勤惰。奚每与昭容谈宴，辄使役使其侧；何更代以婢，不听前。会陈 公嗣宗宰盐亭。奚与里人有小争，里人以逼妻作妾揭讼奚。公不准 理，叱逐之。奚喜，方与何窃颂公德。一漏既尽，憧呼叩扉，入报曰：“邑 令公至。”奚骇极，急觅衣履，则公已至寝门；益骇，不知所为。何审之， 急出曰，“是吾儿也！”遂哭。公乃伏地悲咽。盖大男从陈公姓，业为官矣。 初，公至自都，迁道过故里，始知两母皆醮，伏膺哀痛。</a:t>
            </a:r>
            <a:endParaRPr lang="zh-CN" altLang="en-US" sz="2000" b="1"/>
          </a:p>
          <a:p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8100,&quot;width&quot;:5807.1685039370077}"/>
</p:tagLst>
</file>

<file path=ppt/tags/tag2.xml><?xml version="1.0" encoding="utf-8"?>
<p:tagLst xmlns:p="http://schemas.openxmlformats.org/presentationml/2006/main">
  <p:tag name="KSO_WM_UNIT_PLACING_PICTURE_USER_VIEWPORT" val="{&quot;height&quot;:4500,&quot;width&quot;:3600}"/>
</p:tagLst>
</file>

<file path=ppt/tags/tag3.xml><?xml version="1.0" encoding="utf-8"?>
<p:tagLst xmlns:p="http://schemas.openxmlformats.org/presentationml/2006/main">
  <p:tag name="ISPRING_PRESENTATION_TITLE" val="PowerPoint 演示文稿"/>
  <p:tag name="ISPRING_SCORM_RATE_SLIDES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12184</Words>
  <Application>WPS 演示</Application>
  <PresentationFormat>全屏显示(16:9)</PresentationFormat>
  <Paragraphs>162</Paragraphs>
  <Slides>36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一碗喵</cp:lastModifiedBy>
  <cp:revision>118</cp:revision>
  <dcterms:created xsi:type="dcterms:W3CDTF">2017-07-05T00:36:00Z</dcterms:created>
  <dcterms:modified xsi:type="dcterms:W3CDTF">2020-10-18T23:58:35Z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