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8" r:id="rId3"/>
    <p:sldId id="260" r:id="rId4"/>
    <p:sldId id="278" r:id="rId5"/>
    <p:sldId id="284" r:id="rId6"/>
    <p:sldId id="279" r:id="rId7"/>
    <p:sldId id="280" r:id="rId8"/>
    <p:sldId id="281" r:id="rId9"/>
    <p:sldId id="282" r:id="rId10"/>
    <p:sldId id="283" r:id="rId11"/>
    <p:sldId id="261" r:id="rId12"/>
    <p:sldId id="262" r:id="rId13"/>
    <p:sldId id="263" r:id="rId14"/>
    <p:sldId id="264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99" r:id="rId23"/>
    <p:sldId id="300" r:id="rId24"/>
    <p:sldId id="273" r:id="rId25"/>
    <p:sldId id="275" r:id="rId26"/>
    <p:sldId id="285" r:id="rId27"/>
    <p:sldId id="286" r:id="rId28"/>
    <p:sldId id="293" r:id="rId29"/>
    <p:sldId id="294" r:id="rId30"/>
    <p:sldId id="295" r:id="rId31"/>
    <p:sldId id="287" r:id="rId32"/>
    <p:sldId id="296" r:id="rId33"/>
    <p:sldId id="301" r:id="rId34"/>
    <p:sldId id="302" r:id="rId35"/>
    <p:sldId id="276" r:id="rId36"/>
    <p:sldId id="289" r:id="rId37"/>
    <p:sldId id="290" r:id="rId38"/>
    <p:sldId id="291" r:id="rId39"/>
    <p:sldId id="292" r:id="rId40"/>
    <p:sldId id="303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CC00"/>
    <a:srgbClr val="660033"/>
    <a:srgbClr val="CC0000"/>
    <a:srgbClr val="D60093"/>
    <a:srgbClr val="009900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5" d="100"/>
          <a:sy n="105" d="100"/>
        </p:scale>
        <p:origin x="-150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9" d="100"/>
        <a:sy n="5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7AC10-2EA0-4CD8-9986-162F0F9E8D2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9142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9402A5-E1DF-45CF-936D-67904B21BB1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0797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140A9-B6F8-4D1E-8A11-6A37C88BDE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2420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28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384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750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504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2515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4507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974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F3A7DE-4173-46FD-A054-BCBC785F9B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93401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3372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069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895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C7A19-8389-4E9D-8022-665E81C6DB4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4056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658BE-335C-43C0-91BA-B67D6F217B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2808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05517-0A69-4BFB-BAEA-D45C9A7F8A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4268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0B6C0E-5DF3-4235-835F-B2E5558C0B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2526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F1D1F-9C40-4C12-800A-54F102D56D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334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47C9C4-EE59-4C99-9A91-0D2E2E76F43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0334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F769C-E9DB-4F09-A0AB-76EA9153FA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6533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13B2EA7-9700-4AF9-8CD6-77A2DD7F0C4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2015-11-8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43745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雪后慕田峪长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Text Box 8"/>
          <p:cNvSpPr txBox="1">
            <a:spLocks noChangeArrowheads="1"/>
          </p:cNvSpPr>
          <p:nvPr>
            <p:ph type="body" idx="1"/>
          </p:nvPr>
        </p:nvSpPr>
        <p:spPr>
          <a:xfrm>
            <a:off x="1371600" y="1196752"/>
            <a:ext cx="3200400" cy="25146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0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雪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5220072" y="2773362"/>
            <a:ext cx="27305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鲁 迅</a:t>
            </a:r>
            <a:endParaRPr lang="zh-CN" altLang="en-US" sz="4800" dirty="0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76714" y="5949280"/>
            <a:ext cx="4488729" cy="40729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00543092653575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50292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5257800" y="990600"/>
            <a:ext cx="3505200" cy="42672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400" b="1">
                <a:latin typeface="宋体" pitchFamily="2" charset="-122"/>
              </a:rPr>
              <a:t>本文采用</a:t>
            </a:r>
            <a:r>
              <a:rPr lang="en-US" altLang="zh-CN" sz="4400" b="1">
                <a:latin typeface="宋体" pitchFamily="2" charset="-122"/>
              </a:rPr>
              <a:t>____</a:t>
            </a:r>
            <a:r>
              <a:rPr lang="zh-CN" altLang="en-US" sz="4400" b="1">
                <a:latin typeface="宋体" pitchFamily="2" charset="-122"/>
              </a:rPr>
              <a:t>的写作手法</a:t>
            </a:r>
            <a:r>
              <a:rPr lang="en-US" altLang="zh-CN" sz="4400" b="1">
                <a:latin typeface="宋体" pitchFamily="2" charset="-122"/>
              </a:rPr>
              <a:t>,</a:t>
            </a:r>
            <a:r>
              <a:rPr lang="zh-CN" altLang="en-US" sz="4400" b="1">
                <a:latin typeface="宋体" pitchFamily="2" charset="-122"/>
              </a:rPr>
              <a:t>描写了</a:t>
            </a:r>
            <a:r>
              <a:rPr lang="en-US" altLang="zh-CN" sz="4400" b="1">
                <a:latin typeface="宋体" pitchFamily="2" charset="-122"/>
              </a:rPr>
              <a:t>________</a:t>
            </a:r>
            <a:r>
              <a:rPr lang="zh-CN" altLang="en-US" sz="4400" b="1">
                <a:latin typeface="宋体" pitchFamily="2" charset="-122"/>
              </a:rPr>
              <a:t>和</a:t>
            </a:r>
            <a:r>
              <a:rPr lang="en-US" altLang="zh-CN" sz="4400" b="1">
                <a:latin typeface="宋体" pitchFamily="2" charset="-122"/>
              </a:rPr>
              <a:t>________</a:t>
            </a:r>
            <a:r>
              <a:rPr lang="zh-CN" altLang="en-US" sz="4400" b="1">
                <a:latin typeface="宋体" pitchFamily="2" charset="-122"/>
              </a:rPr>
              <a:t>。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5410200" y="1600200"/>
            <a:ext cx="15128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对比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6096000" y="2971800"/>
            <a:ext cx="2743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江南的雪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096000" y="3657600"/>
            <a:ext cx="2895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朔方的雪</a:t>
            </a:r>
          </a:p>
        </p:txBody>
      </p:sp>
    </p:spTree>
  </p:cSld>
  <p:clrMapOvr>
    <a:masterClrMapping/>
  </p:clrMapOvr>
  <p:transition spd="slow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build="p" autoUpdateAnimBg="0"/>
      <p:bldP spid="7176" grpId="0" autoUpdateAnimBg="0"/>
      <p:bldP spid="7177" grpId="0" autoUpdateAnimBg="0"/>
      <p:bldP spid="717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304800"/>
            <a:ext cx="7524750" cy="396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50825" y="4508500"/>
            <a:ext cx="85693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隶书" pitchFamily="49" charset="-122"/>
                <a:ea typeface="隶书" pitchFamily="49" charset="-122"/>
              </a:rPr>
              <a:t>小组讨论</a:t>
            </a:r>
            <a:r>
              <a:rPr lang="en-US" altLang="zh-CN" sz="4400" b="1">
                <a:latin typeface="隶书" pitchFamily="49" charset="-122"/>
                <a:ea typeface="隶书" pitchFamily="49" charset="-122"/>
              </a:rPr>
              <a:t>:</a:t>
            </a:r>
            <a:r>
              <a:rPr lang="zh-CN" altLang="en-US" sz="4400" b="1">
                <a:latin typeface="隶书" pitchFamily="49" charset="-122"/>
                <a:ea typeface="隶书" pitchFamily="49" charset="-122"/>
              </a:rPr>
              <a:t>江南的雪和朔方的雪各有什么特点</a:t>
            </a:r>
            <a:r>
              <a:rPr lang="en-US" altLang="zh-CN" sz="4400" b="1">
                <a:latin typeface="隶书" pitchFamily="49" charset="-122"/>
                <a:ea typeface="隶书" pitchFamily="49" charset="-122"/>
              </a:rPr>
              <a:t>?</a:t>
            </a:r>
          </a:p>
        </p:txBody>
      </p:sp>
    </p:spTree>
  </p:cSld>
  <p:clrMapOvr>
    <a:masterClrMapping/>
  </p:clrMapOvr>
  <p:transition spd="slow">
    <p:cover dir="l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219" name="Picture 3" descr="5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627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33400" y="5105400"/>
            <a:ext cx="8351838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看看下列图片展示的是文中哪句话的内容？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533400" y="228600"/>
            <a:ext cx="3581400" cy="990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6633"/>
              </a:gs>
              <a:gs pos="50000">
                <a:srgbClr val="FFFF99"/>
              </a:gs>
              <a:gs pos="100000">
                <a:srgbClr val="996633"/>
              </a:gs>
            </a:gsLst>
            <a:lin ang="540000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38877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赏  雪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雪中春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46482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57943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latin typeface="宋体" pitchFamily="2" charset="-122"/>
              </a:rPr>
              <a:t>雪野中有血红的宝珠山茶，</a:t>
            </a:r>
            <a:r>
              <a:rPr kumimoji="1" lang="zh-CN" altLang="en-US" sz="2400">
                <a:solidFill>
                  <a:srgbClr val="800000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1024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53188"/>
            <a:ext cx="288925" cy="404812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5" name="Picture 5" descr="DSCN2596_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1981200"/>
            <a:ext cx="4724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026"/>
          <p:cNvSpPr txBox="1">
            <a:spLocks noChangeArrowheads="1"/>
          </p:cNvSpPr>
          <p:nvPr/>
        </p:nvSpPr>
        <p:spPr bwMode="auto">
          <a:xfrm>
            <a:off x="0" y="228600"/>
            <a:ext cx="9144000" cy="57943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latin typeface="宋体" pitchFamily="2" charset="-122"/>
              </a:rPr>
              <a:t>白中隐青的单瓣梅花，</a:t>
            </a:r>
          </a:p>
        </p:txBody>
      </p:sp>
      <p:pic>
        <p:nvPicPr>
          <p:cNvPr id="12292" name="Picture 1028" descr="2004151901476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838200"/>
            <a:ext cx="4724400" cy="3844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3" name="AutoShape 102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308725"/>
            <a:ext cx="358775" cy="549275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2291" name="Picture 1027" descr="20041518593742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28950"/>
            <a:ext cx="5105400" cy="3829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1030" descr="梅花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55" r="20135"/>
          <a:stretch>
            <a:fillRect/>
          </a:stretch>
        </p:blipFill>
        <p:spPr bwMode="auto">
          <a:xfrm>
            <a:off x="0" y="3201988"/>
            <a:ext cx="18288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57943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latin typeface="宋体" pitchFamily="2" charset="-122"/>
              </a:rPr>
              <a:t>深黄的磐口的蜡梅花；</a:t>
            </a:r>
          </a:p>
        </p:txBody>
      </p:sp>
      <p:sp>
        <p:nvSpPr>
          <p:cNvPr id="1331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358775" cy="549275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317" name="Picture 5" descr="梅花雪(2002年南京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57943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latin typeface="宋体" pitchFamily="2" charset="-122"/>
              </a:rPr>
              <a:t>雪下面还有冷绿的杂草。</a:t>
            </a:r>
            <a:r>
              <a:rPr kumimoji="1" lang="zh-CN" altLang="en-US" sz="3200" b="1">
                <a:solidFill>
                  <a:srgbClr val="800000"/>
                </a:solidFill>
                <a:latin typeface="方正舒体" pitchFamily="2" charset="-122"/>
                <a:ea typeface="方正舒体" pitchFamily="2" charset="-122"/>
              </a:rPr>
              <a:t> </a:t>
            </a:r>
          </a:p>
        </p:txBody>
      </p:sp>
      <p:pic>
        <p:nvPicPr>
          <p:cNvPr id="14340" name="Picture 4" descr="1077549046_403a17f608220dd5000074220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4495800" cy="367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308725"/>
            <a:ext cx="217487" cy="549275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342" name="Picture 6" descr="2003180195039103_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2459038"/>
            <a:ext cx="4648200" cy="439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554163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latin typeface="宋体" pitchFamily="2" charset="-122"/>
              </a:rPr>
              <a:t>孩子们呵着冻得通红，像紫芽姜一般的小手，七八个一齐来塑雪罗汉。因为不成功，谁的父亲也来帮忙了。 </a:t>
            </a:r>
          </a:p>
        </p:txBody>
      </p:sp>
      <p:pic>
        <p:nvPicPr>
          <p:cNvPr id="15363" name="Picture 3" descr="nanatp15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379788"/>
            <a:ext cx="4572000" cy="3478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nanatp16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4648200" cy="339248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prstShdw prst="shdw13" dist="53882" dir="13500000">
              <a:srgbClr val="80808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554163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latin typeface="宋体" pitchFamily="2" charset="-122"/>
              </a:rPr>
              <a:t>但是，朔方的雪花在纷飞之后，却永远如粉，如沙，他们决不粘连，撒在屋上，地上，枯草上，就是这样。 </a:t>
            </a:r>
          </a:p>
        </p:txBody>
      </p:sp>
      <p:pic>
        <p:nvPicPr>
          <p:cNvPr id="16388" name="Picture 4" descr="中国雪乡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</p:bldLst>
  </p:timing>
</p:sld>
</file>

<file path=ppt/slides/slide19.xml><?xml version="1.0" encoding="UTF-8" standalone="yes"?>
<p:sld xmlns:a="http://schemas.openxmlformats.org/drawingml/2006/main" xmlns:r="http://schemas.openxmlformats.org/officeDocument/2006/relationships" xmlns:p="http://schemas.openxmlformats.org/presentationml/2006/main"><p:cSld><p:spTree><p:nvGrpSpPr><p:cNvPr id="1" name=""/><p:cNvGrpSpPr/><p:nvPr/></p:nvGrpSpPr><p:grpSpPr><a:xfrm><a:off x="0" y="0"/><a:ext cx="0" cy="0"/><a:chOff x="0" y="0"/><a:chExt cx="0" cy="0"/></a:xfrm></p:grpSpPr><p:sp><p:nvSpPr><p:cNvPr id="17410" name="Text Box 2"/><p:cNvSpPr txBox="1"><a:spLocks noChangeArrowheads="1"/></p:cNvSpPr><p:nvPr/></p:nvSpPr><p:spPr bwMode="auto"><a:xfrm><a:off x="0" y="228600"/><a:ext cx="9144000" cy="1066800"/></a:xfrm><a:prstGeom prst="rect"><a:avLst/></a:prstGeom><a:gradFill rotWithShape="0"><a:gsLst><a:gs pos="0"><a:schemeClr val="hlink"/></a:gs><a:gs pos="50000"><a:schemeClr val="bg1"/></a:gs><a:gs pos="100000"><a:schemeClr val="hlink"/></a:gs></a:gsLst><a:lin ang="5400000" scaled="1"/></a:gradFill><a:ln><a:noFill/></a:ln><a:effectLst/><a:extLst><a:ext uri="{91240B29-F687-4F45-9708-019B960494DF}"><a14:hiddenLine xmlns:a14="http://schemas.microsoft.com/office/drawing/2010/main" w="9525"><a:solidFill><a:schemeClr val="tx1"/></a:solidFill><a:miter lim="800000"/><a:headEnd/><a:tailEnd/></a14:hiddenLine></a:ext><a:ext uri="{AF507438-7753-43E0-B8FC-AC1667EBCBE1}"><a14:hiddenEffects xmlns:a14="http://schemas.microsoft.com/office/drawing/2010/main"><a:effectLst><a:outerShdw dist="35921" dir="2700000" algn="ctr" rotWithShape="0"><a:schemeClr val="bg2"/></a:outerShdw></a:effectLst></a14:hiddenEffects></a:ext></a:extLst></p:spPr><p:txBody><a:bodyPr><a:spAutoFit/></a:bodyPr><a:lstStyle/><a:p><a:pPr algn="ctr"><a:spcBef><a:spcPct val="50000"/></a:spcBef></a:pPr><a:r><a:rPr kumimoji="1" lang="zh-CN" altLang="en-US" sz="3200" b="1"><a:solidFill><a:srgbClr val="800000"/></a:solidFill><a:latin typeface="宋体" pitchFamily="2" charset="-122"/></a:rPr><a:t>在无边的旷野上，在凛冽的天宇下，闪闪地旋转升腾着的是雨的精魂</a:t></a:r><a:r><a:rPr kumimoji="1" lang="en-US" altLang="zh-CN" sz="3200" b="1"><a:solidFill><a:srgbClr val="800000"/></a:solidFill><a:latin typeface=""/></a:rPr><a:t>……</a:t></a:r><a:endParaRPr kumimoji="1" lang="en-US" altLang="zh-CN" sz="3200" b="1"><a:solidFill><a:srgbClr val="800000"/></a:solidFill><a:latin typeface="宋体" pitchFamily="2" charset="-122"/></a:endParaRPr></a:p></p:txBody></p:sp><p:pic><p:nvPicPr><p:cNvPr id="17411" name="Picture 3" descr="飘雪1"/><p:cNvPicPr><a:picLocks noChangeAspect="1" noChangeArrowheads="1"/></p:cNvPicPr><p:nvPr/></p:nvPicPr><p:blipFill><a:blip r:embed="rId2"><a:extLst><a:ext uri="{28A0092B-C50C-407E-A947-70E740481C1C}"><a14:useLocalDpi xmlns:a14="http://schemas.microsoft.com/office/drawing/2010/main"/></a:ext></a:extLst></a:blip><a:srcRect/><a:stretch><a:fillRect/></a:stretch></p:blipFill><p:spPr bwMode="auto"><a:xfrm><a:off x="609600" y="1295400"/><a:ext cx="7924800" cy="5562600"/></a:xfrm><a:prstGeom prst="rect"><a:avLst/></a:prstGeom><a:noFill/><a:ln w="9525"><a:solidFill><a:schemeClr val="tx1"/></a:solidFill><a:miter lim="800000"/><a:headEnd/><a:tailEnd/></a:ln><a:extLst><a:ext uri="{909E8E84-426E-40DD-AFC4-6F175D3DCCD1}"><a14:hiddenFill xmlns:a14="http://schemas.microsoft.com/office/drawing/2010/main"><a:solidFill><a:srgbClr val="FFFFFF"/></a:solidFill></a14:hiddenFill></a:ext></a:extLst></p:spPr></p:pic></p:spTree></p:cSld><p:clrMapOvr><a:masterClrMapping/></p:clrMapOvr><p:transition spd="slow"><p:strips dir="rd"/></p:transition><p:timing><p:tnLst><p:par><p:cTn id="1" dur="indefinite" restart="never" nodeType="tmRoot"><p:childTnLst><p:seq concurrent="1" nextAc="seek"><p:cTn id="2" dur="indefinite" nodeType="mainSeq"><p:childTnLst><p:par><p:cTn id="3" fill="hold" nodeType="clickPar"><p:stCondLst><p:cond delay="indefinite"/></p:stCondLst><p:childTnLst><p:par><p:cTn id="4" fill="hold" nodeType="withGroup"><p:stCondLst><p:cond delay="0"/></p:stCondLst><p:childTnLst><p:par><p:cTn id="5" presetID="2" presetClass="entr" presetSubtype="4" fill="hold" grpId="0" nodeType="clickEffect"><p:stCondLst><p:cond delay="0"/></p:stCondLst><p:childTnLst><p:set><p:cBhvr><p:cTn id="6" dur="1" fill="hold"><p:stCondLst><p:cond delay="0"/></p:stCondLst></p:cTn><p:tgtEl><p:spTgt spid="17410"/></p:tgtEl><p:attrNameLst><p:attrName>style.visibility</p:attrName></p:attrNameLst></p:cBhvr><p:to><p:strVal val="visible"/></p:to></p:set><p:anim calcmode="lin" valueType="num"><p:cBhvr additive="base"><p:cTn id="7" dur="500" fill="hold"/><p:tgtEl><p:spTgt spid="17410"/></p:tgtEl><p:attrNameLst><p:attrName>ppt_x</p:attrName></p:attrNameLst></p:cBhvr><p:tavLst><p:tav tm="0"><p:val><p:strVal val="#ppt_x"/></p:val></p:tav><p:tav tm="100000"><p:val><p:strVal val="#ppt_x"/></p:val></p:tav></p:tavLst></p:anim><p:anim calcmode="lin" valueType="num"><p:cBhvr additive="base"><p:cTn id="8" dur="500" fill="hold"/><p:tgtEl><p:spTgt spid="17410"/></p:tgtEl><p:attrNameLst><p:attrName>ppt_y</p:attrName></p:attrNameLst></p:cBhvr><p:tavLst><p:tav tm="0"><p:val><p:strVal val="1+#ppt_h/2"/></p:val></p:tav><p:tav tm="100000"><p:val><p:strVal val="#ppt_y"/></p:val></p:tav></p:tavLst></p:anim></p:childTnLst></p:cTn></p:par></p:childTnLst></p:cTn></p:par></p:childTnLst></p:cTn></p:par></p:childTnLst></p:cTn><p:prevCondLst><p:cond evt="onPrev" delay="0"><p:tgtEl><p:sldTgt/></p:tgtEl></p:cond></p:prevCondLst><p:nextCondLst><p:cond evt="onNext" delay="0"><p:tgtEl><p:sldTgt/></p:tgtEl></p:cond></p:nextCondLst></p:seq></p:childTnLst></p:cTn></p:par></p:tnLst><p:bldLst><p:bldP spid="17410" grpId="0" animBg="1"/></p:bldLst></p:timing>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152400" y="228600"/>
            <a:ext cx="3276600" cy="990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6633"/>
              </a:gs>
              <a:gs pos="50000">
                <a:srgbClr val="FFFF99"/>
              </a:gs>
              <a:gs pos="100000">
                <a:srgbClr val="996633"/>
              </a:gs>
            </a:gsLst>
            <a:lin ang="540000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WordArt 6"/>
          <p:cNvSpPr>
            <a:spLocks noChangeArrowheads="1" noChangeShapeType="1"/>
          </p:cNvSpPr>
          <p:nvPr/>
        </p:nvSpPr>
        <p:spPr bwMode="auto">
          <a:xfrm>
            <a:off x="304800" y="228600"/>
            <a:ext cx="2895600" cy="990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latin typeface="华文行楷"/>
                <a:ea typeface="华文行楷"/>
              </a:rPr>
              <a:t>写作背景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533400" y="1447800"/>
            <a:ext cx="8229600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     </a:t>
            </a:r>
            <a:r>
              <a:rPr lang="zh-CN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《野草》创作时，正是蒋介石发动的“四.一二”反命政变后，现实的环境异常地严酷在这部散文集中，鲁迅表现了他对黑暗势力的反抗和斗争，也表现了他</a:t>
            </a:r>
            <a:r>
              <a:rPr lang="zh-CN" altLang="en-US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对</a:t>
            </a:r>
            <a:r>
              <a:rPr lang="zh-CN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美好生活和光明未来的憧憬与追求，热烈赞颂现实中的叛逆，不屈服的勇士。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latin typeface="宋体" pitchFamily="2" charset="-122"/>
              </a:rPr>
              <a:t>是的，那是孤独的雪，是死掉的雨，是雨的精魂。</a:t>
            </a:r>
          </a:p>
        </p:txBody>
      </p:sp>
      <p:pic>
        <p:nvPicPr>
          <p:cNvPr id="18436" name="Picture 4" descr="1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49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905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8181975" y="1052513"/>
            <a:ext cx="854075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sz="4400">
                <a:ea typeface="华文行楷" pitchFamily="2" charset="-122"/>
              </a:rPr>
              <a:t>蓬勃的奋飞的雪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7399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3600">
                <a:solidFill>
                  <a:srgbClr val="800000"/>
                </a:solidFill>
                <a:latin typeface="方正舒体" pitchFamily="2" charset="-122"/>
                <a:ea typeface="方正舒体" pitchFamily="2" charset="-122"/>
              </a:rPr>
              <a:t>在日光中灿灿地生光，如包藏火焰的大雾，旋转而且升腾，弥漫太空，使太空旋转而且升腾地闪烁。 </a:t>
            </a:r>
          </a:p>
        </p:txBody>
      </p:sp>
      <p:pic>
        <p:nvPicPr>
          <p:cNvPr id="48131" name="Picture 3" descr="pic_1080251639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4673600" cy="37338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004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400300"/>
            <a:ext cx="4572000" cy="445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800600" y="304800"/>
            <a:ext cx="4103688" cy="118903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720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江南的雪</a:t>
            </a:r>
          </a:p>
        </p:txBody>
      </p:sp>
      <p:pic>
        <p:nvPicPr>
          <p:cNvPr id="19460" name="Picture 4" descr="雪中春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1752600"/>
            <a:ext cx="44958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52400" y="152400"/>
            <a:ext cx="3887788" cy="100647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</a:rPr>
              <a:t>品雪</a:t>
            </a:r>
          </a:p>
        </p:txBody>
      </p:sp>
      <p:pic>
        <p:nvPicPr>
          <p:cNvPr id="19462" name="Picture 6" descr="200211270270_2385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76400"/>
            <a:ext cx="4724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876800" y="0"/>
            <a:ext cx="4103688" cy="118903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720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朔方的雪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0" y="0"/>
            <a:ext cx="3887788" cy="100647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</a:rPr>
              <a:t>品雪</a:t>
            </a:r>
          </a:p>
        </p:txBody>
      </p:sp>
      <p:pic>
        <p:nvPicPr>
          <p:cNvPr id="21512" name="Picture 8" descr="雪后慕田峪长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676400"/>
            <a:ext cx="45720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 descr="0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46482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057400" y="990600"/>
            <a:ext cx="6096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江南的雪有什么特点？</a:t>
            </a:r>
            <a:b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</a:b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sym typeface="Wingdings" pitchFamily="2" charset="2"/>
              </a:rPr>
              <a:t>（用文中的话回答）</a:t>
            </a:r>
            <a:endParaRPr lang="zh-CN" altLang="en-US" sz="44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209800" y="3352800"/>
            <a:ext cx="5867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/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朔方的雪有什么特点？ </a:t>
            </a:r>
          </a:p>
          <a:p>
            <a:pPr marL="342900" indent="-342900"/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sym typeface="Wingdings" pitchFamily="2" charset="2"/>
              </a:rPr>
              <a:t>   </a:t>
            </a:r>
            <a:r>
              <a:rPr lang="en-US" alt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sym typeface="Wingdings" pitchFamily="2" charset="2"/>
              </a:rPr>
              <a:t>(</a:t>
            </a: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sym typeface="Wingdings" pitchFamily="2" charset="2"/>
              </a:rPr>
              <a:t>用文中的话回答）</a:t>
            </a:r>
            <a:endParaRPr lang="zh-CN" altLang="en-US" sz="4400">
              <a:solidFill>
                <a:srgbClr val="0000FF"/>
              </a:solidFill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2819400" y="2438400"/>
            <a:ext cx="4953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sz="4400" b="1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滋润美艳之至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2209800" y="4953000"/>
            <a:ext cx="63246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400" b="1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永远如粉、如沙，他们绝不粘连蓬勃的奋飞。</a:t>
            </a:r>
            <a:endParaRPr lang="zh-CN" sz="440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32775" name="AutoShape 7"/>
          <p:cNvSpPr>
            <a:spLocks noChangeArrowheads="1"/>
          </p:cNvSpPr>
          <p:nvPr/>
        </p:nvSpPr>
        <p:spPr bwMode="auto">
          <a:xfrm>
            <a:off x="228600" y="228600"/>
            <a:ext cx="2362200" cy="7604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6633"/>
              </a:gs>
              <a:gs pos="50000">
                <a:srgbClr val="FFFF99"/>
              </a:gs>
              <a:gs pos="100000">
                <a:srgbClr val="996633"/>
              </a:gs>
            </a:gsLst>
            <a:lin ang="540000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7" name="WordArt 9"/>
          <p:cNvSpPr>
            <a:spLocks noChangeArrowheads="1" noChangeShapeType="1" noTextEdit="1"/>
          </p:cNvSpPr>
          <p:nvPr/>
        </p:nvSpPr>
        <p:spPr bwMode="auto">
          <a:xfrm>
            <a:off x="762000" y="304800"/>
            <a:ext cx="1371600" cy="685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latin typeface="隶书"/>
                <a:ea typeface="隶书"/>
              </a:rPr>
              <a:t>思考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utoUpdateAnimBg="0"/>
      <p:bldP spid="3277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026"/>
          <p:cNvSpPr txBox="1">
            <a:spLocks noChangeArrowheads="1"/>
          </p:cNvSpPr>
          <p:nvPr/>
        </p:nvSpPr>
        <p:spPr bwMode="auto">
          <a:xfrm>
            <a:off x="457200" y="304800"/>
            <a:ext cx="8305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2"/>
                </a:solidFill>
                <a:latin typeface="Times New Roman" pitchFamily="18" charset="0"/>
                <a:ea typeface="华文行楷" pitchFamily="2" charset="-122"/>
              </a:rPr>
              <a:t>哪些文句表现“江南的雪”的“滋润美艳之至”？有什么作用？</a:t>
            </a:r>
          </a:p>
        </p:txBody>
      </p:sp>
      <p:sp>
        <p:nvSpPr>
          <p:cNvPr id="33796" name="Rectangle 1028"/>
          <p:cNvSpPr>
            <a:spLocks noChangeArrowheads="1"/>
          </p:cNvSpPr>
          <p:nvPr/>
        </p:nvSpPr>
        <p:spPr bwMode="auto">
          <a:xfrm>
            <a:off x="685800" y="17526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sz="40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那是还在隐约着的青春的消息，是极壮健的处子的皮肤。雪野中的</a:t>
            </a:r>
            <a:r>
              <a:rPr lang="zh-CN" sz="40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血红的宝珠山茶</a:t>
            </a:r>
            <a:r>
              <a:rPr lang="zh-CN" sz="40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sz="40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白中隐青的单瓣梅花</a:t>
            </a:r>
            <a:r>
              <a:rPr lang="zh-CN" sz="40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，深黄的磬口的</a:t>
            </a:r>
            <a:r>
              <a:rPr 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蜡梅花</a:t>
            </a:r>
            <a:r>
              <a:rPr lang="zh-CN" sz="40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zh-CN" sz="40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雪下面还有冷绿的杂草</a:t>
            </a:r>
            <a:r>
              <a:rPr lang="zh-CN" sz="40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楷体_GB2312" pitchFamily="49" charset="-122"/>
              </a:rPr>
              <a:t>……</a:t>
            </a:r>
            <a:endParaRPr lang="zh-CN" sz="4000" b="1" dirty="0">
              <a:solidFill>
                <a:srgbClr val="F7174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sz="4000" dirty="0">
                <a:solidFill>
                  <a:schemeClr val="accent2"/>
                </a:solidFill>
                <a:ea typeface="楷体_GB2312" pitchFamily="49" charset="-122"/>
              </a:rPr>
              <a:t>(第一段</a:t>
            </a:r>
            <a:r>
              <a:rPr lang="en-US" altLang="zh-CN" sz="4000" dirty="0">
                <a:solidFill>
                  <a:schemeClr val="accent2"/>
                </a:solidFill>
                <a:ea typeface="楷体_GB2312" pitchFamily="49" charset="-122"/>
              </a:rPr>
              <a:t>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sz="3200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026"/>
          <p:cNvSpPr txBox="1">
            <a:spLocks noChangeArrowheads="1"/>
          </p:cNvSpPr>
          <p:nvPr/>
        </p:nvSpPr>
        <p:spPr bwMode="auto">
          <a:xfrm>
            <a:off x="304800" y="1905000"/>
            <a:ext cx="8534400" cy="374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latin typeface="Times New Roman" pitchFamily="18" charset="0"/>
              </a:rPr>
              <a:t>        </a:t>
            </a:r>
            <a:r>
              <a:rPr kumimoji="1" lang="zh-CN" altLang="en-US" sz="3200" dirty="0">
                <a:solidFill>
                  <a:srgbClr val="660033"/>
                </a:solidFill>
                <a:latin typeface="Times New Roman" pitchFamily="18" charset="0"/>
              </a:rPr>
              <a:t>作者用两个极含表现力的比喻：“隐约着的青春的消息”和“极壮健的处子的皮肤”一虚一实，形象的写出了江南雪景的滋润美艳特质。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660033"/>
                </a:solidFill>
                <a:latin typeface="Times New Roman" pitchFamily="18" charset="0"/>
              </a:rPr>
              <a:t>         通过宝珠山茶的血红，单瓣梅花的白中隐青，磬口腊梅花的深黄和杂草的冷绿与雪野的洁白形成了鲜明的对比。进一步突出了江南的雪是色彩斑斓、明艳秀丽的。</a:t>
            </a:r>
          </a:p>
        </p:txBody>
      </p:sp>
      <p:sp>
        <p:nvSpPr>
          <p:cNvPr id="40963" name="Text Box 1027"/>
          <p:cNvSpPr txBox="1">
            <a:spLocks noChangeArrowheads="1"/>
          </p:cNvSpPr>
          <p:nvPr/>
        </p:nvSpPr>
        <p:spPr bwMode="auto">
          <a:xfrm>
            <a:off x="457200" y="457200"/>
            <a:ext cx="8305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2"/>
                </a:solidFill>
                <a:latin typeface="Times New Roman" pitchFamily="18" charset="0"/>
                <a:ea typeface="华文行楷" pitchFamily="2" charset="-122"/>
              </a:rPr>
              <a:t>表现“江南的雪”的“滋润美艳之至”的作用？</a:t>
            </a: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539750" y="260350"/>
            <a:ext cx="27860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品味语言   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23850" y="1196975"/>
            <a:ext cx="8077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4400" b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雪野中有</a:t>
            </a:r>
            <a:r>
              <a:rPr lang="zh-CN" altLang="en-US" sz="4400" b="1">
                <a:solidFill>
                  <a:srgbClr val="FF2F2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血红</a:t>
            </a:r>
            <a:r>
              <a:rPr lang="zh-CN" altLang="en-US" sz="4400" b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的宝珠山茶，</a:t>
            </a:r>
            <a:r>
              <a:rPr lang="zh-CN" altLang="en-US" sz="4400" b="1">
                <a:solidFill>
                  <a:srgbClr val="53535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白中隐青</a:t>
            </a:r>
            <a:r>
              <a:rPr lang="zh-CN" altLang="en-US" sz="4400" b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的单瓣梅花，</a:t>
            </a:r>
            <a:r>
              <a:rPr lang="zh-CN" altLang="en-US" sz="4400" b="1">
                <a:solidFill>
                  <a:srgbClr val="D0E50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深黄</a:t>
            </a:r>
            <a:r>
              <a:rPr lang="zh-CN" altLang="en-US" sz="4400" b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磬口的腊梅花；雪下面还有</a:t>
            </a:r>
            <a:r>
              <a:rPr lang="zh-CN" altLang="en-US" sz="4400" b="1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冷绿</a:t>
            </a:r>
            <a:r>
              <a:rPr lang="zh-CN" altLang="en-US" sz="4400" b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的杂草。</a:t>
            </a:r>
            <a:r>
              <a:rPr lang="zh-CN" altLang="en-US" sz="440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323850" y="3644900"/>
            <a:ext cx="64770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4000" dirty="0"/>
              <a:t>   </a:t>
            </a:r>
            <a:r>
              <a:rPr lang="zh-CN" altLang="en-US" sz="4400" b="1" dirty="0"/>
              <a:t>描绘出事物的色彩，产生积极的视觉效果，生动形象，能充分调动人的想象。</a:t>
            </a:r>
          </a:p>
        </p:txBody>
      </p:sp>
      <p:pic>
        <p:nvPicPr>
          <p:cNvPr id="41989" name="Picture 5" descr="梅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050" y="2590800"/>
            <a:ext cx="302895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81000" y="0"/>
            <a:ext cx="8534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54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品 味 语 言  揣 摩 意 蕴</a:t>
            </a:r>
            <a:r>
              <a:rPr lang="zh-CN" altLang="en-US" sz="4400" dirty="0">
                <a:solidFill>
                  <a:srgbClr val="D60093"/>
                </a:solidFill>
              </a:rPr>
              <a:t> 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23850" y="1143000"/>
            <a:ext cx="859155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F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说说加下划线词语的表达作用：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itchFamily="2" charset="-122"/>
              </a:rPr>
              <a:t>暖国的雨，向来没有变过</a:t>
            </a:r>
            <a:r>
              <a:rPr lang="zh-CN" altLang="en-US" sz="3600" b="1" u="sng" dirty="0">
                <a:solidFill>
                  <a:srgbClr val="F16FA4"/>
                </a:solidFill>
                <a:latin typeface="宋体" pitchFamily="2" charset="-122"/>
              </a:rPr>
              <a:t>冰冷的</a:t>
            </a:r>
            <a:r>
              <a:rPr lang="zh-CN" altLang="en-US" sz="3600" b="1" u="sng" dirty="0">
                <a:solidFill>
                  <a:srgbClr val="660033"/>
                </a:solidFill>
                <a:latin typeface="宋体" pitchFamily="2" charset="-122"/>
              </a:rPr>
              <a:t>坚硬的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u="sng" dirty="0">
                <a:solidFill>
                  <a:schemeClr val="hlink"/>
                </a:solidFill>
                <a:latin typeface="宋体" pitchFamily="2" charset="-122"/>
              </a:rPr>
              <a:t>灿烂的</a:t>
            </a:r>
            <a:r>
              <a:rPr lang="zh-CN" altLang="en-US" sz="3600" b="1" dirty="0">
                <a:solidFill>
                  <a:srgbClr val="FF0000"/>
                </a:solidFill>
                <a:latin typeface="宋体" pitchFamily="2" charset="-122"/>
              </a:rPr>
              <a:t>雪花。</a:t>
            </a:r>
            <a:r>
              <a:rPr lang="zh-CN" altLang="en-US" sz="3200" dirty="0">
                <a:solidFill>
                  <a:srgbClr val="FF0000"/>
                </a:solidFill>
              </a:rPr>
              <a:t> </a:t>
            </a:r>
          </a:p>
          <a:p>
            <a:pPr marL="342900" indent="-342900" algn="just">
              <a:spcBef>
                <a:spcPct val="20000"/>
              </a:spcBef>
            </a:pPr>
            <a:r>
              <a:rPr lang="zh-CN" altLang="en-US" sz="3600" b="1" dirty="0">
                <a:solidFill>
                  <a:srgbClr val="F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分析：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539750" y="3933825"/>
            <a:ext cx="7920038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6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三个修饰语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从温度、硬度和颜色三个不同角度写出了雪花“冷” 、 “硬”和“白”的特点，显示了雪花不向严寒屈服的品格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。</a:t>
            </a:r>
            <a:r>
              <a:rPr lang="zh-CN" altLang="en-US" sz="36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BJ_0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4588"/>
            <a:ext cx="9144000" cy="57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2590800" y="304800"/>
            <a:ext cx="4392613" cy="617538"/>
          </a:xfrm>
          <a:prstGeom prst="rect">
            <a:avLst/>
          </a:prstGeom>
          <a:gradFill rotWithShape="1">
            <a:gsLst>
              <a:gs pos="0">
                <a:srgbClr val="0099FF"/>
              </a:gs>
              <a:gs pos="50000">
                <a:srgbClr val="66CCFF"/>
              </a:gs>
              <a:gs pos="100000">
                <a:srgbClr val="0099FF"/>
              </a:gs>
            </a:gsLst>
            <a:lin ang="540000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t"/>
            <a:r>
              <a:rPr lang="en-US" altLang="zh-CN" sz="4000">
                <a:solidFill>
                  <a:schemeClr val="tx2"/>
                </a:solidFill>
              </a:rPr>
              <a:t>   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28600" y="1295400"/>
            <a:ext cx="44958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鲁迅，伟大的文学家、思想家、革命家。原名周树人，字豫才，浙江绍兴人。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代表作品：小说集</a:t>
            </a:r>
            <a:r>
              <a:rPr lang="en-US" altLang="zh-CN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呐喊</a:t>
            </a:r>
            <a:r>
              <a:rPr lang="en-US" altLang="zh-CN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彷徨</a:t>
            </a:r>
            <a:r>
              <a:rPr lang="en-US" altLang="zh-CN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；散文集</a:t>
            </a:r>
            <a:r>
              <a:rPr lang="en-US" altLang="zh-CN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朝花夕拾</a:t>
            </a:r>
            <a:r>
              <a:rPr lang="en-US" altLang="zh-CN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野草</a:t>
            </a:r>
            <a:r>
              <a:rPr lang="en-US" altLang="zh-CN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等</a:t>
            </a:r>
          </a:p>
        </p:txBody>
      </p:sp>
      <p:pic>
        <p:nvPicPr>
          <p:cNvPr id="25604" name="Picture 4" descr="LUXU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3625" y="1524000"/>
            <a:ext cx="381317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438400" y="228600"/>
            <a:ext cx="4724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作 者 简 介</a:t>
            </a:r>
          </a:p>
        </p:txBody>
      </p:sp>
    </p:spTree>
  </p:cSld>
  <p:clrMapOvr>
    <a:masterClrMapping/>
  </p:clrMapOvr>
  <p:transition spd="slow">
    <p:blinds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33400" y="609600"/>
            <a:ext cx="8305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4000" dirty="0">
                <a:solidFill>
                  <a:schemeClr val="tx2"/>
                </a:solidFill>
                <a:ea typeface="华文行楷" pitchFamily="2" charset="-122"/>
              </a:rPr>
              <a:t>哪些文句表现“朔方的雪”的“如粉、如沙”？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685800" y="20574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sz="32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但是，朔方的雪花在纷飞之后，却永远</a:t>
            </a:r>
            <a:r>
              <a:rPr lang="zh-CN" sz="32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如粉，如沙</a:t>
            </a:r>
            <a:r>
              <a:rPr lang="zh-CN" sz="32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，他们决不粘连，撒在屋上，地上，枯草上，就是这样。</a:t>
            </a:r>
            <a:r>
              <a:rPr lang="zh-CN" sz="32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屋上的雪是早已就有消化了的，因为屋里居人的火的温热</a:t>
            </a:r>
            <a:r>
              <a:rPr lang="zh-CN" sz="32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。别的，在晴天之下，旋风忽来，便</a:t>
            </a:r>
            <a:r>
              <a:rPr lang="zh-CN" sz="32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蓬勃地奋飞</a:t>
            </a:r>
            <a:r>
              <a:rPr lang="zh-CN" sz="32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sz="32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在日光中灿灿地生光，如包藏火焰的大雾，旋转而且升腾，弥漫太空，使太空旋转而且升腾地闪烁。</a:t>
            </a:r>
            <a:r>
              <a:rPr lang="zh-CN" sz="32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(第四段</a:t>
            </a:r>
            <a:r>
              <a:rPr lang="en-US" altLang="zh-CN" sz="3200" b="1" dirty="0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zh-CN" sz="3200" b="1" dirty="0">
              <a:solidFill>
                <a:srgbClr val="F7174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1066800" y="2362200"/>
            <a:ext cx="6934200" cy="308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9900FF"/>
                </a:solidFill>
                <a:latin typeface="Times New Roman" pitchFamily="18" charset="0"/>
              </a:rPr>
              <a:t>       </a:t>
            </a:r>
            <a:r>
              <a:rPr kumimoji="1" lang="zh-CN" altLang="en-US" sz="2800" dirty="0">
                <a:solidFill>
                  <a:srgbClr val="660033"/>
                </a:solidFill>
                <a:latin typeface="Times New Roman" pitchFamily="18" charset="0"/>
              </a:rPr>
              <a:t>作者通过描写，突出了朔方的雪那种撼天动地的力量和锐不可当的气势：“在无边的旷野上，在凛冽的天宇下”，“弥漫太空”的飞雪，“如包藏火焰的大雾”，不仅自己“升腾”“旋转”“灿烂的生光”，而且使整个“太空旋转而且升腾地闪烁”。尽现北国飞雪的壮美和独立张扬的个性。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533400" y="838200"/>
            <a:ext cx="8305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4000" dirty="0">
                <a:solidFill>
                  <a:schemeClr val="tx2"/>
                </a:solidFill>
                <a:ea typeface="华文行楷" pitchFamily="2" charset="-122"/>
              </a:rPr>
              <a:t>文句表现“朔方的雪”的“如粉、如沙”的作用？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533400" y="533400"/>
            <a:ext cx="77724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作者称北方的雪是什么？由此可以看出作者对北方雪的什么态度？</a:t>
            </a:r>
            <a:br>
              <a:rPr lang="zh-CN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</a:br>
            <a:r>
              <a:rPr lang="zh-CN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(从课文里找答案</a:t>
            </a:r>
            <a:r>
              <a:rPr lang="en-US" altLang="zh-CN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)</a:t>
            </a:r>
            <a:br>
              <a:rPr lang="en-US" altLang="zh-CN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</a:br>
            <a:endParaRPr lang="en-US" altLang="zh-CN" sz="3200" b="1" dirty="0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685800" y="2057400"/>
            <a:ext cx="8229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solidFill>
                  <a:srgbClr val="F8801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明确：是死掉的雨，是雨的精魂。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762000" y="2819400"/>
            <a:ext cx="80010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对北方的雪的喜爱。</a:t>
            </a:r>
            <a:r>
              <a:rPr lang="zh-CN" altLang="en-US" sz="3200" b="1" dirty="0">
                <a:solidFill>
                  <a:srgbClr val="D60093"/>
                </a:solidFill>
                <a:latin typeface="Times New Roman" pitchFamily="18" charset="0"/>
              </a:rPr>
              <a:t>这句话是对朔方雪的赞美，歌颂了朔方雪面对严寒而又严酷的环境表现出的坚强、不屈不挠的精神。</a:t>
            </a:r>
            <a:r>
              <a:rPr lang="zh-CN" altLang="en-US" sz="40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	</a:t>
            </a:r>
            <a:endParaRPr lang="zh-CN" altLang="en-US" sz="4000" dirty="0"/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457200" y="4572000"/>
            <a:ext cx="82296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       </a:t>
            </a:r>
            <a:r>
              <a:rPr kumimoji="1" lang="zh-CN" altLang="en-US" sz="2800">
                <a:solidFill>
                  <a:srgbClr val="9900FF"/>
                </a:solidFill>
                <a:latin typeface="Times New Roman" pitchFamily="18" charset="0"/>
              </a:rPr>
              <a:t>北方的雪的特质之一是孤独，在文中还被表现成死掉的雨的意思。北方的雪完成升华是与死亡联系在一起的，也正是完全的献身，让它成了雨的精魂</a:t>
            </a:r>
            <a:r>
              <a:rPr kumimoji="1" lang="en-US" altLang="zh-CN" sz="2800">
                <a:solidFill>
                  <a:srgbClr val="9900FF"/>
                </a:solidFill>
                <a:latin typeface="Times New Roman" pitchFamily="18" charset="0"/>
              </a:rPr>
              <a:t>——</a:t>
            </a:r>
            <a:r>
              <a:rPr kumimoji="1" lang="zh-CN" altLang="en-US" sz="2800">
                <a:solidFill>
                  <a:srgbClr val="9900FF"/>
                </a:solidFill>
                <a:latin typeface="Times New Roman" pitchFamily="18" charset="0"/>
              </a:rPr>
              <a:t>凝聚了所有坚强内核的精魂。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 autoUpdateAnimBg="0"/>
      <p:bldP spid="49159" grpId="0" autoUpdateAnimBg="0"/>
      <p:bldP spid="49160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6248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你自己喜欢哪幅雪景呢？</a:t>
            </a:r>
          </a:p>
        </p:txBody>
      </p:sp>
      <p:pic>
        <p:nvPicPr>
          <p:cNvPr id="50179" name="Picture 3" descr="200211270270_2385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43465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5" descr="雪后慕田峪长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1066800"/>
            <a:ext cx="41560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WordArt 6"/>
          <p:cNvSpPr>
            <a:spLocks noChangeArrowheads="1" noChangeShapeType="1"/>
          </p:cNvSpPr>
          <p:nvPr/>
        </p:nvSpPr>
        <p:spPr bwMode="auto">
          <a:xfrm>
            <a:off x="1219200" y="1981200"/>
            <a:ext cx="2362200" cy="838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CC0000"/>
                    </a:gs>
                    <a:gs pos="100000">
                      <a:srgbClr val="D6009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江南雪景图</a:t>
            </a:r>
          </a:p>
        </p:txBody>
      </p:sp>
      <p:sp>
        <p:nvSpPr>
          <p:cNvPr id="50183" name="WordArt 7"/>
          <p:cNvSpPr>
            <a:spLocks noChangeArrowheads="1" noChangeShapeType="1"/>
          </p:cNvSpPr>
          <p:nvPr/>
        </p:nvSpPr>
        <p:spPr bwMode="auto">
          <a:xfrm>
            <a:off x="5638800" y="1295400"/>
            <a:ext cx="2362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99CC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北方雪景图</a:t>
            </a:r>
          </a:p>
        </p:txBody>
      </p:sp>
      <p:sp>
        <p:nvSpPr>
          <p:cNvPr id="50184" name="WordArt 8"/>
          <p:cNvSpPr>
            <a:spLocks noChangeArrowheads="1" noChangeShapeType="1"/>
          </p:cNvSpPr>
          <p:nvPr/>
        </p:nvSpPr>
        <p:spPr bwMode="auto">
          <a:xfrm>
            <a:off x="1066800" y="4191000"/>
            <a:ext cx="1828800" cy="1600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新魏"/>
                <a:ea typeface="华文新魏"/>
              </a:rPr>
              <a:t>优美</a:t>
            </a:r>
          </a:p>
        </p:txBody>
      </p:sp>
      <p:sp>
        <p:nvSpPr>
          <p:cNvPr id="50185" name="WordArt 9"/>
          <p:cNvSpPr>
            <a:spLocks noChangeArrowheads="1" noChangeShapeType="1"/>
          </p:cNvSpPr>
          <p:nvPr/>
        </p:nvSpPr>
        <p:spPr bwMode="auto">
          <a:xfrm>
            <a:off x="5867400" y="4495800"/>
            <a:ext cx="2057400" cy="1219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latin typeface="宋体"/>
                <a:ea typeface="宋体"/>
              </a:rPr>
              <a:t>壮美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2133600" y="3276600"/>
            <a:ext cx="5730875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A5002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4400" b="1">
                <a:solidFill>
                  <a:srgbClr val="FF0000"/>
                </a:solidFill>
                <a:latin typeface="Times New Roman" pitchFamily="18" charset="0"/>
              </a:rPr>
              <a:t>作者更欣赏哪里的雪？</a:t>
            </a:r>
          </a:p>
        </p:txBody>
      </p:sp>
    </p:spTree>
  </p:cSld>
  <p:clrMapOvr>
    <a:masterClrMapping/>
  </p:clrMapOvr>
  <p:transition spd="slow">
    <p:randomBar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飘雪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5" name="AutoShape 7"/>
          <p:cNvSpPr>
            <a:spLocks noChangeArrowheads="1"/>
          </p:cNvSpPr>
          <p:nvPr/>
        </p:nvSpPr>
        <p:spPr bwMode="auto">
          <a:xfrm>
            <a:off x="2971800" y="685800"/>
            <a:ext cx="33528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6633"/>
              </a:gs>
              <a:gs pos="50000">
                <a:srgbClr val="FFFF99"/>
              </a:gs>
              <a:gs pos="100000">
                <a:srgbClr val="996633"/>
              </a:gs>
            </a:gsLst>
            <a:lin ang="540000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412" y="1556792"/>
            <a:ext cx="8893175" cy="4721225"/>
          </a:xfrm>
        </p:spPr>
        <p:txBody>
          <a:bodyPr/>
          <a:lstStyle/>
          <a:p>
            <a:pPr>
              <a:lnSpc>
                <a:spcPct val="135000"/>
              </a:lnSpc>
              <a:buFontTx/>
              <a:buNone/>
            </a:pPr>
            <a:r>
              <a:rPr lang="zh-CN" altLang="en-US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描写南方的雪表达了对故乡的深情怀念与热爱</a:t>
            </a:r>
            <a:r>
              <a:rPr lang="en-US" altLang="zh-CN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也流露出柔美事物不能永存的惋惜。</a:t>
            </a:r>
          </a:p>
          <a:p>
            <a:pPr>
              <a:lnSpc>
                <a:spcPct val="135000"/>
              </a:lnSpc>
              <a:buFontTx/>
              <a:buNone/>
            </a:pPr>
            <a:r>
              <a:rPr lang="zh-CN" altLang="en-US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描写北方的雪赞美、歌颂敢于直面现实战斗精神和不屈意志。</a:t>
            </a:r>
          </a:p>
        </p:txBody>
      </p:sp>
      <p:sp>
        <p:nvSpPr>
          <p:cNvPr id="22533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5150" y="6211888"/>
            <a:ext cx="536575" cy="392112"/>
          </a:xfrm>
          <a:prstGeom prst="actionButtonForwardNext">
            <a:avLst/>
          </a:prstGeom>
          <a:solidFill>
            <a:srgbClr val="00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zh-CN" altLang="en-US" sz="5400" b="1" dirty="0">
                <a:solidFill>
                  <a:srgbClr val="0000FF"/>
                </a:solidFill>
                <a:ea typeface="华文新魏" pitchFamily="2" charset="-122"/>
              </a:rPr>
              <a:t>借景抒情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28600" y="2590800"/>
            <a:ext cx="914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雪</a:t>
            </a:r>
          </a:p>
        </p:txBody>
      </p:sp>
      <p:sp>
        <p:nvSpPr>
          <p:cNvPr id="36867" name="AutoShape 3"/>
          <p:cNvSpPr>
            <a:spLocks/>
          </p:cNvSpPr>
          <p:nvPr/>
        </p:nvSpPr>
        <p:spPr bwMode="auto">
          <a:xfrm>
            <a:off x="1143000" y="1828800"/>
            <a:ext cx="152400" cy="2362200"/>
          </a:xfrm>
          <a:prstGeom prst="leftBrace">
            <a:avLst>
              <a:gd name="adj1" fmla="val 129167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533400" y="3886200"/>
            <a:ext cx="5334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0000FF"/>
                </a:solidFill>
                <a:latin typeface="Times New Roman" pitchFamily="18" charset="0"/>
              </a:rPr>
              <a:t>鲁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0000FF"/>
                </a:solidFill>
                <a:latin typeface="Times New Roman" pitchFamily="18" charset="0"/>
              </a:rPr>
              <a:t>迅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371600" y="1676400"/>
            <a:ext cx="3810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FF00FF"/>
                </a:solidFill>
                <a:latin typeface="Times New Roman" pitchFamily="18" charset="0"/>
              </a:rPr>
              <a:t>暖国的雨：变不成雪花</a:t>
            </a:r>
          </a:p>
          <a:p>
            <a:pPr>
              <a:spcBef>
                <a:spcPct val="50000"/>
              </a:spcBef>
            </a:pPr>
            <a:endParaRPr kumimoji="1" lang="zh-CN" altLang="en-US" sz="2400">
              <a:solidFill>
                <a:srgbClr val="FF00FF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FF00FF"/>
                </a:solidFill>
                <a:latin typeface="Times New Roman" pitchFamily="18" charset="0"/>
              </a:rPr>
              <a:t>江南的雪：滋润美艳之至</a:t>
            </a:r>
          </a:p>
          <a:p>
            <a:pPr>
              <a:spcBef>
                <a:spcPct val="50000"/>
              </a:spcBef>
            </a:pPr>
            <a:endParaRPr kumimoji="1" lang="zh-CN" altLang="en-US" sz="2400">
              <a:solidFill>
                <a:srgbClr val="FF00FF"/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kumimoji="1" lang="zh-CN" altLang="en-US" sz="2400">
                <a:solidFill>
                  <a:srgbClr val="FF00FF"/>
                </a:solidFill>
                <a:latin typeface="Times New Roman" pitchFamily="18" charset="0"/>
              </a:rPr>
              <a:t>朔方的雪：如粉如沙蓬勃      蓬勃奋飞</a:t>
            </a:r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1981200" y="3200400"/>
            <a:ext cx="152400" cy="685800"/>
          </a:xfrm>
          <a:prstGeom prst="upDownArrow">
            <a:avLst>
              <a:gd name="adj1" fmla="val 50000"/>
              <a:gd name="adj2" fmla="val 9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447800" y="33528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对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2209800" y="33528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比</a:t>
            </a:r>
          </a:p>
        </p:txBody>
      </p:sp>
      <p:sp>
        <p:nvSpPr>
          <p:cNvPr id="36873" name="AutoShape 9"/>
          <p:cNvSpPr>
            <a:spLocks noChangeArrowheads="1"/>
          </p:cNvSpPr>
          <p:nvPr/>
        </p:nvSpPr>
        <p:spPr bwMode="auto">
          <a:xfrm>
            <a:off x="5029200" y="2895600"/>
            <a:ext cx="381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4" name="AutoShape 10"/>
          <p:cNvSpPr>
            <a:spLocks noChangeArrowheads="1"/>
          </p:cNvSpPr>
          <p:nvPr/>
        </p:nvSpPr>
        <p:spPr bwMode="auto">
          <a:xfrm>
            <a:off x="5029200" y="4191000"/>
            <a:ext cx="381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5" name="AutoShape 11"/>
          <p:cNvSpPr>
            <a:spLocks/>
          </p:cNvSpPr>
          <p:nvPr/>
        </p:nvSpPr>
        <p:spPr bwMode="auto">
          <a:xfrm>
            <a:off x="5562600" y="2590800"/>
            <a:ext cx="76200" cy="762000"/>
          </a:xfrm>
          <a:prstGeom prst="leftBrace">
            <a:avLst>
              <a:gd name="adj1" fmla="val 83333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6" name="AutoShape 12"/>
          <p:cNvSpPr>
            <a:spLocks/>
          </p:cNvSpPr>
          <p:nvPr/>
        </p:nvSpPr>
        <p:spPr bwMode="auto">
          <a:xfrm>
            <a:off x="5562600" y="3657600"/>
            <a:ext cx="76200" cy="1295400"/>
          </a:xfrm>
          <a:prstGeom prst="leftBrace">
            <a:avLst>
              <a:gd name="adj1" fmla="val 141667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5638800" y="1828800"/>
            <a:ext cx="3505200" cy="319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9900FF"/>
                </a:solidFill>
                <a:latin typeface="Times New Roman" pitchFamily="18" charset="0"/>
              </a:rPr>
              <a:t>单调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9900FF"/>
                </a:solidFill>
                <a:latin typeface="Times New Roman" pitchFamily="18" charset="0"/>
              </a:rPr>
              <a:t>丰富多彩之美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9900FF"/>
                </a:solidFill>
                <a:latin typeface="Times New Roman" pitchFamily="18" charset="0"/>
              </a:rPr>
              <a:t>雪罗汉（不能长久）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9900FF"/>
                </a:solidFill>
                <a:latin typeface="Times New Roman" pitchFamily="18" charset="0"/>
              </a:rPr>
              <a:t>孤独的雪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9900FF"/>
                </a:solidFill>
                <a:latin typeface="Times New Roman" pitchFamily="18" charset="0"/>
              </a:rPr>
              <a:t>死掉的雨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9900FF"/>
                </a:solidFill>
                <a:latin typeface="Times New Roman" pitchFamily="18" charset="0"/>
              </a:rPr>
              <a:t>雨的精魂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1143000" y="5562600"/>
            <a:ext cx="7162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赞美独立与张扬的个性精神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utoUpdateAnimBg="0"/>
      <p:bldP spid="36870" grpId="0" animBg="1"/>
      <p:bldP spid="36871" grpId="0" autoUpdateAnimBg="0"/>
      <p:bldP spid="36872" grpId="0" autoUpdateAnimBg="0"/>
      <p:bldP spid="36873" grpId="0" animBg="1"/>
      <p:bldP spid="36874" grpId="0" animBg="1"/>
      <p:bldP spid="36875" grpId="0" animBg="1"/>
      <p:bldP spid="36876" grpId="0" animBg="1"/>
      <p:bldP spid="36877" grpId="0" autoUpdateAnimBg="0"/>
      <p:bldP spid="36878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457200" y="1295400"/>
            <a:ext cx="822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、“隐约着的青春的消息”表现在哪些地方？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457200" y="2895600"/>
            <a:ext cx="76200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、第二段描写的色彩有</a:t>
            </a:r>
            <a:r>
              <a:rPr kumimoji="1" lang="zh-CN" altLang="en-US" sz="3200" u="sng" dirty="0">
                <a:solidFill>
                  <a:srgbClr val="FF0000"/>
                </a:solidFill>
                <a:latin typeface="Times New Roman" pitchFamily="18" charset="0"/>
              </a:rPr>
              <a:t>      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、</a:t>
            </a:r>
            <a:r>
              <a:rPr kumimoji="1" lang="zh-CN" altLang="en-US" sz="3200" u="sng" dirty="0">
                <a:solidFill>
                  <a:srgbClr val="FF0000"/>
                </a:solidFill>
                <a:latin typeface="Times New Roman" pitchFamily="18" charset="0"/>
              </a:rPr>
              <a:t>           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、</a:t>
            </a:r>
            <a:r>
              <a:rPr kumimoji="1" lang="zh-CN" altLang="en-US" sz="3200" u="sng" dirty="0">
                <a:solidFill>
                  <a:srgbClr val="FF0000"/>
                </a:solidFill>
                <a:latin typeface="Times New Roman" pitchFamily="18" charset="0"/>
              </a:rPr>
              <a:t>           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、</a:t>
            </a:r>
            <a:r>
              <a:rPr kumimoji="1" lang="zh-CN" altLang="en-US" sz="3200" u="sng" dirty="0">
                <a:solidFill>
                  <a:srgbClr val="FF0000"/>
                </a:solidFill>
                <a:latin typeface="Times New Roman" pitchFamily="18" charset="0"/>
              </a:rPr>
              <a:t>         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。  这些描写运用了</a:t>
            </a:r>
            <a:r>
              <a:rPr kumimoji="1" lang="zh-CN" altLang="en-US" sz="3200" u="sng" dirty="0">
                <a:solidFill>
                  <a:srgbClr val="FF0000"/>
                </a:solidFill>
                <a:latin typeface="Times New Roman" pitchFamily="18" charset="0"/>
              </a:rPr>
              <a:t>          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手法。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143000" y="2057400"/>
            <a:ext cx="6477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0000FF"/>
                </a:solidFill>
                <a:latin typeface="Times New Roman" pitchFamily="18" charset="0"/>
              </a:rPr>
              <a:t>表现在对雪地中花草的描写中。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1066800" y="4876800"/>
            <a:ext cx="6934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0000FF"/>
                </a:solidFill>
                <a:latin typeface="Times New Roman" pitchFamily="18" charset="0"/>
              </a:rPr>
              <a:t>血红、白中隐青、深黄、冷绿、映衬</a:t>
            </a:r>
          </a:p>
        </p:txBody>
      </p:sp>
      <p:sp>
        <p:nvSpPr>
          <p:cNvPr id="37896" name="AutoShape 8"/>
          <p:cNvSpPr>
            <a:spLocks noChangeArrowheads="1"/>
          </p:cNvSpPr>
          <p:nvPr/>
        </p:nvSpPr>
        <p:spPr bwMode="auto">
          <a:xfrm>
            <a:off x="2895600" y="609600"/>
            <a:ext cx="2971800" cy="609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6633"/>
              </a:gs>
              <a:gs pos="50000">
                <a:srgbClr val="FFFF99"/>
              </a:gs>
              <a:gs pos="100000">
                <a:srgbClr val="996633"/>
              </a:gs>
            </a:gsLst>
            <a:lin ang="540000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2667000" y="533400"/>
            <a:ext cx="3505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课堂练习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autoUpdateAnimBg="0"/>
      <p:bldP spid="37894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81000" y="533400"/>
            <a:ext cx="8458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</a:rPr>
              <a:t>、对写雪地塑罗汉的作用分析正确的几项是（        ）</a:t>
            </a:r>
            <a:endParaRPr kumimoji="1" lang="zh-CN" altLang="en-US" sz="2800">
              <a:latin typeface="Times New Roman" pitchFamily="18" charset="0"/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381000" y="1295400"/>
            <a:ext cx="8534400" cy="393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FF0000"/>
                </a:solidFill>
                <a:latin typeface="宋体" pitchFamily="2" charset="-122"/>
              </a:rPr>
              <a:t>A</a:t>
            </a:r>
            <a:r>
              <a:rPr kumimoji="1" lang="zh-CN" altLang="en-US" sz="2800" dirty="0">
                <a:solidFill>
                  <a:srgbClr val="FF0000"/>
                </a:solidFill>
                <a:latin typeface="宋体" pitchFamily="2" charset="-122"/>
              </a:rPr>
              <a:t>、写出了儿童的活泼可爱而又天真幼稚，以暗示南国的雪之喻意。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FF0000"/>
                </a:solidFill>
                <a:latin typeface="宋体" pitchFamily="2" charset="-122"/>
              </a:rPr>
              <a:t>B</a:t>
            </a:r>
            <a:r>
              <a:rPr kumimoji="1" lang="zh-CN" altLang="en-US" sz="2800" dirty="0">
                <a:solidFill>
                  <a:srgbClr val="FF0000"/>
                </a:solidFill>
                <a:latin typeface="宋体" pitchFamily="2" charset="-122"/>
              </a:rPr>
              <a:t>、起过渡作用，便于下文转入对朔方的雪的描写。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FF0000"/>
                </a:solidFill>
                <a:latin typeface="宋体" pitchFamily="2" charset="-122"/>
              </a:rPr>
              <a:t>C</a:t>
            </a:r>
            <a:r>
              <a:rPr kumimoji="1" lang="zh-CN" altLang="en-US" sz="2800" dirty="0">
                <a:solidFill>
                  <a:srgbClr val="FF0000"/>
                </a:solidFill>
                <a:latin typeface="宋体" pitchFamily="2" charset="-122"/>
              </a:rPr>
              <a:t>、从动态的角度写出了南国的雪滋润美艳的特点。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FF0000"/>
                </a:solidFill>
                <a:latin typeface="宋体" pitchFamily="2" charset="-122"/>
              </a:rPr>
              <a:t>D</a:t>
            </a:r>
            <a:r>
              <a:rPr kumimoji="1" lang="zh-CN" altLang="en-US" sz="2800" dirty="0">
                <a:solidFill>
                  <a:srgbClr val="FF0000"/>
                </a:solidFill>
                <a:latin typeface="宋体" pitchFamily="2" charset="-122"/>
              </a:rPr>
              <a:t>、揭示了南国的雪互相粘连，容易融化的缺点。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FF0000"/>
                </a:solidFill>
                <a:latin typeface="宋体" pitchFamily="2" charset="-122"/>
              </a:rPr>
              <a:t>E</a:t>
            </a:r>
            <a:r>
              <a:rPr kumimoji="1" lang="zh-CN" altLang="en-US" sz="2800" dirty="0">
                <a:solidFill>
                  <a:srgbClr val="FF0000"/>
                </a:solidFill>
                <a:latin typeface="宋体" pitchFamily="2" charset="-122"/>
              </a:rPr>
              <a:t>、呼应上文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/>
              </a:rPr>
              <a:t>“</a:t>
            </a:r>
            <a:r>
              <a:rPr kumimoji="1" lang="zh-CN" altLang="en-US" sz="2800" dirty="0">
                <a:solidFill>
                  <a:srgbClr val="FF0000"/>
                </a:solidFill>
                <a:latin typeface="宋体" pitchFamily="2" charset="-122"/>
              </a:rPr>
              <a:t>青春的消息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/>
              </a:rPr>
              <a:t>”</a:t>
            </a:r>
            <a:r>
              <a:rPr kumimoji="1" lang="zh-CN" altLang="en-US" sz="2800" dirty="0">
                <a:solidFill>
                  <a:srgbClr val="FF0000"/>
                </a:solidFill>
                <a:latin typeface="宋体" pitchFamily="2" charset="-122"/>
              </a:rPr>
              <a:t>，表达了作者在如严冬的政治环境中对温暖光明的春天的向往。</a:t>
            </a:r>
            <a:endParaRPr kumimoji="1" lang="zh-CN" altLang="en-US" sz="2800" dirty="0">
              <a:latin typeface="宋体" pitchFamily="2" charset="-122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09600" y="5562600"/>
            <a:ext cx="8001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答案：</a:t>
            </a: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ABCD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（从表意和结构上的作用角度考虑）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838200" y="1066800"/>
            <a:ext cx="7848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FF0000"/>
                </a:solidFill>
                <a:latin typeface="宋体" pitchFamily="2" charset="-122"/>
              </a:rPr>
              <a:t>5</a:t>
            </a:r>
            <a:r>
              <a:rPr kumimoji="1" lang="zh-CN" altLang="en-US" sz="3200" dirty="0">
                <a:solidFill>
                  <a:srgbClr val="FF0000"/>
                </a:solidFill>
                <a:latin typeface="宋体" pitchFamily="2" charset="-122"/>
              </a:rPr>
              <a:t>、本文在结构上的主要特点是什么？</a:t>
            </a:r>
            <a:r>
              <a:rPr kumimoji="1" lang="zh-CN" altLang="en-US" sz="3200" u="sng" dirty="0">
                <a:solidFill>
                  <a:srgbClr val="FF0000"/>
                </a:solidFill>
                <a:latin typeface="宋体" pitchFamily="2" charset="-122"/>
              </a:rPr>
              <a:t>            </a:t>
            </a:r>
            <a:endParaRPr kumimoji="1" lang="zh-CN" altLang="en-US" sz="3200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990600" y="2209800"/>
            <a:ext cx="7239000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66"/>
                </a:solidFill>
                <a:latin typeface="Times New Roman" pitchFamily="18" charset="0"/>
              </a:rPr>
              <a:t>答案：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逐层铺垫，逐层比衬</a:t>
            </a:r>
            <a:r>
              <a:rPr kumimoji="1" lang="zh-CN" altLang="en-US" sz="2800" b="1" dirty="0">
                <a:solidFill>
                  <a:srgbClr val="9900FF"/>
                </a:solidFill>
                <a:latin typeface="Times New Roman" pitchFamily="18" charset="0"/>
              </a:rPr>
              <a:t>（解答此题要理解作者的感情倾向</a:t>
            </a:r>
            <a:r>
              <a:rPr kumimoji="1" lang="en-US" altLang="zh-CN" sz="2800" b="1" dirty="0">
                <a:solidFill>
                  <a:srgbClr val="9900FF"/>
                </a:solidFill>
                <a:latin typeface="Times New Roman" pitchFamily="18" charset="0"/>
              </a:rPr>
              <a:t>——</a:t>
            </a:r>
            <a:r>
              <a:rPr kumimoji="1" lang="zh-CN" altLang="en-US" sz="2800" b="1" dirty="0">
                <a:solidFill>
                  <a:srgbClr val="9900FF"/>
                </a:solidFill>
                <a:latin typeface="Times New Roman" pitchFamily="18" charset="0"/>
              </a:rPr>
              <a:t>赞颂朔方的雪。暖国的雨（变不成雪花）</a:t>
            </a:r>
            <a:r>
              <a:rPr kumimoji="1" lang="en-US" altLang="zh-CN" sz="2800" b="1" dirty="0">
                <a:solidFill>
                  <a:srgbClr val="9900FF"/>
                </a:solidFill>
                <a:latin typeface="Times New Roman" pitchFamily="18" charset="0"/>
              </a:rPr>
              <a:t>——</a:t>
            </a:r>
            <a:r>
              <a:rPr kumimoji="1" lang="zh-CN" altLang="en-US" sz="2800" b="1" dirty="0">
                <a:solidFill>
                  <a:srgbClr val="9900FF"/>
                </a:solidFill>
                <a:latin typeface="Times New Roman" pitchFamily="18" charset="0"/>
              </a:rPr>
              <a:t>南国的雪（滋润美艳，但软弱易逝）</a:t>
            </a:r>
            <a:r>
              <a:rPr kumimoji="1" lang="en-US" altLang="zh-CN" sz="2800" b="1" dirty="0">
                <a:solidFill>
                  <a:srgbClr val="9900FF"/>
                </a:solidFill>
                <a:latin typeface="Times New Roman" pitchFamily="18" charset="0"/>
              </a:rPr>
              <a:t>——</a:t>
            </a:r>
            <a:r>
              <a:rPr kumimoji="1" lang="zh-CN" altLang="en-US" sz="2800" b="1" dirty="0">
                <a:solidFill>
                  <a:srgbClr val="9900FF"/>
                </a:solidFill>
                <a:latin typeface="Times New Roman" pitchFamily="18" charset="0"/>
              </a:rPr>
              <a:t>朔方的雪（消尽了雨质，独立成熟</a:t>
            </a:r>
            <a:r>
              <a:rPr kumimoji="1" lang="zh-CN" altLang="en-US" sz="2800" b="1" dirty="0" smtClean="0">
                <a:solidFill>
                  <a:srgbClr val="9900FF"/>
                </a:solidFill>
                <a:latin typeface="Times New Roman" pitchFamily="18" charset="0"/>
              </a:rPr>
              <a:t>） </a:t>
            </a:r>
            <a:endParaRPr kumimoji="1" lang="zh-CN" altLang="en-US" sz="2800" b="1" dirty="0">
              <a:solidFill>
                <a:srgbClr val="99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23" y="127289"/>
            <a:ext cx="7705374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79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2052" descr="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ext Box 2050"/>
          <p:cNvSpPr txBox="1">
            <a:spLocks noChangeArrowheads="1"/>
          </p:cNvSpPr>
          <p:nvPr/>
        </p:nvSpPr>
        <p:spPr bwMode="auto">
          <a:xfrm>
            <a:off x="304800" y="381000"/>
            <a:ext cx="8534400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6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     </a:t>
            </a:r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zh-CN" sz="32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江南是作者的故乡，是鲁迅童年生活的地方。在作者记忆中，对故乡有许许多多回忆。那记忆是温暖的，是美好的。正如江南的雪，雪中美好的景色，让人回味和留恋。故乡永远是鲁迅温暖的家，美好的理想是鲁迅永远的向往和追求。</a:t>
            </a:r>
          </a:p>
        </p:txBody>
      </p:sp>
      <p:sp>
        <p:nvSpPr>
          <p:cNvPr id="31747" name="Rectangle 2051"/>
          <p:cNvSpPr>
            <a:spLocks noChangeArrowheads="1"/>
          </p:cNvSpPr>
          <p:nvPr/>
        </p:nvSpPr>
        <p:spPr bwMode="auto">
          <a:xfrm>
            <a:off x="381000" y="3657600"/>
            <a:ext cx="82296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       </a:t>
            </a:r>
            <a:r>
              <a:rPr lang="zh-CN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北国，是鲁迅现在生活的地方，现实严酷的环境，作为战士，故乡固然十分美好，让人眷恋，但现在更需要坚定、勇敢、不屈不挠的抗争精神。正因为如此，才有《雪》中描写的壮美的江北雪景图。</a:t>
            </a:r>
          </a:p>
        </p:txBody>
      </p:sp>
    </p:spTree>
  </p:cSld>
  <p:clrMapOvr>
    <a:masterClrMapping/>
  </p:clrMapOvr>
  <p:transition spd="slow"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533400" y="1524000"/>
            <a:ext cx="44958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散文诗：</a:t>
            </a:r>
            <a:r>
              <a:rPr 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介乎诗与散文之间,兼有诗与散文特点的一种现代抒情文学样式。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57200" y="4343400"/>
            <a:ext cx="3733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本文选自哪里?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57200" y="5181600"/>
            <a:ext cx="464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散文诗集《野草》</a:t>
            </a:r>
          </a:p>
        </p:txBody>
      </p:sp>
      <p:pic>
        <p:nvPicPr>
          <p:cNvPr id="26631" name="Picture 7" descr="http_imgload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1066800"/>
            <a:ext cx="3646488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33" name="WordArt 9"/>
          <p:cNvSpPr>
            <a:spLocks noChangeArrowheads="1" noChangeShapeType="1" noTextEdit="1"/>
          </p:cNvSpPr>
          <p:nvPr/>
        </p:nvSpPr>
        <p:spPr bwMode="auto">
          <a:xfrm>
            <a:off x="533400" y="457200"/>
            <a:ext cx="1371600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  <a:ea typeface="华文行楷"/>
              </a:rPr>
              <a:t>文体</a:t>
            </a:r>
          </a:p>
        </p:txBody>
      </p:sp>
    </p:spTree>
  </p:cSld>
  <p:clrMapOvr>
    <a:masterClrMapping/>
  </p:clrMapOvr>
  <p:transition spd="slow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755650" y="404813"/>
            <a:ext cx="32480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</a:rPr>
              <a:t>学习目标：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914400" y="1524000"/>
            <a:ext cx="7620000" cy="411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1.</a:t>
            </a:r>
            <a:r>
              <a:rPr lang="zh-CN" altLang="en-US" sz="44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正确识记生字、解词、文识。</a:t>
            </a:r>
          </a:p>
          <a:p>
            <a:r>
              <a:rPr lang="en-US" altLang="zh-CN" sz="44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2.</a:t>
            </a:r>
            <a:r>
              <a:rPr lang="zh-CN" altLang="en-US" sz="44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比较南方雪和北方雪的异同，</a:t>
            </a:r>
          </a:p>
          <a:p>
            <a:r>
              <a:rPr lang="zh-CN" altLang="en-US" sz="44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加深对课文的理解。</a:t>
            </a:r>
          </a:p>
          <a:p>
            <a:r>
              <a:rPr lang="en-US" altLang="zh-CN" sz="44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3.</a:t>
            </a:r>
            <a:r>
              <a:rPr lang="zh-CN" altLang="en-US" sz="44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品味语言，体味作者的思想感情。</a:t>
            </a:r>
          </a:p>
          <a:p>
            <a:endParaRPr lang="en-US" altLang="zh-CN" sz="4400" b="1" dirty="0">
              <a:solidFill>
                <a:srgbClr val="D600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685800" y="411163"/>
            <a:ext cx="29860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整体感知：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886200" y="609600"/>
            <a:ext cx="5029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3600" b="1">
                <a:solidFill>
                  <a:srgbClr val="730AC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文章的题目是《雪》，在文中作者写到了哪些地方的雪？分别体现在文中的哪些段落？</a:t>
            </a:r>
          </a:p>
        </p:txBody>
      </p:sp>
      <p:pic>
        <p:nvPicPr>
          <p:cNvPr id="28676" name="Picture 4" descr="小蜜蜂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5222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小蜜蜂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4800600"/>
            <a:ext cx="5222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5257800" y="3200400"/>
            <a:ext cx="2057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>
                <a:latin typeface="Times New Roman" pitchFamily="18" charset="0"/>
                <a:ea typeface="华文行楷" pitchFamily="2" charset="-122"/>
                <a:hlinkClick r:id="rId3" action="ppaction://hlinksldjump"/>
              </a:rPr>
              <a:t>江南的雪</a:t>
            </a:r>
            <a:endParaRPr lang="zh-CN" sz="3200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029200" y="3962400"/>
            <a:ext cx="251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2400" b="1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(第1、2、3段)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257800" y="4724400"/>
            <a:ext cx="228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>
                <a:latin typeface="Times New Roman" pitchFamily="18" charset="0"/>
                <a:ea typeface="华文行楷" pitchFamily="2" charset="-122"/>
                <a:hlinkClick r:id="rId4" action="ppaction://hlinksldjump"/>
              </a:rPr>
              <a:t>朔方的雪</a:t>
            </a:r>
            <a:endParaRPr lang="zh-CN" sz="3200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5029200" y="548640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F7174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（第4、5、6段）</a:t>
            </a:r>
          </a:p>
        </p:txBody>
      </p:sp>
      <p:pic>
        <p:nvPicPr>
          <p:cNvPr id="28682" name="Picture 10" descr="http_imgloa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36576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utoUpdateAnimBg="0"/>
      <p:bldP spid="28678" grpId="0" autoUpdateAnimBg="0"/>
      <p:bldP spid="28679" grpId="0" autoUpdateAnimBg="0"/>
      <p:bldP spid="28680" grpId="0" autoUpdateAnimBg="0"/>
      <p:bldP spid="2868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20031721244919066_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0"/>
            <a:ext cx="5257800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88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江南的雪</a:t>
            </a:r>
          </a:p>
        </p:txBody>
      </p:sp>
    </p:spTree>
  </p:cSld>
  <p:clrMapOvr>
    <a:masterClrMapping/>
  </p:clrMapOvr>
  <p:transition spd="slow">
    <p:cover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0"/>
            <a:ext cx="4660900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88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朔方的雪</a:t>
            </a:r>
          </a:p>
        </p:txBody>
      </p:sp>
    </p:spTree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1809</Words>
  <Application>Microsoft Office PowerPoint</Application>
  <PresentationFormat>全屏显示(4:3)</PresentationFormat>
  <Paragraphs>132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宋体</vt:lpstr>
      <vt:lpstr>Times New Roman</vt:lpstr>
      <vt:lpstr>华文行楷</vt:lpstr>
      <vt:lpstr>隶书</vt:lpstr>
      <vt:lpstr>楷体_GB2312</vt:lpstr>
      <vt:lpstr>Verdana</vt:lpstr>
      <vt:lpstr>仿宋_GB2312</vt:lpstr>
      <vt:lpstr>_x000b__x000c_</vt:lpstr>
      <vt:lpstr>方正舒体</vt:lpstr>
      <vt:lpstr>华文中宋</vt:lpstr>
      <vt:lpstr>Wingdings</vt:lpstr>
      <vt:lpstr>华文新魏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借景抒情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151</cp:revision>
  <dcterms:created xsi:type="dcterms:W3CDTF">2007-04-10T15:41:33Z</dcterms:created>
  <dcterms:modified xsi:type="dcterms:W3CDTF">2015-11-08T06:54:50Z</dcterms:modified>
  <cp:category>第一PPT模板网-WWW.1PPT.COM</cp:category>
</cp:coreProperties>
</file>