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91" r:id="rId3"/>
    <p:sldId id="412" r:id="rId4"/>
    <p:sldId id="416" r:id="rId6"/>
    <p:sldId id="345" r:id="rId7"/>
    <p:sldId id="346" r:id="rId8"/>
    <p:sldId id="347" r:id="rId9"/>
    <p:sldId id="397" r:id="rId10"/>
    <p:sldId id="296" r:id="rId11"/>
    <p:sldId id="437" r:id="rId12"/>
    <p:sldId id="472" r:id="rId13"/>
    <p:sldId id="282" r:id="rId14"/>
    <p:sldId id="462" r:id="rId15"/>
    <p:sldId id="297" r:id="rId16"/>
    <p:sldId id="451" r:id="rId17"/>
    <p:sldId id="471" r:id="rId18"/>
    <p:sldId id="473" r:id="rId19"/>
    <p:sldId id="465" r:id="rId20"/>
    <p:sldId id="289" r:id="rId21"/>
    <p:sldId id="300" r:id="rId22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33CC"/>
    <a:srgbClr val="0000FF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55" autoAdjust="0"/>
    <p:restoredTop sz="94660"/>
  </p:normalViewPr>
  <p:slideViewPr>
    <p:cSldViewPr>
      <p:cViewPr varScale="1">
        <p:scale>
          <a:sx n="96" d="100"/>
          <a:sy n="96" d="100"/>
        </p:scale>
        <p:origin x="-294" y="-90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2051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13316" name="Rectangle 4"/>
          <p:cNvSpPr>
            <a:spLocks noGrp="1" noRo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2053" name="Rectangle 5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BEF91C6A-5608-4CBE-99F6-BD215BED1C50}" type="slidenum">
              <a:rPr lang="en-US" altLang="x-none"/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16386" name="文本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vert="horz" wrap="square" lIns="91440" tIns="45720" rIns="91440" bIns="45720" numCol="1" anchorCtr="0" compatLnSpc="1"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r>
              <a:rPr lang="en-US" altLang="zh-CN"/>
              <a:t> </a:t>
            </a:r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141CB-298C-424C-BCF5-859CB3AB0E62}" type="slidenum">
              <a:rPr lang="en-US" altLang="x-none"/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CBF37-9567-4782-81FC-802FB0869C1C}" type="slidenum">
              <a:rPr lang="en-US" altLang="x-none"/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D09C3-DD25-43BE-820F-2B93324C573A}" type="slidenum">
              <a:rPr lang="en-US" altLang="x-none"/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43E37-D2A6-4622-B56A-082EBB3C79C9}" type="slidenum">
              <a:rPr lang="en-US" altLang="x-none"/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3F57E-21AD-4C66-8B87-1F986C07677B}" type="slidenum">
              <a:rPr lang="en-US" altLang="x-none"/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D2207-86B7-40BC-9999-8842C33262A2}" type="slidenum">
              <a:rPr lang="en-US" altLang="x-none"/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65D76-1EAC-49D5-BFC6-6C00F068AFB4}" type="slidenum">
              <a:rPr lang="en-US" altLang="x-none"/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6D624-4CF4-4F96-88CC-91E023B2858D}" type="slidenum">
              <a:rPr lang="en-US" altLang="x-none"/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6385E-937A-46C9-8D73-44D33F7E453B}" type="slidenum">
              <a:rPr lang="en-US" altLang="x-none"/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FE306-07A8-4C67-99F4-095AD22D7DEB}" type="slidenum">
              <a:rPr lang="en-US" altLang="x-none"/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176F8-7A2E-4753-A9D4-8CF525A3E865}" type="slidenum">
              <a:rPr lang="en-US" altLang="x-none"/>
            </a:fld>
            <a:endParaRPr lang="en-US" altLang="x-non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1A035661-10D8-4E81-A226-C623DA2C0357}" type="slidenum">
              <a:rPr lang="en-US" altLang="x-none"/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microsoft.com/office/2007/relationships/media" Target="file:///G:\&#19978;&#35838;&#29992;\&#28504;&#23433;&#37030;%20-%20&#22806;&#23110;&#30340;&#28558;&#28246;&#28286;(1).mp3" TargetMode="External"/><Relationship Id="rId1" Type="http://schemas.openxmlformats.org/officeDocument/2006/relationships/audio" Target="file:///G:\&#19978;&#35838;&#29992;\&#28504;&#23433;&#37030;%20-%20&#22806;&#23110;&#30340;&#28558;&#28246;&#28286;(1).mp3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3"/>
          <p:cNvSpPr>
            <a:spLocks noGrp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zh-CN" altLang="en-US" b="1" smtClean="0">
              <a:ea typeface="楷体_GB2312"/>
              <a:cs typeface="楷体_GB2312"/>
            </a:endParaRPr>
          </a:p>
          <a:p>
            <a:pPr eaLnBrk="1" hangingPunct="1">
              <a:buFontTx/>
              <a:buNone/>
            </a:pPr>
            <a:endParaRPr lang="zh-CN" altLang="en-US" smtClean="0"/>
          </a:p>
          <a:p>
            <a:pPr eaLnBrk="1" hangingPunct="1">
              <a:buFontTx/>
              <a:buNone/>
            </a:pPr>
            <a:r>
              <a:rPr lang="zh-CN" altLang="en-US" sz="4800" b="1" smtClean="0">
                <a:solidFill>
                  <a:srgbClr val="0000FF"/>
                </a:solidFill>
                <a:ea typeface="楷体_GB2312"/>
                <a:cs typeface="楷体_GB2312"/>
              </a:rPr>
              <a:t>  诗歌鉴赏表达技巧之</a:t>
            </a:r>
            <a:endParaRPr lang="zh-CN" altLang="en-US" sz="4800" b="1" smtClean="0">
              <a:solidFill>
                <a:srgbClr val="0000FF"/>
              </a:solidFill>
              <a:ea typeface="楷体_GB2312"/>
              <a:cs typeface="楷体_GB2312"/>
            </a:endParaRPr>
          </a:p>
          <a:p>
            <a:pPr eaLnBrk="1" hangingPunct="1">
              <a:buFontTx/>
              <a:buNone/>
            </a:pPr>
            <a:r>
              <a:rPr lang="zh-CN" altLang="en-US" smtClean="0"/>
              <a:t>   </a:t>
            </a:r>
            <a:endParaRPr lang="zh-CN" altLang="en-US" smtClean="0"/>
          </a:p>
          <a:p>
            <a:pPr algn="ctr" eaLnBrk="1" hangingPunct="1">
              <a:buFontTx/>
              <a:buNone/>
            </a:pPr>
            <a:r>
              <a:rPr lang="zh-CN" altLang="en-US" sz="8000" b="1" smtClean="0">
                <a:solidFill>
                  <a:srgbClr val="FF0000"/>
                </a:solidFill>
                <a:ea typeface="华文新魏" panose="02010800040101010101" pitchFamily="2" charset="-122"/>
              </a:rPr>
              <a:t>虚实结合</a:t>
            </a:r>
            <a:endParaRPr lang="zh-CN" altLang="en-US" sz="8000" b="1" smtClean="0">
              <a:solidFill>
                <a:srgbClr val="FF0000"/>
              </a:solidFill>
              <a:ea typeface="华文新魏" panose="02010800040101010101" pitchFamily="2" charset="-122"/>
            </a:endParaRPr>
          </a:p>
          <a:p>
            <a:pPr eaLnBrk="1" hangingPunct="1">
              <a:buFontTx/>
              <a:buNone/>
            </a:pPr>
            <a:endParaRPr lang="zh-CN" altLang="en-US" sz="7200" b="1" smtClean="0">
              <a:ea typeface="华文新魏" panose="02010800040101010101" pitchFamily="2" charset="-122"/>
            </a:endParaRPr>
          </a:p>
          <a:p>
            <a:pPr eaLnBrk="1" hangingPunct="1">
              <a:buFontTx/>
              <a:buNone/>
            </a:pPr>
            <a:endParaRPr lang="en-US" altLang="zh-CN" smtClean="0"/>
          </a:p>
        </p:txBody>
      </p:sp>
      <p:pic>
        <p:nvPicPr>
          <p:cNvPr id="14338" name="Picture 5" descr="79c80cfb65a6ca29242df2a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324350"/>
            <a:ext cx="37084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4"/>
          <p:cNvSpPr txBox="1">
            <a:spLocks noChangeArrowheads="1"/>
          </p:cNvSpPr>
          <p:nvPr/>
        </p:nvSpPr>
        <p:spPr bwMode="auto">
          <a:xfrm>
            <a:off x="2771775" y="549275"/>
            <a:ext cx="4464050" cy="301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/>
              <a:t>       </a:t>
            </a:r>
            <a:r>
              <a:rPr lang="zh-CN" altLang="en-US" sz="3200" b="1" noProof="1"/>
              <a:t>越中览古 </a:t>
            </a:r>
            <a:endParaRPr lang="zh-CN" altLang="en-US" sz="3200" b="1" noProof="1"/>
          </a:p>
          <a:p>
            <a:r>
              <a:rPr lang="en-US" altLang="zh-CN" sz="3200" b="1"/>
              <a:t>          </a:t>
            </a:r>
            <a:r>
              <a:rPr lang="zh-CN" altLang="en-US" sz="3200" b="1" noProof="1"/>
              <a:t>李白 </a:t>
            </a:r>
            <a:endParaRPr lang="zh-CN" altLang="en-US" sz="3200" b="1" noProof="1"/>
          </a:p>
          <a:p>
            <a:r>
              <a:rPr lang="zh-CN" altLang="en-US" sz="3200" b="1" noProof="1"/>
              <a:t>越王勾践破吴归，</a:t>
            </a:r>
            <a:endParaRPr lang="zh-CN" altLang="en-US" sz="3200" b="1" noProof="1"/>
          </a:p>
          <a:p>
            <a:r>
              <a:rPr lang="zh-CN" altLang="en-US" sz="3200" b="1" noProof="1"/>
              <a:t>战士还家尽锦衣。</a:t>
            </a:r>
            <a:endParaRPr lang="zh-CN" altLang="en-US" sz="3200" b="1" noProof="1"/>
          </a:p>
          <a:p>
            <a:r>
              <a:rPr lang="zh-CN" altLang="en-US" sz="3200" b="1" noProof="1"/>
              <a:t>宫女如花满春殿，</a:t>
            </a:r>
            <a:endParaRPr lang="zh-CN" altLang="en-US" sz="3200" b="1" noProof="1"/>
          </a:p>
          <a:p>
            <a:r>
              <a:rPr lang="zh-CN" altLang="en-US" sz="3200" b="1" noProof="1"/>
              <a:t>只今惟有鹧鸪飞</a:t>
            </a:r>
            <a:r>
              <a:rPr lang="zh-CN" altLang="en-US" b="1" noProof="1"/>
              <a:t>。</a:t>
            </a:r>
            <a:endParaRPr lang="zh-CN" altLang="en-US" b="1"/>
          </a:p>
        </p:txBody>
      </p:sp>
      <p:sp>
        <p:nvSpPr>
          <p:cNvPr id="24578" name="Text Box 5"/>
          <p:cNvSpPr txBox="1">
            <a:spLocks noChangeArrowheads="1"/>
          </p:cNvSpPr>
          <p:nvPr/>
        </p:nvSpPr>
        <p:spPr bwMode="auto">
          <a:xfrm>
            <a:off x="250825" y="4365625"/>
            <a:ext cx="8604250" cy="1465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rgbClr val="0033CC"/>
                </a:solidFill>
              </a:rPr>
              <a:t>从虚实的角度谈谈你对这首诗歌的理解？</a:t>
            </a:r>
            <a:endParaRPr lang="zh-CN" altLang="en-US" sz="3600" b="1">
              <a:solidFill>
                <a:srgbClr val="0033CC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33CC"/>
                </a:solidFill>
              </a:rPr>
              <a:t>（</a:t>
            </a:r>
            <a:r>
              <a:rPr lang="en-US" altLang="zh-CN" sz="3600" b="1">
                <a:solidFill>
                  <a:srgbClr val="0033CC"/>
                </a:solidFill>
              </a:rPr>
              <a:t>6</a:t>
            </a:r>
            <a:r>
              <a:rPr lang="zh-CN" altLang="en-US" sz="3600" b="1">
                <a:solidFill>
                  <a:srgbClr val="0033CC"/>
                </a:solidFill>
              </a:rPr>
              <a:t>分）</a:t>
            </a:r>
            <a:endParaRPr lang="zh-CN" altLang="en-US" sz="3600" b="1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AutoShape 3"/>
          <p:cNvSpPr>
            <a:spLocks noGrp="1"/>
          </p:cNvSpPr>
          <p:nvPr>
            <p:ph type="body" idx="4294967295"/>
          </p:nvPr>
        </p:nvSpPr>
        <p:spPr>
          <a:xfrm>
            <a:off x="0" y="0"/>
            <a:ext cx="8985250" cy="2841625"/>
          </a:xfrm>
          <a:prstGeom prst="wedgeRectCallout">
            <a:avLst>
              <a:gd name="adj1" fmla="val -13690"/>
              <a:gd name="adj2" fmla="val 64778"/>
            </a:avLst>
          </a:prstGeom>
        </p:spPr>
        <p:txBody>
          <a:bodyPr/>
          <a:lstStyle/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2400" b="1" noProof="1" smtClean="0">
                <a:latin typeface="楷体_GB2312"/>
                <a:ea typeface="楷体_GB2312"/>
                <a:cs typeface="楷体_GB2312"/>
              </a:rPr>
              <a:t>越中览古 </a:t>
            </a:r>
            <a:endParaRPr lang="zh-CN" altLang="en-US" sz="2400" b="1" noProof="1" smtClean="0">
              <a:latin typeface="楷体_GB2312"/>
              <a:ea typeface="楷体_GB2312"/>
              <a:cs typeface="楷体_GB2312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noProof="1" smtClean="0">
                <a:latin typeface="楷体_GB2312"/>
                <a:ea typeface="楷体_GB2312"/>
                <a:cs typeface="楷体_GB2312"/>
              </a:rPr>
              <a:t>李白 </a:t>
            </a:r>
            <a:endParaRPr lang="zh-CN" altLang="en-US" sz="2400" b="1" noProof="1" smtClean="0">
              <a:latin typeface="楷体_GB2312"/>
              <a:ea typeface="楷体_GB2312"/>
              <a:cs typeface="楷体_GB2312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noProof="1" smtClean="0">
                <a:latin typeface="楷体_GB2312"/>
                <a:ea typeface="楷体_GB2312"/>
                <a:cs typeface="楷体_GB2312"/>
              </a:rPr>
              <a:t>越王勾践破吴归，战士还家尽锦衣。</a:t>
            </a:r>
            <a:endParaRPr lang="zh-CN" altLang="en-US" sz="2400" b="1" noProof="1" smtClean="0">
              <a:latin typeface="楷体_GB2312"/>
              <a:ea typeface="楷体_GB2312"/>
              <a:cs typeface="楷体_GB2312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noProof="1" smtClean="0">
                <a:latin typeface="楷体_GB2312"/>
                <a:ea typeface="楷体_GB2312"/>
                <a:cs typeface="楷体_GB2312"/>
              </a:rPr>
              <a:t>宫女如花满春殿，只今惟有鹧鸪飞。</a:t>
            </a:r>
            <a:r>
              <a:rPr lang="zh-CN" altLang="en-US" b="1" noProof="1" smtClean="0">
                <a:latin typeface="楷体_GB2312"/>
                <a:ea typeface="楷体_GB2312"/>
                <a:cs typeface="楷体_GB2312"/>
              </a:rPr>
              <a:t> </a:t>
            </a:r>
            <a:endParaRPr lang="zh-CN" altLang="en-US" b="1" noProof="1" smtClean="0">
              <a:latin typeface="楷体_GB2312"/>
              <a:ea typeface="楷体_GB2312"/>
              <a:cs typeface="楷体_GB231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zh-CN" b="1" noProof="1" smtClean="0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23554" name="Text Box 4"/>
          <p:cNvSpPr txBox="1">
            <a:spLocks noChangeArrowheads="1"/>
          </p:cNvSpPr>
          <p:nvPr/>
        </p:nvSpPr>
        <p:spPr bwMode="auto">
          <a:xfrm>
            <a:off x="225425" y="2789238"/>
            <a:ext cx="9018588" cy="4237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sym typeface="+mn-ea"/>
              </a:rPr>
              <a:t>1.</a:t>
            </a:r>
            <a:r>
              <a:rPr lang="zh-CN" altLang="en-US" sz="3200" b="1">
                <a:solidFill>
                  <a:srgbClr val="0000FF"/>
                </a:solidFill>
                <a:sym typeface="+mn-ea"/>
              </a:rPr>
              <a:t>这首诗运用了虚实结合 的手法</a:t>
            </a:r>
            <a:endParaRPr lang="zh-CN" altLang="en-US" sz="3200" b="1">
              <a:solidFill>
                <a:srgbClr val="0000FF"/>
              </a:solidFill>
              <a:sym typeface="+mn-ea"/>
            </a:endParaRPr>
          </a:p>
          <a:p>
            <a:r>
              <a:rPr lang="en-US" altLang="zh-CN" sz="3200" b="1">
                <a:solidFill>
                  <a:srgbClr val="0000FF"/>
                </a:solidFill>
                <a:sym typeface="+mn-ea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sym typeface="+mn-ea"/>
              </a:rPr>
              <a:t>.</a:t>
            </a:r>
            <a:r>
              <a:rPr lang="zh-CN" altLang="zh-CN" sz="3200" b="1">
                <a:solidFill>
                  <a:srgbClr val="0000FF"/>
                </a:solidFill>
                <a:sym typeface="+mn-ea"/>
              </a:rPr>
              <a:t>前三句</a:t>
            </a:r>
            <a:r>
              <a:rPr lang="zh-CN" altLang="en-US" sz="3200" b="1">
                <a:solidFill>
                  <a:srgbClr val="0000FF"/>
                </a:solidFill>
                <a:sym typeface="+mn-ea"/>
              </a:rPr>
              <a:t>写虚，想象越王凯旋而归，战士衣锦还乡，宫中美女如花的繁盛、美好、热闹的场景。</a:t>
            </a:r>
            <a:endParaRPr lang="zh-CN" altLang="en-US" sz="3200" b="1">
              <a:solidFill>
                <a:srgbClr val="0000FF"/>
              </a:solidFill>
              <a:sym typeface="+mn-ea"/>
            </a:endParaRPr>
          </a:p>
          <a:p>
            <a:r>
              <a:rPr lang="zh-CN" altLang="en-US" sz="3200" b="1">
                <a:solidFill>
                  <a:srgbClr val="0000FF"/>
                </a:solidFill>
                <a:sym typeface="+mn-ea"/>
              </a:rPr>
              <a:t>最后一句写实，而今王城故址上只有鹧鸪飞来飞去的衰败景象。</a:t>
            </a:r>
            <a:endParaRPr lang="zh-CN" altLang="en-US" sz="3200" b="1">
              <a:solidFill>
                <a:srgbClr val="0000FF"/>
              </a:solidFill>
              <a:sym typeface="+mn-ea"/>
            </a:endParaRPr>
          </a:p>
          <a:p>
            <a:endParaRPr lang="zh-CN" altLang="en-US" sz="3200" b="1">
              <a:solidFill>
                <a:srgbClr val="0000FF"/>
              </a:solidFill>
            </a:endParaRPr>
          </a:p>
          <a:p>
            <a:endParaRPr lang="zh-CN" altLang="en-US" sz="3200" b="1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25603" name="Text Box 6"/>
          <p:cNvSpPr txBox="1">
            <a:spLocks noChangeArrowheads="1"/>
          </p:cNvSpPr>
          <p:nvPr/>
        </p:nvSpPr>
        <p:spPr bwMode="auto">
          <a:xfrm>
            <a:off x="4632325" y="4724400"/>
            <a:ext cx="4500563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21511" name="Text Box 9"/>
          <p:cNvSpPr txBox="1">
            <a:spLocks noChangeArrowheads="1"/>
          </p:cNvSpPr>
          <p:nvPr/>
        </p:nvSpPr>
        <p:spPr bwMode="auto">
          <a:xfrm>
            <a:off x="309563" y="5467350"/>
            <a:ext cx="8675687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sym typeface="+mn-ea"/>
              </a:rPr>
              <a:t>3.</a:t>
            </a:r>
            <a:r>
              <a:rPr lang="zh-CN" altLang="en-US" sz="3200" b="1">
                <a:solidFill>
                  <a:srgbClr val="0000FF"/>
                </a:solidFill>
                <a:sym typeface="+mn-ea"/>
              </a:rPr>
              <a:t>虚实对比，昔日的繁盛与眼前的凄凉形成鲜明的对比，表达了昔盛今衰、人生无常的感慨。</a:t>
            </a:r>
            <a:endParaRPr lang="zh-CN" altLang="en-US" sz="3200" b="1">
              <a:solidFill>
                <a:srgbClr val="0000FF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684213" y="1125538"/>
            <a:ext cx="8064500" cy="4605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/>
              <a:t>虚实结合题型的答题步骤： </a:t>
            </a:r>
            <a:endParaRPr lang="zh-CN" altLang="en-US" sz="2800" b="1"/>
          </a:p>
          <a:p>
            <a:pPr>
              <a:lnSpc>
                <a:spcPct val="130000"/>
              </a:lnSpc>
            </a:pPr>
            <a:r>
              <a:rPr lang="zh-CN" altLang="en-US" sz="2800" b="1"/>
              <a:t> 第一步：</a:t>
            </a:r>
            <a:r>
              <a:rPr lang="zh-CN" altLang="en-US" sz="2800" b="1">
                <a:solidFill>
                  <a:srgbClr val="FF0000"/>
                </a:solidFill>
              </a:rPr>
              <a:t>明手法</a:t>
            </a:r>
            <a:endParaRPr lang="zh-CN" altLang="en-US" sz="28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800" b="1"/>
              <a:t>（准确指出用了什么手法） </a:t>
            </a:r>
            <a:endParaRPr lang="zh-CN" altLang="en-US" sz="2800" b="1"/>
          </a:p>
          <a:p>
            <a:pPr>
              <a:lnSpc>
                <a:spcPct val="130000"/>
              </a:lnSpc>
            </a:pPr>
            <a:r>
              <a:rPr lang="zh-CN" altLang="en-US" sz="2800" b="1"/>
              <a:t> 第二步：</a:t>
            </a:r>
            <a:r>
              <a:rPr lang="zh-CN" altLang="en-US" sz="2800" b="1">
                <a:solidFill>
                  <a:srgbClr val="FF0000"/>
                </a:solidFill>
              </a:rPr>
              <a:t>阐运用</a:t>
            </a:r>
            <a:endParaRPr lang="zh-CN" altLang="en-US" sz="28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800" b="1"/>
              <a:t>（结合诗句阐释哪些是实景，哪些是虚景） </a:t>
            </a:r>
            <a:endParaRPr lang="zh-CN" altLang="en-US" sz="2800" b="1"/>
          </a:p>
          <a:p>
            <a:pPr>
              <a:lnSpc>
                <a:spcPct val="130000"/>
              </a:lnSpc>
            </a:pPr>
            <a:r>
              <a:rPr lang="zh-CN" altLang="en-US" sz="2800" b="1"/>
              <a:t> 第三步：</a:t>
            </a:r>
            <a:r>
              <a:rPr lang="zh-CN" altLang="en-US" sz="2800" b="1">
                <a:solidFill>
                  <a:srgbClr val="FF0000"/>
                </a:solidFill>
              </a:rPr>
              <a:t>析效果</a:t>
            </a:r>
            <a:r>
              <a:rPr lang="zh-CN" altLang="en-US" sz="2800" b="1"/>
              <a:t> </a:t>
            </a:r>
            <a:r>
              <a:rPr lang="zh-CN" altLang="en-US" sz="2800" b="1">
                <a:ea typeface="楷体" panose="02010609060101010101" pitchFamily="49" charset="-122"/>
              </a:rPr>
              <a:t>虚实结合的手法</a:t>
            </a:r>
            <a:endParaRPr lang="zh-CN" altLang="en-US" sz="2800" b="1"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/>
              <a:t>（</a:t>
            </a:r>
            <a:r>
              <a:rPr lang="en-US" altLang="zh-CN" sz="2800" b="1"/>
              <a:t>a.</a:t>
            </a:r>
            <a:r>
              <a:rPr lang="zh-CN" altLang="en-US" sz="2800" b="1"/>
              <a:t>虚实对比，突出主旨、情感 ） </a:t>
            </a:r>
            <a:endParaRPr lang="zh-CN" altLang="en-US" sz="2800" b="1"/>
          </a:p>
          <a:p>
            <a:pPr>
              <a:lnSpc>
                <a:spcPct val="130000"/>
              </a:lnSpc>
            </a:pPr>
            <a:r>
              <a:rPr lang="en-US" altLang="zh-CN" sz="2800"/>
              <a:t>   </a:t>
            </a:r>
            <a:r>
              <a:rPr lang="en-US" altLang="zh-CN" sz="3200" b="1">
                <a:solidFill>
                  <a:srgbClr val="FF0000"/>
                </a:solidFill>
              </a:rPr>
              <a:t>  ......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26626" name="WordArt 4"/>
          <p:cNvSpPr>
            <a:spLocks noTextEdit="1"/>
          </p:cNvSpPr>
          <p:nvPr/>
        </p:nvSpPr>
        <p:spPr bwMode="auto">
          <a:xfrm>
            <a:off x="828675" y="188913"/>
            <a:ext cx="46355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b="1" kern="10">
                <a:ln w="9525">
                  <a:noFill/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答题的规范格式：</a:t>
            </a:r>
            <a:endParaRPr lang="zh-CN" altLang="en-US" sz="4800" b="1" kern="10">
              <a:ln w="9525">
                <a:noFill/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endParaRPr lang="zh-CN" altLang="en-US" sz="4800" b="1" kern="10">
              <a:ln w="9525">
                <a:noFill/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3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0" descr="20110803114603585"/>
          <p:cNvPicPr>
            <a:picLocks noChangeAspect="1"/>
          </p:cNvPicPr>
          <p:nvPr/>
        </p:nvPicPr>
        <p:blipFill>
          <a:blip r:embed="rId1"/>
          <a:srcRect l="35817" r="12204"/>
          <a:stretch>
            <a:fillRect/>
          </a:stretch>
        </p:blipFill>
        <p:spPr bwMode="auto">
          <a:xfrm>
            <a:off x="4391025" y="1409700"/>
            <a:ext cx="4752975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WordArt 4"/>
          <p:cNvSpPr>
            <a:spLocks noTextEdit="1"/>
          </p:cNvSpPr>
          <p:nvPr/>
        </p:nvSpPr>
        <p:spPr bwMode="auto">
          <a:xfrm>
            <a:off x="315913" y="2547938"/>
            <a:ext cx="5118100" cy="1592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b="1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实战演练</a:t>
            </a:r>
            <a:endParaRPr lang="zh-CN" altLang="en-US" sz="4000" b="1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5" descr="2009042317590912"/>
          <p:cNvPicPr>
            <a:picLocks noChangeAspect="1"/>
          </p:cNvPicPr>
          <p:nvPr/>
        </p:nvPicPr>
        <p:blipFill>
          <a:blip r:embed="rId1"/>
          <a:srcRect b="72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Rectangle 2"/>
          <p:cNvSpPr>
            <a:spLocks noGrp="1"/>
          </p:cNvSpPr>
          <p:nvPr>
            <p:ph type="title" idx="4294967295"/>
          </p:nvPr>
        </p:nvSpPr>
        <p:spPr>
          <a:xfrm>
            <a:off x="2627313" y="188913"/>
            <a:ext cx="3887787" cy="1498600"/>
          </a:xfrm>
        </p:spPr>
        <p:txBody>
          <a:bodyPr/>
          <a:lstStyle/>
          <a:p>
            <a:pPr eaLnBrk="1" hangingPunct="1"/>
            <a:br>
              <a:rPr lang="en-US" altLang="zh-CN" sz="4000" smtClean="0"/>
            </a:br>
            <a:endParaRPr lang="en-US" altLang="zh-CN" sz="4000" smtClean="0"/>
          </a:p>
        </p:txBody>
      </p:sp>
      <p:sp>
        <p:nvSpPr>
          <p:cNvPr id="28675" name="Rectangle 3"/>
          <p:cNvSpPr>
            <a:spLocks noGrp="1"/>
          </p:cNvSpPr>
          <p:nvPr>
            <p:ph type="body" idx="4294967295"/>
          </p:nvPr>
        </p:nvSpPr>
        <p:spPr>
          <a:xfrm>
            <a:off x="234950" y="188913"/>
            <a:ext cx="8229600" cy="504031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zh-CN" altLang="en-US" b="1" smtClean="0">
                <a:latin typeface="楷体_GB2312"/>
                <a:ea typeface="楷体_GB2312"/>
                <a:cs typeface="楷体_GB2312"/>
              </a:rPr>
              <a:t>除夜</a:t>
            </a:r>
            <a:endParaRPr lang="zh-CN" altLang="en-US" b="1" smtClean="0">
              <a:latin typeface="楷体_GB2312"/>
              <a:ea typeface="楷体_GB2312"/>
              <a:cs typeface="楷体_GB2312"/>
            </a:endParaRPr>
          </a:p>
          <a:p>
            <a:pPr algn="ctr" eaLnBrk="1" hangingPunct="1">
              <a:buFontTx/>
              <a:buNone/>
            </a:pPr>
            <a:r>
              <a:rPr lang="zh-CN" altLang="en-US" b="1" smtClean="0">
                <a:latin typeface="楷体_GB2312"/>
                <a:ea typeface="楷体_GB2312"/>
                <a:cs typeface="楷体_GB2312"/>
              </a:rPr>
              <a:t>高适</a:t>
            </a:r>
            <a:endParaRPr lang="zh-CN" altLang="en-US" b="1" smtClean="0">
              <a:latin typeface="楷体_GB2312"/>
              <a:ea typeface="楷体_GB2312"/>
              <a:cs typeface="楷体_GB2312"/>
            </a:endParaRPr>
          </a:p>
          <a:p>
            <a:pPr algn="ctr" eaLnBrk="1" hangingPunct="1">
              <a:buFontTx/>
              <a:buNone/>
            </a:pPr>
            <a:r>
              <a:rPr lang="zh-CN" altLang="en-US" b="1" smtClean="0">
                <a:latin typeface="楷体_GB2312"/>
                <a:ea typeface="楷体_GB2312"/>
                <a:cs typeface="楷体_GB2312"/>
              </a:rPr>
              <a:t>旅馆寒灯独不眠，客心何事转凄然？ </a:t>
            </a:r>
            <a:endParaRPr lang="zh-CN" altLang="en-US" b="1" smtClean="0">
              <a:latin typeface="楷体_GB2312"/>
              <a:ea typeface="楷体_GB2312"/>
              <a:cs typeface="楷体_GB2312"/>
            </a:endParaRPr>
          </a:p>
          <a:p>
            <a:pPr algn="ctr" eaLnBrk="1" hangingPunct="1">
              <a:buFontTx/>
              <a:buNone/>
            </a:pPr>
            <a:r>
              <a:rPr lang="zh-CN" altLang="en-US" b="1" smtClean="0">
                <a:latin typeface="楷体_GB2312"/>
                <a:ea typeface="楷体_GB2312"/>
                <a:cs typeface="楷体_GB2312"/>
              </a:rPr>
              <a:t>故乡今夜思千里，霜鬓明朝又一年。</a:t>
            </a:r>
            <a:endParaRPr lang="zh-CN" altLang="en-US" b="1" smtClean="0">
              <a:latin typeface="楷体_GB2312"/>
              <a:ea typeface="楷体_GB2312"/>
              <a:cs typeface="楷体_GB231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b="1" smtClean="0">
              <a:latin typeface="楷体_GB2312"/>
              <a:ea typeface="楷体_GB2312"/>
              <a:cs typeface="楷体_GB231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 smtClean="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      作者在表达感情时主要运用了什么手法？请结合诗句内容分析。 （</a:t>
            </a:r>
            <a:r>
              <a:rPr lang="en-US" altLang="zh-CN" b="1" smtClean="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6</a:t>
            </a:r>
            <a:r>
              <a:rPr lang="zh-CN" altLang="en-US" b="1" smtClean="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分）</a:t>
            </a:r>
            <a:endParaRPr lang="zh-CN" altLang="en-US" b="1" smtClean="0">
              <a:solidFill>
                <a:srgbClr val="0000FF"/>
              </a:solidFill>
              <a:latin typeface="楷体_GB2312"/>
              <a:ea typeface="楷体_GB2312"/>
              <a:cs typeface="楷体_GB231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 smtClean="0">
                <a:latin typeface="楷体_GB2312"/>
                <a:ea typeface="楷体_GB2312"/>
                <a:cs typeface="楷体_GB2312"/>
              </a:rPr>
              <a:t>　　</a:t>
            </a:r>
            <a:endParaRPr lang="zh-CN" altLang="en-US" b="1" smtClean="0"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参考答案</a:t>
            </a:r>
            <a:endParaRPr lang="zh-CN" altLang="en-US" smtClean="0"/>
          </a:p>
        </p:txBody>
      </p:sp>
      <p:sp>
        <p:nvSpPr>
          <p:cNvPr id="3481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en-US" smtClean="0"/>
              <a:t>①主要用了虚实结合的手法。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②前两句实写，表达自己远离家人，身居客舍的孤寂凄然之感；后两句虚写，想象故乡亲人思念着千里之外的我</a:t>
            </a:r>
            <a:r>
              <a:rPr lang="en-US" altLang="zh-CN" smtClean="0"/>
              <a:t>,</a:t>
            </a:r>
            <a:r>
              <a:rPr lang="zh-CN" altLang="en-US" smtClean="0"/>
              <a:t>。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③虚实相生，以虚衬实，把深挚的思乡情思</a:t>
            </a:r>
            <a:r>
              <a:rPr lang="en-US" altLang="zh-CN" smtClean="0"/>
              <a:t>|</a:t>
            </a:r>
            <a:r>
              <a:rPr lang="zh-CN" altLang="en-US" smtClean="0"/>
              <a:t>抒写的更加婉曲含蓄。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Grp="1"/>
          </p:cNvSpPr>
          <p:nvPr>
            <p:ph type="body" idx="1"/>
          </p:nvPr>
        </p:nvSpPr>
        <p:spPr>
          <a:xfrm>
            <a:off x="468313" y="1557338"/>
            <a:ext cx="8229600" cy="4525962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mtClean="0"/>
              <a:t>虚实的关系</a:t>
            </a:r>
            <a:endParaRPr lang="en-US" altLang="zh-CN" b="1" smtClean="0"/>
          </a:p>
          <a:p>
            <a:pPr>
              <a:buFontTx/>
              <a:buNone/>
            </a:pPr>
            <a:r>
              <a:rPr lang="en-US" altLang="zh-CN" b="1" smtClean="0"/>
              <a:t>a.</a:t>
            </a:r>
            <a:r>
              <a:rPr lang="zh-CN" altLang="en-US" b="1" smtClean="0"/>
              <a:t>虚实对比，突出主题、情感</a:t>
            </a:r>
            <a:endParaRPr lang="zh-CN" altLang="en-US" b="1" smtClean="0"/>
          </a:p>
          <a:p>
            <a:pPr>
              <a:buFontTx/>
              <a:buNone/>
            </a:pPr>
            <a:r>
              <a:rPr lang="en-US" altLang="zh-CN" b="1" smtClean="0"/>
              <a:t>b.</a:t>
            </a:r>
            <a:r>
              <a:rPr lang="zh-CN" altLang="en-US" b="1" smtClean="0"/>
              <a:t>虚实相生，突出主题、烘托渲染，表达情感  </a:t>
            </a:r>
            <a:r>
              <a:rPr lang="en-US" altLang="zh-CN" b="1" smtClean="0"/>
              <a:t>.......</a:t>
            </a:r>
            <a:endParaRPr lang="zh-CN" altLang="en-US" b="1" smtClean="0"/>
          </a:p>
        </p:txBody>
      </p:sp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684213" y="404813"/>
            <a:ext cx="22320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课堂总结</a:t>
            </a:r>
            <a:r>
              <a:rPr lang="en-US" altLang="zh-CN" sz="2800" b="1">
                <a:solidFill>
                  <a:srgbClr val="0000FF"/>
                </a:solidFill>
              </a:rPr>
              <a:t>1</a:t>
            </a:r>
            <a:endParaRPr lang="en-US" altLang="zh-CN" sz="2800" b="1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5725" y="847725"/>
            <a:ext cx="5508625" cy="1552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/>
              <a:t>醉里挑灯看剑，梦回吹角连营。</a:t>
            </a:r>
            <a:endParaRPr lang="zh-CN" altLang="en-US" sz="2400" b="1"/>
          </a:p>
          <a:p>
            <a:r>
              <a:rPr lang="zh-CN" altLang="en-US" sz="2400" b="1"/>
              <a:t>                                             </a:t>
            </a:r>
            <a:r>
              <a:rPr lang="en-US" altLang="zh-CN" sz="2400" b="1"/>
              <a:t>---</a:t>
            </a:r>
            <a:r>
              <a:rPr lang="zh-CN" altLang="en-US" sz="2400" b="1"/>
              <a:t>辛弃疾</a:t>
            </a:r>
            <a:endParaRPr lang="zh-CN" altLang="en-US" sz="2400" b="1"/>
          </a:p>
          <a:p>
            <a:r>
              <a:rPr lang="zh-CN" altLang="en-US" sz="2400" b="1" noProof="1"/>
              <a:t>宫女如花满春殿，只今惟有鹧鸪飞。</a:t>
            </a:r>
            <a:endParaRPr lang="zh-CN" altLang="en-US" sz="2400" b="1"/>
          </a:p>
          <a:p>
            <a:r>
              <a:rPr lang="zh-CN" altLang="en-US" sz="2400"/>
              <a:t>                                             </a:t>
            </a:r>
            <a:r>
              <a:rPr lang="en-US" altLang="zh-CN" sz="2400"/>
              <a:t>---</a:t>
            </a:r>
            <a:r>
              <a:rPr lang="zh-CN" altLang="en-US" sz="2400"/>
              <a:t>李白</a:t>
            </a:r>
            <a:endParaRPr lang="zh-CN" altLang="en-US" sz="2400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0" y="2636838"/>
            <a:ext cx="5724525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/>
              <a:t>故乡今夜思千里，霜鬓明朝又一年。</a:t>
            </a:r>
            <a:r>
              <a:rPr lang="en-US" altLang="zh-CN">
                <a:sym typeface="+mn-ea"/>
              </a:rPr>
              <a:t> 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                                                                    </a:t>
            </a:r>
            <a:r>
              <a:rPr lang="en-US" altLang="zh-CN" b="1">
                <a:sym typeface="+mn-ea"/>
              </a:rPr>
              <a:t>---</a:t>
            </a:r>
            <a:r>
              <a:rPr lang="zh-CN" altLang="en-US" sz="2400" b="1">
                <a:sym typeface="+mn-ea"/>
              </a:rPr>
              <a:t>高适</a:t>
            </a:r>
            <a:endParaRPr lang="zh-CN" altLang="en-US" sz="2400" b="1">
              <a:sym typeface="+mn-ea"/>
            </a:endParaRPr>
          </a:p>
        </p:txBody>
      </p:sp>
      <p:sp>
        <p:nvSpPr>
          <p:cNvPr id="31747" name="文本框 4"/>
          <p:cNvSpPr txBox="1">
            <a:spLocks noChangeArrowheads="1"/>
          </p:cNvSpPr>
          <p:nvPr/>
        </p:nvSpPr>
        <p:spPr bwMode="auto">
          <a:xfrm>
            <a:off x="-30163" y="2781300"/>
            <a:ext cx="44656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/>
              <a:t> </a:t>
            </a:r>
            <a:endParaRPr lang="zh-CN" altLang="en-US" sz="2400"/>
          </a:p>
        </p:txBody>
      </p:sp>
      <p:sp>
        <p:nvSpPr>
          <p:cNvPr id="7" name="右大括号 6"/>
          <p:cNvSpPr/>
          <p:nvPr/>
        </p:nvSpPr>
        <p:spPr>
          <a:xfrm>
            <a:off x="6800850" y="1008063"/>
            <a:ext cx="360363" cy="2376487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750" name="文本框 15"/>
          <p:cNvSpPr txBox="1">
            <a:spLocks noChangeArrowheads="1"/>
          </p:cNvSpPr>
          <p:nvPr/>
        </p:nvSpPr>
        <p:spPr bwMode="auto">
          <a:xfrm>
            <a:off x="5435600" y="2708275"/>
            <a:ext cx="180022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latin typeface="楷体_GB2312"/>
              </a:rPr>
              <a:t>虚实相生</a:t>
            </a:r>
            <a:endParaRPr lang="zh-CN" altLang="en-US" b="1">
              <a:latin typeface="楷体_GB2312"/>
            </a:endParaRPr>
          </a:p>
        </p:txBody>
      </p:sp>
      <p:sp>
        <p:nvSpPr>
          <p:cNvPr id="31751" name="文本框 16"/>
          <p:cNvSpPr txBox="1">
            <a:spLocks noChangeArrowheads="1"/>
          </p:cNvSpPr>
          <p:nvPr/>
        </p:nvSpPr>
        <p:spPr bwMode="auto">
          <a:xfrm>
            <a:off x="5435600" y="1412875"/>
            <a:ext cx="132397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latin typeface="楷体_GB2312"/>
                <a:ea typeface="楷体_GB2312"/>
                <a:cs typeface="楷体_GB2312"/>
                <a:sym typeface="+mn-ea"/>
              </a:rPr>
              <a:t>虚实对比</a:t>
            </a:r>
            <a:endParaRPr lang="zh-CN" altLang="en-US"/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7161213" y="847725"/>
            <a:ext cx="1890712" cy="2911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2800" b="1"/>
              <a:t>突出主旨，表达情感。</a:t>
            </a:r>
            <a:endParaRPr lang="zh-CN" altLang="en-US" sz="2800" b="1"/>
          </a:p>
          <a:p>
            <a:r>
              <a:rPr lang="zh-CN" altLang="en-US" sz="2800" b="1"/>
              <a:t>委婉含蓄，淋漓尽致。</a:t>
            </a:r>
            <a:endParaRPr lang="zh-CN" altLang="en-US" sz="2800" b="1"/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0" y="3860800"/>
            <a:ext cx="8870950" cy="1920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sym typeface="+mn-ea"/>
              </a:rPr>
              <a:t>清朝唐彪：“文章非实不足以阐发义理，非虚不足以摇曳神情，故虚实常宜相济也。”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1753" name="Text Box 11"/>
          <p:cNvSpPr txBox="1">
            <a:spLocks noChangeArrowheads="1"/>
          </p:cNvSpPr>
          <p:nvPr/>
        </p:nvSpPr>
        <p:spPr bwMode="auto">
          <a:xfrm>
            <a:off x="323850" y="188913"/>
            <a:ext cx="2808288" cy="1160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课堂总结</a:t>
            </a:r>
            <a:r>
              <a:rPr lang="en-US" altLang="zh-CN" sz="2800" b="1">
                <a:solidFill>
                  <a:srgbClr val="0000FF"/>
                </a:solidFill>
              </a:rPr>
              <a:t>2</a:t>
            </a:r>
            <a:endParaRPr lang="en-US" altLang="zh-CN" sz="2800" b="1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1751" grpId="0"/>
      <p:bldP spid="18" grpId="0"/>
      <p:bldP spid="19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mtClean="0"/>
              <a:t>作业</a:t>
            </a:r>
            <a:endParaRPr lang="zh-CN" altLang="en-US" smtClean="0"/>
          </a:p>
        </p:txBody>
      </p:sp>
      <p:sp>
        <p:nvSpPr>
          <p:cNvPr id="32770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125538"/>
            <a:ext cx="8229600" cy="452596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zh-CN" altLang="en-US" b="1" smtClean="0">
                <a:latin typeface="楷体_GB2312"/>
                <a:ea typeface="楷体_GB2312"/>
                <a:cs typeface="楷体_GB2312"/>
              </a:rPr>
              <a:t>题阳关图</a:t>
            </a:r>
            <a:endParaRPr lang="zh-CN" altLang="en-US" b="1" smtClean="0">
              <a:latin typeface="楷体_GB2312"/>
              <a:ea typeface="楷体_GB2312"/>
              <a:cs typeface="楷体_GB2312"/>
            </a:endParaRPr>
          </a:p>
          <a:p>
            <a:pPr algn="ctr" eaLnBrk="1" hangingPunct="1">
              <a:buFontTx/>
              <a:buNone/>
            </a:pPr>
            <a:r>
              <a:rPr lang="zh-CN" altLang="en-US" b="1" smtClean="0">
                <a:latin typeface="楷体_GB2312"/>
                <a:ea typeface="楷体_GB2312"/>
                <a:cs typeface="楷体_GB2312"/>
              </a:rPr>
              <a:t>黄庭坚 </a:t>
            </a:r>
            <a:endParaRPr lang="zh-CN" altLang="en-US" b="1" smtClean="0">
              <a:latin typeface="楷体_GB2312"/>
              <a:ea typeface="楷体_GB2312"/>
              <a:cs typeface="楷体_GB2312"/>
            </a:endParaRPr>
          </a:p>
          <a:p>
            <a:pPr algn="ctr" eaLnBrk="1" hangingPunct="1">
              <a:buFontTx/>
              <a:buNone/>
            </a:pPr>
            <a:r>
              <a:rPr lang="zh-CN" altLang="en-US" b="1" smtClean="0">
                <a:latin typeface="楷体_GB2312"/>
                <a:ea typeface="楷体_GB2312"/>
                <a:cs typeface="楷体_GB2312"/>
              </a:rPr>
              <a:t>断肠声里无形影，画出无声亦断肠。</a:t>
            </a:r>
            <a:endParaRPr lang="zh-CN" altLang="en-US" b="1" smtClean="0">
              <a:latin typeface="楷体_GB2312"/>
              <a:ea typeface="楷体_GB2312"/>
              <a:cs typeface="楷体_GB2312"/>
            </a:endParaRPr>
          </a:p>
          <a:p>
            <a:pPr algn="ctr" eaLnBrk="1" hangingPunct="1">
              <a:buFontTx/>
              <a:buNone/>
            </a:pPr>
            <a:r>
              <a:rPr lang="zh-CN" altLang="en-US" b="1" smtClean="0">
                <a:latin typeface="楷体_GB2312"/>
                <a:ea typeface="楷体_GB2312"/>
                <a:cs typeface="楷体_GB2312"/>
              </a:rPr>
              <a:t>想得阳关更西路，北风低草见牛羊。 </a:t>
            </a:r>
            <a:endParaRPr lang="zh-CN" altLang="en-US" b="1" smtClean="0">
              <a:latin typeface="楷体_GB2312"/>
              <a:ea typeface="楷体_GB2312"/>
              <a:cs typeface="楷体_GB2312"/>
            </a:endParaRPr>
          </a:p>
          <a:p>
            <a:pPr eaLnBrk="1" hangingPunct="1">
              <a:buFontTx/>
              <a:buNone/>
            </a:pPr>
            <a:endParaRPr lang="zh-CN" altLang="en-US" smtClean="0">
              <a:ea typeface="楷体_GB2312"/>
              <a:cs typeface="楷体_GB2312"/>
            </a:endParaRPr>
          </a:p>
          <a:p>
            <a:pPr eaLnBrk="1" hangingPunct="1">
              <a:buFontTx/>
              <a:buNone/>
            </a:pPr>
            <a:r>
              <a:rPr lang="zh-CN" altLang="en-US" b="1" smtClean="0">
                <a:ea typeface="楷体_GB2312"/>
                <a:cs typeface="楷体_GB2312"/>
              </a:rPr>
              <a:t>       </a:t>
            </a:r>
            <a:r>
              <a:rPr lang="zh-CN" altLang="en-US" b="1" smtClean="0">
                <a:solidFill>
                  <a:srgbClr val="0000FF"/>
                </a:solidFill>
                <a:ea typeface="楷体_GB2312"/>
                <a:cs typeface="楷体_GB2312"/>
              </a:rPr>
              <a:t>从</a:t>
            </a:r>
            <a:r>
              <a:rPr lang="en-US" altLang="zh-CN" b="1" smtClean="0">
                <a:solidFill>
                  <a:srgbClr val="0000FF"/>
                </a:solidFill>
                <a:ea typeface="楷体_GB2312"/>
                <a:cs typeface="楷体_GB2312"/>
              </a:rPr>
              <a:t>'</a:t>
            </a:r>
            <a:r>
              <a:rPr lang="zh-CN" altLang="en-US" b="1" smtClean="0">
                <a:solidFill>
                  <a:srgbClr val="0000FF"/>
                </a:solidFill>
                <a:ea typeface="楷体_GB2312"/>
                <a:cs typeface="楷体_GB2312"/>
              </a:rPr>
              <a:t>虚实</a:t>
            </a:r>
            <a:r>
              <a:rPr lang="en-US" altLang="zh-CN" b="1" smtClean="0">
                <a:solidFill>
                  <a:srgbClr val="0000FF"/>
                </a:solidFill>
                <a:ea typeface="楷体_GB2312"/>
                <a:cs typeface="楷体_GB2312"/>
              </a:rPr>
              <a:t>'</a:t>
            </a:r>
            <a:r>
              <a:rPr lang="zh-CN" altLang="en-US" b="1" smtClean="0">
                <a:solidFill>
                  <a:srgbClr val="0000FF"/>
                </a:solidFill>
                <a:ea typeface="楷体_GB2312"/>
                <a:cs typeface="楷体_GB2312"/>
              </a:rPr>
              <a:t>的角度上分析此诗。</a:t>
            </a:r>
            <a:endParaRPr lang="zh-CN" altLang="en-US" b="1" smtClean="0">
              <a:solidFill>
                <a:srgbClr val="0000FF"/>
              </a:solidFill>
              <a:ea typeface="楷体_GB2312"/>
              <a:cs typeface="楷体_GB2312"/>
            </a:endParaRPr>
          </a:p>
        </p:txBody>
      </p:sp>
      <p:pic>
        <p:nvPicPr>
          <p:cNvPr id="32771" name="Picture 7" descr="zc-7271-1821"/>
          <p:cNvPicPr>
            <a:picLocks noChangeAspect="1"/>
          </p:cNvPicPr>
          <p:nvPr/>
        </p:nvPicPr>
        <p:blipFill>
          <a:blip r:embed="rId1"/>
          <a:srcRect t="51689"/>
          <a:stretch>
            <a:fillRect/>
          </a:stretch>
        </p:blipFill>
        <p:spPr bwMode="auto">
          <a:xfrm>
            <a:off x="0" y="4797425"/>
            <a:ext cx="9144000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WordArt 6"/>
          <p:cNvSpPr>
            <a:spLocks noTextEdit="1"/>
          </p:cNvSpPr>
          <p:nvPr/>
        </p:nvSpPr>
        <p:spPr bwMode="auto">
          <a:xfrm>
            <a:off x="3851275" y="1520825"/>
            <a:ext cx="5113338" cy="3816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谢谢！</a:t>
            </a:r>
            <a:endParaRPr lang="zh-CN" altLang="en-US" sz="3600" b="1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endParaRPr lang="zh-CN" altLang="en-US" sz="3600" b="1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3794" name="图片 14339" descr="201073011285665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4288"/>
            <a:ext cx="3851275" cy="684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1"/>
          <p:cNvSpPr txBox="1">
            <a:spLocks noChangeArrowheads="1"/>
          </p:cNvSpPr>
          <p:nvPr/>
        </p:nvSpPr>
        <p:spPr bwMode="auto">
          <a:xfrm>
            <a:off x="279400" y="223838"/>
            <a:ext cx="3984625" cy="5700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33CC"/>
                </a:solidFill>
              </a:rPr>
              <a:t>歌曲:外婆的澎湖湾</a:t>
            </a:r>
            <a:endParaRPr lang="zh-CN" altLang="en-US" sz="2000" b="1">
              <a:solidFill>
                <a:srgbClr val="0033CC"/>
              </a:solidFill>
            </a:endParaRPr>
          </a:p>
          <a:p>
            <a:r>
              <a:rPr lang="zh-CN" altLang="en-US" sz="2000" b="1">
                <a:solidFill>
                  <a:srgbClr val="0033CC"/>
                </a:solidFill>
              </a:rPr>
              <a:t>作词:叶佳修　作曲:叶佳修</a:t>
            </a:r>
            <a:endParaRPr lang="zh-CN" altLang="en-US" sz="2000" b="1">
              <a:solidFill>
                <a:srgbClr val="0033CC"/>
              </a:solidFill>
            </a:endParaRPr>
          </a:p>
          <a:p>
            <a:r>
              <a:rPr lang="zh-CN" altLang="en-US" sz="2000" b="1">
                <a:solidFill>
                  <a:srgbClr val="0033CC"/>
                </a:solidFill>
              </a:rPr>
              <a:t>演唱:潘安邦</a:t>
            </a:r>
            <a:endParaRPr lang="en-US" altLang="zh-CN" sz="2000" b="1">
              <a:solidFill>
                <a:srgbClr val="0033CC"/>
              </a:solidFill>
            </a:endParaRPr>
          </a:p>
          <a:p>
            <a:endParaRPr lang="zh-CN" altLang="en-US" sz="2000" b="1">
              <a:solidFill>
                <a:srgbClr val="0033CC"/>
              </a:solidFill>
            </a:endParaRPr>
          </a:p>
          <a:p>
            <a:r>
              <a:rPr lang="zh-CN" altLang="en-US" sz="2400" b="1">
                <a:solidFill>
                  <a:srgbClr val="0033CC"/>
                </a:solidFill>
              </a:rPr>
              <a:t>晚风轻拂澎湖湾白浪逐沙滩</a:t>
            </a:r>
            <a:endParaRPr lang="zh-CN" altLang="en-US" sz="2400" b="1">
              <a:solidFill>
                <a:srgbClr val="0033CC"/>
              </a:solidFill>
            </a:endParaRPr>
          </a:p>
          <a:p>
            <a:r>
              <a:rPr lang="zh-CN" altLang="en-US" sz="2400" b="1">
                <a:solidFill>
                  <a:srgbClr val="0033CC"/>
                </a:solidFill>
              </a:rPr>
              <a:t>没有椰林缀斜阳只是一片海蓝蓝</a:t>
            </a:r>
            <a:endParaRPr lang="zh-CN" altLang="en-US" sz="2400" b="1">
              <a:solidFill>
                <a:srgbClr val="0033CC"/>
              </a:solidFill>
            </a:endParaRPr>
          </a:p>
          <a:p>
            <a:r>
              <a:rPr lang="zh-CN" altLang="en-US" sz="2400" b="1">
                <a:solidFill>
                  <a:srgbClr val="0033CC"/>
                </a:solidFill>
              </a:rPr>
              <a:t>坐在门前的矮墙上一遍遍怀想</a:t>
            </a:r>
            <a:endParaRPr lang="zh-CN" altLang="en-US" sz="2400" b="1">
              <a:solidFill>
                <a:srgbClr val="0033CC"/>
              </a:solidFill>
            </a:endParaRPr>
          </a:p>
          <a:p>
            <a:r>
              <a:rPr lang="zh-CN" altLang="en-US" sz="2400" b="1">
                <a:solidFill>
                  <a:srgbClr val="0033CC"/>
                </a:solidFill>
              </a:rPr>
              <a:t>也是黄昏的沙滩上有着脚印两对半</a:t>
            </a:r>
            <a:endParaRPr lang="zh-CN" altLang="en-US" sz="2400" b="1">
              <a:solidFill>
                <a:srgbClr val="0033CC"/>
              </a:solidFill>
            </a:endParaRPr>
          </a:p>
          <a:p>
            <a:r>
              <a:rPr lang="zh-CN" altLang="en-US" sz="2400" b="1">
                <a:solidFill>
                  <a:srgbClr val="0033CC"/>
                </a:solidFill>
              </a:rPr>
              <a:t>那是外婆柱着杖将我手轻轻挽</a:t>
            </a:r>
            <a:endParaRPr lang="zh-CN" altLang="en-US" sz="2400" b="1">
              <a:solidFill>
                <a:srgbClr val="0033CC"/>
              </a:solidFill>
            </a:endParaRPr>
          </a:p>
          <a:p>
            <a:r>
              <a:rPr lang="zh-CN" altLang="en-US" sz="2400" b="1">
                <a:solidFill>
                  <a:srgbClr val="0033CC"/>
                </a:solidFill>
              </a:rPr>
              <a:t>踩着薄暮走向余晖暖暖的澎湖湾</a:t>
            </a:r>
            <a:endParaRPr lang="zh-CN" altLang="en-US" sz="2400" b="1">
              <a:solidFill>
                <a:srgbClr val="0033CC"/>
              </a:solidFill>
            </a:endParaRPr>
          </a:p>
          <a:p>
            <a:endParaRPr lang="zh-CN" altLang="en-US" sz="2400" b="1">
              <a:solidFill>
                <a:srgbClr val="0033CC"/>
              </a:solidFill>
            </a:endParaRPr>
          </a:p>
        </p:txBody>
      </p:sp>
      <p:pic>
        <p:nvPicPr>
          <p:cNvPr id="3" name="潘安邦 - 外婆的澎湖湾(1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019925" y="4868863"/>
            <a:ext cx="4953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724025" y="5541963"/>
            <a:ext cx="68008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你能找出这首歌词的中的</a:t>
            </a:r>
            <a:r>
              <a:rPr lang="zh-CN" altLang="en-US" sz="2800" b="1">
                <a:solidFill>
                  <a:srgbClr val="FF0000"/>
                </a:solidFill>
              </a:rPr>
              <a:t>“虚写” </a:t>
            </a:r>
            <a:r>
              <a:rPr lang="zh-CN" altLang="en-US" sz="2800" b="1">
                <a:solidFill>
                  <a:schemeClr val="tx2"/>
                </a:solidFill>
              </a:rPr>
              <a:t>吗</a:t>
            </a:r>
            <a:r>
              <a:rPr lang="zh-CN" altLang="en-US" sz="2800" b="1">
                <a:solidFill>
                  <a:srgbClr val="FF0000"/>
                </a:solidFill>
              </a:rPr>
              <a:t>？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5364" name="文本框 1"/>
          <p:cNvSpPr txBox="1">
            <a:spLocks noChangeArrowheads="1"/>
          </p:cNvSpPr>
          <p:nvPr/>
        </p:nvSpPr>
        <p:spPr bwMode="auto">
          <a:xfrm>
            <a:off x="4794250" y="223838"/>
            <a:ext cx="3730625" cy="3382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33CC"/>
                </a:solidFill>
                <a:sym typeface="+mn-ea"/>
              </a:rPr>
              <a:t>一个脚印是笑语一串消磨许多时光</a:t>
            </a:r>
            <a:endParaRPr lang="zh-CN" altLang="en-US" sz="2400" b="1">
              <a:solidFill>
                <a:srgbClr val="0033CC"/>
              </a:solidFill>
            </a:endParaRPr>
          </a:p>
          <a:p>
            <a:r>
              <a:rPr lang="zh-CN" altLang="en-US" sz="2400" b="1">
                <a:solidFill>
                  <a:srgbClr val="0033CC"/>
                </a:solidFill>
                <a:sym typeface="+mn-ea"/>
              </a:rPr>
              <a:t>直到夜色吞没我俩在回家的路上</a:t>
            </a:r>
            <a:endParaRPr lang="zh-CN" altLang="en-US" sz="2400" b="1">
              <a:solidFill>
                <a:srgbClr val="0033CC"/>
              </a:solidFill>
            </a:endParaRPr>
          </a:p>
          <a:p>
            <a:r>
              <a:rPr lang="zh-CN" altLang="en-US" sz="2400" b="1">
                <a:solidFill>
                  <a:srgbClr val="0033CC"/>
                </a:solidFill>
                <a:sym typeface="+mn-ea"/>
              </a:rPr>
              <a:t>澎湖湾澎湖湾外婆的澎湖湾</a:t>
            </a:r>
            <a:endParaRPr lang="zh-CN" altLang="en-US" sz="2400" b="1">
              <a:solidFill>
                <a:srgbClr val="0033CC"/>
              </a:solidFill>
            </a:endParaRPr>
          </a:p>
          <a:p>
            <a:r>
              <a:rPr lang="zh-CN" altLang="en-US" sz="2400" b="1">
                <a:solidFill>
                  <a:srgbClr val="0033CC"/>
                </a:solidFill>
                <a:sym typeface="+mn-ea"/>
              </a:rPr>
              <a:t>有我许多的童年幻想</a:t>
            </a:r>
            <a:endParaRPr lang="zh-CN" altLang="en-US" sz="2400" b="1">
              <a:solidFill>
                <a:srgbClr val="0033CC"/>
              </a:solidFill>
            </a:endParaRPr>
          </a:p>
          <a:p>
            <a:r>
              <a:rPr lang="zh-CN" altLang="en-US" sz="2400" b="1">
                <a:solidFill>
                  <a:srgbClr val="0033CC"/>
                </a:solidFill>
                <a:sym typeface="+mn-ea"/>
              </a:rPr>
              <a:t>阳光沙滩海浪仙人掌</a:t>
            </a:r>
            <a:endParaRPr lang="zh-CN" altLang="en-US" sz="2400" b="1">
              <a:solidFill>
                <a:srgbClr val="0033CC"/>
              </a:solidFill>
            </a:endParaRPr>
          </a:p>
          <a:p>
            <a:r>
              <a:rPr lang="zh-CN" altLang="en-US" sz="2400" b="1">
                <a:solidFill>
                  <a:srgbClr val="0033CC"/>
                </a:solidFill>
                <a:sym typeface="+mn-ea"/>
              </a:rPr>
              <a:t>还有一位老船长</a:t>
            </a:r>
            <a:endParaRPr lang="zh-CN" altLang="en-US" sz="2400" b="1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856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>
          <a:xfrm>
            <a:off x="-458788" y="274638"/>
            <a:ext cx="8229601" cy="1143000"/>
          </a:xfrm>
        </p:spPr>
        <p:txBody>
          <a:bodyPr/>
          <a:lstStyle/>
          <a:p>
            <a:r>
              <a:rPr lang="zh-CN" altLang="en-US" smtClean="0">
                <a:solidFill>
                  <a:srgbClr val="FF0000"/>
                </a:solidFill>
              </a:rPr>
              <a:t>回忆</a:t>
            </a:r>
            <a:r>
              <a:rPr lang="zh-CN" altLang="en-US" smtClean="0"/>
              <a:t>，</a:t>
            </a:r>
            <a:r>
              <a:rPr lang="zh-CN" altLang="en-US" sz="4000" b="1" smtClean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已逝之景之境为虚</a:t>
            </a:r>
            <a:endParaRPr lang="zh-CN" altLang="en-US" sz="4000" b="1" smtClean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7410" name="Rectangle 3"/>
          <p:cNvSpPr>
            <a:spLocks noGrp="1"/>
          </p:cNvSpPr>
          <p:nvPr>
            <p:ph type="body" idx="1"/>
          </p:nvPr>
        </p:nvSpPr>
        <p:spPr>
          <a:xfrm>
            <a:off x="395288" y="1557338"/>
            <a:ext cx="8229600" cy="4525962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mtClean="0">
                <a:solidFill>
                  <a:srgbClr val="0033CC"/>
                </a:solidFill>
              </a:rPr>
              <a:t>坐在门前的矮墙上一遍遍</a:t>
            </a:r>
            <a:r>
              <a:rPr lang="zh-CN" altLang="en-US" smtClean="0">
                <a:solidFill>
                  <a:srgbClr val="FF0000"/>
                </a:solidFill>
              </a:rPr>
              <a:t>怀想</a:t>
            </a:r>
            <a:endParaRPr lang="zh-CN" alt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zh-CN" altLang="en-US" smtClean="0">
                <a:solidFill>
                  <a:srgbClr val="0033CC"/>
                </a:solidFill>
              </a:rPr>
              <a:t>也是黄昏的沙滩上有着脚印两对半</a:t>
            </a:r>
            <a:endParaRPr lang="zh-CN" altLang="en-US" smtClean="0">
              <a:solidFill>
                <a:srgbClr val="0033CC"/>
              </a:solidFill>
            </a:endParaRPr>
          </a:p>
          <a:p>
            <a:pPr>
              <a:buFontTx/>
              <a:buNone/>
            </a:pPr>
            <a:r>
              <a:rPr lang="zh-CN" altLang="en-US" smtClean="0">
                <a:solidFill>
                  <a:srgbClr val="0033CC"/>
                </a:solidFill>
              </a:rPr>
              <a:t>那是外婆柱着杖将我手轻轻挽</a:t>
            </a:r>
            <a:endParaRPr lang="zh-CN" altLang="en-US" smtClean="0">
              <a:solidFill>
                <a:srgbClr val="0033CC"/>
              </a:solidFill>
            </a:endParaRPr>
          </a:p>
          <a:p>
            <a:pPr>
              <a:buFontTx/>
              <a:buNone/>
            </a:pPr>
            <a:r>
              <a:rPr lang="zh-CN" altLang="en-US" smtClean="0">
                <a:solidFill>
                  <a:srgbClr val="0033CC"/>
                </a:solidFill>
              </a:rPr>
              <a:t>踩着薄暮走向余晖暖暖的澎湖湾</a:t>
            </a:r>
            <a:endParaRPr lang="zh-CN" altLang="en-US" smtClean="0">
              <a:solidFill>
                <a:srgbClr val="0033CC"/>
              </a:solidFill>
            </a:endParaRPr>
          </a:p>
          <a:p>
            <a:pPr>
              <a:buFontTx/>
              <a:buNone/>
            </a:pPr>
            <a:r>
              <a:rPr lang="zh-CN" altLang="en-US" smtClean="0">
                <a:solidFill>
                  <a:srgbClr val="0033CC"/>
                </a:solidFill>
              </a:rPr>
              <a:t>一个脚印是笑语一串消磨许多时光</a:t>
            </a:r>
            <a:endParaRPr lang="zh-CN" altLang="en-US" smtClean="0">
              <a:solidFill>
                <a:srgbClr val="0033CC"/>
              </a:solidFill>
            </a:endParaRPr>
          </a:p>
          <a:p>
            <a:pPr>
              <a:buFontTx/>
              <a:buNone/>
            </a:pPr>
            <a:r>
              <a:rPr lang="zh-CN" altLang="en-US" smtClean="0">
                <a:solidFill>
                  <a:srgbClr val="0033CC"/>
                </a:solidFill>
              </a:rPr>
              <a:t>直到夜色吞没我俩在回家的路上</a:t>
            </a:r>
            <a:endParaRPr lang="zh-CN" altLang="en-US" smtClean="0">
              <a:solidFill>
                <a:srgbClr val="0033CC"/>
              </a:solidFill>
            </a:endParaRPr>
          </a:p>
          <a:p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5" descr="78981f06401e0079ce3bbc0a6b418d75"/>
          <p:cNvPicPr>
            <a:picLocks noChangeAspect="1"/>
          </p:cNvPicPr>
          <p:nvPr/>
        </p:nvPicPr>
        <p:blipFill>
          <a:blip r:embed="rId1">
            <a:clrChange>
              <a:clrFrom>
                <a:srgbClr val="F0EDDC"/>
              </a:clrFrom>
              <a:clrTo>
                <a:srgbClr val="F0EDDC">
                  <a:alpha val="0"/>
                </a:srgbClr>
              </a:clrTo>
            </a:clrChange>
          </a:blip>
          <a:srcRect t="4634" r="65074" b="62666"/>
          <a:stretch>
            <a:fillRect/>
          </a:stretch>
        </p:blipFill>
        <p:spPr bwMode="auto">
          <a:xfrm>
            <a:off x="0" y="4586288"/>
            <a:ext cx="3203575" cy="22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620713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00FF"/>
                </a:solidFill>
                <a:ea typeface="楷体_GB2312"/>
                <a:cs typeface="楷体_GB2312"/>
              </a:rPr>
              <a:t>学习目标</a:t>
            </a:r>
            <a:endParaRPr lang="zh-CN" altLang="en-US" b="1" smtClean="0">
              <a:solidFill>
                <a:srgbClr val="0000FF"/>
              </a:solidFill>
              <a:ea typeface="楷体_GB2312"/>
              <a:cs typeface="楷体_GB2312"/>
            </a:endParaRPr>
          </a:p>
        </p:txBody>
      </p:sp>
      <p:sp>
        <p:nvSpPr>
          <p:cNvPr id="18435" name="Rectangle 3"/>
          <p:cNvSpPr>
            <a:spLocks noGrp="1"/>
          </p:cNvSpPr>
          <p:nvPr>
            <p:ph type="body" idx="4294967295"/>
          </p:nvPr>
        </p:nvSpPr>
        <p:spPr>
          <a:xfrm>
            <a:off x="284163" y="2133600"/>
            <a:ext cx="8042275" cy="2376488"/>
          </a:xfrm>
        </p:spPr>
        <p:txBody>
          <a:bodyPr/>
          <a:lstStyle/>
          <a:p>
            <a:pPr eaLnBrk="1" hangingPunct="1">
              <a:lnSpc>
                <a:spcPct val="130000"/>
              </a:lnSpc>
              <a:spcBef>
                <a:spcPct val="35000"/>
              </a:spcBef>
              <a:buFontTx/>
              <a:buNone/>
            </a:pPr>
            <a:r>
              <a:rPr lang="en-US" altLang="zh-CN" b="1" smtClean="0">
                <a:latin typeface="楷体_GB2312"/>
                <a:ea typeface="楷体_GB2312"/>
                <a:cs typeface="楷体_GB2312"/>
              </a:rPr>
              <a:t>① </a:t>
            </a:r>
            <a:r>
              <a:rPr lang="zh-CN" altLang="en-US" b="1" smtClean="0">
                <a:latin typeface="楷体_GB2312"/>
                <a:ea typeface="楷体_GB2312"/>
                <a:cs typeface="楷体_GB2312"/>
              </a:rPr>
              <a:t>明悉</a:t>
            </a:r>
            <a:r>
              <a:rPr lang="en-US" altLang="zh-CN" b="1" smtClean="0">
                <a:latin typeface="楷体_GB2312"/>
                <a:ea typeface="楷体_GB2312"/>
                <a:cs typeface="楷体_GB2312"/>
              </a:rPr>
              <a:t>“</a:t>
            </a:r>
            <a:r>
              <a:rPr lang="zh-CN" altLang="en-US" b="1" smtClean="0">
                <a:latin typeface="楷体_GB2312"/>
                <a:ea typeface="楷体_GB2312"/>
                <a:cs typeface="楷体_GB2312"/>
              </a:rPr>
              <a:t>实</a:t>
            </a:r>
            <a:r>
              <a:rPr lang="en-US" altLang="zh-CN" b="1" smtClean="0">
                <a:latin typeface="楷体_GB2312"/>
                <a:ea typeface="楷体_GB2312"/>
                <a:cs typeface="楷体_GB2312"/>
              </a:rPr>
              <a:t>”</a:t>
            </a:r>
            <a:r>
              <a:rPr lang="zh-CN" altLang="en-US" b="1" smtClean="0">
                <a:latin typeface="楷体_GB2312"/>
                <a:ea typeface="楷体_GB2312"/>
                <a:cs typeface="楷体_GB2312"/>
              </a:rPr>
              <a:t>与</a:t>
            </a:r>
            <a:r>
              <a:rPr lang="en-US" altLang="zh-CN" b="1" smtClean="0">
                <a:latin typeface="楷体_GB2312"/>
                <a:ea typeface="楷体_GB2312"/>
                <a:cs typeface="楷体_GB2312"/>
              </a:rPr>
              <a:t>“</a:t>
            </a:r>
            <a:r>
              <a:rPr lang="zh-CN" altLang="en-US" b="1" smtClean="0">
                <a:latin typeface="楷体_GB2312"/>
                <a:ea typeface="楷体_GB2312"/>
                <a:cs typeface="楷体_GB2312"/>
              </a:rPr>
              <a:t>虚</a:t>
            </a:r>
            <a:r>
              <a:rPr lang="en-US" altLang="zh-CN" b="1" smtClean="0">
                <a:latin typeface="楷体_GB2312"/>
                <a:ea typeface="楷体_GB2312"/>
                <a:cs typeface="楷体_GB2312"/>
              </a:rPr>
              <a:t>”</a:t>
            </a:r>
            <a:r>
              <a:rPr lang="zh-CN" altLang="en-US" b="1" smtClean="0">
                <a:latin typeface="楷体_GB2312"/>
                <a:ea typeface="楷体_GB2312"/>
                <a:cs typeface="楷体_GB2312"/>
              </a:rPr>
              <a:t>含义</a:t>
            </a:r>
            <a:endParaRPr lang="zh-CN" altLang="en-US" b="1" smtClean="0">
              <a:latin typeface="楷体_GB2312"/>
              <a:ea typeface="楷体_GB2312"/>
              <a:cs typeface="楷体_GB2312"/>
            </a:endParaRPr>
          </a:p>
          <a:p>
            <a:pPr eaLnBrk="1" hangingPunct="1">
              <a:lnSpc>
                <a:spcPct val="130000"/>
              </a:lnSpc>
              <a:spcBef>
                <a:spcPct val="35000"/>
              </a:spcBef>
              <a:buFontTx/>
              <a:buNone/>
            </a:pPr>
            <a:r>
              <a:rPr lang="zh-CN" altLang="en-US" b="1" smtClean="0">
                <a:latin typeface="楷体_GB2312"/>
                <a:ea typeface="楷体_GB2312"/>
                <a:cs typeface="楷体_GB2312"/>
              </a:rPr>
              <a:t>② 在合作学习中</a:t>
            </a:r>
            <a:r>
              <a:rPr lang="zh-CN" altLang="en-US" b="1" smtClean="0">
                <a:latin typeface="楷体_GB2312"/>
                <a:ea typeface="楷体_GB2312"/>
                <a:cs typeface="楷体_GB2312"/>
                <a:sym typeface="+mn-ea"/>
              </a:rPr>
              <a:t>掌握诗歌中</a:t>
            </a:r>
            <a:r>
              <a:rPr lang="zh-CN" altLang="en-US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虚实结合</a:t>
            </a:r>
            <a:r>
              <a:rPr lang="zh-CN" altLang="en-US" b="1" smtClean="0">
                <a:latin typeface="楷体_GB2312"/>
                <a:ea typeface="楷体_GB2312"/>
                <a:cs typeface="楷体_GB2312"/>
                <a:sym typeface="+mn-ea"/>
              </a:rPr>
              <a:t>手法</a:t>
            </a:r>
            <a:endParaRPr lang="zh-CN" altLang="en-US" b="1" smtClean="0">
              <a:latin typeface="楷体_GB2312"/>
              <a:ea typeface="楷体_GB2312"/>
              <a:cs typeface="楷体_GB2312"/>
            </a:endParaRPr>
          </a:p>
          <a:p>
            <a:pPr eaLnBrk="1" hangingPunct="1">
              <a:lnSpc>
                <a:spcPct val="130000"/>
              </a:lnSpc>
              <a:spcBef>
                <a:spcPct val="35000"/>
              </a:spcBef>
              <a:buFontTx/>
              <a:buNone/>
            </a:pPr>
            <a:r>
              <a:rPr lang="zh-CN" altLang="en-US" sz="4000" b="1" smtClean="0">
                <a:latin typeface="楷体_GB2312"/>
                <a:ea typeface="楷体_GB2312"/>
                <a:cs typeface="楷体_GB2312"/>
                <a:sym typeface="Wingdings" panose="05000000000000000000" pitchFamily="2" charset="2"/>
              </a:rPr>
              <a:t> </a:t>
            </a:r>
            <a:r>
              <a:rPr lang="zh-CN" altLang="en-US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规范</a:t>
            </a:r>
            <a:r>
              <a:rPr lang="zh-CN" altLang="en-US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  <a:sym typeface="+mn-ea"/>
              </a:rPr>
              <a:t>答题思路</a:t>
            </a:r>
            <a:endParaRPr lang="zh-CN" altLang="en-US" b="1" smtClean="0">
              <a:latin typeface="楷体_GB2312"/>
              <a:ea typeface="楷体_GB2312"/>
              <a:cs typeface="楷体_GB2312"/>
            </a:endParaRPr>
          </a:p>
          <a:p>
            <a:pPr eaLnBrk="1" hangingPunct="1">
              <a:lnSpc>
                <a:spcPct val="130000"/>
              </a:lnSpc>
              <a:spcBef>
                <a:spcPct val="35000"/>
              </a:spcBef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    </a:t>
            </a:r>
            <a:endParaRPr lang="zh-CN" altLang="en-US" b="1" smtClean="0">
              <a:solidFill>
                <a:schemeClr val="tx2"/>
              </a:solidFill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0" descr="20110803114603585"/>
          <p:cNvPicPr>
            <a:picLocks noChangeAspect="1"/>
          </p:cNvPicPr>
          <p:nvPr/>
        </p:nvPicPr>
        <p:blipFill>
          <a:blip r:embed="rId1"/>
          <a:srcRect l="35817" r="12204"/>
          <a:stretch>
            <a:fillRect/>
          </a:stretch>
        </p:blipFill>
        <p:spPr bwMode="auto">
          <a:xfrm>
            <a:off x="4456113" y="2139950"/>
            <a:ext cx="4752975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1" name="文本框 1"/>
          <p:cNvSpPr txBox="1"/>
          <p:nvPr/>
        </p:nvSpPr>
        <p:spPr>
          <a:xfrm>
            <a:off x="-1319530" y="139065"/>
            <a:ext cx="558038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200" b="1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隶书" panose="02010509060101010101" charset="-122"/>
                <a:ea typeface="隶书" panose="02010509060101010101" charset="-122"/>
                <a:cs typeface="+mn-ea"/>
              </a:rPr>
              <a:t>知识点总结</a:t>
            </a:r>
            <a:endParaRPr lang="en-US" altLang="zh-CN" sz="3200" b="1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隶书" panose="02010509060101010101" charset="-122"/>
              <a:ea typeface="隶书" panose="02010509060101010101" charset="-122"/>
              <a:cs typeface="+mn-ea"/>
            </a:endParaRPr>
          </a:p>
        </p:txBody>
      </p:sp>
      <p:sp>
        <p:nvSpPr>
          <p:cNvPr id="19459" name="文本框 2"/>
          <p:cNvSpPr txBox="1">
            <a:spLocks noChangeArrowheads="1"/>
          </p:cNvSpPr>
          <p:nvPr/>
        </p:nvSpPr>
        <p:spPr bwMode="auto">
          <a:xfrm>
            <a:off x="723900" y="1228725"/>
            <a:ext cx="51149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诗歌中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虚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</a:rPr>
              <a:t>与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实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含义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9460" name="文本框 3"/>
          <p:cNvSpPr txBox="1">
            <a:spLocks noChangeArrowheads="1"/>
          </p:cNvSpPr>
          <p:nvPr/>
        </p:nvSpPr>
        <p:spPr bwMode="auto">
          <a:xfrm>
            <a:off x="539750" y="2205038"/>
            <a:ext cx="8362950" cy="3505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-457200"/>
            <a:r>
              <a:rPr lang="zh-CN" altLang="zh-CN" sz="3200" noProof="1"/>
              <a:t>“</a:t>
            </a:r>
            <a:r>
              <a:rPr lang="zh-CN" altLang="en-US" sz="3200" noProof="1"/>
              <a:t>澎湖湾</a:t>
            </a:r>
            <a:r>
              <a:rPr lang="zh-CN" altLang="zh-CN" sz="3200" noProof="1"/>
              <a:t>”</a:t>
            </a:r>
            <a:r>
              <a:rPr lang="zh-CN" altLang="en-US" sz="3200" noProof="1"/>
              <a:t>的怀想：</a:t>
            </a: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已逝之景之境，是</a:t>
            </a:r>
            <a:r>
              <a:rPr lang="zh-CN" altLang="zh-CN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虚写</a:t>
            </a:r>
            <a:r>
              <a:rPr lang="zh-CN" altLang="zh-CN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”</a:t>
            </a:r>
            <a:endParaRPr lang="zh-CN" altLang="en-US" sz="3200" noProof="1"/>
          </a:p>
          <a:p>
            <a:pPr indent="-457200"/>
            <a:endParaRPr lang="zh-CN" altLang="en-US" sz="3200" noProof="1">
              <a:sym typeface="+mn-ea"/>
            </a:endParaRPr>
          </a:p>
          <a:p>
            <a:pPr indent="-457200"/>
            <a:r>
              <a:rPr lang="zh-CN" altLang="en-US" sz="3200">
                <a:sym typeface="+mn-ea"/>
              </a:rPr>
              <a:t> 你读过的诗歌</a:t>
            </a:r>
            <a:r>
              <a:rPr lang="zh-CN" altLang="en-US" sz="3200" noProof="1">
                <a:sym typeface="+mn-ea"/>
              </a:rPr>
              <a:t>中</a:t>
            </a:r>
            <a:r>
              <a:rPr lang="zh-CN" altLang="en-US" sz="3200">
                <a:sym typeface="+mn-ea"/>
              </a:rPr>
              <a:t>还有</a:t>
            </a:r>
            <a:endParaRPr lang="zh-CN" altLang="en-US" sz="3200">
              <a:sym typeface="+mn-ea"/>
            </a:endParaRPr>
          </a:p>
          <a:p>
            <a:pPr indent="-457200"/>
            <a:r>
              <a:rPr lang="zh-CN" altLang="en-US" sz="3200">
                <a:sym typeface="+mn-ea"/>
              </a:rPr>
              <a:t> 哪些属于“虚写” ？（展示）</a:t>
            </a:r>
            <a:endParaRPr lang="zh-CN" altLang="en-US" sz="3200" noProof="1">
              <a:sym typeface="+mn-ea"/>
            </a:endParaRPr>
          </a:p>
          <a:p>
            <a:pPr indent="-457200"/>
            <a:endParaRPr lang="en-US" sz="3200" b="1">
              <a:solidFill>
                <a:srgbClr val="0033CC"/>
              </a:solidFill>
              <a:latin typeface="楷体_GB2312"/>
              <a:ea typeface="楷体_GB2312"/>
              <a:cs typeface="楷体_GB2312"/>
              <a:sym typeface="+mn-ea"/>
            </a:endParaRPr>
          </a:p>
          <a:p>
            <a:pPr indent="-457200"/>
            <a:endParaRPr lang="en-US" altLang="en-US" sz="3200" b="1" noProof="1">
              <a:solidFill>
                <a:srgbClr val="0033CC"/>
              </a:solidFill>
              <a:latin typeface="楷体_GB2312"/>
              <a:ea typeface="楷体_GB2312"/>
              <a:cs typeface="楷体_GB2312"/>
              <a:sym typeface="+mn-ea"/>
            </a:endParaRPr>
          </a:p>
          <a:p>
            <a:pPr indent="-457200"/>
            <a:endParaRPr lang="en-US" altLang="en-US" sz="3200" noProof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graphicFrame>
        <p:nvGraphicFramePr>
          <p:cNvPr id="20503" name="Group 23"/>
          <p:cNvGraphicFramePr>
            <a:graphicFrameLocks noGrp="1"/>
          </p:cNvGraphicFramePr>
          <p:nvPr>
            <p:ph sz="half" idx="2"/>
          </p:nvPr>
        </p:nvGraphicFramePr>
        <p:xfrm>
          <a:off x="4763" y="-31750"/>
          <a:ext cx="9134475" cy="6786563"/>
        </p:xfrm>
        <a:graphic>
          <a:graphicData uri="http://schemas.openxmlformats.org/drawingml/2006/table">
            <a:tbl>
              <a:tblPr/>
              <a:tblGrid>
                <a:gridCol w="4722812"/>
                <a:gridCol w="4411663"/>
              </a:tblGrid>
              <a:tr h="1006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2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/>
                          <a:latin typeface="Arial" panose="020B0604020202020204" pitchFamily="34" charset="0"/>
                          <a:ea typeface="隶书" panose="02010509060101010101" charset="-122"/>
                          <a:sym typeface="+mn-ea"/>
                        </a:rPr>
                        <a:t>诗歌中的“虚”表现为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  <a:ea typeface="隶书" panose="0201050906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2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/>
                          <a:latin typeface="Arial" panose="020B0604020202020204" pitchFamily="34" charset="0"/>
                          <a:ea typeface="隶书" panose="02010509060101010101" charset="-122"/>
                        </a:rPr>
                        <a:t>诗歌中的“实”表现为：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  <a:ea typeface="隶书" panose="020105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260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①幻想：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神仙鬼怪的虚幻世界和梦境。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①客观之景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190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②想象：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未来之景。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②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眼前之景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065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③回忆：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已逝之景。（作者曾经经历过或历史上曾经发生过）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③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眼前之景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190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④联想：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Arial" panose="020B0604020202020204" pitchFamily="34" charset="0"/>
                        </a:rPr>
                        <a:t>从对方的角度写。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sym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Arial" panose="020B0604020202020204" pitchFamily="34" charset="0"/>
                        </a:rPr>
                        <a:t>        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④从己方角度写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en-US" altLang="zh-CN" sz="3200" b="1">
                <a:solidFill>
                  <a:srgbClr val="0033CC"/>
                </a:solidFill>
                <a:cs typeface="+mn-ea"/>
              </a:rPr>
              <a:t>2.即时小练</a:t>
            </a:r>
            <a:br>
              <a:rPr lang="en-US" altLang="zh-CN" sz="3200" b="1">
                <a:solidFill>
                  <a:srgbClr val="0033CC"/>
                </a:solidFill>
                <a:cs typeface="+mn-ea"/>
              </a:rPr>
            </a:br>
            <a:r>
              <a:rPr lang="zh-CN" altLang="en-US" sz="3200" b="1">
                <a:solidFill>
                  <a:srgbClr val="0033CC"/>
                </a:solidFill>
                <a:cs typeface="+mn-ea"/>
              </a:rPr>
              <a:t>指出下列诗歌哪些是</a:t>
            </a:r>
            <a:r>
              <a:rPr lang="en-US" altLang="zh-CN" sz="3200" b="1">
                <a:solidFill>
                  <a:srgbClr val="0033CC"/>
                </a:solidFill>
                <a:cs typeface="+mn-ea"/>
              </a:rPr>
              <a:t>“</a:t>
            </a:r>
            <a:r>
              <a:rPr lang="zh-CN" altLang="en-US" sz="3200" b="1">
                <a:solidFill>
                  <a:srgbClr val="0033CC"/>
                </a:solidFill>
                <a:cs typeface="+mn-ea"/>
              </a:rPr>
              <a:t>实</a:t>
            </a:r>
            <a:r>
              <a:rPr lang="en-US" altLang="zh-CN" sz="3200" b="1">
                <a:solidFill>
                  <a:srgbClr val="0033CC"/>
                </a:solidFill>
                <a:cs typeface="+mn-ea"/>
              </a:rPr>
              <a:t>”</a:t>
            </a:r>
            <a:r>
              <a:rPr lang="zh-CN" altLang="en-US" sz="3200" b="1">
                <a:solidFill>
                  <a:srgbClr val="0033CC"/>
                </a:solidFill>
                <a:cs typeface="+mn-ea"/>
              </a:rPr>
              <a:t>哪些是</a:t>
            </a:r>
            <a:r>
              <a:rPr lang="en-US" altLang="zh-CN" sz="3200" b="1">
                <a:solidFill>
                  <a:srgbClr val="0033CC"/>
                </a:solidFill>
                <a:cs typeface="+mn-ea"/>
              </a:rPr>
              <a:t>“</a:t>
            </a:r>
            <a:r>
              <a:rPr lang="zh-CN" altLang="en-US" sz="3200" b="1">
                <a:solidFill>
                  <a:srgbClr val="0033CC"/>
                </a:solidFill>
                <a:cs typeface="+mn-ea"/>
              </a:rPr>
              <a:t>虚</a:t>
            </a:r>
            <a:r>
              <a:rPr lang="en-US" altLang="zh-CN" sz="3200" b="1">
                <a:solidFill>
                  <a:srgbClr val="0033CC"/>
                </a:solidFill>
                <a:cs typeface="+mn-ea"/>
              </a:rPr>
              <a:t>”</a:t>
            </a:r>
            <a:endParaRPr lang="en-US" altLang="zh-CN" sz="3200" b="1">
              <a:solidFill>
                <a:srgbClr val="0033CC"/>
              </a:solidFill>
              <a:cs typeface="+mn-ea"/>
            </a:endParaRPr>
          </a:p>
        </p:txBody>
      </p:sp>
      <p:sp>
        <p:nvSpPr>
          <p:cNvPr id="21506" name="内容占位符 2"/>
          <p:cNvSpPr>
            <a:spLocks noGrp="1"/>
          </p:cNvSpPr>
          <p:nvPr>
            <p:ph sz="half" idx="1"/>
          </p:nvPr>
        </p:nvSpPr>
        <p:spPr>
          <a:xfrm>
            <a:off x="323850" y="1628775"/>
            <a:ext cx="8229600" cy="45259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zh-CN" b="1" smtClean="0">
                <a:sym typeface="+mn-ea"/>
              </a:rPr>
              <a:t>1.</a:t>
            </a:r>
            <a:r>
              <a:rPr lang="zh-CN" altLang="zh-CN" b="1" smtClean="0">
                <a:sym typeface="+mn-ea"/>
              </a:rPr>
              <a:t>醉里挑灯看剑，梦回吹角连营</a:t>
            </a:r>
            <a:endParaRPr lang="zh-CN" altLang="en-US" b="1" smtClean="0">
              <a:sym typeface="+mn-ea"/>
            </a:endParaRPr>
          </a:p>
          <a:p>
            <a:pPr marL="0" indent="0">
              <a:buFontTx/>
              <a:buNone/>
            </a:pPr>
            <a:r>
              <a:rPr lang="en-US" altLang="zh-CN" b="1" smtClean="0">
                <a:sym typeface="+mn-ea"/>
              </a:rPr>
              <a:t>2</a:t>
            </a:r>
            <a:r>
              <a:rPr lang="en-US" altLang="zh-CN" b="1" smtClean="0"/>
              <a:t>.念去去千里烟波，暮霭沉沉楚天阔。</a:t>
            </a:r>
            <a:endParaRPr lang="en-US" altLang="zh-CN" b="1" smtClean="0"/>
          </a:p>
          <a:p>
            <a:pPr marL="0" indent="0">
              <a:buFontTx/>
              <a:buNone/>
            </a:pPr>
            <a:r>
              <a:rPr lang="en-US" altLang="zh-CN" b="1" smtClean="0">
                <a:sym typeface="+mn-ea"/>
              </a:rPr>
              <a:t>3. </a:t>
            </a:r>
            <a:r>
              <a:rPr lang="zh-CN" altLang="en-US" b="1" smtClean="0">
                <a:sym typeface="+mn-ea"/>
              </a:rPr>
              <a:t>灯前一觉江南梦，惆怅起来山月斜。</a:t>
            </a:r>
            <a:endParaRPr lang="zh-CN" altLang="zh-CN" b="1" noProof="1" smtClean="0"/>
          </a:p>
          <a:p>
            <a:pPr marL="0" indent="0">
              <a:buFontTx/>
              <a:buNone/>
            </a:pPr>
            <a:r>
              <a:rPr lang="en-US" altLang="zh-CN" b="1" smtClean="0"/>
              <a:t>4.            邯郸冬至夜思家</a:t>
            </a:r>
            <a:endParaRPr lang="en-US" altLang="zh-CN" b="1" smtClean="0"/>
          </a:p>
          <a:p>
            <a:pPr marL="0" indent="0">
              <a:buFontTx/>
              <a:buNone/>
            </a:pPr>
            <a:r>
              <a:rPr lang="en-US" altLang="zh-CN" b="1" smtClean="0"/>
              <a:t>邯郸驿里逢冬至，抱膝灯前影伴身。</a:t>
            </a:r>
            <a:endParaRPr lang="en-US" altLang="zh-CN" b="1" smtClean="0"/>
          </a:p>
          <a:p>
            <a:pPr marL="0" indent="0">
              <a:buFontTx/>
              <a:buNone/>
            </a:pPr>
            <a:r>
              <a:rPr lang="en-US" altLang="zh-CN" b="1" smtClean="0"/>
              <a:t>想得家中夜深坐，还应说着远行人。</a:t>
            </a:r>
            <a:endParaRPr lang="en-US" altLang="zh-CN" b="1" smtClean="0">
              <a:solidFill>
                <a:srgbClr val="FF0000"/>
              </a:solidFill>
            </a:endParaRPr>
          </a:p>
        </p:txBody>
      </p:sp>
      <p:sp>
        <p:nvSpPr>
          <p:cNvPr id="21507" name="内容占位符 3"/>
          <p:cNvSpPr>
            <a:spLocks noGrp="1"/>
          </p:cNvSpPr>
          <p:nvPr>
            <p:ph sz="half" idx="2"/>
          </p:nvPr>
        </p:nvSpPr>
        <p:spPr>
          <a:xfrm>
            <a:off x="8239125" y="6049963"/>
            <a:ext cx="447675" cy="76200"/>
          </a:xfrm>
        </p:spPr>
        <p:txBody>
          <a:bodyPr/>
          <a:lstStyle/>
          <a:p>
            <a:endParaRPr lang="zh-CN" altLang="en-US" smtClean="0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336925" y="2813050"/>
            <a:ext cx="627063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虚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84963" y="2840038"/>
            <a:ext cx="952500" cy="396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实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27763" y="1700213"/>
            <a:ext cx="514350" cy="396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虚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91388" y="2284413"/>
            <a:ext cx="606425" cy="395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虚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58050" y="3797300"/>
            <a:ext cx="836613" cy="395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实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91388" y="4400550"/>
            <a:ext cx="803275" cy="396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虚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0" descr="20110803114603585"/>
          <p:cNvPicPr>
            <a:picLocks noChangeAspect="1"/>
          </p:cNvPicPr>
          <p:nvPr/>
        </p:nvPicPr>
        <p:blipFill>
          <a:blip r:embed="rId1"/>
          <a:srcRect l="35817" r="12204"/>
          <a:stretch>
            <a:fillRect/>
          </a:stretch>
        </p:blipFill>
        <p:spPr bwMode="auto">
          <a:xfrm>
            <a:off x="4524375" y="1397000"/>
            <a:ext cx="4752975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WordArt 4"/>
          <p:cNvSpPr>
            <a:spLocks noTextEdit="1"/>
          </p:cNvSpPr>
          <p:nvPr/>
        </p:nvSpPr>
        <p:spPr bwMode="auto">
          <a:xfrm>
            <a:off x="684213" y="415925"/>
            <a:ext cx="3155950" cy="698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38"/>
              </a:avLst>
            </a:prstTxWarp>
          </a:bodyPr>
          <a:lstStyle/>
          <a:p>
            <a:pPr algn="ctr"/>
            <a:r>
              <a:rPr lang="zh-CN" altLang="en-US" sz="5400" b="1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要点探究</a:t>
            </a:r>
            <a:endParaRPr lang="zh-CN" altLang="en-US" sz="5400" b="1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22531" name="文本框 2"/>
          <p:cNvSpPr txBox="1">
            <a:spLocks noChangeArrowheads="1"/>
          </p:cNvSpPr>
          <p:nvPr/>
        </p:nvSpPr>
        <p:spPr bwMode="auto">
          <a:xfrm>
            <a:off x="684213" y="1557338"/>
            <a:ext cx="7172325" cy="155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ea typeface="楷体_GB2312"/>
                <a:cs typeface="楷体_GB2312"/>
                <a:sym typeface="+mn-ea"/>
              </a:rPr>
              <a:t>结合诗歌探究“虚实结合”的表现手法</a:t>
            </a:r>
            <a:endParaRPr lang="zh-CN" altLang="en-US" sz="4000" b="1">
              <a:latin typeface="新宋体" panose="02010609030101010101" charset="-122"/>
              <a:ea typeface="新宋体" panose="0201060903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5" descr="2009042317590912"/>
          <p:cNvPicPr>
            <a:picLocks noChangeAspect="1"/>
          </p:cNvPicPr>
          <p:nvPr/>
        </p:nvPicPr>
        <p:blipFill>
          <a:blip r:embed="rId1"/>
          <a:srcRect b="7249"/>
          <a:stretch>
            <a:fillRect/>
          </a:stretch>
        </p:blipFill>
        <p:spPr bwMode="auto">
          <a:xfrm>
            <a:off x="117475" y="952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AutoShape 3"/>
          <p:cNvSpPr>
            <a:spLocks noGrp="1"/>
          </p:cNvSpPr>
          <p:nvPr>
            <p:ph type="body" idx="4294967295"/>
          </p:nvPr>
        </p:nvSpPr>
        <p:spPr>
          <a:xfrm>
            <a:off x="2124075" y="0"/>
            <a:ext cx="4249738" cy="4437063"/>
          </a:xfrm>
          <a:prstGeom prst="wedgeRectCallout">
            <a:avLst>
              <a:gd name="adj1" fmla="val -13690"/>
              <a:gd name="adj2" fmla="val 64778"/>
            </a:avLst>
          </a:prstGeom>
        </p:spPr>
        <p:txBody>
          <a:bodyPr/>
          <a:lstStyle/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b="1" noProof="1" smtClean="0">
                <a:latin typeface="楷体_GB2312"/>
                <a:ea typeface="楷体_GB2312"/>
                <a:cs typeface="楷体_GB2312"/>
              </a:rPr>
              <a:t>越中览古 </a:t>
            </a:r>
            <a:endParaRPr lang="zh-CN" altLang="en-US" b="1" noProof="1" smtClean="0">
              <a:latin typeface="楷体_GB2312"/>
              <a:ea typeface="楷体_GB2312"/>
              <a:cs typeface="楷体_GB2312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noProof="1" smtClean="0">
                <a:latin typeface="楷体_GB2312"/>
                <a:ea typeface="楷体_GB2312"/>
                <a:cs typeface="楷体_GB2312"/>
              </a:rPr>
              <a:t>李白 </a:t>
            </a:r>
            <a:endParaRPr lang="zh-CN" altLang="en-US" b="1" noProof="1" smtClean="0">
              <a:latin typeface="楷体_GB2312"/>
              <a:ea typeface="楷体_GB2312"/>
              <a:cs typeface="楷体_GB2312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noProof="1" smtClean="0">
                <a:latin typeface="楷体_GB2312"/>
                <a:ea typeface="楷体_GB2312"/>
                <a:cs typeface="楷体_GB2312"/>
              </a:rPr>
              <a:t>越王勾践破吴归，</a:t>
            </a:r>
            <a:endParaRPr lang="zh-CN" altLang="en-US" b="1" noProof="1" smtClean="0">
              <a:latin typeface="楷体_GB2312"/>
              <a:ea typeface="楷体_GB2312"/>
              <a:cs typeface="楷体_GB2312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noProof="1" smtClean="0">
                <a:latin typeface="楷体_GB2312"/>
                <a:ea typeface="楷体_GB2312"/>
                <a:cs typeface="楷体_GB2312"/>
              </a:rPr>
              <a:t>战士还家尽锦衣。</a:t>
            </a:r>
            <a:endParaRPr lang="zh-CN" altLang="en-US" b="1" noProof="1" smtClean="0">
              <a:latin typeface="楷体_GB2312"/>
              <a:ea typeface="楷体_GB2312"/>
              <a:cs typeface="楷体_GB2312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noProof="1" smtClean="0">
                <a:latin typeface="楷体_GB2312"/>
                <a:ea typeface="楷体_GB2312"/>
                <a:cs typeface="楷体_GB2312"/>
              </a:rPr>
              <a:t>宫女如花满春殿，</a:t>
            </a:r>
            <a:endParaRPr lang="zh-CN" altLang="en-US" b="1" noProof="1" smtClean="0">
              <a:latin typeface="楷体_GB2312"/>
              <a:ea typeface="楷体_GB2312"/>
              <a:cs typeface="楷体_GB2312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noProof="1" smtClean="0">
                <a:latin typeface="楷体_GB2312"/>
                <a:ea typeface="楷体_GB2312"/>
                <a:cs typeface="楷体_GB2312"/>
              </a:rPr>
              <a:t>只今惟有鹧鸪飞。 </a:t>
            </a:r>
            <a:endParaRPr lang="zh-CN" altLang="en-US" b="1" noProof="1" smtClean="0">
              <a:latin typeface="楷体_GB2312"/>
              <a:ea typeface="楷体_GB2312"/>
              <a:cs typeface="楷体_GB231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zh-CN" b="1" noProof="1" smtClean="0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23555" name="Text Box 6"/>
          <p:cNvSpPr txBox="1">
            <a:spLocks noChangeArrowheads="1"/>
          </p:cNvSpPr>
          <p:nvPr/>
        </p:nvSpPr>
        <p:spPr bwMode="auto">
          <a:xfrm>
            <a:off x="3751263" y="4562475"/>
            <a:ext cx="4500562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21511" name="Text Box 9"/>
          <p:cNvSpPr txBox="1">
            <a:spLocks noChangeArrowheads="1"/>
          </p:cNvSpPr>
          <p:nvPr/>
        </p:nvSpPr>
        <p:spPr bwMode="auto">
          <a:xfrm>
            <a:off x="0" y="4679950"/>
            <a:ext cx="9144000" cy="146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楷体_GB2312"/>
                <a:cs typeface="楷体_GB2312"/>
              </a:rPr>
              <a:t>思考：</a:t>
            </a:r>
            <a:r>
              <a:rPr lang="zh-CN" altLang="en-US" sz="3600" b="1">
                <a:solidFill>
                  <a:srgbClr val="0033CC"/>
                </a:solidFill>
                <a:ea typeface="楷体_GB2312"/>
                <a:cs typeface="楷体_GB2312"/>
              </a:rPr>
              <a:t>这首诗的虚与实分别是什么？</a:t>
            </a:r>
            <a:endParaRPr lang="zh-CN" altLang="en-US" sz="3600" b="1">
              <a:solidFill>
                <a:srgbClr val="0033CC"/>
              </a:solidFill>
              <a:ea typeface="楷体_GB2312"/>
              <a:cs typeface="楷体_GB231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33CC"/>
                </a:solidFill>
                <a:ea typeface="楷体_GB2312"/>
                <a:cs typeface="楷体_GB2312"/>
              </a:rPr>
              <a:t>           虚实关系是什么？</a:t>
            </a:r>
            <a:endParaRPr lang="en-US" altLang="zh-CN" sz="3600" b="1">
              <a:solidFill>
                <a:srgbClr val="0033CC"/>
              </a:solidFill>
              <a:ea typeface="楷体_GB2312"/>
              <a:cs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</p:bldLst>
  </p:timing>
</p:sld>
</file>

<file path=ppt/tags/tag1.xml><?xml version="1.0" encoding="utf-8"?>
<p:tagLst xmlns:p="http://schemas.openxmlformats.org/presentationml/2006/main">
  <p:tag name="KSO_WM_DOC_GUID" val="{9e707b69-da08-4f5a-83b0-76750b4c502d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1735</Words>
  <Application>WPS 演示</Application>
  <PresentationFormat>全屏显示(4:3)</PresentationFormat>
  <Paragraphs>209</Paragraphs>
  <Slides>19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楷体_GB2312</vt:lpstr>
      <vt:lpstr>新宋体</vt:lpstr>
      <vt:lpstr>华文新魏</vt:lpstr>
      <vt:lpstr>黑体</vt:lpstr>
      <vt:lpstr>隶书</vt:lpstr>
      <vt:lpstr>楷体</vt:lpstr>
      <vt:lpstr>微软雅黑</vt:lpstr>
      <vt:lpstr>Arial Unicode MS</vt:lpstr>
      <vt:lpstr>默认设计模板</vt:lpstr>
      <vt:lpstr>PowerPoint 演示文稿</vt:lpstr>
      <vt:lpstr>PowerPoint 演示文稿</vt:lpstr>
      <vt:lpstr>回忆，已逝之景之境为虚</vt:lpstr>
      <vt:lpstr>学习目标</vt:lpstr>
      <vt:lpstr>PowerPoint 演示文稿</vt:lpstr>
      <vt:lpstr>PowerPoint 演示文稿</vt:lpstr>
      <vt:lpstr>2.即时小练 指出下列诗歌哪些是“实”哪些是“虚”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参考答案</vt:lpstr>
      <vt:lpstr>PowerPoint 演示文稿</vt:lpstr>
      <vt:lpstr>PowerPoint 演示文稿</vt:lpstr>
      <vt:lpstr>作业</vt:lpstr>
      <vt:lpstr>PowerPoint 演示文稿</vt:lpstr>
    </vt:vector>
  </TitlesOfParts>
  <Company>MYHOME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雨林木风</dc:creator>
  <cp:lastModifiedBy>0</cp:lastModifiedBy>
  <cp:revision>80</cp:revision>
  <dcterms:created xsi:type="dcterms:W3CDTF">2012-05-26T10:42:00Z</dcterms:created>
  <dcterms:modified xsi:type="dcterms:W3CDTF">2019-03-18T02:00:48Z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