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0" r:id="rId1"/>
  </p:sldMasterIdLst>
  <p:notesMasterIdLst>
    <p:notesMasterId r:id="rId56"/>
  </p:notesMasterIdLst>
  <p:sldIdLst>
    <p:sldId id="301" r:id="rId2"/>
    <p:sldId id="303" r:id="rId3"/>
    <p:sldId id="304" r:id="rId4"/>
    <p:sldId id="325" r:id="rId5"/>
    <p:sldId id="401" r:id="rId6"/>
    <p:sldId id="330" r:id="rId7"/>
    <p:sldId id="331" r:id="rId8"/>
    <p:sldId id="392" r:id="rId9"/>
    <p:sldId id="332" r:id="rId10"/>
    <p:sldId id="333" r:id="rId11"/>
    <p:sldId id="334" r:id="rId12"/>
    <p:sldId id="393" r:id="rId13"/>
    <p:sldId id="329" r:id="rId14"/>
    <p:sldId id="394" r:id="rId15"/>
    <p:sldId id="395" r:id="rId16"/>
    <p:sldId id="305" r:id="rId17"/>
    <p:sldId id="403" r:id="rId18"/>
    <p:sldId id="402" r:id="rId19"/>
    <p:sldId id="256" r:id="rId20"/>
    <p:sldId id="307" r:id="rId21"/>
    <p:sldId id="290" r:id="rId22"/>
    <p:sldId id="306" r:id="rId23"/>
    <p:sldId id="289" r:id="rId24"/>
    <p:sldId id="311" r:id="rId25"/>
    <p:sldId id="288" r:id="rId26"/>
    <p:sldId id="287" r:id="rId27"/>
    <p:sldId id="286" r:id="rId28"/>
    <p:sldId id="308" r:id="rId29"/>
    <p:sldId id="309" r:id="rId30"/>
    <p:sldId id="310" r:id="rId31"/>
    <p:sldId id="312" r:id="rId32"/>
    <p:sldId id="313" r:id="rId33"/>
    <p:sldId id="314" r:id="rId34"/>
    <p:sldId id="315" r:id="rId35"/>
    <p:sldId id="257" r:id="rId36"/>
    <p:sldId id="472" r:id="rId37"/>
    <p:sldId id="318" r:id="rId38"/>
    <p:sldId id="317" r:id="rId39"/>
    <p:sldId id="319" r:id="rId40"/>
    <p:sldId id="258" r:id="rId41"/>
    <p:sldId id="263" r:id="rId42"/>
    <p:sldId id="323" r:id="rId43"/>
    <p:sldId id="322" r:id="rId44"/>
    <p:sldId id="324" r:id="rId45"/>
    <p:sldId id="396" r:id="rId46"/>
    <p:sldId id="321" r:id="rId47"/>
    <p:sldId id="397" r:id="rId48"/>
    <p:sldId id="398" r:id="rId49"/>
    <p:sldId id="320" r:id="rId50"/>
    <p:sldId id="264" r:id="rId51"/>
    <p:sldId id="326" r:id="rId52"/>
    <p:sldId id="491" r:id="rId53"/>
    <p:sldId id="492" r:id="rId54"/>
    <p:sldId id="494" r:id="rId55"/>
  </p:sldIdLst>
  <p:sldSz cx="12192000" cy="6858000"/>
  <p:notesSz cx="7104063" cy="10234613"/>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1517"/>
    <a:srgbClr val="E833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p:scale>
          <a:sx n="86" d="100"/>
          <a:sy n="86" d="100"/>
        </p:scale>
        <p:origin x="816" y="14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gs" Target="tags/tag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E1FC600C-C586-4C48-9A29-C9F014E62E24}" type="datetimeFigureOut">
              <a:rPr lang="zh-CN" altLang="en-US" smtClean="0"/>
              <a:t>2021-9-12</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F19B10D8-7A44-4C88-9CDA-399D6A288F0D}" type="slidenum">
              <a:rPr lang="zh-CN" altLang="en-US" smtClean="0"/>
              <a:t>‹#›</a:t>
            </a:fld>
            <a:endParaRPr lang="zh-CN" altLang="en-US"/>
          </a:p>
        </p:txBody>
      </p:sp>
    </p:spTree>
    <p:extLst>
      <p:ext uri="{BB962C8B-B14F-4D97-AF65-F5344CB8AC3E}">
        <p14:creationId xmlns:p14="http://schemas.microsoft.com/office/powerpoint/2010/main" val="41734211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F19B10D8-7A44-4C88-9CDA-399D6A288F0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42</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F19B10D8-7A44-4C88-9CDA-399D6A288F0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44</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49</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50</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F19B10D8-7A44-4C88-9CDA-399D6A288F0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51</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F19B10D8-7A44-4C88-9CDA-399D6A288F0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20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35</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37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38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39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685800" y="5349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508000" y="4853412"/>
            <a:ext cx="112776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9/12/2021</a:t>
            </a:fld>
            <a:endParaRPr lang="en-US"/>
          </a:p>
        </p:txBody>
      </p:sp>
      <p:sp>
        <p:nvSpPr>
          <p:cNvPr id="2" name="页脚占位符 1"/>
          <p:cNvSpPr>
            <a:spLocks noGrp="1"/>
          </p:cNvSpPr>
          <p:nvPr>
            <p:ph type="ftr" sz="quarter" idx="11"/>
          </p:nvPr>
        </p:nvSpPr>
        <p:spPr/>
        <p:txBody>
          <a:bodyPr/>
          <a:lstStyle/>
          <a:p>
            <a:endParaRPr kumimoji="0" lang="en-US"/>
          </a:p>
        </p:txBody>
      </p:sp>
      <p:sp>
        <p:nvSpPr>
          <p:cNvPr id="15" name="灯片编号占位符 14"/>
          <p:cNvSpPr>
            <a:spLocks noGrp="1"/>
          </p:cNvSpPr>
          <p:nvPr>
            <p:ph type="sldNum" sz="quarter" idx="12"/>
          </p:nvPr>
        </p:nvSpPr>
        <p:spPr>
          <a:xfrm>
            <a:off x="10972800" y="6473952"/>
            <a:ext cx="1011936" cy="246888"/>
          </a:xfrm>
        </p:spPr>
        <p:txBody>
          <a:bodyPr/>
          <a:lstStyle/>
          <a:p>
            <a:fld id="{CA15C064-DD44-4CAC-873E-2D1F54821676}" type="slidenum">
              <a:rPr kumimoji="0" lang="en-US" smtClean="0"/>
              <a:pPr eaLnBrk="1" latinLnBrk="0" hangingPunct="1"/>
              <a:t>‹#›</a:t>
            </a:fld>
            <a:endParaRPr kumimoji="0"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9/12/2021</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44000" y="549277"/>
            <a:ext cx="2438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609600" y="549277"/>
            <a:ext cx="83312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9/12/2021</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9/12/2021</a:t>
            </a:fld>
            <a:endParaRPr lang="en-US"/>
          </a:p>
        </p:txBody>
      </p:sp>
      <p:sp>
        <p:nvSpPr>
          <p:cNvPr id="19" name="页脚占位符 18"/>
          <p:cNvSpPr>
            <a:spLocks noGrp="1"/>
          </p:cNvSpPr>
          <p:nvPr>
            <p:ph type="ftr" sz="quarter" idx="11"/>
          </p:nvPr>
        </p:nvSpPr>
        <p:spPr>
          <a:xfrm>
            <a:off x="4775200" y="76201"/>
            <a:ext cx="3860800" cy="288925"/>
          </a:xfrm>
        </p:spPr>
        <p:txBody>
          <a:bodyPr/>
          <a:lstStyle/>
          <a:p>
            <a:endParaRPr kumimoji="0" lang="en-US"/>
          </a:p>
        </p:txBody>
      </p:sp>
      <p:sp>
        <p:nvSpPr>
          <p:cNvPr id="16" name="灯片编号占位符 15"/>
          <p:cNvSpPr>
            <a:spLocks noGrp="1"/>
          </p:cNvSpPr>
          <p:nvPr>
            <p:ph type="sldNum" sz="quarter" idx="12"/>
          </p:nvPr>
        </p:nvSpPr>
        <p:spPr>
          <a:xfrm>
            <a:off x="10972800" y="6473952"/>
            <a:ext cx="1011936" cy="246888"/>
          </a:xfrm>
        </p:spPr>
        <p:txBody>
          <a:bodyPr/>
          <a:lstStyle/>
          <a:p>
            <a:fld id="{CA15C064-DD44-4CAC-873E-2D1F54821676}" type="slidenum">
              <a:rPr kumimoji="0" lang="en-US" smtClean="0"/>
              <a:pPr eaLnBrk="1" latinLnBrk="0" hangingPunct="1"/>
              <a:t>‹#›</a:t>
            </a:fld>
            <a:endParaRPr kumimoji="0"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685800" y="3444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9/12/2021</a:t>
            </a:fld>
            <a:endParaRPr lang="en-US"/>
          </a:p>
        </p:txBody>
      </p:sp>
      <p:sp>
        <p:nvSpPr>
          <p:cNvPr id="11" name="页脚占位符 10"/>
          <p:cNvSpPr>
            <a:spLocks noGrp="1"/>
          </p:cNvSpPr>
          <p:nvPr>
            <p:ph type="ftr" sz="quarter" idx="11"/>
          </p:nvPr>
        </p:nvSpPr>
        <p:spPr/>
        <p:txBody>
          <a:bodyPr/>
          <a:lstStyle/>
          <a:p>
            <a:endParaRPr kumimoji="0" lang="en-US"/>
          </a:p>
        </p:txBody>
      </p:sp>
      <p:sp>
        <p:nvSpPr>
          <p:cNvPr id="16" name="灯片编号占位符 1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
        <p:nvSpPr>
          <p:cNvPr id="8" name="标题 7"/>
          <p:cNvSpPr>
            <a:spLocks noGrp="1"/>
          </p:cNvSpPr>
          <p:nvPr>
            <p:ph type="title"/>
          </p:nvPr>
        </p:nvSpPr>
        <p:spPr>
          <a:xfrm>
            <a:off x="240633" y="2947086"/>
            <a:ext cx="115824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402336" y="457200"/>
            <a:ext cx="115824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9/12/2021</a:t>
            </a:fld>
            <a:endParaRPr lang="en-US"/>
          </a:p>
        </p:txBody>
      </p:sp>
      <p:sp>
        <p:nvSpPr>
          <p:cNvPr id="10" name="页脚占位符 9"/>
          <p:cNvSpPr>
            <a:spLocks noGrp="1"/>
          </p:cNvSpPr>
          <p:nvPr>
            <p:ph type="ftr" sz="quarter" idx="11"/>
          </p:nvPr>
        </p:nvSpPr>
        <p:spPr/>
        <p:txBody>
          <a:bodyPr/>
          <a:lstStyle/>
          <a:p>
            <a:endParaRPr kumimoji="0" lang="en-US"/>
          </a:p>
        </p:txBody>
      </p:sp>
      <p:sp>
        <p:nvSpPr>
          <p:cNvPr id="31" name="灯片编号占位符 30"/>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406400" y="5410200"/>
            <a:ext cx="114808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375259"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375259" y="1316038"/>
            <a:ext cx="5720741"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6198307" y="1316038"/>
            <a:ext cx="571804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9/12/2021</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a:xfrm>
            <a:off x="10972800" y="6477000"/>
            <a:ext cx="1016000" cy="246888"/>
          </a:xfrm>
        </p:spPr>
        <p:txBody>
          <a:bodyPr/>
          <a:lstStyle/>
          <a:p>
            <a:fld id="{CA15C064-DD44-4CAC-873E-2D1F54821676}" type="slidenum">
              <a:rPr kumimoji="0" lang="en-US" smtClean="0"/>
              <a:pPr eaLnBrk="1" latinLnBrk="0" hangingPunct="1"/>
              <a:t>‹#›</a:t>
            </a:fld>
            <a:endParaRPr kumimoji="0" lang="en-US"/>
          </a:p>
        </p:txBody>
      </p:sp>
      <p:sp>
        <p:nvSpPr>
          <p:cNvPr id="11" name="直接连接符 10"/>
          <p:cNvSpPr>
            <a:spLocks noChangeShapeType="1"/>
          </p:cNvSpPr>
          <p:nvPr/>
        </p:nvSpPr>
        <p:spPr bwMode="auto">
          <a:xfrm>
            <a:off x="685800" y="6019801"/>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402336" y="457200"/>
            <a:ext cx="115824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9/12/2021</a:t>
            </a:fld>
            <a:endParaRPr lang="en-US"/>
          </a:p>
        </p:txBody>
      </p:sp>
      <p:sp>
        <p:nvSpPr>
          <p:cNvPr id="21" name="页脚占位符 20"/>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9/12/2021</a:t>
            </a:fld>
            <a:endParaRPr lang="en-US"/>
          </a:p>
        </p:txBody>
      </p:sp>
      <p:sp>
        <p:nvSpPr>
          <p:cNvPr id="24" name="页脚占位符 23"/>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685800" y="584911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609600" y="5486400"/>
            <a:ext cx="112776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609601"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9/12/2021</a:t>
            </a:fld>
            <a:endParaRPr lang="en-US"/>
          </a:p>
        </p:txBody>
      </p:sp>
      <p:sp>
        <p:nvSpPr>
          <p:cNvPr id="29" name="页脚占位符 28"/>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a:p>
        </p:txBody>
      </p:sp>
      <p:sp>
        <p:nvSpPr>
          <p:cNvPr id="7" name="日期占位符 6"/>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9/12/2021</a:t>
            </a:fld>
            <a:endParaRPr lang="en-US"/>
          </a:p>
        </p:txBody>
      </p:sp>
      <p:sp>
        <p:nvSpPr>
          <p:cNvPr id="5" name="页脚占位符 4"/>
          <p:cNvSpPr>
            <a:spLocks noGrp="1"/>
          </p:cNvSpPr>
          <p:nvPr>
            <p:ph type="ftr" sz="quarter" idx="11"/>
          </p:nvPr>
        </p:nvSpPr>
        <p:spPr/>
        <p:txBody>
          <a:bodyPr/>
          <a:lstStyle/>
          <a:p>
            <a:endParaRPr kumimoji="0" lang="en-US"/>
          </a:p>
        </p:txBody>
      </p:sp>
      <p:sp>
        <p:nvSpPr>
          <p:cNvPr id="31" name="灯片编号占位符 30"/>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
        <p:nvSpPr>
          <p:cNvPr id="17" name="标题 16"/>
          <p:cNvSpPr>
            <a:spLocks noGrp="1"/>
          </p:cNvSpPr>
          <p:nvPr>
            <p:ph type="title"/>
          </p:nvPr>
        </p:nvSpPr>
        <p:spPr>
          <a:xfrm>
            <a:off x="508000" y="4993760"/>
            <a:ext cx="78232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406400" y="1554163"/>
            <a:ext cx="115824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8636000" y="76201"/>
            <a:ext cx="3352800" cy="288925"/>
          </a:xfrm>
          <a:prstGeom prst="rect">
            <a:avLst/>
          </a:prstGeom>
        </p:spPr>
        <p:txBody>
          <a:bodyPr vert="horz"/>
          <a:lstStyle>
            <a:lvl1pPr algn="l" eaLnBrk="1" latinLnBrk="0" hangingPunct="1">
              <a:defRPr kumimoji="0" sz="1200">
                <a:solidFill>
                  <a:schemeClr val="accent1">
                    <a:shade val="75000"/>
                  </a:schemeClr>
                </a:solidFill>
              </a:defRPr>
            </a:lvl1pPr>
          </a:lstStyle>
          <a:p>
            <a:pPr algn="l" eaLnBrk="1" latinLnBrk="0" hangingPunct="1"/>
            <a:fld id="{74CBEAF9-9E58-4CC8-A6FF-6DD8A58DEEA4}" type="datetimeFigureOut">
              <a:rPr lang="en-US" smtClean="0"/>
              <a:pPr algn="l" eaLnBrk="1" latinLnBrk="0" hangingPunct="1"/>
              <a:t>9/12/2021</a:t>
            </a:fld>
            <a:endParaRPr lang="en-US">
              <a:solidFill>
                <a:schemeClr val="accent1">
                  <a:shade val="75000"/>
                </a:schemeClr>
              </a:solidFill>
            </a:endParaRPr>
          </a:p>
        </p:txBody>
      </p:sp>
      <p:sp>
        <p:nvSpPr>
          <p:cNvPr id="28" name="页脚占位符 27"/>
          <p:cNvSpPr>
            <a:spLocks noGrp="1"/>
          </p:cNvSpPr>
          <p:nvPr>
            <p:ph type="ftr" sz="quarter" idx="3"/>
          </p:nvPr>
        </p:nvSpPr>
        <p:spPr>
          <a:xfrm>
            <a:off x="4165600" y="76201"/>
            <a:ext cx="4470400" cy="288925"/>
          </a:xfrm>
          <a:prstGeom prst="rect">
            <a:avLst/>
          </a:prstGeom>
        </p:spPr>
        <p:txBody>
          <a:bodyPr vert="horz"/>
          <a:lstStyle>
            <a:lvl1pPr algn="r" eaLnBrk="1" latinLnBrk="0" hangingPunct="1">
              <a:defRPr kumimoji="0" sz="1200">
                <a:solidFill>
                  <a:schemeClr val="accent1">
                    <a:shade val="75000"/>
                  </a:schemeClr>
                </a:solidFill>
              </a:defRPr>
            </a:lvl1pPr>
          </a:lstStyle>
          <a:p>
            <a:pPr algn="r" eaLnBrk="1" latinLnBrk="0" hangingPunct="1"/>
            <a:endParaRPr kumimoji="0" lang="en-US">
              <a:solidFill>
                <a:schemeClr val="accent1">
                  <a:shade val="75000"/>
                </a:schemeClr>
              </a:solidFill>
            </a:endParaRPr>
          </a:p>
        </p:txBody>
      </p:sp>
      <p:sp>
        <p:nvSpPr>
          <p:cNvPr id="5" name="灯片编号占位符 4"/>
          <p:cNvSpPr>
            <a:spLocks noGrp="1"/>
          </p:cNvSpPr>
          <p:nvPr>
            <p:ph type="sldNum" sz="quarter" idx="4"/>
          </p:nvPr>
        </p:nvSpPr>
        <p:spPr>
          <a:xfrm>
            <a:off x="10972800" y="6477001"/>
            <a:ext cx="1016000" cy="244475"/>
          </a:xfrm>
          <a:prstGeom prst="rect">
            <a:avLst/>
          </a:prstGeom>
        </p:spPr>
        <p:txBody>
          <a:bodyPr vert="horz"/>
          <a:lstStyle>
            <a:lvl1pPr algn="r" eaLnBrk="1" latinLnBrk="0" hangingPunct="1">
              <a:defRPr kumimoji="0" sz="1200">
                <a:solidFill>
                  <a:schemeClr val="accent1">
                    <a:shade val="75000"/>
                  </a:schemeClr>
                </a:solidFill>
              </a:defRPr>
            </a:lvl1pPr>
          </a:lstStyle>
          <a:p>
            <a:fld id="{CA15C064-DD44-4CAC-873E-2D1F54821676}" type="slidenum">
              <a:rPr kumimoji="0" lang="en-US" smtClean="0"/>
              <a:pPr eaLnBrk="1" latinLnBrk="0" hangingPunct="1"/>
              <a:t>‹#›</a:t>
            </a:fld>
            <a:endParaRPr kumimoji="0" lang="en-US">
              <a:solidFill>
                <a:schemeClr val="accent1">
                  <a:shade val="75000"/>
                </a:schemeClr>
              </a:solidFill>
            </a:endParaRPr>
          </a:p>
        </p:txBody>
      </p:sp>
      <p:sp>
        <p:nvSpPr>
          <p:cNvPr id="10" name="标题占位符 9"/>
          <p:cNvSpPr>
            <a:spLocks noGrp="1"/>
          </p:cNvSpPr>
          <p:nvPr>
            <p:ph type="title"/>
          </p:nvPr>
        </p:nvSpPr>
        <p:spPr>
          <a:xfrm>
            <a:off x="406400" y="457200"/>
            <a:ext cx="115824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685800" y="105798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Lst>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hyperlink" Target="https://baike.so.com/doc/982864-1038983.html" TargetMode="External"/><Relationship Id="rId2" Type="http://schemas.openxmlformats.org/officeDocument/2006/relationships/hyperlink" Target="https://baike.so.com/doc/5536873-5755237.html" TargetMode="External"/><Relationship Id="rId1" Type="http://schemas.openxmlformats.org/officeDocument/2006/relationships/slideLayout" Target="../slideLayouts/slideLayout12.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hyperlink" Target="https://baike.so.com/doc/5370043-5605904.html" TargetMode="External"/><Relationship Id="rId7" Type="http://schemas.openxmlformats.org/officeDocument/2006/relationships/hyperlink" Target="https://baike.so.com/doc/5348683-5584136.html" TargetMode="External"/><Relationship Id="rId2"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hyperlink" Target="https://baike.so.com/doc/6910494-7132351.html" TargetMode="External"/><Relationship Id="rId5" Type="http://schemas.openxmlformats.org/officeDocument/2006/relationships/hyperlink" Target="https://baike.so.com/doc/6211941-6425213.html" TargetMode="External"/><Relationship Id="rId4" Type="http://schemas.openxmlformats.org/officeDocument/2006/relationships/hyperlink" Target="https://baike.so.com/doc/6468300-6681995.html"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hyperlink" Target="https://baike.so.com/doc/982864-1038983.html" TargetMode="External"/><Relationship Id="rId2" Type="http://schemas.openxmlformats.org/officeDocument/2006/relationships/hyperlink" Target="https://baike.so.com/doc/5536873-5755237.html" TargetMode="External"/><Relationship Id="rId1" Type="http://schemas.openxmlformats.org/officeDocument/2006/relationships/slideLayout" Target="../slideLayouts/slideLayout12.xml"/><Relationship Id="rId4" Type="http://schemas.openxmlformats.org/officeDocument/2006/relationships/image" Target="../media/image13.jpeg"/></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gif"/><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8.png"/></Relationships>
</file>

<file path=ppt/slides/_rels/slide4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4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8.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tags" Target="../tags/tag2.xml"/><Relationship Id="rId4" Type="http://schemas.openxmlformats.org/officeDocument/2006/relationships/image" Target="../media/image8.png"/></Relationships>
</file>

<file path=ppt/slides/_rels/slide5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hyperlink" Target="https://baike.so.com/doc/5370043-5605904.html" TargetMode="External"/><Relationship Id="rId7" Type="http://schemas.openxmlformats.org/officeDocument/2006/relationships/hyperlink" Target="https://baike.so.com/doc/5348683-5584136.html" TargetMode="External"/><Relationship Id="rId2"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hyperlink" Target="https://baike.so.com/doc/6910494-7132351.html" TargetMode="External"/><Relationship Id="rId5" Type="http://schemas.openxmlformats.org/officeDocument/2006/relationships/hyperlink" Target="https://baike.so.com/doc/6211941-6425213.html" TargetMode="External"/><Relationship Id="rId4" Type="http://schemas.openxmlformats.org/officeDocument/2006/relationships/hyperlink" Target="https://baike.so.com/doc/6468300-6681995.html"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pic>
        <p:nvPicPr>
          <p:cNvPr id="6" name="图片 5" descr="灯笼"/>
          <p:cNvPicPr>
            <a:picLocks noChangeAspect="1"/>
          </p:cNvPicPr>
          <p:nvPr/>
        </p:nvPicPr>
        <p:blipFill>
          <a:blip r:embed="rId5"/>
          <a:stretch>
            <a:fillRect/>
          </a:stretch>
        </p:blipFill>
        <p:spPr>
          <a:xfrm>
            <a:off x="8697595" y="-10795"/>
            <a:ext cx="1266825" cy="1049020"/>
          </a:xfrm>
          <a:prstGeom prst="rect">
            <a:avLst/>
          </a:prstGeom>
        </p:spPr>
      </p:pic>
      <p:pic>
        <p:nvPicPr>
          <p:cNvPr id="7" name="图片 6" descr="建筑"/>
          <p:cNvPicPr>
            <a:picLocks noChangeAspect="1"/>
          </p:cNvPicPr>
          <p:nvPr/>
        </p:nvPicPr>
        <p:blipFill>
          <a:blip r:embed="rId6"/>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7"/>
          <a:stretch>
            <a:fillRect/>
          </a:stretch>
        </p:blipFill>
        <p:spPr>
          <a:xfrm>
            <a:off x="10879455" y="4635500"/>
            <a:ext cx="1304290" cy="2273935"/>
          </a:xfrm>
          <a:prstGeom prst="rect">
            <a:avLst/>
          </a:prstGeom>
        </p:spPr>
      </p:pic>
      <p:sp>
        <p:nvSpPr>
          <p:cNvPr id="2" name="矩形 1"/>
          <p:cNvSpPr/>
          <p:nvPr/>
        </p:nvSpPr>
        <p:spPr>
          <a:xfrm>
            <a:off x="2515534" y="2967335"/>
            <a:ext cx="7160936" cy="923330"/>
          </a:xfrm>
          <a:prstGeom prst="rect">
            <a:avLst/>
          </a:prstGeom>
          <a:noFill/>
        </p:spPr>
        <p:txBody>
          <a:bodyPr wrap="none" lIns="91440" tIns="45720" rIns="91440" bIns="45720">
            <a:spAutoFit/>
          </a:bodyPr>
          <a:lstStyle/>
          <a:p>
            <a:pPr algn="ctr"/>
            <a:r>
              <a:rPr lang="zh-CN" altLang="en-US" sz="5400" b="1" cap="none" spc="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第    二    单    元</a:t>
            </a:r>
            <a:endParaRPr lang="en-US" altLang="zh-CN" sz="5400" b="1" cap="none" spc="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wipe(left)">
                                      <p:cBhvr>
                                        <p:cTn id="8" dur="500"/>
                                        <p:tgtEl>
                                          <p:spTgt spid="4"/>
                                        </p:tgtEl>
                                      </p:cBhvr>
                                    </p:animEffect>
                                  </p:childTnLst>
                                </p:cTn>
                              </p:par>
                              <p:par>
                                <p:cTn id="9" presetID="2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nodeType="withGroup">
                            <p:stCondLst>
                              <p:cond delay="500"/>
                            </p:stCondLst>
                            <p:childTnLst>
                              <p:par>
                                <p:cTn id="13" presetID="42" presetClass="entr" presetSubtype="0" fill="hold" nodeType="afterEffec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anim calcmode="lin" valueType="num">
                                      <p:cBhvr>
                                        <p:cTn id="16" dur="500" fill="hold"/>
                                        <p:tgtEl>
                                          <p:spTgt spid="7"/>
                                        </p:tgtEl>
                                        <p:attrNameLst>
                                          <p:attrName>ppt_x</p:attrName>
                                        </p:attrNameLst>
                                      </p:cBhvr>
                                      <p:tavLst>
                                        <p:tav tm="0">
                                          <p:val>
                                            <p:strVal val="#ppt_x"/>
                                          </p:val>
                                        </p:tav>
                                        <p:tav tm="100000">
                                          <p:val>
                                            <p:strVal val="#ppt_x"/>
                                          </p:val>
                                        </p:tav>
                                      </p:tavLst>
                                    </p:anim>
                                    <p:anim calcmode="lin" valueType="num">
                                      <p:cBhvr>
                                        <p:cTn id="17" dur="5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anim calcmode="lin" valueType="num">
                                      <p:cBhvr>
                                        <p:cTn id="21" dur="500" fill="hold"/>
                                        <p:tgtEl>
                                          <p:spTgt spid="8"/>
                                        </p:tgtEl>
                                        <p:attrNameLst>
                                          <p:attrName>ppt_x</p:attrName>
                                        </p:attrNameLst>
                                      </p:cBhvr>
                                      <p:tavLst>
                                        <p:tav tm="0">
                                          <p:val>
                                            <p:strVal val="#ppt_x"/>
                                          </p:val>
                                        </p:tav>
                                        <p:tav tm="100000">
                                          <p:val>
                                            <p:strVal val="#ppt_x"/>
                                          </p:val>
                                        </p:tav>
                                      </p:tavLst>
                                    </p:anim>
                                    <p:anim calcmode="lin" valueType="num">
                                      <p:cBhvr>
                                        <p:cTn id="22" dur="500" fill="hold"/>
                                        <p:tgtEl>
                                          <p:spTgt spid="8"/>
                                        </p:tgtEl>
                                        <p:attrNameLst>
                                          <p:attrName>ppt_y</p:attrName>
                                        </p:attrNameLst>
                                      </p:cBhvr>
                                      <p:tavLst>
                                        <p:tav tm="0">
                                          <p:val>
                                            <p:strVal val="#ppt_y+.1"/>
                                          </p:val>
                                        </p:tav>
                                        <p:tav tm="100000">
                                          <p:val>
                                            <p:strVal val="#ppt_y"/>
                                          </p:val>
                                        </p:tav>
                                      </p:tavLst>
                                    </p:anim>
                                  </p:childTnLst>
                                </p:cTn>
                              </p:par>
                            </p:childTnLst>
                          </p:cTn>
                        </p:par>
                        <p:par>
                          <p:cTn id="23" fill="hold" nodeType="withGroup">
                            <p:stCondLst>
                              <p:cond delay="1000"/>
                            </p:stCondLst>
                            <p:childTnLst>
                              <p:par>
                                <p:cTn id="24" presetID="2" presetClass="entr" presetSubtype="1" fill="hold" nodeType="afterEffec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18053" y="192157"/>
            <a:ext cx="11529390" cy="4664765"/>
          </a:xfrm>
          <a:prstGeom prst="rect">
            <a:avLst/>
          </a:prstGeom>
        </p:spPr>
      </p:pic>
      <p:sp>
        <p:nvSpPr>
          <p:cNvPr id="3" name="AutoShape 139"/>
          <p:cNvSpPr/>
          <p:nvPr/>
        </p:nvSpPr>
        <p:spPr bwMode="auto">
          <a:xfrm>
            <a:off x="165652" y="145773"/>
            <a:ext cx="781877" cy="68248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128270" rtl="0" eaLnBrk="1" fontAlgn="auto" latinLnBrk="0" hangingPunct="0">
              <a:lnSpc>
                <a:spcPct val="100000"/>
              </a:lnSpc>
              <a:spcBef>
                <a:spcPct val="0"/>
              </a:spcBef>
              <a:spcAft>
                <a:spcPct val="0"/>
              </a:spcAft>
              <a:buClrTx/>
              <a:buSzTx/>
              <a:buFontTx/>
              <a:buNone/>
              <a:defRPr/>
            </a:pPr>
            <a:endParaRPr kumimoji="0" lang="en-US" sz="800" b="0" i="0" u="none" strike="noStrike" kern="120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ea typeface="+mn-ea"/>
              <a:cs typeface="+mn-cs"/>
              <a:sym typeface="Gill Sans"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59026" y="225287"/>
            <a:ext cx="5320748" cy="6555641"/>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有一座北京女子师范大学师生</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为纪念在惨案中牺牲的本校学生</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err="1">
                <a:ln>
                  <a:noFill/>
                </a:ln>
                <a:solidFill>
                  <a:prstClr val="black"/>
                </a:solidFill>
                <a:effectLst/>
                <a:uLnTx/>
                <a:uFillTx/>
                <a:latin typeface="宋体" pitchFamily="2" charset="-122"/>
                <a:ea typeface="宋体" pitchFamily="2" charset="-122"/>
                <a:cs typeface="Arial" pitchFamily="34" charset="0"/>
                <a:hlinkClick r:id="rId2"/>
              </a:rPr>
              <a:t>刘和珍</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与杨德群烈士而建立的</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“三</a:t>
            </a:r>
            <a:r>
              <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一八遇难烈士</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刘和珍、杨德群纪念碑”。</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碑座上刻着两位烈士的生平传略，</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碑身阴面镌刻着</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err="1">
                <a:ln>
                  <a:noFill/>
                </a:ln>
                <a:solidFill>
                  <a:prstClr val="black"/>
                </a:solidFill>
                <a:effectLst/>
                <a:uLnTx/>
                <a:uFillTx/>
                <a:latin typeface="宋体" pitchFamily="2" charset="-122"/>
                <a:ea typeface="宋体" pitchFamily="2" charset="-122"/>
                <a:cs typeface="Arial" pitchFamily="34" charset="0"/>
                <a:hlinkClick r:id="rId3"/>
              </a:rPr>
              <a:t>文天祥</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《正气歌》中的名句“</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1" i="0" u="none" strike="noStrike" kern="1200" cap="none" spc="0" normalizeH="0" baseline="0" noProof="0">
                <a:ln>
                  <a:noFill/>
                </a:ln>
                <a:solidFill>
                  <a:srgbClr val="C00000"/>
                </a:solidFill>
                <a:effectLst/>
                <a:uLnTx/>
                <a:uFillTx/>
                <a:latin typeface="宋体" pitchFamily="2" charset="-122"/>
                <a:ea typeface="宋体" pitchFamily="2" charset="-122"/>
                <a:cs typeface="Arial" pitchFamily="34" charset="0"/>
              </a:rPr>
              <a:t>是气所磅礴，</a:t>
            </a:r>
            <a:endParaRPr kumimoji="0" lang="en-US" altLang="zh-CN" sz="2800" b="1" i="0" u="none" strike="noStrike" kern="1200" cap="none" spc="0" normalizeH="0" baseline="0" noProof="0">
              <a:ln>
                <a:noFill/>
              </a:ln>
              <a:solidFill>
                <a:srgbClr val="C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2800" b="1" i="0" u="none" strike="noStrike" kern="1200" cap="none" spc="0" normalizeH="0" baseline="0" noProof="0">
              <a:ln>
                <a:noFill/>
              </a:ln>
              <a:solidFill>
                <a:srgbClr val="C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1" i="0" u="none" strike="noStrike" kern="1200" cap="none" spc="0" normalizeH="0" baseline="0" noProof="0">
                <a:ln>
                  <a:noFill/>
                </a:ln>
                <a:solidFill>
                  <a:srgbClr val="C00000"/>
                </a:solidFill>
                <a:effectLst/>
                <a:uLnTx/>
                <a:uFillTx/>
                <a:latin typeface="宋体" pitchFamily="2" charset="-122"/>
                <a:ea typeface="宋体" pitchFamily="2" charset="-122"/>
                <a:cs typeface="Arial" pitchFamily="34" charset="0"/>
              </a:rPr>
              <a:t>凛烈万古存，</a:t>
            </a:r>
            <a:endParaRPr kumimoji="0" lang="en-US" altLang="zh-CN" sz="2800" b="1" i="0" u="none" strike="noStrike" kern="1200" cap="none" spc="0" normalizeH="0" baseline="0" noProof="0">
              <a:ln>
                <a:noFill/>
              </a:ln>
              <a:solidFill>
                <a:srgbClr val="C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2800" b="1" i="0" u="none" strike="noStrike" kern="1200" cap="none" spc="0" normalizeH="0" baseline="0" noProof="0">
              <a:ln>
                <a:noFill/>
              </a:ln>
              <a:solidFill>
                <a:srgbClr val="C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1" i="0" u="none" strike="noStrike" kern="1200" cap="none" spc="0" normalizeH="0" baseline="0" noProof="0">
                <a:ln>
                  <a:noFill/>
                </a:ln>
                <a:solidFill>
                  <a:srgbClr val="C00000"/>
                </a:solidFill>
                <a:effectLst/>
                <a:uLnTx/>
                <a:uFillTx/>
                <a:latin typeface="宋体" pitchFamily="2" charset="-122"/>
                <a:ea typeface="宋体" pitchFamily="2" charset="-122"/>
                <a:cs typeface="Arial" pitchFamily="34" charset="0"/>
              </a:rPr>
              <a:t>当其贯日月，</a:t>
            </a:r>
            <a:endParaRPr kumimoji="0" lang="en-US" altLang="zh-CN" sz="2800" b="1" i="0" u="none" strike="noStrike" kern="1200" cap="none" spc="0" normalizeH="0" baseline="0" noProof="0">
              <a:ln>
                <a:noFill/>
              </a:ln>
              <a:solidFill>
                <a:srgbClr val="C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2800" b="1" i="0" u="none" strike="noStrike" kern="1200" cap="none" spc="0" normalizeH="0" baseline="0" noProof="0">
              <a:ln>
                <a:noFill/>
              </a:ln>
              <a:solidFill>
                <a:srgbClr val="C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1" i="0" u="none" strike="noStrike" kern="1200" cap="none" spc="0" normalizeH="0" baseline="0" noProof="0">
                <a:ln>
                  <a:noFill/>
                </a:ln>
                <a:solidFill>
                  <a:srgbClr val="C00000"/>
                </a:solidFill>
                <a:effectLst/>
                <a:uLnTx/>
                <a:uFillTx/>
                <a:latin typeface="宋体" pitchFamily="2" charset="-122"/>
                <a:ea typeface="宋体" pitchFamily="2" charset="-122"/>
                <a:cs typeface="Arial" pitchFamily="34" charset="0"/>
              </a:rPr>
              <a:t>生死安足论！</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 </a:t>
            </a:r>
            <a:endPar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2990" y="0"/>
            <a:ext cx="6149009" cy="6858000"/>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06045" y="969645"/>
            <a:ext cx="11979275" cy="5692775"/>
          </a:xfrm>
          <a:prstGeom prst="rect">
            <a:avLst/>
          </a:prstGeom>
          <a:noFill/>
          <a:ln w="9525">
            <a:noFill/>
          </a:ln>
        </p:spPr>
        <p:txBody>
          <a:bodyPr wrap="square">
            <a:spAutoFit/>
          </a:bodyPr>
          <a:lstStyle/>
          <a:p>
            <a:pPr indent="0"/>
            <a:r>
              <a:rPr lang="zh-CN" sz="2800">
                <a:latin typeface="宋体" pitchFamily="2" charset="-122"/>
                <a:ea typeface="宋体" pitchFamily="2" charset="-122"/>
                <a:cs typeface="宋体" panose="02010600030101010101" pitchFamily="2" charset="-122"/>
              </a:rPr>
              <a:t>殷夫(1910年6月11日-1931年2月7日)，男，原名徐白，谱名孝杰，小名徐柏庭，学名徐祖华，又名白莽，浙江象山人。读书时先后用过徐白、徐文雄(字之白)等学名，笔名有徐殷夫、白莽、文雄白、任夫、殷孚、沙洛、洛夫、Lven等，</a:t>
            </a:r>
            <a:r>
              <a:rPr lang="zh-CN" sz="2800">
                <a:solidFill>
                  <a:schemeClr val="accent1"/>
                </a:solidFill>
                <a:latin typeface="宋体" pitchFamily="2" charset="-122"/>
                <a:ea typeface="宋体" pitchFamily="2" charset="-122"/>
                <a:cs typeface="宋体" panose="02010600030101010101" pitchFamily="2" charset="-122"/>
              </a:rPr>
              <a:t>中国共产党员，中国无产阶级的优秀诗人，左联五烈士之一。</a:t>
            </a:r>
            <a:r>
              <a:rPr lang="zh-CN" sz="2800">
                <a:latin typeface="宋体" pitchFamily="2" charset="-122"/>
                <a:ea typeface="宋体" pitchFamily="2" charset="-122"/>
                <a:cs typeface="宋体" panose="02010600030101010101" pitchFamily="2" charset="-122"/>
              </a:rPr>
              <a:t>殷夫主要作品有《孩儿塔》《殷夫选集》《殷夫集》《别了，哥哥》《血字》《伏尔加的黑浪》《一百零七个》，同时，他还在《列宁青年》杂志上发表了许多政论性文章。</a:t>
            </a:r>
          </a:p>
          <a:p>
            <a:pPr indent="0"/>
            <a:r>
              <a:rPr lang="zh-CN" sz="2800">
                <a:latin typeface="宋体" pitchFamily="2" charset="-122"/>
                <a:ea typeface="宋体" pitchFamily="2" charset="-122"/>
                <a:cs typeface="宋体" panose="02010600030101010101" pitchFamily="2" charset="-122"/>
              </a:rPr>
              <a:t>柔石(1902年9月28日-1931年2月7日)，男，本名赵平复，</a:t>
            </a:r>
            <a:r>
              <a:rPr lang="zh-CN" sz="2800">
                <a:solidFill>
                  <a:schemeClr val="accent1"/>
                </a:solidFill>
                <a:latin typeface="宋体" pitchFamily="2" charset="-122"/>
                <a:ea typeface="宋体" pitchFamily="2" charset="-122"/>
                <a:cs typeface="宋体" panose="02010600030101010101" pitchFamily="2" charset="-122"/>
              </a:rPr>
              <a:t>民国时期著名作家、翻译家、革命家，中国共产党员，左联五烈士之一。</a:t>
            </a:r>
            <a:r>
              <a:rPr lang="zh-CN" sz="2800">
                <a:latin typeface="宋体" pitchFamily="2" charset="-122"/>
                <a:ea typeface="宋体" pitchFamily="2" charset="-122"/>
                <a:cs typeface="宋体" panose="02010600030101010101" pitchFamily="2" charset="-122"/>
              </a:rPr>
              <a:t>柔石先生一生积极从事新文化运动，唤醒民众忧国忧民的革命意识，代表作品有短篇小说集《疯人》《希望》《为奴隶的母亲》，中篇小说《二月》《三姊妹》等。主办《朝花》《语丝》等进步期刊杂志。民国廿十年(1931年)因叛徒出卖，遭国民党军警逮捕后与殷夫、欧阳立安等二十三位同志被秘密杀害。</a:t>
            </a:r>
            <a:endParaRPr lang="zh-CN" altLang="en-US" sz="2800">
              <a:latin typeface="宋体" pitchFamily="2" charset="-122"/>
              <a:ea typeface="宋体" pitchFamily="2" charset="-122"/>
              <a:cs typeface="宋体" panose="02010600030101010101" pitchFamily="2" charset="-122"/>
            </a:endParaRPr>
          </a:p>
        </p:txBody>
      </p:sp>
      <p:sp>
        <p:nvSpPr>
          <p:cNvPr id="3" name="矩形 2"/>
          <p:cNvSpPr/>
          <p:nvPr/>
        </p:nvSpPr>
        <p:spPr>
          <a:xfrm>
            <a:off x="780086" y="107742"/>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知人论世</a:t>
            </a:r>
          </a:p>
        </p:txBody>
      </p:sp>
      <p:pic>
        <p:nvPicPr>
          <p:cNvPr id="2" name="图片 1" descr="花2"/>
          <p:cNvPicPr>
            <a:picLocks noChangeAspect="1"/>
          </p:cNvPicPr>
          <p:nvPr/>
        </p:nvPicPr>
        <p:blipFill>
          <a:blip r:embed="rId2"/>
          <a:stretch>
            <a:fillRect/>
          </a:stretch>
        </p:blipFill>
        <p:spPr>
          <a:xfrm>
            <a:off x="106045" y="107950"/>
            <a:ext cx="673735" cy="6191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descr="塔"/>
          <p:cNvPicPr>
            <a:picLocks noChangeAspect="1"/>
          </p:cNvPicPr>
          <p:nvPr/>
        </p:nvPicPr>
        <p:blipFill>
          <a:blip r:embed="rId3"/>
          <a:stretch>
            <a:fillRect/>
          </a:stretch>
        </p:blipFill>
        <p:spPr>
          <a:xfrm>
            <a:off x="11085777" y="4888810"/>
            <a:ext cx="1001395" cy="1746885"/>
          </a:xfrm>
          <a:prstGeom prst="rect">
            <a:avLst/>
          </a:prstGeom>
        </p:spPr>
      </p:pic>
      <p:sp>
        <p:nvSpPr>
          <p:cNvPr id="3" name="矩形 2"/>
          <p:cNvSpPr/>
          <p:nvPr/>
        </p:nvSpPr>
        <p:spPr>
          <a:xfrm>
            <a:off x="104828" y="813695"/>
            <a:ext cx="12066548" cy="5693866"/>
          </a:xfrm>
          <a:prstGeom prst="rect">
            <a:avLst/>
          </a:prstGeom>
        </p:spPr>
        <p:txBody>
          <a:bodyPr wrap="square">
            <a:spAutoFit/>
          </a:bodyPr>
          <a:lstStyle/>
          <a:p>
            <a:pPr marL="0" marR="0" lvl="0" indent="0" algn="l" defTabSz="0" rtl="0" eaLnBrk="1" fontAlgn="auto" latinLnBrk="0" hangingPunct="1">
              <a:lnSpc>
                <a:spcPct val="100000"/>
              </a:lnSpc>
              <a:spcBef>
                <a:spcPct val="0"/>
              </a:spcBef>
              <a:spcAft>
                <a:spcPct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土地革命战争时期</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国民党政府配合军事</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围剿</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疯狂地进行文化</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围剿</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。他们一方面利用其御用文人对抗革命文艺运动</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p>
          <a:p>
            <a:pPr marL="0" marR="0" lvl="0" indent="0" algn="l" defTabSz="0" rtl="0" eaLnBrk="1" fontAlgn="auto" latinLnBrk="0" hangingPunct="1">
              <a:lnSpc>
                <a:spcPct val="100000"/>
              </a:lnSpc>
              <a:spcBef>
                <a:spcPct val="0"/>
              </a:spcBef>
              <a:spcAft>
                <a:spcPct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一方面大肆逮捕、拘禁、秘密杀害革命作家。</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endParaRPr>
          </a:p>
          <a:p>
            <a:pPr marL="0" marR="0" lvl="0" indent="0" algn="l" defTabSz="0" rtl="0" eaLnBrk="1" fontAlgn="auto" latinLnBrk="0" hangingPunct="1">
              <a:lnSpc>
                <a:spcPct val="100000"/>
              </a:lnSpc>
              <a:spcBef>
                <a:spcPct val="0"/>
              </a:spcBef>
              <a:spcAft>
                <a:spcPct val="0"/>
              </a:spcAft>
              <a:buClrTx/>
              <a:buSzTx/>
              <a:buFontTx/>
              <a:buNone/>
              <a:tabLst>
                <a:tab pos="1188085" algn="l"/>
                <a:tab pos="2163445" algn="l"/>
                <a:tab pos="3142615" algn="l"/>
                <a:tab pos="4190365" algn="l"/>
              </a:tabLst>
              <a:defRPr/>
            </a:pP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1931</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年</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1</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月</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17</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日</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柔石、白莽等</a:t>
            </a:r>
            <a:r>
              <a:rPr kumimoji="0" lang="en-US" altLang="zh-CN" sz="2800" b="0" i="0" u="none" strike="noStrike" kern="1200" cap="none" spc="0" normalizeH="0" baseline="0" noProof="0">
                <a:ln>
                  <a:noFill/>
                </a:ln>
                <a:solidFill>
                  <a:srgbClr val="0070C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70C0"/>
                </a:solidFill>
                <a:effectLst/>
                <a:uLnTx/>
                <a:uFillTx/>
                <a:latin typeface="宋体" pitchFamily="2" charset="-122"/>
                <a:ea typeface="宋体" pitchFamily="2" charset="-122"/>
                <a:cs typeface="Times New Roman" panose="02020603050405020304" pitchFamily="18" charset="0"/>
              </a:rPr>
              <a:t>左联</a:t>
            </a:r>
            <a:r>
              <a:rPr kumimoji="0" lang="en-US" altLang="zh-CN" sz="2800" b="0" i="0" u="none" strike="noStrike" kern="1200" cap="none" spc="0" normalizeH="0" baseline="0" noProof="0">
                <a:ln>
                  <a:noFill/>
                </a:ln>
                <a:solidFill>
                  <a:srgbClr val="0070C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70C0"/>
                </a:solidFill>
                <a:effectLst/>
                <a:uLnTx/>
                <a:uFillTx/>
                <a:latin typeface="宋体" pitchFamily="2" charset="-122"/>
                <a:ea typeface="宋体" pitchFamily="2" charset="-122"/>
                <a:cs typeface="Times New Roman" panose="02020603050405020304" pitchFamily="18" charset="0"/>
              </a:rPr>
              <a:t>的五位青年作家被捕</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p>
          <a:p>
            <a:pPr marL="0" marR="0" lvl="0" indent="0" algn="l" defTabSz="0" rtl="0" eaLnBrk="1" fontAlgn="auto" latinLnBrk="0" hangingPunct="1">
              <a:lnSpc>
                <a:spcPct val="100000"/>
              </a:lnSpc>
              <a:spcBef>
                <a:spcPct val="0"/>
              </a:spcBef>
              <a:spcAft>
                <a:spcPct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同年</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2</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月</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7</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日</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被秘密枪杀于上海龙华的特务机关松沪警备司令部。</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endParaRPr>
          </a:p>
          <a:p>
            <a:pPr marL="0" marR="0" lvl="0" indent="0" algn="l" defTabSz="0" rtl="0" eaLnBrk="1" fontAlgn="auto" latinLnBrk="0" hangingPunct="1">
              <a:lnSpc>
                <a:spcPct val="100000"/>
              </a:lnSpc>
              <a:spcBef>
                <a:spcPct val="0"/>
              </a:spcBef>
              <a:spcAft>
                <a:spcPct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大批</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左联</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作家被通缉</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70C0"/>
                </a:solidFill>
                <a:effectLst/>
                <a:uLnTx/>
                <a:uFillTx/>
                <a:latin typeface="宋体" pitchFamily="2" charset="-122"/>
                <a:ea typeface="宋体" pitchFamily="2" charset="-122"/>
                <a:cs typeface="Times New Roman" panose="02020603050405020304" pitchFamily="18" charset="0"/>
              </a:rPr>
              <a:t>鲁迅先生也时刻面临被捕的危险境地。</a:t>
            </a:r>
            <a:endParaRPr kumimoji="0" lang="en-US" altLang="zh-CN" sz="2800" b="0" i="0" u="none" strike="noStrike" kern="1200" cap="none" spc="0" normalizeH="0" baseline="0" noProof="0">
              <a:ln>
                <a:noFill/>
              </a:ln>
              <a:solidFill>
                <a:srgbClr val="0070C0"/>
              </a:solidFill>
              <a:effectLst/>
              <a:uLnTx/>
              <a:uFillTx/>
              <a:latin typeface="宋体" pitchFamily="2" charset="-122"/>
              <a:ea typeface="宋体" pitchFamily="2" charset="-122"/>
              <a:cs typeface="Times New Roman" panose="02020603050405020304" pitchFamily="18" charset="0"/>
            </a:endParaRPr>
          </a:p>
          <a:p>
            <a:pPr marL="0" marR="0" lvl="0" indent="0" algn="l" defTabSz="0" rtl="0" eaLnBrk="1" fontAlgn="auto" latinLnBrk="0" hangingPunct="1">
              <a:lnSpc>
                <a:spcPct val="100000"/>
              </a:lnSpc>
              <a:spcBef>
                <a:spcPct val="0"/>
              </a:spcBef>
              <a:spcAft>
                <a:spcPct val="0"/>
              </a:spcAft>
              <a:buClrTx/>
              <a:buSzTx/>
              <a:buFontTx/>
              <a:buNone/>
              <a:tabLst>
                <a:tab pos="1188085" algn="l"/>
                <a:tab pos="2163445" algn="l"/>
                <a:tab pos="3142615" algn="l"/>
                <a:tab pos="4190365" algn="l"/>
              </a:tabLst>
              <a:defRPr/>
            </a:pP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endParaRPr>
          </a:p>
          <a:p>
            <a:pPr marL="0" marR="0" lvl="0" indent="0" algn="l" defTabSz="0" rtl="0" eaLnBrk="1" fontAlgn="auto" latinLnBrk="0" hangingPunct="1">
              <a:lnSpc>
                <a:spcPct val="100000"/>
              </a:lnSpc>
              <a:spcBef>
                <a:spcPct val="0"/>
              </a:spcBef>
              <a:spcAft>
                <a:spcPct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鲁迅先生没有畏惧反动派的屠刀和淫威</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p>
          <a:p>
            <a:pPr marL="0" marR="0" lvl="0" indent="0" algn="l" defTabSz="0" rtl="0" eaLnBrk="1" fontAlgn="auto" latinLnBrk="0" hangingPunct="1">
              <a:lnSpc>
                <a:spcPct val="100000"/>
              </a:lnSpc>
              <a:spcBef>
                <a:spcPct val="0"/>
              </a:spcBef>
              <a:spcAft>
                <a:spcPct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在闻知柔石、白莽等</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左联</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的五位青年遇难的消息后</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发表</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endParaRPr>
          </a:p>
          <a:p>
            <a:pPr marL="0" marR="0" lvl="0" indent="0" algn="l" defTabSz="0" rtl="0" eaLnBrk="1" fontAlgn="auto" latinLnBrk="0" hangingPunct="1">
              <a:lnSpc>
                <a:spcPct val="100000"/>
              </a:lnSpc>
              <a:spcBef>
                <a:spcPct val="0"/>
              </a:spcBef>
              <a:spcAft>
                <a:spcPct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《中国无产阶级革命文学和前驱的血》《黑暗中国的文艺界的现状》</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endParaRPr>
          </a:p>
          <a:p>
            <a:pPr marL="0" marR="0" lvl="0" indent="0" algn="l" defTabSz="0" rtl="0" eaLnBrk="1" fontAlgn="auto" latinLnBrk="0" hangingPunct="1">
              <a:lnSpc>
                <a:spcPct val="100000"/>
              </a:lnSpc>
              <a:spcBef>
                <a:spcPct val="0"/>
              </a:spcBef>
              <a:spcAft>
                <a:spcPct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等文章</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70C0"/>
                </a:solidFill>
                <a:effectLst/>
                <a:uLnTx/>
                <a:uFillTx/>
                <a:latin typeface="宋体" pitchFamily="2" charset="-122"/>
                <a:ea typeface="宋体" pitchFamily="2" charset="-122"/>
                <a:cs typeface="Times New Roman" panose="02020603050405020304" pitchFamily="18" charset="0"/>
              </a:rPr>
              <a:t>深刻揭露反动派的罪行。</a:t>
            </a:r>
            <a:endParaRPr kumimoji="0" lang="en-US" altLang="zh-CN" sz="2800" b="0" i="0" u="none" strike="noStrike" kern="1200" cap="none" spc="0" normalizeH="0" baseline="0" noProof="0">
              <a:ln>
                <a:noFill/>
              </a:ln>
              <a:solidFill>
                <a:srgbClr val="0070C0"/>
              </a:solidFill>
              <a:effectLst/>
              <a:uLnTx/>
              <a:uFillTx/>
              <a:latin typeface="宋体" pitchFamily="2" charset="-122"/>
              <a:ea typeface="宋体" pitchFamily="2" charset="-122"/>
              <a:cs typeface="Times New Roman" panose="02020603050405020304" pitchFamily="18" charset="0"/>
            </a:endParaRPr>
          </a:p>
          <a:p>
            <a:pPr marL="0" marR="0" lvl="0" indent="0" algn="l" defTabSz="0" rtl="0" eaLnBrk="1" fontAlgn="auto" latinLnBrk="0" hangingPunct="1">
              <a:lnSpc>
                <a:spcPct val="100000"/>
              </a:lnSpc>
              <a:spcBef>
                <a:spcPct val="0"/>
              </a:spcBef>
              <a:spcAft>
                <a:spcPct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在烈士遇难两周年的日子里</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即</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1933</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年</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2</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月</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7</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日至</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8</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日</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a:t>
            </a:r>
          </a:p>
          <a:p>
            <a:pPr marL="0" marR="0" lvl="0" indent="0" algn="l" defTabSz="0" rtl="0" eaLnBrk="1" fontAlgn="auto" latinLnBrk="0" hangingPunct="1">
              <a:lnSpc>
                <a:spcPct val="100000"/>
              </a:lnSpc>
              <a:spcBef>
                <a:spcPct val="0"/>
              </a:spcBef>
              <a:spcAft>
                <a:spcPct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鲁迅先生</a:t>
            </a:r>
            <a:r>
              <a:rPr kumimoji="0" lang="zh-CN" altLang="zh-CN" sz="2800" b="0" i="0" u="none" strike="noStrike" kern="1200" cap="none" spc="0" normalizeH="0" baseline="0" noProof="0">
                <a:ln>
                  <a:noFill/>
                </a:ln>
                <a:solidFill>
                  <a:srgbClr val="0070C0"/>
                </a:solidFill>
                <a:effectLst/>
                <a:uLnTx/>
                <a:uFillTx/>
                <a:latin typeface="宋体" pitchFamily="2" charset="-122"/>
                <a:ea typeface="宋体" pitchFamily="2" charset="-122"/>
                <a:cs typeface="Times New Roman" panose="02020603050405020304" pitchFamily="18" charset="0"/>
              </a:rPr>
              <a:t>怀着无限的悲愤</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Times New Roman" panose="02020603050405020304" pitchFamily="18" charset="0"/>
              </a:rPr>
              <a:t>写下这篇文章《为了忘却的记念》。</a:t>
            </a:r>
          </a:p>
        </p:txBody>
      </p:sp>
      <p:pic>
        <p:nvPicPr>
          <p:cNvPr id="5" name="图片 4" descr="花2"/>
          <p:cNvPicPr>
            <a:picLocks noChangeAspect="1"/>
          </p:cNvPicPr>
          <p:nvPr/>
        </p:nvPicPr>
        <p:blipFill>
          <a:blip r:embed="rId4"/>
          <a:stretch>
            <a:fillRect/>
          </a:stretch>
        </p:blipFill>
        <p:spPr>
          <a:xfrm>
            <a:off x="125453" y="167364"/>
            <a:ext cx="474980" cy="436245"/>
          </a:xfrm>
          <a:prstGeom prst="rect">
            <a:avLst/>
          </a:prstGeom>
        </p:spPr>
      </p:pic>
      <p:sp>
        <p:nvSpPr>
          <p:cNvPr id="6" name="矩形 5"/>
          <p:cNvSpPr/>
          <p:nvPr/>
        </p:nvSpPr>
        <p:spPr>
          <a:xfrm>
            <a:off x="525150" y="39230"/>
            <a:ext cx="6670416"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写作背景之</a:t>
            </a:r>
            <a:r>
              <a:rPr kumimoji="0" lang="en-US" altLang="zh-CN"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a:t>
            </a:r>
            <a:r>
              <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为了忘却的记念</a:t>
            </a:r>
            <a:r>
              <a:rPr kumimoji="0" lang="en-US" altLang="zh-CN"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a:t>
            </a:r>
            <a:endPar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nodeType="withGroup">
                            <p:stCondLst>
                              <p:cond delay="500"/>
                            </p:stCondLst>
                            <p:childTnLst>
                              <p:par>
                                <p:cTn id="11" presetID="53" presetClass="entr" presetSubtype="0" fill="hold" nodeType="afterEffec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花2"/>
          <p:cNvPicPr>
            <a:picLocks noChangeAspect="1"/>
          </p:cNvPicPr>
          <p:nvPr/>
        </p:nvPicPr>
        <p:blipFill>
          <a:blip r:embed="rId2"/>
          <a:stretch>
            <a:fillRect/>
          </a:stretch>
        </p:blipFill>
        <p:spPr>
          <a:xfrm>
            <a:off x="125453" y="167364"/>
            <a:ext cx="474980" cy="436245"/>
          </a:xfrm>
          <a:prstGeom prst="rect">
            <a:avLst/>
          </a:prstGeom>
        </p:spPr>
      </p:pic>
      <p:sp>
        <p:nvSpPr>
          <p:cNvPr id="6" name="矩形 5"/>
          <p:cNvSpPr/>
          <p:nvPr/>
        </p:nvSpPr>
        <p:spPr>
          <a:xfrm>
            <a:off x="600903" y="62725"/>
            <a:ext cx="2019300" cy="6451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文学常识</a:t>
            </a:r>
          </a:p>
        </p:txBody>
      </p:sp>
      <p:sp>
        <p:nvSpPr>
          <p:cNvPr id="100" name="文本框 99"/>
          <p:cNvSpPr txBox="1"/>
          <p:nvPr/>
        </p:nvSpPr>
        <p:spPr>
          <a:xfrm>
            <a:off x="125730" y="857250"/>
            <a:ext cx="11937365" cy="5692775"/>
          </a:xfrm>
          <a:prstGeom prst="rect">
            <a:avLst/>
          </a:prstGeom>
          <a:noFill/>
          <a:ln w="9525">
            <a:noFill/>
          </a:ln>
        </p:spPr>
        <p:txBody>
          <a:bodyPr wrap="square">
            <a:spAutoFit/>
          </a:bodyPr>
          <a:lstStyle/>
          <a:p>
            <a:pPr indent="0"/>
            <a:r>
              <a:rPr lang="zh-CN" sz="2800">
                <a:latin typeface="宋体" pitchFamily="2" charset="-122"/>
                <a:ea typeface="宋体" pitchFamily="2" charset="-122"/>
                <a:cs typeface="宋体" panose="02010600030101010101" pitchFamily="2" charset="-122"/>
              </a:rPr>
              <a:t>中国左翼作家联盟，简称左联，</a:t>
            </a:r>
          </a:p>
          <a:p>
            <a:pPr indent="0"/>
            <a:r>
              <a:rPr lang="zh-CN" sz="2800">
                <a:latin typeface="宋体" pitchFamily="2" charset="-122"/>
                <a:ea typeface="宋体" pitchFamily="2" charset="-122"/>
                <a:cs typeface="宋体" panose="02010600030101010101" pitchFamily="2" charset="-122"/>
              </a:rPr>
              <a:t>是中国共产党于20世纪30年代在中国上海领导创建的一个文学组织，</a:t>
            </a:r>
          </a:p>
          <a:p>
            <a:pPr indent="0"/>
            <a:r>
              <a:rPr lang="zh-CN" sz="2800">
                <a:solidFill>
                  <a:srgbClr val="C00000"/>
                </a:solidFill>
                <a:latin typeface="宋体" pitchFamily="2" charset="-122"/>
                <a:ea typeface="宋体" pitchFamily="2" charset="-122"/>
                <a:cs typeface="宋体" panose="02010600030101010101" pitchFamily="2" charset="-122"/>
              </a:rPr>
              <a:t>目的是与中国国民党争取宣传阵地，吸引广大民众支持其思想。</a:t>
            </a:r>
          </a:p>
          <a:p>
            <a:pPr indent="0"/>
            <a:r>
              <a:rPr lang="zh-CN" sz="2800" b="1">
                <a:solidFill>
                  <a:srgbClr val="FF0000"/>
                </a:solidFill>
                <a:latin typeface="宋体" pitchFamily="2" charset="-122"/>
                <a:ea typeface="宋体" pitchFamily="2" charset="-122"/>
                <a:cs typeface="宋体" panose="02010600030101010101" pitchFamily="2" charset="-122"/>
              </a:rPr>
              <a:t>左联的旗帜人物是鲁迅。</a:t>
            </a:r>
          </a:p>
          <a:p>
            <a:pPr indent="0"/>
            <a:r>
              <a:rPr lang="zh-CN" sz="2800" b="1">
                <a:solidFill>
                  <a:srgbClr val="0070C0"/>
                </a:solidFill>
                <a:latin typeface="宋体" pitchFamily="2" charset="-122"/>
                <a:ea typeface="宋体" pitchFamily="2" charset="-122"/>
                <a:cs typeface="宋体" panose="02010600030101010101" pitchFamily="2" charset="-122"/>
              </a:rPr>
              <a:t>1928至1929年间的革命文学论争，</a:t>
            </a:r>
          </a:p>
          <a:p>
            <a:pPr indent="0"/>
            <a:r>
              <a:rPr lang="zh-CN" sz="2800">
                <a:latin typeface="宋体" pitchFamily="2" charset="-122"/>
                <a:ea typeface="宋体" pitchFamily="2" charset="-122"/>
                <a:cs typeface="宋体" panose="02010600030101010101" pitchFamily="2" charset="-122"/>
              </a:rPr>
              <a:t>传播了马克思主义文艺理论，提高了革命作家的思想理论水平。</a:t>
            </a:r>
          </a:p>
          <a:p>
            <a:pPr indent="0"/>
            <a:endParaRPr lang="zh-CN" sz="2800">
              <a:latin typeface="宋体" pitchFamily="2" charset="-122"/>
              <a:ea typeface="宋体" pitchFamily="2" charset="-122"/>
              <a:cs typeface="宋体" panose="02010600030101010101" pitchFamily="2" charset="-122"/>
            </a:endParaRPr>
          </a:p>
          <a:p>
            <a:pPr indent="0"/>
            <a:endParaRPr lang="zh-CN" sz="2800">
              <a:latin typeface="宋体" pitchFamily="2" charset="-122"/>
              <a:ea typeface="宋体" pitchFamily="2" charset="-122"/>
              <a:cs typeface="宋体" panose="02010600030101010101" pitchFamily="2" charset="-122"/>
            </a:endParaRPr>
          </a:p>
          <a:p>
            <a:pPr indent="0"/>
            <a:r>
              <a:rPr lang="zh-CN" sz="2800">
                <a:latin typeface="宋体" pitchFamily="2" charset="-122"/>
                <a:ea typeface="宋体" pitchFamily="2" charset="-122"/>
                <a:cs typeface="宋体" panose="02010600030101010101" pitchFamily="2" charset="-122"/>
              </a:rPr>
              <a:t>在中国共产党组织的努力下，</a:t>
            </a:r>
          </a:p>
          <a:p>
            <a:pPr indent="0"/>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左联</a:t>
            </a:r>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于1930年的3月2日在上海中华艺术大学举行了成立大会。</a:t>
            </a:r>
          </a:p>
          <a:p>
            <a:pPr indent="0"/>
            <a:r>
              <a:rPr lang="zh-CN" sz="2800">
                <a:latin typeface="宋体" pitchFamily="2" charset="-122"/>
                <a:ea typeface="宋体" pitchFamily="2" charset="-122"/>
                <a:cs typeface="宋体" panose="02010600030101010101" pitchFamily="2" charset="-122"/>
              </a:rPr>
              <a:t>到会的有冯乃超、华汉</a:t>
            </a:r>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阳翰笙)、沈端先</a:t>
            </a:r>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夏衍)、鲁迅、画室(冯雪峰)、</a:t>
            </a:r>
          </a:p>
          <a:p>
            <a:pPr indent="0"/>
            <a:r>
              <a:rPr lang="zh-CN" sz="2800">
                <a:latin typeface="宋体" pitchFamily="2" charset="-122"/>
                <a:ea typeface="宋体" pitchFamily="2" charset="-122"/>
                <a:cs typeface="宋体" panose="02010600030101010101" pitchFamily="2" charset="-122"/>
              </a:rPr>
              <a:t>黄素、郑伯奇、田汉、蒋光慈、郁达夫、徐殷夫、柔石等40余人。</a:t>
            </a:r>
          </a:p>
          <a:p>
            <a:pPr indent="0"/>
            <a:r>
              <a:rPr lang="zh-CN" sz="2800">
                <a:latin typeface="宋体" pitchFamily="2" charset="-122"/>
                <a:ea typeface="宋体" pitchFamily="2" charset="-122"/>
                <a:cs typeface="宋体" panose="02010600030101010101" pitchFamily="2" charset="-122"/>
              </a:rPr>
              <a:t>最初的盟员共50余人。</a:t>
            </a:r>
            <a:endParaRPr lang="zh-CN" altLang="en-US" sz="2800">
              <a:latin typeface="宋体" pitchFamily="2" charset="-122"/>
              <a:ea typeface="宋体"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5"/>
                                        </p:tgtEl>
                                        <p:attrNameLst>
                                          <p:attrName>style.visibility</p:attrName>
                                        </p:attrNameLst>
                                      </p:cBhvr>
                                      <p:to>
                                        <p:strVal val="visible"/>
                                      </p:to>
                                    </p:set>
                                    <p:anim calcmode="lin" valueType="num">
                                      <p:cBhvr>
                                        <p:cTn id="8" dur="500" fill="hold"/>
                                        <p:tgtEl>
                                          <p:spTgt spid="5"/>
                                        </p:tgtEl>
                                        <p:attrNameLst>
                                          <p:attrName>ppt_w</p:attrName>
                                        </p:attrNameLst>
                                      </p:cBhvr>
                                      <p:tavLst>
                                        <p:tav tm="0">
                                          <p:val>
                                            <p:fltVal val="0"/>
                                          </p:val>
                                        </p:tav>
                                        <p:tav tm="100000">
                                          <p:val>
                                            <p:strVal val="#ppt_w"/>
                                          </p:val>
                                        </p:tav>
                                      </p:tavLst>
                                    </p:anim>
                                    <p:anim calcmode="lin" valueType="num">
                                      <p:cBhvr>
                                        <p:cTn id="9" dur="500" fill="hold"/>
                                        <p:tgtEl>
                                          <p:spTgt spid="5"/>
                                        </p:tgtEl>
                                        <p:attrNameLst>
                                          <p:attrName>ppt_h</p:attrName>
                                        </p:attrNameLst>
                                      </p:cBhvr>
                                      <p:tavLst>
                                        <p:tav tm="0">
                                          <p:val>
                                            <p:fltVal val="0"/>
                                          </p:val>
                                        </p:tav>
                                        <p:tav tm="100000">
                                          <p:val>
                                            <p:strVal val="#ppt_h"/>
                                          </p:val>
                                        </p:tav>
                                      </p:tavLst>
                                    </p:anim>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151765"/>
            <a:ext cx="16635730" cy="6554470"/>
          </a:xfrm>
          <a:prstGeom prst="rect">
            <a:avLst/>
          </a:prstGeom>
          <a:noFill/>
        </p:spPr>
        <p:txBody>
          <a:bodyPr wrap="square" rtlCol="0" anchor="t">
            <a:spAutoFit/>
          </a:bodyPr>
          <a:lstStyle/>
          <a:p>
            <a:pPr indent="0"/>
            <a:r>
              <a:rPr lang="zh-CN" sz="2800">
                <a:latin typeface="宋体" pitchFamily="2" charset="-122"/>
                <a:ea typeface="宋体" pitchFamily="2" charset="-122"/>
                <a:cs typeface="宋体" panose="02010600030101010101" pitchFamily="2" charset="-122"/>
              </a:rPr>
              <a:t>在成立大会上，鲁迅先生作了题为</a:t>
            </a:r>
            <a:r>
              <a:rPr lang="zh-CN" sz="2800" b="1">
                <a:solidFill>
                  <a:srgbClr val="FF0000"/>
                </a:solidFill>
                <a:latin typeface="宋体" pitchFamily="2" charset="-122"/>
                <a:ea typeface="宋体" pitchFamily="2" charset="-122"/>
                <a:cs typeface="宋体" panose="02010600030101010101" pitchFamily="2" charset="-122"/>
              </a:rPr>
              <a:t>《对于左翼作家联盟的意见》</a:t>
            </a:r>
            <a:r>
              <a:rPr lang="zh-CN" sz="2800">
                <a:latin typeface="宋体" pitchFamily="2" charset="-122"/>
                <a:ea typeface="宋体" pitchFamily="2" charset="-122"/>
                <a:cs typeface="宋体" panose="02010600030101010101" pitchFamily="2" charset="-122"/>
              </a:rPr>
              <a:t>的讲话，</a:t>
            </a:r>
          </a:p>
          <a:p>
            <a:pPr indent="0"/>
            <a:r>
              <a:rPr lang="zh-CN" sz="2800">
                <a:latin typeface="宋体" pitchFamily="2" charset="-122"/>
                <a:ea typeface="宋体" pitchFamily="2" charset="-122"/>
                <a:cs typeface="宋体" panose="02010600030101010101" pitchFamily="2" charset="-122"/>
              </a:rPr>
              <a:t>第一次提出了</a:t>
            </a:r>
            <a:r>
              <a:rPr lang="zh-CN" sz="2800" b="1">
                <a:solidFill>
                  <a:srgbClr val="FF0000"/>
                </a:solidFill>
                <a:latin typeface="宋体" pitchFamily="2" charset="-122"/>
                <a:ea typeface="宋体" pitchFamily="2" charset="-122"/>
                <a:cs typeface="宋体" panose="02010600030101010101" pitchFamily="2" charset="-122"/>
              </a:rPr>
              <a:t>文艺要为</a:t>
            </a:r>
            <a:r>
              <a:rPr lang="en-US" sz="2800" b="1">
                <a:solidFill>
                  <a:srgbClr val="FF0000"/>
                </a:solidFill>
                <a:latin typeface="宋体" pitchFamily="2" charset="-122"/>
                <a:ea typeface="宋体" pitchFamily="2" charset="-122"/>
                <a:cs typeface="宋体" panose="02010600030101010101" pitchFamily="2" charset="-122"/>
              </a:rPr>
              <a:t>“</a:t>
            </a:r>
            <a:r>
              <a:rPr lang="zh-CN" sz="2800" b="1">
                <a:solidFill>
                  <a:srgbClr val="FF0000"/>
                </a:solidFill>
                <a:latin typeface="宋体" pitchFamily="2" charset="-122"/>
                <a:ea typeface="宋体" pitchFamily="2" charset="-122"/>
                <a:cs typeface="宋体" panose="02010600030101010101" pitchFamily="2" charset="-122"/>
              </a:rPr>
              <a:t>工农大众</a:t>
            </a:r>
            <a:r>
              <a:rPr lang="en-US" sz="2800" b="1">
                <a:solidFill>
                  <a:srgbClr val="FF0000"/>
                </a:solidFill>
                <a:latin typeface="宋体" pitchFamily="2" charset="-122"/>
                <a:ea typeface="宋体" pitchFamily="2" charset="-122"/>
                <a:cs typeface="宋体" panose="02010600030101010101" pitchFamily="2" charset="-122"/>
              </a:rPr>
              <a:t>”</a:t>
            </a:r>
            <a:r>
              <a:rPr lang="zh-CN" sz="2800" b="1">
                <a:solidFill>
                  <a:srgbClr val="FF0000"/>
                </a:solidFill>
                <a:latin typeface="宋体" pitchFamily="2" charset="-122"/>
                <a:ea typeface="宋体" pitchFamily="2" charset="-122"/>
                <a:cs typeface="宋体" panose="02010600030101010101" pitchFamily="2" charset="-122"/>
              </a:rPr>
              <a:t>服务的方向，</a:t>
            </a:r>
          </a:p>
          <a:p>
            <a:pPr indent="0"/>
            <a:r>
              <a:rPr lang="zh-CN" sz="2800" b="1">
                <a:solidFill>
                  <a:srgbClr val="FF0000"/>
                </a:solidFill>
                <a:latin typeface="宋体" pitchFamily="2" charset="-122"/>
                <a:ea typeface="宋体" pitchFamily="2" charset="-122"/>
                <a:cs typeface="宋体" panose="02010600030101010101" pitchFamily="2" charset="-122"/>
              </a:rPr>
              <a:t>并且指出左翼文艺家一定要和实际的社会斗争接触。</a:t>
            </a:r>
            <a:endParaRPr lang="zh-CN" sz="2800">
              <a:latin typeface="宋体" pitchFamily="2" charset="-122"/>
              <a:ea typeface="宋体" pitchFamily="2" charset="-122"/>
              <a:cs typeface="宋体" panose="02010600030101010101" pitchFamily="2" charset="-122"/>
            </a:endParaRPr>
          </a:p>
          <a:p>
            <a:pPr indent="0"/>
            <a:r>
              <a:rPr lang="zh-CN" sz="2800">
                <a:latin typeface="宋体" pitchFamily="2" charset="-122"/>
                <a:ea typeface="宋体" pitchFamily="2" charset="-122"/>
                <a:cs typeface="宋体" panose="02010600030101010101" pitchFamily="2" charset="-122"/>
              </a:rPr>
              <a:t>左联成立之际，正值第一次国内革命战争失败，</a:t>
            </a:r>
          </a:p>
          <a:p>
            <a:pPr indent="0"/>
            <a:r>
              <a:rPr lang="zh-CN" sz="2800">
                <a:latin typeface="宋体" pitchFamily="2" charset="-122"/>
                <a:ea typeface="宋体" pitchFamily="2" charset="-122"/>
                <a:cs typeface="宋体" panose="02010600030101010101" pitchFamily="2" charset="-122"/>
              </a:rPr>
              <a:t>国民党反动派一方面对革命根据地进行</a:t>
            </a:r>
            <a:r>
              <a:rPr lang="zh-CN" sz="2800" b="1">
                <a:solidFill>
                  <a:srgbClr val="0070C0"/>
                </a:solidFill>
                <a:latin typeface="宋体" pitchFamily="2" charset="-122"/>
                <a:ea typeface="宋体" pitchFamily="2" charset="-122"/>
                <a:cs typeface="宋体" panose="02010600030101010101" pitchFamily="2" charset="-122"/>
              </a:rPr>
              <a:t>军事围剿</a:t>
            </a:r>
            <a:r>
              <a:rPr lang="zh-CN" sz="2800">
                <a:latin typeface="宋体" pitchFamily="2" charset="-122"/>
                <a:ea typeface="宋体" pitchFamily="2" charset="-122"/>
                <a:cs typeface="宋体" panose="02010600030101010101" pitchFamily="2" charset="-122"/>
              </a:rPr>
              <a:t>，</a:t>
            </a:r>
          </a:p>
          <a:p>
            <a:pPr indent="0"/>
            <a:r>
              <a:rPr lang="zh-CN" sz="2800">
                <a:latin typeface="宋体" pitchFamily="2" charset="-122"/>
                <a:ea typeface="宋体" pitchFamily="2" charset="-122"/>
                <a:cs typeface="宋体" panose="02010600030101010101" pitchFamily="2" charset="-122"/>
              </a:rPr>
              <a:t>另一方面对国统区实行</a:t>
            </a:r>
            <a:r>
              <a:rPr lang="zh-CN" sz="2800" b="1">
                <a:solidFill>
                  <a:srgbClr val="0070C0"/>
                </a:solidFill>
                <a:latin typeface="宋体" pitchFamily="2" charset="-122"/>
                <a:ea typeface="宋体" pitchFamily="2" charset="-122"/>
                <a:cs typeface="宋体" panose="02010600030101010101" pitchFamily="2" charset="-122"/>
              </a:rPr>
              <a:t>文化</a:t>
            </a:r>
            <a:r>
              <a:rPr lang="en-US" sz="2800" b="1">
                <a:solidFill>
                  <a:srgbClr val="0070C0"/>
                </a:solidFill>
                <a:latin typeface="宋体" pitchFamily="2" charset="-122"/>
                <a:ea typeface="宋体" pitchFamily="2" charset="-122"/>
                <a:cs typeface="宋体" panose="02010600030101010101" pitchFamily="2" charset="-122"/>
              </a:rPr>
              <a:t>“</a:t>
            </a:r>
            <a:r>
              <a:rPr lang="zh-CN" sz="2800" b="1">
                <a:solidFill>
                  <a:srgbClr val="0070C0"/>
                </a:solidFill>
                <a:latin typeface="宋体" pitchFamily="2" charset="-122"/>
                <a:ea typeface="宋体" pitchFamily="2" charset="-122"/>
                <a:cs typeface="宋体" panose="02010600030101010101" pitchFamily="2" charset="-122"/>
              </a:rPr>
              <a:t>围剿”</a:t>
            </a:r>
            <a:r>
              <a:rPr lang="zh-CN" sz="2800">
                <a:latin typeface="宋体" pitchFamily="2" charset="-122"/>
                <a:ea typeface="宋体" pitchFamily="2" charset="-122"/>
                <a:cs typeface="宋体" panose="02010600030101010101" pitchFamily="2" charset="-122"/>
              </a:rPr>
              <a:t>，</a:t>
            </a:r>
          </a:p>
          <a:p>
            <a:pPr indent="0"/>
            <a:r>
              <a:rPr lang="zh-CN" sz="2800">
                <a:latin typeface="宋体" pitchFamily="2" charset="-122"/>
                <a:ea typeface="宋体" pitchFamily="2" charset="-122"/>
                <a:cs typeface="宋体" panose="02010600030101010101" pitchFamily="2" charset="-122"/>
              </a:rPr>
              <a:t>如取缔</a:t>
            </a:r>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左联</a:t>
            </a:r>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组织，通缉左联盟员，颁布各种法令条例，封闭书店，</a:t>
            </a:r>
          </a:p>
          <a:p>
            <a:pPr indent="0"/>
            <a:r>
              <a:rPr lang="zh-CN" sz="2800">
                <a:latin typeface="宋体" pitchFamily="2" charset="-122"/>
                <a:ea typeface="宋体" pitchFamily="2" charset="-122"/>
                <a:cs typeface="宋体" panose="02010600030101010101" pitchFamily="2" charset="-122"/>
              </a:rPr>
              <a:t>查禁刊物和书籍，检查稿件，拘捕刑讯，秘密杀戮革命文艺工作者等。</a:t>
            </a:r>
          </a:p>
          <a:p>
            <a:pPr indent="0"/>
            <a:r>
              <a:rPr lang="zh-CN" sz="2800">
                <a:latin typeface="宋体" pitchFamily="2" charset="-122"/>
                <a:ea typeface="宋体" pitchFamily="2" charset="-122"/>
                <a:cs typeface="宋体" panose="02010600030101010101" pitchFamily="2" charset="-122"/>
              </a:rPr>
              <a:t>人们习惯称为</a:t>
            </a:r>
            <a:r>
              <a:rPr lang="en-US" sz="2800" b="1">
                <a:solidFill>
                  <a:schemeClr val="accent2"/>
                </a:solidFill>
                <a:latin typeface="宋体" pitchFamily="2" charset="-122"/>
                <a:ea typeface="宋体" pitchFamily="2" charset="-122"/>
                <a:cs typeface="宋体" panose="02010600030101010101" pitchFamily="2" charset="-122"/>
              </a:rPr>
              <a:t>“</a:t>
            </a:r>
            <a:r>
              <a:rPr lang="zh-CN" sz="2800" b="1">
                <a:solidFill>
                  <a:schemeClr val="accent2"/>
                </a:solidFill>
                <a:latin typeface="宋体" pitchFamily="2" charset="-122"/>
                <a:ea typeface="宋体" pitchFamily="2" charset="-122"/>
                <a:cs typeface="宋体" panose="02010600030101010101" pitchFamily="2" charset="-122"/>
              </a:rPr>
              <a:t>左联五烈士</a:t>
            </a:r>
            <a:r>
              <a:rPr lang="en-US" sz="2800" b="1">
                <a:solidFill>
                  <a:schemeClr val="accent2"/>
                </a:solidFill>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的</a:t>
            </a:r>
          </a:p>
          <a:p>
            <a:pPr indent="0"/>
            <a:r>
              <a:rPr lang="zh-CN" sz="2800" b="1">
                <a:solidFill>
                  <a:srgbClr val="00B0F0"/>
                </a:solidFill>
                <a:latin typeface="宋体" pitchFamily="2" charset="-122"/>
                <a:ea typeface="宋体" pitchFamily="2" charset="-122"/>
                <a:cs typeface="宋体" panose="02010600030101010101" pitchFamily="2" charset="-122"/>
              </a:rPr>
              <a:t>李伟森</a:t>
            </a:r>
            <a:r>
              <a:rPr lang="en-US" sz="2400" b="1">
                <a:solidFill>
                  <a:srgbClr val="00B0F0"/>
                </a:solidFill>
                <a:latin typeface="宋体" pitchFamily="2" charset="-122"/>
                <a:ea typeface="宋体" pitchFamily="2" charset="-122"/>
                <a:cs typeface="宋体" panose="02010600030101010101" pitchFamily="2" charset="-122"/>
              </a:rPr>
              <a:t>(</a:t>
            </a:r>
            <a:r>
              <a:rPr lang="zh-CN" sz="2400" b="1">
                <a:solidFill>
                  <a:srgbClr val="00B0F0"/>
                </a:solidFill>
                <a:latin typeface="宋体" pitchFamily="2" charset="-122"/>
                <a:ea typeface="宋体" pitchFamily="2" charset="-122"/>
                <a:cs typeface="宋体" panose="02010600030101010101" pitchFamily="2" charset="-122"/>
              </a:rPr>
              <a:t>李求实，左翼文化工作者，不是左联成员)、</a:t>
            </a:r>
            <a:r>
              <a:rPr lang="zh-CN" sz="2800" b="1">
                <a:solidFill>
                  <a:srgbClr val="00B0F0"/>
                </a:solidFill>
                <a:latin typeface="宋体" pitchFamily="2" charset="-122"/>
                <a:ea typeface="宋体" pitchFamily="2" charset="-122"/>
                <a:cs typeface="宋体" panose="02010600030101010101" pitchFamily="2" charset="-122"/>
              </a:rPr>
              <a:t>柔石、胡也频、殷夫、冯铿，</a:t>
            </a:r>
          </a:p>
          <a:p>
            <a:pPr indent="0"/>
            <a:r>
              <a:rPr lang="zh-CN" sz="2800">
                <a:latin typeface="宋体" pitchFamily="2" charset="-122"/>
                <a:ea typeface="宋体" pitchFamily="2" charset="-122"/>
                <a:cs typeface="宋体" panose="02010600030101010101" pitchFamily="2" charset="-122"/>
              </a:rPr>
              <a:t>就是1931年2月7日被秘密杀害于上海龙华国民党警备司令部的。</a:t>
            </a:r>
          </a:p>
          <a:p>
            <a:pPr indent="0"/>
            <a:r>
              <a:rPr lang="zh-CN" sz="2800">
                <a:latin typeface="宋体" pitchFamily="2" charset="-122"/>
                <a:ea typeface="宋体" pitchFamily="2" charset="-122"/>
                <a:cs typeface="宋体" panose="02010600030101010101" pitchFamily="2" charset="-122"/>
              </a:rPr>
              <a:t>1936年春，根据形势的需要，为了建立文艺界抗日民族统一战线，</a:t>
            </a:r>
          </a:p>
          <a:p>
            <a:pPr indent="0"/>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左联</a:t>
            </a:r>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自动解散。</a:t>
            </a:r>
          </a:p>
          <a:p>
            <a:pPr indent="0"/>
            <a:r>
              <a:rPr lang="zh-CN" sz="2800">
                <a:latin typeface="宋体" pitchFamily="2" charset="-122"/>
                <a:ea typeface="宋体" pitchFamily="2" charset="-122"/>
                <a:cs typeface="宋体" panose="02010600030101010101" pitchFamily="2" charset="-122"/>
              </a:rPr>
              <a:t>虽然</a:t>
            </a:r>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左联</a:t>
            </a:r>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的历史不过短短6年，但是它以在当时的巨大作用</a:t>
            </a:r>
          </a:p>
          <a:p>
            <a:pPr indent="0"/>
            <a:r>
              <a:rPr lang="zh-CN" sz="2800">
                <a:latin typeface="宋体" pitchFamily="2" charset="-122"/>
                <a:ea typeface="宋体" pitchFamily="2" charset="-122"/>
                <a:cs typeface="宋体" panose="02010600030101010101" pitchFamily="2" charset="-122"/>
              </a:rPr>
              <a:t>以及对后世的深远影响，成为了中国革命文学史上的丰碑 。</a:t>
            </a:r>
            <a:endParaRPr lang="zh-CN" altLang="en-US" sz="2800">
              <a:latin typeface="宋体" pitchFamily="2" charset="-122"/>
              <a:ea typeface="宋体" pitchFamily="2" charset="-122"/>
              <a:cs typeface="宋体" panose="02010600030101010101" pitchFamily="2"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79705"/>
            <a:ext cx="2242922" cy="707886"/>
          </a:xfrm>
          <a:prstGeom prst="rect">
            <a:avLst/>
          </a:prstGeom>
          <a:noFill/>
        </p:spPr>
        <p:txBody>
          <a:bodyPr wrap="none" lIns="91440" tIns="45720" rIns="91440" bIns="45720">
            <a:spAutoFit/>
          </a:bodyPr>
          <a:lstStyle/>
          <a:p>
            <a:pPr algn="ctr"/>
            <a:r>
              <a:rPr lang="zh-CN" altLang="en-US" sz="4000" b="1" cap="none" spc="0">
                <a:ln w="22225">
                  <a:solidFill>
                    <a:schemeClr val="accent2"/>
                  </a:solidFill>
                  <a:prstDash val="solid"/>
                </a:ln>
                <a:solidFill>
                  <a:schemeClr val="accent2">
                    <a:lumMod val="40000"/>
                    <a:lumOff val="60000"/>
                  </a:schemeClr>
                </a:solidFill>
                <a:effectLst/>
                <a:latin typeface="仿宋" panose="02010609060101010101" pitchFamily="49" charset="-122"/>
                <a:ea typeface="仿宋" panose="02010609060101010101" pitchFamily="49" charset="-122"/>
              </a:rPr>
              <a:t>预习任务</a:t>
            </a:r>
            <a:endParaRPr lang="zh-CN" altLang="en-US" sz="4000" b="1" cap="none" spc="0">
              <a:ln w="22225">
                <a:solidFill>
                  <a:schemeClr val="accent2"/>
                </a:solidFill>
                <a:prstDash val="solid"/>
              </a:ln>
              <a:solidFill>
                <a:schemeClr val="accent2">
                  <a:lumMod val="40000"/>
                  <a:lumOff val="60000"/>
                </a:schemeClr>
              </a:solidFill>
              <a:effectLst/>
            </a:endParaRPr>
          </a:p>
        </p:txBody>
      </p:sp>
      <p:sp>
        <p:nvSpPr>
          <p:cNvPr id="5" name="文本框 4"/>
          <p:cNvSpPr txBox="1"/>
          <p:nvPr/>
        </p:nvSpPr>
        <p:spPr>
          <a:xfrm>
            <a:off x="106791" y="969136"/>
            <a:ext cx="11978417" cy="5692775"/>
          </a:xfrm>
          <a:prstGeom prst="rect">
            <a:avLst/>
          </a:prstGeom>
          <a:noFill/>
        </p:spPr>
        <p:txBody>
          <a:bodyPr wrap="square" rtlCol="0">
            <a:spAutoFit/>
          </a:bodyPr>
          <a:lstStyle/>
          <a:p>
            <a:r>
              <a:rPr lang="zh-CN" altLang="en-US" sz="2800" b="1">
                <a:solidFill>
                  <a:schemeClr val="accent1"/>
                </a:solidFill>
                <a:latin typeface="宋体" pitchFamily="2" charset="-122"/>
                <a:ea typeface="宋体" pitchFamily="2" charset="-122"/>
                <a:cs typeface="宋体" panose="02010600030101010101" pitchFamily="2" charset="-122"/>
              </a:rPr>
              <a:t>（</a:t>
            </a:r>
            <a:r>
              <a:rPr lang="en-US" altLang="zh-CN" sz="2800" b="1">
                <a:solidFill>
                  <a:schemeClr val="accent1"/>
                </a:solidFill>
                <a:latin typeface="宋体" pitchFamily="2" charset="-122"/>
                <a:ea typeface="宋体" pitchFamily="2" charset="-122"/>
                <a:cs typeface="宋体" panose="02010600030101010101" pitchFamily="2" charset="-122"/>
              </a:rPr>
              <a:t>1</a:t>
            </a:r>
            <a:r>
              <a:rPr lang="zh-CN" altLang="en-US" sz="2800" b="1">
                <a:solidFill>
                  <a:schemeClr val="accent1"/>
                </a:solidFill>
                <a:latin typeface="宋体" pitchFamily="2" charset="-122"/>
                <a:ea typeface="宋体" pitchFamily="2" charset="-122"/>
                <a:cs typeface="宋体" panose="02010600030101010101" pitchFamily="2" charset="-122"/>
              </a:rPr>
              <a:t>）把握文章内容：</a:t>
            </a:r>
            <a:endParaRPr lang="en-US" altLang="zh-CN" sz="2800" b="1">
              <a:solidFill>
                <a:schemeClr val="accent1"/>
              </a:solidFill>
              <a:latin typeface="宋体" pitchFamily="2" charset="-122"/>
              <a:ea typeface="宋体" pitchFamily="2" charset="-122"/>
              <a:cs typeface="宋体" panose="02010600030101010101" pitchFamily="2" charset="-122"/>
            </a:endParaRPr>
          </a:p>
          <a:p>
            <a:r>
              <a:rPr lang="en-US" altLang="zh-CN" sz="2800">
                <a:latin typeface="宋体" pitchFamily="2" charset="-122"/>
                <a:ea typeface="宋体" pitchFamily="2" charset="-122"/>
                <a:cs typeface="宋体" panose="02010600030101010101" pitchFamily="2" charset="-122"/>
              </a:rPr>
              <a:t>1.</a:t>
            </a:r>
            <a:r>
              <a:rPr lang="zh-CN" altLang="en-US" sz="2800">
                <a:solidFill>
                  <a:srgbClr val="000000"/>
                </a:solidFill>
                <a:latin typeface="宋体" pitchFamily="2" charset="-122"/>
                <a:ea typeface="宋体" pitchFamily="2" charset="-122"/>
                <a:cs typeface="宋体" panose="02010600030101010101" pitchFamily="2" charset="-122"/>
              </a:rPr>
              <a:t>完成框架图（下一张</a:t>
            </a:r>
            <a:r>
              <a:rPr lang="en-US" altLang="zh-CN" sz="2800">
                <a:solidFill>
                  <a:srgbClr val="000000"/>
                </a:solidFill>
                <a:latin typeface="宋体" pitchFamily="2" charset="-122"/>
                <a:ea typeface="宋体" pitchFamily="2" charset="-122"/>
                <a:cs typeface="宋体" panose="02010600030101010101" pitchFamily="2" charset="-122"/>
              </a:rPr>
              <a:t>PPT</a:t>
            </a:r>
            <a:r>
              <a:rPr lang="zh-CN" altLang="en-US" sz="2800">
                <a:solidFill>
                  <a:srgbClr val="000000"/>
                </a:solidFill>
                <a:latin typeface="宋体" pitchFamily="2" charset="-122"/>
                <a:ea typeface="宋体" pitchFamily="2" charset="-122"/>
                <a:cs typeface="宋体" panose="02010600030101010101" pitchFamily="2" charset="-122"/>
              </a:rPr>
              <a:t>）。</a:t>
            </a:r>
          </a:p>
          <a:p>
            <a:pPr>
              <a:spcAft>
                <a:spcPct val="0"/>
              </a:spcAft>
            </a:pPr>
            <a:r>
              <a:rPr lang="en-US" altLang="zh-CN" sz="2800">
                <a:solidFill>
                  <a:srgbClr val="000000"/>
                </a:solidFill>
                <a:latin typeface="宋体" pitchFamily="2" charset="-122"/>
                <a:ea typeface="宋体" pitchFamily="2" charset="-122"/>
                <a:cs typeface="宋体" panose="02010600030101010101" pitchFamily="2" charset="-122"/>
                <a:sym typeface="+mn-ea"/>
              </a:rPr>
              <a:t>2.</a:t>
            </a:r>
            <a:r>
              <a:rPr lang="zh-CN" altLang="en-US" sz="2800">
                <a:solidFill>
                  <a:srgbClr val="000000"/>
                </a:solidFill>
                <a:latin typeface="宋体" pitchFamily="2" charset="-122"/>
                <a:ea typeface="宋体" pitchFamily="2" charset="-122"/>
                <a:cs typeface="宋体" panose="02010600030101010101" pitchFamily="2" charset="-122"/>
                <a:sym typeface="+mn-ea"/>
              </a:rPr>
              <a:t>写出</a:t>
            </a:r>
            <a:r>
              <a:rPr lang="zh-CN" altLang="zh-CN" sz="2800">
                <a:solidFill>
                  <a:srgbClr val="000000"/>
                </a:solidFill>
                <a:latin typeface="宋体" pitchFamily="2" charset="-122"/>
                <a:ea typeface="宋体" pitchFamily="2" charset="-122"/>
                <a:cs typeface="宋体" panose="02010600030101010101" pitchFamily="2" charset="-122"/>
                <a:sym typeface="+mn-ea"/>
              </a:rPr>
              <a:t>文中的这些称呼分别指代什么人：</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中国人</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en-US" sz="2800">
                <a:solidFill>
                  <a:srgbClr val="000000"/>
                </a:solidFill>
                <a:latin typeface="宋体" pitchFamily="2" charset="-122"/>
                <a:ea typeface="宋体" pitchFamily="2" charset="-122"/>
                <a:cs typeface="宋体" panose="02010600030101010101" pitchFamily="2" charset="-122"/>
                <a:sym typeface="+mn-ea"/>
              </a:rPr>
              <a:t>庸人</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a:spcAft>
                <a:spcPct val="0"/>
              </a:spcAft>
            </a:pP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苟活者</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真的猛士</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en-US" sz="2800">
                <a:solidFill>
                  <a:srgbClr val="000000"/>
                </a:solidFill>
                <a:latin typeface="宋体" pitchFamily="2" charset="-122"/>
                <a:ea typeface="宋体" pitchFamily="2" charset="-122"/>
                <a:cs typeface="宋体" panose="02010600030101010101" pitchFamily="2" charset="-122"/>
                <a:sym typeface="+mn-ea"/>
              </a:rPr>
              <a:t>无恶意的闲人</a:t>
            </a:r>
            <a:r>
              <a:rPr lang="en-US" altLang="zh-CN" sz="2800">
                <a:solidFill>
                  <a:srgbClr val="000000"/>
                </a:solidFill>
                <a:latin typeface="宋体" pitchFamily="2" charset="-122"/>
                <a:ea typeface="宋体" pitchFamily="2" charset="-122"/>
                <a:cs typeface="宋体" panose="02010600030101010101" pitchFamily="2" charset="-122"/>
                <a:sym typeface="+mn-ea"/>
              </a:rPr>
              <a:t>” “</a:t>
            </a:r>
            <a:r>
              <a:rPr lang="zh-CN" altLang="en-US" sz="2800">
                <a:solidFill>
                  <a:srgbClr val="000000"/>
                </a:solidFill>
                <a:latin typeface="宋体" pitchFamily="2" charset="-122"/>
                <a:ea typeface="宋体" pitchFamily="2" charset="-122"/>
                <a:cs typeface="宋体" panose="02010600030101010101" pitchFamily="2" charset="-122"/>
                <a:sym typeface="+mn-ea"/>
              </a:rPr>
              <a:t>有恶意的闲人</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en-US" sz="2800">
                <a:solidFill>
                  <a:srgbClr val="000000"/>
                </a:solidFill>
                <a:latin typeface="宋体" pitchFamily="2" charset="-122"/>
                <a:ea typeface="宋体" pitchFamily="2" charset="-122"/>
                <a:cs typeface="宋体" panose="02010600030101010101" pitchFamily="2" charset="-122"/>
                <a:sym typeface="+mn-ea"/>
              </a:rPr>
              <a:t>。</a:t>
            </a:r>
          </a:p>
          <a:p>
            <a:r>
              <a:rPr lang="en-US" altLang="zh-CN" sz="2800">
                <a:latin typeface="宋体" pitchFamily="2" charset="-122"/>
                <a:ea typeface="宋体" pitchFamily="2" charset="-122"/>
                <a:cs typeface="宋体" panose="02010600030101010101" pitchFamily="2" charset="-122"/>
                <a:sym typeface="+mn-ea"/>
              </a:rPr>
              <a:t>3.</a:t>
            </a:r>
            <a:r>
              <a:rPr lang="en-US"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苟活者在淡红的血色中</a:t>
            </a:r>
            <a:r>
              <a:rPr lang="en-US"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会依稀看见微茫的希望</a:t>
            </a:r>
            <a:r>
              <a:rPr lang="en-US"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真的猛士</a:t>
            </a:r>
            <a:r>
              <a:rPr lang="en-US"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将更奋然而前行。</a:t>
            </a:r>
            <a:r>
              <a:rPr lang="en-US"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如何理解这句话</a:t>
            </a:r>
            <a:r>
              <a:rPr lang="en-US" altLang="zh-CN" sz="2800">
                <a:solidFill>
                  <a:srgbClr val="000000"/>
                </a:solidFill>
                <a:latin typeface="宋体" pitchFamily="2" charset="-122"/>
                <a:ea typeface="宋体" pitchFamily="2" charset="-122"/>
                <a:cs typeface="宋体" panose="02010600030101010101" pitchFamily="2" charset="-122"/>
                <a:sym typeface="+mn-ea"/>
              </a:rPr>
              <a:t>?</a:t>
            </a:r>
            <a:endParaRPr lang="en-US" altLang="zh-CN" sz="2800">
              <a:solidFill>
                <a:srgbClr val="000000"/>
              </a:solidFill>
              <a:latin typeface="Times New Roman" pitchFamily="18" charset="0"/>
              <a:cs typeface="Times New Roman" panose="02020603050405020304" pitchFamily="18" charset="0"/>
            </a:endParaRPr>
          </a:p>
          <a:p>
            <a:r>
              <a:rPr lang="zh-CN" altLang="en-US" sz="2800" b="1">
                <a:solidFill>
                  <a:schemeClr val="accent1"/>
                </a:solidFill>
                <a:latin typeface="宋体" pitchFamily="2" charset="-122"/>
                <a:ea typeface="宋体" pitchFamily="2" charset="-122"/>
                <a:cs typeface="宋体" panose="02010600030101010101" pitchFamily="2" charset="-122"/>
              </a:rPr>
              <a:t>（</a:t>
            </a:r>
            <a:r>
              <a:rPr lang="en-US" altLang="zh-CN" sz="2800" b="1">
                <a:solidFill>
                  <a:schemeClr val="accent1"/>
                </a:solidFill>
                <a:latin typeface="宋体" pitchFamily="2" charset="-122"/>
                <a:ea typeface="宋体" pitchFamily="2" charset="-122"/>
                <a:cs typeface="宋体" panose="02010600030101010101" pitchFamily="2" charset="-122"/>
              </a:rPr>
              <a:t>2</a:t>
            </a:r>
            <a:r>
              <a:rPr lang="zh-CN" altLang="en-US" sz="2800" b="1">
                <a:solidFill>
                  <a:schemeClr val="accent1"/>
                </a:solidFill>
                <a:latin typeface="宋体" pitchFamily="2" charset="-122"/>
                <a:ea typeface="宋体" pitchFamily="2" charset="-122"/>
                <a:cs typeface="宋体" panose="02010600030101010101" pitchFamily="2" charset="-122"/>
              </a:rPr>
              <a:t>）分析人物形象：</a:t>
            </a:r>
            <a:endParaRPr lang="en-US" altLang="zh-CN" sz="2800" b="1">
              <a:solidFill>
                <a:schemeClr val="accent1"/>
              </a:solidFill>
              <a:latin typeface="宋体" pitchFamily="2" charset="-122"/>
              <a:ea typeface="宋体" pitchFamily="2" charset="-122"/>
              <a:cs typeface="宋体" panose="02010600030101010101" pitchFamily="2" charset="-122"/>
            </a:endParaRPr>
          </a:p>
          <a:p>
            <a:pPr>
              <a:spcAft>
                <a:spcPct val="0"/>
              </a:spcAft>
            </a:pPr>
            <a:r>
              <a:rPr lang="en-US" altLang="zh-CN" sz="2800">
                <a:latin typeface="宋体" pitchFamily="2" charset="-122"/>
                <a:ea typeface="宋体" pitchFamily="2" charset="-122"/>
                <a:cs typeface="宋体" panose="02010600030101010101" pitchFamily="2" charset="-122"/>
              </a:rPr>
              <a:t>4.</a:t>
            </a:r>
            <a:r>
              <a:rPr lang="zh-CN" altLang="en-US" sz="2800">
                <a:solidFill>
                  <a:srgbClr val="333333"/>
                </a:solidFill>
                <a:latin typeface="宋体" pitchFamily="2" charset="-122"/>
                <a:ea typeface="宋体" pitchFamily="2" charset="-122"/>
                <a:cs typeface="宋体" panose="02010600030101010101" pitchFamily="2" charset="-122"/>
              </a:rPr>
              <a:t>概括刘和珍君的主要事迹及</a:t>
            </a:r>
            <a:r>
              <a:rPr lang="zh-CN" altLang="zh-CN" sz="2800">
                <a:solidFill>
                  <a:srgbClr val="333333"/>
                </a:solidFill>
                <a:latin typeface="宋体" pitchFamily="2" charset="-122"/>
                <a:ea typeface="宋体" pitchFamily="2" charset="-122"/>
                <a:cs typeface="宋体" panose="02010600030101010101" pitchFamily="2" charset="-122"/>
              </a:rPr>
              <a:t>形象</a:t>
            </a:r>
            <a:r>
              <a:rPr lang="zh-CN" altLang="en-US" sz="2800">
                <a:solidFill>
                  <a:srgbClr val="333333"/>
                </a:solidFill>
                <a:latin typeface="宋体" pitchFamily="2" charset="-122"/>
                <a:ea typeface="宋体" pitchFamily="2" charset="-122"/>
                <a:cs typeface="宋体" panose="02010600030101010101" pitchFamily="2" charset="-122"/>
              </a:rPr>
              <a:t>特点</a:t>
            </a:r>
            <a:r>
              <a:rPr lang="zh-CN" altLang="zh-CN" sz="2800">
                <a:solidFill>
                  <a:srgbClr val="333333"/>
                </a:solidFill>
                <a:latin typeface="宋体" pitchFamily="2" charset="-122"/>
                <a:ea typeface="宋体" pitchFamily="2" charset="-122"/>
                <a:cs typeface="宋体" panose="02010600030101010101" pitchFamily="2" charset="-122"/>
              </a:rPr>
              <a:t>。</a:t>
            </a:r>
          </a:p>
          <a:p>
            <a:pPr>
              <a:spcAft>
                <a:spcPct val="0"/>
              </a:spcAft>
            </a:pPr>
            <a:r>
              <a:rPr lang="en-US" altLang="zh-CN" sz="2800">
                <a:solidFill>
                  <a:srgbClr val="000000"/>
                </a:solidFill>
                <a:latin typeface="宋体" pitchFamily="2" charset="-122"/>
                <a:ea typeface="宋体" pitchFamily="2" charset="-122"/>
                <a:cs typeface="宋体" panose="02010600030101010101" pitchFamily="2" charset="-122"/>
                <a:sym typeface="+mn-ea"/>
              </a:rPr>
              <a:t>5.</a:t>
            </a:r>
            <a:r>
              <a:rPr lang="zh-CN" altLang="en-US" sz="2800">
                <a:latin typeface="+mn-ea"/>
                <a:sym typeface="+mn-ea"/>
              </a:rPr>
              <a:t>对于“三一八惨案”中不幸牺牲的中国青年，当时社会上的各方人士分别是怎样的态度？</a:t>
            </a:r>
            <a:endParaRPr lang="en-US" altLang="zh-CN" sz="2800">
              <a:latin typeface="宋体" pitchFamily="2" charset="-122"/>
              <a:ea typeface="宋体" pitchFamily="2" charset="-122"/>
              <a:cs typeface="宋体" panose="02010600030101010101" pitchFamily="2" charset="-122"/>
            </a:endParaRPr>
          </a:p>
          <a:p>
            <a:r>
              <a:rPr lang="zh-CN" altLang="en-US" sz="2800" b="1">
                <a:solidFill>
                  <a:schemeClr val="accent1"/>
                </a:solidFill>
                <a:latin typeface="宋体" pitchFamily="2" charset="-122"/>
                <a:ea typeface="宋体" pitchFamily="2" charset="-122"/>
                <a:cs typeface="宋体" panose="02010600030101010101" pitchFamily="2" charset="-122"/>
              </a:rPr>
              <a:t>（</a:t>
            </a:r>
            <a:r>
              <a:rPr lang="en-US" altLang="zh-CN" sz="2800" b="1">
                <a:solidFill>
                  <a:schemeClr val="accent1"/>
                </a:solidFill>
                <a:latin typeface="宋体" pitchFamily="2" charset="-122"/>
                <a:ea typeface="宋体" pitchFamily="2" charset="-122"/>
                <a:cs typeface="宋体" panose="02010600030101010101" pitchFamily="2" charset="-122"/>
              </a:rPr>
              <a:t>3</a:t>
            </a:r>
            <a:r>
              <a:rPr lang="zh-CN" altLang="en-US" sz="2800" b="1">
                <a:solidFill>
                  <a:schemeClr val="accent1"/>
                </a:solidFill>
                <a:latin typeface="宋体" pitchFamily="2" charset="-122"/>
                <a:ea typeface="宋体" pitchFamily="2" charset="-122"/>
                <a:cs typeface="宋体" panose="02010600030101010101" pitchFamily="2" charset="-122"/>
              </a:rPr>
              <a:t>）鉴赏艺术特色：</a:t>
            </a:r>
            <a:endParaRPr lang="en-US" altLang="zh-CN" sz="2800" b="1">
              <a:solidFill>
                <a:schemeClr val="accent1"/>
              </a:solidFill>
              <a:latin typeface="宋体" pitchFamily="2" charset="-122"/>
              <a:ea typeface="宋体" pitchFamily="2" charset="-122"/>
              <a:cs typeface="宋体" panose="02010600030101010101" pitchFamily="2" charset="-122"/>
            </a:endParaRPr>
          </a:p>
          <a:p>
            <a:r>
              <a:rPr lang="en-US" altLang="zh-CN" sz="2800">
                <a:latin typeface="宋体" pitchFamily="2" charset="-122"/>
                <a:ea typeface="宋体" pitchFamily="2" charset="-122"/>
                <a:cs typeface="宋体" panose="02010600030101010101" pitchFamily="2" charset="-122"/>
              </a:rPr>
              <a:t>6.</a:t>
            </a:r>
            <a:r>
              <a:rPr lang="zh-CN" altLang="en-US" sz="2800">
                <a:latin typeface="宋体" pitchFamily="2" charset="-122"/>
                <a:ea typeface="宋体" pitchFamily="2" charset="-122"/>
                <a:cs typeface="宋体" panose="02010600030101010101" pitchFamily="2" charset="-122"/>
              </a:rPr>
              <a:t>赏析第四节第一段副词的表达效果</a:t>
            </a:r>
            <a:r>
              <a:rPr lang="zh-CN" altLang="en-US" sz="2400">
                <a:latin typeface="楷体" panose="02010609060101010101" pitchFamily="49" charset="-122"/>
                <a:ea typeface="楷体" panose="02010609060101010101" pitchFamily="49" charset="-122"/>
                <a:cs typeface="宋体" panose="02010600030101010101" pitchFamily="2" charset="-122"/>
              </a:rPr>
              <a:t>（居然、竟、向来、然而、也、况且、更）</a:t>
            </a:r>
            <a:r>
              <a:rPr lang="zh-CN" altLang="en-US" sz="2000">
                <a:latin typeface="宋体" pitchFamily="2" charset="-122"/>
                <a:ea typeface="宋体" pitchFamily="2" charset="-122"/>
                <a:cs typeface="宋体" panose="02010600030101010101" pitchFamily="2" charset="-122"/>
              </a:rPr>
              <a:t>。</a:t>
            </a:r>
            <a:endParaRPr lang="en-US" altLang="zh-CN" sz="2000">
              <a:latin typeface="宋体" pitchFamily="2" charset="-122"/>
              <a:ea typeface="宋体" pitchFamily="2" charset="-122"/>
              <a:cs typeface="宋体" panose="02010600030101010101" pitchFamily="2" charset="-122"/>
            </a:endParaRPr>
          </a:p>
          <a:p>
            <a:r>
              <a:rPr lang="en-US" altLang="zh-CN" sz="2800">
                <a:solidFill>
                  <a:srgbClr val="000000"/>
                </a:solidFill>
                <a:latin typeface="Times New Roman" pitchFamily="18" charset="0"/>
                <a:cs typeface="Times New Roman" panose="02020603050405020304" pitchFamily="18" charset="0"/>
              </a:rPr>
              <a:t>7.</a:t>
            </a:r>
            <a:r>
              <a:rPr lang="zh-CN" altLang="en-US" sz="2800">
                <a:solidFill>
                  <a:srgbClr val="000000"/>
                </a:solidFill>
                <a:latin typeface="Times New Roman" pitchFamily="18" charset="0"/>
                <a:cs typeface="Times New Roman" panose="02020603050405020304" pitchFamily="18" charset="0"/>
              </a:rPr>
              <a:t>标注出文中的记叙、议论和抒情部分，反复阅读。</a:t>
            </a:r>
          </a:p>
        </p:txBody>
      </p:sp>
      <p:sp>
        <p:nvSpPr>
          <p:cNvPr id="2" name="文本框 1"/>
          <p:cNvSpPr txBox="1"/>
          <p:nvPr/>
        </p:nvSpPr>
        <p:spPr>
          <a:xfrm>
            <a:off x="2242820" y="249555"/>
            <a:ext cx="7294880" cy="521970"/>
          </a:xfrm>
          <a:prstGeom prst="rect">
            <a:avLst/>
          </a:prstGeom>
          <a:noFill/>
        </p:spPr>
        <p:txBody>
          <a:bodyPr wrap="none" rtlCol="0" anchor="t">
            <a:spAutoFit/>
          </a:bodyPr>
          <a:lstStyle/>
          <a:p>
            <a:r>
              <a:rPr lang="zh-CN" altLang="en-US" sz="2800">
                <a:latin typeface="黑体" pitchFamily="49" charset="-122"/>
                <a:ea typeface="黑体" pitchFamily="49" charset="-122"/>
                <a:sym typeface="+mn-ea"/>
              </a:rPr>
              <a:t>一、阅读</a:t>
            </a:r>
            <a:r>
              <a:rPr lang="en-US" altLang="zh-CN" sz="2800">
                <a:latin typeface="黑体" pitchFamily="49" charset="-122"/>
                <a:ea typeface="黑体" pitchFamily="49" charset="-122"/>
                <a:sym typeface="+mn-ea"/>
              </a:rPr>
              <a:t>《</a:t>
            </a:r>
            <a:r>
              <a:rPr lang="zh-CN" altLang="en-US" sz="2800">
                <a:latin typeface="黑体" pitchFamily="49" charset="-122"/>
                <a:ea typeface="黑体" pitchFamily="49" charset="-122"/>
                <a:sym typeface="+mn-ea"/>
              </a:rPr>
              <a:t>记念刘和珍君</a:t>
            </a:r>
            <a:r>
              <a:rPr lang="en-US" altLang="zh-CN" sz="2800">
                <a:latin typeface="黑体" pitchFamily="49" charset="-122"/>
                <a:ea typeface="黑体" pitchFamily="49" charset="-122"/>
                <a:sym typeface="+mn-ea"/>
              </a:rPr>
              <a:t>》</a:t>
            </a:r>
            <a:r>
              <a:rPr lang="zh-CN" altLang="en-US" sz="2800">
                <a:latin typeface="黑体" pitchFamily="49" charset="-122"/>
                <a:ea typeface="黑体" pitchFamily="49" charset="-122"/>
                <a:sym typeface="+mn-ea"/>
              </a:rPr>
              <a:t>，完成以下问题：</a:t>
            </a:r>
            <a:endParaRPr lang="zh-CN" altLang="en-US" sz="280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13031" y="220772"/>
            <a:ext cx="474980" cy="436245"/>
          </a:xfrm>
          <a:prstGeom prst="rect">
            <a:avLst/>
          </a:prstGeom>
        </p:spPr>
      </p:pic>
      <p:sp>
        <p:nvSpPr>
          <p:cNvPr id="3" name="矩形 2"/>
          <p:cNvSpPr/>
          <p:nvPr/>
        </p:nvSpPr>
        <p:spPr>
          <a:xfrm>
            <a:off x="688011" y="131996"/>
            <a:ext cx="8392041" cy="584775"/>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3200" b="0" i="0" u="none" strike="noStrike" kern="1200" cap="none" spc="0" normalizeH="0" baseline="0" noProof="0">
                <a:ln>
                  <a:noFill/>
                </a:ln>
                <a:solidFill>
                  <a:srgbClr val="000000"/>
                </a:solidFill>
                <a:effectLst/>
                <a:uLnTx/>
                <a:uFillTx/>
                <a:latin typeface="黑体" pitchFamily="49" charset="-122"/>
                <a:ea typeface="黑体" pitchFamily="49" charset="-122"/>
                <a:cs typeface="Times New Roman" panose="02020603050405020304" pitchFamily="18" charset="0"/>
              </a:rPr>
              <a:t>快速地浏览课文，划分文章层次并概括大意。</a:t>
            </a:r>
            <a:endParaRPr kumimoji="0" lang="zh-CN" altLang="zh-CN" sz="3200" b="0" i="0" u="none" strike="noStrike" kern="100" cap="none" spc="0" normalizeH="0" baseline="0" noProof="0">
              <a:ln>
                <a:noFill/>
              </a:ln>
              <a:solidFill>
                <a:prstClr val="black"/>
              </a:solidFill>
              <a:effectLst/>
              <a:uLnTx/>
              <a:uFillTx/>
              <a:latin typeface="黑体" pitchFamily="49" charset="-122"/>
              <a:ea typeface="黑体" pitchFamily="49" charset="-122"/>
              <a:cs typeface="Times New Roman" panose="02020603050405020304" pitchFamily="18" charset="0"/>
            </a:endParaRPr>
          </a:p>
        </p:txBody>
      </p:sp>
      <p:sp>
        <p:nvSpPr>
          <p:cNvPr id="5" name="文本框 4"/>
          <p:cNvSpPr txBox="1"/>
          <p:nvPr/>
        </p:nvSpPr>
        <p:spPr>
          <a:xfrm>
            <a:off x="213031" y="2226366"/>
            <a:ext cx="800219" cy="3170099"/>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记念刘和珍君</a:t>
            </a:r>
          </a:p>
        </p:txBody>
      </p:sp>
      <p:cxnSp>
        <p:nvCxnSpPr>
          <p:cNvPr id="6" name="Straight Connector 36"/>
          <p:cNvCxnSpPr/>
          <p:nvPr/>
        </p:nvCxnSpPr>
        <p:spPr bwMode="auto">
          <a:xfrm flipH="1">
            <a:off x="1157494" y="2132744"/>
            <a:ext cx="0" cy="3525838"/>
          </a:xfrm>
          <a:prstGeom prst="line">
            <a:avLst/>
          </a:prstGeom>
          <a:ln w="12700">
            <a:solidFill>
              <a:srgbClr val="D31517"/>
            </a:solidFill>
          </a:ln>
          <a:effectLst/>
        </p:spPr>
        <p:style>
          <a:lnRef idx="2">
            <a:schemeClr val="accent1"/>
          </a:lnRef>
          <a:fillRef idx="0">
            <a:schemeClr val="accent1"/>
          </a:fillRef>
          <a:effectRef idx="1">
            <a:schemeClr val="accent1"/>
          </a:effectRef>
          <a:fontRef idx="minor">
            <a:schemeClr val="tx1"/>
          </a:fontRef>
        </p:style>
      </p:cxnSp>
      <p:sp>
        <p:nvSpPr>
          <p:cNvPr id="7" name="虚尾箭头 15"/>
          <p:cNvSpPr/>
          <p:nvPr/>
        </p:nvSpPr>
        <p:spPr>
          <a:xfrm>
            <a:off x="1347459" y="2066663"/>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8" name="虚尾箭头 15"/>
          <p:cNvSpPr/>
          <p:nvPr/>
        </p:nvSpPr>
        <p:spPr>
          <a:xfrm>
            <a:off x="1373301" y="3735960"/>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9" name="虚尾箭头 15"/>
          <p:cNvSpPr/>
          <p:nvPr/>
        </p:nvSpPr>
        <p:spPr>
          <a:xfrm>
            <a:off x="1347458" y="5405257"/>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文本框 9"/>
          <p:cNvSpPr txBox="1"/>
          <p:nvPr/>
        </p:nvSpPr>
        <p:spPr>
          <a:xfrm>
            <a:off x="1838313" y="1964755"/>
            <a:ext cx="287771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 ）节</a:t>
            </a:r>
            <a:r>
              <a:rPr kumimoji="0" lang="en-US" altLang="zh-CN"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a:t>
            </a:r>
            <a:r>
              <a:rPr kumimoji="0" lang="zh-CN" altLang="en-US"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 ）节</a:t>
            </a:r>
          </a:p>
        </p:txBody>
      </p:sp>
      <p:sp>
        <p:nvSpPr>
          <p:cNvPr id="11" name="文本框 10"/>
          <p:cNvSpPr txBox="1"/>
          <p:nvPr/>
        </p:nvSpPr>
        <p:spPr>
          <a:xfrm>
            <a:off x="1758800" y="3634052"/>
            <a:ext cx="287771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 ）节</a:t>
            </a:r>
            <a:r>
              <a:rPr kumimoji="0" lang="en-US" altLang="zh-CN"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a:t>
            </a:r>
            <a:r>
              <a:rPr kumimoji="0" lang="zh-CN" altLang="en-US"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 ）节</a:t>
            </a:r>
          </a:p>
        </p:txBody>
      </p:sp>
      <p:sp>
        <p:nvSpPr>
          <p:cNvPr id="12" name="文本框 11"/>
          <p:cNvSpPr txBox="1"/>
          <p:nvPr/>
        </p:nvSpPr>
        <p:spPr>
          <a:xfrm>
            <a:off x="1758799" y="5245554"/>
            <a:ext cx="287771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 ）节</a:t>
            </a:r>
            <a:r>
              <a:rPr kumimoji="0" lang="en-US" altLang="zh-CN"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a:t>
            </a:r>
            <a:r>
              <a:rPr kumimoji="0" lang="zh-CN" altLang="en-US"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 ）节</a:t>
            </a:r>
          </a:p>
        </p:txBody>
      </p:sp>
      <p:sp>
        <p:nvSpPr>
          <p:cNvPr id="28" name="文本框 27"/>
          <p:cNvSpPr txBox="1"/>
          <p:nvPr/>
        </p:nvSpPr>
        <p:spPr>
          <a:xfrm>
            <a:off x="5484061" y="1736237"/>
            <a:ext cx="6620283"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交代写作目的：</a:t>
            </a:r>
            <a:r>
              <a:rPr kumimoji="0" lang="en-US" altLang="zh-CN"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1.</a:t>
            </a:r>
            <a:r>
              <a:rPr kumimoji="0" lang="zh-CN" altLang="en-US"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   ）</a:t>
            </a:r>
            <a:r>
              <a:rPr kumimoji="0" lang="en-US" altLang="zh-CN"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2.</a:t>
            </a:r>
            <a:r>
              <a:rPr kumimoji="0" lang="zh-CN" altLang="en-US"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   ）</a:t>
            </a:r>
            <a:endParaRPr kumimoji="0" lang="en-US" altLang="zh-CN"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5B9BD5">
                    <a:lumMod val="75000"/>
                  </a:srgbClr>
                </a:solidFill>
                <a:effectLst/>
                <a:uLnTx/>
                <a:uFillTx/>
                <a:latin typeface="楷体" panose="02010609060101010101" pitchFamily="49" charset="-122"/>
                <a:ea typeface="楷体" panose="02010609060101010101" pitchFamily="49" charset="-122"/>
                <a:cs typeface="+mn-cs"/>
              </a:rPr>
              <a:t>情感：由（  ）到（   ）的逻辑顺序</a:t>
            </a:r>
          </a:p>
        </p:txBody>
      </p:sp>
      <p:sp>
        <p:nvSpPr>
          <p:cNvPr id="29" name="文本框 28"/>
          <p:cNvSpPr txBox="1"/>
          <p:nvPr/>
        </p:nvSpPr>
        <p:spPr>
          <a:xfrm>
            <a:off x="5237816" y="3513702"/>
            <a:ext cx="678853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          ）：</a:t>
            </a:r>
            <a:r>
              <a:rPr kumimoji="0" lang="en-US" altLang="zh-CN"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1.</a:t>
            </a:r>
            <a:r>
              <a:rPr kumimoji="0" lang="zh-CN" altLang="en-US"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生前事迹 </a:t>
            </a:r>
            <a:r>
              <a:rPr kumimoji="0" lang="en-US" altLang="zh-CN"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2.</a:t>
            </a:r>
            <a:r>
              <a:rPr kumimoji="0" lang="zh-CN" altLang="en-US"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遇害细节</a:t>
            </a:r>
            <a:endParaRPr kumimoji="0" lang="en-US" altLang="zh-CN"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5B9BD5">
                    <a:lumMod val="75000"/>
                  </a:srgbClr>
                </a:solidFill>
                <a:effectLst/>
                <a:uLnTx/>
                <a:uFillTx/>
                <a:latin typeface="楷体" panose="02010609060101010101" pitchFamily="49" charset="-122"/>
                <a:ea typeface="楷体" panose="02010609060101010101" pitchFamily="49" charset="-122"/>
                <a:cs typeface="+mn-cs"/>
              </a:rPr>
              <a:t> 由生前到遇害的（   ）顺序</a:t>
            </a:r>
          </a:p>
        </p:txBody>
      </p:sp>
      <p:sp>
        <p:nvSpPr>
          <p:cNvPr id="30" name="文本框 29"/>
          <p:cNvSpPr txBox="1"/>
          <p:nvPr/>
        </p:nvSpPr>
        <p:spPr>
          <a:xfrm>
            <a:off x="5423011" y="5030110"/>
            <a:ext cx="6603325"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请愿事件的意义：</a:t>
            </a:r>
            <a:r>
              <a:rPr kumimoji="0" lang="en-US" altLang="zh-CN"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1.</a:t>
            </a:r>
            <a:r>
              <a:rPr kumimoji="0" lang="zh-CN" altLang="en-US"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    ）</a:t>
            </a:r>
            <a:r>
              <a:rPr kumimoji="0" lang="en-US" altLang="zh-CN"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2.</a:t>
            </a:r>
            <a:r>
              <a:rPr kumimoji="0" lang="zh-CN" altLang="en-US"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rPr>
              <a:t>（    ）</a:t>
            </a:r>
            <a:endParaRPr kumimoji="0" lang="en-US" altLang="zh-CN" sz="2800" b="0" i="0" u="none" strike="noStrike" kern="1200" cap="none" spc="0" normalizeH="0" baseline="0" noProof="0">
              <a:ln>
                <a:noFill/>
              </a:ln>
              <a:solidFill>
                <a:prstClr val="black"/>
              </a:solidFill>
              <a:effectLst/>
              <a:uLnTx/>
              <a:uFillTx/>
              <a:latin typeface="黑体" pitchFamily="49" charset="-122"/>
              <a:ea typeface="黑体" pitchFamily="49"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5B9BD5">
                    <a:lumMod val="75000"/>
                  </a:srgbClr>
                </a:solidFill>
                <a:effectLst/>
                <a:uLnTx/>
                <a:uFillTx/>
                <a:latin typeface="楷体" panose="02010609060101010101" pitchFamily="49" charset="-122"/>
                <a:ea typeface="楷体" panose="02010609060101010101" pitchFamily="49" charset="-122"/>
                <a:cs typeface="+mn-cs"/>
              </a:rPr>
              <a:t>态度：由（  ）到（  ）的逻辑顺序</a:t>
            </a:r>
          </a:p>
        </p:txBody>
      </p:sp>
      <p:sp>
        <p:nvSpPr>
          <p:cNvPr id="31" name="虚尾箭头 15"/>
          <p:cNvSpPr/>
          <p:nvPr/>
        </p:nvSpPr>
        <p:spPr>
          <a:xfrm>
            <a:off x="4607853" y="2108096"/>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32" name="虚尾箭头 15"/>
          <p:cNvSpPr/>
          <p:nvPr/>
        </p:nvSpPr>
        <p:spPr>
          <a:xfrm>
            <a:off x="4559958" y="3773539"/>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33" name="虚尾箭头 15"/>
          <p:cNvSpPr/>
          <p:nvPr/>
        </p:nvSpPr>
        <p:spPr>
          <a:xfrm>
            <a:off x="4559957" y="5378508"/>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par>
                          <p:cTn id="15" fill="hold" nodeType="withGroup">
                            <p:stCondLst>
                              <p:cond delay="1000"/>
                            </p:stCondLst>
                            <p:childTnLst>
                              <p:par>
                                <p:cTn id="16" presetID="22" presetClass="entr" presetSubtype="8" fill="hold" grpId="0" nodeType="afterEffec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nodeType="withGroup">
                            <p:stCondLst>
                              <p:cond delay="1500"/>
                            </p:stCondLst>
                            <p:childTnLst>
                              <p:par>
                                <p:cTn id="20" presetID="22" presetClass="entr" presetSubtype="8" fill="hold" grpId="1" nodeType="afterEffec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nodeType="withGroup">
                            <p:stCondLst>
                              <p:cond delay="2000"/>
                            </p:stCondLst>
                            <p:childTnLst>
                              <p:par>
                                <p:cTn id="24" presetID="22" presetClass="entr" presetSubtype="8" fill="hold" grpId="2" nodeType="afterEffec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nodeType="withGroup">
                            <p:stCondLst>
                              <p:cond delay="2500"/>
                            </p:stCondLst>
                            <p:childTnLst>
                              <p:par>
                                <p:cTn id="28" presetID="22" presetClass="entr" presetSubtype="8" fill="hold" grpId="3" nodeType="afterEffec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childTnLst>
                          </p:cTn>
                        </p:par>
                        <p:par>
                          <p:cTn id="31" fill="hold" nodeType="withGroup">
                            <p:stCondLst>
                              <p:cond delay="3000"/>
                            </p:stCondLst>
                            <p:childTnLst>
                              <p:par>
                                <p:cTn id="32" presetID="22" presetClass="entr" presetSubtype="8" fill="hold" grpId="4" nodeType="afterEffec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nodeType="withGroup">
                            <p:stCondLst>
                              <p:cond delay="3500"/>
                            </p:stCondLst>
                            <p:childTnLst>
                              <p:par>
                                <p:cTn id="36" presetID="22" presetClass="entr" presetSubtype="8" fill="hold" grpId="5" nodeType="afterEffect">
                                  <p:childTnLst>
                                    <p:set>
                                      <p:cBhvr>
                                        <p:cTn id="37" dur="1" fill="hold">
                                          <p:stCondLst>
                                            <p:cond delay="0"/>
                                          </p:stCondLst>
                                        </p:cTn>
                                        <p:tgtEl>
                                          <p:spTgt spid="33"/>
                                        </p:tgtEl>
                                        <p:attrNameLst>
                                          <p:attrName>style.visibility</p:attrName>
                                        </p:attrNameLst>
                                      </p:cBhvr>
                                      <p:to>
                                        <p:strVal val="visible"/>
                                      </p:to>
                                    </p:set>
                                    <p:animEffect transition="in" filter="wipe(left)">
                                      <p:cBhvr>
                                        <p:cTn id="3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1" animBg="1"/>
      <p:bldP spid="9" grpId="2" animBg="1"/>
      <p:bldP spid="31" grpId="3" animBg="1"/>
      <p:bldP spid="32" grpId="4" animBg="1"/>
      <p:bldP spid="33" grpId="5"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94665" y="1653540"/>
            <a:ext cx="10160000" cy="3107690"/>
          </a:xfrm>
          <a:prstGeom prst="rect">
            <a:avLst/>
          </a:prstGeom>
          <a:noFill/>
        </p:spPr>
        <p:txBody>
          <a:bodyPr wrap="square" rtlCol="0" anchor="t">
            <a:spAutoFit/>
          </a:bodyPr>
          <a:lstStyle/>
          <a:p>
            <a:r>
              <a:rPr lang="en-US" altLang="zh-CN" sz="2800">
                <a:latin typeface="+mn-ea"/>
                <a:sym typeface="+mn-ea"/>
              </a:rPr>
              <a:t>1.</a:t>
            </a:r>
            <a:r>
              <a:rPr lang="zh-CN" altLang="zh-CN" sz="2800">
                <a:solidFill>
                  <a:srgbClr val="000000"/>
                </a:solidFill>
                <a:latin typeface="+mn-ea"/>
                <a:cs typeface="Times New Roman" panose="02020603050405020304" pitchFamily="18" charset="0"/>
                <a:sym typeface="+mn-ea"/>
              </a:rPr>
              <a:t>怎样理解题目的</a:t>
            </a:r>
            <a:r>
              <a:rPr lang="en-US" altLang="zh-CN" sz="2800">
                <a:solidFill>
                  <a:srgbClr val="000000"/>
                </a:solidFill>
                <a:latin typeface="+mn-ea"/>
                <a:cs typeface="Times New Roman" panose="02020603050405020304" pitchFamily="18" charset="0"/>
                <a:sym typeface="+mn-ea"/>
              </a:rPr>
              <a:t>“</a:t>
            </a:r>
            <a:r>
              <a:rPr lang="zh-CN" altLang="zh-CN" sz="2800">
                <a:solidFill>
                  <a:srgbClr val="000000"/>
                </a:solidFill>
                <a:latin typeface="+mn-ea"/>
                <a:cs typeface="Times New Roman" panose="02020603050405020304" pitchFamily="18" charset="0"/>
                <a:sym typeface="+mn-ea"/>
              </a:rPr>
              <a:t>忘却</a:t>
            </a:r>
            <a:r>
              <a:rPr lang="en-US" altLang="zh-CN" sz="2800">
                <a:solidFill>
                  <a:srgbClr val="000000"/>
                </a:solidFill>
                <a:latin typeface="+mn-ea"/>
                <a:cs typeface="Times New Roman" panose="02020603050405020304" pitchFamily="18" charset="0"/>
                <a:sym typeface="+mn-ea"/>
              </a:rPr>
              <a:t>”</a:t>
            </a:r>
            <a:r>
              <a:rPr lang="zh-CN" altLang="zh-CN" sz="2800">
                <a:solidFill>
                  <a:srgbClr val="000000"/>
                </a:solidFill>
                <a:latin typeface="+mn-ea"/>
                <a:cs typeface="Times New Roman" panose="02020603050405020304" pitchFamily="18" charset="0"/>
                <a:sym typeface="+mn-ea"/>
              </a:rPr>
              <a:t>和</a:t>
            </a:r>
            <a:r>
              <a:rPr lang="en-US" altLang="zh-CN" sz="2800">
                <a:solidFill>
                  <a:srgbClr val="000000"/>
                </a:solidFill>
                <a:latin typeface="+mn-ea"/>
                <a:cs typeface="Times New Roman" panose="02020603050405020304" pitchFamily="18" charset="0"/>
                <a:sym typeface="+mn-ea"/>
              </a:rPr>
              <a:t>“</a:t>
            </a:r>
            <a:r>
              <a:rPr lang="zh-CN" altLang="zh-CN" sz="2800">
                <a:solidFill>
                  <a:srgbClr val="000000"/>
                </a:solidFill>
                <a:latin typeface="+mn-ea"/>
                <a:cs typeface="Times New Roman" panose="02020603050405020304" pitchFamily="18" charset="0"/>
                <a:sym typeface="+mn-ea"/>
              </a:rPr>
              <a:t>记念</a:t>
            </a:r>
            <a:r>
              <a:rPr lang="en-US" altLang="zh-CN" sz="2800">
                <a:solidFill>
                  <a:srgbClr val="000000"/>
                </a:solidFill>
                <a:latin typeface="+mn-ea"/>
                <a:cs typeface="Times New Roman" panose="02020603050405020304" pitchFamily="18" charset="0"/>
                <a:sym typeface="+mn-ea"/>
              </a:rPr>
              <a:t>”?</a:t>
            </a:r>
          </a:p>
          <a:p>
            <a:endParaRPr lang="en-US" altLang="zh-CN" sz="2800">
              <a:latin typeface="+mn-ea"/>
            </a:endParaRPr>
          </a:p>
          <a:p>
            <a:r>
              <a:rPr lang="en-US" altLang="zh-CN" sz="2800">
                <a:solidFill>
                  <a:srgbClr val="000000"/>
                </a:solidFill>
                <a:latin typeface="Times New Roman" pitchFamily="18" charset="0"/>
                <a:cs typeface="Times New Roman" panose="02020603050405020304" pitchFamily="18" charset="0"/>
                <a:sym typeface="+mn-ea"/>
              </a:rPr>
              <a:t>2.</a:t>
            </a:r>
            <a:r>
              <a:rPr lang="zh-CN" altLang="zh-CN" sz="2800">
                <a:solidFill>
                  <a:srgbClr val="000000"/>
                </a:solidFill>
                <a:latin typeface="Times New Roman" pitchFamily="18" charset="0"/>
                <a:cs typeface="Times New Roman" panose="02020603050405020304" pitchFamily="18" charset="0"/>
                <a:sym typeface="+mn-ea"/>
              </a:rPr>
              <a:t>通读全文</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说明贯穿全文的感情线索是什么？</a:t>
            </a:r>
          </a:p>
          <a:p>
            <a:r>
              <a:rPr lang="zh-CN" altLang="zh-CN" sz="2800">
                <a:solidFill>
                  <a:srgbClr val="000000"/>
                </a:solidFill>
                <a:latin typeface="Times New Roman" pitchFamily="18" charset="0"/>
                <a:cs typeface="Times New Roman" panose="02020603050405020304" pitchFamily="18" charset="0"/>
                <a:sym typeface="+mn-ea"/>
              </a:rPr>
              <a:t>在文中标注出几个体现作者感情的句子。</a:t>
            </a:r>
            <a:endParaRPr lang="en-US" altLang="zh-CN" sz="2800">
              <a:latin typeface="+mn-ea"/>
              <a:sym typeface="+mn-ea"/>
            </a:endParaRPr>
          </a:p>
          <a:p>
            <a:endParaRPr lang="en-US" altLang="zh-CN" sz="2800">
              <a:latin typeface="+mn-ea"/>
              <a:sym typeface="+mn-ea"/>
            </a:endParaRPr>
          </a:p>
          <a:p>
            <a:r>
              <a:rPr lang="en-US" altLang="zh-CN" sz="2800">
                <a:latin typeface="+mn-ea"/>
                <a:sym typeface="+mn-ea"/>
              </a:rPr>
              <a:t>3.</a:t>
            </a:r>
            <a:r>
              <a:rPr lang="zh-CN" altLang="zh-CN" sz="2800">
                <a:solidFill>
                  <a:srgbClr val="000000"/>
                </a:solidFill>
                <a:latin typeface="Times New Roman" pitchFamily="18" charset="0"/>
                <a:cs typeface="Times New Roman" panose="02020603050405020304" pitchFamily="18" charset="0"/>
                <a:sym typeface="+mn-ea"/>
              </a:rPr>
              <a:t>本文人物多、材料多</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但作者却收放自如</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使文章结构严谨</a:t>
            </a:r>
            <a:r>
              <a:rPr lang="en-US" altLang="zh-CN" sz="2800">
                <a:solidFill>
                  <a:srgbClr val="000000"/>
                </a:solidFill>
                <a:latin typeface="Times New Roman" pitchFamily="18" charset="0"/>
                <a:cs typeface="Times New Roman" panose="02020603050405020304" pitchFamily="18" charset="0"/>
                <a:sym typeface="+mn-ea"/>
              </a:rPr>
              <a:t>,</a:t>
            </a:r>
            <a:endParaRPr lang="en-US" altLang="zh-CN" sz="2800">
              <a:solidFill>
                <a:srgbClr val="000000"/>
              </a:solidFill>
              <a:latin typeface="Times New Roman" pitchFamily="18" charset="0"/>
              <a:cs typeface="Times New Roman" panose="02020603050405020304" pitchFamily="18" charset="0"/>
            </a:endParaRPr>
          </a:p>
          <a:p>
            <a:r>
              <a:rPr lang="zh-CN" altLang="zh-CN" sz="2800">
                <a:solidFill>
                  <a:srgbClr val="000000"/>
                </a:solidFill>
                <a:latin typeface="Times New Roman" pitchFamily="18" charset="0"/>
                <a:cs typeface="Times New Roman" panose="02020603050405020304" pitchFamily="18" charset="0"/>
                <a:sym typeface="+mn-ea"/>
              </a:rPr>
              <a:t>请说明作者是怎样组织材料的。</a:t>
            </a:r>
            <a:endParaRPr lang="zh-CN" altLang="en-US" sz="2800"/>
          </a:p>
        </p:txBody>
      </p:sp>
      <p:sp>
        <p:nvSpPr>
          <p:cNvPr id="4" name="矩形 3"/>
          <p:cNvSpPr/>
          <p:nvPr/>
        </p:nvSpPr>
        <p:spPr>
          <a:xfrm>
            <a:off x="169545" y="122250"/>
            <a:ext cx="2242922" cy="707886"/>
          </a:xfrm>
          <a:prstGeom prst="rect">
            <a:avLst/>
          </a:prstGeom>
          <a:noFill/>
        </p:spPr>
        <p:txBody>
          <a:bodyPr wrap="none" lIns="91440" tIns="45720" rIns="91440" bIns="45720">
            <a:spAutoFit/>
          </a:bodyPr>
          <a:lstStyle/>
          <a:p>
            <a:pPr algn="ctr"/>
            <a:r>
              <a:rPr lang="zh-CN" altLang="en-US" sz="4000" b="1" cap="none" spc="0">
                <a:ln w="22225">
                  <a:solidFill>
                    <a:schemeClr val="accent2"/>
                  </a:solidFill>
                  <a:prstDash val="solid"/>
                </a:ln>
                <a:solidFill>
                  <a:schemeClr val="accent2">
                    <a:lumMod val="40000"/>
                    <a:lumOff val="60000"/>
                  </a:schemeClr>
                </a:solidFill>
                <a:effectLst/>
                <a:latin typeface="仿宋" panose="02010609060101010101" pitchFamily="49" charset="-122"/>
                <a:ea typeface="仿宋" panose="02010609060101010101" pitchFamily="49" charset="-122"/>
              </a:rPr>
              <a:t>预习任务</a:t>
            </a:r>
            <a:endParaRPr lang="zh-CN" altLang="en-US" sz="4000" b="1" cap="none" spc="0">
              <a:ln w="22225">
                <a:solidFill>
                  <a:schemeClr val="accent2"/>
                </a:solidFill>
                <a:prstDash val="solid"/>
              </a:ln>
              <a:solidFill>
                <a:schemeClr val="accent2">
                  <a:lumMod val="40000"/>
                  <a:lumOff val="60000"/>
                </a:schemeClr>
              </a:solidFill>
              <a:effectLst/>
            </a:endParaRPr>
          </a:p>
        </p:txBody>
      </p:sp>
      <p:sp>
        <p:nvSpPr>
          <p:cNvPr id="3" name="文本框 2"/>
          <p:cNvSpPr txBox="1"/>
          <p:nvPr/>
        </p:nvSpPr>
        <p:spPr>
          <a:xfrm>
            <a:off x="2412365" y="215900"/>
            <a:ext cx="7650480" cy="521970"/>
          </a:xfrm>
          <a:prstGeom prst="rect">
            <a:avLst/>
          </a:prstGeom>
          <a:noFill/>
        </p:spPr>
        <p:txBody>
          <a:bodyPr wrap="none" rtlCol="0" anchor="t">
            <a:spAutoFit/>
          </a:bodyPr>
          <a:lstStyle/>
          <a:p>
            <a:r>
              <a:rPr lang="zh-CN" altLang="en-US" sz="2800">
                <a:latin typeface="黑体" pitchFamily="49" charset="-122"/>
                <a:ea typeface="黑体" pitchFamily="49" charset="-122"/>
                <a:sym typeface="+mn-ea"/>
              </a:rPr>
              <a:t>二、阅读</a:t>
            </a:r>
            <a:r>
              <a:rPr lang="en-US" altLang="zh-CN" sz="2800">
                <a:latin typeface="黑体" pitchFamily="49" charset="-122"/>
                <a:ea typeface="黑体" pitchFamily="49" charset="-122"/>
                <a:sym typeface="+mn-ea"/>
              </a:rPr>
              <a:t>《</a:t>
            </a:r>
            <a:r>
              <a:rPr lang="zh-CN" altLang="en-US" sz="2800">
                <a:latin typeface="黑体" pitchFamily="49" charset="-122"/>
                <a:ea typeface="黑体" pitchFamily="49" charset="-122"/>
                <a:sym typeface="+mn-ea"/>
              </a:rPr>
              <a:t>为了忘却的记念</a:t>
            </a:r>
            <a:r>
              <a:rPr lang="en-US" altLang="zh-CN" sz="2800">
                <a:latin typeface="黑体" pitchFamily="49" charset="-122"/>
                <a:ea typeface="黑体" pitchFamily="49" charset="-122"/>
                <a:sym typeface="+mn-ea"/>
              </a:rPr>
              <a:t>》</a:t>
            </a:r>
            <a:r>
              <a:rPr lang="zh-CN" altLang="en-US" sz="2800">
                <a:latin typeface="黑体" pitchFamily="49" charset="-122"/>
                <a:ea typeface="黑体" pitchFamily="49" charset="-122"/>
                <a:sym typeface="+mn-ea"/>
              </a:rPr>
              <a:t>，完成以下问题：</a:t>
            </a:r>
            <a:endParaRPr lang="zh-CN" altLang="en-US" sz="280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pic>
        <p:nvPicPr>
          <p:cNvPr id="6" name="图片 5" descr="灯笼"/>
          <p:cNvPicPr>
            <a:picLocks noChangeAspect="1"/>
          </p:cNvPicPr>
          <p:nvPr/>
        </p:nvPicPr>
        <p:blipFill>
          <a:blip r:embed="rId5"/>
          <a:stretch>
            <a:fillRect/>
          </a:stretch>
        </p:blipFill>
        <p:spPr>
          <a:xfrm>
            <a:off x="8697595" y="-10795"/>
            <a:ext cx="1266825" cy="1049020"/>
          </a:xfrm>
          <a:prstGeom prst="rect">
            <a:avLst/>
          </a:prstGeom>
        </p:spPr>
      </p:pic>
      <p:pic>
        <p:nvPicPr>
          <p:cNvPr id="7" name="图片 6" descr="建筑"/>
          <p:cNvPicPr>
            <a:picLocks noChangeAspect="1"/>
          </p:cNvPicPr>
          <p:nvPr/>
        </p:nvPicPr>
        <p:blipFill>
          <a:blip r:embed="rId6"/>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7"/>
          <a:stretch>
            <a:fillRect/>
          </a:stretch>
        </p:blipFill>
        <p:spPr>
          <a:xfrm>
            <a:off x="10879455" y="4635500"/>
            <a:ext cx="1304290" cy="2273935"/>
          </a:xfrm>
          <a:prstGeom prst="rect">
            <a:avLst/>
          </a:prstGeom>
        </p:spPr>
      </p:pic>
      <p:sp>
        <p:nvSpPr>
          <p:cNvPr id="2" name="矩形 1"/>
          <p:cNvSpPr/>
          <p:nvPr/>
        </p:nvSpPr>
        <p:spPr>
          <a:xfrm>
            <a:off x="2169284" y="2768640"/>
            <a:ext cx="7853432" cy="2031325"/>
          </a:xfrm>
          <a:prstGeom prst="rect">
            <a:avLst/>
          </a:prstGeom>
          <a:noFill/>
        </p:spPr>
        <p:txBody>
          <a:bodyPr wrap="none" lIns="91440" tIns="45720" rIns="91440" bIns="45720">
            <a:spAutoFit/>
          </a:bodyPr>
          <a:lstStyle/>
          <a:p>
            <a:pPr algn="ctr"/>
            <a:r>
              <a:rPr lang="zh-CN" altLang="en-US" sz="5400" b="1" cap="none" spc="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记  念  刘  和  珍  君</a:t>
            </a:r>
            <a:endParaRPr lang="en-US" altLang="zh-CN" sz="5400" b="1" cap="none" spc="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a:p>
            <a:pPr algn="ctr"/>
            <a:endParaRPr lang="en-US" altLang="zh-CN" sz="3600" b="1">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a:p>
            <a:pPr algn="r"/>
            <a:r>
              <a:rPr lang="en-US" altLang="zh-CN" sz="3600" b="1">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a:t>
            </a:r>
            <a:r>
              <a:rPr lang="zh-CN" altLang="en-US" sz="3600" b="1">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鲁迅</a:t>
            </a:r>
            <a:endParaRPr lang="zh-CN" altLang="en-US" sz="3600" b="1" cap="none" spc="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wipe(left)">
                                      <p:cBhvr>
                                        <p:cTn id="8" dur="500"/>
                                        <p:tgtEl>
                                          <p:spTgt spid="4"/>
                                        </p:tgtEl>
                                      </p:cBhvr>
                                    </p:animEffect>
                                  </p:childTnLst>
                                </p:cTn>
                              </p:par>
                              <p:par>
                                <p:cTn id="9" presetID="2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nodeType="withGroup">
                            <p:stCondLst>
                              <p:cond delay="500"/>
                            </p:stCondLst>
                            <p:childTnLst>
                              <p:par>
                                <p:cTn id="13" presetID="42" presetClass="entr" presetSubtype="0" fill="hold" nodeType="afterEffec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anim calcmode="lin" valueType="num">
                                      <p:cBhvr>
                                        <p:cTn id="16" dur="500" fill="hold"/>
                                        <p:tgtEl>
                                          <p:spTgt spid="7"/>
                                        </p:tgtEl>
                                        <p:attrNameLst>
                                          <p:attrName>ppt_x</p:attrName>
                                        </p:attrNameLst>
                                      </p:cBhvr>
                                      <p:tavLst>
                                        <p:tav tm="0">
                                          <p:val>
                                            <p:strVal val="#ppt_x"/>
                                          </p:val>
                                        </p:tav>
                                        <p:tav tm="100000">
                                          <p:val>
                                            <p:strVal val="#ppt_x"/>
                                          </p:val>
                                        </p:tav>
                                      </p:tavLst>
                                    </p:anim>
                                    <p:anim calcmode="lin" valueType="num">
                                      <p:cBhvr>
                                        <p:cTn id="17" dur="5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anim calcmode="lin" valueType="num">
                                      <p:cBhvr>
                                        <p:cTn id="21" dur="500" fill="hold"/>
                                        <p:tgtEl>
                                          <p:spTgt spid="8"/>
                                        </p:tgtEl>
                                        <p:attrNameLst>
                                          <p:attrName>ppt_x</p:attrName>
                                        </p:attrNameLst>
                                      </p:cBhvr>
                                      <p:tavLst>
                                        <p:tav tm="0">
                                          <p:val>
                                            <p:strVal val="#ppt_x"/>
                                          </p:val>
                                        </p:tav>
                                        <p:tav tm="100000">
                                          <p:val>
                                            <p:strVal val="#ppt_x"/>
                                          </p:val>
                                        </p:tav>
                                      </p:tavLst>
                                    </p:anim>
                                    <p:anim calcmode="lin" valueType="num">
                                      <p:cBhvr>
                                        <p:cTn id="22" dur="500" fill="hold"/>
                                        <p:tgtEl>
                                          <p:spTgt spid="8"/>
                                        </p:tgtEl>
                                        <p:attrNameLst>
                                          <p:attrName>ppt_y</p:attrName>
                                        </p:attrNameLst>
                                      </p:cBhvr>
                                      <p:tavLst>
                                        <p:tav tm="0">
                                          <p:val>
                                            <p:strVal val="#ppt_y+.1"/>
                                          </p:val>
                                        </p:tav>
                                        <p:tav tm="100000">
                                          <p:val>
                                            <p:strVal val="#ppt_y"/>
                                          </p:val>
                                        </p:tav>
                                      </p:tavLst>
                                    </p:anim>
                                  </p:childTnLst>
                                </p:cTn>
                              </p:par>
                            </p:childTnLst>
                          </p:cTn>
                        </p:par>
                        <p:par>
                          <p:cTn id="23" fill="hold" nodeType="withGroup">
                            <p:stCondLst>
                              <p:cond delay="1000"/>
                            </p:stCondLst>
                            <p:childTnLst>
                              <p:par>
                                <p:cTn id="24" presetID="2" presetClass="entr" presetSubtype="1" fill="hold" nodeType="afterEffec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7150" y="151179"/>
            <a:ext cx="12393136" cy="6555641"/>
          </a:xfrm>
          <a:prstGeom prst="rect">
            <a:avLst/>
          </a:prstGeom>
          <a:noFill/>
        </p:spPr>
        <p:txBody>
          <a:bodyPr wrap="none" rtlCol="0">
            <a:spAutoFit/>
          </a:bodyPr>
          <a:lstStyle/>
          <a:p>
            <a:r>
              <a:rPr lang="zh-CN" altLang="en-US" sz="2800">
                <a:latin typeface="+mn-ea"/>
              </a:rPr>
              <a:t>单元导语：</a:t>
            </a:r>
          </a:p>
          <a:p>
            <a:r>
              <a:rPr lang="zh-CN" altLang="en-US" sz="2800">
                <a:latin typeface="+mn-ea"/>
              </a:rPr>
              <a:t>“天若有情天亦老，人间正道是沧桑。”</a:t>
            </a:r>
            <a:endParaRPr lang="en-US" altLang="zh-CN" sz="2800">
              <a:latin typeface="+mn-ea"/>
            </a:endParaRPr>
          </a:p>
          <a:p>
            <a:r>
              <a:rPr lang="zh-CN" altLang="en-US" sz="2800">
                <a:latin typeface="+mn-ea"/>
              </a:rPr>
              <a:t>在苦难深重的旧中国，中国共产党领导人民进行了艰苦卓绝的斗争，</a:t>
            </a:r>
            <a:endParaRPr lang="en-US" altLang="zh-CN" sz="2800">
              <a:latin typeface="+mn-ea"/>
            </a:endParaRPr>
          </a:p>
          <a:p>
            <a:r>
              <a:rPr lang="zh-CN" altLang="en-US" sz="2800">
                <a:latin typeface="+mn-ea"/>
              </a:rPr>
              <a:t>以巨大的奉献和牺牲换来了国家的解放、民族的新生。</a:t>
            </a:r>
            <a:endParaRPr lang="en-US" altLang="zh-CN" sz="2800">
              <a:latin typeface="+mn-ea"/>
            </a:endParaRPr>
          </a:p>
          <a:p>
            <a:r>
              <a:rPr lang="zh-CN" altLang="en-US" sz="2800">
                <a:latin typeface="+mn-ea"/>
              </a:rPr>
              <a:t>了解这一伟大历史进程，思考中国革命的意义，理解</a:t>
            </a:r>
            <a:r>
              <a:rPr lang="zh-CN" altLang="en-US" sz="2800" b="1">
                <a:solidFill>
                  <a:srgbClr val="FF0000"/>
                </a:solidFill>
                <a:latin typeface="+mn-ea"/>
              </a:rPr>
              <a:t>革命文化</a:t>
            </a:r>
            <a:r>
              <a:rPr lang="zh-CN" altLang="en-US" sz="2800">
                <a:latin typeface="+mn-ea"/>
              </a:rPr>
              <a:t>的精神内涵，</a:t>
            </a:r>
            <a:endParaRPr lang="en-US" altLang="zh-CN" sz="2800">
              <a:latin typeface="+mn-ea"/>
            </a:endParaRPr>
          </a:p>
          <a:p>
            <a:r>
              <a:rPr lang="zh-CN" altLang="en-US" sz="2800">
                <a:latin typeface="+mn-ea"/>
              </a:rPr>
              <a:t>可以帮助我们更好地认识历史，把握当下，树立当代中国人的文化自信。</a:t>
            </a:r>
            <a:endParaRPr lang="en-US" altLang="zh-CN" sz="2800">
              <a:latin typeface="+mn-ea"/>
            </a:endParaRPr>
          </a:p>
          <a:p>
            <a:endParaRPr lang="en-US" altLang="zh-CN" sz="2800">
              <a:latin typeface="+mn-ea"/>
            </a:endParaRPr>
          </a:p>
          <a:p>
            <a:r>
              <a:rPr lang="zh-CN" altLang="en-US" sz="2800">
                <a:latin typeface="+mn-ea"/>
              </a:rPr>
              <a:t>本单元所选的作品，</a:t>
            </a:r>
            <a:endParaRPr lang="en-US" altLang="zh-CN" sz="2800">
              <a:latin typeface="+mn-ea"/>
            </a:endParaRPr>
          </a:p>
          <a:p>
            <a:r>
              <a:rPr lang="zh-CN" altLang="en-US" sz="2800">
                <a:latin typeface="+mn-ea"/>
              </a:rPr>
              <a:t>有的寄托对烈士牺牲的深切哀痛，表达对正义力量的信心</a:t>
            </a:r>
            <a:r>
              <a:rPr lang="en-US" altLang="zh-CN" sz="2800">
                <a:latin typeface="+mn-ea"/>
              </a:rPr>
              <a:t>;</a:t>
            </a:r>
          </a:p>
          <a:p>
            <a:r>
              <a:rPr lang="zh-CN" altLang="en-US" sz="2800">
                <a:latin typeface="+mn-ea"/>
              </a:rPr>
              <a:t>有的展现旧中国劳动人民的苦难，揭示中国革命的意义</a:t>
            </a:r>
            <a:r>
              <a:rPr lang="en-US" altLang="zh-CN" sz="2800">
                <a:latin typeface="+mn-ea"/>
              </a:rPr>
              <a:t>;</a:t>
            </a:r>
          </a:p>
          <a:p>
            <a:r>
              <a:rPr lang="zh-CN" altLang="en-US" sz="2800">
                <a:latin typeface="+mn-ea"/>
              </a:rPr>
              <a:t>有的描绘革命斗争的场景，反映革命志士的高尚品质和人民群众的不懈奋斗。</a:t>
            </a:r>
            <a:endParaRPr lang="en-US" altLang="zh-CN" sz="2800">
              <a:latin typeface="+mn-ea"/>
            </a:endParaRPr>
          </a:p>
          <a:p>
            <a:endParaRPr lang="en-US" altLang="zh-CN" sz="2800">
              <a:latin typeface="+mn-ea"/>
            </a:endParaRPr>
          </a:p>
          <a:p>
            <a:r>
              <a:rPr lang="zh-CN" altLang="en-US" sz="2800">
                <a:latin typeface="+mn-ea"/>
              </a:rPr>
              <a:t>学习本单元，深刻认识革命历程，激发奋发向上的精神力量</a:t>
            </a:r>
            <a:r>
              <a:rPr lang="en-US" altLang="zh-CN" sz="2800">
                <a:latin typeface="+mn-ea"/>
              </a:rPr>
              <a:t>;</a:t>
            </a:r>
          </a:p>
          <a:p>
            <a:r>
              <a:rPr lang="zh-CN" altLang="en-US" sz="2800" b="1">
                <a:solidFill>
                  <a:srgbClr val="FF0000"/>
                </a:solidFill>
                <a:latin typeface="+mn-ea"/>
              </a:rPr>
              <a:t>了解纪实作品和虚构作品各自的特点和表现手法，</a:t>
            </a:r>
            <a:endParaRPr lang="en-US" altLang="zh-CN" sz="2800" b="1">
              <a:solidFill>
                <a:srgbClr val="FF0000"/>
              </a:solidFill>
              <a:latin typeface="+mn-ea"/>
            </a:endParaRPr>
          </a:p>
          <a:p>
            <a:r>
              <a:rPr lang="zh-CN" altLang="en-US" sz="2800">
                <a:latin typeface="+mn-ea"/>
              </a:rPr>
              <a:t>欣赏作家塑造艺术形象的深刻功力和富有个性的创作风格。</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165" name="椭圆 164"/>
          <p:cNvSpPr/>
          <p:nvPr/>
        </p:nvSpPr>
        <p:spPr>
          <a:xfrm>
            <a:off x="1115958" y="1376515"/>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D31517"/>
                </a:solidFill>
                <a:latin typeface="微软雅黑" panose="020B0503020204020204" charset="-122"/>
                <a:ea typeface="微软雅黑" panose="020B0503020204020204" charset="-122"/>
              </a:rPr>
              <a:t>1</a:t>
            </a:r>
          </a:p>
        </p:txBody>
      </p:sp>
      <p:sp>
        <p:nvSpPr>
          <p:cNvPr id="167" name="椭圆 166"/>
          <p:cNvSpPr/>
          <p:nvPr/>
        </p:nvSpPr>
        <p:spPr>
          <a:xfrm>
            <a:off x="1115957" y="3052773"/>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D31517"/>
                </a:solidFill>
                <a:latin typeface="微软雅黑" panose="020B0503020204020204" charset="-122"/>
                <a:ea typeface="微软雅黑" panose="020B0503020204020204" charset="-122"/>
              </a:rPr>
              <a:t>2</a:t>
            </a:r>
          </a:p>
        </p:txBody>
      </p:sp>
      <p:sp>
        <p:nvSpPr>
          <p:cNvPr id="171" name="椭圆 170"/>
          <p:cNvSpPr/>
          <p:nvPr/>
        </p:nvSpPr>
        <p:spPr>
          <a:xfrm>
            <a:off x="1064405" y="4634685"/>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D31517"/>
                </a:solidFill>
                <a:latin typeface="微软雅黑" panose="020B0503020204020204" charset="-122"/>
                <a:ea typeface="微软雅黑" panose="020B0503020204020204" charset="-122"/>
              </a:rPr>
              <a:t>3</a:t>
            </a:r>
          </a:p>
        </p:txBody>
      </p:sp>
      <p:sp>
        <p:nvSpPr>
          <p:cNvPr id="3" name="矩形 2"/>
          <p:cNvSpPr/>
          <p:nvPr/>
        </p:nvSpPr>
        <p:spPr>
          <a:xfrm>
            <a:off x="688011" y="220772"/>
            <a:ext cx="2037737" cy="646331"/>
          </a:xfrm>
          <a:prstGeom prst="rect">
            <a:avLst/>
          </a:prstGeom>
          <a:noFill/>
        </p:spPr>
        <p:txBody>
          <a:bodyPr wrap="none" lIns="91440" tIns="45720" rIns="91440" bIns="45720">
            <a:spAutoFit/>
          </a:bodyPr>
          <a:lstStyle/>
          <a:p>
            <a:pPr algn="ctr"/>
            <a:r>
              <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学习目标</a:t>
            </a:r>
          </a:p>
        </p:txBody>
      </p:sp>
      <p:sp>
        <p:nvSpPr>
          <p:cNvPr id="4" name="矩形 3"/>
          <p:cNvSpPr/>
          <p:nvPr/>
        </p:nvSpPr>
        <p:spPr>
          <a:xfrm>
            <a:off x="1609344" y="1228550"/>
            <a:ext cx="9776242" cy="4031873"/>
          </a:xfrm>
          <a:prstGeom prst="rect">
            <a:avLst/>
          </a:prstGeom>
        </p:spPr>
        <p:txBody>
          <a:bodyPr wrap="square">
            <a:spAutoFit/>
          </a:bodyPr>
          <a:lstStyle/>
          <a:p>
            <a:pPr>
              <a:spcAft>
                <a:spcPct val="0"/>
              </a:spcAft>
            </a:pPr>
            <a:r>
              <a:rPr lang="zh-CN" altLang="zh-CN" sz="3200">
                <a:solidFill>
                  <a:srgbClr val="333333"/>
                </a:solidFill>
                <a:latin typeface="宋体" pitchFamily="2" charset="-122"/>
                <a:cs typeface="Arial" pitchFamily="34" charset="0"/>
              </a:rPr>
              <a:t>语言建构与运用：</a:t>
            </a:r>
            <a:endParaRPr lang="en-US" altLang="zh-CN" sz="3200">
              <a:solidFill>
                <a:srgbClr val="333333"/>
              </a:solidFill>
              <a:latin typeface="宋体" pitchFamily="2" charset="-122"/>
              <a:cs typeface="Arial" pitchFamily="34" charset="0"/>
            </a:endParaRPr>
          </a:p>
          <a:p>
            <a:pPr>
              <a:spcAft>
                <a:spcPct val="0"/>
              </a:spcAft>
            </a:pPr>
            <a:r>
              <a:rPr lang="zh-CN" altLang="zh-CN" sz="3200">
                <a:solidFill>
                  <a:srgbClr val="333333"/>
                </a:solidFill>
                <a:latin typeface="宋体" pitchFamily="2" charset="-122"/>
                <a:cs typeface="Arial" pitchFamily="34" charset="0"/>
              </a:rPr>
              <a:t>梳理文章思路，概括人物事迹，把握人物形象。</a:t>
            </a:r>
            <a:endParaRPr lang="zh-CN" altLang="zh-CN" sz="3200">
              <a:latin typeface="宋体" pitchFamily="2" charset="-122"/>
              <a:cs typeface="宋体" panose="02010600030101010101" pitchFamily="2" charset="-122"/>
            </a:endParaRPr>
          </a:p>
          <a:p>
            <a:pPr>
              <a:spcAft>
                <a:spcPct val="0"/>
              </a:spcAft>
            </a:pPr>
            <a:endParaRPr lang="en-US" altLang="zh-CN" sz="3200">
              <a:solidFill>
                <a:srgbClr val="333333"/>
              </a:solidFill>
              <a:latin typeface="宋体" pitchFamily="2" charset="-122"/>
              <a:cs typeface="Arial" pitchFamily="34" charset="0"/>
            </a:endParaRPr>
          </a:p>
          <a:p>
            <a:pPr>
              <a:spcAft>
                <a:spcPct val="0"/>
              </a:spcAft>
            </a:pPr>
            <a:r>
              <a:rPr lang="zh-CN" altLang="zh-CN" sz="3200">
                <a:solidFill>
                  <a:srgbClr val="333333"/>
                </a:solidFill>
                <a:latin typeface="宋体" pitchFamily="2" charset="-122"/>
                <a:cs typeface="Arial" pitchFamily="34" charset="0"/>
              </a:rPr>
              <a:t>审美鉴赏与创造：</a:t>
            </a:r>
            <a:endParaRPr lang="en-US" altLang="zh-CN" sz="3200">
              <a:solidFill>
                <a:srgbClr val="333333"/>
              </a:solidFill>
              <a:latin typeface="宋体" pitchFamily="2" charset="-122"/>
              <a:cs typeface="Arial" pitchFamily="34" charset="0"/>
            </a:endParaRPr>
          </a:p>
          <a:p>
            <a:pPr>
              <a:spcAft>
                <a:spcPct val="0"/>
              </a:spcAft>
            </a:pPr>
            <a:r>
              <a:rPr lang="zh-CN" altLang="zh-CN" sz="3200">
                <a:solidFill>
                  <a:srgbClr val="333333"/>
                </a:solidFill>
                <a:latin typeface="宋体" pitchFamily="2" charset="-122"/>
                <a:cs typeface="Arial" pitchFamily="34" charset="0"/>
              </a:rPr>
              <a:t>品读重要语句，明确情感发展脉络，领会写作目的。</a:t>
            </a:r>
            <a:endParaRPr lang="zh-CN" altLang="zh-CN" sz="3200">
              <a:latin typeface="宋体" pitchFamily="2" charset="-122"/>
              <a:cs typeface="宋体" panose="02010600030101010101" pitchFamily="2" charset="-122"/>
            </a:endParaRPr>
          </a:p>
          <a:p>
            <a:pPr>
              <a:spcAft>
                <a:spcPct val="0"/>
              </a:spcAft>
            </a:pPr>
            <a:endParaRPr lang="en-US" altLang="zh-CN" sz="3200">
              <a:solidFill>
                <a:srgbClr val="333333"/>
              </a:solidFill>
              <a:latin typeface="宋体" pitchFamily="2" charset="-122"/>
              <a:cs typeface="Arial" pitchFamily="34" charset="0"/>
            </a:endParaRPr>
          </a:p>
          <a:p>
            <a:pPr>
              <a:spcAft>
                <a:spcPct val="0"/>
              </a:spcAft>
            </a:pPr>
            <a:r>
              <a:rPr lang="zh-CN" altLang="zh-CN" sz="3200">
                <a:solidFill>
                  <a:srgbClr val="333333"/>
                </a:solidFill>
                <a:latin typeface="宋体" pitchFamily="2" charset="-122"/>
                <a:cs typeface="Arial" pitchFamily="34" charset="0"/>
              </a:rPr>
              <a:t>思维发展与提升：</a:t>
            </a:r>
            <a:endParaRPr lang="en-US" altLang="zh-CN" sz="3200">
              <a:solidFill>
                <a:srgbClr val="333333"/>
              </a:solidFill>
              <a:latin typeface="宋体" pitchFamily="2" charset="-122"/>
              <a:cs typeface="Arial" pitchFamily="34" charset="0"/>
            </a:endParaRPr>
          </a:p>
          <a:p>
            <a:pPr>
              <a:spcAft>
                <a:spcPct val="0"/>
              </a:spcAft>
            </a:pPr>
            <a:r>
              <a:rPr lang="zh-CN" altLang="zh-CN" sz="3200">
                <a:solidFill>
                  <a:srgbClr val="333333"/>
                </a:solidFill>
                <a:latin typeface="宋体" pitchFamily="2" charset="-122"/>
                <a:cs typeface="Arial" pitchFamily="34" charset="0"/>
              </a:rPr>
              <a:t>体会鲁迅对烈士牺牲的理性思考。</a:t>
            </a:r>
            <a:endParaRPr lang="zh-CN" altLang="zh-CN" sz="3200">
              <a:latin typeface="宋体"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2" fill="hold" nodeType="afterEffect">
                                  <p:stCondLst>
                                    <p:cond delay="0"/>
                                  </p:stCondLst>
                                  <p:childTnLst>
                                    <p:set>
                                      <p:cBhvr>
                                        <p:cTn id="7" dur="1" fill="hold">
                                          <p:stCondLst>
                                            <p:cond delay="0"/>
                                          </p:stCondLst>
                                        </p:cTn>
                                        <p:tgtEl>
                                          <p:spTgt spid="5"/>
                                        </p:tgtEl>
                                        <p:attrNameLst>
                                          <p:attrName>style.visibility</p:attrName>
                                        </p:attrNameLst>
                                      </p:cBhvr>
                                      <p:to>
                                        <p:strVal val="visible"/>
                                      </p:to>
                                    </p:set>
                                    <p:animEffect transition="in" filter="wipe(right)">
                                      <p:cBhvr>
                                        <p:cTn id="8" dur="500"/>
                                        <p:tgtEl>
                                          <p:spTgt spid="5"/>
                                        </p:tgtEl>
                                      </p:cBhvr>
                                    </p:animEffect>
                                  </p:childTnLst>
                                </p:cTn>
                              </p:par>
                              <p:par>
                                <p:cTn id="9" presetID="42"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withGroup">
                            <p:stCondLst>
                              <p:cond delay="500"/>
                            </p:stCondLst>
                            <p:childTnLst>
                              <p:par>
                                <p:cTn id="15" presetID="53" presetClass="entr" presetSubtype="0" fill="hold" nodeType="afterEffec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nodeType="withGroup">
                            <p:stCondLst>
                              <p:cond delay="1000"/>
                            </p:stCondLst>
                            <p:childTnLst>
                              <p:par>
                                <p:cTn id="21" presetID="53" presetClass="entr" presetSubtype="0" fill="hold" grpId="0" nodeType="afterEffect">
                                  <p:childTnLst>
                                    <p:set>
                                      <p:cBhvr>
                                        <p:cTn id="22" dur="1" fill="hold">
                                          <p:stCondLst>
                                            <p:cond delay="0"/>
                                          </p:stCondLst>
                                        </p:cTn>
                                        <p:tgtEl>
                                          <p:spTgt spid="165"/>
                                        </p:tgtEl>
                                        <p:attrNameLst>
                                          <p:attrName>style.visibility</p:attrName>
                                        </p:attrNameLst>
                                      </p:cBhvr>
                                      <p:to>
                                        <p:strVal val="visible"/>
                                      </p:to>
                                    </p:set>
                                    <p:anim calcmode="lin" valueType="num">
                                      <p:cBhvr>
                                        <p:cTn id="23" dur="500" fill="hold"/>
                                        <p:tgtEl>
                                          <p:spTgt spid="165"/>
                                        </p:tgtEl>
                                        <p:attrNameLst>
                                          <p:attrName>ppt_w</p:attrName>
                                        </p:attrNameLst>
                                      </p:cBhvr>
                                      <p:tavLst>
                                        <p:tav tm="0">
                                          <p:val>
                                            <p:fltVal val="0"/>
                                          </p:val>
                                        </p:tav>
                                        <p:tav tm="100000">
                                          <p:val>
                                            <p:strVal val="#ppt_w"/>
                                          </p:val>
                                        </p:tav>
                                      </p:tavLst>
                                    </p:anim>
                                    <p:anim calcmode="lin" valueType="num">
                                      <p:cBhvr>
                                        <p:cTn id="24" dur="500" fill="hold"/>
                                        <p:tgtEl>
                                          <p:spTgt spid="165"/>
                                        </p:tgtEl>
                                        <p:attrNameLst>
                                          <p:attrName>ppt_h</p:attrName>
                                        </p:attrNameLst>
                                      </p:cBhvr>
                                      <p:tavLst>
                                        <p:tav tm="0">
                                          <p:val>
                                            <p:fltVal val="0"/>
                                          </p:val>
                                        </p:tav>
                                        <p:tav tm="100000">
                                          <p:val>
                                            <p:strVal val="#ppt_h"/>
                                          </p:val>
                                        </p:tav>
                                      </p:tavLst>
                                    </p:anim>
                                    <p:animEffect transition="in" filter="fade">
                                      <p:cBhvr>
                                        <p:cTn id="25" dur="500"/>
                                        <p:tgtEl>
                                          <p:spTgt spid="165"/>
                                        </p:tgtEl>
                                      </p:cBhvr>
                                    </p:animEffect>
                                  </p:childTnLst>
                                </p:cTn>
                              </p:par>
                            </p:childTnLst>
                          </p:cTn>
                        </p:par>
                        <p:par>
                          <p:cTn id="26" fill="hold" nodeType="withGroup">
                            <p:stCondLst>
                              <p:cond delay="1500"/>
                            </p:stCondLst>
                            <p:childTnLst>
                              <p:par>
                                <p:cTn id="27" presetID="53" presetClass="entr" presetSubtype="0" fill="hold" grpId="1" nodeType="afterEffect">
                                  <p:childTnLst>
                                    <p:set>
                                      <p:cBhvr>
                                        <p:cTn id="28" dur="1" fill="hold">
                                          <p:stCondLst>
                                            <p:cond delay="0"/>
                                          </p:stCondLst>
                                        </p:cTn>
                                        <p:tgtEl>
                                          <p:spTgt spid="167"/>
                                        </p:tgtEl>
                                        <p:attrNameLst>
                                          <p:attrName>style.visibility</p:attrName>
                                        </p:attrNameLst>
                                      </p:cBhvr>
                                      <p:to>
                                        <p:strVal val="visible"/>
                                      </p:to>
                                    </p:set>
                                    <p:anim calcmode="lin" valueType="num">
                                      <p:cBhvr>
                                        <p:cTn id="29" dur="500" fill="hold"/>
                                        <p:tgtEl>
                                          <p:spTgt spid="167"/>
                                        </p:tgtEl>
                                        <p:attrNameLst>
                                          <p:attrName>ppt_w</p:attrName>
                                        </p:attrNameLst>
                                      </p:cBhvr>
                                      <p:tavLst>
                                        <p:tav tm="0">
                                          <p:val>
                                            <p:fltVal val="0"/>
                                          </p:val>
                                        </p:tav>
                                        <p:tav tm="100000">
                                          <p:val>
                                            <p:strVal val="#ppt_w"/>
                                          </p:val>
                                        </p:tav>
                                      </p:tavLst>
                                    </p:anim>
                                    <p:anim calcmode="lin" valueType="num">
                                      <p:cBhvr>
                                        <p:cTn id="30" dur="500" fill="hold"/>
                                        <p:tgtEl>
                                          <p:spTgt spid="167"/>
                                        </p:tgtEl>
                                        <p:attrNameLst>
                                          <p:attrName>ppt_h</p:attrName>
                                        </p:attrNameLst>
                                      </p:cBhvr>
                                      <p:tavLst>
                                        <p:tav tm="0">
                                          <p:val>
                                            <p:fltVal val="0"/>
                                          </p:val>
                                        </p:tav>
                                        <p:tav tm="100000">
                                          <p:val>
                                            <p:strVal val="#ppt_h"/>
                                          </p:val>
                                        </p:tav>
                                      </p:tavLst>
                                    </p:anim>
                                    <p:animEffect transition="in" filter="fade">
                                      <p:cBhvr>
                                        <p:cTn id="31" dur="500"/>
                                        <p:tgtEl>
                                          <p:spTgt spid="167"/>
                                        </p:tgtEl>
                                      </p:cBhvr>
                                    </p:animEffect>
                                  </p:childTnLst>
                                </p:cTn>
                              </p:par>
                            </p:childTnLst>
                          </p:cTn>
                        </p:par>
                        <p:par>
                          <p:cTn id="32" fill="hold" nodeType="withGroup">
                            <p:stCondLst>
                              <p:cond delay="2000"/>
                            </p:stCondLst>
                            <p:childTnLst>
                              <p:par>
                                <p:cTn id="33" presetID="53" presetClass="entr" presetSubtype="0" fill="hold" grpId="2" nodeType="afterEffect">
                                  <p:childTnLst>
                                    <p:set>
                                      <p:cBhvr>
                                        <p:cTn id="34" dur="1" fill="hold">
                                          <p:stCondLst>
                                            <p:cond delay="0"/>
                                          </p:stCondLst>
                                        </p:cTn>
                                        <p:tgtEl>
                                          <p:spTgt spid="171"/>
                                        </p:tgtEl>
                                        <p:attrNameLst>
                                          <p:attrName>style.visibility</p:attrName>
                                        </p:attrNameLst>
                                      </p:cBhvr>
                                      <p:to>
                                        <p:strVal val="visible"/>
                                      </p:to>
                                    </p:set>
                                    <p:anim calcmode="lin" valueType="num">
                                      <p:cBhvr>
                                        <p:cTn id="35" dur="500" fill="hold"/>
                                        <p:tgtEl>
                                          <p:spTgt spid="171"/>
                                        </p:tgtEl>
                                        <p:attrNameLst>
                                          <p:attrName>ppt_w</p:attrName>
                                        </p:attrNameLst>
                                      </p:cBhvr>
                                      <p:tavLst>
                                        <p:tav tm="0">
                                          <p:val>
                                            <p:fltVal val="0"/>
                                          </p:val>
                                        </p:tav>
                                        <p:tav tm="100000">
                                          <p:val>
                                            <p:strVal val="#ppt_w"/>
                                          </p:val>
                                        </p:tav>
                                      </p:tavLst>
                                    </p:anim>
                                    <p:anim calcmode="lin" valueType="num">
                                      <p:cBhvr>
                                        <p:cTn id="36" dur="500" fill="hold"/>
                                        <p:tgtEl>
                                          <p:spTgt spid="171"/>
                                        </p:tgtEl>
                                        <p:attrNameLst>
                                          <p:attrName>ppt_h</p:attrName>
                                        </p:attrNameLst>
                                      </p:cBhvr>
                                      <p:tavLst>
                                        <p:tav tm="0">
                                          <p:val>
                                            <p:fltVal val="0"/>
                                          </p:val>
                                        </p:tav>
                                        <p:tav tm="100000">
                                          <p:val>
                                            <p:strVal val="#ppt_h"/>
                                          </p:val>
                                        </p:tav>
                                      </p:tavLst>
                                    </p:anim>
                                    <p:animEffect transition="in" filter="fade">
                                      <p:cBhvr>
                                        <p:cTn id="37"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animBg="1"/>
      <p:bldP spid="167" grpId="1" animBg="1"/>
      <p:bldP spid="171" grpId="2"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84480" y="326390"/>
            <a:ext cx="474980" cy="436245"/>
          </a:xfrm>
          <a:prstGeom prst="rect">
            <a:avLst/>
          </a:prstGeom>
        </p:spPr>
      </p:pic>
      <p:sp>
        <p:nvSpPr>
          <p:cNvPr id="3" name="矩形 2"/>
          <p:cNvSpPr/>
          <p:nvPr/>
        </p:nvSpPr>
        <p:spPr>
          <a:xfrm>
            <a:off x="688011" y="220772"/>
            <a:ext cx="2037737" cy="646331"/>
          </a:xfrm>
          <a:prstGeom prst="rect">
            <a:avLst/>
          </a:prstGeom>
          <a:noFill/>
        </p:spPr>
        <p:txBody>
          <a:bodyPr wrap="none" lIns="91440" tIns="45720" rIns="91440" bIns="45720">
            <a:spAutoFit/>
          </a:bodyPr>
          <a:lstStyle/>
          <a:p>
            <a:pPr algn="ctr"/>
            <a:r>
              <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知人论世</a:t>
            </a:r>
          </a:p>
        </p:txBody>
      </p:sp>
      <p:sp>
        <p:nvSpPr>
          <p:cNvPr id="4" name="矩形 3"/>
          <p:cNvSpPr/>
          <p:nvPr/>
        </p:nvSpPr>
        <p:spPr>
          <a:xfrm>
            <a:off x="135853" y="867103"/>
            <a:ext cx="7048718" cy="5693866"/>
          </a:xfrm>
          <a:prstGeom prst="rect">
            <a:avLst/>
          </a:prstGeom>
        </p:spPr>
        <p:txBody>
          <a:bodyPr wrap="square">
            <a:spAutoFit/>
          </a:bodyPr>
          <a:lstStyle/>
          <a:p>
            <a:pPr>
              <a:spcAft>
                <a:spcPct val="0"/>
              </a:spcAft>
            </a:pPr>
            <a:r>
              <a:rPr lang="zh-CN" altLang="zh-CN" sz="2800">
                <a:solidFill>
                  <a:srgbClr val="000000"/>
                </a:solidFill>
                <a:latin typeface="+mn-ea"/>
                <a:cs typeface="Arial" pitchFamily="34" charset="0"/>
              </a:rPr>
              <a:t>鲁迅（</a:t>
            </a:r>
            <a:r>
              <a:rPr lang="en-US" altLang="zh-CN" sz="2800">
                <a:solidFill>
                  <a:srgbClr val="000000"/>
                </a:solidFill>
                <a:latin typeface="+mn-ea"/>
                <a:cs typeface="Arial" pitchFamily="34" charset="0"/>
              </a:rPr>
              <a:t>1881</a:t>
            </a:r>
            <a:r>
              <a:rPr lang="zh-CN" altLang="zh-CN" sz="2800">
                <a:solidFill>
                  <a:srgbClr val="000000"/>
                </a:solidFill>
                <a:latin typeface="+mn-ea"/>
                <a:cs typeface="Arial" pitchFamily="34" charset="0"/>
              </a:rPr>
              <a:t>年</a:t>
            </a:r>
            <a:r>
              <a:rPr lang="en-US" altLang="zh-CN" sz="2800">
                <a:solidFill>
                  <a:srgbClr val="000000"/>
                </a:solidFill>
                <a:latin typeface="+mn-ea"/>
                <a:cs typeface="Arial" pitchFamily="34" charset="0"/>
              </a:rPr>
              <a:t>9</a:t>
            </a:r>
            <a:r>
              <a:rPr lang="zh-CN" altLang="zh-CN" sz="2800">
                <a:solidFill>
                  <a:srgbClr val="000000"/>
                </a:solidFill>
                <a:latin typeface="+mn-ea"/>
                <a:cs typeface="Arial" pitchFamily="34" charset="0"/>
              </a:rPr>
              <a:t>月</a:t>
            </a:r>
            <a:r>
              <a:rPr lang="en-US" altLang="zh-CN" sz="2800">
                <a:solidFill>
                  <a:srgbClr val="000000"/>
                </a:solidFill>
                <a:latin typeface="+mn-ea"/>
                <a:cs typeface="Arial" pitchFamily="34" charset="0"/>
              </a:rPr>
              <a:t>25</a:t>
            </a:r>
            <a:r>
              <a:rPr lang="zh-CN" altLang="zh-CN" sz="2800">
                <a:solidFill>
                  <a:srgbClr val="000000"/>
                </a:solidFill>
                <a:latin typeface="+mn-ea"/>
                <a:cs typeface="Arial" pitchFamily="34" charset="0"/>
              </a:rPr>
              <a:t>日－</a:t>
            </a:r>
            <a:r>
              <a:rPr lang="en-US" altLang="zh-CN" sz="2800">
                <a:solidFill>
                  <a:srgbClr val="000000"/>
                </a:solidFill>
                <a:latin typeface="+mn-ea"/>
                <a:cs typeface="Arial" pitchFamily="34" charset="0"/>
              </a:rPr>
              <a:t>1936</a:t>
            </a:r>
            <a:r>
              <a:rPr lang="zh-CN" altLang="zh-CN" sz="2800">
                <a:solidFill>
                  <a:srgbClr val="000000"/>
                </a:solidFill>
                <a:latin typeface="+mn-ea"/>
                <a:cs typeface="Arial" pitchFamily="34" charset="0"/>
              </a:rPr>
              <a:t>年</a:t>
            </a:r>
            <a:r>
              <a:rPr lang="en-US" altLang="zh-CN" sz="2800">
                <a:solidFill>
                  <a:srgbClr val="000000"/>
                </a:solidFill>
                <a:latin typeface="+mn-ea"/>
                <a:cs typeface="Arial" pitchFamily="34" charset="0"/>
              </a:rPr>
              <a:t>10</a:t>
            </a:r>
            <a:r>
              <a:rPr lang="zh-CN" altLang="zh-CN" sz="2800">
                <a:solidFill>
                  <a:srgbClr val="000000"/>
                </a:solidFill>
                <a:latin typeface="+mn-ea"/>
                <a:cs typeface="Arial" pitchFamily="34" charset="0"/>
              </a:rPr>
              <a:t>月</a:t>
            </a:r>
            <a:r>
              <a:rPr lang="en-US" altLang="zh-CN" sz="2800">
                <a:solidFill>
                  <a:srgbClr val="000000"/>
                </a:solidFill>
                <a:latin typeface="+mn-ea"/>
                <a:cs typeface="Arial" pitchFamily="34" charset="0"/>
              </a:rPr>
              <a:t>19</a:t>
            </a:r>
            <a:r>
              <a:rPr lang="zh-CN" altLang="zh-CN" sz="2800">
                <a:solidFill>
                  <a:srgbClr val="000000"/>
                </a:solidFill>
                <a:latin typeface="+mn-ea"/>
                <a:cs typeface="Arial" pitchFamily="34" charset="0"/>
              </a:rPr>
              <a:t>日），</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名周树人，字豫才，</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曾留学日本仙台医科专门学校，</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浙江绍兴人。</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著名文学家、思想家、民主战士，</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五四新文化运动的重要参与者，</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中国现代文学的奠基人。</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毛泽东曾评价：</a:t>
            </a:r>
            <a:endParaRPr lang="en-US" altLang="zh-CN" sz="2800">
              <a:solidFill>
                <a:srgbClr val="000000"/>
              </a:solidFill>
              <a:latin typeface="+mn-ea"/>
              <a:cs typeface="Arial" pitchFamily="34" charset="0"/>
            </a:endParaRPr>
          </a:p>
          <a:p>
            <a:pPr>
              <a:spcAft>
                <a:spcPct val="0"/>
              </a:spcAft>
            </a:pPr>
            <a:r>
              <a:rPr lang="en-US" altLang="zh-CN" sz="2800">
                <a:solidFill>
                  <a:srgbClr val="000000"/>
                </a:solidFill>
                <a:latin typeface="+mn-ea"/>
                <a:cs typeface="Arial" pitchFamily="34" charset="0"/>
              </a:rPr>
              <a:t>“</a:t>
            </a:r>
            <a:r>
              <a:rPr lang="zh-CN" altLang="zh-CN" sz="2800">
                <a:solidFill>
                  <a:srgbClr val="000000"/>
                </a:solidFill>
                <a:latin typeface="+mn-ea"/>
                <a:cs typeface="Arial" pitchFamily="34" charset="0"/>
              </a:rPr>
              <a:t>鲁迅的方向，</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就是中华民族新文化的方向。</a:t>
            </a:r>
            <a:r>
              <a:rPr lang="en-US" altLang="zh-CN" sz="2800">
                <a:solidFill>
                  <a:srgbClr val="000000"/>
                </a:solidFill>
                <a:latin typeface="+mn-ea"/>
                <a:cs typeface="Arial" pitchFamily="34" charset="0"/>
              </a:rPr>
              <a:t>”</a:t>
            </a:r>
          </a:p>
          <a:p>
            <a:pPr>
              <a:spcAft>
                <a:spcPct val="0"/>
              </a:spcAft>
            </a:pP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他对于五四运动以后的</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中国社会思想文化发展具有重大影响。</a:t>
            </a:r>
            <a:endParaRPr lang="en-US" altLang="zh-CN" sz="2800">
              <a:solidFill>
                <a:srgbClr val="000000"/>
              </a:solidFill>
              <a:latin typeface="+mn-ea"/>
              <a:cs typeface="Arial" pitchFamily="34" charset="0"/>
            </a:endParaRPr>
          </a:p>
        </p:txBody>
      </p:sp>
      <p:pic>
        <p:nvPicPr>
          <p:cNvPr id="6" name="图片 5" descr="&#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2771" y="-1"/>
            <a:ext cx="5049230" cy="67717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3009" y="92765"/>
            <a:ext cx="11993217" cy="6555641"/>
          </a:xfrm>
          <a:prstGeom prst="rect">
            <a:avLst/>
          </a:prstGeom>
        </p:spPr>
        <p:txBody>
          <a:bodyPr wrap="square">
            <a:spAutoFit/>
          </a:bodyPr>
          <a:lstStyle/>
          <a:p>
            <a:pPr>
              <a:spcAft>
                <a:spcPct val="0"/>
              </a:spcAft>
            </a:pPr>
            <a:r>
              <a:rPr lang="zh-CN" altLang="zh-CN" sz="2800">
                <a:solidFill>
                  <a:srgbClr val="000000"/>
                </a:solidFill>
                <a:latin typeface="+mn-ea"/>
                <a:cs typeface="Arial" pitchFamily="34" charset="0"/>
              </a:rPr>
              <a:t>鲁迅说他</a:t>
            </a:r>
            <a:r>
              <a:rPr lang="zh-CN" altLang="zh-CN" sz="2800" u="sng">
                <a:solidFill>
                  <a:schemeClr val="accent1">
                    <a:lumMod val="75000"/>
                  </a:schemeClr>
                </a:solidFill>
                <a:latin typeface="+mn-ea"/>
                <a:cs typeface="Arial" pitchFamily="34" charset="0"/>
              </a:rPr>
              <a:t>写作的目的</a:t>
            </a:r>
            <a:r>
              <a:rPr lang="zh-CN" altLang="zh-CN" sz="2800">
                <a:solidFill>
                  <a:srgbClr val="000000"/>
                </a:solidFill>
                <a:latin typeface="+mn-ea"/>
                <a:cs typeface="Arial" pitchFamily="34" charset="0"/>
              </a:rPr>
              <a:t>，一是</a:t>
            </a:r>
            <a:r>
              <a:rPr lang="en-US" altLang="zh-CN" sz="2800">
                <a:solidFill>
                  <a:srgbClr val="000000"/>
                </a:solidFill>
                <a:latin typeface="+mn-ea"/>
                <a:cs typeface="Arial" pitchFamily="34" charset="0"/>
              </a:rPr>
              <a:t>“</a:t>
            </a:r>
            <a:r>
              <a:rPr lang="zh-CN" altLang="zh-CN" sz="2800">
                <a:solidFill>
                  <a:srgbClr val="000000"/>
                </a:solidFill>
                <a:latin typeface="+mn-ea"/>
                <a:cs typeface="Arial" pitchFamily="34" charset="0"/>
              </a:rPr>
              <a:t>为那些为中国的改革而</a:t>
            </a:r>
            <a:r>
              <a:rPr lang="en-US" altLang="zh-CN" sz="2800">
                <a:solidFill>
                  <a:srgbClr val="000000"/>
                </a:solidFill>
                <a:latin typeface="+mn-ea"/>
                <a:cs typeface="Arial" pitchFamily="34" charset="0"/>
              </a:rPr>
              <a:t>‘</a:t>
            </a:r>
            <a:r>
              <a:rPr lang="zh-CN" altLang="zh-CN" sz="2800">
                <a:solidFill>
                  <a:srgbClr val="000000"/>
                </a:solidFill>
                <a:latin typeface="+mn-ea"/>
                <a:cs typeface="Arial" pitchFamily="34" charset="0"/>
              </a:rPr>
              <a:t>奔驰的猛士</a:t>
            </a:r>
            <a:r>
              <a:rPr lang="en-US" altLang="zh-CN" sz="2800">
                <a:solidFill>
                  <a:srgbClr val="000000"/>
                </a:solidFill>
                <a:latin typeface="+mn-ea"/>
                <a:cs typeface="Arial" pitchFamily="34" charset="0"/>
              </a:rPr>
              <a:t>’”</a:t>
            </a:r>
            <a:r>
              <a:rPr lang="zh-CN" altLang="zh-CN" sz="2800">
                <a:solidFill>
                  <a:srgbClr val="000000"/>
                </a:solidFill>
                <a:latin typeface="+mn-ea"/>
                <a:cs typeface="Arial" pitchFamily="34" charset="0"/>
              </a:rPr>
              <a:t>，</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他们在寂寞中奋战，我有责任为他们呐喊，要给予他们哪怕是微弱的慰藉”。</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二是为那些</a:t>
            </a:r>
            <a:r>
              <a:rPr lang="en-US" altLang="zh-CN" sz="2800">
                <a:solidFill>
                  <a:srgbClr val="000000"/>
                </a:solidFill>
                <a:latin typeface="+mn-ea"/>
                <a:cs typeface="Arial" pitchFamily="34" charset="0"/>
              </a:rPr>
              <a:t>“</a:t>
            </a:r>
            <a:r>
              <a:rPr lang="zh-CN" altLang="zh-CN" sz="2800">
                <a:solidFill>
                  <a:srgbClr val="000000"/>
                </a:solidFill>
                <a:latin typeface="+mn-ea"/>
                <a:cs typeface="Arial" pitchFamily="34" charset="0"/>
              </a:rPr>
              <a:t>如我年轻时候似的正做着美梦的青年，正是因为他们，</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我</a:t>
            </a:r>
            <a:r>
              <a:rPr lang="en-US" altLang="zh-CN" sz="2800">
                <a:solidFill>
                  <a:srgbClr val="000000"/>
                </a:solidFill>
                <a:latin typeface="+mn-ea"/>
                <a:cs typeface="Arial" pitchFamily="34" charset="0"/>
              </a:rPr>
              <a:t>‘</a:t>
            </a:r>
            <a:r>
              <a:rPr lang="zh-CN" altLang="zh-CN" sz="2800">
                <a:solidFill>
                  <a:srgbClr val="000000"/>
                </a:solidFill>
                <a:latin typeface="+mn-ea"/>
                <a:cs typeface="Arial" pitchFamily="34" charset="0"/>
              </a:rPr>
              <a:t>必须在作品中</a:t>
            </a:r>
            <a:r>
              <a:rPr lang="en-US" altLang="zh-CN" sz="2800">
                <a:solidFill>
                  <a:srgbClr val="000000"/>
                </a:solidFill>
                <a:latin typeface="+mn-ea"/>
                <a:cs typeface="Arial" pitchFamily="34" charset="0"/>
              </a:rPr>
              <a:t>’</a:t>
            </a:r>
            <a:r>
              <a:rPr lang="zh-CN" altLang="zh-CN" sz="2800">
                <a:solidFill>
                  <a:srgbClr val="000000"/>
                </a:solidFill>
                <a:latin typeface="+mn-ea"/>
                <a:cs typeface="Arial" pitchFamily="34" charset="0"/>
              </a:rPr>
              <a:t>处处给予一种不退走，不悲观，不绝望的诱导，</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而对自己内心深处的悲凉感有所扼制</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（何况我对于悲凉感本身也是持有怀疑态度的）</a:t>
            </a:r>
            <a:r>
              <a:rPr lang="en-US" altLang="zh-CN" sz="2800">
                <a:solidFill>
                  <a:srgbClr val="000000"/>
                </a:solidFill>
                <a:latin typeface="+mn-ea"/>
                <a:cs typeface="Arial" pitchFamily="34" charset="0"/>
              </a:rPr>
              <a:t>”</a:t>
            </a:r>
            <a:r>
              <a:rPr lang="zh-CN" altLang="zh-CN" sz="2800">
                <a:solidFill>
                  <a:srgbClr val="000000"/>
                </a:solidFill>
                <a:latin typeface="+mn-ea"/>
                <a:cs typeface="Arial" pitchFamily="34" charset="0"/>
              </a:rPr>
              <a:t>。</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三是他的敌人，鲁迅说，</a:t>
            </a:r>
            <a:r>
              <a:rPr lang="en-US" altLang="zh-CN" sz="2800">
                <a:solidFill>
                  <a:srgbClr val="000000"/>
                </a:solidFill>
                <a:latin typeface="+mn-ea"/>
                <a:cs typeface="Arial" pitchFamily="34" charset="0"/>
              </a:rPr>
              <a:t>“</a:t>
            </a:r>
            <a:r>
              <a:rPr lang="zh-CN" altLang="zh-CN" sz="2800">
                <a:solidFill>
                  <a:srgbClr val="000000"/>
                </a:solidFill>
                <a:latin typeface="+mn-ea"/>
                <a:cs typeface="Arial" pitchFamily="34" charset="0"/>
              </a:rPr>
              <a:t>我的敌人活得太愉快了，</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我干嘛要让他们那么愉快呢？我要像一个黑色魔鬼那样，</a:t>
            </a:r>
            <a:endParaRPr lang="en-US" altLang="zh-CN" sz="2800">
              <a:solidFill>
                <a:srgbClr val="000000"/>
              </a:solidFill>
              <a:latin typeface="+mn-ea"/>
              <a:cs typeface="Arial" pitchFamily="34" charset="0"/>
            </a:endParaRPr>
          </a:p>
          <a:p>
            <a:pPr>
              <a:spcAft>
                <a:spcPct val="0"/>
              </a:spcAft>
            </a:pPr>
            <a:r>
              <a:rPr lang="zh-CN" altLang="zh-CN" sz="2800">
                <a:solidFill>
                  <a:srgbClr val="000000"/>
                </a:solidFill>
                <a:latin typeface="+mn-ea"/>
                <a:cs typeface="Arial" pitchFamily="34" charset="0"/>
              </a:rPr>
              <a:t>站在他们面前，使他们感到不圆满</a:t>
            </a:r>
            <a:r>
              <a:rPr lang="en-US" altLang="zh-CN" sz="2800">
                <a:solidFill>
                  <a:srgbClr val="000000"/>
                </a:solidFill>
                <a:latin typeface="+mn-ea"/>
                <a:cs typeface="Arial" pitchFamily="34" charset="0"/>
              </a:rPr>
              <a:t>”</a:t>
            </a:r>
            <a:r>
              <a:rPr lang="zh-CN" altLang="zh-CN" sz="2800">
                <a:solidFill>
                  <a:srgbClr val="000000"/>
                </a:solidFill>
                <a:latin typeface="+mn-ea"/>
                <a:cs typeface="Arial" pitchFamily="34" charset="0"/>
              </a:rPr>
              <a:t>。</a:t>
            </a:r>
            <a:endParaRPr lang="en-US" altLang="zh-CN" sz="2800">
              <a:solidFill>
                <a:srgbClr val="000000"/>
              </a:solidFill>
              <a:latin typeface="+mn-ea"/>
              <a:cs typeface="Arial" pitchFamily="34" charset="0"/>
            </a:endParaRPr>
          </a:p>
          <a:p>
            <a:pPr>
              <a:spcAft>
                <a:spcPct val="0"/>
              </a:spcAft>
            </a:pPr>
            <a:r>
              <a:rPr lang="zh-CN" altLang="en-US" sz="2800"/>
              <a:t>鲁迅的作品以小说、杂文为主，</a:t>
            </a:r>
            <a:r>
              <a:rPr lang="zh-CN" altLang="en-US" sz="2800" u="sng">
                <a:solidFill>
                  <a:schemeClr val="accent1">
                    <a:lumMod val="75000"/>
                  </a:schemeClr>
                </a:solidFill>
              </a:rPr>
              <a:t>代表作</a:t>
            </a:r>
            <a:r>
              <a:rPr lang="zh-CN" altLang="en-US" sz="2800"/>
              <a:t>有：</a:t>
            </a:r>
            <a:endParaRPr lang="en-US" altLang="zh-CN" sz="2800"/>
          </a:p>
          <a:p>
            <a:pPr>
              <a:spcAft>
                <a:spcPct val="0"/>
              </a:spcAft>
            </a:pPr>
            <a:r>
              <a:rPr lang="zh-CN" altLang="en-US" sz="2800"/>
              <a:t>小说集</a:t>
            </a:r>
            <a:r>
              <a:rPr lang="en-US" altLang="zh-CN" sz="2800"/>
              <a:t>《</a:t>
            </a:r>
            <a:r>
              <a:rPr lang="zh-CN" altLang="en-US" sz="2800"/>
              <a:t>呐喊</a:t>
            </a:r>
            <a:r>
              <a:rPr lang="en-US" altLang="zh-CN" sz="2800"/>
              <a:t>》《</a:t>
            </a:r>
            <a:r>
              <a:rPr lang="zh-CN" altLang="en-US" sz="2800"/>
              <a:t>彷徨</a:t>
            </a:r>
            <a:r>
              <a:rPr lang="en-US" altLang="zh-CN" sz="2800"/>
              <a:t>》《</a:t>
            </a:r>
            <a:r>
              <a:rPr lang="zh-CN" altLang="en-US" sz="2800"/>
              <a:t>故事新编</a:t>
            </a:r>
            <a:r>
              <a:rPr lang="en-US" altLang="zh-CN" sz="2800"/>
              <a:t>》</a:t>
            </a:r>
            <a:r>
              <a:rPr lang="zh-CN" altLang="en-US" sz="2800"/>
              <a:t>等 ；散文集</a:t>
            </a:r>
            <a:r>
              <a:rPr lang="en-US" altLang="zh-CN" sz="2800"/>
              <a:t>《</a:t>
            </a:r>
            <a:r>
              <a:rPr lang="zh-CN" altLang="en-US" sz="2800"/>
              <a:t>朝花夕拾</a:t>
            </a:r>
            <a:r>
              <a:rPr lang="en-US" altLang="zh-CN" sz="2800"/>
              <a:t>》</a:t>
            </a:r>
            <a:r>
              <a:rPr lang="zh-CN" altLang="en-US" sz="2800"/>
              <a:t>；</a:t>
            </a:r>
            <a:endParaRPr lang="en-US" altLang="zh-CN" sz="2800"/>
          </a:p>
          <a:p>
            <a:pPr>
              <a:spcAft>
                <a:spcPct val="0"/>
              </a:spcAft>
            </a:pPr>
            <a:r>
              <a:rPr lang="zh-CN" altLang="en-US" sz="2800"/>
              <a:t>散文诗集</a:t>
            </a:r>
            <a:r>
              <a:rPr lang="en-US" altLang="zh-CN" sz="2800"/>
              <a:t>《</a:t>
            </a:r>
            <a:r>
              <a:rPr lang="zh-CN" altLang="en-US" sz="2800"/>
              <a:t>野草</a:t>
            </a:r>
            <a:r>
              <a:rPr lang="en-US" altLang="zh-CN" sz="2800"/>
              <a:t>》</a:t>
            </a:r>
            <a:r>
              <a:rPr lang="zh-CN" altLang="en-US" sz="2800"/>
              <a:t>；杂文集</a:t>
            </a:r>
            <a:r>
              <a:rPr lang="en-US" altLang="zh-CN" sz="2800"/>
              <a:t>《</a:t>
            </a:r>
            <a:r>
              <a:rPr lang="zh-CN" altLang="en-US" sz="2800"/>
              <a:t>坟</a:t>
            </a:r>
            <a:r>
              <a:rPr lang="en-US" altLang="zh-CN" sz="2800"/>
              <a:t>》《</a:t>
            </a:r>
            <a:r>
              <a:rPr lang="zh-CN" altLang="en-US" sz="2800"/>
              <a:t>热风</a:t>
            </a:r>
            <a:r>
              <a:rPr lang="en-US" altLang="zh-CN" sz="2800"/>
              <a:t>》《</a:t>
            </a:r>
            <a:r>
              <a:rPr lang="zh-CN" altLang="en-US" sz="2800"/>
              <a:t>华盖集</a:t>
            </a:r>
            <a:r>
              <a:rPr lang="en-US" altLang="zh-CN" sz="2800"/>
              <a:t>》《</a:t>
            </a:r>
            <a:r>
              <a:rPr lang="zh-CN" altLang="en-US" sz="2800"/>
              <a:t>华盖集续编</a:t>
            </a:r>
            <a:r>
              <a:rPr lang="en-US" altLang="zh-CN" sz="2800"/>
              <a:t>》</a:t>
            </a:r>
          </a:p>
          <a:p>
            <a:pPr>
              <a:spcAft>
                <a:spcPct val="0"/>
              </a:spcAft>
            </a:pPr>
            <a:r>
              <a:rPr lang="en-US" altLang="zh-CN" sz="2800"/>
              <a:t>《</a:t>
            </a:r>
            <a:r>
              <a:rPr lang="zh-CN" altLang="en-US" sz="2800"/>
              <a:t>南腔北调集</a:t>
            </a:r>
            <a:r>
              <a:rPr lang="en-US" altLang="zh-CN" sz="2800"/>
              <a:t>》《</a:t>
            </a:r>
            <a:r>
              <a:rPr lang="zh-CN" altLang="en-US" sz="2800"/>
              <a:t>三闲集</a:t>
            </a:r>
            <a:r>
              <a:rPr lang="en-US" altLang="zh-CN" sz="2800"/>
              <a:t>》《</a:t>
            </a:r>
            <a:r>
              <a:rPr lang="zh-CN" altLang="en-US" sz="2800"/>
              <a:t>二心集</a:t>
            </a:r>
            <a:r>
              <a:rPr lang="en-US" altLang="zh-CN" sz="2800"/>
              <a:t>》《</a:t>
            </a:r>
            <a:r>
              <a:rPr lang="zh-CN" altLang="en-US" sz="2800"/>
              <a:t>而已集</a:t>
            </a:r>
            <a:r>
              <a:rPr lang="en-US" altLang="zh-CN" sz="2800"/>
              <a:t>》《</a:t>
            </a:r>
            <a:r>
              <a:rPr lang="zh-CN" altLang="en-US" sz="2800"/>
              <a:t>且介亭杂文</a:t>
            </a:r>
            <a:r>
              <a:rPr lang="en-US" altLang="zh-CN" sz="2800"/>
              <a:t>》</a:t>
            </a:r>
            <a:r>
              <a:rPr lang="zh-CN" altLang="en-US" sz="2800"/>
              <a:t>等。</a:t>
            </a:r>
            <a:endParaRPr lang="en-US" altLang="zh-CN" sz="2800">
              <a:solidFill>
                <a:srgbClr val="000000"/>
              </a:solidFill>
              <a:latin typeface="+mn-ea"/>
              <a:cs typeface="Arial" pitchFamily="34" charset="0"/>
            </a:endParaRPr>
          </a:p>
          <a:p>
            <a:pPr>
              <a:spcAft>
                <a:spcPct val="0"/>
              </a:spcAft>
            </a:pPr>
            <a:r>
              <a:rPr lang="zh-CN" altLang="zh-CN" sz="2800" b="1">
                <a:solidFill>
                  <a:schemeClr val="accent1">
                    <a:lumMod val="75000"/>
                  </a:schemeClr>
                </a:solidFill>
                <a:latin typeface="+mn-ea"/>
                <a:cs typeface="Arial" pitchFamily="34" charset="0"/>
              </a:rPr>
              <a:t>鲁迅以笔代戈，奋笔疾书，战斗一生，被誉为</a:t>
            </a:r>
            <a:r>
              <a:rPr lang="en-US" altLang="zh-CN" sz="2800" b="1">
                <a:solidFill>
                  <a:schemeClr val="accent1">
                    <a:lumMod val="75000"/>
                  </a:schemeClr>
                </a:solidFill>
                <a:latin typeface="+mn-ea"/>
                <a:cs typeface="Arial" pitchFamily="34" charset="0"/>
              </a:rPr>
              <a:t>“</a:t>
            </a:r>
            <a:r>
              <a:rPr lang="zh-CN" altLang="zh-CN" sz="2800" b="1">
                <a:solidFill>
                  <a:schemeClr val="accent1">
                    <a:lumMod val="75000"/>
                  </a:schemeClr>
                </a:solidFill>
                <a:latin typeface="+mn-ea"/>
                <a:cs typeface="Arial" pitchFamily="34" charset="0"/>
              </a:rPr>
              <a:t>民族魂</a:t>
            </a:r>
            <a:r>
              <a:rPr lang="en-US" altLang="zh-CN" sz="2800" b="1">
                <a:solidFill>
                  <a:schemeClr val="accent1">
                    <a:lumMod val="75000"/>
                  </a:schemeClr>
                </a:solidFill>
                <a:latin typeface="+mn-ea"/>
                <a:cs typeface="Arial" pitchFamily="34" charset="0"/>
              </a:rPr>
              <a:t>”</a:t>
            </a:r>
            <a:r>
              <a:rPr lang="zh-CN" altLang="zh-CN" sz="2800" b="1">
                <a:solidFill>
                  <a:schemeClr val="accent1">
                    <a:lumMod val="75000"/>
                  </a:schemeClr>
                </a:solidFill>
                <a:latin typeface="+mn-ea"/>
                <a:cs typeface="Arial" pitchFamily="34" charset="0"/>
              </a:rPr>
              <a:t>。</a:t>
            </a:r>
            <a:endParaRPr lang="en-US" altLang="zh-CN" sz="2800" b="1">
              <a:solidFill>
                <a:schemeClr val="accent1">
                  <a:lumMod val="75000"/>
                </a:schemeClr>
              </a:solidFill>
              <a:latin typeface="+mn-ea"/>
              <a:cs typeface="Arial" pitchFamily="34" charset="0"/>
            </a:endParaRPr>
          </a:p>
          <a:p>
            <a:pPr>
              <a:spcAft>
                <a:spcPct val="0"/>
              </a:spcAft>
            </a:pPr>
            <a:r>
              <a:rPr lang="en-US" altLang="zh-CN" sz="2800" b="1">
                <a:solidFill>
                  <a:schemeClr val="accent1">
                    <a:lumMod val="75000"/>
                  </a:schemeClr>
                </a:solidFill>
                <a:latin typeface="+mn-ea"/>
                <a:cs typeface="Arial" pitchFamily="34" charset="0"/>
              </a:rPr>
              <a:t>“</a:t>
            </a:r>
            <a:r>
              <a:rPr lang="zh-CN" altLang="zh-CN" sz="2800" b="1">
                <a:solidFill>
                  <a:schemeClr val="accent1">
                    <a:lumMod val="75000"/>
                  </a:schemeClr>
                </a:solidFill>
                <a:latin typeface="+mn-ea"/>
                <a:cs typeface="Arial" pitchFamily="34" charset="0"/>
              </a:rPr>
              <a:t>横眉冷对千夫指，俯首甘为孺子牛</a:t>
            </a:r>
            <a:r>
              <a:rPr lang="en-US" altLang="zh-CN" sz="2800" b="1">
                <a:solidFill>
                  <a:schemeClr val="accent1">
                    <a:lumMod val="75000"/>
                  </a:schemeClr>
                </a:solidFill>
                <a:latin typeface="+mn-ea"/>
                <a:cs typeface="Arial" pitchFamily="34" charset="0"/>
              </a:rPr>
              <a:t>”</a:t>
            </a:r>
            <a:r>
              <a:rPr lang="zh-CN" altLang="zh-CN" sz="2800" b="1">
                <a:solidFill>
                  <a:schemeClr val="accent1">
                    <a:lumMod val="75000"/>
                  </a:schemeClr>
                </a:solidFill>
                <a:latin typeface="+mn-ea"/>
                <a:cs typeface="Arial" pitchFamily="34" charset="0"/>
              </a:rPr>
              <a:t>是鲁迅一生的写照。</a:t>
            </a:r>
            <a:endParaRPr lang="zh-CN" altLang="zh-CN" sz="2800" b="1">
              <a:solidFill>
                <a:schemeClr val="accent1">
                  <a:lumMod val="75000"/>
                </a:schemeClr>
              </a:solidFill>
              <a:latin typeface="+mn-ea"/>
              <a:cs typeface="宋体" panose="02010600030101010101" pitchFamily="2"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13031" y="220772"/>
            <a:ext cx="474980" cy="436245"/>
          </a:xfrm>
          <a:prstGeom prst="rect">
            <a:avLst/>
          </a:prstGeom>
        </p:spPr>
      </p:pic>
      <p:sp>
        <p:nvSpPr>
          <p:cNvPr id="3" name="矩形 2"/>
          <p:cNvSpPr/>
          <p:nvPr/>
        </p:nvSpPr>
        <p:spPr>
          <a:xfrm>
            <a:off x="688011" y="115728"/>
            <a:ext cx="2037738" cy="646331"/>
          </a:xfrm>
          <a:prstGeom prst="rect">
            <a:avLst/>
          </a:prstGeom>
          <a:noFill/>
        </p:spPr>
        <p:txBody>
          <a:bodyPr wrap="none" lIns="91440" tIns="45720" rIns="91440" bIns="45720">
            <a:spAutoFit/>
          </a:bodyPr>
          <a:lstStyle/>
          <a:p>
            <a:pPr algn="ctr"/>
            <a:r>
              <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写作背景</a:t>
            </a:r>
          </a:p>
        </p:txBody>
      </p:sp>
      <p:sp>
        <p:nvSpPr>
          <p:cNvPr id="4" name="矩形 3"/>
          <p:cNvSpPr/>
          <p:nvPr/>
        </p:nvSpPr>
        <p:spPr>
          <a:xfrm>
            <a:off x="79514" y="657017"/>
            <a:ext cx="12112486" cy="6124754"/>
          </a:xfrm>
          <a:prstGeom prst="rect">
            <a:avLst/>
          </a:prstGeom>
        </p:spPr>
        <p:txBody>
          <a:bodyPr wrap="square">
            <a:spAutoFit/>
          </a:bodyPr>
          <a:lstStyle/>
          <a:p>
            <a:pPr>
              <a:spcAft>
                <a:spcPct val="0"/>
              </a:spcAft>
            </a:pPr>
            <a:r>
              <a:rPr lang="en-US" altLang="zh-CN" sz="2800">
                <a:latin typeface="宋体" pitchFamily="2" charset="-122"/>
                <a:cs typeface="Arial" pitchFamily="34" charset="0"/>
              </a:rPr>
              <a:t>1926</a:t>
            </a:r>
            <a:r>
              <a:rPr lang="zh-CN" altLang="zh-CN" sz="2800">
                <a:latin typeface="宋体" pitchFamily="2" charset="-122"/>
                <a:cs typeface="Arial" pitchFamily="34" charset="0"/>
              </a:rPr>
              <a:t>年</a:t>
            </a:r>
            <a:r>
              <a:rPr lang="en-US" altLang="zh-CN" sz="2800">
                <a:latin typeface="宋体" pitchFamily="2" charset="-122"/>
                <a:cs typeface="Arial" pitchFamily="34" charset="0"/>
              </a:rPr>
              <a:t>3</a:t>
            </a:r>
            <a:r>
              <a:rPr lang="zh-CN" altLang="zh-CN" sz="2800">
                <a:latin typeface="宋体" pitchFamily="2" charset="-122"/>
                <a:cs typeface="Arial" pitchFamily="34" charset="0"/>
              </a:rPr>
              <a:t>月</a:t>
            </a:r>
            <a:r>
              <a:rPr lang="en-US" altLang="zh-CN" sz="2800">
                <a:latin typeface="宋体" pitchFamily="2" charset="-122"/>
                <a:cs typeface="Arial" pitchFamily="34" charset="0"/>
              </a:rPr>
              <a:t>12</a:t>
            </a:r>
            <a:r>
              <a:rPr lang="zh-CN" altLang="zh-CN" sz="2800">
                <a:latin typeface="宋体" pitchFamily="2" charset="-122"/>
                <a:cs typeface="Arial" pitchFamily="34" charset="0"/>
              </a:rPr>
              <a:t>日，</a:t>
            </a:r>
            <a:r>
              <a:rPr lang="en-US" altLang="zh-CN" sz="2800" err="1">
                <a:latin typeface="宋体" pitchFamily="2" charset="-122"/>
                <a:cs typeface="Arial" pitchFamily="34" charset="0"/>
                <a:hlinkClick r:id="rId3"/>
              </a:rPr>
              <a:t>冯玉祥</a:t>
            </a:r>
            <a:r>
              <a:rPr lang="zh-CN" altLang="zh-CN" sz="2800">
                <a:latin typeface="宋体" pitchFamily="2" charset="-122"/>
                <a:cs typeface="Arial" pitchFamily="34" charset="0"/>
              </a:rPr>
              <a:t>的</a:t>
            </a:r>
            <a:r>
              <a:rPr lang="en-US" altLang="zh-CN" sz="2800" err="1">
                <a:latin typeface="宋体" pitchFamily="2" charset="-122"/>
                <a:cs typeface="Arial" pitchFamily="34" charset="0"/>
                <a:hlinkClick r:id="rId4"/>
              </a:rPr>
              <a:t>国民军</a:t>
            </a:r>
            <a:r>
              <a:rPr lang="zh-CN" altLang="zh-CN" sz="2800">
                <a:latin typeface="宋体" pitchFamily="2" charset="-122"/>
                <a:cs typeface="Arial" pitchFamily="34" charset="0"/>
              </a:rPr>
              <a:t>与</a:t>
            </a:r>
            <a:r>
              <a:rPr lang="en-US" altLang="zh-CN" sz="2800" err="1">
                <a:latin typeface="宋体" pitchFamily="2" charset="-122"/>
                <a:cs typeface="Arial" pitchFamily="34" charset="0"/>
                <a:hlinkClick r:id="rId5"/>
              </a:rPr>
              <a:t>奉系军阀</a:t>
            </a:r>
            <a:r>
              <a:rPr lang="zh-CN" altLang="zh-CN" sz="2800">
                <a:latin typeface="宋体" pitchFamily="2" charset="-122"/>
                <a:cs typeface="Arial" pitchFamily="34" charset="0"/>
              </a:rPr>
              <a:t>作战期间，</a:t>
            </a:r>
            <a:endParaRPr lang="en-US" altLang="zh-CN" sz="2800">
              <a:latin typeface="宋体" pitchFamily="2" charset="-122"/>
              <a:cs typeface="Arial" pitchFamily="34" charset="0"/>
            </a:endParaRPr>
          </a:p>
          <a:p>
            <a:pPr>
              <a:spcAft>
                <a:spcPct val="0"/>
              </a:spcAft>
            </a:pPr>
            <a:r>
              <a:rPr lang="zh-CN" altLang="zh-CN" sz="2800">
                <a:latin typeface="宋体" pitchFamily="2" charset="-122"/>
                <a:cs typeface="Arial" pitchFamily="34" charset="0"/>
              </a:rPr>
              <a:t>日本军舰掩护</a:t>
            </a:r>
            <a:r>
              <a:rPr lang="en-US" altLang="zh-CN" sz="2800" err="1">
                <a:latin typeface="宋体" pitchFamily="2" charset="-122"/>
                <a:cs typeface="Arial" pitchFamily="34" charset="0"/>
                <a:hlinkClick r:id="rId6"/>
              </a:rPr>
              <a:t>奉军</a:t>
            </a:r>
            <a:r>
              <a:rPr lang="zh-CN" altLang="zh-CN" sz="2800">
                <a:latin typeface="宋体" pitchFamily="2" charset="-122"/>
                <a:cs typeface="Arial" pitchFamily="34" charset="0"/>
              </a:rPr>
              <a:t>军舰驶进天津大沽口，炮击国民军，守军死伤十余名。</a:t>
            </a:r>
            <a:endParaRPr lang="en-US" altLang="zh-CN" sz="2800">
              <a:latin typeface="宋体" pitchFamily="2" charset="-122"/>
              <a:cs typeface="Arial" pitchFamily="34" charset="0"/>
            </a:endParaRPr>
          </a:p>
          <a:p>
            <a:pPr>
              <a:spcAft>
                <a:spcPct val="0"/>
              </a:spcAft>
            </a:pPr>
            <a:r>
              <a:rPr lang="zh-CN" altLang="zh-CN" sz="2800">
                <a:latin typeface="宋体" pitchFamily="2" charset="-122"/>
                <a:cs typeface="Arial" pitchFamily="34" charset="0"/>
              </a:rPr>
              <a:t>国民军坚决还击，将日舰驱逐出大沽口。</a:t>
            </a:r>
            <a:endParaRPr lang="en-US" altLang="zh-CN" sz="2800">
              <a:latin typeface="宋体" pitchFamily="2" charset="-122"/>
              <a:cs typeface="Arial" pitchFamily="34" charset="0"/>
            </a:endParaRPr>
          </a:p>
          <a:p>
            <a:pPr>
              <a:spcAft>
                <a:spcPct val="0"/>
              </a:spcAft>
            </a:pPr>
            <a:r>
              <a:rPr lang="zh-CN" altLang="zh-CN" sz="2800">
                <a:latin typeface="宋体" pitchFamily="2" charset="-122"/>
                <a:cs typeface="Arial" pitchFamily="34" charset="0"/>
              </a:rPr>
              <a:t>日本竟联合英美等八国于</a:t>
            </a:r>
            <a:r>
              <a:rPr lang="en-US" altLang="zh-CN" sz="2800">
                <a:latin typeface="宋体" pitchFamily="2" charset="-122"/>
                <a:cs typeface="Arial" pitchFamily="34" charset="0"/>
              </a:rPr>
              <a:t>16</a:t>
            </a:r>
            <a:r>
              <a:rPr lang="zh-CN" altLang="zh-CN" sz="2800">
                <a:latin typeface="宋体" pitchFamily="2" charset="-122"/>
                <a:cs typeface="Arial" pitchFamily="34" charset="0"/>
              </a:rPr>
              <a:t>日向段祺瑞政府发出最后通牒，</a:t>
            </a:r>
            <a:endParaRPr lang="en-US" altLang="zh-CN" sz="2800">
              <a:latin typeface="宋体" pitchFamily="2" charset="-122"/>
              <a:cs typeface="Arial" pitchFamily="34" charset="0"/>
            </a:endParaRPr>
          </a:p>
          <a:p>
            <a:pPr>
              <a:spcAft>
                <a:spcPct val="0"/>
              </a:spcAft>
            </a:pPr>
            <a:r>
              <a:rPr lang="zh-CN" altLang="zh-CN" sz="2800">
                <a:latin typeface="宋体" pitchFamily="2" charset="-122"/>
                <a:cs typeface="Arial" pitchFamily="34" charset="0"/>
              </a:rPr>
              <a:t>提出撤除大沽口国防设施的无理要求。</a:t>
            </a:r>
            <a:endParaRPr lang="en-US" altLang="zh-CN" sz="2800">
              <a:latin typeface="宋体" pitchFamily="2" charset="-122"/>
              <a:cs typeface="Arial" pitchFamily="34" charset="0"/>
            </a:endParaRPr>
          </a:p>
          <a:p>
            <a:pPr>
              <a:spcAft>
                <a:spcPct val="0"/>
              </a:spcAft>
            </a:pPr>
            <a:r>
              <a:rPr lang="en-US" altLang="zh-CN" sz="2800">
                <a:latin typeface="宋体" pitchFamily="2" charset="-122"/>
                <a:cs typeface="Arial" pitchFamily="34" charset="0"/>
              </a:rPr>
              <a:t>3</a:t>
            </a:r>
            <a:r>
              <a:rPr lang="zh-CN" altLang="zh-CN" sz="2800">
                <a:latin typeface="宋体" pitchFamily="2" charset="-122"/>
                <a:cs typeface="Arial" pitchFamily="34" charset="0"/>
              </a:rPr>
              <a:t>月</a:t>
            </a:r>
            <a:r>
              <a:rPr lang="en-US" altLang="zh-CN" sz="2800">
                <a:latin typeface="宋体" pitchFamily="2" charset="-122"/>
                <a:cs typeface="Arial" pitchFamily="34" charset="0"/>
              </a:rPr>
              <a:t>18</a:t>
            </a:r>
            <a:r>
              <a:rPr lang="zh-CN" altLang="zh-CN" sz="2800">
                <a:latin typeface="宋体" pitchFamily="2" charset="-122"/>
                <a:cs typeface="Arial" pitchFamily="34" charset="0"/>
              </a:rPr>
              <a:t>日，北京群众五千余人，由</a:t>
            </a:r>
            <a:r>
              <a:rPr lang="en-US" altLang="zh-CN" sz="2800" err="1">
                <a:latin typeface="宋体" pitchFamily="2" charset="-122"/>
                <a:cs typeface="Arial" pitchFamily="34" charset="0"/>
                <a:hlinkClick r:id="rId7"/>
              </a:rPr>
              <a:t>李大钊</a:t>
            </a:r>
            <a:r>
              <a:rPr lang="zh-CN" altLang="zh-CN" sz="2800">
                <a:latin typeface="宋体" pitchFamily="2" charset="-122"/>
                <a:cs typeface="Arial" pitchFamily="34" charset="0"/>
              </a:rPr>
              <a:t>主持，</a:t>
            </a:r>
            <a:endParaRPr lang="en-US" altLang="zh-CN" sz="2800">
              <a:latin typeface="宋体" pitchFamily="2" charset="-122"/>
              <a:cs typeface="Arial" pitchFamily="34" charset="0"/>
            </a:endParaRPr>
          </a:p>
          <a:p>
            <a:pPr>
              <a:spcAft>
                <a:spcPct val="0"/>
              </a:spcAft>
            </a:pPr>
            <a:r>
              <a:rPr lang="zh-CN" altLang="zh-CN" sz="2800">
                <a:latin typeface="宋体" pitchFamily="2" charset="-122"/>
                <a:cs typeface="Arial" pitchFamily="34" charset="0"/>
              </a:rPr>
              <a:t>在天安门集会抗议，要求拒绝八国通牒。</a:t>
            </a:r>
            <a:endParaRPr lang="en-US" altLang="zh-CN" sz="2800">
              <a:latin typeface="宋体" pitchFamily="2" charset="-122"/>
              <a:cs typeface="Arial" pitchFamily="34" charset="0"/>
            </a:endParaRPr>
          </a:p>
          <a:p>
            <a:pPr>
              <a:spcAft>
                <a:spcPct val="0"/>
              </a:spcAft>
            </a:pPr>
            <a:r>
              <a:rPr lang="zh-CN" altLang="zh-CN" sz="2800">
                <a:latin typeface="宋体" pitchFamily="2" charset="-122"/>
                <a:cs typeface="Arial" pitchFamily="34" charset="0"/>
              </a:rPr>
              <a:t>段祺瑞的执政府内人员担心局势失控，命令预伏军警以武力驱散游行队伍，结果造成当场死亡</a:t>
            </a:r>
            <a:r>
              <a:rPr lang="en-US" altLang="zh-CN" sz="2800">
                <a:latin typeface="宋体" pitchFamily="2" charset="-122"/>
                <a:cs typeface="Arial" pitchFamily="34" charset="0"/>
              </a:rPr>
              <a:t>47</a:t>
            </a:r>
            <a:r>
              <a:rPr lang="zh-CN" altLang="zh-CN" sz="2800">
                <a:latin typeface="宋体" pitchFamily="2" charset="-122"/>
                <a:cs typeface="Arial" pitchFamily="34" charset="0"/>
              </a:rPr>
              <a:t>人，伤</a:t>
            </a:r>
            <a:r>
              <a:rPr lang="en-US" altLang="zh-CN" sz="2800">
                <a:latin typeface="宋体" pitchFamily="2" charset="-122"/>
                <a:cs typeface="Arial" pitchFamily="34" charset="0"/>
              </a:rPr>
              <a:t>200</a:t>
            </a:r>
            <a:r>
              <a:rPr lang="zh-CN" altLang="zh-CN" sz="2800">
                <a:latin typeface="宋体" pitchFamily="2" charset="-122"/>
                <a:cs typeface="Arial" pitchFamily="34" charset="0"/>
              </a:rPr>
              <a:t>多人的惨剧。</a:t>
            </a:r>
            <a:endParaRPr lang="en-US" altLang="zh-CN" sz="2800">
              <a:latin typeface="宋体" pitchFamily="2" charset="-122"/>
              <a:cs typeface="Arial" pitchFamily="34" charset="0"/>
            </a:endParaRPr>
          </a:p>
          <a:p>
            <a:pPr>
              <a:spcAft>
                <a:spcPct val="0"/>
              </a:spcAft>
            </a:pPr>
            <a:r>
              <a:rPr lang="zh-CN" altLang="zh-CN" sz="2800">
                <a:latin typeface="宋体" pitchFamily="2" charset="-122"/>
                <a:cs typeface="Arial" pitchFamily="34" charset="0"/>
              </a:rPr>
              <a:t>后来军警在清理现场时，竟然将死者财物尽行掠去，甚至连衣服也全部剥光，并且段政府称示威学生为“暴徒”。</a:t>
            </a:r>
            <a:endParaRPr lang="zh-CN" altLang="zh-CN" sz="2800">
              <a:latin typeface="宋体" pitchFamily="2" charset="-122"/>
              <a:cs typeface="宋体" panose="02010600030101010101" pitchFamily="2" charset="-122"/>
            </a:endParaRPr>
          </a:p>
          <a:p>
            <a:pPr>
              <a:spcAft>
                <a:spcPct val="0"/>
              </a:spcAft>
            </a:pPr>
            <a:endParaRPr lang="en-US" altLang="zh-CN" sz="2800">
              <a:latin typeface="宋体" pitchFamily="2" charset="-122"/>
              <a:cs typeface="Arial" pitchFamily="34" charset="0"/>
            </a:endParaRPr>
          </a:p>
          <a:p>
            <a:pPr>
              <a:spcAft>
                <a:spcPct val="0"/>
              </a:spcAft>
            </a:pPr>
            <a:r>
              <a:rPr lang="zh-CN" altLang="zh-CN" sz="2800">
                <a:latin typeface="宋体" pitchFamily="2" charset="-122"/>
                <a:cs typeface="Arial" pitchFamily="34" charset="0"/>
              </a:rPr>
              <a:t>《泰晤士报》称这次事件是“兽性”的“惊人惨案”。</a:t>
            </a:r>
            <a:endParaRPr lang="en-US" altLang="zh-CN" sz="2800">
              <a:latin typeface="宋体" pitchFamily="2" charset="-122"/>
              <a:cs typeface="Arial" pitchFamily="34" charset="0"/>
            </a:endParaRPr>
          </a:p>
          <a:p>
            <a:pPr>
              <a:spcAft>
                <a:spcPct val="0"/>
              </a:spcAft>
            </a:pPr>
            <a:r>
              <a:rPr lang="zh-CN" altLang="zh-CN" sz="2800">
                <a:latin typeface="宋体" pitchFamily="2" charset="-122"/>
                <a:cs typeface="Arial" pitchFamily="34" charset="0"/>
              </a:rPr>
              <a:t>鲁迅称这一天为</a:t>
            </a:r>
            <a:r>
              <a:rPr lang="zh-CN" altLang="zh-CN" sz="2800" b="1">
                <a:latin typeface="宋体" pitchFamily="2" charset="-122"/>
                <a:cs typeface="Arial" pitchFamily="34" charset="0"/>
              </a:rPr>
              <a:t>“民国以来最黑暗的一天</a:t>
            </a:r>
            <a:r>
              <a:rPr lang="en-US" altLang="zh-CN" sz="2800" b="1">
                <a:latin typeface="宋体" pitchFamily="2" charset="-122"/>
                <a:cs typeface="Arial" pitchFamily="34" charset="0"/>
              </a:rPr>
              <a:t>”</a:t>
            </a:r>
            <a:r>
              <a:rPr lang="zh-CN" altLang="zh-CN" sz="2800">
                <a:latin typeface="宋体" pitchFamily="2" charset="-122"/>
                <a:cs typeface="Arial" pitchFamily="34" charset="0"/>
              </a:rPr>
              <a:t>。</a:t>
            </a:r>
            <a:endParaRPr lang="zh-CN" altLang="zh-CN" sz="2800">
              <a:latin typeface="宋体"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18053" y="192157"/>
            <a:ext cx="11529390" cy="4664765"/>
          </a:xfrm>
          <a:prstGeom prst="rect">
            <a:avLst/>
          </a:prstGeom>
        </p:spPr>
      </p:pic>
      <p:sp>
        <p:nvSpPr>
          <p:cNvPr id="3" name="AutoShape 139"/>
          <p:cNvSpPr/>
          <p:nvPr/>
        </p:nvSpPr>
        <p:spPr bwMode="auto">
          <a:xfrm>
            <a:off x="165652" y="145773"/>
            <a:ext cx="781877" cy="68248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59026" y="225287"/>
            <a:ext cx="5320748" cy="6555641"/>
          </a:xfrm>
          <a:prstGeom prst="rect">
            <a:avLst/>
          </a:prstGeom>
        </p:spPr>
        <p:txBody>
          <a:bodyPr wrap="square">
            <a:spAutoFit/>
          </a:bodyPr>
          <a:lstStyle/>
          <a:p>
            <a:r>
              <a:rPr lang="zh-CN" altLang="zh-CN" sz="2800">
                <a:latin typeface="宋体" pitchFamily="2" charset="-122"/>
                <a:cs typeface="Arial" pitchFamily="34" charset="0"/>
              </a:rPr>
              <a:t>有一座北京女子师范大学师生</a:t>
            </a:r>
            <a:endParaRPr lang="en-US" altLang="zh-CN" sz="2800">
              <a:latin typeface="宋体" pitchFamily="2" charset="-122"/>
              <a:cs typeface="Arial" pitchFamily="34" charset="0"/>
            </a:endParaRPr>
          </a:p>
          <a:p>
            <a:r>
              <a:rPr lang="zh-CN" altLang="zh-CN" sz="2800">
                <a:latin typeface="宋体" pitchFamily="2" charset="-122"/>
                <a:cs typeface="Arial" pitchFamily="34" charset="0"/>
              </a:rPr>
              <a:t>为纪念在惨案中牺牲的本校学生</a:t>
            </a:r>
            <a:endParaRPr lang="en-US" altLang="zh-CN" sz="2800">
              <a:latin typeface="宋体" pitchFamily="2" charset="-122"/>
              <a:cs typeface="Arial" pitchFamily="34" charset="0"/>
            </a:endParaRPr>
          </a:p>
          <a:p>
            <a:r>
              <a:rPr lang="en-US" altLang="zh-CN" sz="2800" err="1">
                <a:latin typeface="宋体" pitchFamily="2" charset="-122"/>
                <a:cs typeface="Arial" pitchFamily="34" charset="0"/>
                <a:hlinkClick r:id="rId2"/>
              </a:rPr>
              <a:t>刘和珍</a:t>
            </a:r>
            <a:r>
              <a:rPr lang="zh-CN" altLang="zh-CN" sz="2800">
                <a:latin typeface="宋体" pitchFamily="2" charset="-122"/>
                <a:cs typeface="Arial" pitchFamily="34" charset="0"/>
              </a:rPr>
              <a:t>与杨德群烈士而建立的</a:t>
            </a:r>
            <a:endParaRPr lang="en-US" altLang="zh-CN" sz="2800">
              <a:latin typeface="宋体" pitchFamily="2" charset="-122"/>
              <a:cs typeface="Arial" pitchFamily="34" charset="0"/>
            </a:endParaRPr>
          </a:p>
          <a:p>
            <a:r>
              <a:rPr lang="zh-CN" altLang="zh-CN" sz="2800">
                <a:latin typeface="宋体" pitchFamily="2" charset="-122"/>
                <a:cs typeface="Arial" pitchFamily="34" charset="0"/>
              </a:rPr>
              <a:t>“三</a:t>
            </a:r>
            <a:r>
              <a:rPr lang="en-US" altLang="zh-CN" sz="2800">
                <a:latin typeface="宋体" pitchFamily="2" charset="-122"/>
                <a:cs typeface="Arial" pitchFamily="34" charset="0"/>
              </a:rPr>
              <a:t>·</a:t>
            </a:r>
            <a:r>
              <a:rPr lang="zh-CN" altLang="zh-CN" sz="2800">
                <a:latin typeface="宋体" pitchFamily="2" charset="-122"/>
                <a:cs typeface="Arial" pitchFamily="34" charset="0"/>
              </a:rPr>
              <a:t>一八遇难烈士</a:t>
            </a:r>
            <a:endParaRPr lang="en-US" altLang="zh-CN" sz="2800">
              <a:latin typeface="宋体" pitchFamily="2" charset="-122"/>
              <a:cs typeface="Arial" pitchFamily="34" charset="0"/>
            </a:endParaRPr>
          </a:p>
          <a:p>
            <a:r>
              <a:rPr lang="zh-CN" altLang="zh-CN" sz="2800">
                <a:latin typeface="宋体" pitchFamily="2" charset="-122"/>
                <a:cs typeface="Arial" pitchFamily="34" charset="0"/>
              </a:rPr>
              <a:t>刘和珍、杨德群纪念碑”。</a:t>
            </a:r>
            <a:endParaRPr lang="en-US" altLang="zh-CN" sz="2800">
              <a:latin typeface="宋体" pitchFamily="2" charset="-122"/>
              <a:cs typeface="Arial" pitchFamily="34" charset="0"/>
            </a:endParaRPr>
          </a:p>
          <a:p>
            <a:r>
              <a:rPr lang="zh-CN" altLang="zh-CN" sz="2800">
                <a:latin typeface="宋体" pitchFamily="2" charset="-122"/>
                <a:cs typeface="Arial" pitchFamily="34" charset="0"/>
              </a:rPr>
              <a:t>碑座上刻着两位烈士的生平传略，</a:t>
            </a:r>
            <a:endParaRPr lang="en-US" altLang="zh-CN" sz="2800">
              <a:latin typeface="宋体" pitchFamily="2" charset="-122"/>
              <a:cs typeface="Arial" pitchFamily="34" charset="0"/>
            </a:endParaRPr>
          </a:p>
          <a:p>
            <a:r>
              <a:rPr lang="zh-CN" altLang="zh-CN" sz="2800">
                <a:latin typeface="宋体" pitchFamily="2" charset="-122"/>
                <a:cs typeface="Arial" pitchFamily="34" charset="0"/>
              </a:rPr>
              <a:t>碑身阴面镌刻着</a:t>
            </a:r>
            <a:endParaRPr lang="en-US" altLang="zh-CN" sz="2800">
              <a:latin typeface="宋体" pitchFamily="2" charset="-122"/>
              <a:cs typeface="Arial" pitchFamily="34" charset="0"/>
            </a:endParaRPr>
          </a:p>
          <a:p>
            <a:r>
              <a:rPr lang="en-US" altLang="zh-CN" sz="2800" err="1">
                <a:latin typeface="宋体" pitchFamily="2" charset="-122"/>
                <a:cs typeface="Arial" pitchFamily="34" charset="0"/>
                <a:hlinkClick r:id="rId3"/>
              </a:rPr>
              <a:t>文天祥</a:t>
            </a:r>
            <a:r>
              <a:rPr lang="zh-CN" altLang="zh-CN" sz="2800">
                <a:latin typeface="宋体" pitchFamily="2" charset="-122"/>
                <a:cs typeface="Arial" pitchFamily="34" charset="0"/>
              </a:rPr>
              <a:t>《正气歌》中的名句“</a:t>
            </a:r>
            <a:endParaRPr lang="en-US" altLang="zh-CN" sz="2800">
              <a:latin typeface="宋体" pitchFamily="2" charset="-122"/>
              <a:cs typeface="Arial" pitchFamily="34" charset="0"/>
            </a:endParaRPr>
          </a:p>
          <a:p>
            <a:r>
              <a:rPr lang="zh-CN" altLang="zh-CN" sz="2800" b="1">
                <a:solidFill>
                  <a:srgbClr val="C00000"/>
                </a:solidFill>
                <a:latin typeface="宋体" pitchFamily="2" charset="-122"/>
                <a:cs typeface="Arial" pitchFamily="34" charset="0"/>
              </a:rPr>
              <a:t>是气所磅礴，</a:t>
            </a:r>
            <a:endParaRPr lang="en-US" altLang="zh-CN" sz="2800" b="1">
              <a:solidFill>
                <a:srgbClr val="C00000"/>
              </a:solidFill>
              <a:latin typeface="宋体" pitchFamily="2" charset="-122"/>
              <a:cs typeface="Arial" pitchFamily="34" charset="0"/>
            </a:endParaRPr>
          </a:p>
          <a:p>
            <a:endParaRPr lang="en-US" altLang="zh-CN" sz="2800" b="1">
              <a:solidFill>
                <a:srgbClr val="C00000"/>
              </a:solidFill>
              <a:latin typeface="宋体" pitchFamily="2" charset="-122"/>
              <a:cs typeface="Arial" pitchFamily="34" charset="0"/>
            </a:endParaRPr>
          </a:p>
          <a:p>
            <a:r>
              <a:rPr lang="zh-CN" altLang="zh-CN" sz="2800" b="1">
                <a:solidFill>
                  <a:srgbClr val="C00000"/>
                </a:solidFill>
                <a:latin typeface="宋体" pitchFamily="2" charset="-122"/>
                <a:cs typeface="Arial" pitchFamily="34" charset="0"/>
              </a:rPr>
              <a:t>凛烈万古存，</a:t>
            </a:r>
            <a:endParaRPr lang="en-US" altLang="zh-CN" sz="2800" b="1">
              <a:solidFill>
                <a:srgbClr val="C00000"/>
              </a:solidFill>
              <a:latin typeface="宋体" pitchFamily="2" charset="-122"/>
              <a:cs typeface="Arial" pitchFamily="34" charset="0"/>
            </a:endParaRPr>
          </a:p>
          <a:p>
            <a:endParaRPr lang="en-US" altLang="zh-CN" sz="2800" b="1">
              <a:solidFill>
                <a:srgbClr val="C00000"/>
              </a:solidFill>
              <a:latin typeface="宋体" pitchFamily="2" charset="-122"/>
              <a:cs typeface="Arial" pitchFamily="34" charset="0"/>
            </a:endParaRPr>
          </a:p>
          <a:p>
            <a:r>
              <a:rPr lang="zh-CN" altLang="zh-CN" sz="2800" b="1">
                <a:solidFill>
                  <a:srgbClr val="C00000"/>
                </a:solidFill>
                <a:latin typeface="宋体" pitchFamily="2" charset="-122"/>
                <a:cs typeface="Arial" pitchFamily="34" charset="0"/>
              </a:rPr>
              <a:t>当其贯日月，</a:t>
            </a:r>
            <a:endParaRPr lang="en-US" altLang="zh-CN" sz="2800" b="1">
              <a:solidFill>
                <a:srgbClr val="C00000"/>
              </a:solidFill>
              <a:latin typeface="宋体" pitchFamily="2" charset="-122"/>
              <a:cs typeface="Arial" pitchFamily="34" charset="0"/>
            </a:endParaRPr>
          </a:p>
          <a:p>
            <a:endParaRPr lang="en-US" altLang="zh-CN" sz="2800" b="1">
              <a:solidFill>
                <a:srgbClr val="C00000"/>
              </a:solidFill>
              <a:latin typeface="宋体" pitchFamily="2" charset="-122"/>
              <a:cs typeface="Arial" pitchFamily="34" charset="0"/>
            </a:endParaRPr>
          </a:p>
          <a:p>
            <a:r>
              <a:rPr lang="zh-CN" altLang="zh-CN" sz="2800" b="1">
                <a:solidFill>
                  <a:srgbClr val="C00000"/>
                </a:solidFill>
                <a:latin typeface="宋体" pitchFamily="2" charset="-122"/>
                <a:cs typeface="Arial" pitchFamily="34" charset="0"/>
              </a:rPr>
              <a:t>生死安足论！</a:t>
            </a:r>
            <a:r>
              <a:rPr lang="zh-CN" altLang="zh-CN" sz="2800">
                <a:latin typeface="宋体" pitchFamily="2" charset="-122"/>
                <a:cs typeface="Arial" pitchFamily="34" charset="0"/>
              </a:rPr>
              <a:t>” </a:t>
            </a:r>
            <a:endParaRPr lang="zh-CN" altLang="en-US" sz="2800"/>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2990" y="0"/>
            <a:ext cx="6149009" cy="6858000"/>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1899" y="98889"/>
            <a:ext cx="6723092" cy="5262979"/>
          </a:xfrm>
          <a:prstGeom prst="rect">
            <a:avLst/>
          </a:prstGeom>
        </p:spPr>
        <p:txBody>
          <a:bodyPr wrap="square">
            <a:spAutoFit/>
          </a:bodyPr>
          <a:lstStyle/>
          <a:p>
            <a:r>
              <a:rPr lang="zh-CN" altLang="zh-CN" sz="2800" b="1" kern="0">
                <a:solidFill>
                  <a:srgbClr val="000000"/>
                </a:solidFill>
                <a:latin typeface="等线" panose="02010600030101010101" pitchFamily="2" charset="-122"/>
                <a:cs typeface="Arial" pitchFamily="34" charset="0"/>
              </a:rPr>
              <a:t>刘和珍烈士</a:t>
            </a:r>
            <a:r>
              <a:rPr lang="zh-CN" altLang="zh-CN" sz="2800" kern="0">
                <a:solidFill>
                  <a:srgbClr val="000000"/>
                </a:solidFill>
                <a:latin typeface="等线" panose="02010600030101010101" pitchFamily="2" charset="-122"/>
                <a:cs typeface="Arial" pitchFamily="34" charset="0"/>
              </a:rPr>
              <a:t>：</a:t>
            </a:r>
            <a:endParaRPr lang="en-US" altLang="zh-CN" sz="2800" kern="0">
              <a:solidFill>
                <a:srgbClr val="000000"/>
              </a:solidFill>
              <a:latin typeface="等线" panose="02010600030101010101" pitchFamily="2" charset="-122"/>
              <a:cs typeface="Arial" pitchFamily="34" charset="0"/>
            </a:endParaRPr>
          </a:p>
          <a:p>
            <a:endParaRPr lang="en-US" altLang="zh-CN" sz="2800" kern="0">
              <a:solidFill>
                <a:srgbClr val="000000"/>
              </a:solidFill>
              <a:latin typeface="等线" panose="02010600030101010101" pitchFamily="2" charset="-122"/>
              <a:cs typeface="Arial" pitchFamily="34" charset="0"/>
            </a:endParaRPr>
          </a:p>
          <a:p>
            <a:r>
              <a:rPr lang="en-US" altLang="zh-CN" sz="2800" kern="0">
                <a:solidFill>
                  <a:srgbClr val="000000"/>
                </a:solidFill>
                <a:latin typeface="等线" panose="02010600030101010101" pitchFamily="2" charset="-122"/>
                <a:cs typeface="Arial" pitchFamily="34" charset="0"/>
              </a:rPr>
              <a:t>1904</a:t>
            </a:r>
            <a:r>
              <a:rPr lang="zh-CN" altLang="zh-CN" sz="2800" kern="0">
                <a:solidFill>
                  <a:srgbClr val="000000"/>
                </a:solidFill>
                <a:latin typeface="等线" panose="02010600030101010101" pitchFamily="2" charset="-122"/>
                <a:cs typeface="Arial" pitchFamily="34" charset="0"/>
              </a:rPr>
              <a:t>年</a:t>
            </a:r>
            <a:r>
              <a:rPr lang="zh-CN" altLang="en-US" sz="2800" kern="0">
                <a:solidFill>
                  <a:srgbClr val="000000"/>
                </a:solidFill>
                <a:latin typeface="等线" panose="02010600030101010101" pitchFamily="2" charset="-122"/>
                <a:cs typeface="Arial" pitchFamily="34" charset="0"/>
              </a:rPr>
              <a:t>，</a:t>
            </a:r>
            <a:endParaRPr lang="en-US" altLang="zh-CN" sz="2800" kern="0">
              <a:solidFill>
                <a:srgbClr val="000000"/>
              </a:solidFill>
              <a:latin typeface="等线" panose="02010600030101010101" pitchFamily="2" charset="-122"/>
              <a:cs typeface="Arial" pitchFamily="34" charset="0"/>
            </a:endParaRPr>
          </a:p>
          <a:p>
            <a:r>
              <a:rPr lang="zh-CN" altLang="zh-CN" sz="2800" kern="0">
                <a:solidFill>
                  <a:srgbClr val="000000"/>
                </a:solidFill>
                <a:latin typeface="等线" panose="02010600030101010101" pitchFamily="2" charset="-122"/>
                <a:cs typeface="Arial" pitchFamily="34" charset="0"/>
              </a:rPr>
              <a:t>出生于江西省南昌县，</a:t>
            </a:r>
            <a:endParaRPr lang="en-US" altLang="zh-CN" sz="2800" kern="0">
              <a:solidFill>
                <a:srgbClr val="000000"/>
              </a:solidFill>
              <a:latin typeface="等线" panose="02010600030101010101" pitchFamily="2" charset="-122"/>
              <a:cs typeface="Arial" pitchFamily="34" charset="0"/>
            </a:endParaRPr>
          </a:p>
          <a:p>
            <a:r>
              <a:rPr lang="en-US" altLang="zh-CN" sz="2800" kern="0">
                <a:solidFill>
                  <a:srgbClr val="000000"/>
                </a:solidFill>
                <a:latin typeface="等线" panose="02010600030101010101" pitchFamily="2" charset="-122"/>
                <a:cs typeface="Arial" pitchFamily="34" charset="0"/>
              </a:rPr>
              <a:t>1923</a:t>
            </a:r>
            <a:r>
              <a:rPr lang="zh-CN" altLang="zh-CN" sz="2800" kern="0">
                <a:solidFill>
                  <a:srgbClr val="000000"/>
                </a:solidFill>
                <a:latin typeface="等线" panose="02010600030101010101" pitchFamily="2" charset="-122"/>
                <a:cs typeface="Arial" pitchFamily="34" charset="0"/>
              </a:rPr>
              <a:t>年，</a:t>
            </a:r>
            <a:endParaRPr lang="en-US" altLang="zh-CN" sz="2800" kern="0">
              <a:solidFill>
                <a:srgbClr val="000000"/>
              </a:solidFill>
              <a:latin typeface="等线" panose="02010600030101010101" pitchFamily="2" charset="-122"/>
              <a:cs typeface="Arial" pitchFamily="34" charset="0"/>
            </a:endParaRPr>
          </a:p>
          <a:p>
            <a:r>
              <a:rPr lang="zh-CN" altLang="zh-CN" sz="2800" kern="0">
                <a:solidFill>
                  <a:srgbClr val="000000"/>
                </a:solidFill>
                <a:latin typeface="等线" panose="02010600030101010101" pitchFamily="2" charset="-122"/>
                <a:cs typeface="Arial" pitchFamily="34" charset="0"/>
              </a:rPr>
              <a:t>考入国立北京女子高等师范大学英语系，</a:t>
            </a:r>
            <a:endParaRPr lang="en-US" altLang="zh-CN" sz="2800" kern="0">
              <a:solidFill>
                <a:srgbClr val="000000"/>
              </a:solidFill>
              <a:latin typeface="等线" panose="02010600030101010101" pitchFamily="2" charset="-122"/>
              <a:cs typeface="Arial" pitchFamily="34" charset="0"/>
            </a:endParaRPr>
          </a:p>
          <a:p>
            <a:r>
              <a:rPr lang="zh-CN" altLang="zh-CN" sz="2800" kern="0">
                <a:solidFill>
                  <a:srgbClr val="000000"/>
                </a:solidFill>
                <a:latin typeface="等线" panose="02010600030101010101" pitchFamily="2" charset="-122"/>
                <a:cs typeface="Arial" pitchFamily="34" charset="0"/>
              </a:rPr>
              <a:t>被选为学生自治会主席。</a:t>
            </a:r>
            <a:endParaRPr lang="en-US" altLang="zh-CN" sz="2800" kern="0">
              <a:solidFill>
                <a:srgbClr val="000000"/>
              </a:solidFill>
              <a:latin typeface="等线" panose="02010600030101010101" pitchFamily="2" charset="-122"/>
              <a:cs typeface="Arial" pitchFamily="34" charset="0"/>
            </a:endParaRPr>
          </a:p>
          <a:p>
            <a:r>
              <a:rPr lang="en-US" altLang="zh-CN" sz="2800" kern="0">
                <a:solidFill>
                  <a:srgbClr val="000000"/>
                </a:solidFill>
                <a:latin typeface="等线" panose="02010600030101010101" pitchFamily="2" charset="-122"/>
                <a:cs typeface="Arial" pitchFamily="34" charset="0"/>
              </a:rPr>
              <a:t>3</a:t>
            </a:r>
            <a:r>
              <a:rPr lang="zh-CN" altLang="zh-CN" sz="2800" kern="0">
                <a:solidFill>
                  <a:srgbClr val="000000"/>
                </a:solidFill>
                <a:latin typeface="等线" panose="02010600030101010101" pitchFamily="2" charset="-122"/>
                <a:cs typeface="Arial" pitchFamily="34" charset="0"/>
              </a:rPr>
              <a:t>月</a:t>
            </a:r>
            <a:r>
              <a:rPr lang="en-US" altLang="zh-CN" sz="2800" kern="0">
                <a:solidFill>
                  <a:srgbClr val="000000"/>
                </a:solidFill>
                <a:latin typeface="等线" panose="02010600030101010101" pitchFamily="2" charset="-122"/>
                <a:cs typeface="Arial" pitchFamily="34" charset="0"/>
              </a:rPr>
              <a:t>18</a:t>
            </a:r>
            <a:r>
              <a:rPr lang="zh-CN" altLang="zh-CN" sz="2800" kern="0">
                <a:solidFill>
                  <a:srgbClr val="000000"/>
                </a:solidFill>
                <a:latin typeface="等线" panose="02010600030101010101" pitchFamily="2" charset="-122"/>
                <a:cs typeface="Arial" pitchFamily="34" charset="0"/>
              </a:rPr>
              <a:t>日，</a:t>
            </a:r>
            <a:endParaRPr lang="en-US" altLang="zh-CN" sz="2800" kern="0">
              <a:solidFill>
                <a:srgbClr val="000000"/>
              </a:solidFill>
              <a:latin typeface="等线" panose="02010600030101010101" pitchFamily="2" charset="-122"/>
              <a:cs typeface="Arial" pitchFamily="34" charset="0"/>
            </a:endParaRPr>
          </a:p>
          <a:p>
            <a:r>
              <a:rPr lang="zh-CN" altLang="zh-CN" sz="2800" kern="0">
                <a:solidFill>
                  <a:srgbClr val="000000"/>
                </a:solidFill>
                <a:latin typeface="等线" panose="02010600030101010101" pitchFamily="2" charset="-122"/>
                <a:cs typeface="Arial" pitchFamily="34" charset="0"/>
              </a:rPr>
              <a:t>政府卫队开枪时，</a:t>
            </a:r>
            <a:endParaRPr lang="en-US" altLang="zh-CN" sz="2800" kern="0">
              <a:solidFill>
                <a:srgbClr val="000000"/>
              </a:solidFill>
              <a:latin typeface="等线" panose="02010600030101010101" pitchFamily="2" charset="-122"/>
              <a:cs typeface="Arial" pitchFamily="34" charset="0"/>
            </a:endParaRPr>
          </a:p>
          <a:p>
            <a:r>
              <a:rPr lang="zh-CN" altLang="zh-CN" sz="2800" kern="0">
                <a:solidFill>
                  <a:srgbClr val="000000"/>
                </a:solidFill>
                <a:latin typeface="等线" panose="02010600030101010101" pitchFamily="2" charset="-122"/>
                <a:cs typeface="Arial" pitchFamily="34" charset="0"/>
              </a:rPr>
              <a:t>一颗子弹从背</a:t>
            </a:r>
            <a:r>
              <a:rPr lang="zh-CN" altLang="zh-CN" sz="2800" kern="100">
                <a:solidFill>
                  <a:srgbClr val="000000"/>
                </a:solidFill>
                <a:latin typeface="等线" panose="02010600030101010101" pitchFamily="2" charset="-122"/>
                <a:cs typeface="Arial" pitchFamily="34" charset="0"/>
              </a:rPr>
              <a:t>部入，</a:t>
            </a:r>
            <a:endParaRPr lang="en-US" altLang="zh-CN" sz="2800" kern="100">
              <a:solidFill>
                <a:srgbClr val="000000"/>
              </a:solidFill>
              <a:latin typeface="等线" panose="02010600030101010101" pitchFamily="2" charset="-122"/>
              <a:cs typeface="Arial" pitchFamily="34" charset="0"/>
            </a:endParaRPr>
          </a:p>
          <a:p>
            <a:r>
              <a:rPr lang="zh-CN" altLang="zh-CN" sz="2800" kern="100">
                <a:solidFill>
                  <a:srgbClr val="000000"/>
                </a:solidFill>
                <a:latin typeface="等线" panose="02010600030101010101" pitchFamily="2" charset="-122"/>
                <a:cs typeface="Arial" pitchFamily="34" charset="0"/>
              </a:rPr>
              <a:t>斜穿心肺，</a:t>
            </a:r>
            <a:endParaRPr lang="en-US" altLang="zh-CN" sz="2800" kern="100">
              <a:solidFill>
                <a:srgbClr val="000000"/>
              </a:solidFill>
              <a:latin typeface="等线" panose="02010600030101010101" pitchFamily="2" charset="-122"/>
              <a:cs typeface="Arial" pitchFamily="34" charset="0"/>
            </a:endParaRPr>
          </a:p>
          <a:p>
            <a:r>
              <a:rPr lang="zh-CN" altLang="zh-CN" sz="2800" kern="100">
                <a:solidFill>
                  <a:srgbClr val="000000"/>
                </a:solidFill>
                <a:latin typeface="等线" panose="02010600030101010101" pitchFamily="2" charset="-122"/>
                <a:cs typeface="Arial" pitchFamily="34" charset="0"/>
              </a:rPr>
              <a:t>牺牲时年仅</a:t>
            </a:r>
            <a:r>
              <a:rPr lang="en-US" altLang="zh-CN" sz="2800" kern="100">
                <a:solidFill>
                  <a:srgbClr val="000000"/>
                </a:solidFill>
                <a:latin typeface="等线" panose="02010600030101010101" pitchFamily="2" charset="-122"/>
                <a:cs typeface="Arial" pitchFamily="34" charset="0"/>
              </a:rPr>
              <a:t>22</a:t>
            </a:r>
            <a:r>
              <a:rPr lang="zh-CN" altLang="zh-CN" sz="2800" kern="100">
                <a:solidFill>
                  <a:srgbClr val="000000"/>
                </a:solidFill>
                <a:latin typeface="等线" panose="02010600030101010101" pitchFamily="2" charset="-122"/>
                <a:cs typeface="Arial" pitchFamily="34" charset="0"/>
              </a:rPr>
              <a:t>岁。</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descr="&#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4153" y="2956560"/>
            <a:ext cx="2645664" cy="390144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9817" y="0"/>
            <a:ext cx="4582183" cy="6858000"/>
          </a:xfrm>
          <a:prstGeom prst="rect">
            <a:avLst/>
          </a:prstGeom>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31913" y="181957"/>
            <a:ext cx="6096000" cy="6678751"/>
          </a:xfrm>
          <a:prstGeom prst="rect">
            <a:avLst/>
          </a:prstGeom>
        </p:spPr>
        <p:txBody>
          <a:bodyPr wrap="square">
            <a:spAutoFit/>
          </a:bodyPr>
          <a:lstStyle/>
          <a:p>
            <a:pPr algn="ctr"/>
            <a:r>
              <a:rPr lang="zh-CN" altLang="en-US" sz="3200" b="1">
                <a:solidFill>
                  <a:srgbClr val="333333"/>
                </a:solidFill>
                <a:latin typeface="仿宋" panose="02010609060101010101" pitchFamily="49" charset="-122"/>
                <a:ea typeface="仿宋" panose="02010609060101010101" pitchFamily="49" charset="-122"/>
              </a:rPr>
              <a:t>有的人</a:t>
            </a:r>
            <a:endParaRPr lang="en-US" altLang="zh-CN" sz="3200" b="1">
              <a:solidFill>
                <a:srgbClr val="333333"/>
              </a:solidFill>
              <a:latin typeface="仿宋" panose="02010609060101010101" pitchFamily="49" charset="-122"/>
              <a:ea typeface="仿宋" panose="02010609060101010101" pitchFamily="49" charset="-122"/>
            </a:endParaRPr>
          </a:p>
          <a:p>
            <a:pPr algn="ctr"/>
            <a:r>
              <a:rPr lang="zh-CN" altLang="en-US" sz="2400" b="1">
                <a:solidFill>
                  <a:srgbClr val="333333"/>
                </a:solidFill>
                <a:latin typeface="仿宋" panose="02010609060101010101" pitchFamily="49" charset="-122"/>
                <a:ea typeface="仿宋" panose="02010609060101010101" pitchFamily="49" charset="-122"/>
              </a:rPr>
              <a:t>（臧克家）</a:t>
            </a:r>
          </a:p>
          <a:p>
            <a:pPr algn="ctr"/>
            <a:endParaRPr lang="en-US" altLang="zh-CN" sz="2800">
              <a:solidFill>
                <a:srgbClr val="333333"/>
              </a:solidFill>
              <a:latin typeface="仿宋" panose="02010609060101010101" pitchFamily="49" charset="-122"/>
              <a:ea typeface="仿宋" panose="02010609060101010101" pitchFamily="49" charset="-122"/>
            </a:endParaRPr>
          </a:p>
          <a:p>
            <a:pPr algn="ctr"/>
            <a:r>
              <a:rPr lang="zh-CN" altLang="en-US" sz="2800">
                <a:solidFill>
                  <a:srgbClr val="333333"/>
                </a:solidFill>
                <a:latin typeface="仿宋" panose="02010609060101010101" pitchFamily="49" charset="-122"/>
                <a:ea typeface="仿宋" panose="02010609060101010101" pitchFamily="49" charset="-122"/>
              </a:rPr>
              <a:t>有的人活着</a:t>
            </a:r>
          </a:p>
          <a:p>
            <a:pPr algn="ctr"/>
            <a:r>
              <a:rPr lang="zh-CN" altLang="en-US" sz="2800">
                <a:solidFill>
                  <a:srgbClr val="333333"/>
                </a:solidFill>
                <a:latin typeface="仿宋" panose="02010609060101010101" pitchFamily="49" charset="-122"/>
                <a:ea typeface="仿宋" panose="02010609060101010101" pitchFamily="49" charset="-122"/>
              </a:rPr>
              <a:t>他已经死了</a:t>
            </a:r>
            <a:r>
              <a:rPr lang="en-US" altLang="zh-CN" sz="2800">
                <a:solidFill>
                  <a:srgbClr val="333333"/>
                </a:solidFill>
                <a:latin typeface="仿宋" panose="02010609060101010101" pitchFamily="49" charset="-122"/>
                <a:ea typeface="仿宋" panose="02010609060101010101" pitchFamily="49" charset="-122"/>
              </a:rPr>
              <a:t>;</a:t>
            </a:r>
          </a:p>
          <a:p>
            <a:pPr algn="ctr"/>
            <a:r>
              <a:rPr lang="zh-CN" altLang="en-US" sz="2800">
                <a:solidFill>
                  <a:srgbClr val="333333"/>
                </a:solidFill>
                <a:latin typeface="仿宋" panose="02010609060101010101" pitchFamily="49" charset="-122"/>
                <a:ea typeface="仿宋" panose="02010609060101010101" pitchFamily="49" charset="-122"/>
              </a:rPr>
              <a:t>有的人死了</a:t>
            </a:r>
          </a:p>
          <a:p>
            <a:pPr algn="ctr"/>
            <a:r>
              <a:rPr lang="zh-CN" altLang="en-US" sz="2800">
                <a:solidFill>
                  <a:srgbClr val="333333"/>
                </a:solidFill>
                <a:latin typeface="仿宋" panose="02010609060101010101" pitchFamily="49" charset="-122"/>
                <a:ea typeface="仿宋" panose="02010609060101010101" pitchFamily="49" charset="-122"/>
              </a:rPr>
              <a:t>他还活着。</a:t>
            </a:r>
          </a:p>
          <a:p>
            <a:pPr algn="ctr"/>
            <a:r>
              <a:rPr lang="zh-CN" altLang="en-US" sz="2800">
                <a:solidFill>
                  <a:srgbClr val="333333"/>
                </a:solidFill>
                <a:latin typeface="仿宋" panose="02010609060101010101" pitchFamily="49" charset="-122"/>
                <a:ea typeface="仿宋" panose="02010609060101010101" pitchFamily="49" charset="-122"/>
              </a:rPr>
              <a:t>有的人</a:t>
            </a:r>
          </a:p>
          <a:p>
            <a:pPr algn="ctr"/>
            <a:r>
              <a:rPr lang="zh-CN" altLang="en-US" sz="2800">
                <a:solidFill>
                  <a:srgbClr val="333333"/>
                </a:solidFill>
                <a:latin typeface="仿宋" panose="02010609060101010101" pitchFamily="49" charset="-122"/>
                <a:ea typeface="仿宋" panose="02010609060101010101" pitchFamily="49" charset="-122"/>
              </a:rPr>
              <a:t>骑在人民头上</a:t>
            </a:r>
            <a:r>
              <a:rPr lang="en-US" altLang="zh-CN" sz="2800">
                <a:solidFill>
                  <a:srgbClr val="333333"/>
                </a:solidFill>
                <a:latin typeface="仿宋" panose="02010609060101010101" pitchFamily="49" charset="-122"/>
                <a:ea typeface="仿宋" panose="02010609060101010101" pitchFamily="49" charset="-122"/>
              </a:rPr>
              <a:t>:"</a:t>
            </a:r>
            <a:r>
              <a:rPr lang="zh-CN" altLang="en-US" sz="2800">
                <a:solidFill>
                  <a:srgbClr val="333333"/>
                </a:solidFill>
                <a:latin typeface="仿宋" panose="02010609060101010101" pitchFamily="49" charset="-122"/>
                <a:ea typeface="仿宋" panose="02010609060101010101" pitchFamily="49" charset="-122"/>
              </a:rPr>
              <a:t>啊，我多伟大</a:t>
            </a:r>
            <a:r>
              <a:rPr lang="en-US" altLang="zh-CN" sz="2800">
                <a:solidFill>
                  <a:srgbClr val="333333"/>
                </a:solidFill>
                <a:latin typeface="仿宋" panose="02010609060101010101" pitchFamily="49" charset="-122"/>
                <a:ea typeface="仿宋" panose="02010609060101010101" pitchFamily="49" charset="-122"/>
              </a:rPr>
              <a:t>!"</a:t>
            </a:r>
          </a:p>
          <a:p>
            <a:pPr algn="ctr"/>
            <a:r>
              <a:rPr lang="zh-CN" altLang="en-US" sz="2800">
                <a:solidFill>
                  <a:srgbClr val="333333"/>
                </a:solidFill>
                <a:latin typeface="仿宋" panose="02010609060101010101" pitchFamily="49" charset="-122"/>
                <a:ea typeface="仿宋" panose="02010609060101010101" pitchFamily="49" charset="-122"/>
              </a:rPr>
              <a:t>有的人</a:t>
            </a:r>
          </a:p>
          <a:p>
            <a:pPr algn="ctr"/>
            <a:r>
              <a:rPr lang="zh-CN" altLang="en-US" sz="2800">
                <a:solidFill>
                  <a:srgbClr val="333333"/>
                </a:solidFill>
                <a:latin typeface="仿宋" panose="02010609060101010101" pitchFamily="49" charset="-122"/>
                <a:ea typeface="仿宋" panose="02010609060101010101" pitchFamily="49" charset="-122"/>
              </a:rPr>
              <a:t>俯下身子给人民当牛马。</a:t>
            </a:r>
          </a:p>
          <a:p>
            <a:pPr algn="ctr"/>
            <a:r>
              <a:rPr lang="zh-CN" altLang="en-US" sz="2800">
                <a:solidFill>
                  <a:srgbClr val="333333"/>
                </a:solidFill>
                <a:latin typeface="仿宋" panose="02010609060101010101" pitchFamily="49" charset="-122"/>
                <a:ea typeface="仿宋" panose="02010609060101010101" pitchFamily="49" charset="-122"/>
              </a:rPr>
              <a:t>有的人</a:t>
            </a:r>
          </a:p>
          <a:p>
            <a:pPr algn="ctr"/>
            <a:r>
              <a:rPr lang="zh-CN" altLang="en-US" sz="2800">
                <a:solidFill>
                  <a:srgbClr val="333333"/>
                </a:solidFill>
                <a:latin typeface="仿宋" panose="02010609060101010101" pitchFamily="49" charset="-122"/>
                <a:ea typeface="仿宋" panose="02010609060101010101" pitchFamily="49" charset="-122"/>
              </a:rPr>
              <a:t>把名字刻入石头，想</a:t>
            </a:r>
            <a:r>
              <a:rPr lang="en-US" altLang="zh-CN" sz="2800">
                <a:solidFill>
                  <a:srgbClr val="333333"/>
                </a:solidFill>
                <a:latin typeface="仿宋" panose="02010609060101010101" pitchFamily="49" charset="-122"/>
                <a:ea typeface="仿宋" panose="02010609060101010101" pitchFamily="49" charset="-122"/>
              </a:rPr>
              <a:t>"</a:t>
            </a:r>
            <a:r>
              <a:rPr lang="zh-CN" altLang="en-US" sz="2800">
                <a:solidFill>
                  <a:srgbClr val="333333"/>
                </a:solidFill>
                <a:latin typeface="仿宋" panose="02010609060101010101" pitchFamily="49" charset="-122"/>
                <a:ea typeface="仿宋" panose="02010609060101010101" pitchFamily="49" charset="-122"/>
              </a:rPr>
              <a:t>不朽</a:t>
            </a:r>
            <a:r>
              <a:rPr lang="en-US" altLang="zh-CN" sz="2800">
                <a:solidFill>
                  <a:srgbClr val="333333"/>
                </a:solidFill>
                <a:latin typeface="仿宋" panose="02010609060101010101" pitchFamily="49" charset="-122"/>
                <a:ea typeface="仿宋" panose="02010609060101010101" pitchFamily="49" charset="-122"/>
              </a:rPr>
              <a:t>";</a:t>
            </a:r>
          </a:p>
          <a:p>
            <a:pPr algn="ctr"/>
            <a:r>
              <a:rPr lang="zh-CN" altLang="en-US" sz="2800">
                <a:solidFill>
                  <a:srgbClr val="333333"/>
                </a:solidFill>
                <a:latin typeface="仿宋" panose="02010609060101010101" pitchFamily="49" charset="-122"/>
                <a:ea typeface="仿宋" panose="02010609060101010101" pitchFamily="49" charset="-122"/>
              </a:rPr>
              <a:t>有的人</a:t>
            </a:r>
          </a:p>
          <a:p>
            <a:pPr algn="ctr"/>
            <a:r>
              <a:rPr lang="zh-CN" altLang="en-US" sz="2800">
                <a:solidFill>
                  <a:srgbClr val="333333"/>
                </a:solidFill>
                <a:latin typeface="仿宋" panose="02010609060101010101" pitchFamily="49" charset="-122"/>
                <a:ea typeface="仿宋" panose="02010609060101010101" pitchFamily="49" charset="-122"/>
              </a:rPr>
              <a:t>情愿作野草，等着地下的火烧。</a:t>
            </a:r>
          </a:p>
        </p:txBody>
      </p:sp>
      <p:pic>
        <p:nvPicPr>
          <p:cNvPr id="6" name="图片 5" descr="&#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1251" y="0"/>
            <a:ext cx="5320747" cy="6857999"/>
          </a:xfrm>
          <a:prstGeom prst="rect">
            <a:avLst/>
          </a:prstGeom>
        </p:spPr>
      </p:pic>
      <p:pic>
        <p:nvPicPr>
          <p:cNvPr id="7" name="图片 6" descr="花2"/>
          <p:cNvPicPr>
            <a:picLocks noChangeAspect="1"/>
          </p:cNvPicPr>
          <p:nvPr/>
        </p:nvPicPr>
        <p:blipFill>
          <a:blip r:embed="rId3"/>
          <a:stretch>
            <a:fillRect/>
          </a:stretch>
        </p:blipFill>
        <p:spPr>
          <a:xfrm>
            <a:off x="213031" y="220772"/>
            <a:ext cx="474980" cy="4362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7"/>
                                        </p:tgtEl>
                                        <p:attrNameLst>
                                          <p:attrName>style.visibility</p:attrName>
                                        </p:attrNameLst>
                                      </p:cBhvr>
                                      <p:to>
                                        <p:strVal val="visible"/>
                                      </p:to>
                                    </p:set>
                                    <p:anim calcmode="lin" valueType="num">
                                      <p:cBhvr>
                                        <p:cTn id="8" dur="500" fill="hold"/>
                                        <p:tgtEl>
                                          <p:spTgt spid="7"/>
                                        </p:tgtEl>
                                        <p:attrNameLst>
                                          <p:attrName>ppt_w</p:attrName>
                                        </p:attrNameLst>
                                      </p:cBhvr>
                                      <p:tavLst>
                                        <p:tav tm="0">
                                          <p:val>
                                            <p:fltVal val="0"/>
                                          </p:val>
                                        </p:tav>
                                        <p:tav tm="100000">
                                          <p:val>
                                            <p:strVal val="#ppt_w"/>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74645" y="457200"/>
            <a:ext cx="4605129" cy="5262979"/>
          </a:xfrm>
          <a:prstGeom prst="rect">
            <a:avLst/>
          </a:prstGeom>
        </p:spPr>
        <p:txBody>
          <a:bodyPr wrap="square">
            <a:spAutoFit/>
          </a:bodyPr>
          <a:lstStyle/>
          <a:p>
            <a:pPr algn="ctr"/>
            <a:r>
              <a:rPr lang="zh-CN" altLang="en-US" sz="2800">
                <a:solidFill>
                  <a:srgbClr val="333333"/>
                </a:solidFill>
                <a:latin typeface="仿宋" panose="02010609060101010101" pitchFamily="49" charset="-122"/>
                <a:ea typeface="仿宋" panose="02010609060101010101" pitchFamily="49" charset="-122"/>
              </a:rPr>
              <a:t>有的人</a:t>
            </a:r>
          </a:p>
          <a:p>
            <a:pPr algn="ctr"/>
            <a:r>
              <a:rPr lang="zh-CN" altLang="en-US" sz="2800">
                <a:solidFill>
                  <a:srgbClr val="333333"/>
                </a:solidFill>
                <a:latin typeface="仿宋" panose="02010609060101010101" pitchFamily="49" charset="-122"/>
                <a:ea typeface="仿宋" panose="02010609060101010101" pitchFamily="49" charset="-122"/>
              </a:rPr>
              <a:t>他活着别人就不能活</a:t>
            </a:r>
            <a:r>
              <a:rPr lang="en-US" altLang="zh-CN" sz="2800">
                <a:solidFill>
                  <a:srgbClr val="333333"/>
                </a:solidFill>
                <a:latin typeface="仿宋" panose="02010609060101010101" pitchFamily="49" charset="-122"/>
                <a:ea typeface="仿宋" panose="02010609060101010101" pitchFamily="49" charset="-122"/>
              </a:rPr>
              <a:t>;</a:t>
            </a:r>
          </a:p>
          <a:p>
            <a:pPr algn="ctr"/>
            <a:r>
              <a:rPr lang="zh-CN" altLang="en-US" sz="2800">
                <a:solidFill>
                  <a:srgbClr val="333333"/>
                </a:solidFill>
                <a:latin typeface="仿宋" panose="02010609060101010101" pitchFamily="49" charset="-122"/>
                <a:ea typeface="仿宋" panose="02010609060101010101" pitchFamily="49" charset="-122"/>
              </a:rPr>
              <a:t>有的人</a:t>
            </a:r>
          </a:p>
          <a:p>
            <a:pPr algn="ctr"/>
            <a:r>
              <a:rPr lang="zh-CN" altLang="en-US" sz="2800">
                <a:solidFill>
                  <a:srgbClr val="333333"/>
                </a:solidFill>
                <a:latin typeface="仿宋" panose="02010609060101010101" pitchFamily="49" charset="-122"/>
                <a:ea typeface="仿宋" panose="02010609060101010101" pitchFamily="49" charset="-122"/>
              </a:rPr>
              <a:t>他活着为了多数人更好地活。</a:t>
            </a:r>
          </a:p>
          <a:p>
            <a:pPr algn="ctr"/>
            <a:r>
              <a:rPr lang="zh-CN" altLang="en-US" sz="2800">
                <a:solidFill>
                  <a:srgbClr val="333333"/>
                </a:solidFill>
                <a:latin typeface="仿宋" panose="02010609060101010101" pitchFamily="49" charset="-122"/>
                <a:ea typeface="仿宋" panose="02010609060101010101" pitchFamily="49" charset="-122"/>
              </a:rPr>
              <a:t>骑在人民头上的</a:t>
            </a:r>
          </a:p>
          <a:p>
            <a:pPr algn="ctr"/>
            <a:r>
              <a:rPr lang="zh-CN" altLang="en-US" sz="2800">
                <a:solidFill>
                  <a:srgbClr val="333333"/>
                </a:solidFill>
                <a:latin typeface="仿宋" panose="02010609060101010101" pitchFamily="49" charset="-122"/>
                <a:ea typeface="仿宋" panose="02010609060101010101" pitchFamily="49" charset="-122"/>
              </a:rPr>
              <a:t>人民把他摔垮</a:t>
            </a:r>
            <a:r>
              <a:rPr lang="en-US" altLang="zh-CN" sz="2800">
                <a:solidFill>
                  <a:srgbClr val="333333"/>
                </a:solidFill>
                <a:latin typeface="仿宋" panose="02010609060101010101" pitchFamily="49" charset="-122"/>
                <a:ea typeface="仿宋" panose="02010609060101010101" pitchFamily="49" charset="-122"/>
              </a:rPr>
              <a:t>;</a:t>
            </a:r>
          </a:p>
          <a:p>
            <a:pPr algn="ctr"/>
            <a:r>
              <a:rPr lang="zh-CN" altLang="en-US" sz="2800">
                <a:solidFill>
                  <a:srgbClr val="333333"/>
                </a:solidFill>
                <a:latin typeface="仿宋" panose="02010609060101010101" pitchFamily="49" charset="-122"/>
                <a:ea typeface="仿宋" panose="02010609060101010101" pitchFamily="49" charset="-122"/>
              </a:rPr>
              <a:t>给人民作牛马的</a:t>
            </a:r>
          </a:p>
          <a:p>
            <a:pPr algn="ctr"/>
            <a:r>
              <a:rPr lang="zh-CN" altLang="en-US" sz="2800">
                <a:solidFill>
                  <a:srgbClr val="333333"/>
                </a:solidFill>
                <a:latin typeface="仿宋" panose="02010609060101010101" pitchFamily="49" charset="-122"/>
                <a:ea typeface="仿宋" panose="02010609060101010101" pitchFamily="49" charset="-122"/>
              </a:rPr>
              <a:t>人民永远记住他</a:t>
            </a:r>
            <a:r>
              <a:rPr lang="en-US" altLang="zh-CN" sz="2800">
                <a:solidFill>
                  <a:srgbClr val="333333"/>
                </a:solidFill>
                <a:latin typeface="仿宋" panose="02010609060101010101" pitchFamily="49" charset="-122"/>
                <a:ea typeface="仿宋" panose="02010609060101010101" pitchFamily="49" charset="-122"/>
              </a:rPr>
              <a:t>!</a:t>
            </a:r>
          </a:p>
          <a:p>
            <a:pPr algn="ctr"/>
            <a:r>
              <a:rPr lang="zh-CN" altLang="en-US" sz="2800">
                <a:solidFill>
                  <a:srgbClr val="333333"/>
                </a:solidFill>
                <a:latin typeface="仿宋" panose="02010609060101010101" pitchFamily="49" charset="-122"/>
                <a:ea typeface="仿宋" panose="02010609060101010101" pitchFamily="49" charset="-122"/>
              </a:rPr>
              <a:t>把名字刻入石头的</a:t>
            </a:r>
          </a:p>
          <a:p>
            <a:pPr algn="ctr"/>
            <a:r>
              <a:rPr lang="zh-CN" altLang="en-US" sz="2800">
                <a:solidFill>
                  <a:srgbClr val="333333"/>
                </a:solidFill>
                <a:latin typeface="仿宋" panose="02010609060101010101" pitchFamily="49" charset="-122"/>
                <a:ea typeface="仿宋" panose="02010609060101010101" pitchFamily="49" charset="-122"/>
              </a:rPr>
              <a:t>名字比尸首烂得更早</a:t>
            </a:r>
            <a:r>
              <a:rPr lang="en-US" altLang="zh-CN" sz="2800">
                <a:solidFill>
                  <a:srgbClr val="333333"/>
                </a:solidFill>
                <a:latin typeface="仿宋" panose="02010609060101010101" pitchFamily="49" charset="-122"/>
                <a:ea typeface="仿宋" panose="02010609060101010101" pitchFamily="49" charset="-122"/>
              </a:rPr>
              <a:t>;</a:t>
            </a:r>
          </a:p>
          <a:p>
            <a:pPr algn="ctr"/>
            <a:r>
              <a:rPr lang="zh-CN" altLang="en-US" sz="2800">
                <a:solidFill>
                  <a:srgbClr val="333333"/>
                </a:solidFill>
                <a:latin typeface="仿宋" panose="02010609060101010101" pitchFamily="49" charset="-122"/>
                <a:ea typeface="仿宋" panose="02010609060101010101" pitchFamily="49" charset="-122"/>
              </a:rPr>
              <a:t>只要春风吹到的地方</a:t>
            </a:r>
          </a:p>
          <a:p>
            <a:pPr algn="ctr"/>
            <a:r>
              <a:rPr lang="zh-CN" altLang="en-US" sz="2800">
                <a:solidFill>
                  <a:srgbClr val="333333"/>
                </a:solidFill>
                <a:latin typeface="仿宋" panose="02010609060101010101" pitchFamily="49" charset="-122"/>
                <a:ea typeface="仿宋" panose="02010609060101010101" pitchFamily="49" charset="-122"/>
              </a:rPr>
              <a:t>到处是青青的野草。</a:t>
            </a:r>
          </a:p>
        </p:txBody>
      </p:sp>
      <p:pic>
        <p:nvPicPr>
          <p:cNvPr id="5" name="图片 4" descr="图片包含 照片, 游戏机, 女人, 大象&#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1896" y="0"/>
            <a:ext cx="5911835" cy="6858000"/>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24679" y="1289803"/>
            <a:ext cx="6096000" cy="5262979"/>
          </a:xfrm>
          <a:prstGeom prst="rect">
            <a:avLst/>
          </a:prstGeom>
        </p:spPr>
        <p:txBody>
          <a:bodyPr>
            <a:spAutoFit/>
          </a:bodyPr>
          <a:lstStyle/>
          <a:p>
            <a:r>
              <a:rPr lang="zh-CN" altLang="en-US" sz="2800">
                <a:solidFill>
                  <a:srgbClr val="333333"/>
                </a:solidFill>
                <a:latin typeface="仿宋" panose="02010609060101010101" pitchFamily="49" charset="-122"/>
                <a:ea typeface="仿宋" panose="02010609060101010101" pitchFamily="49" charset="-122"/>
              </a:rPr>
              <a:t>他活着别人就不能活的人，</a:t>
            </a:r>
            <a:endParaRPr lang="en-US" altLang="zh-CN" sz="2800">
              <a:solidFill>
                <a:srgbClr val="333333"/>
              </a:solidFill>
              <a:latin typeface="仿宋" panose="02010609060101010101" pitchFamily="49" charset="-122"/>
              <a:ea typeface="仿宋" panose="02010609060101010101" pitchFamily="49" charset="-122"/>
            </a:endParaRPr>
          </a:p>
          <a:p>
            <a:endParaRPr lang="zh-CN" altLang="en-US" sz="2800">
              <a:solidFill>
                <a:srgbClr val="333333"/>
              </a:solidFill>
              <a:latin typeface="仿宋" panose="02010609060101010101" pitchFamily="49" charset="-122"/>
              <a:ea typeface="仿宋" panose="02010609060101010101" pitchFamily="49" charset="-122"/>
            </a:endParaRPr>
          </a:p>
          <a:p>
            <a:r>
              <a:rPr lang="zh-CN" altLang="en-US" sz="2800">
                <a:solidFill>
                  <a:srgbClr val="333333"/>
                </a:solidFill>
                <a:latin typeface="仿宋" panose="02010609060101010101" pitchFamily="49" charset="-122"/>
                <a:ea typeface="仿宋" panose="02010609060101010101" pitchFamily="49" charset="-122"/>
              </a:rPr>
              <a:t>他的下场可以看到</a:t>
            </a:r>
            <a:r>
              <a:rPr lang="en-US" altLang="zh-CN" sz="2800">
                <a:solidFill>
                  <a:srgbClr val="333333"/>
                </a:solidFill>
                <a:latin typeface="仿宋" panose="02010609060101010101" pitchFamily="49" charset="-122"/>
                <a:ea typeface="仿宋" panose="02010609060101010101" pitchFamily="49" charset="-122"/>
              </a:rPr>
              <a:t>;</a:t>
            </a:r>
          </a:p>
          <a:p>
            <a:endParaRPr lang="en-US" altLang="zh-CN" sz="2800">
              <a:solidFill>
                <a:srgbClr val="333333"/>
              </a:solidFill>
              <a:latin typeface="仿宋" panose="02010609060101010101" pitchFamily="49" charset="-122"/>
              <a:ea typeface="仿宋" panose="02010609060101010101" pitchFamily="49" charset="-122"/>
            </a:endParaRPr>
          </a:p>
          <a:p>
            <a:r>
              <a:rPr lang="zh-CN" altLang="en-US" sz="2800">
                <a:solidFill>
                  <a:srgbClr val="333333"/>
                </a:solidFill>
                <a:latin typeface="仿宋" panose="02010609060101010101" pitchFamily="49" charset="-122"/>
                <a:ea typeface="仿宋" panose="02010609060101010101" pitchFamily="49" charset="-122"/>
              </a:rPr>
              <a:t>他活着为了多数人更好地活着的人，</a:t>
            </a:r>
            <a:endParaRPr lang="en-US" altLang="zh-CN" sz="2800">
              <a:solidFill>
                <a:srgbClr val="333333"/>
              </a:solidFill>
              <a:latin typeface="仿宋" panose="02010609060101010101" pitchFamily="49" charset="-122"/>
              <a:ea typeface="仿宋" panose="02010609060101010101" pitchFamily="49" charset="-122"/>
            </a:endParaRPr>
          </a:p>
          <a:p>
            <a:endParaRPr lang="zh-CN" altLang="en-US" sz="2800">
              <a:solidFill>
                <a:srgbClr val="333333"/>
              </a:solidFill>
              <a:latin typeface="仿宋" panose="02010609060101010101" pitchFamily="49" charset="-122"/>
              <a:ea typeface="仿宋" panose="02010609060101010101" pitchFamily="49" charset="-122"/>
            </a:endParaRPr>
          </a:p>
          <a:p>
            <a:r>
              <a:rPr lang="zh-CN" altLang="en-US" sz="2800">
                <a:solidFill>
                  <a:srgbClr val="333333"/>
                </a:solidFill>
                <a:latin typeface="仿宋" panose="02010609060101010101" pitchFamily="49" charset="-122"/>
                <a:ea typeface="仿宋" panose="02010609060101010101" pitchFamily="49" charset="-122"/>
              </a:rPr>
              <a:t>群众把他抬举得很高，很高。</a:t>
            </a:r>
            <a:endParaRPr lang="en-US" altLang="zh-CN" sz="2800">
              <a:solidFill>
                <a:srgbClr val="333333"/>
              </a:solidFill>
              <a:latin typeface="仿宋" panose="02010609060101010101" pitchFamily="49" charset="-122"/>
              <a:ea typeface="仿宋" panose="02010609060101010101" pitchFamily="49" charset="-122"/>
            </a:endParaRPr>
          </a:p>
          <a:p>
            <a:endParaRPr lang="en-US" altLang="zh-CN" sz="2800">
              <a:solidFill>
                <a:srgbClr val="333333"/>
              </a:solidFill>
              <a:latin typeface="仿宋" panose="02010609060101010101" pitchFamily="49" charset="-122"/>
              <a:ea typeface="仿宋" panose="02010609060101010101" pitchFamily="49" charset="-122"/>
            </a:endParaRPr>
          </a:p>
          <a:p>
            <a:endParaRPr lang="en-US" altLang="zh-CN" sz="2800" b="1">
              <a:solidFill>
                <a:srgbClr val="333333"/>
              </a:solidFill>
              <a:latin typeface="仿宋" panose="02010609060101010101" pitchFamily="49" charset="-122"/>
              <a:ea typeface="仿宋" panose="02010609060101010101" pitchFamily="49" charset="-122"/>
            </a:endParaRPr>
          </a:p>
          <a:p>
            <a:endParaRPr lang="en-US" altLang="zh-CN" sz="2800" b="1">
              <a:solidFill>
                <a:srgbClr val="333333"/>
              </a:solidFill>
              <a:latin typeface="仿宋" panose="02010609060101010101" pitchFamily="49" charset="-122"/>
              <a:ea typeface="仿宋" panose="02010609060101010101" pitchFamily="49" charset="-122"/>
            </a:endParaRPr>
          </a:p>
          <a:p>
            <a:endParaRPr lang="en-US" altLang="zh-CN" sz="2800" b="1">
              <a:solidFill>
                <a:srgbClr val="333333"/>
              </a:solidFill>
              <a:latin typeface="仿宋" panose="02010609060101010101" pitchFamily="49" charset="-122"/>
              <a:ea typeface="仿宋" panose="02010609060101010101" pitchFamily="49" charset="-122"/>
            </a:endParaRPr>
          </a:p>
          <a:p>
            <a:pPr algn="r"/>
            <a:r>
              <a:rPr lang="en-US" altLang="zh-CN" sz="2800" b="1">
                <a:solidFill>
                  <a:srgbClr val="333333"/>
                </a:solidFill>
                <a:latin typeface="仿宋" panose="02010609060101010101" pitchFamily="49" charset="-122"/>
                <a:ea typeface="仿宋" panose="02010609060101010101" pitchFamily="49" charset="-122"/>
              </a:rPr>
              <a:t>——</a:t>
            </a:r>
            <a:r>
              <a:rPr lang="zh-CN" altLang="en-US" sz="2800" b="1">
                <a:solidFill>
                  <a:srgbClr val="333333"/>
                </a:solidFill>
                <a:latin typeface="仿宋" panose="02010609060101010101" pitchFamily="49" charset="-122"/>
                <a:ea typeface="仿宋" panose="02010609060101010101" pitchFamily="49" charset="-122"/>
              </a:rPr>
              <a:t>纪念鲁迅逝世十三周年有感</a:t>
            </a:r>
          </a:p>
        </p:txBody>
      </p:sp>
      <p:pic>
        <p:nvPicPr>
          <p:cNvPr id="4" name="图片 3" descr="&#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2226" y="0"/>
            <a:ext cx="5479775" cy="6858000"/>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0650" y="151179"/>
            <a:ext cx="11849100" cy="6555641"/>
          </a:xfrm>
          <a:prstGeom prst="rect">
            <a:avLst/>
          </a:prstGeom>
        </p:spPr>
        <p:txBody>
          <a:bodyPr wrap="square">
            <a:spAutoFit/>
          </a:bodyPr>
          <a:lstStyle/>
          <a:p>
            <a:r>
              <a:rPr lang="zh-CN" altLang="en-US" sz="2800">
                <a:latin typeface="+mn-ea"/>
              </a:rPr>
              <a:t>单元研习任务</a:t>
            </a:r>
            <a:r>
              <a:rPr lang="en-US" altLang="zh-CN" sz="2800">
                <a:latin typeface="+mn-ea"/>
              </a:rPr>
              <a:t>:</a:t>
            </a:r>
          </a:p>
          <a:p>
            <a:endParaRPr lang="en-US" altLang="zh-CN" sz="2800">
              <a:latin typeface="+mn-ea"/>
            </a:endParaRPr>
          </a:p>
          <a:p>
            <a:r>
              <a:rPr lang="zh-CN" altLang="en-US" sz="2800">
                <a:latin typeface="+mn-ea"/>
              </a:rPr>
              <a:t>二、本单元的课文，既有纪实性较强的散文和报告文学，也有以虚构为主的小说。阅读这些作品，分析其艺术特点，完成下列研习任务。</a:t>
            </a:r>
            <a:endParaRPr lang="en-US" altLang="zh-CN" sz="2800">
              <a:latin typeface="+mn-ea"/>
            </a:endParaRPr>
          </a:p>
          <a:p>
            <a:endParaRPr lang="en-US" altLang="zh-CN" sz="2800">
              <a:latin typeface="+mn-ea"/>
            </a:endParaRPr>
          </a:p>
          <a:p>
            <a:r>
              <a:rPr lang="en-US" altLang="zh-CN" sz="2800">
                <a:latin typeface="+mn-ea"/>
              </a:rPr>
              <a:t>1.《</a:t>
            </a:r>
            <a:r>
              <a:rPr lang="zh-CN" altLang="en-US" sz="2800">
                <a:latin typeface="+mn-ea"/>
              </a:rPr>
              <a:t>记念刘和珍君</a:t>
            </a:r>
            <a:r>
              <a:rPr lang="en-US" altLang="zh-CN" sz="2800">
                <a:latin typeface="+mn-ea"/>
              </a:rPr>
              <a:t>》</a:t>
            </a:r>
            <a:r>
              <a:rPr lang="zh-CN" altLang="en-US" sz="2800">
                <a:latin typeface="+mn-ea"/>
              </a:rPr>
              <a:t>和</a:t>
            </a:r>
            <a:r>
              <a:rPr lang="en-US" altLang="zh-CN" sz="2800">
                <a:latin typeface="+mn-ea"/>
              </a:rPr>
              <a:t>《</a:t>
            </a:r>
            <a:r>
              <a:rPr lang="zh-CN" altLang="en-US" sz="2800">
                <a:latin typeface="+mn-ea"/>
              </a:rPr>
              <a:t>为了忘却的记念</a:t>
            </a:r>
            <a:r>
              <a:rPr lang="en-US" altLang="zh-CN" sz="2800">
                <a:latin typeface="+mn-ea"/>
              </a:rPr>
              <a:t>》</a:t>
            </a:r>
            <a:r>
              <a:rPr lang="zh-CN" altLang="en-US" sz="2800">
                <a:latin typeface="+mn-ea"/>
              </a:rPr>
              <a:t>都是鲁迅</a:t>
            </a:r>
            <a:endParaRPr lang="en-US" altLang="zh-CN" sz="2800">
              <a:latin typeface="+mn-ea"/>
            </a:endParaRPr>
          </a:p>
          <a:p>
            <a:r>
              <a:rPr lang="zh-CN" altLang="en-US" sz="2800">
                <a:latin typeface="+mn-ea"/>
              </a:rPr>
              <a:t>为纪念牺牲的进步青年所写的回忆性散文，</a:t>
            </a:r>
            <a:endParaRPr lang="en-US" altLang="zh-CN" sz="2800">
              <a:latin typeface="+mn-ea"/>
            </a:endParaRPr>
          </a:p>
          <a:p>
            <a:r>
              <a:rPr lang="zh-CN" altLang="en-US" sz="2800">
                <a:latin typeface="+mn-ea"/>
              </a:rPr>
              <a:t>但在</a:t>
            </a:r>
            <a:r>
              <a:rPr lang="zh-CN" altLang="en-US" sz="2800" b="1">
                <a:solidFill>
                  <a:srgbClr val="FF0000"/>
                </a:solidFill>
                <a:latin typeface="+mn-ea"/>
              </a:rPr>
              <a:t>写作手法和语言表达</a:t>
            </a:r>
            <a:r>
              <a:rPr lang="zh-CN" altLang="en-US" sz="2800">
                <a:latin typeface="+mn-ea"/>
              </a:rPr>
              <a:t>上又各有特色。</a:t>
            </a:r>
            <a:endParaRPr lang="en-US" altLang="zh-CN" sz="2800">
              <a:latin typeface="+mn-ea"/>
            </a:endParaRPr>
          </a:p>
          <a:p>
            <a:r>
              <a:rPr lang="zh-CN" altLang="en-US" sz="2800">
                <a:latin typeface="+mn-ea"/>
              </a:rPr>
              <a:t>认真阅读这两篇文章，用</a:t>
            </a:r>
            <a:r>
              <a:rPr lang="zh-CN" altLang="en-US" sz="2800" b="1">
                <a:solidFill>
                  <a:srgbClr val="FF0000"/>
                </a:solidFill>
                <a:latin typeface="+mn-ea"/>
              </a:rPr>
              <a:t>旁批</a:t>
            </a:r>
            <a:r>
              <a:rPr lang="zh-CN" altLang="en-US" sz="2800">
                <a:latin typeface="+mn-ea"/>
              </a:rPr>
              <a:t>的形式就这些方面作一些评点，</a:t>
            </a:r>
            <a:endParaRPr lang="en-US" altLang="zh-CN" sz="2800">
              <a:latin typeface="+mn-ea"/>
            </a:endParaRPr>
          </a:p>
          <a:p>
            <a:r>
              <a:rPr lang="zh-CN" altLang="en-US" sz="2800">
                <a:latin typeface="+mn-ea"/>
              </a:rPr>
              <a:t>与小组同学交流后，合作整理一个 “批注本”在班上展示。</a:t>
            </a:r>
            <a:endParaRPr lang="en-US" altLang="zh-CN" sz="2800">
              <a:latin typeface="+mn-ea"/>
            </a:endParaRPr>
          </a:p>
          <a:p>
            <a:endParaRPr lang="en-US" altLang="zh-CN" sz="2800">
              <a:latin typeface="+mn-ea"/>
            </a:endParaRPr>
          </a:p>
          <a:p>
            <a:r>
              <a:rPr lang="en-US" altLang="zh-CN" sz="2800">
                <a:latin typeface="+mn-ea"/>
              </a:rPr>
              <a:t>2.《</a:t>
            </a:r>
            <a:r>
              <a:rPr lang="zh-CN" altLang="en-US" sz="2800">
                <a:latin typeface="+mn-ea"/>
              </a:rPr>
              <a:t>包身工</a:t>
            </a:r>
            <a:r>
              <a:rPr lang="en-US" altLang="zh-CN" sz="2800">
                <a:latin typeface="+mn-ea"/>
              </a:rPr>
              <a:t>》</a:t>
            </a:r>
            <a:r>
              <a:rPr lang="zh-CN" altLang="en-US" sz="2800">
                <a:latin typeface="+mn-ea"/>
              </a:rPr>
              <a:t>用文学笔法报道真实事件，</a:t>
            </a:r>
            <a:endParaRPr lang="en-US" altLang="zh-CN" sz="2800">
              <a:latin typeface="+mn-ea"/>
            </a:endParaRPr>
          </a:p>
          <a:p>
            <a:r>
              <a:rPr lang="zh-CN" altLang="en-US" sz="2800">
                <a:latin typeface="+mn-ea"/>
              </a:rPr>
              <a:t>其中的人物、事件、环境都是真实的，但又运用了较多的文学手法，</a:t>
            </a:r>
            <a:endParaRPr lang="en-US" altLang="zh-CN" sz="2800">
              <a:latin typeface="+mn-ea"/>
            </a:endParaRPr>
          </a:p>
          <a:p>
            <a:r>
              <a:rPr lang="zh-CN" altLang="en-US" sz="2800">
                <a:latin typeface="+mn-ea"/>
              </a:rPr>
              <a:t>如塑造形象、刻画细节、营造气氛等，以增强作品的感染力。</a:t>
            </a:r>
            <a:endParaRPr lang="en-US" altLang="zh-CN" sz="2800">
              <a:latin typeface="+mn-ea"/>
            </a:endParaRPr>
          </a:p>
          <a:p>
            <a:r>
              <a:rPr lang="zh-CN" altLang="en-US" sz="2800">
                <a:latin typeface="+mn-ea"/>
              </a:rPr>
              <a:t>深人阅读课文，结合具体内容，就作品新闻性与文学性的统一写一篇札记。</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13031" y="220772"/>
            <a:ext cx="474980" cy="436245"/>
          </a:xfrm>
          <a:prstGeom prst="rect">
            <a:avLst/>
          </a:prstGeom>
        </p:spPr>
      </p:pic>
      <p:sp>
        <p:nvSpPr>
          <p:cNvPr id="3" name="矩形 2"/>
          <p:cNvSpPr/>
          <p:nvPr/>
        </p:nvSpPr>
        <p:spPr>
          <a:xfrm>
            <a:off x="3111948" y="177284"/>
            <a:ext cx="8392041" cy="584775"/>
          </a:xfrm>
          <a:prstGeom prst="rect">
            <a:avLst/>
          </a:prstGeom>
        </p:spPr>
        <p:txBody>
          <a:bodyPr wrap="none">
            <a:spAutoFit/>
          </a:bodyPr>
          <a:lstStyle/>
          <a:p>
            <a:r>
              <a:rPr lang="zh-CN" altLang="zh-CN" sz="3200">
                <a:solidFill>
                  <a:srgbClr val="000000"/>
                </a:solidFill>
                <a:latin typeface="黑体" pitchFamily="49" charset="-122"/>
                <a:ea typeface="黑体" pitchFamily="49" charset="-122"/>
                <a:cs typeface="Times New Roman" panose="02020603050405020304" pitchFamily="18" charset="0"/>
              </a:rPr>
              <a:t>快速地浏览课文，划分文章层次并概括大意。</a:t>
            </a:r>
            <a:endParaRPr lang="zh-CN" altLang="zh-CN" sz="3200" kern="100">
              <a:effectLst/>
              <a:latin typeface="黑体" pitchFamily="49" charset="-122"/>
              <a:ea typeface="黑体" pitchFamily="49" charset="-122"/>
              <a:cs typeface="Times New Roman" panose="02020603050405020304" pitchFamily="18" charset="0"/>
            </a:endParaRPr>
          </a:p>
        </p:txBody>
      </p:sp>
      <p:sp>
        <p:nvSpPr>
          <p:cNvPr id="4" name="矩形 3"/>
          <p:cNvSpPr/>
          <p:nvPr/>
        </p:nvSpPr>
        <p:spPr>
          <a:xfrm>
            <a:off x="688011" y="115728"/>
            <a:ext cx="2037738" cy="646331"/>
          </a:xfrm>
          <a:prstGeom prst="rect">
            <a:avLst/>
          </a:prstGeom>
          <a:noFill/>
        </p:spPr>
        <p:txBody>
          <a:bodyPr wrap="none" lIns="91440" tIns="45720" rIns="91440" bIns="45720">
            <a:spAutoFit/>
          </a:bodyPr>
          <a:lstStyle/>
          <a:p>
            <a:pPr algn="ctr"/>
            <a:r>
              <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自读深思</a:t>
            </a:r>
          </a:p>
        </p:txBody>
      </p:sp>
      <p:sp>
        <p:nvSpPr>
          <p:cNvPr id="5" name="文本框 4"/>
          <p:cNvSpPr txBox="1"/>
          <p:nvPr/>
        </p:nvSpPr>
        <p:spPr>
          <a:xfrm>
            <a:off x="213031" y="2226366"/>
            <a:ext cx="800219" cy="3170099"/>
          </a:xfrm>
          <a:prstGeom prst="rect">
            <a:avLst/>
          </a:prstGeom>
          <a:noFill/>
        </p:spPr>
        <p:txBody>
          <a:bodyPr vert="eaVert" wrap="none" rtlCol="0">
            <a:spAutoFit/>
          </a:bodyPr>
          <a:lstStyle/>
          <a:p>
            <a:r>
              <a:rPr lang="zh-CN" altLang="en-US" sz="4000">
                <a:latin typeface="黑体" pitchFamily="49" charset="-122"/>
                <a:ea typeface="黑体" pitchFamily="49" charset="-122"/>
              </a:rPr>
              <a:t>记念刘和珍君</a:t>
            </a:r>
          </a:p>
        </p:txBody>
      </p:sp>
      <p:cxnSp>
        <p:nvCxnSpPr>
          <p:cNvPr id="6" name="Straight Connector 36"/>
          <p:cNvCxnSpPr/>
          <p:nvPr/>
        </p:nvCxnSpPr>
        <p:spPr bwMode="auto">
          <a:xfrm flipH="1">
            <a:off x="1157494" y="2132744"/>
            <a:ext cx="0" cy="3525838"/>
          </a:xfrm>
          <a:prstGeom prst="line">
            <a:avLst/>
          </a:prstGeom>
          <a:ln w="12700">
            <a:solidFill>
              <a:srgbClr val="D31517"/>
            </a:solidFill>
          </a:ln>
          <a:effectLst/>
        </p:spPr>
        <p:style>
          <a:lnRef idx="2">
            <a:schemeClr val="accent1"/>
          </a:lnRef>
          <a:fillRef idx="0">
            <a:schemeClr val="accent1"/>
          </a:fillRef>
          <a:effectRef idx="1">
            <a:schemeClr val="accent1"/>
          </a:effectRef>
          <a:fontRef idx="minor">
            <a:schemeClr val="tx1"/>
          </a:fontRef>
        </p:style>
      </p:cxnSp>
      <p:sp>
        <p:nvSpPr>
          <p:cNvPr id="7" name="虚尾箭头 15"/>
          <p:cNvSpPr/>
          <p:nvPr/>
        </p:nvSpPr>
        <p:spPr>
          <a:xfrm>
            <a:off x="1347459" y="2066663"/>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8" name="虚尾箭头 15"/>
          <p:cNvSpPr/>
          <p:nvPr/>
        </p:nvSpPr>
        <p:spPr>
          <a:xfrm>
            <a:off x="1373301" y="3735960"/>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9" name="虚尾箭头 15"/>
          <p:cNvSpPr/>
          <p:nvPr/>
        </p:nvSpPr>
        <p:spPr>
          <a:xfrm>
            <a:off x="1347458" y="5405257"/>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0" name="文本框 9"/>
          <p:cNvSpPr txBox="1"/>
          <p:nvPr/>
        </p:nvSpPr>
        <p:spPr>
          <a:xfrm>
            <a:off x="1838313" y="1964755"/>
            <a:ext cx="2877711" cy="523220"/>
          </a:xfrm>
          <a:prstGeom prst="rect">
            <a:avLst/>
          </a:prstGeom>
          <a:noFill/>
        </p:spPr>
        <p:txBody>
          <a:bodyPr wrap="none" rtlCol="0">
            <a:spAutoFit/>
          </a:bodyPr>
          <a:lstStyle/>
          <a:p>
            <a:r>
              <a:rPr lang="zh-CN" altLang="en-US" sz="2800">
                <a:latin typeface="黑体" pitchFamily="49" charset="-122"/>
                <a:ea typeface="黑体" pitchFamily="49" charset="-122"/>
              </a:rPr>
              <a:t>（ ）节</a:t>
            </a:r>
            <a:r>
              <a:rPr lang="en-US" altLang="zh-CN" sz="2800">
                <a:latin typeface="黑体" pitchFamily="49" charset="-122"/>
                <a:ea typeface="黑体" pitchFamily="49" charset="-122"/>
              </a:rPr>
              <a:t>-</a:t>
            </a:r>
            <a:r>
              <a:rPr lang="zh-CN" altLang="en-US" sz="2800">
                <a:latin typeface="黑体" pitchFamily="49" charset="-122"/>
                <a:ea typeface="黑体" pitchFamily="49" charset="-122"/>
              </a:rPr>
              <a:t>（ ）节</a:t>
            </a:r>
          </a:p>
        </p:txBody>
      </p:sp>
      <p:sp>
        <p:nvSpPr>
          <p:cNvPr id="11" name="文本框 10"/>
          <p:cNvSpPr txBox="1"/>
          <p:nvPr/>
        </p:nvSpPr>
        <p:spPr>
          <a:xfrm>
            <a:off x="1758800" y="3634052"/>
            <a:ext cx="2877711" cy="523220"/>
          </a:xfrm>
          <a:prstGeom prst="rect">
            <a:avLst/>
          </a:prstGeom>
          <a:noFill/>
        </p:spPr>
        <p:txBody>
          <a:bodyPr wrap="none" rtlCol="0">
            <a:spAutoFit/>
          </a:bodyPr>
          <a:lstStyle/>
          <a:p>
            <a:r>
              <a:rPr lang="zh-CN" altLang="en-US" sz="2800">
                <a:latin typeface="黑体" pitchFamily="49" charset="-122"/>
                <a:ea typeface="黑体" pitchFamily="49" charset="-122"/>
              </a:rPr>
              <a:t>（ ）节</a:t>
            </a:r>
            <a:r>
              <a:rPr lang="en-US" altLang="zh-CN" sz="2800">
                <a:latin typeface="黑体" pitchFamily="49" charset="-122"/>
                <a:ea typeface="黑体" pitchFamily="49" charset="-122"/>
              </a:rPr>
              <a:t>-</a:t>
            </a:r>
            <a:r>
              <a:rPr lang="zh-CN" altLang="en-US" sz="2800">
                <a:latin typeface="黑体" pitchFamily="49" charset="-122"/>
                <a:ea typeface="黑体" pitchFamily="49" charset="-122"/>
              </a:rPr>
              <a:t>（ ）节</a:t>
            </a:r>
          </a:p>
        </p:txBody>
      </p:sp>
      <p:sp>
        <p:nvSpPr>
          <p:cNvPr id="12" name="文本框 11"/>
          <p:cNvSpPr txBox="1"/>
          <p:nvPr/>
        </p:nvSpPr>
        <p:spPr>
          <a:xfrm>
            <a:off x="1758799" y="5245554"/>
            <a:ext cx="2877711" cy="523220"/>
          </a:xfrm>
          <a:prstGeom prst="rect">
            <a:avLst/>
          </a:prstGeom>
          <a:noFill/>
        </p:spPr>
        <p:txBody>
          <a:bodyPr wrap="none" rtlCol="0">
            <a:spAutoFit/>
          </a:bodyPr>
          <a:lstStyle/>
          <a:p>
            <a:r>
              <a:rPr lang="zh-CN" altLang="en-US" sz="2800">
                <a:latin typeface="黑体" pitchFamily="49" charset="-122"/>
                <a:ea typeface="黑体" pitchFamily="49" charset="-122"/>
              </a:rPr>
              <a:t>（ ）节</a:t>
            </a:r>
            <a:r>
              <a:rPr lang="en-US" altLang="zh-CN" sz="2800">
                <a:latin typeface="黑体" pitchFamily="49" charset="-122"/>
                <a:ea typeface="黑体" pitchFamily="49" charset="-122"/>
              </a:rPr>
              <a:t>-</a:t>
            </a:r>
            <a:r>
              <a:rPr lang="zh-CN" altLang="en-US" sz="2800">
                <a:latin typeface="黑体" pitchFamily="49" charset="-122"/>
                <a:ea typeface="黑体" pitchFamily="49" charset="-122"/>
              </a:rPr>
              <a:t>（ ）节</a:t>
            </a:r>
          </a:p>
        </p:txBody>
      </p:sp>
      <p:sp>
        <p:nvSpPr>
          <p:cNvPr id="28" name="文本框 27"/>
          <p:cNvSpPr txBox="1"/>
          <p:nvPr/>
        </p:nvSpPr>
        <p:spPr>
          <a:xfrm>
            <a:off x="5484061" y="1736237"/>
            <a:ext cx="6620283" cy="954107"/>
          </a:xfrm>
          <a:prstGeom prst="rect">
            <a:avLst/>
          </a:prstGeom>
          <a:noFill/>
        </p:spPr>
        <p:txBody>
          <a:bodyPr wrap="square" rtlCol="0">
            <a:spAutoFit/>
          </a:bodyPr>
          <a:lstStyle/>
          <a:p>
            <a:r>
              <a:rPr lang="zh-CN" altLang="en-US" sz="2800">
                <a:latin typeface="黑体" pitchFamily="49" charset="-122"/>
                <a:ea typeface="黑体" pitchFamily="49" charset="-122"/>
              </a:rPr>
              <a:t>交代写作目的：</a:t>
            </a:r>
            <a:r>
              <a:rPr lang="en-US" altLang="zh-CN" sz="2800">
                <a:latin typeface="黑体" pitchFamily="49" charset="-122"/>
                <a:ea typeface="黑体" pitchFamily="49" charset="-122"/>
              </a:rPr>
              <a:t>1.</a:t>
            </a:r>
            <a:r>
              <a:rPr lang="zh-CN" altLang="en-US" sz="2800">
                <a:latin typeface="黑体" pitchFamily="49" charset="-122"/>
                <a:ea typeface="黑体" pitchFamily="49" charset="-122"/>
              </a:rPr>
              <a:t>（   ）</a:t>
            </a:r>
            <a:r>
              <a:rPr lang="en-US" altLang="zh-CN" sz="2800">
                <a:latin typeface="黑体" pitchFamily="49" charset="-122"/>
                <a:ea typeface="黑体" pitchFamily="49" charset="-122"/>
              </a:rPr>
              <a:t>2.</a:t>
            </a:r>
            <a:r>
              <a:rPr lang="zh-CN" altLang="en-US" sz="2800">
                <a:latin typeface="黑体" pitchFamily="49" charset="-122"/>
                <a:ea typeface="黑体" pitchFamily="49" charset="-122"/>
              </a:rPr>
              <a:t>（   ）</a:t>
            </a:r>
            <a:endParaRPr lang="en-US" altLang="zh-CN" sz="2800">
              <a:latin typeface="黑体" pitchFamily="49" charset="-122"/>
              <a:ea typeface="黑体" pitchFamily="49" charset="-122"/>
            </a:endParaRPr>
          </a:p>
          <a:p>
            <a:r>
              <a:rPr lang="zh-CN" altLang="en-US" sz="2800">
                <a:solidFill>
                  <a:schemeClr val="accent1">
                    <a:lumMod val="75000"/>
                  </a:schemeClr>
                </a:solidFill>
                <a:latin typeface="楷体" panose="02010609060101010101" pitchFamily="49" charset="-122"/>
                <a:ea typeface="楷体" panose="02010609060101010101" pitchFamily="49" charset="-122"/>
              </a:rPr>
              <a:t>情感：由（  ）到（   ）的逻辑顺序</a:t>
            </a:r>
          </a:p>
        </p:txBody>
      </p:sp>
      <p:sp>
        <p:nvSpPr>
          <p:cNvPr id="29" name="文本框 28"/>
          <p:cNvSpPr txBox="1"/>
          <p:nvPr/>
        </p:nvSpPr>
        <p:spPr>
          <a:xfrm>
            <a:off x="5237816" y="3513702"/>
            <a:ext cx="6788532" cy="954107"/>
          </a:xfrm>
          <a:prstGeom prst="rect">
            <a:avLst/>
          </a:prstGeom>
          <a:noFill/>
        </p:spPr>
        <p:txBody>
          <a:bodyPr wrap="square" rtlCol="0">
            <a:spAutoFit/>
          </a:bodyPr>
          <a:lstStyle/>
          <a:p>
            <a:r>
              <a:rPr lang="zh-CN" altLang="en-US" sz="2800">
                <a:latin typeface="黑体" pitchFamily="49" charset="-122"/>
                <a:ea typeface="黑体" pitchFamily="49" charset="-122"/>
              </a:rPr>
              <a:t>（          ）：</a:t>
            </a:r>
            <a:r>
              <a:rPr lang="en-US" altLang="zh-CN" sz="2800">
                <a:latin typeface="黑体" pitchFamily="49" charset="-122"/>
                <a:ea typeface="黑体" pitchFamily="49" charset="-122"/>
              </a:rPr>
              <a:t>1.</a:t>
            </a:r>
            <a:r>
              <a:rPr lang="zh-CN" altLang="en-US" sz="2800">
                <a:latin typeface="黑体" pitchFamily="49" charset="-122"/>
                <a:ea typeface="黑体" pitchFamily="49" charset="-122"/>
              </a:rPr>
              <a:t>生前事迹 </a:t>
            </a:r>
            <a:r>
              <a:rPr lang="en-US" altLang="zh-CN" sz="2800">
                <a:latin typeface="黑体" pitchFamily="49" charset="-122"/>
                <a:ea typeface="黑体" pitchFamily="49" charset="-122"/>
              </a:rPr>
              <a:t>2.</a:t>
            </a:r>
            <a:r>
              <a:rPr lang="zh-CN" altLang="en-US" sz="2800">
                <a:latin typeface="黑体" pitchFamily="49" charset="-122"/>
                <a:ea typeface="黑体" pitchFamily="49" charset="-122"/>
              </a:rPr>
              <a:t>遇害细节</a:t>
            </a:r>
            <a:endParaRPr lang="en-US" altLang="zh-CN" sz="2800">
              <a:latin typeface="黑体" pitchFamily="49" charset="-122"/>
              <a:ea typeface="黑体" pitchFamily="49" charset="-122"/>
            </a:endParaRPr>
          </a:p>
          <a:p>
            <a:r>
              <a:rPr lang="zh-CN" altLang="en-US" sz="2800">
                <a:solidFill>
                  <a:schemeClr val="accent1">
                    <a:lumMod val="75000"/>
                  </a:schemeClr>
                </a:solidFill>
                <a:latin typeface="楷体" panose="02010609060101010101" pitchFamily="49" charset="-122"/>
                <a:ea typeface="楷体" panose="02010609060101010101" pitchFamily="49" charset="-122"/>
              </a:rPr>
              <a:t> 由生前到遇害的（   ）顺序</a:t>
            </a:r>
          </a:p>
        </p:txBody>
      </p:sp>
      <p:sp>
        <p:nvSpPr>
          <p:cNvPr id="30" name="文本框 29"/>
          <p:cNvSpPr txBox="1"/>
          <p:nvPr/>
        </p:nvSpPr>
        <p:spPr>
          <a:xfrm>
            <a:off x="5423011" y="5030110"/>
            <a:ext cx="6603325" cy="954107"/>
          </a:xfrm>
          <a:prstGeom prst="rect">
            <a:avLst/>
          </a:prstGeom>
          <a:noFill/>
        </p:spPr>
        <p:txBody>
          <a:bodyPr wrap="square" rtlCol="0">
            <a:spAutoFit/>
          </a:bodyPr>
          <a:lstStyle/>
          <a:p>
            <a:r>
              <a:rPr lang="zh-CN" altLang="en-US" sz="2800">
                <a:latin typeface="黑体" pitchFamily="49" charset="-122"/>
                <a:ea typeface="黑体" pitchFamily="49" charset="-122"/>
              </a:rPr>
              <a:t>请愿事件的意义：</a:t>
            </a:r>
            <a:r>
              <a:rPr lang="en-US" altLang="zh-CN" sz="2800">
                <a:latin typeface="黑体" pitchFamily="49" charset="-122"/>
                <a:ea typeface="黑体" pitchFamily="49" charset="-122"/>
              </a:rPr>
              <a:t>1.</a:t>
            </a:r>
            <a:r>
              <a:rPr lang="zh-CN" altLang="en-US" sz="2800">
                <a:latin typeface="黑体" pitchFamily="49" charset="-122"/>
                <a:ea typeface="黑体" pitchFamily="49" charset="-122"/>
              </a:rPr>
              <a:t>（    ）</a:t>
            </a:r>
            <a:r>
              <a:rPr lang="en-US" altLang="zh-CN" sz="2800">
                <a:latin typeface="黑体" pitchFamily="49" charset="-122"/>
                <a:ea typeface="黑体" pitchFamily="49" charset="-122"/>
              </a:rPr>
              <a:t>2.</a:t>
            </a:r>
            <a:r>
              <a:rPr lang="zh-CN" altLang="en-US" sz="2800">
                <a:latin typeface="黑体" pitchFamily="49" charset="-122"/>
                <a:ea typeface="黑体" pitchFamily="49" charset="-122"/>
              </a:rPr>
              <a:t>（    ）</a:t>
            </a:r>
            <a:endParaRPr lang="en-US" altLang="zh-CN" sz="2800">
              <a:latin typeface="黑体" pitchFamily="49" charset="-122"/>
              <a:ea typeface="黑体" pitchFamily="49" charset="-122"/>
            </a:endParaRPr>
          </a:p>
          <a:p>
            <a:r>
              <a:rPr lang="zh-CN" altLang="en-US" sz="2800">
                <a:solidFill>
                  <a:schemeClr val="accent1">
                    <a:lumMod val="75000"/>
                  </a:schemeClr>
                </a:solidFill>
                <a:latin typeface="楷体" panose="02010609060101010101" pitchFamily="49" charset="-122"/>
                <a:ea typeface="楷体" panose="02010609060101010101" pitchFamily="49" charset="-122"/>
              </a:rPr>
              <a:t>态度：由（  ）到（  ）的逻辑顺序</a:t>
            </a:r>
          </a:p>
        </p:txBody>
      </p:sp>
      <p:sp>
        <p:nvSpPr>
          <p:cNvPr id="31" name="虚尾箭头 15"/>
          <p:cNvSpPr/>
          <p:nvPr/>
        </p:nvSpPr>
        <p:spPr>
          <a:xfrm>
            <a:off x="4607853" y="2108096"/>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32" name="虚尾箭头 15"/>
          <p:cNvSpPr/>
          <p:nvPr/>
        </p:nvSpPr>
        <p:spPr>
          <a:xfrm>
            <a:off x="4559958" y="3773539"/>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33" name="虚尾箭头 15"/>
          <p:cNvSpPr/>
          <p:nvPr/>
        </p:nvSpPr>
        <p:spPr>
          <a:xfrm>
            <a:off x="4559957" y="5378508"/>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par>
                          <p:cTn id="15" fill="hold" nodeType="withGroup">
                            <p:stCondLst>
                              <p:cond delay="1000"/>
                            </p:stCondLst>
                            <p:childTnLst>
                              <p:par>
                                <p:cTn id="16" presetID="22" presetClass="entr" presetSubtype="8" fill="hold" grpId="0" nodeType="afterEffec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nodeType="withGroup">
                            <p:stCondLst>
                              <p:cond delay="1500"/>
                            </p:stCondLst>
                            <p:childTnLst>
                              <p:par>
                                <p:cTn id="20" presetID="22" presetClass="entr" presetSubtype="8" fill="hold" grpId="1" nodeType="afterEffec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nodeType="withGroup">
                            <p:stCondLst>
                              <p:cond delay="2000"/>
                            </p:stCondLst>
                            <p:childTnLst>
                              <p:par>
                                <p:cTn id="24" presetID="22" presetClass="entr" presetSubtype="8" fill="hold" grpId="2" nodeType="afterEffec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nodeType="withGroup">
                            <p:stCondLst>
                              <p:cond delay="2500"/>
                            </p:stCondLst>
                            <p:childTnLst>
                              <p:par>
                                <p:cTn id="28" presetID="22" presetClass="entr" presetSubtype="8" fill="hold" grpId="3" nodeType="afterEffec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childTnLst>
                          </p:cTn>
                        </p:par>
                        <p:par>
                          <p:cTn id="31" fill="hold" nodeType="withGroup">
                            <p:stCondLst>
                              <p:cond delay="3000"/>
                            </p:stCondLst>
                            <p:childTnLst>
                              <p:par>
                                <p:cTn id="32" presetID="22" presetClass="entr" presetSubtype="8" fill="hold" grpId="4" nodeType="afterEffec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nodeType="withGroup">
                            <p:stCondLst>
                              <p:cond delay="3500"/>
                            </p:stCondLst>
                            <p:childTnLst>
                              <p:par>
                                <p:cTn id="36" presetID="22" presetClass="entr" presetSubtype="8" fill="hold" grpId="5" nodeType="afterEffect">
                                  <p:childTnLst>
                                    <p:set>
                                      <p:cBhvr>
                                        <p:cTn id="37" dur="1" fill="hold">
                                          <p:stCondLst>
                                            <p:cond delay="0"/>
                                          </p:stCondLst>
                                        </p:cTn>
                                        <p:tgtEl>
                                          <p:spTgt spid="33"/>
                                        </p:tgtEl>
                                        <p:attrNameLst>
                                          <p:attrName>style.visibility</p:attrName>
                                        </p:attrNameLst>
                                      </p:cBhvr>
                                      <p:to>
                                        <p:strVal val="visible"/>
                                      </p:to>
                                    </p:set>
                                    <p:animEffect transition="in" filter="wipe(left)">
                                      <p:cBhvr>
                                        <p:cTn id="3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1" animBg="1"/>
      <p:bldP spid="9" grpId="2" animBg="1"/>
      <p:bldP spid="31" grpId="3" animBg="1"/>
      <p:bldP spid="32" grpId="4" animBg="1"/>
      <p:bldP spid="33" grpId="5"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13031" y="220772"/>
            <a:ext cx="474980" cy="436245"/>
          </a:xfrm>
          <a:prstGeom prst="rect">
            <a:avLst/>
          </a:prstGeom>
        </p:spPr>
      </p:pic>
      <p:sp>
        <p:nvSpPr>
          <p:cNvPr id="3" name="矩形 2"/>
          <p:cNvSpPr/>
          <p:nvPr/>
        </p:nvSpPr>
        <p:spPr>
          <a:xfrm>
            <a:off x="3111948" y="177284"/>
            <a:ext cx="8392041" cy="584775"/>
          </a:xfrm>
          <a:prstGeom prst="rect">
            <a:avLst/>
          </a:prstGeom>
        </p:spPr>
        <p:txBody>
          <a:bodyPr wrap="none">
            <a:spAutoFit/>
          </a:bodyPr>
          <a:lstStyle/>
          <a:p>
            <a:r>
              <a:rPr lang="zh-CN" altLang="zh-CN" sz="3200">
                <a:solidFill>
                  <a:srgbClr val="000000"/>
                </a:solidFill>
                <a:latin typeface="黑体" pitchFamily="49" charset="-122"/>
                <a:ea typeface="黑体" pitchFamily="49" charset="-122"/>
                <a:cs typeface="Times New Roman" panose="02020603050405020304" pitchFamily="18" charset="0"/>
              </a:rPr>
              <a:t>快速地浏览课文，划分文章层次并概括大意。</a:t>
            </a:r>
            <a:endParaRPr lang="zh-CN" altLang="zh-CN" sz="3200" kern="100">
              <a:effectLst/>
              <a:latin typeface="黑体" pitchFamily="49" charset="-122"/>
              <a:ea typeface="黑体" pitchFamily="49" charset="-122"/>
              <a:cs typeface="Times New Roman" panose="02020603050405020304" pitchFamily="18" charset="0"/>
            </a:endParaRPr>
          </a:p>
        </p:txBody>
      </p:sp>
      <p:sp>
        <p:nvSpPr>
          <p:cNvPr id="4" name="矩形 3"/>
          <p:cNvSpPr/>
          <p:nvPr/>
        </p:nvSpPr>
        <p:spPr>
          <a:xfrm>
            <a:off x="688011" y="115728"/>
            <a:ext cx="2037738" cy="646331"/>
          </a:xfrm>
          <a:prstGeom prst="rect">
            <a:avLst/>
          </a:prstGeom>
          <a:noFill/>
        </p:spPr>
        <p:txBody>
          <a:bodyPr wrap="none" lIns="91440" tIns="45720" rIns="91440" bIns="45720">
            <a:spAutoFit/>
          </a:bodyPr>
          <a:lstStyle/>
          <a:p>
            <a:pPr algn="ctr"/>
            <a:r>
              <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自读深思</a:t>
            </a:r>
          </a:p>
        </p:txBody>
      </p:sp>
      <p:sp>
        <p:nvSpPr>
          <p:cNvPr id="5" name="文本框 4"/>
          <p:cNvSpPr txBox="1"/>
          <p:nvPr/>
        </p:nvSpPr>
        <p:spPr>
          <a:xfrm>
            <a:off x="213031" y="2226366"/>
            <a:ext cx="800219" cy="3170099"/>
          </a:xfrm>
          <a:prstGeom prst="rect">
            <a:avLst/>
          </a:prstGeom>
          <a:noFill/>
        </p:spPr>
        <p:txBody>
          <a:bodyPr vert="eaVert" wrap="none" rtlCol="0">
            <a:spAutoFit/>
          </a:bodyPr>
          <a:lstStyle/>
          <a:p>
            <a:r>
              <a:rPr lang="zh-CN" altLang="en-US" sz="4000">
                <a:latin typeface="黑体" pitchFamily="49" charset="-122"/>
                <a:ea typeface="黑体" pitchFamily="49" charset="-122"/>
              </a:rPr>
              <a:t>记念刘和珍君</a:t>
            </a:r>
          </a:p>
        </p:txBody>
      </p:sp>
      <p:cxnSp>
        <p:nvCxnSpPr>
          <p:cNvPr id="6" name="Straight Connector 36"/>
          <p:cNvCxnSpPr/>
          <p:nvPr/>
        </p:nvCxnSpPr>
        <p:spPr bwMode="auto">
          <a:xfrm flipH="1">
            <a:off x="1157494" y="2132744"/>
            <a:ext cx="0" cy="3525838"/>
          </a:xfrm>
          <a:prstGeom prst="line">
            <a:avLst/>
          </a:prstGeom>
          <a:ln w="12700">
            <a:solidFill>
              <a:srgbClr val="D31517"/>
            </a:solidFill>
          </a:ln>
          <a:effectLst/>
        </p:spPr>
        <p:style>
          <a:lnRef idx="2">
            <a:schemeClr val="accent1"/>
          </a:lnRef>
          <a:fillRef idx="0">
            <a:schemeClr val="accent1"/>
          </a:fillRef>
          <a:effectRef idx="1">
            <a:schemeClr val="accent1"/>
          </a:effectRef>
          <a:fontRef idx="minor">
            <a:schemeClr val="tx1"/>
          </a:fontRef>
        </p:style>
      </p:cxnSp>
      <p:sp>
        <p:nvSpPr>
          <p:cNvPr id="7" name="虚尾箭头 15"/>
          <p:cNvSpPr/>
          <p:nvPr/>
        </p:nvSpPr>
        <p:spPr>
          <a:xfrm>
            <a:off x="1347459" y="2066663"/>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8" name="虚尾箭头 15"/>
          <p:cNvSpPr/>
          <p:nvPr/>
        </p:nvSpPr>
        <p:spPr>
          <a:xfrm>
            <a:off x="1373301" y="3735960"/>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9" name="虚尾箭头 15"/>
          <p:cNvSpPr/>
          <p:nvPr/>
        </p:nvSpPr>
        <p:spPr>
          <a:xfrm>
            <a:off x="1347458" y="5405257"/>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0" name="文本框 9"/>
          <p:cNvSpPr txBox="1"/>
          <p:nvPr/>
        </p:nvSpPr>
        <p:spPr>
          <a:xfrm>
            <a:off x="1838313" y="1964755"/>
            <a:ext cx="1441420" cy="523220"/>
          </a:xfrm>
          <a:prstGeom prst="rect">
            <a:avLst/>
          </a:prstGeom>
          <a:noFill/>
        </p:spPr>
        <p:txBody>
          <a:bodyPr wrap="none" rtlCol="0">
            <a:spAutoFit/>
          </a:bodyPr>
          <a:lstStyle/>
          <a:p>
            <a:r>
              <a:rPr lang="en-US" altLang="zh-CN" sz="2800">
                <a:latin typeface="黑体" pitchFamily="49" charset="-122"/>
                <a:ea typeface="黑体" pitchFamily="49" charset="-122"/>
              </a:rPr>
              <a:t>1</a:t>
            </a:r>
            <a:r>
              <a:rPr lang="zh-CN" altLang="en-US" sz="2800">
                <a:latin typeface="黑体" pitchFamily="49" charset="-122"/>
                <a:ea typeface="黑体" pitchFamily="49" charset="-122"/>
              </a:rPr>
              <a:t>节</a:t>
            </a:r>
            <a:r>
              <a:rPr lang="en-US" altLang="zh-CN" sz="2800">
                <a:latin typeface="黑体" pitchFamily="49" charset="-122"/>
                <a:ea typeface="黑体" pitchFamily="49" charset="-122"/>
              </a:rPr>
              <a:t>-2</a:t>
            </a:r>
            <a:r>
              <a:rPr lang="zh-CN" altLang="en-US" sz="2800">
                <a:latin typeface="黑体" pitchFamily="49" charset="-122"/>
                <a:ea typeface="黑体" pitchFamily="49" charset="-122"/>
              </a:rPr>
              <a:t>节</a:t>
            </a:r>
          </a:p>
        </p:txBody>
      </p:sp>
      <p:sp>
        <p:nvSpPr>
          <p:cNvPr id="11" name="文本框 10"/>
          <p:cNvSpPr txBox="1"/>
          <p:nvPr/>
        </p:nvSpPr>
        <p:spPr>
          <a:xfrm>
            <a:off x="1860899" y="3634052"/>
            <a:ext cx="1441420" cy="523220"/>
          </a:xfrm>
          <a:prstGeom prst="rect">
            <a:avLst/>
          </a:prstGeom>
          <a:noFill/>
        </p:spPr>
        <p:txBody>
          <a:bodyPr wrap="none" rtlCol="0">
            <a:spAutoFit/>
          </a:bodyPr>
          <a:lstStyle/>
          <a:p>
            <a:r>
              <a:rPr lang="en-US" altLang="zh-CN" sz="2800">
                <a:latin typeface="黑体" pitchFamily="49" charset="-122"/>
                <a:ea typeface="黑体" pitchFamily="49" charset="-122"/>
              </a:rPr>
              <a:t>3</a:t>
            </a:r>
            <a:r>
              <a:rPr lang="zh-CN" altLang="en-US" sz="2800">
                <a:latin typeface="黑体" pitchFamily="49" charset="-122"/>
                <a:ea typeface="黑体" pitchFamily="49" charset="-122"/>
              </a:rPr>
              <a:t>节</a:t>
            </a:r>
            <a:r>
              <a:rPr lang="en-US" altLang="zh-CN" sz="2800">
                <a:latin typeface="黑体" pitchFamily="49" charset="-122"/>
                <a:ea typeface="黑体" pitchFamily="49" charset="-122"/>
              </a:rPr>
              <a:t>-5</a:t>
            </a:r>
            <a:r>
              <a:rPr lang="zh-CN" altLang="en-US" sz="2800">
                <a:latin typeface="黑体" pitchFamily="49" charset="-122"/>
                <a:ea typeface="黑体" pitchFamily="49" charset="-122"/>
              </a:rPr>
              <a:t>节</a:t>
            </a:r>
          </a:p>
        </p:txBody>
      </p:sp>
      <p:sp>
        <p:nvSpPr>
          <p:cNvPr id="12" name="文本框 11"/>
          <p:cNvSpPr txBox="1"/>
          <p:nvPr/>
        </p:nvSpPr>
        <p:spPr>
          <a:xfrm>
            <a:off x="1846633" y="5220158"/>
            <a:ext cx="1441420" cy="523220"/>
          </a:xfrm>
          <a:prstGeom prst="rect">
            <a:avLst/>
          </a:prstGeom>
          <a:noFill/>
        </p:spPr>
        <p:txBody>
          <a:bodyPr wrap="none" rtlCol="0">
            <a:spAutoFit/>
          </a:bodyPr>
          <a:lstStyle/>
          <a:p>
            <a:r>
              <a:rPr lang="en-US" altLang="zh-CN" sz="2800">
                <a:latin typeface="黑体" pitchFamily="49" charset="-122"/>
                <a:ea typeface="黑体" pitchFamily="49" charset="-122"/>
              </a:rPr>
              <a:t>6</a:t>
            </a:r>
            <a:r>
              <a:rPr lang="zh-CN" altLang="en-US" sz="2800">
                <a:latin typeface="黑体" pitchFamily="49" charset="-122"/>
                <a:ea typeface="黑体" pitchFamily="49" charset="-122"/>
              </a:rPr>
              <a:t>节</a:t>
            </a:r>
            <a:r>
              <a:rPr lang="en-US" altLang="zh-CN" sz="2800">
                <a:latin typeface="黑体" pitchFamily="49" charset="-122"/>
                <a:ea typeface="黑体" pitchFamily="49" charset="-122"/>
              </a:rPr>
              <a:t>-7</a:t>
            </a:r>
            <a:r>
              <a:rPr lang="zh-CN" altLang="en-US" sz="2800">
                <a:latin typeface="黑体" pitchFamily="49" charset="-122"/>
                <a:ea typeface="黑体" pitchFamily="49" charset="-122"/>
              </a:rPr>
              <a:t>节</a:t>
            </a:r>
          </a:p>
        </p:txBody>
      </p:sp>
      <p:sp>
        <p:nvSpPr>
          <p:cNvPr id="28" name="文本框 27"/>
          <p:cNvSpPr txBox="1"/>
          <p:nvPr/>
        </p:nvSpPr>
        <p:spPr>
          <a:xfrm>
            <a:off x="4154534" y="1345189"/>
            <a:ext cx="8047967" cy="1815882"/>
          </a:xfrm>
          <a:prstGeom prst="rect">
            <a:avLst/>
          </a:prstGeom>
          <a:noFill/>
        </p:spPr>
        <p:txBody>
          <a:bodyPr wrap="square" rtlCol="0">
            <a:spAutoFit/>
          </a:bodyPr>
          <a:lstStyle/>
          <a:p>
            <a:r>
              <a:rPr lang="zh-CN" altLang="en-US" sz="2800">
                <a:latin typeface="黑体" pitchFamily="49" charset="-122"/>
                <a:ea typeface="黑体" pitchFamily="49" charset="-122"/>
              </a:rPr>
              <a:t>交代写作目的：</a:t>
            </a:r>
            <a:endParaRPr lang="en-US" altLang="zh-CN" sz="2800">
              <a:latin typeface="黑体" pitchFamily="49" charset="-122"/>
              <a:ea typeface="黑体" pitchFamily="49" charset="-122"/>
            </a:endParaRPr>
          </a:p>
          <a:p>
            <a:r>
              <a:rPr lang="en-US" altLang="zh-CN" sz="2800">
                <a:latin typeface="黑体" pitchFamily="49" charset="-122"/>
                <a:ea typeface="黑体" pitchFamily="49" charset="-122"/>
              </a:rPr>
              <a:t>1.</a:t>
            </a:r>
            <a:r>
              <a:rPr lang="zh-CN" altLang="en-US" sz="2800">
                <a:latin typeface="黑体" pitchFamily="49" charset="-122"/>
                <a:ea typeface="黑体" pitchFamily="49" charset="-122"/>
              </a:rPr>
              <a:t>纪念烈士</a:t>
            </a:r>
            <a:r>
              <a:rPr lang="en-US" altLang="zh-CN" sz="2800">
                <a:latin typeface="黑体" pitchFamily="49" charset="-122"/>
                <a:ea typeface="黑体" pitchFamily="49" charset="-122"/>
              </a:rPr>
              <a:t>  </a:t>
            </a:r>
          </a:p>
          <a:p>
            <a:r>
              <a:rPr lang="en-US" altLang="zh-CN" sz="2800">
                <a:latin typeface="黑体" pitchFamily="49" charset="-122"/>
                <a:ea typeface="黑体" pitchFamily="49" charset="-122"/>
              </a:rPr>
              <a:t>2.</a:t>
            </a:r>
            <a:r>
              <a:rPr lang="zh-CN" altLang="en-US" sz="2800">
                <a:latin typeface="黑体" pitchFamily="49" charset="-122"/>
                <a:ea typeface="黑体" pitchFamily="49" charset="-122"/>
              </a:rPr>
              <a:t>控诉反动政府，唤醒麻木庸人，痛斥走狗文人</a:t>
            </a:r>
            <a:endParaRPr lang="en-US" altLang="zh-CN" sz="2800">
              <a:latin typeface="黑体" pitchFamily="49" charset="-122"/>
              <a:ea typeface="黑体" pitchFamily="49" charset="-122"/>
            </a:endParaRPr>
          </a:p>
          <a:p>
            <a:r>
              <a:rPr lang="zh-CN" altLang="en-US" sz="2800">
                <a:solidFill>
                  <a:srgbClr val="00B0F0"/>
                </a:solidFill>
                <a:latin typeface="楷体" panose="02010609060101010101" pitchFamily="49" charset="-122"/>
                <a:ea typeface="楷体" panose="02010609060101010101" pitchFamily="49" charset="-122"/>
              </a:rPr>
              <a:t>情感：由爱到憎的逻辑顺序</a:t>
            </a:r>
          </a:p>
        </p:txBody>
      </p:sp>
      <p:sp>
        <p:nvSpPr>
          <p:cNvPr id="29" name="文本框 28"/>
          <p:cNvSpPr txBox="1"/>
          <p:nvPr/>
        </p:nvSpPr>
        <p:spPr>
          <a:xfrm>
            <a:off x="4220839" y="3427966"/>
            <a:ext cx="7817264" cy="954107"/>
          </a:xfrm>
          <a:prstGeom prst="rect">
            <a:avLst/>
          </a:prstGeom>
          <a:noFill/>
        </p:spPr>
        <p:txBody>
          <a:bodyPr wrap="square" rtlCol="0">
            <a:spAutoFit/>
          </a:bodyPr>
          <a:lstStyle/>
          <a:p>
            <a:r>
              <a:rPr lang="zh-CN" altLang="en-US" sz="2800">
                <a:latin typeface="黑体" pitchFamily="49" charset="-122"/>
                <a:ea typeface="黑体" pitchFamily="49" charset="-122"/>
              </a:rPr>
              <a:t>回忆烈士事迹：</a:t>
            </a:r>
            <a:r>
              <a:rPr lang="en-US" altLang="zh-CN" sz="2800">
                <a:latin typeface="黑体" pitchFamily="49" charset="-122"/>
                <a:ea typeface="黑体" pitchFamily="49" charset="-122"/>
              </a:rPr>
              <a:t>1.</a:t>
            </a:r>
            <a:r>
              <a:rPr lang="zh-CN" altLang="en-US" sz="2800">
                <a:latin typeface="黑体" pitchFamily="49" charset="-122"/>
                <a:ea typeface="黑体" pitchFamily="49" charset="-122"/>
              </a:rPr>
              <a:t>生前事迹</a:t>
            </a:r>
            <a:r>
              <a:rPr lang="en-US" altLang="zh-CN" sz="2800">
                <a:latin typeface="黑体" pitchFamily="49" charset="-122"/>
                <a:ea typeface="黑体" pitchFamily="49" charset="-122"/>
              </a:rPr>
              <a:t>  2.</a:t>
            </a:r>
            <a:r>
              <a:rPr lang="zh-CN" altLang="en-US" sz="2800">
                <a:latin typeface="黑体" pitchFamily="49" charset="-122"/>
                <a:ea typeface="黑体" pitchFamily="49" charset="-122"/>
              </a:rPr>
              <a:t>遇害细节</a:t>
            </a:r>
            <a:endParaRPr lang="en-US" altLang="zh-CN" sz="2800">
              <a:latin typeface="黑体" pitchFamily="49" charset="-122"/>
              <a:ea typeface="黑体" pitchFamily="49" charset="-122"/>
            </a:endParaRPr>
          </a:p>
          <a:p>
            <a:r>
              <a:rPr lang="zh-CN" altLang="en-US" sz="2800">
                <a:solidFill>
                  <a:srgbClr val="00B0F0"/>
                </a:solidFill>
                <a:latin typeface="楷体" panose="02010609060101010101" pitchFamily="49" charset="-122"/>
                <a:ea typeface="楷体" panose="02010609060101010101" pitchFamily="49" charset="-122"/>
              </a:rPr>
              <a:t>事件：生前到遇害的时间顺序</a:t>
            </a:r>
          </a:p>
        </p:txBody>
      </p:sp>
      <p:sp>
        <p:nvSpPr>
          <p:cNvPr id="30" name="文本框 29"/>
          <p:cNvSpPr txBox="1"/>
          <p:nvPr/>
        </p:nvSpPr>
        <p:spPr>
          <a:xfrm>
            <a:off x="4086400" y="5004714"/>
            <a:ext cx="8229615" cy="954107"/>
          </a:xfrm>
          <a:prstGeom prst="rect">
            <a:avLst/>
          </a:prstGeom>
          <a:noFill/>
        </p:spPr>
        <p:txBody>
          <a:bodyPr wrap="square" rtlCol="0">
            <a:spAutoFit/>
          </a:bodyPr>
          <a:lstStyle/>
          <a:p>
            <a:r>
              <a:rPr lang="zh-CN" altLang="en-US" sz="2800">
                <a:latin typeface="黑体" pitchFamily="49" charset="-122"/>
                <a:ea typeface="黑体" pitchFamily="49" charset="-122"/>
              </a:rPr>
              <a:t>请愿事件的意义：</a:t>
            </a:r>
            <a:r>
              <a:rPr lang="en-US" altLang="zh-CN" sz="2800">
                <a:latin typeface="黑体" pitchFamily="49" charset="-122"/>
                <a:ea typeface="黑体" pitchFamily="49" charset="-122"/>
              </a:rPr>
              <a:t>1.</a:t>
            </a:r>
            <a:r>
              <a:rPr lang="zh-CN" altLang="en-US" sz="2800">
                <a:latin typeface="黑体" pitchFamily="49" charset="-122"/>
                <a:ea typeface="黑体" pitchFamily="49" charset="-122"/>
              </a:rPr>
              <a:t>劝诫徒手请愿 </a:t>
            </a:r>
            <a:r>
              <a:rPr lang="en-US" altLang="zh-CN" sz="2800">
                <a:latin typeface="黑体" pitchFamily="49" charset="-122"/>
                <a:ea typeface="黑体" pitchFamily="49" charset="-122"/>
              </a:rPr>
              <a:t>2.</a:t>
            </a:r>
            <a:r>
              <a:rPr lang="zh-CN" altLang="en-US" sz="2800">
                <a:latin typeface="黑体" pitchFamily="49" charset="-122"/>
                <a:ea typeface="黑体" pitchFamily="49" charset="-122"/>
              </a:rPr>
              <a:t>激励奋然前行</a:t>
            </a:r>
            <a:endParaRPr lang="en-US" altLang="zh-CN" sz="2800">
              <a:latin typeface="黑体" pitchFamily="49" charset="-122"/>
              <a:ea typeface="黑体" pitchFamily="49" charset="-122"/>
            </a:endParaRPr>
          </a:p>
          <a:p>
            <a:r>
              <a:rPr lang="zh-CN" altLang="en-US" sz="2800">
                <a:solidFill>
                  <a:srgbClr val="00B0F0"/>
                </a:solidFill>
                <a:latin typeface="楷体" panose="02010609060101010101" pitchFamily="49" charset="-122"/>
                <a:ea typeface="楷体" panose="02010609060101010101" pitchFamily="49" charset="-122"/>
              </a:rPr>
              <a:t>态度：由否定到肯定的逻辑顺序</a:t>
            </a:r>
          </a:p>
        </p:txBody>
      </p:sp>
      <p:sp>
        <p:nvSpPr>
          <p:cNvPr id="31" name="虚尾箭头 15"/>
          <p:cNvSpPr/>
          <p:nvPr/>
        </p:nvSpPr>
        <p:spPr>
          <a:xfrm>
            <a:off x="3242684" y="2089374"/>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32" name="虚尾箭头 15"/>
          <p:cNvSpPr/>
          <p:nvPr/>
        </p:nvSpPr>
        <p:spPr>
          <a:xfrm>
            <a:off x="3242684" y="3744201"/>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33" name="虚尾箭头 15"/>
          <p:cNvSpPr/>
          <p:nvPr/>
        </p:nvSpPr>
        <p:spPr>
          <a:xfrm>
            <a:off x="3230431" y="5358959"/>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par>
                          <p:cTn id="15" fill="hold" nodeType="withGroup">
                            <p:stCondLst>
                              <p:cond delay="1000"/>
                            </p:stCondLst>
                            <p:childTnLst>
                              <p:par>
                                <p:cTn id="16" presetID="22" presetClass="entr" presetSubtype="8" fill="hold" grpId="0" nodeType="afterEffec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nodeType="withGroup">
                            <p:stCondLst>
                              <p:cond delay="1500"/>
                            </p:stCondLst>
                            <p:childTnLst>
                              <p:par>
                                <p:cTn id="20" presetID="22" presetClass="entr" presetSubtype="8" fill="hold" grpId="1" nodeType="afterEffec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nodeType="withGroup">
                            <p:stCondLst>
                              <p:cond delay="2000"/>
                            </p:stCondLst>
                            <p:childTnLst>
                              <p:par>
                                <p:cTn id="24" presetID="22" presetClass="entr" presetSubtype="8" fill="hold" grpId="2" nodeType="afterEffec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nodeType="withGroup">
                            <p:stCondLst>
                              <p:cond delay="2500"/>
                            </p:stCondLst>
                            <p:childTnLst>
                              <p:par>
                                <p:cTn id="28" presetID="22" presetClass="entr" presetSubtype="8" fill="hold" grpId="3" nodeType="afterEffec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childTnLst>
                          </p:cTn>
                        </p:par>
                        <p:par>
                          <p:cTn id="31" fill="hold" nodeType="withGroup">
                            <p:stCondLst>
                              <p:cond delay="3000"/>
                            </p:stCondLst>
                            <p:childTnLst>
                              <p:par>
                                <p:cTn id="32" presetID="22" presetClass="entr" presetSubtype="8" fill="hold" grpId="4" nodeType="afterEffec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nodeType="withGroup">
                            <p:stCondLst>
                              <p:cond delay="3500"/>
                            </p:stCondLst>
                            <p:childTnLst>
                              <p:par>
                                <p:cTn id="36" presetID="22" presetClass="entr" presetSubtype="8" fill="hold" grpId="5" nodeType="afterEffect">
                                  <p:childTnLst>
                                    <p:set>
                                      <p:cBhvr>
                                        <p:cTn id="37" dur="1" fill="hold">
                                          <p:stCondLst>
                                            <p:cond delay="0"/>
                                          </p:stCondLst>
                                        </p:cTn>
                                        <p:tgtEl>
                                          <p:spTgt spid="33"/>
                                        </p:tgtEl>
                                        <p:attrNameLst>
                                          <p:attrName>style.visibility</p:attrName>
                                        </p:attrNameLst>
                                      </p:cBhvr>
                                      <p:to>
                                        <p:strVal val="visible"/>
                                      </p:to>
                                    </p:set>
                                    <p:animEffect transition="in" filter="wipe(left)">
                                      <p:cBhvr>
                                        <p:cTn id="3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1" animBg="1"/>
      <p:bldP spid="9" grpId="2" animBg="1"/>
      <p:bldP spid="31" grpId="3" animBg="1"/>
      <p:bldP spid="32" grpId="4" animBg="1"/>
      <p:bldP spid="33" grpId="5"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161842" y="128767"/>
            <a:ext cx="641350" cy="588645"/>
          </a:xfrm>
          <a:prstGeom prst="rect">
            <a:avLst/>
          </a:prstGeom>
        </p:spPr>
      </p:pic>
      <p:sp>
        <p:nvSpPr>
          <p:cNvPr id="3" name="矩形 2"/>
          <p:cNvSpPr/>
          <p:nvPr/>
        </p:nvSpPr>
        <p:spPr>
          <a:xfrm>
            <a:off x="622029" y="128767"/>
            <a:ext cx="2501006" cy="646331"/>
          </a:xfrm>
          <a:prstGeom prst="rect">
            <a:avLst/>
          </a:prstGeom>
          <a:noFill/>
        </p:spPr>
        <p:txBody>
          <a:bodyPr wrap="none" lIns="91440" tIns="45720" rIns="91440" bIns="45720">
            <a:spAutoFit/>
          </a:bodyPr>
          <a:lstStyle/>
          <a:p>
            <a:pPr algn="ctr"/>
            <a:r>
              <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小组探究一</a:t>
            </a:r>
          </a:p>
        </p:txBody>
      </p:sp>
      <p:pic>
        <p:nvPicPr>
          <p:cNvPr id="4" name="图片 3" descr="建筑"/>
          <p:cNvPicPr>
            <a:picLocks noChangeAspect="1"/>
          </p:cNvPicPr>
          <p:nvPr/>
        </p:nvPicPr>
        <p:blipFill>
          <a:blip r:embed="rId3"/>
          <a:stretch>
            <a:fillRect/>
          </a:stretch>
        </p:blipFill>
        <p:spPr>
          <a:xfrm>
            <a:off x="-13970" y="4799965"/>
            <a:ext cx="1802765" cy="2109470"/>
          </a:xfrm>
          <a:prstGeom prst="rect">
            <a:avLst/>
          </a:prstGeom>
        </p:spPr>
      </p:pic>
      <p:pic>
        <p:nvPicPr>
          <p:cNvPr id="5" name="图片 4" descr="塔"/>
          <p:cNvPicPr>
            <a:picLocks noChangeAspect="1"/>
          </p:cNvPicPr>
          <p:nvPr/>
        </p:nvPicPr>
        <p:blipFill>
          <a:blip r:embed="rId4"/>
          <a:stretch>
            <a:fillRect/>
          </a:stretch>
        </p:blipFill>
        <p:spPr>
          <a:xfrm>
            <a:off x="10879455" y="4635500"/>
            <a:ext cx="1304290" cy="2273935"/>
          </a:xfrm>
          <a:prstGeom prst="rect">
            <a:avLst/>
          </a:prstGeom>
        </p:spPr>
      </p:pic>
      <p:sp>
        <p:nvSpPr>
          <p:cNvPr id="6" name="文本框 5"/>
          <p:cNvSpPr txBox="1"/>
          <p:nvPr/>
        </p:nvSpPr>
        <p:spPr>
          <a:xfrm>
            <a:off x="1126490" y="1179195"/>
            <a:ext cx="11065510" cy="3538220"/>
          </a:xfrm>
          <a:prstGeom prst="rect">
            <a:avLst/>
          </a:prstGeom>
          <a:noFill/>
        </p:spPr>
        <p:txBody>
          <a:bodyPr wrap="square" rtlCol="0">
            <a:spAutoFit/>
          </a:bodyPr>
          <a:lstStyle/>
          <a:p>
            <a:r>
              <a:rPr lang="zh-CN" altLang="en-US" sz="3200">
                <a:latin typeface="+mn-ea"/>
              </a:rPr>
              <a:t>品读一二节，思考以下问题：</a:t>
            </a:r>
            <a:endParaRPr lang="en-US" altLang="zh-CN" sz="3200">
              <a:latin typeface="+mn-ea"/>
            </a:endParaRPr>
          </a:p>
          <a:p>
            <a:endParaRPr lang="en-US" altLang="zh-CN" sz="3200">
              <a:latin typeface="+mn-ea"/>
            </a:endParaRPr>
          </a:p>
          <a:p>
            <a:r>
              <a:rPr lang="en-US" altLang="zh-CN" sz="3200">
                <a:latin typeface="+mn-ea"/>
              </a:rPr>
              <a:t>1.</a:t>
            </a:r>
            <a:r>
              <a:rPr lang="zh-CN" altLang="en-US" sz="3200">
                <a:latin typeface="+mn-ea"/>
              </a:rPr>
              <a:t>对于“三一八惨案”中不幸牺牲的中国青年，</a:t>
            </a:r>
            <a:endParaRPr lang="en-US" altLang="zh-CN" sz="3200">
              <a:latin typeface="+mn-ea"/>
            </a:endParaRPr>
          </a:p>
          <a:p>
            <a:r>
              <a:rPr lang="zh-CN" altLang="en-US" sz="3200">
                <a:latin typeface="+mn-ea"/>
              </a:rPr>
              <a:t>当时社会上各方人士分别是怎样的态度？</a:t>
            </a:r>
            <a:endParaRPr lang="en-US" altLang="zh-CN" sz="3200">
              <a:latin typeface="+mn-ea"/>
            </a:endParaRPr>
          </a:p>
          <a:p>
            <a:endParaRPr lang="en-US" altLang="zh-CN" sz="3200">
              <a:latin typeface="+mn-ea"/>
            </a:endParaRPr>
          </a:p>
          <a:p>
            <a:r>
              <a:rPr lang="en-US" altLang="zh-CN" sz="3200" b="1">
                <a:latin typeface="+mn-ea"/>
              </a:rPr>
              <a:t>2.</a:t>
            </a:r>
            <a:r>
              <a:rPr lang="zh-CN" altLang="en-US" sz="3200" b="1">
                <a:latin typeface="+mn-ea"/>
              </a:rPr>
              <a:t>请有感情地朗读第二节第一段，体会鲁迅先生的复杂感情，</a:t>
            </a:r>
            <a:endParaRPr lang="en-US" altLang="zh-CN" sz="3200" b="1">
              <a:latin typeface="+mn-ea"/>
            </a:endParaRPr>
          </a:p>
          <a:p>
            <a:r>
              <a:rPr lang="zh-CN" altLang="en-US" sz="3200" b="1">
                <a:latin typeface="+mn-ea"/>
              </a:rPr>
              <a:t>并谈谈你对这段话的解读。</a:t>
            </a:r>
            <a:endParaRPr lang="en-US" altLang="zh-CN" sz="3200" b="1">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par>
                          <p:cTn id="11" fill="hold" nodeType="withGroup">
                            <p:stCondLst>
                              <p:cond delay="500"/>
                            </p:stCondLst>
                            <p:childTnLst>
                              <p:par>
                                <p:cTn id="12" presetID="42" presetClass="entr" presetSubtype="0" fill="hold" nodeType="afterEffec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
                                          </p:val>
                                        </p:tav>
                                        <p:tav tm="100000">
                                          <p:val>
                                            <p:strVal val="#ppt_x"/>
                                          </p:val>
                                        </p:tav>
                                      </p:tavLst>
                                    </p:anim>
                                    <p:anim calcmode="lin" valueType="num">
                                      <p:cBhvr>
                                        <p:cTn id="16" dur="5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161842" y="128767"/>
            <a:ext cx="641350" cy="588645"/>
          </a:xfrm>
          <a:prstGeom prst="rect">
            <a:avLst/>
          </a:prstGeom>
        </p:spPr>
      </p:pic>
      <p:sp>
        <p:nvSpPr>
          <p:cNvPr id="3" name="矩形 2"/>
          <p:cNvSpPr/>
          <p:nvPr/>
        </p:nvSpPr>
        <p:spPr>
          <a:xfrm>
            <a:off x="622029" y="128767"/>
            <a:ext cx="2501006" cy="646331"/>
          </a:xfrm>
          <a:prstGeom prst="rect">
            <a:avLst/>
          </a:prstGeom>
          <a:noFill/>
        </p:spPr>
        <p:txBody>
          <a:bodyPr wrap="none" lIns="91440" tIns="45720" rIns="91440" bIns="45720">
            <a:spAutoFit/>
          </a:bodyPr>
          <a:lstStyle/>
          <a:p>
            <a:pPr algn="ctr"/>
            <a:r>
              <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小组探究二</a:t>
            </a:r>
          </a:p>
        </p:txBody>
      </p:sp>
      <p:pic>
        <p:nvPicPr>
          <p:cNvPr id="4" name="图片 3" descr="建筑"/>
          <p:cNvPicPr>
            <a:picLocks noChangeAspect="1"/>
          </p:cNvPicPr>
          <p:nvPr/>
        </p:nvPicPr>
        <p:blipFill>
          <a:blip r:embed="rId3"/>
          <a:stretch>
            <a:fillRect/>
          </a:stretch>
        </p:blipFill>
        <p:spPr>
          <a:xfrm>
            <a:off x="-13970" y="4799965"/>
            <a:ext cx="1802765" cy="2109470"/>
          </a:xfrm>
          <a:prstGeom prst="rect">
            <a:avLst/>
          </a:prstGeom>
        </p:spPr>
      </p:pic>
      <p:pic>
        <p:nvPicPr>
          <p:cNvPr id="5" name="图片 4" descr="塔"/>
          <p:cNvPicPr>
            <a:picLocks noChangeAspect="1"/>
          </p:cNvPicPr>
          <p:nvPr/>
        </p:nvPicPr>
        <p:blipFill>
          <a:blip r:embed="rId4"/>
          <a:stretch>
            <a:fillRect/>
          </a:stretch>
        </p:blipFill>
        <p:spPr>
          <a:xfrm>
            <a:off x="10879455" y="4635500"/>
            <a:ext cx="1304290" cy="2273935"/>
          </a:xfrm>
          <a:prstGeom prst="rect">
            <a:avLst/>
          </a:prstGeom>
        </p:spPr>
      </p:pic>
      <p:sp>
        <p:nvSpPr>
          <p:cNvPr id="7" name="矩形 6"/>
          <p:cNvSpPr/>
          <p:nvPr/>
        </p:nvSpPr>
        <p:spPr>
          <a:xfrm>
            <a:off x="1457739" y="1404731"/>
            <a:ext cx="9872869" cy="3538220"/>
          </a:xfrm>
          <a:prstGeom prst="rect">
            <a:avLst/>
          </a:prstGeom>
        </p:spPr>
        <p:txBody>
          <a:bodyPr wrap="square">
            <a:spAutoFit/>
          </a:bodyPr>
          <a:lstStyle/>
          <a:p>
            <a:r>
              <a:rPr lang="zh-CN" altLang="en-US" sz="3200">
                <a:latin typeface="+mn-ea"/>
              </a:rPr>
              <a:t>析读三四五节，回答以下问题：</a:t>
            </a:r>
            <a:endParaRPr lang="en-US" altLang="zh-CN" sz="3200">
              <a:latin typeface="+mn-ea"/>
            </a:endParaRPr>
          </a:p>
          <a:p>
            <a:endParaRPr lang="en-US" altLang="zh-CN" sz="3200">
              <a:latin typeface="+mn-ea"/>
            </a:endParaRPr>
          </a:p>
          <a:p>
            <a:endParaRPr lang="en-US" altLang="zh-CN" sz="3200">
              <a:latin typeface="+mn-ea"/>
            </a:endParaRPr>
          </a:p>
          <a:p>
            <a:r>
              <a:rPr lang="en-US" altLang="zh-CN" sz="3200">
                <a:latin typeface="+mn-ea"/>
              </a:rPr>
              <a:t>3.</a:t>
            </a:r>
            <a:r>
              <a:rPr lang="zh-CN" altLang="en-US" sz="3200">
                <a:latin typeface="+mn-ea"/>
              </a:rPr>
              <a:t>刘和珍君是一个怎样的女性青年形象？</a:t>
            </a:r>
            <a:endParaRPr lang="en-US" altLang="zh-CN" sz="3200">
              <a:latin typeface="+mn-ea"/>
            </a:endParaRPr>
          </a:p>
          <a:p>
            <a:endParaRPr lang="en-US" altLang="zh-CN" sz="3200">
              <a:latin typeface="+mn-ea"/>
            </a:endParaRPr>
          </a:p>
          <a:p>
            <a:endParaRPr lang="en-US" altLang="zh-CN" sz="3200">
              <a:latin typeface="+mn-ea"/>
            </a:endParaRPr>
          </a:p>
          <a:p>
            <a:r>
              <a:rPr lang="en-US" altLang="zh-CN" sz="3200" b="1">
                <a:latin typeface="+mn-ea"/>
              </a:rPr>
              <a:t>4.</a:t>
            </a:r>
            <a:r>
              <a:rPr lang="zh-CN" altLang="en-US" sz="3200" b="1">
                <a:latin typeface="+mn-ea"/>
              </a:rPr>
              <a:t>鲁迅先生为何反复写她“微笑着，态度很温和”？</a:t>
            </a:r>
            <a:endParaRPr lang="en-US" altLang="zh-CN" sz="3200" b="1">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par>
                          <p:cTn id="11" fill="hold" nodeType="withGroup">
                            <p:stCondLst>
                              <p:cond delay="500"/>
                            </p:stCondLst>
                            <p:childTnLst>
                              <p:par>
                                <p:cTn id="12" presetID="42" presetClass="entr" presetSubtype="0" fill="hold" nodeType="afterEffec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
                                          </p:val>
                                        </p:tav>
                                        <p:tav tm="100000">
                                          <p:val>
                                            <p:strVal val="#ppt_x"/>
                                          </p:val>
                                        </p:tav>
                                      </p:tavLst>
                                    </p:anim>
                                    <p:anim calcmode="lin" valueType="num">
                                      <p:cBhvr>
                                        <p:cTn id="16" dur="5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161842" y="128767"/>
            <a:ext cx="641350" cy="588645"/>
          </a:xfrm>
          <a:prstGeom prst="rect">
            <a:avLst/>
          </a:prstGeom>
        </p:spPr>
      </p:pic>
      <p:sp>
        <p:nvSpPr>
          <p:cNvPr id="3" name="矩形 2"/>
          <p:cNvSpPr/>
          <p:nvPr/>
        </p:nvSpPr>
        <p:spPr>
          <a:xfrm>
            <a:off x="622029" y="128767"/>
            <a:ext cx="2501006" cy="646331"/>
          </a:xfrm>
          <a:prstGeom prst="rect">
            <a:avLst/>
          </a:prstGeom>
          <a:noFill/>
        </p:spPr>
        <p:txBody>
          <a:bodyPr wrap="none" lIns="91440" tIns="45720" rIns="91440" bIns="45720">
            <a:spAutoFit/>
          </a:bodyPr>
          <a:lstStyle/>
          <a:p>
            <a:pPr algn="ctr"/>
            <a:r>
              <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小组探究三</a:t>
            </a:r>
          </a:p>
        </p:txBody>
      </p:sp>
      <p:pic>
        <p:nvPicPr>
          <p:cNvPr id="4" name="图片 3" descr="建筑"/>
          <p:cNvPicPr>
            <a:picLocks noChangeAspect="1"/>
          </p:cNvPicPr>
          <p:nvPr/>
        </p:nvPicPr>
        <p:blipFill>
          <a:blip r:embed="rId3"/>
          <a:stretch>
            <a:fillRect/>
          </a:stretch>
        </p:blipFill>
        <p:spPr>
          <a:xfrm>
            <a:off x="-13970" y="4799965"/>
            <a:ext cx="1802765" cy="2109470"/>
          </a:xfrm>
          <a:prstGeom prst="rect">
            <a:avLst/>
          </a:prstGeom>
        </p:spPr>
      </p:pic>
      <p:pic>
        <p:nvPicPr>
          <p:cNvPr id="5" name="图片 4" descr="塔"/>
          <p:cNvPicPr>
            <a:picLocks noChangeAspect="1"/>
          </p:cNvPicPr>
          <p:nvPr/>
        </p:nvPicPr>
        <p:blipFill>
          <a:blip r:embed="rId4"/>
          <a:stretch>
            <a:fillRect/>
          </a:stretch>
        </p:blipFill>
        <p:spPr>
          <a:xfrm>
            <a:off x="10879455" y="4635500"/>
            <a:ext cx="1304290" cy="2273935"/>
          </a:xfrm>
          <a:prstGeom prst="rect">
            <a:avLst/>
          </a:prstGeom>
        </p:spPr>
      </p:pic>
      <p:sp>
        <p:nvSpPr>
          <p:cNvPr id="7" name="矩形 6"/>
          <p:cNvSpPr/>
          <p:nvPr/>
        </p:nvSpPr>
        <p:spPr>
          <a:xfrm>
            <a:off x="1021853" y="1099935"/>
            <a:ext cx="11170147" cy="3538220"/>
          </a:xfrm>
          <a:prstGeom prst="rect">
            <a:avLst/>
          </a:prstGeom>
        </p:spPr>
        <p:txBody>
          <a:bodyPr wrap="square">
            <a:spAutoFit/>
          </a:bodyPr>
          <a:lstStyle/>
          <a:p>
            <a:r>
              <a:rPr lang="zh-CN" altLang="en-US" sz="3200">
                <a:latin typeface="+mn-ea"/>
              </a:rPr>
              <a:t>默读第六七节，思考以下问题：</a:t>
            </a:r>
            <a:endParaRPr lang="en-US" altLang="zh-CN" sz="3200">
              <a:latin typeface="+mn-ea"/>
            </a:endParaRPr>
          </a:p>
          <a:p>
            <a:endParaRPr lang="en-US" altLang="zh-CN" sz="3200">
              <a:latin typeface="+mn-ea"/>
            </a:endParaRPr>
          </a:p>
          <a:p>
            <a:r>
              <a:rPr lang="en-US" altLang="zh-CN" sz="3200">
                <a:latin typeface="+mn-ea"/>
              </a:rPr>
              <a:t>5.</a:t>
            </a:r>
            <a:r>
              <a:rPr lang="zh-CN" altLang="en-US" sz="3200">
                <a:latin typeface="+mn-ea"/>
              </a:rPr>
              <a:t>鲁迅先生认为这一事件的意义是什么？</a:t>
            </a:r>
            <a:endParaRPr lang="en-US" altLang="zh-CN" sz="3200">
              <a:latin typeface="+mn-ea"/>
            </a:endParaRPr>
          </a:p>
          <a:p>
            <a:endParaRPr lang="en-US" altLang="zh-CN" sz="3200">
              <a:latin typeface="+mn-ea"/>
            </a:endParaRPr>
          </a:p>
          <a:p>
            <a:r>
              <a:rPr lang="en-US" altLang="zh-CN" sz="3200" b="1">
                <a:latin typeface="+mn-ea"/>
              </a:rPr>
              <a:t>6.</a:t>
            </a:r>
            <a:r>
              <a:rPr lang="zh-CN" altLang="en-US" sz="3200" b="1">
                <a:latin typeface="+mn-ea"/>
              </a:rPr>
              <a:t>什么是真正的历史？</a:t>
            </a:r>
            <a:endParaRPr lang="en-US" altLang="zh-CN" sz="3200" b="1">
              <a:latin typeface="+mn-ea"/>
            </a:endParaRPr>
          </a:p>
          <a:p>
            <a:r>
              <a:rPr lang="zh-CN" altLang="en-US" sz="3200" b="1">
                <a:latin typeface="+mn-ea"/>
              </a:rPr>
              <a:t>我们该如何从“书写的历史”中去接近“真实的历史”呢？</a:t>
            </a:r>
            <a:endParaRPr lang="en-US" altLang="zh-CN" sz="3200" b="1">
              <a:latin typeface="+mn-ea"/>
            </a:endParaRPr>
          </a:p>
          <a:p>
            <a:r>
              <a:rPr lang="zh-CN" altLang="en-US" sz="3200" b="1">
                <a:latin typeface="+mn-ea"/>
              </a:rPr>
              <a:t>或者说，我们可能拥有一个“真实的历史”吗？</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par>
                          <p:cTn id="11" fill="hold" nodeType="withGroup">
                            <p:stCondLst>
                              <p:cond delay="500"/>
                            </p:stCondLst>
                            <p:childTnLst>
                              <p:par>
                                <p:cTn id="12" presetID="42" presetClass="entr" presetSubtype="0" fill="hold" nodeType="afterEffec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
                                          </p:val>
                                        </p:tav>
                                        <p:tav tm="100000">
                                          <p:val>
                                            <p:strVal val="#ppt_x"/>
                                          </p:val>
                                        </p:tav>
                                      </p:tavLst>
                                    </p:anim>
                                    <p:anim calcmode="lin" valueType="num">
                                      <p:cBhvr>
                                        <p:cTn id="16" dur="5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3"/>
          <a:stretch>
            <a:fillRect/>
          </a:stretch>
        </p:blipFill>
        <p:spPr>
          <a:xfrm>
            <a:off x="102208" y="57686"/>
            <a:ext cx="641350" cy="588645"/>
          </a:xfrm>
          <a:prstGeom prst="rect">
            <a:avLst/>
          </a:prstGeom>
        </p:spPr>
      </p:pic>
      <p:sp>
        <p:nvSpPr>
          <p:cNvPr id="8" name="矩形 7"/>
          <p:cNvSpPr/>
          <p:nvPr/>
        </p:nvSpPr>
        <p:spPr>
          <a:xfrm>
            <a:off x="677297" y="0"/>
            <a:ext cx="2270173" cy="646331"/>
          </a:xfrm>
          <a:prstGeom prst="rect">
            <a:avLst/>
          </a:prstGeom>
          <a:noFill/>
        </p:spPr>
        <p:txBody>
          <a:bodyPr wrap="none" lIns="91440" tIns="45720" rIns="91440" bIns="45720">
            <a:spAutoFit/>
          </a:bodyPr>
          <a:lstStyle/>
          <a:p>
            <a:pPr algn="ctr"/>
            <a:r>
              <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归纳总结</a:t>
            </a:r>
            <a:r>
              <a:rPr lang="en-US" altLang="zh-CN"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1</a:t>
            </a:r>
            <a:endPar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
        <p:nvSpPr>
          <p:cNvPr id="3" name="文本框 2"/>
          <p:cNvSpPr txBox="1"/>
          <p:nvPr/>
        </p:nvSpPr>
        <p:spPr>
          <a:xfrm>
            <a:off x="102208" y="628401"/>
            <a:ext cx="11674991" cy="954107"/>
          </a:xfrm>
          <a:prstGeom prst="rect">
            <a:avLst/>
          </a:prstGeom>
          <a:noFill/>
        </p:spPr>
        <p:txBody>
          <a:bodyPr wrap="none" rtlCol="0">
            <a:spAutoFit/>
          </a:bodyPr>
          <a:lstStyle/>
          <a:p>
            <a:r>
              <a:rPr lang="zh-CN" altLang="en-US" sz="2800">
                <a:solidFill>
                  <a:srgbClr val="FF0000"/>
                </a:solidFill>
                <a:latin typeface="楷体" panose="02010609060101010101" pitchFamily="49" charset="-122"/>
                <a:ea typeface="楷体" panose="02010609060101010101" pitchFamily="49" charset="-122"/>
              </a:rPr>
              <a:t>本文是一篇写人记事的纪念性散文，是鲁迅先生为悼念</a:t>
            </a:r>
            <a:endParaRPr lang="en-US" altLang="zh-CN" sz="2800">
              <a:solidFill>
                <a:srgbClr val="FF0000"/>
              </a:solidFill>
              <a:latin typeface="楷体" panose="02010609060101010101" pitchFamily="49" charset="-122"/>
              <a:ea typeface="楷体" panose="02010609060101010101" pitchFamily="49" charset="-122"/>
            </a:endParaRPr>
          </a:p>
          <a:p>
            <a:r>
              <a:rPr lang="zh-CN" altLang="en-US" sz="2800">
                <a:solidFill>
                  <a:srgbClr val="FF0000"/>
                </a:solidFill>
                <a:latin typeface="楷体" panose="02010609060101010101" pitchFamily="49" charset="-122"/>
                <a:ea typeface="楷体" panose="02010609060101010101" pitchFamily="49" charset="-122"/>
              </a:rPr>
              <a:t>在“三一八”惨案中遭段祺瑞执政府卫队杀害的刘和珍等青年学生而写。</a:t>
            </a:r>
            <a:endParaRPr lang="en-US" altLang="zh-CN" sz="280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51104" y="1582508"/>
            <a:ext cx="12089792" cy="5262979"/>
          </a:xfrm>
          <a:prstGeom prst="rect">
            <a:avLst/>
          </a:prstGeom>
        </p:spPr>
        <p:txBody>
          <a:bodyPr wrap="square">
            <a:spAutoFit/>
          </a:bodyPr>
          <a:lstStyle/>
          <a:p>
            <a:r>
              <a:rPr lang="zh-CN" altLang="en-US" sz="2800">
                <a:latin typeface="楷体" panose="02010609060101010101" pitchFamily="49" charset="-122"/>
                <a:ea typeface="楷体" panose="02010609060101010101" pitchFamily="49" charset="-122"/>
              </a:rPr>
              <a:t>本文可划分为三个层次：</a:t>
            </a:r>
            <a:endParaRPr lang="en-US" altLang="zh-CN"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第一层次是一二节，</a:t>
            </a:r>
            <a:endParaRPr lang="en-US" altLang="zh-CN" sz="2800">
              <a:latin typeface="楷体" panose="02010609060101010101" pitchFamily="49" charset="-122"/>
              <a:ea typeface="楷体" panose="02010609060101010101" pitchFamily="49" charset="-122"/>
            </a:endParaRPr>
          </a:p>
          <a:p>
            <a:r>
              <a:rPr lang="zh-CN" altLang="en-US" sz="2800" u="sng">
                <a:latin typeface="楷体" panose="02010609060101010101" pitchFamily="49" charset="-122"/>
                <a:ea typeface="楷体" panose="02010609060101010101" pitchFamily="49" charset="-122"/>
              </a:rPr>
              <a:t>*说明写作本文的目的</a:t>
            </a:r>
            <a:r>
              <a:rPr lang="zh-CN" altLang="en-US" sz="2800">
                <a:latin typeface="楷体" panose="02010609060101010101" pitchFamily="49" charset="-122"/>
                <a:ea typeface="楷体" panose="02010609060101010101" pitchFamily="49" charset="-122"/>
              </a:rPr>
              <a:t>：</a:t>
            </a:r>
            <a:endParaRPr lang="en-US" altLang="zh-CN"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一是因为：有写一点东西的必要，以纪念死去的烈士刘和珍君等人，</a:t>
            </a:r>
            <a:endParaRPr lang="en-US" altLang="zh-CN"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二是因为：控诉反动政府，唤醒麻木庸人，痛斥走狗文人，牢记这笔血债。</a:t>
            </a:r>
            <a:endParaRPr lang="en-US" altLang="zh-CN" sz="2800">
              <a:latin typeface="楷体" panose="02010609060101010101" pitchFamily="49" charset="-122"/>
              <a:ea typeface="楷体" panose="02010609060101010101" pitchFamily="49" charset="-122"/>
            </a:endParaRPr>
          </a:p>
          <a:p>
            <a:r>
              <a:rPr lang="zh-CN" altLang="en-US" sz="2800" u="sng">
                <a:latin typeface="楷体" panose="02010609060101010101" pitchFamily="49" charset="-122"/>
                <a:ea typeface="楷体" panose="02010609060101010101" pitchFamily="49" charset="-122"/>
              </a:rPr>
              <a:t>*将当时社会上各方人士分为三类</a:t>
            </a:r>
            <a:r>
              <a:rPr lang="zh-CN" altLang="en-US" sz="2800">
                <a:latin typeface="楷体" panose="02010609060101010101" pitchFamily="49" charset="-122"/>
                <a:ea typeface="楷体" panose="02010609060101010101" pitchFamily="49" charset="-122"/>
              </a:rPr>
              <a:t>：</a:t>
            </a:r>
            <a:endParaRPr lang="en-US" altLang="zh-CN" sz="2800">
              <a:latin typeface="楷体" panose="02010609060101010101" pitchFamily="49" charset="-122"/>
              <a:ea typeface="楷体" panose="02010609060101010101" pitchFamily="49" charset="-122"/>
            </a:endParaRPr>
          </a:p>
          <a:p>
            <a:r>
              <a:rPr lang="en-US" altLang="zh-CN" sz="2800">
                <a:latin typeface="楷体" panose="02010609060101010101" pitchFamily="49" charset="-122"/>
                <a:ea typeface="楷体" panose="02010609060101010101" pitchFamily="49" charset="-122"/>
              </a:rPr>
              <a:t>A.</a:t>
            </a:r>
            <a:r>
              <a:rPr lang="zh-CN" altLang="en-US" sz="2800">
                <a:latin typeface="楷体" panose="02010609060101010101" pitchFamily="49" charset="-122"/>
                <a:ea typeface="楷体" panose="02010609060101010101" pitchFamily="49" charset="-122"/>
              </a:rPr>
              <a:t>进步力量：</a:t>
            </a:r>
            <a:r>
              <a:rPr lang="zh-CN" altLang="en-US" sz="2400">
                <a:solidFill>
                  <a:schemeClr val="accent1">
                    <a:lumMod val="75000"/>
                  </a:schemeClr>
                </a:solidFill>
                <a:latin typeface="楷体" panose="02010609060101010101" pitchFamily="49" charset="-122"/>
                <a:ea typeface="楷体" panose="02010609060101010101" pitchFamily="49" charset="-122"/>
              </a:rPr>
              <a:t>学校举办追悼会，程君深切悼念烈士们。</a:t>
            </a:r>
            <a:endParaRPr lang="en-US" altLang="zh-CN" sz="2400">
              <a:solidFill>
                <a:schemeClr val="accent1">
                  <a:lumMod val="75000"/>
                </a:schemeClr>
              </a:solidFill>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说明他们并未屈服于段祺瑞执政府的淫威，照样悼念被诬为“暴徒”的烈士。</a:t>
            </a:r>
            <a:endParaRPr lang="en-US" altLang="zh-CN" sz="2800">
              <a:latin typeface="楷体" panose="02010609060101010101" pitchFamily="49" charset="-122"/>
              <a:ea typeface="楷体" panose="02010609060101010101" pitchFamily="49" charset="-122"/>
            </a:endParaRPr>
          </a:p>
          <a:p>
            <a:r>
              <a:rPr lang="en-US" altLang="zh-CN" sz="2800">
                <a:latin typeface="楷体" panose="02010609060101010101" pitchFamily="49" charset="-122"/>
                <a:ea typeface="楷体" panose="02010609060101010101" pitchFamily="49" charset="-122"/>
              </a:rPr>
              <a:t>B.</a:t>
            </a:r>
            <a:r>
              <a:rPr lang="zh-CN" altLang="en-US" sz="2800">
                <a:latin typeface="楷体" panose="02010609060101010101" pitchFamily="49" charset="-122"/>
                <a:ea typeface="楷体" panose="02010609060101010101" pitchFamily="49" charset="-122"/>
              </a:rPr>
              <a:t>反动势力：</a:t>
            </a:r>
            <a:r>
              <a:rPr lang="zh-CN" altLang="en-US" sz="2400">
                <a:solidFill>
                  <a:schemeClr val="accent1">
                    <a:lumMod val="75000"/>
                  </a:schemeClr>
                </a:solidFill>
                <a:latin typeface="楷体" panose="02010609060101010101" pitchFamily="49" charset="-122"/>
                <a:ea typeface="楷体" panose="02010609060101010101" pitchFamily="49" charset="-122"/>
              </a:rPr>
              <a:t>“几个所谓学者文人的阴险的论调”。</a:t>
            </a:r>
            <a:endParaRPr lang="en-US" altLang="zh-CN" sz="2400">
              <a:solidFill>
                <a:schemeClr val="accent1">
                  <a:lumMod val="75000"/>
                </a:schemeClr>
              </a:solidFill>
              <a:latin typeface="楷体" panose="02010609060101010101" pitchFamily="49" charset="-122"/>
              <a:ea typeface="楷体" panose="02010609060101010101" pitchFamily="49" charset="-122"/>
            </a:endParaRPr>
          </a:p>
          <a:p>
            <a:r>
              <a:rPr lang="en-US" altLang="zh-CN" sz="2800">
                <a:latin typeface="楷体" panose="02010609060101010101" pitchFamily="49" charset="-122"/>
                <a:ea typeface="楷体" panose="02010609060101010101" pitchFamily="49" charset="-122"/>
              </a:rPr>
              <a:t>C.</a:t>
            </a:r>
            <a:r>
              <a:rPr lang="zh-CN" altLang="en-US" sz="2800">
                <a:latin typeface="楷体" panose="02010609060101010101" pitchFamily="49" charset="-122"/>
                <a:ea typeface="楷体" panose="02010609060101010101" pitchFamily="49" charset="-122"/>
              </a:rPr>
              <a:t>中间的市民：</a:t>
            </a:r>
            <a:r>
              <a:rPr lang="zh-CN" altLang="en-US" sz="2400">
                <a:solidFill>
                  <a:schemeClr val="accent1">
                    <a:lumMod val="75000"/>
                  </a:schemeClr>
                </a:solidFill>
                <a:latin typeface="楷体" panose="02010609060101010101" pitchFamily="49" charset="-122"/>
                <a:ea typeface="楷体" panose="02010609060101010101" pitchFamily="49" charset="-122"/>
              </a:rPr>
              <a:t>淡红的血色和微漠的悲哀，维持着这似人非人的世界。</a:t>
            </a:r>
            <a:endParaRPr lang="en-US" altLang="zh-CN" sz="2400">
              <a:solidFill>
                <a:schemeClr val="accent1">
                  <a:lumMod val="75000"/>
                </a:schemeClr>
              </a:solidFill>
              <a:latin typeface="楷体" panose="02010609060101010101" pitchFamily="49" charset="-122"/>
              <a:ea typeface="楷体" panose="02010609060101010101" pitchFamily="49" charset="-122"/>
            </a:endParaRPr>
          </a:p>
          <a:p>
            <a:r>
              <a:rPr lang="zh-CN" altLang="en-US" sz="2800" u="sng">
                <a:latin typeface="楷体" panose="02010609060101010101" pitchFamily="49" charset="-122"/>
                <a:ea typeface="楷体" panose="02010609060101010101" pitchFamily="49" charset="-122"/>
              </a:rPr>
              <a:t>*概括了作者这两周的情感：</a:t>
            </a:r>
            <a:endParaRPr lang="en-US" altLang="zh-CN" sz="2800" u="sng">
              <a:latin typeface="楷体" panose="02010609060101010101" pitchFamily="49" charset="-122"/>
              <a:ea typeface="楷体" panose="02010609060101010101" pitchFamily="49" charset="-122"/>
            </a:endParaRPr>
          </a:p>
          <a:p>
            <a:r>
              <a:rPr lang="zh-CN" altLang="en-US" sz="2400">
                <a:solidFill>
                  <a:srgbClr val="C00000"/>
                </a:solidFill>
                <a:latin typeface="楷体" panose="02010609060101010101" pitchFamily="49" charset="-122"/>
                <a:ea typeface="楷体" panose="02010609060101010101" pitchFamily="49" charset="-122"/>
              </a:rPr>
              <a:t>深情、大悲、大哀、大愤、大怒、憎恨，</a:t>
            </a:r>
            <a:r>
              <a:rPr lang="zh-CN" altLang="en-US" sz="2800">
                <a:latin typeface="楷体" panose="02010609060101010101" pitchFamily="49" charset="-122"/>
                <a:ea typeface="楷体" panose="02010609060101010101" pitchFamily="49" charset="-122"/>
              </a:rPr>
              <a:t>为全文营造了浓郁的抒情氛围。</a:t>
            </a:r>
            <a:endParaRPr lang="zh-CN" altLang="en-US" sz="28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 presetClass="entr" presetSubtype="4" fill="hold"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additive="base">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6">
                                            <p:txEl>
                                              <p:pRg st="0" end="0"/>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 calcmode="lin" valueType="num">
                                      <p:cBhvr additive="base">
                                        <p:cTn id="20"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6">
                                            <p:txEl>
                                              <p:pRg st="1" end="1"/>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 calcmode="lin" valueType="num">
                                      <p:cBhvr additive="base">
                                        <p:cTn id="24"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6">
                                            <p:txEl>
                                              <p:pRg st="2" end="2"/>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additive="base">
                                        <p:cTn id="28"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
                                            <p:txEl>
                                              <p:pRg st="3" end="3"/>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 calcmode="lin" valueType="num">
                                      <p:cBhvr additive="base">
                                        <p:cTn id="32"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6">
                                            <p:txEl>
                                              <p:pRg st="4" end="4"/>
                                            </p:txEl>
                                          </p:spTgt>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6">
                                            <p:txEl>
                                              <p:pRg st="5" end="5"/>
                                            </p:txEl>
                                          </p:spTgt>
                                        </p:tgtEl>
                                        <p:attrNameLst>
                                          <p:attrName>style.visibility</p:attrName>
                                        </p:attrNameLst>
                                      </p:cBhvr>
                                      <p:to>
                                        <p:strVal val="visible"/>
                                      </p:to>
                                    </p:set>
                                    <p:anim calcmode="lin" valueType="num">
                                      <p:cBhvr additive="base">
                                        <p:cTn id="36"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6">
                                            <p:txEl>
                                              <p:pRg st="5" end="5"/>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6">
                                            <p:txEl>
                                              <p:pRg st="6" end="6"/>
                                            </p:txEl>
                                          </p:spTgt>
                                        </p:tgtEl>
                                        <p:attrNameLst>
                                          <p:attrName>style.visibility</p:attrName>
                                        </p:attrNameLst>
                                      </p:cBhvr>
                                      <p:to>
                                        <p:strVal val="visible"/>
                                      </p:to>
                                    </p:set>
                                    <p:anim calcmode="lin" valueType="num">
                                      <p:cBhvr additive="base">
                                        <p:cTn id="40"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6">
                                            <p:txEl>
                                              <p:pRg st="6" end="6"/>
                                            </p:txEl>
                                          </p:spTgt>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6">
                                            <p:txEl>
                                              <p:pRg st="7" end="7"/>
                                            </p:txEl>
                                          </p:spTgt>
                                        </p:tgtEl>
                                        <p:attrNameLst>
                                          <p:attrName>style.visibility</p:attrName>
                                        </p:attrNameLst>
                                      </p:cBhvr>
                                      <p:to>
                                        <p:strVal val="visible"/>
                                      </p:to>
                                    </p:set>
                                    <p:anim calcmode="lin" valueType="num">
                                      <p:cBhvr additive="base">
                                        <p:cTn id="44"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6">
                                            <p:txEl>
                                              <p:pRg st="7" end="7"/>
                                            </p:txEl>
                                          </p:spTgt>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6">
                                            <p:txEl>
                                              <p:pRg st="8" end="8"/>
                                            </p:txEl>
                                          </p:spTgt>
                                        </p:tgtEl>
                                        <p:attrNameLst>
                                          <p:attrName>style.visibility</p:attrName>
                                        </p:attrNameLst>
                                      </p:cBhvr>
                                      <p:to>
                                        <p:strVal val="visible"/>
                                      </p:to>
                                    </p:set>
                                    <p:anim calcmode="lin" valueType="num">
                                      <p:cBhvr additive="base">
                                        <p:cTn id="48"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6">
                                            <p:txEl>
                                              <p:pRg st="8" end="8"/>
                                            </p:txEl>
                                          </p:spTgt>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6">
                                            <p:txEl>
                                              <p:pRg st="9" end="9"/>
                                            </p:txEl>
                                          </p:spTgt>
                                        </p:tgtEl>
                                        <p:attrNameLst>
                                          <p:attrName>style.visibility</p:attrName>
                                        </p:attrNameLst>
                                      </p:cBhvr>
                                      <p:to>
                                        <p:strVal val="visible"/>
                                      </p:to>
                                    </p:set>
                                    <p:anim calcmode="lin" valueType="num">
                                      <p:cBhvr additive="base">
                                        <p:cTn id="52"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6">
                                            <p:txEl>
                                              <p:pRg st="9" end="9"/>
                                            </p:txEl>
                                          </p:spTgt>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6">
                                            <p:txEl>
                                              <p:pRg st="10" end="10"/>
                                            </p:txEl>
                                          </p:spTgt>
                                        </p:tgtEl>
                                        <p:attrNameLst>
                                          <p:attrName>style.visibility</p:attrName>
                                        </p:attrNameLst>
                                      </p:cBhvr>
                                      <p:to>
                                        <p:strVal val="visible"/>
                                      </p:to>
                                    </p:set>
                                    <p:anim calcmode="lin" valueType="num">
                                      <p:cBhvr additive="base">
                                        <p:cTn id="56" dur="500" fill="hold"/>
                                        <p:tgtEl>
                                          <p:spTgt spid="6">
                                            <p:txEl>
                                              <p:pRg st="10" end="1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6">
                                            <p:txEl>
                                              <p:pRg st="10" end="10"/>
                                            </p:txEl>
                                          </p:spTgt>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6">
                                            <p:txEl>
                                              <p:pRg st="11" end="11"/>
                                            </p:txEl>
                                          </p:spTgt>
                                        </p:tgtEl>
                                        <p:attrNameLst>
                                          <p:attrName>style.visibility</p:attrName>
                                        </p:attrNameLst>
                                      </p:cBhvr>
                                      <p:to>
                                        <p:strVal val="visible"/>
                                      </p:to>
                                    </p:set>
                                    <p:anim calcmode="lin" valueType="num">
                                      <p:cBhvr additive="base">
                                        <p:cTn id="60" dur="500" fill="hold"/>
                                        <p:tgtEl>
                                          <p:spTgt spid="6">
                                            <p:txEl>
                                              <p:pRg st="11" end="11"/>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6">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70815" y="154940"/>
            <a:ext cx="11922760" cy="6492875"/>
          </a:xfrm>
          <a:prstGeom prst="rect">
            <a:avLst/>
          </a:prstGeom>
          <a:noFill/>
          <a:ln w="9525">
            <a:noFill/>
          </a:ln>
        </p:spPr>
        <p:txBody>
          <a:bodyPr wrap="square">
            <a:spAutoFit/>
          </a:bodyPr>
          <a:lstStyle/>
          <a:p>
            <a:pPr indent="0"/>
            <a:r>
              <a:rPr lang="zh-CN" sz="3200" b="0">
                <a:solidFill>
                  <a:schemeClr val="tx1"/>
                </a:solidFill>
                <a:highlight>
                  <a:srgbClr val="FFFF00"/>
                </a:highlight>
                <a:latin typeface="楷体" panose="02010609060101010101" pitchFamily="49" charset="-122"/>
                <a:ea typeface="楷体" panose="02010609060101010101" pitchFamily="49" charset="-122"/>
              </a:rPr>
              <a:t>第二层次是三四五节：</a:t>
            </a:r>
            <a:endParaRPr lang="zh-CN" sz="3200" b="0">
              <a:solidFill>
                <a:schemeClr val="tx1"/>
              </a:solidFill>
              <a:latin typeface="楷体" panose="02010609060101010101" pitchFamily="49" charset="-122"/>
              <a:ea typeface="楷体" panose="02010609060101010101" pitchFamily="49" charset="-122"/>
            </a:endParaRPr>
          </a:p>
          <a:p>
            <a:pPr indent="0"/>
            <a:r>
              <a:rPr lang="zh-CN" sz="3200" b="0">
                <a:solidFill>
                  <a:schemeClr val="tx1"/>
                </a:solidFill>
                <a:latin typeface="楷体" panose="02010609060101010101" pitchFamily="49" charset="-122"/>
                <a:ea typeface="楷体" panose="02010609060101010101" pitchFamily="49" charset="-122"/>
              </a:rPr>
              <a:t>这一部分回忆了刘和珍君的事迹：生前事迹和遇害细节，</a:t>
            </a:r>
          </a:p>
          <a:p>
            <a:pPr indent="0"/>
            <a:r>
              <a:rPr lang="zh-CN" sz="3200" b="0">
                <a:solidFill>
                  <a:schemeClr val="tx1"/>
                </a:solidFill>
                <a:latin typeface="楷体" panose="02010609060101010101" pitchFamily="49" charset="-122"/>
                <a:ea typeface="楷体" panose="02010609060101010101" pitchFamily="49" charset="-122"/>
              </a:rPr>
              <a:t>是按照生前到遇害的时间顺序进行叙写的。</a:t>
            </a:r>
          </a:p>
          <a:p>
            <a:pPr indent="0"/>
            <a:r>
              <a:rPr lang="zh-CN" sz="3200" b="0">
                <a:solidFill>
                  <a:schemeClr val="tx1"/>
                </a:solidFill>
                <a:latin typeface="楷体" panose="02010609060101010101" pitchFamily="49" charset="-122"/>
                <a:ea typeface="楷体" panose="02010609060101010101" pitchFamily="49" charset="-122"/>
              </a:rPr>
              <a:t>回忆了初见姓名、反抗校长、听课交谈、虑及母校前程而黯然泣下这几件事情，说明刘和珍君是一位具有正义感、责任感、反抗精神的热血女性青年。</a:t>
            </a:r>
          </a:p>
          <a:p>
            <a:pPr indent="0"/>
            <a:endParaRPr lang="zh-CN" sz="3200" b="0">
              <a:solidFill>
                <a:schemeClr val="tx1"/>
              </a:solidFill>
              <a:highlight>
                <a:srgbClr val="FFFF00"/>
              </a:highlight>
              <a:latin typeface="楷体" panose="02010609060101010101" pitchFamily="49" charset="-122"/>
              <a:ea typeface="楷体" panose="02010609060101010101" pitchFamily="49" charset="-122"/>
            </a:endParaRPr>
          </a:p>
          <a:p>
            <a:pPr indent="0"/>
            <a:r>
              <a:rPr lang="zh-CN" sz="3200" b="0">
                <a:solidFill>
                  <a:schemeClr val="tx1"/>
                </a:solidFill>
                <a:highlight>
                  <a:srgbClr val="FFFF00"/>
                </a:highlight>
                <a:latin typeface="楷体" panose="02010609060101010101" pitchFamily="49" charset="-122"/>
                <a:ea typeface="楷体" panose="02010609060101010101" pitchFamily="49" charset="-122"/>
              </a:rPr>
              <a:t>第三层次是六七节：</a:t>
            </a:r>
            <a:endParaRPr lang="zh-CN" sz="3200" b="0">
              <a:solidFill>
                <a:schemeClr val="tx1"/>
              </a:solidFill>
              <a:latin typeface="楷体" panose="02010609060101010101" pitchFamily="49" charset="-122"/>
              <a:ea typeface="楷体" panose="02010609060101010101" pitchFamily="49" charset="-122"/>
            </a:endParaRPr>
          </a:p>
          <a:p>
            <a:pPr indent="0"/>
            <a:r>
              <a:rPr lang="zh-CN" sz="3200" b="0">
                <a:solidFill>
                  <a:schemeClr val="tx1"/>
                </a:solidFill>
                <a:latin typeface="楷体" panose="02010609060101010101" pitchFamily="49" charset="-122"/>
                <a:ea typeface="楷体" panose="02010609060101010101" pitchFamily="49" charset="-122"/>
              </a:rPr>
              <a:t>这一部分表明了作者对于请愿事件的态度，作者是否定的，</a:t>
            </a:r>
          </a:p>
          <a:p>
            <a:pPr indent="0"/>
            <a:r>
              <a:rPr lang="zh-CN" sz="3200" b="0">
                <a:solidFill>
                  <a:schemeClr val="tx1"/>
                </a:solidFill>
                <a:latin typeface="楷体" panose="02010609060101010101" pitchFamily="49" charset="-122"/>
                <a:ea typeface="楷体" panose="02010609060101010101" pitchFamily="49" charset="-122"/>
              </a:rPr>
              <a:t>作者劝诫未来的青年不要再采取徒手请愿的斗争方式；</a:t>
            </a:r>
          </a:p>
          <a:p>
            <a:pPr indent="0"/>
            <a:r>
              <a:rPr lang="zh-CN" sz="3200" b="0">
                <a:solidFill>
                  <a:schemeClr val="tx1"/>
                </a:solidFill>
                <a:latin typeface="楷体" panose="02010609060101010101" pitchFamily="49" charset="-122"/>
                <a:ea typeface="楷体" panose="02010609060101010101" pitchFamily="49" charset="-122"/>
              </a:rPr>
              <a:t>后来通过引用陶潜的诗句，写了这一事件的积极影响：</a:t>
            </a:r>
          </a:p>
          <a:p>
            <a:pPr indent="0"/>
            <a:r>
              <a:rPr lang="zh-CN" sz="3200" b="0">
                <a:solidFill>
                  <a:schemeClr val="tx1"/>
                </a:solidFill>
                <a:latin typeface="楷体" panose="02010609060101010101" pitchFamily="49" charset="-122"/>
                <a:ea typeface="楷体" panose="02010609060101010101" pitchFamily="49" charset="-122"/>
              </a:rPr>
              <a:t>激励真正的猛士奋然前行。</a:t>
            </a:r>
          </a:p>
          <a:p>
            <a:pPr indent="0"/>
            <a:r>
              <a:rPr lang="zh-CN" sz="3200" b="0">
                <a:solidFill>
                  <a:schemeClr val="tx1"/>
                </a:solidFill>
                <a:latin typeface="楷体" panose="02010609060101010101" pitchFamily="49" charset="-122"/>
                <a:ea typeface="楷体" panose="02010609060101010101" pitchFamily="49" charset="-122"/>
              </a:rPr>
              <a:t>所以这一部分是采用由否定到肯定的逻辑顺序叙写的。</a:t>
            </a:r>
            <a:endParaRPr lang="zh-CN" altLang="en-US" sz="3200" b="0">
              <a:solidFill>
                <a:schemeClr val="tx1"/>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3"/>
          <a:stretch>
            <a:fillRect/>
          </a:stretch>
        </p:blipFill>
        <p:spPr>
          <a:xfrm>
            <a:off x="102208" y="44421"/>
            <a:ext cx="641350" cy="588645"/>
          </a:xfrm>
          <a:prstGeom prst="rect">
            <a:avLst/>
          </a:prstGeom>
        </p:spPr>
      </p:pic>
      <p:sp>
        <p:nvSpPr>
          <p:cNvPr id="8" name="矩形 7"/>
          <p:cNvSpPr/>
          <p:nvPr/>
        </p:nvSpPr>
        <p:spPr>
          <a:xfrm>
            <a:off x="677297" y="44421"/>
            <a:ext cx="2270173" cy="646331"/>
          </a:xfrm>
          <a:prstGeom prst="rect">
            <a:avLst/>
          </a:prstGeom>
          <a:noFill/>
        </p:spPr>
        <p:txBody>
          <a:bodyPr wrap="none" lIns="91440" tIns="45720" rIns="91440" bIns="45720">
            <a:spAutoFit/>
          </a:bodyPr>
          <a:lstStyle/>
          <a:p>
            <a:pPr algn="ctr"/>
            <a:r>
              <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归纳总结</a:t>
            </a:r>
            <a:r>
              <a:rPr lang="en-US" altLang="zh-CN" sz="36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2</a:t>
            </a:r>
            <a:endPar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
        <p:nvSpPr>
          <p:cNvPr id="3" name="文本框 2"/>
          <p:cNvSpPr txBox="1"/>
          <p:nvPr/>
        </p:nvSpPr>
        <p:spPr>
          <a:xfrm>
            <a:off x="102208" y="633066"/>
            <a:ext cx="11880175" cy="1569660"/>
          </a:xfrm>
          <a:prstGeom prst="rect">
            <a:avLst/>
          </a:prstGeom>
          <a:noFill/>
        </p:spPr>
        <p:txBody>
          <a:bodyPr wrap="none" rtlCol="0">
            <a:spAutoFit/>
          </a:bodyPr>
          <a:lstStyle/>
          <a:p>
            <a:r>
              <a:rPr lang="zh-CN" altLang="en-US" sz="2400">
                <a:latin typeface="黑体" pitchFamily="49" charset="-122"/>
                <a:ea typeface="黑体" pitchFamily="49" charset="-122"/>
              </a:rPr>
              <a:t>真的猛士，敢于直面</a:t>
            </a:r>
            <a:r>
              <a:rPr lang="zh-CN" altLang="en-US" sz="2400">
                <a:solidFill>
                  <a:srgbClr val="FF0000"/>
                </a:solidFill>
                <a:latin typeface="黑体" pitchFamily="49" charset="-122"/>
                <a:ea typeface="黑体" pitchFamily="49" charset="-122"/>
              </a:rPr>
              <a:t>惨淡的人生</a:t>
            </a:r>
            <a:r>
              <a:rPr lang="zh-CN" altLang="en-US" sz="2400">
                <a:latin typeface="黑体" pitchFamily="49" charset="-122"/>
                <a:ea typeface="黑体" pitchFamily="49" charset="-122"/>
              </a:rPr>
              <a:t>，敢于正视</a:t>
            </a:r>
            <a:r>
              <a:rPr lang="zh-CN" altLang="en-US" sz="2400">
                <a:solidFill>
                  <a:srgbClr val="FF0000"/>
                </a:solidFill>
                <a:latin typeface="黑体" pitchFamily="49" charset="-122"/>
                <a:ea typeface="黑体" pitchFamily="49" charset="-122"/>
              </a:rPr>
              <a:t>淋漓的鲜血</a:t>
            </a:r>
            <a:r>
              <a:rPr lang="zh-CN" altLang="en-US" sz="2400">
                <a:latin typeface="黑体" pitchFamily="49" charset="-122"/>
                <a:ea typeface="黑体" pitchFamily="49" charset="-122"/>
              </a:rPr>
              <a:t>。这是怎样的</a:t>
            </a:r>
            <a:r>
              <a:rPr lang="zh-CN" altLang="en-US" sz="2400">
                <a:solidFill>
                  <a:srgbClr val="00B0F0"/>
                </a:solidFill>
                <a:latin typeface="黑体" pitchFamily="49" charset="-122"/>
                <a:ea typeface="黑体" pitchFamily="49" charset="-122"/>
              </a:rPr>
              <a:t>哀痛者和幸福者</a:t>
            </a:r>
            <a:r>
              <a:rPr lang="zh-CN" altLang="en-US" sz="2400">
                <a:latin typeface="黑体" pitchFamily="49" charset="-122"/>
                <a:ea typeface="黑体" pitchFamily="49" charset="-122"/>
              </a:rPr>
              <a:t>？</a:t>
            </a:r>
            <a:endParaRPr lang="en-US" altLang="zh-CN" sz="2400">
              <a:latin typeface="黑体" pitchFamily="49" charset="-122"/>
              <a:ea typeface="黑体" pitchFamily="49" charset="-122"/>
            </a:endParaRPr>
          </a:p>
          <a:p>
            <a:r>
              <a:rPr lang="zh-CN" altLang="en-US" sz="2400">
                <a:latin typeface="黑体" pitchFamily="49" charset="-122"/>
                <a:ea typeface="黑体" pitchFamily="49" charset="-122"/>
              </a:rPr>
              <a:t>然而造化又常常为庸人设计，以时间的流驶，来洗涤旧迹，</a:t>
            </a:r>
            <a:endParaRPr lang="en-US" altLang="zh-CN" sz="2400">
              <a:latin typeface="黑体" pitchFamily="49" charset="-122"/>
              <a:ea typeface="黑体" pitchFamily="49" charset="-122"/>
            </a:endParaRPr>
          </a:p>
          <a:p>
            <a:r>
              <a:rPr lang="zh-CN" altLang="en-US" sz="2400">
                <a:latin typeface="黑体" pitchFamily="49" charset="-122"/>
                <a:ea typeface="黑体" pitchFamily="49" charset="-122"/>
              </a:rPr>
              <a:t>仅使留下</a:t>
            </a:r>
            <a:r>
              <a:rPr lang="zh-CN" altLang="en-US" sz="2400">
                <a:solidFill>
                  <a:schemeClr val="accent2"/>
                </a:solidFill>
                <a:latin typeface="黑体" pitchFamily="49" charset="-122"/>
                <a:ea typeface="黑体" pitchFamily="49" charset="-122"/>
              </a:rPr>
              <a:t>淡红的血色和微漠的悲哀</a:t>
            </a:r>
            <a:r>
              <a:rPr lang="zh-CN" altLang="en-US" sz="2400">
                <a:latin typeface="黑体" pitchFamily="49" charset="-122"/>
                <a:ea typeface="黑体" pitchFamily="49" charset="-122"/>
              </a:rPr>
              <a:t>。在这淡红的血色和微漠的悲哀中，</a:t>
            </a:r>
            <a:endParaRPr lang="en-US" altLang="zh-CN" sz="2400">
              <a:latin typeface="黑体" pitchFamily="49" charset="-122"/>
              <a:ea typeface="黑体" pitchFamily="49" charset="-122"/>
            </a:endParaRPr>
          </a:p>
          <a:p>
            <a:r>
              <a:rPr lang="zh-CN" altLang="en-US" sz="2400">
                <a:latin typeface="黑体" pitchFamily="49" charset="-122"/>
                <a:ea typeface="黑体" pitchFamily="49" charset="-122"/>
              </a:rPr>
              <a:t>又给人暂得偷生，维持着这</a:t>
            </a:r>
            <a:r>
              <a:rPr lang="zh-CN" altLang="en-US" sz="2400">
                <a:solidFill>
                  <a:srgbClr val="7030A0"/>
                </a:solidFill>
                <a:latin typeface="黑体" pitchFamily="49" charset="-122"/>
                <a:ea typeface="黑体" pitchFamily="49" charset="-122"/>
              </a:rPr>
              <a:t>似人非人的世界</a:t>
            </a:r>
            <a:r>
              <a:rPr lang="zh-CN" altLang="en-US" sz="2400">
                <a:latin typeface="黑体" pitchFamily="49" charset="-122"/>
                <a:ea typeface="黑体" pitchFamily="49" charset="-122"/>
              </a:rPr>
              <a:t>。我不知道这样的世界何时是一个尽头！</a:t>
            </a:r>
          </a:p>
        </p:txBody>
      </p:sp>
      <p:sp>
        <p:nvSpPr>
          <p:cNvPr id="6" name="文本框 5"/>
          <p:cNvSpPr txBox="1"/>
          <p:nvPr/>
        </p:nvSpPr>
        <p:spPr>
          <a:xfrm>
            <a:off x="102208" y="2299915"/>
            <a:ext cx="12016905" cy="4401205"/>
          </a:xfrm>
          <a:prstGeom prst="rect">
            <a:avLst/>
          </a:prstGeom>
          <a:noFill/>
        </p:spPr>
        <p:txBody>
          <a:bodyPr wrap="square" rtlCol="0">
            <a:spAutoFit/>
          </a:bodyPr>
          <a:lstStyle/>
          <a:p>
            <a:r>
              <a:rPr lang="zh-CN" altLang="en-US" sz="2800">
                <a:latin typeface="楷体" panose="02010609060101010101" pitchFamily="49" charset="-122"/>
                <a:ea typeface="楷体" panose="02010609060101010101" pitchFamily="49" charset="-122"/>
              </a:rPr>
              <a:t>*真的猛士敢于面对黑暗的现实，敢于为推翻这黑暗的现实而流血牺牲。</a:t>
            </a:r>
            <a:endParaRPr lang="en-US" altLang="zh-CN"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*由于清醒地看到了现实的黑暗，他们会为人民大众所遭受的苦难感到哀痛。</a:t>
            </a:r>
            <a:endParaRPr lang="en-US" altLang="zh-CN" sz="2800">
              <a:latin typeface="楷体" panose="02010609060101010101" pitchFamily="49" charset="-122"/>
              <a:ea typeface="楷体" panose="02010609060101010101" pitchFamily="49" charset="-122"/>
            </a:endParaRPr>
          </a:p>
          <a:p>
            <a:endParaRPr lang="en-US" altLang="zh-CN"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*他们具有变革现实、推翻黑暗的勇气和信念，有着为天下人谋幸福的追求，</a:t>
            </a:r>
            <a:endParaRPr lang="en-US" altLang="zh-CN"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走在时代和人民的前列，因而他们又是幸福的。</a:t>
            </a:r>
            <a:endParaRPr lang="en-US" altLang="zh-CN"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所以，猛士既是哀痛者又是幸福者。</a:t>
            </a:r>
            <a:endParaRPr lang="en-US" altLang="zh-CN" sz="2800">
              <a:latin typeface="楷体" panose="02010609060101010101" pitchFamily="49" charset="-122"/>
              <a:ea typeface="楷体" panose="02010609060101010101" pitchFamily="49" charset="-122"/>
            </a:endParaRPr>
          </a:p>
          <a:p>
            <a:endParaRPr lang="en-US" altLang="zh-CN"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*庸人面对黑暗现实和深重苦难是有过哀痛和不满的，</a:t>
            </a:r>
            <a:endParaRPr lang="en-US" altLang="zh-CN"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可是他们不敢面对，更不敢去推翻。</a:t>
            </a:r>
            <a:endParaRPr lang="en-US" altLang="zh-CN"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因此会随着时间的流驶慢慢忘却，逐渐麻木，从而维持着这似人非人的世界。</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16" presetClass="entr" presetSubtype="21" fill="hold"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barn(inVertical)">
                                      <p:cBhvr>
                                        <p:cTn id="16" dur="500"/>
                                        <p:tgtEl>
                                          <p:spTgt spid="6">
                                            <p:txEl>
                                              <p:pRg st="0" end="0"/>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barn(inVertical)">
                                      <p:cBhvr>
                                        <p:cTn id="19" dur="500"/>
                                        <p:tgtEl>
                                          <p:spTgt spid="6">
                                            <p:txEl>
                                              <p:pRg st="1" end="1"/>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arn(inVertical)">
                                      <p:cBhvr>
                                        <p:cTn id="22" dur="500"/>
                                        <p:tgtEl>
                                          <p:spTgt spid="6">
                                            <p:txEl>
                                              <p:pRg st="3" end="3"/>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barn(inVertical)">
                                      <p:cBhvr>
                                        <p:cTn id="25" dur="500"/>
                                        <p:tgtEl>
                                          <p:spTgt spid="6">
                                            <p:txEl>
                                              <p:pRg st="4" end="4"/>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6">
                                            <p:txEl>
                                              <p:pRg st="5" end="5"/>
                                            </p:txEl>
                                          </p:spTgt>
                                        </p:tgtEl>
                                        <p:attrNameLst>
                                          <p:attrName>style.visibility</p:attrName>
                                        </p:attrNameLst>
                                      </p:cBhvr>
                                      <p:to>
                                        <p:strVal val="visible"/>
                                      </p:to>
                                    </p:set>
                                    <p:animEffect transition="in" filter="barn(inVertical)">
                                      <p:cBhvr>
                                        <p:cTn id="28" dur="500"/>
                                        <p:tgtEl>
                                          <p:spTgt spid="6">
                                            <p:txEl>
                                              <p:pRg st="5" end="5"/>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animEffect transition="in" filter="barn(inVertical)">
                                      <p:cBhvr>
                                        <p:cTn id="31" dur="500"/>
                                        <p:tgtEl>
                                          <p:spTgt spid="6">
                                            <p:txEl>
                                              <p:pRg st="7" end="7"/>
                                            </p:txEl>
                                          </p:spTgt>
                                        </p:tgtEl>
                                      </p:cBhvr>
                                    </p:animEffect>
                                  </p:childTnLst>
                                </p:cTn>
                              </p:par>
                              <p:par>
                                <p:cTn id="32" presetID="16" presetClass="entr" presetSubtype="21" fill="hold" nodeType="withEffect">
                                  <p:stCondLst>
                                    <p:cond delay="0"/>
                                  </p:stCondLst>
                                  <p:childTnLst>
                                    <p:set>
                                      <p:cBhvr>
                                        <p:cTn id="33" dur="1" fill="hold">
                                          <p:stCondLst>
                                            <p:cond delay="0"/>
                                          </p:stCondLst>
                                        </p:cTn>
                                        <p:tgtEl>
                                          <p:spTgt spid="6">
                                            <p:txEl>
                                              <p:pRg st="8" end="8"/>
                                            </p:txEl>
                                          </p:spTgt>
                                        </p:tgtEl>
                                        <p:attrNameLst>
                                          <p:attrName>style.visibility</p:attrName>
                                        </p:attrNameLst>
                                      </p:cBhvr>
                                      <p:to>
                                        <p:strVal val="visible"/>
                                      </p:to>
                                    </p:set>
                                    <p:animEffect transition="in" filter="barn(inVertical)">
                                      <p:cBhvr>
                                        <p:cTn id="34" dur="500"/>
                                        <p:tgtEl>
                                          <p:spTgt spid="6">
                                            <p:txEl>
                                              <p:pRg st="8" end="8"/>
                                            </p:txEl>
                                          </p:spTgt>
                                        </p:tgtEl>
                                      </p:cBhvr>
                                    </p:animEffect>
                                  </p:childTnLst>
                                </p:cTn>
                              </p:par>
                              <p:par>
                                <p:cTn id="35" presetID="16" presetClass="entr" presetSubtype="21" fill="hold" nodeType="withEffect">
                                  <p:stCondLst>
                                    <p:cond delay="0"/>
                                  </p:stCondLst>
                                  <p:childTnLst>
                                    <p:set>
                                      <p:cBhvr>
                                        <p:cTn id="36" dur="1" fill="hold">
                                          <p:stCondLst>
                                            <p:cond delay="0"/>
                                          </p:stCondLst>
                                        </p:cTn>
                                        <p:tgtEl>
                                          <p:spTgt spid="6">
                                            <p:txEl>
                                              <p:pRg st="9" end="9"/>
                                            </p:txEl>
                                          </p:spTgt>
                                        </p:tgtEl>
                                        <p:attrNameLst>
                                          <p:attrName>style.visibility</p:attrName>
                                        </p:attrNameLst>
                                      </p:cBhvr>
                                      <p:to>
                                        <p:strVal val="visible"/>
                                      </p:to>
                                    </p:set>
                                    <p:animEffect transition="in" filter="barn(inVertical)">
                                      <p:cBhvr>
                                        <p:cTn id="37"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3"/>
          <a:stretch>
            <a:fillRect/>
          </a:stretch>
        </p:blipFill>
        <p:spPr>
          <a:xfrm>
            <a:off x="102208" y="115514"/>
            <a:ext cx="641350" cy="588645"/>
          </a:xfrm>
          <a:prstGeom prst="rect">
            <a:avLst/>
          </a:prstGeom>
        </p:spPr>
      </p:pic>
      <p:sp>
        <p:nvSpPr>
          <p:cNvPr id="8" name="矩形 7"/>
          <p:cNvSpPr/>
          <p:nvPr/>
        </p:nvSpPr>
        <p:spPr>
          <a:xfrm>
            <a:off x="743558" y="115514"/>
            <a:ext cx="2270173" cy="646331"/>
          </a:xfrm>
          <a:prstGeom prst="rect">
            <a:avLst/>
          </a:prstGeom>
          <a:noFill/>
        </p:spPr>
        <p:txBody>
          <a:bodyPr wrap="none" lIns="91440" tIns="45720" rIns="91440" bIns="45720">
            <a:spAutoFit/>
          </a:bodyPr>
          <a:lstStyle/>
          <a:p>
            <a:pPr algn="ctr"/>
            <a:r>
              <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归纳总结</a:t>
            </a:r>
            <a:r>
              <a:rPr lang="en-US" altLang="zh-CN" sz="36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3</a:t>
            </a:r>
            <a:endPar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
        <p:nvSpPr>
          <p:cNvPr id="3" name="矩形 2"/>
          <p:cNvSpPr/>
          <p:nvPr/>
        </p:nvSpPr>
        <p:spPr>
          <a:xfrm>
            <a:off x="0" y="762240"/>
            <a:ext cx="12056661" cy="3969385"/>
          </a:xfrm>
          <a:prstGeom prst="rect">
            <a:avLst/>
          </a:prstGeom>
        </p:spPr>
        <p:txBody>
          <a:bodyPr wrap="square">
            <a:spAutoFit/>
          </a:bodyPr>
          <a:lstStyle/>
          <a:p>
            <a:pPr defTabSz="0">
              <a:spcAft>
                <a:spcPct val="0"/>
              </a:spcAft>
              <a:tabLst>
                <a:tab pos="1188085" algn="l"/>
                <a:tab pos="2163445" algn="l"/>
                <a:tab pos="3142615" algn="l"/>
                <a:tab pos="4190365" algn="l"/>
              </a:tabLst>
            </a:pP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作者巧妙地运用了</a:t>
            </a:r>
            <a:r>
              <a:rPr lang="zh-CN" altLang="zh-CN" sz="2800" b="1">
                <a:solidFill>
                  <a:srgbClr val="FF0000"/>
                </a:solidFill>
                <a:latin typeface="楷体" panose="02010609060101010101" pitchFamily="49" charset="-122"/>
                <a:ea typeface="楷体" panose="02010609060101010101" pitchFamily="49" charset="-122"/>
                <a:cs typeface="Times New Roman" panose="02020603050405020304" pitchFamily="18" charset="0"/>
              </a:rPr>
              <a:t>细节描写</a:t>
            </a: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的手法</a:t>
            </a:r>
            <a:r>
              <a:rPr lang="en-US"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于细微处见真情。</a:t>
            </a:r>
          </a:p>
          <a:p>
            <a:pPr defTabSz="0">
              <a:spcAft>
                <a:spcPct val="0"/>
              </a:spcAft>
              <a:tabLst>
                <a:tab pos="1188085" algn="l"/>
                <a:tab pos="2163445" algn="l"/>
                <a:tab pos="3142615" algn="l"/>
                <a:tab pos="4190365" algn="l"/>
              </a:tabLst>
            </a:pPr>
            <a:endPar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ct val="0"/>
              </a:spcAft>
              <a:tabLst>
                <a:tab pos="1188085" algn="l"/>
                <a:tab pos="2163445" algn="l"/>
                <a:tab pos="3142615" algn="l"/>
                <a:tab pos="4190365" algn="l"/>
              </a:tabLst>
            </a:pPr>
            <a:endPar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ct val="0"/>
              </a:spcAft>
              <a:tabLst>
                <a:tab pos="1188085" algn="l"/>
                <a:tab pos="2163445" algn="l"/>
                <a:tab pos="3142615" algn="l"/>
                <a:tab pos="4190365" algn="l"/>
              </a:tabLst>
            </a:pPr>
            <a:r>
              <a:rPr lang="zh-CN" altLang="en-US" sz="2800" b="1">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800" b="1">
                <a:solidFill>
                  <a:srgbClr val="FF0000"/>
                </a:solidFill>
                <a:latin typeface="楷体" panose="02010609060101010101" pitchFamily="49" charset="-122"/>
                <a:ea typeface="楷体" panose="02010609060101010101" pitchFamily="49" charset="-122"/>
                <a:cs typeface="Times New Roman" panose="02020603050405020304" pitchFamily="18" charset="0"/>
              </a:rPr>
              <a:t>1</a:t>
            </a:r>
            <a:r>
              <a:rPr lang="zh-CN" altLang="en-US" sz="2800" b="1">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b="1">
                <a:solidFill>
                  <a:srgbClr val="FF0000"/>
                </a:solidFill>
                <a:latin typeface="楷体" panose="02010609060101010101" pitchFamily="49" charset="-122"/>
                <a:ea typeface="楷体" panose="02010609060101010101" pitchFamily="49" charset="-122"/>
                <a:cs typeface="Times New Roman" panose="02020603050405020304" pitchFamily="18" charset="0"/>
              </a:rPr>
              <a:t>反复细节。</a:t>
            </a: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在三四五</a:t>
            </a:r>
            <a:r>
              <a:rPr lang="zh-CN" altLang="en-US" sz="2800">
                <a:solidFill>
                  <a:srgbClr val="000000"/>
                </a:solidFill>
                <a:latin typeface="楷体" panose="02010609060101010101" pitchFamily="49" charset="-122"/>
                <a:ea typeface="楷体" panose="02010609060101010101" pitchFamily="49" charset="-122"/>
                <a:cs typeface="Times New Roman" panose="02020603050405020304" pitchFamily="18" charset="0"/>
              </a:rPr>
              <a:t>节</a:t>
            </a: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中</a:t>
            </a:r>
            <a:r>
              <a:rPr lang="en-US"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一向惜墨如金的鲁迅用几近雷同的笔法写道</a:t>
            </a:r>
            <a:endParaRPr lang="en-US"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ct val="0"/>
              </a:spcAft>
              <a:tabLst>
                <a:tab pos="1188085" algn="l"/>
                <a:tab pos="2163445" algn="l"/>
                <a:tab pos="3142615" algn="l"/>
                <a:tab pos="4190365" algn="l"/>
              </a:tabLst>
            </a:pPr>
            <a:r>
              <a:rPr lang="en-US" altLang="zh-CN" sz="2800">
                <a:solidFill>
                  <a:srgbClr val="7030A0"/>
                </a:solidFill>
                <a:latin typeface="楷体" panose="02010609060101010101" pitchFamily="49" charset="-122"/>
                <a:ea typeface="楷体" panose="02010609060101010101" pitchFamily="49" charset="-122"/>
                <a:cs typeface="Times New Roman" panose="02020603050405020304" pitchFamily="18" charset="0"/>
              </a:rPr>
              <a:t>“1”</a:t>
            </a:r>
            <a:r>
              <a:rPr lang="en-US" altLang="zh-CN" sz="2800">
                <a:solidFill>
                  <a:schemeClr val="accent2">
                    <a:lumMod val="75000"/>
                  </a:schemeClr>
                </a:solidFill>
                <a:latin typeface="楷体" panose="02010609060101010101" pitchFamily="49" charset="-122"/>
                <a:ea typeface="楷体" panose="02010609060101010101" pitchFamily="49" charset="-122"/>
                <a:cs typeface="Times New Roman" panose="02020603050405020304" pitchFamily="18" charset="0"/>
              </a:rPr>
              <a:t>“2</a:t>
            </a:r>
            <a:r>
              <a:rPr lang="en-US" altLang="zh-CN" sz="2800">
                <a:solidFill>
                  <a:srgbClr val="C00000"/>
                </a:solidFill>
                <a:latin typeface="楷体" panose="02010609060101010101" pitchFamily="49" charset="-122"/>
                <a:ea typeface="楷体" panose="02010609060101010101" pitchFamily="49" charset="-122"/>
                <a:cs typeface="Times New Roman" panose="02020603050405020304" pitchFamily="18" charset="0"/>
              </a:rPr>
              <a:t>”“3”</a:t>
            </a:r>
            <a:r>
              <a:rPr lang="en-US" altLang="zh-CN" sz="2800">
                <a:solidFill>
                  <a:schemeClr val="accent1">
                    <a:lumMod val="75000"/>
                  </a:schemeClr>
                </a:solidFill>
                <a:latin typeface="楷体" panose="02010609060101010101" pitchFamily="49" charset="-122"/>
                <a:ea typeface="楷体" panose="02010609060101010101" pitchFamily="49" charset="-122"/>
                <a:cs typeface="Times New Roman" panose="02020603050405020304" pitchFamily="18" charset="0"/>
              </a:rPr>
              <a:t>“4”</a:t>
            </a: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微笑、温和、和蔼</a:t>
            </a:r>
            <a:r>
              <a:rPr lang="en-US"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的刘和珍君何以是暴徒</a:t>
            </a:r>
            <a:r>
              <a:rPr lang="en-US"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p>
          <a:p>
            <a:pPr defTabSz="0">
              <a:spcAft>
                <a:spcPct val="0"/>
              </a:spcAft>
              <a:tabLst>
                <a:tab pos="1188085" algn="l"/>
                <a:tab pos="2163445" algn="l"/>
                <a:tab pos="3142615" algn="l"/>
                <a:tab pos="4190365" algn="l"/>
              </a:tabLst>
            </a:pP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作者精心设计的这个反复细节如同电影特写镜头在读者的脑海里滚动放映</a:t>
            </a:r>
            <a:r>
              <a:rPr lang="en-US"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感情密度大</a:t>
            </a:r>
            <a:r>
              <a:rPr lang="en-US"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冲击力强</a:t>
            </a:r>
            <a:r>
              <a:rPr lang="en-US"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,①</a:t>
            </a:r>
            <a:r>
              <a:rPr lang="zh-CN" altLang="zh-CN" sz="2800" u="sng">
                <a:solidFill>
                  <a:srgbClr val="000000"/>
                </a:solidFill>
                <a:latin typeface="楷体" panose="02010609060101010101" pitchFamily="49" charset="-122"/>
                <a:ea typeface="楷体" panose="02010609060101010101" pitchFamily="49" charset="-122"/>
                <a:cs typeface="Times New Roman" panose="02020603050405020304" pitchFamily="18" charset="0"/>
              </a:rPr>
              <a:t>将悲愤之情最大限度地传递出来</a:t>
            </a:r>
            <a:r>
              <a:rPr lang="en-US" altLang="zh-CN" sz="2800" u="sng">
                <a:solidFill>
                  <a:srgbClr val="000000"/>
                </a:solidFill>
                <a:latin typeface="楷体" panose="02010609060101010101" pitchFamily="49" charset="-122"/>
                <a:ea typeface="楷体" panose="02010609060101010101" pitchFamily="49" charset="-122"/>
                <a:cs typeface="Times New Roman" panose="02020603050405020304" pitchFamily="18" charset="0"/>
              </a:rPr>
              <a:t>,</a:t>
            </a:r>
          </a:p>
          <a:p>
            <a:pPr defTabSz="0">
              <a:spcAft>
                <a:spcPct val="0"/>
              </a:spcAft>
              <a:tabLst>
                <a:tab pos="1188085" algn="l"/>
                <a:tab pos="2163445" algn="l"/>
                <a:tab pos="3142615" algn="l"/>
                <a:tab pos="4190365" algn="l"/>
              </a:tabLst>
            </a:pPr>
            <a:r>
              <a:rPr lang="zh-CN" altLang="en-US" sz="2800" u="sng">
                <a:solidFill>
                  <a:srgbClr val="000000"/>
                </a:solidFill>
                <a:latin typeface="楷体" panose="02010609060101010101" pitchFamily="49" charset="-122"/>
                <a:ea typeface="楷体" panose="02010609060101010101" pitchFamily="49" charset="-122"/>
                <a:cs typeface="Times New Roman" panose="02020603050405020304" pitchFamily="18" charset="0"/>
              </a:rPr>
              <a:t>②</a:t>
            </a:r>
            <a:r>
              <a:rPr lang="zh-CN" altLang="zh-CN" sz="2800" u="sng">
                <a:solidFill>
                  <a:srgbClr val="000000"/>
                </a:solidFill>
                <a:latin typeface="楷体" panose="02010609060101010101" pitchFamily="49" charset="-122"/>
                <a:ea typeface="楷体" panose="02010609060101010101" pitchFamily="49" charset="-122"/>
                <a:cs typeface="Times New Roman" panose="02020603050405020304" pitchFamily="18" charset="0"/>
              </a:rPr>
              <a:t>使反动文人的</a:t>
            </a:r>
            <a:r>
              <a:rPr lang="en-US" altLang="zh-CN" sz="2800" u="sng">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u="sng">
                <a:solidFill>
                  <a:srgbClr val="000000"/>
                </a:solidFill>
                <a:latin typeface="楷体" panose="02010609060101010101" pitchFamily="49" charset="-122"/>
                <a:ea typeface="楷体" panose="02010609060101010101" pitchFamily="49" charset="-122"/>
                <a:cs typeface="Times New Roman" panose="02020603050405020304" pitchFamily="18" charset="0"/>
              </a:rPr>
              <a:t>暴徒</a:t>
            </a:r>
            <a:r>
              <a:rPr lang="en-US" altLang="zh-CN" sz="2800" u="sng">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u="sng">
                <a:solidFill>
                  <a:srgbClr val="000000"/>
                </a:solidFill>
                <a:latin typeface="楷体" panose="02010609060101010101" pitchFamily="49" charset="-122"/>
                <a:ea typeface="楷体" panose="02010609060101010101" pitchFamily="49" charset="-122"/>
                <a:cs typeface="Times New Roman" panose="02020603050405020304" pitchFamily="18" charset="0"/>
              </a:rPr>
              <a:t>之说不攻自破</a:t>
            </a:r>
            <a:r>
              <a:rPr lang="en-US" altLang="zh-CN" sz="2800" u="sng">
                <a:solidFill>
                  <a:srgbClr val="000000"/>
                </a:solidFill>
                <a:latin typeface="楷体" panose="02010609060101010101" pitchFamily="49" charset="-122"/>
                <a:ea typeface="楷体" panose="02010609060101010101" pitchFamily="49" charset="-122"/>
                <a:cs typeface="Times New Roman" panose="02020603050405020304" pitchFamily="18" charset="0"/>
              </a:rPr>
              <a:t>,③</a:t>
            </a:r>
            <a:r>
              <a:rPr lang="zh-CN" altLang="zh-CN" sz="2800" u="sng">
                <a:solidFill>
                  <a:srgbClr val="000000"/>
                </a:solidFill>
                <a:latin typeface="楷体" panose="02010609060101010101" pitchFamily="49" charset="-122"/>
                <a:ea typeface="楷体" panose="02010609060101010101" pitchFamily="49" charset="-122"/>
                <a:cs typeface="Times New Roman" panose="02020603050405020304" pitchFamily="18" charset="0"/>
              </a:rPr>
              <a:t>使刘和珍的形象更加鲜明感人。</a:t>
            </a:r>
            <a:r>
              <a:rPr lang="zh-CN" altLang="en-US" sz="2800" u="sng">
                <a:solidFill>
                  <a:srgbClr val="000000"/>
                </a:solidFill>
                <a:latin typeface="楷体" panose="02010609060101010101" pitchFamily="49" charset="-122"/>
                <a:ea typeface="楷体" panose="02010609060101010101" pitchFamily="49" charset="-122"/>
                <a:cs typeface="Times New Roman" panose="02020603050405020304" pitchFamily="18" charset="0"/>
              </a:rPr>
              <a:t>④同时也暗示读者：真正滥施暴虐的是段祺瑞执政府。</a:t>
            </a:r>
            <a:endParaRPr lang="en-US" altLang="zh-CN" sz="2800" u="sng">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4" name="矩形 3"/>
          <p:cNvSpPr/>
          <p:nvPr/>
        </p:nvSpPr>
        <p:spPr>
          <a:xfrm>
            <a:off x="0" y="4877196"/>
            <a:ext cx="12192000" cy="1384995"/>
          </a:xfrm>
          <a:prstGeom prst="rect">
            <a:avLst/>
          </a:prstGeom>
        </p:spPr>
        <p:txBody>
          <a:bodyPr wrap="square">
            <a:spAutoFit/>
          </a:bodyPr>
          <a:lstStyle/>
          <a:p>
            <a:pPr defTabSz="0">
              <a:spcAft>
                <a:spcPct val="0"/>
              </a:spcAft>
              <a:tabLst>
                <a:tab pos="1188085" algn="l"/>
                <a:tab pos="2163445" algn="l"/>
                <a:tab pos="3142615" algn="l"/>
                <a:tab pos="4190365" algn="l"/>
              </a:tabLst>
            </a:pPr>
            <a:r>
              <a:rPr lang="zh-CN" altLang="en-US" sz="2800" b="1">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800" b="1">
                <a:solidFill>
                  <a:srgbClr val="FF0000"/>
                </a:solidFill>
                <a:latin typeface="楷体" panose="02010609060101010101" pitchFamily="49" charset="-122"/>
                <a:ea typeface="楷体" panose="02010609060101010101" pitchFamily="49" charset="-122"/>
                <a:cs typeface="Times New Roman" panose="02020603050405020304" pitchFamily="18" charset="0"/>
              </a:rPr>
              <a:t>2</a:t>
            </a:r>
            <a:r>
              <a:rPr lang="zh-CN" altLang="en-US" sz="2800" b="1">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b="1">
                <a:solidFill>
                  <a:srgbClr val="FF0000"/>
                </a:solidFill>
                <a:latin typeface="楷体" panose="02010609060101010101" pitchFamily="49" charset="-122"/>
                <a:ea typeface="楷体" panose="02010609060101010101" pitchFamily="49" charset="-122"/>
                <a:cs typeface="Times New Roman" panose="02020603050405020304" pitchFamily="18" charset="0"/>
              </a:rPr>
              <a:t>再现细节。</a:t>
            </a:r>
            <a:r>
              <a:rPr lang="zh-CN" altLang="zh-CN" sz="2800">
                <a:solidFill>
                  <a:srgbClr val="7030A0"/>
                </a:solidFill>
                <a:latin typeface="楷体" panose="02010609060101010101" pitchFamily="49" charset="-122"/>
                <a:ea typeface="楷体" panose="02010609060101010101" pitchFamily="49" charset="-122"/>
                <a:cs typeface="Times New Roman" panose="02020603050405020304" pitchFamily="18" charset="0"/>
              </a:rPr>
              <a:t>再现了三位女性的死状。</a:t>
            </a: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这些语句读来真如现场的目击</a:t>
            </a:r>
            <a:r>
              <a:rPr lang="en-US"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刽子手杀人的全过程乃至每一个动作</a:t>
            </a:r>
            <a:r>
              <a:rPr lang="en-US"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鲁迅先生都再现得精确之至。将作者心中的万丈怒火点燃起来</a:t>
            </a:r>
            <a:r>
              <a:rPr lang="en-US"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炙烤着读者的心灵</a:t>
            </a:r>
            <a:r>
              <a:rPr lang="en-US"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a:solidFill>
                  <a:srgbClr val="000000"/>
                </a:solidFill>
                <a:latin typeface="楷体" panose="02010609060101010101" pitchFamily="49" charset="-122"/>
                <a:ea typeface="楷体" panose="02010609060101010101" pitchFamily="49" charset="-122"/>
                <a:cs typeface="Times New Roman" panose="02020603050405020304" pitchFamily="18" charset="0"/>
              </a:rPr>
              <a:t>令人忍不住直斥残酷无情的反动派。</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 presetClass="entr" presetSubtype="4" fill="hold"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additive="base">
                                        <p:cTn id="16"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 calcmode="lin" valueType="num">
                                      <p:cBhvr additive="base">
                                        <p:cTn id="28"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calcmode="lin" valueType="num">
                                      <p:cBhvr additive="base">
                                        <p:cTn id="32"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cond evt="onBegin" delay="0">
                          <p:tn val="33"/>
                        </p:cond>
                      </p:stCondLst>
                      <p:childTnLst>
                        <p:par>
                          <p:cTn id="35" fill="hold" nodeType="withGroup">
                            <p:stCondLst>
                              <p:cond delay="indefinite"/>
                            </p:stCondLst>
                          </p:cTn>
                        </p:par>
                        <p:par>
                          <p:cTn id="36" fill="hold" nodeType="afterGroup">
                            <p:stCondLst>
                              <p:cond delay="0"/>
                            </p:stCondLst>
                            <p:childTnLst>
                              <p:par>
                                <p:cTn id="37" presetID="16" presetClass="entr" presetSubtype="21" fill="hold" nodeType="clickEffect">
                                  <p:stCondLst>
                                    <p:cond delay="0"/>
                                  </p:stCondLst>
                                  <p:childTnLst>
                                    <p:set>
                                      <p:cBhvr>
                                        <p:cTn id="38" dur="1" fill="hold">
                                          <p:stCondLst>
                                            <p:cond delay="0"/>
                                          </p:stCondLst>
                                        </p:cTn>
                                        <p:tgtEl>
                                          <p:spTgt spid="4">
                                            <p:txEl>
                                              <p:pRg st="0" end="0"/>
                                            </p:txEl>
                                          </p:spTgt>
                                        </p:tgtEl>
                                        <p:attrNameLst>
                                          <p:attrName>style.visibility</p:attrName>
                                        </p:attrNameLst>
                                      </p:cBhvr>
                                      <p:to>
                                        <p:strVal val="visible"/>
                                      </p:to>
                                    </p:set>
                                    <p:animEffect transition="in" filter="barn(inVertical)">
                                      <p:cBhvr>
                                        <p:cTn id="3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3"/>
          <a:stretch>
            <a:fillRect/>
          </a:stretch>
        </p:blipFill>
        <p:spPr>
          <a:xfrm>
            <a:off x="102208" y="115514"/>
            <a:ext cx="641350" cy="588645"/>
          </a:xfrm>
          <a:prstGeom prst="rect">
            <a:avLst/>
          </a:prstGeom>
        </p:spPr>
      </p:pic>
      <p:sp>
        <p:nvSpPr>
          <p:cNvPr id="8" name="矩形 7"/>
          <p:cNvSpPr/>
          <p:nvPr/>
        </p:nvSpPr>
        <p:spPr>
          <a:xfrm>
            <a:off x="743558" y="115514"/>
            <a:ext cx="2270173" cy="646331"/>
          </a:xfrm>
          <a:prstGeom prst="rect">
            <a:avLst/>
          </a:prstGeom>
          <a:noFill/>
        </p:spPr>
        <p:txBody>
          <a:bodyPr wrap="none" lIns="91440" tIns="45720" rIns="91440" bIns="45720">
            <a:spAutoFit/>
          </a:bodyPr>
          <a:lstStyle/>
          <a:p>
            <a:pPr algn="ctr"/>
            <a:r>
              <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归纳总结</a:t>
            </a:r>
            <a:r>
              <a:rPr lang="en-US" altLang="zh-CN" sz="36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4</a:t>
            </a:r>
            <a:endPar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
        <p:nvSpPr>
          <p:cNvPr id="4" name="文本框 3"/>
          <p:cNvSpPr txBox="1"/>
          <p:nvPr/>
        </p:nvSpPr>
        <p:spPr>
          <a:xfrm>
            <a:off x="422883" y="2119970"/>
            <a:ext cx="10905550" cy="707886"/>
          </a:xfrm>
          <a:prstGeom prst="rect">
            <a:avLst/>
          </a:prstGeom>
          <a:noFill/>
        </p:spPr>
        <p:txBody>
          <a:bodyPr wrap="none" rtlCol="0">
            <a:spAutoFit/>
          </a:bodyPr>
          <a:lstStyle/>
          <a:p>
            <a:r>
              <a:rPr lang="zh-CN" altLang="en-US" sz="2800">
                <a:latin typeface="微软雅黑" panose="020B0503020204020204" charset="-122"/>
                <a:ea typeface="微软雅黑" panose="020B0503020204020204" charset="-122"/>
              </a:rPr>
              <a:t>刘和珍君是一位具有正义感、责任感、反抗精神的热血</a:t>
            </a:r>
            <a:r>
              <a:rPr lang="zh-CN" altLang="en-US" sz="4000" b="1">
                <a:solidFill>
                  <a:srgbClr val="FF0000"/>
                </a:solidFill>
                <a:latin typeface="微软雅黑" panose="020B0503020204020204" charset="-122"/>
                <a:ea typeface="微软雅黑" panose="020B0503020204020204" charset="-122"/>
              </a:rPr>
              <a:t>女性</a:t>
            </a:r>
            <a:r>
              <a:rPr lang="zh-CN" altLang="en-US" sz="2800">
                <a:latin typeface="微软雅黑" panose="020B0503020204020204" charset="-122"/>
                <a:ea typeface="微软雅黑" panose="020B0503020204020204" charset="-122"/>
              </a:rPr>
              <a:t>青年。</a:t>
            </a:r>
          </a:p>
        </p:txBody>
      </p:sp>
      <p:sp>
        <p:nvSpPr>
          <p:cNvPr id="5" name="矩形 4"/>
          <p:cNvSpPr/>
          <p:nvPr/>
        </p:nvSpPr>
        <p:spPr>
          <a:xfrm>
            <a:off x="2934219" y="11661"/>
            <a:ext cx="9076060" cy="1384995"/>
          </a:xfrm>
          <a:prstGeom prst="rect">
            <a:avLst/>
          </a:prstGeom>
        </p:spPr>
        <p:txBody>
          <a:bodyPr wrap="square">
            <a:spAutoFit/>
          </a:bodyPr>
          <a:lstStyle/>
          <a:p>
            <a:r>
              <a:rPr lang="zh-CN" altLang="en-US" sz="2800">
                <a:latin typeface="+mn-ea"/>
              </a:rPr>
              <a:t>什么是真正的历史？</a:t>
            </a:r>
            <a:endParaRPr lang="en-US" altLang="zh-CN" sz="2800">
              <a:latin typeface="+mn-ea"/>
            </a:endParaRPr>
          </a:p>
          <a:p>
            <a:r>
              <a:rPr lang="zh-CN" altLang="en-US" sz="2800">
                <a:latin typeface="+mn-ea"/>
              </a:rPr>
              <a:t>我们该如何从“书写的历史”中去接近“真实的历史”呢？</a:t>
            </a:r>
            <a:endParaRPr lang="en-US" altLang="zh-CN" sz="2800">
              <a:latin typeface="+mn-ea"/>
            </a:endParaRPr>
          </a:p>
          <a:p>
            <a:r>
              <a:rPr lang="zh-CN" altLang="en-US" sz="2800">
                <a:latin typeface="+mn-ea"/>
              </a:rPr>
              <a:t>或者说，我们可能拥有一个“真实的历史”吗？</a:t>
            </a:r>
            <a:endParaRPr lang="zh-CN" altLang="en-US" sz="2800"/>
          </a:p>
        </p:txBody>
      </p:sp>
      <p:sp>
        <p:nvSpPr>
          <p:cNvPr id="6" name="文本框 5"/>
          <p:cNvSpPr txBox="1"/>
          <p:nvPr/>
        </p:nvSpPr>
        <p:spPr>
          <a:xfrm>
            <a:off x="155217" y="3761284"/>
            <a:ext cx="11726287" cy="1200329"/>
          </a:xfrm>
          <a:prstGeom prst="rect">
            <a:avLst/>
          </a:prstGeom>
          <a:noFill/>
        </p:spPr>
        <p:txBody>
          <a:bodyPr wrap="none" rtlCol="0">
            <a:spAutoFit/>
          </a:bodyPr>
          <a:lstStyle/>
          <a:p>
            <a:r>
              <a:rPr lang="zh-CN" altLang="en-US" sz="3600">
                <a:latin typeface="黑体" pitchFamily="49" charset="-122"/>
                <a:ea typeface="黑体" pitchFamily="49" charset="-122"/>
              </a:rPr>
              <a:t>人类的</a:t>
            </a:r>
            <a:r>
              <a:rPr lang="zh-CN" altLang="en-US" sz="3600">
                <a:solidFill>
                  <a:srgbClr val="0070C0"/>
                </a:solidFill>
                <a:latin typeface="黑体" pitchFamily="49" charset="-122"/>
                <a:ea typeface="黑体" pitchFamily="49" charset="-122"/>
              </a:rPr>
              <a:t>血战前行</a:t>
            </a:r>
            <a:r>
              <a:rPr lang="zh-CN" altLang="en-US" sz="3600">
                <a:latin typeface="黑体" pitchFamily="49" charset="-122"/>
                <a:ea typeface="黑体" pitchFamily="49" charset="-122"/>
              </a:rPr>
              <a:t>的历史，</a:t>
            </a:r>
            <a:endParaRPr lang="en-US" altLang="zh-CN" sz="3600">
              <a:latin typeface="黑体" pitchFamily="49" charset="-122"/>
              <a:ea typeface="黑体" pitchFamily="49" charset="-122"/>
            </a:endParaRPr>
          </a:p>
          <a:p>
            <a:r>
              <a:rPr lang="zh-CN" altLang="en-US" sz="3600">
                <a:latin typeface="黑体" pitchFamily="49" charset="-122"/>
                <a:ea typeface="黑体" pitchFamily="49" charset="-122"/>
              </a:rPr>
              <a:t>正如煤的形成，当时用</a:t>
            </a:r>
            <a:r>
              <a:rPr lang="zh-CN" altLang="en-US" sz="3600">
                <a:solidFill>
                  <a:srgbClr val="C00000"/>
                </a:solidFill>
                <a:latin typeface="黑体" pitchFamily="49" charset="-122"/>
                <a:ea typeface="黑体" pitchFamily="49" charset="-122"/>
              </a:rPr>
              <a:t>大量的木材</a:t>
            </a:r>
            <a:r>
              <a:rPr lang="zh-CN" altLang="en-US" sz="3600">
                <a:latin typeface="黑体" pitchFamily="49" charset="-122"/>
                <a:ea typeface="黑体" pitchFamily="49" charset="-122"/>
              </a:rPr>
              <a:t>，结果却只是</a:t>
            </a:r>
            <a:r>
              <a:rPr lang="zh-CN" altLang="en-US" sz="3600">
                <a:solidFill>
                  <a:srgbClr val="C00000"/>
                </a:solidFill>
                <a:latin typeface="黑体" pitchFamily="49" charset="-122"/>
                <a:ea typeface="黑体" pitchFamily="49" charset="-122"/>
              </a:rPr>
              <a:t>一小块</a:t>
            </a:r>
            <a:r>
              <a:rPr lang="zh-CN" altLang="en-US" sz="3600">
                <a:latin typeface="黑体" pitchFamily="49" charset="-122"/>
                <a:ea typeface="黑体" pitchFamily="49" charset="-122"/>
              </a:rPr>
              <a:t>。</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p:nvPr/>
        </p:nvSpPr>
        <p:spPr>
          <a:xfrm>
            <a:off x="94313" y="991664"/>
            <a:ext cx="12393136" cy="5693866"/>
          </a:xfrm>
          <a:prstGeom prst="rect">
            <a:avLst/>
          </a:prstGeom>
          <a:noFill/>
        </p:spPr>
        <p:txBody>
          <a:bodyPr wrap="none" rtlCol="0">
            <a:spAutoFit/>
          </a:bodyPr>
          <a:lstStyle/>
          <a:p>
            <a:r>
              <a:rPr lang="zh-CN" altLang="en-US" sz="2800">
                <a:latin typeface="+mn-ea"/>
              </a:rPr>
              <a:t>鲁迅的</a:t>
            </a:r>
            <a:r>
              <a:rPr lang="en-US" altLang="zh-CN" sz="2800">
                <a:latin typeface="+mn-ea"/>
              </a:rPr>
              <a:t>《</a:t>
            </a:r>
            <a:r>
              <a:rPr lang="zh-CN" altLang="en-US" sz="2800">
                <a:latin typeface="+mn-ea"/>
              </a:rPr>
              <a:t>记念刘和珍君</a:t>
            </a:r>
            <a:r>
              <a:rPr lang="en-US" altLang="zh-CN" sz="2800">
                <a:latin typeface="+mn-ea"/>
              </a:rPr>
              <a:t>》</a:t>
            </a:r>
            <a:r>
              <a:rPr lang="zh-CN" altLang="en-US" sz="2800">
                <a:latin typeface="+mn-ea"/>
              </a:rPr>
              <a:t>和</a:t>
            </a:r>
            <a:r>
              <a:rPr lang="en-US" altLang="zh-CN" sz="2800">
                <a:latin typeface="+mn-ea"/>
              </a:rPr>
              <a:t>《</a:t>
            </a:r>
            <a:r>
              <a:rPr lang="zh-CN" altLang="en-US" sz="2800">
                <a:latin typeface="+mn-ea"/>
              </a:rPr>
              <a:t>为了忘却的记念</a:t>
            </a:r>
            <a:r>
              <a:rPr lang="en-US" altLang="zh-CN" sz="2800">
                <a:latin typeface="+mn-ea"/>
              </a:rPr>
              <a:t>》</a:t>
            </a:r>
            <a:r>
              <a:rPr lang="zh-CN" altLang="en-US" sz="2800">
                <a:latin typeface="+mn-ea"/>
              </a:rPr>
              <a:t>都是写人记事的纪念性散文。</a:t>
            </a:r>
            <a:endParaRPr lang="en-US" altLang="zh-CN" sz="2800">
              <a:latin typeface="+mn-ea"/>
            </a:endParaRPr>
          </a:p>
          <a:p>
            <a:endParaRPr lang="en-US" altLang="zh-CN" sz="2800">
              <a:latin typeface="+mn-ea"/>
            </a:endParaRPr>
          </a:p>
          <a:p>
            <a:r>
              <a:rPr lang="en-US" altLang="zh-CN" sz="2800">
                <a:latin typeface="+mn-ea"/>
              </a:rPr>
              <a:t>《</a:t>
            </a:r>
            <a:r>
              <a:rPr lang="zh-CN" altLang="en-US" sz="2800">
                <a:latin typeface="+mn-ea"/>
              </a:rPr>
              <a:t>记念刘和珍君</a:t>
            </a:r>
            <a:r>
              <a:rPr lang="en-US" altLang="zh-CN" sz="2800">
                <a:latin typeface="+mn-ea"/>
              </a:rPr>
              <a:t>》</a:t>
            </a:r>
            <a:r>
              <a:rPr lang="zh-CN" altLang="en-US" sz="2800">
                <a:latin typeface="+mn-ea"/>
              </a:rPr>
              <a:t>为悼念在“三一八”惨案中遭段祺瑞执政府卫队杀害的</a:t>
            </a:r>
            <a:endParaRPr lang="en-US" altLang="zh-CN" sz="2800">
              <a:latin typeface="+mn-ea"/>
            </a:endParaRPr>
          </a:p>
          <a:p>
            <a:r>
              <a:rPr lang="zh-CN" altLang="en-US" sz="2800">
                <a:latin typeface="+mn-ea"/>
              </a:rPr>
              <a:t>刘和珍等青年学生而写；</a:t>
            </a:r>
            <a:endParaRPr lang="en-US" altLang="zh-CN" sz="2800">
              <a:latin typeface="+mn-ea"/>
            </a:endParaRPr>
          </a:p>
          <a:p>
            <a:endParaRPr lang="en-US" altLang="zh-CN" sz="2800">
              <a:latin typeface="+mn-ea"/>
            </a:endParaRPr>
          </a:p>
          <a:p>
            <a:r>
              <a:rPr lang="en-US" altLang="zh-CN" sz="2800">
                <a:latin typeface="+mn-ea"/>
              </a:rPr>
              <a:t>《</a:t>
            </a:r>
            <a:r>
              <a:rPr lang="zh-CN" altLang="en-US" sz="2800">
                <a:latin typeface="+mn-ea"/>
              </a:rPr>
              <a:t>为了忘却的记念</a:t>
            </a:r>
            <a:r>
              <a:rPr lang="en-US" altLang="zh-CN" sz="2800">
                <a:latin typeface="+mn-ea"/>
              </a:rPr>
              <a:t>》</a:t>
            </a:r>
            <a:r>
              <a:rPr lang="zh-CN" altLang="en-US" sz="2800">
                <a:latin typeface="+mn-ea"/>
              </a:rPr>
              <a:t>为纪念被国民党反动派杀害的</a:t>
            </a:r>
            <a:endParaRPr lang="en-US" altLang="zh-CN" sz="2800">
              <a:latin typeface="+mn-ea"/>
            </a:endParaRPr>
          </a:p>
          <a:p>
            <a:r>
              <a:rPr lang="zh-CN" altLang="en-US" sz="2800">
                <a:latin typeface="+mn-ea"/>
              </a:rPr>
              <a:t>白莽、柔石、冯铿、李伟森、胡也频等五位左翼青年作家而写。</a:t>
            </a:r>
            <a:endParaRPr lang="en-US" altLang="zh-CN" sz="2800">
              <a:latin typeface="+mn-ea"/>
            </a:endParaRPr>
          </a:p>
          <a:p>
            <a:endParaRPr lang="en-US" altLang="zh-CN" sz="2800">
              <a:latin typeface="+mn-ea"/>
            </a:endParaRPr>
          </a:p>
          <a:p>
            <a:r>
              <a:rPr lang="zh-CN" altLang="en-US" sz="2800">
                <a:solidFill>
                  <a:schemeClr val="accent1">
                    <a:lumMod val="75000"/>
                  </a:schemeClr>
                </a:solidFill>
                <a:latin typeface="+mn-ea"/>
              </a:rPr>
              <a:t>两篇文章都表达了对革命青年烈士的哀悼和对反动势力的痛恨，</a:t>
            </a:r>
            <a:endParaRPr lang="en-US" altLang="zh-CN" sz="2800">
              <a:solidFill>
                <a:schemeClr val="accent1">
                  <a:lumMod val="75000"/>
                </a:schemeClr>
              </a:solidFill>
              <a:latin typeface="+mn-ea"/>
            </a:endParaRPr>
          </a:p>
          <a:p>
            <a:r>
              <a:rPr lang="zh-CN" altLang="en-US" sz="2800">
                <a:solidFill>
                  <a:schemeClr val="accent1">
                    <a:lumMod val="75000"/>
                  </a:schemeClr>
                </a:solidFill>
                <a:latin typeface="+mn-ea"/>
              </a:rPr>
              <a:t>展现了新民主主义革命时期仁人志士英勇斗争的历史场景。</a:t>
            </a:r>
            <a:endParaRPr lang="en-US" altLang="zh-CN" sz="2800">
              <a:solidFill>
                <a:schemeClr val="accent1">
                  <a:lumMod val="75000"/>
                </a:schemeClr>
              </a:solidFill>
              <a:latin typeface="+mn-ea"/>
            </a:endParaRPr>
          </a:p>
          <a:p>
            <a:endParaRPr lang="en-US" altLang="zh-CN" sz="2800">
              <a:latin typeface="+mn-ea"/>
            </a:endParaRPr>
          </a:p>
          <a:p>
            <a:r>
              <a:rPr lang="en-US" altLang="zh-CN" sz="2800">
                <a:latin typeface="+mn-ea"/>
              </a:rPr>
              <a:t>1.</a:t>
            </a:r>
            <a:r>
              <a:rPr lang="zh-CN" altLang="en-US" sz="2800">
                <a:latin typeface="+mn-ea"/>
              </a:rPr>
              <a:t>同：简洁的叙述、精辟的议论、尖锐的讽刺等；</a:t>
            </a:r>
            <a:endParaRPr lang="en-US" altLang="zh-CN" sz="2800">
              <a:latin typeface="+mn-ea"/>
            </a:endParaRPr>
          </a:p>
          <a:p>
            <a:r>
              <a:rPr lang="en-US" altLang="zh-CN" sz="2800">
                <a:latin typeface="+mn-ea"/>
              </a:rPr>
              <a:t>2.</a:t>
            </a:r>
            <a:r>
              <a:rPr lang="zh-CN" altLang="en-US" sz="2800">
                <a:latin typeface="+mn-ea"/>
              </a:rPr>
              <a:t>异：前者直露显豁、感情浓厚炽烈，后者运用了不少曲折隐晦的笔法等。</a:t>
            </a:r>
            <a:endParaRPr lang="en-US" altLang="zh-CN" sz="2800">
              <a:latin typeface="+mn-ea"/>
            </a:endParaRPr>
          </a:p>
        </p:txBody>
      </p:sp>
      <p:sp>
        <p:nvSpPr>
          <p:cNvPr id="3" name="矩形 2"/>
          <p:cNvSpPr/>
          <p:nvPr/>
        </p:nvSpPr>
        <p:spPr>
          <a:xfrm>
            <a:off x="94313" y="172470"/>
            <a:ext cx="2242922" cy="707886"/>
          </a:xfrm>
          <a:prstGeom prst="rect">
            <a:avLst/>
          </a:prstGeom>
          <a:noFill/>
        </p:spPr>
        <p:txBody>
          <a:bodyPr wrap="none" lIns="91440" tIns="45720" rIns="91440" bIns="45720">
            <a:spAutoFit/>
          </a:bodyPr>
          <a:lstStyle/>
          <a:p>
            <a:pPr algn="ctr"/>
            <a:r>
              <a:rPr lang="zh-CN" altLang="en-US" sz="4000" b="1" cap="none" spc="0">
                <a:ln w="22225">
                  <a:solidFill>
                    <a:schemeClr val="accent2"/>
                  </a:solidFill>
                  <a:prstDash val="solid"/>
                </a:ln>
                <a:solidFill>
                  <a:schemeClr val="accent2">
                    <a:lumMod val="40000"/>
                    <a:lumOff val="60000"/>
                  </a:schemeClr>
                </a:solidFill>
                <a:effectLst/>
                <a:latin typeface="仿宋" panose="02010609060101010101" pitchFamily="49" charset="-122"/>
                <a:ea typeface="仿宋" panose="02010609060101010101" pitchFamily="49" charset="-122"/>
              </a:rPr>
              <a:t>预习资料</a:t>
            </a:r>
            <a:endParaRPr lang="zh-CN" altLang="en-US" sz="4000" b="1" cap="none" spc="0">
              <a:ln w="22225">
                <a:solidFill>
                  <a:schemeClr val="accent2"/>
                </a:solidFill>
                <a:prstDash val="solid"/>
              </a:ln>
              <a:solidFill>
                <a:schemeClr val="accent2">
                  <a:lumMod val="40000"/>
                  <a:lumOff val="60000"/>
                </a:schemeClr>
              </a:solidFill>
              <a:effectLst/>
            </a:endParaRPr>
          </a:p>
        </p:txBody>
      </p:sp>
    </p:spTree>
  </p:cSld>
  <p:clrMapOvr>
    <a:masterClrMapping/>
  </p:clrMapOvr>
  <p:transition spd="med">
    <p:pull/>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descr="塔"/>
          <p:cNvPicPr>
            <a:picLocks noChangeAspect="1"/>
          </p:cNvPicPr>
          <p:nvPr/>
        </p:nvPicPr>
        <p:blipFill>
          <a:blip r:embed="rId3"/>
          <a:stretch>
            <a:fillRect/>
          </a:stretch>
        </p:blipFill>
        <p:spPr>
          <a:xfrm>
            <a:off x="10879455" y="4635500"/>
            <a:ext cx="1304290" cy="2273935"/>
          </a:xfrm>
          <a:prstGeom prst="rect">
            <a:avLst/>
          </a:prstGeom>
        </p:spPr>
      </p:pic>
      <p:pic>
        <p:nvPicPr>
          <p:cNvPr id="9" name="图片 8" descr="花2"/>
          <p:cNvPicPr>
            <a:picLocks noChangeAspect="1"/>
          </p:cNvPicPr>
          <p:nvPr/>
        </p:nvPicPr>
        <p:blipFill>
          <a:blip r:embed="rId4"/>
          <a:stretch>
            <a:fillRect/>
          </a:stretch>
        </p:blipFill>
        <p:spPr>
          <a:xfrm>
            <a:off x="102208" y="115514"/>
            <a:ext cx="641350" cy="588645"/>
          </a:xfrm>
          <a:prstGeom prst="rect">
            <a:avLst/>
          </a:prstGeom>
        </p:spPr>
      </p:pic>
      <p:sp>
        <p:nvSpPr>
          <p:cNvPr id="10" name="矩形 9"/>
          <p:cNvSpPr/>
          <p:nvPr/>
        </p:nvSpPr>
        <p:spPr>
          <a:xfrm>
            <a:off x="674244" y="19865"/>
            <a:ext cx="2037738" cy="646331"/>
          </a:xfrm>
          <a:prstGeom prst="rect">
            <a:avLst/>
          </a:prstGeom>
          <a:noFill/>
        </p:spPr>
        <p:txBody>
          <a:bodyPr wrap="none" lIns="91440" tIns="45720" rIns="91440" bIns="45720">
            <a:spAutoFit/>
          </a:bodyPr>
          <a:lstStyle/>
          <a:p>
            <a:pPr algn="ctr"/>
            <a:r>
              <a:rPr lang="zh-CN" altLang="en-US" sz="36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课堂检测</a:t>
            </a:r>
            <a:endPar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
        <p:nvSpPr>
          <p:cNvPr id="3" name="矩形 2"/>
          <p:cNvSpPr/>
          <p:nvPr/>
        </p:nvSpPr>
        <p:spPr>
          <a:xfrm>
            <a:off x="102208" y="578717"/>
            <a:ext cx="11957270" cy="6279283"/>
          </a:xfrm>
          <a:prstGeom prst="rect">
            <a:avLst/>
          </a:prstGeom>
        </p:spPr>
        <p:txBody>
          <a:bodyPr wrap="square">
            <a:spAutoFit/>
          </a:bodyPr>
          <a:lstStyle/>
          <a:p>
            <a:pPr algn="just">
              <a:spcAft>
                <a:spcPct val="0"/>
              </a:spcAft>
              <a:tabLst>
                <a:tab pos="2933700" algn="l"/>
              </a:tabLst>
            </a:pPr>
            <a:r>
              <a:rPr lang="en-US" altLang="zh-CN" sz="2800" kern="100">
                <a:latin typeface="+mn-ea"/>
                <a:cs typeface="Courier New" panose="02070309020205020404" pitchFamily="49" charset="0"/>
              </a:rPr>
              <a:t>1</a:t>
            </a:r>
            <a:r>
              <a:rPr lang="zh-CN" altLang="zh-CN" sz="2800" kern="100">
                <a:latin typeface="+mn-ea"/>
                <a:cs typeface="Times New Roman" panose="02020603050405020304" pitchFamily="18" charset="0"/>
              </a:rPr>
              <a:t>．对下列句子表达手法及作用理解正确的一项是</a:t>
            </a:r>
            <a:r>
              <a:rPr lang="en-US" altLang="zh-CN" sz="2800" kern="100">
                <a:latin typeface="+mn-ea"/>
                <a:cs typeface="Courier New" panose="02070309020205020404" pitchFamily="49" charset="0"/>
              </a:rPr>
              <a:t>(</a:t>
            </a:r>
            <a:r>
              <a:rPr lang="zh-CN" altLang="zh-CN" sz="2800" kern="100">
                <a:latin typeface="+mn-ea"/>
                <a:cs typeface="Times New Roman" panose="02020603050405020304" pitchFamily="18" charset="0"/>
              </a:rPr>
              <a:t>　　</a:t>
            </a:r>
            <a:r>
              <a:rPr lang="en-US" altLang="zh-CN" sz="2800" kern="100">
                <a:latin typeface="+mn-ea"/>
                <a:cs typeface="Courier New" panose="02070309020205020404" pitchFamily="49" charset="0"/>
              </a:rPr>
              <a:t>)</a:t>
            </a:r>
            <a:endParaRPr lang="zh-CN" altLang="zh-CN" sz="2800" kern="100">
              <a:latin typeface="+mn-ea"/>
              <a:cs typeface="Courier New" panose="02070309020205020404" pitchFamily="49" charset="0"/>
            </a:endParaRPr>
          </a:p>
          <a:p>
            <a:pPr algn="just">
              <a:spcAft>
                <a:spcPct val="0"/>
              </a:spcAft>
              <a:tabLst>
                <a:tab pos="2933700" algn="l"/>
              </a:tabLst>
            </a:pPr>
            <a:r>
              <a:rPr lang="zh-CN" altLang="zh-CN" sz="2800" b="1" kern="100">
                <a:latin typeface="+mn-ea"/>
                <a:cs typeface="Times New Roman" panose="02020603050405020304" pitchFamily="18" charset="0"/>
              </a:rPr>
              <a:t>真的猛士，敢于直面惨淡的人生，敢于正视淋漓的鲜血。</a:t>
            </a:r>
            <a:endParaRPr lang="en-US" altLang="zh-CN" sz="2800" b="1" kern="100">
              <a:latin typeface="+mn-ea"/>
              <a:cs typeface="Times New Roman" panose="02020603050405020304" pitchFamily="18" charset="0"/>
            </a:endParaRPr>
          </a:p>
          <a:p>
            <a:pPr algn="just">
              <a:spcAft>
                <a:spcPct val="0"/>
              </a:spcAft>
              <a:tabLst>
                <a:tab pos="2933700" algn="l"/>
              </a:tabLst>
            </a:pPr>
            <a:r>
              <a:rPr lang="zh-CN" altLang="zh-CN" sz="2800" b="1" kern="100">
                <a:latin typeface="+mn-ea"/>
                <a:cs typeface="Times New Roman" panose="02020603050405020304" pitchFamily="18" charset="0"/>
              </a:rPr>
              <a:t>这是怎样的哀痛者和幸福者？</a:t>
            </a:r>
            <a:endParaRPr lang="en-US" altLang="zh-CN" sz="2800" b="1" kern="100">
              <a:latin typeface="+mn-ea"/>
              <a:cs typeface="Times New Roman" panose="02020603050405020304" pitchFamily="18" charset="0"/>
            </a:endParaRPr>
          </a:p>
          <a:p>
            <a:pPr algn="just">
              <a:spcAft>
                <a:spcPct val="0"/>
              </a:spcAft>
              <a:tabLst>
                <a:tab pos="2933700" algn="l"/>
              </a:tabLst>
            </a:pPr>
            <a:endParaRPr lang="zh-CN" altLang="zh-CN" sz="2800" kern="100">
              <a:latin typeface="+mn-ea"/>
              <a:cs typeface="Courier New" panose="02070309020205020404" pitchFamily="49" charset="0"/>
            </a:endParaRPr>
          </a:p>
          <a:p>
            <a:pPr algn="just">
              <a:spcAft>
                <a:spcPct val="0"/>
              </a:spcAft>
              <a:tabLst>
                <a:tab pos="2933700" algn="l"/>
              </a:tabLst>
            </a:pPr>
            <a:r>
              <a:rPr lang="en-US" altLang="zh-CN" sz="2800" kern="100">
                <a:latin typeface="+mn-ea"/>
                <a:cs typeface="Courier New" panose="02070309020205020404" pitchFamily="49" charset="0"/>
              </a:rPr>
              <a:t>A</a:t>
            </a:r>
            <a:r>
              <a:rPr lang="zh-CN" altLang="zh-CN" sz="2800" kern="100">
                <a:latin typeface="+mn-ea"/>
                <a:cs typeface="Times New Roman" panose="02020603050405020304" pitchFamily="18" charset="0"/>
              </a:rPr>
              <a:t>．这是一个设问句，答案在前一句中，</a:t>
            </a:r>
            <a:r>
              <a:rPr lang="en-US" altLang="zh-CN" sz="2800" kern="100">
                <a:latin typeface="+mn-ea"/>
                <a:cs typeface="Times New Roman" panose="02020603050405020304" pitchFamily="18" charset="0"/>
              </a:rPr>
              <a:t>“</a:t>
            </a:r>
            <a:r>
              <a:rPr lang="zh-CN" altLang="zh-CN" sz="2800" kern="100">
                <a:latin typeface="+mn-ea"/>
                <a:cs typeface="Times New Roman" panose="02020603050405020304" pitchFamily="18" charset="0"/>
              </a:rPr>
              <a:t>敢于直面惨淡的人生，</a:t>
            </a:r>
            <a:endParaRPr lang="en-US" altLang="zh-CN" sz="2800" kern="100">
              <a:latin typeface="+mn-ea"/>
              <a:cs typeface="Times New Roman" panose="02020603050405020304" pitchFamily="18" charset="0"/>
            </a:endParaRPr>
          </a:p>
          <a:p>
            <a:pPr algn="just">
              <a:spcAft>
                <a:spcPct val="0"/>
              </a:spcAft>
              <a:tabLst>
                <a:tab pos="2933700" algn="l"/>
              </a:tabLst>
            </a:pPr>
            <a:r>
              <a:rPr lang="zh-CN" altLang="zh-CN" sz="2800" kern="100">
                <a:latin typeface="+mn-ea"/>
                <a:cs typeface="Times New Roman" panose="02020603050405020304" pitchFamily="18" charset="0"/>
              </a:rPr>
              <a:t>敢于正视淋漓的鲜血</a:t>
            </a:r>
            <a:r>
              <a:rPr lang="en-US" altLang="zh-CN" sz="2800" kern="100">
                <a:latin typeface="+mn-ea"/>
                <a:cs typeface="Times New Roman" panose="02020603050405020304" pitchFamily="18" charset="0"/>
              </a:rPr>
              <a:t>”</a:t>
            </a:r>
            <a:r>
              <a:rPr lang="zh-CN" altLang="zh-CN" sz="2800" kern="100">
                <a:latin typeface="+mn-ea"/>
                <a:cs typeface="Times New Roman" panose="02020603050405020304" pitchFamily="18" charset="0"/>
              </a:rPr>
              <a:t>的人就是</a:t>
            </a:r>
            <a:r>
              <a:rPr lang="en-US" altLang="zh-CN" sz="2800" kern="100">
                <a:latin typeface="+mn-ea"/>
                <a:cs typeface="Times New Roman" panose="02020603050405020304" pitchFamily="18" charset="0"/>
              </a:rPr>
              <a:t>“</a:t>
            </a:r>
            <a:r>
              <a:rPr lang="zh-CN" altLang="zh-CN" sz="2800" kern="100">
                <a:latin typeface="+mn-ea"/>
                <a:cs typeface="Times New Roman" panose="02020603050405020304" pitchFamily="18" charset="0"/>
              </a:rPr>
              <a:t>哀痛者</a:t>
            </a:r>
            <a:r>
              <a:rPr lang="en-US" altLang="zh-CN" sz="2800" kern="100">
                <a:latin typeface="+mn-ea"/>
                <a:cs typeface="Times New Roman" panose="02020603050405020304" pitchFamily="18" charset="0"/>
              </a:rPr>
              <a:t>”</a:t>
            </a:r>
            <a:r>
              <a:rPr lang="zh-CN" altLang="zh-CN" sz="2800" kern="100">
                <a:latin typeface="+mn-ea"/>
                <a:cs typeface="Times New Roman" panose="02020603050405020304" pitchFamily="18" charset="0"/>
              </a:rPr>
              <a:t>和</a:t>
            </a:r>
            <a:r>
              <a:rPr lang="en-US" altLang="zh-CN" sz="2800" kern="100">
                <a:latin typeface="+mn-ea"/>
                <a:cs typeface="Times New Roman" panose="02020603050405020304" pitchFamily="18" charset="0"/>
              </a:rPr>
              <a:t>“</a:t>
            </a:r>
            <a:r>
              <a:rPr lang="zh-CN" altLang="zh-CN" sz="2800" kern="100">
                <a:latin typeface="+mn-ea"/>
                <a:cs typeface="Times New Roman" panose="02020603050405020304" pitchFamily="18" charset="0"/>
              </a:rPr>
              <a:t>幸福者</a:t>
            </a:r>
            <a:r>
              <a:rPr lang="en-US" altLang="zh-CN" sz="2800" kern="100">
                <a:latin typeface="+mn-ea"/>
                <a:cs typeface="Times New Roman" panose="02020603050405020304" pitchFamily="18" charset="0"/>
              </a:rPr>
              <a:t>”</a:t>
            </a:r>
            <a:r>
              <a:rPr lang="zh-CN" altLang="zh-CN" sz="2800" kern="100">
                <a:latin typeface="+mn-ea"/>
                <a:cs typeface="Times New Roman" panose="02020603050405020304" pitchFamily="18" charset="0"/>
              </a:rPr>
              <a:t>。</a:t>
            </a:r>
            <a:endParaRPr lang="en-US" altLang="zh-CN" sz="2800" kern="100">
              <a:latin typeface="+mn-ea"/>
              <a:cs typeface="Times New Roman" panose="02020603050405020304" pitchFamily="18" charset="0"/>
            </a:endParaRPr>
          </a:p>
          <a:p>
            <a:pPr algn="just">
              <a:spcAft>
                <a:spcPct val="0"/>
              </a:spcAft>
              <a:tabLst>
                <a:tab pos="2933700" algn="l"/>
              </a:tabLst>
            </a:pPr>
            <a:endParaRPr lang="zh-CN" altLang="zh-CN" sz="2800" kern="100">
              <a:latin typeface="+mn-ea"/>
              <a:cs typeface="Courier New" panose="02070309020205020404" pitchFamily="49" charset="0"/>
            </a:endParaRPr>
          </a:p>
          <a:p>
            <a:pPr algn="just">
              <a:spcAft>
                <a:spcPct val="0"/>
              </a:spcAft>
              <a:tabLst>
                <a:tab pos="2933700" algn="l"/>
              </a:tabLst>
            </a:pPr>
            <a:r>
              <a:rPr lang="en-US" altLang="zh-CN" sz="2800" kern="100">
                <a:latin typeface="+mn-ea"/>
                <a:cs typeface="Courier New" panose="02070309020205020404" pitchFamily="49" charset="0"/>
              </a:rPr>
              <a:t>B</a:t>
            </a:r>
            <a:r>
              <a:rPr lang="zh-CN" altLang="zh-CN" sz="2800" kern="100">
                <a:latin typeface="+mn-ea"/>
                <a:cs typeface="Times New Roman" panose="02020603050405020304" pitchFamily="18" charset="0"/>
              </a:rPr>
              <a:t>．这是个一般疑问句，作者用提问的方式，启发读者思考。</a:t>
            </a:r>
            <a:endParaRPr lang="en-US" altLang="zh-CN" sz="2800" kern="100">
              <a:latin typeface="+mn-ea"/>
              <a:cs typeface="Times New Roman" panose="02020603050405020304" pitchFamily="18" charset="0"/>
            </a:endParaRPr>
          </a:p>
          <a:p>
            <a:pPr algn="just">
              <a:spcAft>
                <a:spcPct val="0"/>
              </a:spcAft>
              <a:tabLst>
                <a:tab pos="2933700" algn="l"/>
              </a:tabLst>
            </a:pPr>
            <a:endParaRPr lang="en-US" altLang="zh-CN" sz="2800" kern="100">
              <a:latin typeface="+mn-ea"/>
              <a:cs typeface="Times New Roman" panose="02020603050405020304" pitchFamily="18" charset="0"/>
            </a:endParaRPr>
          </a:p>
          <a:p>
            <a:r>
              <a:rPr lang="en-US" altLang="zh-CN" sz="2800">
                <a:latin typeface="+mn-ea"/>
              </a:rPr>
              <a:t>C</a:t>
            </a:r>
            <a:r>
              <a:rPr lang="zh-CN" altLang="zh-CN" sz="2800">
                <a:latin typeface="+mn-ea"/>
              </a:rPr>
              <a:t>．这是一个反问句，其中饱含了作者对</a:t>
            </a:r>
            <a:r>
              <a:rPr lang="en-US" altLang="zh-CN" sz="2800">
                <a:latin typeface="+mn-ea"/>
              </a:rPr>
              <a:t>“</a:t>
            </a:r>
            <a:r>
              <a:rPr lang="zh-CN" altLang="zh-CN" sz="2800">
                <a:latin typeface="+mn-ea"/>
              </a:rPr>
              <a:t>真的猛士</a:t>
            </a:r>
            <a:r>
              <a:rPr lang="en-US" altLang="zh-CN" sz="2800">
                <a:latin typeface="+mn-ea"/>
              </a:rPr>
              <a:t>”</a:t>
            </a:r>
            <a:r>
              <a:rPr lang="zh-CN" altLang="zh-CN" sz="2800">
                <a:latin typeface="+mn-ea"/>
              </a:rPr>
              <a:t>的赞叹，</a:t>
            </a:r>
            <a:endParaRPr lang="en-US" altLang="zh-CN" sz="2800">
              <a:latin typeface="+mn-ea"/>
            </a:endParaRPr>
          </a:p>
          <a:p>
            <a:r>
              <a:rPr lang="zh-CN" altLang="zh-CN" sz="2800">
                <a:latin typeface="+mn-ea"/>
              </a:rPr>
              <a:t>可以这样理解这句话：这是多么伟大的哀痛者和幸福者啊！</a:t>
            </a:r>
            <a:endParaRPr lang="en-US" altLang="zh-CN" sz="2800">
              <a:latin typeface="+mn-ea"/>
            </a:endParaRPr>
          </a:p>
          <a:p>
            <a:endParaRPr lang="zh-CN" altLang="zh-CN" sz="2800">
              <a:latin typeface="+mn-ea"/>
            </a:endParaRPr>
          </a:p>
          <a:p>
            <a:r>
              <a:rPr lang="en-US" altLang="zh-CN" sz="2800">
                <a:latin typeface="+mn-ea"/>
              </a:rPr>
              <a:t>D</a:t>
            </a:r>
            <a:r>
              <a:rPr lang="zh-CN" altLang="zh-CN" sz="2800">
                <a:latin typeface="+mn-ea"/>
              </a:rPr>
              <a:t>．</a:t>
            </a:r>
            <a:r>
              <a:rPr lang="en-US" altLang="zh-CN" sz="2800">
                <a:latin typeface="+mn-ea"/>
              </a:rPr>
              <a:t>“</a:t>
            </a:r>
            <a:r>
              <a:rPr lang="zh-CN" altLang="zh-CN" sz="2800">
                <a:latin typeface="+mn-ea"/>
              </a:rPr>
              <a:t>怎样的</a:t>
            </a:r>
            <a:r>
              <a:rPr lang="en-US" altLang="zh-CN" sz="2800">
                <a:latin typeface="+mn-ea"/>
              </a:rPr>
              <a:t>”</a:t>
            </a:r>
            <a:r>
              <a:rPr lang="zh-CN" altLang="zh-CN" sz="2800">
                <a:latin typeface="+mn-ea"/>
              </a:rPr>
              <a:t>意思是</a:t>
            </a:r>
            <a:r>
              <a:rPr lang="en-US" altLang="zh-CN" sz="2800">
                <a:latin typeface="+mn-ea"/>
              </a:rPr>
              <a:t>“</a:t>
            </a:r>
            <a:r>
              <a:rPr lang="zh-CN" altLang="zh-CN" sz="2800">
                <a:latin typeface="+mn-ea"/>
              </a:rPr>
              <a:t>多么沉痛的</a:t>
            </a:r>
            <a:r>
              <a:rPr lang="en-US" altLang="zh-CN" sz="2800">
                <a:latin typeface="+mn-ea"/>
              </a:rPr>
              <a:t>”</a:t>
            </a:r>
            <a:r>
              <a:rPr lang="zh-CN" altLang="zh-CN" sz="2800">
                <a:latin typeface="+mn-ea"/>
              </a:rPr>
              <a:t>，因此后一句的句意为：</a:t>
            </a:r>
            <a:endParaRPr lang="en-US" altLang="zh-CN" sz="2800">
              <a:latin typeface="+mn-ea"/>
            </a:endParaRPr>
          </a:p>
          <a:p>
            <a:r>
              <a:rPr lang="zh-CN" altLang="zh-CN" sz="2800">
                <a:latin typeface="+mn-ea"/>
              </a:rPr>
              <a:t>这是多么沉痛的哀痛者和幸福者啊！</a:t>
            </a:r>
          </a:p>
          <a:p>
            <a:pPr indent="612140" algn="just">
              <a:lnSpc>
                <a:spcPct val="130000"/>
              </a:lnSpc>
              <a:spcAft>
                <a:spcPct val="0"/>
              </a:spcAft>
              <a:tabLst>
                <a:tab pos="2933700" algn="l"/>
              </a:tabLst>
            </a:pPr>
            <a:endParaRPr lang="zh-CN" altLang="zh-CN" sz="900" kern="100">
              <a:latin typeface="宋体" pitchFamily="2" charset="-122"/>
              <a:cs typeface="Courier New" panose="02070309020205020404" pitchFamily="49" charset="0"/>
            </a:endParaRPr>
          </a:p>
        </p:txBody>
      </p:sp>
      <p:sp>
        <p:nvSpPr>
          <p:cNvPr id="6" name="矩形 5"/>
          <p:cNvSpPr/>
          <p:nvPr/>
        </p:nvSpPr>
        <p:spPr>
          <a:xfrm>
            <a:off x="8083826" y="343030"/>
            <a:ext cx="580677" cy="923330"/>
          </a:xfrm>
          <a:prstGeom prst="rect">
            <a:avLst/>
          </a:prstGeom>
          <a:noFill/>
        </p:spPr>
        <p:txBody>
          <a:bodyPr wrap="square" lIns="91440" tIns="45720" rIns="91440" bIns="45720">
            <a:spAutoFit/>
          </a:bodyPr>
          <a:lstStyle/>
          <a:p>
            <a:pPr algn="ctr"/>
            <a:r>
              <a:rPr lang="en-US" altLang="zh-CN" sz="5400" b="1" cap="none" spc="0">
                <a:ln w="22225">
                  <a:solidFill>
                    <a:schemeClr val="accent2"/>
                  </a:solidFill>
                  <a:prstDash val="solid"/>
                </a:ln>
                <a:solidFill>
                  <a:schemeClr val="accent2">
                    <a:lumMod val="40000"/>
                    <a:lumOff val="60000"/>
                  </a:schemeClr>
                </a:solidFill>
                <a:effectLst/>
              </a:rPr>
              <a:t>C</a:t>
            </a:r>
            <a:endParaRPr lang="zh-CN" altLang="en-US" sz="5400" b="1" cap="none" spc="0">
              <a:ln w="22225">
                <a:solidFill>
                  <a:schemeClr val="accent2"/>
                </a:solidFill>
                <a:prstDash val="solid"/>
              </a:ln>
              <a:solidFill>
                <a:schemeClr val="accent2">
                  <a:lumMod val="40000"/>
                  <a:lumOff val="60000"/>
                </a:schemeClr>
              </a:solidFill>
              <a:effectLs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nodeType="withGroup">
                            <p:stCondLst>
                              <p:cond delay="500"/>
                            </p:stCondLst>
                            <p:childTnLst>
                              <p:par>
                                <p:cTn id="11" presetID="53" presetClass="entr" presetSubtype="0" fill="hold" nodeType="afterEffec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par>
                    <p:cTn id="16" fill="hold" nodeType="clickPar">
                      <p:stCondLst>
                        <p:cond delay="indefinite"/>
                        <p:cond evt="onBegin" delay="0">
                          <p:tn val="15"/>
                        </p:cond>
                      </p:stCondLst>
                      <p:childTnLst>
                        <p:par>
                          <p:cTn id="17" fill="hold" nodeType="withGroup">
                            <p:stCondLst>
                              <p:cond delay="indefinite"/>
                            </p:stCondLst>
                          </p:cTn>
                        </p:par>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fade">
                                      <p:cBhvr>
                                        <p:cTn id="21" dur="1000"/>
                                        <p:tgtEl>
                                          <p:spTgt spid="6">
                                            <p:txEl>
                                              <p:pRg st="0" end="0"/>
                                            </p:txEl>
                                          </p:spTgt>
                                        </p:tgtEl>
                                      </p:cBhvr>
                                    </p:animEffect>
                                    <p:anim calcmode="lin" valueType="num">
                                      <p:cBhvr>
                                        <p:cTn id="22"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descr="塔"/>
          <p:cNvPicPr>
            <a:picLocks noChangeAspect="1"/>
          </p:cNvPicPr>
          <p:nvPr/>
        </p:nvPicPr>
        <p:blipFill>
          <a:blip r:embed="rId3"/>
          <a:stretch>
            <a:fillRect/>
          </a:stretch>
        </p:blipFill>
        <p:spPr>
          <a:xfrm>
            <a:off x="11121417" y="5111115"/>
            <a:ext cx="1001395" cy="1746885"/>
          </a:xfrm>
          <a:prstGeom prst="rect">
            <a:avLst/>
          </a:prstGeom>
        </p:spPr>
      </p:pic>
      <p:sp>
        <p:nvSpPr>
          <p:cNvPr id="3" name="矩形 2"/>
          <p:cNvSpPr/>
          <p:nvPr/>
        </p:nvSpPr>
        <p:spPr>
          <a:xfrm>
            <a:off x="212035" y="152401"/>
            <a:ext cx="11774556" cy="6124754"/>
          </a:xfrm>
          <a:prstGeom prst="rect">
            <a:avLst/>
          </a:prstGeom>
        </p:spPr>
        <p:txBody>
          <a:bodyPr wrap="square">
            <a:spAutoFit/>
          </a:bodyPr>
          <a:lstStyle/>
          <a:p>
            <a:pPr algn="just">
              <a:spcAft>
                <a:spcPct val="0"/>
              </a:spcAft>
              <a:tabLst>
                <a:tab pos="2933700" algn="l"/>
              </a:tabLst>
            </a:pPr>
            <a:r>
              <a:rPr lang="en-US" altLang="zh-CN" sz="2800" kern="100">
                <a:latin typeface="+mn-ea"/>
                <a:cs typeface="Courier New" panose="02070309020205020404" pitchFamily="49" charset="0"/>
              </a:rPr>
              <a:t>2</a:t>
            </a:r>
            <a:r>
              <a:rPr lang="zh-CN" altLang="zh-CN" sz="2800" kern="100">
                <a:latin typeface="+mn-ea"/>
                <a:cs typeface="Times New Roman" panose="02020603050405020304" pitchFamily="18" charset="0"/>
              </a:rPr>
              <a:t>．对《记念刘和珍君》的理解有误的一项是</a:t>
            </a:r>
            <a:r>
              <a:rPr lang="en-US" altLang="zh-CN" sz="2800" kern="100">
                <a:latin typeface="+mn-ea"/>
                <a:cs typeface="Courier New" panose="02070309020205020404" pitchFamily="49" charset="0"/>
              </a:rPr>
              <a:t>(</a:t>
            </a:r>
            <a:r>
              <a:rPr lang="zh-CN" altLang="zh-CN" sz="2800" kern="100">
                <a:latin typeface="+mn-ea"/>
                <a:cs typeface="Times New Roman" panose="02020603050405020304" pitchFamily="18" charset="0"/>
              </a:rPr>
              <a:t>　　</a:t>
            </a:r>
            <a:r>
              <a:rPr lang="en-US" altLang="zh-CN" sz="2800" kern="100">
                <a:latin typeface="+mn-ea"/>
                <a:cs typeface="Courier New" panose="02070309020205020404" pitchFamily="49" charset="0"/>
              </a:rPr>
              <a:t>)</a:t>
            </a:r>
          </a:p>
          <a:p>
            <a:pPr algn="just">
              <a:spcAft>
                <a:spcPct val="0"/>
              </a:spcAft>
              <a:tabLst>
                <a:tab pos="2933700" algn="l"/>
              </a:tabLst>
            </a:pPr>
            <a:endParaRPr lang="zh-CN" altLang="zh-CN" sz="2800" kern="100">
              <a:latin typeface="+mn-ea"/>
              <a:cs typeface="Courier New" panose="02070309020205020404" pitchFamily="49" charset="0"/>
            </a:endParaRPr>
          </a:p>
          <a:p>
            <a:pPr algn="just">
              <a:spcAft>
                <a:spcPct val="0"/>
              </a:spcAft>
              <a:tabLst>
                <a:tab pos="2933700" algn="l"/>
              </a:tabLst>
            </a:pPr>
            <a:r>
              <a:rPr lang="en-US" altLang="zh-CN" sz="2800" kern="100">
                <a:latin typeface="+mn-ea"/>
                <a:cs typeface="Courier New" panose="02070309020205020404" pitchFamily="49" charset="0"/>
              </a:rPr>
              <a:t>A</a:t>
            </a:r>
            <a:r>
              <a:rPr lang="zh-CN" altLang="zh-CN" sz="2800" kern="100">
                <a:latin typeface="+mn-ea"/>
                <a:cs typeface="Times New Roman" panose="02020603050405020304" pitchFamily="18" charset="0"/>
              </a:rPr>
              <a:t>．复杂记叙文常常要用线索把材料贯穿起来，线索可以是中心事件，可以是人物，也可以是感情。《记念刘和珍君》一文的线索是作者悲愤的情感。</a:t>
            </a:r>
            <a:endParaRPr lang="zh-CN" altLang="zh-CN" sz="2800" kern="100">
              <a:latin typeface="+mn-ea"/>
              <a:cs typeface="Courier New" panose="02070309020205020404" pitchFamily="49" charset="0"/>
            </a:endParaRPr>
          </a:p>
          <a:p>
            <a:pPr algn="just">
              <a:spcAft>
                <a:spcPct val="0"/>
              </a:spcAft>
              <a:tabLst>
                <a:tab pos="2933700" algn="l"/>
              </a:tabLst>
            </a:pPr>
            <a:endParaRPr lang="en-US" altLang="zh-CN" sz="2800" kern="100">
              <a:latin typeface="+mn-ea"/>
              <a:cs typeface="Courier New" panose="02070309020205020404" pitchFamily="49" charset="0"/>
            </a:endParaRPr>
          </a:p>
          <a:p>
            <a:pPr algn="just">
              <a:spcAft>
                <a:spcPct val="0"/>
              </a:spcAft>
              <a:tabLst>
                <a:tab pos="2933700" algn="l"/>
              </a:tabLst>
            </a:pPr>
            <a:r>
              <a:rPr lang="en-US" altLang="zh-CN" sz="2800" kern="100">
                <a:latin typeface="+mn-ea"/>
                <a:cs typeface="Courier New" panose="02070309020205020404" pitchFamily="49" charset="0"/>
              </a:rPr>
              <a:t>B</a:t>
            </a:r>
            <a:r>
              <a:rPr lang="zh-CN" altLang="zh-CN" sz="2800" kern="100">
                <a:latin typeface="+mn-ea"/>
                <a:cs typeface="Times New Roman" panose="02020603050405020304" pitchFamily="18" charset="0"/>
              </a:rPr>
              <a:t>．《记念刘和珍君》中作者反复描写了刘和珍的外貌，</a:t>
            </a:r>
            <a:endParaRPr lang="en-US" altLang="zh-CN" sz="2800" kern="100">
              <a:latin typeface="+mn-ea"/>
              <a:cs typeface="Times New Roman" panose="02020603050405020304" pitchFamily="18" charset="0"/>
            </a:endParaRPr>
          </a:p>
          <a:p>
            <a:pPr algn="just">
              <a:spcAft>
                <a:spcPct val="0"/>
              </a:spcAft>
              <a:tabLst>
                <a:tab pos="2933700" algn="l"/>
              </a:tabLst>
            </a:pPr>
            <a:r>
              <a:rPr lang="zh-CN" altLang="zh-CN" sz="2800" kern="100">
                <a:latin typeface="+mn-ea"/>
                <a:cs typeface="Times New Roman" panose="02020603050405020304" pitchFamily="18" charset="0"/>
              </a:rPr>
              <a:t>用来突出她对敌人</a:t>
            </a:r>
            <a:r>
              <a:rPr lang="en-US" altLang="zh-CN" sz="2800" kern="100">
                <a:latin typeface="+mn-ea"/>
                <a:cs typeface="Times New Roman" panose="02020603050405020304" pitchFamily="18" charset="0"/>
              </a:rPr>
              <a:t>“</a:t>
            </a:r>
            <a:r>
              <a:rPr lang="zh-CN" altLang="zh-CN" sz="2800" kern="100">
                <a:latin typeface="+mn-ea"/>
                <a:cs typeface="Times New Roman" panose="02020603050405020304" pitchFamily="18" charset="0"/>
              </a:rPr>
              <a:t>总该有些桀骜锋利</a:t>
            </a:r>
            <a:r>
              <a:rPr lang="en-US" altLang="zh-CN" sz="2800" kern="100">
                <a:latin typeface="+mn-ea"/>
                <a:cs typeface="Times New Roman" panose="02020603050405020304" pitchFamily="18" charset="0"/>
              </a:rPr>
              <a:t>”</a:t>
            </a:r>
            <a:r>
              <a:rPr lang="zh-CN" altLang="zh-CN" sz="2800" kern="100">
                <a:latin typeface="+mn-ea"/>
                <a:cs typeface="Times New Roman" panose="02020603050405020304" pitchFamily="18" charset="0"/>
              </a:rPr>
              <a:t>的性格特点。</a:t>
            </a:r>
            <a:endParaRPr lang="en-US" altLang="zh-CN" sz="2800" kern="100">
              <a:latin typeface="+mn-ea"/>
              <a:cs typeface="Times New Roman" panose="02020603050405020304" pitchFamily="18" charset="0"/>
            </a:endParaRPr>
          </a:p>
          <a:p>
            <a:pPr algn="just">
              <a:spcAft>
                <a:spcPct val="0"/>
              </a:spcAft>
              <a:tabLst>
                <a:tab pos="2933700" algn="l"/>
              </a:tabLst>
            </a:pPr>
            <a:endParaRPr lang="zh-CN" altLang="zh-CN" sz="2800" kern="100">
              <a:latin typeface="+mn-ea"/>
              <a:cs typeface="Courier New" panose="02070309020205020404" pitchFamily="49" charset="0"/>
            </a:endParaRPr>
          </a:p>
          <a:p>
            <a:pPr algn="just">
              <a:spcAft>
                <a:spcPct val="0"/>
              </a:spcAft>
              <a:tabLst>
                <a:tab pos="2933700" algn="l"/>
              </a:tabLst>
            </a:pPr>
            <a:r>
              <a:rPr lang="en-US" altLang="zh-CN" sz="2800" kern="100">
                <a:latin typeface="+mn-ea"/>
                <a:cs typeface="Courier New" panose="02070309020205020404" pitchFamily="49" charset="0"/>
              </a:rPr>
              <a:t>C</a:t>
            </a:r>
            <a:r>
              <a:rPr lang="zh-CN" altLang="zh-CN" sz="2800" kern="100">
                <a:latin typeface="+mn-ea"/>
                <a:cs typeface="Times New Roman" panose="02020603050405020304" pitchFamily="18" charset="0"/>
              </a:rPr>
              <a:t>．作品痛斥了反动政府的屠杀罪行，揭露了所谓学者文人的卑鄙无耻，</a:t>
            </a:r>
            <a:endParaRPr lang="en-US" altLang="zh-CN" sz="2800" kern="100">
              <a:latin typeface="+mn-ea"/>
              <a:cs typeface="Times New Roman" panose="02020603050405020304" pitchFamily="18" charset="0"/>
            </a:endParaRPr>
          </a:p>
          <a:p>
            <a:pPr algn="just">
              <a:spcAft>
                <a:spcPct val="0"/>
              </a:spcAft>
              <a:tabLst>
                <a:tab pos="2933700" algn="l"/>
              </a:tabLst>
            </a:pPr>
            <a:r>
              <a:rPr lang="zh-CN" altLang="zh-CN" sz="2800" kern="100">
                <a:latin typeface="+mn-ea"/>
                <a:cs typeface="Times New Roman" panose="02020603050405020304" pitchFamily="18" charset="0"/>
              </a:rPr>
              <a:t>表达了对死难烈士的崇高敬意。</a:t>
            </a:r>
            <a:endParaRPr lang="en-US" altLang="zh-CN" sz="2800" kern="100">
              <a:latin typeface="+mn-ea"/>
              <a:cs typeface="Times New Roman" panose="02020603050405020304" pitchFamily="18" charset="0"/>
            </a:endParaRPr>
          </a:p>
          <a:p>
            <a:pPr algn="just">
              <a:spcAft>
                <a:spcPct val="0"/>
              </a:spcAft>
              <a:tabLst>
                <a:tab pos="2933700" algn="l"/>
              </a:tabLst>
            </a:pPr>
            <a:endParaRPr lang="zh-CN" altLang="zh-CN" sz="2800" kern="100">
              <a:latin typeface="+mn-ea"/>
              <a:cs typeface="Courier New" panose="02070309020205020404" pitchFamily="49" charset="0"/>
            </a:endParaRPr>
          </a:p>
          <a:p>
            <a:pPr algn="just">
              <a:spcAft>
                <a:spcPct val="0"/>
              </a:spcAft>
              <a:tabLst>
                <a:tab pos="2933700" algn="l"/>
              </a:tabLst>
            </a:pPr>
            <a:r>
              <a:rPr lang="en-US" altLang="zh-CN" sz="2800" kern="100">
                <a:latin typeface="+mn-ea"/>
                <a:cs typeface="Courier New" panose="02070309020205020404" pitchFamily="49" charset="0"/>
              </a:rPr>
              <a:t>D</a:t>
            </a:r>
            <a:r>
              <a:rPr lang="zh-CN" altLang="zh-CN" sz="2800" kern="100">
                <a:latin typeface="+mn-ea"/>
                <a:cs typeface="Times New Roman" panose="02020603050405020304" pitchFamily="18" charset="0"/>
              </a:rPr>
              <a:t>．</a:t>
            </a:r>
            <a:r>
              <a:rPr lang="en-US" altLang="zh-CN" sz="2800" kern="100">
                <a:latin typeface="+mn-ea"/>
                <a:cs typeface="Times New Roman" panose="02020603050405020304" pitchFamily="18" charset="0"/>
              </a:rPr>
              <a:t>“</a:t>
            </a:r>
            <a:r>
              <a:rPr lang="zh-CN" altLang="zh-CN" sz="2800" kern="100">
                <a:latin typeface="+mn-ea"/>
                <a:cs typeface="Times New Roman" panose="02020603050405020304" pitchFamily="18" charset="0"/>
              </a:rPr>
              <a:t>三一八</a:t>
            </a:r>
            <a:r>
              <a:rPr lang="en-US" altLang="zh-CN" sz="2800" kern="100">
                <a:latin typeface="+mn-ea"/>
                <a:cs typeface="Times New Roman" panose="02020603050405020304" pitchFamily="18" charset="0"/>
              </a:rPr>
              <a:t>”</a:t>
            </a:r>
            <a:r>
              <a:rPr lang="zh-CN" altLang="zh-CN" sz="2800" kern="100">
                <a:latin typeface="+mn-ea"/>
                <a:cs typeface="Times New Roman" panose="02020603050405020304" pitchFamily="18" charset="0"/>
              </a:rPr>
              <a:t>惨案后，那些害怕反动势力，苟且偷生的人，</a:t>
            </a:r>
            <a:endParaRPr lang="en-US" altLang="zh-CN" sz="2800" kern="100">
              <a:latin typeface="+mn-ea"/>
              <a:cs typeface="Times New Roman" panose="02020603050405020304" pitchFamily="18" charset="0"/>
            </a:endParaRPr>
          </a:p>
          <a:p>
            <a:pPr algn="just">
              <a:spcAft>
                <a:spcPct val="0"/>
              </a:spcAft>
              <a:tabLst>
                <a:tab pos="2933700" algn="l"/>
              </a:tabLst>
            </a:pPr>
            <a:r>
              <a:rPr lang="zh-CN" altLang="zh-CN" sz="2800" kern="100">
                <a:latin typeface="+mn-ea"/>
                <a:cs typeface="Times New Roman" panose="02020603050405020304" pitchFamily="18" charset="0"/>
              </a:rPr>
              <a:t>将会被血的事实惊醒，逐渐看到革命的希望，</a:t>
            </a:r>
            <a:endParaRPr lang="en-US" altLang="zh-CN" sz="2800" kern="100">
              <a:latin typeface="+mn-ea"/>
              <a:cs typeface="Times New Roman" panose="02020603050405020304" pitchFamily="18" charset="0"/>
            </a:endParaRPr>
          </a:p>
          <a:p>
            <a:pPr algn="just">
              <a:spcAft>
                <a:spcPct val="0"/>
              </a:spcAft>
              <a:tabLst>
                <a:tab pos="2933700" algn="l"/>
              </a:tabLst>
            </a:pPr>
            <a:r>
              <a:rPr lang="zh-CN" altLang="zh-CN" sz="2800" kern="100">
                <a:latin typeface="+mn-ea"/>
                <a:cs typeface="Times New Roman" panose="02020603050405020304" pitchFamily="18" charset="0"/>
              </a:rPr>
              <a:t>而那些真正的革命者，将更加勇敢地投入斗争中去。</a:t>
            </a:r>
            <a:endParaRPr lang="zh-CN" altLang="zh-CN" sz="2800" kern="100">
              <a:latin typeface="+mn-ea"/>
              <a:cs typeface="Courier New" panose="02070309020205020404" pitchFamily="49" charset="0"/>
            </a:endParaRPr>
          </a:p>
        </p:txBody>
      </p:sp>
      <p:sp>
        <p:nvSpPr>
          <p:cNvPr id="4" name="矩形 3"/>
          <p:cNvSpPr/>
          <p:nvPr/>
        </p:nvSpPr>
        <p:spPr>
          <a:xfrm>
            <a:off x="7439721" y="-47535"/>
            <a:ext cx="572593" cy="923330"/>
          </a:xfrm>
          <a:prstGeom prst="rect">
            <a:avLst/>
          </a:prstGeom>
          <a:noFill/>
        </p:spPr>
        <p:txBody>
          <a:bodyPr wrap="none" lIns="91440" tIns="45720" rIns="91440" bIns="45720">
            <a:spAutoFit/>
          </a:bodyPr>
          <a:lstStyle/>
          <a:p>
            <a:pPr algn="ctr"/>
            <a:r>
              <a:rPr lang="en-US" altLang="zh-CN" sz="5400" b="1" cap="none" spc="0">
                <a:ln w="22225">
                  <a:solidFill>
                    <a:schemeClr val="accent2"/>
                  </a:solidFill>
                  <a:prstDash val="solid"/>
                </a:ln>
                <a:solidFill>
                  <a:schemeClr val="accent2">
                    <a:lumMod val="40000"/>
                    <a:lumOff val="60000"/>
                  </a:schemeClr>
                </a:solidFill>
                <a:effectLst/>
              </a:rPr>
              <a:t>B</a:t>
            </a:r>
            <a:endParaRPr lang="zh-CN" altLang="en-US" sz="5400" b="1" cap="none" spc="0">
              <a:ln w="22225">
                <a:solidFill>
                  <a:schemeClr val="accent2"/>
                </a:solidFill>
                <a:prstDash val="solid"/>
              </a:ln>
              <a:solidFill>
                <a:schemeClr val="accent2">
                  <a:lumMod val="40000"/>
                  <a:lumOff val="60000"/>
                </a:schemeClr>
              </a:solidFill>
              <a:effectLs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42"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1000"/>
                                        <p:tgtEl>
                                          <p:spTgt spid="4">
                                            <p:txEl>
                                              <p:pRg st="0" end="0"/>
                                            </p:txEl>
                                          </p:spTgt>
                                        </p:tgtEl>
                                      </p:cBhvr>
                                    </p:animEffect>
                                    <p:anim calcmode="lin" valueType="num">
                                      <p:cBhvr>
                                        <p:cTn id="1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pic>
        <p:nvPicPr>
          <p:cNvPr id="7" name="图片 6" descr="建筑"/>
          <p:cNvPicPr>
            <a:picLocks noChangeAspect="1"/>
          </p:cNvPicPr>
          <p:nvPr/>
        </p:nvPicPr>
        <p:blipFill>
          <a:blip r:embed="rId5"/>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6"/>
          <a:stretch>
            <a:fillRect/>
          </a:stretch>
        </p:blipFill>
        <p:spPr>
          <a:xfrm>
            <a:off x="10879455" y="4635500"/>
            <a:ext cx="1304290" cy="2273935"/>
          </a:xfrm>
          <a:prstGeom prst="rect">
            <a:avLst/>
          </a:prstGeom>
        </p:spPr>
      </p:pic>
      <p:sp>
        <p:nvSpPr>
          <p:cNvPr id="6" name="矩形 5"/>
          <p:cNvSpPr/>
          <p:nvPr/>
        </p:nvSpPr>
        <p:spPr>
          <a:xfrm>
            <a:off x="4382229" y="2451639"/>
            <a:ext cx="3427541" cy="1754326"/>
          </a:xfrm>
          <a:prstGeom prst="rect">
            <a:avLst/>
          </a:prstGeom>
          <a:noFill/>
        </p:spPr>
        <p:txBody>
          <a:bodyPr wrap="none" lIns="91440" tIns="45720" rIns="91440" bIns="45720">
            <a:spAutoFit/>
          </a:bodyPr>
          <a:lstStyle/>
          <a:p>
            <a:pPr algn="ctr"/>
            <a:r>
              <a:rPr lang="zh-CN" altLang="en-US" sz="36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课下作业：</a:t>
            </a:r>
            <a:endParaRPr lang="en-US" altLang="zh-CN" sz="36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a:p>
            <a:pPr algn="ctr"/>
            <a:endParaRPr lang="en-US" altLang="zh-CN"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a:p>
            <a:pPr algn="ctr"/>
            <a:r>
              <a:rPr lang="zh-CN" altLang="en-US" sz="36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完成导学案习题</a:t>
            </a:r>
            <a:endParaRPr lang="zh-CN" altLang="en-US" sz="36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wipe(left)">
                                      <p:cBhvr>
                                        <p:cTn id="8" dur="500"/>
                                        <p:tgtEl>
                                          <p:spTgt spid="4"/>
                                        </p:tgtEl>
                                      </p:cBhvr>
                                    </p:animEffect>
                                  </p:childTnLst>
                                </p:cTn>
                              </p:par>
                              <p:par>
                                <p:cTn id="9" presetID="2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nodeType="withGroup">
                            <p:stCondLst>
                              <p:cond delay="500"/>
                            </p:stCondLst>
                            <p:childTnLst>
                              <p:par>
                                <p:cTn id="13" presetID="42" presetClass="entr" presetSubtype="0" fill="hold" nodeType="afterEffec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anim calcmode="lin" valueType="num">
                                      <p:cBhvr>
                                        <p:cTn id="16" dur="500" fill="hold"/>
                                        <p:tgtEl>
                                          <p:spTgt spid="7"/>
                                        </p:tgtEl>
                                        <p:attrNameLst>
                                          <p:attrName>ppt_x</p:attrName>
                                        </p:attrNameLst>
                                      </p:cBhvr>
                                      <p:tavLst>
                                        <p:tav tm="0">
                                          <p:val>
                                            <p:strVal val="#ppt_x"/>
                                          </p:val>
                                        </p:tav>
                                        <p:tav tm="100000">
                                          <p:val>
                                            <p:strVal val="#ppt_x"/>
                                          </p:val>
                                        </p:tav>
                                      </p:tavLst>
                                    </p:anim>
                                    <p:anim calcmode="lin" valueType="num">
                                      <p:cBhvr>
                                        <p:cTn id="17" dur="5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anim calcmode="lin" valueType="num">
                                      <p:cBhvr>
                                        <p:cTn id="21" dur="500" fill="hold"/>
                                        <p:tgtEl>
                                          <p:spTgt spid="8"/>
                                        </p:tgtEl>
                                        <p:attrNameLst>
                                          <p:attrName>ppt_x</p:attrName>
                                        </p:attrNameLst>
                                      </p:cBhvr>
                                      <p:tavLst>
                                        <p:tav tm="0">
                                          <p:val>
                                            <p:strVal val="#ppt_x"/>
                                          </p:val>
                                        </p:tav>
                                        <p:tav tm="100000">
                                          <p:val>
                                            <p:strVal val="#ppt_x"/>
                                          </p:val>
                                        </p:tav>
                                      </p:tavLst>
                                    </p:anim>
                                    <p:anim calcmode="lin" valueType="num">
                                      <p:cBhvr>
                                        <p:cTn id="22"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pic>
        <p:nvPicPr>
          <p:cNvPr id="6" name="图片 5" descr="灯笼"/>
          <p:cNvPicPr>
            <a:picLocks noChangeAspect="1"/>
          </p:cNvPicPr>
          <p:nvPr/>
        </p:nvPicPr>
        <p:blipFill>
          <a:blip r:embed="rId5"/>
          <a:stretch>
            <a:fillRect/>
          </a:stretch>
        </p:blipFill>
        <p:spPr>
          <a:xfrm>
            <a:off x="8697595" y="-10795"/>
            <a:ext cx="1266825" cy="1049020"/>
          </a:xfrm>
          <a:prstGeom prst="rect">
            <a:avLst/>
          </a:prstGeom>
        </p:spPr>
      </p:pic>
      <p:pic>
        <p:nvPicPr>
          <p:cNvPr id="7" name="图片 6" descr="建筑"/>
          <p:cNvPicPr>
            <a:picLocks noChangeAspect="1"/>
          </p:cNvPicPr>
          <p:nvPr/>
        </p:nvPicPr>
        <p:blipFill>
          <a:blip r:embed="rId6"/>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7"/>
          <a:stretch>
            <a:fillRect/>
          </a:stretch>
        </p:blipFill>
        <p:spPr>
          <a:xfrm>
            <a:off x="10879455" y="4635500"/>
            <a:ext cx="1304290" cy="2273935"/>
          </a:xfrm>
          <a:prstGeom prst="rect">
            <a:avLst/>
          </a:prstGeom>
        </p:spPr>
      </p:pic>
      <p:sp>
        <p:nvSpPr>
          <p:cNvPr id="2" name="矩形 1"/>
          <p:cNvSpPr/>
          <p:nvPr/>
        </p:nvSpPr>
        <p:spPr>
          <a:xfrm>
            <a:off x="2297107" y="2574910"/>
            <a:ext cx="7597786" cy="2031325"/>
          </a:xfrm>
          <a:prstGeom prst="rect">
            <a:avLst/>
          </a:prstGeom>
          <a:noFill/>
        </p:spPr>
        <p:txBody>
          <a:bodyPr wrap="none" lIns="91440" tIns="45720" rIns="91440" bIns="45720">
            <a:spAutoFit/>
          </a:bodyPr>
          <a:lstStyle/>
          <a:p>
            <a:pPr algn="ctr"/>
            <a:r>
              <a:rPr lang="zh-CN" altLang="en-US" sz="5400" b="1">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为 了 忘 却 的 记 念</a:t>
            </a:r>
            <a:endParaRPr lang="en-US" altLang="zh-CN" sz="5400" b="1" cap="none" spc="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a:p>
            <a:pPr algn="ctr"/>
            <a:endParaRPr lang="en-US" altLang="zh-CN" sz="3600" b="1">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a:p>
            <a:pPr algn="r"/>
            <a:r>
              <a:rPr lang="en-US" altLang="zh-CN" sz="3600" b="1">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a:t>
            </a:r>
            <a:r>
              <a:rPr lang="zh-CN" altLang="en-US" sz="3600" b="1">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鲁迅</a:t>
            </a:r>
            <a:endParaRPr lang="zh-CN" altLang="en-US" sz="3600" b="1" cap="none" spc="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wipe(left)">
                                      <p:cBhvr>
                                        <p:cTn id="8" dur="500"/>
                                        <p:tgtEl>
                                          <p:spTgt spid="4"/>
                                        </p:tgtEl>
                                      </p:cBhvr>
                                    </p:animEffect>
                                  </p:childTnLst>
                                </p:cTn>
                              </p:par>
                              <p:par>
                                <p:cTn id="9" presetID="2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nodeType="withGroup">
                            <p:stCondLst>
                              <p:cond delay="500"/>
                            </p:stCondLst>
                            <p:childTnLst>
                              <p:par>
                                <p:cTn id="13" presetID="42" presetClass="entr" presetSubtype="0" fill="hold" nodeType="afterEffec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anim calcmode="lin" valueType="num">
                                      <p:cBhvr>
                                        <p:cTn id="16" dur="500" fill="hold"/>
                                        <p:tgtEl>
                                          <p:spTgt spid="7"/>
                                        </p:tgtEl>
                                        <p:attrNameLst>
                                          <p:attrName>ppt_x</p:attrName>
                                        </p:attrNameLst>
                                      </p:cBhvr>
                                      <p:tavLst>
                                        <p:tav tm="0">
                                          <p:val>
                                            <p:strVal val="#ppt_x"/>
                                          </p:val>
                                        </p:tav>
                                        <p:tav tm="100000">
                                          <p:val>
                                            <p:strVal val="#ppt_x"/>
                                          </p:val>
                                        </p:tav>
                                      </p:tavLst>
                                    </p:anim>
                                    <p:anim calcmode="lin" valueType="num">
                                      <p:cBhvr>
                                        <p:cTn id="17" dur="5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anim calcmode="lin" valueType="num">
                                      <p:cBhvr>
                                        <p:cTn id="21" dur="500" fill="hold"/>
                                        <p:tgtEl>
                                          <p:spTgt spid="8"/>
                                        </p:tgtEl>
                                        <p:attrNameLst>
                                          <p:attrName>ppt_x</p:attrName>
                                        </p:attrNameLst>
                                      </p:cBhvr>
                                      <p:tavLst>
                                        <p:tav tm="0">
                                          <p:val>
                                            <p:strVal val="#ppt_x"/>
                                          </p:val>
                                        </p:tav>
                                        <p:tav tm="100000">
                                          <p:val>
                                            <p:strVal val="#ppt_x"/>
                                          </p:val>
                                        </p:tav>
                                      </p:tavLst>
                                    </p:anim>
                                    <p:anim calcmode="lin" valueType="num">
                                      <p:cBhvr>
                                        <p:cTn id="22" dur="500" fill="hold"/>
                                        <p:tgtEl>
                                          <p:spTgt spid="8"/>
                                        </p:tgtEl>
                                        <p:attrNameLst>
                                          <p:attrName>ppt_y</p:attrName>
                                        </p:attrNameLst>
                                      </p:cBhvr>
                                      <p:tavLst>
                                        <p:tav tm="0">
                                          <p:val>
                                            <p:strVal val="#ppt_y+.1"/>
                                          </p:val>
                                        </p:tav>
                                        <p:tav tm="100000">
                                          <p:val>
                                            <p:strVal val="#ppt_y"/>
                                          </p:val>
                                        </p:tav>
                                      </p:tavLst>
                                    </p:anim>
                                  </p:childTnLst>
                                </p:cTn>
                              </p:par>
                            </p:childTnLst>
                          </p:cTn>
                        </p:par>
                        <p:par>
                          <p:cTn id="23" fill="hold" nodeType="withGroup">
                            <p:stCondLst>
                              <p:cond delay="1000"/>
                            </p:stCondLst>
                            <p:childTnLst>
                              <p:par>
                                <p:cTn id="24" presetID="2" presetClass="entr" presetSubtype="1" fill="hold" nodeType="afterEffec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165" name="椭圆 164"/>
          <p:cNvSpPr/>
          <p:nvPr/>
        </p:nvSpPr>
        <p:spPr>
          <a:xfrm>
            <a:off x="1267286" y="2361625"/>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D31517"/>
                </a:solidFill>
                <a:effectLst/>
                <a:uLnTx/>
                <a:uFillTx/>
                <a:latin typeface="微软雅黑" panose="020B0503020204020204" charset="-122"/>
                <a:ea typeface="微软雅黑" panose="020B0503020204020204" charset="-122"/>
                <a:cs typeface="+mn-cs"/>
              </a:rPr>
              <a:t>1</a:t>
            </a:r>
          </a:p>
        </p:txBody>
      </p:sp>
      <p:sp>
        <p:nvSpPr>
          <p:cNvPr id="167" name="椭圆 166"/>
          <p:cNvSpPr/>
          <p:nvPr/>
        </p:nvSpPr>
        <p:spPr>
          <a:xfrm>
            <a:off x="1215348" y="4020181"/>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D31517"/>
                </a:solidFill>
                <a:effectLst/>
                <a:uLnTx/>
                <a:uFillTx/>
                <a:latin typeface="微软雅黑" panose="020B0503020204020204" charset="-122"/>
                <a:ea typeface="微软雅黑" panose="020B0503020204020204" charset="-122"/>
                <a:cs typeface="+mn-cs"/>
              </a:rPr>
              <a:t>2</a:t>
            </a:r>
          </a:p>
        </p:txBody>
      </p:sp>
      <p:sp>
        <p:nvSpPr>
          <p:cNvPr id="3" name="矩形 2"/>
          <p:cNvSpPr/>
          <p:nvPr/>
        </p:nvSpPr>
        <p:spPr>
          <a:xfrm>
            <a:off x="688011" y="220772"/>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学习目标</a:t>
            </a:r>
          </a:p>
        </p:txBody>
      </p:sp>
      <p:sp>
        <p:nvSpPr>
          <p:cNvPr id="4" name="矩形 3"/>
          <p:cNvSpPr/>
          <p:nvPr/>
        </p:nvSpPr>
        <p:spPr>
          <a:xfrm>
            <a:off x="1706879" y="1733597"/>
            <a:ext cx="9776242" cy="3539430"/>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3200" b="0" i="0" u="none" strike="noStrike" kern="1200" cap="none" spc="0" normalizeH="0" baseline="0" noProof="0">
                <a:ln>
                  <a:noFill/>
                </a:ln>
                <a:solidFill>
                  <a:srgbClr val="333333"/>
                </a:solidFill>
                <a:effectLst/>
                <a:uLnTx/>
                <a:uFillTx/>
                <a:latin typeface="宋体" pitchFamily="2" charset="-122"/>
                <a:ea typeface="宋体" pitchFamily="2" charset="-122"/>
                <a:cs typeface="Arial" pitchFamily="34" charset="0"/>
              </a:rPr>
              <a:t>审美鉴赏与创造：</a:t>
            </a:r>
            <a:endParaRPr kumimoji="0" lang="en-US" altLang="zh-CN" sz="3200" b="0" i="0" u="none" strike="noStrike" kern="1200" cap="none" spc="0" normalizeH="0" baseline="0" noProof="0">
              <a:ln>
                <a:noFill/>
              </a:ln>
              <a:solidFill>
                <a:srgbClr val="333333"/>
              </a:solidFill>
              <a:effectLst/>
              <a:uLnTx/>
              <a:uFillTx/>
              <a:latin typeface="宋体" pitchFamily="2" charset="-122"/>
              <a:ea typeface="宋体" pitchFamily="2" charset="-122"/>
              <a:cs typeface="Arial" pitchFamily="34" charset="0"/>
            </a:endParaRPr>
          </a:p>
          <a:p>
            <a:pPr lvl="0"/>
            <a:r>
              <a:rPr kumimoji="0" lang="zh-CN" altLang="en-US" sz="3200" b="0" i="0" u="none" strike="noStrike" kern="1200" cap="none" spc="0" normalizeH="0" baseline="0" noProof="0">
                <a:ln>
                  <a:noFill/>
                </a:ln>
                <a:solidFill>
                  <a:srgbClr val="333333"/>
                </a:solidFill>
                <a:effectLst/>
                <a:uLnTx/>
                <a:uFillTx/>
                <a:latin typeface="+mn-ea"/>
                <a:cs typeface="Arial" pitchFamily="34" charset="0"/>
              </a:rPr>
              <a:t>阅读两篇文章，列表比较两篇文章的异同，</a:t>
            </a:r>
            <a:endParaRPr kumimoji="0" lang="en-US" altLang="zh-CN" sz="3200" b="0" i="0" u="none" strike="noStrike" kern="1200" cap="none" spc="0" normalizeH="0" baseline="0" noProof="0">
              <a:ln>
                <a:noFill/>
              </a:ln>
              <a:solidFill>
                <a:srgbClr val="333333"/>
              </a:solidFill>
              <a:effectLst/>
              <a:uLnTx/>
              <a:uFillTx/>
              <a:latin typeface="+mn-ea"/>
              <a:cs typeface="Arial" pitchFamily="34" charset="0"/>
            </a:endParaRPr>
          </a:p>
          <a:p>
            <a:pPr lvl="0"/>
            <a:r>
              <a:rPr kumimoji="0" lang="zh-CN" altLang="en-US" sz="3200" b="0" i="0" u="none" strike="noStrike" kern="1200" cap="none" spc="0" normalizeH="0" baseline="0" noProof="0">
                <a:ln>
                  <a:noFill/>
                </a:ln>
                <a:solidFill>
                  <a:srgbClr val="333333"/>
                </a:solidFill>
                <a:effectLst/>
                <a:uLnTx/>
                <a:uFillTx/>
                <a:latin typeface="+mn-ea"/>
                <a:cs typeface="Arial" pitchFamily="34" charset="0"/>
              </a:rPr>
              <a:t>并</a:t>
            </a:r>
            <a:r>
              <a:rPr lang="zh-CN" altLang="zh-CN" sz="3200">
                <a:solidFill>
                  <a:srgbClr val="000000"/>
                </a:solidFill>
                <a:latin typeface="+mn-ea"/>
                <a:cs typeface="Times New Roman" panose="02020603050405020304" pitchFamily="18" charset="0"/>
              </a:rPr>
              <a:t>学习</a:t>
            </a:r>
            <a:r>
              <a:rPr lang="zh-CN" altLang="en-US" sz="3200">
                <a:solidFill>
                  <a:srgbClr val="000000"/>
                </a:solidFill>
                <a:latin typeface="+mn-ea"/>
                <a:cs typeface="Times New Roman" panose="02020603050405020304" pitchFamily="18" charset="0"/>
              </a:rPr>
              <a:t>记叙</a:t>
            </a:r>
            <a:r>
              <a:rPr lang="zh-CN" altLang="zh-CN" sz="3200">
                <a:solidFill>
                  <a:srgbClr val="000000"/>
                </a:solidFill>
                <a:latin typeface="+mn-ea"/>
                <a:cs typeface="Times New Roman" panose="02020603050405020304" pitchFamily="18" charset="0"/>
              </a:rPr>
              <a:t>、抒情、议论相结合的手法</a:t>
            </a:r>
            <a:r>
              <a:rPr kumimoji="0" lang="zh-CN" altLang="en-US" sz="3200" b="0" i="0" u="none" strike="noStrike" kern="1200" cap="none" spc="0" normalizeH="0" baseline="0" noProof="0">
                <a:ln>
                  <a:noFill/>
                </a:ln>
                <a:solidFill>
                  <a:srgbClr val="333333"/>
                </a:solidFill>
                <a:effectLst/>
                <a:uLnTx/>
                <a:uFillTx/>
                <a:latin typeface="+mn-ea"/>
                <a:cs typeface="Arial" pitchFamily="34" charset="0"/>
              </a:rPr>
              <a:t>。</a:t>
            </a:r>
            <a:endParaRPr kumimoji="0" lang="en-US" altLang="zh-CN" sz="3200" b="0" i="0" u="none" strike="noStrike" kern="1200" cap="none" spc="0" normalizeH="0" baseline="0" noProof="0">
              <a:ln>
                <a:noFill/>
              </a:ln>
              <a:solidFill>
                <a:srgbClr val="333333"/>
              </a:solidFill>
              <a:effectLst/>
              <a:uLnTx/>
              <a:uFillTx/>
              <a:latin typeface="+mn-ea"/>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3200" b="0" i="0" u="none" strike="noStrike" kern="1200" cap="none" spc="0" normalizeH="0" baseline="0" noProof="0">
              <a:ln>
                <a:noFill/>
              </a:ln>
              <a:solidFill>
                <a:srgbClr val="333333"/>
              </a:solidFill>
              <a:effectLst/>
              <a:uLnTx/>
              <a:uFillTx/>
              <a:latin typeface="+mn-ea"/>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rgbClr val="333333"/>
                </a:solidFill>
                <a:effectLst/>
                <a:uLnTx/>
                <a:uFillTx/>
                <a:latin typeface="宋体" pitchFamily="2" charset="-122"/>
                <a:ea typeface="宋体" pitchFamily="2" charset="-122"/>
                <a:cs typeface="Arial" pitchFamily="34" charset="0"/>
              </a:rPr>
              <a:t>文化传承与理解：</a:t>
            </a:r>
            <a:endParaRPr kumimoji="0" lang="en-US" altLang="zh-CN" sz="3200" b="0" i="0" u="none" strike="noStrike" kern="1200" cap="none" spc="0" normalizeH="0" baseline="0" noProof="0">
              <a:ln>
                <a:noFill/>
              </a:ln>
              <a:solidFill>
                <a:srgbClr val="333333"/>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3200">
                <a:solidFill>
                  <a:srgbClr val="333333"/>
                </a:solidFill>
                <a:latin typeface="宋体" pitchFamily="2" charset="-122"/>
                <a:ea typeface="宋体" pitchFamily="2" charset="-122"/>
                <a:cs typeface="Arial" pitchFamily="34" charset="0"/>
              </a:rPr>
              <a:t>学习爱国青年渴求真理、勇于斗争、对祖国和人民有高度责任感的精神，感知鲁迅先生刚直不阿的品格。</a:t>
            </a:r>
            <a:endParaRPr kumimoji="0" lang="zh-CN" altLang="zh-CN" sz="3200" b="0" i="0" u="none" strike="noStrike" kern="1200" cap="none" spc="0" normalizeH="0" baseline="0" noProof="0">
              <a:ln>
                <a:noFill/>
              </a:ln>
              <a:solidFill>
                <a:prstClr val="black"/>
              </a:solidFill>
              <a:effectLst/>
              <a:uLnTx/>
              <a:uFillTx/>
              <a:latin typeface="宋体" pitchFamily="2" charset="-122"/>
              <a:ea typeface="宋体"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2" fill="hold" nodeType="afterEffect">
                                  <p:stCondLst>
                                    <p:cond delay="0"/>
                                  </p:stCondLst>
                                  <p:childTnLst>
                                    <p:set>
                                      <p:cBhvr>
                                        <p:cTn id="7" dur="1" fill="hold">
                                          <p:stCondLst>
                                            <p:cond delay="0"/>
                                          </p:stCondLst>
                                        </p:cTn>
                                        <p:tgtEl>
                                          <p:spTgt spid="5"/>
                                        </p:tgtEl>
                                        <p:attrNameLst>
                                          <p:attrName>style.visibility</p:attrName>
                                        </p:attrNameLst>
                                      </p:cBhvr>
                                      <p:to>
                                        <p:strVal val="visible"/>
                                      </p:to>
                                    </p:set>
                                    <p:animEffect transition="in" filter="wipe(right)">
                                      <p:cBhvr>
                                        <p:cTn id="8" dur="500"/>
                                        <p:tgtEl>
                                          <p:spTgt spid="5"/>
                                        </p:tgtEl>
                                      </p:cBhvr>
                                    </p:animEffect>
                                  </p:childTnLst>
                                </p:cTn>
                              </p:par>
                              <p:par>
                                <p:cTn id="9" presetID="42"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withGroup">
                            <p:stCondLst>
                              <p:cond delay="500"/>
                            </p:stCondLst>
                            <p:childTnLst>
                              <p:par>
                                <p:cTn id="15" presetID="53" presetClass="entr" presetSubtype="0" fill="hold" nodeType="afterEffec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nodeType="withGroup">
                            <p:stCondLst>
                              <p:cond delay="1000"/>
                            </p:stCondLst>
                            <p:childTnLst>
                              <p:par>
                                <p:cTn id="21" presetID="53" presetClass="entr" presetSubtype="0" fill="hold" grpId="0" nodeType="afterEffect">
                                  <p:childTnLst>
                                    <p:set>
                                      <p:cBhvr>
                                        <p:cTn id="22" dur="1" fill="hold">
                                          <p:stCondLst>
                                            <p:cond delay="0"/>
                                          </p:stCondLst>
                                        </p:cTn>
                                        <p:tgtEl>
                                          <p:spTgt spid="165"/>
                                        </p:tgtEl>
                                        <p:attrNameLst>
                                          <p:attrName>style.visibility</p:attrName>
                                        </p:attrNameLst>
                                      </p:cBhvr>
                                      <p:to>
                                        <p:strVal val="visible"/>
                                      </p:to>
                                    </p:set>
                                    <p:anim calcmode="lin" valueType="num">
                                      <p:cBhvr>
                                        <p:cTn id="23" dur="500" fill="hold"/>
                                        <p:tgtEl>
                                          <p:spTgt spid="165"/>
                                        </p:tgtEl>
                                        <p:attrNameLst>
                                          <p:attrName>ppt_w</p:attrName>
                                        </p:attrNameLst>
                                      </p:cBhvr>
                                      <p:tavLst>
                                        <p:tav tm="0">
                                          <p:val>
                                            <p:fltVal val="0"/>
                                          </p:val>
                                        </p:tav>
                                        <p:tav tm="100000">
                                          <p:val>
                                            <p:strVal val="#ppt_w"/>
                                          </p:val>
                                        </p:tav>
                                      </p:tavLst>
                                    </p:anim>
                                    <p:anim calcmode="lin" valueType="num">
                                      <p:cBhvr>
                                        <p:cTn id="24" dur="500" fill="hold"/>
                                        <p:tgtEl>
                                          <p:spTgt spid="165"/>
                                        </p:tgtEl>
                                        <p:attrNameLst>
                                          <p:attrName>ppt_h</p:attrName>
                                        </p:attrNameLst>
                                      </p:cBhvr>
                                      <p:tavLst>
                                        <p:tav tm="0">
                                          <p:val>
                                            <p:fltVal val="0"/>
                                          </p:val>
                                        </p:tav>
                                        <p:tav tm="100000">
                                          <p:val>
                                            <p:strVal val="#ppt_h"/>
                                          </p:val>
                                        </p:tav>
                                      </p:tavLst>
                                    </p:anim>
                                    <p:animEffect transition="in" filter="fade">
                                      <p:cBhvr>
                                        <p:cTn id="25" dur="500"/>
                                        <p:tgtEl>
                                          <p:spTgt spid="165"/>
                                        </p:tgtEl>
                                      </p:cBhvr>
                                    </p:animEffect>
                                  </p:childTnLst>
                                </p:cTn>
                              </p:par>
                            </p:childTnLst>
                          </p:cTn>
                        </p:par>
                        <p:par>
                          <p:cTn id="26" fill="hold" nodeType="withGroup">
                            <p:stCondLst>
                              <p:cond delay="1500"/>
                            </p:stCondLst>
                            <p:childTnLst>
                              <p:par>
                                <p:cTn id="27" presetID="53" presetClass="entr" presetSubtype="0" fill="hold" grpId="1" nodeType="afterEffect">
                                  <p:childTnLst>
                                    <p:set>
                                      <p:cBhvr>
                                        <p:cTn id="28" dur="1" fill="hold">
                                          <p:stCondLst>
                                            <p:cond delay="0"/>
                                          </p:stCondLst>
                                        </p:cTn>
                                        <p:tgtEl>
                                          <p:spTgt spid="167"/>
                                        </p:tgtEl>
                                        <p:attrNameLst>
                                          <p:attrName>style.visibility</p:attrName>
                                        </p:attrNameLst>
                                      </p:cBhvr>
                                      <p:to>
                                        <p:strVal val="visible"/>
                                      </p:to>
                                    </p:set>
                                    <p:anim calcmode="lin" valueType="num">
                                      <p:cBhvr>
                                        <p:cTn id="29" dur="500" fill="hold"/>
                                        <p:tgtEl>
                                          <p:spTgt spid="167"/>
                                        </p:tgtEl>
                                        <p:attrNameLst>
                                          <p:attrName>ppt_w</p:attrName>
                                        </p:attrNameLst>
                                      </p:cBhvr>
                                      <p:tavLst>
                                        <p:tav tm="0">
                                          <p:val>
                                            <p:fltVal val="0"/>
                                          </p:val>
                                        </p:tav>
                                        <p:tav tm="100000">
                                          <p:val>
                                            <p:strVal val="#ppt_w"/>
                                          </p:val>
                                        </p:tav>
                                      </p:tavLst>
                                    </p:anim>
                                    <p:anim calcmode="lin" valueType="num">
                                      <p:cBhvr>
                                        <p:cTn id="30" dur="500" fill="hold"/>
                                        <p:tgtEl>
                                          <p:spTgt spid="167"/>
                                        </p:tgtEl>
                                        <p:attrNameLst>
                                          <p:attrName>ppt_h</p:attrName>
                                        </p:attrNameLst>
                                      </p:cBhvr>
                                      <p:tavLst>
                                        <p:tav tm="0">
                                          <p:val>
                                            <p:fltVal val="0"/>
                                          </p:val>
                                        </p:tav>
                                        <p:tav tm="100000">
                                          <p:val>
                                            <p:strVal val="#ppt_h"/>
                                          </p:val>
                                        </p:tav>
                                      </p:tavLst>
                                    </p:anim>
                                    <p:animEffect transition="in" filter="fade">
                                      <p:cBhvr>
                                        <p:cTn id="31" dur="5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animBg="1"/>
      <p:bldP spid="167" grpId="1"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06045" y="969645"/>
            <a:ext cx="11979275" cy="5692775"/>
          </a:xfrm>
          <a:prstGeom prst="rect">
            <a:avLst/>
          </a:prstGeom>
          <a:noFill/>
          <a:ln w="9525">
            <a:noFill/>
          </a:ln>
        </p:spPr>
        <p:txBody>
          <a:bodyPr wrap="square">
            <a:spAutoFit/>
          </a:bodyPr>
          <a:lstStyle/>
          <a:p>
            <a:pPr indent="0"/>
            <a:r>
              <a:rPr lang="zh-CN" sz="2800">
                <a:latin typeface="宋体" pitchFamily="2" charset="-122"/>
                <a:ea typeface="宋体" pitchFamily="2" charset="-122"/>
                <a:cs typeface="宋体" panose="02010600030101010101" pitchFamily="2" charset="-122"/>
              </a:rPr>
              <a:t>殷夫(1910年6月11日-1931年2月7日)，男，原名徐白，谱名孝杰，小名徐柏庭，学名徐祖华，又名白莽，浙江象山人。读书时先后用过徐白、徐文雄(字之白)等学名，笔名有徐殷夫、白莽、文雄白、任夫、殷孚、沙洛、洛夫、Lven等，</a:t>
            </a:r>
            <a:r>
              <a:rPr lang="zh-CN" sz="2800">
                <a:solidFill>
                  <a:schemeClr val="accent1"/>
                </a:solidFill>
                <a:latin typeface="宋体" pitchFamily="2" charset="-122"/>
                <a:ea typeface="宋体" pitchFamily="2" charset="-122"/>
                <a:cs typeface="宋体" panose="02010600030101010101" pitchFamily="2" charset="-122"/>
              </a:rPr>
              <a:t>中国共产党员，中国无产阶级的优秀诗人，左联五烈士之一。</a:t>
            </a:r>
            <a:r>
              <a:rPr lang="zh-CN" sz="2800">
                <a:latin typeface="宋体" pitchFamily="2" charset="-122"/>
                <a:ea typeface="宋体" pitchFamily="2" charset="-122"/>
                <a:cs typeface="宋体" panose="02010600030101010101" pitchFamily="2" charset="-122"/>
              </a:rPr>
              <a:t>殷夫主要作品有《孩儿塔》《殷夫选集》《殷夫集》《别了，哥哥》《血字》《伏尔加的黑浪》《一百零七个》，同时，他还在《列宁青年》杂志上发表了许多政论性文章。</a:t>
            </a:r>
          </a:p>
          <a:p>
            <a:pPr indent="0"/>
            <a:r>
              <a:rPr lang="zh-CN" sz="2800">
                <a:latin typeface="宋体" pitchFamily="2" charset="-122"/>
                <a:ea typeface="宋体" pitchFamily="2" charset="-122"/>
                <a:cs typeface="宋体" panose="02010600030101010101" pitchFamily="2" charset="-122"/>
              </a:rPr>
              <a:t>柔石(1902年9月28日-1931年2月7日)，男，本名赵平复，</a:t>
            </a:r>
            <a:r>
              <a:rPr lang="zh-CN" sz="2800">
                <a:solidFill>
                  <a:schemeClr val="accent1"/>
                </a:solidFill>
                <a:latin typeface="宋体" pitchFamily="2" charset="-122"/>
                <a:ea typeface="宋体" pitchFamily="2" charset="-122"/>
                <a:cs typeface="宋体" panose="02010600030101010101" pitchFamily="2" charset="-122"/>
              </a:rPr>
              <a:t>民国时期著名作家、翻译家、革命家，中国共产党员，左联五烈士之一。</a:t>
            </a:r>
            <a:r>
              <a:rPr lang="zh-CN" sz="2800">
                <a:latin typeface="宋体" pitchFamily="2" charset="-122"/>
                <a:ea typeface="宋体" pitchFamily="2" charset="-122"/>
                <a:cs typeface="宋体" panose="02010600030101010101" pitchFamily="2" charset="-122"/>
              </a:rPr>
              <a:t>柔石先生一生积极从事新文化运动，唤醒民众忧国忧民的革命意识，代表作品有短篇小说集《疯人》《希望》《为奴隶的母亲》，中篇小说《二月》《三姊妹》等。主办《朝花》《语丝》等进步期刊杂志。民国廿十年(1931年)因叛徒出卖，遭国民党军警逮捕后与殷夫、欧阳立安等二十三位同志被秘密杀害。</a:t>
            </a:r>
            <a:endParaRPr lang="zh-CN" altLang="en-US" sz="2800">
              <a:latin typeface="宋体" pitchFamily="2" charset="-122"/>
              <a:ea typeface="宋体" pitchFamily="2" charset="-122"/>
              <a:cs typeface="宋体" panose="02010600030101010101" pitchFamily="2" charset="-122"/>
            </a:endParaRPr>
          </a:p>
        </p:txBody>
      </p:sp>
      <p:sp>
        <p:nvSpPr>
          <p:cNvPr id="3" name="矩形 2"/>
          <p:cNvSpPr/>
          <p:nvPr/>
        </p:nvSpPr>
        <p:spPr>
          <a:xfrm>
            <a:off x="780086" y="107742"/>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知人论世</a:t>
            </a:r>
          </a:p>
        </p:txBody>
      </p:sp>
      <p:pic>
        <p:nvPicPr>
          <p:cNvPr id="2" name="图片 1" descr="花2"/>
          <p:cNvPicPr>
            <a:picLocks noChangeAspect="1"/>
          </p:cNvPicPr>
          <p:nvPr/>
        </p:nvPicPr>
        <p:blipFill>
          <a:blip r:embed="rId2"/>
          <a:stretch>
            <a:fillRect/>
          </a:stretch>
        </p:blipFill>
        <p:spPr>
          <a:xfrm>
            <a:off x="106045" y="107950"/>
            <a:ext cx="673735" cy="6191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descr="塔"/>
          <p:cNvPicPr>
            <a:picLocks noChangeAspect="1"/>
          </p:cNvPicPr>
          <p:nvPr/>
        </p:nvPicPr>
        <p:blipFill>
          <a:blip r:embed="rId3"/>
          <a:stretch>
            <a:fillRect/>
          </a:stretch>
        </p:blipFill>
        <p:spPr>
          <a:xfrm>
            <a:off x="11085777" y="4888810"/>
            <a:ext cx="1001395" cy="1746885"/>
          </a:xfrm>
          <a:prstGeom prst="rect">
            <a:avLst/>
          </a:prstGeom>
        </p:spPr>
      </p:pic>
      <p:sp>
        <p:nvSpPr>
          <p:cNvPr id="3" name="矩形 2"/>
          <p:cNvSpPr/>
          <p:nvPr/>
        </p:nvSpPr>
        <p:spPr>
          <a:xfrm>
            <a:off x="104828" y="813695"/>
            <a:ext cx="12066548" cy="5693866"/>
          </a:xfrm>
          <a:prstGeom prst="rect">
            <a:avLst/>
          </a:prstGeom>
        </p:spPr>
        <p:txBody>
          <a:bodyPr wrap="square">
            <a:spAutoFit/>
          </a:bodyPr>
          <a:lstStyle/>
          <a:p>
            <a:pPr defTabSz="0">
              <a:spcAft>
                <a:spcPct val="0"/>
              </a:spcAft>
              <a:tabLst>
                <a:tab pos="1188085" algn="l"/>
                <a:tab pos="2163445" algn="l"/>
                <a:tab pos="3142615" algn="l"/>
                <a:tab pos="4190365" algn="l"/>
              </a:tabLst>
            </a:pPr>
            <a:r>
              <a:rPr lang="zh-CN" altLang="zh-CN" sz="2800">
                <a:solidFill>
                  <a:srgbClr val="000000"/>
                </a:solidFill>
                <a:latin typeface="+mn-ea"/>
                <a:cs typeface="Times New Roman" panose="02020603050405020304" pitchFamily="18" charset="0"/>
              </a:rPr>
              <a:t>土地革命战争时期</a:t>
            </a:r>
            <a:r>
              <a:rPr lang="en-US" altLang="zh-CN" sz="2800">
                <a:solidFill>
                  <a:srgbClr val="000000"/>
                </a:solidFill>
                <a:latin typeface="+mn-ea"/>
                <a:cs typeface="Times New Roman" panose="02020603050405020304" pitchFamily="18" charset="0"/>
              </a:rPr>
              <a:t>,</a:t>
            </a:r>
            <a:r>
              <a:rPr lang="zh-CN" altLang="zh-CN" sz="2800">
                <a:solidFill>
                  <a:srgbClr val="000000"/>
                </a:solidFill>
                <a:latin typeface="+mn-ea"/>
                <a:cs typeface="Times New Roman" panose="02020603050405020304" pitchFamily="18" charset="0"/>
              </a:rPr>
              <a:t>国民党政府配合军事</a:t>
            </a:r>
            <a:r>
              <a:rPr lang="en-US" altLang="zh-CN" sz="2800">
                <a:solidFill>
                  <a:srgbClr val="000000"/>
                </a:solidFill>
                <a:latin typeface="+mn-ea"/>
                <a:cs typeface="Times New Roman" panose="02020603050405020304" pitchFamily="18" charset="0"/>
              </a:rPr>
              <a:t>“</a:t>
            </a:r>
            <a:r>
              <a:rPr lang="zh-CN" altLang="zh-CN" sz="2800">
                <a:solidFill>
                  <a:srgbClr val="000000"/>
                </a:solidFill>
                <a:latin typeface="+mn-ea"/>
                <a:cs typeface="Times New Roman" panose="02020603050405020304" pitchFamily="18" charset="0"/>
              </a:rPr>
              <a:t>围剿</a:t>
            </a:r>
            <a:r>
              <a:rPr lang="en-US" altLang="zh-CN" sz="2800">
                <a:solidFill>
                  <a:srgbClr val="000000"/>
                </a:solidFill>
                <a:latin typeface="+mn-ea"/>
                <a:cs typeface="Times New Roman" panose="02020603050405020304" pitchFamily="18" charset="0"/>
              </a:rPr>
              <a:t>”,</a:t>
            </a:r>
            <a:r>
              <a:rPr lang="zh-CN" altLang="zh-CN" sz="2800">
                <a:solidFill>
                  <a:srgbClr val="000000"/>
                </a:solidFill>
                <a:latin typeface="+mn-ea"/>
                <a:cs typeface="Times New Roman" panose="02020603050405020304" pitchFamily="18" charset="0"/>
              </a:rPr>
              <a:t>疯狂地进行文化</a:t>
            </a:r>
            <a:r>
              <a:rPr lang="en-US" altLang="zh-CN" sz="2800">
                <a:solidFill>
                  <a:srgbClr val="000000"/>
                </a:solidFill>
                <a:latin typeface="+mn-ea"/>
                <a:cs typeface="Times New Roman" panose="02020603050405020304" pitchFamily="18" charset="0"/>
              </a:rPr>
              <a:t>“</a:t>
            </a:r>
            <a:r>
              <a:rPr lang="zh-CN" altLang="zh-CN" sz="2800">
                <a:solidFill>
                  <a:srgbClr val="000000"/>
                </a:solidFill>
                <a:latin typeface="+mn-ea"/>
                <a:cs typeface="Times New Roman" panose="02020603050405020304" pitchFamily="18" charset="0"/>
              </a:rPr>
              <a:t>围剿</a:t>
            </a:r>
            <a:r>
              <a:rPr lang="en-US" altLang="zh-CN" sz="2800">
                <a:solidFill>
                  <a:srgbClr val="000000"/>
                </a:solidFill>
                <a:latin typeface="+mn-ea"/>
                <a:cs typeface="Times New Roman" panose="02020603050405020304" pitchFamily="18" charset="0"/>
              </a:rPr>
              <a:t>”</a:t>
            </a:r>
            <a:r>
              <a:rPr lang="zh-CN" altLang="zh-CN" sz="2800">
                <a:solidFill>
                  <a:srgbClr val="000000"/>
                </a:solidFill>
                <a:latin typeface="+mn-ea"/>
                <a:cs typeface="Times New Roman" panose="02020603050405020304" pitchFamily="18" charset="0"/>
              </a:rPr>
              <a:t>。他们一方面利用其御用文人对抗革命文艺运动</a:t>
            </a:r>
            <a:r>
              <a:rPr lang="en-US" altLang="zh-CN" sz="2800">
                <a:solidFill>
                  <a:srgbClr val="000000"/>
                </a:solidFill>
                <a:latin typeface="+mn-ea"/>
                <a:cs typeface="Times New Roman" panose="02020603050405020304" pitchFamily="18" charset="0"/>
              </a:rPr>
              <a:t>,</a:t>
            </a:r>
          </a:p>
          <a:p>
            <a:pPr defTabSz="0">
              <a:spcAft>
                <a:spcPct val="0"/>
              </a:spcAft>
              <a:tabLst>
                <a:tab pos="1188085" algn="l"/>
                <a:tab pos="2163445" algn="l"/>
                <a:tab pos="3142615" algn="l"/>
                <a:tab pos="4190365" algn="l"/>
              </a:tabLst>
            </a:pPr>
            <a:r>
              <a:rPr lang="zh-CN" altLang="zh-CN" sz="2800">
                <a:solidFill>
                  <a:srgbClr val="000000"/>
                </a:solidFill>
                <a:latin typeface="+mn-ea"/>
                <a:cs typeface="Times New Roman" panose="02020603050405020304" pitchFamily="18" charset="0"/>
              </a:rPr>
              <a:t>一方面大肆逮捕、拘禁、秘密杀害革命作家。</a:t>
            </a:r>
            <a:endParaRPr lang="en-US" altLang="zh-CN" sz="2800">
              <a:solidFill>
                <a:srgbClr val="000000"/>
              </a:solidFill>
              <a:latin typeface="+mn-ea"/>
              <a:cs typeface="Times New Roman" panose="02020603050405020304" pitchFamily="18" charset="0"/>
            </a:endParaRPr>
          </a:p>
          <a:p>
            <a:pPr defTabSz="0">
              <a:spcAft>
                <a:spcPct val="0"/>
              </a:spcAft>
              <a:tabLst>
                <a:tab pos="1188085" algn="l"/>
                <a:tab pos="2163445" algn="l"/>
                <a:tab pos="3142615" algn="l"/>
                <a:tab pos="4190365" algn="l"/>
              </a:tabLst>
            </a:pPr>
            <a:r>
              <a:rPr lang="en-US" altLang="zh-CN" sz="2800">
                <a:solidFill>
                  <a:srgbClr val="000000"/>
                </a:solidFill>
                <a:latin typeface="+mn-ea"/>
                <a:cs typeface="Times New Roman" panose="02020603050405020304" pitchFamily="18" charset="0"/>
              </a:rPr>
              <a:t>1931</a:t>
            </a:r>
            <a:r>
              <a:rPr lang="zh-CN" altLang="zh-CN" sz="2800">
                <a:solidFill>
                  <a:srgbClr val="000000"/>
                </a:solidFill>
                <a:latin typeface="+mn-ea"/>
                <a:cs typeface="Times New Roman" panose="02020603050405020304" pitchFamily="18" charset="0"/>
              </a:rPr>
              <a:t>年</a:t>
            </a:r>
            <a:r>
              <a:rPr lang="en-US" altLang="zh-CN" sz="2800">
                <a:solidFill>
                  <a:srgbClr val="000000"/>
                </a:solidFill>
                <a:latin typeface="+mn-ea"/>
                <a:cs typeface="Times New Roman" panose="02020603050405020304" pitchFamily="18" charset="0"/>
              </a:rPr>
              <a:t>1</a:t>
            </a:r>
            <a:r>
              <a:rPr lang="zh-CN" altLang="zh-CN" sz="2800">
                <a:solidFill>
                  <a:srgbClr val="000000"/>
                </a:solidFill>
                <a:latin typeface="+mn-ea"/>
                <a:cs typeface="Times New Roman" panose="02020603050405020304" pitchFamily="18" charset="0"/>
              </a:rPr>
              <a:t>月</a:t>
            </a:r>
            <a:r>
              <a:rPr lang="en-US" altLang="zh-CN" sz="2800">
                <a:solidFill>
                  <a:srgbClr val="000000"/>
                </a:solidFill>
                <a:latin typeface="+mn-ea"/>
                <a:cs typeface="Times New Roman" panose="02020603050405020304" pitchFamily="18" charset="0"/>
              </a:rPr>
              <a:t>17</a:t>
            </a:r>
            <a:r>
              <a:rPr lang="zh-CN" altLang="zh-CN" sz="2800">
                <a:solidFill>
                  <a:srgbClr val="000000"/>
                </a:solidFill>
                <a:latin typeface="+mn-ea"/>
                <a:cs typeface="Times New Roman" panose="02020603050405020304" pitchFamily="18" charset="0"/>
              </a:rPr>
              <a:t>日</a:t>
            </a:r>
            <a:r>
              <a:rPr lang="en-US" altLang="zh-CN" sz="2800">
                <a:solidFill>
                  <a:srgbClr val="000000"/>
                </a:solidFill>
                <a:latin typeface="+mn-ea"/>
                <a:cs typeface="Times New Roman" panose="02020603050405020304" pitchFamily="18" charset="0"/>
              </a:rPr>
              <a:t>,</a:t>
            </a:r>
            <a:r>
              <a:rPr lang="zh-CN" altLang="zh-CN" sz="2800">
                <a:solidFill>
                  <a:srgbClr val="000000"/>
                </a:solidFill>
                <a:latin typeface="+mn-ea"/>
                <a:cs typeface="Times New Roman" panose="02020603050405020304" pitchFamily="18" charset="0"/>
              </a:rPr>
              <a:t>柔石、白莽等</a:t>
            </a:r>
            <a:r>
              <a:rPr lang="en-US" altLang="zh-CN" sz="2800">
                <a:solidFill>
                  <a:srgbClr val="0070C0"/>
                </a:solidFill>
                <a:latin typeface="+mn-ea"/>
                <a:cs typeface="Times New Roman" panose="02020603050405020304" pitchFamily="18" charset="0"/>
              </a:rPr>
              <a:t>“</a:t>
            </a:r>
            <a:r>
              <a:rPr lang="zh-CN" altLang="zh-CN" sz="2800">
                <a:solidFill>
                  <a:srgbClr val="0070C0"/>
                </a:solidFill>
                <a:latin typeface="+mn-ea"/>
                <a:cs typeface="Times New Roman" panose="02020603050405020304" pitchFamily="18" charset="0"/>
              </a:rPr>
              <a:t>左联</a:t>
            </a:r>
            <a:r>
              <a:rPr lang="en-US" altLang="zh-CN" sz="2800">
                <a:solidFill>
                  <a:srgbClr val="0070C0"/>
                </a:solidFill>
                <a:latin typeface="+mn-ea"/>
                <a:cs typeface="Times New Roman" panose="02020603050405020304" pitchFamily="18" charset="0"/>
              </a:rPr>
              <a:t>”</a:t>
            </a:r>
            <a:r>
              <a:rPr lang="zh-CN" altLang="zh-CN" sz="2800">
                <a:solidFill>
                  <a:srgbClr val="0070C0"/>
                </a:solidFill>
                <a:latin typeface="+mn-ea"/>
                <a:cs typeface="Times New Roman" panose="02020603050405020304" pitchFamily="18" charset="0"/>
              </a:rPr>
              <a:t>的五位青年作家被捕</a:t>
            </a:r>
            <a:r>
              <a:rPr lang="en-US" altLang="zh-CN" sz="2800">
                <a:solidFill>
                  <a:srgbClr val="000000"/>
                </a:solidFill>
                <a:latin typeface="+mn-ea"/>
                <a:cs typeface="Times New Roman" panose="02020603050405020304" pitchFamily="18" charset="0"/>
              </a:rPr>
              <a:t>;</a:t>
            </a:r>
          </a:p>
          <a:p>
            <a:pPr defTabSz="0">
              <a:spcAft>
                <a:spcPct val="0"/>
              </a:spcAft>
              <a:tabLst>
                <a:tab pos="1188085" algn="l"/>
                <a:tab pos="2163445" algn="l"/>
                <a:tab pos="3142615" algn="l"/>
                <a:tab pos="4190365" algn="l"/>
              </a:tabLst>
            </a:pPr>
            <a:r>
              <a:rPr lang="zh-CN" altLang="zh-CN" sz="2800">
                <a:solidFill>
                  <a:srgbClr val="000000"/>
                </a:solidFill>
                <a:latin typeface="+mn-ea"/>
                <a:cs typeface="Times New Roman" panose="02020603050405020304" pitchFamily="18" charset="0"/>
              </a:rPr>
              <a:t>同年</a:t>
            </a:r>
            <a:r>
              <a:rPr lang="en-US" altLang="zh-CN" sz="2800">
                <a:solidFill>
                  <a:srgbClr val="000000"/>
                </a:solidFill>
                <a:latin typeface="+mn-ea"/>
                <a:cs typeface="Times New Roman" panose="02020603050405020304" pitchFamily="18" charset="0"/>
              </a:rPr>
              <a:t>2</a:t>
            </a:r>
            <a:r>
              <a:rPr lang="zh-CN" altLang="zh-CN" sz="2800">
                <a:solidFill>
                  <a:srgbClr val="000000"/>
                </a:solidFill>
                <a:latin typeface="+mn-ea"/>
                <a:cs typeface="Times New Roman" panose="02020603050405020304" pitchFamily="18" charset="0"/>
              </a:rPr>
              <a:t>月</a:t>
            </a:r>
            <a:r>
              <a:rPr lang="en-US" altLang="zh-CN" sz="2800">
                <a:solidFill>
                  <a:srgbClr val="000000"/>
                </a:solidFill>
                <a:latin typeface="+mn-ea"/>
                <a:cs typeface="Times New Roman" panose="02020603050405020304" pitchFamily="18" charset="0"/>
              </a:rPr>
              <a:t>7</a:t>
            </a:r>
            <a:r>
              <a:rPr lang="zh-CN" altLang="zh-CN" sz="2800">
                <a:solidFill>
                  <a:srgbClr val="000000"/>
                </a:solidFill>
                <a:latin typeface="+mn-ea"/>
                <a:cs typeface="Times New Roman" panose="02020603050405020304" pitchFamily="18" charset="0"/>
              </a:rPr>
              <a:t>日</a:t>
            </a:r>
            <a:r>
              <a:rPr lang="en-US" altLang="zh-CN" sz="2800">
                <a:solidFill>
                  <a:srgbClr val="000000"/>
                </a:solidFill>
                <a:latin typeface="+mn-ea"/>
                <a:cs typeface="Times New Roman" panose="02020603050405020304" pitchFamily="18" charset="0"/>
              </a:rPr>
              <a:t>,</a:t>
            </a:r>
            <a:r>
              <a:rPr lang="zh-CN" altLang="zh-CN" sz="2800">
                <a:solidFill>
                  <a:srgbClr val="000000"/>
                </a:solidFill>
                <a:latin typeface="+mn-ea"/>
                <a:cs typeface="Times New Roman" panose="02020603050405020304" pitchFamily="18" charset="0"/>
              </a:rPr>
              <a:t>被秘密枪杀于上海龙华的特务机关松沪警备司令部。</a:t>
            </a:r>
            <a:endParaRPr lang="en-US" altLang="zh-CN" sz="2800">
              <a:solidFill>
                <a:srgbClr val="000000"/>
              </a:solidFill>
              <a:latin typeface="+mn-ea"/>
              <a:cs typeface="Times New Roman" panose="02020603050405020304" pitchFamily="18" charset="0"/>
            </a:endParaRPr>
          </a:p>
          <a:p>
            <a:pPr defTabSz="0">
              <a:spcAft>
                <a:spcPct val="0"/>
              </a:spcAft>
              <a:tabLst>
                <a:tab pos="1188085" algn="l"/>
                <a:tab pos="2163445" algn="l"/>
                <a:tab pos="3142615" algn="l"/>
                <a:tab pos="4190365" algn="l"/>
              </a:tabLst>
            </a:pPr>
            <a:r>
              <a:rPr lang="zh-CN" altLang="zh-CN" sz="2800">
                <a:solidFill>
                  <a:srgbClr val="000000"/>
                </a:solidFill>
                <a:latin typeface="+mn-ea"/>
                <a:cs typeface="Times New Roman" panose="02020603050405020304" pitchFamily="18" charset="0"/>
              </a:rPr>
              <a:t>大批</a:t>
            </a:r>
            <a:r>
              <a:rPr lang="en-US" altLang="zh-CN" sz="2800">
                <a:solidFill>
                  <a:srgbClr val="000000"/>
                </a:solidFill>
                <a:latin typeface="+mn-ea"/>
                <a:cs typeface="Times New Roman" panose="02020603050405020304" pitchFamily="18" charset="0"/>
              </a:rPr>
              <a:t>“</a:t>
            </a:r>
            <a:r>
              <a:rPr lang="zh-CN" altLang="zh-CN" sz="2800">
                <a:solidFill>
                  <a:srgbClr val="000000"/>
                </a:solidFill>
                <a:latin typeface="+mn-ea"/>
                <a:cs typeface="Times New Roman" panose="02020603050405020304" pitchFamily="18" charset="0"/>
              </a:rPr>
              <a:t>左联</a:t>
            </a:r>
            <a:r>
              <a:rPr lang="en-US" altLang="zh-CN" sz="2800">
                <a:solidFill>
                  <a:srgbClr val="000000"/>
                </a:solidFill>
                <a:latin typeface="+mn-ea"/>
                <a:cs typeface="Times New Roman" panose="02020603050405020304" pitchFamily="18" charset="0"/>
              </a:rPr>
              <a:t>”</a:t>
            </a:r>
            <a:r>
              <a:rPr lang="zh-CN" altLang="zh-CN" sz="2800">
                <a:solidFill>
                  <a:srgbClr val="000000"/>
                </a:solidFill>
                <a:latin typeface="+mn-ea"/>
                <a:cs typeface="Times New Roman" panose="02020603050405020304" pitchFamily="18" charset="0"/>
              </a:rPr>
              <a:t>作家被通缉</a:t>
            </a:r>
            <a:r>
              <a:rPr lang="en-US" altLang="zh-CN" sz="2800">
                <a:solidFill>
                  <a:srgbClr val="000000"/>
                </a:solidFill>
                <a:latin typeface="+mn-ea"/>
                <a:cs typeface="Times New Roman" panose="02020603050405020304" pitchFamily="18" charset="0"/>
              </a:rPr>
              <a:t>,</a:t>
            </a:r>
            <a:r>
              <a:rPr lang="zh-CN" altLang="zh-CN" sz="2800">
                <a:solidFill>
                  <a:srgbClr val="0070C0"/>
                </a:solidFill>
                <a:latin typeface="+mn-ea"/>
                <a:cs typeface="Times New Roman" panose="02020603050405020304" pitchFamily="18" charset="0"/>
              </a:rPr>
              <a:t>鲁迅先生也时刻面临被捕的危险境地。</a:t>
            </a:r>
            <a:endParaRPr lang="en-US" altLang="zh-CN" sz="2800">
              <a:solidFill>
                <a:srgbClr val="0070C0"/>
              </a:solidFill>
              <a:latin typeface="+mn-ea"/>
              <a:cs typeface="Times New Roman" panose="02020603050405020304" pitchFamily="18" charset="0"/>
            </a:endParaRPr>
          </a:p>
          <a:p>
            <a:pPr defTabSz="0">
              <a:spcAft>
                <a:spcPct val="0"/>
              </a:spcAft>
              <a:tabLst>
                <a:tab pos="1188085" algn="l"/>
                <a:tab pos="2163445" algn="l"/>
                <a:tab pos="3142615" algn="l"/>
                <a:tab pos="4190365" algn="l"/>
              </a:tabLst>
            </a:pPr>
            <a:endParaRPr lang="en-US" altLang="zh-CN" sz="2800">
              <a:solidFill>
                <a:srgbClr val="000000"/>
              </a:solidFill>
              <a:latin typeface="+mn-ea"/>
              <a:cs typeface="Times New Roman" panose="02020603050405020304" pitchFamily="18" charset="0"/>
            </a:endParaRPr>
          </a:p>
          <a:p>
            <a:pPr defTabSz="0">
              <a:spcAft>
                <a:spcPct val="0"/>
              </a:spcAft>
              <a:tabLst>
                <a:tab pos="1188085" algn="l"/>
                <a:tab pos="2163445" algn="l"/>
                <a:tab pos="3142615" algn="l"/>
                <a:tab pos="4190365" algn="l"/>
              </a:tabLst>
            </a:pPr>
            <a:r>
              <a:rPr lang="zh-CN" altLang="zh-CN" sz="2800">
                <a:solidFill>
                  <a:srgbClr val="000000"/>
                </a:solidFill>
                <a:latin typeface="+mn-ea"/>
                <a:cs typeface="Times New Roman" panose="02020603050405020304" pitchFamily="18" charset="0"/>
              </a:rPr>
              <a:t>鲁迅先生没有畏惧反动派的屠刀和淫威</a:t>
            </a:r>
            <a:r>
              <a:rPr lang="en-US" altLang="zh-CN" sz="2800">
                <a:solidFill>
                  <a:srgbClr val="000000"/>
                </a:solidFill>
                <a:latin typeface="+mn-ea"/>
                <a:cs typeface="Times New Roman" panose="02020603050405020304" pitchFamily="18" charset="0"/>
              </a:rPr>
              <a:t>,</a:t>
            </a:r>
          </a:p>
          <a:p>
            <a:pPr defTabSz="0">
              <a:spcAft>
                <a:spcPct val="0"/>
              </a:spcAft>
              <a:tabLst>
                <a:tab pos="1188085" algn="l"/>
                <a:tab pos="2163445" algn="l"/>
                <a:tab pos="3142615" algn="l"/>
                <a:tab pos="4190365" algn="l"/>
              </a:tabLst>
            </a:pPr>
            <a:r>
              <a:rPr lang="zh-CN" altLang="zh-CN" sz="2800">
                <a:solidFill>
                  <a:srgbClr val="000000"/>
                </a:solidFill>
                <a:latin typeface="+mn-ea"/>
                <a:cs typeface="Times New Roman" panose="02020603050405020304" pitchFamily="18" charset="0"/>
              </a:rPr>
              <a:t>在闻知柔石、白莽等</a:t>
            </a:r>
            <a:r>
              <a:rPr lang="en-US" altLang="zh-CN" sz="2800">
                <a:solidFill>
                  <a:srgbClr val="000000"/>
                </a:solidFill>
                <a:latin typeface="+mn-ea"/>
                <a:cs typeface="Times New Roman" panose="02020603050405020304" pitchFamily="18" charset="0"/>
              </a:rPr>
              <a:t>“</a:t>
            </a:r>
            <a:r>
              <a:rPr lang="zh-CN" altLang="zh-CN" sz="2800">
                <a:solidFill>
                  <a:srgbClr val="000000"/>
                </a:solidFill>
                <a:latin typeface="+mn-ea"/>
                <a:cs typeface="Times New Roman" panose="02020603050405020304" pitchFamily="18" charset="0"/>
              </a:rPr>
              <a:t>左联</a:t>
            </a:r>
            <a:r>
              <a:rPr lang="en-US" altLang="zh-CN" sz="2800">
                <a:solidFill>
                  <a:srgbClr val="000000"/>
                </a:solidFill>
                <a:latin typeface="+mn-ea"/>
                <a:cs typeface="Times New Roman" panose="02020603050405020304" pitchFamily="18" charset="0"/>
              </a:rPr>
              <a:t>”</a:t>
            </a:r>
            <a:r>
              <a:rPr lang="zh-CN" altLang="zh-CN" sz="2800">
                <a:solidFill>
                  <a:srgbClr val="000000"/>
                </a:solidFill>
                <a:latin typeface="+mn-ea"/>
                <a:cs typeface="Times New Roman" panose="02020603050405020304" pitchFamily="18" charset="0"/>
              </a:rPr>
              <a:t>的五位青年遇难的消息后</a:t>
            </a:r>
            <a:r>
              <a:rPr lang="en-US" altLang="zh-CN" sz="2800">
                <a:solidFill>
                  <a:srgbClr val="000000"/>
                </a:solidFill>
                <a:latin typeface="+mn-ea"/>
                <a:cs typeface="Times New Roman" panose="02020603050405020304" pitchFamily="18" charset="0"/>
              </a:rPr>
              <a:t>,</a:t>
            </a:r>
            <a:r>
              <a:rPr lang="zh-CN" altLang="zh-CN" sz="2800">
                <a:solidFill>
                  <a:srgbClr val="000000"/>
                </a:solidFill>
                <a:latin typeface="+mn-ea"/>
                <a:cs typeface="Times New Roman" panose="02020603050405020304" pitchFamily="18" charset="0"/>
              </a:rPr>
              <a:t>发表</a:t>
            </a:r>
            <a:endParaRPr lang="en-US" altLang="zh-CN" sz="2800">
              <a:solidFill>
                <a:srgbClr val="000000"/>
              </a:solidFill>
              <a:latin typeface="+mn-ea"/>
              <a:cs typeface="Times New Roman" panose="02020603050405020304" pitchFamily="18" charset="0"/>
            </a:endParaRPr>
          </a:p>
          <a:p>
            <a:pPr defTabSz="0">
              <a:spcAft>
                <a:spcPct val="0"/>
              </a:spcAft>
              <a:tabLst>
                <a:tab pos="1188085" algn="l"/>
                <a:tab pos="2163445" algn="l"/>
                <a:tab pos="3142615" algn="l"/>
                <a:tab pos="4190365" algn="l"/>
              </a:tabLst>
            </a:pPr>
            <a:r>
              <a:rPr lang="zh-CN" altLang="zh-CN" sz="2800">
                <a:solidFill>
                  <a:srgbClr val="000000"/>
                </a:solidFill>
                <a:latin typeface="+mn-ea"/>
                <a:cs typeface="Times New Roman" panose="02020603050405020304" pitchFamily="18" charset="0"/>
              </a:rPr>
              <a:t>《中国无产阶级革命文学和前驱的血》《黑暗中国的文艺界的现状》</a:t>
            </a:r>
            <a:endParaRPr lang="en-US" altLang="zh-CN" sz="2800">
              <a:solidFill>
                <a:srgbClr val="000000"/>
              </a:solidFill>
              <a:latin typeface="+mn-ea"/>
              <a:cs typeface="Times New Roman" panose="02020603050405020304" pitchFamily="18" charset="0"/>
            </a:endParaRPr>
          </a:p>
          <a:p>
            <a:pPr defTabSz="0">
              <a:spcAft>
                <a:spcPct val="0"/>
              </a:spcAft>
              <a:tabLst>
                <a:tab pos="1188085" algn="l"/>
                <a:tab pos="2163445" algn="l"/>
                <a:tab pos="3142615" algn="l"/>
                <a:tab pos="4190365" algn="l"/>
              </a:tabLst>
            </a:pPr>
            <a:r>
              <a:rPr lang="zh-CN" altLang="zh-CN" sz="2800">
                <a:solidFill>
                  <a:srgbClr val="000000"/>
                </a:solidFill>
                <a:latin typeface="+mn-ea"/>
                <a:cs typeface="Times New Roman" panose="02020603050405020304" pitchFamily="18" charset="0"/>
              </a:rPr>
              <a:t>等文章</a:t>
            </a:r>
            <a:r>
              <a:rPr lang="en-US" altLang="zh-CN" sz="2800">
                <a:solidFill>
                  <a:srgbClr val="000000"/>
                </a:solidFill>
                <a:latin typeface="+mn-ea"/>
                <a:cs typeface="Times New Roman" panose="02020603050405020304" pitchFamily="18" charset="0"/>
              </a:rPr>
              <a:t>,</a:t>
            </a:r>
            <a:r>
              <a:rPr lang="zh-CN" altLang="zh-CN" sz="2800">
                <a:solidFill>
                  <a:srgbClr val="0070C0"/>
                </a:solidFill>
                <a:latin typeface="+mn-ea"/>
                <a:cs typeface="Times New Roman" panose="02020603050405020304" pitchFamily="18" charset="0"/>
              </a:rPr>
              <a:t>深刻揭露反动派的罪行。</a:t>
            </a:r>
            <a:endParaRPr lang="en-US" altLang="zh-CN" sz="2800">
              <a:solidFill>
                <a:srgbClr val="0070C0"/>
              </a:solidFill>
              <a:latin typeface="+mn-ea"/>
              <a:cs typeface="Times New Roman" panose="02020603050405020304" pitchFamily="18" charset="0"/>
            </a:endParaRPr>
          </a:p>
          <a:p>
            <a:pPr defTabSz="0">
              <a:spcAft>
                <a:spcPct val="0"/>
              </a:spcAft>
              <a:tabLst>
                <a:tab pos="1188085" algn="l"/>
                <a:tab pos="2163445" algn="l"/>
                <a:tab pos="3142615" algn="l"/>
                <a:tab pos="4190365" algn="l"/>
              </a:tabLst>
            </a:pPr>
            <a:r>
              <a:rPr lang="zh-CN" altLang="zh-CN" sz="2800">
                <a:solidFill>
                  <a:srgbClr val="000000"/>
                </a:solidFill>
                <a:latin typeface="+mn-ea"/>
                <a:cs typeface="Times New Roman" panose="02020603050405020304" pitchFamily="18" charset="0"/>
              </a:rPr>
              <a:t>在烈士遇难两周年的日子里</a:t>
            </a:r>
            <a:r>
              <a:rPr lang="en-US" altLang="zh-CN" sz="2800">
                <a:solidFill>
                  <a:srgbClr val="000000"/>
                </a:solidFill>
                <a:latin typeface="+mn-ea"/>
                <a:cs typeface="Times New Roman" panose="02020603050405020304" pitchFamily="18" charset="0"/>
              </a:rPr>
              <a:t>,</a:t>
            </a:r>
            <a:r>
              <a:rPr lang="zh-CN" altLang="zh-CN" sz="2800">
                <a:solidFill>
                  <a:srgbClr val="000000"/>
                </a:solidFill>
                <a:latin typeface="+mn-ea"/>
                <a:cs typeface="Times New Roman" panose="02020603050405020304" pitchFamily="18" charset="0"/>
              </a:rPr>
              <a:t>即</a:t>
            </a:r>
            <a:r>
              <a:rPr lang="en-US" altLang="zh-CN" sz="2800">
                <a:solidFill>
                  <a:srgbClr val="000000"/>
                </a:solidFill>
                <a:latin typeface="+mn-ea"/>
                <a:cs typeface="Times New Roman" panose="02020603050405020304" pitchFamily="18" charset="0"/>
              </a:rPr>
              <a:t>1933</a:t>
            </a:r>
            <a:r>
              <a:rPr lang="zh-CN" altLang="zh-CN" sz="2800">
                <a:solidFill>
                  <a:srgbClr val="000000"/>
                </a:solidFill>
                <a:latin typeface="+mn-ea"/>
                <a:cs typeface="Times New Roman" panose="02020603050405020304" pitchFamily="18" charset="0"/>
              </a:rPr>
              <a:t>年</a:t>
            </a:r>
            <a:r>
              <a:rPr lang="en-US" altLang="zh-CN" sz="2800">
                <a:solidFill>
                  <a:srgbClr val="000000"/>
                </a:solidFill>
                <a:latin typeface="+mn-ea"/>
                <a:cs typeface="Times New Roman" panose="02020603050405020304" pitchFamily="18" charset="0"/>
              </a:rPr>
              <a:t>2</a:t>
            </a:r>
            <a:r>
              <a:rPr lang="zh-CN" altLang="zh-CN" sz="2800">
                <a:solidFill>
                  <a:srgbClr val="000000"/>
                </a:solidFill>
                <a:latin typeface="+mn-ea"/>
                <a:cs typeface="Times New Roman" panose="02020603050405020304" pitchFamily="18" charset="0"/>
              </a:rPr>
              <a:t>月</a:t>
            </a:r>
            <a:r>
              <a:rPr lang="en-US" altLang="zh-CN" sz="2800">
                <a:solidFill>
                  <a:srgbClr val="000000"/>
                </a:solidFill>
                <a:latin typeface="+mn-ea"/>
                <a:cs typeface="Times New Roman" panose="02020603050405020304" pitchFamily="18" charset="0"/>
              </a:rPr>
              <a:t>7</a:t>
            </a:r>
            <a:r>
              <a:rPr lang="zh-CN" altLang="zh-CN" sz="2800">
                <a:solidFill>
                  <a:srgbClr val="000000"/>
                </a:solidFill>
                <a:latin typeface="+mn-ea"/>
                <a:cs typeface="Times New Roman" panose="02020603050405020304" pitchFamily="18" charset="0"/>
              </a:rPr>
              <a:t>日至</a:t>
            </a:r>
            <a:r>
              <a:rPr lang="en-US" altLang="zh-CN" sz="2800">
                <a:solidFill>
                  <a:srgbClr val="000000"/>
                </a:solidFill>
                <a:latin typeface="+mn-ea"/>
                <a:cs typeface="Times New Roman" panose="02020603050405020304" pitchFamily="18" charset="0"/>
              </a:rPr>
              <a:t>8</a:t>
            </a:r>
            <a:r>
              <a:rPr lang="zh-CN" altLang="zh-CN" sz="2800">
                <a:solidFill>
                  <a:srgbClr val="000000"/>
                </a:solidFill>
                <a:latin typeface="+mn-ea"/>
                <a:cs typeface="Times New Roman" panose="02020603050405020304" pitchFamily="18" charset="0"/>
              </a:rPr>
              <a:t>日</a:t>
            </a:r>
            <a:r>
              <a:rPr lang="en-US" altLang="zh-CN" sz="2800">
                <a:solidFill>
                  <a:srgbClr val="000000"/>
                </a:solidFill>
                <a:latin typeface="+mn-ea"/>
                <a:cs typeface="Times New Roman" panose="02020603050405020304" pitchFamily="18" charset="0"/>
              </a:rPr>
              <a:t>,</a:t>
            </a:r>
          </a:p>
          <a:p>
            <a:pPr defTabSz="0">
              <a:spcAft>
                <a:spcPct val="0"/>
              </a:spcAft>
              <a:tabLst>
                <a:tab pos="1188085" algn="l"/>
                <a:tab pos="2163445" algn="l"/>
                <a:tab pos="3142615" algn="l"/>
                <a:tab pos="4190365" algn="l"/>
              </a:tabLst>
            </a:pPr>
            <a:r>
              <a:rPr lang="zh-CN" altLang="zh-CN" sz="2800">
                <a:solidFill>
                  <a:srgbClr val="000000"/>
                </a:solidFill>
                <a:latin typeface="+mn-ea"/>
                <a:cs typeface="Times New Roman" panose="02020603050405020304" pitchFamily="18" charset="0"/>
              </a:rPr>
              <a:t>鲁迅先生</a:t>
            </a:r>
            <a:r>
              <a:rPr lang="zh-CN" altLang="zh-CN" sz="2800">
                <a:solidFill>
                  <a:srgbClr val="0070C0"/>
                </a:solidFill>
                <a:latin typeface="+mn-ea"/>
                <a:cs typeface="Times New Roman" panose="02020603050405020304" pitchFamily="18" charset="0"/>
              </a:rPr>
              <a:t>怀着无限的悲愤</a:t>
            </a:r>
            <a:r>
              <a:rPr lang="zh-CN" altLang="zh-CN" sz="2800">
                <a:solidFill>
                  <a:srgbClr val="000000"/>
                </a:solidFill>
                <a:latin typeface="+mn-ea"/>
                <a:cs typeface="Times New Roman" panose="02020603050405020304" pitchFamily="18" charset="0"/>
              </a:rPr>
              <a:t>写下这篇文章《为了忘却的记念》。</a:t>
            </a:r>
          </a:p>
        </p:txBody>
      </p:sp>
      <p:pic>
        <p:nvPicPr>
          <p:cNvPr id="5" name="图片 4" descr="花2"/>
          <p:cNvPicPr>
            <a:picLocks noChangeAspect="1"/>
          </p:cNvPicPr>
          <p:nvPr/>
        </p:nvPicPr>
        <p:blipFill>
          <a:blip r:embed="rId4"/>
          <a:stretch>
            <a:fillRect/>
          </a:stretch>
        </p:blipFill>
        <p:spPr>
          <a:xfrm>
            <a:off x="125453" y="167364"/>
            <a:ext cx="474980" cy="436245"/>
          </a:xfrm>
          <a:prstGeom prst="rect">
            <a:avLst/>
          </a:prstGeom>
        </p:spPr>
      </p:pic>
      <p:sp>
        <p:nvSpPr>
          <p:cNvPr id="6" name="矩形 5"/>
          <p:cNvSpPr/>
          <p:nvPr/>
        </p:nvSpPr>
        <p:spPr>
          <a:xfrm>
            <a:off x="515733" y="62320"/>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写作背景</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nodeType="withGroup">
                            <p:stCondLst>
                              <p:cond delay="500"/>
                            </p:stCondLst>
                            <p:childTnLst>
                              <p:par>
                                <p:cTn id="11" presetID="53" presetClass="entr" presetSubtype="0" fill="hold" nodeType="afterEffec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花2"/>
          <p:cNvPicPr>
            <a:picLocks noChangeAspect="1"/>
          </p:cNvPicPr>
          <p:nvPr/>
        </p:nvPicPr>
        <p:blipFill>
          <a:blip r:embed="rId2"/>
          <a:stretch>
            <a:fillRect/>
          </a:stretch>
        </p:blipFill>
        <p:spPr>
          <a:xfrm>
            <a:off x="125453" y="167364"/>
            <a:ext cx="474980" cy="436245"/>
          </a:xfrm>
          <a:prstGeom prst="rect">
            <a:avLst/>
          </a:prstGeom>
        </p:spPr>
      </p:pic>
      <p:sp>
        <p:nvSpPr>
          <p:cNvPr id="6" name="矩形 5"/>
          <p:cNvSpPr/>
          <p:nvPr/>
        </p:nvSpPr>
        <p:spPr>
          <a:xfrm>
            <a:off x="600903" y="62725"/>
            <a:ext cx="2019300" cy="6451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文学常识</a:t>
            </a:r>
          </a:p>
        </p:txBody>
      </p:sp>
      <p:sp>
        <p:nvSpPr>
          <p:cNvPr id="100" name="文本框 99"/>
          <p:cNvSpPr txBox="1"/>
          <p:nvPr/>
        </p:nvSpPr>
        <p:spPr>
          <a:xfrm>
            <a:off x="125730" y="857250"/>
            <a:ext cx="11937365" cy="5692775"/>
          </a:xfrm>
          <a:prstGeom prst="rect">
            <a:avLst/>
          </a:prstGeom>
          <a:noFill/>
          <a:ln w="9525">
            <a:noFill/>
          </a:ln>
        </p:spPr>
        <p:txBody>
          <a:bodyPr wrap="square">
            <a:spAutoFit/>
          </a:bodyPr>
          <a:lstStyle/>
          <a:p>
            <a:pPr indent="0"/>
            <a:r>
              <a:rPr lang="zh-CN" sz="2800">
                <a:latin typeface="宋体" pitchFamily="2" charset="-122"/>
                <a:ea typeface="宋体" pitchFamily="2" charset="-122"/>
                <a:cs typeface="宋体" panose="02010600030101010101" pitchFamily="2" charset="-122"/>
              </a:rPr>
              <a:t>中国左翼作家联盟，简称左联，</a:t>
            </a:r>
          </a:p>
          <a:p>
            <a:pPr indent="0"/>
            <a:r>
              <a:rPr lang="zh-CN" sz="2800">
                <a:latin typeface="宋体" pitchFamily="2" charset="-122"/>
                <a:ea typeface="宋体" pitchFamily="2" charset="-122"/>
                <a:cs typeface="宋体" panose="02010600030101010101" pitchFamily="2" charset="-122"/>
              </a:rPr>
              <a:t>是中国共产党于20世纪30年代在中国上海领导创建的一个文学组织，</a:t>
            </a:r>
          </a:p>
          <a:p>
            <a:pPr indent="0"/>
            <a:r>
              <a:rPr lang="zh-CN" sz="2800">
                <a:solidFill>
                  <a:srgbClr val="C00000"/>
                </a:solidFill>
                <a:latin typeface="宋体" pitchFamily="2" charset="-122"/>
                <a:ea typeface="宋体" pitchFamily="2" charset="-122"/>
                <a:cs typeface="宋体" panose="02010600030101010101" pitchFamily="2" charset="-122"/>
              </a:rPr>
              <a:t>目的是与中国国民党争取宣传阵地，吸引广大民众支持其思想。</a:t>
            </a:r>
          </a:p>
          <a:p>
            <a:pPr indent="0"/>
            <a:r>
              <a:rPr lang="zh-CN" sz="2800" b="1">
                <a:solidFill>
                  <a:srgbClr val="FF0000"/>
                </a:solidFill>
                <a:latin typeface="宋体" pitchFamily="2" charset="-122"/>
                <a:ea typeface="宋体" pitchFamily="2" charset="-122"/>
                <a:cs typeface="宋体" panose="02010600030101010101" pitchFamily="2" charset="-122"/>
              </a:rPr>
              <a:t>左联的旗帜人物是鲁迅。</a:t>
            </a:r>
          </a:p>
          <a:p>
            <a:pPr indent="0"/>
            <a:r>
              <a:rPr lang="zh-CN" sz="2800" b="1">
                <a:solidFill>
                  <a:srgbClr val="0070C0"/>
                </a:solidFill>
                <a:latin typeface="宋体" pitchFamily="2" charset="-122"/>
                <a:ea typeface="宋体" pitchFamily="2" charset="-122"/>
                <a:cs typeface="宋体" panose="02010600030101010101" pitchFamily="2" charset="-122"/>
              </a:rPr>
              <a:t>1928至1929年间的革命文学论争，</a:t>
            </a:r>
          </a:p>
          <a:p>
            <a:pPr indent="0"/>
            <a:r>
              <a:rPr lang="zh-CN" sz="2800">
                <a:latin typeface="宋体" pitchFamily="2" charset="-122"/>
                <a:ea typeface="宋体" pitchFamily="2" charset="-122"/>
                <a:cs typeface="宋体" panose="02010600030101010101" pitchFamily="2" charset="-122"/>
              </a:rPr>
              <a:t>传播了马克思主义文艺理论，提高了革命作家的思想理论水平。</a:t>
            </a:r>
          </a:p>
          <a:p>
            <a:pPr indent="0"/>
            <a:endParaRPr lang="zh-CN" sz="2800">
              <a:latin typeface="宋体" pitchFamily="2" charset="-122"/>
              <a:ea typeface="宋体" pitchFamily="2" charset="-122"/>
              <a:cs typeface="宋体" panose="02010600030101010101" pitchFamily="2" charset="-122"/>
            </a:endParaRPr>
          </a:p>
          <a:p>
            <a:pPr indent="0"/>
            <a:endParaRPr lang="zh-CN" sz="2800">
              <a:latin typeface="宋体" pitchFamily="2" charset="-122"/>
              <a:ea typeface="宋体" pitchFamily="2" charset="-122"/>
              <a:cs typeface="宋体" panose="02010600030101010101" pitchFamily="2" charset="-122"/>
            </a:endParaRPr>
          </a:p>
          <a:p>
            <a:pPr indent="0"/>
            <a:r>
              <a:rPr lang="zh-CN" sz="2800">
                <a:latin typeface="宋体" pitchFamily="2" charset="-122"/>
                <a:ea typeface="宋体" pitchFamily="2" charset="-122"/>
                <a:cs typeface="宋体" panose="02010600030101010101" pitchFamily="2" charset="-122"/>
              </a:rPr>
              <a:t>在中国共产党组织的努力下，</a:t>
            </a:r>
          </a:p>
          <a:p>
            <a:pPr indent="0"/>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左联</a:t>
            </a:r>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于1930年的3月2日在上海中华艺术大学举行了成立大会。</a:t>
            </a:r>
          </a:p>
          <a:p>
            <a:pPr indent="0"/>
            <a:r>
              <a:rPr lang="zh-CN" sz="2800">
                <a:latin typeface="宋体" pitchFamily="2" charset="-122"/>
                <a:ea typeface="宋体" pitchFamily="2" charset="-122"/>
                <a:cs typeface="宋体" panose="02010600030101010101" pitchFamily="2" charset="-122"/>
              </a:rPr>
              <a:t>到会的有冯乃超、华汉</a:t>
            </a:r>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阳翰笙)、沈端先</a:t>
            </a:r>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夏衍)、鲁迅、画室(冯雪峰)、</a:t>
            </a:r>
          </a:p>
          <a:p>
            <a:pPr indent="0"/>
            <a:r>
              <a:rPr lang="zh-CN" sz="2800">
                <a:latin typeface="宋体" pitchFamily="2" charset="-122"/>
                <a:ea typeface="宋体" pitchFamily="2" charset="-122"/>
                <a:cs typeface="宋体" panose="02010600030101010101" pitchFamily="2" charset="-122"/>
              </a:rPr>
              <a:t>黄素、郑伯奇、田汉、蒋光慈、郁达夫、徐殷夫、柔石等40余人。</a:t>
            </a:r>
          </a:p>
          <a:p>
            <a:pPr indent="0"/>
            <a:r>
              <a:rPr lang="zh-CN" sz="2800">
                <a:latin typeface="宋体" pitchFamily="2" charset="-122"/>
                <a:ea typeface="宋体" pitchFamily="2" charset="-122"/>
                <a:cs typeface="宋体" panose="02010600030101010101" pitchFamily="2" charset="-122"/>
              </a:rPr>
              <a:t>最初的盟员共50余人。</a:t>
            </a:r>
            <a:endParaRPr lang="zh-CN" altLang="en-US" sz="2800">
              <a:latin typeface="宋体" pitchFamily="2" charset="-122"/>
              <a:ea typeface="宋体"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5"/>
                                        </p:tgtEl>
                                        <p:attrNameLst>
                                          <p:attrName>style.visibility</p:attrName>
                                        </p:attrNameLst>
                                      </p:cBhvr>
                                      <p:to>
                                        <p:strVal val="visible"/>
                                      </p:to>
                                    </p:set>
                                    <p:anim calcmode="lin" valueType="num">
                                      <p:cBhvr>
                                        <p:cTn id="8" dur="500" fill="hold"/>
                                        <p:tgtEl>
                                          <p:spTgt spid="5"/>
                                        </p:tgtEl>
                                        <p:attrNameLst>
                                          <p:attrName>ppt_w</p:attrName>
                                        </p:attrNameLst>
                                      </p:cBhvr>
                                      <p:tavLst>
                                        <p:tav tm="0">
                                          <p:val>
                                            <p:fltVal val="0"/>
                                          </p:val>
                                        </p:tav>
                                        <p:tav tm="100000">
                                          <p:val>
                                            <p:strVal val="#ppt_w"/>
                                          </p:val>
                                        </p:tav>
                                      </p:tavLst>
                                    </p:anim>
                                    <p:anim calcmode="lin" valueType="num">
                                      <p:cBhvr>
                                        <p:cTn id="9" dur="500" fill="hold"/>
                                        <p:tgtEl>
                                          <p:spTgt spid="5"/>
                                        </p:tgtEl>
                                        <p:attrNameLst>
                                          <p:attrName>ppt_h</p:attrName>
                                        </p:attrNameLst>
                                      </p:cBhvr>
                                      <p:tavLst>
                                        <p:tav tm="0">
                                          <p:val>
                                            <p:fltVal val="0"/>
                                          </p:val>
                                        </p:tav>
                                        <p:tav tm="100000">
                                          <p:val>
                                            <p:strVal val="#ppt_h"/>
                                          </p:val>
                                        </p:tav>
                                      </p:tavLst>
                                    </p:anim>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151765"/>
            <a:ext cx="16635730" cy="6554470"/>
          </a:xfrm>
          <a:prstGeom prst="rect">
            <a:avLst/>
          </a:prstGeom>
          <a:noFill/>
        </p:spPr>
        <p:txBody>
          <a:bodyPr wrap="square" rtlCol="0" anchor="t">
            <a:spAutoFit/>
          </a:bodyPr>
          <a:lstStyle/>
          <a:p>
            <a:pPr indent="0"/>
            <a:r>
              <a:rPr lang="zh-CN" sz="2800">
                <a:latin typeface="宋体" pitchFamily="2" charset="-122"/>
                <a:ea typeface="宋体" pitchFamily="2" charset="-122"/>
                <a:cs typeface="宋体" panose="02010600030101010101" pitchFamily="2" charset="-122"/>
              </a:rPr>
              <a:t>在成立大会上，鲁迅先生作了题为</a:t>
            </a:r>
            <a:r>
              <a:rPr lang="zh-CN" sz="2800" b="1">
                <a:solidFill>
                  <a:srgbClr val="FF0000"/>
                </a:solidFill>
                <a:latin typeface="宋体" pitchFamily="2" charset="-122"/>
                <a:ea typeface="宋体" pitchFamily="2" charset="-122"/>
                <a:cs typeface="宋体" panose="02010600030101010101" pitchFamily="2" charset="-122"/>
              </a:rPr>
              <a:t>《对于左翼作家联盟的意见》</a:t>
            </a:r>
            <a:r>
              <a:rPr lang="zh-CN" sz="2800">
                <a:latin typeface="宋体" pitchFamily="2" charset="-122"/>
                <a:ea typeface="宋体" pitchFamily="2" charset="-122"/>
                <a:cs typeface="宋体" panose="02010600030101010101" pitchFamily="2" charset="-122"/>
              </a:rPr>
              <a:t>的讲话，</a:t>
            </a:r>
          </a:p>
          <a:p>
            <a:pPr indent="0"/>
            <a:r>
              <a:rPr lang="zh-CN" sz="2800">
                <a:latin typeface="宋体" pitchFamily="2" charset="-122"/>
                <a:ea typeface="宋体" pitchFamily="2" charset="-122"/>
                <a:cs typeface="宋体" panose="02010600030101010101" pitchFamily="2" charset="-122"/>
              </a:rPr>
              <a:t>第一次提出了</a:t>
            </a:r>
            <a:r>
              <a:rPr lang="zh-CN" sz="2800" b="1">
                <a:solidFill>
                  <a:srgbClr val="FF0000"/>
                </a:solidFill>
                <a:latin typeface="宋体" pitchFamily="2" charset="-122"/>
                <a:ea typeface="宋体" pitchFamily="2" charset="-122"/>
                <a:cs typeface="宋体" panose="02010600030101010101" pitchFamily="2" charset="-122"/>
              </a:rPr>
              <a:t>文艺要为</a:t>
            </a:r>
            <a:r>
              <a:rPr lang="en-US" sz="2800" b="1">
                <a:solidFill>
                  <a:srgbClr val="FF0000"/>
                </a:solidFill>
                <a:latin typeface="宋体" pitchFamily="2" charset="-122"/>
                <a:ea typeface="宋体" pitchFamily="2" charset="-122"/>
                <a:cs typeface="宋体" panose="02010600030101010101" pitchFamily="2" charset="-122"/>
              </a:rPr>
              <a:t>“</a:t>
            </a:r>
            <a:r>
              <a:rPr lang="zh-CN" sz="2800" b="1">
                <a:solidFill>
                  <a:srgbClr val="FF0000"/>
                </a:solidFill>
                <a:latin typeface="宋体" pitchFamily="2" charset="-122"/>
                <a:ea typeface="宋体" pitchFamily="2" charset="-122"/>
                <a:cs typeface="宋体" panose="02010600030101010101" pitchFamily="2" charset="-122"/>
              </a:rPr>
              <a:t>工农大众</a:t>
            </a:r>
            <a:r>
              <a:rPr lang="en-US" sz="2800" b="1">
                <a:solidFill>
                  <a:srgbClr val="FF0000"/>
                </a:solidFill>
                <a:latin typeface="宋体" pitchFamily="2" charset="-122"/>
                <a:ea typeface="宋体" pitchFamily="2" charset="-122"/>
                <a:cs typeface="宋体" panose="02010600030101010101" pitchFamily="2" charset="-122"/>
              </a:rPr>
              <a:t>”</a:t>
            </a:r>
            <a:r>
              <a:rPr lang="zh-CN" sz="2800" b="1">
                <a:solidFill>
                  <a:srgbClr val="FF0000"/>
                </a:solidFill>
                <a:latin typeface="宋体" pitchFamily="2" charset="-122"/>
                <a:ea typeface="宋体" pitchFamily="2" charset="-122"/>
                <a:cs typeface="宋体" panose="02010600030101010101" pitchFamily="2" charset="-122"/>
              </a:rPr>
              <a:t>服务的方向，</a:t>
            </a:r>
          </a:p>
          <a:p>
            <a:pPr indent="0"/>
            <a:r>
              <a:rPr lang="zh-CN" sz="2800" b="1">
                <a:solidFill>
                  <a:srgbClr val="FF0000"/>
                </a:solidFill>
                <a:latin typeface="宋体" pitchFamily="2" charset="-122"/>
                <a:ea typeface="宋体" pitchFamily="2" charset="-122"/>
                <a:cs typeface="宋体" panose="02010600030101010101" pitchFamily="2" charset="-122"/>
              </a:rPr>
              <a:t>并且指出左翼文艺家一定要和实际的社会斗争接触。</a:t>
            </a:r>
            <a:endParaRPr lang="zh-CN" sz="2800">
              <a:latin typeface="宋体" pitchFamily="2" charset="-122"/>
              <a:ea typeface="宋体" pitchFamily="2" charset="-122"/>
              <a:cs typeface="宋体" panose="02010600030101010101" pitchFamily="2" charset="-122"/>
            </a:endParaRPr>
          </a:p>
          <a:p>
            <a:pPr indent="0"/>
            <a:r>
              <a:rPr lang="zh-CN" sz="2800">
                <a:latin typeface="宋体" pitchFamily="2" charset="-122"/>
                <a:ea typeface="宋体" pitchFamily="2" charset="-122"/>
                <a:cs typeface="宋体" panose="02010600030101010101" pitchFamily="2" charset="-122"/>
              </a:rPr>
              <a:t>左联成立之际，正值第一次国内革命战争失败，</a:t>
            </a:r>
          </a:p>
          <a:p>
            <a:pPr indent="0"/>
            <a:r>
              <a:rPr lang="zh-CN" sz="2800">
                <a:latin typeface="宋体" pitchFamily="2" charset="-122"/>
                <a:ea typeface="宋体" pitchFamily="2" charset="-122"/>
                <a:cs typeface="宋体" panose="02010600030101010101" pitchFamily="2" charset="-122"/>
              </a:rPr>
              <a:t>国民党反动派一方面对革命根据地进行</a:t>
            </a:r>
            <a:r>
              <a:rPr lang="zh-CN" sz="2800" b="1">
                <a:solidFill>
                  <a:srgbClr val="0070C0"/>
                </a:solidFill>
                <a:latin typeface="宋体" pitchFamily="2" charset="-122"/>
                <a:ea typeface="宋体" pitchFamily="2" charset="-122"/>
                <a:cs typeface="宋体" panose="02010600030101010101" pitchFamily="2" charset="-122"/>
              </a:rPr>
              <a:t>军事围剿</a:t>
            </a:r>
            <a:r>
              <a:rPr lang="zh-CN" sz="2800">
                <a:latin typeface="宋体" pitchFamily="2" charset="-122"/>
                <a:ea typeface="宋体" pitchFamily="2" charset="-122"/>
                <a:cs typeface="宋体" panose="02010600030101010101" pitchFamily="2" charset="-122"/>
              </a:rPr>
              <a:t>，</a:t>
            </a:r>
          </a:p>
          <a:p>
            <a:pPr indent="0"/>
            <a:r>
              <a:rPr lang="zh-CN" sz="2800">
                <a:latin typeface="宋体" pitchFamily="2" charset="-122"/>
                <a:ea typeface="宋体" pitchFamily="2" charset="-122"/>
                <a:cs typeface="宋体" panose="02010600030101010101" pitchFamily="2" charset="-122"/>
              </a:rPr>
              <a:t>另一方面对国统区实行</a:t>
            </a:r>
            <a:r>
              <a:rPr lang="zh-CN" sz="2800" b="1">
                <a:solidFill>
                  <a:srgbClr val="0070C0"/>
                </a:solidFill>
                <a:latin typeface="宋体" pitchFamily="2" charset="-122"/>
                <a:ea typeface="宋体" pitchFamily="2" charset="-122"/>
                <a:cs typeface="宋体" panose="02010600030101010101" pitchFamily="2" charset="-122"/>
              </a:rPr>
              <a:t>文化</a:t>
            </a:r>
            <a:r>
              <a:rPr lang="en-US" sz="2800" b="1">
                <a:solidFill>
                  <a:srgbClr val="0070C0"/>
                </a:solidFill>
                <a:latin typeface="宋体" pitchFamily="2" charset="-122"/>
                <a:ea typeface="宋体" pitchFamily="2" charset="-122"/>
                <a:cs typeface="宋体" panose="02010600030101010101" pitchFamily="2" charset="-122"/>
              </a:rPr>
              <a:t>“</a:t>
            </a:r>
            <a:r>
              <a:rPr lang="zh-CN" sz="2800" b="1">
                <a:solidFill>
                  <a:srgbClr val="0070C0"/>
                </a:solidFill>
                <a:latin typeface="宋体" pitchFamily="2" charset="-122"/>
                <a:ea typeface="宋体" pitchFamily="2" charset="-122"/>
                <a:cs typeface="宋体" panose="02010600030101010101" pitchFamily="2" charset="-122"/>
              </a:rPr>
              <a:t>围剿”</a:t>
            </a:r>
            <a:r>
              <a:rPr lang="zh-CN" sz="2800">
                <a:latin typeface="宋体" pitchFamily="2" charset="-122"/>
                <a:ea typeface="宋体" pitchFamily="2" charset="-122"/>
                <a:cs typeface="宋体" panose="02010600030101010101" pitchFamily="2" charset="-122"/>
              </a:rPr>
              <a:t>，</a:t>
            </a:r>
          </a:p>
          <a:p>
            <a:pPr indent="0"/>
            <a:r>
              <a:rPr lang="zh-CN" sz="2800">
                <a:latin typeface="宋体" pitchFamily="2" charset="-122"/>
                <a:ea typeface="宋体" pitchFamily="2" charset="-122"/>
                <a:cs typeface="宋体" panose="02010600030101010101" pitchFamily="2" charset="-122"/>
              </a:rPr>
              <a:t>如取缔</a:t>
            </a:r>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左联</a:t>
            </a:r>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组织，通缉左联盟员，颁布各种法令条例，封闭书店，</a:t>
            </a:r>
          </a:p>
          <a:p>
            <a:pPr indent="0"/>
            <a:r>
              <a:rPr lang="zh-CN" sz="2800">
                <a:latin typeface="宋体" pitchFamily="2" charset="-122"/>
                <a:ea typeface="宋体" pitchFamily="2" charset="-122"/>
                <a:cs typeface="宋体" panose="02010600030101010101" pitchFamily="2" charset="-122"/>
              </a:rPr>
              <a:t>查禁刊物和书籍，检查稿件，拘捕刑讯，秘密杀戮革命文艺工作者等。</a:t>
            </a:r>
          </a:p>
          <a:p>
            <a:pPr indent="0"/>
            <a:r>
              <a:rPr lang="zh-CN" sz="2800">
                <a:latin typeface="宋体" pitchFamily="2" charset="-122"/>
                <a:ea typeface="宋体" pitchFamily="2" charset="-122"/>
                <a:cs typeface="宋体" panose="02010600030101010101" pitchFamily="2" charset="-122"/>
              </a:rPr>
              <a:t>人们习惯称为</a:t>
            </a:r>
            <a:r>
              <a:rPr lang="en-US" sz="2800" b="1">
                <a:solidFill>
                  <a:schemeClr val="accent2"/>
                </a:solidFill>
                <a:latin typeface="宋体" pitchFamily="2" charset="-122"/>
                <a:ea typeface="宋体" pitchFamily="2" charset="-122"/>
                <a:cs typeface="宋体" panose="02010600030101010101" pitchFamily="2" charset="-122"/>
              </a:rPr>
              <a:t>“</a:t>
            </a:r>
            <a:r>
              <a:rPr lang="zh-CN" sz="2800" b="1">
                <a:solidFill>
                  <a:schemeClr val="accent2"/>
                </a:solidFill>
                <a:latin typeface="宋体" pitchFamily="2" charset="-122"/>
                <a:ea typeface="宋体" pitchFamily="2" charset="-122"/>
                <a:cs typeface="宋体" panose="02010600030101010101" pitchFamily="2" charset="-122"/>
              </a:rPr>
              <a:t>左联五烈士</a:t>
            </a:r>
            <a:r>
              <a:rPr lang="en-US" sz="2800" b="1">
                <a:solidFill>
                  <a:schemeClr val="accent2"/>
                </a:solidFill>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的</a:t>
            </a:r>
          </a:p>
          <a:p>
            <a:pPr indent="0"/>
            <a:r>
              <a:rPr lang="zh-CN" sz="2800" b="1">
                <a:solidFill>
                  <a:srgbClr val="00B0F0"/>
                </a:solidFill>
                <a:latin typeface="宋体" pitchFamily="2" charset="-122"/>
                <a:ea typeface="宋体" pitchFamily="2" charset="-122"/>
                <a:cs typeface="宋体" panose="02010600030101010101" pitchFamily="2" charset="-122"/>
              </a:rPr>
              <a:t>李伟森</a:t>
            </a:r>
            <a:r>
              <a:rPr lang="en-US" sz="2400" b="1">
                <a:solidFill>
                  <a:srgbClr val="00B0F0"/>
                </a:solidFill>
                <a:latin typeface="宋体" pitchFamily="2" charset="-122"/>
                <a:ea typeface="宋体" pitchFamily="2" charset="-122"/>
                <a:cs typeface="宋体" panose="02010600030101010101" pitchFamily="2" charset="-122"/>
              </a:rPr>
              <a:t>(</a:t>
            </a:r>
            <a:r>
              <a:rPr lang="zh-CN" sz="2400" b="1">
                <a:solidFill>
                  <a:srgbClr val="00B0F0"/>
                </a:solidFill>
                <a:latin typeface="宋体" pitchFamily="2" charset="-122"/>
                <a:ea typeface="宋体" pitchFamily="2" charset="-122"/>
                <a:cs typeface="宋体" panose="02010600030101010101" pitchFamily="2" charset="-122"/>
              </a:rPr>
              <a:t>李求实，左翼文化工作者，不是左联成员)、</a:t>
            </a:r>
            <a:r>
              <a:rPr lang="zh-CN" sz="2800" b="1">
                <a:solidFill>
                  <a:srgbClr val="00B0F0"/>
                </a:solidFill>
                <a:latin typeface="宋体" pitchFamily="2" charset="-122"/>
                <a:ea typeface="宋体" pitchFamily="2" charset="-122"/>
                <a:cs typeface="宋体" panose="02010600030101010101" pitchFamily="2" charset="-122"/>
              </a:rPr>
              <a:t>柔石、胡也频、殷夫、冯铿，</a:t>
            </a:r>
          </a:p>
          <a:p>
            <a:pPr indent="0"/>
            <a:r>
              <a:rPr lang="zh-CN" sz="2800">
                <a:latin typeface="宋体" pitchFamily="2" charset="-122"/>
                <a:ea typeface="宋体" pitchFamily="2" charset="-122"/>
                <a:cs typeface="宋体" panose="02010600030101010101" pitchFamily="2" charset="-122"/>
              </a:rPr>
              <a:t>就是1931年2月7日被秘密杀害于上海龙华国民党警备司令部的。</a:t>
            </a:r>
          </a:p>
          <a:p>
            <a:pPr indent="0"/>
            <a:r>
              <a:rPr lang="zh-CN" sz="2800">
                <a:latin typeface="宋体" pitchFamily="2" charset="-122"/>
                <a:ea typeface="宋体" pitchFamily="2" charset="-122"/>
                <a:cs typeface="宋体" panose="02010600030101010101" pitchFamily="2" charset="-122"/>
              </a:rPr>
              <a:t>1936年春，根据形势的需要，为了建立文艺界抗日民族统一战线，</a:t>
            </a:r>
          </a:p>
          <a:p>
            <a:pPr indent="0"/>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左联</a:t>
            </a:r>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自动解散。</a:t>
            </a:r>
          </a:p>
          <a:p>
            <a:pPr indent="0"/>
            <a:r>
              <a:rPr lang="zh-CN" sz="2800">
                <a:latin typeface="宋体" pitchFamily="2" charset="-122"/>
                <a:ea typeface="宋体" pitchFamily="2" charset="-122"/>
                <a:cs typeface="宋体" panose="02010600030101010101" pitchFamily="2" charset="-122"/>
              </a:rPr>
              <a:t>虽然</a:t>
            </a:r>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左联</a:t>
            </a:r>
            <a:r>
              <a:rPr lang="en-US" sz="2800">
                <a:latin typeface="宋体" pitchFamily="2" charset="-122"/>
                <a:ea typeface="宋体" pitchFamily="2" charset="-122"/>
                <a:cs typeface="宋体" panose="02010600030101010101" pitchFamily="2" charset="-122"/>
              </a:rPr>
              <a:t>”</a:t>
            </a:r>
            <a:r>
              <a:rPr lang="zh-CN" sz="2800">
                <a:latin typeface="宋体" pitchFamily="2" charset="-122"/>
                <a:ea typeface="宋体" pitchFamily="2" charset="-122"/>
                <a:cs typeface="宋体" panose="02010600030101010101" pitchFamily="2" charset="-122"/>
              </a:rPr>
              <a:t>的历史不过短短6年，但是它以在当时的巨大作用</a:t>
            </a:r>
          </a:p>
          <a:p>
            <a:pPr indent="0"/>
            <a:r>
              <a:rPr lang="zh-CN" sz="2800">
                <a:latin typeface="宋体" pitchFamily="2" charset="-122"/>
                <a:ea typeface="宋体" pitchFamily="2" charset="-122"/>
                <a:cs typeface="宋体" panose="02010600030101010101" pitchFamily="2" charset="-122"/>
              </a:rPr>
              <a:t>以及对后世的深远影响，成为了中国革命文学史上的丰碑 。</a:t>
            </a:r>
            <a:endParaRPr lang="zh-CN" altLang="en-US" sz="2800">
              <a:latin typeface="宋体" pitchFamily="2" charset="-122"/>
              <a:ea typeface="宋体" pitchFamily="2" charset="-122"/>
              <a:cs typeface="宋体" panose="02010600030101010101" pitchFamily="2" charset="-122"/>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25453" y="768627"/>
            <a:ext cx="11894270" cy="5572538"/>
          </a:xfrm>
          <a:prstGeom prst="rect">
            <a:avLst/>
          </a:prstGeom>
        </p:spPr>
      </p:pic>
      <p:pic>
        <p:nvPicPr>
          <p:cNvPr id="7" name="图片 6" descr="花2"/>
          <p:cNvPicPr>
            <a:picLocks noChangeAspect="1"/>
          </p:cNvPicPr>
          <p:nvPr/>
        </p:nvPicPr>
        <p:blipFill>
          <a:blip r:embed="rId4"/>
          <a:stretch>
            <a:fillRect/>
          </a:stretch>
        </p:blipFill>
        <p:spPr>
          <a:xfrm>
            <a:off x="125453" y="167364"/>
            <a:ext cx="474980" cy="436245"/>
          </a:xfrm>
          <a:prstGeom prst="rect">
            <a:avLst/>
          </a:prstGeom>
        </p:spPr>
      </p:pic>
      <p:sp>
        <p:nvSpPr>
          <p:cNvPr id="9" name="矩形 8"/>
          <p:cNvSpPr/>
          <p:nvPr/>
        </p:nvSpPr>
        <p:spPr>
          <a:xfrm>
            <a:off x="515733" y="62320"/>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自读深思</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7"/>
                                        </p:tgtEl>
                                        <p:attrNameLst>
                                          <p:attrName>style.visibility</p:attrName>
                                        </p:attrNameLst>
                                      </p:cBhvr>
                                      <p:to>
                                        <p:strVal val="visible"/>
                                      </p:to>
                                    </p:set>
                                    <p:anim calcmode="lin" valueType="num">
                                      <p:cBhvr>
                                        <p:cTn id="8" dur="500" fill="hold"/>
                                        <p:tgtEl>
                                          <p:spTgt spid="7"/>
                                        </p:tgtEl>
                                        <p:attrNameLst>
                                          <p:attrName>ppt_w</p:attrName>
                                        </p:attrNameLst>
                                      </p:cBhvr>
                                      <p:tavLst>
                                        <p:tav tm="0">
                                          <p:val>
                                            <p:fltVal val="0"/>
                                          </p:val>
                                        </p:tav>
                                        <p:tav tm="100000">
                                          <p:val>
                                            <p:strVal val="#ppt_w"/>
                                          </p:val>
                                        </p:tav>
                                      </p:tavLst>
                                    </p:anim>
                                    <p:anim calcmode="lin" valueType="num">
                                      <p:cBhvr>
                                        <p:cTn id="9" dur="500" fill="hold"/>
                                        <p:tgtEl>
                                          <p:spTgt spid="7"/>
                                        </p:tgtEl>
                                        <p:attrNameLst>
                                          <p:attrName>ppt_h</p:attrName>
                                        </p:attrNameLst>
                                      </p:cBhvr>
                                      <p:tavLst>
                                        <p:tav tm="0">
                                          <p:val>
                                            <p:fltVal val="0"/>
                                          </p:val>
                                        </p:tav>
                                        <p:tav tm="100000">
                                          <p:val>
                                            <p:strVal val="#ppt_h"/>
                                          </p:val>
                                        </p:tav>
                                      </p:tavLst>
                                    </p:anim>
                                    <p:animEffect transition="in" filter="fade">
                                      <p:cBhvr>
                                        <p:cTn id="10" dur="500"/>
                                        <p:tgtEl>
                                          <p:spTgt spid="7"/>
                                        </p:tgtEl>
                                      </p:cBhvr>
                                    </p:animEffect>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98425" y="0"/>
            <a:ext cx="11994515" cy="6809740"/>
          </a:xfrm>
          <a:prstGeom prst="rect">
            <a:avLst/>
          </a:prstGeom>
          <a:noFill/>
        </p:spPr>
        <p:txBody>
          <a:bodyPr wrap="square" rtlCol="0" anchor="t">
            <a:spAutoFit/>
          </a:bodyPr>
          <a:lstStyle/>
          <a:p>
            <a:pPr algn="ctr" defTabSz="0">
              <a:lnSpc>
                <a:spcPct val="120000"/>
              </a:lnSpc>
              <a:spcAft>
                <a:spcPct val="0"/>
              </a:spcAft>
              <a:tabLst>
                <a:tab pos="1188085" algn="l"/>
                <a:tab pos="2163445" algn="l"/>
                <a:tab pos="3142615" algn="l"/>
                <a:tab pos="4190365" algn="l"/>
              </a:tabLst>
            </a:pPr>
            <a:r>
              <a:rPr lang="zh-CN" altLang="zh-CN" sz="2800">
                <a:solidFill>
                  <a:srgbClr val="000000"/>
                </a:solidFill>
                <a:latin typeface="宋体" pitchFamily="2" charset="-122"/>
                <a:ea typeface="宋体" pitchFamily="2" charset="-122"/>
                <a:cs typeface="宋体" panose="02010600030101010101" pitchFamily="2" charset="-122"/>
                <a:sym typeface="+mn-ea"/>
              </a:rPr>
              <a:t>记念刘和珍君</a:t>
            </a:r>
            <a:endParaRPr lang="zh-CN" altLang="zh-CN" sz="2800">
              <a:solidFill>
                <a:srgbClr val="000000"/>
              </a:solidFill>
              <a:latin typeface="宋体" pitchFamily="2" charset="-122"/>
              <a:ea typeface="宋体" pitchFamily="2" charset="-122"/>
              <a:cs typeface="宋体" panose="02010600030101010101" pitchFamily="2" charset="-122"/>
            </a:endParaRPr>
          </a:p>
          <a:p>
            <a:pPr defTabSz="0">
              <a:lnSpc>
                <a:spcPct val="120000"/>
              </a:lnSpc>
              <a:spcAft>
                <a:spcPct val="0"/>
              </a:spcAft>
              <a:tabLst>
                <a:tab pos="1188085" algn="l"/>
                <a:tab pos="2163445" algn="l"/>
                <a:tab pos="3142615" algn="l"/>
                <a:tab pos="4190365" algn="l"/>
              </a:tabLst>
            </a:pPr>
            <a:r>
              <a:rPr lang="zh-CN" altLang="zh-CN" sz="2800">
                <a:solidFill>
                  <a:srgbClr val="000000"/>
                </a:solidFill>
                <a:latin typeface="宋体" pitchFamily="2" charset="-122"/>
                <a:ea typeface="宋体" pitchFamily="2" charset="-122"/>
                <a:cs typeface="宋体" panose="02010600030101010101" pitchFamily="2" charset="-122"/>
                <a:sym typeface="+mn-ea"/>
              </a:rPr>
              <a:t>本文通过回忆与刘和珍君的交往和对</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三一八</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惨案烈士遇难情形的描述</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愤怒地控诉了段祺瑞执政府杀害爱国青年的暴行</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0">
              <a:lnSpc>
                <a:spcPct val="120000"/>
              </a:lnSpc>
              <a:spcAft>
                <a:spcPct val="0"/>
              </a:spcAft>
              <a:tabLst>
                <a:tab pos="1188085" algn="l"/>
                <a:tab pos="2163445" algn="l"/>
                <a:tab pos="3142615" algn="l"/>
                <a:tab pos="4190365" algn="l"/>
              </a:tabLst>
            </a:pPr>
            <a:r>
              <a:rPr lang="zh-CN" altLang="zh-CN" sz="2800">
                <a:solidFill>
                  <a:srgbClr val="000000"/>
                </a:solidFill>
                <a:latin typeface="宋体" pitchFamily="2" charset="-122"/>
                <a:ea typeface="宋体" pitchFamily="2" charset="-122"/>
                <a:cs typeface="宋体" panose="02010600030101010101" pitchFamily="2" charset="-122"/>
                <a:sym typeface="+mn-ea"/>
              </a:rPr>
              <a:t>痛斥了走狗文人下劣无耻的流言</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赞颂了烈士们的崇高精神</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0">
              <a:lnSpc>
                <a:spcPct val="120000"/>
              </a:lnSpc>
              <a:spcAft>
                <a:spcPct val="0"/>
              </a:spcAft>
              <a:tabLst>
                <a:tab pos="1188085" algn="l"/>
                <a:tab pos="2163445" algn="l"/>
                <a:tab pos="3142615" algn="l"/>
                <a:tab pos="4190365" algn="l"/>
              </a:tabLst>
            </a:pPr>
            <a:r>
              <a:rPr lang="zh-CN" altLang="zh-CN" sz="2800">
                <a:solidFill>
                  <a:srgbClr val="000000"/>
                </a:solidFill>
                <a:latin typeface="宋体" pitchFamily="2" charset="-122"/>
                <a:ea typeface="宋体" pitchFamily="2" charset="-122"/>
                <a:cs typeface="宋体" panose="02010600030101010101" pitchFamily="2" charset="-122"/>
                <a:sym typeface="+mn-ea"/>
              </a:rPr>
              <a:t>并以无比沉痛的心情表达了自己的哀思和尊敬</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0">
              <a:lnSpc>
                <a:spcPct val="120000"/>
              </a:lnSpc>
              <a:spcAft>
                <a:spcPct val="0"/>
              </a:spcAft>
              <a:tabLst>
                <a:tab pos="1188085" algn="l"/>
                <a:tab pos="2163445" algn="l"/>
                <a:tab pos="3142615" algn="l"/>
                <a:tab pos="4190365" algn="l"/>
              </a:tabLst>
            </a:pPr>
            <a:r>
              <a:rPr lang="zh-CN" altLang="zh-CN" sz="2800">
                <a:solidFill>
                  <a:srgbClr val="000000"/>
                </a:solidFill>
                <a:latin typeface="宋体" pitchFamily="2" charset="-122"/>
                <a:ea typeface="宋体" pitchFamily="2" charset="-122"/>
                <a:cs typeface="宋体" panose="02010600030101010101" pitchFamily="2" charset="-122"/>
                <a:sym typeface="+mn-ea"/>
              </a:rPr>
              <a:t>严肃总结了</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三一八</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惨案的教训与意义</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0">
              <a:lnSpc>
                <a:spcPct val="120000"/>
              </a:lnSpc>
              <a:spcAft>
                <a:spcPct val="0"/>
              </a:spcAft>
              <a:tabLst>
                <a:tab pos="1188085" algn="l"/>
                <a:tab pos="2163445" algn="l"/>
                <a:tab pos="3142615" algn="l"/>
                <a:tab pos="4190365" algn="l"/>
              </a:tabLst>
            </a:pPr>
            <a:r>
              <a:rPr lang="zh-CN" altLang="zh-CN" sz="2800">
                <a:solidFill>
                  <a:srgbClr val="000000"/>
                </a:solidFill>
                <a:latin typeface="宋体" pitchFamily="2" charset="-122"/>
                <a:ea typeface="宋体" pitchFamily="2" charset="-122"/>
                <a:cs typeface="宋体" panose="02010600030101010101" pitchFamily="2" charset="-122"/>
                <a:sym typeface="+mn-ea"/>
              </a:rPr>
              <a:t>告诫爱国青年要注意斗争方式</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激励人们</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更奋然而前行</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a:t>
            </a:r>
            <a:endParaRPr lang="zh-CN" altLang="zh-CN" sz="2800">
              <a:solidFill>
                <a:srgbClr val="000000"/>
              </a:solidFill>
              <a:latin typeface="宋体" pitchFamily="2" charset="-122"/>
              <a:ea typeface="宋体" pitchFamily="2" charset="-122"/>
              <a:cs typeface="宋体" panose="02010600030101010101" pitchFamily="2" charset="-122"/>
            </a:endParaRPr>
          </a:p>
          <a:p>
            <a:pPr algn="ctr" defTabSz="0">
              <a:lnSpc>
                <a:spcPct val="120000"/>
              </a:lnSpc>
              <a:spcAft>
                <a:spcPct val="0"/>
              </a:spcAft>
              <a:tabLst>
                <a:tab pos="1188085" algn="l"/>
                <a:tab pos="2163445" algn="l"/>
                <a:tab pos="3142615" algn="l"/>
                <a:tab pos="4190365" algn="l"/>
              </a:tabLst>
            </a:pPr>
            <a:r>
              <a:rPr lang="zh-CN" altLang="zh-CN" sz="2800">
                <a:solidFill>
                  <a:srgbClr val="000000"/>
                </a:solidFill>
                <a:latin typeface="宋体" pitchFamily="2" charset="-122"/>
                <a:ea typeface="宋体" pitchFamily="2" charset="-122"/>
                <a:cs typeface="宋体" panose="02010600030101010101" pitchFamily="2" charset="-122"/>
                <a:sym typeface="+mn-ea"/>
              </a:rPr>
              <a:t>为了忘却的记念</a:t>
            </a:r>
            <a:endParaRPr lang="zh-CN" altLang="zh-CN" sz="2800">
              <a:solidFill>
                <a:srgbClr val="000000"/>
              </a:solidFill>
              <a:latin typeface="宋体" pitchFamily="2" charset="-122"/>
              <a:ea typeface="宋体" pitchFamily="2" charset="-122"/>
              <a:cs typeface="宋体" panose="02010600030101010101" pitchFamily="2" charset="-122"/>
            </a:endParaRPr>
          </a:p>
          <a:p>
            <a:pPr defTabSz="0">
              <a:lnSpc>
                <a:spcPct val="120000"/>
              </a:lnSpc>
              <a:spcAft>
                <a:spcPct val="0"/>
              </a:spcAft>
              <a:tabLst>
                <a:tab pos="1188085" algn="l"/>
                <a:tab pos="2163445" algn="l"/>
                <a:tab pos="3142615" algn="l"/>
                <a:tab pos="4190365" algn="l"/>
              </a:tabLst>
            </a:pPr>
            <a:r>
              <a:rPr lang="zh-CN" altLang="zh-CN" sz="2800">
                <a:solidFill>
                  <a:srgbClr val="000000"/>
                </a:solidFill>
                <a:latin typeface="宋体" pitchFamily="2" charset="-122"/>
                <a:ea typeface="宋体" pitchFamily="2" charset="-122"/>
                <a:cs typeface="宋体" panose="02010600030101010101" pitchFamily="2" charset="-122"/>
                <a:sym typeface="+mn-ea"/>
              </a:rPr>
              <a:t>本文通过对白莽、柔石等五位烈士生平及遇难情况的回忆</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0">
              <a:lnSpc>
                <a:spcPct val="120000"/>
              </a:lnSpc>
              <a:spcAft>
                <a:spcPct val="0"/>
              </a:spcAft>
              <a:tabLst>
                <a:tab pos="1188085" algn="l"/>
                <a:tab pos="2163445" algn="l"/>
                <a:tab pos="3142615" algn="l"/>
                <a:tab pos="4190365" algn="l"/>
              </a:tabLst>
            </a:pPr>
            <a:r>
              <a:rPr lang="zh-CN" altLang="zh-CN" sz="2800">
                <a:solidFill>
                  <a:srgbClr val="000000"/>
                </a:solidFill>
                <a:latin typeface="宋体" pitchFamily="2" charset="-122"/>
                <a:ea typeface="宋体" pitchFamily="2" charset="-122"/>
                <a:cs typeface="宋体" panose="02010600030101010101" pitchFamily="2" charset="-122"/>
                <a:sym typeface="+mn-ea"/>
              </a:rPr>
              <a:t>高度赞扬了烈士们善良、执着、坚忍的优秀品质</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0">
              <a:lnSpc>
                <a:spcPct val="120000"/>
              </a:lnSpc>
              <a:spcAft>
                <a:spcPct val="0"/>
              </a:spcAft>
              <a:tabLst>
                <a:tab pos="1188085" algn="l"/>
                <a:tab pos="2163445" algn="l"/>
                <a:tab pos="3142615" algn="l"/>
                <a:tab pos="4190365" algn="l"/>
              </a:tabLst>
            </a:pPr>
            <a:r>
              <a:rPr lang="zh-CN" altLang="zh-CN" sz="2800">
                <a:solidFill>
                  <a:srgbClr val="000000"/>
                </a:solidFill>
                <a:latin typeface="宋体" pitchFamily="2" charset="-122"/>
                <a:ea typeface="宋体" pitchFamily="2" charset="-122"/>
                <a:cs typeface="宋体" panose="02010600030101010101" pitchFamily="2" charset="-122"/>
                <a:sym typeface="+mn-ea"/>
              </a:rPr>
              <a:t>抒发了对烈士的沉痛悼念和无限尊敬之情</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0">
              <a:lnSpc>
                <a:spcPct val="120000"/>
              </a:lnSpc>
              <a:spcAft>
                <a:spcPct val="0"/>
              </a:spcAft>
              <a:tabLst>
                <a:tab pos="1188085" algn="l"/>
                <a:tab pos="2163445" algn="l"/>
                <a:tab pos="3142615" algn="l"/>
                <a:tab pos="4190365" algn="l"/>
              </a:tabLst>
            </a:pPr>
            <a:r>
              <a:rPr lang="zh-CN" altLang="zh-CN" sz="2800">
                <a:solidFill>
                  <a:srgbClr val="000000"/>
                </a:solidFill>
                <a:latin typeface="宋体" pitchFamily="2" charset="-122"/>
                <a:ea typeface="宋体" pitchFamily="2" charset="-122"/>
                <a:cs typeface="宋体" panose="02010600030101010101" pitchFamily="2" charset="-122"/>
                <a:sym typeface="+mn-ea"/>
              </a:rPr>
              <a:t>揭露了国民党反动派杀害革命作家的卑劣行径</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0">
              <a:lnSpc>
                <a:spcPct val="120000"/>
              </a:lnSpc>
              <a:spcAft>
                <a:spcPct val="0"/>
              </a:spcAft>
              <a:tabLst>
                <a:tab pos="1188085" algn="l"/>
                <a:tab pos="2163445" algn="l"/>
                <a:tab pos="3142615" algn="l"/>
                <a:tab pos="4190365" algn="l"/>
              </a:tabLst>
            </a:pPr>
            <a:r>
              <a:rPr lang="zh-CN" altLang="zh-CN" sz="2800">
                <a:solidFill>
                  <a:srgbClr val="000000"/>
                </a:solidFill>
                <a:latin typeface="宋体" pitchFamily="2" charset="-122"/>
                <a:ea typeface="宋体" pitchFamily="2" charset="-122"/>
                <a:cs typeface="宋体" panose="02010600030101010101" pitchFamily="2" charset="-122"/>
                <a:sym typeface="+mn-ea"/>
              </a:rPr>
              <a:t>表达了作者化悲痛为力量、与黑暗势力不懈斗争的坚定决心和必胜信念。</a:t>
            </a:r>
            <a:endParaRPr lang="zh-CN" altLang="en-US" sz="2800">
              <a:latin typeface="宋体" pitchFamily="2" charset="-122"/>
              <a:ea typeface="宋体" pitchFamily="2" charset="-122"/>
              <a:cs typeface="宋体" panose="02010600030101010101" pitchFamily="2" charset="-122"/>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40753" y="167362"/>
            <a:ext cx="474980" cy="436245"/>
          </a:xfrm>
          <a:prstGeom prst="rect">
            <a:avLst/>
          </a:prstGeom>
        </p:spPr>
      </p:pic>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3" name="矩形 2"/>
          <p:cNvSpPr/>
          <p:nvPr/>
        </p:nvSpPr>
        <p:spPr>
          <a:xfrm>
            <a:off x="40753" y="1090856"/>
            <a:ext cx="12085360" cy="3046988"/>
          </a:xfrm>
          <a:prstGeom prst="rect">
            <a:avLst/>
          </a:prstGeom>
        </p:spPr>
        <p:txBody>
          <a:bodyPr wrap="none">
            <a:spAutoFit/>
          </a:bodyPr>
          <a:lstStyle/>
          <a:p>
            <a:r>
              <a:rPr lang="en-US" altLang="zh-CN" sz="3200">
                <a:solidFill>
                  <a:srgbClr val="000000"/>
                </a:solidFill>
                <a:latin typeface="+mn-ea"/>
                <a:cs typeface="Times New Roman" panose="02020603050405020304" pitchFamily="18" charset="0"/>
              </a:rPr>
              <a:t>1.</a:t>
            </a:r>
            <a:r>
              <a:rPr lang="zh-CN" altLang="zh-CN" sz="3200">
                <a:solidFill>
                  <a:srgbClr val="000000"/>
                </a:solidFill>
                <a:latin typeface="+mn-ea"/>
                <a:cs typeface="Times New Roman" panose="02020603050405020304" pitchFamily="18" charset="0"/>
              </a:rPr>
              <a:t>怎样理解题目的</a:t>
            </a:r>
            <a:r>
              <a:rPr lang="en-US" altLang="zh-CN" sz="3200">
                <a:solidFill>
                  <a:srgbClr val="000000"/>
                </a:solidFill>
                <a:latin typeface="+mn-ea"/>
                <a:cs typeface="Times New Roman" panose="02020603050405020304" pitchFamily="18" charset="0"/>
              </a:rPr>
              <a:t>“</a:t>
            </a:r>
            <a:r>
              <a:rPr lang="zh-CN" altLang="zh-CN" sz="3200">
                <a:solidFill>
                  <a:srgbClr val="000000"/>
                </a:solidFill>
                <a:latin typeface="+mn-ea"/>
                <a:cs typeface="Times New Roman" panose="02020603050405020304" pitchFamily="18" charset="0"/>
              </a:rPr>
              <a:t>忘却</a:t>
            </a:r>
            <a:r>
              <a:rPr lang="en-US" altLang="zh-CN" sz="3200">
                <a:solidFill>
                  <a:srgbClr val="000000"/>
                </a:solidFill>
                <a:latin typeface="+mn-ea"/>
                <a:cs typeface="Times New Roman" panose="02020603050405020304" pitchFamily="18" charset="0"/>
              </a:rPr>
              <a:t>”</a:t>
            </a:r>
            <a:r>
              <a:rPr lang="zh-CN" altLang="zh-CN" sz="3200">
                <a:solidFill>
                  <a:srgbClr val="000000"/>
                </a:solidFill>
                <a:latin typeface="+mn-ea"/>
                <a:cs typeface="Times New Roman" panose="02020603050405020304" pitchFamily="18" charset="0"/>
              </a:rPr>
              <a:t>和</a:t>
            </a:r>
            <a:r>
              <a:rPr lang="en-US" altLang="zh-CN" sz="3200">
                <a:solidFill>
                  <a:srgbClr val="000000"/>
                </a:solidFill>
                <a:latin typeface="+mn-ea"/>
                <a:cs typeface="Times New Roman" panose="02020603050405020304" pitchFamily="18" charset="0"/>
              </a:rPr>
              <a:t>“</a:t>
            </a:r>
            <a:r>
              <a:rPr lang="zh-CN" altLang="zh-CN" sz="3200">
                <a:solidFill>
                  <a:srgbClr val="000000"/>
                </a:solidFill>
                <a:latin typeface="+mn-ea"/>
                <a:cs typeface="Times New Roman" panose="02020603050405020304" pitchFamily="18" charset="0"/>
              </a:rPr>
              <a:t>记念</a:t>
            </a:r>
            <a:r>
              <a:rPr lang="en-US" altLang="zh-CN" sz="3200">
                <a:solidFill>
                  <a:srgbClr val="000000"/>
                </a:solidFill>
                <a:latin typeface="+mn-ea"/>
                <a:cs typeface="Times New Roman" panose="02020603050405020304" pitchFamily="18" charset="0"/>
              </a:rPr>
              <a:t>”?</a:t>
            </a:r>
          </a:p>
          <a:p>
            <a:endParaRPr lang="en-US" altLang="zh-CN" sz="3200">
              <a:solidFill>
                <a:srgbClr val="000000"/>
              </a:solidFill>
              <a:latin typeface="+mn-ea"/>
              <a:cs typeface="Times New Roman" panose="02020603050405020304" pitchFamily="18" charset="0"/>
            </a:endParaRPr>
          </a:p>
          <a:p>
            <a:r>
              <a:rPr lang="en-US" altLang="zh-CN" sz="3200">
                <a:solidFill>
                  <a:srgbClr val="000000"/>
                </a:solidFill>
                <a:latin typeface="+mn-ea"/>
                <a:cs typeface="Times New Roman" panose="02020603050405020304" pitchFamily="18" charset="0"/>
              </a:rPr>
              <a:t>2.</a:t>
            </a:r>
            <a:r>
              <a:rPr lang="zh-CN" altLang="zh-CN" sz="3200">
                <a:solidFill>
                  <a:srgbClr val="000000"/>
                </a:solidFill>
                <a:latin typeface="Times New Roman" pitchFamily="18" charset="0"/>
                <a:cs typeface="Times New Roman" panose="02020603050405020304" pitchFamily="18" charset="0"/>
              </a:rPr>
              <a:t>贯穿全文的感情线索是什么</a:t>
            </a:r>
            <a:r>
              <a:rPr lang="zh-CN" altLang="en-US" sz="3200">
                <a:solidFill>
                  <a:srgbClr val="000000"/>
                </a:solidFill>
                <a:latin typeface="Times New Roman" pitchFamily="18" charset="0"/>
                <a:cs typeface="Times New Roman" panose="02020603050405020304" pitchFamily="18" charset="0"/>
              </a:rPr>
              <a:t>？请</a:t>
            </a:r>
            <a:r>
              <a:rPr lang="zh-CN" altLang="zh-CN" sz="3200">
                <a:solidFill>
                  <a:srgbClr val="000000"/>
                </a:solidFill>
                <a:latin typeface="Times New Roman" pitchFamily="18" charset="0"/>
                <a:cs typeface="Times New Roman" panose="02020603050405020304" pitchFamily="18" charset="0"/>
              </a:rPr>
              <a:t>找出几个体现作者感情的句子。</a:t>
            </a:r>
            <a:endParaRPr lang="en-US" altLang="zh-CN" sz="3200">
              <a:solidFill>
                <a:srgbClr val="000000"/>
              </a:solidFill>
              <a:latin typeface="Times New Roman" pitchFamily="18" charset="0"/>
              <a:cs typeface="Times New Roman" panose="02020603050405020304" pitchFamily="18" charset="0"/>
            </a:endParaRPr>
          </a:p>
          <a:p>
            <a:endParaRPr lang="en-US" altLang="zh-CN" sz="3200">
              <a:solidFill>
                <a:srgbClr val="000000"/>
              </a:solidFill>
              <a:latin typeface="Times New Roman" pitchFamily="18" charset="0"/>
              <a:cs typeface="Times New Roman" panose="02020603050405020304" pitchFamily="18" charset="0"/>
            </a:endParaRPr>
          </a:p>
          <a:p>
            <a:r>
              <a:rPr lang="en-US" altLang="zh-CN" sz="3200">
                <a:solidFill>
                  <a:srgbClr val="000000"/>
                </a:solidFill>
                <a:latin typeface="Times New Roman" pitchFamily="18" charset="0"/>
                <a:cs typeface="Times New Roman" panose="02020603050405020304" pitchFamily="18" charset="0"/>
              </a:rPr>
              <a:t>3.</a:t>
            </a:r>
            <a:r>
              <a:rPr lang="zh-CN" altLang="zh-CN" sz="3200">
                <a:solidFill>
                  <a:srgbClr val="000000"/>
                </a:solidFill>
                <a:latin typeface="Times New Roman" pitchFamily="18" charset="0"/>
                <a:cs typeface="Times New Roman" panose="02020603050405020304" pitchFamily="18" charset="0"/>
              </a:rPr>
              <a:t>本文人物多、材料多</a:t>
            </a:r>
            <a:r>
              <a:rPr lang="en-US" altLang="zh-CN" sz="3200">
                <a:solidFill>
                  <a:srgbClr val="000000"/>
                </a:solidFill>
                <a:latin typeface="Times New Roman" pitchFamily="18" charset="0"/>
                <a:cs typeface="Times New Roman" panose="02020603050405020304" pitchFamily="18" charset="0"/>
              </a:rPr>
              <a:t>,</a:t>
            </a:r>
            <a:r>
              <a:rPr lang="zh-CN" altLang="zh-CN" sz="3200">
                <a:solidFill>
                  <a:srgbClr val="000000"/>
                </a:solidFill>
                <a:latin typeface="Times New Roman" pitchFamily="18" charset="0"/>
                <a:cs typeface="Times New Roman" panose="02020603050405020304" pitchFamily="18" charset="0"/>
              </a:rPr>
              <a:t>但作者却收放自如</a:t>
            </a:r>
            <a:r>
              <a:rPr lang="en-US" altLang="zh-CN" sz="3200">
                <a:solidFill>
                  <a:srgbClr val="000000"/>
                </a:solidFill>
                <a:latin typeface="Times New Roman" pitchFamily="18" charset="0"/>
                <a:cs typeface="Times New Roman" panose="02020603050405020304" pitchFamily="18" charset="0"/>
              </a:rPr>
              <a:t>,</a:t>
            </a:r>
            <a:r>
              <a:rPr lang="zh-CN" altLang="zh-CN" sz="3200">
                <a:solidFill>
                  <a:srgbClr val="000000"/>
                </a:solidFill>
                <a:latin typeface="Times New Roman" pitchFamily="18" charset="0"/>
                <a:cs typeface="Times New Roman" panose="02020603050405020304" pitchFamily="18" charset="0"/>
              </a:rPr>
              <a:t>使文章结构严谨</a:t>
            </a:r>
            <a:r>
              <a:rPr lang="en-US" altLang="zh-CN" sz="3200">
                <a:solidFill>
                  <a:srgbClr val="000000"/>
                </a:solidFill>
                <a:latin typeface="Times New Roman" pitchFamily="18" charset="0"/>
                <a:cs typeface="Times New Roman" panose="02020603050405020304" pitchFamily="18" charset="0"/>
              </a:rPr>
              <a:t>,</a:t>
            </a:r>
          </a:p>
          <a:p>
            <a:r>
              <a:rPr lang="zh-CN" altLang="zh-CN" sz="3200">
                <a:solidFill>
                  <a:srgbClr val="000000"/>
                </a:solidFill>
                <a:latin typeface="Times New Roman" pitchFamily="18" charset="0"/>
                <a:cs typeface="Times New Roman" panose="02020603050405020304" pitchFamily="18" charset="0"/>
              </a:rPr>
              <a:t>请说说作者是怎样组织材料的。</a:t>
            </a:r>
            <a:endParaRPr lang="en-US" altLang="zh-CN" sz="3200">
              <a:solidFill>
                <a:srgbClr val="000000"/>
              </a:solidFill>
              <a:latin typeface="Times New Roman" pitchFamily="18" charset="0"/>
              <a:cs typeface="Times New Roman" panose="02020603050405020304" pitchFamily="18" charset="0"/>
            </a:endParaRPr>
          </a:p>
        </p:txBody>
      </p:sp>
      <p:sp>
        <p:nvSpPr>
          <p:cNvPr id="10" name="矩形 9"/>
          <p:cNvSpPr/>
          <p:nvPr/>
        </p:nvSpPr>
        <p:spPr>
          <a:xfrm>
            <a:off x="390117" y="62318"/>
            <a:ext cx="2501006"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小组探究一</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2" fill="hold" nodeType="afterEffect">
                                  <p:stCondLst>
                                    <p:cond delay="0"/>
                                  </p:stCondLst>
                                  <p:childTnLst>
                                    <p:set>
                                      <p:cBhvr>
                                        <p:cTn id="7" dur="1" fill="hold">
                                          <p:stCondLst>
                                            <p:cond delay="0"/>
                                          </p:stCondLst>
                                        </p:cTn>
                                        <p:tgtEl>
                                          <p:spTgt spid="5"/>
                                        </p:tgtEl>
                                        <p:attrNameLst>
                                          <p:attrName>style.visibility</p:attrName>
                                        </p:attrNameLst>
                                      </p:cBhvr>
                                      <p:to>
                                        <p:strVal val="visible"/>
                                      </p:to>
                                    </p:set>
                                    <p:animEffect transition="in" filter="wipe(right)">
                                      <p:cBhvr>
                                        <p:cTn id="8" dur="500"/>
                                        <p:tgtEl>
                                          <p:spTgt spid="5"/>
                                        </p:tgtEl>
                                      </p:cBhvr>
                                    </p:animEffect>
                                  </p:childTnLst>
                                </p:cTn>
                              </p:par>
                              <p:par>
                                <p:cTn id="9" presetID="42"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withGroup">
                            <p:stCondLst>
                              <p:cond delay="500"/>
                            </p:stCondLst>
                            <p:childTnLst>
                              <p:par>
                                <p:cTn id="15" presetID="53" presetClass="entr" presetSubtype="0" fill="hold" nodeType="afterEffec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4"/>
          <a:stretch>
            <a:fillRect/>
          </a:stretch>
        </p:blipFill>
        <p:spPr>
          <a:xfrm>
            <a:off x="40753" y="167362"/>
            <a:ext cx="474980" cy="436245"/>
          </a:xfrm>
          <a:prstGeom prst="rect">
            <a:avLst/>
          </a:prstGeom>
        </p:spPr>
      </p:pic>
      <p:sp>
        <p:nvSpPr>
          <p:cNvPr id="10" name="矩形 9"/>
          <p:cNvSpPr/>
          <p:nvPr/>
        </p:nvSpPr>
        <p:spPr>
          <a:xfrm>
            <a:off x="390117" y="62318"/>
            <a:ext cx="2501006"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小组探究二</a:t>
            </a:r>
          </a:p>
        </p:txBody>
      </p:sp>
      <p:graphicFrame>
        <p:nvGraphicFramePr>
          <p:cNvPr id="4" name="表格 5"/>
          <p:cNvGraphicFramePr>
            <a:graphicFrameLocks noGrp="1"/>
          </p:cNvGraphicFramePr>
          <p:nvPr>
            <p:custDataLst>
              <p:tags r:id="rId1"/>
            </p:custDataLst>
          </p:nvPr>
        </p:nvGraphicFramePr>
        <p:xfrm>
          <a:off x="40753" y="671598"/>
          <a:ext cx="12098238" cy="6124084"/>
        </p:xfrm>
        <a:graphic>
          <a:graphicData uri="http://schemas.openxmlformats.org/drawingml/2006/table">
            <a:tbl>
              <a:tblPr firstRow="1" bandRow="1">
                <a:tableStyleId>{5C22544A-7EE6-4342-B048-85BDC9FD1C3A}</a:tableStyleId>
              </a:tblPr>
              <a:tblGrid>
                <a:gridCol w="3246783"/>
                <a:gridCol w="1722782"/>
                <a:gridCol w="1762539"/>
                <a:gridCol w="1808922"/>
                <a:gridCol w="1277838"/>
                <a:gridCol w="2279374"/>
              </a:tblGrid>
              <a:tr h="968942">
                <a:tc>
                  <a:txBody>
                    <a:bodyPr/>
                    <a:lstStyle/>
                    <a:p>
                      <a:pPr algn="ctr"/>
                      <a:endParaRPr lang="zh-CN" altLang="en-US" sz="2800">
                        <a:latin typeface="黑体" pitchFamily="49" charset="-122"/>
                        <a:ea typeface="黑体" pitchFamily="49" charset="-122"/>
                      </a:endParaRPr>
                    </a:p>
                  </a:txBody>
                  <a:tcPr/>
                </a:tc>
                <a:tc>
                  <a:txBody>
                    <a:bodyPr/>
                    <a:lstStyle/>
                    <a:p>
                      <a:pPr algn="ctr"/>
                      <a:r>
                        <a:rPr lang="zh-CN" altLang="en-US" sz="2800">
                          <a:latin typeface="黑体" pitchFamily="49" charset="-122"/>
                          <a:ea typeface="黑体" pitchFamily="49" charset="-122"/>
                        </a:rPr>
                        <a:t>表达</a:t>
                      </a:r>
                      <a:endParaRPr lang="en-US" altLang="zh-CN" sz="2800">
                        <a:latin typeface="黑体" pitchFamily="49" charset="-122"/>
                        <a:ea typeface="黑体" pitchFamily="49" charset="-122"/>
                      </a:endParaRPr>
                    </a:p>
                    <a:p>
                      <a:pPr algn="ctr"/>
                      <a:r>
                        <a:rPr lang="zh-CN" altLang="en-US" sz="2800">
                          <a:latin typeface="黑体" pitchFamily="49" charset="-122"/>
                          <a:ea typeface="黑体" pitchFamily="49" charset="-122"/>
                        </a:rPr>
                        <a:t>方式</a:t>
                      </a:r>
                    </a:p>
                  </a:txBody>
                  <a:tcPr/>
                </a:tc>
                <a:tc>
                  <a:txBody>
                    <a:bodyPr/>
                    <a:lstStyle/>
                    <a:p>
                      <a:pPr algn="ctr"/>
                      <a:r>
                        <a:rPr lang="zh-CN" altLang="en-US" sz="2800">
                          <a:latin typeface="黑体" pitchFamily="49" charset="-122"/>
                          <a:ea typeface="黑体" pitchFamily="49" charset="-122"/>
                        </a:rPr>
                        <a:t>修辞</a:t>
                      </a:r>
                      <a:endParaRPr lang="en-US" altLang="zh-CN" sz="2800">
                        <a:latin typeface="黑体" pitchFamily="49" charset="-122"/>
                        <a:ea typeface="黑体" pitchFamily="49" charset="-122"/>
                      </a:endParaRPr>
                    </a:p>
                    <a:p>
                      <a:pPr algn="ctr"/>
                      <a:r>
                        <a:rPr lang="zh-CN" altLang="en-US" sz="2800">
                          <a:latin typeface="黑体" pitchFamily="49" charset="-122"/>
                          <a:ea typeface="黑体" pitchFamily="49" charset="-122"/>
                        </a:rPr>
                        <a:t>手法</a:t>
                      </a:r>
                    </a:p>
                  </a:txBody>
                  <a:tcPr/>
                </a:tc>
                <a:tc>
                  <a:txBody>
                    <a:bodyPr/>
                    <a:lstStyle/>
                    <a:p>
                      <a:pPr algn="ctr"/>
                      <a:r>
                        <a:rPr lang="zh-CN" altLang="en-US" sz="2800">
                          <a:latin typeface="黑体" pitchFamily="49" charset="-122"/>
                          <a:ea typeface="黑体" pitchFamily="49" charset="-122"/>
                        </a:rPr>
                        <a:t>句式</a:t>
                      </a:r>
                      <a:endParaRPr lang="en-US" altLang="zh-CN" sz="2800">
                        <a:latin typeface="黑体" pitchFamily="49" charset="-122"/>
                        <a:ea typeface="黑体" pitchFamily="49" charset="-122"/>
                      </a:endParaRPr>
                    </a:p>
                    <a:p>
                      <a:pPr algn="ctr"/>
                      <a:r>
                        <a:rPr lang="zh-CN" altLang="en-US" sz="2800">
                          <a:latin typeface="黑体" pitchFamily="49" charset="-122"/>
                          <a:ea typeface="黑体" pitchFamily="49" charset="-122"/>
                        </a:rPr>
                        <a:t>特点</a:t>
                      </a:r>
                    </a:p>
                  </a:txBody>
                  <a:tcPr/>
                </a:tc>
                <a:tc>
                  <a:txBody>
                    <a:bodyPr/>
                    <a:lstStyle/>
                    <a:p>
                      <a:pPr algn="ctr"/>
                      <a:r>
                        <a:rPr lang="zh-CN" altLang="en-US" sz="2800">
                          <a:latin typeface="黑体" pitchFamily="49" charset="-122"/>
                          <a:ea typeface="黑体" pitchFamily="49" charset="-122"/>
                        </a:rPr>
                        <a:t>诗词</a:t>
                      </a:r>
                      <a:endParaRPr lang="en-US" altLang="zh-CN" sz="2800">
                        <a:latin typeface="黑体" pitchFamily="49" charset="-122"/>
                        <a:ea typeface="黑体" pitchFamily="49" charset="-122"/>
                      </a:endParaRPr>
                    </a:p>
                    <a:p>
                      <a:pPr algn="ctr"/>
                      <a:r>
                        <a:rPr lang="zh-CN" altLang="en-US" sz="2800">
                          <a:latin typeface="黑体" pitchFamily="49" charset="-122"/>
                          <a:ea typeface="黑体" pitchFamily="49" charset="-122"/>
                        </a:rPr>
                        <a:t>引用</a:t>
                      </a:r>
                    </a:p>
                  </a:txBody>
                  <a:tcPr/>
                </a:tc>
                <a:tc>
                  <a:txBody>
                    <a:bodyPr/>
                    <a:lstStyle/>
                    <a:p>
                      <a:pPr algn="ctr"/>
                      <a:r>
                        <a:rPr lang="zh-CN" altLang="en-US" sz="2800">
                          <a:latin typeface="黑体" pitchFamily="49" charset="-122"/>
                          <a:ea typeface="黑体" pitchFamily="49" charset="-122"/>
                        </a:rPr>
                        <a:t>语言</a:t>
                      </a:r>
                      <a:endParaRPr lang="en-US" altLang="zh-CN" sz="2800">
                        <a:latin typeface="黑体" pitchFamily="49" charset="-122"/>
                        <a:ea typeface="黑体" pitchFamily="49" charset="-122"/>
                      </a:endParaRPr>
                    </a:p>
                    <a:p>
                      <a:pPr algn="ctr"/>
                      <a:r>
                        <a:rPr lang="zh-CN" altLang="en-US" sz="2800">
                          <a:latin typeface="黑体" pitchFamily="49" charset="-122"/>
                          <a:ea typeface="黑体" pitchFamily="49" charset="-122"/>
                        </a:rPr>
                        <a:t>风格</a:t>
                      </a:r>
                    </a:p>
                  </a:txBody>
                  <a:tcPr/>
                </a:tc>
              </a:tr>
              <a:tr h="1337009">
                <a:tc>
                  <a:txBody>
                    <a:bodyPr/>
                    <a:lstStyle/>
                    <a:p>
                      <a:pPr algn="ctr"/>
                      <a:r>
                        <a:rPr lang="en-US" altLang="zh-CN" sz="2800">
                          <a:latin typeface="黑体" pitchFamily="49" charset="-122"/>
                          <a:ea typeface="黑体" pitchFamily="49" charset="-122"/>
                        </a:rPr>
                        <a:t>《</a:t>
                      </a:r>
                      <a:r>
                        <a:rPr lang="zh-CN" altLang="en-US" sz="2800">
                          <a:latin typeface="黑体" pitchFamily="49" charset="-122"/>
                          <a:ea typeface="黑体" pitchFamily="49" charset="-122"/>
                        </a:rPr>
                        <a:t>记念刘和珍君</a:t>
                      </a:r>
                      <a:r>
                        <a:rPr lang="en-US" altLang="zh-CN" sz="2800">
                          <a:latin typeface="黑体" pitchFamily="49" charset="-122"/>
                          <a:ea typeface="黑体" pitchFamily="49" charset="-122"/>
                        </a:rPr>
                        <a:t>》</a:t>
                      </a:r>
                      <a:endParaRPr lang="zh-CN" altLang="en-US" sz="2800">
                        <a:latin typeface="黑体" pitchFamily="49" charset="-122"/>
                        <a:ea typeface="黑体" pitchFamily="49" charset="-122"/>
                      </a:endParaRPr>
                    </a:p>
                  </a:txBody>
                  <a:tcPr/>
                </a:tc>
                <a:tc>
                  <a:txBody>
                    <a:bodyPr/>
                    <a:lstStyle/>
                    <a:p>
                      <a:pPr algn="ctr"/>
                      <a:endParaRPr lang="zh-CN" altLang="en-US" sz="2400">
                        <a:latin typeface="黑体" pitchFamily="49" charset="-122"/>
                        <a:ea typeface="黑体" pitchFamily="49" charset="-122"/>
                      </a:endParaRPr>
                    </a:p>
                  </a:txBody>
                  <a:tcPr/>
                </a:tc>
                <a:tc>
                  <a:txBody>
                    <a:bodyPr/>
                    <a:lstStyle/>
                    <a:p>
                      <a:pPr algn="ctr"/>
                      <a:endParaRPr lang="zh-CN" altLang="en-US" sz="2400">
                        <a:latin typeface="黑体" pitchFamily="49" charset="-122"/>
                        <a:ea typeface="黑体" pitchFamily="49" charset="-122"/>
                      </a:endParaRPr>
                    </a:p>
                  </a:txBody>
                  <a:tcPr/>
                </a:tc>
                <a:tc>
                  <a:txBody>
                    <a:bodyPr/>
                    <a:lstStyle/>
                    <a:p>
                      <a:pPr algn="ctr"/>
                      <a:r>
                        <a:rPr lang="zh-CN" altLang="en-US" sz="2800">
                          <a:latin typeface="黑体" pitchFamily="49" charset="-122"/>
                          <a:ea typeface="黑体" pitchFamily="49" charset="-122"/>
                        </a:rPr>
                        <a:t>骈散结合</a:t>
                      </a:r>
                    </a:p>
                  </a:txBody>
                  <a:tcPr/>
                </a:tc>
                <a:tc>
                  <a:txBody>
                    <a:bodyPr/>
                    <a:lstStyle/>
                    <a:p>
                      <a:pPr algn="ctr"/>
                      <a:endParaRPr lang="zh-CN" altLang="en-US" sz="2800">
                        <a:latin typeface="黑体" pitchFamily="49" charset="-122"/>
                        <a:ea typeface="黑体" pitchFamily="49" charset="-122"/>
                      </a:endParaRPr>
                    </a:p>
                  </a:txBody>
                  <a:tcPr/>
                </a:tc>
                <a:tc>
                  <a:txBody>
                    <a:bodyPr/>
                    <a:lstStyle/>
                    <a:p>
                      <a:pPr algn="ctr"/>
                      <a:r>
                        <a:rPr lang="zh-CN" altLang="en-US" sz="2400">
                          <a:latin typeface="黑体" pitchFamily="49" charset="-122"/>
                          <a:ea typeface="黑体" pitchFamily="49" charset="-122"/>
                        </a:rPr>
                        <a:t>表达直露显豁、感情浓厚炽烈</a:t>
                      </a:r>
                    </a:p>
                  </a:txBody>
                  <a:tcPr/>
                </a:tc>
              </a:tr>
              <a:tr h="1068653">
                <a:tc>
                  <a:txBody>
                    <a:bodyPr/>
                    <a:lstStyle/>
                    <a:p>
                      <a:pPr algn="ctr"/>
                      <a:r>
                        <a:rPr lang="en-US" altLang="zh-CN" sz="2800">
                          <a:latin typeface="黑体" pitchFamily="49" charset="-122"/>
                          <a:ea typeface="黑体" pitchFamily="49" charset="-122"/>
                        </a:rPr>
                        <a:t>《</a:t>
                      </a:r>
                      <a:r>
                        <a:rPr lang="zh-CN" altLang="en-US" sz="2800">
                          <a:latin typeface="黑体" pitchFamily="49" charset="-122"/>
                          <a:ea typeface="黑体" pitchFamily="49" charset="-122"/>
                        </a:rPr>
                        <a:t>为了忘却的纪念</a:t>
                      </a:r>
                      <a:r>
                        <a:rPr lang="en-US" altLang="zh-CN" sz="2800">
                          <a:latin typeface="黑体" pitchFamily="49" charset="-122"/>
                          <a:ea typeface="黑体" pitchFamily="49" charset="-122"/>
                        </a:rPr>
                        <a:t>》</a:t>
                      </a:r>
                      <a:endParaRPr lang="zh-CN" altLang="en-US" sz="2800">
                        <a:latin typeface="黑体" pitchFamily="49" charset="-122"/>
                        <a:ea typeface="黑体" pitchFamily="49" charset="-122"/>
                      </a:endParaRPr>
                    </a:p>
                  </a:txBody>
                  <a:tcPr/>
                </a:tc>
                <a:tc>
                  <a: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lang="zh-CN" altLang="en-US" sz="2400">
                        <a:latin typeface="黑体" pitchFamily="49" charset="-122"/>
                        <a:ea typeface="黑体" pitchFamily="49" charset="-122"/>
                      </a:endParaRPr>
                    </a:p>
                  </a:txBody>
                  <a:tcPr/>
                </a:tc>
                <a:tc>
                  <a:txBody>
                    <a:bodyPr/>
                    <a:lstStyle/>
                    <a:p>
                      <a:pPr algn="ctr"/>
                      <a:endParaRPr lang="zh-CN" altLang="en-US" sz="2400">
                        <a:latin typeface="黑体" pitchFamily="49" charset="-122"/>
                        <a:ea typeface="黑体" pitchFamily="49" charset="-122"/>
                      </a:endParaRPr>
                    </a:p>
                  </a:txBody>
                  <a:tcPr/>
                </a:tc>
                <a:tc>
                  <a:txBody>
                    <a:bodyPr/>
                    <a:lstStyle/>
                    <a:p>
                      <a:pPr algn="ctr"/>
                      <a:endParaRPr lang="zh-CN" altLang="en-US" sz="2800">
                        <a:latin typeface="黑体" pitchFamily="49" charset="-122"/>
                        <a:ea typeface="黑体" pitchFamily="49" charset="-122"/>
                      </a:endParaRPr>
                    </a:p>
                  </a:txBody>
                  <a:tcPr/>
                </a:tc>
                <a:tc>
                  <a:txBody>
                    <a:bodyPr/>
                    <a:lstStyle/>
                    <a:p>
                      <a:pPr algn="ctr"/>
                      <a:endParaRPr lang="zh-CN" altLang="en-US" sz="2800">
                        <a:latin typeface="黑体" pitchFamily="49" charset="-122"/>
                        <a:ea typeface="黑体" pitchFamily="49" charset="-122"/>
                      </a:endParaRPr>
                    </a:p>
                  </a:txBody>
                  <a:tcPr/>
                </a:tc>
                <a:tc>
                  <a:txBody>
                    <a:bodyPr/>
                    <a:lstStyle/>
                    <a:p>
                      <a:pPr algn="ctr"/>
                      <a:r>
                        <a:rPr lang="zh-CN" altLang="en-US" sz="2400">
                          <a:latin typeface="黑体" pitchFamily="49" charset="-122"/>
                          <a:ea typeface="黑体" pitchFamily="49" charset="-122"/>
                        </a:rPr>
                        <a:t>运用了不少曲折隐晦的笔法</a:t>
                      </a:r>
                    </a:p>
                  </a:txBody>
                  <a:tcPr/>
                </a:tc>
              </a:tr>
              <a:tr h="1218991">
                <a:tc>
                  <a:txBody>
                    <a:bodyPr/>
                    <a:lstStyle/>
                    <a:p>
                      <a:pPr algn="ctr"/>
                      <a:r>
                        <a:rPr lang="zh-CN" altLang="en-US" sz="2800">
                          <a:latin typeface="黑体" pitchFamily="49" charset="-122"/>
                          <a:ea typeface="黑体" pitchFamily="49" charset="-122"/>
                        </a:rPr>
                        <a:t>相同点</a:t>
                      </a:r>
                    </a:p>
                  </a:txBody>
                  <a:tcPr/>
                </a:tc>
                <a:tc>
                  <a:txBody>
                    <a:bodyPr/>
                    <a:lstStyle/>
                    <a:p>
                      <a:pPr algn="ctr"/>
                      <a:endParaRPr lang="zh-CN" altLang="en-US" sz="2400">
                        <a:latin typeface="黑体" pitchFamily="49" charset="-122"/>
                        <a:ea typeface="黑体" pitchFamily="49" charset="-122"/>
                      </a:endParaRPr>
                    </a:p>
                  </a:txBody>
                  <a:tcPr/>
                </a:tc>
                <a:tc>
                  <a:txBody>
                    <a:bodyPr/>
                    <a:lstStyle/>
                    <a:p>
                      <a:pPr algn="ctr"/>
                      <a:endParaRPr lang="zh-CN" altLang="en-US" sz="2400">
                        <a:latin typeface="黑体" pitchFamily="49" charset="-122"/>
                        <a:ea typeface="黑体" pitchFamily="49" charset="-122"/>
                      </a:endParaRPr>
                    </a:p>
                  </a:txBody>
                  <a:tcPr/>
                </a:tc>
                <a:tc>
                  <a:txBody>
                    <a:bodyPr/>
                    <a:lstStyle/>
                    <a:p>
                      <a:pPr algn="ctr"/>
                      <a:endParaRPr lang="zh-CN" altLang="en-US" sz="2800">
                        <a:latin typeface="黑体" pitchFamily="49" charset="-122"/>
                        <a:ea typeface="黑体" pitchFamily="49" charset="-122"/>
                      </a:endParaRPr>
                    </a:p>
                  </a:txBody>
                  <a:tcPr/>
                </a:tc>
                <a:tc>
                  <a:txBody>
                    <a:bodyPr/>
                    <a:lstStyle/>
                    <a:p>
                      <a:pPr algn="ctr"/>
                      <a:endParaRPr lang="zh-CN" altLang="en-US" sz="2800">
                        <a:latin typeface="黑体" pitchFamily="49" charset="-122"/>
                        <a:ea typeface="黑体" pitchFamily="49" charset="-122"/>
                      </a:endParaRPr>
                    </a:p>
                  </a:txBody>
                  <a:tcPr/>
                </a:tc>
                <a:tc>
                  <a:txBody>
                    <a:bodyPr/>
                    <a:lstStyle/>
                    <a:p>
                      <a:pPr algn="ctr"/>
                      <a:r>
                        <a:rPr lang="zh-CN" altLang="en-US" sz="2400">
                          <a:latin typeface="黑体" pitchFamily="49" charset="-122"/>
                          <a:ea typeface="黑体" pitchFamily="49" charset="-122"/>
                        </a:rPr>
                        <a:t> 简洁的叙述、  精辟的议论、</a:t>
                      </a:r>
                      <a:endParaRPr lang="en-US" altLang="zh-CN" sz="2400">
                        <a:latin typeface="黑体" pitchFamily="49" charset="-122"/>
                        <a:ea typeface="黑体" pitchFamily="49" charset="-122"/>
                      </a:endParaRPr>
                    </a:p>
                    <a:p>
                      <a:pPr algn="ctr"/>
                      <a:r>
                        <a:rPr lang="zh-CN" altLang="en-US" sz="2400">
                          <a:latin typeface="黑体" pitchFamily="49" charset="-122"/>
                          <a:ea typeface="黑体" pitchFamily="49" charset="-122"/>
                        </a:rPr>
                        <a:t>尖锐的讽刺</a:t>
                      </a:r>
                    </a:p>
                  </a:txBody>
                  <a:tcPr/>
                </a:tc>
              </a:tr>
              <a:tr h="624016">
                <a:tc>
                  <a:txBody>
                    <a:bodyPr/>
                    <a:lstStyle/>
                    <a:p>
                      <a:pPr algn="ctr"/>
                      <a:r>
                        <a:rPr lang="zh-CN" altLang="en-US" sz="2800">
                          <a:latin typeface="黑体" pitchFamily="49" charset="-122"/>
                          <a:ea typeface="黑体" pitchFamily="49" charset="-122"/>
                        </a:rPr>
                        <a:t>不同点</a:t>
                      </a:r>
                    </a:p>
                  </a:txBody>
                  <a:tcPr/>
                </a:tc>
                <a:tc>
                  <a:txBody>
                    <a:bodyPr/>
                    <a:lstStyle/>
                    <a:p>
                      <a:pPr algn="ctr"/>
                      <a:endParaRPr lang="zh-CN" altLang="en-US" sz="2800">
                        <a:latin typeface="黑体" pitchFamily="49" charset="-122"/>
                        <a:ea typeface="黑体" pitchFamily="49" charset="-122"/>
                      </a:endParaRPr>
                    </a:p>
                  </a:txBody>
                  <a:tcPr/>
                </a:tc>
                <a:tc>
                  <a:txBody>
                    <a:bodyPr/>
                    <a:lstStyle/>
                    <a:p>
                      <a:pPr algn="ctr"/>
                      <a:endParaRPr lang="zh-CN" altLang="en-US" sz="2800">
                        <a:latin typeface="黑体" pitchFamily="49" charset="-122"/>
                        <a:ea typeface="黑体" pitchFamily="49" charset="-122"/>
                      </a:endParaRPr>
                    </a:p>
                  </a:txBody>
                  <a:tcPr/>
                </a:tc>
                <a:tc>
                  <a:txBody>
                    <a:bodyPr/>
                    <a:lstStyle/>
                    <a:p>
                      <a:pPr algn="ctr"/>
                      <a:endParaRPr lang="zh-CN" altLang="en-US" sz="2800">
                        <a:latin typeface="黑体" pitchFamily="49" charset="-122"/>
                        <a:ea typeface="黑体" pitchFamily="49" charset="-122"/>
                      </a:endParaRPr>
                    </a:p>
                  </a:txBody>
                  <a:tcPr/>
                </a:tc>
                <a:tc>
                  <a:txBody>
                    <a:bodyPr/>
                    <a:lstStyle/>
                    <a:p>
                      <a:pPr algn="ctr"/>
                      <a:endParaRPr lang="zh-CN" altLang="en-US" sz="2800">
                        <a:latin typeface="黑体" pitchFamily="49" charset="-122"/>
                        <a:ea typeface="黑体" pitchFamily="49" charset="-122"/>
                      </a:endParaRPr>
                    </a:p>
                  </a:txBody>
                  <a:tcPr/>
                </a:tc>
                <a:tc>
                  <a:txBody>
                    <a:bodyPr/>
                    <a:lstStyle/>
                    <a:p>
                      <a:pPr algn="ctr"/>
                      <a:endParaRPr lang="zh-CN" altLang="en-US" sz="2800">
                        <a:latin typeface="黑体" pitchFamily="49" charset="-122"/>
                        <a:ea typeface="黑体" pitchFamily="49" charset="-122"/>
                      </a:endParaRPr>
                    </a:p>
                  </a:txBody>
                  <a:tcPr/>
                </a:tc>
              </a:tr>
              <a:tr h="906473">
                <a:tc>
                  <a:txBody>
                    <a:bodyPr/>
                    <a:lstStyle/>
                    <a:p>
                      <a:pPr algn="ctr"/>
                      <a:r>
                        <a:rPr lang="zh-CN" altLang="en-US" sz="2800">
                          <a:latin typeface="黑体" pitchFamily="49" charset="-122"/>
                          <a:ea typeface="黑体" pitchFamily="49" charset="-122"/>
                        </a:rPr>
                        <a:t>收获与思考</a:t>
                      </a:r>
                    </a:p>
                  </a:txBody>
                  <a:tcPr/>
                </a:tc>
                <a:tc>
                  <a:txBody>
                    <a:bodyPr/>
                    <a:lstStyle/>
                    <a:p>
                      <a:pPr algn="ctr"/>
                      <a:endParaRPr lang="zh-CN" altLang="en-US" sz="2800">
                        <a:latin typeface="黑体" pitchFamily="49" charset="-122"/>
                        <a:ea typeface="黑体" pitchFamily="49" charset="-122"/>
                      </a:endParaRPr>
                    </a:p>
                  </a:txBody>
                  <a:tcPr/>
                </a:tc>
                <a:tc>
                  <a:txBody>
                    <a:bodyPr/>
                    <a:lstStyle/>
                    <a:p>
                      <a:pPr algn="ctr"/>
                      <a:endParaRPr lang="zh-CN" altLang="en-US" sz="2800">
                        <a:latin typeface="黑体" pitchFamily="49" charset="-122"/>
                        <a:ea typeface="黑体" pitchFamily="49" charset="-122"/>
                      </a:endParaRPr>
                    </a:p>
                  </a:txBody>
                  <a:tcPr/>
                </a:tc>
                <a:tc>
                  <a:txBody>
                    <a:bodyPr/>
                    <a:lstStyle/>
                    <a:p>
                      <a:pPr algn="ctr"/>
                      <a:endParaRPr lang="zh-CN" altLang="en-US" sz="2800">
                        <a:latin typeface="黑体" pitchFamily="49" charset="-122"/>
                        <a:ea typeface="黑体" pitchFamily="49" charset="-122"/>
                      </a:endParaRPr>
                    </a:p>
                  </a:txBody>
                  <a:tcPr/>
                </a:tc>
                <a:tc>
                  <a:txBody>
                    <a:bodyPr/>
                    <a:lstStyle/>
                    <a:p>
                      <a:pPr algn="ctr"/>
                      <a:endParaRPr lang="zh-CN" altLang="en-US" sz="2800">
                        <a:latin typeface="黑体" pitchFamily="49" charset="-122"/>
                        <a:ea typeface="黑体" pitchFamily="49" charset="-122"/>
                      </a:endParaRPr>
                    </a:p>
                  </a:txBody>
                  <a:tcPr/>
                </a:tc>
                <a:tc>
                  <a:txBody>
                    <a:bodyPr/>
                    <a:lstStyle/>
                    <a:p>
                      <a:pPr algn="ctr"/>
                      <a:endParaRPr lang="zh-CN" altLang="en-US" sz="2800">
                        <a:latin typeface="黑体" pitchFamily="49" charset="-122"/>
                        <a:ea typeface="黑体" pitchFamily="49" charset="-122"/>
                      </a:endParaRPr>
                    </a:p>
                  </a:txBody>
                  <a:tcPr/>
                </a:tc>
              </a:tr>
            </a:tbl>
          </a:graphicData>
        </a:graphic>
      </p:graphicFrame>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909570" y="125095"/>
            <a:ext cx="7294880" cy="583565"/>
          </a:xfrm>
          <a:prstGeom prst="rect">
            <a:avLst/>
          </a:prstGeom>
          <a:noFill/>
        </p:spPr>
        <p:txBody>
          <a:bodyPr wrap="none" rtlCol="0" anchor="t">
            <a:spAutoFit/>
          </a:bodyPr>
          <a:lstStyle/>
          <a:p>
            <a:r>
              <a:rPr lang="en-US" altLang="zh-CN" sz="3200">
                <a:solidFill>
                  <a:srgbClr val="000000"/>
                </a:solidFill>
                <a:latin typeface="宋体" pitchFamily="2" charset="-122"/>
                <a:ea typeface="宋体" pitchFamily="2" charset="-122"/>
                <a:cs typeface="宋体" panose="02010600030101010101" pitchFamily="2" charset="-122"/>
                <a:sym typeface="+mn-ea"/>
              </a:rPr>
              <a:t>1.</a:t>
            </a:r>
            <a:r>
              <a:rPr lang="zh-CN" altLang="zh-CN" sz="3200">
                <a:solidFill>
                  <a:srgbClr val="000000"/>
                </a:solidFill>
                <a:latin typeface="宋体" pitchFamily="2" charset="-122"/>
                <a:ea typeface="宋体" pitchFamily="2" charset="-122"/>
                <a:cs typeface="宋体" panose="02010600030101010101" pitchFamily="2" charset="-122"/>
                <a:sym typeface="+mn-ea"/>
              </a:rPr>
              <a:t>怎样理解题目的</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忘却</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和</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记念</a:t>
            </a:r>
            <a:r>
              <a:rPr lang="en-US" altLang="zh-CN" sz="3200">
                <a:solidFill>
                  <a:srgbClr val="000000"/>
                </a:solidFill>
                <a:latin typeface="宋体" pitchFamily="2" charset="-122"/>
                <a:ea typeface="宋体" pitchFamily="2" charset="-122"/>
                <a:cs typeface="宋体" panose="02010600030101010101" pitchFamily="2" charset="-122"/>
                <a:sym typeface="+mn-ea"/>
              </a:rPr>
              <a:t>”?</a:t>
            </a:r>
            <a:endParaRPr lang="zh-CN" altLang="en-US" sz="3200">
              <a:latin typeface="宋体" pitchFamily="2" charset="-122"/>
              <a:ea typeface="宋体" pitchFamily="2" charset="-122"/>
              <a:cs typeface="宋体" panose="02010600030101010101" pitchFamily="2" charset="-122"/>
            </a:endParaRPr>
          </a:p>
        </p:txBody>
      </p:sp>
      <p:sp>
        <p:nvSpPr>
          <p:cNvPr id="100" name="文本框 99"/>
          <p:cNvSpPr txBox="1"/>
          <p:nvPr/>
        </p:nvSpPr>
        <p:spPr>
          <a:xfrm>
            <a:off x="142240" y="1625600"/>
            <a:ext cx="11850370" cy="3538220"/>
          </a:xfrm>
          <a:prstGeom prst="rect">
            <a:avLst/>
          </a:prstGeom>
          <a:noFill/>
          <a:ln w="9525">
            <a:noFill/>
          </a:ln>
        </p:spPr>
        <p:txBody>
          <a:bodyPr wrap="square">
            <a:spAutoFit/>
          </a:bodyPr>
          <a:lstStyle/>
          <a:p>
            <a:pPr indent="0"/>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“因为两年以来,悲愤总时时来袭击我的心,至今没有停止,</a:t>
            </a:r>
          </a:p>
          <a:p>
            <a:pPr indent="0"/>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我很想借此算是竦身一摇,将悲哀摆脱,给自己轻松一下”,</a:t>
            </a:r>
          </a:p>
          <a:p>
            <a:pPr indent="0"/>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因为“夜正长,路也正长,我不如忘却,不说的好罢”。</a:t>
            </a:r>
          </a:p>
          <a:p>
            <a:pPr indent="0"/>
            <a:endPar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a:r>
              <a:rPr lang="en-US" sz="3200" b="0">
                <a:solidFill>
                  <a:schemeClr val="tx1"/>
                </a:solidFill>
                <a:latin typeface="楷体" panose="02010609060101010101" pitchFamily="49" charset="-122"/>
                <a:ea typeface="楷体" panose="02010609060101010101" pitchFamily="49" charset="-122"/>
                <a:cs typeface="楷体" panose="02010609060101010101" pitchFamily="49" charset="-122"/>
              </a:rPr>
              <a:t>①</a:t>
            </a:r>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所谓“忘却”,就是摆脱悲哀,化悲痛为力量。</a:t>
            </a:r>
          </a:p>
          <a:p>
            <a:pPr indent="0"/>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鲁迅的心情太沉痛了,但是为了战斗,必须调整情绪,摆脱悲哀。</a:t>
            </a:r>
          </a:p>
          <a:p>
            <a:pPr indent="0"/>
            <a:r>
              <a:rPr lang="en-US" sz="3200" b="0">
                <a:solidFill>
                  <a:schemeClr val="tx1"/>
                </a:solidFill>
                <a:latin typeface="楷体" panose="02010609060101010101" pitchFamily="49" charset="-122"/>
                <a:ea typeface="楷体" panose="02010609060101010101" pitchFamily="49" charset="-122"/>
                <a:cs typeface="楷体" panose="02010609060101010101" pitchFamily="49" charset="-122"/>
              </a:rPr>
              <a:t>②</a:t>
            </a:r>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“为了忘却”就是为了战斗,要以战斗作为对烈士更好的纪念。</a:t>
            </a:r>
            <a:endParaRPr lang="zh-CN" altLang="en-US" sz="3200" b="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4" name="图片 3" descr="花2"/>
          <p:cNvPicPr>
            <a:picLocks noChangeAspect="1"/>
          </p:cNvPicPr>
          <p:nvPr/>
        </p:nvPicPr>
        <p:blipFill>
          <a:blip r:embed="rId2"/>
          <a:stretch>
            <a:fillRect/>
          </a:stretch>
        </p:blipFill>
        <p:spPr>
          <a:xfrm>
            <a:off x="40753" y="167362"/>
            <a:ext cx="474980" cy="436245"/>
          </a:xfrm>
          <a:prstGeom prst="rect">
            <a:avLst/>
          </a:prstGeom>
        </p:spPr>
      </p:pic>
      <p:sp>
        <p:nvSpPr>
          <p:cNvPr id="3" name="矩形 2"/>
          <p:cNvSpPr/>
          <p:nvPr/>
        </p:nvSpPr>
        <p:spPr>
          <a:xfrm>
            <a:off x="505533" y="62318"/>
            <a:ext cx="2270173"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归纳总结</a:t>
            </a:r>
            <a:r>
              <a:rPr kumimoji="0" lang="en-US" altLang="zh-CN"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1</a:t>
            </a:r>
            <a:endPar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4"/>
                                        </p:tgtEl>
                                        <p:attrNameLst>
                                          <p:attrName>style.visibility</p:attrName>
                                        </p:attrNameLst>
                                      </p:cBhvr>
                                      <p:to>
                                        <p:strVal val="visible"/>
                                      </p:to>
                                    </p:set>
                                    <p:anim calcmode="lin" valueType="num">
                                      <p:cBhvr>
                                        <p:cTn id="8" dur="500" fill="hold"/>
                                        <p:tgtEl>
                                          <p:spTgt spid="4"/>
                                        </p:tgtEl>
                                        <p:attrNameLst>
                                          <p:attrName>ppt_w</p:attrName>
                                        </p:attrNameLst>
                                      </p:cBhvr>
                                      <p:tavLst>
                                        <p:tav tm="0">
                                          <p:val>
                                            <p:fltVal val="0"/>
                                          </p:val>
                                        </p:tav>
                                        <p:tav tm="100000">
                                          <p:val>
                                            <p:strVal val="#ppt_w"/>
                                          </p:val>
                                        </p:tav>
                                      </p:tavLst>
                                    </p:anim>
                                    <p:anim calcmode="lin" valueType="num">
                                      <p:cBhvr>
                                        <p:cTn id="9" dur="500" fill="hold"/>
                                        <p:tgtEl>
                                          <p:spTgt spid="4"/>
                                        </p:tgtEl>
                                        <p:attrNameLst>
                                          <p:attrName>ppt_h</p:attrName>
                                        </p:attrNameLst>
                                      </p:cBhvr>
                                      <p:tavLst>
                                        <p:tav tm="0">
                                          <p:val>
                                            <p:fltVal val="0"/>
                                          </p:val>
                                        </p:tav>
                                        <p:tav tm="100000">
                                          <p:val>
                                            <p:strVal val="#ppt_h"/>
                                          </p:val>
                                        </p:tav>
                                      </p:tavLst>
                                    </p:anim>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花2"/>
          <p:cNvPicPr>
            <a:picLocks noChangeAspect="1"/>
          </p:cNvPicPr>
          <p:nvPr/>
        </p:nvPicPr>
        <p:blipFill>
          <a:blip r:embed="rId2"/>
          <a:stretch>
            <a:fillRect/>
          </a:stretch>
        </p:blipFill>
        <p:spPr>
          <a:xfrm>
            <a:off x="40753" y="167362"/>
            <a:ext cx="474980" cy="436245"/>
          </a:xfrm>
          <a:prstGeom prst="rect">
            <a:avLst/>
          </a:prstGeom>
        </p:spPr>
      </p:pic>
      <p:sp>
        <p:nvSpPr>
          <p:cNvPr id="3" name="矩形 2"/>
          <p:cNvSpPr/>
          <p:nvPr/>
        </p:nvSpPr>
        <p:spPr>
          <a:xfrm>
            <a:off x="515717" y="62318"/>
            <a:ext cx="2249805" cy="6451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归纳总结</a:t>
            </a:r>
            <a:r>
              <a:rPr kumimoji="0" lang="en-US" altLang="zh-CN"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2</a:t>
            </a:r>
          </a:p>
        </p:txBody>
      </p:sp>
      <p:sp>
        <p:nvSpPr>
          <p:cNvPr id="2" name="文本框 1"/>
          <p:cNvSpPr txBox="1"/>
          <p:nvPr/>
        </p:nvSpPr>
        <p:spPr>
          <a:xfrm>
            <a:off x="3395980" y="167640"/>
            <a:ext cx="5872480" cy="583565"/>
          </a:xfrm>
          <a:prstGeom prst="rect">
            <a:avLst/>
          </a:prstGeom>
          <a:noFill/>
        </p:spPr>
        <p:txBody>
          <a:bodyPr wrap="none" rtlCol="0" anchor="t">
            <a:spAutoFit/>
          </a:bodyPr>
          <a:lstStyle/>
          <a:p>
            <a:r>
              <a:rPr lang="en-US" altLang="zh-CN" sz="3200">
                <a:solidFill>
                  <a:srgbClr val="000000"/>
                </a:solidFill>
                <a:latin typeface="宋体" pitchFamily="2" charset="-122"/>
                <a:ea typeface="宋体" pitchFamily="2" charset="-122"/>
                <a:cs typeface="宋体" panose="02010600030101010101" pitchFamily="2" charset="-122"/>
                <a:sym typeface="+mn-ea"/>
              </a:rPr>
              <a:t>2.</a:t>
            </a:r>
            <a:r>
              <a:rPr lang="zh-CN" altLang="zh-CN" sz="3200">
                <a:solidFill>
                  <a:srgbClr val="000000"/>
                </a:solidFill>
                <a:latin typeface="宋体" pitchFamily="2" charset="-122"/>
                <a:ea typeface="宋体" pitchFamily="2" charset="-122"/>
                <a:cs typeface="宋体" panose="02010600030101010101" pitchFamily="2" charset="-122"/>
                <a:sym typeface="+mn-ea"/>
              </a:rPr>
              <a:t>贯穿全文的感情线索是什么</a:t>
            </a:r>
            <a:r>
              <a:rPr lang="zh-CN" altLang="en-US" sz="3200">
                <a:solidFill>
                  <a:srgbClr val="000000"/>
                </a:solidFill>
                <a:latin typeface="宋体" pitchFamily="2" charset="-122"/>
                <a:ea typeface="宋体" pitchFamily="2" charset="-122"/>
                <a:cs typeface="宋体" panose="02010600030101010101" pitchFamily="2" charset="-122"/>
                <a:sym typeface="+mn-ea"/>
              </a:rPr>
              <a:t>？</a:t>
            </a:r>
            <a:endParaRPr lang="zh-CN" altLang="en-US" sz="3200">
              <a:latin typeface="宋体" pitchFamily="2" charset="-122"/>
              <a:ea typeface="宋体" pitchFamily="2" charset="-122"/>
              <a:cs typeface="宋体" panose="02010600030101010101" pitchFamily="2" charset="-122"/>
            </a:endParaRPr>
          </a:p>
        </p:txBody>
      </p:sp>
      <p:sp>
        <p:nvSpPr>
          <p:cNvPr id="100" name="文本框 99"/>
          <p:cNvSpPr txBox="1"/>
          <p:nvPr/>
        </p:nvSpPr>
        <p:spPr>
          <a:xfrm>
            <a:off x="191770" y="982345"/>
            <a:ext cx="11808460" cy="5507990"/>
          </a:xfrm>
          <a:prstGeom prst="rect">
            <a:avLst/>
          </a:prstGeom>
          <a:noFill/>
          <a:ln w="9525">
            <a:noFill/>
          </a:ln>
        </p:spPr>
        <p:txBody>
          <a:bodyPr wrap="square">
            <a:spAutoFit/>
          </a:bodyPr>
          <a:lstStyle/>
          <a:p>
            <a:pPr indent="0"/>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贯穿全文的感情线索：</a:t>
            </a:r>
          </a:p>
          <a:p>
            <a:pPr indent="0"/>
            <a:r>
              <a:rPr lang="en-US" sz="3200" b="1">
                <a:solidFill>
                  <a:srgbClr val="FF0000"/>
                </a:solidFill>
                <a:latin typeface="楷体" panose="02010609060101010101" pitchFamily="49" charset="-122"/>
                <a:ea typeface="楷体" panose="02010609060101010101" pitchFamily="49" charset="-122"/>
                <a:cs typeface="楷体" panose="02010609060101010101" pitchFamily="49" charset="-122"/>
              </a:rPr>
              <a:t>①</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rPr>
              <a:t>渗透在字里行间对五烈士的深情的悼念、热烈的颂扬</a:t>
            </a:r>
            <a:r>
              <a:rPr lang="en-US" sz="3200" b="1">
                <a:solidFill>
                  <a:srgbClr val="FF0000"/>
                </a:solidFill>
                <a:latin typeface="楷体" panose="02010609060101010101" pitchFamily="49" charset="-122"/>
                <a:ea typeface="楷体" panose="02010609060101010101" pitchFamily="49" charset="-122"/>
                <a:cs typeface="楷体" panose="02010609060101010101" pitchFamily="49" charset="-122"/>
              </a:rPr>
              <a:t>;</a:t>
            </a:r>
          </a:p>
          <a:p>
            <a:pPr indent="0"/>
            <a:r>
              <a:rPr lang="en-US" sz="3200" b="1">
                <a:solidFill>
                  <a:srgbClr val="0070C0"/>
                </a:solidFill>
                <a:latin typeface="楷体" panose="02010609060101010101" pitchFamily="49" charset="-122"/>
                <a:ea typeface="楷体" panose="02010609060101010101" pitchFamily="49" charset="-122"/>
                <a:cs typeface="楷体" panose="02010609060101010101" pitchFamily="49" charset="-122"/>
              </a:rPr>
              <a:t>②</a:t>
            </a:r>
            <a:r>
              <a:rPr lang="zh-CN" sz="3200" b="1">
                <a:solidFill>
                  <a:srgbClr val="0070C0"/>
                </a:solidFill>
                <a:latin typeface="楷体" panose="02010609060101010101" pitchFamily="49" charset="-122"/>
                <a:ea typeface="楷体" panose="02010609060101010101" pitchFamily="49" charset="-122"/>
                <a:cs typeface="楷体" panose="02010609060101010101" pitchFamily="49" charset="-122"/>
              </a:rPr>
              <a:t>对国民党凶残卑鄙的法西斯暴行的强烈愤恨</a:t>
            </a:r>
            <a:r>
              <a:rPr lang="en-US" sz="3200" b="1">
                <a:solidFill>
                  <a:srgbClr val="0070C0"/>
                </a:solidFill>
                <a:latin typeface="楷体" panose="02010609060101010101" pitchFamily="49" charset="-122"/>
                <a:ea typeface="楷体" panose="02010609060101010101" pitchFamily="49" charset="-122"/>
                <a:cs typeface="楷体" panose="02010609060101010101" pitchFamily="49" charset="-122"/>
              </a:rPr>
              <a:t>;</a:t>
            </a:r>
          </a:p>
          <a:p>
            <a:pPr indent="0"/>
            <a:r>
              <a:rPr lang="en-US" sz="3200" b="1">
                <a:solidFill>
                  <a:srgbClr val="002060"/>
                </a:solidFill>
                <a:latin typeface="楷体" panose="02010609060101010101" pitchFamily="49" charset="-122"/>
                <a:ea typeface="楷体" panose="02010609060101010101" pitchFamily="49" charset="-122"/>
                <a:cs typeface="楷体" panose="02010609060101010101" pitchFamily="49" charset="-122"/>
              </a:rPr>
              <a:t>③</a:t>
            </a:r>
            <a:r>
              <a:rPr lang="zh-CN" sz="3200" b="1">
                <a:solidFill>
                  <a:srgbClr val="002060"/>
                </a:solidFill>
                <a:latin typeface="楷体" panose="02010609060101010101" pitchFamily="49" charset="-122"/>
                <a:ea typeface="楷体" panose="02010609060101010101" pitchFamily="49" charset="-122"/>
                <a:cs typeface="楷体" panose="02010609060101010101" pitchFamily="49" charset="-122"/>
              </a:rPr>
              <a:t>对革命同志的真切激励和对革命未来的乐观。</a:t>
            </a:r>
            <a:endPar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这些感情在文章中都能找到印证的语句。如文章的首尾,</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“只因为两年以来,悲愤总时时来袭击我的心”</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“我又沉重的感到我失掉了很好的朋友,中国失掉了很好的青年”</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“不是年青的为年老的写记念,而在这三十年中,却使我目睹许多青年的血,层层淤积起来,将我埋得不能呼吸”</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“这是怎样的世界呢”</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“但我知道,即使不是我,将来总会有记起他们,再说他们的时候的。……”如第四部分中“他的身上中了十弹”“原来如此!……”等。</a:t>
            </a:r>
            <a:endParaRPr lang="zh-CN" altLang="en-US" sz="2800" b="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4"/>
                                        </p:tgtEl>
                                        <p:attrNameLst>
                                          <p:attrName>style.visibility</p:attrName>
                                        </p:attrNameLst>
                                      </p:cBhvr>
                                      <p:to>
                                        <p:strVal val="visible"/>
                                      </p:to>
                                    </p:set>
                                    <p:anim calcmode="lin" valueType="num">
                                      <p:cBhvr>
                                        <p:cTn id="8" dur="500" fill="hold"/>
                                        <p:tgtEl>
                                          <p:spTgt spid="4"/>
                                        </p:tgtEl>
                                        <p:attrNameLst>
                                          <p:attrName>ppt_w</p:attrName>
                                        </p:attrNameLst>
                                      </p:cBhvr>
                                      <p:tavLst>
                                        <p:tav tm="0">
                                          <p:val>
                                            <p:fltVal val="0"/>
                                          </p:val>
                                        </p:tav>
                                        <p:tav tm="100000">
                                          <p:val>
                                            <p:strVal val="#ppt_w"/>
                                          </p:val>
                                        </p:tav>
                                      </p:tavLst>
                                    </p:anim>
                                    <p:anim calcmode="lin" valueType="num">
                                      <p:cBhvr>
                                        <p:cTn id="9" dur="500" fill="hold"/>
                                        <p:tgtEl>
                                          <p:spTgt spid="4"/>
                                        </p:tgtEl>
                                        <p:attrNameLst>
                                          <p:attrName>ppt_h</p:attrName>
                                        </p:attrNameLst>
                                      </p:cBhvr>
                                      <p:tavLst>
                                        <p:tav tm="0">
                                          <p:val>
                                            <p:fltVal val="0"/>
                                          </p:val>
                                        </p:tav>
                                        <p:tav tm="100000">
                                          <p:val>
                                            <p:strVal val="#ppt_h"/>
                                          </p:val>
                                        </p:tav>
                                      </p:tavLst>
                                    </p:anim>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0640" y="1138555"/>
            <a:ext cx="12011025" cy="5692775"/>
          </a:xfrm>
          <a:prstGeom prst="rect">
            <a:avLst/>
          </a:prstGeom>
          <a:noFill/>
          <a:ln w="9525">
            <a:noFill/>
          </a:ln>
        </p:spPr>
        <p:txBody>
          <a:bodyPr wrap="square">
            <a:spAutoFit/>
          </a:bodyPr>
          <a:lstStyle/>
          <a:p>
            <a:pPr indent="0"/>
            <a:r>
              <a:rPr lang="zh-CN" sz="2800" b="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楷体" panose="02010609060101010101" pitchFamily="49" charset="-122"/>
              </a:rPr>
              <a:t>①从整体上看,</a:t>
            </a:r>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抒写对烈士的纪念,是</a:t>
            </a:r>
            <a:r>
              <a:rPr 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以自己的悲愤之情为线索</a:t>
            </a:r>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串联材料的。</a:t>
            </a:r>
          </a:p>
          <a:p>
            <a:pPr indent="0"/>
            <a:r>
              <a:rPr lang="zh-CN" sz="2800" b="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楷体" panose="02010609060101010101" pitchFamily="49" charset="-122"/>
              </a:rPr>
              <a:t>②从作者思路看,</a:t>
            </a:r>
            <a:r>
              <a:rPr 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在对人物的安排上处理得详略得当,主次有序,</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花大笔墨详写（       ）与（        ）二人,又用简笔勾勒（       ）,对（    ）和（       ）两位烈士则略略提及,</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这是从有关人物与其关系的密切程度着笔的,符合记叙对材料的取舍要求。</a:t>
            </a:r>
          </a:p>
          <a:p>
            <a:pPr indent="0"/>
            <a:endPar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a:r>
              <a:rPr lang="zh-CN" sz="2800" b="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楷体" panose="02010609060101010101" pitchFamily="49" charset="-122"/>
              </a:rPr>
              <a:t>③在顺序安排上,</a:t>
            </a:r>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作者又采用由此及彼的方式,由一个自然引出另一个。</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比如由《文艺新闻》的一篇文章引出与白莽的交往,</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由与白莽的交往自然引出对柔石的刻画,又由对柔石的刻画简单叙及冯铿,</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再由五人的被难顺带一笔提及李伟森、胡也频二人。</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写法上有分有合,有主有次,有详有略,显得从容不迫,运用得当,穿插自如。</a:t>
            </a:r>
          </a:p>
          <a:p>
            <a:pPr indent="0"/>
            <a:r>
              <a:rPr lang="zh-CN" sz="2800" b="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楷体" panose="02010609060101010101" pitchFamily="49" charset="-122"/>
              </a:rPr>
              <a:t>④从表达上看,</a:t>
            </a:r>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在对相关事件叙述的基础上,</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作者又进行适当的抒情、议论,使叙述进一步深化,给读者留下深刻印象。</a:t>
            </a:r>
            <a:endParaRPr lang="zh-CN" altLang="en-US" sz="2800" b="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4" name="图片 3" descr="花2"/>
          <p:cNvPicPr>
            <a:picLocks noChangeAspect="1"/>
          </p:cNvPicPr>
          <p:nvPr/>
        </p:nvPicPr>
        <p:blipFill>
          <a:blip r:embed="rId2"/>
          <a:stretch>
            <a:fillRect/>
          </a:stretch>
        </p:blipFill>
        <p:spPr>
          <a:xfrm>
            <a:off x="40753" y="167362"/>
            <a:ext cx="474980" cy="436245"/>
          </a:xfrm>
          <a:prstGeom prst="rect">
            <a:avLst/>
          </a:prstGeom>
        </p:spPr>
      </p:pic>
      <p:sp>
        <p:nvSpPr>
          <p:cNvPr id="3" name="矩形 2"/>
          <p:cNvSpPr/>
          <p:nvPr/>
        </p:nvSpPr>
        <p:spPr>
          <a:xfrm>
            <a:off x="515717" y="62318"/>
            <a:ext cx="2249805" cy="6451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归纳总结</a:t>
            </a:r>
            <a:r>
              <a:rPr kumimoji="0" lang="en-US" altLang="zh-CN"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3</a:t>
            </a:r>
          </a:p>
        </p:txBody>
      </p:sp>
      <p:sp>
        <p:nvSpPr>
          <p:cNvPr id="2" name="文本框 1"/>
          <p:cNvSpPr txBox="1"/>
          <p:nvPr/>
        </p:nvSpPr>
        <p:spPr>
          <a:xfrm>
            <a:off x="2764790" y="62230"/>
            <a:ext cx="9286875" cy="953135"/>
          </a:xfrm>
          <a:prstGeom prst="rect">
            <a:avLst/>
          </a:prstGeom>
          <a:noFill/>
        </p:spPr>
        <p:txBody>
          <a:bodyPr wrap="square" rtlCol="0" anchor="t">
            <a:spAutoFit/>
          </a:bodyPr>
          <a:lstStyle/>
          <a:p>
            <a:r>
              <a:rPr lang="en-US" altLang="zh-CN" sz="2800">
                <a:solidFill>
                  <a:srgbClr val="000000"/>
                </a:solidFill>
                <a:latin typeface="宋体" pitchFamily="2" charset="-122"/>
                <a:ea typeface="宋体" pitchFamily="2" charset="-122"/>
                <a:cs typeface="宋体" panose="02010600030101010101" pitchFamily="2" charset="-122"/>
                <a:sym typeface="+mn-ea"/>
              </a:rPr>
              <a:t>3.</a:t>
            </a:r>
            <a:r>
              <a:rPr lang="zh-CN" altLang="zh-CN" sz="2800">
                <a:solidFill>
                  <a:srgbClr val="000000"/>
                </a:solidFill>
                <a:latin typeface="宋体" pitchFamily="2" charset="-122"/>
                <a:ea typeface="宋体" pitchFamily="2" charset="-122"/>
                <a:cs typeface="宋体" panose="02010600030101010101" pitchFamily="2" charset="-122"/>
                <a:sym typeface="+mn-ea"/>
              </a:rPr>
              <a:t>本文人物多、材料多</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但作者却收放自如</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使文章结构严谨</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请说说作者是怎样组织材料的。</a:t>
            </a:r>
            <a:endParaRPr lang="zh-CN" altLang="en-US" sz="2800">
              <a:latin typeface="宋体" pitchFamily="2" charset="-122"/>
              <a:ea typeface="宋体" pitchFamily="2" charset="-122"/>
              <a:cs typeface="宋体" panose="02010600030101010101" pitchFamily="2" charset="-122"/>
            </a:endParaRPr>
          </a:p>
        </p:txBody>
      </p:sp>
      <p:pic>
        <p:nvPicPr>
          <p:cNvPr id="101" name="New picture"/>
          <p:cNvPicPr/>
          <p:nvPr/>
        </p:nvPicPr>
        <p:blipFill>
          <a:blip r:embed="rId3"/>
          <a:stretch>
            <a:fillRect/>
          </a:stretch>
        </p:blipFill>
        <p:spPr>
          <a:xfrm>
            <a:off x="10299700" y="10490200"/>
            <a:ext cx="3683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4"/>
                                        </p:tgtEl>
                                        <p:attrNameLst>
                                          <p:attrName>style.visibility</p:attrName>
                                        </p:attrNameLst>
                                      </p:cBhvr>
                                      <p:to>
                                        <p:strVal val="visible"/>
                                      </p:to>
                                    </p:set>
                                    <p:anim calcmode="lin" valueType="num">
                                      <p:cBhvr>
                                        <p:cTn id="8" dur="500" fill="hold"/>
                                        <p:tgtEl>
                                          <p:spTgt spid="4"/>
                                        </p:tgtEl>
                                        <p:attrNameLst>
                                          <p:attrName>ppt_w</p:attrName>
                                        </p:attrNameLst>
                                      </p:cBhvr>
                                      <p:tavLst>
                                        <p:tav tm="0">
                                          <p:val>
                                            <p:fltVal val="0"/>
                                          </p:val>
                                        </p:tav>
                                        <p:tav tm="100000">
                                          <p:val>
                                            <p:strVal val="#ppt_w"/>
                                          </p:val>
                                        </p:tav>
                                      </p:tavLst>
                                    </p:anim>
                                    <p:anim calcmode="lin" valueType="num">
                                      <p:cBhvr>
                                        <p:cTn id="9" dur="500" fill="hold"/>
                                        <p:tgtEl>
                                          <p:spTgt spid="4"/>
                                        </p:tgtEl>
                                        <p:attrNameLst>
                                          <p:attrName>ppt_h</p:attrName>
                                        </p:attrNameLst>
                                      </p:cBhvr>
                                      <p:tavLst>
                                        <p:tav tm="0">
                                          <p:val>
                                            <p:fltVal val="0"/>
                                          </p:val>
                                        </p:tav>
                                        <p:tav tm="100000">
                                          <p:val>
                                            <p:strVal val="#ppt_h"/>
                                          </p:val>
                                        </p:tav>
                                      </p:tavLst>
                                    </p:anim>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84480" y="326390"/>
            <a:ext cx="474980" cy="436245"/>
          </a:xfrm>
          <a:prstGeom prst="rect">
            <a:avLst/>
          </a:prstGeom>
        </p:spPr>
      </p:pic>
      <p:sp>
        <p:nvSpPr>
          <p:cNvPr id="3" name="矩形 2"/>
          <p:cNvSpPr/>
          <p:nvPr/>
        </p:nvSpPr>
        <p:spPr>
          <a:xfrm>
            <a:off x="688011" y="220772"/>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知人论世</a:t>
            </a:r>
          </a:p>
        </p:txBody>
      </p:sp>
      <p:sp>
        <p:nvSpPr>
          <p:cNvPr id="4" name="矩形 3"/>
          <p:cNvSpPr/>
          <p:nvPr/>
        </p:nvSpPr>
        <p:spPr>
          <a:xfrm>
            <a:off x="135853" y="867103"/>
            <a:ext cx="7048718" cy="5693866"/>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鲁迅（</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1881</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年</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9</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月</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25</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日－</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1936</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年</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10</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月</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19</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日），</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名周树人，字豫才，</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曾留学日本仙台医科专门学校，</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浙江绍兴人。</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著名文学家、思想家、民主战士，</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五四新文化运动的重要参与者，</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中国现代文学的奠基人。</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毛泽东曾评价：</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鲁迅的方向，</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就是中华民族新文化的方向。</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a:t>
            </a:r>
          </a:p>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他对于五四运动以后的</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中国社会思想文化发展具有重大影响。</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p:txBody>
      </p:sp>
      <p:pic>
        <p:nvPicPr>
          <p:cNvPr id="6" name="图片 5" descr="&#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2771" y="-1"/>
            <a:ext cx="5049230" cy="67717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3009" y="92765"/>
            <a:ext cx="11993217" cy="6555641"/>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鲁迅说他</a:t>
            </a:r>
            <a:r>
              <a:rPr kumimoji="0" lang="zh-CN" altLang="zh-CN" sz="2800" b="0" i="0" u="sng" strike="noStrike" kern="1200" cap="none" spc="0" normalizeH="0" baseline="0" noProof="0">
                <a:ln>
                  <a:noFill/>
                </a:ln>
                <a:solidFill>
                  <a:srgbClr val="5B9BD5">
                    <a:lumMod val="75000"/>
                  </a:srgbClr>
                </a:solidFill>
                <a:effectLst/>
                <a:uLnTx/>
                <a:uFillTx/>
                <a:latin typeface="宋体" pitchFamily="2" charset="-122"/>
                <a:ea typeface="宋体" pitchFamily="2" charset="-122"/>
                <a:cs typeface="Arial" pitchFamily="34" charset="0"/>
              </a:rPr>
              <a:t>写作的目的</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，一是</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为那些为中国的改革而</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奔驰的猛士</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他们在寂寞中奋战，我有责任为他们呐喊，要给予他们哪怕是微弱的慰藉”。</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二是为那些</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如我年轻时候似的正做着美梦的青年，正是因为他们，</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我</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必须在作品中</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处处给予一种不退走，不悲观，不绝望的诱导，</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而对自己内心深处的悲凉感有所扼制</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（何况我对于悲凉感本身也是持有怀疑态度的）</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三是他的敌人，鲁迅说，</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我的敌人活得太愉快了，</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我干嘛要让他们那么愉快呢？我要像一个黑色魔鬼那样，</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站在他们面前，使他们感到不圆满</a:t>
            </a:r>
            <a:r>
              <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a:t>
            </a:r>
            <a:r>
              <a:rPr kumimoji="0" lang="zh-CN"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rPr>
              <a:t>。</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鲁迅的作品以小说、杂文为主，</a:t>
            </a:r>
            <a:r>
              <a:rPr kumimoji="0" lang="zh-CN" altLang="en-US" sz="2800" b="0" i="0" u="sng" strike="noStrike" kern="1200" cap="none" spc="0" normalizeH="0" baseline="0" noProof="0">
                <a:ln>
                  <a:noFill/>
                </a:ln>
                <a:solidFill>
                  <a:srgbClr val="5B9BD5">
                    <a:lumMod val="75000"/>
                  </a:srgbClr>
                </a:solidFill>
                <a:effectLst/>
                <a:uLnTx/>
                <a:uFillTx/>
                <a:latin typeface="Calibri"/>
                <a:ea typeface="宋体" pitchFamily="2" charset="-122"/>
                <a:cs typeface="+mn-cs"/>
              </a:rPr>
              <a:t>代表作</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有：</a:t>
            </a:r>
            <a:endPar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小说集</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呐喊</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彷徨</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故事新编</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等 ；散文集</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朝花夕拾</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a:t>
            </a:r>
            <a:endPar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散文诗集</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野草</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；杂文集</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坟</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热风</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华盖集</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华盖集续编</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南腔北调集</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三闲集</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二心集</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而已集</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且介亭杂文</a:t>
            </a:r>
            <a:r>
              <a:rPr kumimoji="0" lang="en-US" altLang="zh-CN" sz="2800" b="0" i="0" u="none" strike="noStrike" kern="1200" cap="none" spc="0" normalizeH="0" baseline="0" noProof="0">
                <a:ln>
                  <a:noFill/>
                </a:ln>
                <a:solidFill>
                  <a:prstClr val="black"/>
                </a:solidFill>
                <a:effectLst/>
                <a:uLnTx/>
                <a:uFillTx/>
                <a:latin typeface="Calibri"/>
                <a:ea typeface="宋体" pitchFamily="2" charset="-122"/>
                <a:cs typeface="+mn-cs"/>
              </a:rPr>
              <a:t>》</a:t>
            </a:r>
            <a:r>
              <a:rPr kumimoji="0" lang="zh-CN" altLang="en-US" sz="2800" b="0" i="0" u="none" strike="noStrike" kern="1200" cap="none" spc="0" normalizeH="0" baseline="0" noProof="0">
                <a:ln>
                  <a:noFill/>
                </a:ln>
                <a:solidFill>
                  <a:prstClr val="black"/>
                </a:solidFill>
                <a:effectLst/>
                <a:uLnTx/>
                <a:uFillTx/>
                <a:latin typeface="Calibri"/>
                <a:ea typeface="宋体" pitchFamily="2" charset="-122"/>
                <a:cs typeface="+mn-cs"/>
              </a:rPr>
              <a:t>等。</a:t>
            </a:r>
            <a:endParaRPr kumimoji="0" lang="en-US" altLang="zh-CN" sz="2800" b="0" i="0" u="none" strike="noStrike" kern="1200" cap="none" spc="0" normalizeH="0" baseline="0" noProof="0">
              <a:ln>
                <a:noFill/>
              </a:ln>
              <a:solidFill>
                <a:srgbClr val="000000"/>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1" i="0" u="none" strike="noStrike" kern="1200" cap="none" spc="0" normalizeH="0" baseline="0" noProof="0">
                <a:ln>
                  <a:noFill/>
                </a:ln>
                <a:solidFill>
                  <a:srgbClr val="5B9BD5">
                    <a:lumMod val="75000"/>
                  </a:srgbClr>
                </a:solidFill>
                <a:effectLst/>
                <a:uLnTx/>
                <a:uFillTx/>
                <a:latin typeface="宋体" pitchFamily="2" charset="-122"/>
                <a:ea typeface="宋体" pitchFamily="2" charset="-122"/>
                <a:cs typeface="Arial" pitchFamily="34" charset="0"/>
              </a:rPr>
              <a:t>鲁迅以笔代戈，奋笔疾书，战斗一生，被誉为</a:t>
            </a:r>
            <a:r>
              <a:rPr kumimoji="0" lang="en-US" altLang="zh-CN" sz="2800" b="1" i="0" u="none" strike="noStrike" kern="1200" cap="none" spc="0" normalizeH="0" baseline="0" noProof="0">
                <a:ln>
                  <a:noFill/>
                </a:ln>
                <a:solidFill>
                  <a:srgbClr val="5B9BD5">
                    <a:lumMod val="75000"/>
                  </a:srgbClr>
                </a:solidFill>
                <a:effectLst/>
                <a:uLnTx/>
                <a:uFillTx/>
                <a:latin typeface="宋体" pitchFamily="2" charset="-122"/>
                <a:ea typeface="宋体" pitchFamily="2" charset="-122"/>
                <a:cs typeface="Arial" pitchFamily="34" charset="0"/>
              </a:rPr>
              <a:t>“</a:t>
            </a:r>
            <a:r>
              <a:rPr kumimoji="0" lang="zh-CN" altLang="zh-CN" sz="2800" b="1" i="0" u="none" strike="noStrike" kern="1200" cap="none" spc="0" normalizeH="0" baseline="0" noProof="0">
                <a:ln>
                  <a:noFill/>
                </a:ln>
                <a:solidFill>
                  <a:srgbClr val="5B9BD5">
                    <a:lumMod val="75000"/>
                  </a:srgbClr>
                </a:solidFill>
                <a:effectLst/>
                <a:uLnTx/>
                <a:uFillTx/>
                <a:latin typeface="宋体" pitchFamily="2" charset="-122"/>
                <a:ea typeface="宋体" pitchFamily="2" charset="-122"/>
                <a:cs typeface="Arial" pitchFamily="34" charset="0"/>
              </a:rPr>
              <a:t>民族魂</a:t>
            </a:r>
            <a:r>
              <a:rPr kumimoji="0" lang="en-US" altLang="zh-CN" sz="2800" b="1" i="0" u="none" strike="noStrike" kern="1200" cap="none" spc="0" normalizeH="0" baseline="0" noProof="0">
                <a:ln>
                  <a:noFill/>
                </a:ln>
                <a:solidFill>
                  <a:srgbClr val="5B9BD5">
                    <a:lumMod val="75000"/>
                  </a:srgbClr>
                </a:solidFill>
                <a:effectLst/>
                <a:uLnTx/>
                <a:uFillTx/>
                <a:latin typeface="宋体" pitchFamily="2" charset="-122"/>
                <a:ea typeface="宋体" pitchFamily="2" charset="-122"/>
                <a:cs typeface="Arial" pitchFamily="34" charset="0"/>
              </a:rPr>
              <a:t>”</a:t>
            </a:r>
            <a:r>
              <a:rPr kumimoji="0" lang="zh-CN" altLang="zh-CN" sz="2800" b="1" i="0" u="none" strike="noStrike" kern="1200" cap="none" spc="0" normalizeH="0" baseline="0" noProof="0">
                <a:ln>
                  <a:noFill/>
                </a:ln>
                <a:solidFill>
                  <a:srgbClr val="5B9BD5">
                    <a:lumMod val="75000"/>
                  </a:srgbClr>
                </a:solidFill>
                <a:effectLst/>
                <a:uLnTx/>
                <a:uFillTx/>
                <a:latin typeface="宋体" pitchFamily="2" charset="-122"/>
                <a:ea typeface="宋体" pitchFamily="2" charset="-122"/>
                <a:cs typeface="Arial" pitchFamily="34" charset="0"/>
              </a:rPr>
              <a:t>。</a:t>
            </a:r>
            <a:endParaRPr kumimoji="0" lang="en-US" altLang="zh-CN" sz="2800" b="1" i="0" u="none" strike="noStrike" kern="1200" cap="none" spc="0" normalizeH="0" baseline="0" noProof="0">
              <a:ln>
                <a:noFill/>
              </a:ln>
              <a:solidFill>
                <a:srgbClr val="5B9BD5">
                  <a:lumMod val="75000"/>
                </a:srgbClr>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5B9BD5">
                    <a:lumMod val="75000"/>
                  </a:srgbClr>
                </a:solidFill>
                <a:effectLst/>
                <a:uLnTx/>
                <a:uFillTx/>
                <a:latin typeface="宋体" pitchFamily="2" charset="-122"/>
                <a:ea typeface="宋体" pitchFamily="2" charset="-122"/>
                <a:cs typeface="Arial" pitchFamily="34" charset="0"/>
              </a:rPr>
              <a:t>“</a:t>
            </a:r>
            <a:r>
              <a:rPr kumimoji="0" lang="zh-CN" altLang="zh-CN" sz="2800" b="1" i="0" u="none" strike="noStrike" kern="1200" cap="none" spc="0" normalizeH="0" baseline="0" noProof="0">
                <a:ln>
                  <a:noFill/>
                </a:ln>
                <a:solidFill>
                  <a:srgbClr val="5B9BD5">
                    <a:lumMod val="75000"/>
                  </a:srgbClr>
                </a:solidFill>
                <a:effectLst/>
                <a:uLnTx/>
                <a:uFillTx/>
                <a:latin typeface="宋体" pitchFamily="2" charset="-122"/>
                <a:ea typeface="宋体" pitchFamily="2" charset="-122"/>
                <a:cs typeface="Arial" pitchFamily="34" charset="0"/>
              </a:rPr>
              <a:t>横眉冷对千夫指，俯首甘为孺子牛</a:t>
            </a:r>
            <a:r>
              <a:rPr kumimoji="0" lang="en-US" altLang="zh-CN" sz="2800" b="1" i="0" u="none" strike="noStrike" kern="1200" cap="none" spc="0" normalizeH="0" baseline="0" noProof="0">
                <a:ln>
                  <a:noFill/>
                </a:ln>
                <a:solidFill>
                  <a:srgbClr val="5B9BD5">
                    <a:lumMod val="75000"/>
                  </a:srgbClr>
                </a:solidFill>
                <a:effectLst/>
                <a:uLnTx/>
                <a:uFillTx/>
                <a:latin typeface="宋体" pitchFamily="2" charset="-122"/>
                <a:ea typeface="宋体" pitchFamily="2" charset="-122"/>
                <a:cs typeface="Arial" pitchFamily="34" charset="0"/>
              </a:rPr>
              <a:t>”</a:t>
            </a:r>
            <a:r>
              <a:rPr kumimoji="0" lang="zh-CN" altLang="zh-CN" sz="2800" b="1" i="0" u="none" strike="noStrike" kern="1200" cap="none" spc="0" normalizeH="0" baseline="0" noProof="0">
                <a:ln>
                  <a:noFill/>
                </a:ln>
                <a:solidFill>
                  <a:srgbClr val="5B9BD5">
                    <a:lumMod val="75000"/>
                  </a:srgbClr>
                </a:solidFill>
                <a:effectLst/>
                <a:uLnTx/>
                <a:uFillTx/>
                <a:latin typeface="宋体" pitchFamily="2" charset="-122"/>
                <a:ea typeface="宋体" pitchFamily="2" charset="-122"/>
                <a:cs typeface="Arial" pitchFamily="34" charset="0"/>
              </a:rPr>
              <a:t>是鲁迅一生的写照。</a:t>
            </a:r>
            <a:endParaRPr kumimoji="0" lang="zh-CN" altLang="zh-CN" sz="2800" b="1" i="0" u="none" strike="noStrike" kern="1200" cap="none" spc="0" normalizeH="0" baseline="0" noProof="0">
              <a:ln>
                <a:noFill/>
              </a:ln>
              <a:solidFill>
                <a:srgbClr val="5B9BD5">
                  <a:lumMod val="75000"/>
                </a:srgbClr>
              </a:solidFill>
              <a:effectLst/>
              <a:uLnTx/>
              <a:uFillTx/>
              <a:latin typeface="宋体" pitchFamily="2" charset="-122"/>
              <a:ea typeface="宋体" pitchFamily="2" charset="-122"/>
              <a:cs typeface="宋体" panose="02010600030101010101" pitchFamily="2"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1899" y="98889"/>
            <a:ext cx="6723092" cy="5262979"/>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1"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刘和珍烈士</a:t>
            </a:r>
            <a:r>
              <a:rPr kumimoji="0" lang="zh-CN"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a:t>
            </a:r>
            <a:endParaRPr kumimoji="0" lang="en-US"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1904</a:t>
            </a:r>
            <a:r>
              <a:rPr kumimoji="0" lang="zh-CN"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年</a:t>
            </a:r>
            <a:r>
              <a:rPr kumimoji="0" lang="zh-CN" altLang="en-US"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a:t>
            </a:r>
            <a:endParaRPr kumimoji="0" lang="en-US"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出生于江西省南昌县，</a:t>
            </a:r>
            <a:endParaRPr kumimoji="0" lang="en-US"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1923</a:t>
            </a:r>
            <a:r>
              <a:rPr kumimoji="0" lang="zh-CN"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年，</a:t>
            </a:r>
            <a:endParaRPr kumimoji="0" lang="en-US"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考入国立北京女子高等师范大学英语系，</a:t>
            </a:r>
            <a:endParaRPr kumimoji="0" lang="en-US"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被选为学生自治会主席。</a:t>
            </a:r>
            <a:endParaRPr kumimoji="0" lang="en-US"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3</a:t>
            </a:r>
            <a:r>
              <a:rPr kumimoji="0" lang="zh-CN"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月</a:t>
            </a:r>
            <a:r>
              <a:rPr kumimoji="0" lang="en-US"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18</a:t>
            </a:r>
            <a:r>
              <a:rPr kumimoji="0" lang="zh-CN"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日，</a:t>
            </a:r>
            <a:endParaRPr kumimoji="0" lang="en-US"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政府卫队开枪时，</a:t>
            </a:r>
            <a:endParaRPr kumimoji="0" lang="en-US"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一颗子弹从背</a:t>
            </a:r>
            <a:r>
              <a:rPr kumimoji="0" lang="zh-CN" altLang="zh-CN" sz="2800" b="0" i="0" u="none" strike="noStrike" kern="10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部入，</a:t>
            </a:r>
            <a:endParaRPr kumimoji="0" lang="en-US" altLang="zh-CN" sz="2800" b="0" i="0" u="none" strike="noStrike" kern="10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0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斜穿心肺，</a:t>
            </a:r>
            <a:endParaRPr kumimoji="0" lang="en-US" altLang="zh-CN" sz="2800" b="0" i="0" u="none" strike="noStrike" kern="10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0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牺牲时年仅</a:t>
            </a:r>
            <a:r>
              <a:rPr kumimoji="0" lang="en-US" altLang="zh-CN" sz="2800" b="0" i="0" u="none" strike="noStrike" kern="10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22</a:t>
            </a:r>
            <a:r>
              <a:rPr kumimoji="0" lang="zh-CN" altLang="zh-CN" sz="2800" b="0" i="0" u="none" strike="noStrike" kern="100" cap="none" spc="0" normalizeH="0" baseline="0" noProof="0">
                <a:ln>
                  <a:noFill/>
                </a:ln>
                <a:solidFill>
                  <a:srgbClr val="000000"/>
                </a:solidFill>
                <a:effectLst/>
                <a:uLnTx/>
                <a:uFillTx/>
                <a:latin typeface="等线" panose="02010600030101010101" pitchFamily="2" charset="-122"/>
                <a:ea typeface="宋体" pitchFamily="2" charset="-122"/>
                <a:cs typeface="Arial" pitchFamily="34" charset="0"/>
              </a:rPr>
              <a:t>岁。</a:t>
            </a:r>
            <a:endParaRPr kumimoji="0" lang="zh-CN" altLang="zh-CN" sz="280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descr="&#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4153" y="2956560"/>
            <a:ext cx="2645664" cy="390144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9817" y="0"/>
            <a:ext cx="4582183" cy="6858000"/>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146273" y="162658"/>
            <a:ext cx="474980" cy="436245"/>
          </a:xfrm>
          <a:prstGeom prst="rect">
            <a:avLst/>
          </a:prstGeom>
        </p:spPr>
      </p:pic>
      <p:sp>
        <p:nvSpPr>
          <p:cNvPr id="3" name="矩形 2"/>
          <p:cNvSpPr/>
          <p:nvPr/>
        </p:nvSpPr>
        <p:spPr>
          <a:xfrm>
            <a:off x="524375" y="57614"/>
            <a:ext cx="6207148"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写作背景之</a:t>
            </a:r>
            <a:r>
              <a:rPr kumimoji="0" lang="en-US" altLang="zh-CN"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a:t>
            </a:r>
            <a:r>
              <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记念刘和珍君</a:t>
            </a:r>
            <a:r>
              <a:rPr kumimoji="0" lang="en-US" altLang="zh-CN"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a:t>
            </a:r>
            <a:endParaRPr kumimoji="0" lang="zh-CN" altLang="en-US" sz="3600" b="1" i="0" u="none" strike="noStrike" kern="1200" cap="none" spc="0" normalizeH="0" baseline="0" noProof="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endParaRPr>
          </a:p>
        </p:txBody>
      </p:sp>
      <p:sp>
        <p:nvSpPr>
          <p:cNvPr id="4" name="矩形 3"/>
          <p:cNvSpPr/>
          <p:nvPr/>
        </p:nvSpPr>
        <p:spPr>
          <a:xfrm>
            <a:off x="79514" y="657017"/>
            <a:ext cx="12112486" cy="6124754"/>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1926</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年</a:t>
            </a:r>
            <a:r>
              <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3</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月</a:t>
            </a:r>
            <a:r>
              <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12</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日，</a:t>
            </a:r>
            <a:r>
              <a:rPr kumimoji="0" lang="en-US" altLang="zh-CN" sz="2800" b="0" i="0" u="none" strike="noStrike" kern="1200" cap="none" spc="0" normalizeH="0" baseline="0" noProof="0" err="1">
                <a:ln>
                  <a:noFill/>
                </a:ln>
                <a:solidFill>
                  <a:prstClr val="black"/>
                </a:solidFill>
                <a:effectLst/>
                <a:uLnTx/>
                <a:uFillTx/>
                <a:latin typeface="宋体" pitchFamily="2" charset="-122"/>
                <a:ea typeface="宋体" pitchFamily="2" charset="-122"/>
                <a:cs typeface="Arial" pitchFamily="34" charset="0"/>
                <a:hlinkClick r:id="rId3"/>
              </a:rPr>
              <a:t>冯玉祥</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的</a:t>
            </a:r>
            <a:r>
              <a:rPr kumimoji="0" lang="en-US" altLang="zh-CN" sz="2800" b="0" i="0" u="none" strike="noStrike" kern="1200" cap="none" spc="0" normalizeH="0" baseline="0" noProof="0" err="1">
                <a:ln>
                  <a:noFill/>
                </a:ln>
                <a:solidFill>
                  <a:prstClr val="black"/>
                </a:solidFill>
                <a:effectLst/>
                <a:uLnTx/>
                <a:uFillTx/>
                <a:latin typeface="宋体" pitchFamily="2" charset="-122"/>
                <a:ea typeface="宋体" pitchFamily="2" charset="-122"/>
                <a:cs typeface="Arial" pitchFamily="34" charset="0"/>
                <a:hlinkClick r:id="rId4"/>
              </a:rPr>
              <a:t>国民军</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与</a:t>
            </a:r>
            <a:r>
              <a:rPr kumimoji="0" lang="en-US" altLang="zh-CN" sz="2800" b="0" i="0" u="none" strike="noStrike" kern="1200" cap="none" spc="0" normalizeH="0" baseline="0" noProof="0" err="1">
                <a:ln>
                  <a:noFill/>
                </a:ln>
                <a:solidFill>
                  <a:prstClr val="black"/>
                </a:solidFill>
                <a:effectLst/>
                <a:uLnTx/>
                <a:uFillTx/>
                <a:latin typeface="宋体" pitchFamily="2" charset="-122"/>
                <a:ea typeface="宋体" pitchFamily="2" charset="-122"/>
                <a:cs typeface="Arial" pitchFamily="34" charset="0"/>
                <a:hlinkClick r:id="rId5"/>
              </a:rPr>
              <a:t>奉系军阀</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作战期间，</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日本军舰掩护</a:t>
            </a:r>
            <a:r>
              <a:rPr kumimoji="0" lang="en-US" altLang="zh-CN" sz="2800" b="0" i="0" u="none" strike="noStrike" kern="1200" cap="none" spc="0" normalizeH="0" baseline="0" noProof="0" err="1">
                <a:ln>
                  <a:noFill/>
                </a:ln>
                <a:solidFill>
                  <a:prstClr val="black"/>
                </a:solidFill>
                <a:effectLst/>
                <a:uLnTx/>
                <a:uFillTx/>
                <a:latin typeface="宋体" pitchFamily="2" charset="-122"/>
                <a:ea typeface="宋体" pitchFamily="2" charset="-122"/>
                <a:cs typeface="Arial" pitchFamily="34" charset="0"/>
                <a:hlinkClick r:id="rId6"/>
              </a:rPr>
              <a:t>奉军</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军舰驶进天津大沽口，炮击国民军，守军死伤十余名。</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国民军坚决还击，将日舰驱逐出大沽口。</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日本竟联合英美等八国于</a:t>
            </a:r>
            <a:r>
              <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16</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日向段祺瑞政府发出最后通牒，</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提出撤除大沽口国防设施的无理要求。</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3</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月</a:t>
            </a:r>
            <a:r>
              <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18</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日，北京群众五千余人，由</a:t>
            </a:r>
            <a:r>
              <a:rPr kumimoji="0" lang="en-US" altLang="zh-CN" sz="2800" b="0" i="0" u="none" strike="noStrike" kern="1200" cap="none" spc="0" normalizeH="0" baseline="0" noProof="0" err="1">
                <a:ln>
                  <a:noFill/>
                </a:ln>
                <a:solidFill>
                  <a:prstClr val="black"/>
                </a:solidFill>
                <a:effectLst/>
                <a:uLnTx/>
                <a:uFillTx/>
                <a:latin typeface="宋体" pitchFamily="2" charset="-122"/>
                <a:ea typeface="宋体" pitchFamily="2" charset="-122"/>
                <a:cs typeface="Arial" pitchFamily="34" charset="0"/>
                <a:hlinkClick r:id="rId7"/>
              </a:rPr>
              <a:t>李大钊</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主持，</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在天安门集会抗议，要求拒绝八国通牒。</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段祺瑞的执政府内人员担心局势失控，命令预伏军警以武力驱散游行队伍，结果造成当场死亡</a:t>
            </a:r>
            <a:r>
              <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47</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人，伤</a:t>
            </a:r>
            <a:r>
              <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200</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多人的惨剧。</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后来军警在清理现场时，竟然将死者财物尽行掠去，甚至连衣服也全部剥光，并且段政府称示威学生为“暴徒”。</a:t>
            </a:r>
            <a:endPar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宋体" panose="02010600030101010101" pitchFamily="2" charset="-122"/>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《泰晤士报》称这次事件是“兽性”的“惊人惨案”。</a:t>
            </a:r>
            <a:endParaRPr kumimoji="0" lang="en-US"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鲁迅称这一天为</a:t>
            </a:r>
            <a:r>
              <a:rPr kumimoji="0" lang="zh-CN" altLang="zh-CN" sz="2800" b="1"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“民国以来最黑暗的一天</a:t>
            </a:r>
            <a:r>
              <a:rPr kumimoji="0" lang="en-US" altLang="zh-CN" sz="2800" b="1"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a:t>
            </a:r>
            <a:r>
              <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Arial" pitchFamily="34" charset="0"/>
              </a:rPr>
              <a:t>。</a:t>
            </a:r>
            <a:endParaRPr kumimoji="0" lang="zh-CN" altLang="zh-CN" sz="2800" b="0" i="0" u="none" strike="noStrike" kern="1200" cap="none" spc="0" normalizeH="0" baseline="0" noProof="0">
              <a:ln>
                <a:noFill/>
              </a:ln>
              <a:solidFill>
                <a:prstClr val="black"/>
              </a:solidFill>
              <a:effectLst/>
              <a:uLnTx/>
              <a:uFillTx/>
              <a:latin typeface="宋体" pitchFamily="2" charset="-122"/>
              <a:ea typeface="宋体"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08fe3bf7-f744-4b81-91ef-98797899976f}"/>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Arial"/>
        <a:cs typeface="Arial"/>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Arial"/>
        <a:cs typeface="Arial"/>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charset="-122"/>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6110</Words>
  <Application>Microsoft Office PowerPoint</Application>
  <PresentationFormat>自定义</PresentationFormat>
  <Paragraphs>605</Paragraphs>
  <Slides>54</Slides>
  <Notes>18</Notes>
  <HiddenSlides>0</HiddenSlides>
  <MMClips>0</MMClips>
  <ScaleCrop>false</ScaleCrop>
  <HeadingPairs>
    <vt:vector size="4" baseType="variant">
      <vt:variant>
        <vt:lpstr>主题</vt:lpstr>
      </vt:variant>
      <vt:variant>
        <vt:i4>1</vt:i4>
      </vt:variant>
      <vt:variant>
        <vt:lpstr>幻灯片标题</vt:lpstr>
      </vt:variant>
      <vt:variant>
        <vt:i4>54</vt:i4>
      </vt:variant>
    </vt:vector>
  </HeadingPairs>
  <TitlesOfParts>
    <vt:vector size="55" baseType="lpstr">
      <vt:lpstr>跋涉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2020-11-04T08:35:19Z</cp:lastPrinted>
  <dcterms:created xsi:type="dcterms:W3CDTF">2020-11-04T08:35:19Z</dcterms:created>
  <dcterms:modified xsi:type="dcterms:W3CDTF">2021-09-12T04:50:54Z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