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7" r:id="rId5"/>
    <p:sldId id="271" r:id="rId6"/>
    <p:sldId id="258" r:id="rId7"/>
    <p:sldId id="259" r:id="rId8"/>
    <p:sldId id="260" r:id="rId9"/>
    <p:sldId id="261" r:id="rId10"/>
    <p:sldId id="272" r:id="rId11"/>
    <p:sldId id="262" r:id="rId12"/>
    <p:sldId id="263" r:id="rId13"/>
    <p:sldId id="264" r:id="rId14"/>
    <p:sldId id="265" r:id="rId15"/>
    <p:sldId id="287" r:id="rId16"/>
    <p:sldId id="266" r:id="rId17"/>
    <p:sldId id="267" r:id="rId18"/>
    <p:sldId id="268" r:id="rId19"/>
    <p:sldId id="273" r:id="rId20"/>
    <p:sldId id="269" r:id="rId21"/>
    <p:sldId id="270" r:id="rId22"/>
  </p:sldIdLst>
  <p:sldSz cx="14401800" cy="9001125"/>
  <p:notesSz cx="6858000" cy="9144000"/>
  <p:custDataLst>
    <p:tags r:id="rId23"/>
  </p:custDataLst>
  <p:defaultTextStyle>
    <a:defPPr>
      <a:defRPr lang="zh-CN"/>
    </a:defPPr>
    <a:lvl1pPr marL="0" algn="l" defTabSz="113157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5785" algn="l" defTabSz="113157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31570" algn="l" defTabSz="113157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97355" algn="l" defTabSz="113157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63140" algn="l" defTabSz="113157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28925" algn="l" defTabSz="113157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94710" algn="l" defTabSz="113157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60495" algn="l" defTabSz="113157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26280" algn="l" defTabSz="113157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fill>
          <a:solidFill>
            <a:schemeClr val="dk1">
              <a:tint val="40000"/>
            </a:schemeClr>
          </a:solidFill>
        </a:fill>
      </a:tcStyle>
    </a:band1H>
    <a:band1V>
      <a:tcStyle>
        <a:fill>
          <a:solidFill>
            <a:schemeClr val="dk1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374" y="-96"/>
      </p:cViewPr>
      <p:guideLst>
        <p:guide orient="horz" pos="2835"/>
        <p:guide pos="45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3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080136" y="4195653"/>
            <a:ext cx="12241530" cy="23625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80136" y="2200277"/>
            <a:ext cx="12241530" cy="2019000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60273" y="4219275"/>
            <a:ext cx="10081261" cy="23002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5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31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97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63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28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94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60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26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091" y="1851593"/>
            <a:ext cx="12961621" cy="23625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363950" y="360462"/>
            <a:ext cx="2317760" cy="789059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0090" y="360462"/>
            <a:ext cx="10531344" cy="789059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720091" y="1851593"/>
            <a:ext cx="12961621" cy="23625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5217" y="8401050"/>
            <a:ext cx="5040631" cy="372488"/>
          </a:xfrm>
        </p:spPr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396253" y="8401050"/>
            <a:ext cx="5880735" cy="37248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080136" y="4125516"/>
            <a:ext cx="12241530" cy="23625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7644" y="4125517"/>
            <a:ext cx="12241530" cy="1787723"/>
          </a:xfrm>
        </p:spPr>
        <p:txBody>
          <a:bodyPr anchor="t"/>
          <a:lstStyle>
            <a:lvl1pPr algn="ctr">
              <a:defRPr sz="5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37644" y="2156521"/>
            <a:ext cx="12241530" cy="1968995"/>
          </a:xfrm>
        </p:spPr>
        <p:txBody>
          <a:bodyPr anchor="b"/>
          <a:lstStyle>
            <a:lvl1pPr marL="0" indent="0" algn="ctr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5785" indent="0" algn="ct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3157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97355" indent="0" algn="ctr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63140" indent="0" algn="ctr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289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947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604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262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720091" y="1851593"/>
            <a:ext cx="12961621" cy="23625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0092" y="2100264"/>
            <a:ext cx="6360794" cy="5940326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20916" y="2100264"/>
            <a:ext cx="6360794" cy="5940326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720091" y="1851593"/>
            <a:ext cx="12961621" cy="23625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0090" y="2014836"/>
            <a:ext cx="6363296" cy="839688"/>
          </a:xfrm>
        </p:spPr>
        <p:txBody>
          <a:bodyPr anchor="b"/>
          <a:lstStyle>
            <a:lvl1pPr marL="0" indent="0">
              <a:buNone/>
              <a:defRPr sz="3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565785" indent="0">
              <a:buNone/>
              <a:defRPr sz="25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1131570" indent="0">
              <a:buNone/>
              <a:defRPr sz="22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697355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226314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828925" indent="0">
              <a:buNone/>
              <a:defRPr sz="2000" b="1"/>
            </a:lvl6pPr>
            <a:lvl7pPr marL="3394710" indent="0">
              <a:buNone/>
              <a:defRPr sz="2000" b="1"/>
            </a:lvl7pPr>
            <a:lvl8pPr marL="3960495" indent="0">
              <a:buNone/>
              <a:defRPr sz="2000" b="1"/>
            </a:lvl8pPr>
            <a:lvl9pPr marL="4526280" indent="0">
              <a:buNone/>
              <a:defRPr sz="20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20090" y="2854524"/>
            <a:ext cx="6363296" cy="518606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315917" y="2014836"/>
            <a:ext cx="6365797" cy="839688"/>
          </a:xfrm>
        </p:spPr>
        <p:txBody>
          <a:bodyPr anchor="b"/>
          <a:lstStyle>
            <a:lvl1pPr marL="0" indent="0">
              <a:buNone/>
              <a:defRPr sz="3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565785" indent="0">
              <a:buNone/>
              <a:defRPr sz="25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1131570" indent="0">
              <a:buNone/>
              <a:defRPr sz="22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697355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226314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828925" indent="0">
              <a:buNone/>
              <a:defRPr sz="2000" b="1"/>
            </a:lvl6pPr>
            <a:lvl7pPr marL="3394710" indent="0">
              <a:buNone/>
              <a:defRPr sz="2000" b="1"/>
            </a:lvl7pPr>
            <a:lvl8pPr marL="3960495" indent="0">
              <a:buNone/>
              <a:defRPr sz="2000" b="1"/>
            </a:lvl8pPr>
            <a:lvl9pPr marL="4526280" indent="0">
              <a:buNone/>
              <a:defRPr sz="20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315917" y="2854524"/>
            <a:ext cx="6365797" cy="518606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720091" y="1851593"/>
            <a:ext cx="12961621" cy="23625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4388030" y="1382782"/>
            <a:ext cx="9298800" cy="23625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88032" y="300040"/>
            <a:ext cx="9293685" cy="1106367"/>
          </a:xfrm>
        </p:spPr>
        <p:txBody>
          <a:bodyPr anchor="b"/>
          <a:lstStyle>
            <a:lvl1pPr algn="ctr">
              <a:defRPr sz="35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88032" y="1500168"/>
            <a:ext cx="9293681" cy="6750891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20102" y="1500168"/>
            <a:ext cx="3555417" cy="6750891"/>
          </a:xfrm>
        </p:spPr>
        <p:txBody>
          <a:bodyPr anchor="ctr"/>
          <a:lstStyle>
            <a:lvl1pPr marL="0" indent="0">
              <a:buNone/>
              <a:defRPr sz="1700"/>
            </a:lvl1pPr>
            <a:lvl2pPr marL="565785" indent="0">
              <a:buNone/>
              <a:defRPr sz="1500"/>
            </a:lvl2pPr>
            <a:lvl3pPr marL="1131570" indent="0">
              <a:buNone/>
              <a:defRPr sz="1200"/>
            </a:lvl3pPr>
            <a:lvl4pPr marL="1697355" indent="0">
              <a:buNone/>
              <a:defRPr sz="1100"/>
            </a:lvl4pPr>
            <a:lvl5pPr marL="2263140" indent="0">
              <a:buNone/>
              <a:defRPr sz="1100"/>
            </a:lvl5pPr>
            <a:lvl6pPr marL="2828925" indent="0">
              <a:buNone/>
              <a:defRPr sz="1100"/>
            </a:lvl6pPr>
            <a:lvl7pPr marL="3394710" indent="0">
              <a:buNone/>
              <a:defRPr sz="1100"/>
            </a:lvl7pPr>
            <a:lvl8pPr marL="3960495" indent="0">
              <a:buNone/>
              <a:defRPr sz="1100"/>
            </a:lvl8pPr>
            <a:lvl9pPr marL="4526280" indent="0">
              <a:buNone/>
              <a:defRPr sz="11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400053"/>
            <a:ext cx="10081261" cy="900113"/>
          </a:xfrm>
        </p:spPr>
        <p:txBody>
          <a:bodyPr anchor="ctr"/>
          <a:lstStyle>
            <a:lvl1pPr algn="l">
              <a:defRPr sz="3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04945" y="1500188"/>
            <a:ext cx="11376616" cy="5223976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4000"/>
            </a:lvl1pPr>
            <a:lvl2pPr marL="565785" indent="0">
              <a:buNone/>
              <a:defRPr sz="3500"/>
            </a:lvl2pPr>
            <a:lvl3pPr marL="1131570" indent="0">
              <a:buNone/>
              <a:defRPr sz="3000"/>
            </a:lvl3pPr>
            <a:lvl4pPr marL="1697355" indent="0">
              <a:buNone/>
              <a:defRPr sz="2500"/>
            </a:lvl4pPr>
            <a:lvl5pPr marL="2263140" indent="0">
              <a:buNone/>
              <a:defRPr sz="2500"/>
            </a:lvl5pPr>
            <a:lvl6pPr marL="2828925" indent="0">
              <a:buNone/>
              <a:defRPr sz="2500"/>
            </a:lvl6pPr>
            <a:lvl7pPr marL="3394710" indent="0">
              <a:buNone/>
              <a:defRPr sz="2500"/>
            </a:lvl7pPr>
            <a:lvl8pPr marL="3960495" indent="0">
              <a:buNone/>
              <a:defRPr sz="2500"/>
            </a:lvl8pPr>
            <a:lvl9pPr marL="4526280" indent="0">
              <a:buNone/>
              <a:defRPr sz="25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720466" y="7100891"/>
            <a:ext cx="8911174" cy="1056381"/>
          </a:xfrm>
        </p:spPr>
        <p:txBody>
          <a:bodyPr anchor="ctr"/>
          <a:lstStyle>
            <a:lvl1pPr marL="0" indent="0" algn="r">
              <a:buNone/>
              <a:defRPr sz="1500" b="0"/>
            </a:lvl1pPr>
            <a:lvl2pPr marL="565785" indent="0" algn="r">
              <a:buNone/>
              <a:defRPr sz="1500" b="0"/>
            </a:lvl2pPr>
            <a:lvl3pPr marL="1131570" indent="0" algn="r">
              <a:buNone/>
              <a:defRPr sz="1500" b="0"/>
            </a:lvl3pPr>
            <a:lvl4pPr marL="1697355" indent="0" algn="r">
              <a:buNone/>
              <a:defRPr sz="1500" b="0"/>
            </a:lvl4pPr>
            <a:lvl5pPr marL="2263140" indent="0" algn="r">
              <a:buNone/>
              <a:defRPr sz="1500" b="0"/>
            </a:lvl5pPr>
            <a:lvl6pPr marL="2828925" indent="0">
              <a:buNone/>
              <a:defRPr sz="1100"/>
            </a:lvl6pPr>
            <a:lvl7pPr marL="3394710" indent="0">
              <a:buNone/>
              <a:defRPr sz="1100"/>
            </a:lvl7pPr>
            <a:lvl8pPr marL="3960495" indent="0">
              <a:buNone/>
              <a:defRPr sz="1100"/>
            </a:lvl8pPr>
            <a:lvl9pPr marL="4526280" indent="0">
              <a:buNone/>
              <a:defRPr sz="11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" y="8764875"/>
            <a:ext cx="14401800" cy="2362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>
              <a:ea typeface="楷体" panose="02010609060101010101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20091" y="360462"/>
            <a:ext cx="12961621" cy="1500188"/>
          </a:xfrm>
          <a:prstGeom prst="rect">
            <a:avLst/>
          </a:prstGeom>
        </p:spPr>
        <p:txBody>
          <a:bodyPr vert="horz" lIns="113157" tIns="56579" rIns="113157" bIns="56579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0091" y="2100262"/>
            <a:ext cx="12961621" cy="6150795"/>
          </a:xfrm>
          <a:prstGeom prst="rect">
            <a:avLst/>
          </a:prstGeom>
        </p:spPr>
        <p:txBody>
          <a:bodyPr vert="horz" lIns="113157" tIns="56579" rIns="113157" bIns="56579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0017" y="8401050"/>
            <a:ext cx="5040631" cy="372488"/>
          </a:xfrm>
          <a:prstGeom prst="rect">
            <a:avLst/>
          </a:prstGeom>
        </p:spPr>
        <p:txBody>
          <a:bodyPr vert="horz" lIns="113157" tIns="56579" rIns="113157" bIns="56579" rtlCol="0" anchor="b"/>
          <a:lstStyle>
            <a:lvl1pPr algn="l" eaLnBrk="1" latinLnBrk="0" hangingPunct="1">
              <a:defRPr kumimoji="0" sz="1400">
                <a:solidFill>
                  <a:schemeClr val="tx2">
                    <a:lumMod val="75000"/>
                    <a:lumOff val="25000"/>
                  </a:schemeClr>
                </a:solidFill>
                <a:ea typeface="楷体" panose="02010609060101010101" charset="-122"/>
              </a:defRPr>
            </a:lvl1pPr>
          </a:lstStyle>
          <a:p>
            <a:fld id="{B113F3FE-B4D7-4252-89C3-13DAE5ED2CF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401054" y="8401050"/>
            <a:ext cx="5880735" cy="372488"/>
          </a:xfrm>
          <a:prstGeom prst="rect">
            <a:avLst/>
          </a:prstGeom>
        </p:spPr>
        <p:txBody>
          <a:bodyPr vert="horz" lIns="113157" tIns="56579" rIns="113157" bIns="56579" rtlCol="0" anchor="ctr"/>
          <a:lstStyle>
            <a:lvl1pPr algn="r" eaLnBrk="1" latinLnBrk="0" hangingPunct="1">
              <a:defRPr kumimoji="0" sz="1400">
                <a:solidFill>
                  <a:schemeClr val="tx2">
                    <a:lumMod val="75000"/>
                    <a:lumOff val="25000"/>
                  </a:schemeClr>
                </a:solidFill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80813" y="8401052"/>
            <a:ext cx="1440181" cy="372047"/>
          </a:xfrm>
          <a:prstGeom prst="rect">
            <a:avLst/>
          </a:prstGeom>
          <a:noFill/>
        </p:spPr>
        <p:txBody>
          <a:bodyPr vert="horz" lIns="56579" tIns="56579" rIns="56579" bIns="56579" rtlCol="0" anchor="ctr"/>
          <a:lstStyle>
            <a:lvl1pPr algn="ctr" eaLnBrk="1" latinLnBrk="0" hangingPunct="1">
              <a:defRPr kumimoji="0" sz="1400" b="0">
                <a:solidFill>
                  <a:schemeClr val="tx2">
                    <a:lumMod val="75000"/>
                    <a:lumOff val="25000"/>
                  </a:schemeClr>
                </a:solidFill>
                <a:ea typeface="楷体" panose="02010609060101010101" charset="-122"/>
              </a:defRPr>
            </a:lvl1pPr>
          </a:lstStyle>
          <a:p>
            <a:fld id="{99FA50CB-72D2-4782-BEBE-59DFF6270C9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" y="0"/>
            <a:ext cx="14401800" cy="1417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3157" tIns="56579" rIns="113157" bIns="56579" rtlCol="0" anchor="ctr"/>
          <a:lstStyle/>
          <a:p>
            <a:pPr algn="ctr" eaLnBrk="1" latinLnBrk="0" hangingPunct="1"/>
            <a:endParaRPr kumimoji="0" lang="zh-CN" altLang="en-US">
              <a:ea typeface="楷体" panose="02010609060101010101" charset="-122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1" latinLnBrk="0" hangingPunct="1">
        <a:spcBef>
          <a:spcPct val="0"/>
        </a:spcBef>
        <a:buNone/>
        <a:defRPr kumimoji="0"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424180" indent="-42418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40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1pPr>
      <a:lvl2pPr marL="919480" indent="-353695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35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2pPr>
      <a:lvl3pPr marL="1414780" indent="-28321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30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3pPr>
      <a:lvl4pPr marL="1980565" indent="-28321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5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4pPr>
      <a:lvl5pPr marL="2546350" indent="-28321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5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5pPr>
      <a:lvl6pPr marL="3112135" indent="-283210" algn="l" rtl="0" eaLnBrk="1" latinLnBrk="0" hangingPunct="1">
        <a:spcBef>
          <a:spcPct val="20000"/>
        </a:spcBef>
        <a:buFont typeface="Arial"/>
        <a:buChar char="•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77920" indent="-283210" algn="l" rtl="0" eaLnBrk="1" latinLnBrk="0" hangingPunct="1">
        <a:spcBef>
          <a:spcPct val="20000"/>
        </a:spcBef>
        <a:buFont typeface="Arial"/>
        <a:buChar char="•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43705" indent="-283210" algn="l" rtl="0" eaLnBrk="1" latinLnBrk="0" hangingPunct="1">
        <a:spcBef>
          <a:spcPct val="20000"/>
        </a:spcBef>
        <a:buFont typeface="Arial"/>
        <a:buChar char="•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09490" indent="-283210" algn="l" rtl="0" eaLnBrk="1" latinLnBrk="0" hangingPunct="1">
        <a:spcBef>
          <a:spcPct val="20000"/>
        </a:spcBef>
        <a:buFont typeface="Arial"/>
        <a:buChar char="•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315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9735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3947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9604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5262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60273" y="1611527"/>
            <a:ext cx="10081261" cy="6275808"/>
          </a:xfrm>
        </p:spPr>
        <p:txBody>
          <a:bodyPr>
            <a:normAutofit/>
          </a:bodyPr>
          <a:lstStyle/>
          <a:p>
            <a:r>
              <a:rPr lang="zh-CN" altLang="en-US" sz="8200" smtClean="0">
                <a:solidFill>
                  <a:schemeClr val="tx1"/>
                </a:solidFill>
              </a:rPr>
              <a:t>病句复习</a:t>
            </a:r>
            <a:endParaRPr lang="en-US" altLang="zh-CN" sz="8200" smtClean="0">
              <a:solidFill>
                <a:schemeClr val="tx1"/>
              </a:solidFill>
            </a:endParaRPr>
          </a:p>
          <a:p>
            <a:endParaRPr lang="en-US" altLang="zh-CN" sz="8200" smtClean="0">
              <a:solidFill>
                <a:schemeClr val="tx1"/>
              </a:solidFill>
            </a:endParaRPr>
          </a:p>
          <a:p>
            <a:r>
              <a:rPr lang="zh-CN" altLang="en-US" sz="8200" smtClean="0">
                <a:solidFill>
                  <a:schemeClr val="tx1"/>
                </a:solidFill>
              </a:rPr>
              <a:t>病句辨析十二不放过</a:t>
            </a:r>
            <a:endParaRPr lang="zh-CN" altLang="en-US" sz="8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1229948"/>
            <a:ext cx="12961621" cy="7759333"/>
          </a:xfrm>
        </p:spPr>
        <p:txBody>
          <a:bodyPr>
            <a:normAutofit lnSpcReduction="10000"/>
          </a:bodyPr>
          <a:lstStyle/>
          <a:p>
            <a:r>
              <a:rPr lang="zh-CN" altLang="en-US" smtClean="0"/>
              <a:t>五、看到“对、对于、关于”等词或词组不放过。</a:t>
            </a:r>
            <a:endParaRPr lang="en-US" altLang="zh-CN" smtClean="0"/>
          </a:p>
          <a:p>
            <a:r>
              <a:rPr lang="zh-CN" altLang="en-US" smtClean="0"/>
              <a:t>（看它们是否混用或主客体是否颠倒。）</a:t>
            </a:r>
            <a:endParaRPr lang="en-US" altLang="zh-CN" smtClean="0"/>
          </a:p>
          <a:p>
            <a:r>
              <a:rPr lang="zh-CN" altLang="en-US" smtClean="0"/>
              <a:t>例：</a:t>
            </a:r>
            <a:r>
              <a:rPr lang="en-US" altLang="zh-CN" smtClean="0"/>
              <a:t>1.</a:t>
            </a:r>
            <a:r>
              <a:rPr lang="zh-CN" altLang="en-US" smtClean="0"/>
              <a:t>关于这种侵害消费者权益的霸王条款，中消协分别给予点评，及时曝光。</a:t>
            </a:r>
            <a:endParaRPr lang="en-US" altLang="zh-CN" smtClean="0"/>
          </a:p>
          <a:p>
            <a:r>
              <a:rPr lang="zh-CN" altLang="en-US" smtClean="0"/>
              <a:t>（将“对于”和“关于”混用了，应将“关于”改为“对于”。）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克隆技术、非典和禽流感这类概念对尚属幼稚的小朋友是陌生的。</a:t>
            </a:r>
            <a:endParaRPr lang="en-US" altLang="zh-CN" smtClean="0"/>
          </a:p>
          <a:p>
            <a:r>
              <a:rPr lang="zh-CN" altLang="en-US" smtClean="0"/>
              <a:t>（主客颠倒了，应改为“尚属幼稚的小朋友对克隆技术、非典和禽流感这类概念是陌生的。”或“克隆技术、非典和禽流感这类概念对于尚属幼稚的小朋友来说是陌生的。”</a:t>
            </a:r>
            <a:endParaRPr lang="en-US" altLang="zh-CN" smtClean="0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1155635"/>
            <a:ext cx="12961621" cy="7478046"/>
          </a:xfrm>
        </p:spPr>
        <p:txBody>
          <a:bodyPr/>
          <a:lstStyle/>
          <a:p>
            <a:r>
              <a:rPr lang="zh-CN" altLang="en-US" smtClean="0"/>
              <a:t>六、看到</a:t>
            </a:r>
            <a:r>
              <a:rPr lang="zh-CN" altLang="en-US" smtClean="0">
                <a:solidFill>
                  <a:srgbClr val="FF0000"/>
                </a:solidFill>
              </a:rPr>
              <a:t>代词</a:t>
            </a:r>
            <a:r>
              <a:rPr lang="zh-CN" altLang="en-US" smtClean="0"/>
              <a:t>不放过。</a:t>
            </a:r>
            <a:endParaRPr lang="en-US" altLang="zh-CN" smtClean="0"/>
          </a:p>
          <a:p>
            <a:r>
              <a:rPr lang="zh-CN" altLang="en-US" smtClean="0"/>
              <a:t>（看是否指代不清。）</a:t>
            </a:r>
            <a:endParaRPr lang="en-US" altLang="zh-CN" smtClean="0"/>
          </a:p>
          <a:p>
            <a:r>
              <a:rPr lang="zh-CN" altLang="en-US" smtClean="0"/>
              <a:t>例：欧阳俊逸推开房门，看见哥哥和他的同学正在促膝长谈。</a:t>
            </a:r>
            <a:endParaRPr lang="en-US" altLang="zh-CN" smtClean="0"/>
          </a:p>
          <a:p>
            <a:r>
              <a:rPr lang="zh-CN" altLang="en-US" smtClean="0"/>
              <a:t>（“他的同学”指的是谁的同学，自己的同学还是哥哥的同学，搞不清楚，犯了指代不明的错误，应改为“看见他的同学正在和哥哥促膝长谈。”）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730620"/>
            <a:ext cx="12961621" cy="8302006"/>
          </a:xfrm>
        </p:spPr>
        <p:txBody>
          <a:bodyPr>
            <a:normAutofit/>
          </a:bodyPr>
          <a:lstStyle/>
          <a:p>
            <a:r>
              <a:rPr lang="zh-CN" altLang="en-US" smtClean="0"/>
              <a:t>七、看到</a:t>
            </a:r>
            <a:r>
              <a:rPr lang="zh-CN" altLang="en-US" smtClean="0">
                <a:solidFill>
                  <a:srgbClr val="FF0000"/>
                </a:solidFill>
              </a:rPr>
              <a:t>数词和表约数</a:t>
            </a:r>
            <a:r>
              <a:rPr lang="zh-CN" altLang="en-US" smtClean="0"/>
              <a:t>的词不放过。</a:t>
            </a:r>
            <a:endParaRPr lang="zh-CN" altLang="en-US" smtClean="0"/>
          </a:p>
          <a:p>
            <a:endParaRPr lang="zh-CN" altLang="en-US" smtClean="0"/>
          </a:p>
          <a:p>
            <a:r>
              <a:rPr lang="zh-CN" altLang="en-US" smtClean="0"/>
              <a:t>（大概，左右，上下）</a:t>
            </a:r>
            <a:endParaRPr lang="en-US" altLang="zh-CN" smtClean="0"/>
          </a:p>
          <a:p>
            <a:r>
              <a:rPr lang="zh-CN" altLang="en-US" smtClean="0"/>
              <a:t>（看连用是否造成矛盾。）</a:t>
            </a:r>
            <a:endParaRPr lang="en-US" altLang="zh-CN" smtClean="0"/>
          </a:p>
          <a:p>
            <a:r>
              <a:rPr lang="zh-CN" altLang="en-US" smtClean="0"/>
              <a:t>例：</a:t>
            </a:r>
            <a:r>
              <a:rPr lang="en-US" altLang="zh-CN" smtClean="0"/>
              <a:t>1.</a:t>
            </a:r>
            <a:r>
              <a:rPr lang="zh-CN" altLang="en-US" smtClean="0"/>
              <a:t>与</a:t>
            </a:r>
            <a:r>
              <a:rPr lang="en-US" altLang="zh-CN" smtClean="0"/>
              <a:t>《</a:t>
            </a:r>
            <a:r>
              <a:rPr lang="zh-CN" altLang="en-US" smtClean="0"/>
              <a:t>舌尖</a:t>
            </a:r>
            <a:r>
              <a:rPr lang="en-US" altLang="zh-CN" smtClean="0"/>
              <a:t>2》</a:t>
            </a:r>
            <a:r>
              <a:rPr lang="zh-CN" altLang="en-US" smtClean="0"/>
              <a:t>第一集的原画面相对比，该片涉嫌抄袭的镜头不少于十多处。</a:t>
            </a:r>
            <a:endParaRPr lang="en-US" altLang="zh-CN" smtClean="0"/>
          </a:p>
          <a:p>
            <a:r>
              <a:rPr lang="zh-CN" altLang="en-US" smtClean="0"/>
              <a:t>（“不少于十多处”矛盾，应删掉“多”）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截止</a:t>
            </a:r>
            <a:r>
              <a:rPr lang="en-US" altLang="zh-CN" smtClean="0"/>
              <a:t>4</a:t>
            </a:r>
            <a:r>
              <a:rPr lang="zh-CN" altLang="en-US" smtClean="0"/>
              <a:t>月</a:t>
            </a:r>
            <a:r>
              <a:rPr lang="en-US" altLang="zh-CN" smtClean="0"/>
              <a:t>8</a:t>
            </a:r>
            <a:r>
              <a:rPr lang="zh-CN" altLang="en-US" smtClean="0"/>
              <a:t>日，广西高铁累计发送旅客大约</a:t>
            </a:r>
            <a:r>
              <a:rPr lang="en-US" altLang="zh-CN" smtClean="0"/>
              <a:t>280</a:t>
            </a:r>
            <a:r>
              <a:rPr lang="zh-CN" altLang="en-US" smtClean="0"/>
              <a:t>万人次左右，有效地缓解了广西交通的压力。</a:t>
            </a:r>
            <a:endParaRPr lang="en-US" altLang="zh-CN" smtClean="0"/>
          </a:p>
          <a:p>
            <a:r>
              <a:rPr lang="zh-CN" altLang="en-US" smtClean="0"/>
              <a:t>（“大约”和“左右”语义重复，删掉其中一个。）</a:t>
            </a:r>
            <a:endParaRPr lang="en-US" altLang="zh-CN" smtClean="0"/>
          </a:p>
          <a:p>
            <a:endParaRPr lang="en-US" altLang="zh-CN" smtClean="0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375020"/>
            <a:ext cx="12961621" cy="830200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mtClean="0"/>
          </a:p>
          <a:p>
            <a:r>
              <a:rPr lang="zh-CN" altLang="en-US" smtClean="0"/>
              <a:t>八、看到“</a:t>
            </a:r>
            <a:r>
              <a:rPr lang="zh-CN" altLang="en-US" smtClean="0">
                <a:solidFill>
                  <a:srgbClr val="FF0000"/>
                </a:solidFill>
              </a:rPr>
              <a:t>是</a:t>
            </a:r>
            <a:r>
              <a:rPr lang="zh-CN" altLang="en-US" smtClean="0"/>
              <a:t>”表判断的句子不放过。</a:t>
            </a:r>
            <a:endParaRPr lang="en-US" altLang="zh-CN" smtClean="0"/>
          </a:p>
          <a:p>
            <a:r>
              <a:rPr lang="zh-CN" altLang="en-US" smtClean="0"/>
              <a:t>（看主宾搭配是否恰当。）</a:t>
            </a:r>
            <a:endParaRPr lang="en-US" altLang="zh-CN" smtClean="0"/>
          </a:p>
          <a:p>
            <a:r>
              <a:rPr lang="zh-CN" altLang="en-US" smtClean="0"/>
              <a:t>例：自古以来，成都人才辈出，汉代大儒扬雄的故乡就是成都郸县人。</a:t>
            </a:r>
            <a:endParaRPr lang="en-US" altLang="zh-CN" smtClean="0"/>
          </a:p>
          <a:p>
            <a:r>
              <a:rPr lang="zh-CN" altLang="en-US" smtClean="0"/>
              <a:t>（主语“故乡”与宾语“成都郸县人”搭配不当，应删去“的故乡”或者“郸县人”。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1144423"/>
            <a:ext cx="12961621" cy="7571809"/>
          </a:xfrm>
        </p:spPr>
        <p:txBody>
          <a:bodyPr>
            <a:normAutofit/>
          </a:bodyPr>
          <a:lstStyle/>
          <a:p>
            <a:r>
              <a:rPr lang="zh-CN" altLang="en-US" smtClean="0"/>
              <a:t>九、看到</a:t>
            </a:r>
            <a:r>
              <a:rPr lang="zh-CN" altLang="en-US" smtClean="0">
                <a:solidFill>
                  <a:srgbClr val="FF0000"/>
                </a:solidFill>
              </a:rPr>
              <a:t>缩小、减少、降低</a:t>
            </a:r>
            <a:r>
              <a:rPr lang="zh-CN" altLang="en-US" smtClean="0"/>
              <a:t>等词语不放过。</a:t>
            </a:r>
            <a:endParaRPr lang="en-US" altLang="zh-CN" smtClean="0"/>
          </a:p>
          <a:p>
            <a:r>
              <a:rPr lang="zh-CN" altLang="en-US" smtClean="0"/>
              <a:t>（看同倍数相搭配，是否犯了不合逻辑的毛病。）</a:t>
            </a:r>
            <a:endParaRPr lang="en-US" altLang="zh-CN" smtClean="0"/>
          </a:p>
          <a:p>
            <a:r>
              <a:rPr lang="zh-CN" altLang="en-US" smtClean="0"/>
              <a:t>缩小、减少、降低等词语同倍数相搭配，是不符合逻辑的，这类词语往往同百分数或分数相搭配。如减少了三分之二，降低了百分之五十，缩小了三个百分点等。</a:t>
            </a:r>
            <a:endParaRPr lang="en-US" altLang="zh-CN" smtClean="0"/>
          </a:p>
          <a:p>
            <a:r>
              <a:rPr lang="zh-CN" altLang="en-US" smtClean="0"/>
              <a:t>例：日本磁悬浮列车每公里成本达</a:t>
            </a:r>
            <a:r>
              <a:rPr lang="en-US" altLang="zh-CN" smtClean="0"/>
              <a:t>9</a:t>
            </a:r>
            <a:r>
              <a:rPr lang="zh-CN" altLang="en-US" smtClean="0"/>
              <a:t>亿元人民币以上，德国磁悬浮列车超过</a:t>
            </a:r>
            <a:r>
              <a:rPr lang="en-US" altLang="zh-CN" smtClean="0"/>
              <a:t>4</a:t>
            </a:r>
            <a:r>
              <a:rPr lang="zh-CN" altLang="en-US" smtClean="0"/>
              <a:t>亿元。</a:t>
            </a:r>
            <a:endParaRPr lang="en-US" altLang="zh-CN" smtClean="0"/>
          </a:p>
          <a:p>
            <a:r>
              <a:rPr lang="zh-CN" altLang="en-US" smtClean="0"/>
              <a:t>（“达</a:t>
            </a:r>
            <a:r>
              <a:rPr lang="en-US" altLang="zh-CN" smtClean="0"/>
              <a:t>9</a:t>
            </a:r>
            <a:r>
              <a:rPr lang="zh-CN" altLang="en-US" smtClean="0"/>
              <a:t>亿元以上”的“达”和“以上”矛盾，可以将“达”改为“在”，或将“以上”去掉。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0" y="1120775"/>
            <a:ext cx="12961620" cy="5022215"/>
          </a:xfrm>
        </p:spPr>
        <p:txBody>
          <a:bodyPr/>
          <a:lstStyle/>
          <a:p>
            <a:r>
              <a:rPr lang="zh-CN" altLang="en-US" smtClean="0"/>
              <a:t>十、看到</a:t>
            </a:r>
            <a:r>
              <a:rPr lang="zh-CN" altLang="en-US" smtClean="0">
                <a:solidFill>
                  <a:srgbClr val="FF0000"/>
                </a:solidFill>
              </a:rPr>
              <a:t>“不管”或“尽管”</a:t>
            </a:r>
            <a:r>
              <a:rPr lang="zh-CN" altLang="en-US" smtClean="0"/>
              <a:t>不放过。</a:t>
            </a:r>
            <a:endParaRPr lang="en-US" altLang="zh-CN" smtClean="0"/>
          </a:p>
          <a:p>
            <a:r>
              <a:rPr lang="zh-CN" altLang="en-US" smtClean="0"/>
              <a:t>（看是否将两词误用。）</a:t>
            </a:r>
            <a:endParaRPr lang="en-US" altLang="zh-CN" smtClean="0"/>
          </a:p>
          <a:p>
            <a:r>
              <a:rPr lang="zh-CN" altLang="en-US" smtClean="0"/>
              <a:t>例：假如你是一粒种子，尽管是生在千里沃野，还是长在茫茫戈壁，都要坚强的把根须伸进大地。</a:t>
            </a:r>
            <a:endParaRPr lang="en-US" altLang="zh-CN" smtClean="0"/>
          </a:p>
          <a:p>
            <a:r>
              <a:rPr lang="zh-CN" altLang="en-US" smtClean="0"/>
              <a:t>（“尽管”后面的词语是确定的，不能有选择性，“不管”后面的词语是不确定的，或选择性的，应将“尽管”改为“不管”。）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0" y="1121410"/>
            <a:ext cx="12961620" cy="6309360"/>
          </a:xfrm>
        </p:spPr>
        <p:txBody>
          <a:bodyPr>
            <a:normAutofit/>
          </a:bodyPr>
          <a:lstStyle/>
          <a:p>
            <a:r>
              <a:rPr lang="zh-CN" altLang="en-US" smtClean="0"/>
              <a:t>十一、看到</a:t>
            </a:r>
            <a:r>
              <a:rPr lang="zh-CN" altLang="en-US" smtClean="0">
                <a:solidFill>
                  <a:srgbClr val="FF0000"/>
                </a:solidFill>
              </a:rPr>
              <a:t>关联词</a:t>
            </a:r>
            <a:r>
              <a:rPr lang="zh-CN" altLang="en-US" smtClean="0"/>
              <a:t>不放过。</a:t>
            </a:r>
            <a:endParaRPr lang="en-US" altLang="zh-CN" smtClean="0"/>
          </a:p>
          <a:p>
            <a:r>
              <a:rPr lang="zh-CN" altLang="en-US" smtClean="0"/>
              <a:t>（看是否出现关联词搭配不当、关联词错位等毛病。）</a:t>
            </a:r>
            <a:endParaRPr lang="en-US" altLang="zh-CN" smtClean="0"/>
          </a:p>
          <a:p>
            <a:r>
              <a:rPr lang="zh-CN" altLang="en-US" smtClean="0"/>
              <a:t>例：</a:t>
            </a:r>
            <a:r>
              <a:rPr lang="en-US" altLang="zh-CN" smtClean="0"/>
              <a:t>1.</a:t>
            </a:r>
            <a:r>
              <a:rPr lang="zh-CN" altLang="en-US" smtClean="0"/>
              <a:t>即使安倍晋三在极力兜售他的“和平主义”，因此依然掩盖不了他的“军国主义”野心。</a:t>
            </a:r>
            <a:endParaRPr lang="en-US" altLang="zh-CN" smtClean="0"/>
          </a:p>
          <a:p>
            <a:r>
              <a:rPr lang="zh-CN" altLang="en-US" smtClean="0"/>
              <a:t>（关联词语搭配不当，应将“因此”改为“也”。）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张亮不但会弹钢琴，而且王强也会弹钢琴。</a:t>
            </a:r>
            <a:endParaRPr lang="en-US" altLang="zh-CN" smtClean="0"/>
          </a:p>
          <a:p>
            <a:r>
              <a:rPr lang="zh-CN" altLang="en-US" smtClean="0"/>
              <a:t>（关联词的位置不当，“不但”要放到“张亮”的前面。一般来说，两个分句是同一个主语时，关联词语在主语后面，不同主语时，关联词在主语前面。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252090"/>
            <a:ext cx="12961621" cy="7998969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常见的关联词</a:t>
            </a:r>
            <a:r>
              <a:rPr lang="zh-CN" altLang="en-US" smtClean="0"/>
              <a:t>：</a:t>
            </a:r>
            <a:endParaRPr lang="en-US" altLang="zh-CN" smtClean="0"/>
          </a:p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88132" y="1116186"/>
          <a:ext cx="13969653" cy="7667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604"/>
                <a:gridCol w="12026048"/>
              </a:tblGrid>
              <a:tr h="1095376"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并列关系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既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又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、既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也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、一方面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另一方面</a:t>
                      </a:r>
                      <a:r>
                        <a:rPr lang="en-US" altLang="zh-CN" sz="3200" smtClean="0"/>
                        <a:t>……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</a:tr>
              <a:tr h="1095376"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递进关系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不但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而且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、不仅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而且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、不光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还</a:t>
                      </a:r>
                      <a:r>
                        <a:rPr lang="en-US" altLang="zh-CN" sz="3200" smtClean="0"/>
                        <a:t>……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</a:tr>
              <a:tr h="1095376"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选择关系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不是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就是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、是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还是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、宁可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也不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、与其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不如</a:t>
                      </a:r>
                      <a:r>
                        <a:rPr lang="en-US" altLang="zh-CN" sz="3200" smtClean="0"/>
                        <a:t>……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</a:tr>
              <a:tr h="1095376"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转折关系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虽然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但是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、尽管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可是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然而</a:t>
                      </a:r>
                      <a:r>
                        <a:rPr lang="en-US" altLang="zh-CN" sz="3200" smtClean="0"/>
                        <a:t>……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</a:tr>
              <a:tr h="1095376"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因果关系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因为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所以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、既然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就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、之所以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是因为</a:t>
                      </a:r>
                      <a:r>
                        <a:rPr lang="en-US" altLang="zh-CN" sz="3200" smtClean="0"/>
                        <a:t>……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</a:tr>
              <a:tr h="1095376"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假设关系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如果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就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、即使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也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、假使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那么</a:t>
                      </a:r>
                      <a:r>
                        <a:rPr lang="en-US" altLang="zh-CN" sz="3200" smtClean="0"/>
                        <a:t>……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</a:tr>
              <a:tr h="1095376"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条件关系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无论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都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、不论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都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、不管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都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、只要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就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、除非</a:t>
                      </a:r>
                      <a:r>
                        <a:rPr lang="en-US" altLang="zh-CN" sz="3200" smtClean="0"/>
                        <a:t>……</a:t>
                      </a:r>
                      <a:r>
                        <a:rPr lang="zh-CN" altLang="en-US" sz="3200" smtClean="0"/>
                        <a:t>否则</a:t>
                      </a:r>
                      <a:r>
                        <a:rPr lang="en-US" altLang="zh-CN" sz="3200" smtClean="0"/>
                        <a:t>……</a:t>
                      </a:r>
                      <a:endParaRPr lang="zh-CN" altLang="en-US" sz="3200"/>
                    </a:p>
                  </a:txBody>
                  <a:tcPr marL="144017" marR="144017" marT="60008" marB="60008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375018"/>
            <a:ext cx="12961621" cy="7969802"/>
          </a:xfrm>
        </p:spPr>
        <p:txBody>
          <a:bodyPr>
            <a:normAutofit/>
          </a:bodyPr>
          <a:lstStyle/>
          <a:p>
            <a:r>
              <a:rPr lang="zh-CN" altLang="en-US" smtClean="0"/>
              <a:t>十二、看到</a:t>
            </a:r>
            <a:r>
              <a:rPr lang="zh-CN" altLang="en-US" smtClean="0">
                <a:solidFill>
                  <a:srgbClr val="FF0000"/>
                </a:solidFill>
              </a:rPr>
              <a:t>动词</a:t>
            </a:r>
            <a:r>
              <a:rPr lang="zh-CN" altLang="en-US" smtClean="0"/>
              <a:t>不放过。</a:t>
            </a:r>
            <a:endParaRPr lang="en-US" altLang="zh-CN" smtClean="0"/>
          </a:p>
          <a:p>
            <a:r>
              <a:rPr lang="zh-CN" altLang="en-US" smtClean="0"/>
              <a:t>（看动宾、主语是否搭配得当。）</a:t>
            </a:r>
            <a:endParaRPr lang="en-US" altLang="zh-CN" smtClean="0"/>
          </a:p>
          <a:p>
            <a:r>
              <a:rPr lang="zh-CN" altLang="en-US" smtClean="0"/>
              <a:t>例：</a:t>
            </a:r>
            <a:r>
              <a:rPr lang="en-US" altLang="zh-CN" smtClean="0"/>
              <a:t>1.</a:t>
            </a:r>
            <a:r>
              <a:rPr lang="zh-CN" altLang="en-US" smtClean="0"/>
              <a:t>世界杯赛是足球的顶级赛事，受到人们的瞩目和喜爱，并以进入世界杯为最高荣誉。</a:t>
            </a:r>
            <a:endParaRPr lang="en-US" altLang="zh-CN" smtClean="0"/>
          </a:p>
          <a:p>
            <a:r>
              <a:rPr lang="zh-CN" altLang="en-US" smtClean="0"/>
              <a:t>（主谓搭配不当，把“并”改为“足球运动员们”。）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端午节，无论是粽叶的清香，还是龙舟的呐喊，渲染的都是中华民族传统文化的深厚内涵。</a:t>
            </a:r>
            <a:endParaRPr lang="en-US" altLang="zh-CN" smtClean="0"/>
          </a:p>
          <a:p>
            <a:r>
              <a:rPr lang="zh-CN" altLang="en-US" smtClean="0"/>
              <a:t>（“渲染”与“内涵”搭配不当，把“渲染”改为“蕴藏”。）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4355" y="1130935"/>
            <a:ext cx="12961620" cy="4098290"/>
          </a:xfrm>
        </p:spPr>
        <p:txBody>
          <a:bodyPr>
            <a:normAutofit/>
          </a:bodyPr>
          <a:lstStyle/>
          <a:p>
            <a:r>
              <a:rPr lang="zh-CN" altLang="en-US" smtClean="0">
                <a:solidFill>
                  <a:srgbClr val="FF0000"/>
                </a:solidFill>
              </a:rPr>
              <a:t>常见动词搭配</a:t>
            </a:r>
            <a:endParaRPr lang="zh-CN" altLang="en-US" smtClean="0"/>
          </a:p>
          <a:p>
            <a:r>
              <a:rPr lang="zh-CN" altLang="en-US" smtClean="0"/>
              <a:t>开展活动，掀起热潮，增强意识，改善生活，提高水平，提高质量，肩负责任，控诉罪行，培养能力，引起关注，制定措施，实施行动，增长见识，扩大影响，提高地位</a:t>
            </a:r>
            <a:r>
              <a:rPr lang="en-US" altLang="zh-CN" smtClean="0"/>
              <a:t>,</a:t>
            </a:r>
            <a:r>
              <a:rPr lang="zh-CN" altLang="en-US" smtClean="0"/>
              <a:t>荣获称号，端正态度，改变态度，</a:t>
            </a:r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65000" y="103124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1250883"/>
            <a:ext cx="12961621" cy="80635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500" smtClean="0"/>
              <a:t>一、看到</a:t>
            </a:r>
            <a:r>
              <a:rPr lang="zh-CN" altLang="en-US" sz="3500" smtClean="0">
                <a:solidFill>
                  <a:srgbClr val="FF0000"/>
                </a:solidFill>
              </a:rPr>
              <a:t>介词</a:t>
            </a:r>
            <a:r>
              <a:rPr lang="zh-CN" altLang="en-US" sz="3500" smtClean="0"/>
              <a:t>不放过。（</a:t>
            </a:r>
            <a:r>
              <a:rPr lang="zh-CN" altLang="en-US" sz="3500" smtClean="0">
                <a:solidFill>
                  <a:srgbClr val="FF0000"/>
                </a:solidFill>
              </a:rPr>
              <a:t>通过，使，在</a:t>
            </a:r>
            <a:r>
              <a:rPr lang="en-US" altLang="zh-CN" sz="3500" smtClean="0">
                <a:solidFill>
                  <a:srgbClr val="FF0000"/>
                </a:solidFill>
              </a:rPr>
              <a:t>……</a:t>
            </a:r>
            <a:r>
              <a:rPr lang="zh-CN" altLang="en-US" sz="3500" smtClean="0">
                <a:solidFill>
                  <a:srgbClr val="FF0000"/>
                </a:solidFill>
              </a:rPr>
              <a:t>下，</a:t>
            </a:r>
            <a:r>
              <a:rPr lang="zh-CN" altLang="en-US" sz="3500" smtClean="0"/>
              <a:t>）</a:t>
            </a:r>
            <a:endParaRPr lang="en-US" altLang="zh-CN" sz="3500" smtClean="0"/>
          </a:p>
          <a:p>
            <a:r>
              <a:rPr lang="zh-CN" altLang="en-US" sz="3500" smtClean="0"/>
              <a:t>（看是否缺少主语，是否表意不明）</a:t>
            </a:r>
            <a:endParaRPr lang="en-US" altLang="zh-CN" sz="3500" smtClean="0"/>
          </a:p>
          <a:p>
            <a:r>
              <a:rPr lang="zh-CN" altLang="en-US" sz="3500" smtClean="0"/>
              <a:t>在一个句子中，当介词或介词结构位于句首时，我们就应该仔细去分析这个句子的主谓宾等成分，如果没有主语，那就属于介词结构在句首导致无主语的错误类型。</a:t>
            </a:r>
            <a:endParaRPr lang="en-US" altLang="zh-CN" sz="3500" smtClean="0"/>
          </a:p>
          <a:p>
            <a:r>
              <a:rPr lang="zh-CN" altLang="en-US" sz="3500" smtClean="0"/>
              <a:t>例：</a:t>
            </a:r>
            <a:r>
              <a:rPr lang="en-US" altLang="zh-CN" sz="3500" smtClean="0"/>
              <a:t>1.</a:t>
            </a:r>
            <a:r>
              <a:rPr lang="zh-CN" altLang="en-US" sz="3500" smtClean="0"/>
              <a:t>通过开展机动车使用乙醇汽油的活动，使中山市的空气更加清新。</a:t>
            </a:r>
            <a:endParaRPr lang="en-US" altLang="zh-CN" sz="3500" smtClean="0"/>
          </a:p>
          <a:p>
            <a:r>
              <a:rPr lang="zh-CN" altLang="en-US" sz="3500" smtClean="0"/>
              <a:t>（介词位于句首，淹没主语，应删去“通过”。）</a:t>
            </a:r>
            <a:endParaRPr lang="en-US" altLang="zh-CN" sz="3500" smtClean="0"/>
          </a:p>
          <a:p>
            <a:r>
              <a:rPr lang="en-US" altLang="zh-CN" sz="3500" smtClean="0"/>
              <a:t>2.</a:t>
            </a:r>
            <a:r>
              <a:rPr lang="zh-CN" altLang="en-US" sz="3500" smtClean="0"/>
              <a:t>伴随</a:t>
            </a:r>
            <a:r>
              <a:rPr lang="en-US" altLang="zh-CN" sz="3500" smtClean="0"/>
              <a:t>《</a:t>
            </a:r>
            <a:r>
              <a:rPr lang="zh-CN" altLang="en-US" sz="3500" smtClean="0"/>
              <a:t>舌尖上的中国</a:t>
            </a:r>
            <a:r>
              <a:rPr lang="en-US" altLang="zh-CN" sz="3500" smtClean="0"/>
              <a:t>》</a:t>
            </a:r>
            <a:r>
              <a:rPr lang="zh-CN" altLang="en-US" sz="3500" smtClean="0"/>
              <a:t>第二部的全国热播，不仅让大家了解各地美食，而且引发了人们对“文化认同”的思考。</a:t>
            </a:r>
            <a:endParaRPr lang="en-US" altLang="zh-CN" sz="3500" smtClean="0"/>
          </a:p>
          <a:p>
            <a:r>
              <a:rPr lang="zh-CN" altLang="en-US" sz="3500" smtClean="0"/>
              <a:t>（“伴随”开头，导致句子无主语，应去掉“伴随”。）</a:t>
            </a:r>
            <a:endParaRPr lang="zh-CN" altLang="en-US" sz="35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1136276"/>
            <a:ext cx="12961621" cy="7719936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常见介词</a:t>
            </a:r>
            <a:r>
              <a:rPr lang="zh-CN" altLang="en-US" smtClean="0"/>
              <a:t>有以下几种：</a:t>
            </a:r>
            <a:endParaRPr lang="en-US" altLang="zh-CN" smtClean="0"/>
          </a:p>
          <a:p>
            <a:r>
              <a:rPr lang="en-US" altLang="zh-CN" smtClean="0"/>
              <a:t>1</a:t>
            </a:r>
            <a:r>
              <a:rPr lang="zh-CN" altLang="en-US" smtClean="0"/>
              <a:t>、表示方式</a:t>
            </a:r>
            <a:r>
              <a:rPr lang="en-US" altLang="zh-CN" smtClean="0"/>
              <a:t> </a:t>
            </a:r>
            <a:r>
              <a:rPr lang="zh-CN" altLang="en-US" smtClean="0"/>
              <a:t>：通过、经过、根据、按照、以、凭</a:t>
            </a:r>
            <a:endParaRPr lang="en-US" altLang="zh-CN" smtClean="0"/>
          </a:p>
          <a:p>
            <a:r>
              <a:rPr lang="en-US" altLang="zh-CN" smtClean="0"/>
              <a:t>2</a:t>
            </a:r>
            <a:r>
              <a:rPr lang="zh-CN" altLang="en-US" smtClean="0"/>
              <a:t>、表示时间、处所：当、自、从、于、到、在、向、随着</a:t>
            </a:r>
            <a:endParaRPr lang="en-US" altLang="zh-CN" smtClean="0"/>
          </a:p>
          <a:p>
            <a:r>
              <a:rPr lang="en-US" altLang="zh-CN" smtClean="0"/>
              <a:t>3</a:t>
            </a:r>
            <a:r>
              <a:rPr lang="zh-CN" altLang="en-US" smtClean="0"/>
              <a:t>、表示对象、范围：对、对于、关于、把、跟、与、同、给、和</a:t>
            </a:r>
            <a:endParaRPr lang="en-US" altLang="zh-CN" smtClean="0"/>
          </a:p>
          <a:p>
            <a:r>
              <a:rPr lang="en-US" altLang="zh-CN" smtClean="0"/>
              <a:t>4</a:t>
            </a:r>
            <a:r>
              <a:rPr lang="zh-CN" altLang="en-US" smtClean="0"/>
              <a:t>、表示原因：由于、因为</a:t>
            </a:r>
            <a:endParaRPr lang="en-US" altLang="zh-CN" smtClean="0"/>
          </a:p>
          <a:p>
            <a:r>
              <a:rPr lang="en-US" altLang="zh-CN" smtClean="0"/>
              <a:t>5</a:t>
            </a:r>
            <a:r>
              <a:rPr lang="zh-CN" altLang="en-US" smtClean="0"/>
              <a:t>、表示被动：让、叫、使、被</a:t>
            </a:r>
            <a:endParaRPr lang="en-US" altLang="zh-CN" smtClean="0"/>
          </a:p>
          <a:p>
            <a:r>
              <a:rPr lang="en-US" altLang="zh-CN" smtClean="0"/>
              <a:t>6</a:t>
            </a:r>
            <a:r>
              <a:rPr lang="zh-CN" altLang="en-US" smtClean="0"/>
              <a:t>、表示排除：除、除非、除去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939536"/>
            <a:ext cx="12961621" cy="7665571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smtClean="0"/>
              <a:t>二、看到</a:t>
            </a:r>
            <a:r>
              <a:rPr lang="zh-CN" altLang="en-US" smtClean="0">
                <a:solidFill>
                  <a:srgbClr val="FF0000"/>
                </a:solidFill>
              </a:rPr>
              <a:t>并列词</a:t>
            </a:r>
            <a:r>
              <a:rPr lang="zh-CN" altLang="en-US" smtClean="0"/>
              <a:t>不放过。</a:t>
            </a:r>
            <a:endParaRPr lang="zh-CN" altLang="en-US" smtClean="0"/>
          </a:p>
          <a:p>
            <a:endParaRPr lang="zh-CN" altLang="en-US" smtClean="0"/>
          </a:p>
          <a:p>
            <a:r>
              <a:rPr lang="zh-CN" altLang="en-US" smtClean="0"/>
              <a:t>（和、并、等、与、且、顿号）</a:t>
            </a:r>
            <a:endParaRPr lang="en-US" altLang="zh-CN" smtClean="0"/>
          </a:p>
          <a:p>
            <a:r>
              <a:rPr lang="zh-CN" altLang="en-US" smtClean="0"/>
              <a:t>（看是否符合逻辑，语序是否正确，搭配是否得当。）</a:t>
            </a:r>
            <a:endParaRPr lang="en-US" altLang="zh-CN" smtClean="0"/>
          </a:p>
          <a:p>
            <a:r>
              <a:rPr lang="zh-CN" altLang="en-US" smtClean="0"/>
              <a:t>例：</a:t>
            </a:r>
            <a:r>
              <a:rPr lang="en-US" altLang="zh-CN" smtClean="0"/>
              <a:t>1.《</a:t>
            </a:r>
            <a:r>
              <a:rPr lang="zh-CN" altLang="en-US" smtClean="0"/>
              <a:t>变形记</a:t>
            </a:r>
            <a:r>
              <a:rPr lang="en-US" altLang="zh-CN" smtClean="0"/>
              <a:t>》</a:t>
            </a:r>
            <a:r>
              <a:rPr lang="zh-CN" altLang="en-US" smtClean="0"/>
              <a:t>播出后，社会各界纷纷向贫困山区的学生捐献衣物、文具、图书等学习用品。</a:t>
            </a:r>
            <a:endParaRPr lang="en-US" altLang="zh-CN" smtClean="0"/>
          </a:p>
          <a:p>
            <a:r>
              <a:rPr lang="zh-CN" altLang="en-US" smtClean="0"/>
              <a:t>（逻辑错误，“衣物”不属于“学习用品”。）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在学习过程中，我们应该注意培养自己解决、分析、观察问题的能力。</a:t>
            </a:r>
            <a:endParaRPr lang="en-US" altLang="zh-CN" smtClean="0"/>
          </a:p>
          <a:p>
            <a:r>
              <a:rPr lang="zh-CN" altLang="en-US" smtClean="0"/>
              <a:t>（语序不当，应当是观察、分析、解决问题。）</a:t>
            </a:r>
            <a:endParaRPr lang="en-US" altLang="zh-CN" smtClean="0"/>
          </a:p>
          <a:p>
            <a:r>
              <a:rPr lang="en-US" altLang="zh-CN" smtClean="0"/>
              <a:t>3.</a:t>
            </a:r>
            <a:r>
              <a:rPr lang="zh-CN" altLang="en-US" smtClean="0"/>
              <a:t>我看到了她迷人的笑脸和悠扬的歌声。</a:t>
            </a:r>
            <a:endParaRPr lang="en-US" altLang="zh-CN" smtClean="0"/>
          </a:p>
          <a:p>
            <a:r>
              <a:rPr lang="zh-CN" altLang="en-US" smtClean="0"/>
              <a:t>（搭配不当，“歌声”是不能“看到”的，不能搭配。）</a:t>
            </a:r>
            <a:endParaRPr lang="en-US" altLang="zh-CN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2640" y="2154555"/>
            <a:ext cx="12961620" cy="3883025"/>
          </a:xfrm>
        </p:spPr>
        <p:txBody>
          <a:bodyPr/>
          <a:lstStyle/>
          <a:p>
            <a:r>
              <a:rPr lang="en-US" altLang="zh-CN" smtClean="0"/>
              <a:t>3.</a:t>
            </a:r>
            <a:r>
              <a:rPr lang="zh-CN" altLang="en-US" smtClean="0"/>
              <a:t>包头的夏季，绿树成行，鲜花盛开，让人感觉到不仅是生产钢铁的钢城，也是使人心旷神怡的树城、花城。</a:t>
            </a:r>
            <a:endParaRPr lang="en-US" altLang="zh-CN" smtClean="0"/>
          </a:p>
          <a:p>
            <a:r>
              <a:rPr lang="zh-CN" altLang="en-US" smtClean="0"/>
              <a:t>（主语与宾语搭配不当，主语“夏季”与宾语“钢城”“树城、花城”搭配不当，应将“包头的夏季”改为“夏季的包头”。）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667121"/>
            <a:ext cx="12961621" cy="7665571"/>
          </a:xfrm>
        </p:spPr>
        <p:txBody>
          <a:bodyPr/>
          <a:lstStyle/>
          <a:p>
            <a:r>
              <a:rPr lang="zh-CN" altLang="en-US" smtClean="0"/>
              <a:t>三、看到</a:t>
            </a:r>
            <a:r>
              <a:rPr lang="zh-CN" altLang="en-US" smtClean="0">
                <a:solidFill>
                  <a:srgbClr val="FF0000"/>
                </a:solidFill>
              </a:rPr>
              <a:t>两面词</a:t>
            </a:r>
            <a:r>
              <a:rPr lang="zh-CN" altLang="en-US" smtClean="0"/>
              <a:t>不放过。</a:t>
            </a:r>
            <a:endParaRPr lang="zh-CN" altLang="en-US" smtClean="0"/>
          </a:p>
          <a:p>
            <a:endParaRPr lang="zh-CN" altLang="en-US" smtClean="0"/>
          </a:p>
          <a:p>
            <a:r>
              <a:rPr lang="zh-CN" altLang="en-US" smtClean="0"/>
              <a:t>（是否、能否、优劣、好坏、成败、高低、有没有、有无、与否、强弱、大小、得失）</a:t>
            </a:r>
            <a:endParaRPr lang="en-US" altLang="zh-CN" smtClean="0"/>
          </a:p>
          <a:p>
            <a:r>
              <a:rPr lang="zh-CN" altLang="en-US" smtClean="0"/>
              <a:t>（如“是否”“能否”“优劣”“好坏”“成败”等，看前后是否对应。）</a:t>
            </a:r>
            <a:endParaRPr lang="en-US" altLang="zh-CN" smtClean="0"/>
          </a:p>
          <a:p>
            <a:r>
              <a:rPr lang="zh-CN" altLang="en-US" smtClean="0"/>
              <a:t>例：</a:t>
            </a:r>
            <a:r>
              <a:rPr lang="en-US" altLang="zh-CN" smtClean="0"/>
              <a:t>1. </a:t>
            </a:r>
            <a:r>
              <a:rPr lang="zh-CN" altLang="en-US" smtClean="0"/>
              <a:t>养成良好的学习行为习惯是能否提高学习成绩的关键。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一个人能否具有创造能力，关键是要经常保持好奇心，不断积累知识。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667756"/>
            <a:ext cx="12961621" cy="7665571"/>
          </a:xfrm>
        </p:spPr>
        <p:txBody>
          <a:bodyPr/>
          <a:lstStyle/>
          <a:p>
            <a:r>
              <a:rPr lang="zh-CN" altLang="en-US" smtClean="0"/>
              <a:t>四、看到</a:t>
            </a:r>
            <a:r>
              <a:rPr lang="zh-CN" altLang="en-US" smtClean="0">
                <a:solidFill>
                  <a:srgbClr val="FF0000"/>
                </a:solidFill>
              </a:rPr>
              <a:t>否定词</a:t>
            </a:r>
            <a:r>
              <a:rPr lang="zh-CN" altLang="en-US" smtClean="0"/>
              <a:t>不放过。</a:t>
            </a:r>
            <a:endParaRPr lang="zh-CN" altLang="en-US" smtClean="0"/>
          </a:p>
          <a:p>
            <a:endParaRPr lang="zh-CN" altLang="en-US" smtClean="0"/>
          </a:p>
          <a:p>
            <a:r>
              <a:rPr lang="zh-CN" altLang="en-US" smtClean="0"/>
              <a:t>（避免</a:t>
            </a:r>
            <a:r>
              <a:rPr lang="en-US" altLang="zh-CN" smtClean="0"/>
              <a:t>……</a:t>
            </a:r>
            <a:r>
              <a:rPr lang="zh-CN" altLang="en-US" smtClean="0"/>
              <a:t>不再，防止</a:t>
            </a:r>
            <a:r>
              <a:rPr lang="en-US" altLang="zh-CN" smtClean="0"/>
              <a:t>……</a:t>
            </a:r>
            <a:r>
              <a:rPr lang="zh-CN" altLang="en-US" smtClean="0"/>
              <a:t>不再，杜绝</a:t>
            </a:r>
            <a:r>
              <a:rPr lang="en-US" altLang="zh-CN" smtClean="0"/>
              <a:t>……</a:t>
            </a:r>
            <a:r>
              <a:rPr lang="zh-CN" altLang="en-US" smtClean="0"/>
              <a:t>不再，不能不、）</a:t>
            </a:r>
            <a:endParaRPr lang="en-US" altLang="zh-CN" smtClean="0"/>
          </a:p>
          <a:p>
            <a:r>
              <a:rPr lang="zh-CN" altLang="en-US" smtClean="0"/>
              <a:t>（看它们是否因多重否定将意思说反了。）</a:t>
            </a:r>
            <a:endParaRPr lang="en-US" altLang="zh-CN" smtClean="0"/>
          </a:p>
          <a:p>
            <a:r>
              <a:rPr lang="zh-CN" altLang="en-US" smtClean="0"/>
              <a:t>例：</a:t>
            </a:r>
            <a:r>
              <a:rPr lang="en-US" altLang="zh-CN" smtClean="0"/>
              <a:t>1.</a:t>
            </a:r>
            <a:r>
              <a:rPr lang="zh-CN" altLang="en-US" smtClean="0"/>
              <a:t>我们不能不否认，读那些文字粗糙内容单调的消遣读物应该有所节制。</a:t>
            </a:r>
            <a:endParaRPr lang="en-US" altLang="zh-CN" smtClean="0"/>
          </a:p>
          <a:p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一篇网络帖子看似无足轻重，最终却玷污公民名誉，破坏国家形象，影响社会稳定，难道后果不可谓不严重吗？</a:t>
            </a:r>
            <a:endParaRPr lang="en-US" altLang="zh-CN" smtClean="0"/>
          </a:p>
          <a:p>
            <a:pPr>
              <a:buNone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1" y="436611"/>
            <a:ext cx="12961621" cy="7814447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常见的否定词</a:t>
            </a:r>
            <a:r>
              <a:rPr lang="zh-CN" altLang="en-US" smtClean="0"/>
              <a:t>有以下几类：</a:t>
            </a:r>
            <a:endParaRPr lang="en-US" altLang="zh-CN" smtClean="0"/>
          </a:p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16858" y="2364278"/>
          <a:ext cx="12033885" cy="564515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600450"/>
                <a:gridCol w="8433435"/>
              </a:tblGrid>
              <a:tr h="2016760">
                <a:tc>
                  <a:txBody>
                    <a:bodyPr vert="horz" wrap="square"/>
                    <a:lstStyle/>
                    <a:p>
                      <a:r>
                        <a:rPr lang="zh-CN" altLang="en-US" sz="4200" smtClean="0">
                          <a:solidFill>
                            <a:schemeClr val="tx1"/>
                          </a:solidFill>
                        </a:rPr>
                        <a:t>常见否定词</a:t>
                      </a:r>
                      <a:endParaRPr lang="zh-CN" altLang="en-US" sz="4200" smtClean="0">
                        <a:solidFill>
                          <a:schemeClr val="tx1"/>
                        </a:solidFill>
                      </a:endParaRPr>
                    </a:p>
                  </a:txBody>
                  <a:tcPr marL="144017" marR="144017" marT="60008" marB="60008"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4200" smtClean="0">
                          <a:solidFill>
                            <a:schemeClr val="tx1"/>
                          </a:solidFill>
                        </a:rPr>
                        <a:t>不、并非、无、没有、勿、否、未</a:t>
                      </a:r>
                      <a:endParaRPr lang="zh-CN" altLang="en-US" sz="4200" smtClean="0">
                        <a:solidFill>
                          <a:schemeClr val="tx1"/>
                        </a:solidFill>
                      </a:endParaRPr>
                    </a:p>
                  </a:txBody>
                  <a:tcPr marL="144017" marR="144017" marT="60008" marB="60008">
                    <a:noFill/>
                  </a:tcPr>
                </a:tc>
              </a:tr>
              <a:tr h="2016125">
                <a:tc>
                  <a:txBody>
                    <a:bodyPr vert="horz" wrap="square"/>
                    <a:lstStyle/>
                    <a:p>
                      <a:r>
                        <a:rPr lang="zh-CN" altLang="en-US" sz="4200" smtClean="0">
                          <a:solidFill>
                            <a:schemeClr val="tx1"/>
                          </a:solidFill>
                        </a:rPr>
                        <a:t>双重否定词</a:t>
                      </a:r>
                      <a:endParaRPr lang="zh-CN" altLang="en-US" sz="4200" smtClean="0">
                        <a:solidFill>
                          <a:schemeClr val="tx1"/>
                        </a:solidFill>
                      </a:endParaRPr>
                    </a:p>
                  </a:txBody>
                  <a:tcPr marL="144017" marR="144017" marT="60008" marB="60008"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4200" smtClean="0">
                          <a:solidFill>
                            <a:schemeClr val="tx1"/>
                          </a:solidFill>
                        </a:rPr>
                        <a:t>没有不、不无、无时无刻、不能不、非</a:t>
                      </a:r>
                      <a:r>
                        <a:rPr lang="en-US" altLang="zh-CN" sz="4200" smtClean="0">
                          <a:solidFill>
                            <a:schemeClr val="tx1"/>
                          </a:solidFill>
                        </a:rPr>
                        <a:t>……</a:t>
                      </a:r>
                      <a:r>
                        <a:rPr lang="zh-CN" altLang="en-US" sz="4200" smtClean="0">
                          <a:solidFill>
                            <a:schemeClr val="tx1"/>
                          </a:solidFill>
                        </a:rPr>
                        <a:t>不可、不得不、不会不</a:t>
                      </a:r>
                      <a:endParaRPr lang="zh-CN" altLang="en-US" sz="4200" smtClean="0">
                        <a:solidFill>
                          <a:schemeClr val="tx1"/>
                        </a:solidFill>
                      </a:endParaRPr>
                    </a:p>
                  </a:txBody>
                  <a:tcPr marL="144017" marR="144017" marT="60008" marB="60008">
                    <a:noFill/>
                  </a:tcPr>
                </a:tc>
              </a:tr>
              <a:tr h="1612265">
                <a:tc>
                  <a:txBody>
                    <a:bodyPr vert="horz" wrap="square"/>
                    <a:lstStyle/>
                    <a:p>
                      <a:r>
                        <a:rPr lang="zh-CN" altLang="en-US" sz="4200" smtClean="0">
                          <a:solidFill>
                            <a:schemeClr val="tx1"/>
                          </a:solidFill>
                        </a:rPr>
                        <a:t>含否定意味的词</a:t>
                      </a:r>
                      <a:endParaRPr lang="zh-CN" altLang="en-US" sz="4200" smtClean="0">
                        <a:solidFill>
                          <a:schemeClr val="tx1"/>
                        </a:solidFill>
                      </a:endParaRPr>
                    </a:p>
                  </a:txBody>
                  <a:tcPr marL="144017" marR="144017" marT="60008" marB="60008"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4200" smtClean="0">
                          <a:solidFill>
                            <a:schemeClr val="tx1"/>
                          </a:solidFill>
                        </a:rPr>
                        <a:t>禁止、切忌、避免、缺乏、防止、预防</a:t>
                      </a:r>
                      <a:endParaRPr lang="zh-CN" altLang="en-US" sz="4200" smtClean="0">
                        <a:solidFill>
                          <a:schemeClr val="tx1"/>
                        </a:solidFill>
                      </a:endParaRPr>
                    </a:p>
                  </a:txBody>
                  <a:tcPr marL="144017" marR="144017" marT="60008" marB="60008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90" y="2059940"/>
            <a:ext cx="12961620" cy="6075680"/>
          </a:xfrm>
        </p:spPr>
        <p:txBody>
          <a:bodyPr/>
          <a:lstStyle/>
          <a:p>
            <a:r>
              <a:rPr lang="zh-CN" altLang="en-US" smtClean="0"/>
              <a:t>另外，有一些动词本身就有否定的意思或起到否定的作用，它的后面往往不带否定词语，如果带了，意思就会截然相反。</a:t>
            </a:r>
            <a:endParaRPr lang="en-US" altLang="zh-CN" smtClean="0"/>
          </a:p>
          <a:p>
            <a:r>
              <a:rPr lang="zh-CN" altLang="en-US" smtClean="0"/>
              <a:t>例：</a:t>
            </a:r>
            <a:r>
              <a:rPr lang="en-US" altLang="zh-CN" smtClean="0"/>
              <a:t>1.</a:t>
            </a:r>
            <a:r>
              <a:rPr lang="zh-CN" altLang="en-US" smtClean="0"/>
              <a:t>为了避免道路交通不拥堵，各地纷纷出台交通管理新措施。</a:t>
            </a:r>
            <a:endParaRPr lang="en-US" altLang="zh-CN" smtClean="0"/>
          </a:p>
          <a:p>
            <a:r>
              <a:rPr lang="en-US" altLang="zh-CN" smtClean="0"/>
              <a:t>2.</a:t>
            </a:r>
            <a:r>
              <a:rPr lang="zh-CN" altLang="en-US" smtClean="0"/>
              <a:t>为了防止不再出现这样的问题，我们班全体同学专门开会研究，制定出具体的改进措施。</a:t>
            </a:r>
            <a:endParaRPr lang="en-US" altLang="zh-CN" smtClean="0"/>
          </a:p>
          <a:p>
            <a:r>
              <a:rPr lang="en-US" altLang="zh-CN" smtClean="0"/>
              <a:t>3.</a:t>
            </a:r>
            <a:r>
              <a:rPr lang="zh-CN" altLang="en-US" smtClean="0"/>
              <a:t>为了杜绝浪费现象不再出现，学校提出“光盘行动，从我做起”的倡议。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p="http://schemas.openxmlformats.org/presentationml/2006/main">
  <p:tag name="KSO_WM_UNIT_TABLE_BEAUTIFY" val="smartTable{ecbf5459-eb57-485c-901f-75fa8552b70c}"/>
</p:tagLst>
</file>

<file path=ppt/tags/tag2.xml><?xml version="1.0" encoding="utf-8"?>
<p:tagLst xmlns:p="http://schemas.openxmlformats.org/presentationml/2006/main">
  <p:tag name="KSO_WM_UNIT_TABLE_BEAUTIFY" val="smartTable{0679ea2e-20eb-484f-b389-20dd130240d0}"/>
</p:tagLst>
</file>

<file path=ppt/tags/tag3.xml><?xml version="1.0" encoding="utf-8"?>
<p:tagLst xmlns:p="http://schemas.openxmlformats.org/presentationml/2006/main">
  <p:tag name="[PLUGINVER]" val="10"/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楷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87</Paragraphs>
  <Slides>19</Slides>
  <Notes>0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7">
      <vt:lpstr>Arial</vt:lpstr>
      <vt:lpstr>Franklin Gothic Medium</vt:lpstr>
      <vt:lpstr>Franklin Gothic Book</vt:lpstr>
      <vt:lpstr>楷体</vt:lpstr>
      <vt:lpstr>Wingdings 2</vt:lpstr>
      <vt:lpstr>Calibri Light</vt:lpstr>
      <vt:lpstr>Calibri</vt:lpstr>
      <vt:lpstr>暗香扑面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2021-10-15T20:25:46.448</cp:lastPrinted>
  <dcterms:created xsi:type="dcterms:W3CDTF">2021-10-15T20:25:46Z</dcterms:created>
  <dcterms:modified xsi:type="dcterms:W3CDTF">2021-10-15T12:25:47Z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