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67" r:id="rId3"/>
    <p:sldId id="368" r:id="rId4"/>
    <p:sldId id="263" r:id="rId5"/>
    <p:sldId id="260" r:id="rId6"/>
    <p:sldId id="261" r:id="rId7"/>
    <p:sldId id="262" r:id="rId8"/>
    <p:sldId id="311" r:id="rId9"/>
    <p:sldId id="265" r:id="rId10"/>
    <p:sldId id="333" r:id="rId11"/>
    <p:sldId id="334" r:id="rId12"/>
    <p:sldId id="328" r:id="rId13"/>
    <p:sldId id="329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3" r:id="rId22"/>
    <p:sldId id="342" r:id="rId23"/>
    <p:sldId id="331" r:id="rId24"/>
    <p:sldId id="305" r:id="rId25"/>
    <p:sldId id="332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ctr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530"/>
    <p:restoredTop sz="94585"/>
  </p:normalViewPr>
  <p:slideViewPr>
    <p:cSldViewPr showGuides="1">
      <p:cViewPr>
        <p:scale>
          <a:sx n="66" d="100"/>
          <a:sy n="66" d="100"/>
        </p:scale>
        <p:origin x="-48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604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/>
              <a:t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3</a:t>
            </a:fld>
            <a:endParaRPr lang="en-US" altLang="zh-CN" sz="1200"/>
          </a:p>
        </p:txBody>
      </p:sp>
      <p:sp>
        <p:nvSpPr>
          <p:cNvPr id="26627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2662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24</a:t>
            </a:fld>
            <a:endParaRPr lang="en-US" altLang="zh-CN" sz="1200"/>
          </a:p>
        </p:txBody>
      </p:sp>
      <p:sp>
        <p:nvSpPr>
          <p:cNvPr id="35843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584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5</a:t>
            </a:fld>
            <a:endParaRPr lang="en-US" altLang="zh-CN" sz="1200"/>
          </a:p>
        </p:txBody>
      </p:sp>
      <p:sp>
        <p:nvSpPr>
          <p:cNvPr id="27651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6</a:t>
            </a:fld>
            <a:endParaRPr lang="en-US" altLang="zh-CN" sz="1200"/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8</a:t>
            </a:fld>
            <a:endParaRPr lang="en-US" altLang="zh-CN" sz="1200"/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9</a:t>
            </a:fld>
            <a:endParaRPr lang="en-US" altLang="zh-CN" sz="1200"/>
          </a:p>
        </p:txBody>
      </p:sp>
      <p:sp>
        <p:nvSpPr>
          <p:cNvPr id="30723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11</a:t>
            </a:fld>
            <a:endParaRPr lang="en-US" altLang="zh-CN" sz="1200"/>
          </a:p>
        </p:txBody>
      </p:sp>
      <p:sp>
        <p:nvSpPr>
          <p:cNvPr id="31747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1748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12</a:t>
            </a:fld>
            <a:endParaRPr lang="en-US" altLang="zh-CN" sz="1200"/>
          </a:p>
        </p:txBody>
      </p:sp>
      <p:sp>
        <p:nvSpPr>
          <p:cNvPr id="32771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13</a:t>
            </a:fld>
            <a:endParaRPr lang="en-US" altLang="zh-CN" sz="1200"/>
          </a:p>
        </p:txBody>
      </p:sp>
      <p:sp>
        <p:nvSpPr>
          <p:cNvPr id="33795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3796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/>
              <a:t>22</a:t>
            </a:fld>
            <a:endParaRPr lang="en-US" altLang="zh-CN" sz="1200"/>
          </a:p>
        </p:txBody>
      </p:sp>
      <p:sp>
        <p:nvSpPr>
          <p:cNvPr id="34819" name="Rectangle 2"/>
          <p:cNvSpPr>
            <a:spLocks noRot="1" noTextEdit="1"/>
          </p:cNvSpPr>
          <p:nvPr>
            <p:ph type="sldImg" idx="2"/>
          </p:nvPr>
        </p:nvSpPr>
        <p:spPr/>
      </p:sp>
      <p:sp>
        <p:nvSpPr>
          <p:cNvPr id="3482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/>
              <a:t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22.wav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audio" Target="../media/camera1.wav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3"/>
          <p:cNvSpPr>
            <a:spLocks noGrp="1"/>
          </p:cNvSpPr>
          <p:nvPr>
            <p:ph type="subTitle"/>
          </p:nvPr>
        </p:nvSpPr>
        <p:spPr>
          <a:xfrm>
            <a:off x="4267200" y="1600200"/>
            <a:ext cx="6400800" cy="762000"/>
          </a:xfrm>
        </p:spPr>
        <p:txBody>
          <a:bodyPr wrap="square" anchor="t"/>
          <a:lstStyle>
            <a:lvl1pPr marL="0" lvl="0" indent="0" algn="ctr">
              <a:defRPr/>
            </a:lvl1pPr>
            <a:lvl2pPr marL="457200" lvl="1" indent="0" algn="ctr">
              <a:defRPr/>
            </a:lvl2pPr>
            <a:lvl3pPr marL="914400" lvl="2" indent="0" algn="ctr">
              <a:defRPr/>
            </a:lvl3pPr>
            <a:lvl4pPr marL="1371600" lvl="3" indent="0" algn="ctr">
              <a:defRPr/>
            </a:lvl4pPr>
            <a:lvl5pPr marL="1828800" lvl="4" indent="0" algn="ctr">
              <a:defRPr/>
            </a:lvl5pPr>
          </a:lstStyle>
          <a:p>
            <a:pPr marL="0" lvl="0" indent="0" algn="l" eaLnBrk="1" hangingPunct="1">
              <a:spcBef>
                <a:spcPct val="0"/>
              </a:spcBef>
              <a:buNone/>
            </a:pPr>
            <a:endParaRPr lang="en-US" altLang="x-none"/>
          </a:p>
          <a:p>
            <a:pPr marL="0" lvl="0" indent="0" algn="ctr" eaLnBrk="1" hangingPunct="1">
              <a:buNone/>
            </a:pPr>
            <a:endParaRPr lang="en-US" altLang="x-none"/>
          </a:p>
        </p:txBody>
      </p:sp>
      <p:sp>
        <p:nvSpPr>
          <p:cNvPr id="3075" name="AutoShape 5"/>
          <p:cNvSpPr/>
          <p:nvPr/>
        </p:nvSpPr>
        <p:spPr>
          <a:xfrm>
            <a:off x="2843213" y="260350"/>
            <a:ext cx="6007100" cy="6383338"/>
          </a:xfrm>
          <a:prstGeom prst="verticalScroll">
            <a:avLst>
              <a:gd name="adj" fmla="val 12500"/>
            </a:avLst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vert="eaVert" wrap="none" anchor="ctr"/>
          <a:lstStyle/>
          <a:p>
            <a:pPr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400" b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4800" b="0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阿长与</a:t>
            </a:r>
            <a:r>
              <a:rPr lang="zh-CN" altLang="en-US" sz="4800" b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《</a:t>
            </a:r>
            <a:r>
              <a:rPr lang="zh-CN" altLang="en-US" sz="4800" b="0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山海经</a:t>
            </a:r>
            <a:r>
              <a:rPr lang="zh-CN" altLang="en-US" sz="4800" b="0">
                <a:solidFill>
                  <a:schemeClr val="tx2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》</a:t>
            </a:r>
            <a:endParaRPr lang="zh-CN" altLang="en-US" sz="4800" b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4800" b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 algn="ctr">
              <a:lnSpc>
                <a:spcPct val="100000"/>
              </a:lnSpc>
              <a:spcBef>
                <a:spcPct val="0"/>
              </a:spcBef>
              <a:buNone/>
            </a:pPr>
            <a:endParaRPr lang="en-US" altLang="x-none" sz="48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76" name="Rectangle 7"/>
          <p:cNvSpPr/>
          <p:nvPr/>
        </p:nvSpPr>
        <p:spPr>
          <a:xfrm>
            <a:off x="4859338" y="3429000"/>
            <a:ext cx="719137" cy="16764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>
                <a:latin typeface="Times New Roman" panose="02020603050405020304" pitchFamily="18" charset="0"/>
                <a:ea typeface="隶书" pitchFamily="1" charset="-122"/>
              </a:rPr>
              <a:t>鲁</a:t>
            </a:r>
            <a:endParaRPr lang="zh-CN" altLang="en-US" sz="4000">
              <a:latin typeface="Times New Roman" panose="02020603050405020304" pitchFamily="18" charset="0"/>
              <a:ea typeface="隶书" pitchFamily="1" charset="-122"/>
            </a:endParaRPr>
          </a:p>
          <a:p>
            <a:pPr lvl="0" indent="0"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4000">
                <a:latin typeface="Times New Roman" panose="02020603050405020304" pitchFamily="18" charset="0"/>
                <a:ea typeface="隶书" pitchFamily="1" charset="-122"/>
              </a:rPr>
              <a:t>迅</a:t>
            </a:r>
            <a:endParaRPr lang="zh-CN" altLang="en-US" sz="4000">
              <a:latin typeface="Times New Roman" panose="02020603050405020304" pitchFamily="18" charset="0"/>
              <a:ea typeface="隶书" pitchFamily="1" charset="-122"/>
            </a:endParaRPr>
          </a:p>
        </p:txBody>
      </p:sp>
      <p:pic>
        <p:nvPicPr>
          <p:cNvPr id="3077" name="Picture 9" descr="toy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916113"/>
            <a:ext cx="2176462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2" name="Picture 2" descr="mm-s"/>
          <p:cNvPicPr>
            <a:picLocks noChangeAspect="1"/>
          </p:cNvPicPr>
          <p:nvPr/>
        </p:nvPicPr>
        <p:blipFill>
          <a:blip r:embed="rId2">
            <a:lum bright="6000" contrast="16000"/>
          </a:blip>
          <a:stretch>
            <a:fillRect/>
          </a:stretch>
        </p:blipFill>
        <p:spPr>
          <a:xfrm>
            <a:off x="5580063" y="4149725"/>
            <a:ext cx="3205162" cy="270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Rectangle 3"/>
          <p:cNvSpPr>
            <a:spLocks noRot="1"/>
          </p:cNvSpPr>
          <p:nvPr/>
        </p:nvSpPr>
        <p:spPr>
          <a:xfrm>
            <a:off x="1066800" y="549275"/>
            <a:ext cx="8077200" cy="9144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eaLnBrk="1" hangingPunct="1"/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长妈妈给你留下了怎样的印象？</a:t>
            </a:r>
            <a:endParaRPr lang="zh-CN" altLang="en-US" sz="440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4" name="Rectangle 4"/>
          <p:cNvSpPr>
            <a:spLocks noRot="1"/>
          </p:cNvSpPr>
          <p:nvPr/>
        </p:nvSpPr>
        <p:spPr>
          <a:xfrm>
            <a:off x="609600" y="1600200"/>
            <a:ext cx="8153400" cy="12954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har char="•"/>
            </a:pPr>
            <a:endParaRPr lang="zh-CN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5477" name="Rectangle 5"/>
          <p:cNvSpPr/>
          <p:nvPr/>
        </p:nvSpPr>
        <p:spPr>
          <a:xfrm>
            <a:off x="250825" y="1773238"/>
            <a:ext cx="8686800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355600" algn="just" eaLnBrk="0" hangingPunct="0"/>
            <a:r>
              <a:rPr lang="en-US" altLang="zh-CN" b="1">
                <a:latin typeface="Arial" panose="020b0604020202020204" pitchFamily="34" charset="0"/>
                <a:ea typeface="宋体" panose="02010600030101010101" pitchFamily="2" charset="-122"/>
              </a:rPr>
              <a:t> </a:t>
            </a:r>
            <a:endParaRPr lang="en-US" altLang="zh-CN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55600" algn="just" eaLnBrk="0" hangingPunct="0"/>
            <a:r>
              <a:rPr lang="en-US" altLang="zh-CN" sz="40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000" b="1">
                <a:latin typeface="宋体" panose="02010600030101010101" pitchFamily="2" charset="-122"/>
                <a:ea typeface="宋体" panose="02010600030101010101" pitchFamily="2" charset="-122"/>
              </a:rPr>
              <a:t>阿长是一个很不幸而又热望一生平安的劳动妇女，她没有文化、粗俗、好事，而又心地善良、热心帮助孩子解决疑难。</a:t>
            </a:r>
            <a:endParaRPr lang="zh-CN" altLang="en-US" sz="40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355600" algn="l" eaLnBrk="0" hangingPunct="0"/>
            <a:endParaRPr lang="en-US" altLang="zh-CN" sz="4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WordArt 6"/>
          <p:cNvSpPr>
            <a:spLocks noTextEdit="1"/>
          </p:cNvSpPr>
          <p:nvPr/>
        </p:nvSpPr>
        <p:spPr>
          <a:xfrm rot="5400000">
            <a:off x="-190500" y="190500"/>
            <a:ext cx="1447800" cy="1066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 i="1">
              <a:ln w="9525" cap="flat" cmpd="sng">
                <a:solidFill>
                  <a:srgbClr val="800000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250825" y="260350"/>
            <a:ext cx="8893175" cy="13716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ctr"/>
          <a:lstStyle/>
          <a:p>
            <a:pPr algn="just" eaLnBrk="1" hangingPunct="1"/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600" b="1">
                <a:solidFill>
                  <a:srgbClr val="3333FF"/>
                </a:solidFill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600" b="1">
                <a:solidFill>
                  <a:srgbClr val="3333FF"/>
                </a:solidFill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对阿长的感情是怎样变化的？</a:t>
            </a:r>
            <a:b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哪些词语或句子体现了作者的感情色彩？</a:t>
            </a:r>
            <a:endParaRPr lang="zh-CN" altLang="en-US" sz="36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1279525" y="2743200"/>
            <a:ext cx="549275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1116013" y="1844675"/>
            <a:ext cx="71739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本文以作者对阿长的感情变化为线索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6677" name="Rectangle 5"/>
          <p:cNvSpPr/>
          <p:nvPr/>
        </p:nvSpPr>
        <p:spPr>
          <a:xfrm>
            <a:off x="4038600" y="3048000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endParaRPr lang="en-US" altLang="zh-CN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78" name="Rectangle 6"/>
          <p:cNvSpPr/>
          <p:nvPr/>
        </p:nvSpPr>
        <p:spPr>
          <a:xfrm>
            <a:off x="3581400" y="4343400"/>
            <a:ext cx="565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4000" b="1">
                <a:solidFill>
                  <a:srgbClr val="99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endParaRPr lang="en-US" altLang="zh-CN" sz="4000" b="1">
              <a:solidFill>
                <a:srgbClr val="99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1" name="Rectangle 7"/>
          <p:cNvSpPr/>
          <p:nvPr/>
        </p:nvSpPr>
        <p:spPr>
          <a:xfrm>
            <a:off x="4479925" y="3048000"/>
            <a:ext cx="1841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0" name="Text Box 8"/>
          <p:cNvSpPr txBox="1"/>
          <p:nvPr/>
        </p:nvSpPr>
        <p:spPr>
          <a:xfrm>
            <a:off x="304800" y="4343400"/>
            <a:ext cx="59213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憎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恶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1" name="Text Box 9"/>
          <p:cNvSpPr txBox="1"/>
          <p:nvPr/>
        </p:nvSpPr>
        <p:spPr>
          <a:xfrm>
            <a:off x="7451725" y="2420938"/>
            <a:ext cx="592138" cy="2041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2" name="Text Box 10"/>
          <p:cNvSpPr txBox="1"/>
          <p:nvPr/>
        </p:nvSpPr>
        <p:spPr>
          <a:xfrm>
            <a:off x="5715000" y="3657600"/>
            <a:ext cx="1158875" cy="16922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完全消失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敬意淡薄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3" name="Text Box 11"/>
          <p:cNvSpPr txBox="1"/>
          <p:nvPr/>
        </p:nvSpPr>
        <p:spPr>
          <a:xfrm>
            <a:off x="3733800" y="2590800"/>
            <a:ext cx="1158875" cy="12922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敬意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空前的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4" name="Text Box 12"/>
          <p:cNvSpPr txBox="1"/>
          <p:nvPr/>
        </p:nvSpPr>
        <p:spPr>
          <a:xfrm>
            <a:off x="1447800" y="4343400"/>
            <a:ext cx="592138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讨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厌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5" name="Line 13"/>
          <p:cNvSpPr/>
          <p:nvPr/>
        </p:nvSpPr>
        <p:spPr>
          <a:xfrm>
            <a:off x="914400" y="49530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6686" name="Text Box 14"/>
          <p:cNvSpPr txBox="1"/>
          <p:nvPr/>
        </p:nvSpPr>
        <p:spPr>
          <a:xfrm>
            <a:off x="2590800" y="3886200"/>
            <a:ext cx="592138" cy="15541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耐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algn="l" eaLnBrk="1" hangingPunct="1"/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烦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6687" name="Line 15"/>
          <p:cNvSpPr/>
          <p:nvPr/>
        </p:nvSpPr>
        <p:spPr>
          <a:xfrm>
            <a:off x="2057400" y="49530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6688" name="Line 16"/>
          <p:cNvSpPr/>
          <p:nvPr/>
        </p:nvSpPr>
        <p:spPr>
          <a:xfrm flipV="1">
            <a:off x="3200400" y="3581400"/>
            <a:ext cx="685800" cy="13716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6689" name="Line 17"/>
          <p:cNvSpPr/>
          <p:nvPr/>
        </p:nvSpPr>
        <p:spPr>
          <a:xfrm>
            <a:off x="4648200" y="3581400"/>
            <a:ext cx="990600" cy="13716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6690" name="Line 18"/>
          <p:cNvSpPr/>
          <p:nvPr/>
        </p:nvSpPr>
        <p:spPr>
          <a:xfrm flipV="1">
            <a:off x="6858000" y="3505200"/>
            <a:ext cx="685800" cy="38100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56691" name="Line 19"/>
          <p:cNvSpPr/>
          <p:nvPr/>
        </p:nvSpPr>
        <p:spPr>
          <a:xfrm>
            <a:off x="8153400" y="3124200"/>
            <a:ext cx="533400" cy="0"/>
          </a:xfrm>
          <a:prstGeom prst="line">
            <a:avLst/>
          </a:prstGeom>
          <a:ln w="38100" cap="flat" cmpd="sng">
            <a:solidFill>
              <a:srgbClr val="FF00FF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6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7" dur="5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7" dur="5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15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  <p:bldP spid="156678" grpId="0"/>
      <p:bldP spid="156680" grpId="0"/>
      <p:bldP spid="156681" grpId="0"/>
      <p:bldP spid="156682" grpId="0"/>
      <p:bldP spid="156683" grpId="0"/>
      <p:bldP spid="156684" grpId="0"/>
      <p:bldP spid="1566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90" name="Rectangle 2"/>
          <p:cNvSpPr>
            <a:spLocks noGrp="1"/>
          </p:cNvSpPr>
          <p:nvPr>
            <p:ph idx="1"/>
          </p:nvPr>
        </p:nvSpPr>
        <p:spPr>
          <a:xfrm>
            <a:off x="381000" y="609600"/>
            <a:ext cx="7772400" cy="982663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b="1">
                <a:ea typeface="楷体_GB2312" pitchFamily="49" charset="-122"/>
              </a:rPr>
              <a:t>从课文的情感基调来讲，作者对“阿长”的感情是怎样的？</a:t>
            </a:r>
            <a:endParaRPr lang="zh-CN" altLang="en-US" b="1">
              <a:ea typeface="楷体_GB2312" pitchFamily="49" charset="-122"/>
            </a:endParaRPr>
          </a:p>
        </p:txBody>
      </p:sp>
      <p:sp>
        <p:nvSpPr>
          <p:cNvPr id="158723" name="Text Box 3"/>
          <p:cNvSpPr txBox="1"/>
          <p:nvPr/>
        </p:nvSpPr>
        <p:spPr>
          <a:xfrm>
            <a:off x="304800" y="1828800"/>
            <a:ext cx="8147050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66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尊敬 喜爱 感激 怀念</a:t>
            </a:r>
            <a:endParaRPr lang="zh-CN" altLang="en-US" sz="6600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8724" name="Text Box 4"/>
          <p:cNvSpPr txBox="1"/>
          <p:nvPr/>
        </p:nvSpPr>
        <p:spPr>
          <a:xfrm>
            <a:off x="381000" y="3124200"/>
            <a:ext cx="8001000" cy="1700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lnSpc>
                <a:spcPct val="90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>
                <a:latin typeface="Tahoma" panose="020b0604030504040204" pitchFamily="34" charset="0"/>
                <a:ea typeface="楷体_GB2312" pitchFamily="49" charset="-122"/>
              </a:rPr>
              <a:t>为何前文作者要大写他如何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Tahoma" panose="020b0604030504040204" pitchFamily="34" charset="0"/>
                <a:ea typeface="楷体_GB2312" pitchFamily="49" charset="-122"/>
              </a:rPr>
              <a:t>憎恶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”“</a:t>
            </a:r>
            <a:r>
              <a:rPr lang="zh-CN" altLang="en-US" sz="3200" b="1">
                <a:latin typeface="Tahoma" panose="020b0604030504040204" pitchFamily="34" charset="0"/>
                <a:ea typeface="楷体_GB2312" pitchFamily="49" charset="-122"/>
              </a:rPr>
              <a:t>讨厌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Tahoma" panose="020b0604030504040204" pitchFamily="34" charset="0"/>
                <a:ea typeface="楷体_GB2312" pitchFamily="49" charset="-122"/>
              </a:rPr>
              <a:t>阿长？</a:t>
            </a:r>
            <a:endParaRPr lang="zh-CN" altLang="en-US" sz="3200" b="1">
              <a:latin typeface="Tahoma" panose="020b0604030504040204" pitchFamily="34" charset="0"/>
              <a:ea typeface="楷体_GB2312" pitchFamily="49" charset="-122"/>
            </a:endParaRPr>
          </a:p>
          <a:p>
            <a:pPr lvl="0" algn="l" eaLnBrk="1" hangingPunct="1">
              <a:spcBef>
                <a:spcPct val="50000"/>
              </a:spcBef>
            </a:pP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58725" name="Text Box 5"/>
          <p:cNvSpPr txBox="1"/>
          <p:nvPr/>
        </p:nvSpPr>
        <p:spPr>
          <a:xfrm>
            <a:off x="1600200" y="4343400"/>
            <a:ext cx="4343400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欲扬先抑</a:t>
            </a:r>
            <a:endParaRPr lang="zh-CN" altLang="en-US" sz="6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8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/>
      <p:bldP spid="158724" grpId="0"/>
      <p:bldP spid="1587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7524" name="Rectangle 4"/>
          <p:cNvSpPr>
            <a:spLocks noChangeArrowheads="1"/>
          </p:cNvSpPr>
          <p:nvPr/>
        </p:nvSpPr>
        <p:spPr bwMode="auto">
          <a:xfrm>
            <a:off x="323850" y="333375"/>
            <a:ext cx="8596313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重点探究 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7527" name="Rectangle 7"/>
          <p:cNvSpPr>
            <a:spLocks noChangeArrowheads="1"/>
          </p:cNvSpPr>
          <p:nvPr/>
        </p:nvSpPr>
        <p:spPr bwMode="auto">
          <a:xfrm>
            <a:off x="1547813" y="2852738"/>
            <a:ext cx="6192838" cy="3478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详写的事件</a:t>
            </a:r>
            <a:endParaRPr kumimoji="1" lang="en-US" altLang="zh-CN" sz="4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44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重点写阿长为我买</a:t>
            </a: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&lt;&lt;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山海经</a:t>
            </a:r>
            <a:r>
              <a:rPr kumimoji="1" lang="en-US" altLang="zh-CN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&gt;&gt;</a:t>
            </a: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这件事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Bar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AutoShape 2"/>
          <p:cNvSpPr/>
          <p:nvPr/>
        </p:nvSpPr>
        <p:spPr>
          <a:xfrm>
            <a:off x="0" y="0"/>
            <a:ext cx="4487863" cy="1524000"/>
          </a:xfrm>
          <a:prstGeom prst="cloudCallout">
            <a:avLst>
              <a:gd name="adj1" fmla="val 4370"/>
              <a:gd name="adj2" fmla="val 117815"/>
            </a:avLst>
          </a:prstGeom>
          <a:solidFill>
            <a:srgbClr val="CCFF99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、买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的起因是什么？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39" name="AutoShape 3"/>
          <p:cNvSpPr/>
          <p:nvPr/>
        </p:nvSpPr>
        <p:spPr>
          <a:xfrm>
            <a:off x="3276600" y="404813"/>
            <a:ext cx="5867400" cy="2743200"/>
          </a:xfrm>
          <a:prstGeom prst="cloudCallout">
            <a:avLst>
              <a:gd name="adj1" fmla="val -78356"/>
              <a:gd name="adj2" fmla="val 77315"/>
            </a:avLst>
          </a:prstGeom>
          <a:solidFill>
            <a:schemeClr val="folHlink"/>
          </a:solidFill>
          <a:ln w="9525" cap="flat" cmpd="sng">
            <a:solidFill>
              <a:schemeClr val="folHlink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、当阿长问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是怎么一回事时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是怎样想的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这种想法表现了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的什么心理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0" name="AutoShape 4"/>
          <p:cNvSpPr/>
          <p:nvPr/>
        </p:nvSpPr>
        <p:spPr>
          <a:xfrm>
            <a:off x="0" y="2205038"/>
            <a:ext cx="5472113" cy="3170237"/>
          </a:xfrm>
          <a:prstGeom prst="cloudCallout">
            <a:avLst>
              <a:gd name="adj1" fmla="val -44750"/>
              <a:gd name="adj2" fmla="val -35880"/>
            </a:avLst>
          </a:prstGeom>
          <a:solidFill>
            <a:srgbClr val="66CCFF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、当阿长说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哥儿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有画的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‘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三哼经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’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我给你买来了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有什么反应?表现出怎样的心情?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341" name="AutoShape 5"/>
          <p:cNvSpPr/>
          <p:nvPr/>
        </p:nvSpPr>
        <p:spPr>
          <a:xfrm>
            <a:off x="2843213" y="5084763"/>
            <a:ext cx="6300787" cy="1989137"/>
          </a:xfrm>
          <a:prstGeom prst="cloudCallout">
            <a:avLst>
              <a:gd name="adj1" fmla="val -86056"/>
              <a:gd name="adj2" fmla="val -50157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、你怎样理解文中说的阿长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确有伟大的神力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2" descr="toy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47800"/>
            <a:ext cx="2632075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Rectangle 3"/>
          <p:cNvSpPr/>
          <p:nvPr/>
        </p:nvSpPr>
        <p:spPr>
          <a:xfrm>
            <a:off x="3276600" y="3141663"/>
            <a:ext cx="4800600" cy="1828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latin typeface="楷体_GB2312" pitchFamily="49" charset="-122"/>
                <a:ea typeface="楷体_GB2312" pitchFamily="49" charset="-122"/>
              </a:rPr>
              <a:t>渴慕着绘图的《山海经》了. </a:t>
            </a:r>
            <a:endParaRPr lang="zh-CN" altLang="en-GB" sz="32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GB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GB" sz="3200" b="1">
                <a:latin typeface="楷体_GB2312" pitchFamily="49" charset="-122"/>
                <a:ea typeface="楷体_GB2312" pitchFamily="49" charset="-122"/>
              </a:rPr>
              <a:t>这渴慕是从一个远房的叔祖惹起来的.</a:t>
            </a:r>
            <a:r>
              <a:rPr lang="zh-CN" altLang="en-GB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latin typeface="楷体_GB2312" pitchFamily="49" charset="-122"/>
                <a:ea typeface="楷体_GB2312" pitchFamily="49" charset="-122"/>
              </a:rPr>
              <a:t>可叔祖那已无处可寻，买吧，又没有好机会．</a:t>
            </a:r>
            <a:endParaRPr lang="en-GB" altLang="zh-CN" sz="32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6260" name="AutoShape 4"/>
          <p:cNvSpPr/>
          <p:nvPr/>
        </p:nvSpPr>
        <p:spPr>
          <a:xfrm>
            <a:off x="2484438" y="549275"/>
            <a:ext cx="4906962" cy="2117725"/>
          </a:xfrm>
          <a:prstGeom prst="cloudCallout">
            <a:avLst>
              <a:gd name="adj1" fmla="val -50907"/>
              <a:gd name="adj2" fmla="val 44829"/>
            </a:avLst>
          </a:prstGeom>
          <a:solidFill>
            <a:srgbClr val="CCFF99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买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《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山海经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》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的起因是什么？</a:t>
            </a:r>
            <a:endParaRPr lang="zh-CN" altLang="en-US" sz="3200" b="1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uiExpand="1" build="p"/>
      <p:bldP spid="962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AutoShape 2"/>
          <p:cNvSpPr/>
          <p:nvPr/>
        </p:nvSpPr>
        <p:spPr>
          <a:xfrm>
            <a:off x="2362200" y="381000"/>
            <a:ext cx="5867400" cy="2743200"/>
          </a:xfrm>
          <a:prstGeom prst="cloudCallout">
            <a:avLst>
              <a:gd name="adj1" fmla="val -70130"/>
              <a:gd name="adj2" fmla="val 109667"/>
            </a:avLst>
          </a:prstGeom>
          <a:solidFill>
            <a:schemeClr val="folHlink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当阿长问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是怎么一回事时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3200" b="1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是怎样想的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这种想法表现了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solidFill>
                  <a:srgbClr val="FF00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的什么心理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7283" name="Rectangle 3"/>
          <p:cNvSpPr/>
          <p:nvPr/>
        </p:nvSpPr>
        <p:spPr>
          <a:xfrm>
            <a:off x="827088" y="3573463"/>
            <a:ext cx="7772400" cy="289560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har char="•"/>
            </a:pPr>
            <a:r>
              <a:rPr lang="en-US" altLang="zh-CN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想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她并非学者，说了也无益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，因为她不识字，没文化，更一向似乎并不善于关心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，也不会理解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的心情。认为和她说了没什么用处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但既然来问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又不好不说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可是说者无心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听者有意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l" eaLnBrk="1" hangingPunct="1">
              <a:spcBef>
                <a:spcPct val="20000"/>
              </a:spcBef>
              <a:buChar char="•"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表明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8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对阿长心存隔膜乃至轻视。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AutoShape 2"/>
          <p:cNvSpPr/>
          <p:nvPr/>
        </p:nvSpPr>
        <p:spPr>
          <a:xfrm>
            <a:off x="1447800" y="0"/>
            <a:ext cx="5562600" cy="3124200"/>
          </a:xfrm>
          <a:prstGeom prst="cloudCallout">
            <a:avLst>
              <a:gd name="adj1" fmla="val -65042"/>
              <a:gd name="adj2" fmla="val 84653"/>
            </a:avLst>
          </a:prstGeom>
          <a:solidFill>
            <a:srgbClr val="66CCFF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当阿长说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哥儿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有画的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‘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三哼经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’</a:t>
            </a: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我给你买来了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GB" sz="32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GB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有什么反应?表现出怎样的心情?</a:t>
            </a:r>
            <a:endParaRPr lang="en-US" altLang="zh-CN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8307" name="Rectangle 3"/>
          <p:cNvSpPr/>
          <p:nvPr/>
        </p:nvSpPr>
        <p:spPr>
          <a:xfrm>
            <a:off x="539750" y="3284538"/>
            <a:ext cx="7993063" cy="2895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我的反应是：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我似乎遇着了一个霹雳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全体都震悚起来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赶紧去接过来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打开纸包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 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说明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听到以后很震惊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很感动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别人做不到的事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这样一个不识字的普通人居然做到了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这又使我发生新的敬意了，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------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谋害隐鼠的怨恨从此完全消灭了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真可谓又惊又喜，感激不尽。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9330" name="AutoShape 2"/>
          <p:cNvSpPr/>
          <p:nvPr/>
        </p:nvSpPr>
        <p:spPr>
          <a:xfrm>
            <a:off x="1979613" y="333375"/>
            <a:ext cx="5716587" cy="1676400"/>
          </a:xfrm>
          <a:prstGeom prst="cloudCallout">
            <a:avLst>
              <a:gd name="adj1" fmla="val -74634"/>
              <a:gd name="adj2" fmla="val 223199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你怎样理解文中说的阿长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确有伟大的神力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1" name="Rectangle 3"/>
          <p:cNvSpPr/>
          <p:nvPr/>
        </p:nvSpPr>
        <p:spPr>
          <a:xfrm>
            <a:off x="539750" y="3141663"/>
            <a:ext cx="7772400" cy="371633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因为这件事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别人不肯做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，谁也没有阿长那样知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心，谁也没有阿长那么热心；别人也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不能做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，有画的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很难找，要跑多少路，打听多少地方，谁能像阿长这么给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操心费事，况且阿长不识字，居然买来了。所以说，阿长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确有伟大的神力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0" grpId="0"/>
      <p:bldP spid="99331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AutoShape 2"/>
          <p:cNvSpPr/>
          <p:nvPr/>
        </p:nvSpPr>
        <p:spPr>
          <a:xfrm>
            <a:off x="2590800" y="457200"/>
            <a:ext cx="5867400" cy="2743200"/>
          </a:xfrm>
          <a:prstGeom prst="cloudCallout">
            <a:avLst>
              <a:gd name="adj1" fmla="val -74028"/>
              <a:gd name="adj2" fmla="val 106889"/>
            </a:avLst>
          </a:prstGeom>
          <a:solidFill>
            <a:srgbClr val="FFFF00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这四本书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乃是我最初得到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最为心爱的宝书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为什么这么说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59" name="Rectangle 3"/>
          <p:cNvSpPr/>
          <p:nvPr/>
        </p:nvSpPr>
        <p:spPr>
          <a:xfrm>
            <a:off x="755650" y="4292600"/>
            <a:ext cx="7772400" cy="21605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这四本书虽然很粗拙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但却是由一个谁也想不到的人给我买来的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当时给了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很大的震动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;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而且也确是当时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3200" b="1"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渴慕</a:t>
            </a:r>
            <a:r>
              <a:rPr lang="zh-CN" altLang="en-GB" sz="3200" b="1">
                <a:latin typeface="楷体_GB2312" pitchFamily="49" charset="-122"/>
                <a:ea typeface="楷体_GB2312" pitchFamily="49" charset="-122"/>
              </a:rPr>
              <a:t>已久的.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icture 5" descr="浑沌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3860800"/>
            <a:ext cx="2679700" cy="2546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Rectangle 3"/>
          <p:cNvSpPr>
            <a:spLocks noGrp="1"/>
          </p:cNvSpPr>
          <p:nvPr>
            <p:ph idx="4294967295"/>
          </p:nvPr>
        </p:nvSpPr>
        <p:spPr>
          <a:xfrm>
            <a:off x="3419475" y="620713"/>
            <a:ext cx="5256213" cy="5905500"/>
          </a:xfrm>
        </p:spPr>
        <p:txBody>
          <a:bodyPr wrap="square" anchor="t"/>
          <a:lstStyle/>
          <a:p>
            <a:pPr lvl="0" indent="-342900" algn="just" eaLnBrk="1" hangingPunct="1"/>
            <a:r>
              <a:rPr lang="zh-CN" altLang="en-US" sz="2800" b="1"/>
              <a:t>我国古代地理名著（有的说是“小说之最古者”）。十八卷，旧称大禹、伯益所作。内容主要为古代民间传说中的地理知识，包括山川、民族、物产、药物、祭祀、巫医等。对古代历史、地理、文化、民俗、神话等研究，均有参考价值。其中保存了大量远古神话传说，诸如“黄帝战蚩尤” “鲧禹治水” “精卫填海” “夸父逐日” “刑天舞干戚”等著名故事均有所记述。</a:t>
            </a:r>
            <a:endParaRPr lang="zh-CN" altLang="en-US" sz="2800"/>
          </a:p>
        </p:txBody>
      </p:sp>
      <p:sp>
        <p:nvSpPr>
          <p:cNvPr id="4100" name="AutoShape 6"/>
          <p:cNvSpPr/>
          <p:nvPr/>
        </p:nvSpPr>
        <p:spPr>
          <a:xfrm>
            <a:off x="1143000" y="1219200"/>
            <a:ext cx="1268413" cy="2514600"/>
          </a:xfrm>
          <a:prstGeom prst="verticalScroll">
            <a:avLst>
              <a:gd name="adj" fmla="val 12500"/>
            </a:avLst>
          </a:prstGeom>
          <a:noFill/>
          <a:ln w="9525">
            <a:noFill/>
          </a:ln>
        </p:spPr>
        <p:txBody>
          <a:bodyPr wrap="none" anchor="ctr"/>
          <a:lstStyle/>
          <a:p>
            <a:pPr lvl="0" indent="0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101" name="AutoShape 7"/>
          <p:cNvSpPr/>
          <p:nvPr/>
        </p:nvSpPr>
        <p:spPr>
          <a:xfrm>
            <a:off x="827088" y="404813"/>
            <a:ext cx="2160587" cy="2514600"/>
          </a:xfrm>
          <a:prstGeom prst="verticalScroll">
            <a:avLst>
              <a:gd name="adj" fmla="val 12500"/>
            </a:avLst>
          </a:prstGeom>
          <a:solidFill>
            <a:srgbClr val="66CCFF"/>
          </a:solidFill>
          <a:ln w="9525">
            <a:noFill/>
          </a:ln>
        </p:spPr>
        <p:txBody>
          <a:bodyPr wrap="none" anchor="ctr"/>
          <a:lstStyle/>
          <a:p>
            <a:pPr lvl="0" indent="0" algn="ctr">
              <a:buNone/>
            </a:pPr>
            <a:endParaRPr lang="zh-CN" altLang="en-US" sz="4400" b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lvl="0" indent="0" algn="ctr">
              <a:buNone/>
            </a:pPr>
            <a:r>
              <a:rPr lang="zh-CN" altLang="en-US" sz="4400" b="0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山</a:t>
            </a:r>
            <a:endParaRPr lang="zh-CN" altLang="en-US" sz="4400" b="0">
              <a:solidFill>
                <a:schemeClr val="tx2"/>
              </a:solidFill>
              <a:latin typeface="Times New Roman" panose="02020603050405020304" pitchFamily="18" charset="0"/>
              <a:ea typeface="隶书" pitchFamily="1" charset="-122"/>
            </a:endParaRPr>
          </a:p>
          <a:p>
            <a:pPr lvl="0" indent="0" algn="ctr">
              <a:buNone/>
            </a:pPr>
            <a:r>
              <a:rPr lang="zh-CN" altLang="en-US" sz="4400" b="0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海</a:t>
            </a:r>
            <a:endParaRPr lang="zh-CN" altLang="en-US" sz="4400" b="0">
              <a:solidFill>
                <a:schemeClr val="tx2"/>
              </a:solidFill>
              <a:latin typeface="Times New Roman" panose="02020603050405020304" pitchFamily="18" charset="0"/>
              <a:ea typeface="隶书" pitchFamily="1" charset="-122"/>
            </a:endParaRPr>
          </a:p>
          <a:p>
            <a:pPr lvl="0" indent="0" algn="ctr">
              <a:buNone/>
            </a:pPr>
            <a:r>
              <a:rPr lang="zh-CN" altLang="en-US" sz="4400" b="0">
                <a:solidFill>
                  <a:schemeClr val="tx2"/>
                </a:solidFill>
                <a:latin typeface="Times New Roman" panose="02020603050405020304" pitchFamily="18" charset="0"/>
                <a:ea typeface="隶书" pitchFamily="1" charset="-122"/>
              </a:rPr>
              <a:t>经</a:t>
            </a:r>
            <a:endParaRPr lang="zh-CN" altLang="en-US" sz="4400" b="0">
              <a:solidFill>
                <a:schemeClr val="tx2"/>
              </a:solidFill>
              <a:latin typeface="Times New Roman" panose="02020603050405020304" pitchFamily="18" charset="0"/>
              <a:ea typeface="隶书" pitchFamily="1" charset="-122"/>
            </a:endParaRPr>
          </a:p>
          <a:p>
            <a:pPr lvl="0" indent="0" algn="ctr">
              <a:buNone/>
            </a:pPr>
            <a:endParaRPr lang="en-US" altLang="x-none" sz="4400" b="0">
              <a:solidFill>
                <a:schemeClr val="tx2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  <p:bldP spid="4100" grpId="0"/>
      <p:bldP spid="41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0772" name="Text Box 4"/>
          <p:cNvSpPr txBox="1"/>
          <p:nvPr/>
        </p:nvSpPr>
        <p:spPr>
          <a:xfrm>
            <a:off x="838200" y="1412875"/>
            <a:ext cx="8305800" cy="760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lnSpc>
                <a:spcPct val="155000"/>
              </a:lnSpc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结尾一句是什么表达方式？抒发了作者怎样的情感？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0773" name="Text Box 5"/>
          <p:cNvSpPr/>
          <p:nvPr>
            <p:ph idx="1"/>
          </p:nvPr>
        </p:nvSpPr>
        <p:spPr>
          <a:xfrm>
            <a:off x="468313" y="3068638"/>
            <a:ext cx="8229600" cy="45259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40000"/>
              </a:lnSpc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抒情。抒发了对阿长真挚的感激、敬爱、怀念之情</a:t>
            </a:r>
            <a:endParaRPr lang="zh-CN" altLang="en-US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2" grpId="0"/>
      <p:bldP spid="1607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1378" name="Rectangle 2"/>
          <p:cNvSpPr/>
          <p:nvPr/>
        </p:nvSpPr>
        <p:spPr>
          <a:xfrm>
            <a:off x="533400" y="549275"/>
            <a:ext cx="7772400" cy="20415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algn="l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综前所述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作者详写买 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的事件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意图已经非常明显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.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同学们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你们能说说作者为什么要详写这件事呢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1379" name="AutoShape 3"/>
          <p:cNvSpPr/>
          <p:nvPr/>
        </p:nvSpPr>
        <p:spPr>
          <a:xfrm>
            <a:off x="457200" y="3048000"/>
            <a:ext cx="7210425" cy="3405188"/>
          </a:xfrm>
          <a:prstGeom prst="cloudCallout">
            <a:avLst>
              <a:gd name="adj1" fmla="val 43106"/>
              <a:gd name="adj2" fmla="val -89579"/>
            </a:avLst>
          </a:prstGeom>
          <a:solidFill>
            <a:srgbClr val="CCFF99"/>
          </a:solidFill>
          <a:ln w="9525">
            <a:noFill/>
          </a:ln>
        </p:spPr>
        <p:txBody>
          <a:bodyPr/>
          <a:lstStyle/>
          <a:p>
            <a:pPr lvl="0" eaLnBrk="1" hangingPunct="1">
              <a:lnSpc>
                <a:spcPct val="90000"/>
              </a:lnSpc>
              <a:spcBef>
                <a:spcPct val="20000"/>
              </a:spcBef>
              <a:buChar char="•"/>
            </a:pP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这件事更能表达作者对长妈妈的敬佩和感激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也能表现长妈妈对一个孩子真诚热情的帮助和关爱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. </a:t>
            </a:r>
            <a:r>
              <a:rPr lang="zh-CN" altLang="en-US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这怎么能不使作者怀念呢</a:t>
            </a:r>
            <a:r>
              <a:rPr lang="en-US" altLang="zh-CN" sz="32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?</a:t>
            </a:r>
            <a:endParaRPr lang="en-US" altLang="zh-CN" sz="3200" b="1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uiExpand="1" build="p"/>
      <p:bldP spid="10137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1794" name="Rectangle 2"/>
          <p:cNvSpPr/>
          <p:nvPr>
            <p:ph type="title"/>
          </p:nvPr>
        </p:nvSpPr>
        <p:spPr>
          <a:xfrm>
            <a:off x="1600200" y="1143000"/>
            <a:ext cx="5943600" cy="685800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4000" b="1"/>
              <a:t>作者怎样刻画的阿长？</a:t>
            </a:r>
            <a:endParaRPr lang="zh-CN" altLang="en-US" sz="4000" b="1"/>
          </a:p>
        </p:txBody>
      </p:sp>
      <p:sp>
        <p:nvSpPr>
          <p:cNvPr id="161795" name="Rectangle 3"/>
          <p:cNvSpPr/>
          <p:nvPr>
            <p:ph idx="1"/>
          </p:nvPr>
        </p:nvSpPr>
        <p:spPr>
          <a:xfrm>
            <a:off x="304800" y="2060575"/>
            <a:ext cx="6553200" cy="2892425"/>
          </a:xfrm>
        </p:spPr>
        <p:txBody>
          <a:bodyPr vert="horz" wrap="square" lIns="91440" tIns="45720" rIns="91440" bIns="45720" anchor="t"/>
          <a:lstStyle/>
          <a:p>
            <a:pPr algn="just" eaLnBrk="1" hangingPunct="1">
              <a:buNone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1、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欲扬先抑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的手法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2、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详略得当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的选材特点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3、</a:t>
            </a:r>
            <a:r>
              <a:rPr lang="zh-CN" altLang="en-US" sz="3600" b="1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人物描写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的多样性</a:t>
            </a:r>
            <a:endParaRPr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2" name="WordArt 4"/>
          <p:cNvSpPr>
            <a:spLocks noTextEdit="1"/>
          </p:cNvSpPr>
          <p:nvPr/>
        </p:nvSpPr>
        <p:spPr>
          <a:xfrm rot="5095672">
            <a:off x="6191250" y="1519238"/>
            <a:ext cx="3168650" cy="108108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PerspectiveFront">
                <a:rot lat="20640000" lon="20700000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eaLnBrk="0" hangingPunct="0"/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写法研讨</a:t>
            </a:r>
            <a:endParaRPr lang="zh-CN" altLang="en-US" sz="36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1797" name="Line 5"/>
          <p:cNvSpPr/>
          <p:nvPr/>
        </p:nvSpPr>
        <p:spPr>
          <a:xfrm>
            <a:off x="611188" y="5013325"/>
            <a:ext cx="914400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61798" name="Text Box 6"/>
          <p:cNvSpPr txBox="1"/>
          <p:nvPr/>
        </p:nvSpPr>
        <p:spPr>
          <a:xfrm>
            <a:off x="1828800" y="4365625"/>
            <a:ext cx="67818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写人记事的文章采用恰当的写法可以做到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生动传神、事半功倍</a:t>
            </a:r>
            <a:r>
              <a:rPr lang="zh-CN" altLang="en-US" sz="3200" b="1">
                <a:latin typeface="Times New Roman" panose="02020603050405020304" pitchFamily="18" charset="0"/>
                <a:ea typeface="楷体_GB2312" pitchFamily="49" charset="-122"/>
              </a:rPr>
              <a:t>的效果</a:t>
            </a:r>
            <a:endParaRPr lang="zh-CN" altLang="en-US" sz="32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1800" name="Rectangle 8"/>
          <p:cNvSpPr/>
          <p:nvPr/>
        </p:nvSpPr>
        <p:spPr>
          <a:xfrm>
            <a:off x="0" y="5516563"/>
            <a:ext cx="197961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 作 借 鉴</a:t>
            </a:r>
            <a:endParaRPr lang="zh-CN" altLang="en-US" sz="2400" b="1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1801" name="Rectangle 9"/>
          <p:cNvSpPr/>
          <p:nvPr/>
        </p:nvSpPr>
        <p:spPr>
          <a:xfrm>
            <a:off x="1835150" y="5589588"/>
            <a:ext cx="615632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我们要学习本文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选取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典型事例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表现人物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lvl="0" algn="l" eaLnBrk="1" hangingPunct="1"/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性格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以及</a:t>
            </a:r>
            <a:r>
              <a:rPr lang="zh-CN" altLang="en-US" sz="24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详写与略写相结合</a:t>
            </a:r>
            <a:r>
              <a:rPr lang="zh-CN" altLang="en-US" sz="2400" b="1">
                <a:latin typeface="Times New Roman" panose="02020603050405020304" pitchFamily="18" charset="0"/>
                <a:ea typeface="楷体_GB2312" pitchFamily="49" charset="-122"/>
              </a:rPr>
              <a:t>写法。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6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4" grpId="0"/>
      <p:bldP spid="161795" grpId="0" uiExpand="1" build="p"/>
      <p:bldP spid="161798" grpId="0"/>
      <p:bldP spid="161800" grpId="0"/>
      <p:bldP spid="1618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4691" name="Text Box 3"/>
          <p:cNvSpPr txBox="1"/>
          <p:nvPr/>
        </p:nvSpPr>
        <p:spPr>
          <a:xfrm>
            <a:off x="647700" y="1125538"/>
            <a:ext cx="8496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为什么题目不用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‘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长妈妈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’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而用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‘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阿长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’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CC0000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6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endParaRPr lang="zh-CN" altLang="en-US" sz="3600" b="1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4692" name="Text Box 4"/>
          <p:cNvSpPr txBox="1"/>
          <p:nvPr/>
        </p:nvSpPr>
        <p:spPr>
          <a:xfrm>
            <a:off x="0" y="2057400"/>
            <a:ext cx="9144000" cy="4052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文章的题目其实已表明文章用了抑笔。文章前一部分所写的人物言行多用抑笔，诸如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不大佩服她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讨厌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不耐烦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麻烦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等若用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妈妈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，与内容不符；再则，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阿长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与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连接，是一个看似矛盾的联系，一个文盲妇女与一本古典名著怎么联系起来呢，引起读者的好奇心；再则，题目用的是</a:t>
            </a:r>
            <a:r>
              <a:rPr lang="en-US" altLang="zh-CN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46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岁写作时的口气，宜用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阿长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称呼，用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阿</a:t>
            </a:r>
            <a:r>
              <a:rPr lang="zh-CN" altLang="en-US" sz="3200" b="1">
                <a:solidFill>
                  <a:srgbClr val="3333FF"/>
                </a:solidFill>
                <a:latin typeface="Arial" panose="020b0604020202020204" pitchFamily="34" charset="0"/>
                <a:ea typeface="楷体_GB2312" pitchFamily="49" charset="-122"/>
              </a:rPr>
              <a:t>”</a:t>
            </a:r>
            <a:r>
              <a:rPr lang="zh-CN" altLang="en-US" sz="32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字又有亲昵的意味。</a:t>
            </a:r>
            <a:endParaRPr lang="zh-CN" altLang="en-US" sz="3200" b="1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/>
      <p:bldP spid="11469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vert="horz" wrap="square" lIns="91440" tIns="45720" rIns="91440" bIns="45720" anchor="ctr"/>
          <a:lstStyle/>
          <a:p>
            <a:pPr algn="l" eaLnBrk="1" hangingPunct="1"/>
            <a:br>
              <a:rPr lang="en-US" altLang="zh-CN" sz="4000" b="1">
                <a:solidFill>
                  <a:schemeClr val="tx1"/>
                </a:solidFill>
              </a:rPr>
            </a:br>
            <a:endParaRPr lang="en-US" altLang="zh-CN" sz="4000" b="1">
              <a:solidFill>
                <a:schemeClr val="tx1"/>
              </a:solidFill>
            </a:endParaRPr>
          </a:p>
        </p:txBody>
      </p:sp>
      <p:sp>
        <p:nvSpPr>
          <p:cNvPr id="163843" name="Rectangle 3"/>
          <p:cNvSpPr/>
          <p:nvPr/>
        </p:nvSpPr>
        <p:spPr>
          <a:xfrm>
            <a:off x="3132138" y="373063"/>
            <a:ext cx="2989262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中 心 思 想</a:t>
            </a:r>
            <a:endParaRPr lang="zh-CN" altLang="en-US" sz="4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44" name="Rectangle 4"/>
          <p:cNvSpPr>
            <a:spLocks noChangeArrowheads="1"/>
          </p:cNvSpPr>
          <p:nvPr/>
        </p:nvSpPr>
        <p:spPr bwMode="auto">
          <a:xfrm>
            <a:off x="611188" y="1628775"/>
            <a:ext cx="7920038" cy="4603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vl="0" algn="l" eaLnBrk="1" hangingPunct="1">
              <a:lnSpc>
                <a:spcPct val="165000"/>
              </a:lnSpc>
            </a:pP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本文记叙了阿长和鲁迅童年时生活中的几件事，生动地刻画了长妈妈的形象，赞颂了劳动人民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淳朴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宽厚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善良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热情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的品质，表现了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童年时鲁迅内心世界的丰富多彩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对长妈妈深深的怀念之情</a:t>
            </a:r>
            <a:r>
              <a:rPr lang="zh-CN" altLang="en-US" sz="32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。</a:t>
            </a:r>
            <a:endParaRPr lang="zh-CN" altLang="en-US" sz="32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algn="l" eaLnBrk="1" hangingPunct="1"/>
            <a:endParaRPr lang="zh-CN" altLang="en-US" sz="32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4581" name="Group 5"/>
          <p:cNvGrpSpPr/>
          <p:nvPr/>
        </p:nvGrpSpPr>
        <p:grpSpPr>
          <a:xfrm>
            <a:off x="633413" y="3630613"/>
            <a:ext cx="4410075" cy="1470025"/>
            <a:chOff x="399" y="2287"/>
            <a:chExt cx="2778" cy="926"/>
          </a:xfrm>
        </p:grpSpPr>
        <p:sp>
          <p:nvSpPr>
            <p:cNvPr id="24582" name="Rectangle 6"/>
            <p:cNvSpPr/>
            <p:nvPr/>
          </p:nvSpPr>
          <p:spPr>
            <a:xfrm>
              <a:off x="399" y="2886"/>
              <a:ext cx="1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l" eaLnBrk="1" hangingPunct="1">
                <a:spcBef>
                  <a:spcPct val="50000"/>
                </a:spcBef>
              </a:pPr>
              <a:endParaRPr lang="zh-CN" altLang="zh-CN" sz="2800" b="1">
                <a:latin typeface="Arial" panose="020b0604020202020204" pitchFamily="34" charset="0"/>
                <a:ea typeface="华文中宋" pitchFamily="2" charset="-122"/>
              </a:endParaRPr>
            </a:p>
          </p:txBody>
        </p:sp>
        <p:sp>
          <p:nvSpPr>
            <p:cNvPr id="24583" name="Rectangle 7"/>
            <p:cNvSpPr/>
            <p:nvPr/>
          </p:nvSpPr>
          <p:spPr>
            <a:xfrm>
              <a:off x="3061" y="2287"/>
              <a:ext cx="1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l" eaLnBrk="1" hangingPunct="1"/>
              <a:endParaRPr lang="zh-CN" altLang="zh-CN" sz="28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endParaRPr>
            </a:p>
          </p:txBody>
        </p:sp>
      </p:grpSp>
      <p:pic>
        <p:nvPicPr>
          <p:cNvPr id="16384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150600" y="10668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/>
      <p:bldP spid="1638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阿长与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山海经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》</a:t>
            </a:r>
            <a:br>
              <a:rPr lang="en-US" altLang="zh-CN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鲁迅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323850" y="1905000"/>
            <a:ext cx="8134350" cy="40386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这是一篇纪实性</a:t>
            </a:r>
            <a:r>
              <a:rPr lang="zh-CN" altLang="en-US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回忆性散文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。选自</a:t>
            </a: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————</a:t>
            </a:r>
            <a:endParaRPr lang="en-US" altLang="zh-CN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文章真实而亲切地再现了鲁迅童年时与长妈妈相处的情景，表现了长妈妈的性格特点。 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br>
              <a:rPr lang="zh-CN" altLang="en-US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 作者通过对儿时</a:t>
            </a:r>
            <a:r>
              <a:rPr lang="zh-CN" altLang="en-US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往事的回忆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，表达了对长妈妈这样一个劳动妇女的深深怀念。 </a:t>
            </a:r>
            <a:endParaRPr lang="zh-CN" altLang="en-US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Rectangle 2"/>
          <p:cNvSpPr/>
          <p:nvPr/>
        </p:nvSpPr>
        <p:spPr>
          <a:xfrm>
            <a:off x="250508" y="1610360"/>
            <a:ext cx="39608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4000" b="1">
                <a:solidFill>
                  <a:srgbClr val="9966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学习目标：</a:t>
            </a:r>
            <a:endParaRPr lang="zh-CN" altLang="en-US" sz="4000" b="1">
              <a:solidFill>
                <a:srgbClr val="9966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Rectangle 3"/>
          <p:cNvSpPr/>
          <p:nvPr/>
        </p:nvSpPr>
        <p:spPr>
          <a:xfrm>
            <a:off x="250825" y="2708275"/>
            <a:ext cx="8459788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一、了解刻画人物所选取的典型事例。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00" name="Rectangle 4"/>
          <p:cNvSpPr/>
          <p:nvPr/>
        </p:nvSpPr>
        <p:spPr>
          <a:xfrm>
            <a:off x="-31115" y="3847465"/>
            <a:ext cx="8280400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二、认识阿长是一位怎样的旧中国劳动妇女。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0" y="-171450"/>
            <a:ext cx="8763000" cy="1368425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b="1">
                <a:solidFill>
                  <a:srgbClr val="3333FF"/>
                </a:solidFill>
              </a:rPr>
              <a:t>课前热身：读一读</a:t>
            </a:r>
            <a:endParaRPr lang="zh-CN" altLang="en-US" sz="3600" b="1">
              <a:solidFill>
                <a:srgbClr val="3333FF"/>
              </a:solidFill>
            </a:endParaRPr>
          </a:p>
        </p:txBody>
      </p:sp>
      <p:sp>
        <p:nvSpPr>
          <p:cNvPr id="5123" name="Rectangle 3"/>
          <p:cNvSpPr>
            <a:spLocks noGrp="1"/>
          </p:cNvSpPr>
          <p:nvPr>
            <p:ph idx="1"/>
          </p:nvPr>
        </p:nvSpPr>
        <p:spPr>
          <a:xfrm>
            <a:off x="250825" y="836613"/>
            <a:ext cx="8540750" cy="5072062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骇  掳  悚  惶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急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疮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疤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诘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问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渴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慕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懒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霹雳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孤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孀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絮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说  福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橘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粗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拙</a:t>
            </a:r>
            <a:endParaRPr lang="zh-CN" altLang="en-US" sz="3600">
              <a:solidFill>
                <a:srgbClr val="3333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烦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琐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惧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惮  郝懿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行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舫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胸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脯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倘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使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淡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薄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憎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恶  大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抵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>
                <a:solidFill>
                  <a:srgbClr val="3333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名其妙 深不可测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Text Box 4"/>
          <p:cNvSpPr txBox="1"/>
          <p:nvPr/>
        </p:nvSpPr>
        <p:spPr>
          <a:xfrm>
            <a:off x="1958975" y="14414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7" name="Text Box 5"/>
          <p:cNvSpPr txBox="1"/>
          <p:nvPr/>
        </p:nvSpPr>
        <p:spPr>
          <a:xfrm>
            <a:off x="1187450" y="836613"/>
            <a:ext cx="685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lǔ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4211638" y="836613"/>
            <a:ext cx="171608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chuāng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59" name="Text Box 7"/>
          <p:cNvSpPr txBox="1"/>
          <p:nvPr/>
        </p:nvSpPr>
        <p:spPr>
          <a:xfrm>
            <a:off x="5795963" y="908050"/>
            <a:ext cx="6350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jié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0" name="Text Box 8"/>
          <p:cNvSpPr txBox="1"/>
          <p:nvPr/>
        </p:nvSpPr>
        <p:spPr>
          <a:xfrm>
            <a:off x="1763713" y="836613"/>
            <a:ext cx="123983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sǒng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1" name="Text Box 9"/>
          <p:cNvSpPr txBox="1"/>
          <p:nvPr/>
        </p:nvSpPr>
        <p:spPr>
          <a:xfrm>
            <a:off x="2987675" y="836613"/>
            <a:ext cx="151288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huáng 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7164388" y="836613"/>
            <a:ext cx="6127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kě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3" name="Text Box 11"/>
          <p:cNvSpPr txBox="1"/>
          <p:nvPr/>
        </p:nvSpPr>
        <p:spPr>
          <a:xfrm>
            <a:off x="1619250" y="2133600"/>
            <a:ext cx="11096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Pī  lì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4" name="Text Box 12"/>
          <p:cNvSpPr txBox="1"/>
          <p:nvPr/>
        </p:nvSpPr>
        <p:spPr>
          <a:xfrm>
            <a:off x="2916238" y="2060575"/>
            <a:ext cx="23034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shu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5" name="Text Box 13"/>
          <p:cNvSpPr txBox="1"/>
          <p:nvPr/>
        </p:nvSpPr>
        <p:spPr>
          <a:xfrm>
            <a:off x="1979613" y="3284538"/>
            <a:ext cx="9048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dàn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6" name="Text Box 14"/>
          <p:cNvSpPr txBox="1"/>
          <p:nvPr/>
        </p:nvSpPr>
        <p:spPr>
          <a:xfrm>
            <a:off x="250825" y="836613"/>
            <a:ext cx="914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hài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7" name="Text Box 15"/>
          <p:cNvSpPr txBox="1"/>
          <p:nvPr/>
        </p:nvSpPr>
        <p:spPr>
          <a:xfrm>
            <a:off x="250825" y="2060575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sh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ū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8" name="Text Box 16"/>
          <p:cNvSpPr txBox="1"/>
          <p:nvPr/>
        </p:nvSpPr>
        <p:spPr>
          <a:xfrm>
            <a:off x="4356100" y="2133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x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ù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69" name="Text Box 17"/>
          <p:cNvSpPr txBox="1"/>
          <p:nvPr/>
        </p:nvSpPr>
        <p:spPr>
          <a:xfrm>
            <a:off x="6227763" y="1989138"/>
            <a:ext cx="685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j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ú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0" name="Text Box 18"/>
          <p:cNvSpPr txBox="1"/>
          <p:nvPr/>
        </p:nvSpPr>
        <p:spPr>
          <a:xfrm>
            <a:off x="7308850" y="21336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zhu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ō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1" name="Text Box 19"/>
          <p:cNvSpPr txBox="1"/>
          <p:nvPr/>
        </p:nvSpPr>
        <p:spPr>
          <a:xfrm>
            <a:off x="539750" y="3284538"/>
            <a:ext cx="1371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su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ŏ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2" name="Text Box 20"/>
          <p:cNvSpPr txBox="1"/>
          <p:nvPr/>
        </p:nvSpPr>
        <p:spPr>
          <a:xfrm>
            <a:off x="2987675" y="3284538"/>
            <a:ext cx="18288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h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ă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o y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ì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3573" name="Text Box 21"/>
          <p:cNvSpPr txBox="1"/>
          <p:nvPr/>
        </p:nvSpPr>
        <p:spPr>
          <a:xfrm>
            <a:off x="4643438" y="3357563"/>
            <a:ext cx="13716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f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ă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4" name="Text Box 22"/>
          <p:cNvSpPr txBox="1"/>
          <p:nvPr/>
        </p:nvSpPr>
        <p:spPr>
          <a:xfrm>
            <a:off x="6156325" y="3284538"/>
            <a:ext cx="9144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p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ú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5" name="Text Box 23"/>
          <p:cNvSpPr txBox="1"/>
          <p:nvPr/>
        </p:nvSpPr>
        <p:spPr>
          <a:xfrm>
            <a:off x="7019925" y="3357563"/>
            <a:ext cx="152400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t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ă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细黑" pitchFamily="2" charset="-122"/>
              </a:rPr>
              <a:t>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华文细黑" pitchFamily="2" charset="-122"/>
            </a:endParaRPr>
          </a:p>
        </p:txBody>
      </p:sp>
      <p:sp>
        <p:nvSpPr>
          <p:cNvPr id="23577" name="Text Box 25"/>
          <p:cNvSpPr txBox="1"/>
          <p:nvPr/>
        </p:nvSpPr>
        <p:spPr>
          <a:xfrm>
            <a:off x="539750" y="4508500"/>
            <a:ext cx="10080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bó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8" name="Text Box 26"/>
          <p:cNvSpPr txBox="1"/>
          <p:nvPr/>
        </p:nvSpPr>
        <p:spPr>
          <a:xfrm>
            <a:off x="1476375" y="4437063"/>
            <a:ext cx="14398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zēng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79" name="Text Box 27"/>
          <p:cNvSpPr txBox="1"/>
          <p:nvPr/>
        </p:nvSpPr>
        <p:spPr>
          <a:xfrm>
            <a:off x="3348038" y="4508500"/>
            <a:ext cx="720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dǐ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80" name="Text Box 28"/>
          <p:cNvSpPr txBox="1"/>
          <p:nvPr/>
        </p:nvSpPr>
        <p:spPr>
          <a:xfrm>
            <a:off x="4067175" y="4508500"/>
            <a:ext cx="9366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mò</a:t>
            </a:r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3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3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3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3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7" grpId="0"/>
      <p:bldP spid="23578" grpId="0"/>
      <p:bldP spid="23579" grpId="0"/>
      <p:bldP spid="235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/>
          <p:cNvSpPr txBox="1"/>
          <p:nvPr/>
        </p:nvSpPr>
        <p:spPr>
          <a:xfrm>
            <a:off x="2286000" y="0"/>
            <a:ext cx="464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>
                <a:latin typeface="Times New Roman" panose="02020603050405020304" pitchFamily="18" charset="0"/>
                <a:ea typeface="黑体" panose="02010609060101010101" pitchFamily="49" charset="-122"/>
              </a:rPr>
              <a:t>检查预习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50825" y="476250"/>
            <a:ext cx="6400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词语解释：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684213" y="1125538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骇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5364163" y="1125538"/>
            <a:ext cx="1447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②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掳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684213" y="1844675"/>
            <a:ext cx="1524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③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悚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684213" y="2492375"/>
            <a:ext cx="190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惶急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684213" y="3141663"/>
            <a:ext cx="1905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⑤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疮疤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684213" y="3789363"/>
            <a:ext cx="2438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⑥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诘问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4" name="Text Box 10"/>
          <p:cNvSpPr txBox="1"/>
          <p:nvPr/>
        </p:nvSpPr>
        <p:spPr>
          <a:xfrm>
            <a:off x="684213" y="4437063"/>
            <a:ext cx="2895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⑦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渴慕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155" name="Text Box 11"/>
          <p:cNvSpPr txBox="1"/>
          <p:nvPr/>
        </p:nvSpPr>
        <p:spPr>
          <a:xfrm>
            <a:off x="755650" y="5013325"/>
            <a:ext cx="1828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⑧ 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霹雳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2" name="Text Box 12"/>
          <p:cNvSpPr txBox="1"/>
          <p:nvPr/>
        </p:nvSpPr>
        <p:spPr>
          <a:xfrm>
            <a:off x="6629400" y="1125538"/>
            <a:ext cx="16144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抢走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3" name="Text Box 13"/>
          <p:cNvSpPr txBox="1"/>
          <p:nvPr/>
        </p:nvSpPr>
        <p:spPr>
          <a:xfrm>
            <a:off x="1763713" y="1844675"/>
            <a:ext cx="1655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害怕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4" name="Text Box 14"/>
          <p:cNvSpPr txBox="1"/>
          <p:nvPr/>
        </p:nvSpPr>
        <p:spPr>
          <a:xfrm>
            <a:off x="2268538" y="2492375"/>
            <a:ext cx="464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恐惧着急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5" name="Text Box 15"/>
          <p:cNvSpPr txBox="1"/>
          <p:nvPr/>
        </p:nvSpPr>
        <p:spPr>
          <a:xfrm>
            <a:off x="2133600" y="3141663"/>
            <a:ext cx="7010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疮好了以后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留下的疤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6" name="Text Box 16"/>
          <p:cNvSpPr txBox="1"/>
          <p:nvPr/>
        </p:nvSpPr>
        <p:spPr>
          <a:xfrm>
            <a:off x="2051050" y="3789363"/>
            <a:ext cx="45989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追问，责问。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7" name="Text Box 17"/>
          <p:cNvSpPr txBox="1"/>
          <p:nvPr/>
        </p:nvSpPr>
        <p:spPr>
          <a:xfrm>
            <a:off x="2268538" y="4437063"/>
            <a:ext cx="434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迫切地羡慕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8" name="Text Box 18"/>
          <p:cNvSpPr txBox="1"/>
          <p:nvPr/>
        </p:nvSpPr>
        <p:spPr>
          <a:xfrm>
            <a:off x="2268538" y="5013325"/>
            <a:ext cx="64770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云和地面之间发生的一种强烈雷电现象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5619" name="Text Box 19"/>
          <p:cNvSpPr txBox="1"/>
          <p:nvPr/>
        </p:nvSpPr>
        <p:spPr>
          <a:xfrm>
            <a:off x="1835150" y="1196975"/>
            <a:ext cx="3810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惊吓，震惊</a:t>
            </a:r>
            <a:r>
              <a:rPr lang="zh-CN" altLang="en-US" sz="3600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2" grpId="0"/>
      <p:bldP spid="25613" grpId="0"/>
      <p:bldP spid="25614" grpId="0"/>
      <p:bldP spid="25615" grpId="0"/>
      <p:bldP spid="25616" grpId="0"/>
      <p:bldP spid="25617" grpId="0"/>
      <p:bldP spid="25618" grpId="0"/>
      <p:bldP spid="256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4"/>
          <p:cNvSpPr txBox="1"/>
          <p:nvPr/>
        </p:nvSpPr>
        <p:spPr>
          <a:xfrm>
            <a:off x="323850" y="260350"/>
            <a:ext cx="8820150" cy="6434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面如土色：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脸色跟土的颜色一样，没有血色。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形容极端惊恐。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深不可测：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深得难以测量。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情有可原：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根据实际情况，有可以原谅的地方。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惧惮：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害怕。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莫名其妙：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没有人能说出其中的奥秘。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莫，没有谁。名，说出。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震悚：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身体因恐惧或过度兴奋而颤动。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algn="l" eaLnBrk="1" hangingPunct="1">
              <a:spcBef>
                <a:spcPct val="50000"/>
              </a:spcBef>
            </a:pPr>
            <a:r>
              <a:rPr lang="zh-CN" altLang="en-US" sz="3200" b="1">
                <a:latin typeface="Arial" panose="020b0604020202020204" pitchFamily="34" charset="0"/>
                <a:ea typeface="宋体" panose="02010600030101010101" pitchFamily="2" charset="-122"/>
              </a:rPr>
              <a:t>粗拙：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粗糙低劣。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4" name="Rectangle 2"/>
          <p:cNvSpPr/>
          <p:nvPr/>
        </p:nvSpPr>
        <p:spPr>
          <a:xfrm>
            <a:off x="2514600" y="14288"/>
            <a:ext cx="39624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30000"/>
              </a:spcBef>
            </a:pPr>
            <a:r>
              <a:rPr lang="zh-CN" altLang="en-US" sz="48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自学指导 一：</a:t>
            </a:r>
            <a:endParaRPr lang="zh-CN" altLang="en-US" sz="4800" b="1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827088" y="1844675"/>
            <a:ext cx="7489825" cy="3835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记叙了哪些事件？详略怎么安排的？</a:t>
            </a: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65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在你的眼中，“长妈妈”是一个怎样的人？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755650" y="476250"/>
            <a:ext cx="8596313" cy="1371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速读课文，整体感知：</a:t>
            </a:r>
            <a:endParaRPr kumimoji="1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/>
          <p:nvPr/>
        </p:nvSpPr>
        <p:spPr>
          <a:xfrm>
            <a:off x="4500563" y="260350"/>
            <a:ext cx="2190750" cy="1190625"/>
          </a:xfrm>
          <a:prstGeom prst="rect">
            <a:avLst/>
          </a:prstGeom>
          <a:solidFill>
            <a:srgbClr val="FDFED2"/>
          </a:solidFill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en-US" altLang="zh-CN" sz="28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我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的感情变化</a:t>
            </a:r>
            <a:endParaRPr lang="zh-CN" altLang="en-US" sz="28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1" name="Rectangle 3"/>
          <p:cNvSpPr/>
          <p:nvPr/>
        </p:nvSpPr>
        <p:spPr>
          <a:xfrm>
            <a:off x="4495800" y="5611813"/>
            <a:ext cx="2190750" cy="973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新的敬意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2" name="Rectangle 4"/>
          <p:cNvSpPr/>
          <p:nvPr/>
        </p:nvSpPr>
        <p:spPr>
          <a:xfrm>
            <a:off x="2667000" y="5611813"/>
            <a:ext cx="1828800" cy="973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热爱关心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孩子</a:t>
            </a:r>
            <a:endParaRPr lang="zh-CN" altLang="en-US" sz="2400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3" name="Rectangle 5"/>
          <p:cNvSpPr/>
          <p:nvPr/>
        </p:nvSpPr>
        <p:spPr>
          <a:xfrm>
            <a:off x="228600" y="5611813"/>
            <a:ext cx="2438400" cy="973137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为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我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买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en-US" altLang="zh-CN" sz="2400" b="1">
                <a:latin typeface="Arial" panose="020b0604020202020204" pitchFamily="34" charset="0"/>
                <a:ea typeface="华文中宋" pitchFamily="2" charset="-122"/>
              </a:rPr>
              <a:t>《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山海经</a:t>
            </a:r>
            <a:r>
              <a:rPr lang="en-US" altLang="zh-CN" sz="2400" b="1">
                <a:latin typeface="Arial" panose="020b0604020202020204" pitchFamily="34" charset="0"/>
                <a:ea typeface="华文中宋" pitchFamily="2" charset="-122"/>
              </a:rPr>
              <a:t>》</a:t>
            </a:r>
            <a:endParaRPr lang="en-US" altLang="zh-CN" sz="24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4" name="Rectangle 6"/>
          <p:cNvSpPr/>
          <p:nvPr/>
        </p:nvSpPr>
        <p:spPr>
          <a:xfrm>
            <a:off x="4495800" y="4421188"/>
            <a:ext cx="2190750" cy="1190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特别的敬意</a:t>
            </a:r>
            <a:endParaRPr lang="zh-CN" altLang="en-US" sz="2400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5" name="Rectangle 7"/>
          <p:cNvSpPr/>
          <p:nvPr/>
        </p:nvSpPr>
        <p:spPr>
          <a:xfrm>
            <a:off x="2667000" y="4421188"/>
            <a:ext cx="18288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无知、</a:t>
            </a: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淳朴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6" name="Rectangle 8"/>
          <p:cNvSpPr/>
          <p:nvPr/>
        </p:nvSpPr>
        <p:spPr>
          <a:xfrm>
            <a:off x="228600" y="4421188"/>
            <a:ext cx="2438400" cy="11906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讲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长毛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”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的故事</a:t>
            </a:r>
            <a:endParaRPr lang="zh-CN" altLang="en-US" sz="24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7" name="Rectangle 9"/>
          <p:cNvSpPr/>
          <p:nvPr/>
        </p:nvSpPr>
        <p:spPr>
          <a:xfrm>
            <a:off x="4495800" y="3448050"/>
            <a:ext cx="2190750" cy="97313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不耐烦</a:t>
            </a:r>
            <a:endParaRPr lang="zh-CN" altLang="en-US" sz="2400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8" name="Rectangle 10"/>
          <p:cNvSpPr/>
          <p:nvPr/>
        </p:nvSpPr>
        <p:spPr>
          <a:xfrm>
            <a:off x="2667000" y="3448050"/>
            <a:ext cx="1828800" cy="97313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善良真诚</a:t>
            </a:r>
            <a:endParaRPr lang="zh-CN" altLang="en-US" sz="2400" b="1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39" name="Rectangle 11"/>
          <p:cNvSpPr/>
          <p:nvPr/>
        </p:nvSpPr>
        <p:spPr>
          <a:xfrm>
            <a:off x="179388" y="3448050"/>
            <a:ext cx="2614612" cy="973138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令人厌烦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的规矩  教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我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不少道理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0" name="Rectangle 12"/>
          <p:cNvSpPr/>
          <p:nvPr/>
        </p:nvSpPr>
        <p:spPr>
          <a:xfrm>
            <a:off x="2667000" y="2473325"/>
            <a:ext cx="1828800" cy="974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粗俗、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不拘小节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1" name="Rectangle 13"/>
          <p:cNvSpPr/>
          <p:nvPr/>
        </p:nvSpPr>
        <p:spPr>
          <a:xfrm>
            <a:off x="228600" y="2473325"/>
            <a:ext cx="2438400" cy="974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摆成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大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字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的睡相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2" name="Rectangle 14"/>
          <p:cNvSpPr/>
          <p:nvPr/>
        </p:nvSpPr>
        <p:spPr>
          <a:xfrm>
            <a:off x="6659563" y="1844675"/>
            <a:ext cx="2152650" cy="465772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  <a:ea typeface="华文中宋" pitchFamily="2" charset="-122"/>
              </a:rPr>
              <a:t>先</a:t>
            </a:r>
            <a:endParaRPr lang="zh-CN" altLang="en-US" sz="40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spcBef>
                <a:spcPct val="2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抑</a:t>
            </a: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spcBef>
                <a:spcPct val="20000"/>
              </a:spcBef>
            </a:pPr>
            <a:endParaRPr lang="zh-CN" altLang="en-US" sz="40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spcBef>
                <a:spcPct val="20000"/>
              </a:spcBef>
            </a:pPr>
            <a:r>
              <a:rPr lang="zh-CN" altLang="en-US" sz="4000" b="1">
                <a:latin typeface="Arial" panose="020b0604020202020204" pitchFamily="34" charset="0"/>
                <a:ea typeface="华文中宋" pitchFamily="2" charset="-122"/>
              </a:rPr>
              <a:t>后</a:t>
            </a:r>
            <a:endParaRPr lang="zh-CN" altLang="en-US" sz="40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spcBef>
                <a:spcPct val="2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扬</a:t>
            </a:r>
            <a:endParaRPr lang="zh-CN" altLang="en-US" sz="4000" b="1">
              <a:solidFill>
                <a:srgbClr val="FF3300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3" name="Rectangle 15"/>
          <p:cNvSpPr/>
          <p:nvPr/>
        </p:nvSpPr>
        <p:spPr>
          <a:xfrm>
            <a:off x="4495800" y="1450975"/>
            <a:ext cx="2190750" cy="1997075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  <a:ea typeface="华文中宋" pitchFamily="2" charset="-122"/>
              </a:rPr>
              <a:t>实在</a:t>
            </a: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不大佩服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4" name="Rectangle 16"/>
          <p:cNvSpPr/>
          <p:nvPr/>
        </p:nvSpPr>
        <p:spPr>
          <a:xfrm>
            <a:off x="2667000" y="1450975"/>
            <a:ext cx="1828800" cy="1022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  <a:latin typeface="Arial" panose="020b0604020202020204" pitchFamily="34" charset="0"/>
                <a:ea typeface="华文中宋" pitchFamily="2" charset="-122"/>
              </a:rPr>
              <a:t>饶舌多事</a:t>
            </a:r>
            <a:endParaRPr lang="zh-CN" altLang="en-US" sz="2400" b="1">
              <a:solidFill>
                <a:srgbClr val="0000FF"/>
              </a:solidFill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50545" name="Rectangle 17"/>
          <p:cNvSpPr/>
          <p:nvPr/>
        </p:nvSpPr>
        <p:spPr>
          <a:xfrm>
            <a:off x="228600" y="1450975"/>
            <a:ext cx="2438400" cy="102235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切切察察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  <a:p>
            <a:pPr lvl="0" eaLnBrk="1" fontAlgn="ctr" hangingPunct="1">
              <a:lnSpc>
                <a:spcPct val="80000"/>
              </a:lnSpc>
            </a:pP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喜欢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2400" b="1">
                <a:latin typeface="Arial" panose="020b0604020202020204" pitchFamily="34" charset="0"/>
                <a:ea typeface="华文中宋" pitchFamily="2" charset="-122"/>
              </a:rPr>
              <a:t>告状</a:t>
            </a:r>
            <a:r>
              <a:rPr lang="zh-CN" altLang="en-US" sz="2400" b="1">
                <a:latin typeface="华文中宋" pitchFamily="2" charset="-122"/>
                <a:ea typeface="华文中宋" pitchFamily="2" charset="-122"/>
              </a:rPr>
              <a:t>”</a:t>
            </a:r>
            <a:endParaRPr lang="zh-CN" altLang="en-US" sz="24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34" name="Rectangle 18"/>
          <p:cNvSpPr/>
          <p:nvPr/>
        </p:nvSpPr>
        <p:spPr>
          <a:xfrm>
            <a:off x="6686550" y="260350"/>
            <a:ext cx="2152650" cy="1190625"/>
          </a:xfrm>
          <a:prstGeom prst="rect">
            <a:avLst/>
          </a:prstGeom>
          <a:solidFill>
            <a:srgbClr val="FDFED2"/>
          </a:solidFill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写作手法</a:t>
            </a:r>
            <a:endParaRPr lang="zh-CN" altLang="en-US" sz="28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35" name="Rectangle 19"/>
          <p:cNvSpPr/>
          <p:nvPr/>
        </p:nvSpPr>
        <p:spPr>
          <a:xfrm>
            <a:off x="2667000" y="260350"/>
            <a:ext cx="1828800" cy="1190625"/>
          </a:xfrm>
          <a:prstGeom prst="rect">
            <a:avLst/>
          </a:prstGeom>
          <a:solidFill>
            <a:srgbClr val="FDFED2"/>
          </a:solidFill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spcBef>
                <a:spcPct val="20000"/>
              </a:spcBef>
            </a:pP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阿长性格</a:t>
            </a:r>
            <a:endParaRPr lang="zh-CN" altLang="en-US" sz="2800" b="1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36" name="Rectangle 20"/>
          <p:cNvSpPr/>
          <p:nvPr/>
        </p:nvSpPr>
        <p:spPr>
          <a:xfrm>
            <a:off x="228600" y="260350"/>
            <a:ext cx="2438400" cy="1190625"/>
          </a:xfrm>
          <a:prstGeom prst="rect">
            <a:avLst/>
          </a:prstGeom>
          <a:solidFill>
            <a:srgbClr val="FDFED2"/>
          </a:solidFill>
          <a:ln w="9525">
            <a:noFill/>
          </a:ln>
        </p:spPr>
        <p:txBody>
          <a:bodyPr anchor="ctr" anchorCtr="1"/>
          <a:lstStyle/>
          <a:p>
            <a:pPr lvl="0" eaLnBrk="1" fontAlgn="ctr" hangingPunct="1">
              <a:lnSpc>
                <a:spcPct val="80000"/>
              </a:lnSpc>
            </a:pPr>
            <a:r>
              <a:rPr lang="zh-CN" altLang="en-US" sz="2800" b="1">
                <a:latin typeface="Arial" panose="020b0604020202020204" pitchFamily="34" charset="0"/>
                <a:ea typeface="华文中宋" pitchFamily="2" charset="-122"/>
              </a:rPr>
              <a:t>事</a:t>
            </a:r>
            <a:endParaRPr lang="zh-CN" altLang="en-US" sz="28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9237" name="Line 21"/>
          <p:cNvSpPr/>
          <p:nvPr/>
        </p:nvSpPr>
        <p:spPr>
          <a:xfrm>
            <a:off x="228600" y="1450975"/>
            <a:ext cx="86106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38" name="Line 22"/>
          <p:cNvSpPr/>
          <p:nvPr/>
        </p:nvSpPr>
        <p:spPr>
          <a:xfrm>
            <a:off x="228600" y="2473325"/>
            <a:ext cx="426720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39" name="Line 23"/>
          <p:cNvSpPr/>
          <p:nvPr/>
        </p:nvSpPr>
        <p:spPr>
          <a:xfrm>
            <a:off x="228600" y="3448050"/>
            <a:ext cx="64579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0" name="Line 24"/>
          <p:cNvSpPr/>
          <p:nvPr/>
        </p:nvSpPr>
        <p:spPr>
          <a:xfrm>
            <a:off x="228600" y="4421188"/>
            <a:ext cx="64579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1" name="Line 25"/>
          <p:cNvSpPr/>
          <p:nvPr/>
        </p:nvSpPr>
        <p:spPr>
          <a:xfrm>
            <a:off x="228600" y="5611813"/>
            <a:ext cx="6457950" cy="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2" name="Line 26"/>
          <p:cNvSpPr/>
          <p:nvPr/>
        </p:nvSpPr>
        <p:spPr>
          <a:xfrm>
            <a:off x="250825" y="6669088"/>
            <a:ext cx="8610600" cy="0"/>
          </a:xfrm>
          <a:prstGeom prst="line">
            <a:avLst/>
          </a:prstGeom>
          <a:ln w="190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3" name="Line 27"/>
          <p:cNvSpPr/>
          <p:nvPr/>
        </p:nvSpPr>
        <p:spPr>
          <a:xfrm flipH="1">
            <a:off x="179388" y="333375"/>
            <a:ext cx="0" cy="6324600"/>
          </a:xfrm>
          <a:prstGeom prst="line">
            <a:avLst/>
          </a:prstGeom>
          <a:ln w="190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4" name="Line 28"/>
          <p:cNvSpPr/>
          <p:nvPr/>
        </p:nvSpPr>
        <p:spPr>
          <a:xfrm flipH="1">
            <a:off x="2667000" y="260350"/>
            <a:ext cx="0" cy="63246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5" name="Line 29"/>
          <p:cNvSpPr/>
          <p:nvPr/>
        </p:nvSpPr>
        <p:spPr>
          <a:xfrm flipH="1">
            <a:off x="4495800" y="260350"/>
            <a:ext cx="0" cy="63246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6" name="Line 30"/>
          <p:cNvSpPr/>
          <p:nvPr/>
        </p:nvSpPr>
        <p:spPr>
          <a:xfrm flipH="1">
            <a:off x="6686550" y="260350"/>
            <a:ext cx="0" cy="6324600"/>
          </a:xfrm>
          <a:prstGeom prst="line">
            <a:avLst/>
          </a:prstGeom>
          <a:ln w="127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7" name="Line 31"/>
          <p:cNvSpPr/>
          <p:nvPr/>
        </p:nvSpPr>
        <p:spPr>
          <a:xfrm flipH="1">
            <a:off x="8839200" y="260350"/>
            <a:ext cx="0" cy="6324600"/>
          </a:xfrm>
          <a:prstGeom prst="line">
            <a:avLst/>
          </a:prstGeom>
          <a:ln w="190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8" name="Line 32"/>
          <p:cNvSpPr/>
          <p:nvPr/>
        </p:nvSpPr>
        <p:spPr>
          <a:xfrm>
            <a:off x="250825" y="404813"/>
            <a:ext cx="8569325" cy="0"/>
          </a:xfrm>
          <a:prstGeom prst="line">
            <a:avLst/>
          </a:prstGeom>
          <a:ln w="19050" cap="sq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9249" name="Rectangle 33"/>
          <p:cNvSpPr/>
          <p:nvPr/>
        </p:nvSpPr>
        <p:spPr>
          <a:xfrm>
            <a:off x="1835150" y="0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根据课文内容，完成下列表格。</a:t>
            </a:r>
            <a:endParaRPr lang="zh-CN" altLang="en-US" sz="2800" b="1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0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0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0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5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0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0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/>
      <p:bldP spid="150532" grpId="0"/>
      <p:bldP spid="150533" grpId="0"/>
      <p:bldP spid="150534" grpId="0"/>
      <p:bldP spid="150535" grpId="0"/>
      <p:bldP spid="150536" grpId="0"/>
      <p:bldP spid="150537" grpId="0"/>
      <p:bldP spid="150538" grpId="0"/>
      <p:bldP spid="150539" grpId="0"/>
      <p:bldP spid="150540" grpId="0"/>
      <p:bldP spid="150541" grpId="0"/>
      <p:bldP spid="150542" grpId="0"/>
      <p:bldP spid="150543" grpId="0"/>
      <p:bldP spid="150544" grpId="0"/>
      <p:bldP spid="15054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169</Paragraphs>
  <Slides>24</Slides>
  <Notes>10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宋体</vt:lpstr>
      <vt:lpstr>Calibri</vt:lpstr>
      <vt:lpstr>Times New Roman</vt:lpstr>
      <vt:lpstr>隶书</vt:lpstr>
      <vt:lpstr>黑体</vt:lpstr>
      <vt:lpstr>楷体_GB2312</vt:lpstr>
      <vt:lpstr>楷体</vt:lpstr>
      <vt:lpstr>华文细黑</vt:lpstr>
      <vt:lpstr>华文中宋</vt:lpstr>
      <vt:lpstr>Wingdings</vt:lpstr>
      <vt:lpstr>Tahoma</vt:lpstr>
      <vt:lpstr>默认设计模板</vt:lpstr>
      <vt:lpstr>PowerPoint Presentation</vt:lpstr>
      <vt:lpstr>PowerPoint Presentation</vt:lpstr>
      <vt:lpstr>阿长与《山海经》鲁迅 </vt:lpstr>
      <vt:lpstr>PowerPoint Presentation</vt:lpstr>
      <vt:lpstr>课前热身：读一读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“我”对阿长的感情是怎样变化的？哪些词语或句子体现了作者的感情色彩？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作者怎样刻画的阿长？</vt:lpstr>
      <vt:lpstr>PowerPoint Presentation</vt:lpstr>
      <vt:lpstr/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2021-03-05T15:50:17.049</cp:lastPrinted>
  <dcterms:created xsi:type="dcterms:W3CDTF">2021-03-05T15:50:17Z</dcterms:created>
  <dcterms:modified xsi:type="dcterms:W3CDTF">2021-03-05T07:50:17Z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