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31" r:id="rId3"/>
    <p:sldId id="285" r:id="rId5"/>
    <p:sldId id="508" r:id="rId6"/>
    <p:sldId id="457" r:id="rId7"/>
    <p:sldId id="458" r:id="rId8"/>
    <p:sldId id="459" r:id="rId9"/>
    <p:sldId id="485" r:id="rId10"/>
    <p:sldId id="286" r:id="rId11"/>
    <p:sldId id="361" r:id="rId12"/>
    <p:sldId id="362" r:id="rId13"/>
    <p:sldId id="363" r:id="rId14"/>
    <p:sldId id="463" r:id="rId15"/>
    <p:sldId id="295" r:id="rId16"/>
    <p:sldId id="556" r:id="rId17"/>
    <p:sldId id="289" r:id="rId18"/>
    <p:sldId id="291" r:id="rId19"/>
    <p:sldId id="535" r:id="rId20"/>
    <p:sldId id="293" r:id="rId21"/>
    <p:sldId id="337" r:id="rId22"/>
    <p:sldId id="575" r:id="rId23"/>
    <p:sldId id="576" r:id="rId24"/>
    <p:sldId id="455" r:id="rId25"/>
    <p:sldId id="344" r:id="rId26"/>
    <p:sldId id="577" r:id="rId27"/>
    <p:sldId id="345" r:id="rId28"/>
    <p:sldId id="578" r:id="rId29"/>
    <p:sldId id="294" r:id="rId30"/>
    <p:sldId id="550" r:id="rId3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1CEAE8"/>
    <a:srgbClr val="F8F8F8"/>
    <a:srgbClr val="0000CC"/>
    <a:srgbClr val="FF33CC"/>
    <a:srgbClr val="3333FF"/>
    <a:srgbClr val="FFFF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584" y="-96"/>
      </p:cViewPr>
      <p:guideLst>
        <p:guide orient="horz" pos="2238"/>
        <p:guide pos="39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277813"/>
            <a:ext cx="10972800" cy="585311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en-US" altLang="zh-CN" sz="1000" strike="noStrike" noProof="1" dirty="0">
                <a:latin typeface="Verdana" panose="020B0604030504040204" pitchFamily="34" charset="0"/>
                <a:ea typeface="宋体" panose="02010600030101010101" pitchFamily="2" charset="-122"/>
                <a:cs typeface="+mn-ea"/>
              </a:rPr>
            </a:fld>
            <a:endParaRPr lang="en-US" altLang="zh-CN" sz="1000" strike="noStrike" noProof="1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rtlCol="0" anchor="b"/>
          <a:lstStyle>
            <a:lvl1pPr>
              <a:defRPr/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A312A6-E814-467B-895F-4E87E673B4BD}" type="datetime1"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1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45720" rIns="45720" rtlCol="0" anchor="ctr"/>
          <a:p>
            <a:pPr algn="ctr" eaLnBrk="1" hangingPunct="1"/>
            <a:fld id="{9A0DB2DC-4C9A-4742-B13C-FB6460FD3503}" type="slidenum">
              <a:rPr lang="zh-CN" altLang="en-US" dirty="0"/>
            </a:fld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file:///C:\Users\74096\Documents\&#30334;&#24230;&#20113;&#21516;&#27493;&#30424;\&#21021;&#20013;&#35821;&#25991;\1%20&#19971;&#19978;\&#35838;&#20214;\Sound%20of%20Silence.mp3" TargetMode="External"/><Relationship Id="rId3" Type="http://schemas.openxmlformats.org/officeDocument/2006/relationships/audio" Target="file:///C:\Users\74096\Documents\&#30334;&#24230;&#20113;&#21516;&#27493;&#30424;\&#21021;&#20013;&#35821;&#25991;\1%20&#19971;&#19978;\&#35838;&#20214;\Sound%20of%20Silence.mp3" TargetMode="Externa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3" name="图片 56322" descr="068m"/>
          <p:cNvPicPr>
            <a:picLocks noChangeAspect="1"/>
          </p:cNvPicPr>
          <p:nvPr/>
        </p:nvPicPr>
        <p:blipFill>
          <a:blip r:embed="rId1"/>
          <a:srcRect t="6667"/>
          <a:stretch>
            <a:fillRect/>
          </a:stretch>
        </p:blipFill>
        <p:spPr>
          <a:xfrm>
            <a:off x="-1905" y="0"/>
            <a:ext cx="1219581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" y="-227965"/>
            <a:ext cx="12229465" cy="7373620"/>
          </a:xfrm>
          <a:prstGeom prst="rect">
            <a:avLst/>
          </a:prstGeom>
        </p:spPr>
      </p:pic>
      <p:sp>
        <p:nvSpPr>
          <p:cNvPr id="56324" name="文本框 56323"/>
          <p:cNvSpPr txBox="1"/>
          <p:nvPr/>
        </p:nvSpPr>
        <p:spPr>
          <a:xfrm>
            <a:off x="3924300" y="1750060"/>
            <a:ext cx="450532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散文诗两首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日期占位符 2"/>
          <p:cNvSpPr/>
          <p:nvPr/>
        </p:nvSpPr>
        <p:spPr>
          <a:xfrm>
            <a:off x="10084435" y="5690870"/>
            <a:ext cx="2143125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chemeClr val="bg1"/>
                </a:solidFill>
                <a:uFillTx/>
              </a:rPr>
            </a:fld>
            <a:endParaRPr lang="zh-CN" altLang="en-US" sz="3600" b="1" dirty="0">
              <a:solidFill>
                <a:schemeClr val="bg1"/>
              </a:solidFill>
              <a:uFillTx/>
            </a:endParaRPr>
          </a:p>
        </p:txBody>
      </p:sp>
      <p:pic>
        <p:nvPicPr>
          <p:cNvPr id="4" name="Sound of Silence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5835" y="5993765"/>
            <a:ext cx="7330440" cy="70675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000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49" charset="-122"/>
              </a:rPr>
              <a:t>实用课件制作：涡阳八中臧文清</a:t>
            </a:r>
            <a:endParaRPr lang="zh-CN" altLang="en-US" sz="4000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137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内容占位符 2"/>
          <p:cNvSpPr>
            <a:spLocks noGrp="1"/>
          </p:cNvSpPr>
          <p:nvPr>
            <p:ph idx="1"/>
          </p:nvPr>
        </p:nvSpPr>
        <p:spPr>
          <a:xfrm>
            <a:off x="1981200" y="838200"/>
            <a:ext cx="9023350" cy="5669915"/>
          </a:xfrm>
        </p:spPr>
        <p:txBody>
          <a:bodyPr vert="horz" wrap="square" anchor="t"/>
          <a:p>
            <a:pPr marL="0" indent="0">
              <a:lnSpc>
                <a:spcPts val="492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繁星</a:t>
            </a:r>
            <a:r>
              <a:rPr lang="en-US" altLang="zh-CN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春水</a:t>
            </a:r>
            <a:r>
              <a:rPr lang="en-US" altLang="zh-CN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内容：</a:t>
            </a:r>
            <a:endParaRPr lang="zh-CN" altLang="en-US" sz="3600" b="1" dirty="0">
              <a:solidFill>
                <a:srgbClr val="3333FF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lnSpc>
                <a:spcPts val="49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一是对母爱与童真的歌颂与赞扬。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lnSpc>
                <a:spcPts val="49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二是对大自然的崇拜与赞颂。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lnSpc>
                <a:spcPts val="4920"/>
              </a:lnSpc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三是对人生的感悟和思考。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lnSpc>
                <a:spcPts val="492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       这本诗集把对母爱的歌颂，对童心的呼唤，对大自然的咏叹完美地融合在一起，营造出一个至善至美的世界，感情真挚深沉，语言清新淡雅而晶莹明丽，给人以无穷的回味和启迪。</a:t>
            </a:r>
            <a:endParaRPr lang="zh-CN" altLang="en-US" sz="3600" b="1" dirty="0">
              <a:solidFill>
                <a:srgbClr val="3333FF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文体知识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1669415" y="1249045"/>
            <a:ext cx="9467850" cy="5093335"/>
          </a:xfrm>
        </p:spPr>
        <p:txBody>
          <a:bodyPr vert="horz" wrap="square" anchor="t"/>
          <a:p>
            <a:pPr marL="0" indent="0">
              <a:buNone/>
            </a:pPr>
            <a:r>
              <a:rPr lang="en-US" altLang="zh-CN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在艺术上，</a:t>
            </a:r>
            <a:r>
              <a:rPr lang="en-US" altLang="zh-CN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繁星</a:t>
            </a:r>
            <a:r>
              <a:rPr lang="en-US" altLang="zh-CN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春水</a:t>
            </a:r>
            <a:r>
              <a:rPr lang="en-US" altLang="zh-CN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3333FF"/>
                </a:solidFill>
                <a:uFillTx/>
                <a:ea typeface="黑体" panose="02010609060101010101" pitchFamily="49" charset="-122"/>
              </a:rPr>
              <a:t>兼采中国古典诗词和泰戈尔哲理小诗之长，善于捕捉霎那间的灵感，以三言两语书写内心的感受和思考，形式短小而意味深长。特别是在语言上，清新淡雅而又晶莹明丽，明白晓畅而又清韵悠长，具有独特的艺术魅力。</a:t>
            </a:r>
            <a:endParaRPr lang="zh-CN" altLang="en-US" sz="3600" b="1" dirty="0">
              <a:solidFill>
                <a:srgbClr val="3333FF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       因此它又被茅盾称为“繁星格，春水体”</a:t>
            </a:r>
            <a:r>
              <a:rPr lang="zh-CN" altLang="en-US" sz="3600" dirty="0">
                <a:solidFill>
                  <a:srgbClr val="FF0000"/>
                </a:solidFill>
                <a:ea typeface="黑体" panose="02010609060101010101" pitchFamily="49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文体知识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441960" y="728663"/>
            <a:ext cx="11497310" cy="61855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母亲的病日重一日，日夜都处在昏迷状态之中。然而，一次当她稍清醒后，竟对我说：“你的衣服太单薄了，不如穿上我的黑驼绒袍子，省得冻着……”我顿时泪如雨下。 母亲就是这样，就是到生命最后一刻，心里还是想着女儿。</a:t>
            </a:r>
            <a:endParaRPr kumimoji="0" sz="36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kumimoji="0" lang="en-US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1930</a:t>
            </a:r>
            <a:r>
              <a:rPr kumimoji="0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kumimoji="0" lang="en-US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kumimoji="0" lang="en-US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kumimoji="0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日，冰心的母亲杨福慈告别人世。</a:t>
            </a:r>
            <a:endParaRPr kumimoji="0" sz="36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冰心将母亲为她保存了</a:t>
            </a:r>
            <a:r>
              <a:rPr kumimoji="0" lang="en-US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kumimoji="0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年的、自己出生时第一次剃下的胎发，以及她在燕京大学获得的金钥匙，一并葬了。</a:t>
            </a:r>
            <a:endParaRPr kumimoji="0" sz="36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回首往事，冰心由衷地赞美母亲：“母亲是世界上最好母亲中的最好一个。” </a:t>
            </a:r>
            <a:endParaRPr kumimoji="0" sz="36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资料助读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>
          <a:xfrm>
            <a:off x="2708910" y="1452880"/>
            <a:ext cx="6805295" cy="4704080"/>
          </a:xfrm>
        </p:spPr>
        <p:txBody>
          <a:bodyPr/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b="1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仿宋" panose="02010609060101010101" charset="-122"/>
                <a:ea typeface="宋体" panose="02010600030101010101" pitchFamily="2" charset="-122"/>
              </a:rPr>
              <a:t>姊</a:t>
            </a:r>
            <a:r>
              <a:rPr lang="zh-CN" altLang="en-US" sz="4000" b="1" dirty="0">
                <a:solidFill>
                  <a:srgbClr val="0000CC"/>
                </a:solidFill>
                <a:latin typeface="仿宋" panose="02010609060101010101" charset="-122"/>
                <a:ea typeface="宋体" panose="02010600030101010101" pitchFamily="2" charset="-122"/>
              </a:rPr>
              <a:t>妹（      ）</a:t>
            </a:r>
            <a:endParaRPr lang="zh-CN" altLang="en-US" sz="4000" b="1" dirty="0">
              <a:solidFill>
                <a:srgbClr val="0000CC"/>
              </a:solidFill>
              <a:latin typeface="仿宋" panose="02010609060101010101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b="1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仿宋" panose="02010609060101010101" charset="-122"/>
                <a:ea typeface="宋体" panose="02010600030101010101" pitchFamily="2" charset="-122"/>
              </a:rPr>
              <a:t>菡萏</a:t>
            </a:r>
            <a:r>
              <a:rPr lang="zh-CN" altLang="en-US" sz="4000" b="1" dirty="0">
                <a:solidFill>
                  <a:srgbClr val="0000CC"/>
                </a:solidFill>
                <a:latin typeface="仿宋" panose="02010609060101010101" charset="-122"/>
                <a:ea typeface="宋体" panose="02010600030101010101" pitchFamily="2" charset="-122"/>
              </a:rPr>
              <a:t>（        ）</a:t>
            </a:r>
            <a:endParaRPr lang="zh-CN" altLang="en-US" sz="4000" b="1" dirty="0">
              <a:solidFill>
                <a:srgbClr val="0000CC"/>
              </a:solidFill>
              <a:latin typeface="仿宋" panose="02010609060101010101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b="1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仿宋" panose="02010609060101010101" charset="-122"/>
                <a:ea typeface="宋体" panose="02010600030101010101" pitchFamily="2" charset="-122"/>
              </a:rPr>
              <a:t>徘徊</a:t>
            </a:r>
            <a:r>
              <a:rPr lang="zh-CN" altLang="en-US" sz="4000" b="1" dirty="0">
                <a:solidFill>
                  <a:srgbClr val="0000CC"/>
                </a:solidFill>
                <a:latin typeface="仿宋" panose="02010609060101010101" charset="-122"/>
                <a:ea typeface="宋体" panose="02010600030101010101" pitchFamily="2" charset="-122"/>
              </a:rPr>
              <a:t>（         ）</a:t>
            </a:r>
            <a:endParaRPr lang="zh-CN" altLang="en-US" sz="4000" b="1" dirty="0">
              <a:solidFill>
                <a:srgbClr val="0000CC"/>
              </a:solidFill>
              <a:latin typeface="仿宋" panose="02010609060101010101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b="1" dirty="0">
                <a:solidFill>
                  <a:srgbClr val="0000CC"/>
                </a:solidFill>
                <a:latin typeface="仿宋" panose="02010609060101010101" charset="-122"/>
                <a:ea typeface="宋体" panose="02010600030101010101" pitchFamily="2" charset="-122"/>
              </a:rPr>
              <a:t>荫</a:t>
            </a:r>
            <a:r>
              <a:rPr lang="zh-CN" altLang="en-US" sz="4000" b="1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仿宋" panose="02010609060101010101" charset="-122"/>
                <a:ea typeface="宋体" panose="02010600030101010101" pitchFamily="2" charset="-122"/>
              </a:rPr>
              <a:t>蔽</a:t>
            </a:r>
            <a:r>
              <a:rPr lang="zh-CN" altLang="en-US" sz="4000" b="1" dirty="0">
                <a:solidFill>
                  <a:srgbClr val="0000CC"/>
                </a:solidFill>
                <a:latin typeface="仿宋" panose="02010609060101010101" charset="-122"/>
                <a:ea typeface="宋体" panose="02010600030101010101" pitchFamily="2" charset="-122"/>
              </a:rPr>
              <a:t>（      ）</a:t>
            </a:r>
            <a:endParaRPr lang="zh-CN" altLang="en-US" sz="4000" b="1" dirty="0">
              <a:solidFill>
                <a:srgbClr val="0000CC"/>
              </a:solidFill>
              <a:latin typeface="仿宋" panose="02010609060101010101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4000" b="1" u="heavy" dirty="0">
                <a:solidFill>
                  <a:srgbClr val="0000CC"/>
                </a:solidFill>
                <a:uFill>
                  <a:solidFill>
                    <a:srgbClr val="FF0000"/>
                  </a:solidFill>
                </a:uFill>
                <a:latin typeface="仿宋" panose="02010609060101010101" charset="-122"/>
                <a:ea typeface="宋体" panose="02010600030101010101" pitchFamily="2" charset="-122"/>
              </a:rPr>
              <a:t>欹</a:t>
            </a:r>
            <a:r>
              <a:rPr lang="zh-CN" altLang="en-US" sz="4000" b="1" dirty="0">
                <a:solidFill>
                  <a:srgbClr val="0000CC"/>
                </a:solidFill>
                <a:latin typeface="仿宋" panose="02010609060101010101" charset="-122"/>
                <a:ea typeface="宋体" panose="02010600030101010101" pitchFamily="2" charset="-122"/>
              </a:rPr>
              <a:t>斜（      ）</a:t>
            </a:r>
            <a:endParaRPr lang="zh-CN" altLang="en-US" sz="4000" b="1" dirty="0">
              <a:solidFill>
                <a:srgbClr val="0000CC"/>
              </a:solidFill>
              <a:latin typeface="仿宋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46084" name="文本框 46083"/>
          <p:cNvSpPr txBox="1"/>
          <p:nvPr/>
        </p:nvSpPr>
        <p:spPr>
          <a:xfrm>
            <a:off x="4756150" y="1621790"/>
            <a:ext cx="15036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zǐ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仿宋" panose="02010609060101010101" charset="-122"/>
                <a:sym typeface="+mn-ea"/>
              </a:rPr>
              <a:t> </a:t>
            </a:r>
            <a:endParaRPr lang="zh-CN" altLang="en-US" sz="4000" b="1" dirty="0">
              <a:solidFill>
                <a:srgbClr val="FF0000"/>
              </a:solidFill>
              <a:uFillTx/>
              <a:latin typeface="仿宋" panose="02010609060101010101" charset="-122"/>
              <a:sym typeface="+mn-ea"/>
            </a:endParaRPr>
          </a:p>
        </p:txBody>
      </p:sp>
      <p:sp>
        <p:nvSpPr>
          <p:cNvPr id="46085" name="文本框 46084"/>
          <p:cNvSpPr txBox="1"/>
          <p:nvPr/>
        </p:nvSpPr>
        <p:spPr>
          <a:xfrm>
            <a:off x="4390390" y="2644458"/>
            <a:ext cx="19786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hàn dàn 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6" name="文本框 46085"/>
          <p:cNvSpPr txBox="1"/>
          <p:nvPr/>
        </p:nvSpPr>
        <p:spPr>
          <a:xfrm>
            <a:off x="4390390" y="3451543"/>
            <a:ext cx="223520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l">
              <a:buClrTx/>
              <a:buSzTx/>
              <a:buFontTx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pái huái 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7" name="文本框 46086"/>
          <p:cNvSpPr txBox="1"/>
          <p:nvPr/>
        </p:nvSpPr>
        <p:spPr>
          <a:xfrm>
            <a:off x="4799965" y="4400868"/>
            <a:ext cx="5892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bì </a:t>
            </a:r>
            <a:endParaRPr lang="en-US" altLang="zh-CN" sz="4400">
              <a:latin typeface="Arial" panose="020B0604020202020204" pitchFamily="34" charset="0"/>
            </a:endParaRPr>
          </a:p>
        </p:txBody>
      </p:sp>
      <p:sp>
        <p:nvSpPr>
          <p:cNvPr id="46088" name="文本框 46087"/>
          <p:cNvSpPr txBox="1"/>
          <p:nvPr/>
        </p:nvSpPr>
        <p:spPr>
          <a:xfrm>
            <a:off x="4799965" y="5341620"/>
            <a:ext cx="5892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qī </a:t>
            </a:r>
            <a:endParaRPr lang="zh-CN" altLang="en-US" sz="40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44950" y="46545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00B050"/>
                </a:solidFill>
                <a:uFillTx/>
                <a:ea typeface="微软雅黑" panose="020B0503020204020204" charset="-122"/>
              </a:rPr>
              <a:t>字音字形</a:t>
            </a:r>
            <a:endParaRPr lang="zh-CN" altLang="en-US" sz="4000" b="1">
              <a:solidFill>
                <a:srgbClr val="00B050"/>
              </a:solidFill>
              <a:uFillTx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  <p:bldP spid="46086" grpId="0"/>
      <p:bldP spid="46087" grpId="0"/>
      <p:bldP spid="460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9" name="矩形 46088"/>
          <p:cNvSpPr/>
          <p:nvPr/>
        </p:nvSpPr>
        <p:spPr>
          <a:xfrm>
            <a:off x="2237105" y="1410970"/>
            <a:ext cx="7568565" cy="464058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ts val="5020"/>
              </a:lnSpc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并蒂：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指两朵花并排长在同一茎上。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 </a:t>
            </a:r>
            <a:b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花瑞：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花开的好预兆。</a:t>
            </a:r>
            <a:b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菡萏：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荷花。</a:t>
            </a:r>
            <a:b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攲斜：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倾斜、歪斜。</a:t>
            </a:r>
            <a:br>
              <a:rPr lang="zh-CN" altLang="en-US" sz="3600" b="1" dirty="0">
                <a:solidFill>
                  <a:srgbClr val="FF0000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慈怜：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黑体" panose="02010609060101010101" pitchFamily="49" charset="-122"/>
              </a:rPr>
              <a:t>仁慈而怜爱。</a:t>
            </a:r>
            <a:b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pitchFamily="49" charset="-122"/>
                <a:ea typeface="黑体" panose="02010609060101010101" pitchFamily="49" charset="-122"/>
              </a:rPr>
              <a:t>荫蔽：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（枝叶）遮蔽；隐蔽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1135" y="455295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>
                <a:solidFill>
                  <a:srgbClr val="00B050"/>
                </a:solidFill>
                <a:uFillTx/>
                <a:ea typeface="微软雅黑" panose="020B0503020204020204" charset="-122"/>
              </a:rPr>
              <a:t>词语释义</a:t>
            </a:r>
            <a:endParaRPr lang="zh-CN" altLang="en-US" sz="4000" b="1">
              <a:solidFill>
                <a:srgbClr val="00B050"/>
              </a:solidFill>
              <a:uFillTx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16"/>
          <p:cNvSpPr/>
          <p:nvPr/>
        </p:nvSpPr>
        <p:spPr>
          <a:xfrm>
            <a:off x="1900555" y="798195"/>
            <a:ext cx="8991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just">
              <a:spcBef>
                <a:spcPct val="3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这篇文章抒写和歌颂的对象是什么？</a:t>
            </a:r>
            <a:endParaRPr lang="zh-CN" altLang="en-US" sz="3600" b="1" dirty="0">
              <a:solidFill>
                <a:srgbClr val="0000CC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65" name="Text Box 17"/>
          <p:cNvSpPr txBox="1"/>
          <p:nvPr/>
        </p:nvSpPr>
        <p:spPr>
          <a:xfrm>
            <a:off x="3368040" y="1443355"/>
            <a:ext cx="2209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49" charset="-122"/>
              </a:rPr>
              <a:t>母亲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27666" name="Text Box 18"/>
          <p:cNvSpPr txBox="1"/>
          <p:nvPr/>
        </p:nvSpPr>
        <p:spPr>
          <a:xfrm>
            <a:off x="1900555" y="2278380"/>
            <a:ext cx="8610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just">
              <a:spcBef>
                <a:spcPct val="3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作者是借助哪种具体形象来歌颂的 ？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67" name="Text Box 19"/>
          <p:cNvSpPr txBox="1"/>
          <p:nvPr/>
        </p:nvSpPr>
        <p:spPr>
          <a:xfrm>
            <a:off x="3368040" y="2923540"/>
            <a:ext cx="14027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荷叶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68" name="Text Box 20"/>
          <p:cNvSpPr txBox="1"/>
          <p:nvPr/>
        </p:nvSpPr>
        <p:spPr>
          <a:xfrm>
            <a:off x="1900555" y="3757930"/>
            <a:ext cx="78759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571500" indent="-571500">
              <a:spcBef>
                <a:spcPct val="5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课文重点描写了一幅什么景象？</a:t>
            </a:r>
            <a:r>
              <a:rPr lang="zh-CN" altLang="en-US" sz="3600" b="1" dirty="0">
                <a:solidFill>
                  <a:srgbClr val="0000CC"/>
                </a:solidFill>
                <a:ea typeface="黑体" panose="02010609060101010101" pitchFamily="49" charset="-122"/>
                <a:sym typeface="+mn-ea"/>
              </a:rPr>
              <a:t>由此联想到什么？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69" name="Text Box 21"/>
          <p:cNvSpPr txBox="1"/>
          <p:nvPr/>
        </p:nvSpPr>
        <p:spPr>
          <a:xfrm>
            <a:off x="2897505" y="5082540"/>
            <a:ext cx="845058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</a:rPr>
              <a:t>雨打红莲、荷叶护莲。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联想到母亲对子女的呵护与关爱之情。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整体把握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5" grpId="0"/>
      <p:bldP spid="276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38913"/>
          <p:cNvSpPr txBox="1"/>
          <p:nvPr/>
        </p:nvSpPr>
        <p:spPr>
          <a:xfrm>
            <a:off x="1713230" y="567055"/>
            <a:ext cx="8382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just">
              <a:spcBef>
                <a:spcPct val="3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ea typeface="黑体" panose="02010609060101010101" pitchFamily="49" charset="-122"/>
              </a:rPr>
              <a:t>文章主要写“雨中三次看红莲”，红莲的形态是如何变化的呢？当时的环境是怎样的？作者的心境又是怎样？ </a:t>
            </a:r>
            <a:endParaRPr lang="zh-CN" altLang="en-US" sz="3600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38915" name="文本框 38914"/>
          <p:cNvSpPr txBox="1"/>
          <p:nvPr/>
        </p:nvSpPr>
        <p:spPr>
          <a:xfrm>
            <a:off x="3883978" y="3692525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开满 亭亭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6451283" y="3448368"/>
            <a:ext cx="19050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繁杂的雨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浓阴的天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9448165" y="3692525"/>
            <a:ext cx="10655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烦闷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4007168" y="4576128"/>
            <a:ext cx="18288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左右欹斜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无依无靠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6527800" y="4576445"/>
            <a:ext cx="19812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雷声作了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 eaLnBrk="0" hangingPunct="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雨愈下愈大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9085898" y="4576445"/>
            <a:ext cx="16764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不适意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spcBef>
                <a:spcPts val="0"/>
              </a:spcBef>
              <a:buClrTx/>
              <a:buSzTx/>
              <a:buFontTx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徘徊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3778885" y="5665470"/>
            <a:ext cx="24371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spcBef>
                <a:spcPts val="0"/>
              </a:spcBef>
              <a:buClrTx/>
              <a:buSz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在大荷叶的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spcBef>
                <a:spcPts val="0"/>
              </a:spcBef>
              <a:buClrTx/>
              <a:buSz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覆盖下不动摇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6451283" y="5665470"/>
            <a:ext cx="20574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雨势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并不减退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8923" name="文本框 38922"/>
          <p:cNvSpPr txBox="1"/>
          <p:nvPr/>
        </p:nvSpPr>
        <p:spPr>
          <a:xfrm>
            <a:off x="8689340" y="5723255"/>
            <a:ext cx="258381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不宁的心绪散尽，感动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38924" name="组合 38923"/>
          <p:cNvGrpSpPr/>
          <p:nvPr/>
        </p:nvGrpSpPr>
        <p:grpSpPr>
          <a:xfrm>
            <a:off x="1150620" y="2440305"/>
            <a:ext cx="10130790" cy="4332727"/>
            <a:chOff x="-3" y="-3"/>
            <a:chExt cx="3758" cy="2025"/>
          </a:xfrm>
        </p:grpSpPr>
        <p:grpSp>
          <p:nvGrpSpPr>
            <p:cNvPr id="38925" name="组合 38924"/>
            <p:cNvGrpSpPr/>
            <p:nvPr/>
          </p:nvGrpSpPr>
          <p:grpSpPr>
            <a:xfrm>
              <a:off x="0" y="0"/>
              <a:ext cx="3752" cy="2022"/>
              <a:chOff x="0" y="0"/>
              <a:chExt cx="3752" cy="2022"/>
            </a:xfrm>
          </p:grpSpPr>
          <p:grpSp>
            <p:nvGrpSpPr>
              <p:cNvPr id="38926" name="组合 38925"/>
              <p:cNvGrpSpPr/>
              <p:nvPr/>
            </p:nvGrpSpPr>
            <p:grpSpPr>
              <a:xfrm>
                <a:off x="0" y="0"/>
                <a:ext cx="938" cy="432"/>
                <a:chOff x="0" y="0"/>
                <a:chExt cx="938" cy="432"/>
              </a:xfrm>
            </p:grpSpPr>
            <p:sp>
              <p:nvSpPr>
                <p:cNvPr id="38927" name="矩形 38926"/>
                <p:cNvSpPr/>
                <p:nvPr/>
              </p:nvSpPr>
              <p:spPr>
                <a:xfrm>
                  <a:off x="43" y="0"/>
                  <a:ext cx="852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r>
                    <a:rPr lang="en-US" altLang="zh-CN" sz="1200" dirty="0">
                      <a:latin typeface="Times New Roman" panose="02020603050405020304" pitchFamily="18" charset="0"/>
                    </a:rPr>
                    <a:t> </a:t>
                  </a:r>
                  <a:endParaRPr lang="en-US" altLang="zh-CN" sz="1200" dirty="0">
                    <a:latin typeface="Times New Roman" panose="02020603050405020304" pitchFamily="18" charset="0"/>
                  </a:endParaRPr>
                </a:p>
                <a:p>
                  <a:pPr algn="ctr" eaLnBrk="0" hangingPunct="0"/>
                  <a:endParaRPr lang="en-US" altLang="zh-CN" sz="24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28" name="矩形 38927"/>
                <p:cNvSpPr/>
                <p:nvPr/>
              </p:nvSpPr>
              <p:spPr>
                <a:xfrm>
                  <a:off x="0" y="0"/>
                  <a:ext cx="938" cy="432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29" name="组合 38928"/>
              <p:cNvGrpSpPr/>
              <p:nvPr/>
            </p:nvGrpSpPr>
            <p:grpSpPr>
              <a:xfrm>
                <a:off x="938" y="0"/>
                <a:ext cx="938" cy="432"/>
                <a:chOff x="938" y="0"/>
                <a:chExt cx="938" cy="432"/>
              </a:xfrm>
            </p:grpSpPr>
            <p:sp>
              <p:nvSpPr>
                <p:cNvPr id="38930" name="矩形 38929"/>
                <p:cNvSpPr/>
                <p:nvPr/>
              </p:nvSpPr>
              <p:spPr>
                <a:xfrm>
                  <a:off x="981" y="0"/>
                  <a:ext cx="852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lang="en-US" altLang="zh-CN" sz="3200" b="1" dirty="0">
                    <a:latin typeface="Times New Roman" panose="02020603050405020304" pitchFamily="18" charset="0"/>
                  </a:endParaRPr>
                </a:p>
                <a:p>
                  <a:pPr algn="ctr"/>
                  <a:r>
                    <a:rPr lang="zh-CN" altLang="en-US" sz="3600" b="1" dirty="0">
                      <a:solidFill>
                        <a:srgbClr val="7030A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红莲</a:t>
                  </a:r>
                  <a:endParaRPr lang="zh-CN" altLang="en-US" sz="3600" b="1" dirty="0">
                    <a:solidFill>
                      <a:srgbClr val="FF33CC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  <a:p>
                  <a:pPr algn="ctr" eaLnBrk="0" hangingPunct="0"/>
                  <a:endParaRPr lang="zh-CN" altLang="en-US" sz="3600" dirty="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31" name="矩形 38930"/>
                <p:cNvSpPr/>
                <p:nvPr/>
              </p:nvSpPr>
              <p:spPr>
                <a:xfrm>
                  <a:off x="938" y="0"/>
                  <a:ext cx="938" cy="432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32" name="组合 38931"/>
              <p:cNvGrpSpPr/>
              <p:nvPr/>
            </p:nvGrpSpPr>
            <p:grpSpPr>
              <a:xfrm>
                <a:off x="1876" y="0"/>
                <a:ext cx="938" cy="432"/>
                <a:chOff x="1876" y="0"/>
                <a:chExt cx="938" cy="432"/>
              </a:xfrm>
            </p:grpSpPr>
            <p:sp>
              <p:nvSpPr>
                <p:cNvPr id="38933" name="矩形 38932"/>
                <p:cNvSpPr/>
                <p:nvPr/>
              </p:nvSpPr>
              <p:spPr>
                <a:xfrm>
                  <a:off x="1919" y="0"/>
                  <a:ext cx="852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r>
                    <a:rPr lang="zh-CN" altLang="en-US" sz="3600" b="1" dirty="0">
                      <a:solidFill>
                        <a:srgbClr val="7030A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环</a:t>
                  </a:r>
                  <a:r>
                    <a:rPr lang="zh-CN" altLang="en-US" sz="3600" b="1" dirty="0">
                      <a:solidFill>
                        <a:srgbClr val="7030A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境</a:t>
                  </a:r>
                  <a:endParaRPr lang="zh-CN" altLang="en-US" sz="3600" b="1" dirty="0">
                    <a:solidFill>
                      <a:srgbClr val="00B050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934" name="矩形 38933"/>
                <p:cNvSpPr/>
                <p:nvPr/>
              </p:nvSpPr>
              <p:spPr>
                <a:xfrm>
                  <a:off x="1876" y="0"/>
                  <a:ext cx="938" cy="432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35" name="组合 38934"/>
              <p:cNvGrpSpPr/>
              <p:nvPr/>
            </p:nvGrpSpPr>
            <p:grpSpPr>
              <a:xfrm>
                <a:off x="2814" y="0"/>
                <a:ext cx="938" cy="432"/>
                <a:chOff x="2814" y="0"/>
                <a:chExt cx="938" cy="432"/>
              </a:xfrm>
            </p:grpSpPr>
            <p:sp>
              <p:nvSpPr>
                <p:cNvPr id="38936" name="矩形 38935"/>
                <p:cNvSpPr/>
                <p:nvPr/>
              </p:nvSpPr>
              <p:spPr>
                <a:xfrm>
                  <a:off x="2857" y="0"/>
                  <a:ext cx="852" cy="432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r>
                    <a:rPr lang="zh-CN" altLang="en-US" sz="3600" b="1" dirty="0">
                      <a:solidFill>
                        <a:srgbClr val="7030A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心情</a:t>
                  </a:r>
                  <a:endParaRPr lang="zh-CN" altLang="en-US" sz="3600" b="1" dirty="0">
                    <a:solidFill>
                      <a:srgbClr val="7030A0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937" name="矩形 38936"/>
                <p:cNvSpPr/>
                <p:nvPr/>
              </p:nvSpPr>
              <p:spPr>
                <a:xfrm>
                  <a:off x="2814" y="0"/>
                  <a:ext cx="938" cy="432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38" name="组合 38937"/>
              <p:cNvGrpSpPr/>
              <p:nvPr/>
            </p:nvGrpSpPr>
            <p:grpSpPr>
              <a:xfrm>
                <a:off x="0" y="432"/>
                <a:ext cx="938" cy="518"/>
                <a:chOff x="0" y="432"/>
                <a:chExt cx="938" cy="518"/>
              </a:xfrm>
            </p:grpSpPr>
            <p:sp>
              <p:nvSpPr>
                <p:cNvPr id="38939" name="矩形 38938"/>
                <p:cNvSpPr/>
                <p:nvPr/>
              </p:nvSpPr>
              <p:spPr>
                <a:xfrm>
                  <a:off x="43" y="432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lnSpc>
                      <a:spcPts val="3720"/>
                    </a:lnSpc>
                  </a:pPr>
                  <a:r>
                    <a:rPr lang="zh-CN" altLang="en-US" sz="3600" b="1" dirty="0">
                      <a:solidFill>
                        <a:srgbClr val="00B05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一写</a:t>
                  </a:r>
                  <a:endParaRPr lang="zh-CN" altLang="en-US" sz="3600" b="1" dirty="0">
                    <a:solidFill>
                      <a:srgbClr val="00B050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  <a:p>
                  <a:pPr algn="ctr">
                    <a:lnSpc>
                      <a:spcPts val="3720"/>
                    </a:lnSpc>
                  </a:pPr>
                  <a:r>
                    <a:rPr lang="zh-CN" altLang="en-US" sz="3600" b="1" dirty="0">
                      <a:solidFill>
                        <a:srgbClr val="00B05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看红莲</a:t>
                  </a:r>
                  <a:endParaRPr lang="zh-CN" altLang="en-US" sz="3600" b="1" dirty="0">
                    <a:solidFill>
                      <a:srgbClr val="00B050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940" name="矩形 38939"/>
                <p:cNvSpPr/>
                <p:nvPr/>
              </p:nvSpPr>
              <p:spPr>
                <a:xfrm>
                  <a:off x="0" y="432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41" name="组合 38940"/>
              <p:cNvGrpSpPr/>
              <p:nvPr/>
            </p:nvGrpSpPr>
            <p:grpSpPr>
              <a:xfrm>
                <a:off x="938" y="432"/>
                <a:ext cx="938" cy="518"/>
                <a:chOff x="938" y="432"/>
                <a:chExt cx="938" cy="518"/>
              </a:xfrm>
            </p:grpSpPr>
            <p:sp>
              <p:nvSpPr>
                <p:cNvPr id="38942" name="矩形 38941"/>
                <p:cNvSpPr/>
                <p:nvPr/>
              </p:nvSpPr>
              <p:spPr>
                <a:xfrm>
                  <a:off x="981" y="432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43" name="矩形 38942"/>
                <p:cNvSpPr/>
                <p:nvPr/>
              </p:nvSpPr>
              <p:spPr>
                <a:xfrm>
                  <a:off x="938" y="432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44" name="组合 38943"/>
              <p:cNvGrpSpPr/>
              <p:nvPr/>
            </p:nvGrpSpPr>
            <p:grpSpPr>
              <a:xfrm>
                <a:off x="1876" y="432"/>
                <a:ext cx="938" cy="518"/>
                <a:chOff x="1876" y="432"/>
                <a:chExt cx="938" cy="518"/>
              </a:xfrm>
            </p:grpSpPr>
            <p:sp>
              <p:nvSpPr>
                <p:cNvPr id="38945" name="矩形 38944"/>
                <p:cNvSpPr/>
                <p:nvPr/>
              </p:nvSpPr>
              <p:spPr>
                <a:xfrm>
                  <a:off x="1919" y="432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46" name="矩形 38945"/>
                <p:cNvSpPr/>
                <p:nvPr/>
              </p:nvSpPr>
              <p:spPr>
                <a:xfrm>
                  <a:off x="1876" y="432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47" name="组合 38946"/>
              <p:cNvGrpSpPr/>
              <p:nvPr/>
            </p:nvGrpSpPr>
            <p:grpSpPr>
              <a:xfrm>
                <a:off x="2814" y="432"/>
                <a:ext cx="938" cy="518"/>
                <a:chOff x="2814" y="432"/>
                <a:chExt cx="938" cy="518"/>
              </a:xfrm>
            </p:grpSpPr>
            <p:sp>
              <p:nvSpPr>
                <p:cNvPr id="38948" name="矩形 38947"/>
                <p:cNvSpPr/>
                <p:nvPr/>
              </p:nvSpPr>
              <p:spPr>
                <a:xfrm>
                  <a:off x="2857" y="432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49" name="矩形 38948"/>
                <p:cNvSpPr/>
                <p:nvPr/>
              </p:nvSpPr>
              <p:spPr>
                <a:xfrm>
                  <a:off x="2814" y="432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50" name="组合 38949"/>
              <p:cNvGrpSpPr/>
              <p:nvPr/>
            </p:nvGrpSpPr>
            <p:grpSpPr>
              <a:xfrm>
                <a:off x="0" y="950"/>
                <a:ext cx="938" cy="518"/>
                <a:chOff x="0" y="950"/>
                <a:chExt cx="938" cy="518"/>
              </a:xfrm>
            </p:grpSpPr>
            <p:sp>
              <p:nvSpPr>
                <p:cNvPr id="38951" name="矩形 38950"/>
                <p:cNvSpPr/>
                <p:nvPr/>
              </p:nvSpPr>
              <p:spPr>
                <a:xfrm>
                  <a:off x="43" y="950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lnSpc>
                      <a:spcPts val="3720"/>
                    </a:lnSpc>
                    <a:buClrTx/>
                    <a:buSzTx/>
                    <a:buNone/>
                  </a:pPr>
                  <a:r>
                    <a:rPr lang="zh-CN" altLang="en-US" sz="3600" b="1" dirty="0">
                      <a:solidFill>
                        <a:srgbClr val="00B05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二写</a:t>
                  </a:r>
                  <a:endParaRPr lang="zh-CN" altLang="en-US" sz="3600" b="1" dirty="0">
                    <a:solidFill>
                      <a:srgbClr val="00B050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  <a:p>
                  <a:pPr algn="ctr">
                    <a:lnSpc>
                      <a:spcPts val="3720"/>
                    </a:lnSpc>
                    <a:buClrTx/>
                    <a:buSzTx/>
                    <a:buNone/>
                  </a:pPr>
                  <a:r>
                    <a:rPr lang="zh-CN" altLang="en-US" sz="3600" b="1" dirty="0">
                      <a:solidFill>
                        <a:srgbClr val="00B05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看红莲</a:t>
                  </a:r>
                  <a:endParaRPr lang="zh-CN" altLang="en-US" sz="3600" b="1" dirty="0">
                    <a:solidFill>
                      <a:srgbClr val="00B050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952" name="矩形 38951"/>
                <p:cNvSpPr/>
                <p:nvPr/>
              </p:nvSpPr>
              <p:spPr>
                <a:xfrm>
                  <a:off x="0" y="950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53" name="组合 38952"/>
              <p:cNvGrpSpPr/>
              <p:nvPr/>
            </p:nvGrpSpPr>
            <p:grpSpPr>
              <a:xfrm>
                <a:off x="938" y="950"/>
                <a:ext cx="938" cy="518"/>
                <a:chOff x="938" y="950"/>
                <a:chExt cx="938" cy="518"/>
              </a:xfrm>
            </p:grpSpPr>
            <p:sp>
              <p:nvSpPr>
                <p:cNvPr id="38954" name="矩形 38953"/>
                <p:cNvSpPr/>
                <p:nvPr/>
              </p:nvSpPr>
              <p:spPr>
                <a:xfrm>
                  <a:off x="981" y="950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55" name="矩形 38954"/>
                <p:cNvSpPr/>
                <p:nvPr/>
              </p:nvSpPr>
              <p:spPr>
                <a:xfrm>
                  <a:off x="938" y="950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56" name="组合 38955"/>
              <p:cNvGrpSpPr/>
              <p:nvPr/>
            </p:nvGrpSpPr>
            <p:grpSpPr>
              <a:xfrm>
                <a:off x="1876" y="950"/>
                <a:ext cx="938" cy="518"/>
                <a:chOff x="1876" y="950"/>
                <a:chExt cx="938" cy="518"/>
              </a:xfrm>
            </p:grpSpPr>
            <p:sp>
              <p:nvSpPr>
                <p:cNvPr id="38957" name="矩形 38956"/>
                <p:cNvSpPr/>
                <p:nvPr/>
              </p:nvSpPr>
              <p:spPr>
                <a:xfrm>
                  <a:off x="1919" y="950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sz="2100" b="1" dirty="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58" name="矩形 38957"/>
                <p:cNvSpPr/>
                <p:nvPr/>
              </p:nvSpPr>
              <p:spPr>
                <a:xfrm>
                  <a:off x="1876" y="950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59" name="组合 38958"/>
              <p:cNvGrpSpPr/>
              <p:nvPr/>
            </p:nvGrpSpPr>
            <p:grpSpPr>
              <a:xfrm>
                <a:off x="2814" y="950"/>
                <a:ext cx="938" cy="518"/>
                <a:chOff x="2814" y="950"/>
                <a:chExt cx="938" cy="518"/>
              </a:xfrm>
            </p:grpSpPr>
            <p:sp>
              <p:nvSpPr>
                <p:cNvPr id="38960" name="矩形 38959"/>
                <p:cNvSpPr/>
                <p:nvPr/>
              </p:nvSpPr>
              <p:spPr>
                <a:xfrm>
                  <a:off x="2857" y="950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61" name="矩形 38960"/>
                <p:cNvSpPr/>
                <p:nvPr/>
              </p:nvSpPr>
              <p:spPr>
                <a:xfrm>
                  <a:off x="2814" y="950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62" name="组合 38961"/>
              <p:cNvGrpSpPr/>
              <p:nvPr/>
            </p:nvGrpSpPr>
            <p:grpSpPr>
              <a:xfrm>
                <a:off x="0" y="1468"/>
                <a:ext cx="938" cy="554"/>
                <a:chOff x="0" y="1468"/>
                <a:chExt cx="938" cy="554"/>
              </a:xfrm>
            </p:grpSpPr>
            <p:sp>
              <p:nvSpPr>
                <p:cNvPr id="38963" name="矩形 38962"/>
                <p:cNvSpPr/>
                <p:nvPr/>
              </p:nvSpPr>
              <p:spPr>
                <a:xfrm>
                  <a:off x="43" y="1504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>
                    <a:lnSpc>
                      <a:spcPts val="3720"/>
                    </a:lnSpc>
                    <a:buClrTx/>
                    <a:buSzTx/>
                    <a:buNone/>
                  </a:pPr>
                  <a:r>
                    <a:rPr lang="zh-CN" altLang="en-US" sz="3600" b="1" dirty="0">
                      <a:solidFill>
                        <a:srgbClr val="00B05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三写</a:t>
                  </a:r>
                  <a:endParaRPr lang="zh-CN" altLang="en-US" sz="3600" b="1" dirty="0">
                    <a:solidFill>
                      <a:srgbClr val="00B050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  <a:p>
                  <a:pPr algn="ctr">
                    <a:lnSpc>
                      <a:spcPts val="3720"/>
                    </a:lnSpc>
                    <a:buClrTx/>
                    <a:buSzTx/>
                    <a:buNone/>
                  </a:pPr>
                  <a:r>
                    <a:rPr lang="zh-CN" altLang="en-US" sz="3600" b="1" dirty="0">
                      <a:solidFill>
                        <a:srgbClr val="00B050"/>
                      </a:solidFill>
                      <a:uFillTx/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看红莲</a:t>
                  </a:r>
                  <a:endParaRPr lang="zh-CN" altLang="en-US" sz="3600" b="1" dirty="0">
                    <a:solidFill>
                      <a:srgbClr val="00B050"/>
                    </a:solidFill>
                    <a:uFillTx/>
                    <a:latin typeface="Times New Roman" panose="02020603050405020304" pitchFamily="18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8964" name="矩形 38963"/>
                <p:cNvSpPr/>
                <p:nvPr/>
              </p:nvSpPr>
              <p:spPr>
                <a:xfrm>
                  <a:off x="0" y="1468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65" name="组合 38964"/>
              <p:cNvGrpSpPr/>
              <p:nvPr/>
            </p:nvGrpSpPr>
            <p:grpSpPr>
              <a:xfrm>
                <a:off x="938" y="1468"/>
                <a:ext cx="938" cy="518"/>
                <a:chOff x="938" y="1468"/>
                <a:chExt cx="938" cy="518"/>
              </a:xfrm>
            </p:grpSpPr>
            <p:sp>
              <p:nvSpPr>
                <p:cNvPr id="38966" name="矩形 38965"/>
                <p:cNvSpPr/>
                <p:nvPr/>
              </p:nvSpPr>
              <p:spPr>
                <a:xfrm>
                  <a:off x="981" y="1468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67" name="矩形 38966"/>
                <p:cNvSpPr/>
                <p:nvPr/>
              </p:nvSpPr>
              <p:spPr>
                <a:xfrm>
                  <a:off x="938" y="1468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68" name="组合 38967"/>
              <p:cNvGrpSpPr/>
              <p:nvPr/>
            </p:nvGrpSpPr>
            <p:grpSpPr>
              <a:xfrm>
                <a:off x="1876" y="1468"/>
                <a:ext cx="938" cy="518"/>
                <a:chOff x="1876" y="1468"/>
                <a:chExt cx="938" cy="518"/>
              </a:xfrm>
            </p:grpSpPr>
            <p:sp>
              <p:nvSpPr>
                <p:cNvPr id="38969" name="矩形 38968"/>
                <p:cNvSpPr/>
                <p:nvPr/>
              </p:nvSpPr>
              <p:spPr>
                <a:xfrm>
                  <a:off x="1919" y="1468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70" name="矩形 38969"/>
                <p:cNvSpPr/>
                <p:nvPr/>
              </p:nvSpPr>
              <p:spPr>
                <a:xfrm>
                  <a:off x="1876" y="1468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grpSp>
            <p:nvGrpSpPr>
              <p:cNvPr id="38971" name="组合 38970"/>
              <p:cNvGrpSpPr/>
              <p:nvPr/>
            </p:nvGrpSpPr>
            <p:grpSpPr>
              <a:xfrm>
                <a:off x="2814" y="1468"/>
                <a:ext cx="938" cy="518"/>
                <a:chOff x="2814" y="1468"/>
                <a:chExt cx="938" cy="518"/>
              </a:xfrm>
            </p:grpSpPr>
            <p:sp>
              <p:nvSpPr>
                <p:cNvPr id="38972" name="矩形 38971"/>
                <p:cNvSpPr/>
                <p:nvPr/>
              </p:nvSpPr>
              <p:spPr>
                <a:xfrm>
                  <a:off x="2857" y="1468"/>
                  <a:ext cx="852" cy="51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ctr"/>
                <a:p>
                  <a:pPr algn="ctr"/>
                  <a:endParaRPr sz="2000" b="1" dirty="0">
                    <a:solidFill>
                      <a:srgbClr val="FF0000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8973" name="矩形 38972"/>
                <p:cNvSpPr/>
                <p:nvPr/>
              </p:nvSpPr>
              <p:spPr>
                <a:xfrm>
                  <a:off x="2814" y="1468"/>
                  <a:ext cx="938" cy="518"/>
                </a:xfrm>
                <a:prstGeom prst="rect">
                  <a:avLst/>
                </a:prstGeom>
                <a:noFill/>
                <a:ln w="7" cap="flat" cmpd="sng">
                  <a:solidFill>
                    <a:srgbClr val="A0A0A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</p:grpSp>
        <p:sp>
          <p:nvSpPr>
            <p:cNvPr id="38974" name="矩形 38973"/>
            <p:cNvSpPr/>
            <p:nvPr/>
          </p:nvSpPr>
          <p:spPr>
            <a:xfrm>
              <a:off x="-3" y="-3"/>
              <a:ext cx="3758" cy="1992"/>
            </a:xfrm>
            <a:prstGeom prst="rect">
              <a:avLst/>
            </a:prstGeom>
            <a:noFill/>
            <a:ln w="9525" cap="flat" cmpd="sng">
              <a:solidFill>
                <a:srgbClr val="A0A0A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整体把握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  <p:bldP spid="38917" grpId="0"/>
      <p:bldP spid="38918" grpId="0"/>
      <p:bldP spid="38919" grpId="0"/>
      <p:bldP spid="38920" grpId="0"/>
      <p:bldP spid="38921" grpId="0"/>
      <p:bldP spid="38922" grpId="0"/>
      <p:bldP spid="389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占位符 105474"/>
          <p:cNvSpPr>
            <a:spLocks noGrp="1"/>
          </p:cNvSpPr>
          <p:nvPr/>
        </p:nvSpPr>
        <p:spPr>
          <a:xfrm>
            <a:off x="1654810" y="1916430"/>
            <a:ext cx="2160905" cy="70993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修辞手法：</a:t>
            </a:r>
            <a:endParaRPr lang="zh-CN" altLang="en-US" b="1" dirty="0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latinLnBrk="1">
              <a:spcBef>
                <a:spcPts val="0"/>
              </a:spcBef>
              <a:buNone/>
            </a:pPr>
            <a:endParaRPr lang="zh-CN" altLang="en-US" b="1" dirty="0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xfrm>
            <a:off x="1867535" y="592455"/>
            <a:ext cx="9652635" cy="1267460"/>
          </a:xfrm>
        </p:spPr>
        <p:txBody>
          <a:bodyPr/>
          <a:p>
            <a:pPr latinLnBrk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赏析“</a:t>
            </a:r>
            <a:r>
              <a:rPr lang="zh-CN" altLang="en-US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母亲啊！你是荷叶，我是红莲，心中的雨点来了，除了你，谁是我在无遮拦天空下的荫蔽？”</a:t>
            </a:r>
            <a:endParaRPr lang="zh-CN" altLang="en-US" b="1" dirty="0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latinLnBrk="1">
              <a:spcBef>
                <a:spcPts val="0"/>
              </a:spcBef>
              <a:buNone/>
            </a:pPr>
            <a:endParaRPr lang="zh-CN" altLang="en-US" b="1" dirty="0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2189480" y="5674360"/>
            <a:ext cx="91903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latinLnBrk="1"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结构上点题；</a:t>
            </a:r>
            <a:endParaRPr lang="zh-CN" altLang="en-US" sz="3200" b="1" dirty="0">
              <a:solidFill>
                <a:srgbClr val="FF0000"/>
              </a:solidFill>
              <a:uFillTx/>
              <a:latin typeface="+mn-lt"/>
              <a:ea typeface="黑体" panose="02010609060101010101" pitchFamily="49" charset="-122"/>
            </a:endParaRPr>
          </a:p>
          <a:p>
            <a:pPr algn="l" latinLnBrk="1"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内容上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点明主旨、深化中心，直抒胸臆，赞美母爱</a:t>
            </a:r>
            <a:endParaRPr lang="zh-CN" altLang="en-US" sz="3200" b="1" dirty="0">
              <a:solidFill>
                <a:srgbClr val="FF0000"/>
              </a:solidFill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8405" y="1916430"/>
            <a:ext cx="30022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algn="l" latinLnBrk="1">
              <a:spcBef>
                <a:spcPts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</a:rPr>
              <a:t>比喻、反问</a:t>
            </a:r>
            <a:endParaRPr lang="zh-CN" altLang="en-US" sz="3200" b="1" dirty="0">
              <a:solidFill>
                <a:srgbClr val="FF0000"/>
              </a:solidFill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90490" y="2818130"/>
            <a:ext cx="643255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algn="l" latinLnBrk="1"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象征着人生路上的风雨、坎坷、磨难等。</a:t>
            </a:r>
            <a:endParaRPr lang="zh-CN" altLang="en-US" sz="3200" b="1" dirty="0">
              <a:solidFill>
                <a:srgbClr val="FF0000"/>
              </a:solidFill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03805" y="3974465"/>
            <a:ext cx="92919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latinLnBrk="1">
              <a:spcBef>
                <a:spcPts val="0"/>
              </a:spcBef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                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49" charset="-122"/>
                <a:sym typeface="+mn-ea"/>
              </a:rPr>
              <a:t>作者由荷叶隐蔽荷花比喻母亲对自己的呵护、关爱，表达对母爱的由衷赞美和感激之情。</a:t>
            </a:r>
            <a:endParaRPr lang="zh-CN" altLang="en-US" sz="3600" b="1" dirty="0">
              <a:solidFill>
                <a:srgbClr val="FF0000"/>
              </a:solidFill>
              <a:uFillTx/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9" name="文本占位符 105474"/>
          <p:cNvSpPr>
            <a:spLocks noGrp="1"/>
          </p:cNvSpPr>
          <p:nvPr/>
        </p:nvSpPr>
        <p:spPr>
          <a:xfrm>
            <a:off x="1445260" y="2818130"/>
            <a:ext cx="5081270" cy="5619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spcBef>
                <a:spcPts val="0"/>
              </a:spcBef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“心中的雨点”指什么？</a:t>
            </a:r>
            <a:endParaRPr lang="zh-CN" altLang="en-US" b="1" dirty="0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  <a:p>
            <a:pPr latinLnBrk="1">
              <a:spcBef>
                <a:spcPts val="0"/>
              </a:spcBef>
              <a:buNone/>
            </a:pPr>
            <a:endParaRPr lang="zh-CN" altLang="en-US" b="1" dirty="0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0" name="文本占位符 105474"/>
          <p:cNvSpPr>
            <a:spLocks noGrp="1"/>
          </p:cNvSpPr>
          <p:nvPr/>
        </p:nvSpPr>
        <p:spPr>
          <a:xfrm>
            <a:off x="1654810" y="3973195"/>
            <a:ext cx="3749675" cy="7708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spcBef>
                <a:spcPts val="0"/>
              </a:spcBef>
              <a:buClr>
                <a:srgbClr val="0000CC"/>
              </a:buClr>
              <a:buFont typeface="Wingdings" panose="05000000000000000000" charset="0"/>
              <a:buNone/>
            </a:pPr>
            <a:r>
              <a:rPr lang="zh-CN" altLang="en-US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如何理解这一段？</a:t>
            </a:r>
            <a:endParaRPr lang="zh-CN" altLang="en-US" b="1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latinLnBrk="1"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ea typeface="黑体" panose="02010609060101010101" pitchFamily="49" charset="-122"/>
              </a:rPr>
              <a:t> </a:t>
            </a:r>
            <a:endParaRPr lang="zh-CN" altLang="en-US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  <p:sp>
        <p:nvSpPr>
          <p:cNvPr id="11" name="文本占位符 105474"/>
          <p:cNvSpPr>
            <a:spLocks noGrp="1"/>
          </p:cNvSpPr>
          <p:nvPr/>
        </p:nvSpPr>
        <p:spPr>
          <a:xfrm>
            <a:off x="1554480" y="5050790"/>
            <a:ext cx="2530475" cy="79883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本段作用：</a:t>
            </a:r>
            <a:endParaRPr lang="zh-CN" altLang="en-US" b="1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latinLnBrk="1">
              <a:spcBef>
                <a:spcPts val="0"/>
              </a:spcBef>
              <a:buNone/>
            </a:pPr>
            <a:endParaRPr lang="zh-CN" altLang="en-US" b="1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latinLnBrk="1">
              <a:spcBef>
                <a:spcPts val="0"/>
              </a:spcBef>
              <a:buNone/>
            </a:pPr>
            <a:endParaRPr lang="zh-CN" altLang="en-US" b="1" dirty="0">
              <a:solidFill>
                <a:srgbClr val="0000CC"/>
              </a:solidFill>
              <a:ea typeface="黑体" panose="02010609060101010101" pitchFamily="49" charset="-122"/>
            </a:endParaRPr>
          </a:p>
          <a:p>
            <a:pPr latinLnBrk="1">
              <a:spcBef>
                <a:spcPts val="0"/>
              </a:spcBef>
              <a:buNone/>
            </a:pPr>
            <a:endParaRPr lang="zh-CN" altLang="en-US" b="1" dirty="0">
              <a:solidFill>
                <a:srgbClr val="0000CC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5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矩形 40961"/>
          <p:cNvSpPr/>
          <p:nvPr/>
        </p:nvSpPr>
        <p:spPr>
          <a:xfrm>
            <a:off x="1774825" y="1219200"/>
            <a:ext cx="8713788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705485" y="645160"/>
            <a:ext cx="23647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借景抒情：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0965" name="图片 40964" descr="351115982439604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6455" y="2240280"/>
            <a:ext cx="3619500" cy="21107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7" name="图片 40966" descr="母子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4080" y="2270760"/>
            <a:ext cx="3783965" cy="20497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8" name="文本框 40967"/>
          <p:cNvSpPr txBox="1"/>
          <p:nvPr/>
        </p:nvSpPr>
        <p:spPr>
          <a:xfrm>
            <a:off x="4876800" y="1460500"/>
            <a:ext cx="2949575" cy="58356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母亲呵护孩子</a:t>
            </a:r>
            <a:endParaRPr lang="zh-CN" altLang="en-US" sz="3200" b="1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9" name="矩形 40968"/>
          <p:cNvSpPr/>
          <p:nvPr/>
        </p:nvSpPr>
        <p:spPr>
          <a:xfrm>
            <a:off x="2590800" y="0"/>
            <a:ext cx="7010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71500" indent="-571500" algn="ctr">
              <a:spcBef>
                <a:spcPct val="3000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本文运用了什么写作手法？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70" name="矩形 40969"/>
          <p:cNvSpPr/>
          <p:nvPr/>
        </p:nvSpPr>
        <p:spPr>
          <a:xfrm>
            <a:off x="542925" y="4451350"/>
            <a:ext cx="3505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以物喻人：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71" name="矩形 40970"/>
          <p:cNvSpPr/>
          <p:nvPr/>
        </p:nvSpPr>
        <p:spPr>
          <a:xfrm>
            <a:off x="1635760" y="5072063"/>
            <a:ext cx="8991600" cy="175323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</a:bodyPr>
          <a:p>
            <a:pPr algn="just"/>
            <a:r>
              <a:rPr lang="en-US" altLang="zh-CN" sz="3600" b="1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作者将自己比作风吹雨打的荷花，将母亲比作替荷花遮风挡雨的荷叶，歌颂了伟大无私的母爱。</a:t>
            </a:r>
            <a:endParaRPr lang="zh-CN" altLang="en-US" sz="3600" b="1" dirty="0">
              <a:solidFill>
                <a:srgbClr val="0000CC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7894955" y="1579245"/>
            <a:ext cx="1000125" cy="346710"/>
          </a:xfrm>
          <a:prstGeom prst="rightArrow">
            <a:avLst>
              <a:gd name="adj1" fmla="val 50000"/>
              <a:gd name="adj2" fmla="val 549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703955" y="1069975"/>
            <a:ext cx="1301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联想</a:t>
            </a:r>
            <a:endParaRPr lang="zh-CN" altLang="en-US" sz="32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80805" y="1370965"/>
            <a:ext cx="2905760" cy="58356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感激赞美之情</a:t>
            </a:r>
            <a:endParaRPr lang="zh-CN" altLang="en-US" sz="3200" b="1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800475" y="1653540"/>
            <a:ext cx="1000125" cy="300990"/>
          </a:xfrm>
          <a:prstGeom prst="rightArrow">
            <a:avLst>
              <a:gd name="adj1" fmla="val 50000"/>
              <a:gd name="adj2" fmla="val 549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26375" y="995680"/>
            <a:ext cx="13011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抒发</a:t>
            </a:r>
            <a:endParaRPr lang="zh-CN" altLang="en-US" sz="32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8615" y="1512570"/>
            <a:ext cx="2085340" cy="58356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uFillTx/>
                <a:ea typeface="黑体" panose="02010609060101010101" pitchFamily="49" charset="-122"/>
                <a:sym typeface="+mn-ea"/>
              </a:rPr>
              <a:t>荷叶护莲</a:t>
            </a:r>
            <a:endParaRPr lang="zh-CN" altLang="en-US" sz="3200" b="1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1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8" grpId="0" bldLvl="0" animBg="1"/>
      <p:bldP spid="21" grpId="0" animBg="1"/>
      <p:bldP spid="2" grpId="0"/>
      <p:bldP spid="3" grpId="0" bldLvl="0" animBg="1"/>
      <p:bldP spid="4" grpId="0" animBg="1"/>
      <p:bldP spid="4" grpId="1" bldLvl="0" animBg="1"/>
      <p:bldP spid="6" grpId="0"/>
      <p:bldP spid="7" grpId="0" bldLvl="0" animBg="1"/>
      <p:bldP spid="21" grpId="1" bldLvl="0" animBg="1"/>
      <p:bldP spid="40963" grpId="0"/>
      <p:bldP spid="4097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xfrm>
            <a:off x="1552575" y="728980"/>
            <a:ext cx="9154795" cy="1538605"/>
          </a:xfrm>
        </p:spPr>
        <p:txBody>
          <a:bodyPr/>
          <a:p>
            <a:pPr latinLnBrk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文中回忆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九年前“我”与祖父赏莲的事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属于哪一种记叙顺序（方式）？有什么作用？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latinLnBrk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2" name="文本占位符 105474"/>
          <p:cNvSpPr>
            <a:spLocks noGrp="1"/>
          </p:cNvSpPr>
          <p:nvPr/>
        </p:nvSpPr>
        <p:spPr>
          <a:xfrm>
            <a:off x="1590675" y="2063750"/>
            <a:ext cx="9371330" cy="216281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插叙。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0" indent="0" latinLnBrk="1">
              <a:spcBef>
                <a:spcPts val="0"/>
              </a:spcBef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由花及人，把三个姊妹比作三蒂莲，表现一家人对莲的喜爱，同时也为下文的以花喻人作铺垫。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latinLnBrk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占位符 105474"/>
          <p:cNvSpPr>
            <a:spLocks noGrp="1"/>
          </p:cNvSpPr>
          <p:nvPr/>
        </p:nvSpPr>
        <p:spPr>
          <a:xfrm>
            <a:off x="1628775" y="4622800"/>
            <a:ext cx="9853295" cy="844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作者为什么要反复写雨势之大？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占位符 105474"/>
          <p:cNvSpPr>
            <a:spLocks noGrp="1"/>
          </p:cNvSpPr>
          <p:nvPr/>
        </p:nvSpPr>
        <p:spPr>
          <a:xfrm>
            <a:off x="1347470" y="5392420"/>
            <a:ext cx="9497060" cy="143637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spcBef>
                <a:spcPts val="0"/>
              </a:spcBef>
              <a:buNone/>
            </a:pPr>
            <a:r>
              <a:rPr lang="en-US" altLang="zh-CN" sz="36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强调雨势之大，更能反衬荷叶对莲的荫蔽的情重。突出母爱的主题。</a:t>
            </a: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0" indent="0" latinLnBrk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32769" descr="3511159824396043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0"/>
            <a:ext cx="122555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内容占位符 5"/>
          <p:cNvPicPr>
            <a:picLocks noGrp="1" noChangeAspect="1"/>
          </p:cNvPicPr>
          <p:nvPr>
            <p:ph idx="1"/>
          </p:nvPr>
        </p:nvPicPr>
        <p:blipFill>
          <a:blip r:embed="rId2"/>
          <a:srcRect t="13335" b="13335"/>
          <a:stretch>
            <a:fillRect/>
          </a:stretch>
        </p:blipFill>
        <p:spPr>
          <a:xfrm>
            <a:off x="-26670" y="0"/>
            <a:ext cx="12470130" cy="6858635"/>
          </a:xfrm>
        </p:spPr>
      </p:pic>
      <p:sp>
        <p:nvSpPr>
          <p:cNvPr id="32771" name="文本框 32770"/>
          <p:cNvSpPr txBox="1"/>
          <p:nvPr/>
        </p:nvSpPr>
        <p:spPr>
          <a:xfrm>
            <a:off x="2049145" y="2701925"/>
            <a:ext cx="3951605" cy="1170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54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冰 心</a:t>
            </a:r>
            <a:endParaRPr lang="zh-CN" altLang="en-US" sz="54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日期占位符 2"/>
          <p:cNvSpPr/>
          <p:nvPr/>
        </p:nvSpPr>
        <p:spPr>
          <a:xfrm>
            <a:off x="10179050" y="6153785"/>
            <a:ext cx="2115185" cy="59944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rgbClr val="FFFF00"/>
                </a:solidFill>
                <a:uFillTx/>
              </a:rPr>
            </a:fld>
            <a:endParaRPr lang="zh-CN" altLang="en-US" sz="3600" b="1" dirty="0">
              <a:solidFill>
                <a:srgbClr val="FFFF00"/>
              </a:solidFill>
              <a:uFillTx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1150" y="1136650"/>
            <a:ext cx="477393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CEAE8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荷叶·母亲</a:t>
            </a:r>
            <a:endParaRPr lang="zh-CN" altLang="en-US" sz="7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1CEAE8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xfrm>
            <a:off x="2421890" y="1296035"/>
            <a:ext cx="4156075" cy="1010285"/>
          </a:xfrm>
        </p:spPr>
        <p:txBody>
          <a:bodyPr/>
          <a:p>
            <a:pPr latinLnBrk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作者因何烦恼？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2" name="文本占位符 105474"/>
          <p:cNvSpPr>
            <a:spLocks noGrp="1"/>
          </p:cNvSpPr>
          <p:nvPr/>
        </p:nvSpPr>
        <p:spPr>
          <a:xfrm>
            <a:off x="2919095" y="2091690"/>
            <a:ext cx="3161030" cy="15119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>
              <a:lnSpc>
                <a:spcPts val="5520"/>
              </a:lnSpc>
              <a:spcBef>
                <a:spcPts val="0"/>
              </a:spcBef>
              <a:buNone/>
            </a:pPr>
            <a:r>
              <a:rPr sz="3600" b="1" dirty="0">
                <a:solidFill>
                  <a:srgbClr val="FF0000"/>
                </a:solidFill>
                <a:ea typeface="黑体" panose="02010609060101010101" pitchFamily="49" charset="-122"/>
              </a:rPr>
              <a:t>天气</a:t>
            </a:r>
            <a:endParaRPr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latinLnBrk="1">
              <a:lnSpc>
                <a:spcPts val="5520"/>
              </a:lnSpc>
              <a:spcBef>
                <a:spcPts val="0"/>
              </a:spcBef>
              <a:buNone/>
            </a:pPr>
            <a:r>
              <a:rPr sz="3600" b="1" dirty="0">
                <a:solidFill>
                  <a:srgbClr val="FF0000"/>
                </a:solidFill>
                <a:ea typeface="黑体" panose="02010609060101010101" pitchFamily="49" charset="-122"/>
              </a:rPr>
              <a:t>白莲凋谢。</a:t>
            </a:r>
            <a:endParaRPr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占位符 105474"/>
          <p:cNvSpPr>
            <a:spLocks noGrp="1"/>
          </p:cNvSpPr>
          <p:nvPr/>
        </p:nvSpPr>
        <p:spPr>
          <a:xfrm>
            <a:off x="2421255" y="4140835"/>
            <a:ext cx="9853295" cy="844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段5为什么说“我不敢下阶去”？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占位符 105474"/>
          <p:cNvSpPr>
            <a:spLocks noGrp="1"/>
          </p:cNvSpPr>
          <p:nvPr/>
        </p:nvSpPr>
        <p:spPr>
          <a:xfrm>
            <a:off x="2599690" y="5146040"/>
            <a:ext cx="9497060" cy="143637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spcBef>
                <a:spcPts val="0"/>
              </a:spcBef>
              <a:buNone/>
            </a:pPr>
            <a:r>
              <a:rPr sz="36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“我”挂念红莲，怕红莲被雨打坏了。</a:t>
            </a:r>
            <a:endParaRPr sz="3600" b="1" dirty="0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5" name="文本占位符 105474"/>
          <p:cNvSpPr>
            <a:spLocks noGrp="1"/>
          </p:cNvSpPr>
          <p:nvPr>
            <p:ph type="body" idx="1"/>
          </p:nvPr>
        </p:nvSpPr>
        <p:spPr>
          <a:xfrm>
            <a:off x="1518920" y="615315"/>
            <a:ext cx="9154795" cy="1538605"/>
          </a:xfrm>
        </p:spPr>
        <p:txBody>
          <a:bodyPr/>
          <a:p>
            <a:pPr latinLnBrk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《荷叶·母亲》中“雨打红莲、荷叶护莲”运用了什么表达方式？写“我”的感动采用了什么表达方式？  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latinLnBrk="1">
              <a:spcBef>
                <a:spcPts val="0"/>
              </a:spcBef>
              <a:buNone/>
            </a:pP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合作探究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2" name="文本占位符 105474"/>
          <p:cNvSpPr>
            <a:spLocks noGrp="1"/>
          </p:cNvSpPr>
          <p:nvPr/>
        </p:nvSpPr>
        <p:spPr>
          <a:xfrm>
            <a:off x="1742440" y="2281555"/>
            <a:ext cx="9332595" cy="163385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spcBef>
                <a:spcPts val="0"/>
              </a:spcBef>
              <a:buNone/>
            </a:pPr>
            <a:r>
              <a:rPr lang="en-US" sz="36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</a:t>
            </a:r>
            <a:r>
              <a:rPr sz="3600" b="1" dirty="0">
                <a:solidFill>
                  <a:srgbClr val="FF0000"/>
                </a:solidFill>
                <a:ea typeface="黑体" panose="02010609060101010101" pitchFamily="49" charset="-122"/>
              </a:rPr>
              <a:t>前者运用了描写，后者运用了抒情、议论的表达方式。</a:t>
            </a:r>
            <a:endParaRPr sz="3600" b="1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占位符 105474"/>
          <p:cNvSpPr>
            <a:spLocks noGrp="1"/>
          </p:cNvSpPr>
          <p:nvPr/>
        </p:nvSpPr>
        <p:spPr>
          <a:xfrm>
            <a:off x="1568450" y="3649980"/>
            <a:ext cx="9853295" cy="844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1">
              <a:spcBef>
                <a:spcPts val="0"/>
              </a:spcBef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  <a:sym typeface="+mn-ea"/>
              </a:rPr>
              <a:t>“我心中深深地受了感动”，这是为什么？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占位符 105474"/>
          <p:cNvSpPr>
            <a:spLocks noGrp="1"/>
          </p:cNvSpPr>
          <p:nvPr/>
        </p:nvSpPr>
        <p:spPr>
          <a:xfrm>
            <a:off x="1395730" y="4494530"/>
            <a:ext cx="10026015" cy="22866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spcBef>
                <a:spcPts val="0"/>
              </a:spcBef>
              <a:buNone/>
            </a:pPr>
            <a:r>
              <a:rPr sz="3600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       因为荷叶倾侧下来覆盖红莲，无畏地为红莲遮蔽，正如母亲为自己遮风挡雨。作者心中的温柔被深深触动，感受母亲为自己的付出，意思是自己困难的时候，只有母亲无私地帮助自己。</a:t>
            </a:r>
            <a:endParaRPr sz="3600" b="1" dirty="0">
              <a:solidFill>
                <a:srgbClr val="FF0000"/>
              </a:solidFill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129030" y="815023"/>
            <a:ext cx="10421620" cy="5692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571500" marR="0" lvl="0" indent="-571500" algn="l" defTabSz="914400" rtl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u"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感悟母爱</a:t>
            </a:r>
            <a:r>
              <a:rPr kumimoji="0" lang="en-US" altLang="zh-CN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仿照例句完成下列句子。</a:t>
            </a:r>
            <a:endParaRPr kumimoji="0" lang="zh-CN" altLang="en-US" sz="36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latin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    例句</a:t>
            </a:r>
            <a:r>
              <a:rPr kumimoji="0" lang="en-US" altLang="zh-CN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kumimoji="0" sz="36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母亲啊！你是荷叶，我是红莲，心中的雨点来了，除了你，谁是我在无遮拦天空下的荫蔽？</a:t>
            </a:r>
            <a:endParaRPr kumimoji="0" sz="3600" b="1" i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latinLnBrk="1">
              <a:lnSpc>
                <a:spcPts val="51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母亲啊！</a:t>
            </a:r>
            <a:r>
              <a:rPr lang="zh-CN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你是露珠，我是小草，心灵枯涸时，除了你，谁为我送来滋润的源泉？</a:t>
            </a:r>
            <a:endParaRPr lang="zh-CN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latinLnBrk="1">
              <a:lnSpc>
                <a:spcPts val="51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母亲啊！</a:t>
            </a:r>
            <a:r>
              <a:rPr lang="zh-CN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你是阳光，我是小苗，肆虐的风雪来了，除了你，谁为我送来那一缕温暖？</a:t>
            </a:r>
            <a:endParaRPr lang="zh-CN" sz="36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marL="0" marR="0" lvl="0" indent="0" algn="l" defTabSz="914400" rtl="0" latinLnBrk="1">
              <a:lnSpc>
                <a:spcPts val="51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母亲啊！</a:t>
            </a:r>
            <a:r>
              <a:rPr lang="zh-CN" sz="3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你是港湾，我是小船，心中的波涛来了，除了你，谁是我可以依靠的地方？</a:t>
            </a:r>
            <a:r>
              <a:rPr kumimoji="0" lang="en-US" altLang="zh-CN" sz="3600" b="1" i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endParaRPr kumimoji="0" lang="en-US" altLang="zh-CN" sz="3600" b="1" i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拓展延伸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1083310" y="1062355"/>
            <a:ext cx="10025380" cy="30460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、用“</a:t>
            </a:r>
            <a:r>
              <a:rPr kumimoji="0" lang="en-US" altLang="zh-CN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/”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划分诗句的朗读节奏。</a:t>
            </a:r>
            <a:r>
              <a:rPr kumimoji="0" lang="en-US" altLang="zh-CN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各两处</a:t>
            </a:r>
            <a:r>
              <a:rPr kumimoji="0" lang="en-US" altLang="zh-CN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endParaRPr kumimoji="0" lang="en-US" altLang="zh-CN" sz="32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(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kumimoji="0" lang="en-US" altLang="zh-CN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白　瓣　儿　小　船　般　散　漂　在　水　面。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(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kumimoji="0" lang="en-US" altLang="zh-CN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r>
              <a:rPr kumimoji="0" lang="zh-CN" altLang="en-US" sz="3200" b="1" i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我　要　悄　悄　地　开　放　花　瓣　儿。</a:t>
            </a:r>
            <a:endParaRPr kumimoji="0" lang="zh-CN" altLang="en-US" sz="3200" b="1" i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4257675" y="2379028"/>
            <a:ext cx="5762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 flipH="1">
            <a:off x="6676390" y="2440623"/>
            <a:ext cx="5762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 flipH="1">
            <a:off x="3407410" y="3399155"/>
            <a:ext cx="5762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en-US" altLang="zh-CN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 flipH="1">
            <a:off x="5808028" y="3398838"/>
            <a:ext cx="5762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en-US" altLang="zh-CN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课堂检测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512445" y="736600"/>
            <a:ext cx="11626215" cy="57543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pPr latinLnBrk="1">
              <a:lnSpc>
                <a:spcPts val="552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、指出下面句子对人物进行了什么描写。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>
              <a:lnSpc>
                <a:spcPts val="552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当你沐浴后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湿发披在两肩。　　    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 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　　　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>
              <a:lnSpc>
                <a:spcPts val="552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(2)(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笑嘻嘻地在风中摇摆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又在新叶上跳舞。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>
              <a:lnSpc>
                <a:spcPts val="552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( 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　　　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>
              <a:lnSpc>
                <a:spcPts val="552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(3)“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我不告诉你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妈妈。”这就是你同我那时所要说的话了。                              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 　　　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>
              <a:lnSpc>
                <a:spcPts val="552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对屋里母亲唤着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我连忙走过去，坐在母亲旁边。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atinLnBrk="1">
              <a:lnSpc>
                <a:spcPts val="552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　 　　　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en-US" altLang="zh-CN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 flipH="1">
            <a:off x="9121775" y="1604010"/>
            <a:ext cx="23355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外貌描写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 flipH="1">
            <a:off x="6863715" y="2984500"/>
            <a:ext cx="50152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动作描写、神态描写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 flipH="1">
            <a:off x="9203690" y="4371340"/>
            <a:ext cx="21710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语言描写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 flipH="1">
            <a:off x="9203690" y="5787390"/>
            <a:ext cx="2057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课堂检测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6" name="Rectangle 6"/>
          <p:cNvSpPr/>
          <p:nvPr/>
        </p:nvSpPr>
        <p:spPr>
          <a:xfrm>
            <a:off x="912495" y="1119823"/>
            <a:ext cx="10547350" cy="62471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atinLnBrk="1"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、按照要求填空。</a:t>
            </a:r>
            <a:endParaRPr lang="zh-CN" altLang="en-US" sz="3200" b="1" dirty="0">
              <a:solidFill>
                <a:srgbClr val="0000CC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atinLnBrk="1">
              <a:lnSpc>
                <a:spcPct val="125000"/>
              </a:lnSpc>
              <a:buNone/>
            </a:pP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(1)《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金色花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是一首</a:t>
            </a:r>
            <a:r>
              <a:rPr lang="zh-CN" altLang="en-US" sz="3200" b="1" u="sng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 　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诗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作者是</a:t>
            </a:r>
            <a:r>
              <a:rPr lang="zh-CN" altLang="en-US" sz="3200" b="1" u="sng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他是印度文学家。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荷叶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rPr>
              <a:t>·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母亲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的作者是我国现代诗人、女作家</a:t>
            </a:r>
            <a:r>
              <a:rPr lang="zh-CN" altLang="en-US" sz="3200" b="1" u="sng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原名</a:t>
            </a:r>
            <a:r>
              <a:rPr lang="zh-CN" altLang="en-US" sz="3200" b="1" u="sng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　 　　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该诗人的代表作有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3200" b="1" u="sng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　   　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》《</a:t>
            </a:r>
            <a:r>
              <a:rPr lang="zh-CN" altLang="en-US" sz="3200" b="1" u="sng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　　    </a:t>
            </a:r>
            <a:r>
              <a:rPr lang="en-US" altLang="zh-CN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等。</a:t>
            </a:r>
            <a:endParaRPr lang="zh-CN" altLang="en-US" sz="3200" b="1" dirty="0">
              <a:solidFill>
                <a:srgbClr val="0000CC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atinLnBrk="1">
              <a:lnSpc>
                <a:spcPct val="125000"/>
              </a:lnSpc>
              <a:buNone/>
            </a:pPr>
            <a:r>
              <a:rPr lang="en-US" altLang="zh-CN" sz="3200" b="1" dirty="0">
                <a:solidFill>
                  <a:srgbClr val="0000CC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 </a:t>
            </a:r>
            <a:endParaRPr lang="en-US" altLang="zh-CN" sz="3200" b="1" dirty="0">
              <a:solidFill>
                <a:srgbClr val="0000CC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atinLnBrk="1">
              <a:lnSpc>
                <a:spcPct val="125000"/>
              </a:lnSpc>
              <a:buNone/>
            </a:pP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(2)《金色花》和《荷叶·母亲》的主旨有相似的地方,两首诗分别借“金色花”和“荷叶”两个意象,抒发了</a:t>
            </a:r>
            <a:r>
              <a:rPr lang="zh-CN" altLang="en-US" sz="3200" b="1" u="sng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zh-CN" altLang="en-US" sz="3200" b="1" dirty="0">
                <a:solidFill>
                  <a:srgbClr val="0000CC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200" b="1" dirty="0">
              <a:solidFill>
                <a:srgbClr val="3333FF"/>
              </a:solidFill>
              <a:uFillTx/>
              <a:latin typeface="宋体" panose="02010600030101010101" pitchFamily="2" charset="-122"/>
            </a:endParaRPr>
          </a:p>
          <a:p>
            <a:pPr latinLnBrk="1">
              <a:lnSpc>
                <a:spcPct val="125000"/>
              </a:lnSpc>
              <a:buNone/>
            </a:pPr>
            <a:endParaRPr lang="en-US" altLang="zh-CN" sz="3200" b="1" dirty="0">
              <a:solidFill>
                <a:srgbClr val="0000CC"/>
              </a:solidFill>
              <a:uFillTx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9080" y="6046470"/>
            <a:ext cx="23990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对母亲的爱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TextBox 16"/>
          <p:cNvSpPr txBox="1"/>
          <p:nvPr/>
        </p:nvSpPr>
        <p:spPr>
          <a:xfrm flipH="1">
            <a:off x="5431790" y="1779270"/>
            <a:ext cx="1215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buClrTx/>
              <a:buSzTx/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散文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 flipH="1">
            <a:off x="8496935" y="1838325"/>
            <a:ext cx="194373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泰戈尔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flipH="1">
            <a:off x="1617345" y="3078480"/>
            <a:ext cx="12807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冰心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flipH="1">
            <a:off x="3701415" y="2993390"/>
            <a:ext cx="1440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谢婉莹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9156065" y="2993390"/>
            <a:ext cx="14262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繁星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 flipH="1">
            <a:off x="1128395" y="3662045"/>
            <a:ext cx="1189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buClrTx/>
              <a:buSzTx/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春水</a:t>
            </a:r>
            <a:endParaRPr lang="zh-CN" altLang="en-US" sz="32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课堂检测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/>
      <p:bldP spid="18" grpId="0"/>
      <p:bldP spid="19" grpId="0"/>
      <p:bldP spid="20" grpId="0"/>
      <p:bldP spid="21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1129030" y="731520"/>
            <a:ext cx="10628630" cy="5354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 marL="0" marR="0" lvl="0" indent="0" algn="l" defTabSz="914400" rtl="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3600" b="1" i="0" u="none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宋体" panose="02010600030101010101" pitchFamily="2" charset="-122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  <a:sym typeface="+mn-ea"/>
              </a:rPr>
              <a:t> </a:t>
            </a: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  <a:sym typeface="+mn-ea"/>
              </a:rPr>
              <a:t>仿照划线句，以爱心为话题写两个句子，以构成排比句。</a:t>
            </a:r>
            <a:endParaRPr lang="zh-CN" altLang="en-US" sz="3600" b="1"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ea typeface="黑体" panose="02010609060101010101" pitchFamily="49" charset="-122"/>
              <a:cs typeface="+mn-ea"/>
              <a:sym typeface="+mn-ea"/>
            </a:endParaRPr>
          </a:p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  <a:sym typeface="+mn-ea"/>
              </a:rPr>
              <a:t>       </a:t>
            </a:r>
            <a:r>
              <a:rPr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  <a:sym typeface="+mn-ea"/>
              </a:rPr>
              <a:t>爱心是一片照射在冬日的阳光，使贫病交迫的人感到人间的温暖；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00B050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cs typeface="+mn-ea"/>
                <a:sym typeface="+mn-ea"/>
              </a:rPr>
              <a:t> </a:t>
            </a: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>
                  <a:solidFill>
                    <a:srgbClr val="00B050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cs typeface="+mn-ea"/>
                <a:sym typeface="+mn-ea"/>
              </a:rPr>
              <a:t> </a:t>
            </a:r>
            <a:endParaRPr lang="zh-CN" altLang="en-US" sz="3600" b="1" dirty="0"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>
                <a:solidFill>
                  <a:srgbClr val="00B050"/>
                </a:solidFill>
              </a:uFill>
              <a:latin typeface="宋体" panose="02010600030101010101" pitchFamily="2" charset="-122"/>
              <a:ea typeface="黑体" panose="02010609060101010101" pitchFamily="49" charset="-122"/>
              <a:cs typeface="+mn-ea"/>
              <a:sym typeface="+mn-ea"/>
            </a:endParaRPr>
          </a:p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</a:t>
            </a: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________________________________</a:t>
            </a:r>
            <a:r>
              <a:rPr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  <a:sym typeface="+mn-ea"/>
              </a:rPr>
              <a:t>；</a:t>
            </a: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_______________________</a:t>
            </a: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</a:t>
            </a: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</a:t>
            </a: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</a:t>
            </a: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</a:t>
            </a:r>
            <a:r>
              <a:rPr lang="zh-CN" altLang="en-US" sz="3600" b="1" u="sng" dirty="0">
                <a:solidFill>
                  <a:srgbClr val="0000CC"/>
                </a:solidFill>
                <a:uFill>
                  <a:solidFill>
                    <a:srgbClr val="00B050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 </a:t>
            </a:r>
            <a:endParaRPr lang="zh-CN" altLang="en-US" sz="3600" b="1" u="sng" dirty="0">
              <a:solidFill>
                <a:srgbClr val="0000CC"/>
              </a:solidFill>
              <a:uFill>
                <a:solidFill>
                  <a:srgbClr val="00B050"/>
                </a:solidFill>
              </a:uFill>
              <a:latin typeface="宋体" panose="02010600030101010101" pitchFamily="2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3600" b="1" dirty="0">
                <a:solidFill>
                  <a:srgbClr val="2719DD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_________________</a:t>
            </a:r>
            <a:r>
              <a:rPr sz="3600" b="1">
                <a:solidFill>
                  <a:srgbClr val="0000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  <a:sym typeface="+mn-ea"/>
              </a:rPr>
              <a:t>；</a:t>
            </a:r>
            <a:r>
              <a:rPr lang="zh-CN" altLang="en-US" sz="3600" b="1" u="sng" dirty="0">
                <a:solidFill>
                  <a:srgbClr val="0000CC"/>
                </a:solidFill>
                <a:uFill>
                  <a:solidFill>
                    <a:srgbClr val="00B050"/>
                  </a:solidFill>
                </a:uFill>
                <a:latin typeface="宋体" panose="02010600030101010101" pitchFamily="2" charset="-122"/>
                <a:ea typeface="黑体" panose="02010609060101010101" pitchFamily="49" charset="-122"/>
                <a:sym typeface="+mn-ea"/>
              </a:rPr>
              <a:t> </a:t>
            </a:r>
            <a:endParaRPr kumimoji="0" lang="zh-CN" altLang="en-US" sz="3600" b="1" i="0" u="sng" baseline="0" noProof="0" dirty="0">
              <a:ln>
                <a:noFill/>
              </a:ln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9885" y="2532380"/>
            <a:ext cx="99301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</a:rPr>
              <a:t>                                  </a:t>
            </a:r>
            <a:r>
              <a:rPr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</a:rPr>
              <a:t>爱心是一泓出现在沙漠里的泉水，使濒临绝境的人重新看到生活的希望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</a:t>
            </a:r>
            <a:endParaRPr lang="zh-CN" altLang="en-US" sz="24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课堂检测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9995" y="4187825"/>
            <a:ext cx="99301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ea typeface="黑体" panose="02010609060101010101" pitchFamily="49" charset="-122"/>
                <a:cs typeface="+mn-ea"/>
              </a:rPr>
              <a:t>爱心是一首飘荡在夜空的歌谣，使孤苦无依的人获得心灵的慰藉。   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</a:t>
            </a:r>
            <a:endParaRPr lang="zh-CN" altLang="en-US" sz="24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占位符 41985"/>
          <p:cNvSpPr>
            <a:spLocks noGrp="1"/>
          </p:cNvSpPr>
          <p:nvPr>
            <p:ph type="body" idx="1"/>
          </p:nvPr>
        </p:nvSpPr>
        <p:spPr>
          <a:xfrm>
            <a:off x="1428750" y="1097280"/>
            <a:ext cx="9334500" cy="5108575"/>
          </a:xfrm>
        </p:spPr>
        <p:txBody>
          <a:bodyPr/>
          <a:p>
            <a:pPr algn="just">
              <a:spcBef>
                <a:spcPct val="50000"/>
              </a:spcBef>
              <a:buNone/>
            </a:pPr>
            <a:r>
              <a:rPr lang="en-US" altLang="zh-CN" sz="3600" b="1" dirty="0">
                <a:solidFill>
                  <a:srgbClr val="0000CC"/>
                </a:solidFill>
                <a:latin typeface="楷体_GB2312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楷体_GB2312" charset="0"/>
                <a:ea typeface="黑体" panose="02010609060101010101" pitchFamily="49" charset="-122"/>
              </a:rPr>
              <a:t>爱是大自然最原始、最纯真的情感，父母对于子女之爱更是无私、无畏。在我们的生活中随时都融入了父母浓浓的爱。清晨厨房里忙碌的身影，出门前的一句关爱的叮咛；上学时整齐的书包，临睡前掩紧的被角。用心去爱孩子已经成为父母的习惯，他们是孩子躲避风雨的港湾。当风雨袭来时，他们都会将孩子紧紧地搂在怀里。在他们爱的保护伞下，一切暴风雨都会过去。</a:t>
            </a:r>
            <a:endParaRPr lang="zh-CN" altLang="en-US" sz="3600" b="1" dirty="0">
              <a:solidFill>
                <a:srgbClr val="0000CC"/>
              </a:solidFill>
              <a:uFillTx/>
              <a:latin typeface="楷体_GB2312" charset="0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课堂小结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0331c214e0d2f196d7faeb2a6f6516f_11-810-jpg_6-1080-0-0-10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0655" y="-154940"/>
            <a:ext cx="12633960" cy="75438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-44450"/>
            <a:ext cx="12221210" cy="8009890"/>
          </a:xfrm>
          <a:prstGeom prst="rect">
            <a:avLst/>
          </a:prstGeom>
        </p:spPr>
      </p:pic>
      <p:sp>
        <p:nvSpPr>
          <p:cNvPr id="32771" name="文本框 32770"/>
          <p:cNvSpPr txBox="1"/>
          <p:nvPr/>
        </p:nvSpPr>
        <p:spPr>
          <a:xfrm>
            <a:off x="4382770" y="-44450"/>
            <a:ext cx="2927350" cy="8915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rgbClr val="FFFF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关于荷花</a:t>
            </a:r>
            <a:endParaRPr lang="zh-CN" altLang="en-US" sz="4000" b="1" dirty="0">
              <a:solidFill>
                <a:srgbClr val="FFFF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3000" y="847090"/>
            <a:ext cx="7223125" cy="73088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别称：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莲花、水芙蓉、水芝、菡萏等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8155" y="1710690"/>
            <a:ext cx="9296400" cy="5290820"/>
          </a:xfrm>
          <a:prstGeom prst="rect">
            <a:avLst/>
          </a:prstGeom>
          <a:solidFill>
            <a:schemeClr val="accent1"/>
          </a:solidFill>
          <a:ln w="9525">
            <a:solidFill>
              <a:srgbClr val="92D050"/>
            </a:solidFill>
          </a:ln>
        </p:spPr>
        <p:txBody>
          <a:bodyPr wrap="square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诗句：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小荷才露尖尖角，早有蜻蜓立上头。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 杨万里《小池》</a:t>
            </a:r>
            <a:endParaRPr lang="zh-CN" altLang="en-US" sz="32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接天莲叶无穷碧，映日荷花别样红。 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        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—— 杨万里《晓出净慈寺送林子方》</a:t>
            </a:r>
            <a:endParaRPr lang="zh-CN" altLang="en-US" sz="3200" b="1" dirty="0">
              <a:solidFill>
                <a:srgbClr val="00B05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【江南】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江南可采莲， 莲叶何田田。 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鱼戏莲叶间， 鱼戏莲叶东， </a:t>
            </a:r>
            <a:endParaRPr lang="zh-CN" altLang="en-US" sz="3200" b="1" dirty="0">
              <a:solidFill>
                <a:srgbClr val="FF0000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鱼戏莲叶西，鱼戏莲叶南，鱼戏莲叶北。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1CEAE8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新课导入</a:t>
            </a:r>
            <a:endParaRPr lang="zh-CN" altLang="en-US" sz="4000" b="1" noProof="0" smtClean="0">
              <a:ln>
                <a:noFill/>
              </a:ln>
              <a:solidFill>
                <a:srgbClr val="1CEAE8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a500a6b40466970d89f447bab21358a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19050"/>
            <a:ext cx="12229465" cy="7352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4" descr="200672025031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8120" y="0"/>
            <a:ext cx="1255903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9" descr="show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5910" y="-238125"/>
            <a:ext cx="13214985" cy="7839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" y="-13970"/>
            <a:ext cx="12275820" cy="745998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文本框 33794"/>
          <p:cNvSpPr txBox="1"/>
          <p:nvPr/>
        </p:nvSpPr>
        <p:spPr>
          <a:xfrm>
            <a:off x="2706370" y="376555"/>
            <a:ext cx="6019800" cy="2692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冰心 (1900－1999)</a:t>
            </a: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，原名谢婉莹，中国现代著名女作家，儿童文学家。代表作有：散文集《寄小读者》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诗集《繁星》、《春水》</a:t>
            </a:r>
            <a:endParaRPr lang="zh-CN" altLang="en-US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3797" name="文本框 33796"/>
          <p:cNvSpPr txBox="1"/>
          <p:nvPr/>
        </p:nvSpPr>
        <p:spPr>
          <a:xfrm>
            <a:off x="2983865" y="3903345"/>
            <a:ext cx="6357620" cy="2692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90000"/>
              </a:lnSpc>
              <a:spcBef>
                <a:spcPct val="20000"/>
              </a:spcBef>
              <a:buClrTx/>
              <a:buSzTx/>
              <a:buNone/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600" b="1" dirty="0">
                <a:solidFill>
                  <a:srgbClr val="3333FF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冰心的创作内容大致包括：母爱、童真、自然三个方面。</a:t>
            </a:r>
            <a:endParaRPr lang="en-US" altLang="zh-CN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90000"/>
              </a:lnSpc>
              <a:spcBef>
                <a:spcPct val="20000"/>
              </a:spcBef>
              <a:buClrTx/>
              <a:buSzTx/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    以宣扬“爱的哲学”著称，而母爱，就是“爱的哲学”的根本出发点。</a:t>
            </a:r>
            <a:endParaRPr lang="en-US" altLang="zh-CN" sz="3600" b="1" dirty="0">
              <a:solidFill>
                <a:srgbClr val="0000CC"/>
              </a:solidFill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3798" name="图片 33797" descr="图片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" y="3201035"/>
            <a:ext cx="2487613" cy="3590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图片 33798" descr="图片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1485" y="37465"/>
            <a:ext cx="2820670" cy="3865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标题 4"/>
          <p:cNvSpPr>
            <a:spLocks noGrp="1" noChangeArrowheads="1"/>
          </p:cNvSpPr>
          <p:nvPr>
            <p:ph type="title"/>
          </p:nvPr>
        </p:nvSpPr>
        <p:spPr>
          <a:xfrm>
            <a:off x="4740275" y="455930"/>
            <a:ext cx="2952750" cy="11430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4000" b="1" i="0" cap="all" baseline="0" noProof="0">
                <a:ln>
                  <a:noFill/>
                </a:ln>
                <a:solidFill>
                  <a:srgbClr val="00B05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繁星 春水</a:t>
            </a:r>
            <a:endParaRPr kumimoji="0" lang="zh-CN" sz="4000" b="1" i="0" cap="all" baseline="0" noProof="0">
              <a:ln>
                <a:noFill/>
              </a:ln>
              <a:solidFill>
                <a:srgbClr val="00B05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387" name="内容占位符 5"/>
          <p:cNvSpPr>
            <a:spLocks noGrp="1"/>
          </p:cNvSpPr>
          <p:nvPr>
            <p:ph idx="1"/>
          </p:nvPr>
        </p:nvSpPr>
        <p:spPr>
          <a:xfrm>
            <a:off x="1563370" y="1807845"/>
            <a:ext cx="9307195" cy="4968240"/>
          </a:xfrm>
        </p:spPr>
        <p:txBody>
          <a:bodyPr vert="horz" wrap="square" anchor="t"/>
          <a:p>
            <a:pPr marL="0" indent="0"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      《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繁星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春水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是两本诗集（一本叫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繁星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，一本叫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春水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，后被合并为一本）。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     《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繁星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·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春水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的内容，是诗人冰心平时随便记下的“随时随地的感想和回忆”。后来，她受到泰戈尔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飞鸟集</a:t>
            </a:r>
            <a:r>
              <a:rPr lang="en-US" altLang="zh-CN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rgbClr val="0000CC"/>
                </a:solidFill>
                <a:uFillTx/>
                <a:ea typeface="黑体" panose="02010609060101010101" pitchFamily="49" charset="-122"/>
              </a:rPr>
              <a:t>的启发，觉得自己那些三言两语的小杂感里也有着诗的影子，这才整理起来，而成为两本小诗集。</a:t>
            </a:r>
            <a:endParaRPr lang="zh-CN" altLang="en-US" sz="3600" b="1" dirty="0">
              <a:solidFill>
                <a:srgbClr val="0000CC"/>
              </a:solidFill>
              <a:uFillTx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345" y="2222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49" charset="-122"/>
                <a:cs typeface="+mj-cs"/>
                <a:sym typeface="+mn-ea"/>
              </a:rPr>
              <a:t>文体知识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49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3411</Words>
  <Application>WPS 演示</Application>
  <PresentationFormat>在屏幕上显示</PresentationFormat>
  <Paragraphs>313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Verdana</vt:lpstr>
      <vt:lpstr>黑体</vt:lpstr>
      <vt:lpstr>楷体_GB2312</vt:lpstr>
      <vt:lpstr>新宋体</vt:lpstr>
      <vt:lpstr>微软雅黑</vt:lpstr>
      <vt:lpstr>Arial Unicode MS</vt:lpstr>
      <vt:lpstr>Calibri</vt:lpstr>
      <vt:lpstr>Times New Roman</vt:lpstr>
      <vt:lpstr>仿宋</vt:lpstr>
      <vt:lpstr>楷体</vt:lpstr>
      <vt:lpstr>Wingdings</vt:lpstr>
      <vt:lpstr>Arial</vt:lpstr>
      <vt:lpstr>楷体_GB2312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繁星 春水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88</cp:revision>
  <dcterms:created xsi:type="dcterms:W3CDTF">2009-12-19T08:11:00Z</dcterms:created>
  <dcterms:modified xsi:type="dcterms:W3CDTF">2019-09-12T15:06:23Z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