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1" r:id="rId2"/>
  </p:sldMasterIdLst>
  <p:notesMasterIdLst>
    <p:notesMasterId r:id="rId3"/>
  </p:notesMasterIdLst>
  <p:sldIdLst>
    <p:sldId id="444" r:id="rId4"/>
    <p:sldId id="445" r:id="rId5"/>
    <p:sldId id="446" r:id="rId6"/>
    <p:sldId id="447" r:id="rId7"/>
    <p:sldId id="402" r:id="rId8"/>
    <p:sldId id="419" r:id="rId9"/>
    <p:sldId id="448" r:id="rId10"/>
    <p:sldId id="449" r:id="rId11"/>
    <p:sldId id="407" r:id="rId12"/>
    <p:sldId id="450" r:id="rId13"/>
    <p:sldId id="426" r:id="rId14"/>
    <p:sldId id="451" r:id="rId15"/>
    <p:sldId id="452" r:id="rId16"/>
    <p:sldId id="428" r:id="rId17"/>
    <p:sldId id="453" r:id="rId18"/>
    <p:sldId id="416" r:id="rId19"/>
    <p:sldId id="408" r:id="rId20"/>
    <p:sldId id="420" r:id="rId21"/>
    <p:sldId id="410" r:id="rId22"/>
    <p:sldId id="466" r:id="rId23"/>
  </p:sldIdLst>
  <p:sldSz cx="9144000" cy="6858000" type="screen4x3"/>
  <p:notesSz cx="6858000" cy="9144000"/>
  <p:custShowLst>
    <p:custShow name="自定义放映 1" id="0">
      <p:sldLst>
        <p:sld r:id="rId17"/>
      </p:sldLst>
    </p:custShow>
  </p:custShowLst>
  <p:custDataLst>
    <p:tags r:id="rId24"/>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535"/>
    <p:restoredTop sz="92931"/>
  </p:normalViewPr>
  <p:slideViewPr>
    <p:cSldViewPr showGuides="1">
      <p:cViewPr varScale="1">
        <p:scale>
          <a:sx n="72" d="100"/>
          <a:sy n="72" d="100"/>
        </p:scale>
        <p:origin x="432" y="66"/>
      </p:cViewPr>
      <p:guideLst>
        <p:guide orient="horz" pos="2160"/>
        <p:guide pos="2880"/>
      </p:guideLst>
    </p:cSldViewPr>
  </p:slideViewPr>
  <p:notesTextViewPr>
    <p:cViewPr>
      <p:scale>
        <a:sx n="100" d="100"/>
        <a:sy n="100" d="100"/>
      </p:scale>
      <p:origin x="0" y="0"/>
    </p:cViewPr>
  </p:notesTextViewPr>
  <p:sorterViewPr showFormatting="0">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tags" Target="tags/tag1.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notesMaster" Target="notesMasters/notes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20204" pitchFamily="34" charset="0"/>
                <a:ea typeface="宋体" panose="02010600030101010101" pitchFamily="2" charset="-122"/>
                <a:cs typeface="+mn-cs"/>
              </a:rPr>
              <a:t>2021/8/27</a:t>
            </a:fld>
            <a:endParaRPr lang="zh-CN" altLang="en-US" strike="noStrike" noProof="1"/>
          </a:p>
        </p:txBody>
      </p:sp>
      <p:sp>
        <p:nvSpPr>
          <p:cNvPr id="7172" name="幻灯片图像占位符 3"/>
          <p:cNvSpPr>
            <a:spLocks noGrp="1" noRot="1" noChangeAspect="1"/>
          </p:cNvSpPr>
          <p:nvPr>
            <p:ph type="sldImg" idx="6"/>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7173" name="备注占位符 4"/>
          <p:cNvSpPr>
            <a:spLocks noGrp="1"/>
          </p:cNvSpPr>
          <p:nvPr>
            <p:ph type="body" sz="quarter" idx="7"/>
          </p:nvPr>
        </p:nvSpPr>
        <p:spPr>
          <a:xfrm>
            <a:off x="685800" y="4400550"/>
            <a:ext cx="5486400" cy="3600450"/>
          </a:xfrm>
          <a:prstGeom prst="rect">
            <a:avLst/>
          </a:prstGeom>
          <a:noFill/>
          <a:ln w="9525">
            <a:noFill/>
          </a:ln>
        </p:spPr>
        <p:txBody>
          <a:bodyPr vert="horz" lIns="91440" tIns="45720" rIns="91440" bIns="45720" anchor="t" anchorCtr="0"/>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Tree>
    <p:extLst>
      <p:ext uri="{BB962C8B-B14F-4D97-AF65-F5344CB8AC3E}">
        <p14:creationId xmlns:p14="http://schemas.microsoft.com/office/powerpoint/2010/main" val="101318483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9217"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en-US" altLang="zh-CN" sz="1200">
                <a:latin typeface="Arial" panose="020b0604020202020204" pitchFamily="34" charset="0"/>
                <a:ea typeface="宋体" panose="02010600030101010101" pitchFamily="2" charset="-122"/>
              </a:rPr>
              <a:t>1</a:t>
            </a:fld>
            <a:endParaRPr lang="en-US" altLang="zh-CN" sz="1200">
              <a:latin typeface="Arial" panose="020b0604020202020204" pitchFamily="34" charset="0"/>
              <a:ea typeface="宋体" panose="02010600030101010101" pitchFamily="2" charset="-122"/>
            </a:endParaRPr>
          </a:p>
        </p:txBody>
      </p:sp>
      <p:sp>
        <p:nvSpPr>
          <p:cNvPr id="9218" name="Rectangle 2"/>
          <p:cNvSpPr>
            <a:spLocks noGrp="1" noRot="1" noChangeAspect="1" noTextEdit="1"/>
          </p:cNvSpPr>
          <p:nvPr>
            <p:ph type="sldImg" idx="1"/>
          </p:nvPr>
        </p:nvSpPr>
        <p:spPr/>
      </p:sp>
      <p:sp>
        <p:nvSpPr>
          <p:cNvPr id="9219" name="Rectangle 3"/>
          <p:cNvSpPr>
            <a:spLocks noGrp="1"/>
          </p:cNvSpPr>
          <p:nvPr>
            <p:ph type="body" idx="2"/>
          </p:nvPr>
        </p:nvSpPr>
        <p:spPr>
          <a:xfrm>
            <a:off x="914400" y="4343400"/>
            <a:ext cx="5029200" cy="4114800"/>
          </a:xfrm>
        </p:spPr>
        <p:txBody>
          <a:bodyPr wrap="square" lIns="91440" tIns="45720" rIns="91440" bIns="45720" anchor="t" anchorCtr="0"/>
          <a:lstStyle/>
          <a:p>
            <a:pPr lvl="0"/>
            <a:endParaRPr lang="zh-CN" altLang="zh-CN"/>
          </a:p>
        </p:txBody>
      </p:sp>
    </p:spTree>
    <p:extLst>
      <p:ext uri="{BB962C8B-B14F-4D97-AF65-F5344CB8AC3E}">
        <p14:creationId xmlns:p14="http://schemas.microsoft.com/office/powerpoint/2010/main" val="344013844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41666" name="Rectangle 2"/>
          <p:cNvSpPr>
            <a:spLocks noGrp="1" noRot="1" noChangeArrowheads="1"/>
          </p:cNvSpPr>
          <p:nvPr>
            <p:ph type="ctrTitle"/>
          </p:nvPr>
        </p:nvSpPr>
        <p:spPr>
          <a:xfrm>
            <a:off x="685800" y="2286000"/>
            <a:ext cx="7772400" cy="1143000"/>
          </a:xfrm>
        </p:spPr>
        <p:txBody>
          <a:bodyPr/>
          <a:lstStyle>
            <a:lvl1pPr>
              <a:defRPr/>
            </a:lvl1pPr>
          </a:lstStyle>
          <a:p>
            <a:pPr fontAlgn="base"/>
            <a:r>
              <a:rPr lang="zh-CN" altLang="en-US" strike="noStrike" noProof="1"/>
              <a:t>单击此处编辑母版标题样式</a:t>
            </a:r>
          </a:p>
        </p:txBody>
      </p:sp>
      <p:sp>
        <p:nvSpPr>
          <p:cNvPr id="241667" name="Rectangle 3"/>
          <p:cNvSpPr>
            <a:spLocks noGrp="1" noRot="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fontAlgn="base"/>
            <a:r>
              <a:rPr lang="zh-CN" altLang="en-US" strike="noStrike" noProof="1"/>
              <a:t>单击此处编辑母版副标题样式</a:t>
            </a:r>
          </a:p>
        </p:txBody>
      </p:sp>
      <p:sp>
        <p:nvSpPr>
          <p:cNvPr id="7" name="Rectangle 4"/>
          <p:cNvSpPr>
            <a:spLocks noGrp="1" noChangeArrowheads="1"/>
          </p:cNvSpPr>
          <p:nvPr>
            <p:ph type="dt" sz="half" idx="2"/>
          </p:nvPr>
        </p:nvSpPr>
        <p:spPr bwMode="auto">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E207F83C-DED6-4A8C-96AE-BA7128685EAE}"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6553200" y="6245225"/>
            <a:ext cx="2289175" cy="476250"/>
          </a:xfrm>
          <a:prstGeom prst="rect">
            <a:avLst/>
          </a:prstGeom>
          <a:noFill/>
          <a:ln w="9525">
            <a:noFill/>
            <a:miter lim="800000"/>
          </a:ln>
          <a:effectLst/>
        </p:spPr>
        <p:txBody>
          <a:bodyPr vert="horz" wrap="square" lIns="91440" tIns="45720" rIns="91440" bIns="45720" numCol="1" anchor="t" anchorCtr="0" compatLnSpc="1"/>
          <a:lstStyle/>
          <a:p>
            <a:pPr algn="r" fontAlgn="base">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p>
        </p:txBody>
      </p:sp>
    </p:spTree>
  </p:cSld>
  <p:clrMapOvr>
    <a:masterClrMapping/>
  </p:clrMapOvr>
  <p:transition>
    <p:fade/>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fade/>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707188" y="609600"/>
            <a:ext cx="2135187" cy="54895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609600"/>
            <a:ext cx="6253163" cy="548957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fade/>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Obj" preserve="1">
  <p:cSld name="标题，文本与内容">
    <p:spTree>
      <p:nvGrpSpPr>
        <p:cNvPr id="1" name=""/>
        <p:cNvGrpSpPr/>
        <p:nvPr/>
      </p:nvGrpSpPr>
      <p:grpSpPr>
        <a:xfrm>
          <a:off x="0" y="0"/>
          <a:ext cx="0" cy="0"/>
        </a:xfrm>
      </p:grpSpPr>
      <p:sp>
        <p:nvSpPr>
          <p:cNvPr id="2" name="标题 1"/>
          <p:cNvSpPr>
            <a:spLocks noGrp="1"/>
          </p:cNvSpPr>
          <p:nvPr>
            <p:ph type="title"/>
          </p:nvPr>
        </p:nvSpPr>
        <p:spPr>
          <a:xfrm>
            <a:off x="301625" y="609600"/>
            <a:ext cx="8540750" cy="11430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301625" y="1905000"/>
            <a:ext cx="4194175" cy="41941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905000"/>
            <a:ext cx="4194175" cy="41941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fade/>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41666" name="Rectangle 2"/>
          <p:cNvSpPr>
            <a:spLocks noGrp="1" noRot="1" noChangeArrowheads="1"/>
          </p:cNvSpPr>
          <p:nvPr>
            <p:ph type="ctrTitle"/>
          </p:nvPr>
        </p:nvSpPr>
        <p:spPr>
          <a:xfrm>
            <a:off x="685800" y="2286000"/>
            <a:ext cx="7772400" cy="1143000"/>
          </a:xfrm>
        </p:spPr>
        <p:txBody>
          <a:bodyPr/>
          <a:lstStyle>
            <a:lvl1pPr>
              <a:defRPr/>
            </a:lvl1pPr>
          </a:lstStyle>
          <a:p>
            <a:pPr fontAlgn="base"/>
            <a:r>
              <a:rPr lang="zh-CN" altLang="en-US" strike="noStrike" noProof="1"/>
              <a:t>单击此处编辑母版标题样式</a:t>
            </a:r>
          </a:p>
        </p:txBody>
      </p:sp>
      <p:sp>
        <p:nvSpPr>
          <p:cNvPr id="241667" name="Rectangle 3"/>
          <p:cNvSpPr>
            <a:spLocks noGrp="1" noRot="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fontAlgn="base"/>
            <a:r>
              <a:rPr lang="zh-CN" altLang="en-US" strike="noStrike" noProof="1"/>
              <a:t>单击此处编辑母版副标题样式</a:t>
            </a:r>
          </a:p>
        </p:txBody>
      </p:sp>
      <p:sp>
        <p:nvSpPr>
          <p:cNvPr id="7" name="Rectangle 4"/>
          <p:cNvSpPr>
            <a:spLocks noGrp="1" noChangeArrowheads="1"/>
          </p:cNvSpPr>
          <p:nvPr>
            <p:ph type="dt" sz="half" idx="2"/>
          </p:nvPr>
        </p:nvSpPr>
        <p:spPr bwMode="auto">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E207F83C-DED6-4A8C-96AE-BA7128685EAE}"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6553200" y="6245225"/>
            <a:ext cx="2289175" cy="476250"/>
          </a:xfrm>
          <a:prstGeom prst="rect">
            <a:avLst/>
          </a:prstGeom>
          <a:noFill/>
          <a:ln w="9525">
            <a:noFill/>
            <a:miter lim="800000"/>
          </a:ln>
          <a:effectLst/>
        </p:spPr>
        <p:txBody>
          <a:bodyPr vert="horz" wrap="square" lIns="91440" tIns="45720" rIns="91440" bIns="45720" numCol="1" anchor="t" anchorCtr="0" compatLnSpc="1"/>
          <a:lstStyle/>
          <a:p>
            <a:pPr algn="r" fontAlgn="base">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p>
        </p:txBody>
      </p:sp>
    </p:spTree>
  </p:cSld>
  <p:clrMapOvr>
    <a:masterClrMapping/>
  </p:clrMapOvr>
  <p:transition>
    <p:fade/>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fade/>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fade/>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fade/>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fade/>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fade/>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6553200" y="6245225"/>
            <a:ext cx="2289175" cy="476250"/>
          </a:xfrm>
          <a:prstGeom prst="rect">
            <a:avLst/>
          </a:prstGeom>
          <a:noFill/>
          <a:ln w="9525">
            <a:noFill/>
            <a:miter lim="800000"/>
          </a:ln>
          <a:effectLst/>
        </p:spPr>
        <p:txBody>
          <a:bodyPr vert="horz" wrap="square" lIns="91440" tIns="45720" rIns="91440" bIns="45720" numCol="1" anchor="t" anchorCtr="0" compatLnSpc="1"/>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fade/>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fade/>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fade/>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fade/>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fade/>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707188" y="609600"/>
            <a:ext cx="2135187" cy="54895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609600"/>
            <a:ext cx="6253163" cy="548957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fade/>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Obj" preserve="1">
  <p:cSld name="标题，文本与内容">
    <p:spTree>
      <p:nvGrpSpPr>
        <p:cNvPr id="1" name=""/>
        <p:cNvGrpSpPr/>
        <p:nvPr/>
      </p:nvGrpSpPr>
      <p:grpSpPr>
        <a:xfrm>
          <a:off x="0" y="0"/>
          <a:ext cx="0" cy="0"/>
        </a:xfrm>
      </p:grpSpPr>
      <p:sp>
        <p:nvSpPr>
          <p:cNvPr id="2" name="标题 1"/>
          <p:cNvSpPr>
            <a:spLocks noGrp="1"/>
          </p:cNvSpPr>
          <p:nvPr>
            <p:ph type="title"/>
          </p:nvPr>
        </p:nvSpPr>
        <p:spPr>
          <a:xfrm>
            <a:off x="301625" y="609600"/>
            <a:ext cx="8540750" cy="11430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301625" y="1905000"/>
            <a:ext cx="4194175" cy="41941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905000"/>
            <a:ext cx="4194175" cy="41941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fade/>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fade/>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fade/>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fade/>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fade/>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6553200" y="6245225"/>
            <a:ext cx="2289175" cy="476250"/>
          </a:xfrm>
          <a:prstGeom prst="rect">
            <a:avLst/>
          </a:prstGeom>
          <a:noFill/>
          <a:ln w="9525">
            <a:noFill/>
            <a:miter lim="800000"/>
          </a:ln>
          <a:effectLst/>
        </p:spPr>
        <p:txBody>
          <a:bodyPr vert="horz" wrap="square" lIns="91440" tIns="45720" rIns="91440" bIns="45720" numCol="1" anchor="t" anchorCtr="0" compatLnSpc="1"/>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fade/>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fade/>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fade/>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3"/>
        </a:solidFill>
        <a:effectLst/>
      </p:bgPr>
    </p:bg>
    <p:spTree>
      <p:nvGrpSpPr>
        <p:cNvPr id="1" name=""/>
        <p:cNvGrpSpPr/>
        <p:nvPr/>
      </p:nvGrpSpPr>
      <p:grpSpPr>
        <a:xfrm>
          <a:off x="0" y="0"/>
          <a:ext cx="0" cy="0"/>
        </a:xfrm>
      </p:grpSpPr>
      <p:sp>
        <p:nvSpPr>
          <p:cNvPr id="1026" name="Rectangle 2"/>
          <p:cNvSpPr>
            <a:spLocks noGrp="1" noRot="1"/>
          </p:cNvSpPr>
          <p:nvPr>
            <p:ph type="title"/>
          </p:nvPr>
        </p:nvSpPr>
        <p:spPr>
          <a:xfrm>
            <a:off x="301625" y="609600"/>
            <a:ext cx="8540750" cy="1143000"/>
          </a:xfrm>
          <a:prstGeom prst="rect">
            <a:avLst/>
          </a:prstGeom>
          <a:noFill/>
          <a:ln w="9525">
            <a:noFill/>
          </a:ln>
        </p:spPr>
        <p:txBody>
          <a:bodyPr anchor="ctr" anchorCtr="0"/>
          <a:lstStyle/>
          <a:p>
            <a:pPr lvl="0"/>
            <a:r>
              <a:rPr lang="zh-CN" altLang="en-US"/>
              <a:t>单击此处编辑母版标题样式</a:t>
            </a:r>
          </a:p>
        </p:txBody>
      </p:sp>
      <p:sp>
        <p:nvSpPr>
          <p:cNvPr id="1027" name="Rectangle 3"/>
          <p:cNvSpPr>
            <a:spLocks noGrp="1" noRot="1"/>
          </p:cNvSpPr>
          <p:nvPr>
            <p:ph type="body" idx="5"/>
          </p:nvPr>
        </p:nvSpPr>
        <p:spPr>
          <a:xfrm>
            <a:off x="301625" y="1905000"/>
            <a:ext cx="8540750" cy="4194175"/>
          </a:xfrm>
          <a:prstGeom prst="rect">
            <a:avLst/>
          </a:prstGeom>
          <a:noFill/>
          <a:ln w="9525">
            <a:noFill/>
          </a:ln>
        </p:spPr>
        <p:txBody>
          <a:bodyPr anchor="t" anchorCtr="0"/>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240644" name="Rectangle 4"/>
          <p:cNvSpPr>
            <a:spLocks noGrp="1" noChangeArrowheads="1"/>
          </p:cNvSpPr>
          <p:nvPr>
            <p:ph type="dt" sz="half" idx="2"/>
          </p:nvPr>
        </p:nvSpPr>
        <p:spPr bwMode="auto">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0645"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0646" name="Rectangle 6"/>
          <p:cNvSpPr>
            <a:spLocks noGrp="1" noChangeArrowheads="1"/>
          </p:cNvSpPr>
          <p:nvPr>
            <p:ph type="sldNum" sz="quarter" idx="4"/>
          </p:nvPr>
        </p:nvSpPr>
        <p:spPr bwMode="auto">
          <a:xfrm>
            <a:off x="6553200" y="6245225"/>
            <a:ext cx="2289175"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fade/>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3"/>
        </a:solidFill>
        <a:effectLst/>
      </p:bgPr>
    </p:bg>
    <p:spTree>
      <p:nvGrpSpPr>
        <p:cNvPr id="1" name=""/>
        <p:cNvGrpSpPr/>
        <p:nvPr/>
      </p:nvGrpSpPr>
      <p:grpSpPr>
        <a:xfrm>
          <a:off x="0" y="0"/>
          <a:ext cx="0" cy="0"/>
        </a:xfrm>
      </p:grpSpPr>
      <p:sp>
        <p:nvSpPr>
          <p:cNvPr id="2050" name="Rectangle 2"/>
          <p:cNvSpPr>
            <a:spLocks noGrp="1" noRot="1"/>
          </p:cNvSpPr>
          <p:nvPr>
            <p:ph type="title"/>
          </p:nvPr>
        </p:nvSpPr>
        <p:spPr>
          <a:xfrm>
            <a:off x="301625" y="609600"/>
            <a:ext cx="8540750" cy="1143000"/>
          </a:xfrm>
          <a:prstGeom prst="rect">
            <a:avLst/>
          </a:prstGeom>
          <a:noFill/>
          <a:ln w="9525">
            <a:noFill/>
          </a:ln>
        </p:spPr>
        <p:txBody>
          <a:bodyPr anchor="ctr" anchorCtr="0"/>
          <a:lstStyle/>
          <a:p>
            <a:pPr lvl="0"/>
            <a:r>
              <a:rPr lang="zh-CN" altLang="en-US"/>
              <a:t>单击此处编辑母版标题样式</a:t>
            </a:r>
          </a:p>
        </p:txBody>
      </p:sp>
      <p:sp>
        <p:nvSpPr>
          <p:cNvPr id="2051" name="Rectangle 3"/>
          <p:cNvSpPr>
            <a:spLocks noGrp="1" noRot="1"/>
          </p:cNvSpPr>
          <p:nvPr>
            <p:ph type="body" idx="5"/>
          </p:nvPr>
        </p:nvSpPr>
        <p:spPr>
          <a:xfrm>
            <a:off x="301625" y="1905000"/>
            <a:ext cx="8540750" cy="4194175"/>
          </a:xfrm>
          <a:prstGeom prst="rect">
            <a:avLst/>
          </a:prstGeom>
          <a:noFill/>
          <a:ln w="9525">
            <a:noFill/>
          </a:ln>
        </p:spPr>
        <p:txBody>
          <a:bodyPr anchor="t" anchorCtr="0"/>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240644" name="Rectangle 4"/>
          <p:cNvSpPr>
            <a:spLocks noGrp="1" noChangeArrowheads="1"/>
          </p:cNvSpPr>
          <p:nvPr>
            <p:ph type="dt" sz="half" idx="2"/>
          </p:nvPr>
        </p:nvSpPr>
        <p:spPr bwMode="auto">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fld id="{63AEA69D-D8A4-410B-95C9-3F31FB96F130}"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2021/8/27</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0645"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0646" name="Rectangle 6"/>
          <p:cNvSpPr>
            <a:spLocks noGrp="1" noChangeArrowheads="1"/>
          </p:cNvSpPr>
          <p:nvPr>
            <p:ph type="sldNum" sz="quarter" idx="4"/>
          </p:nvPr>
        </p:nvSpPr>
        <p:spPr bwMode="auto">
          <a:xfrm>
            <a:off x="6553200" y="6245225"/>
            <a:ext cx="2289175"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fade/>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gif" /><Relationship Id="rId3" Type="http://schemas.openxmlformats.org/officeDocument/2006/relationships/image" Target="../media/image4.gif"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3.gif" /><Relationship Id="rId3" Type="http://schemas.openxmlformats.org/officeDocument/2006/relationships/image" Target="../media/image4.gif" /><Relationship Id="rId4" Type="http://schemas.openxmlformats.org/officeDocument/2006/relationships/image" Target="../media/image5.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gif"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193" name="图片 4"/>
          <p:cNvPicPr>
            <a:picLocks noChangeAspect="1"/>
          </p:cNvPicPr>
          <p:nvPr/>
        </p:nvPicPr>
        <p:blipFill>
          <a:blip r:embed="rId3"/>
          <a:srcRect l="1639" r="14465"/>
          <a:stretch>
            <a:fillRect/>
          </a:stretch>
        </p:blipFill>
        <p:spPr>
          <a:xfrm>
            <a:off x="0" y="0"/>
            <a:ext cx="9144000" cy="5491163"/>
          </a:xfrm>
          <a:prstGeom prst="rect">
            <a:avLst/>
          </a:prstGeom>
          <a:noFill/>
          <a:ln w="9525">
            <a:noFill/>
          </a:ln>
        </p:spPr>
      </p:pic>
      <p:sp>
        <p:nvSpPr>
          <p:cNvPr id="8194" name="WordArt 3"/>
          <p:cNvSpPr>
            <a:spLocks noTextEdit="1"/>
          </p:cNvSpPr>
          <p:nvPr/>
        </p:nvSpPr>
        <p:spPr>
          <a:xfrm>
            <a:off x="1069975" y="1314450"/>
            <a:ext cx="6680200" cy="1689100"/>
          </a:xfrm>
          <a:prstGeom prst="rect">
            <a:avLst/>
          </a:prstGeom>
        </p:spPr>
        <p:txBody>
          <a:bodyPr wrap="none" fromWordArt="1">
            <a:prstTxWarp prst="textPlain">
              <a:avLst>
                <a:gd name="adj" fmla="val 50000"/>
              </a:avLst>
            </a:prstTxWarp>
            <a:normAutofit/>
          </a:bodyPr>
          <a:lstStyle/>
          <a:p>
            <a:pPr algn="ctr"/>
            <a:r>
              <a:rPr lang="zh-CN" altLang="en-US" sz="3600" b="1">
                <a:solidFill>
                  <a:srgbClr val="FF0000"/>
                </a:solidFill>
                <a:effectLst>
                  <a:outerShdw dist="35921" dir="2699999" algn="ctr" rotWithShape="0">
                    <a:srgbClr val="C0C0C0">
                      <a:alpha val="79999"/>
                    </a:srgbClr>
                  </a:outerShdw>
                </a:effectLst>
                <a:latin typeface="微软雅黑" panose="020b0503020204020204" charset="-122"/>
                <a:ea typeface="微软雅黑" panose="020b0503020204020204" charset="-122"/>
              </a:rPr>
              <a:t>辨析并修改病句</a:t>
            </a:r>
          </a:p>
        </p:txBody>
      </p:sp>
      <p:sp>
        <p:nvSpPr>
          <p:cNvPr id="8195" name="矩形 83973"/>
          <p:cNvSpPr/>
          <p:nvPr/>
        </p:nvSpPr>
        <p:spPr>
          <a:xfrm>
            <a:off x="3097213" y="3081338"/>
            <a:ext cx="5310187" cy="936625"/>
          </a:xfrm>
          <a:prstGeom prst="rect">
            <a:avLst/>
          </a:prstGeom>
        </p:spPr>
        <p:txBody>
          <a:bodyPr wrap="none" fromWordArt="1">
            <a:normAutofit/>
          </a:bodyPr>
          <a:lstStyle/>
          <a:p>
            <a:pPr algn="ctr"/>
            <a:r>
              <a:rPr lang="zh-CN" altLang="en-US" sz="4800" b="1">
                <a:solidFill>
                  <a:srgbClr val="FF0000"/>
                </a:solidFill>
                <a:latin typeface="微软雅黑" panose="020b0503020204020204" charset="-122"/>
                <a:ea typeface="微软雅黑" panose="020b0503020204020204" charset="-122"/>
              </a:rPr>
              <a:t>——（结构混乱）</a:t>
            </a:r>
          </a:p>
        </p:txBody>
      </p:sp>
    </p:spTree>
  </p:cSld>
  <p:clrMapOvr>
    <a:masterClrMapping/>
  </p:clrMapOvr>
  <p:transition>
    <p:blinds/>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2690" name="Rectangle 2"/>
          <p:cNvSpPr>
            <a:spLocks noGrp="1" noRot="1"/>
          </p:cNvSpPr>
          <p:nvPr>
            <p:ph idx="1"/>
          </p:nvPr>
        </p:nvSpPr>
        <p:spPr>
          <a:xfrm>
            <a:off x="225425" y="1204913"/>
            <a:ext cx="8693150" cy="5262563"/>
          </a:xfrm>
          <a:ln>
            <a:solidFill>
              <a:srgbClr val="FF0000"/>
            </a:solidFill>
          </a:ln>
        </p:spPr>
        <p:txBody>
          <a:bodyPr vert="horz" wrap="square" lIns="91440" tIns="45720" rIns="91440" bIns="45720" anchor="t"/>
          <a:lstStyle/>
          <a:p>
            <a:pPr marL="342900" marR="0" indent="-342900" algn="l" defTabSz="914400" rtl="0" eaLnBrk="0" fontAlgn="base" latinLnBrk="0" hangingPunct="0">
              <a:lnSpc>
                <a:spcPct val="90000"/>
              </a:lnSpc>
              <a:spcBef>
                <a:spcPct val="0"/>
              </a:spcBef>
              <a:spcAft>
                <a:spcPct val="0"/>
              </a:spcAft>
              <a:buClr>
                <a:schemeClr val="hlink"/>
              </a:buClr>
              <a:buSzPct val="75000"/>
              <a:buFont typeface="Wingdings" panose="05000000000000000000" pitchFamily="2" charset="2"/>
              <a:buChar char="v"/>
            </a:pPr>
            <a:r>
              <a:rPr kumimoji="0" lang="zh-CN" altLang="en-US" sz="3000" b="0" i="0" u="none" strike="noStrike" kern="0" cap="none" spc="0" normalizeH="0" baseline="0" noProof="1">
                <a:solidFill>
                  <a:srgbClr val="FF0000"/>
                </a:solidFill>
                <a:latin typeface="+mn-lt"/>
                <a:ea typeface="隶书" panose="02010509060101010101" pitchFamily="49" charset="-122"/>
                <a:cs typeface="+mn-cs"/>
              </a:rPr>
              <a:t> </a:t>
            </a:r>
            <a:r>
              <a:rPr kumimoji="0" lang="zh-CN" altLang="en-US" sz="3000" b="1" i="0" u="none" strike="noStrike" kern="0" cap="none" spc="0" normalizeH="0" baseline="0" noProof="1">
                <a:solidFill>
                  <a:srgbClr val="000000"/>
                </a:solidFill>
                <a:latin typeface="黑体" panose="02010609060101010101" pitchFamily="49" charset="-122"/>
                <a:ea typeface="黑体" panose="02010609060101010101" pitchFamily="49" charset="-122"/>
                <a:cs typeface="+mn-cs"/>
                <a:sym typeface="+mn-ea"/>
              </a:rPr>
              <a:t>③</a:t>
            </a:r>
            <a:r>
              <a:rPr kumimoji="0" lang="zh-CN" altLang="en-US" sz="3000" b="1" i="0" u="none" strike="noStrike" kern="0" cap="none" spc="0" normalizeH="0" baseline="0" noProof="1">
                <a:solidFill>
                  <a:srgbClr val="000000"/>
                </a:solidFill>
                <a:latin typeface="+mn-lt"/>
                <a:ea typeface="黑体" panose="02010609060101010101" pitchFamily="49" charset="-122"/>
                <a:cs typeface="+mn-cs"/>
                <a:sym typeface="+mn-ea"/>
              </a:rPr>
              <a:t>我们一定要叫后进班级变个样不可。</a:t>
            </a:r>
            <a:endParaRPr kumimoji="0" lang="zh-CN" altLang="en-US" sz="3000" b="1" i="0" u="none" strike="noStrike" kern="0" cap="none" spc="0" normalizeH="0" baseline="0" noProof="1">
              <a:solidFill>
                <a:srgbClr val="000000"/>
              </a:solidFill>
              <a:latin typeface="黑体" panose="02010609060101010101" pitchFamily="49" charset="-122"/>
              <a:ea typeface="黑体" panose="02010609060101010101" pitchFamily="49" charset="-122"/>
              <a:cs typeface="+mn-cs"/>
            </a:endParaRPr>
          </a:p>
          <a:p>
            <a:pPr marL="342900" marR="0" indent="-342900" algn="l" defTabSz="914400" rtl="0" eaLnBrk="0" fontAlgn="base" latinLnBrk="0" hangingPunct="0">
              <a:lnSpc>
                <a:spcPct val="90000"/>
              </a:lnSpc>
              <a:spcBef>
                <a:spcPct val="0"/>
              </a:spcBef>
              <a:spcAft>
                <a:spcPct val="0"/>
              </a:spcAft>
              <a:buClr>
                <a:schemeClr val="hlink"/>
              </a:buClr>
              <a:buSzPct val="75000"/>
              <a:buFont typeface="Wingdings" panose="05000000000000000000" pitchFamily="2" charset="2"/>
              <a:buChar char="v"/>
            </a:pPr>
            <a:r>
              <a:rPr kumimoji="0" lang="zh-CN" altLang="en-US" sz="3000" b="1" i="0" u="none" strike="noStrike" kern="0" cap="none" spc="0" normalizeH="0" baseline="0" noProof="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    可以说“一定要</a:t>
            </a:r>
            <a:r>
              <a:rPr kumimoji="0" lang="en-US" altLang="zh-CN" sz="3000" b="1" i="0" u="none" strike="noStrike" kern="0" cap="none" spc="0" normalizeH="0" baseline="0" noProof="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a:t>
            </a:r>
            <a:r>
              <a:rPr kumimoji="0" lang="zh-CN" altLang="en-US" sz="3000" b="1" i="0" u="none" strike="noStrike" kern="0" cap="none" spc="0" normalizeH="0" baseline="0" noProof="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”或</a:t>
            </a:r>
            <a:r>
              <a:rPr kumimoji="0" lang="zh-CN" altLang="zh-CN" sz="3000" b="1" i="0" u="none" strike="noStrike" kern="0" cap="none" spc="0" normalizeH="0" baseline="0" noProof="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“非</a:t>
            </a:r>
            <a:r>
              <a:rPr kumimoji="0" lang="zh-CN" altLang="en-US" sz="3000" b="1" i="0" u="none" strike="noStrike" kern="0" cap="none" spc="0" normalizeH="0" baseline="0" noProof="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要</a:t>
            </a:r>
            <a:r>
              <a:rPr kumimoji="0" lang="zh-CN" altLang="zh-CN" sz="3000" b="1" i="0" u="none" strike="noStrike" kern="0" cap="none" spc="0" normalizeH="0" baseline="0" noProof="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……不可”的格式</a:t>
            </a:r>
            <a:r>
              <a:rPr kumimoji="0" lang="zh-CN" altLang="en-US" sz="3000" b="1" i="0" u="none" strike="noStrike" kern="0" cap="none" spc="0" normalizeH="0" baseline="0" noProof="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；但不能说“一定要</a:t>
            </a:r>
            <a:r>
              <a:rPr kumimoji="0" lang="en-US" altLang="zh-CN" sz="3000" b="1" i="0" u="none" strike="noStrike" kern="0" cap="none" spc="0" normalizeH="0" baseline="0" noProof="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a:t>
            </a:r>
            <a:r>
              <a:rPr kumimoji="0" lang="zh-CN" altLang="en-US" sz="3000" b="1" i="0" u="none" strike="noStrike" kern="0" cap="none" spc="0" normalizeH="0" baseline="0" noProof="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不可”。</a:t>
            </a:r>
            <a:r>
              <a:rPr kumimoji="0" lang="zh-CN" altLang="zh-CN" sz="3000" b="1" i="0" u="none" strike="noStrike" kern="0" cap="none" spc="0" normalizeH="0" baseline="0" noProof="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应改为“我们非要叫后进班级变个样不可</a:t>
            </a:r>
            <a:r>
              <a:rPr kumimoji="0" lang="zh-CN" altLang="en-US" sz="3000" b="1" i="0" u="none" strike="noStrike" kern="0" cap="none" spc="0" normalizeH="0" baseline="0" noProof="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a:t>
            </a:r>
            <a:r>
              <a:rPr kumimoji="0" lang="zh-CN" altLang="zh-CN" sz="3000" b="1" i="0" u="none" strike="noStrike" kern="0" cap="none" spc="0" normalizeH="0" baseline="0" noProof="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”或改成“我们一定要叫后进班级变个样。”</a:t>
            </a:r>
          </a:p>
          <a:p>
            <a:pPr marL="0" marR="0" indent="0" algn="l" defTabSz="914400" rtl="0" eaLnBrk="0" fontAlgn="base" latinLnBrk="0" hangingPunct="0">
              <a:lnSpc>
                <a:spcPct val="80000"/>
              </a:lnSpc>
              <a:spcBef>
                <a:spcPct val="0"/>
              </a:spcBef>
              <a:spcAft>
                <a:spcPct val="0"/>
              </a:spcAft>
              <a:buClr>
                <a:schemeClr val="hlink"/>
              </a:buClr>
              <a:buSzPct val="75000"/>
              <a:buFont typeface="Wingdings" panose="05000000000000000000" pitchFamily="2" charset="2"/>
              <a:buNone/>
            </a:pPr>
            <a:r>
              <a:rPr kumimoji="0" lang="zh-CN" altLang="zh-CN" sz="3000" b="1" i="0" u="none" strike="noStrike" kern="0" cap="none" spc="0" normalizeH="0" baseline="0" noProof="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 </a:t>
            </a:r>
            <a:endParaRPr kumimoji="0" lang="en-US" altLang="zh-CN" sz="3000" b="1" i="0" u="none" strike="noStrike" kern="0" cap="none" spc="0" normalizeH="0" baseline="0" noProof="1">
              <a:solidFill>
                <a:srgbClr val="FF0000"/>
              </a:solidFill>
              <a:latin typeface="隶书" panose="02010509060101010101" pitchFamily="49" charset="-122"/>
              <a:ea typeface="隶书" panose="02010509060101010101" pitchFamily="49" charset="-122"/>
              <a:cs typeface="隶书" panose="02010509060101010101" pitchFamily="49" charset="-122"/>
            </a:endParaRPr>
          </a:p>
          <a:p>
            <a:pPr marL="342900" marR="0" indent="-342900" algn="l" defTabSz="914400" rtl="0" eaLnBrk="1" fontAlgn="base" latinLnBrk="0" hangingPunct="1">
              <a:lnSpc>
                <a:spcPct val="100000"/>
              </a:lnSpc>
              <a:spcBef>
                <a:spcPct val="0"/>
              </a:spcBef>
              <a:spcAft>
                <a:spcPct val="0"/>
              </a:spcAft>
              <a:buClr>
                <a:schemeClr val="hlink"/>
              </a:buClr>
              <a:buSzPct val="75000"/>
              <a:buFont typeface="Wingdings" panose="05000000000000000000" pitchFamily="2" charset="2"/>
              <a:buChar char="v"/>
            </a:pPr>
            <a:r>
              <a:rPr kumimoji="0" lang="zh-CN" altLang="en-US" sz="3000" b="1" i="0" u="none" strike="noStrike" kern="0" cap="none" spc="0" normalizeH="0" baseline="0" noProof="1">
                <a:solidFill>
                  <a:srgbClr val="000000"/>
                </a:solidFill>
                <a:latin typeface="+mn-lt"/>
                <a:ea typeface="黑体" panose="02010609060101010101" pitchFamily="49" charset="-122"/>
                <a:cs typeface="+mn-cs"/>
                <a:sym typeface="+mn-ea"/>
              </a:rPr>
              <a:t>④一切事物的发展都是有起有伏、波浪式前进的，这是由于事物的内部矛盾以及自然和社会的种种外因影响所决定的。</a:t>
            </a:r>
            <a:endParaRPr kumimoji="0" lang="zh-CN" altLang="en-US" sz="3000" b="1" i="0" u="none" strike="noStrike" kern="0" cap="none" spc="0" normalizeH="0" baseline="0" noProof="1">
              <a:solidFill>
                <a:srgbClr val="000000"/>
              </a:solidFill>
              <a:latin typeface="+mn-lt"/>
              <a:ea typeface="黑体" panose="02010609060101010101" pitchFamily="49" charset="-122"/>
              <a:cs typeface="+mn-cs"/>
            </a:endParaRPr>
          </a:p>
          <a:p>
            <a:pPr marL="342900" marR="0" indent="-342900" algn="l" defTabSz="914400" rtl="0" eaLnBrk="1" fontAlgn="base" latinLnBrk="0" hangingPunct="1">
              <a:lnSpc>
                <a:spcPct val="100000"/>
              </a:lnSpc>
              <a:spcBef>
                <a:spcPct val="0"/>
              </a:spcBef>
              <a:spcAft>
                <a:spcPct val="0"/>
              </a:spcAft>
              <a:buClr>
                <a:schemeClr val="hlink"/>
              </a:buClr>
              <a:buSzPct val="75000"/>
              <a:buFont typeface="Wingdings" panose="05000000000000000000" pitchFamily="2" charset="2"/>
              <a:buChar char="v"/>
            </a:pPr>
            <a:r>
              <a:rPr kumimoji="0" lang="zh-CN" altLang="en-US" sz="3000" b="1" i="0" u="none" strike="noStrike" kern="0" cap="none" spc="0" normalizeH="0" baseline="0" noProof="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    可以说“这是由于</a:t>
            </a:r>
            <a:r>
              <a:rPr kumimoji="0" lang="en-US" altLang="zh-CN" sz="3000" b="1" i="0" u="none" strike="noStrike" kern="0" cap="none" spc="0" normalizeH="0" baseline="0" noProof="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a:t>
            </a:r>
            <a:r>
              <a:rPr kumimoji="0" lang="zh-CN" altLang="en-US" sz="3000" b="1" i="0" u="none" strike="noStrike" kern="0" cap="none" spc="0" normalizeH="0" baseline="0" noProof="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的缘故”和“这是由</a:t>
            </a:r>
            <a:r>
              <a:rPr kumimoji="0" lang="en-US" altLang="zh-CN" sz="3000" b="1" i="0" u="none" strike="noStrike" kern="0" cap="none" spc="0" normalizeH="0" baseline="0" noProof="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a:t>
            </a:r>
            <a:r>
              <a:rPr kumimoji="0" lang="zh-CN" altLang="en-US" sz="3000" b="1" i="0" u="none" strike="noStrike" kern="0" cap="none" spc="0" normalizeH="0" baseline="0" noProof="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所决定的”的格式；但不能说“这是由于</a:t>
            </a:r>
            <a:r>
              <a:rPr kumimoji="0" lang="en-US" altLang="zh-CN" sz="3000" b="1" i="0" u="none" strike="noStrike" kern="0" cap="none" spc="0" normalizeH="0" baseline="0" noProof="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a:t>
            </a:r>
            <a:r>
              <a:rPr kumimoji="0" lang="zh-CN" altLang="en-US" sz="3000" b="1" i="0" u="none" strike="noStrike" kern="0" cap="none" spc="0" normalizeH="0" baseline="0" noProof="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的决定的”。任选一种格式即可。</a:t>
            </a:r>
            <a:endParaRPr kumimoji="0" lang="en-US" altLang="zh-CN" sz="3000" b="1" i="0" u="none" strike="noStrike" kern="0" cap="none" spc="0" normalizeH="0" baseline="0" noProof="1">
              <a:solidFill>
                <a:srgbClr val="FF0000"/>
              </a:solidFill>
              <a:latin typeface="隶书" panose="02010509060101010101" pitchFamily="49" charset="-122"/>
              <a:ea typeface="隶书" panose="02010509060101010101" pitchFamily="49" charset="-122"/>
              <a:cs typeface="隶书" panose="02010509060101010101" pitchFamily="49" charset="-122"/>
            </a:endParaRPr>
          </a:p>
          <a:p>
            <a:pPr marL="342900" marR="0" indent="-342900" algn="l" defTabSz="914400" rtl="0" eaLnBrk="1" fontAlgn="base" latinLnBrk="0" hangingPunct="1">
              <a:lnSpc>
                <a:spcPct val="110000"/>
              </a:lnSpc>
              <a:spcBef>
                <a:spcPct val="0"/>
              </a:spcBef>
              <a:spcAft>
                <a:spcPct val="0"/>
              </a:spcAft>
              <a:buClr>
                <a:schemeClr val="hlink"/>
              </a:buClr>
              <a:buSzPct val="75000"/>
              <a:buFont typeface="Wingdings" panose="05000000000000000000" pitchFamily="2" charset="2"/>
              <a:buChar char="v"/>
            </a:pPr>
            <a:endParaRPr kumimoji="0" lang="zh-CN" altLang="en-US" sz="2800" b="1" i="0" u="none" strike="noStrike" kern="0" cap="none" spc="0" normalizeH="0" baseline="0" noProof="1">
              <a:solidFill>
                <a:srgbClr val="FF0000"/>
              </a:solidFill>
              <a:latin typeface="隶书" panose="02010509060101010101" pitchFamily="49" charset="-122"/>
              <a:ea typeface="隶书" panose="02010509060101010101" pitchFamily="49" charset="-122"/>
              <a:cs typeface="隶书" panose="02010509060101010101" pitchFamily="49" charset="-122"/>
            </a:endParaRPr>
          </a:p>
        </p:txBody>
      </p:sp>
      <p:sp>
        <p:nvSpPr>
          <p:cNvPr id="19458" name="Rectangle 2"/>
          <p:cNvSpPr>
            <a:spLocks noGrp="1" noRot="1"/>
          </p:cNvSpPr>
          <p:nvPr>
            <p:ph type="title"/>
          </p:nvPr>
        </p:nvSpPr>
        <p:spPr>
          <a:xfrm>
            <a:off x="225425" y="463550"/>
            <a:ext cx="8693150" cy="582613"/>
          </a:xfrm>
          <a:solidFill>
            <a:srgbClr val="FBFFFB"/>
          </a:solidFill>
        </p:spPr>
        <p:txBody>
          <a:bodyPr vert="horz" wrap="square" lIns="91440" tIns="45720" rIns="91440" bIns="45720" anchor="ctr" anchorCtr="0"/>
          <a:lstStyle/>
          <a:p>
            <a:pPr algn="l" eaLnBrk="1" hangingPunct="1"/>
            <a:r>
              <a:rPr lang="zh-CN" altLang="en-US" sz="3200" b="1">
                <a:latin typeface="黑体" panose="02010609060101010101" pitchFamily="49" charset="-122"/>
                <a:ea typeface="黑体" panose="02010609060101010101" pitchFamily="49" charset="-122"/>
              </a:rPr>
              <a:t>想一想：分析下面句子是怎样造成句式杂糅的？</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42690">
                                            <p:txEl>
                                              <p:pRg st="1" end="1"/>
                                            </p:txEl>
                                          </p:spTgt>
                                        </p:tgtEl>
                                        <p:attrNameLst>
                                          <p:attrName>style.visibility</p:attrName>
                                        </p:attrNameLst>
                                      </p:cBhvr>
                                      <p:to>
                                        <p:strVal val="visible"/>
                                      </p:to>
                                    </p:set>
                                    <p:animEffect transition="in" filter="blinds(horizontal)">
                                      <p:cBhvr>
                                        <p:cTn id="7" dur="500"/>
                                        <p:tgtEl>
                                          <p:spTgt spid="242690">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42690">
                                            <p:txEl>
                                              <p:pRg st="4" end="4"/>
                                            </p:txEl>
                                          </p:spTgt>
                                        </p:tgtEl>
                                        <p:attrNameLst>
                                          <p:attrName>style.visibility</p:attrName>
                                        </p:attrNameLst>
                                      </p:cBhvr>
                                      <p:to>
                                        <p:strVal val="visible"/>
                                      </p:to>
                                    </p:set>
                                    <p:animEffect transition="in" filter="blinds(horizontal)">
                                      <p:cBhvr>
                                        <p:cTn id="12" dur="500"/>
                                        <p:tgtEl>
                                          <p:spTgt spid="24269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010" name="Text Box 2"/>
          <p:cNvSpPr txBox="1"/>
          <p:nvPr/>
        </p:nvSpPr>
        <p:spPr>
          <a:xfrm>
            <a:off x="360363" y="1166813"/>
            <a:ext cx="8496300" cy="4830762"/>
          </a:xfrm>
          <a:prstGeom prst="rect">
            <a:avLst/>
          </a:prstGeom>
          <a:solidFill>
            <a:srgbClr val="F9FDBA"/>
          </a:solidFill>
          <a:ln w="9525" cap="flat" cmpd="sng">
            <a:solidFill>
              <a:srgbClr val="0000CC"/>
            </a:solidFill>
            <a:prstDash val="solid"/>
            <a:round/>
            <a:headEnd type="none" w="med" len="med"/>
            <a:tailEnd type="none" w="med" len="med"/>
          </a:ln>
        </p:spPr>
        <p:txBody>
          <a:bodyPr wrap="square" anchor="t" anchorCtr="0">
            <a:spAutoFit/>
          </a:bodyPr>
          <a:lstStyle/>
          <a:p>
            <a:pPr>
              <a:buFont typeface="Arial" panose="020b0604020202020204" pitchFamily="34" charset="0"/>
            </a:pPr>
            <a:r>
              <a:rPr lang="en-US" altLang="zh-CN" sz="2800" b="1">
                <a:latin typeface="黑体" panose="02010609060101010101" pitchFamily="49" charset="-122"/>
                <a:ea typeface="黑体" panose="02010609060101010101" pitchFamily="49" charset="-122"/>
              </a:rPr>
              <a:t>1</a:t>
            </a:r>
            <a:r>
              <a:rPr lang="zh-CN" altLang="en-US" sz="2800" b="1">
                <a:latin typeface="黑体" panose="02010609060101010101" pitchFamily="49" charset="-122"/>
                <a:ea typeface="黑体" panose="02010609060101010101" pitchFamily="49" charset="-122"/>
              </a:rPr>
              <a:t>、本着</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为原则</a:t>
            </a:r>
            <a:r>
              <a:rPr lang="en-US" altLang="zh-CN" sz="2800" b="1">
                <a:solidFill>
                  <a:srgbClr val="FF00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本着</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原则；以</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为原则</a:t>
            </a:r>
            <a:br>
              <a:rPr lang="zh-CN" altLang="en-US" sz="2800" b="1">
                <a:solidFill>
                  <a:srgbClr val="FF3300"/>
                </a:solidFill>
                <a:latin typeface="黑体" panose="02010609060101010101" pitchFamily="49" charset="-122"/>
                <a:ea typeface="黑体" panose="02010609060101010101" pitchFamily="49" charset="-122"/>
              </a:rPr>
            </a:br>
            <a:r>
              <a:rPr lang="en-US" altLang="zh-CN" sz="2800" b="1">
                <a:latin typeface="黑体" panose="02010609060101010101" pitchFamily="49" charset="-122"/>
                <a:ea typeface="黑体" panose="02010609060101010101" pitchFamily="49" charset="-122"/>
              </a:rPr>
              <a:t>2</a:t>
            </a:r>
            <a:r>
              <a:rPr lang="zh-CN" altLang="en-US" sz="2800" b="1">
                <a:latin typeface="黑体" panose="02010609060101010101" pitchFamily="49" charset="-122"/>
                <a:ea typeface="黑体" panose="02010609060101010101" pitchFamily="49" charset="-122"/>
              </a:rPr>
              <a:t>、以</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即可</a:t>
            </a:r>
            <a:r>
              <a:rPr lang="en-US" altLang="zh-CN" sz="2800" b="1">
                <a:solidFill>
                  <a:srgbClr val="FF00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以</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为宜；    </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即可</a:t>
            </a:r>
            <a:br>
              <a:rPr lang="zh-CN" altLang="en-US" sz="2800" b="1">
                <a:solidFill>
                  <a:srgbClr val="FF3300"/>
                </a:solidFill>
                <a:latin typeface="黑体" panose="02010609060101010101" pitchFamily="49" charset="-122"/>
                <a:ea typeface="黑体" panose="02010609060101010101" pitchFamily="49" charset="-122"/>
              </a:rPr>
            </a:br>
            <a:r>
              <a:rPr lang="en-US" altLang="zh-CN" sz="2800" b="1">
                <a:latin typeface="黑体" panose="02010609060101010101" pitchFamily="49" charset="-122"/>
                <a:ea typeface="黑体" panose="02010609060101010101" pitchFamily="49" charset="-122"/>
              </a:rPr>
              <a:t>3</a:t>
            </a:r>
            <a:r>
              <a:rPr lang="zh-CN" altLang="en-US" sz="2800" b="1">
                <a:latin typeface="黑体" panose="02010609060101010101" pitchFamily="49" charset="-122"/>
                <a:ea typeface="黑体" panose="02010609060101010101" pitchFamily="49" charset="-122"/>
              </a:rPr>
              <a:t>、是为了</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为目的的</a:t>
            </a:r>
            <a:r>
              <a:rPr lang="en-US" altLang="zh-CN" sz="2800" b="1">
                <a:solidFill>
                  <a:srgbClr val="FF00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以</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为目的的；是为   </a:t>
            </a:r>
          </a:p>
          <a:p>
            <a:pPr>
              <a:buFont typeface="Arial" panose="020b0604020202020204" pitchFamily="34" charset="0"/>
            </a:pPr>
            <a:r>
              <a:rPr lang="zh-CN" altLang="en-US" sz="2800" b="1">
                <a:solidFill>
                  <a:srgbClr val="FF3300"/>
                </a:solidFill>
                <a:latin typeface="黑体" panose="02010609060101010101" pitchFamily="49" charset="-122"/>
                <a:ea typeface="黑体" panose="02010609060101010101" pitchFamily="49" charset="-122"/>
              </a:rPr>
              <a:t>   了</a:t>
            </a:r>
            <a:r>
              <a:rPr lang="en-US" altLang="zh-CN" sz="2800" b="1">
                <a:solidFill>
                  <a:srgbClr val="FF3300"/>
                </a:solidFill>
                <a:latin typeface="黑体" panose="02010609060101010101" pitchFamily="49" charset="-122"/>
                <a:ea typeface="黑体" panose="02010609060101010101" pitchFamily="49" charset="-122"/>
              </a:rPr>
              <a:t>……</a:t>
            </a:r>
            <a:br>
              <a:rPr lang="en-US" altLang="zh-CN" sz="2800" b="1">
                <a:solidFill>
                  <a:srgbClr val="FF3300"/>
                </a:solidFill>
                <a:latin typeface="黑体" panose="02010609060101010101" pitchFamily="49" charset="-122"/>
                <a:ea typeface="黑体" panose="02010609060101010101" pitchFamily="49" charset="-122"/>
              </a:rPr>
            </a:br>
            <a:r>
              <a:rPr lang="en-US" altLang="zh-CN" sz="2800" b="1">
                <a:latin typeface="黑体" panose="02010609060101010101" pitchFamily="49" charset="-122"/>
                <a:ea typeface="黑体" panose="02010609060101010101" pitchFamily="49" charset="-122"/>
              </a:rPr>
              <a:t>4</a:t>
            </a:r>
            <a:r>
              <a:rPr lang="zh-CN" altLang="en-US" sz="2800" b="1">
                <a:latin typeface="黑体" panose="02010609060101010101" pitchFamily="49" charset="-122"/>
                <a:ea typeface="黑体" panose="02010609060101010101" pitchFamily="49" charset="-122"/>
              </a:rPr>
              <a:t>、对于</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问题上</a:t>
            </a:r>
            <a:r>
              <a:rPr lang="en-US" altLang="zh-CN" sz="2800" b="1">
                <a:solidFill>
                  <a:srgbClr val="FF00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对于</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问题；在</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问题上</a:t>
            </a:r>
            <a:br>
              <a:rPr lang="zh-CN" altLang="en-US" sz="2800" b="1">
                <a:solidFill>
                  <a:srgbClr val="FF3300"/>
                </a:solidFill>
                <a:latin typeface="黑体" panose="02010609060101010101" pitchFamily="49" charset="-122"/>
                <a:ea typeface="黑体" panose="02010609060101010101" pitchFamily="49" charset="-122"/>
              </a:rPr>
            </a:br>
            <a:r>
              <a:rPr lang="en-US" altLang="zh-CN" sz="2800" b="1">
                <a:latin typeface="黑体" panose="02010609060101010101" pitchFamily="49" charset="-122"/>
                <a:ea typeface="黑体" panose="02010609060101010101" pitchFamily="49" charset="-122"/>
              </a:rPr>
              <a:t>5</a:t>
            </a:r>
            <a:r>
              <a:rPr lang="zh-CN" altLang="en-US" sz="2800" b="1">
                <a:latin typeface="黑体" panose="02010609060101010101" pitchFamily="49" charset="-122"/>
                <a:ea typeface="黑体" panose="02010609060101010101" pitchFamily="49" charset="-122"/>
              </a:rPr>
              <a:t>、由于</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下</a:t>
            </a:r>
            <a:r>
              <a:rPr lang="en-US" altLang="zh-CN" sz="2800" b="1">
                <a:solidFill>
                  <a:srgbClr val="FF00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由于</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；在</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下</a:t>
            </a:r>
            <a:br>
              <a:rPr lang="zh-CN" altLang="en-US" sz="2800" b="1">
                <a:solidFill>
                  <a:srgbClr val="FF3300"/>
                </a:solidFill>
                <a:latin typeface="黑体" panose="02010609060101010101" pitchFamily="49" charset="-122"/>
                <a:ea typeface="黑体" panose="02010609060101010101" pitchFamily="49" charset="-122"/>
              </a:rPr>
            </a:br>
            <a:r>
              <a:rPr lang="en-US" altLang="zh-CN" sz="2800" b="1">
                <a:latin typeface="黑体" panose="02010609060101010101" pitchFamily="49" charset="-122"/>
                <a:ea typeface="黑体" panose="02010609060101010101" pitchFamily="49" charset="-122"/>
              </a:rPr>
              <a:t>6</a:t>
            </a:r>
            <a:r>
              <a:rPr lang="zh-CN" altLang="en-US" sz="2800" b="1">
                <a:latin typeface="黑体" panose="02010609060101010101" pitchFamily="49" charset="-122"/>
                <a:ea typeface="黑体" panose="02010609060101010101" pitchFamily="49" charset="-122"/>
              </a:rPr>
              <a:t>、原因是</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造成的</a:t>
            </a:r>
            <a:r>
              <a:rPr lang="en-US" altLang="zh-CN" sz="2800" b="1">
                <a:solidFill>
                  <a:srgbClr val="FF00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原因是</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；是由</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造</a:t>
            </a:r>
          </a:p>
          <a:p>
            <a:pPr>
              <a:buFont typeface="Arial" panose="020b0604020202020204" pitchFamily="34" charset="0"/>
            </a:pPr>
            <a:r>
              <a:rPr lang="zh-CN" altLang="en-US" sz="2800" b="1">
                <a:solidFill>
                  <a:srgbClr val="FF3300"/>
                </a:solidFill>
                <a:latin typeface="黑体" panose="02010609060101010101" pitchFamily="49" charset="-122"/>
                <a:ea typeface="黑体" panose="02010609060101010101" pitchFamily="49" charset="-122"/>
              </a:rPr>
              <a:t>   成的</a:t>
            </a:r>
            <a:br>
              <a:rPr lang="zh-CN" altLang="en-US" sz="2800" b="1">
                <a:solidFill>
                  <a:srgbClr val="FF3300"/>
                </a:solidFill>
                <a:latin typeface="黑体" panose="02010609060101010101" pitchFamily="49" charset="-122"/>
                <a:ea typeface="黑体" panose="02010609060101010101" pitchFamily="49" charset="-122"/>
              </a:rPr>
            </a:br>
            <a:r>
              <a:rPr lang="en-US" altLang="zh-CN" sz="2800" b="1">
                <a:latin typeface="黑体" panose="02010609060101010101" pitchFamily="49" charset="-122"/>
                <a:ea typeface="黑体" panose="02010609060101010101" pitchFamily="49" charset="-122"/>
              </a:rPr>
              <a:t>7</a:t>
            </a:r>
            <a:r>
              <a:rPr lang="zh-CN" altLang="en-US" sz="2800" b="1">
                <a:latin typeface="黑体" panose="02010609060101010101" pitchFamily="49" charset="-122"/>
                <a:ea typeface="黑体" panose="02010609060101010101" pitchFamily="49" charset="-122"/>
              </a:rPr>
              <a:t>、经过</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下</a:t>
            </a:r>
            <a:r>
              <a:rPr lang="en-US" altLang="zh-CN" sz="2800" b="1">
                <a:solidFill>
                  <a:srgbClr val="FF00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经过</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；在</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下</a:t>
            </a:r>
            <a:br>
              <a:rPr lang="zh-CN" altLang="en-US" sz="2800" b="1">
                <a:latin typeface="黑体" panose="02010609060101010101" pitchFamily="49" charset="-122"/>
                <a:ea typeface="黑体" panose="02010609060101010101" pitchFamily="49" charset="-122"/>
              </a:rPr>
            </a:br>
            <a:r>
              <a:rPr lang="en-US" altLang="zh-CN" sz="2800" b="1">
                <a:latin typeface="黑体" panose="02010609060101010101" pitchFamily="49" charset="-122"/>
                <a:ea typeface="黑体" panose="02010609060101010101" pitchFamily="49" charset="-122"/>
              </a:rPr>
              <a:t>8</a:t>
            </a:r>
            <a:r>
              <a:rPr lang="zh-CN" altLang="en-US" sz="2800" b="1">
                <a:latin typeface="黑体" panose="02010609060101010101" pitchFamily="49" charset="-122"/>
                <a:ea typeface="黑体" panose="02010609060101010101" pitchFamily="49" charset="-122"/>
              </a:rPr>
              <a:t>、出于</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决定的</a:t>
            </a:r>
            <a:r>
              <a:rPr lang="en-US" altLang="zh-CN" sz="2800" b="1">
                <a:solidFill>
                  <a:srgbClr val="FF00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是出于</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 是由</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决</a:t>
            </a:r>
          </a:p>
          <a:p>
            <a:pPr>
              <a:buFont typeface="Arial" panose="020b0604020202020204" pitchFamily="34" charset="0"/>
            </a:pPr>
            <a:r>
              <a:rPr lang="zh-CN" altLang="en-US" sz="2800" b="1">
                <a:solidFill>
                  <a:srgbClr val="FF3300"/>
                </a:solidFill>
                <a:latin typeface="黑体" panose="02010609060101010101" pitchFamily="49" charset="-122"/>
                <a:ea typeface="黑体" panose="02010609060101010101" pitchFamily="49" charset="-122"/>
              </a:rPr>
              <a:t>   定的</a:t>
            </a:r>
          </a:p>
        </p:txBody>
      </p:sp>
      <p:sp>
        <p:nvSpPr>
          <p:cNvPr id="20482" name="Text Box 3"/>
          <p:cNvSpPr txBox="1"/>
          <p:nvPr/>
        </p:nvSpPr>
        <p:spPr>
          <a:xfrm>
            <a:off x="2671763" y="246063"/>
            <a:ext cx="3875087" cy="706437"/>
          </a:xfrm>
          <a:prstGeom prst="rect">
            <a:avLst/>
          </a:prstGeom>
          <a:noFill/>
          <a:ln w="9525">
            <a:noFill/>
          </a:ln>
        </p:spPr>
        <p:txBody>
          <a:bodyPr wrap="square" anchor="t" anchorCtr="0">
            <a:spAutoFit/>
          </a:bodyPr>
          <a:lstStyle/>
          <a:p>
            <a:r>
              <a:rPr lang="zh-CN" altLang="en-US" sz="4000" b="1">
                <a:solidFill>
                  <a:srgbClr val="000000"/>
                </a:solidFill>
                <a:latin typeface="黑体" panose="02010609060101010101" pitchFamily="49" charset="-122"/>
                <a:ea typeface="黑体" panose="02010609060101010101" pitchFamily="49" charset="-122"/>
              </a:rPr>
              <a:t>常见的杂糅句式</a:t>
            </a:r>
          </a:p>
        </p:txBody>
      </p:sp>
      <p:pic>
        <p:nvPicPr>
          <p:cNvPr id="20483" name="Picture 4" descr="23"/>
          <p:cNvPicPr>
            <a:picLocks noChangeAspect="1"/>
          </p:cNvPicPr>
          <p:nvPr/>
        </p:nvPicPr>
        <p:blipFill>
          <a:blip r:embed="rId2"/>
          <a:stretch>
            <a:fillRect/>
          </a:stretch>
        </p:blipFill>
        <p:spPr>
          <a:xfrm>
            <a:off x="468313" y="5876925"/>
            <a:ext cx="8207375" cy="609600"/>
          </a:xfrm>
          <a:prstGeom prst="rect">
            <a:avLst/>
          </a:prstGeom>
          <a:noFill/>
          <a:ln w="9525">
            <a:noFill/>
          </a:ln>
        </p:spPr>
      </p:pic>
      <p:pic>
        <p:nvPicPr>
          <p:cNvPr id="20484" name="Picture 5" descr="77"/>
          <p:cNvPicPr>
            <a:picLocks noChangeAspect="1"/>
          </p:cNvPicPr>
          <p:nvPr/>
        </p:nvPicPr>
        <p:blipFill>
          <a:blip r:embed="rId3"/>
          <a:stretch>
            <a:fillRect/>
          </a:stretch>
        </p:blipFill>
        <p:spPr>
          <a:xfrm>
            <a:off x="360363" y="730250"/>
            <a:ext cx="8496300" cy="31432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box(in)">
                                      <p:cBhvr>
                                        <p:cTn id="7" dur="500"/>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010" name="Text Box 2"/>
          <p:cNvSpPr txBox="1"/>
          <p:nvPr/>
        </p:nvSpPr>
        <p:spPr>
          <a:xfrm>
            <a:off x="166688" y="1166813"/>
            <a:ext cx="8810625" cy="4830762"/>
          </a:xfrm>
          <a:prstGeom prst="rect">
            <a:avLst/>
          </a:prstGeom>
          <a:solidFill>
            <a:srgbClr val="F9FDBA"/>
          </a:solidFill>
          <a:ln w="9525" cap="flat" cmpd="sng">
            <a:solidFill>
              <a:srgbClr val="0000CC"/>
            </a:solidFill>
            <a:prstDash val="solid"/>
            <a:round/>
            <a:headEnd type="none" w="med" len="med"/>
            <a:tailEnd type="none" w="med" len="med"/>
          </a:ln>
        </p:spPr>
        <p:txBody>
          <a:bodyPr wrap="square" anchor="t" anchorCtr="0">
            <a:spAutoFit/>
          </a:bodyPr>
          <a:lstStyle/>
          <a:p>
            <a:pPr>
              <a:buFont typeface="Arial" panose="020b0604020202020204" pitchFamily="34" charset="0"/>
            </a:pPr>
            <a:r>
              <a:rPr lang="en-US" altLang="zh-CN" sz="2800" b="1">
                <a:latin typeface="新宋体" panose="02010609030101010101" charset="-122"/>
                <a:ea typeface="新宋体" panose="02010609030101010101" charset="-122"/>
              </a:rPr>
              <a:t> </a:t>
            </a:r>
            <a:r>
              <a:rPr lang="en-US" altLang="zh-CN" sz="2800" b="1">
                <a:latin typeface="黑体" panose="02010609060101010101" pitchFamily="49" charset="-122"/>
                <a:ea typeface="黑体" panose="02010609060101010101" pitchFamily="49" charset="-122"/>
              </a:rPr>
              <a:t>9</a:t>
            </a:r>
            <a:r>
              <a:rPr lang="zh-CN" altLang="en-US" sz="2800" b="1">
                <a:latin typeface="黑体" panose="02010609060101010101" pitchFamily="49" charset="-122"/>
                <a:ea typeface="黑体" panose="02010609060101010101" pitchFamily="49" charset="-122"/>
              </a:rPr>
              <a:t>、借口</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为名</a:t>
            </a:r>
            <a:r>
              <a:rPr lang="en-US" altLang="zh-CN" sz="2800" b="1">
                <a:solidFill>
                  <a:srgbClr val="FF00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借口</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；以</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为名</a:t>
            </a:r>
            <a:br>
              <a:rPr lang="zh-CN" altLang="en-US" sz="2800" b="1">
                <a:solidFill>
                  <a:srgbClr val="FF3300"/>
                </a:solidFill>
                <a:latin typeface="黑体" panose="02010609060101010101" pitchFamily="49" charset="-122"/>
                <a:ea typeface="黑体" panose="02010609060101010101" pitchFamily="49" charset="-122"/>
              </a:rPr>
            </a:br>
            <a:r>
              <a:rPr lang="en-US" altLang="zh-CN" sz="2800" b="1">
                <a:latin typeface="黑体" panose="02010609060101010101" pitchFamily="49" charset="-122"/>
                <a:ea typeface="黑体" panose="02010609060101010101" pitchFamily="49" charset="-122"/>
              </a:rPr>
              <a:t>10</a:t>
            </a:r>
            <a:r>
              <a:rPr lang="zh-CN" altLang="en-US" sz="2800" b="1">
                <a:latin typeface="黑体" panose="02010609060101010101" pitchFamily="49" charset="-122"/>
                <a:ea typeface="黑体" panose="02010609060101010101" pitchFamily="49" charset="-122"/>
              </a:rPr>
              <a:t>、是因为</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的原因</a:t>
            </a:r>
            <a:r>
              <a:rPr lang="en-US" altLang="zh-CN" sz="2800" b="1">
                <a:solidFill>
                  <a:srgbClr val="FF00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是因为</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是原因</a:t>
            </a:r>
            <a:br>
              <a:rPr lang="zh-CN" altLang="en-US" sz="2800" b="1">
                <a:solidFill>
                  <a:srgbClr val="FF3300"/>
                </a:solidFill>
                <a:latin typeface="黑体" panose="02010609060101010101" pitchFamily="49" charset="-122"/>
                <a:ea typeface="黑体" panose="02010609060101010101" pitchFamily="49" charset="-122"/>
              </a:rPr>
            </a:br>
            <a:r>
              <a:rPr lang="en-US" altLang="zh-CN" sz="2800" b="1">
                <a:latin typeface="黑体" panose="02010609060101010101" pitchFamily="49" charset="-122"/>
                <a:ea typeface="黑体" panose="02010609060101010101" pitchFamily="49" charset="-122"/>
              </a:rPr>
              <a:t>11</a:t>
            </a:r>
            <a:r>
              <a:rPr lang="zh-CN" altLang="en-US" sz="2800" b="1">
                <a:latin typeface="黑体" panose="02010609060101010101" pitchFamily="49" charset="-122"/>
                <a:ea typeface="黑体" panose="02010609060101010101" pitchFamily="49" charset="-122"/>
              </a:rPr>
              <a:t>、有</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组成</a:t>
            </a:r>
            <a:r>
              <a:rPr lang="en-US" altLang="zh-CN" sz="2800" b="1">
                <a:solidFill>
                  <a:srgbClr val="FF00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有</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；由</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组成</a:t>
            </a:r>
            <a:br>
              <a:rPr lang="zh-CN" altLang="en-US" sz="2800" b="1">
                <a:latin typeface="黑体" panose="02010609060101010101" pitchFamily="49" charset="-122"/>
                <a:ea typeface="黑体" panose="02010609060101010101" pitchFamily="49" charset="-122"/>
              </a:rPr>
            </a:br>
            <a:r>
              <a:rPr lang="en-US" altLang="zh-CN" sz="2800" b="1">
                <a:latin typeface="黑体" panose="02010609060101010101" pitchFamily="49" charset="-122"/>
                <a:ea typeface="黑体" panose="02010609060101010101" pitchFamily="49" charset="-122"/>
              </a:rPr>
              <a:t>12</a:t>
            </a:r>
            <a:r>
              <a:rPr lang="zh-CN" altLang="en-US" sz="2800" b="1">
                <a:latin typeface="黑体" panose="02010609060101010101" pitchFamily="49" charset="-122"/>
                <a:ea typeface="黑体" panose="02010609060101010101" pitchFamily="49" charset="-122"/>
              </a:rPr>
              <a:t>、靠的是</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取得的</a:t>
            </a:r>
            <a:r>
              <a:rPr lang="en-US" altLang="zh-CN" sz="2800" b="1">
                <a:solidFill>
                  <a:srgbClr val="FF00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靠的是</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；是</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取得的</a:t>
            </a:r>
          </a:p>
          <a:p>
            <a:pPr>
              <a:buFont typeface="Arial" panose="020b0604020202020204" pitchFamily="34" charset="0"/>
            </a:pPr>
            <a:r>
              <a:rPr lang="en-US" altLang="zh-CN" sz="2800" b="1">
                <a:latin typeface="黑体" panose="02010609060101010101" pitchFamily="49" charset="-122"/>
                <a:ea typeface="黑体" panose="02010609060101010101" pitchFamily="49" charset="-122"/>
              </a:rPr>
              <a:t>13</a:t>
            </a:r>
            <a:r>
              <a:rPr lang="zh-CN" altLang="en-US" sz="2800" b="1">
                <a:latin typeface="黑体" panose="02010609060101010101" pitchFamily="49" charset="-122"/>
                <a:ea typeface="黑体" panose="02010609060101010101" pitchFamily="49" charset="-122"/>
              </a:rPr>
              <a:t>、关键在于</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是十分重要的</a:t>
            </a:r>
            <a:r>
              <a:rPr lang="en-US" altLang="zh-CN" sz="2800" b="1">
                <a:solidFill>
                  <a:srgbClr val="FF00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关键于</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a:t>
            </a:r>
            <a:r>
              <a:rPr lang="en-US" altLang="zh-CN" sz="2800" b="1">
                <a:solidFill>
                  <a:srgbClr val="FF3300"/>
                </a:solidFill>
                <a:latin typeface="黑体" panose="02010609060101010101" pitchFamily="49" charset="-122"/>
                <a:ea typeface="黑体" panose="02010609060101010101" pitchFamily="49" charset="-122"/>
              </a:rPr>
              <a:t>……</a:t>
            </a:r>
          </a:p>
          <a:p>
            <a:pPr>
              <a:buFont typeface="Arial" panose="020b0604020202020204" pitchFamily="34" charset="0"/>
            </a:pPr>
            <a:r>
              <a:rPr lang="en-US" altLang="zh-CN" sz="2800" b="1">
                <a:solidFill>
                  <a:srgbClr val="FF3300"/>
                </a:solidFill>
                <a:latin typeface="黑体" panose="02010609060101010101" pitchFamily="49" charset="-122"/>
                <a:ea typeface="黑体" panose="02010609060101010101" pitchFamily="49" charset="-122"/>
              </a:rPr>
              <a:t>    </a:t>
            </a:r>
            <a:r>
              <a:rPr lang="zh-CN" altLang="en-US" sz="2800" b="1">
                <a:solidFill>
                  <a:srgbClr val="FF3300"/>
                </a:solidFill>
                <a:latin typeface="黑体" panose="02010609060101010101" pitchFamily="49" charset="-122"/>
                <a:ea typeface="黑体" panose="02010609060101010101" pitchFamily="49" charset="-122"/>
              </a:rPr>
              <a:t>是十分重要的</a:t>
            </a:r>
            <a:br>
              <a:rPr lang="zh-CN" altLang="en-US" sz="2800" b="1">
                <a:solidFill>
                  <a:srgbClr val="FF3300"/>
                </a:solidFill>
                <a:latin typeface="黑体" panose="02010609060101010101" pitchFamily="49" charset="-122"/>
                <a:ea typeface="黑体" panose="02010609060101010101" pitchFamily="49" charset="-122"/>
              </a:rPr>
            </a:br>
            <a:r>
              <a:rPr lang="en-US" altLang="zh-CN" sz="2800" b="1">
                <a:latin typeface="黑体" panose="02010609060101010101" pitchFamily="49" charset="-122"/>
                <a:ea typeface="黑体" panose="02010609060101010101" pitchFamily="49" charset="-122"/>
              </a:rPr>
              <a:t>14</a:t>
            </a:r>
            <a:r>
              <a:rPr lang="zh-CN" altLang="en-US" sz="2800" b="1">
                <a:latin typeface="黑体" panose="02010609060101010101" pitchFamily="49" charset="-122"/>
                <a:ea typeface="黑体" panose="02010609060101010101" pitchFamily="49" charset="-122"/>
              </a:rPr>
              <a:t>、围绕以</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为中心</a:t>
            </a:r>
            <a:r>
              <a:rPr lang="en-US" altLang="zh-CN" sz="2800" b="1">
                <a:solidFill>
                  <a:srgbClr val="FF00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围绕</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中心；以</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为中心</a:t>
            </a:r>
            <a:r>
              <a:rPr lang="zh-CN" altLang="en-US" sz="2800" b="1">
                <a:latin typeface="黑体" panose="02010609060101010101" pitchFamily="49" charset="-122"/>
                <a:ea typeface="黑体" panose="02010609060101010101" pitchFamily="49" charset="-122"/>
              </a:rPr>
              <a:t> </a:t>
            </a:r>
            <a:br>
              <a:rPr lang="zh-CN" altLang="en-US" sz="2800" b="1">
                <a:latin typeface="黑体" panose="02010609060101010101" pitchFamily="49" charset="-122"/>
                <a:ea typeface="黑体" panose="02010609060101010101" pitchFamily="49" charset="-122"/>
              </a:rPr>
            </a:br>
            <a:r>
              <a:rPr lang="en-US" altLang="zh-CN" sz="2800" b="1">
                <a:latin typeface="黑体" panose="02010609060101010101" pitchFamily="49" charset="-122"/>
                <a:ea typeface="黑体" panose="02010609060101010101" pitchFamily="49" charset="-122"/>
              </a:rPr>
              <a:t>15</a:t>
            </a:r>
            <a:r>
              <a:rPr lang="zh-CN" altLang="en-US" sz="2800" b="1">
                <a:latin typeface="黑体" panose="02010609060101010101" pitchFamily="49" charset="-122"/>
                <a:ea typeface="黑体" panose="02010609060101010101" pitchFamily="49" charset="-122"/>
              </a:rPr>
              <a:t>、大多以</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为主</a:t>
            </a:r>
            <a:r>
              <a:rPr lang="en-US" altLang="zh-CN" sz="2800" b="1">
                <a:solidFill>
                  <a:srgbClr val="FF00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大多是</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；以</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为主</a:t>
            </a:r>
            <a:br>
              <a:rPr lang="zh-CN" altLang="en-US" sz="2800" b="1">
                <a:latin typeface="黑体" panose="02010609060101010101" pitchFamily="49" charset="-122"/>
                <a:ea typeface="黑体" panose="02010609060101010101" pitchFamily="49" charset="-122"/>
              </a:rPr>
            </a:br>
            <a:r>
              <a:rPr lang="en-US" altLang="zh-CN" sz="2800" b="1">
                <a:latin typeface="黑体" panose="02010609060101010101" pitchFamily="49" charset="-122"/>
                <a:ea typeface="黑体" panose="02010609060101010101" pitchFamily="49" charset="-122"/>
              </a:rPr>
              <a:t>16</a:t>
            </a:r>
            <a:r>
              <a:rPr lang="zh-CN" altLang="en-US" sz="2800" b="1">
                <a:latin typeface="黑体" panose="02010609060101010101" pitchFamily="49" charset="-122"/>
                <a:ea typeface="黑体" panose="02010609060101010101" pitchFamily="49" charset="-122"/>
              </a:rPr>
              <a:t>、成分是</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配制而成的</a:t>
            </a:r>
            <a:r>
              <a:rPr lang="en-US" altLang="zh-CN" sz="2800" b="1">
                <a:solidFill>
                  <a:srgbClr val="FF00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成分是</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；由</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配</a:t>
            </a:r>
          </a:p>
          <a:p>
            <a:pPr>
              <a:buFont typeface="Arial" panose="020b0604020202020204" pitchFamily="34" charset="0"/>
            </a:pPr>
            <a:r>
              <a:rPr lang="zh-CN" altLang="en-US" sz="2800" b="1">
                <a:solidFill>
                  <a:srgbClr val="FF3300"/>
                </a:solidFill>
                <a:latin typeface="黑体" panose="02010609060101010101" pitchFamily="49" charset="-122"/>
                <a:ea typeface="黑体" panose="02010609060101010101" pitchFamily="49" charset="-122"/>
              </a:rPr>
              <a:t>    置而成的 </a:t>
            </a:r>
          </a:p>
          <a:p>
            <a:pPr>
              <a:buFont typeface="Arial" panose="020b0604020202020204" pitchFamily="34" charset="0"/>
            </a:pPr>
            <a:r>
              <a:rPr lang="en-US" altLang="zh-CN" sz="2800" b="1">
                <a:latin typeface="黑体" panose="02010609060101010101" pitchFamily="49" charset="-122"/>
                <a:ea typeface="黑体" panose="02010609060101010101" pitchFamily="49" charset="-122"/>
              </a:rPr>
              <a:t>17</a:t>
            </a:r>
            <a:r>
              <a:rPr lang="zh-CN" altLang="en-US" sz="2800" b="1">
                <a:latin typeface="黑体" panose="02010609060101010101" pitchFamily="49" charset="-122"/>
                <a:ea typeface="黑体" panose="02010609060101010101" pitchFamily="49" charset="-122"/>
              </a:rPr>
              <a:t>、是由于</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的结果</a:t>
            </a:r>
            <a:r>
              <a:rPr lang="en-US" altLang="zh-CN" sz="2800" b="1">
                <a:solidFill>
                  <a:srgbClr val="FF00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是由于</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；是</a:t>
            </a:r>
            <a:r>
              <a:rPr lang="en-US" altLang="zh-CN" sz="2800" b="1">
                <a:solidFill>
                  <a:srgbClr val="FF3300"/>
                </a:solidFill>
                <a:latin typeface="黑体" panose="02010609060101010101" pitchFamily="49" charset="-122"/>
                <a:ea typeface="黑体" panose="02010609060101010101" pitchFamily="49" charset="-122"/>
              </a:rPr>
              <a:t>……</a:t>
            </a:r>
            <a:r>
              <a:rPr lang="zh-CN" altLang="en-US" sz="2800" b="1">
                <a:solidFill>
                  <a:srgbClr val="FF3300"/>
                </a:solidFill>
                <a:latin typeface="黑体" panose="02010609060101010101" pitchFamily="49" charset="-122"/>
                <a:ea typeface="黑体" panose="02010609060101010101" pitchFamily="49" charset="-122"/>
              </a:rPr>
              <a:t>的结果</a:t>
            </a:r>
          </a:p>
        </p:txBody>
      </p:sp>
      <p:sp>
        <p:nvSpPr>
          <p:cNvPr id="21506" name="Text Box 3"/>
          <p:cNvSpPr txBox="1"/>
          <p:nvPr/>
        </p:nvSpPr>
        <p:spPr>
          <a:xfrm>
            <a:off x="2671763" y="246063"/>
            <a:ext cx="3875087" cy="706437"/>
          </a:xfrm>
          <a:prstGeom prst="rect">
            <a:avLst/>
          </a:prstGeom>
          <a:noFill/>
          <a:ln w="9525">
            <a:noFill/>
          </a:ln>
        </p:spPr>
        <p:txBody>
          <a:bodyPr wrap="square" anchor="t" anchorCtr="0">
            <a:spAutoFit/>
          </a:bodyPr>
          <a:lstStyle/>
          <a:p>
            <a:r>
              <a:rPr lang="zh-CN" altLang="en-US" sz="4000" b="1">
                <a:solidFill>
                  <a:srgbClr val="000000"/>
                </a:solidFill>
                <a:latin typeface="黑体" panose="02010609060101010101" pitchFamily="49" charset="-122"/>
                <a:ea typeface="黑体" panose="02010609060101010101" pitchFamily="49" charset="-122"/>
              </a:rPr>
              <a:t>常见的杂糅句式</a:t>
            </a:r>
          </a:p>
        </p:txBody>
      </p:sp>
      <p:pic>
        <p:nvPicPr>
          <p:cNvPr id="21507" name="Picture 4" descr="23"/>
          <p:cNvPicPr>
            <a:picLocks noChangeAspect="1"/>
          </p:cNvPicPr>
          <p:nvPr/>
        </p:nvPicPr>
        <p:blipFill>
          <a:blip r:embed="rId2"/>
          <a:stretch>
            <a:fillRect/>
          </a:stretch>
        </p:blipFill>
        <p:spPr>
          <a:xfrm>
            <a:off x="360363" y="6067425"/>
            <a:ext cx="8207375" cy="609600"/>
          </a:xfrm>
          <a:prstGeom prst="rect">
            <a:avLst/>
          </a:prstGeom>
          <a:noFill/>
          <a:ln w="9525">
            <a:noFill/>
          </a:ln>
        </p:spPr>
      </p:pic>
      <p:pic>
        <p:nvPicPr>
          <p:cNvPr id="21508" name="Picture 5" descr="77"/>
          <p:cNvPicPr>
            <a:picLocks noChangeAspect="1"/>
          </p:cNvPicPr>
          <p:nvPr/>
        </p:nvPicPr>
        <p:blipFill>
          <a:blip r:embed="rId3"/>
          <a:stretch>
            <a:fillRect/>
          </a:stretch>
        </p:blipFill>
        <p:spPr>
          <a:xfrm>
            <a:off x="360363" y="730250"/>
            <a:ext cx="8496300" cy="314325"/>
          </a:xfrm>
          <a:prstGeom prst="rect">
            <a:avLst/>
          </a:prstGeom>
          <a:noFill/>
          <a:ln w="9525">
            <a:noFill/>
          </a:ln>
        </p:spPr>
      </p:pic>
      <p:pic>
        <p:nvPicPr>
          <p:cNvPr id="43011" name="New picture"/>
          <p:cNvPicPr/>
          <p:nvPr/>
        </p:nvPicPr>
        <p:blipFill>
          <a:blip r:embed="rId4"/>
          <a:stretch>
            <a:fillRect/>
          </a:stretch>
        </p:blipFill>
        <p:spPr>
          <a:xfrm>
            <a:off x="11734800" y="11836400"/>
            <a:ext cx="317500" cy="228600"/>
          </a:xfrm>
          <a:prstGeom prst="cube">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box(in)">
                                      <p:cBhvr>
                                        <p:cTn id="7" dur="500"/>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2" name="Text Box 4"/>
          <p:cNvSpPr txBox="1"/>
          <p:nvPr/>
        </p:nvSpPr>
        <p:spPr>
          <a:xfrm>
            <a:off x="504825" y="2597150"/>
            <a:ext cx="8134350" cy="1419860"/>
          </a:xfrm>
          <a:prstGeom prst="rect">
            <a:avLst/>
          </a:prstGeom>
          <a:noFill/>
          <a:ln w="28575" cap="flat" cmpd="sng">
            <a:solidFill>
              <a:srgbClr val="FF0000"/>
            </a:solidFill>
            <a:prstDash val="solid"/>
            <a:round/>
            <a:headEnd type="none" w="med" len="med"/>
            <a:tailEnd type="none" w="med" len="med"/>
          </a:ln>
        </p:spPr>
        <p:txBody>
          <a:bodyPr wrap="square" anchor="t" anchorCtr="0">
            <a:spAutoFit/>
          </a:bodyPr>
          <a:lstStyle/>
          <a:p>
            <a:pPr>
              <a:lnSpc>
                <a:spcPct val="120000"/>
              </a:lnSpc>
            </a:pPr>
            <a:r>
              <a:rPr lang="zh-CN" altLang="en-US" sz="3200">
                <a:solidFill>
                  <a:srgbClr val="008000"/>
                </a:solidFill>
                <a:latin typeface="Arial" panose="020b0604020202020204" pitchFamily="34" charset="0"/>
                <a:ea typeface="隶书" panose="02010509060101010101" pitchFamily="49" charset="-122"/>
              </a:rPr>
              <a:t>       </a:t>
            </a:r>
            <a:r>
              <a:rPr lang="zh-CN" altLang="en-US" sz="3600" b="1">
                <a:solidFill>
                  <a:srgbClr val="008000"/>
                </a:solidFill>
                <a:latin typeface="黑体" panose="02010609060101010101" pitchFamily="49" charset="-122"/>
                <a:ea typeface="黑体" panose="02010609060101010101" pitchFamily="49" charset="-122"/>
              </a:rPr>
              <a:t>指一句话说了一半，忽然另起炉灶，重来一句。</a:t>
            </a:r>
            <a:endParaRPr lang="zh-CN" altLang="en-US" sz="3600" b="1">
              <a:solidFill>
                <a:srgbClr val="008000"/>
              </a:solidFill>
              <a:latin typeface="黑体" panose="02010609060101010101" pitchFamily="49" charset="-122"/>
              <a:ea typeface="黑体" panose="02010609060101010101" pitchFamily="49" charset="-122"/>
              <a:sym typeface="宋体" panose="02010600030101010101" pitchFamily="2" charset="-122"/>
            </a:endParaRPr>
          </a:p>
        </p:txBody>
      </p:sp>
      <p:sp>
        <p:nvSpPr>
          <p:cNvPr id="24578" name="文本框 1"/>
          <p:cNvSpPr txBox="1"/>
          <p:nvPr/>
        </p:nvSpPr>
        <p:spPr>
          <a:xfrm>
            <a:off x="504825" y="1292225"/>
            <a:ext cx="8134350" cy="903288"/>
          </a:xfrm>
          <a:prstGeom prst="rect">
            <a:avLst/>
          </a:prstGeom>
          <a:solidFill>
            <a:srgbClr val="FFFF00"/>
          </a:solidFill>
          <a:ln w="28575" cap="flat" cmpd="sng">
            <a:solidFill>
              <a:schemeClr val="tx1"/>
            </a:solidFill>
            <a:prstDash val="solid"/>
            <a:round/>
            <a:headEnd type="none" w="med" len="med"/>
            <a:tailEnd type="none" w="med" len="med"/>
          </a:ln>
        </p:spPr>
        <p:txBody>
          <a:bodyPr wrap="square" anchor="t" anchorCtr="0">
            <a:spAutoFit/>
          </a:bodyPr>
          <a:lstStyle/>
          <a:p>
            <a:pPr>
              <a:lnSpc>
                <a:spcPct val="110000"/>
              </a:lnSpc>
            </a:pPr>
            <a:r>
              <a:rPr lang="zh-CN" altLang="en-US" sz="4800" b="1">
                <a:solidFill>
                  <a:srgbClr val="FF0000"/>
                </a:solidFill>
                <a:latin typeface="黑体" panose="02010609060101010101" pitchFamily="49" charset="-122"/>
                <a:ea typeface="黑体" panose="02010609060101010101" pitchFamily="49" charset="-122"/>
                <a:sym typeface="宋体" panose="02010600030101010101" pitchFamily="2" charset="-122"/>
              </a:rPr>
              <a:t>三、</a:t>
            </a:r>
            <a:r>
              <a:rPr lang="zh-CN" altLang="en-US" sz="4800" b="1">
                <a:solidFill>
                  <a:srgbClr val="FF0000"/>
                </a:solidFill>
                <a:latin typeface="黑体" panose="02010609060101010101" pitchFamily="49" charset="-122"/>
                <a:ea typeface="黑体" panose="02010609060101010101" pitchFamily="49" charset="-122"/>
              </a:rPr>
              <a:t>中途易辙</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linds(horizontal)">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5601" name="Picture 7" descr="93"/>
          <p:cNvPicPr>
            <a:picLocks noChangeAspect="1"/>
          </p:cNvPicPr>
          <p:nvPr/>
        </p:nvPicPr>
        <p:blipFill>
          <a:blip r:embed="rId2"/>
          <a:stretch>
            <a:fillRect/>
          </a:stretch>
        </p:blipFill>
        <p:spPr>
          <a:xfrm>
            <a:off x="390525" y="174625"/>
            <a:ext cx="1295400" cy="1179513"/>
          </a:xfrm>
          <a:prstGeom prst="rect">
            <a:avLst/>
          </a:prstGeom>
          <a:noFill/>
          <a:ln w="9525">
            <a:noFill/>
          </a:ln>
        </p:spPr>
      </p:pic>
      <p:sp>
        <p:nvSpPr>
          <p:cNvPr id="25602" name="Text Box 6"/>
          <p:cNvSpPr txBox="1"/>
          <p:nvPr/>
        </p:nvSpPr>
        <p:spPr>
          <a:xfrm>
            <a:off x="1655763" y="523875"/>
            <a:ext cx="2879725" cy="701675"/>
          </a:xfrm>
          <a:prstGeom prst="rect">
            <a:avLst/>
          </a:prstGeom>
          <a:noFill/>
          <a:ln w="9525">
            <a:noFill/>
          </a:ln>
        </p:spPr>
        <p:txBody>
          <a:bodyPr anchor="t" anchorCtr="0">
            <a:spAutoFit/>
          </a:bodyPr>
          <a:lstStyle/>
          <a:p>
            <a:pPr>
              <a:spcBef>
                <a:spcPct val="50000"/>
              </a:spcBef>
            </a:pPr>
            <a:r>
              <a:rPr lang="zh-CN" altLang="en-US" sz="4000" b="1">
                <a:solidFill>
                  <a:srgbClr val="009900"/>
                </a:solidFill>
                <a:latin typeface="Arial" panose="020b0604020202020204" pitchFamily="34" charset="0"/>
                <a:ea typeface="华文行楷" panose="02010800040101010101" pitchFamily="2" charset="-122"/>
              </a:rPr>
              <a:t>例题引路</a:t>
            </a:r>
          </a:p>
        </p:txBody>
      </p:sp>
      <p:sp>
        <p:nvSpPr>
          <p:cNvPr id="45059" name="Text Box 3"/>
          <p:cNvSpPr txBox="1"/>
          <p:nvPr/>
        </p:nvSpPr>
        <p:spPr>
          <a:xfrm>
            <a:off x="246063" y="1354138"/>
            <a:ext cx="8651875" cy="5162550"/>
          </a:xfrm>
          <a:prstGeom prst="rect">
            <a:avLst/>
          </a:prstGeom>
          <a:noFill/>
          <a:ln w="9525" cap="flat" cmpd="sng">
            <a:solidFill>
              <a:srgbClr val="FF0000"/>
            </a:solidFill>
            <a:prstDash val="solid"/>
            <a:round/>
            <a:headEnd type="none" w="med" len="med"/>
            <a:tailEnd type="none" w="med" len="med"/>
          </a:ln>
        </p:spPr>
        <p:txBody>
          <a:bodyPr wrap="square" anchor="t" anchorCtr="0">
            <a:spAutoFit/>
          </a:bodyPr>
          <a:lstStyle/>
          <a:p>
            <a:r>
              <a:rPr lang="en-US" altLang="zh-CN" sz="3200" b="1">
                <a:solidFill>
                  <a:srgbClr val="000000"/>
                </a:solidFill>
                <a:latin typeface="宋体" panose="02010600030101010101" pitchFamily="2" charset="-122"/>
                <a:ea typeface="宋体" panose="02010600030101010101" pitchFamily="2" charset="-122"/>
              </a:rPr>
              <a:t>1</a:t>
            </a:r>
            <a:r>
              <a:rPr lang="zh-CN" altLang="en-US" sz="2800" b="1">
                <a:solidFill>
                  <a:srgbClr val="000000"/>
                </a:solidFill>
                <a:latin typeface="宋体" panose="02010600030101010101" pitchFamily="2" charset="-122"/>
                <a:ea typeface="宋体" panose="02010600030101010101" pitchFamily="2" charset="-122"/>
              </a:rPr>
              <a:t>、</a:t>
            </a:r>
            <a:r>
              <a:rPr lang="zh-CN" altLang="en-US" sz="2800" b="1">
                <a:solidFill>
                  <a:srgbClr val="000000"/>
                </a:solidFill>
                <a:latin typeface="Arial" panose="020b0604020202020204" pitchFamily="34" charset="0"/>
                <a:ea typeface="宋体" panose="02010600030101010101" pitchFamily="2" charset="-122"/>
              </a:rPr>
              <a:t>参加研制神舟七号飞船的全体科技工作者，在相关部门的大力支持下，在全国人民的热切关注中，经过不懈努力，神舟七号飞船终于成功发射。</a:t>
            </a:r>
          </a:p>
          <a:p>
            <a:pPr>
              <a:lnSpc>
                <a:spcPct val="80000"/>
              </a:lnSpc>
            </a:pPr>
            <a:r>
              <a:rPr lang="en-US" altLang="zh-CN" sz="2800">
                <a:solidFill>
                  <a:srgbClr val="FF0000"/>
                </a:solidFill>
                <a:latin typeface="隶书" panose="02010509060101010101" pitchFamily="49" charset="-122"/>
                <a:ea typeface="隶书" panose="02010509060101010101" pitchFamily="49" charset="-122"/>
              </a:rPr>
              <a:t>   </a:t>
            </a:r>
            <a:r>
              <a:rPr lang="en-US" altLang="zh-CN" sz="3200">
                <a:solidFill>
                  <a:srgbClr val="FF0000"/>
                </a:solidFill>
                <a:latin typeface="隶书" panose="02010509060101010101" pitchFamily="49" charset="-122"/>
                <a:ea typeface="隶书" panose="02010509060101010101" pitchFamily="49" charset="-122"/>
              </a:rPr>
              <a:t>【</a:t>
            </a:r>
            <a:r>
              <a:rPr lang="zh-CN" altLang="en-US" sz="3200">
                <a:solidFill>
                  <a:srgbClr val="FF0000"/>
                </a:solidFill>
                <a:latin typeface="隶书" panose="02010509060101010101" pitchFamily="49" charset="-122"/>
                <a:ea typeface="隶书" panose="02010509060101010101" pitchFamily="49" charset="-122"/>
              </a:rPr>
              <a:t>解析</a:t>
            </a:r>
            <a:r>
              <a:rPr lang="en-US" altLang="zh-CN" sz="3200">
                <a:solidFill>
                  <a:srgbClr val="FF0000"/>
                </a:solidFill>
                <a:latin typeface="隶书" panose="02010509060101010101" pitchFamily="49" charset="-122"/>
                <a:ea typeface="隶书" panose="02010509060101010101" pitchFamily="49" charset="-122"/>
              </a:rPr>
              <a:t>】“</a:t>
            </a:r>
            <a:r>
              <a:rPr lang="zh-CN" altLang="en-US" sz="3200">
                <a:solidFill>
                  <a:srgbClr val="FF0000"/>
                </a:solidFill>
                <a:latin typeface="隶书" panose="02010509060101010101" pitchFamily="49" charset="-122"/>
                <a:ea typeface="隶书" panose="02010509060101010101" pitchFamily="49" charset="-122"/>
              </a:rPr>
              <a:t>参加研制神州神舟七号飞船的全体科技工作者”放到“经过”之后去；或者改为“终于将飞船成功发射”。</a:t>
            </a:r>
            <a:endParaRPr lang="en-US" altLang="zh-CN" sz="3200">
              <a:latin typeface="Arial" panose="020b0604020202020204" pitchFamily="34" charset="0"/>
              <a:ea typeface="宋体" panose="02010600030101010101" pitchFamily="2" charset="-122"/>
            </a:endParaRPr>
          </a:p>
          <a:p>
            <a:pPr>
              <a:lnSpc>
                <a:spcPct val="60000"/>
              </a:lnSpc>
            </a:pPr>
            <a:endParaRPr lang="en-US" altLang="zh-CN" sz="2800" b="1">
              <a:latin typeface="Arial" panose="020b0604020202020204" pitchFamily="34" charset="0"/>
              <a:ea typeface="宋体" panose="02010600030101010101" pitchFamily="2" charset="-122"/>
            </a:endParaRPr>
          </a:p>
          <a:p>
            <a:r>
              <a:rPr lang="en-US" altLang="zh-CN" sz="2800" b="1">
                <a:solidFill>
                  <a:srgbClr val="000000"/>
                </a:solidFill>
                <a:latin typeface="宋体" panose="02010600030101010101" pitchFamily="2" charset="-122"/>
                <a:ea typeface="宋体" panose="02010600030101010101" pitchFamily="2" charset="-122"/>
              </a:rPr>
              <a:t>2</a:t>
            </a:r>
            <a:r>
              <a:rPr lang="zh-CN" altLang="en-US" sz="2800" b="1">
                <a:solidFill>
                  <a:srgbClr val="000000"/>
                </a:solidFill>
                <a:latin typeface="宋体" panose="02010600030101010101" pitchFamily="2" charset="-122"/>
                <a:ea typeface="宋体" panose="02010600030101010101" pitchFamily="2" charset="-122"/>
              </a:rPr>
              <a:t>、王维在继承传统的基础上，努力创造的具有鲜明个性的意境，丰富和提高了山水诗的表现技巧，对诗歌发展作出了贡献。</a:t>
            </a:r>
          </a:p>
          <a:p>
            <a:r>
              <a:rPr lang="en-US" altLang="zh-CN" sz="2800" b="1">
                <a:solidFill>
                  <a:srgbClr val="FF0000"/>
                </a:solidFill>
                <a:latin typeface="隶书" panose="02010509060101010101" pitchFamily="49" charset="-122"/>
                <a:ea typeface="隶书" panose="02010509060101010101" pitchFamily="49" charset="-122"/>
              </a:rPr>
              <a:t>   </a:t>
            </a:r>
            <a:r>
              <a:rPr lang="en-US" altLang="zh-CN" sz="3200" b="1">
                <a:solidFill>
                  <a:srgbClr val="FF0000"/>
                </a:solidFill>
                <a:latin typeface="隶书" panose="02010509060101010101" pitchFamily="49" charset="-122"/>
                <a:ea typeface="隶书" panose="02010509060101010101" pitchFamily="49" charset="-122"/>
              </a:rPr>
              <a:t>【</a:t>
            </a:r>
            <a:r>
              <a:rPr lang="zh-CN" altLang="en-US" sz="3200" b="1">
                <a:solidFill>
                  <a:srgbClr val="FF0000"/>
                </a:solidFill>
                <a:latin typeface="隶书" panose="02010509060101010101" pitchFamily="49" charset="-122"/>
                <a:ea typeface="隶书" panose="02010509060101010101" pitchFamily="49" charset="-122"/>
              </a:rPr>
              <a:t>解析</a:t>
            </a:r>
            <a:r>
              <a:rPr lang="en-US" altLang="zh-CN" sz="3200" b="1">
                <a:solidFill>
                  <a:srgbClr val="FF0000"/>
                </a:solidFill>
                <a:latin typeface="隶书" panose="02010509060101010101" pitchFamily="49" charset="-122"/>
                <a:ea typeface="隶书" panose="02010509060101010101" pitchFamily="49" charset="-122"/>
              </a:rPr>
              <a:t>】</a:t>
            </a:r>
            <a:r>
              <a:rPr lang="zh-CN" altLang="en-US" sz="3200">
                <a:solidFill>
                  <a:srgbClr val="FF0000"/>
                </a:solidFill>
                <a:latin typeface="隶书" panose="02010509060101010101" pitchFamily="49" charset="-122"/>
                <a:ea typeface="隶书" panose="02010509060101010101" pitchFamily="49" charset="-122"/>
              </a:rPr>
              <a:t>可将“创造的”改为“创造了”，使主语为“王维”</a:t>
            </a:r>
            <a:r>
              <a:rPr lang="en-US" altLang="zh-CN" sz="3200" b="1">
                <a:solidFill>
                  <a:srgbClr val="FF0000"/>
                </a:solidFill>
                <a:latin typeface="隶书" panose="02010509060101010101" pitchFamily="49" charset="-122"/>
                <a:ea typeface="隶书" panose="02010509060101010101" pitchFamily="49" charset="-122"/>
              </a:rPr>
              <a:t>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5059">
                                            <p:txEl>
                                              <p:pRg st="1" end="1"/>
                                            </p:txEl>
                                          </p:spTgt>
                                        </p:tgtEl>
                                        <p:attrNameLst>
                                          <p:attrName>style.visibility</p:attrName>
                                        </p:attrNameLst>
                                      </p:cBhvr>
                                      <p:to>
                                        <p:strVal val="visible"/>
                                      </p:to>
                                    </p:set>
                                    <p:animEffect transition="in" filter="blinds(horizontal)">
                                      <p:cBhvr>
                                        <p:cTn id="7" dur="500"/>
                                        <p:tgtEl>
                                          <p:spTgt spid="45059">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5059">
                                            <p:txEl>
                                              <p:pRg st="4" end="4"/>
                                            </p:txEl>
                                          </p:spTgt>
                                        </p:tgtEl>
                                        <p:attrNameLst>
                                          <p:attrName>style.visibility</p:attrName>
                                        </p:attrNameLst>
                                      </p:cBhvr>
                                      <p:to>
                                        <p:strVal val="visible"/>
                                      </p:to>
                                    </p:set>
                                    <p:animEffect transition="in" filter="blinds(horizontal)">
                                      <p:cBhvr>
                                        <p:cTn id="12" dur="500"/>
                                        <p:tgtEl>
                                          <p:spTgt spid="450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圆角矩形 2"/>
          <p:cNvSpPr/>
          <p:nvPr/>
        </p:nvSpPr>
        <p:spPr>
          <a:xfrm>
            <a:off x="1441450" y="1762125"/>
            <a:ext cx="942975" cy="3333750"/>
          </a:xfrm>
          <a:prstGeom prst="roundRect">
            <a:avLst/>
          </a:prstGeom>
          <a:solidFill>
            <a:srgbClr val="FEDCFE"/>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5400" b="1" strike="noStrike" noProof="1">
                <a:solidFill>
                  <a:srgbClr val="FF0000"/>
                </a:solidFill>
                <a:latin typeface="微软雅黑" panose="020b0503020204020204" charset="-122"/>
                <a:ea typeface="微软雅黑" panose="020b0503020204020204" charset="-122"/>
              </a:rPr>
              <a:t>结构混乱</a:t>
            </a:r>
          </a:p>
        </p:txBody>
      </p:sp>
      <p:sp>
        <p:nvSpPr>
          <p:cNvPr id="4" name="椭圆 3"/>
          <p:cNvSpPr/>
          <p:nvPr/>
        </p:nvSpPr>
        <p:spPr>
          <a:xfrm>
            <a:off x="3651250" y="244475"/>
            <a:ext cx="3598863" cy="1738313"/>
          </a:xfrm>
          <a:prstGeom prst="ellipse">
            <a:avLst/>
          </a:prstGeom>
          <a:solidFill>
            <a:srgbClr val="F9FDBA"/>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4400" b="1" strike="noStrike" noProof="1">
                <a:solidFill>
                  <a:srgbClr val="FF0000"/>
                </a:solidFill>
                <a:latin typeface="黑体" panose="02010609060101010101" pitchFamily="49" charset="-122"/>
                <a:ea typeface="黑体" panose="02010609060101010101" pitchFamily="49" charset="-122"/>
              </a:rPr>
              <a:t>藕断丝连</a:t>
            </a:r>
          </a:p>
        </p:txBody>
      </p:sp>
      <p:sp>
        <p:nvSpPr>
          <p:cNvPr id="5" name="椭圆 4"/>
          <p:cNvSpPr/>
          <p:nvPr/>
        </p:nvSpPr>
        <p:spPr>
          <a:xfrm>
            <a:off x="4559300" y="2430463"/>
            <a:ext cx="3579813" cy="1731963"/>
          </a:xfrm>
          <a:prstGeom prst="ellipse">
            <a:avLst/>
          </a:prstGeom>
          <a:solidFill>
            <a:srgbClr val="F9FDBA"/>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4400" b="1" strike="noStrike" noProof="1">
                <a:solidFill>
                  <a:srgbClr val="FF0000"/>
                </a:solidFill>
                <a:latin typeface="黑体" panose="02010609060101010101" pitchFamily="49" charset="-122"/>
                <a:ea typeface="黑体" panose="02010609060101010101" pitchFamily="49" charset="-122"/>
              </a:rPr>
              <a:t>句式杂糅</a:t>
            </a:r>
          </a:p>
        </p:txBody>
      </p:sp>
      <p:sp>
        <p:nvSpPr>
          <p:cNvPr id="7" name="椭圆 6"/>
          <p:cNvSpPr/>
          <p:nvPr/>
        </p:nvSpPr>
        <p:spPr>
          <a:xfrm>
            <a:off x="3651250" y="4595813"/>
            <a:ext cx="3598863" cy="1731963"/>
          </a:xfrm>
          <a:prstGeom prst="ellipse">
            <a:avLst/>
          </a:prstGeom>
          <a:solidFill>
            <a:srgbClr val="F9FDBA"/>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4400" b="1" strike="noStrike" noProof="1">
                <a:solidFill>
                  <a:srgbClr val="FF0000"/>
                </a:solidFill>
                <a:latin typeface="黑体" panose="02010609060101010101" pitchFamily="49" charset="-122"/>
                <a:ea typeface="黑体" panose="02010609060101010101" pitchFamily="49" charset="-122"/>
              </a:rPr>
              <a:t>中途易辙</a:t>
            </a:r>
          </a:p>
        </p:txBody>
      </p:sp>
      <p:sp>
        <p:nvSpPr>
          <p:cNvPr id="8" name="右箭头 7"/>
          <p:cNvSpPr/>
          <p:nvPr/>
        </p:nvSpPr>
        <p:spPr>
          <a:xfrm rot="20280000">
            <a:off x="2571750" y="1531938"/>
            <a:ext cx="1198563" cy="485775"/>
          </a:xfrm>
          <a:prstGeom prst="rightArrow">
            <a:avLst/>
          </a:prstGeom>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9" name="右箭头 8"/>
          <p:cNvSpPr/>
          <p:nvPr/>
        </p:nvSpPr>
        <p:spPr>
          <a:xfrm>
            <a:off x="2660650" y="3054350"/>
            <a:ext cx="1811338" cy="485775"/>
          </a:xfrm>
          <a:prstGeom prst="rightArrow">
            <a:avLst/>
          </a:prstGeom>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0" name="右箭头 9"/>
          <p:cNvSpPr/>
          <p:nvPr/>
        </p:nvSpPr>
        <p:spPr>
          <a:xfrm rot="1140000">
            <a:off x="2568575" y="4364038"/>
            <a:ext cx="1316038" cy="485775"/>
          </a:xfrm>
          <a:prstGeom prst="rightArrow">
            <a:avLst/>
          </a:prstGeom>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amond(in)">
                                      <p:cBhvr>
                                        <p:cTn id="15" dur="2000"/>
                                        <p:tgtEl>
                                          <p:spTgt spid="9"/>
                                        </p:tgtEl>
                                      </p:cBhvr>
                                    </p:animEffect>
                                  </p:childTnLst>
                                </p:cTn>
                              </p:par>
                              <p:par>
                                <p:cTn id="16" presetID="8" presetClass="entr" presetSubtype="16"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amond(in)">
                                      <p:cBhvr>
                                        <p:cTn id="18" dur="2000"/>
                                        <p:tgtEl>
                                          <p:spTgt spid="5"/>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1" presetClass="entr" presetSubtype="1" fill="hold" grpId="0" nodeType="clickEffect">
                                  <p:stCondLst>
                                    <p:cond delay="0"/>
                                  </p:stCondLst>
                                  <p:childTnLst>
                                    <p:set>
                                      <p:cBhvr>
                                        <p:cTn id="22" dur="1000" fill="hold">
                                          <p:stCondLst>
                                            <p:cond delay="0"/>
                                          </p:stCondLst>
                                        </p:cTn>
                                        <p:tgtEl>
                                          <p:spTgt spid="10"/>
                                        </p:tgtEl>
                                        <p:attrNameLst>
                                          <p:attrName>style.visibility</p:attrName>
                                        </p:attrNameLst>
                                      </p:cBhvr>
                                      <p:to>
                                        <p:strVal val="visible"/>
                                      </p:to>
                                    </p:set>
                                    <p:animEffect transition="in" filter="wheel(1)">
                                      <p:cBhvr>
                                        <p:cTn id="23" dur="1000"/>
                                        <p:tgtEl>
                                          <p:spTgt spid="10"/>
                                        </p:tgtEl>
                                      </p:cBhvr>
                                    </p:animEffect>
                                  </p:childTnLst>
                                </p:cTn>
                              </p:par>
                              <p:par>
                                <p:cTn id="24" presetID="21" presetClass="entr" presetSubtype="1" fill="hold" grpId="0" nodeType="withEffect">
                                  <p:stCondLst>
                                    <p:cond delay="0"/>
                                  </p:stCondLst>
                                  <p:childTnLst>
                                    <p:set>
                                      <p:cBhvr>
                                        <p:cTn id="25" dur="1000" fill="hold">
                                          <p:stCondLst>
                                            <p:cond delay="0"/>
                                          </p:stCondLst>
                                        </p:cTn>
                                        <p:tgtEl>
                                          <p:spTgt spid="7"/>
                                        </p:tgtEl>
                                        <p:attrNameLst>
                                          <p:attrName>style.visibility</p:attrName>
                                        </p:attrNameLst>
                                      </p:cBhvr>
                                      <p:to>
                                        <p:strVal val="visible"/>
                                      </p:to>
                                    </p:set>
                                    <p:animEffect transition="in" filter="wheel(1)">
                                      <p:cBhvr>
                                        <p:cTn id="2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9" grpId="0"/>
      <p:bldP spid="10"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49" name="Rectangle 2"/>
          <p:cNvSpPr>
            <a:spLocks noGrp="1" noRot="1"/>
          </p:cNvSpPr>
          <p:nvPr>
            <p:ph type="title"/>
          </p:nvPr>
        </p:nvSpPr>
        <p:spPr>
          <a:xfrm>
            <a:off x="539750" y="1484313"/>
            <a:ext cx="8086725" cy="2881312"/>
          </a:xfrm>
        </p:spPr>
        <p:txBody>
          <a:bodyPr vert="horz" wrap="square" lIns="91440" tIns="45720" rIns="91440" bIns="45720" anchor="ctr" anchorCtr="0"/>
          <a:lstStyle/>
          <a:p>
            <a:r>
              <a:rPr lang="zh-CN" altLang="en-US" sz="7200" b="1">
                <a:solidFill>
                  <a:srgbClr val="FF0000"/>
                </a:solidFill>
                <a:ea typeface="黑体" panose="02010609060101010101" pitchFamily="49" charset="-122"/>
              </a:rPr>
              <a:t>巩固提高</a:t>
            </a:r>
            <a:br>
              <a:rPr lang="zh-CN" altLang="en-US" sz="4800" b="1">
                <a:solidFill>
                  <a:srgbClr val="0033CC"/>
                </a:solidFill>
                <a:ea typeface="黑体" panose="02010609060101010101" pitchFamily="49" charset="-122"/>
              </a:rPr>
            </a:br>
            <a:br>
              <a:rPr lang="zh-CN" altLang="en-US" sz="4800" b="1">
                <a:solidFill>
                  <a:srgbClr val="0033CC"/>
                </a:solidFill>
                <a:ea typeface="黑体" panose="02010609060101010101" pitchFamily="49" charset="-122"/>
              </a:rPr>
            </a:br>
            <a:r>
              <a:rPr lang="zh-CN" altLang="en-US" sz="4800" b="1">
                <a:solidFill>
                  <a:srgbClr val="0033CC"/>
                </a:solidFill>
                <a:ea typeface="华文行楷" panose="02010800040101010101" pitchFamily="2" charset="-122"/>
              </a:rPr>
              <a:t>分析下列结构混乱的句子</a:t>
            </a:r>
          </a:p>
        </p:txBody>
      </p:sp>
    </p:spTree>
  </p:cSld>
  <p:clrMapOvr>
    <a:masterClrMapping/>
  </p:clrMapOvr>
  <p:transition>
    <p:fade/>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3715" name="Rectangle 3"/>
          <p:cNvSpPr>
            <a:spLocks noGrp="1" noRot="1"/>
          </p:cNvSpPr>
          <p:nvPr>
            <p:ph idx="1"/>
          </p:nvPr>
        </p:nvSpPr>
        <p:spPr>
          <a:xfrm>
            <a:off x="204788" y="381000"/>
            <a:ext cx="8713788" cy="6013450"/>
          </a:xfrm>
          <a:ln>
            <a:solidFill>
              <a:srgbClr val="FF0000"/>
            </a:solidFill>
          </a:ln>
        </p:spPr>
        <p:txBody>
          <a:bodyPr vert="horz" wrap="square" lIns="91440" tIns="45720" rIns="91440" bIns="45720" anchor="t"/>
          <a:lstStyle/>
          <a:p>
            <a:pPr marL="0" marR="0" indent="0" algn="l" defTabSz="914400" rtl="0" eaLnBrk="1" fontAlgn="base" latinLnBrk="0" hangingPunct="1">
              <a:lnSpc>
                <a:spcPct val="90000"/>
              </a:lnSpc>
              <a:spcBef>
                <a:spcPct val="20000"/>
              </a:spcBef>
              <a:spcAft>
                <a:spcPct val="0"/>
              </a:spcAft>
              <a:buClr>
                <a:schemeClr val="hlink"/>
              </a:buClr>
              <a:buSzPct val="75000"/>
              <a:buFont typeface="Wingdings" panose="05000000000000000000" pitchFamily="2" charset="2"/>
              <a:buNone/>
            </a:pPr>
            <a:r>
              <a:rPr kumimoji="0" lang="en-US" altLang="zh-CN" sz="3000" b="1" i="0" u="none" strike="noStrike" kern="0" cap="none" spc="0" normalizeH="0" baseline="0" noProof="1">
                <a:solidFill>
                  <a:srgbClr val="000000"/>
                </a:solidFill>
                <a:latin typeface="楷体" panose="02010609060101010101" pitchFamily="49" charset="-122"/>
                <a:ea typeface="楷体" panose="02010609060101010101" pitchFamily="49" charset="-122"/>
                <a:cs typeface="+mn-cs"/>
              </a:rPr>
              <a:t>1</a:t>
            </a:r>
            <a:r>
              <a:rPr kumimoji="0" lang="zh-CN" altLang="en-US" sz="3000" b="1" i="0" u="none" strike="noStrike" kern="0" cap="none" spc="0" normalizeH="0" baseline="0" noProof="1">
                <a:solidFill>
                  <a:srgbClr val="000000"/>
                </a:solidFill>
                <a:latin typeface="楷体" panose="02010609060101010101" pitchFamily="49" charset="-122"/>
                <a:ea typeface="楷体" panose="02010609060101010101" pitchFamily="49" charset="-122"/>
                <a:cs typeface="+mn-cs"/>
              </a:rPr>
              <a:t>、高速公路上交通事故的主要原因是司机违反交通规则或操作不当造成的，交通部门要加强安全宣传，提高司机的安全意识。</a:t>
            </a:r>
          </a:p>
          <a:p>
            <a:pPr marL="0" marR="0" indent="0" algn="l" defTabSz="914400" rtl="0" eaLnBrk="1" fontAlgn="base" latinLnBrk="0" hangingPunct="1">
              <a:lnSpc>
                <a:spcPct val="90000"/>
              </a:lnSpc>
              <a:spcBef>
                <a:spcPct val="20000"/>
              </a:spcBef>
              <a:spcAft>
                <a:spcPct val="0"/>
              </a:spcAft>
              <a:buClr>
                <a:schemeClr val="hlink"/>
              </a:buClr>
              <a:buSzPct val="75000"/>
              <a:buFont typeface="Wingdings" panose="05000000000000000000" pitchFamily="2" charset="2"/>
              <a:buNone/>
            </a:pPr>
            <a:r>
              <a:rPr kumimoji="0" lang="en-US" altLang="zh-CN" sz="3000" b="1" i="0" u="none" strike="noStrike" kern="0" cap="none" spc="0" normalizeH="0" baseline="0" noProof="1">
                <a:solidFill>
                  <a:srgbClr val="FF0000"/>
                </a:solidFill>
                <a:latin typeface="楷体" panose="02010609060101010101" pitchFamily="49" charset="-122"/>
                <a:ea typeface="楷体" panose="02010609060101010101" pitchFamily="49" charset="-122"/>
                <a:cs typeface="+mn-cs"/>
              </a:rPr>
              <a:t>    【</a:t>
            </a:r>
            <a:r>
              <a:rPr kumimoji="0" lang="zh-CN" altLang="en-US" sz="3000" b="1" i="0" u="none" strike="noStrike" kern="0" cap="none" spc="0" normalizeH="0" baseline="0" noProof="1">
                <a:solidFill>
                  <a:srgbClr val="FF0000"/>
                </a:solidFill>
                <a:latin typeface="楷体" panose="02010609060101010101" pitchFamily="49" charset="-122"/>
                <a:ea typeface="楷体" panose="02010609060101010101" pitchFamily="49" charset="-122"/>
                <a:cs typeface="+mn-cs"/>
              </a:rPr>
              <a:t>解析</a:t>
            </a:r>
            <a:r>
              <a:rPr kumimoji="0" lang="en-US" altLang="zh-CN" sz="3000" b="1" i="0" u="none" strike="noStrike" kern="0" cap="none" spc="0" normalizeH="0" baseline="0" noProof="1">
                <a:solidFill>
                  <a:srgbClr val="FF0000"/>
                </a:solidFill>
                <a:latin typeface="楷体" panose="02010609060101010101" pitchFamily="49" charset="-122"/>
                <a:ea typeface="楷体" panose="02010609060101010101" pitchFamily="49" charset="-122"/>
                <a:cs typeface="+mn-cs"/>
              </a:rPr>
              <a:t>】</a:t>
            </a:r>
            <a:r>
              <a:rPr kumimoji="0" lang="zh-CN" altLang="en-US" sz="3000" b="1" i="0" u="none" strike="noStrike" kern="0" cap="none" spc="0" normalizeH="0" baseline="0" noProof="1">
                <a:solidFill>
                  <a:srgbClr val="FF0000"/>
                </a:solidFill>
                <a:latin typeface="楷体" panose="02010609060101010101" pitchFamily="49" charset="-122"/>
                <a:ea typeface="楷体" panose="02010609060101010101" pitchFamily="49" charset="-122"/>
                <a:cs typeface="+mn-cs"/>
              </a:rPr>
              <a:t>句式杂糅，</a:t>
            </a:r>
            <a:r>
              <a:rPr kumimoji="0" lang="zh-CN" altLang="en-US" sz="2800" b="1" i="0" u="none" strike="noStrike" kern="0" cap="none" spc="0" normalizeH="0" baseline="0" noProof="1">
                <a:solidFill>
                  <a:srgbClr val="FF0000"/>
                </a:solidFill>
                <a:latin typeface="+mn-lt"/>
                <a:ea typeface="+mn-ea"/>
                <a:cs typeface="+mn-cs"/>
              </a:rPr>
              <a:t>去掉“造成的”或“的主要原因”。 </a:t>
            </a:r>
            <a:r>
              <a:rPr kumimoji="0" lang="zh-CN" altLang="en-US" sz="3000" b="1" i="0" u="none" strike="noStrike" kern="0" cap="none" spc="0" normalizeH="0" baseline="0" noProof="1">
                <a:solidFill>
                  <a:srgbClr val="FF0000"/>
                </a:solidFill>
                <a:latin typeface="楷体" panose="02010609060101010101" pitchFamily="49" charset="-122"/>
                <a:ea typeface="楷体" panose="02010609060101010101" pitchFamily="49" charset="-122"/>
                <a:cs typeface="+mn-cs"/>
              </a:rPr>
              <a:t>“交通事故是</a:t>
            </a:r>
            <a:r>
              <a:rPr kumimoji="0" lang="en-US" altLang="zh-CN" sz="3000" b="1" i="0" u="none" strike="noStrike" kern="0" cap="none" spc="0" normalizeH="0" baseline="0" noProof="1">
                <a:solidFill>
                  <a:srgbClr val="FF0000"/>
                </a:solidFill>
                <a:latin typeface="楷体" panose="02010609060101010101" pitchFamily="49" charset="-122"/>
                <a:ea typeface="楷体" panose="02010609060101010101" pitchFamily="49" charset="-122"/>
                <a:cs typeface="+mn-cs"/>
              </a:rPr>
              <a:t>……</a:t>
            </a:r>
            <a:r>
              <a:rPr kumimoji="0" lang="zh-CN" altLang="en-US" sz="3000" b="1" i="0" u="none" strike="noStrike" kern="0" cap="none" spc="0" normalizeH="0" baseline="0" noProof="1">
                <a:solidFill>
                  <a:srgbClr val="FF0000"/>
                </a:solidFill>
                <a:latin typeface="楷体" panose="02010609060101010101" pitchFamily="49" charset="-122"/>
                <a:ea typeface="楷体" panose="02010609060101010101" pitchFamily="49" charset="-122"/>
                <a:cs typeface="+mn-cs"/>
              </a:rPr>
              <a:t>造成的”或“交通事故的主要原因是</a:t>
            </a:r>
            <a:r>
              <a:rPr kumimoji="0" lang="en-US" altLang="zh-CN" sz="3000" b="1" i="0" u="none" strike="noStrike" kern="0" cap="none" spc="0" normalizeH="0" baseline="0" noProof="1">
                <a:solidFill>
                  <a:srgbClr val="FF0000"/>
                </a:solidFill>
                <a:latin typeface="楷体" panose="02010609060101010101" pitchFamily="49" charset="-122"/>
                <a:ea typeface="楷体" panose="02010609060101010101" pitchFamily="49" charset="-122"/>
                <a:cs typeface="+mn-cs"/>
              </a:rPr>
              <a:t>……”</a:t>
            </a:r>
            <a:r>
              <a:rPr kumimoji="0" lang="zh-CN" altLang="en-US" sz="3000" b="1" i="0" u="none" strike="noStrike" kern="0" cap="none" spc="0" normalizeH="0" baseline="0" noProof="1">
                <a:solidFill>
                  <a:srgbClr val="FF0000"/>
                </a:solidFill>
                <a:latin typeface="楷体" panose="02010609060101010101" pitchFamily="49" charset="-122"/>
                <a:ea typeface="楷体" panose="02010609060101010101" pitchFamily="49" charset="-122"/>
                <a:cs typeface="+mn-cs"/>
              </a:rPr>
              <a:t>选取其中一种即可。</a:t>
            </a:r>
          </a:p>
          <a:p>
            <a:pPr marL="342900" marR="0" indent="-342900" algn="l" defTabSz="914400" rtl="0" eaLnBrk="1" fontAlgn="base" latinLnBrk="0" hangingPunct="1">
              <a:lnSpc>
                <a:spcPct val="90000"/>
              </a:lnSpc>
              <a:spcBef>
                <a:spcPct val="20000"/>
              </a:spcBef>
              <a:spcAft>
                <a:spcPct val="0"/>
              </a:spcAft>
              <a:buClr>
                <a:schemeClr val="hlink"/>
              </a:buClr>
              <a:buSzPct val="75000"/>
              <a:buFont typeface="Wingdings" panose="05000000000000000000" pitchFamily="2" charset="2"/>
              <a:buChar char="v"/>
            </a:pPr>
            <a:endParaRPr kumimoji="0" lang="en-US" altLang="zh-CN" sz="3000" b="1" i="0" u="none" strike="noStrike" kern="0" cap="none" spc="0" normalizeH="0" baseline="0" noProof="1">
              <a:solidFill>
                <a:srgbClr val="FF0000"/>
              </a:solidFill>
              <a:latin typeface="楷体" panose="02010609060101010101" pitchFamily="49" charset="-122"/>
              <a:ea typeface="楷体" panose="02010609060101010101" pitchFamily="49" charset="-122"/>
              <a:cs typeface="+mn-cs"/>
            </a:endParaRPr>
          </a:p>
          <a:p>
            <a:pPr marL="0" marR="0" indent="0" algn="l" defTabSz="914400" rtl="0" eaLnBrk="1" fontAlgn="base" latinLnBrk="0" hangingPunct="1">
              <a:lnSpc>
                <a:spcPct val="90000"/>
              </a:lnSpc>
              <a:spcBef>
                <a:spcPct val="0"/>
              </a:spcBef>
              <a:spcAft>
                <a:spcPct val="0"/>
              </a:spcAft>
              <a:buClr>
                <a:schemeClr val="hlink"/>
              </a:buClr>
              <a:buSzPct val="75000"/>
              <a:buFont typeface="Wingdings" panose="05000000000000000000" pitchFamily="2" charset="2"/>
              <a:buNone/>
            </a:pPr>
            <a:r>
              <a:rPr kumimoji="0" lang="en-US" altLang="zh-CN" sz="3000" b="1" i="0" u="none" strike="noStrike" kern="0" cap="none" spc="0" normalizeH="0" baseline="0" noProof="1">
                <a:solidFill>
                  <a:srgbClr val="000000"/>
                </a:solidFill>
                <a:latin typeface="楷体" panose="02010609060101010101" pitchFamily="49" charset="-122"/>
                <a:ea typeface="楷体" panose="02010609060101010101" pitchFamily="49" charset="-122"/>
                <a:cs typeface="楷体" panose="02010609060101010101" pitchFamily="49" charset="-122"/>
              </a:rPr>
              <a:t>2</a:t>
            </a:r>
            <a:r>
              <a:rPr kumimoji="0" lang="zh-CN" altLang="en-US" sz="3000" b="1" i="0" u="none" strike="noStrike" kern="0" cap="none" spc="0" normalizeH="0" baseline="0" noProof="1">
                <a:solidFill>
                  <a:srgbClr val="000000"/>
                </a:solidFill>
                <a:latin typeface="楷体" panose="02010609060101010101" pitchFamily="49" charset="-122"/>
                <a:ea typeface="楷体" panose="02010609060101010101" pitchFamily="49" charset="-122"/>
                <a:cs typeface="楷体" panose="02010609060101010101" pitchFamily="49" charset="-122"/>
              </a:rPr>
              <a:t>、引起世界关注的甲型流感病毒虽然不易致命，但传播速度快，如果不想办法找到它的演变原理，病情很容易迅速蔓延，给人类健康带来巨大威胁。</a:t>
            </a:r>
            <a:endParaRPr kumimoji="0" lang="zh-CN" altLang="zh-CN" sz="3000" b="0" i="0" u="none" strike="noStrike" kern="0" cap="none" spc="0" normalizeH="0" baseline="0" noProof="1">
              <a:solidFill>
                <a:srgbClr val="000000"/>
              </a:solidFill>
              <a:latin typeface="+mn-lt"/>
              <a:ea typeface="+mn-ea"/>
              <a:cs typeface="+mn-cs"/>
            </a:endParaRPr>
          </a:p>
          <a:p>
            <a:pPr marL="0" marR="0" indent="0" algn="l" defTabSz="914400" rtl="0" eaLnBrk="1" fontAlgn="base" latinLnBrk="0" hangingPunct="1">
              <a:lnSpc>
                <a:spcPct val="80000"/>
              </a:lnSpc>
              <a:spcBef>
                <a:spcPct val="20000"/>
              </a:spcBef>
              <a:spcAft>
                <a:spcPct val="0"/>
              </a:spcAft>
              <a:buClr>
                <a:schemeClr val="hlink"/>
              </a:buClr>
              <a:buSzPct val="75000"/>
              <a:buFont typeface="Wingdings" panose="05000000000000000000" pitchFamily="2" charset="2"/>
              <a:buNone/>
            </a:pPr>
            <a:r>
              <a:rPr kumimoji="0" lang="en-US" altLang="zh-CN" sz="3000" b="1" i="0" u="none" strike="noStrike" kern="0" cap="none" spc="0" normalizeH="0" baseline="0" noProof="1">
                <a:solidFill>
                  <a:srgbClr val="FF0000"/>
                </a:solidFill>
                <a:latin typeface="楷体" panose="02010609060101010101" pitchFamily="49" charset="-122"/>
                <a:ea typeface="楷体" panose="02010609060101010101" pitchFamily="49" charset="-122"/>
                <a:cs typeface="+mn-cs"/>
              </a:rPr>
              <a:t>    【</a:t>
            </a:r>
            <a:r>
              <a:rPr kumimoji="0" lang="zh-CN" altLang="en-US" sz="3000" b="1" i="0" u="none" strike="noStrike" kern="0" cap="none" spc="0" normalizeH="0" baseline="0" noProof="1">
                <a:solidFill>
                  <a:srgbClr val="FF0000"/>
                </a:solidFill>
                <a:latin typeface="楷体" panose="02010609060101010101" pitchFamily="49" charset="-122"/>
                <a:ea typeface="楷体" panose="02010609060101010101" pitchFamily="49" charset="-122"/>
                <a:cs typeface="+mn-cs"/>
              </a:rPr>
              <a:t>解析</a:t>
            </a:r>
            <a:r>
              <a:rPr kumimoji="0" lang="en-US" altLang="zh-CN" sz="3000" b="1" i="0" u="none" strike="noStrike" kern="0" cap="none" spc="0" normalizeH="0" baseline="0" noProof="1">
                <a:solidFill>
                  <a:srgbClr val="FF0000"/>
                </a:solidFill>
                <a:latin typeface="楷体" panose="02010609060101010101" pitchFamily="49" charset="-122"/>
                <a:ea typeface="楷体" panose="02010609060101010101" pitchFamily="49" charset="-122"/>
                <a:cs typeface="+mn-cs"/>
              </a:rPr>
              <a:t>】</a:t>
            </a:r>
            <a:r>
              <a:rPr kumimoji="0" lang="zh-CN" altLang="en-US" sz="3000" b="1" i="0" u="none" strike="noStrike" kern="0" cap="none" spc="0" normalizeH="0" baseline="0" noProof="1">
                <a:solidFill>
                  <a:srgbClr val="FF0000"/>
                </a:solidFill>
                <a:latin typeface="楷体" panose="02010609060101010101" pitchFamily="49" charset="-122"/>
                <a:ea typeface="楷体" panose="02010609060101010101" pitchFamily="49" charset="-122"/>
                <a:cs typeface="+mn-cs"/>
              </a:rPr>
              <a:t>中途易辙，前几句主语是“甲型流感病毒”，后面“病情很容易迅速蔓延”却暗换主语为“病情”，</a:t>
            </a:r>
            <a:r>
              <a:rPr kumimoji="0" lang="zh-CN" altLang="en-US" sz="2800" b="1" i="0" u="none" strike="noStrike" kern="0" cap="none" spc="0" normalizeH="0" baseline="0" noProof="1">
                <a:solidFill>
                  <a:srgbClr val="FF0000"/>
                </a:solidFill>
                <a:latin typeface="楷体" panose="02010609060101010101" pitchFamily="49" charset="-122"/>
                <a:ea typeface="楷体" panose="02010609060101010101" pitchFamily="49" charset="-122"/>
                <a:cs typeface="+mn-cs"/>
              </a:rPr>
              <a:t>去掉“病情”即可。（另：“病情”与“蔓延”不搭配，病情只有轻重。）</a:t>
            </a:r>
            <a:endParaRPr kumimoji="0" lang="zh-CN" altLang="zh-CN" sz="3000" b="1" i="0" u="none" strike="noStrike" kern="0" cap="none" spc="0" normalizeH="0" baseline="0" noProof="1">
              <a:solidFill>
                <a:srgbClr val="FF0000"/>
              </a:solidFill>
              <a:latin typeface="楷体" panose="02010609060101010101" pitchFamily="49" charset="-122"/>
              <a:ea typeface="楷体" panose="02010609060101010101" pitchFamily="49" charset="-122"/>
              <a:cs typeface="+mn-cs"/>
            </a:endParaRPr>
          </a:p>
          <a:p>
            <a:pPr marL="342900" marR="0" indent="-342900" algn="l" defTabSz="914400" rtl="0" eaLnBrk="1" fontAlgn="base" latinLnBrk="0" hangingPunct="1">
              <a:lnSpc>
                <a:spcPct val="90000"/>
              </a:lnSpc>
              <a:spcBef>
                <a:spcPct val="20000"/>
              </a:spcBef>
              <a:spcAft>
                <a:spcPct val="0"/>
              </a:spcAft>
              <a:buClr>
                <a:schemeClr val="hlink"/>
              </a:buClr>
              <a:buSzPct val="75000"/>
              <a:buFont typeface="Wingdings" panose="05000000000000000000" pitchFamily="2" charset="2"/>
              <a:buChar char="v"/>
            </a:pPr>
            <a:endParaRPr kumimoji="0" lang="zh-CN" altLang="en-US" sz="3000" b="1" i="0" u="none" strike="noStrike" kern="0" cap="none" spc="0" normalizeH="0" baseline="0" noProof="1">
              <a:solidFill>
                <a:srgbClr val="FF0000"/>
              </a:solidFill>
              <a:latin typeface="楷体" panose="02010609060101010101" pitchFamily="49" charset="-122"/>
              <a:ea typeface="楷体" panose="02010609060101010101" pitchFamily="49" charset="-122"/>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43715">
                                            <p:txEl>
                                              <p:pRg st="1" end="1"/>
                                            </p:txEl>
                                          </p:spTgt>
                                        </p:tgtEl>
                                        <p:attrNameLst>
                                          <p:attrName>style.visibility</p:attrName>
                                        </p:attrNameLst>
                                      </p:cBhvr>
                                      <p:to>
                                        <p:strVal val="visible"/>
                                      </p:to>
                                    </p:set>
                                    <p:animEffect transition="in" filter="blinds(horizontal)">
                                      <p:cBhvr>
                                        <p:cTn id="7" dur="500"/>
                                        <p:tgtEl>
                                          <p:spTgt spid="243715">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43715">
                                            <p:txEl>
                                              <p:charRg st="188" end="270"/>
                                            </p:txEl>
                                          </p:spTgt>
                                        </p:tgtEl>
                                        <p:attrNameLst>
                                          <p:attrName>style.visibility</p:attrName>
                                        </p:attrNameLst>
                                      </p:cBhvr>
                                      <p:to>
                                        <p:strVal val="visible"/>
                                      </p:to>
                                    </p:set>
                                    <p:anim calcmode="lin" valueType="num">
                                      <p:cBhvr additive="base">
                                        <p:cTn id="12" dur="500" fill="hold"/>
                                        <p:tgtEl>
                                          <p:spTgt spid="243715">
                                            <p:txEl>
                                              <p:charRg st="188" end="27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43715">
                                            <p:txEl>
                                              <p:charRg st="188" end="27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0" name="内容占位符 2"/>
          <p:cNvSpPr>
            <a:spLocks noGrp="1" noRot="1"/>
          </p:cNvSpPr>
          <p:nvPr>
            <p:ph idx="1"/>
          </p:nvPr>
        </p:nvSpPr>
        <p:spPr>
          <a:xfrm>
            <a:off x="276225" y="500063"/>
            <a:ext cx="8610600" cy="5653087"/>
          </a:xfrm>
          <a:ln>
            <a:solidFill>
              <a:srgbClr val="FF0000"/>
            </a:solidFill>
            <a:miter/>
          </a:ln>
        </p:spPr>
        <p:txBody>
          <a:bodyPr vert="horz" wrap="square" lIns="91440" tIns="45720" rIns="91440" bIns="45720" anchor="t" anchorCtr="0"/>
          <a:lstStyle/>
          <a:p>
            <a:pPr marL="0" indent="0" eaLnBrk="1" hangingPunct="1">
              <a:lnSpc>
                <a:spcPct val="100000"/>
              </a:lnSpc>
              <a:spcBef>
                <a:spcPct val="0"/>
              </a:spcBef>
              <a:buNone/>
            </a:pPr>
            <a:r>
              <a:rPr lang="en-US" altLang="zh-CN" sz="3000" b="1">
                <a:solidFill>
                  <a:srgbClr val="000000"/>
                </a:solidFill>
                <a:latin typeface="楷体" panose="02010609060101010101" pitchFamily="49" charset="-122"/>
                <a:ea typeface="楷体" panose="02010609060101010101" pitchFamily="49" charset="-122"/>
              </a:rPr>
              <a:t>3</a:t>
            </a:r>
            <a:r>
              <a:rPr lang="zh-CN" altLang="en-US" sz="3000" b="1">
                <a:solidFill>
                  <a:srgbClr val="000000"/>
                </a:solidFill>
                <a:latin typeface="楷体" panose="02010609060101010101" pitchFamily="49" charset="-122"/>
                <a:ea typeface="楷体" panose="02010609060101010101" pitchFamily="49" charset="-122"/>
              </a:rPr>
              <a:t>、处理好人与自然的关系，要靠政府的力量，同时也不能不发挥民间力量在舆论动员、监督检查等方面起到无可替代的作用。</a:t>
            </a:r>
          </a:p>
          <a:p>
            <a:pPr marL="0" indent="0" eaLnBrk="1" hangingPunct="1">
              <a:lnSpc>
                <a:spcPct val="100000"/>
              </a:lnSpc>
              <a:spcBef>
                <a:spcPct val="0"/>
              </a:spcBef>
              <a:buNone/>
            </a:pPr>
            <a:r>
              <a:rPr lang="en-US" altLang="zh-CN" sz="3000" b="1">
                <a:solidFill>
                  <a:srgbClr val="FF0000"/>
                </a:solidFill>
                <a:latin typeface="隶书" panose="02010509060101010101" pitchFamily="49" charset="-122"/>
                <a:ea typeface="隶书" panose="02010509060101010101" pitchFamily="49" charset="-122"/>
              </a:rPr>
              <a:t>   【</a:t>
            </a:r>
            <a:r>
              <a:rPr lang="zh-CN" altLang="en-US" sz="3000" b="1">
                <a:solidFill>
                  <a:srgbClr val="FF0000"/>
                </a:solidFill>
                <a:latin typeface="隶书" panose="02010509060101010101" pitchFamily="49" charset="-122"/>
                <a:ea typeface="隶书" panose="02010509060101010101" pitchFamily="49" charset="-122"/>
              </a:rPr>
              <a:t>解析</a:t>
            </a:r>
            <a:r>
              <a:rPr lang="en-US" altLang="zh-CN" sz="3000" b="1">
                <a:solidFill>
                  <a:srgbClr val="FF0000"/>
                </a:solidFill>
                <a:latin typeface="隶书" panose="02010509060101010101" pitchFamily="49" charset="-122"/>
                <a:ea typeface="隶书" panose="02010509060101010101" pitchFamily="49" charset="-122"/>
              </a:rPr>
              <a:t>】</a:t>
            </a:r>
            <a:r>
              <a:rPr lang="zh-CN" altLang="en-US" sz="3000" b="1">
                <a:solidFill>
                  <a:srgbClr val="FF0000"/>
                </a:solidFill>
                <a:latin typeface="隶书" panose="02010509060101010101" pitchFamily="49" charset="-122"/>
                <a:ea typeface="隶书" panose="02010509060101010101" pitchFamily="49" charset="-122"/>
              </a:rPr>
              <a:t>“民间力量” 在前部分作宾语整个句子已经完整，但加上“在舆论</a:t>
            </a:r>
            <a:r>
              <a:rPr lang="en-US" altLang="zh-CN" sz="3000" b="1">
                <a:solidFill>
                  <a:srgbClr val="FF0000"/>
                </a:solidFill>
                <a:latin typeface="隶书" panose="02010509060101010101" pitchFamily="49" charset="-122"/>
                <a:ea typeface="隶书" panose="02010509060101010101" pitchFamily="49" charset="-122"/>
              </a:rPr>
              <a:t>……</a:t>
            </a:r>
            <a:r>
              <a:rPr lang="zh-CN" altLang="en-US" sz="3000" b="1">
                <a:solidFill>
                  <a:srgbClr val="FF0000"/>
                </a:solidFill>
                <a:latin typeface="隶书" panose="02010509060101010101" pitchFamily="49" charset="-122"/>
                <a:ea typeface="隶书" panose="02010509060101010101" pitchFamily="49" charset="-122"/>
              </a:rPr>
              <a:t>的作用”部分，又使它做了后部分的主语，造成藕断丝连的语病。</a:t>
            </a:r>
          </a:p>
          <a:p>
            <a:pPr marL="0" indent="0" eaLnBrk="1" hangingPunct="1">
              <a:lnSpc>
                <a:spcPct val="90000"/>
              </a:lnSpc>
              <a:spcBef>
                <a:spcPct val="0"/>
              </a:spcBef>
              <a:buNone/>
            </a:pPr>
            <a:endParaRPr lang="en-US" altLang="zh-CN" sz="3000" b="1">
              <a:solidFill>
                <a:srgbClr val="FF0000"/>
              </a:solidFill>
              <a:latin typeface="楷体_GB2312" panose="02010609030101010101" pitchFamily="49" charset="-122"/>
              <a:ea typeface="楷体_GB2312" panose="02010609030101010101" pitchFamily="49" charset="-122"/>
            </a:endParaRPr>
          </a:p>
          <a:p>
            <a:pPr marL="0" indent="0" eaLnBrk="1" hangingPunct="1">
              <a:lnSpc>
                <a:spcPct val="100000"/>
              </a:lnSpc>
              <a:buNone/>
            </a:pPr>
            <a:r>
              <a:rPr lang="en-US" altLang="zh-CN" sz="3000" b="1">
                <a:solidFill>
                  <a:srgbClr val="000000"/>
                </a:solidFill>
                <a:latin typeface="楷体" panose="02010609060101010101" pitchFamily="49" charset="-122"/>
                <a:ea typeface="楷体" panose="02010609060101010101" pitchFamily="49" charset="-122"/>
              </a:rPr>
              <a:t>4</a:t>
            </a:r>
            <a:r>
              <a:rPr lang="zh-CN" altLang="en-US" sz="3000" b="1">
                <a:solidFill>
                  <a:srgbClr val="000000"/>
                </a:solidFill>
                <a:latin typeface="楷体" panose="02010609060101010101" pitchFamily="49" charset="-122"/>
                <a:ea typeface="楷体" panose="02010609060101010101" pitchFamily="49" charset="-122"/>
              </a:rPr>
              <a:t>、剑潭村委会班子认为，在现代化形势下，财富的充足和可持续增长需要以知识的充实为前提，要让村民真正富起来，关键在于知识起决定性作用。</a:t>
            </a:r>
          </a:p>
          <a:p>
            <a:pPr marL="0" indent="0" eaLnBrk="1" hangingPunct="1">
              <a:lnSpc>
                <a:spcPct val="100000"/>
              </a:lnSpc>
              <a:buNone/>
            </a:pPr>
            <a:r>
              <a:rPr lang="en-US" altLang="zh-CN" sz="3000" b="1">
                <a:solidFill>
                  <a:srgbClr val="FF0000"/>
                </a:solidFill>
                <a:latin typeface="隶书" panose="02010509060101010101" pitchFamily="49" charset="-122"/>
                <a:ea typeface="隶书" panose="02010509060101010101" pitchFamily="49" charset="-122"/>
              </a:rPr>
              <a:t>   【</a:t>
            </a:r>
            <a:r>
              <a:rPr lang="zh-CN" altLang="en-US" sz="3000" b="1">
                <a:solidFill>
                  <a:srgbClr val="FF0000"/>
                </a:solidFill>
                <a:latin typeface="隶书" panose="02010509060101010101" pitchFamily="49" charset="-122"/>
                <a:ea typeface="隶书" panose="02010509060101010101" pitchFamily="49" charset="-122"/>
              </a:rPr>
              <a:t>解析</a:t>
            </a:r>
            <a:r>
              <a:rPr lang="en-US" altLang="zh-CN" sz="3000" b="1">
                <a:solidFill>
                  <a:srgbClr val="FF0000"/>
                </a:solidFill>
                <a:latin typeface="隶书" panose="02010509060101010101" pitchFamily="49" charset="-122"/>
                <a:ea typeface="隶书" panose="02010509060101010101" pitchFamily="49" charset="-122"/>
              </a:rPr>
              <a:t>】</a:t>
            </a:r>
            <a:r>
              <a:rPr lang="zh-CN" altLang="en-US" sz="3000" b="1">
                <a:solidFill>
                  <a:srgbClr val="FF0000"/>
                </a:solidFill>
                <a:latin typeface="隶书" panose="02010509060101010101" pitchFamily="49" charset="-122"/>
                <a:ea typeface="隶书" panose="02010509060101010101" pitchFamily="49" charset="-122"/>
              </a:rPr>
              <a:t>句式杂糅，最后一分句改为“关键在于知识”或者“知识起决定作用”。</a:t>
            </a:r>
            <a:endParaRPr lang="zh-CN" altLang="en-US" sz="3000">
              <a:latin typeface="隶书" panose="02010509060101010101" pitchFamily="49" charset="-122"/>
              <a:ea typeface="隶书" panose="020105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2290">
                                            <p:txEl>
                                              <p:charRg st="57" end="123"/>
                                            </p:txEl>
                                          </p:spTgt>
                                        </p:tgtEl>
                                        <p:attrNameLst>
                                          <p:attrName>style.visibility</p:attrName>
                                        </p:attrNameLst>
                                      </p:cBhvr>
                                      <p:to>
                                        <p:strVal val="visible"/>
                                      </p:to>
                                    </p:set>
                                    <p:anim calcmode="lin" valueType="num">
                                      <p:cBhvr additive="base">
                                        <p:cTn id="7" dur="500" fill="hold"/>
                                        <p:tgtEl>
                                          <p:spTgt spid="12290">
                                            <p:txEl>
                                              <p:charRg st="57" end="12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0">
                                            <p:txEl>
                                              <p:charRg st="57" end="12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2290">
                                            <p:txEl>
                                              <p:charRg st="190" end="227"/>
                                            </p:txEl>
                                          </p:spTgt>
                                        </p:tgtEl>
                                        <p:attrNameLst>
                                          <p:attrName>style.visibility</p:attrName>
                                        </p:attrNameLst>
                                      </p:cBhvr>
                                      <p:to>
                                        <p:strVal val="visible"/>
                                      </p:to>
                                    </p:set>
                                    <p:anim calcmode="lin" valueType="num">
                                      <p:cBhvr additive="base">
                                        <p:cTn id="13" dur="500" fill="hold"/>
                                        <p:tgtEl>
                                          <p:spTgt spid="12290">
                                            <p:txEl>
                                              <p:charRg st="190" end="22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0">
                                            <p:txEl>
                                              <p:charRg st="190" end="22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63" name="Rectangle 3"/>
          <p:cNvSpPr>
            <a:spLocks noGrp="1" noRot="1"/>
          </p:cNvSpPr>
          <p:nvPr>
            <p:ph idx="1"/>
          </p:nvPr>
        </p:nvSpPr>
        <p:spPr>
          <a:xfrm>
            <a:off x="290513" y="392113"/>
            <a:ext cx="8562975" cy="6073775"/>
          </a:xfrm>
          <a:ln>
            <a:solidFill>
              <a:srgbClr val="FF0000"/>
            </a:solidFill>
            <a:miter/>
          </a:ln>
        </p:spPr>
        <p:txBody>
          <a:bodyPr vert="horz" wrap="square" lIns="91440" tIns="45720" rIns="91440" bIns="45720" anchor="t" anchorCtr="0"/>
          <a:lstStyle/>
          <a:p>
            <a:pPr marL="0" indent="0" eaLnBrk="1" hangingPunct="1">
              <a:lnSpc>
                <a:spcPct val="90000"/>
              </a:lnSpc>
              <a:buNone/>
            </a:pPr>
            <a:r>
              <a:rPr lang="en-US" altLang="zh-CN" b="1">
                <a:solidFill>
                  <a:srgbClr val="000000"/>
                </a:solidFill>
                <a:latin typeface="楷体" panose="02010609060101010101" pitchFamily="49" charset="-122"/>
                <a:ea typeface="楷体" panose="02010609060101010101" pitchFamily="49" charset="-122"/>
              </a:rPr>
              <a:t>5</a:t>
            </a:r>
            <a:r>
              <a:rPr lang="zh-CN" altLang="en-US" b="1">
                <a:solidFill>
                  <a:srgbClr val="000000"/>
                </a:solidFill>
                <a:latin typeface="楷体" panose="02010609060101010101" pitchFamily="49" charset="-122"/>
                <a:ea typeface="楷体" panose="02010609060101010101" pitchFamily="49" charset="-122"/>
              </a:rPr>
              <a:t>、水果营养丰富，但是它的表面常常粘附着对人体有害的细菌和农药，所以食用水果前应该洗净削皮较为安全。</a:t>
            </a:r>
          </a:p>
          <a:p>
            <a:pPr marL="0" indent="0" eaLnBrk="1" hangingPunct="1">
              <a:lnSpc>
                <a:spcPct val="90000"/>
              </a:lnSpc>
              <a:buNone/>
            </a:pPr>
            <a:r>
              <a:rPr lang="en-US" altLang="zh-CN" sz="2800" b="1">
                <a:solidFill>
                  <a:srgbClr val="FF0000"/>
                </a:solidFill>
                <a:latin typeface="楷体" panose="02010609060101010101" pitchFamily="49" charset="-122"/>
                <a:ea typeface="楷体" panose="02010609060101010101" pitchFamily="49" charset="-122"/>
              </a:rPr>
              <a:t>    </a:t>
            </a:r>
            <a:r>
              <a:rPr lang="en-US" altLang="zh-CN" sz="2800" b="1">
                <a:solidFill>
                  <a:srgbClr val="FF0000"/>
                </a:solidFill>
                <a:latin typeface="隶书" panose="02010509060101010101" pitchFamily="49" charset="-122"/>
                <a:ea typeface="隶书" panose="02010509060101010101" pitchFamily="49" charset="-122"/>
              </a:rPr>
              <a:t>【</a:t>
            </a:r>
            <a:r>
              <a:rPr lang="zh-CN" altLang="en-US" sz="2800" b="1">
                <a:solidFill>
                  <a:srgbClr val="FF0000"/>
                </a:solidFill>
                <a:latin typeface="隶书" panose="02010509060101010101" pitchFamily="49" charset="-122"/>
                <a:ea typeface="隶书" panose="02010509060101010101" pitchFamily="49" charset="-122"/>
              </a:rPr>
              <a:t>解析</a:t>
            </a:r>
            <a:r>
              <a:rPr lang="en-US" altLang="zh-CN" sz="2800" b="1">
                <a:solidFill>
                  <a:srgbClr val="FF0000"/>
                </a:solidFill>
                <a:latin typeface="隶书" panose="02010509060101010101" pitchFamily="49" charset="-122"/>
                <a:ea typeface="隶书" panose="02010509060101010101" pitchFamily="49" charset="-122"/>
              </a:rPr>
              <a:t>】</a:t>
            </a:r>
            <a:r>
              <a:rPr lang="zh-CN" altLang="en-US" sz="2800" b="1">
                <a:solidFill>
                  <a:srgbClr val="FF0000"/>
                </a:solidFill>
                <a:latin typeface="隶书" panose="02010509060101010101" pitchFamily="49" charset="-122"/>
                <a:ea typeface="隶书" panose="02010509060101010101" pitchFamily="49" charset="-122"/>
              </a:rPr>
              <a:t>句式杂糅，“所以食用水果应该洗净削皮较为安全”杂糅，糅合了“食用水果应该洗净削皮”“洗净削皮较为安全”两种句式结构，改成“所以食用水果前的洗净削皮较为安全”或“所以食用水果前应该洗净削皮”。</a:t>
            </a:r>
          </a:p>
          <a:p>
            <a:pPr marL="0" indent="0" eaLnBrk="1" hangingPunct="1">
              <a:lnSpc>
                <a:spcPct val="80000"/>
              </a:lnSpc>
              <a:buNone/>
            </a:pPr>
            <a:endParaRPr lang="en-US" altLang="zh-CN" sz="2800" b="1">
              <a:solidFill>
                <a:srgbClr val="FF0000"/>
              </a:solidFill>
              <a:latin typeface="隶书" panose="02010509060101010101" pitchFamily="49" charset="-122"/>
              <a:ea typeface="隶书" panose="02010509060101010101" pitchFamily="49" charset="-122"/>
            </a:endParaRPr>
          </a:p>
          <a:p>
            <a:pPr marL="0" indent="0">
              <a:lnSpc>
                <a:spcPct val="90000"/>
              </a:lnSpc>
              <a:buNone/>
            </a:pPr>
            <a:r>
              <a:rPr lang="en-US" altLang="zh-CN" b="1">
                <a:solidFill>
                  <a:srgbClr val="000000"/>
                </a:solidFill>
                <a:latin typeface="楷体" panose="02010609060101010101" pitchFamily="49" charset="-122"/>
                <a:ea typeface="楷体" panose="02010609060101010101" pitchFamily="49" charset="-122"/>
              </a:rPr>
              <a:t>6</a:t>
            </a:r>
            <a:r>
              <a:rPr lang="zh-CN" altLang="en-US" b="1">
                <a:solidFill>
                  <a:srgbClr val="000000"/>
                </a:solidFill>
                <a:latin typeface="楷体" panose="02010609060101010101" pitchFamily="49" charset="-122"/>
                <a:ea typeface="楷体" panose="02010609060101010101" pitchFamily="49" charset="-122"/>
              </a:rPr>
              <a:t>、</a:t>
            </a:r>
            <a:r>
              <a:rPr lang="zh-CN" altLang="zh-CN" b="1">
                <a:solidFill>
                  <a:srgbClr val="000000"/>
                </a:solidFill>
                <a:latin typeface="楷体" panose="02010609060101010101" pitchFamily="49" charset="-122"/>
                <a:ea typeface="楷体" panose="02010609060101010101" pitchFamily="49" charset="-122"/>
              </a:rPr>
              <a:t>几天前，他刚接待过包括省委书记在内的一批省市领导来到县里，专门调研返乡农民工问题 </a:t>
            </a:r>
            <a:r>
              <a:rPr lang="zh-CN" altLang="en-US" b="1">
                <a:solidFill>
                  <a:srgbClr val="000000"/>
                </a:solidFill>
                <a:latin typeface="楷体" panose="02010609060101010101" pitchFamily="49" charset="-122"/>
                <a:ea typeface="楷体" panose="02010609060101010101" pitchFamily="49" charset="-122"/>
              </a:rPr>
              <a:t>。</a:t>
            </a:r>
            <a:endParaRPr lang="zh-CN" altLang="zh-CN" sz="2800" b="1">
              <a:solidFill>
                <a:srgbClr val="000000"/>
              </a:solidFill>
              <a:latin typeface="楷体" panose="02010609060101010101" pitchFamily="49" charset="-122"/>
              <a:ea typeface="楷体" panose="02010609060101010101" pitchFamily="49" charset="-122"/>
            </a:endParaRPr>
          </a:p>
          <a:p>
            <a:pPr marL="0" indent="0">
              <a:lnSpc>
                <a:spcPct val="90000"/>
              </a:lnSpc>
              <a:buNone/>
            </a:pPr>
            <a:r>
              <a:rPr lang="en-US" altLang="zh-CN" sz="2800" b="1">
                <a:solidFill>
                  <a:srgbClr val="FF0000"/>
                </a:solidFill>
                <a:latin typeface="隶书" panose="02010509060101010101" pitchFamily="49" charset="-122"/>
                <a:ea typeface="隶书" panose="02010509060101010101" pitchFamily="49" charset="-122"/>
              </a:rPr>
              <a:t>【</a:t>
            </a:r>
            <a:r>
              <a:rPr lang="zh-CN" altLang="en-US" sz="2800" b="1">
                <a:solidFill>
                  <a:srgbClr val="FF0000"/>
                </a:solidFill>
                <a:latin typeface="隶书" panose="02010509060101010101" pitchFamily="49" charset="-122"/>
                <a:ea typeface="隶书" panose="02010509060101010101" pitchFamily="49" charset="-122"/>
              </a:rPr>
              <a:t>解析</a:t>
            </a:r>
            <a:r>
              <a:rPr lang="en-US" altLang="zh-CN" sz="2800" b="1">
                <a:solidFill>
                  <a:srgbClr val="FF0000"/>
                </a:solidFill>
                <a:latin typeface="隶书" panose="02010509060101010101" pitchFamily="49" charset="-122"/>
                <a:ea typeface="隶书" panose="02010509060101010101" pitchFamily="49" charset="-122"/>
              </a:rPr>
              <a:t>】</a:t>
            </a:r>
            <a:r>
              <a:rPr lang="zh-CN" altLang="en-US" sz="2800" b="1">
                <a:solidFill>
                  <a:srgbClr val="FF0000"/>
                </a:solidFill>
                <a:latin typeface="隶书" panose="02010509060101010101" pitchFamily="49" charset="-122"/>
                <a:ea typeface="隶书" panose="02010509060101010101" pitchFamily="49" charset="-122"/>
              </a:rPr>
              <a:t>藕断丝连，“</a:t>
            </a:r>
            <a:r>
              <a:rPr lang="zh-CN" altLang="zh-CN" sz="2800" b="1">
                <a:solidFill>
                  <a:srgbClr val="FF0000"/>
                </a:solidFill>
                <a:latin typeface="隶书" panose="02010509060101010101" pitchFamily="49" charset="-122"/>
                <a:ea typeface="隶书" panose="02010509060101010101" pitchFamily="49" charset="-122"/>
              </a:rPr>
              <a:t>省市领导</a:t>
            </a:r>
            <a:r>
              <a:rPr lang="zh-CN" altLang="en-US" sz="2800" b="1">
                <a:solidFill>
                  <a:srgbClr val="FF0000"/>
                </a:solidFill>
                <a:latin typeface="隶书" panose="02010509060101010101" pitchFamily="49" charset="-122"/>
                <a:ea typeface="隶书" panose="02010509060101010101" pitchFamily="49" charset="-122"/>
              </a:rPr>
              <a:t>”</a:t>
            </a:r>
            <a:r>
              <a:rPr lang="zh-CN" altLang="zh-CN" sz="2800" b="1">
                <a:solidFill>
                  <a:srgbClr val="FF0000"/>
                </a:solidFill>
                <a:latin typeface="隶书" panose="02010509060101010101" pitchFamily="49" charset="-122"/>
                <a:ea typeface="隶书" panose="02010509060101010101" pitchFamily="49" charset="-122"/>
              </a:rPr>
              <a:t> </a:t>
            </a:r>
            <a:r>
              <a:rPr lang="zh-CN" altLang="en-US" sz="2800" b="1">
                <a:solidFill>
                  <a:srgbClr val="FF0000"/>
                </a:solidFill>
                <a:latin typeface="隶书" panose="02010509060101010101" pitchFamily="49" charset="-122"/>
                <a:ea typeface="隶书" panose="02010509060101010101" pitchFamily="49" charset="-122"/>
              </a:rPr>
              <a:t>既</a:t>
            </a:r>
            <a:r>
              <a:rPr lang="zh-CN" altLang="zh-CN" sz="2800" b="1">
                <a:solidFill>
                  <a:srgbClr val="FF0000"/>
                </a:solidFill>
                <a:latin typeface="隶书" panose="02010509060101010101" pitchFamily="49" charset="-122"/>
                <a:ea typeface="隶书" panose="02010509060101010101" pitchFamily="49" charset="-122"/>
              </a:rPr>
              <a:t>做宾语，又做主语。</a:t>
            </a:r>
            <a:endParaRPr lang="zh-CN" altLang="en-US" sz="2800" b="1">
              <a:solidFill>
                <a:srgbClr val="FF0000"/>
              </a:solidFill>
              <a:latin typeface="隶书" panose="02010509060101010101" pitchFamily="49" charset="-122"/>
              <a:ea typeface="隶书" panose="020105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45763">
                                            <p:txEl>
                                              <p:charRg st="51" end="151"/>
                                            </p:txEl>
                                          </p:spTgt>
                                        </p:tgtEl>
                                        <p:attrNameLst>
                                          <p:attrName>style.visibility</p:attrName>
                                        </p:attrNameLst>
                                      </p:cBhvr>
                                      <p:to>
                                        <p:strVal val="visible"/>
                                      </p:to>
                                    </p:set>
                                    <p:anim calcmode="lin" valueType="num">
                                      <p:cBhvr additive="base">
                                        <p:cTn id="7" dur="500" fill="hold"/>
                                        <p:tgtEl>
                                          <p:spTgt spid="245763">
                                            <p:txEl>
                                              <p:charRg st="51" end="15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63">
                                            <p:txEl>
                                              <p:charRg st="51" end="15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45763">
                                            <p:txEl>
                                              <p:charRg st="196" end="223"/>
                                            </p:txEl>
                                          </p:spTgt>
                                        </p:tgtEl>
                                        <p:attrNameLst>
                                          <p:attrName>style.visibility</p:attrName>
                                        </p:attrNameLst>
                                      </p:cBhvr>
                                      <p:to>
                                        <p:strVal val="visible"/>
                                      </p:to>
                                    </p:set>
                                    <p:anim calcmode="lin" valueType="num">
                                      <p:cBhvr additive="base">
                                        <p:cTn id="13" dur="500" fill="hold"/>
                                        <p:tgtEl>
                                          <p:spTgt spid="245763">
                                            <p:txEl>
                                              <p:charRg st="196" end="22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63">
                                            <p:txEl>
                                              <p:charRg st="196" end="22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1" name="文本框 19464"/>
          <p:cNvSpPr txBox="1"/>
          <p:nvPr/>
        </p:nvSpPr>
        <p:spPr>
          <a:xfrm>
            <a:off x="1042988" y="836613"/>
            <a:ext cx="215900" cy="366712"/>
          </a:xfrm>
          <a:prstGeom prst="rect">
            <a:avLst/>
          </a:prstGeom>
          <a:noFill/>
          <a:ln w="9525">
            <a:noFill/>
          </a:ln>
        </p:spPr>
        <p:txBody>
          <a:bodyPr anchor="t" anchorCtr="0">
            <a:spAutoFit/>
          </a:bodyPr>
          <a:lstStyle/>
          <a:p>
            <a:pPr>
              <a:spcBef>
                <a:spcPct val="50000"/>
              </a:spcBef>
            </a:pPr>
            <a:endParaRPr lang="zh-CN" altLang="zh-CN">
              <a:latin typeface="Arial" panose="020b0604020202020204" pitchFamily="34" charset="0"/>
              <a:ea typeface="宋体" panose="02010600030101010101" pitchFamily="2" charset="-122"/>
            </a:endParaRPr>
          </a:p>
        </p:txBody>
      </p:sp>
      <p:sp>
        <p:nvSpPr>
          <p:cNvPr id="10242" name="文本框 19468"/>
          <p:cNvSpPr txBox="1"/>
          <p:nvPr/>
        </p:nvSpPr>
        <p:spPr>
          <a:xfrm>
            <a:off x="873125" y="1196975"/>
            <a:ext cx="458788" cy="4464050"/>
          </a:xfrm>
          <a:prstGeom prst="rect">
            <a:avLst/>
          </a:prstGeom>
          <a:noFill/>
          <a:ln w="9525">
            <a:noFill/>
          </a:ln>
        </p:spPr>
        <p:txBody>
          <a:bodyPr vert="eaVert" anchor="t" anchorCtr="0">
            <a:spAutoFit/>
          </a:bodyPr>
          <a:lstStyle/>
          <a:p>
            <a:pPr>
              <a:spcBef>
                <a:spcPct val="50000"/>
              </a:spcBef>
            </a:pPr>
            <a:endParaRPr lang="zh-CN" altLang="zh-CN">
              <a:latin typeface="Arial" panose="020b0604020202020204" pitchFamily="34" charset="0"/>
              <a:ea typeface="宋体" panose="02010600030101010101" pitchFamily="2" charset="-122"/>
            </a:endParaRPr>
          </a:p>
        </p:txBody>
      </p:sp>
      <p:sp>
        <p:nvSpPr>
          <p:cNvPr id="10243" name="文本框 19469"/>
          <p:cNvSpPr txBox="1"/>
          <p:nvPr/>
        </p:nvSpPr>
        <p:spPr>
          <a:xfrm>
            <a:off x="250825" y="1628775"/>
            <a:ext cx="865188" cy="3414713"/>
          </a:xfrm>
          <a:prstGeom prst="rect">
            <a:avLst/>
          </a:prstGeom>
          <a:noFill/>
          <a:ln w="38100" cap="flat" cmpd="sng">
            <a:solidFill>
              <a:srgbClr val="FF0000"/>
            </a:solidFill>
            <a:prstDash val="solid"/>
            <a:miter/>
            <a:headEnd type="none" w="med" len="med"/>
            <a:tailEnd type="none" w="med" len="med"/>
          </a:ln>
        </p:spPr>
        <p:txBody>
          <a:bodyPr wrap="square" anchor="t" anchorCtr="0">
            <a:spAutoFit/>
          </a:bodyPr>
          <a:lstStyle/>
          <a:p>
            <a:pPr>
              <a:spcBef>
                <a:spcPct val="50000"/>
              </a:spcBef>
            </a:pPr>
            <a:r>
              <a:rPr lang="zh-CN" altLang="en-US" sz="5400" b="1">
                <a:solidFill>
                  <a:srgbClr val="0000CC"/>
                </a:solidFill>
                <a:latin typeface="Arial" panose="020b0604020202020204" pitchFamily="34" charset="0"/>
                <a:ea typeface="黑体" panose="02010609060101010101" pitchFamily="49" charset="-122"/>
              </a:rPr>
              <a:t>考题剖析</a:t>
            </a:r>
          </a:p>
        </p:txBody>
      </p:sp>
      <p:sp>
        <p:nvSpPr>
          <p:cNvPr id="19473" name="文本框 19472"/>
          <p:cNvSpPr txBox="1"/>
          <p:nvPr/>
        </p:nvSpPr>
        <p:spPr>
          <a:xfrm>
            <a:off x="1258888" y="357188"/>
            <a:ext cx="7612062" cy="5957887"/>
          </a:xfrm>
          <a:prstGeom prst="rect">
            <a:avLst/>
          </a:prstGeom>
          <a:noFill/>
          <a:ln w="38100" cap="flat" cmpd="sng">
            <a:solidFill>
              <a:srgbClr val="FF0000"/>
            </a:solidFill>
            <a:prstDash val="solid"/>
            <a:miter/>
            <a:headEnd type="none" w="med" len="med"/>
            <a:tailEnd type="none" w="med" len="med"/>
          </a:ln>
        </p:spPr>
        <p:txBody>
          <a:bodyPr wrap="square" anchor="t" anchorCtr="0">
            <a:spAutoFit/>
          </a:bodyPr>
          <a:lstStyle/>
          <a:p>
            <a:r>
              <a:rPr lang="zh-CN" altLang="en-US" sz="3200" b="1">
                <a:solidFill>
                  <a:srgbClr val="000000"/>
                </a:solidFill>
                <a:latin typeface="黑体" panose="02010609060101010101" pitchFamily="49" charset="-122"/>
                <a:ea typeface="黑体" panose="02010609060101010101" pitchFamily="49" charset="-122"/>
              </a:rPr>
              <a:t>例</a:t>
            </a:r>
            <a:r>
              <a:rPr lang="en-US" altLang="zh-CN" sz="3200" b="1">
                <a:solidFill>
                  <a:srgbClr val="000000"/>
                </a:solidFill>
                <a:latin typeface="黑体" panose="02010609060101010101" pitchFamily="49" charset="-122"/>
                <a:ea typeface="黑体" panose="02010609060101010101" pitchFamily="49" charset="-122"/>
              </a:rPr>
              <a:t>1</a:t>
            </a:r>
            <a:r>
              <a:rPr lang="zh-CN" altLang="en-US" sz="3200" b="1">
                <a:solidFill>
                  <a:srgbClr val="000000"/>
                </a:solidFill>
                <a:latin typeface="黑体" panose="02010609060101010101" pitchFamily="49" charset="-122"/>
                <a:ea typeface="黑体" panose="02010609060101010101" pitchFamily="49" charset="-122"/>
              </a:rPr>
              <a:t>、那几天阴雨连绵，造成他家住的平房因年久失修而大面积漏雨，屋内连个下脚的地方都没有，妻子只在这时才写信向他发一两句牢骚。（</a:t>
            </a:r>
            <a:r>
              <a:rPr lang="en-US" altLang="zh-CN" sz="3200" b="1">
                <a:solidFill>
                  <a:srgbClr val="000000"/>
                </a:solidFill>
                <a:latin typeface="黑体" panose="02010609060101010101" pitchFamily="49" charset="-122"/>
                <a:ea typeface="黑体" panose="02010609060101010101" pitchFamily="49" charset="-122"/>
              </a:rPr>
              <a:t>06</a:t>
            </a:r>
            <a:r>
              <a:rPr lang="zh-CN" altLang="en-US" sz="3200" b="1">
                <a:solidFill>
                  <a:srgbClr val="000000"/>
                </a:solidFill>
                <a:latin typeface="黑体" panose="02010609060101010101" pitchFamily="49" charset="-122"/>
                <a:ea typeface="黑体" panose="02010609060101010101" pitchFamily="49" charset="-122"/>
              </a:rPr>
              <a:t>四川卷） </a:t>
            </a:r>
          </a:p>
          <a:p>
            <a:r>
              <a:rPr lang="zh-CN" altLang="en-US" sz="2800" b="1">
                <a:solidFill>
                  <a:srgbClr val="0000FF"/>
                </a:solidFill>
                <a:latin typeface="隶书" panose="02010509060101010101" pitchFamily="49" charset="-122"/>
                <a:ea typeface="隶书" panose="02010509060101010101" pitchFamily="49" charset="-122"/>
              </a:rPr>
              <a:t>要么是“阴雨连绵”“平房</a:t>
            </a:r>
            <a:r>
              <a:rPr lang="en-US" altLang="zh-CN" sz="2800" b="1">
                <a:solidFill>
                  <a:srgbClr val="0000FF"/>
                </a:solidFill>
                <a:latin typeface="Arial" panose="020b0604020202020204" pitchFamily="34" charset="0"/>
                <a:ea typeface="隶书" panose="02010509060101010101" pitchFamily="49" charset="-122"/>
              </a:rPr>
              <a:t>……</a:t>
            </a:r>
            <a:r>
              <a:rPr lang="zh-CN" altLang="en-US" sz="2800" b="1">
                <a:solidFill>
                  <a:srgbClr val="0000FF"/>
                </a:solidFill>
                <a:latin typeface="隶书" panose="02010509060101010101" pitchFamily="49" charset="-122"/>
                <a:ea typeface="隶书" panose="02010509060101010101" pitchFamily="49" charset="-122"/>
              </a:rPr>
              <a:t>漏雨”，要么是“连绵的阴雨”“造成</a:t>
            </a:r>
            <a:r>
              <a:rPr lang="en-US" altLang="zh-CN" sz="2800" b="1">
                <a:solidFill>
                  <a:srgbClr val="0000FF"/>
                </a:solidFill>
                <a:latin typeface="Arial" panose="020b0604020202020204" pitchFamily="34" charset="0"/>
                <a:ea typeface="隶书" panose="02010509060101010101" pitchFamily="49" charset="-122"/>
              </a:rPr>
              <a:t>……</a:t>
            </a:r>
            <a:r>
              <a:rPr lang="zh-CN" altLang="en-US" sz="2800" b="1">
                <a:solidFill>
                  <a:srgbClr val="0000FF"/>
                </a:solidFill>
                <a:latin typeface="隶书" panose="02010509060101010101" pitchFamily="49" charset="-122"/>
                <a:ea typeface="隶书" panose="02010509060101010101" pitchFamily="49" charset="-122"/>
              </a:rPr>
              <a:t>平房</a:t>
            </a:r>
            <a:r>
              <a:rPr lang="en-US" altLang="zh-CN" sz="2800" b="1">
                <a:solidFill>
                  <a:srgbClr val="0000FF"/>
                </a:solidFill>
                <a:latin typeface="Arial" panose="020b0604020202020204" pitchFamily="34" charset="0"/>
                <a:ea typeface="隶书" panose="02010509060101010101" pitchFamily="49" charset="-122"/>
              </a:rPr>
              <a:t>……</a:t>
            </a:r>
            <a:r>
              <a:rPr lang="zh-CN" altLang="en-US" sz="2800" b="1">
                <a:solidFill>
                  <a:srgbClr val="0000FF"/>
                </a:solidFill>
                <a:latin typeface="隶书" panose="02010509060101010101" pitchFamily="49" charset="-122"/>
                <a:ea typeface="隶书" panose="02010509060101010101" pitchFamily="49" charset="-122"/>
              </a:rPr>
              <a:t>漏雨” 。</a:t>
            </a:r>
          </a:p>
          <a:p>
            <a:pPr>
              <a:lnSpc>
                <a:spcPct val="90000"/>
              </a:lnSpc>
            </a:pPr>
            <a:endParaRPr lang="zh-CN" altLang="en-US" sz="2800" b="1">
              <a:latin typeface="黑体" panose="02010609060101010101" pitchFamily="49" charset="-122"/>
              <a:ea typeface="黑体" panose="02010609060101010101" pitchFamily="49" charset="-122"/>
            </a:endParaRPr>
          </a:p>
          <a:p>
            <a:r>
              <a:rPr lang="zh-CN" altLang="en-US" sz="3200" b="1">
                <a:solidFill>
                  <a:srgbClr val="000000"/>
                </a:solidFill>
                <a:latin typeface="黑体" panose="02010609060101010101" pitchFamily="49" charset="-122"/>
                <a:ea typeface="黑体" panose="02010609060101010101" pitchFamily="49" charset="-122"/>
              </a:rPr>
              <a:t>例</a:t>
            </a:r>
            <a:r>
              <a:rPr lang="en-US" altLang="zh-CN" sz="3200" b="1">
                <a:solidFill>
                  <a:srgbClr val="000000"/>
                </a:solidFill>
                <a:latin typeface="黑体" panose="02010609060101010101" pitchFamily="49" charset="-122"/>
                <a:ea typeface="黑体" panose="02010609060101010101" pitchFamily="49" charset="-122"/>
              </a:rPr>
              <a:t>2</a:t>
            </a:r>
            <a:r>
              <a:rPr lang="zh-CN" altLang="en-US" sz="3200" b="1">
                <a:solidFill>
                  <a:srgbClr val="000000"/>
                </a:solidFill>
                <a:latin typeface="黑体" panose="02010609060101010101" pitchFamily="49" charset="-122"/>
                <a:ea typeface="黑体" panose="02010609060101010101" pitchFamily="49" charset="-122"/>
              </a:rPr>
              <a:t>、这些事故给人民生命财产造成重大损失，究其原因，主要是一些主管领导和管理部门对安全生产没有引起高度重视。（</a:t>
            </a:r>
            <a:r>
              <a:rPr lang="en-US" altLang="zh-CN" sz="3200" b="1">
                <a:solidFill>
                  <a:srgbClr val="000000"/>
                </a:solidFill>
                <a:latin typeface="黑体" panose="02010609060101010101" pitchFamily="49" charset="-122"/>
                <a:ea typeface="黑体" panose="02010609060101010101" pitchFamily="49" charset="-122"/>
              </a:rPr>
              <a:t>06</a:t>
            </a:r>
            <a:r>
              <a:rPr lang="zh-CN" altLang="en-US" sz="3200" b="1">
                <a:solidFill>
                  <a:srgbClr val="000000"/>
                </a:solidFill>
                <a:latin typeface="黑体" panose="02010609060101010101" pitchFamily="49" charset="-122"/>
                <a:ea typeface="黑体" panose="02010609060101010101" pitchFamily="49" charset="-122"/>
              </a:rPr>
              <a:t>重庆卷） </a:t>
            </a:r>
          </a:p>
          <a:p>
            <a:r>
              <a:rPr lang="zh-CN" altLang="en-US" sz="2800" b="1">
                <a:solidFill>
                  <a:srgbClr val="FF0000"/>
                </a:solidFill>
                <a:latin typeface="黑体" panose="02010609060101010101" pitchFamily="49" charset="-122"/>
                <a:ea typeface="黑体" panose="02010609060101010101" pitchFamily="49" charset="-122"/>
              </a:rPr>
              <a:t>                   </a:t>
            </a:r>
            <a:r>
              <a:rPr lang="en-US" altLang="zh-CN" sz="4400" b="1">
                <a:solidFill>
                  <a:srgbClr val="FF0000"/>
                </a:solidFill>
                <a:latin typeface="Arial" panose="020b0604020202020204" pitchFamily="34" charset="0"/>
                <a:ea typeface="宋体" panose="02010600030101010101" pitchFamily="2" charset="-122"/>
              </a:rPr>
              <a:t>——</a:t>
            </a:r>
            <a:r>
              <a:rPr lang="zh-CN" altLang="en-US" sz="3600" b="1">
                <a:solidFill>
                  <a:srgbClr val="FF0000"/>
                </a:solidFill>
                <a:latin typeface="Arial" panose="020b0604020202020204" pitchFamily="34" charset="0"/>
                <a:ea typeface="黑体" panose="02010609060101010101" pitchFamily="49" charset="-122"/>
              </a:rPr>
              <a:t>结构混乱</a:t>
            </a:r>
            <a:endParaRPr lang="zh-CN" altLang="en-US" sz="3600" b="1">
              <a:solidFill>
                <a:srgbClr val="FF0000"/>
              </a:solidFill>
              <a:latin typeface="Arial" panose="020b0604020202020204" pitchFamily="34" charset="0"/>
              <a:ea typeface="黑体" panose="02010609060101010101" pitchFamily="49" charset="-122"/>
            </a:endParaRPr>
          </a:p>
        </p:txBody>
      </p:sp>
      <p:sp>
        <p:nvSpPr>
          <p:cNvPr id="19507" name="直接连接符 19506"/>
          <p:cNvSpPr/>
          <p:nvPr/>
        </p:nvSpPr>
        <p:spPr>
          <a:xfrm>
            <a:off x="6831013" y="4519613"/>
            <a:ext cx="1482725" cy="1587"/>
          </a:xfrm>
          <a:prstGeom prst="line">
            <a:avLst/>
          </a:prstGeom>
          <a:ln w="57150" cap="flat" cmpd="sng">
            <a:solidFill>
              <a:srgbClr val="0000FF"/>
            </a:solidFill>
            <a:prstDash val="solid"/>
            <a:round/>
            <a:headEnd type="none" w="med" len="med"/>
            <a:tailEnd type="none" w="med" len="med"/>
          </a:ln>
        </p:spPr>
        <p:txBody>
          <a:bodyPr/>
          <a:lstStyle/>
          <a:p/>
        </p:txBody>
      </p:sp>
      <p:sp>
        <p:nvSpPr>
          <p:cNvPr id="19508" name="直接连接符 19507"/>
          <p:cNvSpPr/>
          <p:nvPr/>
        </p:nvSpPr>
        <p:spPr>
          <a:xfrm>
            <a:off x="1390650" y="5043488"/>
            <a:ext cx="1509713" cy="1587"/>
          </a:xfrm>
          <a:prstGeom prst="line">
            <a:avLst/>
          </a:prstGeom>
          <a:ln w="57150" cap="flat" cmpd="sng">
            <a:solidFill>
              <a:srgbClr val="0000FF"/>
            </a:solidFill>
            <a:prstDash val="solid"/>
            <a:round/>
            <a:headEnd type="none" w="med" len="med"/>
            <a:tailEnd type="none" w="med" len="med"/>
          </a:ln>
        </p:spPr>
        <p:txBody>
          <a:bodyPr/>
          <a:lstStyle/>
          <a:p/>
        </p:txBody>
      </p:sp>
      <p:sp>
        <p:nvSpPr>
          <p:cNvPr id="19509" name="直接连接符 19508"/>
          <p:cNvSpPr/>
          <p:nvPr/>
        </p:nvSpPr>
        <p:spPr>
          <a:xfrm>
            <a:off x="5119688" y="5043488"/>
            <a:ext cx="647700" cy="0"/>
          </a:xfrm>
          <a:prstGeom prst="line">
            <a:avLst/>
          </a:prstGeom>
          <a:ln w="57150" cap="flat" cmpd="sng">
            <a:solidFill>
              <a:srgbClr val="0000FF"/>
            </a:solidFill>
            <a:prstDash val="solid"/>
            <a:round/>
            <a:headEnd type="none" w="med" len="med"/>
            <a:tailEnd type="none" w="med" len="med"/>
          </a:ln>
        </p:spPr>
        <p:txBody>
          <a:bodyPr/>
          <a:lstStyle/>
          <a:p/>
        </p:txBody>
      </p:sp>
      <p:sp>
        <p:nvSpPr>
          <p:cNvPr id="19510" name="直接连接符 19509"/>
          <p:cNvSpPr/>
          <p:nvPr/>
        </p:nvSpPr>
        <p:spPr>
          <a:xfrm>
            <a:off x="6707188" y="5043488"/>
            <a:ext cx="1608137" cy="1587"/>
          </a:xfrm>
          <a:prstGeom prst="line">
            <a:avLst/>
          </a:prstGeom>
          <a:ln w="57150" cap="flat" cmpd="sng">
            <a:solidFill>
              <a:srgbClr val="0000FF"/>
            </a:solidFill>
            <a:prstDash val="solid"/>
            <a:round/>
            <a:headEnd type="none" w="med" len="med"/>
            <a:tailEnd type="none" w="med" len="med"/>
          </a:ln>
        </p:spPr>
        <p:txBody>
          <a:bodyPr/>
          <a:lstStyle/>
          <a:p/>
        </p:txBody>
      </p:sp>
      <p:sp>
        <p:nvSpPr>
          <p:cNvPr id="19511" name="直接连接符 19510"/>
          <p:cNvSpPr/>
          <p:nvPr/>
        </p:nvSpPr>
        <p:spPr>
          <a:xfrm>
            <a:off x="5935663" y="4664075"/>
            <a:ext cx="712787" cy="301625"/>
          </a:xfrm>
          <a:prstGeom prst="line">
            <a:avLst/>
          </a:prstGeom>
          <a:ln w="57150" cap="flat" cmpd="sng">
            <a:solidFill>
              <a:srgbClr val="FF0000"/>
            </a:solidFill>
            <a:prstDash val="solid"/>
            <a:round/>
            <a:headEnd type="none" w="med" len="med"/>
            <a:tailEnd type="none" w="med" len="med"/>
          </a:ln>
        </p:spPr>
        <p:txBody>
          <a:bodyPr/>
          <a:lstStyle/>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9473">
                                            <p:txEl>
                                              <p:pRg st="1" end="1"/>
                                            </p:txEl>
                                          </p:spTgt>
                                        </p:tgtEl>
                                        <p:attrNameLst>
                                          <p:attrName>style.visibility</p:attrName>
                                        </p:attrNameLst>
                                      </p:cBhvr>
                                      <p:to>
                                        <p:strVal val="visible"/>
                                      </p:to>
                                    </p:set>
                                    <p:animEffect transition="in" filter="blinds(horizontal)">
                                      <p:cBhvr>
                                        <p:cTn id="7" dur="500"/>
                                        <p:tgtEl>
                                          <p:spTgt spid="1947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9507"/>
                                        </p:tgtEl>
                                        <p:attrNameLst>
                                          <p:attrName>style.visibility</p:attrName>
                                        </p:attrNameLst>
                                      </p:cBhvr>
                                      <p:to>
                                        <p:strVal val="visible"/>
                                      </p:to>
                                    </p:set>
                                    <p:anim calcmode="lin" valueType="num">
                                      <p:cBhvr>
                                        <p:cTn id="12" dur="500" fill="hold"/>
                                        <p:tgtEl>
                                          <p:spTgt spid="19507"/>
                                        </p:tgtEl>
                                        <p:attrNameLst>
                                          <p:attrName>ppt_x</p:attrName>
                                        </p:attrNameLst>
                                      </p:cBhvr>
                                      <p:tavLst>
                                        <p:tav tm="0">
                                          <p:val>
                                            <p:strVal val="0-#ppt_w/2"/>
                                          </p:val>
                                        </p:tav>
                                        <p:tav tm="100000">
                                          <p:val>
                                            <p:strVal val="#ppt_x"/>
                                          </p:val>
                                        </p:tav>
                                      </p:tavLst>
                                    </p:anim>
                                    <p:anim calcmode="lin" valueType="num">
                                      <p:cBhvr>
                                        <p:cTn id="13" dur="500" fill="hold"/>
                                        <p:tgtEl>
                                          <p:spTgt spid="19507"/>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19508"/>
                                        </p:tgtEl>
                                        <p:attrNameLst>
                                          <p:attrName>style.visibility</p:attrName>
                                        </p:attrNameLst>
                                      </p:cBhvr>
                                      <p:to>
                                        <p:strVal val="visible"/>
                                      </p:to>
                                    </p:set>
                                    <p:anim calcmode="lin" valueType="num">
                                      <p:cBhvr>
                                        <p:cTn id="16" dur="500" fill="hold"/>
                                        <p:tgtEl>
                                          <p:spTgt spid="19508"/>
                                        </p:tgtEl>
                                        <p:attrNameLst>
                                          <p:attrName>ppt_x</p:attrName>
                                        </p:attrNameLst>
                                      </p:cBhvr>
                                      <p:tavLst>
                                        <p:tav tm="0">
                                          <p:val>
                                            <p:strVal val="0-#ppt_w/2"/>
                                          </p:val>
                                        </p:tav>
                                        <p:tav tm="100000">
                                          <p:val>
                                            <p:strVal val="#ppt_x"/>
                                          </p:val>
                                        </p:tav>
                                      </p:tavLst>
                                    </p:anim>
                                    <p:anim calcmode="lin" valueType="num">
                                      <p:cBhvr>
                                        <p:cTn id="17" dur="500" fill="hold"/>
                                        <p:tgtEl>
                                          <p:spTgt spid="19508"/>
                                        </p:tgtEl>
                                        <p:attrNameLst>
                                          <p:attrName>ppt_y</p:attrName>
                                        </p:attrNameLst>
                                      </p:cBhvr>
                                      <p:tavLst>
                                        <p:tav tm="0">
                                          <p:val>
                                            <p:strVal val="#ppt_y"/>
                                          </p:val>
                                        </p:tav>
                                        <p:tav tm="100000">
                                          <p:val>
                                            <p:strVal val="#ppt_y"/>
                                          </p:val>
                                        </p:tav>
                                      </p:tavLst>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8" fill="hold" nodeType="clickEffect">
                                  <p:stCondLst>
                                    <p:cond delay="0"/>
                                  </p:stCondLst>
                                  <p:childTnLst>
                                    <p:set>
                                      <p:cBhvr>
                                        <p:cTn id="21" dur="1" fill="hold">
                                          <p:stCondLst>
                                            <p:cond delay="0"/>
                                          </p:stCondLst>
                                        </p:cTn>
                                        <p:tgtEl>
                                          <p:spTgt spid="19509"/>
                                        </p:tgtEl>
                                        <p:attrNameLst>
                                          <p:attrName>style.visibility</p:attrName>
                                        </p:attrNameLst>
                                      </p:cBhvr>
                                      <p:to>
                                        <p:strVal val="visible"/>
                                      </p:to>
                                    </p:set>
                                    <p:anim calcmode="lin" valueType="num">
                                      <p:cBhvr>
                                        <p:cTn id="22" dur="500" fill="hold"/>
                                        <p:tgtEl>
                                          <p:spTgt spid="19509"/>
                                        </p:tgtEl>
                                        <p:attrNameLst>
                                          <p:attrName>ppt_x</p:attrName>
                                        </p:attrNameLst>
                                      </p:cBhvr>
                                      <p:tavLst>
                                        <p:tav tm="0">
                                          <p:val>
                                            <p:strVal val="0-#ppt_w/2"/>
                                          </p:val>
                                        </p:tav>
                                        <p:tav tm="100000">
                                          <p:val>
                                            <p:strVal val="#ppt_x"/>
                                          </p:val>
                                        </p:tav>
                                      </p:tavLst>
                                    </p:anim>
                                    <p:anim calcmode="lin" valueType="num">
                                      <p:cBhvr>
                                        <p:cTn id="23" dur="500" fill="hold"/>
                                        <p:tgtEl>
                                          <p:spTgt spid="19509"/>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8" fill="hold" nodeType="clickEffect">
                                  <p:stCondLst>
                                    <p:cond delay="0"/>
                                  </p:stCondLst>
                                  <p:childTnLst>
                                    <p:set>
                                      <p:cBhvr>
                                        <p:cTn id="27" dur="1" fill="hold">
                                          <p:stCondLst>
                                            <p:cond delay="0"/>
                                          </p:stCondLst>
                                        </p:cTn>
                                        <p:tgtEl>
                                          <p:spTgt spid="19510"/>
                                        </p:tgtEl>
                                        <p:attrNameLst>
                                          <p:attrName>style.visibility</p:attrName>
                                        </p:attrNameLst>
                                      </p:cBhvr>
                                      <p:to>
                                        <p:strVal val="visible"/>
                                      </p:to>
                                    </p:set>
                                    <p:anim calcmode="lin" valueType="num">
                                      <p:cBhvr>
                                        <p:cTn id="28" dur="500" fill="hold"/>
                                        <p:tgtEl>
                                          <p:spTgt spid="19510"/>
                                        </p:tgtEl>
                                        <p:attrNameLst>
                                          <p:attrName>ppt_x</p:attrName>
                                        </p:attrNameLst>
                                      </p:cBhvr>
                                      <p:tavLst>
                                        <p:tav tm="0">
                                          <p:val>
                                            <p:strVal val="0-#ppt_w/2"/>
                                          </p:val>
                                        </p:tav>
                                        <p:tav tm="100000">
                                          <p:val>
                                            <p:strVal val="#ppt_x"/>
                                          </p:val>
                                        </p:tav>
                                      </p:tavLst>
                                    </p:anim>
                                    <p:anim calcmode="lin" valueType="num">
                                      <p:cBhvr>
                                        <p:cTn id="29" dur="500" fill="hold"/>
                                        <p:tgtEl>
                                          <p:spTgt spid="19510"/>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1" fill="hold" nodeType="clickEffect">
                                  <p:stCondLst>
                                    <p:cond delay="0"/>
                                  </p:stCondLst>
                                  <p:childTnLst>
                                    <p:set>
                                      <p:cBhvr>
                                        <p:cTn id="33" dur="1" fill="hold">
                                          <p:stCondLst>
                                            <p:cond delay="0"/>
                                          </p:stCondLst>
                                        </p:cTn>
                                        <p:tgtEl>
                                          <p:spTgt spid="19511"/>
                                        </p:tgtEl>
                                        <p:attrNameLst>
                                          <p:attrName>style.visibility</p:attrName>
                                        </p:attrNameLst>
                                      </p:cBhvr>
                                      <p:to>
                                        <p:strVal val="visible"/>
                                      </p:to>
                                    </p:set>
                                    <p:anim calcmode="lin" valueType="num">
                                      <p:cBhvr>
                                        <p:cTn id="34" dur="500" fill="hold"/>
                                        <p:tgtEl>
                                          <p:spTgt spid="19511"/>
                                        </p:tgtEl>
                                        <p:attrNameLst>
                                          <p:attrName>ppt_x</p:attrName>
                                        </p:attrNameLst>
                                      </p:cBhvr>
                                      <p:tavLst>
                                        <p:tav tm="0">
                                          <p:val>
                                            <p:strVal val="#ppt_x"/>
                                          </p:val>
                                        </p:tav>
                                        <p:tav tm="100000">
                                          <p:val>
                                            <p:strVal val="#ppt_x"/>
                                          </p:val>
                                        </p:tav>
                                      </p:tavLst>
                                    </p:anim>
                                    <p:anim calcmode="lin" valueType="num">
                                      <p:cBhvr>
                                        <p:cTn id="35" dur="500" fill="hold"/>
                                        <p:tgtEl>
                                          <p:spTgt spid="19511"/>
                                        </p:tgtEl>
                                        <p:attrNameLst>
                                          <p:attrName>ppt_y</p:attrName>
                                        </p:attrNameLst>
                                      </p:cBhvr>
                                      <p:tavLst>
                                        <p:tav tm="0">
                                          <p:val>
                                            <p:strVal val="0-#ppt_h/2"/>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8" fill="hold" nodeType="clickEffect">
                                  <p:stCondLst>
                                    <p:cond delay="0"/>
                                  </p:stCondLst>
                                  <p:childTnLst>
                                    <p:set>
                                      <p:cBhvr>
                                        <p:cTn id="39" dur="1" fill="hold">
                                          <p:stCondLst>
                                            <p:cond delay="0"/>
                                          </p:stCondLst>
                                        </p:cTn>
                                        <p:tgtEl>
                                          <p:spTgt spid="19473">
                                            <p:txEl>
                                              <p:charRg st="183" end="204"/>
                                            </p:txEl>
                                          </p:spTgt>
                                        </p:tgtEl>
                                        <p:attrNameLst>
                                          <p:attrName>style.visibility</p:attrName>
                                        </p:attrNameLst>
                                      </p:cBhvr>
                                      <p:to>
                                        <p:strVal val="visible"/>
                                      </p:to>
                                    </p:set>
                                    <p:anim calcmode="lin" valueType="num">
                                      <p:cBhvr>
                                        <p:cTn id="40" dur="500" fill="hold"/>
                                        <p:tgtEl>
                                          <p:spTgt spid="19473">
                                            <p:txEl>
                                              <p:charRg st="183" end="204"/>
                                            </p:txEl>
                                          </p:spTgt>
                                        </p:tgtEl>
                                        <p:attrNameLst>
                                          <p:attrName>ppt_x</p:attrName>
                                        </p:attrNameLst>
                                      </p:cBhvr>
                                      <p:tavLst>
                                        <p:tav tm="0">
                                          <p:val>
                                            <p:strVal val="0-#ppt_w/2"/>
                                          </p:val>
                                        </p:tav>
                                        <p:tav tm="100000">
                                          <p:val>
                                            <p:strVal val="#ppt_x"/>
                                          </p:val>
                                        </p:tav>
                                      </p:tavLst>
                                    </p:anim>
                                    <p:anim calcmode="lin" valueType="num">
                                      <p:cBhvr>
                                        <p:cTn id="41" dur="500" fill="hold"/>
                                        <p:tgtEl>
                                          <p:spTgt spid="19473">
                                            <p:txEl>
                                              <p:charRg st="183" end="20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solidFill>
                  <a:srgbClr val="FF0000"/>
                </a:solidFill>
                <a:sym typeface="+mn-ea"/>
              </a:rPr>
              <a:t>作业：</a:t>
            </a:r>
            <a:endParaRPr lang="zh-CN" altLang="en-US"/>
          </a:p>
          <a:p>
            <a:endParaRPr lang="zh-CN" altLang="en-US"/>
          </a:p>
          <a:p>
            <a:r>
              <a:rPr lang="zh-CN" altLang="en-US">
                <a:sym typeface="+mn-ea"/>
              </a:rPr>
              <a:t>一轮复习资料</a:t>
            </a:r>
            <a:r>
              <a:rPr lang="en-US" altLang="zh-CN">
                <a:sym typeface="+mn-ea"/>
              </a:rPr>
              <a:t>241--242</a:t>
            </a:r>
            <a:r>
              <a:rPr lang="zh-CN" altLang="en-US">
                <a:sym typeface="+mn-ea"/>
              </a:rPr>
              <a:t>页，有关结构混乱的练习题做完。</a:t>
            </a:r>
            <a:endParaRPr lang="zh-CN" altLang="en-US"/>
          </a:p>
          <a:p>
            <a:endParaRPr lang="zh-CN" altLang="en-US"/>
          </a:p>
        </p:txBody>
      </p:sp>
    </p:spTree>
  </p:cSld>
  <p:clrMapOvr>
    <a:masterClrMapping/>
  </p:clrMapOvr>
  <p:transition>
    <p:fade/>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5" name="文本框 35843" descr="蓝色面巾纸"/>
          <p:cNvSpPr txBox="1"/>
          <p:nvPr/>
        </p:nvSpPr>
        <p:spPr>
          <a:xfrm>
            <a:off x="1619250" y="2492375"/>
            <a:ext cx="5905500" cy="1568450"/>
          </a:xfrm>
          <a:prstGeom prst="rect">
            <a:avLst/>
          </a:prstGeom>
          <a:blipFill rotWithShape="1">
            <a:blip r:embed="rId2"/>
            <a:stretch>
              <a:fillRect/>
            </a:stretch>
          </a:blipFill>
          <a:ln w="9525">
            <a:noFill/>
          </a:ln>
        </p:spPr>
        <p:txBody>
          <a:bodyPr anchor="t" anchorCtr="0">
            <a:spAutoFit/>
          </a:bodyPr>
          <a:lstStyle/>
          <a:p>
            <a:pPr>
              <a:spcBef>
                <a:spcPct val="50000"/>
              </a:spcBef>
            </a:pPr>
            <a:r>
              <a:rPr lang="en-US" altLang="zh-CN" sz="8800" b="1">
                <a:solidFill>
                  <a:srgbClr val="FF0000"/>
                </a:solidFill>
                <a:latin typeface="Arial" panose="020b0604020202020204" pitchFamily="34" charset="0"/>
                <a:ea typeface="隶书" panose="02010509060101010101" pitchFamily="49" charset="-122"/>
              </a:rPr>
              <a:t>  </a:t>
            </a:r>
            <a:r>
              <a:rPr lang="zh-CN" altLang="en-US" sz="9600" b="1">
                <a:solidFill>
                  <a:srgbClr val="FF0000"/>
                </a:solidFill>
                <a:latin typeface="Arial" panose="020b0604020202020204" pitchFamily="34" charset="0"/>
                <a:ea typeface="隶书" panose="02010509060101010101" pitchFamily="49" charset="-122"/>
              </a:rPr>
              <a:t>病句探因</a:t>
            </a:r>
          </a:p>
        </p:txBody>
      </p:sp>
    </p:spTree>
  </p:cSld>
  <p:clrMapOvr>
    <a:masterClrMapping/>
  </p:clrMapOvr>
  <p:transition>
    <p:fade/>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89" name="文本框 43012"/>
          <p:cNvSpPr txBox="1"/>
          <p:nvPr/>
        </p:nvSpPr>
        <p:spPr>
          <a:xfrm>
            <a:off x="2465388" y="381000"/>
            <a:ext cx="4340225" cy="1322388"/>
          </a:xfrm>
          <a:prstGeom prst="rect">
            <a:avLst/>
          </a:prstGeom>
          <a:noFill/>
          <a:ln w="9525">
            <a:noFill/>
          </a:ln>
        </p:spPr>
        <p:txBody>
          <a:bodyPr wrap="square" anchor="t" anchorCtr="0">
            <a:spAutoFit/>
          </a:bodyPr>
          <a:lstStyle/>
          <a:p>
            <a:pPr>
              <a:spcBef>
                <a:spcPct val="50000"/>
              </a:spcBef>
            </a:pPr>
            <a:r>
              <a:rPr lang="zh-CN" altLang="en-US" sz="8000" b="1">
                <a:solidFill>
                  <a:srgbClr val="FF0000"/>
                </a:solidFill>
                <a:latin typeface="Arial" panose="020b0604020202020204" pitchFamily="34" charset="0"/>
                <a:ea typeface="隶书" panose="02010509060101010101" pitchFamily="49" charset="-122"/>
              </a:rPr>
              <a:t>结构混乱</a:t>
            </a:r>
          </a:p>
        </p:txBody>
      </p:sp>
      <p:sp>
        <p:nvSpPr>
          <p:cNvPr id="43014" name="文本框 43013"/>
          <p:cNvSpPr txBox="1"/>
          <p:nvPr/>
        </p:nvSpPr>
        <p:spPr>
          <a:xfrm>
            <a:off x="603250" y="1860550"/>
            <a:ext cx="8064500" cy="3414713"/>
          </a:xfrm>
          <a:prstGeom prst="rect">
            <a:avLst/>
          </a:prstGeom>
          <a:solidFill>
            <a:schemeClr val="accent5"/>
          </a:solidFill>
          <a:ln w="28575" cap="flat" cmpd="sng">
            <a:solidFill>
              <a:schemeClr val="hlink"/>
            </a:solidFill>
            <a:prstDash val="solid"/>
            <a:miter/>
            <a:headEnd type="none" w="med" len="med"/>
            <a:tailEnd type="none" w="med" len="med"/>
          </a:ln>
        </p:spPr>
        <p:txBody>
          <a:bodyPr>
            <a:spAutoFit/>
          </a:bodyPr>
          <a:lstStyle/>
          <a:p>
            <a:pPr>
              <a:spcBef>
                <a:spcPct val="20000"/>
              </a:spcBef>
              <a:buClr>
                <a:schemeClr val="folHlink"/>
              </a:buClr>
              <a:buSzPct val="60000"/>
              <a:buFont typeface="Wingdings" panose="05000000000000000000" pitchFamily="2" charset="2"/>
            </a:pPr>
            <a:r>
              <a:rPr lang="en-US" altLang="zh-CN" sz="5400" b="1" noProof="1">
                <a:solidFill>
                  <a:srgbClr val="0000FF"/>
                </a:solidFill>
                <a:latin typeface="隶书" panose="02010509060101010101" pitchFamily="49" charset="-122"/>
                <a:ea typeface="隶书" panose="02010509060101010101" pitchFamily="49" charset="-122"/>
                <a:cs typeface="+mn-cs"/>
              </a:rPr>
              <a:t>    </a:t>
            </a:r>
            <a:r>
              <a:rPr lang="zh-CN" altLang="en-US" sz="5400" b="1" noProof="1">
                <a:solidFill>
                  <a:srgbClr val="0000FF"/>
                </a:solidFill>
                <a:latin typeface="隶书" panose="02010509060101010101" pitchFamily="49" charset="-122"/>
                <a:ea typeface="隶书" panose="02010509060101010101" pitchFamily="49" charset="-122"/>
                <a:cs typeface="+mn-cs"/>
              </a:rPr>
              <a:t>句子里</a:t>
            </a:r>
            <a:r>
              <a:rPr lang="zh-CN" altLang="en-US" sz="5400" b="1" u="sng" noProof="1">
                <a:solidFill>
                  <a:srgbClr val="0000FF"/>
                </a:solidFill>
                <a:latin typeface="隶书" panose="02010509060101010101" pitchFamily="49" charset="-122"/>
                <a:ea typeface="隶书" panose="02010509060101010101" pitchFamily="49" charset="-122"/>
                <a:cs typeface="+mn-cs"/>
              </a:rPr>
              <a:t>各个成分之间的关系没有处理好，不符合语法规则</a:t>
            </a:r>
            <a:r>
              <a:rPr lang="zh-CN" altLang="en-US" sz="5400" b="1" noProof="1">
                <a:solidFill>
                  <a:srgbClr val="0000FF"/>
                </a:solidFill>
                <a:latin typeface="隶书" panose="02010509060101010101" pitchFamily="49" charset="-122"/>
                <a:ea typeface="隶书" panose="02010509060101010101" pitchFamily="49" charset="-122"/>
                <a:cs typeface="+mn-cs"/>
              </a:rPr>
              <a:t>，这种语病叫</a:t>
            </a:r>
            <a:r>
              <a:rPr lang="zh-CN" altLang="en-US" sz="5400" b="1" noProof="1">
                <a:solidFill>
                  <a:srgbClr val="FF0000"/>
                </a:solidFill>
                <a:latin typeface="隶书" panose="02010509060101010101" pitchFamily="49" charset="-122"/>
                <a:ea typeface="隶书" panose="02010509060101010101" pitchFamily="49" charset="-122"/>
                <a:cs typeface="+mn-cs"/>
              </a:rPr>
              <a:t>结构混乱</a:t>
            </a:r>
            <a:r>
              <a:rPr lang="zh-CN" altLang="en-US" sz="5400" b="1" noProof="1">
                <a:solidFill>
                  <a:srgbClr val="0000FF"/>
                </a:solidFill>
                <a:latin typeface="隶书" panose="02010509060101010101" pitchFamily="49" charset="-122"/>
                <a:ea typeface="隶书" panose="02010509060101010101" pitchFamily="49" charset="-122"/>
                <a:cs typeface="+mn-cs"/>
              </a:rPr>
              <a:t>。</a:t>
            </a:r>
            <a:endParaRPr lang="zh-CN" altLang="en-US" sz="5400" b="1" noProof="1">
              <a:solidFill>
                <a:srgbClr val="0000FF"/>
              </a:solidFill>
              <a:latin typeface="隶书" panose="02010509060101010101" pitchFamily="49" charset="-122"/>
              <a:ea typeface="隶书" panose="020105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0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4"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2" name="Text Box 4"/>
          <p:cNvSpPr txBox="1"/>
          <p:nvPr/>
        </p:nvSpPr>
        <p:spPr>
          <a:xfrm>
            <a:off x="504825" y="2387600"/>
            <a:ext cx="8134350" cy="2082800"/>
          </a:xfrm>
          <a:prstGeom prst="rect">
            <a:avLst/>
          </a:prstGeom>
          <a:noFill/>
          <a:ln w="28575" cap="flat" cmpd="sng">
            <a:solidFill>
              <a:srgbClr val="FF0000"/>
            </a:solidFill>
            <a:prstDash val="solid"/>
            <a:round/>
            <a:headEnd type="none" w="med" len="med"/>
            <a:tailEnd type="none" w="med" len="med"/>
          </a:ln>
        </p:spPr>
        <p:txBody>
          <a:bodyPr wrap="square" anchor="t" anchorCtr="0">
            <a:spAutoFit/>
          </a:bodyPr>
          <a:lstStyle/>
          <a:p>
            <a:pPr>
              <a:lnSpc>
                <a:spcPct val="120000"/>
              </a:lnSpc>
            </a:pPr>
            <a:r>
              <a:rPr lang="zh-CN" altLang="en-US" sz="3200">
                <a:solidFill>
                  <a:srgbClr val="008000"/>
                </a:solidFill>
                <a:latin typeface="Arial" panose="020b0604020202020204" pitchFamily="34" charset="0"/>
                <a:ea typeface="隶书" panose="02010509060101010101" pitchFamily="49" charset="-122"/>
              </a:rPr>
              <a:t>        </a:t>
            </a:r>
            <a:r>
              <a:rPr lang="zh-CN" altLang="en-US" sz="2800">
                <a:solidFill>
                  <a:srgbClr val="008000"/>
                </a:solidFill>
                <a:latin typeface="Arial" panose="020b0604020202020204" pitchFamily="34" charset="0"/>
                <a:ea typeface="隶书" panose="02010509060101010101" pitchFamily="49" charset="-122"/>
              </a:rPr>
              <a:t> </a:t>
            </a:r>
            <a:r>
              <a:rPr lang="zh-CN" altLang="en-US" sz="3600">
                <a:solidFill>
                  <a:srgbClr val="008000"/>
                </a:solidFill>
                <a:latin typeface="黑体" panose="02010609060101010101" pitchFamily="49" charset="-122"/>
                <a:ea typeface="黑体" panose="02010609060101010101" pitchFamily="49" charset="-122"/>
              </a:rPr>
              <a:t>一</a:t>
            </a:r>
            <a:r>
              <a:rPr lang="zh-CN" altLang="en-US" sz="3600" b="1">
                <a:solidFill>
                  <a:srgbClr val="008000"/>
                </a:solidFill>
                <a:latin typeface="黑体" panose="02010609060101010101" pitchFamily="49" charset="-122"/>
                <a:ea typeface="黑体" panose="02010609060101010101" pitchFamily="49" charset="-122"/>
              </a:rPr>
              <a:t>句话结构已经完整，却把这句话的最后一部分用作另一句话的开头，也就是把两句话不恰当地合并成一句话。</a:t>
            </a:r>
          </a:p>
        </p:txBody>
      </p:sp>
      <p:sp>
        <p:nvSpPr>
          <p:cNvPr id="13314" name="文本框 1"/>
          <p:cNvSpPr txBox="1"/>
          <p:nvPr/>
        </p:nvSpPr>
        <p:spPr>
          <a:xfrm>
            <a:off x="504825" y="1073150"/>
            <a:ext cx="8134350" cy="903288"/>
          </a:xfrm>
          <a:prstGeom prst="rect">
            <a:avLst/>
          </a:prstGeom>
          <a:solidFill>
            <a:srgbClr val="FFFF00"/>
          </a:solidFill>
          <a:ln w="28575" cap="flat" cmpd="sng">
            <a:solidFill>
              <a:schemeClr val="tx1"/>
            </a:solidFill>
            <a:prstDash val="solid"/>
            <a:round/>
            <a:headEnd type="none" w="med" len="med"/>
            <a:tailEnd type="none" w="med" len="med"/>
          </a:ln>
        </p:spPr>
        <p:txBody>
          <a:bodyPr wrap="square" anchor="t" anchorCtr="0">
            <a:spAutoFit/>
          </a:bodyPr>
          <a:lstStyle/>
          <a:p>
            <a:pPr>
              <a:lnSpc>
                <a:spcPct val="110000"/>
              </a:lnSpc>
            </a:pPr>
            <a:r>
              <a:rPr lang="zh-CN" altLang="en-US" sz="4800" b="1">
                <a:solidFill>
                  <a:srgbClr val="FF0000"/>
                </a:solidFill>
                <a:latin typeface="黑体" panose="02010609060101010101" pitchFamily="49" charset="-122"/>
                <a:ea typeface="黑体" panose="02010609060101010101" pitchFamily="49" charset="-122"/>
              </a:rPr>
              <a:t>一、藕断丝连（前牵后连）</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40" name="Text Box 5"/>
          <p:cNvSpPr txBox="1"/>
          <p:nvPr/>
        </p:nvSpPr>
        <p:spPr>
          <a:xfrm>
            <a:off x="142875" y="1252538"/>
            <a:ext cx="8858250" cy="4991100"/>
          </a:xfrm>
          <a:prstGeom prst="rect">
            <a:avLst/>
          </a:prstGeom>
          <a:solidFill>
            <a:srgbClr val="FBFFFB"/>
          </a:solidFill>
          <a:ln w="9525" cap="flat" cmpd="sng">
            <a:solidFill>
              <a:srgbClr val="FF0000"/>
            </a:solidFill>
            <a:prstDash val="solid"/>
            <a:round/>
            <a:headEnd type="none" w="med" len="med"/>
            <a:tailEnd type="none" w="med" len="med"/>
          </a:ln>
        </p:spPr>
        <p:txBody>
          <a:bodyPr anchor="t" anchorCtr="0">
            <a:spAutoFit/>
          </a:bodyPr>
          <a:lstStyle/>
          <a:p>
            <a:r>
              <a:rPr lang="zh-CN" altLang="en-US" sz="3000" b="1">
                <a:latin typeface="Arial" panose="020b0604020202020204" pitchFamily="34" charset="0"/>
                <a:ea typeface="黑体" panose="02010609060101010101" pitchFamily="49" charset="-122"/>
              </a:rPr>
              <a:t> </a:t>
            </a:r>
            <a:r>
              <a:rPr lang="zh-CN" altLang="en-US" sz="3000" b="1">
                <a:solidFill>
                  <a:srgbClr val="000000"/>
                </a:solidFill>
                <a:latin typeface="楷体" panose="02010609060101010101" pitchFamily="49" charset="-122"/>
                <a:ea typeface="楷体" panose="02010609060101010101" pitchFamily="49" charset="-122"/>
              </a:rPr>
              <a:t>①当上级宣布我们摄制组成立并交给我们任务的时候，</a:t>
            </a:r>
            <a:r>
              <a:rPr lang="zh-CN" altLang="en-US" sz="3000" b="1" u="sng">
                <a:solidFill>
                  <a:srgbClr val="000000"/>
                </a:solidFill>
                <a:latin typeface="楷体" panose="02010609060101010101" pitchFamily="49" charset="-122"/>
                <a:ea typeface="楷体" panose="02010609060101010101" pitchFamily="49" charset="-122"/>
              </a:rPr>
              <a:t>我们大家有既光荣又愉快的感觉是颇难形容的</a:t>
            </a:r>
            <a:r>
              <a:rPr lang="zh-CN" altLang="en-US" sz="3000" b="1">
                <a:solidFill>
                  <a:srgbClr val="0000CC"/>
                </a:solidFill>
                <a:latin typeface="楷体" panose="02010609060101010101" pitchFamily="49" charset="-122"/>
                <a:ea typeface="楷体" panose="02010609060101010101" pitchFamily="49" charset="-122"/>
              </a:rPr>
              <a:t>。</a:t>
            </a:r>
            <a:r>
              <a:rPr lang="zh-CN" altLang="en-US" sz="3000" b="1">
                <a:latin typeface="楷体" panose="02010609060101010101" pitchFamily="49" charset="-122"/>
                <a:ea typeface="楷体" panose="02010609060101010101" pitchFamily="49" charset="-122"/>
              </a:rPr>
              <a:t> </a:t>
            </a:r>
          </a:p>
          <a:p>
            <a:pPr>
              <a:lnSpc>
                <a:spcPct val="80000"/>
              </a:lnSpc>
            </a:pPr>
            <a:r>
              <a:rPr lang="zh-CN" altLang="en-US" sz="3000" b="1">
                <a:solidFill>
                  <a:srgbClr val="FF0000"/>
                </a:solidFill>
                <a:latin typeface="隶书" panose="02010509060101010101" pitchFamily="49" charset="-122"/>
                <a:ea typeface="隶书" panose="02010509060101010101" pitchFamily="49" charset="-122"/>
              </a:rPr>
              <a:t>   </a:t>
            </a:r>
            <a:r>
              <a:rPr lang="zh-CN" altLang="en-US" sz="2800" b="1">
                <a:solidFill>
                  <a:srgbClr val="FF0000"/>
                </a:solidFill>
                <a:latin typeface="隶书" panose="02010509060101010101" pitchFamily="49" charset="-122"/>
                <a:ea typeface="隶书" panose="02010509060101010101" pitchFamily="49" charset="-122"/>
              </a:rPr>
              <a:t>解析： ① 句把“大家有</a:t>
            </a:r>
            <a:r>
              <a:rPr lang="en-US" altLang="zh-CN" sz="2800" b="1">
                <a:solidFill>
                  <a:srgbClr val="FF0000"/>
                </a:solidFill>
                <a:latin typeface="隶书" panose="02010509060101010101" pitchFamily="49" charset="-122"/>
                <a:ea typeface="隶书" panose="02010509060101010101" pitchFamily="49" charset="-122"/>
              </a:rPr>
              <a:t>……</a:t>
            </a:r>
            <a:r>
              <a:rPr lang="zh-CN" altLang="en-US" sz="2800" b="1">
                <a:solidFill>
                  <a:srgbClr val="FF0000"/>
                </a:solidFill>
                <a:latin typeface="隶书" panose="02010509060101010101" pitchFamily="49" charset="-122"/>
                <a:ea typeface="隶书" panose="02010509060101010101" pitchFamily="49" charset="-122"/>
              </a:rPr>
              <a:t>感觉”和“</a:t>
            </a:r>
            <a:r>
              <a:rPr lang="en-US" altLang="zh-CN" sz="2800" b="1">
                <a:solidFill>
                  <a:srgbClr val="FF0000"/>
                </a:solidFill>
                <a:latin typeface="隶书" panose="02010509060101010101" pitchFamily="49" charset="-122"/>
                <a:ea typeface="隶书" panose="02010509060101010101" pitchFamily="49" charset="-122"/>
              </a:rPr>
              <a:t>(</a:t>
            </a:r>
            <a:r>
              <a:rPr lang="zh-CN" altLang="en-US" sz="2800" b="1">
                <a:solidFill>
                  <a:srgbClr val="FF0000"/>
                </a:solidFill>
                <a:latin typeface="隶书" panose="02010509060101010101" pitchFamily="49" charset="-122"/>
                <a:ea typeface="隶书" panose="02010509060101010101" pitchFamily="49" charset="-122"/>
              </a:rPr>
              <a:t>这种感觉</a:t>
            </a:r>
            <a:r>
              <a:rPr lang="en-US" altLang="zh-CN" sz="2800" b="1">
                <a:solidFill>
                  <a:srgbClr val="FF0000"/>
                </a:solidFill>
                <a:latin typeface="隶书" panose="02010509060101010101" pitchFamily="49" charset="-122"/>
                <a:ea typeface="隶书" panose="02010509060101010101" pitchFamily="49" charset="-122"/>
              </a:rPr>
              <a:t>)</a:t>
            </a:r>
            <a:r>
              <a:rPr lang="zh-CN" altLang="en-US" sz="2800" b="1">
                <a:solidFill>
                  <a:srgbClr val="FF0000"/>
                </a:solidFill>
                <a:latin typeface="隶书" panose="02010509060101010101" pitchFamily="49" charset="-122"/>
                <a:ea typeface="隶书" panose="02010509060101010101" pitchFamily="49" charset="-122"/>
              </a:rPr>
              <a:t>是颇难形容的”硬凑在一起。应把“有”改为“的”；或把“颇难形容的”移到“有”后，去掉“是”。</a:t>
            </a:r>
          </a:p>
          <a:p>
            <a:pPr>
              <a:lnSpc>
                <a:spcPct val="80000"/>
              </a:lnSpc>
            </a:pPr>
            <a:endParaRPr lang="en-US" altLang="zh-CN" sz="2800" b="1">
              <a:solidFill>
                <a:srgbClr val="FF0000"/>
              </a:solidFill>
              <a:latin typeface="隶书" panose="02010509060101010101" pitchFamily="49" charset="-122"/>
              <a:ea typeface="隶书" panose="02010509060101010101" pitchFamily="49" charset="-122"/>
            </a:endParaRPr>
          </a:p>
          <a:p>
            <a:r>
              <a:rPr lang="zh-CN" altLang="en-US" sz="3000" b="1">
                <a:solidFill>
                  <a:srgbClr val="FF0000"/>
                </a:solidFill>
                <a:latin typeface="黑体" panose="02010609060101010101" pitchFamily="49" charset="-122"/>
                <a:ea typeface="黑体" panose="02010609060101010101" pitchFamily="49" charset="-122"/>
              </a:rPr>
              <a:t> </a:t>
            </a:r>
            <a:r>
              <a:rPr lang="zh-CN" altLang="en-US" sz="3000" b="1">
                <a:solidFill>
                  <a:srgbClr val="000000"/>
                </a:solidFill>
                <a:latin typeface="楷体" panose="02010609060101010101" pitchFamily="49" charset="-122"/>
                <a:ea typeface="楷体" panose="02010609060101010101" pitchFamily="49" charset="-122"/>
              </a:rPr>
              <a:t>②这次网络短训班的学员，除北大本校人员外，</a:t>
            </a:r>
            <a:r>
              <a:rPr lang="zh-CN" altLang="en-US" sz="3000" b="1" u="sng">
                <a:solidFill>
                  <a:srgbClr val="000000"/>
                </a:solidFill>
                <a:latin typeface="楷体" panose="02010609060101010101" pitchFamily="49" charset="-122"/>
                <a:ea typeface="楷体" panose="02010609060101010101" pitchFamily="49" charset="-122"/>
              </a:rPr>
              <a:t>还有来自清华大学等</a:t>
            </a:r>
            <a:r>
              <a:rPr lang="en-US" altLang="zh-CN" sz="3000" b="1" u="sng">
                <a:solidFill>
                  <a:srgbClr val="000000"/>
                </a:solidFill>
                <a:latin typeface="楷体" panose="02010609060101010101" pitchFamily="49" charset="-122"/>
                <a:ea typeface="楷体" panose="02010609060101010101" pitchFamily="49" charset="-122"/>
              </a:rPr>
              <a:t>15</a:t>
            </a:r>
            <a:r>
              <a:rPr lang="zh-CN" altLang="en-US" sz="3000" b="1" u="sng">
                <a:solidFill>
                  <a:srgbClr val="000000"/>
                </a:solidFill>
                <a:latin typeface="楷体" panose="02010609060101010101" pitchFamily="49" charset="-122"/>
                <a:ea typeface="楷体" panose="02010609060101010101" pitchFamily="49" charset="-122"/>
              </a:rPr>
              <a:t>所高校的教师、学生和科技工作者</a:t>
            </a:r>
            <a:r>
              <a:rPr lang="zh-CN" altLang="en-US" sz="3000" b="1">
                <a:solidFill>
                  <a:srgbClr val="000000"/>
                </a:solidFill>
                <a:latin typeface="楷体" panose="02010609060101010101" pitchFamily="49" charset="-122"/>
                <a:ea typeface="楷体" panose="02010609060101010101" pitchFamily="49" charset="-122"/>
              </a:rPr>
              <a:t>也参加了学习。</a:t>
            </a:r>
            <a:r>
              <a:rPr lang="zh-CN" altLang="en-US" sz="3000" b="1">
                <a:solidFill>
                  <a:srgbClr val="0000CC"/>
                </a:solidFill>
                <a:latin typeface="楷体" panose="02010609060101010101" pitchFamily="49" charset="-122"/>
                <a:ea typeface="楷体" panose="02010609060101010101" pitchFamily="49" charset="-122"/>
              </a:rPr>
              <a:t>　 </a:t>
            </a:r>
          </a:p>
          <a:p>
            <a:pPr>
              <a:lnSpc>
                <a:spcPct val="90000"/>
              </a:lnSpc>
            </a:pPr>
            <a:r>
              <a:rPr lang="zh-CN" altLang="en-US" sz="3000" b="1">
                <a:solidFill>
                  <a:srgbClr val="FF0000"/>
                </a:solidFill>
                <a:latin typeface="隶书" panose="02010509060101010101" pitchFamily="49" charset="-122"/>
                <a:ea typeface="隶书" panose="02010509060101010101" pitchFamily="49" charset="-122"/>
              </a:rPr>
              <a:t>   </a:t>
            </a:r>
            <a:r>
              <a:rPr lang="zh-CN" altLang="en-US" sz="2800" b="1">
                <a:solidFill>
                  <a:srgbClr val="FF0000"/>
                </a:solidFill>
                <a:latin typeface="隶书" panose="02010509060101010101" pitchFamily="49" charset="-122"/>
                <a:ea typeface="隶书" panose="02010509060101010101" pitchFamily="49" charset="-122"/>
              </a:rPr>
              <a:t>解析：“来自清华</a:t>
            </a:r>
            <a:r>
              <a:rPr lang="en-US" altLang="zh-CN" sz="2800" b="1">
                <a:solidFill>
                  <a:srgbClr val="FF0000"/>
                </a:solidFill>
                <a:latin typeface="隶书" panose="02010509060101010101" pitchFamily="49" charset="-122"/>
                <a:ea typeface="隶书" panose="02010509060101010101" pitchFamily="49" charset="-122"/>
              </a:rPr>
              <a:t>……</a:t>
            </a:r>
            <a:r>
              <a:rPr lang="zh-CN" altLang="en-US" sz="2800" b="1">
                <a:solidFill>
                  <a:srgbClr val="FF0000"/>
                </a:solidFill>
                <a:latin typeface="隶书" panose="02010509060101010101" pitchFamily="49" charset="-122"/>
                <a:ea typeface="隶书" panose="02010509060101010101" pitchFamily="49" charset="-122"/>
              </a:rPr>
              <a:t>和科技工作者”在前部分作宾语整个句子已经完整，但加上“也参加了学习”部分，又使它做了后部分的主语，句子结构乱了。</a:t>
            </a:r>
          </a:p>
        </p:txBody>
      </p:sp>
      <p:sp>
        <p:nvSpPr>
          <p:cNvPr id="14338" name="TextBox 2"/>
          <p:cNvSpPr txBox="1"/>
          <p:nvPr/>
        </p:nvSpPr>
        <p:spPr>
          <a:xfrm>
            <a:off x="142875" y="490538"/>
            <a:ext cx="8858250" cy="584200"/>
          </a:xfrm>
          <a:prstGeom prst="rect">
            <a:avLst/>
          </a:prstGeom>
          <a:noFill/>
          <a:ln w="9525">
            <a:noFill/>
          </a:ln>
        </p:spPr>
        <p:txBody>
          <a:bodyPr wrap="square" anchor="t" anchorCtr="0">
            <a:spAutoFit/>
          </a:bodyPr>
          <a:lstStyle/>
          <a:p>
            <a:r>
              <a:rPr lang="zh-CN" altLang="en-US" sz="3200" b="1">
                <a:solidFill>
                  <a:srgbClr val="0000CC"/>
                </a:solidFill>
                <a:latin typeface="黑体" panose="02010609060101010101" pitchFamily="49" charset="-122"/>
                <a:ea typeface="黑体" panose="02010609060101010101" pitchFamily="49" charset="-122"/>
              </a:rPr>
              <a:t>想一想，下面句子是怎样造成藕断丝连语病的？</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9940">
                                            <p:txEl>
                                              <p:charRg st="48" end="120"/>
                                            </p:txEl>
                                          </p:spTgt>
                                        </p:tgtEl>
                                        <p:attrNameLst>
                                          <p:attrName>style.visibility</p:attrName>
                                        </p:attrNameLst>
                                      </p:cBhvr>
                                      <p:to>
                                        <p:strVal val="visible"/>
                                      </p:to>
                                    </p:set>
                                    <p:animEffect transition="in" filter="box(in)">
                                      <p:cBhvr>
                                        <p:cTn id="7" dur="500"/>
                                        <p:tgtEl>
                                          <p:spTgt spid="39940">
                                            <p:txEl>
                                              <p:charRg st="48" end="12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39940">
                                            <p:txEl>
                                              <p:charRg st="178" end="245"/>
                                            </p:txEl>
                                          </p:spTgt>
                                        </p:tgtEl>
                                        <p:attrNameLst>
                                          <p:attrName>style.visibility</p:attrName>
                                        </p:attrNameLst>
                                      </p:cBhvr>
                                      <p:to>
                                        <p:strVal val="visible"/>
                                      </p:to>
                                    </p:set>
                                    <p:animEffect transition="in" filter="box(in)">
                                      <p:cBhvr>
                                        <p:cTn id="12" dur="500"/>
                                        <p:tgtEl>
                                          <p:spTgt spid="39940">
                                            <p:txEl>
                                              <p:charRg st="178" end="24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5" name="Rectangle 2"/>
          <p:cNvSpPr>
            <a:spLocks noGrp="1" noRot="1"/>
          </p:cNvSpPr>
          <p:nvPr>
            <p:ph type="title"/>
          </p:nvPr>
        </p:nvSpPr>
        <p:spPr>
          <a:xfrm>
            <a:off x="2168525" y="530225"/>
            <a:ext cx="6907213" cy="582613"/>
          </a:xfrm>
          <a:solidFill>
            <a:srgbClr val="FBFFFB"/>
          </a:solidFill>
        </p:spPr>
        <p:txBody>
          <a:bodyPr vert="horz" wrap="square" lIns="91440" tIns="45720" rIns="91440" bIns="45720" anchor="ctr" anchorCtr="0"/>
          <a:lstStyle/>
          <a:p>
            <a:pPr algn="l" eaLnBrk="1" hangingPunct="1"/>
            <a:r>
              <a:rPr lang="zh-CN" altLang="en-US" sz="3200" b="1">
                <a:latin typeface="黑体" panose="02010609060101010101" pitchFamily="49" charset="-122"/>
                <a:ea typeface="黑体" panose="02010609060101010101" pitchFamily="49" charset="-122"/>
              </a:rPr>
              <a:t>分析下面句子是怎样造成藕断丝连的？</a:t>
            </a:r>
          </a:p>
        </p:txBody>
      </p:sp>
      <p:sp>
        <p:nvSpPr>
          <p:cNvPr id="234499" name="Rectangle 3"/>
          <p:cNvSpPr>
            <a:spLocks noGrp="1" noRot="1"/>
          </p:cNvSpPr>
          <p:nvPr>
            <p:ph idx="1"/>
          </p:nvPr>
        </p:nvSpPr>
        <p:spPr>
          <a:xfrm>
            <a:off x="273050" y="1460500"/>
            <a:ext cx="8597900" cy="4422775"/>
          </a:xfrm>
          <a:ln>
            <a:solidFill>
              <a:srgbClr val="FF0000"/>
            </a:solidFill>
            <a:miter/>
          </a:ln>
        </p:spPr>
        <p:txBody>
          <a:bodyPr vert="horz" wrap="square" lIns="91440" tIns="45720" rIns="91440" bIns="45720" anchor="t" anchorCtr="0"/>
          <a:lstStyle/>
          <a:p>
            <a:pPr eaLnBrk="1" hangingPunct="1">
              <a:lnSpc>
                <a:spcPct val="120000"/>
              </a:lnSpc>
            </a:pPr>
            <a:r>
              <a:rPr lang="en-US" altLang="zh-CN" b="1">
                <a:solidFill>
                  <a:srgbClr val="000000"/>
                </a:solidFill>
                <a:latin typeface="楷体" panose="02010609060101010101" pitchFamily="49" charset="-122"/>
                <a:ea typeface="楷体" panose="02010609060101010101" pitchFamily="49" charset="-122"/>
              </a:rPr>
              <a:t>3</a:t>
            </a:r>
            <a:r>
              <a:rPr lang="zh-CN" altLang="en-US" b="1">
                <a:solidFill>
                  <a:srgbClr val="000000"/>
                </a:solidFill>
                <a:latin typeface="楷体" panose="02010609060101010101" pitchFamily="49" charset="-122"/>
                <a:ea typeface="楷体" panose="02010609060101010101" pitchFamily="49" charset="-122"/>
              </a:rPr>
              <a:t>、林萍是一位普通的保险公司职员，她为非亲非故的女孩捐献肝脏的事迹感动了广大网友自发在网上留言，大家热情地称其为“宁波的骄傲”。</a:t>
            </a:r>
            <a:endParaRPr lang="zh-CN" altLang="en-US" sz="2800" b="1">
              <a:solidFill>
                <a:srgbClr val="000000"/>
              </a:solidFill>
              <a:latin typeface="楷体" panose="02010609060101010101" pitchFamily="49" charset="-122"/>
              <a:ea typeface="楷体" panose="02010609060101010101" pitchFamily="49" charset="-122"/>
            </a:endParaRPr>
          </a:p>
          <a:p>
            <a:pPr eaLnBrk="1" hangingPunct="1">
              <a:lnSpc>
                <a:spcPct val="120000"/>
              </a:lnSpc>
            </a:pPr>
            <a:r>
              <a:rPr lang="en-US" altLang="zh-CN" b="1">
                <a:solidFill>
                  <a:srgbClr val="FF0000"/>
                </a:solidFill>
                <a:latin typeface="隶书" panose="02010509060101010101" pitchFamily="49" charset="-122"/>
                <a:ea typeface="隶书" panose="02010509060101010101" pitchFamily="49" charset="-122"/>
              </a:rPr>
              <a:t>【</a:t>
            </a:r>
            <a:r>
              <a:rPr lang="zh-CN" altLang="en-US" b="1">
                <a:solidFill>
                  <a:srgbClr val="FF0000"/>
                </a:solidFill>
                <a:latin typeface="隶书" panose="02010509060101010101" pitchFamily="49" charset="-122"/>
                <a:ea typeface="隶书" panose="02010509060101010101" pitchFamily="49" charset="-122"/>
              </a:rPr>
              <a:t>解析</a:t>
            </a:r>
            <a:r>
              <a:rPr lang="en-US" altLang="zh-CN" b="1">
                <a:solidFill>
                  <a:srgbClr val="FF0000"/>
                </a:solidFill>
                <a:latin typeface="隶书" panose="02010509060101010101" pitchFamily="49" charset="-122"/>
                <a:ea typeface="隶书" panose="02010509060101010101" pitchFamily="49" charset="-122"/>
              </a:rPr>
              <a:t>】</a:t>
            </a:r>
            <a:r>
              <a:rPr lang="zh-CN" altLang="en-US" b="1">
                <a:solidFill>
                  <a:srgbClr val="FF0000"/>
                </a:solidFill>
                <a:latin typeface="隶书" panose="02010509060101010101" pitchFamily="49" charset="-122"/>
                <a:ea typeface="隶书" panose="02010509060101010101" pitchFamily="49" charset="-122"/>
              </a:rPr>
              <a:t> 改为“她为非亲非故的女孩捐献肝脏的事迹感动了广大网友，他们自发在网上留言”。</a:t>
            </a:r>
          </a:p>
        </p:txBody>
      </p:sp>
      <p:sp>
        <p:nvSpPr>
          <p:cNvPr id="16387" name="文本框 1"/>
          <p:cNvSpPr txBox="1"/>
          <p:nvPr/>
        </p:nvSpPr>
        <p:spPr>
          <a:xfrm>
            <a:off x="273050" y="530225"/>
            <a:ext cx="1957388" cy="582613"/>
          </a:xfrm>
          <a:prstGeom prst="rect">
            <a:avLst/>
          </a:prstGeom>
          <a:solidFill>
            <a:srgbClr val="FFFF00"/>
          </a:solidFill>
          <a:ln w="9525" cap="flat" cmpd="sng">
            <a:solidFill>
              <a:srgbClr val="FF0000"/>
            </a:solidFill>
            <a:prstDash val="solid"/>
            <a:round/>
            <a:headEnd type="none" w="med" len="med"/>
            <a:tailEnd type="none" w="med" len="med"/>
          </a:ln>
        </p:spPr>
        <p:txBody>
          <a:bodyPr wrap="square" anchor="t" anchorCtr="0">
            <a:spAutoFit/>
          </a:bodyPr>
          <a:lstStyle/>
          <a:p>
            <a:r>
              <a:rPr lang="zh-CN" altLang="en-US" sz="3200" b="1">
                <a:solidFill>
                  <a:srgbClr val="FF0000"/>
                </a:solidFill>
                <a:latin typeface="微软雅黑" panose="020b0503020204020204" charset="-122"/>
                <a:ea typeface="微软雅黑" panose="020b0503020204020204" charset="-122"/>
                <a:sym typeface="宋体" panose="02010600030101010101" pitchFamily="2" charset="-122"/>
              </a:rPr>
              <a:t>牛刀小试：</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34499">
                                            <p:txEl>
                                              <p:pRg st="1" end="1"/>
                                            </p:txEl>
                                          </p:spTgt>
                                        </p:tgtEl>
                                        <p:attrNameLst>
                                          <p:attrName>style.visibility</p:attrName>
                                        </p:attrNameLst>
                                      </p:cBhvr>
                                      <p:to>
                                        <p:strVal val="visible"/>
                                      </p:to>
                                    </p:set>
                                    <p:animEffect transition="in" filter="blinds(horizontal)">
                                      <p:cBhvr>
                                        <p:cTn id="7" dur="500"/>
                                        <p:tgtEl>
                                          <p:spTgt spid="23449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2" name="Text Box 4"/>
          <p:cNvSpPr txBox="1"/>
          <p:nvPr/>
        </p:nvSpPr>
        <p:spPr>
          <a:xfrm>
            <a:off x="504825" y="2387600"/>
            <a:ext cx="8134350" cy="2747963"/>
          </a:xfrm>
          <a:prstGeom prst="rect">
            <a:avLst/>
          </a:prstGeom>
          <a:noFill/>
          <a:ln w="28575" cap="flat" cmpd="sng">
            <a:solidFill>
              <a:srgbClr val="FF0000"/>
            </a:solidFill>
            <a:prstDash val="solid"/>
            <a:round/>
            <a:headEnd type="none" w="med" len="med"/>
            <a:tailEnd type="none" w="med" len="med"/>
          </a:ln>
        </p:spPr>
        <p:txBody>
          <a:bodyPr wrap="square" anchor="t" anchorCtr="0">
            <a:spAutoFit/>
          </a:bodyPr>
          <a:lstStyle/>
          <a:p>
            <a:pPr>
              <a:lnSpc>
                <a:spcPct val="120000"/>
              </a:lnSpc>
            </a:pPr>
            <a:r>
              <a:rPr lang="zh-CN" altLang="en-US" sz="3200">
                <a:solidFill>
                  <a:srgbClr val="008000"/>
                </a:solidFill>
                <a:latin typeface="Arial" panose="020b0604020202020204" pitchFamily="34" charset="0"/>
                <a:ea typeface="隶书" panose="02010509060101010101" pitchFamily="49" charset="-122"/>
              </a:rPr>
              <a:t>        </a:t>
            </a:r>
            <a:r>
              <a:rPr lang="zh-CN" altLang="en-US" sz="2800">
                <a:solidFill>
                  <a:srgbClr val="008000"/>
                </a:solidFill>
                <a:latin typeface="Arial" panose="020b0604020202020204" pitchFamily="34" charset="0"/>
                <a:ea typeface="隶书" panose="02010509060101010101" pitchFamily="49" charset="-122"/>
              </a:rPr>
              <a:t> </a:t>
            </a:r>
            <a:r>
              <a:rPr lang="zh-CN" altLang="en-US" sz="3600" b="1">
                <a:solidFill>
                  <a:srgbClr val="008000"/>
                </a:solidFill>
                <a:latin typeface="黑体" panose="02010609060101010101" pitchFamily="49" charset="-122"/>
                <a:ea typeface="黑体" panose="02010609060101010101" pitchFamily="49" charset="-122"/>
              </a:rPr>
              <a:t>格式杂糅，是指对某些固定的惯用的造句格式，既想用这种，又想用那种，把两种本来不能结合在一起的格式，硬是混在一起使用。</a:t>
            </a:r>
          </a:p>
        </p:txBody>
      </p:sp>
      <p:sp>
        <p:nvSpPr>
          <p:cNvPr id="17410" name="文本框 1"/>
          <p:cNvSpPr txBox="1"/>
          <p:nvPr/>
        </p:nvSpPr>
        <p:spPr>
          <a:xfrm>
            <a:off x="504825" y="1073150"/>
            <a:ext cx="8134350" cy="903288"/>
          </a:xfrm>
          <a:prstGeom prst="rect">
            <a:avLst/>
          </a:prstGeom>
          <a:solidFill>
            <a:srgbClr val="FFFF00"/>
          </a:solidFill>
          <a:ln w="28575" cap="flat" cmpd="sng">
            <a:solidFill>
              <a:schemeClr val="tx1"/>
            </a:solidFill>
            <a:prstDash val="solid"/>
            <a:round/>
            <a:headEnd type="none" w="med" len="med"/>
            <a:tailEnd type="none" w="med" len="med"/>
          </a:ln>
        </p:spPr>
        <p:txBody>
          <a:bodyPr wrap="square" anchor="t" anchorCtr="0">
            <a:spAutoFit/>
          </a:bodyPr>
          <a:lstStyle/>
          <a:p>
            <a:pPr>
              <a:lnSpc>
                <a:spcPct val="110000"/>
              </a:lnSpc>
            </a:pPr>
            <a:r>
              <a:rPr lang="zh-CN" altLang="en-US" sz="4800" b="1">
                <a:solidFill>
                  <a:srgbClr val="FF0000"/>
                </a:solidFill>
                <a:latin typeface="黑体" panose="02010609060101010101" pitchFamily="49" charset="-122"/>
                <a:ea typeface="黑体" panose="02010609060101010101" pitchFamily="49" charset="-122"/>
                <a:sym typeface="宋体" panose="02010600030101010101" pitchFamily="2" charset="-122"/>
              </a:rPr>
              <a:t>二、</a:t>
            </a:r>
            <a:r>
              <a:rPr lang="zh-CN" altLang="en-US" sz="4800" b="1">
                <a:solidFill>
                  <a:srgbClr val="FF0000"/>
                </a:solidFill>
                <a:latin typeface="黑体" panose="02010609060101010101" pitchFamily="49" charset="-122"/>
                <a:ea typeface="黑体" panose="02010609060101010101" pitchFamily="49" charset="-122"/>
              </a:rPr>
              <a:t>句式杂糅（举棋不定）</a:t>
            </a:r>
            <a:endParaRPr lang="zh-CN" altLang="en-US" sz="4800" b="1">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linds(horizontal)">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2690" name="Rectangle 2"/>
          <p:cNvSpPr>
            <a:spLocks noGrp="1" noRot="1"/>
          </p:cNvSpPr>
          <p:nvPr>
            <p:ph idx="1"/>
          </p:nvPr>
        </p:nvSpPr>
        <p:spPr>
          <a:xfrm>
            <a:off x="212725" y="919163"/>
            <a:ext cx="8693150" cy="5605462"/>
          </a:xfrm>
          <a:ln>
            <a:solidFill>
              <a:srgbClr val="FF0000"/>
            </a:solidFill>
            <a:miter/>
          </a:ln>
        </p:spPr>
        <p:txBody>
          <a:bodyPr vert="horz" wrap="square" lIns="91440" tIns="45720" rIns="91440" bIns="45720" anchor="t" anchorCtr="0"/>
          <a:lstStyle/>
          <a:p>
            <a:pPr>
              <a:spcBef>
                <a:spcPct val="0"/>
              </a:spcBef>
            </a:pPr>
            <a:r>
              <a:rPr lang="zh-CN" altLang="en-US" sz="3000">
                <a:solidFill>
                  <a:srgbClr val="FF0000"/>
                </a:solidFill>
                <a:ea typeface="隶书" panose="02010509060101010101" pitchFamily="49" charset="-122"/>
              </a:rPr>
              <a:t> </a:t>
            </a:r>
            <a:r>
              <a:rPr lang="zh-CN" altLang="en-US" sz="3000" b="1">
                <a:solidFill>
                  <a:srgbClr val="000000"/>
                </a:solidFill>
                <a:latin typeface="黑体" panose="02010609060101010101" pitchFamily="49" charset="-122"/>
                <a:ea typeface="黑体" panose="02010609060101010101" pitchFamily="49" charset="-122"/>
              </a:rPr>
              <a:t>①中学生能否健康成长，关键在于人生观起决定作用。</a:t>
            </a:r>
          </a:p>
          <a:p>
            <a:pPr>
              <a:spcBef>
                <a:spcPct val="0"/>
              </a:spcBef>
            </a:pPr>
            <a:r>
              <a:rPr lang="zh-CN" altLang="en-US" sz="2800" b="1">
                <a:solidFill>
                  <a:srgbClr val="FF0000"/>
                </a:solidFill>
                <a:latin typeface="隶书" panose="02010509060101010101" pitchFamily="49" charset="-122"/>
                <a:ea typeface="隶书" panose="02010509060101010101" pitchFamily="49" charset="-122"/>
              </a:rPr>
              <a:t>   可以说“</a:t>
            </a:r>
            <a:r>
              <a:rPr lang="zh-CN" altLang="en-US" sz="2800" b="1" u="sng">
                <a:solidFill>
                  <a:srgbClr val="FF0000"/>
                </a:solidFill>
                <a:latin typeface="隶书" panose="02010509060101010101" pitchFamily="49" charset="-122"/>
                <a:ea typeface="隶书" panose="02010509060101010101" pitchFamily="49" charset="-122"/>
              </a:rPr>
              <a:t>关键在于</a:t>
            </a:r>
            <a:r>
              <a:rPr lang="en-US" altLang="zh-CN" sz="2800" b="1" u="sng">
                <a:solidFill>
                  <a:srgbClr val="FF0000"/>
                </a:solidFill>
                <a:latin typeface="隶书" panose="02010509060101010101" pitchFamily="49" charset="-122"/>
                <a:ea typeface="隶书" panose="02010509060101010101" pitchFamily="49" charset="-122"/>
              </a:rPr>
              <a:t>……</a:t>
            </a:r>
            <a:r>
              <a:rPr lang="zh-CN" altLang="en-US" sz="2800" b="1">
                <a:solidFill>
                  <a:srgbClr val="FF0000"/>
                </a:solidFill>
                <a:latin typeface="隶书" panose="02010509060101010101" pitchFamily="49" charset="-122"/>
                <a:ea typeface="隶书" panose="02010509060101010101" pitchFamily="49" charset="-122"/>
              </a:rPr>
              <a:t>”或“</a:t>
            </a:r>
            <a:r>
              <a:rPr lang="en-US" altLang="zh-CN" sz="2800" b="1" u="sng">
                <a:solidFill>
                  <a:srgbClr val="FF0000"/>
                </a:solidFill>
                <a:latin typeface="隶书" panose="02010509060101010101" pitchFamily="49" charset="-122"/>
                <a:ea typeface="隶书" panose="02010509060101010101" pitchFamily="49" charset="-122"/>
              </a:rPr>
              <a:t>……</a:t>
            </a:r>
            <a:r>
              <a:rPr lang="zh-CN" altLang="en-US" sz="2800" b="1" u="sng">
                <a:solidFill>
                  <a:srgbClr val="FF0000"/>
                </a:solidFill>
                <a:latin typeface="隶书" panose="02010509060101010101" pitchFamily="49" charset="-122"/>
                <a:ea typeface="隶书" panose="02010509060101010101" pitchFamily="49" charset="-122"/>
              </a:rPr>
              <a:t>起决定作用</a:t>
            </a:r>
            <a:r>
              <a:rPr lang="zh-CN" altLang="en-US" sz="2800" b="1">
                <a:solidFill>
                  <a:srgbClr val="FF0000"/>
                </a:solidFill>
                <a:latin typeface="隶书" panose="02010509060101010101" pitchFamily="49" charset="-122"/>
                <a:ea typeface="隶书" panose="02010509060101010101" pitchFamily="49" charset="-122"/>
              </a:rPr>
              <a:t>”的格式，但不能说“关键在于</a:t>
            </a:r>
            <a:r>
              <a:rPr lang="en-US" altLang="zh-CN" sz="2800" b="1">
                <a:solidFill>
                  <a:srgbClr val="FF0000"/>
                </a:solidFill>
                <a:latin typeface="隶书" panose="02010509060101010101" pitchFamily="49" charset="-122"/>
                <a:ea typeface="隶书" panose="02010509060101010101" pitchFamily="49" charset="-122"/>
              </a:rPr>
              <a:t>……</a:t>
            </a:r>
            <a:r>
              <a:rPr lang="zh-CN" altLang="en-US" sz="2800" b="1">
                <a:solidFill>
                  <a:srgbClr val="FF0000"/>
                </a:solidFill>
                <a:latin typeface="隶书" panose="02010509060101010101" pitchFamily="49" charset="-122"/>
                <a:ea typeface="隶书" panose="02010509060101010101" pitchFamily="49" charset="-122"/>
              </a:rPr>
              <a:t>起决定作用”这种错误格式。</a:t>
            </a:r>
          </a:p>
          <a:p>
            <a:pPr>
              <a:spcBef>
                <a:spcPct val="0"/>
              </a:spcBef>
            </a:pPr>
            <a:endParaRPr lang="en-US" altLang="zh-CN" sz="3000" b="1">
              <a:solidFill>
                <a:srgbClr val="FF0000"/>
              </a:solidFill>
              <a:latin typeface="隶书" panose="02010509060101010101" pitchFamily="49" charset="-122"/>
              <a:ea typeface="隶书" panose="02010509060101010101" pitchFamily="49" charset="-122"/>
            </a:endParaRPr>
          </a:p>
          <a:p>
            <a:pPr eaLnBrk="1" hangingPunct="1">
              <a:spcBef>
                <a:spcPct val="0"/>
              </a:spcBef>
            </a:pPr>
            <a:r>
              <a:rPr lang="zh-CN" altLang="en-US" sz="3000" b="1">
                <a:solidFill>
                  <a:srgbClr val="000000"/>
                </a:solidFill>
                <a:latin typeface="黑体" panose="02010609060101010101" pitchFamily="49" charset="-122"/>
                <a:ea typeface="黑体" panose="02010609060101010101" pitchFamily="49" charset="-122"/>
              </a:rPr>
              <a:t>②在质量月活动中，他们围绕以提高产品质量为中心，进行了综合治理，尤其加强了对工艺流程、验收程序的监控。	</a:t>
            </a:r>
            <a:endParaRPr lang="zh-CN" altLang="en-US" sz="3000" b="1">
              <a:solidFill>
                <a:srgbClr val="FF0000"/>
              </a:solidFill>
              <a:latin typeface="黑体" panose="02010609060101010101" pitchFamily="49" charset="-122"/>
              <a:ea typeface="黑体" panose="02010609060101010101" pitchFamily="49" charset="-122"/>
            </a:endParaRPr>
          </a:p>
          <a:p>
            <a:pPr eaLnBrk="1" hangingPunct="1">
              <a:lnSpc>
                <a:spcPct val="80000"/>
              </a:lnSpc>
              <a:spcBef>
                <a:spcPct val="0"/>
              </a:spcBef>
            </a:pPr>
            <a:r>
              <a:rPr lang="zh-CN" altLang="en-US" sz="3000" b="1">
                <a:solidFill>
                  <a:srgbClr val="FF0000"/>
                </a:solidFill>
                <a:latin typeface="隶书" panose="02010509060101010101" pitchFamily="49" charset="-122"/>
                <a:ea typeface="隶书" panose="02010509060101010101" pitchFamily="49" charset="-122"/>
              </a:rPr>
              <a:t>    </a:t>
            </a:r>
            <a:r>
              <a:rPr lang="zh-CN" altLang="en-US" sz="2800" b="1">
                <a:solidFill>
                  <a:srgbClr val="FF0000"/>
                </a:solidFill>
                <a:latin typeface="隶书" panose="02010509060101010101" pitchFamily="49" charset="-122"/>
                <a:ea typeface="隶书" panose="02010509060101010101" pitchFamily="49" charset="-122"/>
              </a:rPr>
              <a:t>可以说“围绕</a:t>
            </a:r>
            <a:r>
              <a:rPr lang="en-US" altLang="zh-CN" sz="2800" b="1">
                <a:solidFill>
                  <a:srgbClr val="FF0000"/>
                </a:solidFill>
                <a:latin typeface="隶书" panose="02010509060101010101" pitchFamily="49" charset="-122"/>
                <a:ea typeface="隶书" panose="02010509060101010101" pitchFamily="49" charset="-122"/>
              </a:rPr>
              <a:t>……</a:t>
            </a:r>
            <a:r>
              <a:rPr lang="zh-CN" altLang="en-US" sz="2800" b="1">
                <a:solidFill>
                  <a:srgbClr val="FF0000"/>
                </a:solidFill>
                <a:latin typeface="隶书" panose="02010509060101010101" pitchFamily="49" charset="-122"/>
                <a:ea typeface="隶书" panose="02010509060101010101" pitchFamily="49" charset="-122"/>
              </a:rPr>
              <a:t>中心”或“以</a:t>
            </a:r>
            <a:r>
              <a:rPr lang="en-US" altLang="zh-CN" sz="2800" b="1">
                <a:solidFill>
                  <a:srgbClr val="FF0000"/>
                </a:solidFill>
                <a:latin typeface="隶书" panose="02010509060101010101" pitchFamily="49" charset="-122"/>
                <a:ea typeface="隶书" panose="02010509060101010101" pitchFamily="49" charset="-122"/>
              </a:rPr>
              <a:t>……</a:t>
            </a:r>
            <a:r>
              <a:rPr lang="zh-CN" altLang="en-US" sz="2800" b="1">
                <a:solidFill>
                  <a:srgbClr val="FF0000"/>
                </a:solidFill>
                <a:latin typeface="隶书" panose="02010509060101010101" pitchFamily="49" charset="-122"/>
                <a:ea typeface="隶书" panose="02010509060101010101" pitchFamily="49" charset="-122"/>
              </a:rPr>
              <a:t>为中心”的格式，但不能说“围绕以</a:t>
            </a:r>
            <a:r>
              <a:rPr lang="en-US" altLang="zh-CN" sz="2800" b="1">
                <a:solidFill>
                  <a:srgbClr val="FF0000"/>
                </a:solidFill>
                <a:latin typeface="隶书" panose="02010509060101010101" pitchFamily="49" charset="-122"/>
                <a:ea typeface="隶书" panose="02010509060101010101" pitchFamily="49" charset="-122"/>
              </a:rPr>
              <a:t>……</a:t>
            </a:r>
            <a:r>
              <a:rPr lang="zh-CN" altLang="en-US" sz="2800" b="1">
                <a:solidFill>
                  <a:srgbClr val="FF0000"/>
                </a:solidFill>
                <a:latin typeface="隶书" panose="02010509060101010101" pitchFamily="49" charset="-122"/>
                <a:ea typeface="隶书" panose="02010509060101010101" pitchFamily="49" charset="-122"/>
              </a:rPr>
              <a:t>为中心”这种错误格式。划线部分可改为“围绕提高产品质量这个中心”或“以提高产品质量为中心”。	</a:t>
            </a:r>
          </a:p>
        </p:txBody>
      </p:sp>
      <p:sp>
        <p:nvSpPr>
          <p:cNvPr id="18434" name="Rectangle 2"/>
          <p:cNvSpPr>
            <a:spLocks noGrp="1" noRot="1"/>
          </p:cNvSpPr>
          <p:nvPr>
            <p:ph type="title"/>
          </p:nvPr>
        </p:nvSpPr>
        <p:spPr>
          <a:xfrm>
            <a:off x="211138" y="254000"/>
            <a:ext cx="8864600" cy="582613"/>
          </a:xfrm>
          <a:solidFill>
            <a:srgbClr val="FBFFFB"/>
          </a:solidFill>
        </p:spPr>
        <p:txBody>
          <a:bodyPr vert="horz" wrap="square" lIns="91440" tIns="45720" rIns="91440" bIns="45720" anchor="ctr" anchorCtr="0"/>
          <a:lstStyle/>
          <a:p>
            <a:pPr algn="l" eaLnBrk="1" hangingPunct="1"/>
            <a:r>
              <a:rPr lang="zh-CN" altLang="en-US" sz="3200" b="1">
                <a:latin typeface="黑体" panose="02010609060101010101" pitchFamily="49" charset="-122"/>
                <a:ea typeface="黑体" panose="02010609060101010101" pitchFamily="49" charset="-122"/>
              </a:rPr>
              <a:t>想一想：分析下面句子是怎样造成句式杂糅的？</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42690">
                                            <p:txEl>
                                              <p:charRg st="26" end="76"/>
                                            </p:txEl>
                                          </p:spTgt>
                                        </p:tgtEl>
                                        <p:attrNameLst>
                                          <p:attrName>style.visibility</p:attrName>
                                        </p:attrNameLst>
                                      </p:cBhvr>
                                      <p:to>
                                        <p:strVal val="visible"/>
                                      </p:to>
                                    </p:set>
                                    <p:anim calcmode="lin" valueType="num">
                                      <p:cBhvr additive="base">
                                        <p:cTn id="7" dur="500" fill="hold"/>
                                        <p:tgtEl>
                                          <p:spTgt spid="242690">
                                            <p:txEl>
                                              <p:charRg st="26" end="7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2690">
                                            <p:txEl>
                                              <p:charRg st="26" end="76"/>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42690">
                                            <p:txEl>
                                              <p:charRg st="129" end="211"/>
                                            </p:txEl>
                                          </p:spTgt>
                                        </p:tgtEl>
                                        <p:attrNameLst>
                                          <p:attrName>style.visibility</p:attrName>
                                        </p:attrNameLst>
                                      </p:cBhvr>
                                      <p:to>
                                        <p:strVal val="visible"/>
                                      </p:to>
                                    </p:set>
                                    <p:anim calcmode="lin" valueType="num">
                                      <p:cBhvr additive="base">
                                        <p:cTn id="13" dur="500" fill="hold"/>
                                        <p:tgtEl>
                                          <p:spTgt spid="242690">
                                            <p:txEl>
                                              <p:charRg st="129" end="21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2690">
                                            <p:txEl>
                                              <p:charRg st="129" end="2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71</Paragraphs>
  <Slides>20</Slides>
  <Notes>1</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20</vt:i4>
      </vt:variant>
    </vt:vector>
  </HeadingPairs>
  <TitlesOfParts>
    <vt:vector baseType="lpstr" size="33">
      <vt:lpstr>Arial</vt:lpstr>
      <vt:lpstr>宋体</vt:lpstr>
      <vt:lpstr>Wingdings</vt:lpstr>
      <vt:lpstr>Calibri Light</vt:lpstr>
      <vt:lpstr>Calibri</vt:lpstr>
      <vt:lpstr>微软雅黑</vt:lpstr>
      <vt:lpstr>黑体</vt:lpstr>
      <vt:lpstr>隶书</vt:lpstr>
      <vt:lpstr>楷体</vt:lpstr>
      <vt:lpstr>新宋体</vt:lpstr>
      <vt:lpstr>华文行楷</vt:lpstr>
      <vt:lpstr>楷体_GB2312</vt:lpstr>
      <vt:lpstr>诗情画意</vt:lpstr>
      <vt:lpstr>PowerPoint Presentation</vt:lpstr>
      <vt:lpstr>PowerPoint Presentation</vt:lpstr>
      <vt:lpstr>PowerPoint Presentation</vt:lpstr>
      <vt:lpstr>PowerPoint Presentation</vt:lpstr>
      <vt:lpstr>PowerPoint Presentation</vt:lpstr>
      <vt:lpstr>PowerPoint Presentation</vt:lpstr>
      <vt:lpstr>分析下面句子是怎样造成藕断丝连的？</vt:lpstr>
      <vt:lpstr>PowerPoint Presentation</vt:lpstr>
      <vt:lpstr>想一想：分析下面句子是怎样造成句式杂糅的？</vt:lpstr>
      <vt:lpstr>想一想：分析下面句子是怎样造成句式杂糅的？</vt:lpstr>
      <vt:lpstr>PowerPoint Presentation</vt:lpstr>
      <vt:lpstr>PowerPoint Presentation</vt:lpstr>
      <vt:lpstr>PowerPoint Presentation</vt:lpstr>
      <vt:lpstr>PowerPoint Presentation</vt:lpstr>
      <vt:lpstr>PowerPoint Presentation</vt:lpstr>
      <vt:lpstr>巩固提高分析下列结构混乱的句子</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2021-08-27T13:57:50.424</cp:lastPrinted>
  <dcterms:created xsi:type="dcterms:W3CDTF">2021-08-27T13:57:50Z</dcterms:created>
  <dcterms:modified xsi:type="dcterms:W3CDTF">2021-08-27T05:57:50Z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