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325" r:id="rId5"/>
    <p:sldId id="326" r:id="rId7"/>
    <p:sldId id="368" r:id="rId8"/>
    <p:sldId id="369" r:id="rId9"/>
    <p:sldId id="328" r:id="rId10"/>
    <p:sldId id="371" r:id="rId11"/>
    <p:sldId id="373" r:id="rId12"/>
    <p:sldId id="331" r:id="rId13"/>
    <p:sldId id="332" r:id="rId14"/>
    <p:sldId id="312" r:id="rId15"/>
    <p:sldId id="310" r:id="rId16"/>
    <p:sldId id="382" r:id="rId17"/>
    <p:sldId id="379" r:id="rId18"/>
    <p:sldId id="381" r:id="rId19"/>
    <p:sldId id="380" r:id="rId20"/>
    <p:sldId id="375" r:id="rId21"/>
    <p:sldId id="321" r:id="rId22"/>
    <p:sldId id="346" r:id="rId23"/>
    <p:sldId id="290" r:id="rId24"/>
    <p:sldId id="385" r:id="rId25"/>
    <p:sldId id="384" r:id="rId26"/>
    <p:sldId id="386" r:id="rId27"/>
    <p:sldId id="383" r:id="rId28"/>
    <p:sldId id="388" r:id="rId29"/>
    <p:sldId id="387" r:id="rId30"/>
    <p:sldId id="336" r:id="rId31"/>
    <p:sldId id="337" r:id="rId32"/>
    <p:sldId id="338" r:id="rId33"/>
    <p:sldId id="339" r:id="rId34"/>
    <p:sldId id="391" r:id="rId35"/>
    <p:sldId id="392" r:id="rId36"/>
    <p:sldId id="390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8"/>
    <p:restoredTop sz="94682"/>
  </p:normalViewPr>
  <p:slideViewPr>
    <p:cSldViewPr showGuides="1">
      <p:cViewPr varScale="1">
        <p:scale>
          <a:sx n="66" d="100"/>
          <a:sy n="66" d="100"/>
        </p:scale>
        <p:origin x="-828" y="-96"/>
      </p:cViewPr>
      <p:guideLst>
        <p:guide orient="horz" pos="2188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页眉占位符 174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7411" name="日期占位符 174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3076" name="幻灯片图像占位符 1741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741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414" name="页脚占位符 174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7415" name="灯片编号占位符 174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122" name="幻灯片图像占位符 942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3" name="文本占位符 94210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7170" name="幻灯片图像占位符 962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71" name="文本占位符 96258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9218" name="幻灯片图像占位符 983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9" name="文本占位符 9830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9218" name="幻灯片图像占位符 983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9" name="文本占位符 9830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1266" name="幻灯片图像占位符 1003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1267" name="文本占位符 100354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9218" name="幻灯片图像占位符 983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9" name="文本占位符 9830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9218" name="幻灯片图像占位符 983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9" name="文本占位符 9830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7410" name="幻灯片图像占位符 1064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411" name="文本占位符 106498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9458" name="幻灯片图像占位符 1085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文本占位符 10854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8448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单击此处编辑文本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.xml"/><Relationship Id="rId16" Type="http://schemas.openxmlformats.org/officeDocument/2006/relationships/tags" Target="../tags/tag5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1524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2000" b="1">
                <a:solidFill>
                  <a:srgbClr val="0000FF"/>
                </a:solidFill>
                <a:ea typeface="华文行楷" panose="02010800040101010101" pitchFamily="2" charset="-122"/>
              </a:defRPr>
            </a:lvl1pPr>
          </a:lstStyle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5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608013"/>
            <a:ext cx="8228012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455613" y="1516063"/>
            <a:ext cx="8228012" cy="4737100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1524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2000" b="1">
                <a:solidFill>
                  <a:srgbClr val="0000FF"/>
                </a:solidFill>
                <a:ea typeface="华文行楷" panose="02010800040101010101" pitchFamily="2" charset="-122"/>
              </a:defRPr>
            </a:lvl1pPr>
          </a:lstStyle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富安中学刘瑛</a:t>
            </a:r>
            <a:endParaRPr lang="zh-CN" altLang="en-US" sz="2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4.png"/><Relationship Id="rId3" Type="http://schemas.microsoft.com/office/2007/relationships/media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26149;&#26032;&#20154;&#25945;&#29256;&#26032;&#29256;&#19971;&#24180;&#32423;&#19979;&#20876;&#35821;&#25991;PPT&#35838;&#20214;&#26391;&#35835;&#26448;&#26009;&#25945;&#26696;&#23548;&#23398;&#26696;\&#35838;&#22806;&#21476;&#35799;&#35789;&#35829;&#35835;&#65288;&#27850;&#31206;&#28142;%20%20%20&#36158;&#29983;%20%20&#36807;&#26494;&#28304;&#26216;&#28810;&#28422;&#20844;&#24215;%20%20&#32422;&#23458;&#65289;\&#32422;&#23458;.mp3" TargetMode="External"/><Relationship Id="rId2" Type="http://schemas.openxmlformats.org/officeDocument/2006/relationships/audio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26149;&#26032;&#20154;&#25945;&#29256;&#26032;&#29256;&#19971;&#24180;&#32423;&#19979;&#20876;&#35821;&#25991;PPT&#35838;&#20214;&#26391;&#35835;&#26448;&#26009;&#25945;&#26696;&#23548;&#23398;&#26696;\&#35838;&#22806;&#21476;&#35799;&#35789;&#35829;&#35835;&#65288;&#27850;&#31206;&#28142;%20%20%20&#36158;&#29983;%20%20&#36807;&#26494;&#28304;&#26216;&#28810;&#28422;&#20844;&#24215;%20%20&#32422;&#23458;&#65289;\&#32422;&#23458;.mp3" TargetMode="Externa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4.png"/><Relationship Id="rId3" Type="http://schemas.microsoft.com/office/2007/relationships/media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26149;&#26032;&#20154;&#25945;&#29256;&#26032;&#29256;&#19971;&#24180;&#32423;&#19979;&#20876;&#35821;&#25991;PPT&#35838;&#20214;&#26391;&#35835;&#26448;&#26009;&#25945;&#26696;&#23548;&#23398;&#26696;\&#35838;&#22806;&#21476;&#35799;&#35789;&#35829;&#35835;&#65288;&#27850;&#31206;&#28142;%20%20%20&#36158;&#29983;%20%20&#36807;&#26494;&#28304;&#26216;&#28810;&#28422;&#20844;&#24215;%20%20&#32422;&#23458;&#65289;\&#27850;&#31206;&#28142;&#26391;&#35835;.mp3" TargetMode="External"/><Relationship Id="rId2" Type="http://schemas.openxmlformats.org/officeDocument/2006/relationships/audio" Target="file:///E:\&#35821;&#25991;&#25945;&#23398;&#35838;&#20214;&#25945;&#26696;&#23548;&#23398;&#26696;&#26391;&#35835;&#32032;&#26448;\&#26032;&#20154;&#25945;&#29256;&#35821;&#25991;&#25945;&#23398;&#35838;&#20214;&#25945;&#26696;&#23548;&#23398;&#26696;&#26391;&#35835;&#32032;&#26448;\2017&#24180;&#26149;&#26032;&#20154;&#25945;&#29256;&#26032;&#29256;&#19971;&#24180;&#32423;&#19979;&#20876;&#35821;&#25991;PPT&#35838;&#20214;&#26391;&#35835;&#26448;&#26009;&#25945;&#26696;&#23548;&#23398;&#26696;\&#35838;&#22806;&#21476;&#35799;&#35789;&#35829;&#35835;&#65288;&#27850;&#31206;&#28142;%20%20%20&#36158;&#29983;%20%20&#36807;&#26494;&#28304;&#26216;&#28810;&#28422;&#20844;&#24215;%20%20&#32422;&#23458;&#65289;\&#27850;&#31206;&#28142;&#26391;&#35835;.mp3" TargetMode="Externa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93185" descr="7505_1106814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文本框 93186"/>
          <p:cNvSpPr txBox="1"/>
          <p:nvPr/>
        </p:nvSpPr>
        <p:spPr>
          <a:xfrm>
            <a:off x="3352800" y="3581400"/>
            <a:ext cx="32004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4800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泊秦淮</a:t>
            </a:r>
            <a:endParaRPr lang="zh-CN" altLang="en-US" sz="4800" noProof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杜牧</a:t>
            </a:r>
            <a:endParaRPr lang="zh-CN" altLang="en-US" sz="2800" noProof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78849"/>
          <p:cNvSpPr>
            <a:spLocks noGrp="1"/>
          </p:cNvSpPr>
          <p:nvPr>
            <p:ph type="title"/>
          </p:nvPr>
        </p:nvSpPr>
        <p:spPr>
          <a:xfrm>
            <a:off x="497840" y="381000"/>
            <a:ext cx="4881880" cy="1143000"/>
          </a:xfrm>
        </p:spPr>
        <p:txBody>
          <a:bodyPr anchor="ctr"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贾生 </a:t>
            </a:r>
            <a:endParaRPr lang="zh-CN" altLang="en-US" sz="32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2530" name="文本占位符 78850"/>
          <p:cNvSpPr>
            <a:spLocks noGrp="1"/>
          </p:cNvSpPr>
          <p:nvPr>
            <p:ph idx="1"/>
          </p:nvPr>
        </p:nvSpPr>
        <p:spPr>
          <a:xfrm>
            <a:off x="265430" y="2762250"/>
            <a:ext cx="8229600" cy="4525963"/>
          </a:xfrm>
        </p:spPr>
        <p:txBody>
          <a:bodyPr anchor="t"/>
          <a:p>
            <a:pPr marL="0" algn="l">
              <a:buSz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贾谊（前200年—前168年），汉族，洛阳（今河南洛阳东 ）人，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西汉初年著名政论家、文学家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，世称贾生。司马迁对屈原、贾谊都寄予同情，为二人写了一篇合传，后世因而往往把贾谊与屈原并称为“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屈贾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”。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algn="l">
              <a:buSz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贾谊著作主要有散文和辞赋两类，深受庄子与列子的影响  。代表作有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《过秦论》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、《陈政事疏》等。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" name="图片 1" descr="d53f8794a4c27d1e16c00f5816d5ad6edcc4384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0" y="151765"/>
            <a:ext cx="3197860" cy="24872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76801"/>
          <p:cNvSpPr>
            <a:spLocks noGrp="1"/>
          </p:cNvSpPr>
          <p:nvPr>
            <p:ph type="title"/>
          </p:nvPr>
        </p:nvSpPr>
        <p:spPr>
          <a:xfrm>
            <a:off x="1698625" y="876300"/>
            <a:ext cx="3746500" cy="1143000"/>
          </a:xfrm>
        </p:spPr>
        <p:txBody>
          <a:bodyPr anchor="ctr"/>
          <a:p>
            <a:r>
              <a:rPr lang="zh-CN" altLang="en-US" b="1" dirty="0">
                <a:latin typeface="华文楷体" panose="02010600040101010101" charset="-122"/>
                <a:ea typeface="华文楷体" panose="02010600040101010101" charset="-122"/>
              </a:rPr>
              <a:t>李商隐</a:t>
            </a:r>
            <a:endParaRPr lang="zh-CN" altLang="en-US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06" name="文本占位符 76802"/>
          <p:cNvSpPr>
            <a:spLocks noGrp="1"/>
          </p:cNvSpPr>
          <p:nvPr>
            <p:ph idx="1"/>
          </p:nvPr>
        </p:nvSpPr>
        <p:spPr>
          <a:xfrm>
            <a:off x="342900" y="2435225"/>
            <a:ext cx="8229600" cy="196215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</a:rPr>
              <a:t>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李商隐（约813年-约858年），字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义山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，号玉谿生，怀州河内（今河南沁阳县）人  。晚唐著名诗人，和杜牧合称“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小李杜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”。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1507" name="图片 77827" descr="8640bf8b482f164f9f2fb40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34100" y="101600"/>
            <a:ext cx="2917825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20090" y="2621280"/>
            <a:ext cx="615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xī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7" descr="画卷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588" y="226378"/>
            <a:ext cx="7135812" cy="327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矩形 11"/>
          <p:cNvSpPr/>
          <p:nvPr/>
        </p:nvSpPr>
        <p:spPr>
          <a:xfrm>
            <a:off x="2125980" y="1065530"/>
            <a:ext cx="52832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宣室求贤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逐臣，贾生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夜半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前席，不问苍生问鬼神。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矩形 1"/>
          <p:cNvSpPr/>
          <p:nvPr/>
        </p:nvSpPr>
        <p:spPr>
          <a:xfrm>
            <a:off x="4073525" y="226378"/>
            <a:ext cx="86677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贾生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0595" y="3589973"/>
            <a:ext cx="5942013" cy="286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咨询，征求意见。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才调：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才华，这里指贾谊的政治才能。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无伦：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无人能比。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可惜。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徒然。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charRg st="1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3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charRg st="38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charRg st="45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Box 13"/>
          <p:cNvSpPr txBox="1"/>
          <p:nvPr/>
        </p:nvSpPr>
        <p:spPr>
          <a:xfrm>
            <a:off x="893763" y="1514475"/>
            <a:ext cx="7392987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汉文帝在宣室求问被贬谪的贤臣，贾谊的才华更是无人能比。谈至深夜汉文帝挪动双膝靠近贾谊，可惜他不垂询治国安民的道理和方法，却问无关轻重的鬼神之事。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矩形 13"/>
          <p:cNvSpPr/>
          <p:nvPr/>
        </p:nvSpPr>
        <p:spPr>
          <a:xfrm>
            <a:off x="876300" y="1193800"/>
            <a:ext cx="14239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4070" y="4206240"/>
            <a:ext cx="2072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  <a:sym typeface="+mn-ea"/>
              </a:rPr>
              <a:t>先扬后抑</a:t>
            </a:r>
            <a:endParaRPr lang="zh-CN" altLang="en-US" sz="2800" b="1" dirty="0">
              <a:solidFill>
                <a:srgbClr val="0000FF"/>
              </a:solidFill>
              <a:latin typeface="Calibri" panose="020F050202020403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11"/>
          <p:cNvSpPr/>
          <p:nvPr/>
        </p:nvSpPr>
        <p:spPr>
          <a:xfrm>
            <a:off x="846455" y="1738948"/>
            <a:ext cx="7451725" cy="4150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8650" algn="just" eaLnBrk="0" hangingPunct="0"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诗的前两句由“求”而“访”而“赞”，层层递进，表现了汉文帝对贾生的推服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器重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8650" algn="just" eaLnBrk="0" hangingPunct="0"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第三句承、转交错，是全诗枢纽。承，即所谓“夜半前席”，把汉文帝当时那种虚心垂询、凝神倾听，以至于“不自知膝之前于席”的情状描绘得惟妙惟肖。而“转”，也就在这戏剧高潮中同时开始。用咏叹之笔轻轻拨转——在“夜半虚前席”前加上“可怜”两字，一方面是为末句——一篇之警策预留地步；另一方面也是因为在这里貌似轻描淡写的“可怜”，比剑拔弩张的“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悲”“可叹”更耐人寻味。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0615" y="444500"/>
            <a:ext cx="756539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dirty="0">
                <a:solidFill>
                  <a:schemeClr val="accent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宣室求贤访逐臣，贾生才调更无伦。</a:t>
            </a:r>
            <a:endParaRPr lang="zh-CN" altLang="en-US" sz="3200" b="1" dirty="0">
              <a:solidFill>
                <a:schemeClr val="accent2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可怜夜半虚前席，不问苍生问鬼神。</a:t>
            </a:r>
            <a:endParaRPr lang="zh-CN" altLang="en-US" sz="3200" b="1" dirty="0">
              <a:solidFill>
                <a:schemeClr val="accent2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6475" y="635635"/>
            <a:ext cx="7385050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just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628650" algn="just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末句紧承“可怜”与“虚”，通过“问”与“不问”的对照，让读者自己得出应有的结论。词锋极犀利，讽刺极辛辣，感慨极深沉，却又包含抑扬吞吐之妙。</a:t>
            </a:r>
            <a:endParaRPr kumimoji="0" lang="zh-CN" altLang="en-US" sz="2400" b="1" i="0" u="none" strike="noStrike" kern="1200" cap="none" spc="0" normalizeH="0" baseline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628650" algn="just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整首诗在正反、扬抑、轻重、隐显、承转等方面的艺术处理上，都蕴含着艺术的辩证法，而其新警含蕴、唱叹有情的艺术风格也就通过这一系列成功的艺术处理，逐步显示出来。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655638" y="833438"/>
            <a:ext cx="8093075" cy="2968625"/>
          </a:xfrm>
          <a:prstGeom prst="rect">
            <a:avLst/>
          </a:prstGeom>
        </p:spPr>
        <p:txBody>
          <a:bodyPr>
            <a:spAutoFit/>
          </a:bodyPr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．“可怜”的意思是什么？表达了诗人怎样的情感？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．简要赏析“不问苍生问鬼神”一句。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9025" y="1306513"/>
            <a:ext cx="7272338" cy="1481138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6273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可惜。　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0" marR="0" lvl="0" indent="6273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诗人嘲讽了封建统治者求贤的虚伪，也寄寓了自己怀才不遇的感慨。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8715" y="4166870"/>
            <a:ext cx="7107238" cy="1531938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6273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揭露了晚唐统治者求仙访道、荒于政事、不能任贤、不顺民生的昏庸。诗句寓慨于讽，有很强的讽刺效果。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880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主旨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1746" name="文本占位符 88066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>
              <a:spcBef>
                <a:spcPct val="50000"/>
              </a:spcBef>
              <a:buSzTx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　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这是一首托古讽时诗，意在借贾谊的遭遇，抒写诗人怀才不遇的感慨。诗选取汉文帝宣室召见贾谊，夜半倾谈的情节，写文帝不能识贤，任贤；“不问苍生问鬼神”却揭露了晚唐皇帝服药求仙，荒于政事，不能任贤，不顾民生的昏庸特性。诗寓慨于讽，讽刺效果颇好。 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22881" descr="cea18a1b41bdf2dbae5133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矩形 122882"/>
          <p:cNvSpPr/>
          <p:nvPr/>
        </p:nvSpPr>
        <p:spPr>
          <a:xfrm>
            <a:off x="146050" y="654051"/>
            <a:ext cx="472440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36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过松源晨炊漆公店 </a:t>
            </a:r>
            <a:endParaRPr lang="zh-CN" altLang="en-US" sz="36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5843" name="矩形 122883"/>
          <p:cNvSpPr/>
          <p:nvPr/>
        </p:nvSpPr>
        <p:spPr>
          <a:xfrm>
            <a:off x="1264920" y="1543050"/>
            <a:ext cx="135572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杨万里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矩形 54274"/>
          <p:cNvSpPr/>
          <p:nvPr/>
        </p:nvSpPr>
        <p:spPr>
          <a:xfrm>
            <a:off x="2063750" y="467043"/>
            <a:ext cx="20193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诗人简介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6867" name="矩形 54275"/>
          <p:cNvSpPr/>
          <p:nvPr/>
        </p:nvSpPr>
        <p:spPr>
          <a:xfrm>
            <a:off x="304800" y="3383916"/>
            <a:ext cx="861060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  <a:buSzTx/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  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1721485"/>
            <a:ext cx="55378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杨万里（1127年10月29日－1206年6月15日），字廷秀，号诚斋。吉州吉水（今江西省吉水县黄桥镇湴塘村）人。             南宋著名诗人、大臣，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与陆游、尤袤、范成大并称为“中兴四大诗人”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。因宋光宗曾为其亲书“诚斋”二字，故学者称其为“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诚斋先生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562c11dfa9ec8a132d75bbadf403918fa0ecc01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9160" y="260350"/>
            <a:ext cx="2936240" cy="38773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5" name="文本框 95234"/>
          <p:cNvSpPr txBox="1"/>
          <p:nvPr/>
        </p:nvSpPr>
        <p:spPr>
          <a:xfrm>
            <a:off x="470218" y="3330575"/>
            <a:ext cx="1808162" cy="582613"/>
          </a:xfrm>
          <a:prstGeom prst="rect">
            <a:avLst/>
          </a:prstGeom>
          <a:noFill/>
          <a:ln w="76200" cap="flat" cmpd="tri">
            <a:solidFill>
              <a:srgbClr val="72BFC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algn="ctr"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作者作品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146" name="文本框 95235"/>
          <p:cNvSpPr txBox="1"/>
          <p:nvPr/>
        </p:nvSpPr>
        <p:spPr>
          <a:xfrm>
            <a:off x="1384300" y="24209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文本框 95236"/>
          <p:cNvSpPr txBox="1"/>
          <p:nvPr/>
        </p:nvSpPr>
        <p:spPr>
          <a:xfrm>
            <a:off x="414655" y="4288790"/>
            <a:ext cx="8077200" cy="2245360"/>
          </a:xfrm>
          <a:prstGeom prst="rect">
            <a:avLst/>
          </a:prstGeom>
          <a:noFill/>
          <a:ln w="76200" cap="flat" cmpd="tri">
            <a:solidFill>
              <a:srgbClr val="72BFC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因晚年居长安南樊川别墅，故后世称“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杜樊川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”，著有《樊川文集》。杜牧的诗歌以七言绝句著称，内容以咏史抒怀为主，其诗英发俊爽，多切经世之物，在晚唐成就颇高。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杜牧人称“小杜”，以别于杜甫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大杜</a:t>
            </a:r>
            <a:r>
              <a:rPr lang="en-US" altLang="zh-CN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。与李商隐并称“小李杜”。</a:t>
            </a:r>
            <a:endParaRPr lang="zh-CN" altLang="en-US" sz="28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" name="图片 1" descr="5882b2b7d0a20cf47504eb357b094b36adaf9947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92710"/>
            <a:ext cx="2586355" cy="2938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17595" y="817245"/>
            <a:ext cx="5120005" cy="1814830"/>
          </a:xfrm>
          <a:prstGeom prst="rect">
            <a:avLst/>
          </a:prstGeom>
          <a:noFill/>
          <a:ln w="76200" cmpd="thickThin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杜牧，字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牧之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，号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樊川居士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，汉族，京兆万年（今陕西西安）人。杜牧是唐代杰出的诗人、散文家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7" descr="画卷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228725"/>
            <a:ext cx="7797800" cy="310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11"/>
          <p:cNvSpPr/>
          <p:nvPr/>
        </p:nvSpPr>
        <p:spPr>
          <a:xfrm>
            <a:off x="2006600" y="2330450"/>
            <a:ext cx="54546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下岭便无难，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赚得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错喜欢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正入万山围子里，一山放出一山拦。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矩形 1"/>
          <p:cNvSpPr/>
          <p:nvPr/>
        </p:nvSpPr>
        <p:spPr>
          <a:xfrm>
            <a:off x="3032125" y="1165225"/>
            <a:ext cx="39211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过松源晨炊漆公店（其五）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4748" y="4388803"/>
            <a:ext cx="3027362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晨炊：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早餐。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莫言：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赚得：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骗得。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错喜欢：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空欢喜。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06570" y="2173605"/>
            <a:ext cx="1199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zuàn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6788" y="3796983"/>
            <a:ext cx="5967412" cy="293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1012825" y="1666875"/>
            <a:ext cx="7118350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不要说从岭上下来就不难，在下山之前经常让那些行人空欢喜一场。走入崇山峻岭之中，你才从一重山里出来，可是又被另一重山拦住了。</a:t>
            </a:r>
            <a:endParaRPr lang="zh-CN" altLang="en-US" sz="24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13"/>
          <p:cNvSpPr/>
          <p:nvPr/>
        </p:nvSpPr>
        <p:spPr>
          <a:xfrm>
            <a:off x="1022350" y="1373188"/>
            <a:ext cx="125095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11"/>
          <p:cNvSpPr/>
          <p:nvPr/>
        </p:nvSpPr>
        <p:spPr>
          <a:xfrm>
            <a:off x="873125" y="839788"/>
            <a:ext cx="7177088" cy="3865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4205" algn="just" eaLnBrk="0" hangingPunct="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第一句“莫言”二字，像是自诫，又像是提醒别人，耐人寻味。第二句补足首句，“赚”字幽默风趣。行人心目中下岭的容易，与它实际上的艰难形成鲜明对比，因此说“赚”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行人是被自己对下岭的主观想象骗了。诗人在这里点出而不说破，给读者留下悬念，使下面两句的出现更引人注目。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4205" algn="just" eaLnBrk="0" hangingPunct="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三、四两句承接“错喜欢”，对第二句留下的悬念进行解释。山本无知，“一山放出一山拦”的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5" name="Rectangle 11"/>
          <p:cNvSpPr>
            <a:spLocks noChangeArrowheads="1"/>
          </p:cNvSpPr>
          <p:nvPr/>
        </p:nvSpPr>
        <p:spPr bwMode="auto">
          <a:xfrm>
            <a:off x="873125" y="790575"/>
            <a:ext cx="7669213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形容却把山变成了有生命有灵性的东西。而行人的种种心情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意外、惊诧、厌烦，直至恍然大悟，也都在这一“放”一“拦”的重复中体现出来了。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62865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诗人借助景物描写，通过写山区行路的感受，说明一个具有普遍意义的深刻道理：不要为眼前的顺境所迷惑，要放眼长远，认真对待，才能不断克服困难，履险如夷。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335" y="5363845"/>
            <a:ext cx="7766685" cy="3683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履险如夷：意思是走在危险的地方就像走在平地一样；比喻平安地渡过困境。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3" name="Rectangle 11"/>
          <p:cNvSpPr>
            <a:spLocks noChangeArrowheads="1"/>
          </p:cNvSpPr>
          <p:nvPr/>
        </p:nvSpPr>
        <p:spPr bwMode="auto">
          <a:xfrm>
            <a:off x="819150" y="728663"/>
            <a:ext cx="7723188" cy="322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0" marR="0" lvl="0" indent="0" algn="just" defTabSz="4572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末句的“放出”和“拦”用得精彩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请简要分析。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4572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4572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4572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4572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本诗表达了怎样的人生哲理？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5700" y="1146175"/>
            <a:ext cx="7372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这两个词用拟人的修辞手法形象地写出了山山相连的特点，写得生动，富有情趣。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5045" y="4426268"/>
            <a:ext cx="73723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不要为眼前的顺境所迷惑，要放眼长远，认真对待，才能不断克服困难，履险如夷。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charRg st="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charRg st="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charRg st="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charRg st="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7" descr="画卷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35" y="769303"/>
            <a:ext cx="7797800" cy="328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矩形 11"/>
          <p:cNvSpPr/>
          <p:nvPr/>
        </p:nvSpPr>
        <p:spPr>
          <a:xfrm>
            <a:off x="1885315" y="1670685"/>
            <a:ext cx="5778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黄梅时节家家雨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，青草池塘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处处蛙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有约不来过夜半，闲敲棋子落灯花。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矩形 1"/>
          <p:cNvSpPr/>
          <p:nvPr/>
        </p:nvSpPr>
        <p:spPr>
          <a:xfrm>
            <a:off x="3996373" y="712470"/>
            <a:ext cx="12541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约客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4738" y="3829685"/>
            <a:ext cx="7096125" cy="274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约客：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约请客人来相会。</a:t>
            </a:r>
            <a:endParaRPr lang="en-US" altLang="zh-CN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黄梅时节：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夏初江南梅子黄熟的时节，即梅雨季节。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家家雨：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家家户户都笼罩在烟雨之中。形容处处都在下雨。</a:t>
            </a:r>
            <a:endParaRPr lang="en-US" altLang="zh-CN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处处蛙：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到处是青蛙（的叫声）。</a:t>
            </a:r>
            <a:endParaRPr lang="zh-CN" altLang="en-US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601" name="约客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98385" y="3552825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36260" y="967740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赵师秀：南宋诗人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0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923" fill="hold"/>
                                        <p:tgtEl>
                                          <p:spTgt spid="110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60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60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1264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112642"/>
          <p:cNvSpPr txBox="1"/>
          <p:nvPr/>
        </p:nvSpPr>
        <p:spPr>
          <a:xfrm>
            <a:off x="5724525" y="765175"/>
            <a:ext cx="671513" cy="29559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黄梅时节家家雨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文本框 112643"/>
          <p:cNvSpPr txBox="1"/>
          <p:nvPr/>
        </p:nvSpPr>
        <p:spPr>
          <a:xfrm>
            <a:off x="1763713" y="333375"/>
            <a:ext cx="611187" cy="5394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黄梅时节，在一个梅雨绵绵的夜晚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11366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文本框 113666"/>
          <p:cNvSpPr txBox="1"/>
          <p:nvPr/>
        </p:nvSpPr>
        <p:spPr>
          <a:xfrm>
            <a:off x="3505200" y="762000"/>
            <a:ext cx="671513" cy="29448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青草池塘处处蛙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文本框 113667"/>
          <p:cNvSpPr txBox="1"/>
          <p:nvPr/>
        </p:nvSpPr>
        <p:spPr>
          <a:xfrm>
            <a:off x="1763713" y="333375"/>
            <a:ext cx="671512" cy="57562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乡村的青草池塘中传来阵阵蛙鸣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图片 114689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文本框 114690"/>
          <p:cNvSpPr txBox="1"/>
          <p:nvPr/>
        </p:nvSpPr>
        <p:spPr>
          <a:xfrm>
            <a:off x="1547813" y="333375"/>
            <a:ext cx="914400" cy="61356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这时已经是半夜了，诗人的朋友却没有如约来下棋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文本框 114691"/>
          <p:cNvSpPr txBox="1"/>
          <p:nvPr/>
        </p:nvSpPr>
        <p:spPr>
          <a:xfrm>
            <a:off x="3203575" y="404813"/>
            <a:ext cx="671513" cy="29559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有约不来过夜半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11571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文本框 115714"/>
          <p:cNvSpPr txBox="1"/>
          <p:nvPr/>
        </p:nvSpPr>
        <p:spPr>
          <a:xfrm>
            <a:off x="4140200" y="404813"/>
            <a:ext cx="733425" cy="3375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闲敲棋子落灯花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文本框 115715"/>
          <p:cNvSpPr txBox="1"/>
          <p:nvPr/>
        </p:nvSpPr>
        <p:spPr>
          <a:xfrm>
            <a:off x="1476375" y="260350"/>
            <a:ext cx="1158875" cy="6965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他无聊地敲着棋子，灯灰震落在棋盘上，心中有些失落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4130" y="3326765"/>
            <a:ext cx="4967605" cy="3340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：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笼：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笼罩。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寒水：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寒冷的河水。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夜：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名词作状语，在夜里。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商女：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歌女。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江：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指秦淮河。</a:t>
            </a:r>
            <a:endParaRPr lang="zh-CN" altLang="en-US"/>
          </a:p>
        </p:txBody>
      </p:sp>
      <p:pic>
        <p:nvPicPr>
          <p:cNvPr id="16386" name="Picture 7" descr="画卷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33338"/>
            <a:ext cx="7275513" cy="336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矩形 11"/>
          <p:cNvSpPr/>
          <p:nvPr/>
        </p:nvSpPr>
        <p:spPr>
          <a:xfrm>
            <a:off x="1447800" y="1145223"/>
            <a:ext cx="65659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笼寒水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月笼沙，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泊秦淮近酒家。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不知亡国恨，隔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犹唱后庭花。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1"/>
          <p:cNvSpPr/>
          <p:nvPr/>
        </p:nvSpPr>
        <p:spPr>
          <a:xfrm>
            <a:off x="4015423" y="638810"/>
            <a:ext cx="111283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泊秦淮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泊秦淮朗读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04100" y="3045460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Box 12"/>
          <p:cNvSpPr txBox="1"/>
          <p:nvPr/>
        </p:nvSpPr>
        <p:spPr>
          <a:xfrm>
            <a:off x="835660" y="1110298"/>
            <a:ext cx="7118350" cy="212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梅子黄时，家家户户都笼罩在烟雨之中，那长满青草的池塘里，到处是青蛙（的叫声）。约好的客人说来却还没有来，时间过了午夜，我手拿棋子轻轻地敲击着棋盘，（等着客人，） 看到落下的灯花。</a:t>
            </a:r>
            <a:endParaRPr lang="zh-CN" altLang="en-US" sz="22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1" name="Picture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4045" y="3234690"/>
            <a:ext cx="4432300" cy="3278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13"/>
          <p:cNvSpPr/>
          <p:nvPr/>
        </p:nvSpPr>
        <p:spPr>
          <a:xfrm>
            <a:off x="835660" y="756285"/>
            <a:ext cx="125095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11"/>
          <p:cNvSpPr/>
          <p:nvPr/>
        </p:nvSpPr>
        <p:spPr>
          <a:xfrm>
            <a:off x="303213" y="830263"/>
            <a:ext cx="8488362" cy="3865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8650" algn="just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前两句交代了当时的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环境和时令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。“黄梅”“雨”“池塘”“蛙”写出了江南梅雨季节的夏夜之景：雨声不断，蛙声一片。读来使人如身临其境。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8650" algn="just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后两句点出了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人物和事情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第三句“有约不来过夜半”，用“有约”点出了诗人曾“约客”来访，“过夜半”说明了等待时间之久，本来期待的是客人的叩门声，但听到的只是一阵阵的雨声和蛙声，比照之下更显示出诗人焦躁的心情。第四句“闲敲棋子”是一个细节描写，诗人约客久候不到，百无聊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3" name="Rectangle 11"/>
          <p:cNvSpPr>
            <a:spLocks noChangeArrowheads="1"/>
          </p:cNvSpPr>
          <p:nvPr/>
        </p:nvSpPr>
        <p:spPr bwMode="auto">
          <a:xfrm>
            <a:off x="898525" y="1031875"/>
            <a:ext cx="7451725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0" marR="0" lvl="0" indent="0" algn="just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之际，下意识地将棋子在棋盘上轻轻敲打，而敲棋声将灯花都震落了。这种姿态貌似闲逸，其实反映出诗人内心的焦躁。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628650" algn="just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全诗通过对撩人思绪的环境及“闲敲棋子”这一细节动作的渲染，既写了诗人雨夜候客来访的情景，也写出诗人约客未至的怅惘心情，可谓形神兼备。全诗生活气息较浓，又摆脱了雕琢之习，清丽可诵。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矩形 13"/>
          <p:cNvSpPr/>
          <p:nvPr/>
        </p:nvSpPr>
        <p:spPr>
          <a:xfrm>
            <a:off x="762000" y="1408113"/>
            <a:ext cx="14239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88" y="2161540"/>
            <a:ext cx="72866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烟雾和月光笼罩着寒冷的水面和水边的沙滩。在夜</a:t>
            </a:r>
            <a:endParaRPr lang="zh-CN" altLang="en-US" sz="2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里，船在秦淮河上停泊，与岸上的酒店靠得很近。</a:t>
            </a:r>
            <a:endParaRPr lang="zh-CN" altLang="en-US" sz="2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歌女不知道南朝亡国的怨恨，隔着河还在唱</a:t>
            </a:r>
            <a:r>
              <a:rPr lang="zh-CN" altLang="en-US" sz="2400" b="1" u="sng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《玉树</a:t>
            </a:r>
            <a:endParaRPr lang="zh-CN" altLang="en-US" sz="2400" b="1" u="sng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u="sng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后庭花》</a:t>
            </a:r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endParaRPr lang="zh-CN" altLang="en-US" sz="2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6185" y="4180840"/>
            <a:ext cx="58883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本名《玉树后庭花》， 南朝 陈后主 制。其辞轻荡，而其音甚哀，故后多用以称亡国之音。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99329"/>
          <p:cNvSpPr/>
          <p:nvPr/>
        </p:nvSpPr>
        <p:spPr>
          <a:xfrm>
            <a:off x="260350" y="1727200"/>
            <a:ext cx="3757613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烟</a:t>
            </a:r>
            <a:r>
              <a:rPr lang="zh-CN" altLang="en-US" sz="2800" u="sng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笼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寒水月</a:t>
            </a:r>
            <a:r>
              <a:rPr lang="zh-CN" altLang="en-US" sz="2800" u="sng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笼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沙，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夜泊秦淮近酒家。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商女不知亡国恨，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50000"/>
              </a:spcBef>
              <a:buSzTx/>
            </a:pP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隔江犹唱后庭花。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331" name="文本框 99330"/>
          <p:cNvSpPr txBox="1"/>
          <p:nvPr/>
        </p:nvSpPr>
        <p:spPr>
          <a:xfrm>
            <a:off x="5024438" y="1778000"/>
            <a:ext cx="2533650" cy="522288"/>
          </a:xfrm>
          <a:prstGeom prst="rect">
            <a:avLst/>
          </a:prstGeom>
          <a:noFill/>
          <a:ln w="76200" cap="flat" cmpd="tri">
            <a:solidFill>
              <a:srgbClr val="72BFC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写景——夜景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9332" name="文本框 99331"/>
          <p:cNvSpPr txBox="1"/>
          <p:nvPr/>
        </p:nvSpPr>
        <p:spPr>
          <a:xfrm>
            <a:off x="4738688" y="2808288"/>
            <a:ext cx="4114800" cy="952500"/>
          </a:xfrm>
          <a:prstGeom prst="rect">
            <a:avLst/>
          </a:prstGeom>
          <a:noFill/>
          <a:ln w="76200" cap="flat" cmpd="tri">
            <a:solidFill>
              <a:srgbClr val="72BFC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交代时间、地点“近酒家”引出下文“商女”的出场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244" name="文本框 99332"/>
          <p:cNvSpPr txBox="1"/>
          <p:nvPr/>
        </p:nvSpPr>
        <p:spPr>
          <a:xfrm>
            <a:off x="365125" y="209550"/>
            <a:ext cx="2417763" cy="768350"/>
          </a:xfrm>
          <a:prstGeom prst="rect">
            <a:avLst/>
          </a:prstGeom>
          <a:noFill/>
          <a:ln w="76200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3C8C9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诗歌欣赏</a:t>
            </a:r>
            <a:endParaRPr lang="zh-CN" altLang="en-US" sz="4400" dirty="0">
              <a:solidFill>
                <a:srgbClr val="3C8C9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 rot="180000" flipV="1">
            <a:off x="3763963" y="1971675"/>
            <a:ext cx="817562" cy="58738"/>
          </a:xfrm>
          <a:prstGeom prst="line">
            <a:avLst/>
          </a:prstGeom>
          <a:ln w="76200" cap="flat" cmpd="sng">
            <a:solidFill>
              <a:srgbClr val="80808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" name="直接连接符 4"/>
          <p:cNvSpPr/>
          <p:nvPr/>
        </p:nvSpPr>
        <p:spPr>
          <a:xfrm rot="180000" flipV="1">
            <a:off x="3764598" y="3348038"/>
            <a:ext cx="817562" cy="58737"/>
          </a:xfrm>
          <a:prstGeom prst="line">
            <a:avLst/>
          </a:prstGeom>
          <a:ln w="76200" cap="flat" cmpd="sng">
            <a:solidFill>
              <a:srgbClr val="80808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" name="文本框 6"/>
          <p:cNvSpPr txBox="1"/>
          <p:nvPr/>
        </p:nvSpPr>
        <p:spPr>
          <a:xfrm>
            <a:off x="4738688" y="4776788"/>
            <a:ext cx="3738562" cy="522287"/>
          </a:xfrm>
          <a:prstGeom prst="rect">
            <a:avLst/>
          </a:prstGeom>
          <a:noFill/>
          <a:ln w="76200" cap="flat" cmpd="tri">
            <a:solidFill>
              <a:srgbClr val="72BFC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抒发了作者的忧愤之情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3668713" y="4391025"/>
            <a:ext cx="914400" cy="1295400"/>
          </a:xfrm>
          <a:prstGeom prst="rightBrac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2988945" y="2808605"/>
            <a:ext cx="2367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承上启下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6585" y="5390515"/>
            <a:ext cx="1466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主旨句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4680" y="1256030"/>
            <a:ext cx="1943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朦胧冷寂</a:t>
            </a:r>
            <a:endParaRPr lang="zh-CN" altLang="en-US" sz="2800" b="1" dirty="0">
              <a:solidFill>
                <a:srgbClr val="FF0000"/>
              </a:solidFill>
              <a:latin typeface="Calibri" panose="020F050202020403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bldLvl="0" animBg="1"/>
      <p:bldP spid="99331" grpId="0" bldLvl="0" animBg="1"/>
      <p:bldP spid="99331" grpId="1"/>
      <p:bldP spid="9" grpId="0" animBg="1"/>
      <p:bldP spid="9" grpId="1" animBg="1"/>
      <p:bldP spid="7" grpId="0" animBg="1"/>
      <p:bldP spid="7" grpId="1" animBg="1"/>
      <p:bldP spid="2" grpId="0"/>
      <p:bldP spid="2" grpId="1"/>
      <p:bldP spid="6" grpId="0"/>
      <p:bldP spid="6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655638" y="833438"/>
            <a:ext cx="8093075" cy="3170555"/>
          </a:xfrm>
          <a:prstGeom prst="rect">
            <a:avLst/>
          </a:prstGeom>
        </p:spPr>
        <p:txBody>
          <a:bodyPr>
            <a:spAutoFit/>
          </a:bodyPr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1</a:t>
            </a:r>
            <a:r>
              <a:rPr kumimoji="0" lang="zh-CN" altLang="en-US" sz="22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．诗人在首句写了哪几种景物？描绘了怎样的画面？所描绘的画面有怎样的特点？</a:t>
            </a:r>
            <a:br>
              <a:rPr kumimoji="0" lang="zh-CN" altLang="en-US" sz="22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</a:br>
            <a:endParaRPr kumimoji="0" lang="zh-CN" altLang="en-US" sz="2200" b="1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1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200" b="1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1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2</a:t>
            </a:r>
            <a:r>
              <a:rPr kumimoji="0" lang="zh-CN" altLang="en-US" sz="22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．诗人在诗的首句连用了两个“笼”字，请结合全诗简要赏析。</a:t>
            </a:r>
            <a:endParaRPr kumimoji="0" lang="zh-CN" altLang="en-US" sz="2200" b="1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9025" y="1850390"/>
            <a:ext cx="7272338" cy="141097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6273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描写了烟、水、月、沙四种景物。轻烟和淡淡的月光笼罩着寒意可感的河水和两岸沉寂的沙滩。　</a:t>
            </a:r>
            <a:endParaRPr kumimoji="0" lang="zh-CN" altLang="en-US" sz="2400" b="1" i="0" u="none" strike="noStrike" cap="none" spc="0" normalizeH="0" baseline="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marL="0" marR="0" lvl="0" indent="6273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凄冷、朦胧、悲凉。</a:t>
            </a:r>
            <a:endParaRPr kumimoji="0" lang="zh-CN" altLang="en-US" sz="2400" b="1" i="0" u="none" strike="noStrike" cap="none" spc="0" normalizeH="0" baseline="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3295" y="4403408"/>
            <a:ext cx="7610475" cy="141097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6273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两个“笼”字写出了水边夜色的迷蒙、冷寂，奠定了全诗感伤、忧愁的基调，为下文表达诗人对当权者不理国事、沉溺享乐的批判、忧虑作铺垫。</a:t>
            </a:r>
            <a:endParaRPr kumimoji="0" lang="zh-CN" altLang="en-US" sz="2400" b="1" i="0" u="none" strike="noStrike" cap="none" spc="0" normalizeH="0" baseline="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611188" y="833438"/>
            <a:ext cx="8064500" cy="1130300"/>
          </a:xfrm>
          <a:prstGeom prst="rect">
            <a:avLst/>
          </a:prstGeom>
        </p:spPr>
        <p:txBody>
          <a:bodyPr>
            <a:spAutoFit/>
          </a:bodyPr>
          <a:p>
            <a:pPr marL="450850" marR="0" lvl="0" indent="-4508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．这首诗表面上斥责歌女，其实是在借题发挥。你认为诗人的真实用意是什么？全诗表现了诗人怎样的感情？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1698" y="2310130"/>
            <a:ext cx="7380288" cy="230695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53213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商女为了生计卖唱，情有可原，真正“不知亡国恨”的是那些点歌和听歌的人，即醉生梦死的统治者，诗人想批判的是这些人。　全诗表达了诗人忧国伤时的思想感情。</a:t>
            </a:r>
            <a:endParaRPr kumimoji="0" lang="zh-CN" altLang="en-US" sz="2400" b="1" i="0" u="none" strike="noStrike" cap="none" spc="0" normalizeH="0" baseline="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05473"/>
          <p:cNvSpPr txBox="1"/>
          <p:nvPr/>
        </p:nvSpPr>
        <p:spPr>
          <a:xfrm>
            <a:off x="990600" y="1371600"/>
            <a:ext cx="7467600" cy="2738120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SzTx/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“不知”二字，凸现出诗人的感慨之深；一个“犹”字，凸现出诗人的忧愤之切。在杜牧看来，晚唐政局已经危机四伏，达官贵人不以国事为重，仍然过着纸醉金迷的生活，今日听亡国之音取乐，明日有可能自己就要上演亡国的悲剧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07521" descr="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0888" y="3563938"/>
            <a:ext cx="4140200" cy="3105150"/>
          </a:xfrm>
          <a:prstGeom prst="rect">
            <a:avLst/>
          </a:prstGeom>
          <a:noFill/>
          <a:ln w="76200">
            <a:noFill/>
          </a:ln>
        </p:spPr>
      </p:pic>
      <p:sp>
        <p:nvSpPr>
          <p:cNvPr id="107523" name="文本框 107522"/>
          <p:cNvSpPr txBox="1"/>
          <p:nvPr/>
        </p:nvSpPr>
        <p:spPr>
          <a:xfrm>
            <a:off x="827088" y="249238"/>
            <a:ext cx="6945312" cy="3138487"/>
          </a:xfrm>
          <a:prstGeom prst="rect">
            <a:avLst/>
          </a:prstGeom>
          <a:noFill/>
          <a:ln w="76200" cap="flat" cmpd="tri">
            <a:solidFill>
              <a:srgbClr val="72BFC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本诗主题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       作者借古讽今，抨击了那些沉迷酒色、不理朝政的上层人物，表达了诗人对国家命运的关怀和忧愤。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8435" name="文本框 107523"/>
          <p:cNvSpPr txBox="1"/>
          <p:nvPr/>
        </p:nvSpPr>
        <p:spPr>
          <a:xfrm>
            <a:off x="1295400" y="4953000"/>
            <a:ext cx="2292350" cy="655638"/>
          </a:xfrm>
          <a:prstGeom prst="rect">
            <a:avLst/>
          </a:prstGeom>
          <a:noFill/>
          <a:ln w="76200" cap="flat" cmpd="tri">
            <a:solidFill>
              <a:srgbClr val="3C8C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背诵与默写</a:t>
            </a:r>
            <a:endParaRPr lang="zh-CN" altLang="en-US" sz="32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charRg st="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charRg st="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REFSHAPE" val="860626540"/>
  <p:tag name="KSO_WM_UNIT_PLACING_PICTURE_USER_VIEWPORT" val="{&quot;height&quot;:4256,&quot;width&quot;:6474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3355</Words>
  <Application>WPS 演示</Application>
  <PresentationFormat>在屏幕上显示</PresentationFormat>
  <Paragraphs>210</Paragraphs>
  <Slides>32</Slides>
  <Notes>8</Notes>
  <HiddenSlides>0</HiddenSlides>
  <MMClips>4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华文行楷</vt:lpstr>
      <vt:lpstr>微软雅黑</vt:lpstr>
      <vt:lpstr>华文楷体</vt:lpstr>
      <vt:lpstr>Times New Roman</vt:lpstr>
      <vt:lpstr>黑体</vt:lpstr>
      <vt:lpstr>楷体</vt:lpstr>
      <vt:lpstr>Calibri</vt:lpstr>
      <vt:lpstr>Times New Roman</vt:lpstr>
      <vt:lpstr>楷体_GB2312</vt:lpstr>
      <vt:lpstr>新宋体</vt:lpstr>
      <vt:lpstr>Arial Unicode MS</vt:lpstr>
      <vt:lpstr>默认设计模板</vt:lpstr>
      <vt:lpstr>自定义设计方案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贾生 </vt:lpstr>
      <vt:lpstr>李商隐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我思</cp:lastModifiedBy>
  <cp:revision>72</cp:revision>
  <dcterms:created xsi:type="dcterms:W3CDTF">2020-02-27T06:34:00Z</dcterms:created>
  <dcterms:modified xsi:type="dcterms:W3CDTF">2020-02-28T15:04:06Z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