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785" r:id="rId3"/>
    <p:sldId id="256" r:id="rId4"/>
    <p:sldId id="822" r:id="rId5"/>
    <p:sldId id="257" r:id="rId6"/>
    <p:sldId id="570" r:id="rId7"/>
    <p:sldId id="787" r:id="rId8"/>
    <p:sldId id="721" r:id="rId9"/>
    <p:sldId id="722" r:id="rId10"/>
    <p:sldId id="723" r:id="rId11"/>
    <p:sldId id="724" r:id="rId12"/>
    <p:sldId id="780" r:id="rId13"/>
    <p:sldId id="781" r:id="rId14"/>
    <p:sldId id="782" r:id="rId15"/>
    <p:sldId id="783" r:id="rId16"/>
    <p:sldId id="784" r:id="rId17"/>
    <p:sldId id="725" r:id="rId18"/>
    <p:sldId id="728" r:id="rId19"/>
    <p:sldId id="729" r:id="rId20"/>
    <p:sldId id="735" r:id="rId21"/>
    <p:sldId id="789" r:id="rId22"/>
    <p:sldId id="788" r:id="rId23"/>
    <p:sldId id="823" r:id="rId24"/>
    <p:sldId id="824" r:id="rId25"/>
  </p:sldIdLst>
  <p:sldSz cx="9144000" cy="5148263"/>
  <p:notesSz cx="6858000" cy="9144000"/>
  <p:custDataLst>
    <p:tags r:id="rId26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2235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5135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8035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935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835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0">
          <p15:clr>
            <a:srgbClr val="A4A3A4"/>
          </p15:clr>
        </p15:guide>
        <p15:guide id="2" pos="2879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1" d="100"/>
          <a:sy n="91" d="100"/>
        </p:scale>
        <p:origin x="66" y="132"/>
      </p:cViewPr>
      <p:guideLst>
        <p:guide orient="horz" pos="1640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tags" Target="tags/tag6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slide" Target="slides/slide1.xml" /><Relationship Id="rId30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AF039-AB69-4C4E-B352-C973400BBE8E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8975" y="1143000"/>
            <a:ext cx="5480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4E5803-944E-4CCB-A36B-5BBC78F81D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227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22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51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80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9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8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3_首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/>
        </p:nvGrpSpPr>
        <p:grpSpPr>
          <a:xfrm>
            <a:off x="0" y="0"/>
            <a:ext cx="9163050" cy="5148899"/>
            <a:chExt cx="14430" cy="8101"/>
          </a:xfrm>
        </p:grpSpPr>
        <p:sp>
          <p:nvSpPr>
            <p:cNvPr id="14" name="矩形 13"/>
            <p:cNvSpPr/>
            <p:nvPr userDrawn="1"/>
          </p:nvSpPr>
          <p:spPr>
            <a:xfrm>
              <a:off x="0" y="0"/>
              <a:ext cx="14400" cy="8101"/>
            </a:xfrm>
            <a:prstGeom prst="rect">
              <a:avLst/>
            </a:prstGeom>
            <a:solidFill>
              <a:srgbClr val="86D5E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pic>
          <p:nvPicPr>
            <p:cNvPr id="10" name="图片 9" descr="蓝树"/>
            <p:cNvPicPr>
              <a:picLocks noChangeAspect="1"/>
            </p:cNvPicPr>
            <p:nvPr userDrawn="1"/>
          </p:nvPicPr>
          <p:blipFill>
            <a:blip r:embed="rId1"/>
            <a:srcRect l="5853"/>
            <a:stretch>
              <a:fillRect/>
            </a:stretch>
          </p:blipFill>
          <p:spPr>
            <a:xfrm>
              <a:off x="0" y="3029"/>
              <a:ext cx="2413" cy="801"/>
            </a:xfrm>
            <a:prstGeom prst="rect">
              <a:avLst/>
            </a:prstGeom>
          </p:spPr>
        </p:pic>
        <p:sp>
          <p:nvSpPr>
            <p:cNvPr id="12" name="矩形 11"/>
            <p:cNvSpPr/>
            <p:nvPr userDrawn="1"/>
          </p:nvSpPr>
          <p:spPr>
            <a:xfrm>
              <a:off x="1" y="6375"/>
              <a:ext cx="14399" cy="1726"/>
            </a:xfrm>
            <a:prstGeom prst="rect">
              <a:avLst/>
            </a:prstGeom>
            <a:gradFill>
              <a:gsLst>
                <a:gs pos="0">
                  <a:srgbClr val="A4D1CE">
                    <a:lumMod val="59000"/>
                    <a:lumOff val="41000"/>
                  </a:srgbClr>
                </a:gs>
                <a:gs pos="47000">
                  <a:srgbClr val="B6E6EE"/>
                </a:gs>
                <a:gs pos="18000">
                  <a:srgbClr val="A1DAE9"/>
                </a:gs>
                <a:gs pos="100000">
                  <a:srgbClr val="A0D9E8">
                    <a:alpha val="52000"/>
                  </a:srgbClr>
                </a:gs>
                <a:gs pos="0">
                  <a:srgbClr val="86C0DA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pic>
          <p:nvPicPr>
            <p:cNvPr id="15" name="图片 14" descr="111"/>
            <p:cNvPicPr>
              <a:picLocks noChangeAspect="1"/>
            </p:cNvPicPr>
            <p:nvPr userDrawn="1"/>
          </p:nvPicPr>
          <p:blipFill>
            <a:blip r:embed="rId2"/>
            <a:srcRect l="55493" t="85774" r="28477"/>
            <a:stretch>
              <a:fillRect/>
            </a:stretch>
          </p:blipFill>
          <p:spPr>
            <a:xfrm>
              <a:off x="10881" y="5994"/>
              <a:ext cx="1117" cy="618"/>
            </a:xfrm>
            <a:prstGeom prst="rect">
              <a:avLst/>
            </a:prstGeom>
          </p:spPr>
        </p:pic>
        <p:pic>
          <p:nvPicPr>
            <p:cNvPr id="16" name="图片 15" descr="111"/>
            <p:cNvPicPr>
              <a:picLocks noChangeAspect="1"/>
            </p:cNvPicPr>
            <p:nvPr userDrawn="1"/>
          </p:nvPicPr>
          <p:blipFill>
            <a:blip r:embed="rId3"/>
            <a:srcRect l="62648" t="56663" r="24093" b="27180"/>
            <a:stretch>
              <a:fillRect/>
            </a:stretch>
          </p:blipFill>
          <p:spPr>
            <a:xfrm>
              <a:off x="12962" y="1716"/>
              <a:ext cx="1116" cy="848"/>
            </a:xfrm>
            <a:prstGeom prst="rect">
              <a:avLst/>
            </a:prstGeom>
          </p:spPr>
        </p:pic>
        <p:pic>
          <p:nvPicPr>
            <p:cNvPr id="23" name="图片 22" descr="111"/>
            <p:cNvPicPr>
              <a:picLocks noChangeAspect="1"/>
            </p:cNvPicPr>
            <p:nvPr userDrawn="1"/>
          </p:nvPicPr>
          <p:blipFill>
            <a:blip r:embed="rId3"/>
            <a:srcRect l="84576" t="64055" r="6398" b="18244"/>
            <a:stretch>
              <a:fillRect/>
            </a:stretch>
          </p:blipFill>
          <p:spPr>
            <a:xfrm>
              <a:off x="1097" y="3432"/>
              <a:ext cx="760" cy="929"/>
            </a:xfrm>
            <a:prstGeom prst="rect">
              <a:avLst/>
            </a:prstGeom>
          </p:spPr>
        </p:pic>
        <p:pic>
          <p:nvPicPr>
            <p:cNvPr id="2" name="图片 1" descr="111"/>
            <p:cNvPicPr>
              <a:picLocks noChangeAspect="1"/>
            </p:cNvPicPr>
            <p:nvPr userDrawn="1"/>
          </p:nvPicPr>
          <p:blipFill>
            <a:blip r:embed="rId3"/>
            <a:srcRect l="2005" t="87389" r="85378"/>
            <a:stretch>
              <a:fillRect/>
            </a:stretch>
          </p:blipFill>
          <p:spPr>
            <a:xfrm>
              <a:off x="137" y="5829"/>
              <a:ext cx="1062" cy="662"/>
            </a:xfrm>
            <a:prstGeom prst="rect">
              <a:avLst/>
            </a:prstGeom>
          </p:spPr>
        </p:pic>
        <p:pic>
          <p:nvPicPr>
            <p:cNvPr id="4" name="图片 3" descr="1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0337" y="988"/>
              <a:ext cx="4092" cy="800"/>
            </a:xfrm>
            <a:prstGeom prst="rect">
              <a:avLst/>
            </a:prstGeom>
          </p:spPr>
        </p:pic>
        <p:pic>
          <p:nvPicPr>
            <p:cNvPr id="8" name="图片 7" descr="蓝2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0" y="250"/>
              <a:ext cx="4091" cy="728"/>
            </a:xfrm>
            <a:prstGeom prst="rect">
              <a:avLst/>
            </a:prstGeom>
          </p:spPr>
        </p:pic>
        <p:pic>
          <p:nvPicPr>
            <p:cNvPr id="9" name="图片 8" descr="蓝房子"/>
            <p:cNvPicPr>
              <a:picLocks noChangeAspect="1"/>
            </p:cNvPicPr>
            <p:nvPr userDrawn="1"/>
          </p:nvPicPr>
          <p:blipFill>
            <a:blip r:embed="rId6"/>
            <a:srcRect r="14102"/>
            <a:stretch>
              <a:fillRect/>
            </a:stretch>
          </p:blipFill>
          <p:spPr>
            <a:xfrm>
              <a:off x="12134" y="5467"/>
              <a:ext cx="2296" cy="1081"/>
            </a:xfrm>
            <a:prstGeom prst="rect">
              <a:avLst/>
            </a:prstGeom>
          </p:spPr>
        </p:pic>
        <p:sp>
          <p:nvSpPr>
            <p:cNvPr id="3" name="矩形 2"/>
            <p:cNvSpPr/>
            <p:nvPr userDrawn="1"/>
          </p:nvSpPr>
          <p:spPr>
            <a:xfrm>
              <a:off x="0" y="0"/>
              <a:ext cx="14400" cy="8101"/>
            </a:xfrm>
            <a:prstGeom prst="rect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1_内容页">
    <p:bg>
      <p:bgPr>
        <a:solidFill>
          <a:srgbClr val="B6E6EE">
            <a:alpha val="4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4" name="矩形 313" hidden="1"/>
          <p:cNvSpPr/>
          <p:nvPr/>
        </p:nvSpPr>
        <p:spPr>
          <a:xfrm>
            <a:off x="92597" y="260159"/>
            <a:ext cx="8964809" cy="4802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2_内容页">
    <p:bg>
      <p:bgPr>
        <a:solidFill>
          <a:srgbClr val="B6E6EE">
            <a:alpha val="4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4" name="矩形 313" hidden="1"/>
          <p:cNvSpPr/>
          <p:nvPr/>
        </p:nvSpPr>
        <p:spPr>
          <a:xfrm>
            <a:off x="92597" y="260159"/>
            <a:ext cx="8964809" cy="4802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</p:sldLayoutIdLst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png" /><Relationship Id="rId3" Type="http://schemas.openxmlformats.org/officeDocument/2006/relationships/image" Target="../media/image10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png" /><Relationship Id="rId3" Type="http://schemas.openxmlformats.org/officeDocument/2006/relationships/image" Target="../media/image1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.xml" /><Relationship Id="rId3" Type="http://schemas.openxmlformats.org/officeDocument/2006/relationships/image" Target="../media/image7.png" /><Relationship Id="rId4" Type="http://schemas.openxmlformats.org/officeDocument/2006/relationships/tags" Target="../tags/tag2.xml" /><Relationship Id="rId5" Type="http://schemas.openxmlformats.org/officeDocument/2006/relationships/tags" Target="../tags/tag3.xml" /><Relationship Id="rId6" Type="http://schemas.openxmlformats.org/officeDocument/2006/relationships/tags" Target="../tags/tag4.xml" /><Relationship Id="rId7" Type="http://schemas.openxmlformats.org/officeDocument/2006/relationships/tags" Target="../tags/tag5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Relationship Id="rId4" Type="http://schemas.openxmlformats.org/officeDocument/2006/relationships/image" Target="../media/image10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Relationship Id="rId3" Type="http://schemas.openxmlformats.org/officeDocument/2006/relationships/image" Target="../media/image1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Relationship Id="rId3" Type="http://schemas.openxmlformats.org/officeDocument/2006/relationships/image" Target="../media/image13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268105" y="307340"/>
            <a:ext cx="8608511" cy="4615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sz="2800" err="1">
                <a:latin typeface="楷体" panose="02010609060101010101" pitchFamily="49" charset="-122"/>
                <a:ea typeface="楷体" panose="02010609060101010101" pitchFamily="49" charset="-122"/>
              </a:rPr>
              <a:t>萧伯纳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曾经说过：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你有一个苹果，我有一个苹果，互相交换，各自得到一个苹果；你有一种思想，我有一种思想，互相交换，各自得到两种思想。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培根曾经说过：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讨论犹如砺石，思想好比锋刃，两相砥砺将使思想更加锋利。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那么，什么是讨论呢？这节课就让我们一起来学习下。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293602" y="261949"/>
            <a:ext cx="8556344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>
                <a:solidFill>
                  <a:srgbClr val="C00000"/>
                </a:solidFill>
              </a:rPr>
              <a:t>丙：</a:t>
            </a:r>
            <a:r>
              <a:rPr/>
              <a:t>我也觉得不能只有古代文化名人的塑像。我们是现代中学生，要全面发展。我觉得托尔斯泰这样的外国作家，爱因斯坦这样的大科学家的塑像都可以考虑。</a:t>
            </a:r>
          </a:p>
          <a:p>
            <a:pPr algn="just">
              <a:lnSpc>
                <a:spcPct val="150000"/>
              </a:lnSpc>
            </a:pPr>
            <a:r>
              <a:rPr>
                <a:solidFill>
                  <a:srgbClr val="C00000"/>
                </a:solidFill>
              </a:rPr>
              <a:t>丁：</a:t>
            </a:r>
            <a:r>
              <a:rPr/>
              <a:t>各位，我们是不是应该把思路打开些？不要总盯着作家、思想家、科学家嘛，革命先烈、英雄模范的塑像也应该在校园里占有重要的位置。</a:t>
            </a:r>
          </a:p>
        </p:txBody>
      </p:sp>
      <p:pic>
        <p:nvPicPr>
          <p:cNvPr id="2" name="图片 1" descr="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6205" y="3213100"/>
            <a:ext cx="2037715" cy="203771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26390" y="342900"/>
            <a:ext cx="19361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看法示例：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13055" y="926465"/>
            <a:ext cx="851789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甲同学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的观点是要体现校园的中国味儿，观点明确，用语自然，有利于讨论进行。</a:t>
            </a:r>
          </a:p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乙同学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直接批评指责甲同学的观点，而且表达太过情绪化，不利于讨论的有效开展。</a:t>
            </a:r>
          </a:p>
        </p:txBody>
      </p:sp>
      <p:pic>
        <p:nvPicPr>
          <p:cNvPr id="4" name="图片 3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0380" y="2978785"/>
            <a:ext cx="2094230" cy="20942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19405" y="201930"/>
            <a:ext cx="850519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丙同学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礼貌地将话题引回到讨论的主题上,而且有观点,有理由,同时委婉地指出了甲同学意见的不足。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丁同学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紧跟着丙同学强调了校园里也应放一些革命先烈、英雄模范等名人塑像,并强调要打开思路，值得肯定。</a:t>
            </a:r>
            <a:endParaRPr lang="zh-CN" altLang="en-US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4955" y="3782695"/>
            <a:ext cx="984885" cy="984885"/>
          </a:xfrm>
          <a:prstGeom prst="rect">
            <a:avLst/>
          </a:prstGeom>
        </p:spPr>
      </p:pic>
      <p:pic>
        <p:nvPicPr>
          <p:cNvPr id="3" name="图片 2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195" y="2969260"/>
            <a:ext cx="2028825" cy="202882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04800" y="196215"/>
            <a:ext cx="722376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/>
                <a:cs typeface="黑体" panose="02010609060101010101" charset="-122"/>
              </a:rPr>
              <a:t>二、请从以下问题中任选一个，以小组为单位进行讨论。讨论结束后，整理出讨论报告，在全班展示。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11150" y="2226310"/>
            <a:ext cx="852805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问题1：怎样才算是“有教养”？如何做一个有教养的人？</a:t>
            </a:r>
          </a:p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问题2：中学生上学应不应该带手机？为什么？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650" y="408305"/>
            <a:ext cx="1606550" cy="16065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46075" y="128270"/>
            <a:ext cx="8451850" cy="4098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80000"/>
              </a:lnSpc>
            </a:pP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提示：</a:t>
            </a:r>
          </a:p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1.讨论问题时，思路要开阔，但要有重点，避免多点开花却浅尝辄止。</a:t>
            </a:r>
          </a:p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2.可以由一名同学担任讨论的主持人，控制每个人的发言时间，调节现场气氛，把握讨论的节奏，避免跑题或陷入无谓的争论。</a:t>
            </a:r>
          </a:p>
        </p:txBody>
      </p:sp>
      <p:pic>
        <p:nvPicPr>
          <p:cNvPr id="3" name="图片 2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8775" y="3399790"/>
            <a:ext cx="1598295" cy="159829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49885" y="140970"/>
            <a:ext cx="8444230" cy="33642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9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3.所有讨论参与者都应主动思考，积极发言，尽量达成最大程度的共识，但也不应刻意回避不同意见。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>
              <a:lnSpc>
                <a:spcPct val="19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4.可以采用录音、速记等方式记录讨论内容，讨论结束后进行回顾、分析，然后整理成讨论报告。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图片 2" descr="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8640" y="3252470"/>
            <a:ext cx="1895475" cy="179641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82575" y="303530"/>
            <a:ext cx="1249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>
                <a:solidFill>
                  <a:srgbClr val="C00000"/>
                </a:solidFill>
              </a:rPr>
              <a:t>示例：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9720" y="825500"/>
            <a:ext cx="8545195" cy="103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 hangingPunct="0">
              <a:lnSpc>
                <a:spcPct val="110000"/>
              </a:lnSpc>
            </a:pPr>
            <a:r>
              <a:rPr 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问题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怎样才算是“有教养”？如何做一个“有教养”的人？</a:t>
            </a:r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6" name="TextBox 14"/>
          <p:cNvSpPr txBox="1">
            <a:spLocks noChangeArrowheads="1"/>
          </p:cNvSpPr>
          <p:nvPr/>
        </p:nvSpPr>
        <p:spPr bwMode="auto">
          <a:xfrm>
            <a:off x="282650" y="1792763"/>
            <a:ext cx="8549858" cy="18992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algn="just">
              <a:lnSpc>
                <a:spcPct val="140000"/>
              </a:lnSpc>
            </a:pPr>
            <a:r>
              <a:rPr>
                <a:solidFill>
                  <a:srgbClr val="C00000"/>
                </a:solidFill>
              </a:rPr>
              <a:t>甲：</a:t>
            </a:r>
            <a:r>
              <a:rPr/>
              <a:t>有教养的人从不迟到。他懂得，即使是无意识的迟到，对准时到达的人来说也是不尊重的表现。</a:t>
            </a:r>
            <a:r>
              <a:rPr lang="zh-CN"/>
              <a:t>要做一个有教养的人必须不能迟到。</a:t>
            </a:r>
            <a:r>
              <a:rPr/>
              <a:t>  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99720" y="3562985"/>
            <a:ext cx="8505190" cy="12966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40000"/>
              </a:lnSpc>
            </a:pPr>
            <a:r>
              <a:rPr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乙：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有教养的人从不打断别人的讲话。他首先要听完对方的发言，然后再去反驳或者补充对方的意见。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337991" y="308941"/>
            <a:ext cx="8524655" cy="33229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algn="just"/>
            <a:r>
              <a:rPr>
                <a:solidFill>
                  <a:srgbClr val="C00000"/>
                </a:solidFill>
              </a:rPr>
              <a:t>丙：</a:t>
            </a:r>
            <a:r>
              <a:rPr/>
              <a:t>有教养的人在同别人谈话的时候，总是看着对方的眼睛，而不是翻阅文件，来回挪动什么东西，或者摆弄铅笔、钢笔等，因为这些动作只会反映出</a:t>
            </a:r>
            <a:r>
              <a:rPr lang="zh-CN"/>
              <a:t>他</a:t>
            </a:r>
            <a:r>
              <a:rPr/>
              <a:t>不耐烦的情绪，使讲话者发窘，以至于打断人家的思路，</a:t>
            </a:r>
            <a:r>
              <a:rPr lang="zh-CN"/>
              <a:t>浪费</a:t>
            </a:r>
            <a:r>
              <a:rPr/>
              <a:t>谈话双方更多的时间。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27025" y="3509010"/>
            <a:ext cx="848995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sz="2800" spc="-15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丁：</a:t>
            </a:r>
            <a:r>
              <a:rPr sz="2800" spc="-15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有教养的人在与人交往时，无论是工作还是休息，从不强调自己的职位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，从不表现出自己的优越感。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319331" y="320329"/>
            <a:ext cx="8505606" cy="220218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>
                <a:solidFill>
                  <a:srgbClr val="C00000"/>
                </a:solidFill>
              </a:rPr>
              <a:t>戊：</a:t>
            </a:r>
            <a:r>
              <a:rPr spc="-150"/>
              <a:t>有教养的人遵守诺言，即使遇到困难也从不食言。对他来说，自己说出来的话，就是应当遵守的</a:t>
            </a:r>
            <a:r>
              <a:rPr lang="en-US" spc="-150"/>
              <a:t>“</a:t>
            </a:r>
            <a:r>
              <a:rPr spc="-150"/>
              <a:t>法规</a:t>
            </a:r>
            <a:r>
              <a:rPr lang="en-US" spc="-150"/>
              <a:t>”</a:t>
            </a:r>
            <a:r>
              <a:rPr spc="-150"/>
              <a:t>。</a:t>
            </a:r>
          </a:p>
          <a:p>
            <a:pPr algn="just">
              <a:lnSpc>
                <a:spcPct val="190000"/>
              </a:lnSpc>
            </a:pPr>
            <a:endParaRPr/>
          </a:p>
        </p:txBody>
      </p:sp>
      <p:pic>
        <p:nvPicPr>
          <p:cNvPr id="4" name="图片 3" descr="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3510" y="2689225"/>
            <a:ext cx="2232660" cy="21158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19405" y="1558925"/>
            <a:ext cx="856297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己：</a:t>
            </a:r>
            <a:r>
              <a:rPr sz="2800">
                <a:sym typeface="+mn-ea"/>
              </a:rPr>
              <a:t>有教养的人在别人遇到不幸时绝不袖手旁观，而是尽自己的力量和</a:t>
            </a:r>
            <a:r>
              <a:rPr lang="zh-CN" sz="2800">
                <a:sym typeface="+mn-ea"/>
              </a:rPr>
              <a:t>能力</a:t>
            </a:r>
            <a:r>
              <a:rPr sz="2800">
                <a:sym typeface="+mn-ea"/>
              </a:rPr>
              <a:t>给予帮助。 </a:t>
            </a:r>
            <a:endParaRPr sz="2800"/>
          </a:p>
          <a:p>
            <a:pPr>
              <a:lnSpc>
                <a:spcPct val="150000"/>
              </a:lnSpc>
            </a:pPr>
            <a:endParaRPr lang="zh-CN" altLang="en-US" sz="2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300697" y="299928"/>
            <a:ext cx="8550226" cy="431038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40000"/>
              </a:lnSpc>
            </a:pPr>
            <a:r>
              <a:rPr spc="-300">
                <a:solidFill>
                  <a:srgbClr val="C00000"/>
                </a:solidFill>
              </a:rPr>
              <a:t>主持人：</a:t>
            </a:r>
            <a:r>
              <a:rPr spc="-300"/>
              <a:t>今天，我们围绕着</a:t>
            </a:r>
            <a:r>
              <a:rPr lang="en-US" spc="-300"/>
              <a:t>“</a:t>
            </a:r>
            <a:r>
              <a:rPr spc="-300"/>
              <a:t>怎样才算是‘有教养’？</a:t>
            </a:r>
            <a:r>
              <a:rPr lang="en-US" spc="-300">
                <a:sym typeface="+mn-ea"/>
              </a:rPr>
              <a:t>”</a:t>
            </a:r>
          </a:p>
          <a:p>
            <a:pPr>
              <a:lnSpc>
                <a:spcPct val="140000"/>
              </a:lnSpc>
            </a:pPr>
            <a:r>
              <a:rPr/>
              <a:t>“如何做一个有教养的人？”这两个话题充分展开了讨论。各位在讨论过程中发表的</a:t>
            </a:r>
            <a:r>
              <a:rPr lang="zh-CN"/>
              <a:t>真知灼见</a:t>
            </a:r>
            <a:r>
              <a:rPr/>
              <a:t>令人耳目一新，值得称赞。会后，我们会将本次讨论整理成报告，</a:t>
            </a:r>
            <a:r>
              <a:rPr lang="zh-CN"/>
              <a:t>粘贴</a:t>
            </a:r>
            <a:r>
              <a:rPr/>
              <a:t>在宣传栏上，同学们可以随时参阅刚刚各位同学的意见，</a:t>
            </a:r>
            <a:r>
              <a:rPr spc="-150"/>
              <a:t>以期指导我们今后在日常生活中去做一个有教养的人。今天的讨论会到此结束，谢谢大家！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9270" y="3920490"/>
            <a:ext cx="984885" cy="9848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文本框 10"/>
          <p:cNvSpPr txBox="1"/>
          <p:nvPr/>
        </p:nvSpPr>
        <p:spPr>
          <a:xfrm>
            <a:off x="635" y="1184910"/>
            <a:ext cx="9143365" cy="2778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>
                <a:solidFill>
                  <a:schemeClr val="tx1"/>
                </a:solidFill>
                <a:latin typeface="Times New Roman"/>
                <a:ea typeface="黑体"/>
                <a:cs typeface="Times New Roman" panose="02020603050405020304" charset="0"/>
              </a:rPr>
              <a:t>口语交际</a:t>
            </a:r>
            <a:r>
              <a:rPr lang="en-US" altLang="zh-CN" sz="6600" b="1">
                <a:solidFill>
                  <a:schemeClr val="tx1"/>
                </a:solidFill>
                <a:latin typeface="Times New Roman"/>
                <a:ea typeface="黑体"/>
                <a:cs typeface="Times New Roman" panose="02020603050405020304" charset="0"/>
              </a:rPr>
              <a:t>  </a:t>
            </a:r>
          </a:p>
          <a:p>
            <a:pPr algn="ctr">
              <a:lnSpc>
                <a:spcPct val="140000"/>
              </a:lnSpc>
            </a:pPr>
            <a:r>
              <a:rPr lang="zh-CN" altLang="en-US" sz="5400">
                <a:solidFill>
                  <a:schemeClr val="tx1"/>
                </a:solidFill>
                <a:latin typeface="Times New Roman"/>
                <a:ea typeface="黑体"/>
                <a:cs typeface="Times New Roman" panose="02020603050405020304" charset="0"/>
              </a:rPr>
              <a:t>讨</a:t>
            </a:r>
            <a:r>
              <a:rPr lang="en-US" altLang="zh-CN" sz="5400">
                <a:solidFill>
                  <a:schemeClr val="tx1"/>
                </a:solidFill>
                <a:latin typeface="Times New Roman"/>
                <a:ea typeface="黑体"/>
                <a:cs typeface="Times New Roman" panose="02020603050405020304" charset="0"/>
              </a:rPr>
              <a:t>  </a:t>
            </a:r>
            <a:r>
              <a:rPr lang="zh-CN" altLang="en-US" sz="5400">
                <a:solidFill>
                  <a:schemeClr val="tx1"/>
                </a:solidFill>
                <a:latin typeface="Times New Roman"/>
                <a:ea typeface="黑体"/>
                <a:cs typeface="Times New Roman" panose="02020603050405020304" charset="0"/>
              </a:rPr>
              <a:t>论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14197" y="1329245"/>
            <a:ext cx="8529523" cy="3366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60000"/>
              </a:lnSpc>
            </a:pPr>
            <a:r>
              <a:rPr altLang="zh-CN" sz="2800">
                <a:latin typeface="黑体" panose="02010609060101010101" charset="-122"/>
                <a:ea typeface="黑体"/>
                <a:cs typeface="黑体" panose="02010609060101010101" charset="-122"/>
              </a:rPr>
              <a:t>根据要求完成题目</a:t>
            </a:r>
            <a:r>
              <a:rPr lang="zh-CN" sz="2800">
                <a:latin typeface="黑体" panose="02010609060101010101" charset="-122"/>
                <a:ea typeface="黑体"/>
                <a:cs typeface="黑体" panose="02010609060101010101" charset="-122"/>
              </a:rPr>
              <a:t>。</a:t>
            </a:r>
            <a:r>
              <a:rPr altLang="zh-CN" sz="2800">
                <a:latin typeface="黑体" panose="02010609060101010101" charset="-122"/>
                <a:ea typeface="黑体"/>
                <a:cs typeface="黑体" panose="02010609060101010101" charset="-122"/>
              </a:rPr>
              <a:t>（8分）</a:t>
            </a:r>
            <a:endParaRPr altLang="zh-CN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新冠肺炎疫情影响了我们的生活，人们的一些观念和习惯也发生了相应的变化，许多新的生活方式逐渐被更多的人接受。学校决定开展以“与时俱进，健康生活”为主题的综合性学习活动。</a:t>
            </a:r>
          </a:p>
        </p:txBody>
      </p:sp>
      <p:sp>
        <p:nvSpPr>
          <p:cNvPr id="2" name="五边形 17"/>
          <p:cNvSpPr/>
          <p:nvPr/>
        </p:nvSpPr>
        <p:spPr>
          <a:xfrm>
            <a:off x="314325" y="267970"/>
            <a:ext cx="1802765" cy="4070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真题演练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14325" y="745490"/>
            <a:ext cx="3429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福建中考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301256" y="296305"/>
            <a:ext cx="8541488" cy="4615814"/>
          </a:xfrm>
          <a:prstGeom prst="roundRect">
            <a:avLst>
              <a:gd name="adj" fmla="val 0"/>
            </a:avLst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altLang="zh-CN" sz="2800" spc="-100">
                <a:solidFill>
                  <a:schemeClr val="tx1"/>
                </a:solidFill>
                <a:uFillTx/>
                <a:latin typeface="黑体" panose="02010609060101010101" charset="-122"/>
                <a:ea typeface="黑体"/>
                <a:cs typeface="黑体" panose="02010609060101010101" charset="-122"/>
              </a:rPr>
              <a:t>（1）请根据你对疫情期间人们生活观念的了解和生活习惯的观察，总结出三个不同方面的新的生活方式。（3分）</a:t>
            </a:r>
          </a:p>
          <a:p>
            <a:pPr algn="just" fontAlgn="auto">
              <a:lnSpc>
                <a:spcPct val="150000"/>
              </a:lnSpc>
            </a:pPr>
            <a:r>
              <a:rPr altLang="zh-CN" sz="2800" spc="-100">
                <a:solidFill>
                  <a:schemeClr val="tx1"/>
                </a:solidFill>
                <a:uFillTx/>
                <a:latin typeface="黑体" panose="02010609060101010101" charset="-122"/>
                <a:ea typeface="黑体"/>
                <a:cs typeface="黑体" panose="02010609060101010101" charset="-122"/>
              </a:rPr>
              <a:t>（2）在班会上，同学们围绕“疫情期间生活方式的改变是否拉大了人与人之间的距离”这一话题展开了热烈的讨论，请就此话题表达你的观点和理由</a:t>
            </a:r>
            <a:r>
              <a:rPr lang="zh-CN" sz="2800" spc="-100">
                <a:solidFill>
                  <a:schemeClr val="tx1"/>
                </a:solidFill>
                <a:uFillTx/>
                <a:latin typeface="黑体" panose="02010609060101010101" charset="-122"/>
                <a:ea typeface="黑体"/>
                <a:cs typeface="黑体" panose="02010609060101010101" charset="-122"/>
              </a:rPr>
              <a:t>。</a:t>
            </a:r>
            <a:r>
              <a:rPr altLang="zh-CN" sz="2800" spc="-100">
                <a:solidFill>
                  <a:schemeClr val="tx1"/>
                </a:solidFill>
                <a:uFillTx/>
                <a:latin typeface="黑体" panose="02010609060101010101" charset="-122"/>
                <a:ea typeface="黑体"/>
                <a:cs typeface="黑体" panose="02010609060101010101" charset="-122"/>
              </a:rPr>
              <a:t>100—120字。(5分)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99720" y="781050"/>
            <a:ext cx="8544560" cy="3752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70000"/>
              </a:lnSpc>
            </a:pP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）示例：①学生开始广泛地网上学习。②人们更加注重身体健康，注意卫生，公共场合戴口罩。③网上拜年、线上聚餐成为新潮流。（可以从学习、工作、社交、购物、就餐、卫生、健身等方面总结生活方式，言之成理即可，3分）</a:t>
            </a:r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4015" y="371475"/>
            <a:ext cx="20053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答案示例：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1305" y="116205"/>
            <a:ext cx="8582025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2）示例：我认为疫情期间生活方式的改变没有拉大人与人之间的距离。虽然疫情期间大家都宅在家里，没有办法出去和亲人、朋友见面，但是智能手机、网络同样能让人们随时随地语音、视频。虽然不能真正见面，但彼此联系没断，关系并没有疏远。（表达肯定、否定、辩证地看待这个问题的观点均可，观点和理由形成恰当的支撑关系，5分）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150" y="3882390"/>
            <a:ext cx="984885" cy="984885"/>
          </a:xfrm>
          <a:prstGeom prst="rect">
            <a:avLst/>
          </a:prstGeom>
        </p:spPr>
      </p:pic>
      <p:pic>
        <p:nvPicPr>
          <p:cNvPr id="1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115800" y="109347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chenying0907 1"/>
          <p:cNvGrpSpPr/>
          <p:nvPr/>
        </p:nvGrpSpPr>
        <p:grpSpPr>
          <a:xfrm>
            <a:off x="433001" y="1427984"/>
            <a:ext cx="3569335" cy="706755"/>
            <a:chOff x="6530072" y="1583160"/>
            <a:chExt cx="2395208" cy="706348"/>
          </a:xfrm>
        </p:grpSpPr>
        <p:sp>
          <p:nvSpPr>
            <p:cNvPr id="14" name="文本框 19">
              <a:hlinkClick action="ppaction://noaction"/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7250211" y="1583160"/>
              <a:ext cx="1675069" cy="706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学习目标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530072" y="1583160"/>
              <a:ext cx="960823" cy="706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01</a:t>
              </a:r>
            </a:p>
          </p:txBody>
        </p:sp>
      </p:grpSp>
      <p:grpSp>
        <p:nvGrpSpPr>
          <p:cNvPr id="16" name="chenying0907 3"/>
          <p:cNvGrpSpPr/>
          <p:nvPr/>
        </p:nvGrpSpPr>
        <p:grpSpPr>
          <a:xfrm>
            <a:off x="433070" y="2188795"/>
            <a:ext cx="3675380" cy="746124"/>
            <a:chOff x="6530072" y="3041083"/>
            <a:chExt cx="2794498" cy="745556"/>
          </a:xfrm>
        </p:grpSpPr>
        <p:sp>
          <p:nvSpPr>
            <p:cNvPr id="3" name="文本框 21">
              <a:hlinkClick action="ppaction://noaction"/>
            </p:cNvPr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7346026" y="3041083"/>
              <a:ext cx="1978544" cy="706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交际指导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530072" y="3080422"/>
              <a:ext cx="960823" cy="706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02</a:t>
              </a:r>
            </a:p>
          </p:txBody>
        </p:sp>
      </p:grpSp>
      <p:grpSp>
        <p:nvGrpSpPr>
          <p:cNvPr id="19" name="chenying0907 4"/>
          <p:cNvGrpSpPr/>
          <p:nvPr/>
        </p:nvGrpSpPr>
        <p:grpSpPr>
          <a:xfrm>
            <a:off x="433070" y="2996517"/>
            <a:ext cx="3412490" cy="706755"/>
            <a:chOff x="6594423" y="3834132"/>
            <a:chExt cx="3471913" cy="706147"/>
          </a:xfrm>
        </p:grpSpPr>
        <p:sp>
          <p:nvSpPr>
            <p:cNvPr id="20" name="文本框 22">
              <a:hlinkClick action="ppaction://noaction"/>
            </p:cNvPr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7686260" y="3834132"/>
              <a:ext cx="2380076" cy="706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口语实践</a:t>
              </a:r>
              <a:endParaRPr lang="en-US" altLang="zh-CN" sz="400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594423" y="3834132"/>
              <a:ext cx="960823" cy="706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03</a:t>
              </a:r>
            </a:p>
          </p:txBody>
        </p:sp>
      </p:grpSp>
      <p:grpSp>
        <p:nvGrpSpPr>
          <p:cNvPr id="5" name="chenying0907 6"/>
          <p:cNvGrpSpPr/>
          <p:nvPr/>
        </p:nvGrpSpPr>
        <p:grpSpPr>
          <a:xfrm>
            <a:off x="433038" y="3853049"/>
            <a:ext cx="3675380" cy="706755"/>
            <a:chOff x="6467824" y="5333939"/>
            <a:chExt cx="2967551" cy="706451"/>
          </a:xfrm>
        </p:grpSpPr>
        <p:sp>
          <p:nvSpPr>
            <p:cNvPr id="29" name="文本框 22">
              <a:hlinkClick action="ppaction://noaction"/>
            </p:cNvPr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7347117" y="5333939"/>
              <a:ext cx="2088258" cy="706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真题演练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467824" y="5333939"/>
              <a:ext cx="960823" cy="706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04</a:t>
              </a:r>
            </a:p>
          </p:txBody>
        </p:sp>
      </p:grpSp>
      <p:sp>
        <p:nvSpPr>
          <p:cNvPr id="6" name="文本框 1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84338" y="530413"/>
            <a:ext cx="7937851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8800" b="1">
                <a:blipFill dpi="0" rotWithShape="1"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algn="l"/>
            <a:r>
              <a:rPr lang="zh-CN" altLang="en-US" sz="400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 </a:t>
            </a:r>
            <a:r>
              <a:rPr lang="en-US" altLang="zh-CN" sz="400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CONTENTS </a:t>
            </a:r>
            <a:r>
              <a:rPr lang="zh-CN" altLang="en-US" sz="400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教学目录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87079" y="644525"/>
            <a:ext cx="8569842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sz="280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spc="-8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了解讨论的意义和作用，掌握讨论的特点与规则。</a:t>
            </a:r>
            <a:endParaRPr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sz="280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学习常见的讨论方法，学会与他人围绕中心话题展开友好而深入的讨论。</a:t>
            </a:r>
            <a:endParaRPr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sz="2800">
                <a:latin typeface="楷体" panose="02010609060101010101" pitchFamily="49" charset="-122"/>
                <a:ea typeface="楷体" panose="02010609060101010101" pitchFamily="49" charset="-122"/>
              </a:rPr>
              <a:t>3.养成讨论问题的好习惯，锻炼口语表达能力。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60000">
            <a:off x="8187690" y="732790"/>
            <a:ext cx="652780" cy="6705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60000">
            <a:off x="3744595" y="1917065"/>
            <a:ext cx="702310" cy="7213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02200">
            <a:off x="7739380" y="2621280"/>
            <a:ext cx="698500" cy="709295"/>
          </a:xfrm>
          <a:prstGeom prst="rect">
            <a:avLst/>
          </a:prstGeom>
        </p:spPr>
      </p:pic>
      <p:sp>
        <p:nvSpPr>
          <p:cNvPr id="2" name="五边形 17"/>
          <p:cNvSpPr/>
          <p:nvPr/>
        </p:nvSpPr>
        <p:spPr>
          <a:xfrm>
            <a:off x="314325" y="306705"/>
            <a:ext cx="1964690" cy="463550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</a:p>
        </p:txBody>
      </p:sp>
      <p:pic>
        <p:nvPicPr>
          <p:cNvPr id="8" name="图片 7" descr="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820" y="2903855"/>
            <a:ext cx="2065655" cy="20656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537" y="-187"/>
            <a:ext cx="1652048" cy="1652048"/>
          </a:xfrm>
          <a:prstGeom prst="rect">
            <a:avLst/>
          </a:prstGeom>
        </p:spPr>
      </p:pic>
      <p:sp>
        <p:nvSpPr>
          <p:cNvPr id="2" name="五边形 17"/>
          <p:cNvSpPr/>
          <p:nvPr/>
        </p:nvSpPr>
        <p:spPr>
          <a:xfrm>
            <a:off x="314325" y="306705"/>
            <a:ext cx="1964690" cy="463550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交际指导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14325" y="770255"/>
            <a:ext cx="852551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/>
                <a:cs typeface="黑体" panose="02010609060101010101" charset="-122"/>
              </a:rPr>
              <a:t>一、</a:t>
            </a:r>
            <a:r>
              <a:rPr sz="2800">
                <a:latin typeface="黑体" panose="02010609060101010101" charset="-122"/>
                <a:ea typeface="黑体"/>
                <a:cs typeface="黑体" panose="02010609060101010101" charset="-122"/>
                <a:sym typeface="+mn-ea"/>
              </a:rPr>
              <a:t>什么是“讨论”？</a:t>
            </a:r>
            <a:endParaRPr lang="en-US" altLang="zh-CN" sz="2800">
              <a:solidFill>
                <a:schemeClr val="tx1"/>
              </a:solidFill>
              <a:latin typeface="黑体" panose="02010609060101010101" charset="-122"/>
              <a:ea typeface="黑体"/>
              <a:cs typeface="黑体" panose="02010609060101010101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14325" y="1623695"/>
            <a:ext cx="8562975" cy="23799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“讨论”指就某一问题交换意见或进行辩论。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在生活或学习中，我们经常会就某些问题与他人进行讨论，寻求共识或解决问题的方法。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 descr="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6910" y="3413760"/>
            <a:ext cx="1578610" cy="15786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110" y="-92710"/>
            <a:ext cx="1646555" cy="16465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8610" y="306070"/>
            <a:ext cx="854456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2800" err="1">
                <a:latin typeface="黑体" panose="02010609060101010101" charset="-122"/>
                <a:ea typeface="黑体"/>
                <a:cs typeface="黑体" panose="02010609060101010101" charset="-122"/>
                <a:sym typeface="+mn-ea"/>
              </a:rPr>
              <a:t>二、</a:t>
            </a:r>
            <a:r>
              <a:rPr sz="2800" err="1">
                <a:latin typeface="黑体" panose="02010609060101010101" charset="-122"/>
                <a:ea typeface="黑体"/>
                <a:cs typeface="黑体" panose="02010609060101010101" charset="-122"/>
                <a:sym typeface="+mn-ea"/>
              </a:rPr>
              <a:t>讨论的</a:t>
            </a:r>
            <a:r>
              <a:rPr lang="zh-CN" altLang="en-US" sz="2800">
                <a:latin typeface="黑体" panose="02010609060101010101" charset="-122"/>
                <a:ea typeface="黑体"/>
                <a:cs typeface="黑体" panose="02010609060101010101" charset="-122"/>
                <a:sym typeface="+mn-ea"/>
              </a:rPr>
              <a:t>特点有哪些？</a:t>
            </a:r>
            <a:endParaRPr lang="zh-CN" altLang="en-US" sz="2800">
              <a:solidFill>
                <a:schemeClr val="tx1"/>
              </a:solidFill>
              <a:latin typeface="黑体" panose="02010609060101010101" charset="-122"/>
              <a:ea typeface="黑体"/>
              <a:cs typeface="黑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08610" y="1383665"/>
            <a:ext cx="4441825" cy="351218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有集中统一的议题。</a:t>
            </a:r>
            <a:endParaRPr lang="en-US" altLang="zh-CN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有井然有序的过程。</a:t>
            </a:r>
            <a:endParaRPr lang="en-US" altLang="zh-CN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有互动合作的交流。</a:t>
            </a:r>
            <a:endParaRPr lang="en-US" altLang="zh-CN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4.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有理有据，充分发言。</a:t>
            </a:r>
            <a:endParaRPr lang="en-US" altLang="zh-CN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5.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有相对一致的结论。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3625" y="3390900"/>
            <a:ext cx="1757045" cy="17570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99720" y="259080"/>
            <a:ext cx="854456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err="1">
                <a:latin typeface="黑体" panose="02010609060101010101" charset="-122"/>
                <a:ea typeface="黑体"/>
                <a:cs typeface="黑体" panose="02010609060101010101" charset="-122"/>
                <a:sym typeface="+mn-ea"/>
              </a:rPr>
              <a:t>三、</a:t>
            </a:r>
            <a:r>
              <a:rPr sz="2800" err="1">
                <a:latin typeface="黑体" panose="02010609060101010101" charset="-122"/>
                <a:ea typeface="黑体"/>
                <a:cs typeface="黑体" panose="02010609060101010101" charset="-122"/>
                <a:sym typeface="+mn-ea"/>
              </a:rPr>
              <a:t>讨论的规则</a:t>
            </a:r>
            <a:r>
              <a:rPr lang="zh-CN" altLang="en-US" sz="2800">
                <a:latin typeface="黑体" panose="02010609060101010101" charset="-122"/>
                <a:ea typeface="黑体"/>
                <a:cs typeface="黑体" panose="02010609060101010101" charset="-122"/>
                <a:sym typeface="+mn-ea"/>
              </a:rPr>
              <a:t>有哪些？</a:t>
            </a:r>
            <a:endParaRPr lang="zh-CN" altLang="en-US" sz="2800">
              <a:solidFill>
                <a:schemeClr val="tx1"/>
              </a:solidFill>
              <a:latin typeface="黑体" panose="02010609060101010101" charset="-122"/>
              <a:ea typeface="黑体"/>
              <a:cs typeface="黑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99720" y="1056005"/>
            <a:ext cx="8525510" cy="274383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zh-CN"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预先公布相关要求；</a:t>
            </a:r>
            <a:r>
              <a:rPr lang="zh-CN"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主持人要保持中立；</a:t>
            </a:r>
            <a:endParaRPr sz="2800" spc="-5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参与者发言机会均等</a:t>
            </a:r>
            <a:r>
              <a:rPr lang="en-US"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;</a:t>
            </a:r>
            <a:r>
              <a:rPr lang="zh-CN" altLang="en-US"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发言观点要明确；</a:t>
            </a:r>
            <a:endParaRPr sz="2800" spc="-5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r>
              <a:rPr lang="zh-CN" altLang="en-US"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发言时间与次数受限</a:t>
            </a:r>
            <a:r>
              <a:rPr lang="en-US"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;</a:t>
            </a:r>
            <a:r>
              <a:rPr lang="zh-CN" altLang="en-US"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</a:t>
            </a:r>
            <a:r>
              <a:rPr lang="zh-CN" altLang="en-US"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不同问题依次讨论；</a:t>
            </a:r>
            <a:endParaRPr sz="2800" spc="-5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</a:t>
            </a:r>
            <a:r>
              <a:rPr lang="zh-CN" altLang="en-US"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就事论事，文明表达</a:t>
            </a:r>
            <a:r>
              <a:rPr lang="en-US"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;</a:t>
            </a:r>
            <a:r>
              <a:rPr lang="zh-CN" altLang="en-US"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8</a:t>
            </a:r>
            <a:r>
              <a:rPr lang="zh-CN" altLang="en-US"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sz="2800" spc="-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尊重发言的完整性</a:t>
            </a:r>
            <a:endParaRPr lang="zh-CN" altLang="en-US" sz="2800" spc="-5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4" name="图片 3" descr="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3530" y="3484245"/>
            <a:ext cx="1757045" cy="17570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301515" y="854527"/>
            <a:ext cx="8540518" cy="33229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>
                <a:latin typeface="黑体" panose="02010609060101010101" charset="-122"/>
                <a:ea typeface="黑体"/>
                <a:cs typeface="黑体" panose="02010609060101010101" charset="-122"/>
              </a:rPr>
              <a:t>一</a:t>
            </a:r>
            <a:r>
              <a:rPr lang="zh-CN">
                <a:latin typeface="黑体" panose="02010609060101010101" charset="-122"/>
                <a:ea typeface="黑体"/>
                <a:cs typeface="黑体" panose="02010609060101010101" charset="-122"/>
              </a:rPr>
              <a:t>、</a:t>
            </a:r>
            <a:r>
              <a:rPr>
                <a:latin typeface="黑体" panose="02010609060101010101" charset="-122"/>
                <a:ea typeface="黑体"/>
                <a:cs typeface="黑体" panose="02010609060101010101" charset="-122"/>
              </a:rPr>
              <a:t>某中学准备在校园中安放一些名人塑像，以丰富校园文化环境。为此，校学生会向同学们征求意见。下面是几位同学讨论时的记录，你觉得他们各自的表现怎么样？如果你与你的同学讨论这一问题，你们会说些什么？不妨找几位同学试一下。</a:t>
            </a:r>
          </a:p>
        </p:txBody>
      </p:sp>
      <p:sp>
        <p:nvSpPr>
          <p:cNvPr id="2" name="五边形 17"/>
          <p:cNvSpPr/>
          <p:nvPr/>
        </p:nvSpPr>
        <p:spPr>
          <a:xfrm>
            <a:off x="314325" y="306705"/>
            <a:ext cx="1964690" cy="463550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口语实践</a:t>
            </a:r>
          </a:p>
        </p:txBody>
      </p:sp>
      <p:pic>
        <p:nvPicPr>
          <p:cNvPr id="3" name="图片 2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2915" y="3353435"/>
            <a:ext cx="1513840" cy="15138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286703" y="321908"/>
            <a:ext cx="8575943" cy="33229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spc="-150">
                <a:solidFill>
                  <a:srgbClr val="C00000"/>
                </a:solidFill>
              </a:rPr>
              <a:t>甲：</a:t>
            </a:r>
            <a:r>
              <a:rPr spc="-150"/>
              <a:t>我觉得应该放古代文化名人的塑像，比如孔子、孟子、老子、庄子、司马迁等，这样才有中国味儿。</a:t>
            </a:r>
          </a:p>
          <a:p>
            <a:pPr algn="just">
              <a:lnSpc>
                <a:spcPct val="150000"/>
              </a:lnSpc>
            </a:pPr>
            <a:r>
              <a:rPr>
                <a:solidFill>
                  <a:srgbClr val="C00000"/>
                </a:solidFill>
              </a:rPr>
              <a:t>乙：</a:t>
            </a:r>
            <a:r>
              <a:rPr/>
              <a:t>你要把咱们学校变成国学馆是吧？就知道古代，古代，古代就好吗？照这么说，你干脆穿长袍来上学得了。</a:t>
            </a:r>
          </a:p>
        </p:txBody>
      </p:sp>
      <p:pic>
        <p:nvPicPr>
          <p:cNvPr id="2" name="图片 1" descr="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8935" y="2866390"/>
            <a:ext cx="2281555" cy="228155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MH" val="20150828150733"/>
  <p:tag name="MH_LIBRARY" val="GRAPHIC"/>
  <p:tag name="MH_ORDER" val="文本框 19"/>
</p:tagLst>
</file>

<file path=ppt/tags/tag2.xml><?xml version="1.0" encoding="utf-8"?>
<p:tagLst xmlns:p="http://schemas.openxmlformats.org/presentationml/2006/main">
  <p:tag name="MH" val="20150828150733"/>
  <p:tag name="MH_LIBRARY" val="GRAPHIC"/>
  <p:tag name="MH_ORDER" val="文本框 21"/>
</p:tagLst>
</file>

<file path=ppt/tags/tag3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ags/tag4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ags/tag5.xml><?xml version="1.0" encoding="utf-8"?>
<p:tagLst xmlns:p="http://schemas.openxmlformats.org/presentationml/2006/main">
  <p:tag name="MH" val="20150828150733"/>
  <p:tag name="MH_LIBRARY" val="GRAPHIC"/>
  <p:tag name="MH_ORDER" val="文本框 18"/>
</p:tagLst>
</file>

<file path=ppt/tags/tag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教材帮课件">
      <a:majorFont>
        <a:latin typeface="Times New Roman"/>
        <a:ea typeface="黑体"/>
        <a:cs typeface="Arial"/>
      </a:majorFont>
      <a:minorFont>
        <a:latin typeface="Times New Roman"/>
        <a:ea typeface="楷体"/>
        <a:cs typeface="Arial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noFill/>
        <a:noFill/>
        <a:noFill/>
      </a:bgFillStyleLst>
    </a:fmtScheme>
  </a:themeElements>
  <a:objectDefaults>
    <a:txDef>
      <a:spPr>
        <a:noFill/>
      </a:spPr>
      <a:bodyPr wrap="square" rtlCol="0" anchor="t">
        <a:spAutoFit/>
      </a:bodyPr>
      <a:lstStyle>
        <a:defPPr>
          <a:lnSpc>
            <a:spcPct val="150000"/>
          </a:lnSpc>
          <a:defRPr lang="zh-CN" altLang="en-US" sz="2800">
            <a:solidFill>
              <a:schemeClr val="tx1"/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70</Paragraphs>
  <Slides>23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30">
      <vt:lpstr>Arial</vt:lpstr>
      <vt:lpstr>Times New Roman</vt:lpstr>
      <vt:lpstr>黑体</vt:lpstr>
      <vt:lpstr>楷体</vt:lpstr>
      <vt:lpstr>Calibri Light</vt:lpstr>
      <vt:lpstr>Calibri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2021-06-07T22:55:29.170</cp:lastPrinted>
  <dcterms:created xsi:type="dcterms:W3CDTF">2021-06-07T22:55:29Z</dcterms:created>
  <dcterms:modified xsi:type="dcterms:W3CDTF">2021-06-07T14:55:30Z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