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Default Extension="wmf" ContentType="image/x-wmf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2" r:id="rId2"/>
  </p:sldMasterIdLst>
  <p:sldIdLst>
    <p:sldId id="256" r:id="rId3"/>
    <p:sldId id="257" r:id="rId4"/>
    <p:sldId id="258" r:id="rId5"/>
    <p:sldId id="262" r:id="rId6"/>
    <p:sldId id="259" r:id="rId7"/>
    <p:sldId id="263" r:id="rId8"/>
    <p:sldId id="269" r:id="rId9"/>
    <p:sldId id="264" r:id="rId10"/>
    <p:sldId id="265" r:id="rId11"/>
    <p:sldId id="266" r:id="rId12"/>
    <p:sldId id="279" r:id="rId13"/>
    <p:sldId id="267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68" r:id="rId22"/>
    <p:sldId id="260" r:id="rId23"/>
    <p:sldId id="280" r:id="rId24"/>
    <p:sldId id="281" r:id="rId25"/>
    <p:sldId id="282" r:id="rId26"/>
    <p:sldId id="283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68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39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jpe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2032000" y="4314825"/>
            <a:ext cx="22145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19"/>
          <p:cNvGrpSpPr/>
          <p:nvPr/>
        </p:nvGrpSpPr>
        <p:grpSpPr>
          <a:xfrm>
            <a:off x="6269038" y="-6350"/>
            <a:ext cx="5919787" cy="6873875"/>
            <a:chOff x="9885" y="-9"/>
            <a:chExt cx="9322" cy="10859"/>
          </a:xfrm>
        </p:grpSpPr>
        <p:pic>
          <p:nvPicPr>
            <p:cNvPr id="8" name="图片 13" descr="C:\Users\admin\Desktop\2图示图\image1 (4).jpegimage1 (4)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0968"/>
            <a:stretch>
              <a:fillRect/>
            </a:stretch>
          </p:blipFill>
          <p:spPr bwMode="auto">
            <a:xfrm>
              <a:off x="9885" y="-9"/>
              <a:ext cx="9322" cy="10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9885" y="-9"/>
              <a:ext cx="9315" cy="10859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213908" y="3769360"/>
            <a:ext cx="3903134" cy="341632"/>
          </a:xfrm>
        </p:spPr>
        <p:txBody>
          <a:bodyPr anchor="b">
            <a:noAutofit/>
          </a:bodyPr>
          <a:lstStyle>
            <a:lvl1pPr algn="ctr">
              <a:defRPr sz="3600" b="1">
                <a:solidFill>
                  <a:schemeClr val="accent3"/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869440" y="4519173"/>
            <a:ext cx="2540000" cy="31393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accent3"/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1016" y="3567384"/>
            <a:ext cx="2620880" cy="590931"/>
          </a:xfrm>
        </p:spPr>
        <p:txBody>
          <a:bodyPr anchor="b">
            <a:spAutoFit/>
          </a:bodyPr>
          <a:lstStyle>
            <a:lvl1pPr algn="ctr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B4CF0-CBBB-49BA-806C-61DCC14C1F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6"/>
          <p:cNvSpPr/>
          <p:nvPr>
            <p:custDataLst>
              <p:tags r:id="rId1"/>
            </p:custDataLst>
          </p:nvPr>
        </p:nvSpPr>
        <p:spPr>
          <a:xfrm rot="5400000" flipV="1">
            <a:off x="11202988" y="498475"/>
            <a:ext cx="1487488" cy="490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buFontTx/>
              <a:buNone/>
              <a:defRPr/>
            </a:pPr>
            <a:endParaRPr lang="zh-CN" altLang="en-US" noProof="1">
              <a:solidFill>
                <a:srgbClr val="FFFF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200">
                <a:solidFill>
                  <a:srgbClr val="44546A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 rot="5400000" flipV="1">
            <a:off x="11202988" y="498475"/>
            <a:ext cx="1487488" cy="490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buFontTx/>
              <a:buNone/>
              <a:defRPr/>
            </a:pPr>
            <a:endParaRPr lang="zh-CN" altLang="en-US" noProof="1">
              <a:solidFill>
                <a:srgbClr val="FFFF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3AA06-7DE4-4BE9-9894-758112E5DCC1}" type="datetime1">
              <a:rPr lang="zh-CN" altLang="en-US"/>
              <a:pPr>
                <a:defRPr/>
              </a:pPr>
              <a:t>2019/7/12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733ED-AB14-4EA8-B41E-885EA6D3A8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914400" y="3196686"/>
            <a:ext cx="103632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676401"/>
            <a:ext cx="103632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214686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7536" y="6400800"/>
            <a:ext cx="4267200" cy="283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07936" y="6400800"/>
            <a:ext cx="49784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914400" y="3143248"/>
            <a:ext cx="103632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3143249"/>
            <a:ext cx="103632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1643062"/>
            <a:ext cx="103632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6"/>
          <p:cNvCxnSpPr/>
          <p:nvPr>
            <p:custDataLst>
              <p:tags r:id="rId1"/>
            </p:custDataLst>
          </p:nvPr>
        </p:nvCxnSpPr>
        <p:spPr>
          <a:xfrm>
            <a:off x="411163" y="822325"/>
            <a:ext cx="615950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 rot="5400000" flipV="1">
            <a:off x="11202988" y="498475"/>
            <a:ext cx="1487488" cy="490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buFontTx/>
              <a:buNone/>
              <a:defRPr/>
            </a:pPr>
            <a:endParaRPr lang="zh-CN" altLang="en-US" noProof="1">
              <a:solidFill>
                <a:srgbClr val="FFFF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422" y="609177"/>
            <a:ext cx="9965267" cy="550333"/>
          </a:xfrm>
        </p:spPr>
        <p:txBody>
          <a:bodyPr>
            <a:normAutofit/>
          </a:bodyPr>
          <a:lstStyle>
            <a:lvl1pPr>
              <a:defRPr sz="3200" b="1" i="0" baseline="0">
                <a:solidFill>
                  <a:schemeClr val="tx2">
                    <a:lumMod val="75000"/>
                  </a:schemeClr>
                </a:solidFill>
                <a:ea typeface="黑体" panose="0201060003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D714-68C8-44B6-9732-DDF7DD97772E}" type="datetime1">
              <a:rPr lang="zh-CN" altLang="en-US"/>
              <a:pPr>
                <a:defRPr/>
              </a:pPr>
              <a:t>2019/7/12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7581E-C9C7-4035-8AC9-880348F0A7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3714733" y="1053546"/>
            <a:ext cx="7872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4734" y="228600"/>
            <a:ext cx="7867669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4733" y="1142984"/>
            <a:ext cx="7867667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7" y="1142984"/>
            <a:ext cx="3009877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304800"/>
            <a:ext cx="85344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35403" y="1143000"/>
            <a:ext cx="9630997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49600" y="5410200"/>
            <a:ext cx="7543851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20275" y="274638"/>
            <a:ext cx="1962125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915424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29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2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4" y="2588305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无背景的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2032000" y="4314825"/>
            <a:ext cx="22145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09133" y="3683000"/>
            <a:ext cx="3903134" cy="341632"/>
          </a:xfrm>
        </p:spPr>
        <p:txBody>
          <a:bodyPr anchor="b">
            <a:noAutofit/>
          </a:bodyPr>
          <a:lstStyle>
            <a:lvl1pPr algn="ctr">
              <a:defRPr sz="360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1800" y="4448053"/>
            <a:ext cx="2540000" cy="31393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44546A"/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C0B74-A019-4836-B5B5-59DC98D9D112}" type="datetimeFigureOut">
              <a:rPr lang="zh-CN" altLang="en-US"/>
              <a:pPr>
                <a:defRPr/>
              </a:pPr>
              <a:t>2019/7/12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E9ABB-008D-4A49-98AB-65CBC48B6E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图片与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 rot="5400000" flipV="1">
            <a:off x="11202988" y="498475"/>
            <a:ext cx="1487488" cy="490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buFontTx/>
              <a:buNone/>
              <a:defRPr/>
            </a:pPr>
            <a:endParaRPr lang="zh-CN" altLang="en-US" noProof="1">
              <a:solidFill>
                <a:srgbClr val="FFFF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6" name="直接连接符 8"/>
          <p:cNvCxnSpPr/>
          <p:nvPr>
            <p:custDataLst>
              <p:tags r:id="rId2"/>
            </p:custDataLst>
          </p:nvPr>
        </p:nvCxnSpPr>
        <p:spPr>
          <a:xfrm>
            <a:off x="4760913" y="784225"/>
            <a:ext cx="615950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-13198" y="0"/>
            <a:ext cx="444081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44998" y="1583965"/>
            <a:ext cx="5808802" cy="444625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5544998" y="516816"/>
            <a:ext cx="9965267" cy="550333"/>
          </a:xfrm>
        </p:spPr>
        <p:txBody>
          <a:bodyPr>
            <a:normAutofit/>
          </a:bodyPr>
          <a:lstStyle>
            <a:lvl1pPr>
              <a:defRPr sz="3200" b="1" i="0" baseline="0">
                <a:solidFill>
                  <a:schemeClr val="tx2">
                    <a:lumMod val="75000"/>
                  </a:schemeClr>
                </a:solidFill>
                <a:ea typeface="黑体" panose="0201060003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77D59-FE09-433D-B821-9B2BE50A514A}" type="datetime1">
              <a:rPr lang="zh-CN" altLang="en-US"/>
              <a:pPr>
                <a:defRPr/>
              </a:pPr>
              <a:t>2019/7/12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5D1BA-5F6C-412A-BF1F-3AA78F4051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6"/>
          <p:cNvCxnSpPr/>
          <p:nvPr/>
        </p:nvCxnSpPr>
        <p:spPr>
          <a:xfrm flipH="1">
            <a:off x="4110038" y="3198813"/>
            <a:ext cx="808196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7111" y="2382361"/>
            <a:ext cx="7904390" cy="701731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97110" y="3315284"/>
            <a:ext cx="7904390" cy="28623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AF4AC-5AFC-4379-B912-FCE9AB7477D3}" type="datetime1">
              <a:rPr lang="zh-CN" altLang="en-US"/>
              <a:pPr>
                <a:defRPr/>
              </a:pPr>
              <a:t>2019/7/12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B94C3-E8AB-48D9-9ACF-D6A872E379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横排四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7" name="直接连接符 6"/>
          <p:cNvCxnSpPr/>
          <p:nvPr>
            <p:custDataLst>
              <p:tags r:id="rId1"/>
            </p:custDataLst>
          </p:nvPr>
        </p:nvCxnSpPr>
        <p:spPr>
          <a:xfrm>
            <a:off x="411163" y="822325"/>
            <a:ext cx="615950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5"/>
          <p:cNvSpPr/>
          <p:nvPr>
            <p:custDataLst>
              <p:tags r:id="rId2"/>
            </p:custDataLst>
          </p:nvPr>
        </p:nvSpPr>
        <p:spPr>
          <a:xfrm rot="5400000" flipV="1">
            <a:off x="11202988" y="498475"/>
            <a:ext cx="1487488" cy="490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buFontTx/>
              <a:buNone/>
              <a:defRPr/>
            </a:pPr>
            <a:endParaRPr lang="zh-CN" altLang="en-US" noProof="1">
              <a:solidFill>
                <a:srgbClr val="FFFF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422" y="609177"/>
            <a:ext cx="9965267" cy="550333"/>
          </a:xfrm>
        </p:spPr>
        <p:txBody>
          <a:bodyPr>
            <a:normAutofit/>
          </a:bodyPr>
          <a:lstStyle>
            <a:lvl1pPr>
              <a:defRPr sz="3200" b="1" i="0" baseline="0">
                <a:solidFill>
                  <a:schemeClr val="tx2">
                    <a:lumMod val="75000"/>
                  </a:schemeClr>
                </a:solidFill>
                <a:ea typeface="黑体" panose="0201060003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1896533" y="1346200"/>
            <a:ext cx="8466667" cy="474133"/>
          </a:xfr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/>
          </p:nvPr>
        </p:nvSpPr>
        <p:spPr>
          <a:xfrm>
            <a:off x="1811867" y="2156617"/>
            <a:ext cx="1769533" cy="163406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5"/>
          </p:nvPr>
        </p:nvSpPr>
        <p:spPr>
          <a:xfrm>
            <a:off x="1811867" y="3934618"/>
            <a:ext cx="1769533" cy="449263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6"/>
          </p:nvPr>
        </p:nvSpPr>
        <p:spPr>
          <a:xfrm>
            <a:off x="1811338" y="4561681"/>
            <a:ext cx="1770062" cy="11334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0" name="图片占位符 13"/>
          <p:cNvSpPr>
            <a:spLocks noGrp="1"/>
          </p:cNvSpPr>
          <p:nvPr>
            <p:ph type="pic" sz="quarter" idx="17"/>
          </p:nvPr>
        </p:nvSpPr>
        <p:spPr>
          <a:xfrm>
            <a:off x="4097867" y="2156617"/>
            <a:ext cx="1769533" cy="163406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21" name="文本占位符 15"/>
          <p:cNvSpPr>
            <a:spLocks noGrp="1"/>
          </p:cNvSpPr>
          <p:nvPr>
            <p:ph type="body" sz="quarter" idx="18"/>
          </p:nvPr>
        </p:nvSpPr>
        <p:spPr>
          <a:xfrm>
            <a:off x="4097867" y="3934618"/>
            <a:ext cx="1769533" cy="449263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2" name="文本占位符 18"/>
          <p:cNvSpPr>
            <a:spLocks noGrp="1"/>
          </p:cNvSpPr>
          <p:nvPr>
            <p:ph type="body" sz="quarter" idx="19"/>
          </p:nvPr>
        </p:nvSpPr>
        <p:spPr>
          <a:xfrm>
            <a:off x="4097338" y="4561681"/>
            <a:ext cx="1770062" cy="11334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3" name="图片占位符 13"/>
          <p:cNvSpPr>
            <a:spLocks noGrp="1"/>
          </p:cNvSpPr>
          <p:nvPr>
            <p:ph type="pic" sz="quarter" idx="20"/>
          </p:nvPr>
        </p:nvSpPr>
        <p:spPr>
          <a:xfrm>
            <a:off x="6383867" y="2156617"/>
            <a:ext cx="1769533" cy="163406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24" name="文本占位符 15"/>
          <p:cNvSpPr>
            <a:spLocks noGrp="1"/>
          </p:cNvSpPr>
          <p:nvPr>
            <p:ph type="body" sz="quarter" idx="21"/>
          </p:nvPr>
        </p:nvSpPr>
        <p:spPr>
          <a:xfrm>
            <a:off x="6383867" y="3934618"/>
            <a:ext cx="1769533" cy="449263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5" name="文本占位符 18"/>
          <p:cNvSpPr>
            <a:spLocks noGrp="1"/>
          </p:cNvSpPr>
          <p:nvPr>
            <p:ph type="body" sz="quarter" idx="22"/>
          </p:nvPr>
        </p:nvSpPr>
        <p:spPr>
          <a:xfrm>
            <a:off x="6383338" y="4561681"/>
            <a:ext cx="1770062" cy="11334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6" name="图片占位符 13"/>
          <p:cNvSpPr>
            <a:spLocks noGrp="1"/>
          </p:cNvSpPr>
          <p:nvPr>
            <p:ph type="pic" sz="quarter" idx="23"/>
          </p:nvPr>
        </p:nvSpPr>
        <p:spPr>
          <a:xfrm>
            <a:off x="8669867" y="2156617"/>
            <a:ext cx="1769533" cy="163406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27" name="文本占位符 15"/>
          <p:cNvSpPr>
            <a:spLocks noGrp="1"/>
          </p:cNvSpPr>
          <p:nvPr>
            <p:ph type="body" sz="quarter" idx="24"/>
          </p:nvPr>
        </p:nvSpPr>
        <p:spPr>
          <a:xfrm>
            <a:off x="8669867" y="3934618"/>
            <a:ext cx="1769533" cy="449263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8" name="文本占位符 18"/>
          <p:cNvSpPr>
            <a:spLocks noGrp="1"/>
          </p:cNvSpPr>
          <p:nvPr>
            <p:ph type="body" sz="quarter" idx="25"/>
          </p:nvPr>
        </p:nvSpPr>
        <p:spPr>
          <a:xfrm>
            <a:off x="8669338" y="4561681"/>
            <a:ext cx="1770062" cy="11334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9" name="日期占位符 3"/>
          <p:cNvSpPr>
            <a:spLocks noGrp="1"/>
          </p:cNvSpPr>
          <p:nvPr>
            <p:ph type="dt" sz="half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92E56-C887-40A0-B45B-7A180C992FB2}" type="datetime1">
              <a:rPr lang="zh-CN" altLang="en-US"/>
              <a:pPr>
                <a:defRPr/>
              </a:pPr>
              <a:t>2019/7/12</a:t>
            </a:fld>
            <a:endParaRPr lang="zh-CN" altLang="en-US"/>
          </a:p>
        </p:txBody>
      </p:sp>
      <p:sp>
        <p:nvSpPr>
          <p:cNvPr id="30" name="页脚占位符 4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2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29EFA-2022-416F-B6F5-A560FEBF9B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文字与多图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9" name="直接连接符 6"/>
          <p:cNvCxnSpPr/>
          <p:nvPr>
            <p:custDataLst>
              <p:tags r:id="rId1"/>
            </p:custDataLst>
          </p:nvPr>
        </p:nvCxnSpPr>
        <p:spPr>
          <a:xfrm>
            <a:off x="411163" y="822325"/>
            <a:ext cx="615950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 rot="5400000" flipV="1">
            <a:off x="11202988" y="498475"/>
            <a:ext cx="1487488" cy="490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buFontTx/>
              <a:buNone/>
              <a:defRPr/>
            </a:pPr>
            <a:endParaRPr lang="zh-CN" altLang="en-US" noProof="1">
              <a:solidFill>
                <a:srgbClr val="FFFF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422" y="609177"/>
            <a:ext cx="9965267" cy="550333"/>
          </a:xfrm>
        </p:spPr>
        <p:txBody>
          <a:bodyPr>
            <a:normAutofit/>
          </a:bodyPr>
          <a:lstStyle>
            <a:lvl1pPr>
              <a:defRPr sz="3200" b="1" i="0" baseline="0">
                <a:solidFill>
                  <a:schemeClr val="tx2">
                    <a:lumMod val="75000"/>
                  </a:schemeClr>
                </a:solidFill>
                <a:ea typeface="黑体" panose="0201060003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3"/>
          </p:nvPr>
        </p:nvSpPr>
        <p:spPr>
          <a:xfrm>
            <a:off x="838200" y="1524636"/>
            <a:ext cx="2954338" cy="4580890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4"/>
          </p:nvPr>
        </p:nvSpPr>
        <p:spPr>
          <a:xfrm>
            <a:off x="4038600" y="1524000"/>
            <a:ext cx="4781550" cy="22415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5"/>
          </p:nvPr>
        </p:nvSpPr>
        <p:spPr>
          <a:xfrm>
            <a:off x="4039235" y="3851275"/>
            <a:ext cx="2273300" cy="22542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/>
          </a:p>
        </p:txBody>
      </p:sp>
      <p:sp>
        <p:nvSpPr>
          <p:cNvPr id="22" name="图片占位符 20"/>
          <p:cNvSpPr>
            <a:spLocks noGrp="1"/>
          </p:cNvSpPr>
          <p:nvPr>
            <p:ph type="pic" sz="quarter" idx="16"/>
          </p:nvPr>
        </p:nvSpPr>
        <p:spPr>
          <a:xfrm>
            <a:off x="6388735" y="3851275"/>
            <a:ext cx="2419350" cy="22542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/>
          </a:p>
        </p:txBody>
      </p:sp>
      <p:sp>
        <p:nvSpPr>
          <p:cNvPr id="23" name="图片占位符 20"/>
          <p:cNvSpPr>
            <a:spLocks noGrp="1"/>
          </p:cNvSpPr>
          <p:nvPr>
            <p:ph type="pic" sz="quarter" idx="17"/>
          </p:nvPr>
        </p:nvSpPr>
        <p:spPr>
          <a:xfrm>
            <a:off x="8884285" y="3851275"/>
            <a:ext cx="2171065" cy="22542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/>
          </a:p>
        </p:txBody>
      </p:sp>
      <p:sp>
        <p:nvSpPr>
          <p:cNvPr id="24" name="图片占位符 20"/>
          <p:cNvSpPr>
            <a:spLocks noGrp="1"/>
          </p:cNvSpPr>
          <p:nvPr>
            <p:ph type="pic" sz="quarter" idx="18"/>
          </p:nvPr>
        </p:nvSpPr>
        <p:spPr>
          <a:xfrm>
            <a:off x="8896667" y="1524000"/>
            <a:ext cx="2158683" cy="22542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AAE4D-FD61-4E21-A39B-A3D833986EBE}" type="datetime1">
              <a:rPr lang="zh-CN" altLang="en-US"/>
              <a:pPr>
                <a:defRPr/>
              </a:pPr>
              <a:t>2019/7/12</a:t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6BFEE-CE8A-47C7-A821-825E6C696B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 rot="5400000" flipV="1">
            <a:off x="11202988" y="498475"/>
            <a:ext cx="1487488" cy="490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buFontTx/>
              <a:buNone/>
              <a:defRPr/>
            </a:pPr>
            <a:endParaRPr lang="zh-CN" altLang="en-US" noProof="1">
              <a:solidFill>
                <a:srgbClr val="FFFF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6" name="直接连接符 8"/>
          <p:cNvCxnSpPr/>
          <p:nvPr>
            <p:custDataLst>
              <p:tags r:id="rId2"/>
            </p:custDataLst>
          </p:nvPr>
        </p:nvCxnSpPr>
        <p:spPr>
          <a:xfrm>
            <a:off x="411163" y="822325"/>
            <a:ext cx="615950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143422" y="609177"/>
            <a:ext cx="9965267" cy="550333"/>
          </a:xfrm>
        </p:spPr>
        <p:txBody>
          <a:bodyPr>
            <a:normAutofit/>
          </a:bodyPr>
          <a:lstStyle>
            <a:lvl1pPr>
              <a:defRPr sz="3200" b="1" i="0" baseline="0">
                <a:solidFill>
                  <a:schemeClr val="tx2">
                    <a:lumMod val="75000"/>
                  </a:schemeClr>
                </a:solidFill>
                <a:ea typeface="黑体" panose="0201060003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rot="5400000" flipV="1">
            <a:off x="11202988" y="498475"/>
            <a:ext cx="1487488" cy="490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buFontTx/>
              <a:buNone/>
              <a:defRPr/>
            </a:pPr>
            <a:endParaRPr lang="zh-CN" altLang="en-US" noProof="1">
              <a:solidFill>
                <a:srgbClr val="FFFF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>
            <a:off x="411163" y="822325"/>
            <a:ext cx="615950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1143422" y="609177"/>
            <a:ext cx="9965267" cy="550333"/>
          </a:xfrm>
        </p:spPr>
        <p:txBody>
          <a:bodyPr>
            <a:normAutofit/>
          </a:bodyPr>
          <a:lstStyle>
            <a:lvl1pPr>
              <a:defRPr sz="3200" b="1" i="0" baseline="0">
                <a:solidFill>
                  <a:schemeClr val="tx2">
                    <a:lumMod val="75000"/>
                  </a:schemeClr>
                </a:solidFill>
                <a:ea typeface="黑体" panose="0201060003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19.xml" /><Relationship Id="rId15" Type="http://schemas.openxmlformats.org/officeDocument/2006/relationships/tags" Target="../tags/tag20.xml" /><Relationship Id="rId16" Type="http://schemas.openxmlformats.org/officeDocument/2006/relationships/tags" Target="../tags/tag21.xml" /><Relationship Id="rId17" Type="http://schemas.openxmlformats.org/officeDocument/2006/relationships/image" Target="../media/image1.jpeg" /><Relationship Id="rId18" Type="http://schemas.openxmlformats.org/officeDocument/2006/relationships/tags" Target="../tags/tag22.xml" /><Relationship Id="rId19" Type="http://schemas.openxmlformats.org/officeDocument/2006/relationships/tags" Target="../tags/tag23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slideLayout" Target="../slideLayouts/slideLayout25.xml" /><Relationship Id="rId13" Type="http://schemas.openxmlformats.org/officeDocument/2006/relationships/slideLayout" Target="../slideLayouts/slideLayout26.xml" /><Relationship Id="rId14" Type="http://schemas.openxmlformats.org/officeDocument/2006/relationships/slideLayout" Target="../slideLayouts/slideLayout27.xml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5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buFontTx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fld id="{D997B5FA-0921-464F-AAE1-844C04324D75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buFontTx/>
              <a:buNone/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buFontTx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fld id="{565CE74E-AB26-4998-AD42-012C4C1AD076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" name="矩形 1"/>
          <p:cNvSpPr/>
          <p:nvPr/>
        </p:nvSpPr>
        <p:spPr>
          <a:xfrm>
            <a:off x="-4763" y="0"/>
            <a:ext cx="12192001" cy="6858000"/>
          </a:xfrm>
          <a:prstGeom prst="rect">
            <a:avLst/>
          </a:prstGeom>
          <a:solidFill>
            <a:srgbClr val="E7E6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grpSp>
        <p:nvGrpSpPr>
          <p:cNvPr id="1033" name="组合 19"/>
          <p:cNvGrpSpPr/>
          <p:nvPr/>
        </p:nvGrpSpPr>
        <p:grpSpPr>
          <a:xfrm>
            <a:off x="6272213" y="-15875"/>
            <a:ext cx="5919787" cy="6873875"/>
            <a:chOff x="9885" y="-9"/>
            <a:chExt cx="9322" cy="10859"/>
          </a:xfrm>
        </p:grpSpPr>
        <p:pic>
          <p:nvPicPr>
            <p:cNvPr id="1034" name="图片 13" descr="C:\Users\admin\Desktop\2图示图\image1 (4).jpegimage1 (4)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0968"/>
            <a:stretch>
              <a:fillRect/>
            </a:stretch>
          </p:blipFill>
          <p:spPr bwMode="auto">
            <a:xfrm>
              <a:off x="9885" y="-9"/>
              <a:ext cx="9322" cy="10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>
              <p:custDataLst>
                <p:tags r:id="rId19"/>
              </p:custDataLst>
            </p:nvPr>
          </p:nvSpPr>
          <p:spPr>
            <a:xfrm>
              <a:off x="9885" y="-9"/>
              <a:ext cx="9315" cy="10859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12192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ransition/>
  <p:timing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4.jpeg" /><Relationship Id="rId3" Type="http://schemas.openxmlformats.org/officeDocument/2006/relationships/tags" Target="../tags/tag3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9.wm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5.jpeg" /><Relationship Id="rId3" Type="http://schemas.openxmlformats.org/officeDocument/2006/relationships/hyperlink" Target="http://www.cishan.net/" TargetMode="Ex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5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Relationship Id="rId4" Type="http://schemas.microsoft.com/office/2007/relationships/media" Target="../media/media1.mp3" /><Relationship Id="rId5" Type="http://schemas.microsoft.com/office/2007/relationships/media" Target="../media/media1.mp3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audio" Target="../media/audio12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9af38f5e66344a44bd50cac11d61d0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70" y="1109352"/>
            <a:ext cx="4410711" cy="5594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70871" y="1418592"/>
            <a:ext cx="5962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accent1"/>
                </a:solidFill>
              </a:rPr>
              <a:t>20</a:t>
            </a:r>
            <a:r>
              <a:rPr lang="zh-CN" altLang="en-US" sz="2800" b="1">
                <a:solidFill>
                  <a:schemeClr val="accent1"/>
                </a:solidFill>
              </a:rPr>
              <a:t>世纪最知名、最有影响力的</a:t>
            </a:r>
            <a:r>
              <a:rPr lang="zh-CN" altLang="zh-CN" sz="2800" b="1">
                <a:solidFill>
                  <a:schemeClr val="accent1"/>
                </a:solidFill>
              </a:rPr>
              <a:t>哲学家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70872" y="2216162"/>
            <a:ext cx="647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</a:rPr>
              <a:t>著名的数学家、逻辑学家、社会活动家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70870" y="3042285"/>
            <a:ext cx="45072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accent1"/>
                </a:solidFill>
              </a:rPr>
              <a:t>“</a:t>
            </a:r>
            <a:r>
              <a:rPr lang="zh-CN" altLang="en-US" sz="2800" b="1">
                <a:solidFill>
                  <a:schemeClr val="accent1"/>
                </a:solidFill>
              </a:rPr>
              <a:t>百科全书式</a:t>
            </a:r>
            <a:r>
              <a:rPr lang="en-US" altLang="zh-CN" sz="2800" b="1">
                <a:solidFill>
                  <a:schemeClr val="accent1"/>
                </a:solidFill>
              </a:rPr>
              <a:t>”</a:t>
            </a:r>
            <a:r>
              <a:rPr lang="zh-CN" altLang="en-US" sz="2800" b="1">
                <a:solidFill>
                  <a:schemeClr val="accent1"/>
                </a:solidFill>
              </a:rPr>
              <a:t>的文学家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70857" y="3839845"/>
            <a:ext cx="5263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</a:rPr>
              <a:t>富有鼓动天才的辩论家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570856" y="4623447"/>
            <a:ext cx="5038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</a:rPr>
              <a:t>未来时代的先知（预言家）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88609" y="5463563"/>
            <a:ext cx="6297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2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集众家于一身，为世人所敬仰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570855" y="586741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</a:rPr>
              <a:t>罗素（</a:t>
            </a:r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</a:rPr>
              <a:t>1872--1970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</a:rPr>
              <a:t>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1026" y="341642"/>
            <a:ext cx="2211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初识罗素： 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4" grpId="0"/>
      <p:bldP spid="15" grpId="0"/>
      <p:bldP spid="16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标题 63489"/>
          <p:cNvSpPr>
            <a:spLocks noGrp="1"/>
          </p:cNvSpPr>
          <p:nvPr>
            <p:ph type="title"/>
          </p:nvPr>
        </p:nvSpPr>
        <p:spPr>
          <a:xfrm>
            <a:off x="1138873" y="167640"/>
            <a:ext cx="6049963" cy="1143000"/>
          </a:xfrm>
        </p:spPr>
        <p:txBody>
          <a:bodyPr lIns="92075" tIns="46038" rIns="92075" bIns="46038" anchor="ctr"/>
          <a:lstStyle/>
          <a:p>
            <a:pPr fontAlgn="base"/>
            <a:r>
              <a:rPr lang="zh-CN" altLang="en-US" sz="3600" b="1" strike="noStrike" noProof="1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追求知识</a:t>
            </a:r>
          </a:p>
        </p:txBody>
      </p:sp>
      <p:sp>
        <p:nvSpPr>
          <p:cNvPr id="63491" name="内容占位符 63490"/>
          <p:cNvSpPr>
            <a:spLocks noGrp="1"/>
          </p:cNvSpPr>
          <p:nvPr>
            <p:ph idx="1"/>
          </p:nvPr>
        </p:nvSpPr>
        <p:spPr>
          <a:xfrm>
            <a:off x="1029337" y="1917065"/>
            <a:ext cx="10252075" cy="4724400"/>
          </a:xfrm>
        </p:spPr>
        <p:txBody>
          <a:bodyPr anchor="t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罗素一生著书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71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种，著述涉及哲学、数学、政治、伦理、教育、文学、社会学。</a:t>
            </a: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20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世纪初，取得了现代数学基础研究的重大成果“罗素悖论”及解决这一悖论的“类型论”。</a:t>
            </a: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罗素于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1950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年获诺贝尔文学奖。</a:t>
            </a: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95</a:t>
            </a:r>
            <a:r>
              <a:rPr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岁高龄完成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</a:t>
            </a:r>
            <a:r>
              <a:rPr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罗素自传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</a:t>
            </a:r>
            <a:r>
              <a:rPr sz="3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altLang="en-US" sz="3600" b="1">
                <a:latin typeface="Arial" panose="020b0604020202020204" pitchFamily="34" charset="0"/>
                <a:ea typeface="楷体_GB2312" panose="02010609030101010101" pitchFamily="49" charset="-122"/>
                <a:cs typeface="Arial" panose="020b0604020202020204" pitchFamily="34" charset="0"/>
              </a:rPr>
              <a:t>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2291" name="图片 63492" descr="BS0055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41" y="5194300"/>
            <a:ext cx="1908175" cy="166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标题 132097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 lIns="92075" tIns="46038" rIns="92075" bIns="46038" anchor="ctr"/>
          <a:lstStyle/>
          <a:p>
            <a:r>
              <a:rPr lang="zh-CN" altLang="en-US" sz="3600" b="1">
                <a:solidFill>
                  <a:srgbClr val="002060"/>
                </a:solidFill>
                <a:latin typeface="+mj-ea"/>
              </a:rPr>
              <a:t>一些国家关于知识的名</a:t>
            </a:r>
            <a:r>
              <a:rPr lang="zh-CN" altLang="en-US" sz="3600" b="1" smtClean="0">
                <a:solidFill>
                  <a:srgbClr val="002060"/>
                </a:solidFill>
                <a:latin typeface="+mj-ea"/>
              </a:rPr>
              <a:t>言：</a:t>
            </a:r>
            <a:endParaRPr lang="zh-CN" altLang="en-US" sz="3600" b="1">
              <a:solidFill>
                <a:srgbClr val="002060"/>
              </a:solidFill>
              <a:latin typeface="+mj-ea"/>
            </a:endParaRPr>
          </a:p>
        </p:txBody>
      </p:sp>
      <p:sp>
        <p:nvSpPr>
          <p:cNvPr id="23554" name="文本框 132100"/>
          <p:cNvSpPr txBox="1"/>
          <p:nvPr/>
        </p:nvSpPr>
        <p:spPr>
          <a:xfrm>
            <a:off x="191085" y="2466982"/>
            <a:ext cx="11761751" cy="2862322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知识比金钱宝贵，比刀剑锋利，比枪炮威力大</a:t>
            </a:r>
            <a:r>
              <a:rPr lang="en-US" altLang="zh-CN" sz="3600" b="1">
                <a:solidFill>
                  <a:schemeClr val="tx1"/>
                </a:solidFill>
                <a:latin typeface="+mj-ea"/>
                <a:ea typeface="+mj-ea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俄罗斯</a:t>
            </a:r>
          </a:p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知识上的“聋”，会导致精神上的“哑”</a:t>
            </a:r>
            <a:r>
              <a:rPr lang="en-US" altLang="zh-CN" sz="3600" b="1">
                <a:solidFill>
                  <a:schemeClr val="tx1"/>
                </a:solidFill>
                <a:latin typeface="+mj-ea"/>
                <a:ea typeface="+mj-ea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丹麦</a:t>
            </a:r>
          </a:p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知识的用处就是夜行人的火把         </a:t>
            </a:r>
            <a:r>
              <a:rPr lang="en-US" altLang="zh-CN" sz="3600" b="1">
                <a:solidFill>
                  <a:schemeClr val="tx1"/>
                </a:solidFill>
                <a:latin typeface="+mj-ea"/>
                <a:ea typeface="+mj-ea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沙特阿拉伯</a:t>
            </a:r>
          </a:p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知识可羡，胜于财富</a:t>
            </a:r>
            <a:r>
              <a:rPr lang="en-US" altLang="zh-CN" sz="3600" b="1">
                <a:solidFill>
                  <a:schemeClr val="tx1"/>
                </a:solidFill>
                <a:latin typeface="+mj-ea"/>
                <a:ea typeface="+mj-ea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英国</a:t>
            </a:r>
          </a:p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知识能使你增加一双眼睛</a:t>
            </a:r>
            <a:r>
              <a:rPr lang="en-US" altLang="zh-CN" sz="3600" b="1">
                <a:solidFill>
                  <a:schemeClr val="tx1"/>
                </a:solidFill>
                <a:latin typeface="+mj-ea"/>
                <a:ea typeface="+mj-ea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叙利亚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4" name="文本框 84993"/>
          <p:cNvSpPr txBox="1"/>
          <p:nvPr/>
        </p:nvSpPr>
        <p:spPr>
          <a:xfrm>
            <a:off x="2676525" y="2852750"/>
            <a:ext cx="1944688" cy="584775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同情苦难</a:t>
            </a:r>
          </a:p>
        </p:txBody>
      </p:sp>
      <p:sp>
        <p:nvSpPr>
          <p:cNvPr id="84995" name="文本框 84994"/>
          <p:cNvSpPr txBox="1"/>
          <p:nvPr/>
        </p:nvSpPr>
        <p:spPr>
          <a:xfrm>
            <a:off x="5340352" y="1628776"/>
            <a:ext cx="2701925" cy="584775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饥饿中的孩子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4996" name="文本框 84995"/>
          <p:cNvSpPr txBox="1"/>
          <p:nvPr/>
        </p:nvSpPr>
        <p:spPr>
          <a:xfrm>
            <a:off x="5340365" y="2852750"/>
            <a:ext cx="3384551" cy="584775"/>
          </a:xfrm>
          <a:prstGeom prst="rect">
            <a:avLst/>
          </a:prstGeom>
          <a:solidFill>
            <a:srgbClr val="CCFFFF"/>
          </a:solidFill>
          <a:ln w="349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被压迫被折磨者</a:t>
            </a:r>
          </a:p>
        </p:txBody>
      </p:sp>
      <p:sp>
        <p:nvSpPr>
          <p:cNvPr id="84997" name="文本框 84996"/>
          <p:cNvSpPr txBox="1"/>
          <p:nvPr/>
        </p:nvSpPr>
        <p:spPr>
          <a:xfrm>
            <a:off x="5268915" y="4292612"/>
            <a:ext cx="5219700" cy="584775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全球性的孤独、贫穷和痛苦</a:t>
            </a:r>
          </a:p>
        </p:txBody>
      </p:sp>
      <p:sp>
        <p:nvSpPr>
          <p:cNvPr id="85001" name="矩形 85000"/>
          <p:cNvSpPr/>
          <p:nvPr/>
        </p:nvSpPr>
        <p:spPr>
          <a:xfrm>
            <a:off x="1668465" y="1125538"/>
            <a:ext cx="865187" cy="424815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我为什么而活着</a:t>
            </a:r>
            <a:endParaRPr lang="zh-CN" altLang="en-US" sz="2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85003" name="左大括号 85002"/>
          <p:cNvSpPr/>
          <p:nvPr/>
        </p:nvSpPr>
        <p:spPr>
          <a:xfrm>
            <a:off x="4837129" y="1844675"/>
            <a:ext cx="287337" cy="2808288"/>
          </a:xfrm>
          <a:prstGeom prst="leftBrace">
            <a:avLst>
              <a:gd name="adj1" fmla="val 81355"/>
              <a:gd name="adj2" fmla="val 50000"/>
            </a:avLst>
          </a:prstGeom>
          <a:noFill/>
          <a:ln w="3175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5" grpId="0"/>
      <p:bldP spid="84996" grpId="0"/>
      <p:bldP spid="84997" grpId="0"/>
      <p:bldP spid="850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65539" descr="yj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533425"/>
            <a:ext cx="10769600" cy="538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65540"/>
          <p:cNvSpPr/>
          <p:nvPr/>
        </p:nvSpPr>
        <p:spPr>
          <a:xfrm>
            <a:off x="3888317" y="6092825"/>
            <a:ext cx="5281083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饥饿的侵袭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文本框 150531"/>
          <p:cNvSpPr txBox="1"/>
          <p:nvPr/>
        </p:nvSpPr>
        <p:spPr>
          <a:xfrm>
            <a:off x="2544235" y="1268413"/>
            <a:ext cx="7200900" cy="369332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endParaRPr lang="zh-CN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626" name="图片 150533" descr="306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034" y="25"/>
            <a:ext cx="10703983" cy="609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150535"/>
          <p:cNvSpPr txBox="1"/>
          <p:nvPr/>
        </p:nvSpPr>
        <p:spPr>
          <a:xfrm>
            <a:off x="4368801" y="6237288"/>
            <a:ext cx="4895851" cy="64135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饥饿中的孩子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图片 155652" descr="82f8ad51262ff18f8c5430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487" y="620713"/>
            <a:ext cx="8801100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155653"/>
          <p:cNvSpPr txBox="1"/>
          <p:nvPr/>
        </p:nvSpPr>
        <p:spPr>
          <a:xfrm>
            <a:off x="5232403" y="5661025"/>
            <a:ext cx="3839633" cy="64135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尼日尔饥荒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69" name="图片 159748" descr="10239900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634" y="1268414"/>
            <a:ext cx="8832849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矩形 69634"/>
          <p:cNvSpPr/>
          <p:nvPr/>
        </p:nvSpPr>
        <p:spPr>
          <a:xfrm>
            <a:off x="3215217" y="6211888"/>
            <a:ext cx="7008283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孤独、惊恐的儿童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33794" name="图片 69635" descr="yj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425475"/>
            <a:ext cx="10160000" cy="566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>
    <p:checker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5" name="图片 153604" descr="2004211102831896%5b1%5d_C4hEIpfRxZzn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3" y="476250"/>
            <a:ext cx="9791700" cy="470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文本框 153605"/>
          <p:cNvSpPr txBox="1"/>
          <p:nvPr/>
        </p:nvSpPr>
        <p:spPr>
          <a:xfrm>
            <a:off x="3215217" y="5734075"/>
            <a:ext cx="7298267" cy="46166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+mn-ea"/>
              </a:rPr>
              <a:t>除夕之夜，睡在深圳街头的老人 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89" name="图片 128001" descr="339513_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534" y="0"/>
            <a:ext cx="883496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文本框 128002"/>
          <p:cNvSpPr txBox="1"/>
          <p:nvPr/>
        </p:nvSpPr>
        <p:spPr>
          <a:xfrm>
            <a:off x="10991852" y="1125563"/>
            <a:ext cx="768349" cy="310854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+mn-ea"/>
              </a:rPr>
              <a:t>死于流弹的平民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3a9eb1846d3e44a995cb788bf1df8676_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" y="474980"/>
            <a:ext cx="5966460" cy="59664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12550" y="2468245"/>
            <a:ext cx="58635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《我为什么而活着》</a:t>
            </a:r>
          </a:p>
          <a:p>
            <a:r>
              <a:rPr lang="zh-CN" altLang="en-US" sz="320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                            </a:t>
            </a:r>
          </a:p>
          <a:p>
            <a:r>
              <a:rPr lang="zh-CN" altLang="en-US" sz="320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                   罗素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5" name="内容占位符 64514"/>
          <p:cNvSpPr>
            <a:spLocks noGrp="1"/>
          </p:cNvSpPr>
          <p:nvPr>
            <p:ph idx="1"/>
          </p:nvPr>
        </p:nvSpPr>
        <p:spPr>
          <a:xfrm>
            <a:off x="1069343" y="1027430"/>
            <a:ext cx="10706100" cy="5257800"/>
          </a:xfrm>
        </p:spPr>
        <p:txBody>
          <a:bodyPr anchor="t"/>
          <a:lstStyle/>
          <a:p>
            <a:r>
              <a:rPr lang="en-US" altLang="zh-CN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罗素一生积极参加社会政治活动，为维护世界和平，多次发表声明和演讲，反对侵略战争。二战期间，还因反战坐了六个月牢。</a:t>
            </a:r>
          </a:p>
          <a:p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en-US" altLang="zh-CN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1955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年初，罗素、爱因斯坦和各国科学家发起了禁核签名运动。</a:t>
            </a:r>
          </a:p>
          <a:p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en-US" altLang="zh-CN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1961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年，</a:t>
            </a:r>
            <a:r>
              <a:rPr lang="en-US" altLang="zh-CN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89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岁高龄的罗素偕夫人到英国国防部门前静坐示威，被判两个月监禁。</a:t>
            </a:r>
          </a:p>
          <a:p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en-US" altLang="zh-CN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1964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年创立罗素和平基金会。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7876" y="362609"/>
            <a:ext cx="3000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2060"/>
                </a:solidFill>
                <a:latin typeface="+mj-ea"/>
                <a:ea typeface="+mj-ea"/>
              </a:rPr>
              <a:t>和平的使者</a:t>
            </a:r>
            <a:endParaRPr lang="zh-CN" altLang="zh-CN" sz="3200" b="1">
              <a:solidFill>
                <a:srgbClr val="00206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859809" y="668752"/>
            <a:ext cx="10495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002060"/>
                </a:solidFill>
              </a:rPr>
              <a:t>这三种激情，就像飓风一样，在深深的苦海上，肆意地把我吹来吹去，吹到濒临绝望的边缘。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9932" y="2197302"/>
            <a:ext cx="9812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2"/>
                </a:solidFill>
              </a:rPr>
              <a:t>请和伙伴们共同探讨，谈谈你对这句话的理解。</a:t>
            </a:r>
            <a:endParaRPr lang="zh-CN" altLang="en-US" sz="3200" b="1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5469" y="3179937"/>
            <a:ext cx="1039959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把</a:t>
            </a:r>
            <a:r>
              <a:rPr lang="en-US" altLang="zh-CN" sz="3200" b="1" smtClean="0"/>
              <a:t>“</a:t>
            </a:r>
            <a:r>
              <a:rPr lang="zh-CN" altLang="en-US" sz="3200" b="1" smtClean="0"/>
              <a:t>激情</a:t>
            </a:r>
            <a:r>
              <a:rPr lang="en-US" altLang="zh-CN" sz="3200" b="1" smtClean="0"/>
              <a:t>”</a:t>
            </a:r>
            <a:r>
              <a:rPr lang="zh-CN" altLang="en-US" sz="3200" b="1" smtClean="0"/>
              <a:t>比作</a:t>
            </a:r>
            <a:r>
              <a:rPr lang="en-US" altLang="zh-CN" sz="3200" b="1" smtClean="0"/>
              <a:t>“</a:t>
            </a:r>
            <a:r>
              <a:rPr lang="zh-CN" altLang="en-US" sz="3200" b="1" smtClean="0"/>
              <a:t>飓风</a:t>
            </a:r>
            <a:r>
              <a:rPr lang="en-US" altLang="zh-CN" sz="3200" b="1" smtClean="0"/>
              <a:t>”</a:t>
            </a:r>
            <a:r>
              <a:rPr lang="zh-CN" altLang="en-US" sz="3200" b="1" smtClean="0"/>
              <a:t>，表明三种激情在作者心中的地位，无比强大而不可遏抑，是作者永恒而无悔的追求。</a:t>
            </a:r>
            <a:r>
              <a:rPr lang="en-US" altLang="zh-CN" sz="3200" b="1" smtClean="0"/>
              <a:t>“</a:t>
            </a:r>
            <a:r>
              <a:rPr lang="zh-CN" altLang="en-US" sz="3200" b="1" smtClean="0"/>
              <a:t>深深的苦海</a:t>
            </a:r>
            <a:r>
              <a:rPr lang="en-US" altLang="zh-CN" sz="3200" b="1" smtClean="0"/>
              <a:t>”</a:t>
            </a:r>
            <a:r>
              <a:rPr lang="zh-CN" altLang="en-US" sz="3200" b="1" smtClean="0"/>
              <a:t>是人生的苦难，是追求中面临的种种挑战，但无论如何，</a:t>
            </a:r>
            <a:r>
              <a:rPr lang="en-US" altLang="zh-CN" sz="3200" b="1" smtClean="0"/>
              <a:t>“</a:t>
            </a:r>
            <a:r>
              <a:rPr lang="zh-CN" altLang="en-US" sz="3200" b="1" smtClean="0"/>
              <a:t>我</a:t>
            </a:r>
            <a:r>
              <a:rPr lang="en-US" altLang="zh-CN" sz="3200" b="1" smtClean="0"/>
              <a:t>”</a:t>
            </a:r>
            <a:r>
              <a:rPr lang="zh-CN" altLang="en-US" sz="3200" b="1" smtClean="0"/>
              <a:t>都任由这三种激情支配，去面临人生，</a:t>
            </a:r>
            <a:r>
              <a:rPr lang="en-US" altLang="zh-CN" sz="3200" b="1" smtClean="0"/>
              <a:t>“</a:t>
            </a:r>
            <a:r>
              <a:rPr lang="zh-CN" altLang="en-US" sz="3200" b="1" smtClean="0"/>
              <a:t>濒临绝望的边缘</a:t>
            </a:r>
            <a:r>
              <a:rPr lang="en-US" altLang="zh-CN" sz="3200" b="1" smtClean="0"/>
              <a:t>”</a:t>
            </a:r>
            <a:r>
              <a:rPr lang="zh-CN" altLang="en-US" sz="3200" b="1" smtClean="0"/>
              <a:t>指的是作者渴望减轻这些苦难但是无能为力，而且自己也深受其害</a:t>
            </a:r>
            <a:r>
              <a:rPr lang="en-US" altLang="zh-CN" sz="3200" b="1" smtClean="0"/>
              <a:t>。</a:t>
            </a:r>
            <a:r>
              <a:rPr lang="zh-CN" altLang="en-US" sz="3200" b="1" smtClean="0"/>
              <a:t>体现了作者崇高而伟大的情怀。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9029" name="矩形 129028"/>
          <p:cNvSpPr>
            <a:spLocks noChangeArrowheads="1"/>
          </p:cNvSpPr>
          <p:nvPr/>
        </p:nvSpPr>
        <p:spPr bwMode="auto">
          <a:xfrm>
            <a:off x="5183737" y="1196976"/>
            <a:ext cx="18530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anose="02010609030101010101" pitchFamily="49" charset="-122"/>
                <a:ea typeface="隶书" pitchFamily="49" charset="-122"/>
              </a:rPr>
              <a:t>渴望爱情</a:t>
            </a:r>
            <a:endParaRPr lang="zh-CN" altLang="en-US" sz="3600" b="1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129030" name="矩形 129029"/>
          <p:cNvSpPr>
            <a:spLocks noChangeArrowheads="1"/>
          </p:cNvSpPr>
          <p:nvPr/>
        </p:nvSpPr>
        <p:spPr bwMode="auto">
          <a:xfrm>
            <a:off x="5183737" y="2924176"/>
            <a:ext cx="18530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anose="02010609030101010101" pitchFamily="49" charset="-122"/>
                <a:ea typeface="隶书" pitchFamily="49" charset="-122"/>
              </a:rPr>
              <a:t>追求知识</a:t>
            </a:r>
            <a:endParaRPr lang="zh-CN" altLang="en-US" sz="3600" b="1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129031" name="矩形 129030"/>
          <p:cNvSpPr>
            <a:spLocks noChangeArrowheads="1"/>
          </p:cNvSpPr>
          <p:nvPr/>
        </p:nvSpPr>
        <p:spPr bwMode="auto">
          <a:xfrm>
            <a:off x="5183737" y="4724401"/>
            <a:ext cx="18530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anose="02010609030101010101" pitchFamily="49" charset="-122"/>
                <a:ea typeface="隶书" pitchFamily="49" charset="-122"/>
              </a:rPr>
              <a:t>同情苦难</a:t>
            </a:r>
            <a:endParaRPr lang="zh-CN" altLang="en-US" sz="3600" b="1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129033" name="直接连接符 129032"/>
          <p:cNvSpPr>
            <a:spLocks noChangeShapeType="1"/>
          </p:cNvSpPr>
          <p:nvPr/>
        </p:nvSpPr>
        <p:spPr bwMode="auto">
          <a:xfrm flipV="1">
            <a:off x="2792438" y="1642447"/>
            <a:ext cx="2112433" cy="1223963"/>
          </a:xfrm>
          <a:prstGeom prst="line">
            <a:avLst/>
          </a:prstGeom>
          <a:noFill/>
          <a:ln w="31750" cap="sq">
            <a:solidFill>
              <a:schemeClr val="tx1"/>
            </a:solidFill>
            <a:miter lim="800000"/>
            <a:headEnd type="none" w="sm" len="sm"/>
            <a:tailEnd type="arrow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5" name="直接连接符 129034"/>
          <p:cNvSpPr>
            <a:spLocks noChangeShapeType="1"/>
          </p:cNvSpPr>
          <p:nvPr/>
        </p:nvSpPr>
        <p:spPr bwMode="auto">
          <a:xfrm flipV="1">
            <a:off x="2886140" y="3270915"/>
            <a:ext cx="2112433" cy="73025"/>
          </a:xfrm>
          <a:prstGeom prst="line">
            <a:avLst/>
          </a:prstGeom>
          <a:noFill/>
          <a:ln w="41275" cap="sq">
            <a:solidFill>
              <a:schemeClr val="tx1"/>
            </a:solidFill>
            <a:miter lim="800000"/>
            <a:headEnd type="none" w="sm" len="sm"/>
            <a:tailEnd type="triangle" w="med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6" name="直接连接符 129035"/>
          <p:cNvSpPr>
            <a:spLocks noChangeShapeType="1"/>
          </p:cNvSpPr>
          <p:nvPr/>
        </p:nvSpPr>
        <p:spPr bwMode="auto">
          <a:xfrm>
            <a:off x="2913436" y="3850351"/>
            <a:ext cx="2112433" cy="1008062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triangle" w="med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7" name="右大括号 129036"/>
          <p:cNvSpPr/>
          <p:nvPr/>
        </p:nvSpPr>
        <p:spPr bwMode="auto">
          <a:xfrm>
            <a:off x="8301584" y="1412875"/>
            <a:ext cx="385233" cy="3887788"/>
          </a:xfrm>
          <a:prstGeom prst="rightBrace">
            <a:avLst>
              <a:gd name="adj1" fmla="val 112009"/>
              <a:gd name="adj2" fmla="val 51532"/>
            </a:avLst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24973" y="1628775"/>
            <a:ext cx="1169551" cy="395128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r>
              <a:rPr lang="zh-CN" altLang="en-US" sz="32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sym typeface="+mn-ea"/>
              </a:rPr>
              <a:t>我为什么而活着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endParaRPr lang="zh-CN" altLang="en-US" sz="3200" noProof="1"/>
          </a:p>
        </p:txBody>
      </p:sp>
      <p:sp>
        <p:nvSpPr>
          <p:cNvPr id="3" name="文本框 2"/>
          <p:cNvSpPr txBox="1"/>
          <p:nvPr/>
        </p:nvSpPr>
        <p:spPr>
          <a:xfrm>
            <a:off x="8811104" y="1681166"/>
            <a:ext cx="1169551" cy="3621087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r>
              <a:rPr lang="zh-CN" altLang="en-US" sz="32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sym typeface="+mn-ea"/>
              </a:rPr>
              <a:t>崇高而伟大的情怀</a:t>
            </a:r>
          </a:p>
          <a:p>
            <a:endParaRPr lang="zh-CN" altLang="en-US" sz="3200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/>
      <p:bldP spid="129030" grpId="0"/>
      <p:bldP spid="129031" grpId="0"/>
      <p:bldP spid="129033" grpId="0"/>
      <p:bldP spid="129035" grpId="0"/>
      <p:bldP spid="129036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54857" y="286624"/>
            <a:ext cx="2374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tx2"/>
                </a:solidFill>
              </a:rPr>
              <a:t>感悟罗素：</a:t>
            </a:r>
            <a:endParaRPr lang="zh-CN" altLang="en-US" sz="3600" b="1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3083" y="1132773"/>
            <a:ext cx="113822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+mj-ea"/>
                <a:ea typeface="+mj-ea"/>
              </a:rPr>
              <a:t>罗素活着的意义无疑是崇高的，有价值的，在罗素面前，我们无疑是渺小的，无论是就其成就而言，还是其思想而言，我们都不能不景仰他。学习了本文，我们每个同学都应该叩问一下自己的心灵，我们又是为什么而活着？应该怎样活？以</a:t>
            </a:r>
            <a:r>
              <a:rPr lang="en-US" altLang="zh-CN" sz="3600" b="1" smtClean="0">
                <a:latin typeface="+mj-ea"/>
                <a:ea typeface="+mj-ea"/>
              </a:rPr>
              <a:t>“</a:t>
            </a:r>
            <a:r>
              <a:rPr lang="zh-CN" altLang="en-US" sz="3600" b="1" smtClean="0">
                <a:latin typeface="+mj-ea"/>
                <a:ea typeface="+mj-ea"/>
              </a:rPr>
              <a:t>我为什么而活着</a:t>
            </a:r>
            <a:r>
              <a:rPr lang="en-US" altLang="zh-CN" sz="3600" b="1" smtClean="0">
                <a:latin typeface="+mj-ea"/>
                <a:ea typeface="+mj-ea"/>
              </a:rPr>
              <a:t>”</a:t>
            </a:r>
            <a:r>
              <a:rPr lang="zh-CN" altLang="en-US" sz="3600" b="1" smtClean="0">
                <a:latin typeface="+mj-ea"/>
                <a:ea typeface="+mj-ea"/>
              </a:rPr>
              <a:t>为话题，以</a:t>
            </a:r>
            <a:r>
              <a:rPr lang="en-US" altLang="zh-CN" sz="3600" b="1" smtClean="0">
                <a:latin typeface="+mj-ea"/>
                <a:ea typeface="+mj-ea"/>
              </a:rPr>
              <a:t>“</a:t>
            </a:r>
            <a:r>
              <a:rPr lang="zh-CN" altLang="en-US" sz="3600" b="1" smtClean="0">
                <a:latin typeface="+mj-ea"/>
                <a:ea typeface="+mj-ea"/>
              </a:rPr>
              <a:t>我追求（           ），因为（          ）</a:t>
            </a:r>
            <a:r>
              <a:rPr lang="en-US" altLang="zh-CN" sz="3600" b="1" smtClean="0">
                <a:latin typeface="+mj-ea"/>
                <a:ea typeface="+mj-ea"/>
              </a:rPr>
              <a:t>”</a:t>
            </a:r>
            <a:r>
              <a:rPr lang="zh-CN" altLang="en-US" sz="3600" b="1" smtClean="0">
                <a:latin typeface="+mj-ea"/>
                <a:ea typeface="+mj-ea"/>
              </a:rPr>
              <a:t>的格式写一组排比句，体现你对人生价值的认识和思考。</a:t>
            </a:r>
            <a:endParaRPr lang="zh-CN" altLang="en-US" sz="36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464040" y="914415"/>
            <a:ext cx="10918209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6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3600" b="1" smtClean="0">
                <a:solidFill>
                  <a:srgbClr val="C00000"/>
                </a:solidFill>
                <a:latin typeface="+mj-ea"/>
                <a:ea typeface="+mj-ea"/>
              </a:rPr>
              <a:t>生命本没有意义，没有人会替你确定人生的意义，但如果你无法确定人生的意义，你将一辈子活在无意义状态里面。大到每一天，小到每一件事，你都会感到无名的痛苦，因为你不知道往什么地方走。所以，每个人必须为自己的人生确定意义。这是做人的本分之一，而且确立目标要趁早。               </a:t>
            </a:r>
          </a:p>
          <a:p>
            <a:endParaRPr lang="zh-CN" altLang="en-US" sz="36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endParaRPr lang="zh-CN" altLang="en-US" sz="36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3600" b="1" smtClean="0">
                <a:solidFill>
                  <a:srgbClr val="C00000"/>
                </a:solidFill>
                <a:latin typeface="+mj-ea"/>
                <a:ea typeface="+mj-ea"/>
              </a:rPr>
              <a:t>                                                            </a:t>
            </a:r>
            <a:r>
              <a:rPr lang="en-US" altLang="zh-CN" sz="3600" b="1" smtClean="0">
                <a:solidFill>
                  <a:srgbClr val="C00000"/>
                </a:solidFill>
                <a:latin typeface="+mj-ea"/>
                <a:ea typeface="+mj-ea"/>
              </a:rPr>
              <a:t>——</a:t>
            </a:r>
            <a:r>
              <a:rPr lang="zh-CN" altLang="en-US" sz="3600" b="1" smtClean="0">
                <a:solidFill>
                  <a:srgbClr val="C00000"/>
                </a:solidFill>
                <a:latin typeface="+mj-ea"/>
                <a:ea typeface="+mj-ea"/>
              </a:rPr>
              <a:t>毕淑敏</a:t>
            </a:r>
            <a:endParaRPr lang="zh-CN" altLang="en-US" sz="3600" b="1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532264" y="737003"/>
            <a:ext cx="2019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作业布置</a:t>
            </a:r>
            <a:endParaRPr lang="zh-CN" altLang="en-US" sz="3600" b="1"/>
          </a:p>
        </p:txBody>
      </p:sp>
      <p:sp>
        <p:nvSpPr>
          <p:cNvPr id="3" name="TextBox 2"/>
          <p:cNvSpPr txBox="1"/>
          <p:nvPr/>
        </p:nvSpPr>
        <p:spPr>
          <a:xfrm>
            <a:off x="1378440" y="1897039"/>
            <a:ext cx="105087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latin typeface="+mj-ea"/>
                <a:ea typeface="+mj-ea"/>
              </a:rPr>
              <a:t>1</a:t>
            </a:r>
            <a:r>
              <a:rPr lang="zh-CN" altLang="en-US" sz="3600" b="1" smtClean="0">
                <a:latin typeface="+mj-ea"/>
                <a:ea typeface="+mj-ea"/>
              </a:rPr>
              <a:t>、积累关于爱情和知识的名句。</a:t>
            </a:r>
            <a:endParaRPr lang="en-US" altLang="zh-CN" sz="3600" b="1" smtClean="0">
              <a:latin typeface="+mj-ea"/>
              <a:ea typeface="+mj-ea"/>
            </a:endParaRPr>
          </a:p>
          <a:p>
            <a:r>
              <a:rPr lang="en-US" altLang="zh-CN" sz="3600" b="1" smtClean="0">
                <a:latin typeface="+mj-ea"/>
                <a:ea typeface="+mj-ea"/>
              </a:rPr>
              <a:t>2</a:t>
            </a:r>
            <a:r>
              <a:rPr lang="zh-CN" altLang="en-US" sz="3600" b="1" smtClean="0">
                <a:latin typeface="+mj-ea"/>
                <a:ea typeface="+mj-ea"/>
              </a:rPr>
              <a:t>、写一片</a:t>
            </a:r>
            <a:r>
              <a:rPr lang="en-US" altLang="zh-CN" sz="3600" b="1" smtClean="0">
                <a:latin typeface="+mj-ea"/>
                <a:ea typeface="+mj-ea"/>
              </a:rPr>
              <a:t>80</a:t>
            </a:r>
            <a:r>
              <a:rPr lang="zh-CN" altLang="en-US" sz="3600" b="1" smtClean="0">
                <a:latin typeface="+mj-ea"/>
                <a:ea typeface="+mj-ea"/>
              </a:rPr>
              <a:t>字的短文，体现你对人生目标的认识和思考。</a:t>
            </a:r>
            <a:endParaRPr lang="zh-CN" altLang="en-US" sz="3600" b="1">
              <a:latin typeface="+mj-ea"/>
              <a:ea typeface="+mj-ea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02900" y="125603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19735" y="215901"/>
            <a:ext cx="6129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聆听罗素：</a:t>
            </a:r>
          </a:p>
        </p:txBody>
      </p:sp>
      <p:pic>
        <p:nvPicPr>
          <p:cNvPr id="5" name="图片 4" descr="011746186u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1" y="925195"/>
            <a:ext cx="4762500" cy="5943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14343" y="1465580"/>
            <a:ext cx="63677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2"/>
                </a:solidFill>
              </a:rPr>
              <a:t>1.  </a:t>
            </a:r>
            <a:r>
              <a:rPr lang="zh-CN" altLang="en-US" sz="3200" b="1">
                <a:solidFill>
                  <a:schemeClr val="tx2"/>
                </a:solidFill>
              </a:rPr>
              <a:t>全体学生自由读课文</a:t>
            </a:r>
          </a:p>
          <a:p>
            <a:endParaRPr lang="zh-CN" altLang="en-US" sz="3200" b="1">
              <a:solidFill>
                <a:schemeClr val="accent1"/>
              </a:solidFill>
            </a:endParaRPr>
          </a:p>
          <a:p>
            <a:r>
              <a:rPr lang="zh-CN" altLang="en-US" sz="3200" b="1">
                <a:solidFill>
                  <a:srgbClr val="C00000"/>
                </a:solidFill>
              </a:rPr>
              <a:t>要求： </a:t>
            </a:r>
            <a:r>
              <a:rPr lang="zh-CN" altLang="en-US" sz="3200" b="1">
                <a:solidFill>
                  <a:schemeClr val="tx2"/>
                </a:solidFill>
              </a:rPr>
              <a:t>注意把握节奏、语速和</a:t>
            </a:r>
          </a:p>
          <a:p>
            <a:r>
              <a:rPr lang="zh-CN" altLang="en-US" sz="3200" b="1">
                <a:solidFill>
                  <a:schemeClr val="tx2"/>
                </a:solidFill>
              </a:rPr>
              <a:t>      情感（从容、激昂、无奈）</a:t>
            </a:r>
          </a:p>
          <a:p>
            <a:r>
              <a:rPr lang="zh-CN" altLang="en-US" sz="3200" b="1">
                <a:solidFill>
                  <a:srgbClr val="C00000"/>
                </a:solidFill>
              </a:rPr>
              <a:t>思考：</a:t>
            </a:r>
            <a:r>
              <a:rPr lang="en-US" altLang="zh-CN" sz="3200" b="1">
                <a:solidFill>
                  <a:schemeClr val="tx2"/>
                </a:solidFill>
              </a:rPr>
              <a:t>“</a:t>
            </a:r>
            <a:r>
              <a:rPr lang="zh-CN" altLang="en-US" sz="3200" b="1">
                <a:solidFill>
                  <a:schemeClr val="tx2"/>
                </a:solidFill>
              </a:rPr>
              <a:t>我</a:t>
            </a:r>
            <a:r>
              <a:rPr lang="en-US" altLang="zh-CN" sz="3200" b="1">
                <a:solidFill>
                  <a:schemeClr val="tx2"/>
                </a:solidFill>
              </a:rPr>
              <a:t>”</a:t>
            </a:r>
            <a:r>
              <a:rPr lang="zh-CN" altLang="en-US" sz="3200" b="1">
                <a:solidFill>
                  <a:schemeClr val="tx2"/>
                </a:solidFill>
              </a:rPr>
              <a:t>为什么而活着？</a:t>
            </a:r>
          </a:p>
          <a:p>
            <a:endParaRPr lang="zh-CN" altLang="en-US" sz="3200" b="1">
              <a:solidFill>
                <a:schemeClr val="accent1"/>
              </a:solidFill>
            </a:endParaRPr>
          </a:p>
          <a:p>
            <a:r>
              <a:rPr lang="en-US" altLang="zh-CN" sz="3200" b="1">
                <a:solidFill>
                  <a:schemeClr val="tx2"/>
                </a:solidFill>
              </a:rPr>
              <a:t>2.</a:t>
            </a:r>
            <a:r>
              <a:rPr lang="zh-CN" altLang="en-US" sz="3200" b="1">
                <a:solidFill>
                  <a:schemeClr val="tx2"/>
                </a:solidFill>
              </a:rPr>
              <a:t>师生共同配乐朗读课文</a:t>
            </a:r>
          </a:p>
        </p:txBody>
      </p:sp>
      <p:pic>
        <p:nvPicPr>
          <p:cNvPr id="10" name="理查德克莱德曼 - 神秘花园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332085" y="528002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655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9029" name="矩形 129028"/>
          <p:cNvSpPr/>
          <p:nvPr/>
        </p:nvSpPr>
        <p:spPr>
          <a:xfrm>
            <a:off x="5411807" y="1196975"/>
            <a:ext cx="1846659" cy="55399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+mn-ea"/>
              </a:rPr>
              <a:t>渴望爱情</a:t>
            </a:r>
          </a:p>
        </p:txBody>
      </p:sp>
      <p:sp>
        <p:nvSpPr>
          <p:cNvPr id="129030" name="矩形 129029"/>
          <p:cNvSpPr/>
          <p:nvPr/>
        </p:nvSpPr>
        <p:spPr>
          <a:xfrm>
            <a:off x="5411807" y="2924175"/>
            <a:ext cx="1846659" cy="55399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+mn-ea"/>
              </a:rPr>
              <a:t>追求知识</a:t>
            </a:r>
          </a:p>
        </p:txBody>
      </p:sp>
      <p:sp>
        <p:nvSpPr>
          <p:cNvPr id="129031" name="矩形 129030"/>
          <p:cNvSpPr/>
          <p:nvPr/>
        </p:nvSpPr>
        <p:spPr>
          <a:xfrm>
            <a:off x="5411807" y="4724400"/>
            <a:ext cx="1846659" cy="55399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+mn-ea"/>
              </a:rPr>
              <a:t>同情苦难</a:t>
            </a:r>
          </a:p>
        </p:txBody>
      </p:sp>
      <p:sp>
        <p:nvSpPr>
          <p:cNvPr id="129033" name="直接连接符 129032"/>
          <p:cNvSpPr/>
          <p:nvPr/>
        </p:nvSpPr>
        <p:spPr>
          <a:xfrm flipV="1">
            <a:off x="3863975" y="1628799"/>
            <a:ext cx="1584325" cy="1223963"/>
          </a:xfrm>
          <a:prstGeom prst="line">
            <a:avLst/>
          </a:prstGeom>
          <a:ln w="31750" cap="sq" cmpd="sng">
            <a:solidFill>
              <a:schemeClr val="tx1"/>
            </a:solidFill>
            <a:prstDash val="solid"/>
            <a:miter/>
            <a:headEnd type="none" w="sm" len="sm"/>
            <a:tailEnd type="arrow" w="sm" len="lg"/>
          </a:ln>
        </p:spPr>
        <p:txBody>
          <a:bodyPr/>
          <a:lstStyle/>
          <a:p/>
        </p:txBody>
      </p:sp>
      <p:sp>
        <p:nvSpPr>
          <p:cNvPr id="129035" name="直接连接符 129034"/>
          <p:cNvSpPr/>
          <p:nvPr/>
        </p:nvSpPr>
        <p:spPr>
          <a:xfrm flipV="1">
            <a:off x="3790952" y="3284562"/>
            <a:ext cx="1584325" cy="73025"/>
          </a:xfrm>
          <a:prstGeom prst="line">
            <a:avLst/>
          </a:prstGeom>
          <a:ln w="41275" cap="sq" cmpd="sng">
            <a:solidFill>
              <a:schemeClr val="tx1"/>
            </a:solidFill>
            <a:prstDash val="solid"/>
            <a:miter/>
            <a:headEnd type="none" w="sm" len="sm"/>
            <a:tailEnd type="triangle" w="med" len="lg"/>
          </a:ln>
        </p:spPr>
        <p:txBody>
          <a:bodyPr/>
          <a:lstStyle/>
          <a:p/>
        </p:txBody>
      </p:sp>
      <p:sp>
        <p:nvSpPr>
          <p:cNvPr id="129036" name="直接连接符 129035"/>
          <p:cNvSpPr/>
          <p:nvPr/>
        </p:nvSpPr>
        <p:spPr>
          <a:xfrm>
            <a:off x="3790952" y="3932238"/>
            <a:ext cx="1584325" cy="1008062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miter/>
            <a:headEnd type="none" w="sm" len="sm"/>
            <a:tailEnd type="triangle" w="med" len="lg"/>
          </a:ln>
        </p:spPr>
        <p:txBody>
          <a:bodyPr/>
          <a:lstStyle/>
          <a:p/>
        </p:txBody>
      </p:sp>
      <p:sp>
        <p:nvSpPr>
          <p:cNvPr id="2" name="文本框 1"/>
          <p:cNvSpPr txBox="1"/>
          <p:nvPr/>
        </p:nvSpPr>
        <p:spPr>
          <a:xfrm>
            <a:off x="2252226" y="1628775"/>
            <a:ext cx="1292662" cy="3951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cs typeface="+mn-cs"/>
                <a:sym typeface="+mn-ea"/>
              </a:rPr>
              <a:t>我为什么而活着</a:t>
            </a:r>
            <a:endParaRPr lang="zh-CN" altLang="en-US" sz="3600" b="1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</a:endParaRPr>
          </a:p>
          <a:p>
            <a:endParaRPr lang="zh-CN" altLang="en-US" sz="3600" b="1" noProof="1">
              <a:solidFill>
                <a:schemeClr val="accent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/>
      <p:bldP spid="129030" grpId="0"/>
      <p:bldP spid="1290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7691" y="383564"/>
            <a:ext cx="2491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解读罗素：</a:t>
            </a:r>
          </a:p>
        </p:txBody>
      </p:sp>
      <p:pic>
        <p:nvPicPr>
          <p:cNvPr id="5" name="图片 4" descr="p4YBAFk921KAUVUjAAC-CZvn-JA858_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1" y="1149985"/>
            <a:ext cx="4000500" cy="5715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18993" y="1172033"/>
            <a:ext cx="741743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</a:rPr>
              <a:t>精读课文</a:t>
            </a:r>
            <a:r>
              <a:rPr lang="en-US" altLang="zh-CN" sz="3600" b="1">
                <a:solidFill>
                  <a:schemeClr val="tx2"/>
                </a:solidFill>
              </a:rPr>
              <a:t>2-4</a:t>
            </a:r>
            <a:r>
              <a:rPr lang="zh-CN" altLang="en-US" sz="3600" b="1">
                <a:solidFill>
                  <a:schemeClr val="tx2"/>
                </a:solidFill>
              </a:rPr>
              <a:t>段，思考以下问题：</a:t>
            </a:r>
          </a:p>
          <a:p>
            <a:endParaRPr lang="zh-CN" altLang="en-US" sz="3200" b="1">
              <a:solidFill>
                <a:schemeClr val="accent1"/>
              </a:solidFill>
            </a:endParaRPr>
          </a:p>
          <a:p>
            <a:r>
              <a:rPr lang="en-US" altLang="zh-CN" sz="3200" b="1"/>
              <a:t>1.</a:t>
            </a:r>
            <a:r>
              <a:rPr lang="zh-CN" altLang="en-US" sz="3200" b="1"/>
              <a:t>概括说出作者渴望爱情的原因？</a:t>
            </a:r>
          </a:p>
          <a:p>
            <a:endParaRPr lang="zh-CN" altLang="en-US" sz="3200" b="1"/>
          </a:p>
          <a:p>
            <a:r>
              <a:rPr lang="en-US" altLang="zh-CN" sz="3200" b="1"/>
              <a:t>2.</a:t>
            </a:r>
            <a:r>
              <a:rPr lang="zh-CN" altLang="en-US" sz="3200" b="1"/>
              <a:t>作者寻求哪些领域的知识？</a:t>
            </a:r>
          </a:p>
          <a:p>
            <a:endParaRPr lang="zh-CN" altLang="en-US" sz="3200" b="1"/>
          </a:p>
          <a:p>
            <a:r>
              <a:rPr lang="en-US" altLang="zh-CN" sz="3200" b="1"/>
              <a:t>3.</a:t>
            </a:r>
            <a:r>
              <a:rPr lang="zh-CN" altLang="en-US" sz="3200" b="1"/>
              <a:t>指出作者同情人类苦难的具体内</a:t>
            </a:r>
            <a:r>
              <a:rPr lang="zh-CN" altLang="en-US" sz="3200" b="1" smtClean="0"/>
              <a:t>涵</a:t>
            </a:r>
            <a:r>
              <a:rPr lang="en-US" altLang="zh-CN" sz="3200" b="1" smtClean="0"/>
              <a:t>.</a:t>
            </a:r>
          </a:p>
          <a:p>
            <a:endParaRPr lang="en-US" altLang="zh-CN" sz="3200" b="1" smtClean="0"/>
          </a:p>
          <a:p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23553"/>
          <p:cNvSpPr txBox="1"/>
          <p:nvPr/>
        </p:nvSpPr>
        <p:spPr>
          <a:xfrm>
            <a:off x="2419590" y="836613"/>
            <a:ext cx="861774" cy="46482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cs typeface="+mn-cs"/>
              </a:rPr>
              <a:t>我为什么而活着</a:t>
            </a:r>
          </a:p>
        </p:txBody>
      </p:sp>
      <p:sp>
        <p:nvSpPr>
          <p:cNvPr id="23557" name="文本框 23556"/>
          <p:cNvSpPr txBox="1"/>
          <p:nvPr/>
        </p:nvSpPr>
        <p:spPr>
          <a:xfrm>
            <a:off x="3862388" y="2708298"/>
            <a:ext cx="2305051" cy="646331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渴望爱情</a:t>
            </a:r>
          </a:p>
        </p:txBody>
      </p:sp>
      <p:sp>
        <p:nvSpPr>
          <p:cNvPr id="23558" name="文本框 23557"/>
          <p:cNvSpPr txBox="1"/>
          <p:nvPr/>
        </p:nvSpPr>
        <p:spPr>
          <a:xfrm>
            <a:off x="6815153" y="981098"/>
            <a:ext cx="2089151" cy="646331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+mn-ea"/>
              </a:rPr>
              <a:t>带来狂喜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6692309" y="2492398"/>
            <a:ext cx="2160587" cy="646331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摆脱孤寂</a:t>
            </a:r>
          </a:p>
        </p:txBody>
      </p:sp>
      <p:sp>
        <p:nvSpPr>
          <p:cNvPr id="23560" name="文本框 23559"/>
          <p:cNvSpPr txBox="1"/>
          <p:nvPr/>
        </p:nvSpPr>
        <p:spPr>
          <a:xfrm>
            <a:off x="6816725" y="4000511"/>
            <a:ext cx="2087563" cy="1200329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体会美好人生境界</a:t>
            </a:r>
          </a:p>
        </p:txBody>
      </p:sp>
      <p:sp>
        <p:nvSpPr>
          <p:cNvPr id="23594" name="左大括号 23593"/>
          <p:cNvSpPr/>
          <p:nvPr/>
        </p:nvSpPr>
        <p:spPr>
          <a:xfrm>
            <a:off x="6240480" y="1268413"/>
            <a:ext cx="287337" cy="3744912"/>
          </a:xfrm>
          <a:prstGeom prst="leftBrace">
            <a:avLst>
              <a:gd name="adj1" fmla="val 108489"/>
              <a:gd name="adj2" fmla="val 50000"/>
            </a:avLst>
          </a:prstGeom>
          <a:noFill/>
          <a:ln w="317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383931" y="3039110"/>
            <a:ext cx="353695" cy="198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7" grpId="0"/>
      <p:bldP spid="23558" grpId="0"/>
      <p:bldP spid="23559" grpId="0"/>
      <p:bldP spid="2356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4386" name="标题 144385"/>
          <p:cNvSpPr>
            <a:spLocks noGrp="1"/>
          </p:cNvSpPr>
          <p:nvPr>
            <p:ph type="title"/>
          </p:nvPr>
        </p:nvSpPr>
        <p:spPr>
          <a:xfrm>
            <a:off x="1524000" y="476250"/>
            <a:ext cx="9448800" cy="1512888"/>
          </a:xfrm>
        </p:spPr>
        <p:txBody>
          <a:bodyPr lIns="92075" tIns="46038" rIns="92075" bIns="46038" anchor="ctr"/>
          <a:lstStyle/>
          <a:p>
            <a:r>
              <a:rPr lang="zh-CN" altLang="en-US" sz="3600">
                <a:solidFill>
                  <a:schemeClr val="tx2"/>
                </a:solidFill>
                <a:latin typeface="+mj-ea"/>
              </a:rPr>
              <a:t>关于罗素的爱情：</a:t>
            </a:r>
          </a:p>
        </p:txBody>
      </p:sp>
      <p:sp>
        <p:nvSpPr>
          <p:cNvPr id="144387" name="内容占位符 144386"/>
          <p:cNvSpPr>
            <a:spLocks noGrp="1"/>
          </p:cNvSpPr>
          <p:nvPr>
            <p:ph idx="1"/>
          </p:nvPr>
        </p:nvSpPr>
        <p:spPr>
          <a:xfrm>
            <a:off x="1202383" y="1929610"/>
            <a:ext cx="10179852" cy="3733800"/>
          </a:xfrm>
        </p:spPr>
        <p:txBody>
          <a:bodyPr anchor="t"/>
          <a:lstStyle/>
          <a:p>
            <a:pPr>
              <a:buNone/>
            </a:pPr>
            <a:r>
              <a:rPr lang="en-US" altLang="zh-CN" sz="3600" smtClean="0">
                <a:solidFill>
                  <a:schemeClr val="tx2"/>
                </a:solidFill>
                <a:latin typeface="+mn-ea"/>
              </a:rPr>
              <a:t>      </a:t>
            </a:r>
            <a:r>
              <a:rPr lang="zh-CN" altLang="en-US" sz="3600" b="1" smtClean="0">
                <a:solidFill>
                  <a:schemeClr val="tx2"/>
                </a:solidFill>
                <a:latin typeface="+mn-ea"/>
              </a:rPr>
              <a:t>在</a:t>
            </a:r>
            <a:r>
              <a:rPr lang="zh-CN" altLang="en-US" sz="3600" b="1">
                <a:solidFill>
                  <a:schemeClr val="tx2"/>
                </a:solidFill>
                <a:latin typeface="+mn-ea"/>
              </a:rPr>
              <a:t>他漫长的一生中，他爱过不止一个女性，经历过几次婚姻变故，但他始终是真诚的，他说：“在我所爱的那些女人身上，我欠下了很大的人情，如果不是她们，我的心</a:t>
            </a:r>
            <a:r>
              <a:rPr lang="zh-CN" altLang="en-US" sz="3600" b="1" smtClean="0">
                <a:solidFill>
                  <a:schemeClr val="tx2"/>
                </a:solidFill>
                <a:latin typeface="+mn-ea"/>
              </a:rPr>
              <a:t>将偏狭</a:t>
            </a:r>
            <a:r>
              <a:rPr lang="zh-CN" altLang="en-US" sz="3600" b="1">
                <a:solidFill>
                  <a:schemeClr val="tx2"/>
                </a:solidFill>
                <a:latin typeface="+mn-ea"/>
              </a:rPr>
              <a:t>的</a:t>
            </a:r>
            <a:r>
              <a:rPr lang="zh-CN" altLang="en-US" sz="3600" b="1" smtClean="0">
                <a:solidFill>
                  <a:schemeClr val="tx2"/>
                </a:solidFill>
                <a:latin typeface="+mn-ea"/>
              </a:rPr>
              <a:t>多</a:t>
            </a:r>
            <a:r>
              <a:rPr lang="zh-CN" altLang="en-US" sz="3600" b="1">
                <a:solidFill>
                  <a:schemeClr val="tx2"/>
                </a:solidFill>
                <a:latin typeface="+mn-ea"/>
              </a:rPr>
              <a:t>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 build="p"/>
      <p:bldP spid="14438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3" name="内容占位符 61442"/>
          <p:cNvSpPr>
            <a:spLocks noGrp="1"/>
          </p:cNvSpPr>
          <p:nvPr>
            <p:ph sz="half" idx="1"/>
          </p:nvPr>
        </p:nvSpPr>
        <p:spPr>
          <a:xfrm>
            <a:off x="1919288" y="613098"/>
            <a:ext cx="4643437" cy="5832475"/>
          </a:xfrm>
        </p:spPr>
        <p:txBody>
          <a:bodyPr anchor="t"/>
          <a:lstStyle/>
          <a:p>
            <a:pPr>
              <a:buClr>
                <a:schemeClr val="tx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经历漫长的岁月</a:t>
            </a:r>
          </a:p>
          <a:p>
            <a:pPr>
              <a:buClr>
                <a:schemeClr val="tx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我寻求安宁</a:t>
            </a:r>
          </a:p>
          <a:p>
            <a:pPr>
              <a:buClr>
                <a:schemeClr val="tx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我找到狂喜，</a:t>
            </a:r>
          </a:p>
          <a:p>
            <a:pPr>
              <a:buClr>
                <a:schemeClr val="tx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我找到烦恼，</a:t>
            </a:r>
          </a:p>
          <a:p>
            <a:pPr>
              <a:buClr>
                <a:schemeClr val="tx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我找到疯狂，</a:t>
            </a:r>
          </a:p>
          <a:p>
            <a:pPr>
              <a:buClr>
                <a:schemeClr val="tx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我找到孤独，</a:t>
            </a:r>
          </a:p>
          <a:p>
            <a:pPr>
              <a:buClr>
                <a:schemeClr val="tx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我找到孤寂的痛苦，</a:t>
            </a:r>
          </a:p>
          <a:p>
            <a:pPr>
              <a:buClr>
                <a:schemeClr val="tx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它啮噬着我的心，</a:t>
            </a:r>
          </a:p>
          <a:p>
            <a:pPr>
              <a:buClr>
                <a:schemeClr val="tx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但安宁我从未得到！</a:t>
            </a:r>
          </a:p>
        </p:txBody>
      </p:sp>
      <p:sp>
        <p:nvSpPr>
          <p:cNvPr id="61446" name="矩形 61445"/>
          <p:cNvSpPr/>
          <p:nvPr/>
        </p:nvSpPr>
        <p:spPr>
          <a:xfrm>
            <a:off x="4656153" y="24"/>
            <a:ext cx="3384551" cy="7651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sq" cmpd="sng">
                  <a:solidFill>
                    <a:srgbClr val="CC99FF"/>
                  </a:solidFill>
                  <a:prstDash val="solid"/>
                  <a:miter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致伊迪丝 </a:t>
            </a:r>
          </a:p>
        </p:txBody>
      </p:sp>
      <p:sp>
        <p:nvSpPr>
          <p:cNvPr id="61449" name="矩形 61448"/>
          <p:cNvSpPr/>
          <p:nvPr/>
        </p:nvSpPr>
        <p:spPr>
          <a:xfrm>
            <a:off x="6024897" y="1271929"/>
            <a:ext cx="4824095" cy="715073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到了垂暮之年，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行将就木，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我认识了你！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认识了你，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我找到了狂欢和安宁，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我得到了平静的休憩。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多年孤独的岁月之后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我懂得了什么是爱、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什么是生命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现在，如果我长眠不醒，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我会心满意足地离去。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w"/>
            </a:pP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14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14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14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uiExpand="1" build="p"/>
      <p:bldP spid="6144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6980" name="圆角矩形 126979"/>
          <p:cNvSpPr/>
          <p:nvPr/>
        </p:nvSpPr>
        <p:spPr>
          <a:xfrm>
            <a:off x="1631951" y="1339874"/>
            <a:ext cx="863600" cy="39608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pPr algn="ctr"/>
            <a:r>
              <a:rPr lang="zh-CN" altLang="en-US" sz="3600" b="1">
                <a:solidFill>
                  <a:srgbClr val="FFFFFF"/>
                </a:solidFill>
                <a:latin typeface="+mn-ea"/>
              </a:rPr>
              <a:t>我为什么而活着</a:t>
            </a:r>
          </a:p>
        </p:txBody>
      </p:sp>
      <p:sp>
        <p:nvSpPr>
          <p:cNvPr id="126981" name="圆角矩形 126980"/>
          <p:cNvSpPr/>
          <p:nvPr/>
        </p:nvSpPr>
        <p:spPr>
          <a:xfrm>
            <a:off x="5376880" y="620714"/>
            <a:ext cx="4203865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FFFF"/>
                </a:solidFill>
                <a:latin typeface="+mn-ea"/>
              </a:rPr>
              <a:t>了解人类的心灵（人）</a:t>
            </a:r>
          </a:p>
        </p:txBody>
      </p:sp>
      <p:sp>
        <p:nvSpPr>
          <p:cNvPr id="126982" name="平行四边形 126981"/>
          <p:cNvSpPr/>
          <p:nvPr/>
        </p:nvSpPr>
        <p:spPr>
          <a:xfrm>
            <a:off x="2495551" y="2924199"/>
            <a:ext cx="2592388" cy="720725"/>
          </a:xfrm>
          <a:prstGeom prst="parallelogram">
            <a:avLst>
              <a:gd name="adj" fmla="val 117849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FFFF"/>
                </a:solidFill>
                <a:latin typeface="+mn-ea"/>
              </a:rPr>
              <a:t>追求知识</a:t>
            </a:r>
          </a:p>
        </p:txBody>
      </p:sp>
      <p:sp>
        <p:nvSpPr>
          <p:cNvPr id="126983" name="圆角矩形 126982"/>
          <p:cNvSpPr/>
          <p:nvPr/>
        </p:nvSpPr>
        <p:spPr>
          <a:xfrm>
            <a:off x="5232404" y="2852738"/>
            <a:ext cx="5371909" cy="7175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FFFF"/>
                </a:solidFill>
                <a:latin typeface="+mn-ea"/>
              </a:rPr>
              <a:t>知道星星为何发光（自然）</a:t>
            </a:r>
          </a:p>
        </p:txBody>
      </p:sp>
      <p:sp>
        <p:nvSpPr>
          <p:cNvPr id="126984" name="圆角矩形 126983"/>
          <p:cNvSpPr/>
          <p:nvPr/>
        </p:nvSpPr>
        <p:spPr>
          <a:xfrm>
            <a:off x="5303853" y="5086350"/>
            <a:ext cx="5914623" cy="719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FFFF"/>
                </a:solidFill>
                <a:latin typeface="+mn-ea"/>
              </a:rPr>
              <a:t>理解毕达哥拉斯的力量（社会）</a:t>
            </a:r>
          </a:p>
        </p:txBody>
      </p:sp>
      <p:sp>
        <p:nvSpPr>
          <p:cNvPr id="126985" name="左大括号 126984"/>
          <p:cNvSpPr/>
          <p:nvPr/>
        </p:nvSpPr>
        <p:spPr>
          <a:xfrm>
            <a:off x="5016500" y="906487"/>
            <a:ext cx="287339" cy="4537075"/>
          </a:xfrm>
          <a:prstGeom prst="leftBrace">
            <a:avLst>
              <a:gd name="adj1" fmla="val 131437"/>
              <a:gd name="adj2" fmla="val 50000"/>
            </a:avLst>
          </a:prstGeom>
          <a:noFill/>
          <a:ln w="3175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/>
      <p:bldP spid="126981" grpId="0"/>
      <p:bldP spid="126982" grpId="0"/>
      <p:bldP spid="126983" grpId="0"/>
      <p:bldP spid="12698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"/>
  <p:tag name="KSO_WM_UNIT_INDEX" val="1"/>
  <p:tag name="KSO_WM_UNIT_LAYERLEVEL" val="1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DIAGRAM_GROUP_CODE" val="n1n2-1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7*i*4"/>
  <p:tag name="KSO_WM_UNIT_INDEX" val="4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DIAGRAM_GROUP_CODE" val="m1-3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i*7"/>
  <p:tag name="KSO_WM_UNIT_INDEX" val="7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DIAGRAM_GROUP_CODE" val="n1n2-1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7*i*4"/>
  <p:tag name="KSO_WM_UNIT_INDEX" val="4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DIAGRAM_GROUP_CODE" val="n1n2-1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7*i*4"/>
  <p:tag name="KSO_WM_UNIT_INDEX" val="4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DIAGRAM_GROUP_CODE" val="m1-3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i*7"/>
  <p:tag name="KSO_WM_UNIT_INDEX" val="7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DIAGRAM_GROUP_CODE" val="n1n2-1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7*i*4"/>
  <p:tag name="KSO_WM_UNIT_INDEX" val="4"/>
  <p:tag name="KSO_WM_UNIT_LAYERLEVEL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DIAGRAM_GROUP_CODE" val="m1-3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i*7"/>
  <p:tag name="KSO_WM_UNIT_INDEX" val="7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DIAGRAM_GROUP_CODE" val="n1n2-1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7*i*4"/>
  <p:tag name="KSO_WM_UNIT_INDEX" val="4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DIAGRAM_GROUP_CODE" val="n1n2-1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7*i*4"/>
  <p:tag name="KSO_WM_UNIT_INDEX" val="4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KSO_WM_TAG_VERSION" val="1.0"/>
  <p:tag name="KSO_WM_TEMPLATE_CATEGORY" val="custom"/>
  <p:tag name="KSO_WM_TEMPLATE_INDEX" val="222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"/>
  <p:tag name="KSO_WM_UNIT_INDEX" val="3"/>
  <p:tag name="KSO_WM_UNIT_LAYERLEVEL" val="1"/>
  <p:tag name="KSO_WM_UNIT_TYPE" val="i"/>
</p:tagLst>
</file>

<file path=ppt/tags/tag20.xml><?xml version="1.0" encoding="utf-8"?>
<p:tagLst xmlns:p="http://schemas.openxmlformats.org/presentationml/2006/main">
  <p:tag name="KSO_WM_TAG_VERSION" val="1.0"/>
  <p:tag name="KSO_WM_TEMPLATE_CATEGORY" val="custom"/>
  <p:tag name="KSO_WM_TEMPLATE_INDEX" val="222"/>
</p:tagLst>
</file>

<file path=ppt/tags/tag21.xml><?xml version="1.0" encoding="utf-8"?>
<p:tagLst xmlns:p="http://schemas.openxmlformats.org/presentationml/2006/main">
  <p:tag name="KSO_WM_BEAUTIFY_FLAG" val="#wm#"/>
  <p:tag name="KSO_WM_COMBINE_RELATE_SLIDE_ID" val="background20185109_1"/>
  <p:tag name="KSO_WM_TAG_VERSION" val="1.0"/>
  <p:tag name="KSO_WM_TEMPLATE_CATEGORY" val="custom"/>
  <p:tag name="KSO_WM_TEMPLATE_INDEX" val="222"/>
  <p:tag name="KSO_WM_TEMPLATE_SUBCATEGORY" val="combine"/>
  <p:tag name="KSO_WM_TEMPLATE_THUMBS_INDEX" val="1、2、3、4、6、8、9、10、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"/>
  <p:tag name="KSO_WM_UNIT_INDEX" val="3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"/>
  <p:tag name="KSO_WM_UNIT_INDEX" val="4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"/>
  <p:tag name="KSO_WM_UNIT_INDEX" val="4"/>
  <p:tag name="KSO_WM_UNIT_LAYERLEVEL" val="1"/>
  <p:tag name="KSO_WM_UNIT_TYPE" val="i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.xml><?xml version="1.0" encoding="utf-8"?>
<p:tagLst xmlns:p="http://schemas.openxmlformats.org/presentationml/2006/main">
  <p:tag name="TIMING" val="|1.3|0.4"/>
</p:tagLst>
</file>

<file path=ppt/tags/tag3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.xml><?xml version="1.0" encoding="utf-8"?>
<p:tagLst xmlns:p="http://schemas.openxmlformats.org/presentationml/2006/main">
  <p:tag name="KSO_WM_BEAUTIFY_FLAG" val="#wm#"/>
  <p:tag name="KSO_WM_DIAGRAM_GROUP_CODE" val="m1-3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i*7"/>
  <p:tag name="KSO_WM_UNIT_INDEX" val="7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DIAGRAM_GROUP_CODE" val="n1n2-1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7*i*4"/>
  <p:tag name="KSO_WM_UNIT_INDEX" val="4"/>
  <p:tag name="KSO_WM_UNIT_LAYERLEVEL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"/>
  <p:tag name="KSO_WM_UNIT_INDEX" val="1"/>
  <p:tag name="KSO_WM_UNIT_LAYERLEVEL" val="1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DIAGRAM_GROUP_CODE" val="n1n2-1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7*i*4"/>
  <p:tag name="KSO_WM_UNIT_INDEX" val="4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DIAGRAM_GROUP_CODE" val="m1-3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i*7"/>
  <p:tag name="KSO_WM_UNIT_INDEX" val="7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DIAGRAM_GROUP_CODE" val="m1-3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i*7"/>
  <p:tag name="KSO_WM_UNIT_INDEX" val="7"/>
  <p:tag name="KSO_WM_UNIT_LAYERLEVEL" val="1"/>
  <p:tag name="KSO_WM_UNIT_TYPE" val="i"/>
</p:tagLst>
</file>

<file path=ppt/theme/_rels/theme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image" Target="../media/image3.jpeg" /></Relationships>
</file>

<file path=ppt/theme/theme1.xml><?xml version="1.0" encoding="utf-8"?>
<a:theme xmlns:r="http://schemas.openxmlformats.org/officeDocument/2006/relationships" xmlns:a="http://schemas.openxmlformats.org/drawingml/2006/main" name="1_company intro">
  <a:themeElements>
    <a:clrScheme name="自定义 1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95959"/>
      </a:accent1>
      <a:accent2>
        <a:srgbClr val="8496B0"/>
      </a:accent2>
      <a:accent3>
        <a:srgbClr val="5A6E8C"/>
      </a:accent3>
      <a:accent4>
        <a:srgbClr val="E4E4E4"/>
      </a:accent4>
      <a:accent5>
        <a:srgbClr val="034A90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102</Paragraphs>
  <Slides>25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9">
      <vt:lpstr>Arial</vt:lpstr>
      <vt:lpstr>微软雅黑</vt:lpstr>
      <vt:lpstr>黑体</vt:lpstr>
      <vt:lpstr>Wingdings 2</vt:lpstr>
      <vt:lpstr>Franklin Gothic Medium</vt:lpstr>
      <vt:lpstr>Franklin Gothic Book</vt:lpstr>
      <vt:lpstr>方正粗黑宋简体</vt:lpstr>
      <vt:lpstr>Times New Roman</vt:lpstr>
      <vt:lpstr>宋体</vt:lpstr>
      <vt:lpstr>Wingdings</vt:lpstr>
      <vt:lpstr>楷体_GB2312</vt:lpstr>
      <vt:lpstr>隶书</vt:lpstr>
      <vt:lpstr>华文行楷</vt:lpstr>
      <vt:lpstr>1_company intro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关于罗素的爱情：</vt:lpstr>
      <vt:lpstr>PowerPoint Presentation</vt:lpstr>
      <vt:lpstr>PowerPoint Presentation</vt:lpstr>
      <vt:lpstr>追求知识</vt:lpstr>
      <vt:lpstr>一些国家关于知识的名言：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2021-01-06T00:36:42.764</cp:lastPrinted>
  <dcterms:created xsi:type="dcterms:W3CDTF">2021-01-06T00:36:42Z</dcterms:created>
  <dcterms:modified xsi:type="dcterms:W3CDTF">2021-01-05T16:36:43Z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