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4"/>
  </p:notesMasterIdLst>
  <p:sldIdLst>
    <p:sldId id="257" r:id="rId2"/>
    <p:sldId id="258" r:id="rId3"/>
    <p:sldId id="358" r:id="rId4"/>
    <p:sldId id="373" r:id="rId5"/>
    <p:sldId id="374" r:id="rId6"/>
    <p:sldId id="259" r:id="rId7"/>
    <p:sldId id="360" r:id="rId8"/>
    <p:sldId id="361" r:id="rId9"/>
    <p:sldId id="362" r:id="rId10"/>
    <p:sldId id="363" r:id="rId11"/>
    <p:sldId id="260" r:id="rId12"/>
    <p:sldId id="262" r:id="rId13"/>
    <p:sldId id="263" r:id="rId14"/>
    <p:sldId id="264" r:id="rId15"/>
    <p:sldId id="266" r:id="rId16"/>
    <p:sldId id="267" r:id="rId17"/>
    <p:sldId id="268" r:id="rId18"/>
    <p:sldId id="348" r:id="rId19"/>
    <p:sldId id="270" r:id="rId20"/>
    <p:sldId id="271" r:id="rId21"/>
    <p:sldId id="349" r:id="rId22"/>
    <p:sldId id="273" r:id="rId23"/>
    <p:sldId id="274" r:id="rId24"/>
    <p:sldId id="275" r:id="rId25"/>
    <p:sldId id="276" r:id="rId26"/>
    <p:sldId id="277" r:id="rId27"/>
    <p:sldId id="350" r:id="rId28"/>
    <p:sldId id="278" r:id="rId29"/>
    <p:sldId id="351" r:id="rId30"/>
    <p:sldId id="279" r:id="rId31"/>
    <p:sldId id="280" r:id="rId32"/>
    <p:sldId id="281" r:id="rId33"/>
    <p:sldId id="282" r:id="rId34"/>
    <p:sldId id="352" r:id="rId35"/>
    <p:sldId id="284" r:id="rId36"/>
    <p:sldId id="285" r:id="rId37"/>
    <p:sldId id="287" r:id="rId38"/>
    <p:sldId id="364" r:id="rId39"/>
    <p:sldId id="289" r:id="rId40"/>
    <p:sldId id="354" r:id="rId41"/>
    <p:sldId id="290" r:id="rId42"/>
    <p:sldId id="356" r:id="rId43"/>
    <p:sldId id="291" r:id="rId44"/>
    <p:sldId id="294" r:id="rId45"/>
    <p:sldId id="296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71" r:id="rId59"/>
    <p:sldId id="375" r:id="rId60"/>
    <p:sldId id="310" r:id="rId61"/>
    <p:sldId id="313" r:id="rId62"/>
    <p:sldId id="316" r:id="rId63"/>
    <p:sldId id="370" r:id="rId64"/>
    <p:sldId id="318" r:id="rId65"/>
    <p:sldId id="319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57" r:id="rId90"/>
    <p:sldId id="345" r:id="rId91"/>
    <p:sldId id="346" r:id="rId92"/>
    <p:sldId id="347" r:id="rId9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0000FF"/>
    <a:srgbClr val="CC00CC"/>
    <a:srgbClr val="00CC99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591C9-1D3A-4472-94F6-9290F4F984FE}" type="datetimeFigureOut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E59D2-2B28-429F-82F5-B6530DA07AB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C8BDD-77C7-4BC0-9BF0-71E3C8A55002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5C808-F88E-4B5D-A61F-F88D5387A89A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5CC5-674F-4369-850B-DF608767861D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F619F-EE14-4D50-9295-39C9B3AA161B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81941-5FB7-475B-8D5E-C63C9FFDD998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9AD90-2FED-4750-9A06-0621283544DF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884B-E361-4233-95EC-C57C52A36366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7195C-4CA7-4ED6-B685-D407FB82652B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0092-4B4A-4C06-AEA4-CC2B04670DF4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721D-E97A-4183-ADB0-62042471EE02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8379-1187-4283-9E9E-79A3EB2DBA38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11229-8B26-4C5C-B847-536AA99113DF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北附广南实验学校 赵洪安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878B9-5D79-451B-8D83-7A5EC9505A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so.com/doc/196794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.com/s?q=%E4%BB%BB%E7%94%A8&amp;ie=utf-8&amp;src=wenda_link" TargetMode="External"/><Relationship Id="rId2" Type="http://schemas.openxmlformats.org/officeDocument/2006/relationships/hyperlink" Target="http://www.so.com/s?q=%E7%94%A8%E4%B9%8B%E5%88%99%E8%A1%8C&amp;ie=utf-8&amp;src=wenda_lin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.com/s?q=%E8%88%8D%E4%B9%8B%E5%88%99%E8%97%8F&amp;ie=utf-8&amp;src=wenda_link" TargetMode="Externa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0694E-C648-4FA7-8248-00DBFE49724E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6328" y="1271315"/>
            <a:ext cx="9199084" cy="2786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子路曾皙冉有公西华</a:t>
            </a:r>
            <a:endParaRPr kumimoji="1"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kumimoji="1"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侍    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" descr="edf22f54a74ac4fd1f118ce5d736c0a2">
            <a:extLst>
              <a:ext uri="{FF2B5EF4-FFF2-40B4-BE49-F238E27FC236}">
                <a16:creationId xmlns:a16="http://schemas.microsoft.com/office/drawing/2014/main" id="{189A9E62-72C4-4A5B-A869-E65914CC9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4" y="0"/>
            <a:ext cx="612481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3">
            <a:extLst>
              <a:ext uri="{FF2B5EF4-FFF2-40B4-BE49-F238E27FC236}">
                <a16:creationId xmlns:a16="http://schemas.microsoft.com/office/drawing/2014/main" id="{5042F668-A65D-4673-B47D-5B15D0A84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8122" y="2307047"/>
            <a:ext cx="5022574" cy="287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233" tIns="50617" rIns="101233" bIns="50617" anchor="ctr">
            <a:spAutoFit/>
          </a:bodyPr>
          <a:lstStyle>
            <a:lvl1pPr defTabSz="1012825">
              <a:spcBef>
                <a:spcPts val="125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12825">
              <a:spcBef>
                <a:spcPts val="125"/>
              </a:spcBef>
              <a:buFont typeface="Arial" panose="020B0604020202020204" pitchFamily="34" charset="0"/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12825">
              <a:spcBef>
                <a:spcPts val="125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12825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12825">
              <a:spcBef>
                <a:spcPts val="125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在德国柏林的一座公园中，中德学者为孔子树立雕像。底座上用德文写着孔子的名言：己所不欲，勿施于人。 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B32A9DE-7B18-49DD-A1F7-257698F59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9FC8D-A4C3-43DE-BCE6-2E9C03F4AEC6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91E6D32-DBA5-4AF2-8C0E-B438A10EC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6F3E073-6219-42C9-8FBC-96E15FFB9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11"/>
            <a:ext cx="3656675" cy="6215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3477" name="Text Box 5"/>
          <p:cNvSpPr txBox="1">
            <a:spLocks noChangeArrowheads="1"/>
          </p:cNvSpPr>
          <p:nvPr/>
        </p:nvSpPr>
        <p:spPr bwMode="auto">
          <a:xfrm>
            <a:off x="3581400" y="544438"/>
            <a:ext cx="8525219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公元前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551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―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公元前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479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TW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春秋末期鲁国人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TW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名丘，字仲尼，儒家学派创始人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，我国著名的思想家、教育家、政治家，被尊称为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圣人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。他开创了私人讲学的风气，倡导仁、义、礼、智、信，思想核心是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，政治上主张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礼治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，鼓励人们积极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入仕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汉代以后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，其学说成为两千余年封建社会的统治思想。晚年整理了“六经”：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易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春秋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F1DF-234E-49DF-99E0-59B0F655F003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FD16DA-4726-4DA2-91E1-98CF62759655}"/>
              </a:ext>
            </a:extLst>
          </p:cNvPr>
          <p:cNvSpPr txBox="1"/>
          <p:nvPr/>
        </p:nvSpPr>
        <p:spPr>
          <a:xfrm>
            <a:off x="9051235" y="2199861"/>
            <a:ext cx="1113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圣人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58E145-EE5A-439D-991A-FB3F0AFAF5B8}"/>
              </a:ext>
            </a:extLst>
          </p:cNvPr>
          <p:cNvSpPr txBox="1"/>
          <p:nvPr/>
        </p:nvSpPr>
        <p:spPr>
          <a:xfrm>
            <a:off x="6785113" y="3419061"/>
            <a:ext cx="5563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仁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3BACC9D-C7BB-41BB-9185-9C482A4E45AA}"/>
              </a:ext>
            </a:extLst>
          </p:cNvPr>
          <p:cNvSpPr txBox="1"/>
          <p:nvPr/>
        </p:nvSpPr>
        <p:spPr>
          <a:xfrm>
            <a:off x="9982200" y="3355480"/>
            <a:ext cx="12457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礼治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07A8105-CBB4-4CF0-9196-6A0750C5E181}"/>
              </a:ext>
            </a:extLst>
          </p:cNvPr>
          <p:cNvSpPr txBox="1"/>
          <p:nvPr/>
        </p:nvSpPr>
        <p:spPr>
          <a:xfrm>
            <a:off x="5799020" y="3865620"/>
            <a:ext cx="11098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入仕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B7A59CA-27EC-4DDA-8535-447CA6706490}"/>
              </a:ext>
            </a:extLst>
          </p:cNvPr>
          <p:cNvSpPr txBox="1"/>
          <p:nvPr/>
        </p:nvSpPr>
        <p:spPr>
          <a:xfrm>
            <a:off x="3581399" y="4942232"/>
            <a:ext cx="85252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诗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礼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乐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易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春秋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B155-02E4-4E81-9B5E-71089661AF37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5777" y="360685"/>
            <a:ext cx="11740445" cy="634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孔子的政治思想</a:t>
            </a:r>
          </a:p>
          <a:p>
            <a:pPr>
              <a:lnSpc>
                <a:spcPct val="9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孔子主张</a:t>
            </a:r>
            <a:r>
              <a:rPr lang="zh-CN" altLang="en-US" sz="32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，反对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9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在经济方面，他反对</a:t>
            </a:r>
            <a:r>
              <a:rPr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封建的田赋制度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而极力维护</a:t>
            </a:r>
            <a:r>
              <a:rPr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西周以来的田赋制度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9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礼制上，维护等级制度的正名思想。主张“君君，臣臣，父父，子子”的制度。孔子主张</a:t>
            </a:r>
            <a:r>
              <a:rPr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克己复礼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。主张“非礼勿视，非礼勿听，非礼勿言，非礼勿动。”</a:t>
            </a:r>
          </a:p>
          <a:p>
            <a:pPr>
              <a:lnSpc>
                <a:spcPct val="9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在伦理方面，孔子主张</a:t>
            </a:r>
            <a:r>
              <a:rPr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“仁”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在哲学上，孔子主张</a:t>
            </a:r>
            <a:r>
              <a:rPr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天命观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在教育上，孔子主张</a:t>
            </a:r>
            <a:r>
              <a:rPr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“有教无类”“因材施教”和“学而不厌、诲人不倦”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的精神。</a:t>
            </a:r>
          </a:p>
          <a:p>
            <a:pPr>
              <a:lnSpc>
                <a:spcPct val="9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在品德上，他主张</a:t>
            </a:r>
            <a:r>
              <a:rPr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“宽、耻、信、敏、惠、温、良、恭、俭、让”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 </a:t>
            </a: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克己复礼：克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克制。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2"/>
              </a:rPr>
              <a:t>儒家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指约束自己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使每件事都归于“礼”。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9C761-791A-4E46-8865-D2C76EC2FEEA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0666" y="260169"/>
            <a:ext cx="70168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宽以待人 ，即宽厚。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耻：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为自己做错事而羞耻 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诚信。 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才思敏捷 ，勤敏。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慈惠 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温和 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贤良 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恭：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谦虚、恭敬 。即恭谨。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俭：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节俭、不浪费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礼让三分 </a:t>
            </a:r>
          </a:p>
        </p:txBody>
      </p:sp>
      <p:sp>
        <p:nvSpPr>
          <p:cNvPr id="6" name="矩形 5"/>
          <p:cNvSpPr/>
          <p:nvPr/>
        </p:nvSpPr>
        <p:spPr>
          <a:xfrm>
            <a:off x="427699" y="5771575"/>
            <a:ext cx="1135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实现仁德的五个标准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“恭、宽、信、敏、惠”就可算是仁了。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47BD6-AC8F-4560-BC29-6FC57B88AA73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270" y="203957"/>
            <a:ext cx="11909234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lvl="0"/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语录体的散文集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，是孔子的门人和再传弟子所辑录的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孔子及弟子的言行录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，全面反映了孔子的哲学、政治、文化和教育思想，是关于儒家思想的重要著作。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，每篇又分若干章，不相连属；言简意丰，含蓄凝练，包含了孔子渊博的学识和丰富的生活经验；在记言的同时，传达了人物的神情态度；在某些章节的记述中，还生动地反映了人物的性格特点；其中有不少精辟的言论成为人们习用的格言和成语，对后来的文学语言有很大影响。 </a:t>
            </a:r>
          </a:p>
          <a:p>
            <a:pPr lvl="0"/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宋儒把</a:t>
            </a:r>
            <a:r>
              <a:rPr lang="en-US" altLang="zh-CN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大学</a:t>
            </a:r>
            <a:r>
              <a:rPr lang="en-US" altLang="zh-CN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中庸</a:t>
            </a:r>
            <a:r>
              <a:rPr lang="en-US" altLang="zh-CN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36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称为“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四书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375223" y="3267978"/>
            <a:ext cx="85442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六艺</a:t>
            </a:r>
          </a:p>
        </p:txBody>
      </p:sp>
      <p:sp>
        <p:nvSpPr>
          <p:cNvPr id="124932" name="AutoShape 4"/>
          <p:cNvSpPr/>
          <p:nvPr/>
        </p:nvSpPr>
        <p:spPr bwMode="auto">
          <a:xfrm>
            <a:off x="1224212" y="3150824"/>
            <a:ext cx="298105" cy="1637870"/>
          </a:xfrm>
          <a:prstGeom prst="leftBrace">
            <a:avLst>
              <a:gd name="adj1" fmla="val 54956"/>
              <a:gd name="adj2" fmla="val 50000"/>
            </a:avLst>
          </a:prstGeom>
          <a:noFill/>
          <a:ln w="381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kumimoji="1"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1674565" y="2968445"/>
            <a:ext cx="1028975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六经：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易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春秋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124934" name="Text Box 6"/>
          <p:cNvSpPr txBox="1">
            <a:spLocks noChangeArrowheads="1"/>
          </p:cNvSpPr>
          <p:nvPr/>
        </p:nvSpPr>
        <p:spPr bwMode="auto">
          <a:xfrm>
            <a:off x="1831315" y="4256088"/>
            <a:ext cx="92029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六种科目：礼、乐、射、御、书、数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17039-3CC8-4915-B1C7-2FDDF2BFD25D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566" y="1100419"/>
            <a:ext cx="104077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四书：</a:t>
            </a:r>
            <a:r>
              <a:rPr kumimoji="1"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kumimoji="1"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kumimoji="1"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大学</a:t>
            </a:r>
            <a:r>
              <a:rPr kumimoji="1"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中庸</a:t>
            </a:r>
            <a:r>
              <a:rPr kumimoji="1"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kumimoji="1"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五经：</a:t>
            </a:r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</a:t>
            </a:r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易</a:t>
            </a:r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 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春秋</a:t>
            </a:r>
            <a:r>
              <a:rPr lang="en-US" altLang="zh-CN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3" grpId="0"/>
      <p:bldP spid="1249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80" name="Text Box 4"/>
          <p:cNvSpPr txBox="1">
            <a:spLocks noChangeArrowheads="1"/>
          </p:cNvSpPr>
          <p:nvPr/>
        </p:nvSpPr>
        <p:spPr bwMode="auto">
          <a:xfrm>
            <a:off x="1847850" y="549276"/>
            <a:ext cx="6096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子路、</a:t>
            </a:r>
          </a:p>
        </p:txBody>
      </p:sp>
      <p:sp>
        <p:nvSpPr>
          <p:cNvPr id="331781" name="Text Box 5"/>
          <p:cNvSpPr txBox="1">
            <a:spLocks noChangeArrowheads="1"/>
          </p:cNvSpPr>
          <p:nvPr/>
        </p:nvSpPr>
        <p:spPr bwMode="auto">
          <a:xfrm>
            <a:off x="4495801" y="533401"/>
            <a:ext cx="17129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冉有、</a:t>
            </a:r>
          </a:p>
        </p:txBody>
      </p:sp>
      <p:sp>
        <p:nvSpPr>
          <p:cNvPr id="331782" name="Text Box 6"/>
          <p:cNvSpPr txBox="1">
            <a:spLocks noChangeArrowheads="1"/>
          </p:cNvSpPr>
          <p:nvPr/>
        </p:nvSpPr>
        <p:spPr bwMode="auto">
          <a:xfrm>
            <a:off x="3124200" y="533401"/>
            <a:ext cx="2057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曾皙、</a:t>
            </a:r>
          </a:p>
        </p:txBody>
      </p:sp>
      <p:sp>
        <p:nvSpPr>
          <p:cNvPr id="331783" name="Text Box 7"/>
          <p:cNvSpPr txBox="1">
            <a:spLocks noChangeArrowheads="1"/>
          </p:cNvSpPr>
          <p:nvPr/>
        </p:nvSpPr>
        <p:spPr bwMode="auto">
          <a:xfrm>
            <a:off x="5715000" y="533401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公西华 </a:t>
            </a:r>
          </a:p>
        </p:txBody>
      </p:sp>
      <p:sp>
        <p:nvSpPr>
          <p:cNvPr id="331784" name="Text Box 8"/>
          <p:cNvSpPr txBox="1">
            <a:spLocks noChangeArrowheads="1"/>
          </p:cNvSpPr>
          <p:nvPr/>
        </p:nvSpPr>
        <p:spPr bwMode="auto">
          <a:xfrm>
            <a:off x="2819400" y="1988541"/>
            <a:ext cx="3515299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侍     坐</a:t>
            </a:r>
          </a:p>
        </p:txBody>
      </p:sp>
      <p:sp>
        <p:nvSpPr>
          <p:cNvPr id="331785" name="Text Box 9"/>
          <p:cNvSpPr txBox="1">
            <a:spLocks noChangeArrowheads="1"/>
          </p:cNvSpPr>
          <p:nvPr/>
        </p:nvSpPr>
        <p:spPr bwMode="auto">
          <a:xfrm>
            <a:off x="1524001" y="1219200"/>
            <a:ext cx="15605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（由）</a:t>
            </a:r>
          </a:p>
        </p:txBody>
      </p:sp>
      <p:sp>
        <p:nvSpPr>
          <p:cNvPr id="331786" name="Text Box 10"/>
          <p:cNvSpPr txBox="1">
            <a:spLocks noChangeArrowheads="1"/>
          </p:cNvSpPr>
          <p:nvPr/>
        </p:nvSpPr>
        <p:spPr bwMode="auto">
          <a:xfrm>
            <a:off x="3071813" y="1196975"/>
            <a:ext cx="175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（点）</a:t>
            </a:r>
          </a:p>
        </p:txBody>
      </p:sp>
      <p:sp>
        <p:nvSpPr>
          <p:cNvPr id="331787" name="Text Box 11"/>
          <p:cNvSpPr txBox="1">
            <a:spLocks noChangeArrowheads="1"/>
          </p:cNvSpPr>
          <p:nvPr/>
        </p:nvSpPr>
        <p:spPr bwMode="auto">
          <a:xfrm>
            <a:off x="4343400" y="1219200"/>
            <a:ext cx="175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（求）</a:t>
            </a:r>
          </a:p>
        </p:txBody>
      </p:sp>
      <p:sp>
        <p:nvSpPr>
          <p:cNvPr id="331788" name="Text Box 12"/>
          <p:cNvSpPr txBox="1">
            <a:spLocks noChangeArrowheads="1"/>
          </p:cNvSpPr>
          <p:nvPr/>
        </p:nvSpPr>
        <p:spPr bwMode="auto">
          <a:xfrm>
            <a:off x="5867400" y="1219200"/>
            <a:ext cx="1676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（赤）</a:t>
            </a:r>
          </a:p>
        </p:txBody>
      </p:sp>
      <p:sp>
        <p:nvSpPr>
          <p:cNvPr id="331790" name="Text Box 14"/>
          <p:cNvSpPr txBox="1">
            <a:spLocks noChangeArrowheads="1"/>
          </p:cNvSpPr>
          <p:nvPr/>
        </p:nvSpPr>
        <p:spPr bwMode="auto">
          <a:xfrm>
            <a:off x="3048000" y="2750541"/>
            <a:ext cx="2895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陪长者闲坐</a:t>
            </a:r>
          </a:p>
        </p:txBody>
      </p:sp>
      <p:sp>
        <p:nvSpPr>
          <p:cNvPr id="331791" name="Text Box 15"/>
          <p:cNvSpPr txBox="1">
            <a:spLocks noChangeArrowheads="1"/>
          </p:cNvSpPr>
          <p:nvPr/>
        </p:nvSpPr>
        <p:spPr bwMode="auto">
          <a:xfrm>
            <a:off x="1174673" y="3667265"/>
            <a:ext cx="626125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古人有姓、名、字以及号。</a:t>
            </a:r>
          </a:p>
        </p:txBody>
      </p:sp>
      <p:sp>
        <p:nvSpPr>
          <p:cNvPr id="331792" name="Text Box 16"/>
          <p:cNvSpPr txBox="1">
            <a:spLocks noChangeArrowheads="1"/>
          </p:cNvSpPr>
          <p:nvPr/>
        </p:nvSpPr>
        <p:spPr bwMode="auto">
          <a:xfrm>
            <a:off x="1310951" y="4489852"/>
            <a:ext cx="40230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长辈对晚辈说话</a:t>
            </a:r>
          </a:p>
        </p:txBody>
      </p:sp>
      <p:sp>
        <p:nvSpPr>
          <p:cNvPr id="331793" name="Text Box 17"/>
          <p:cNvSpPr txBox="1">
            <a:spLocks noChangeArrowheads="1"/>
          </p:cNvSpPr>
          <p:nvPr/>
        </p:nvSpPr>
        <p:spPr bwMode="auto">
          <a:xfrm>
            <a:off x="1328911" y="5251021"/>
            <a:ext cx="4114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尊敬对方或自谦</a:t>
            </a:r>
          </a:p>
        </p:txBody>
      </p:sp>
      <p:sp>
        <p:nvSpPr>
          <p:cNvPr id="331794" name="AutoShape 18"/>
          <p:cNvSpPr/>
          <p:nvPr/>
        </p:nvSpPr>
        <p:spPr bwMode="auto">
          <a:xfrm>
            <a:off x="5078776" y="4692400"/>
            <a:ext cx="159744" cy="1127375"/>
          </a:xfrm>
          <a:prstGeom prst="rightBrace">
            <a:avLst>
              <a:gd name="adj1" fmla="val 50000"/>
              <a:gd name="adj2" fmla="val 50000"/>
            </a:avLst>
          </a:prstGeom>
          <a:noFill/>
          <a:ln w="571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1795" name="AutoShape 19"/>
          <p:cNvSpPr>
            <a:spLocks noChangeArrowheads="1"/>
          </p:cNvSpPr>
          <p:nvPr/>
        </p:nvSpPr>
        <p:spPr bwMode="auto">
          <a:xfrm>
            <a:off x="5396200" y="5029200"/>
            <a:ext cx="699799" cy="485775"/>
          </a:xfrm>
          <a:prstGeom prst="rightArrow">
            <a:avLst>
              <a:gd name="adj1" fmla="val 26148"/>
              <a:gd name="adj2" fmla="val 44792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1796" name="Text Box 20"/>
          <p:cNvSpPr txBox="1">
            <a:spLocks noChangeArrowheads="1"/>
          </p:cNvSpPr>
          <p:nvPr/>
        </p:nvSpPr>
        <p:spPr bwMode="auto">
          <a:xfrm>
            <a:off x="6057901" y="4941037"/>
            <a:ext cx="1600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称名</a:t>
            </a:r>
          </a:p>
        </p:txBody>
      </p:sp>
      <p:sp>
        <p:nvSpPr>
          <p:cNvPr id="331797" name="Text Box 21"/>
          <p:cNvSpPr txBox="1">
            <a:spLocks noChangeArrowheads="1"/>
          </p:cNvSpPr>
          <p:nvPr/>
        </p:nvSpPr>
        <p:spPr bwMode="auto">
          <a:xfrm>
            <a:off x="8805267" y="900113"/>
            <a:ext cx="1538883" cy="2314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解题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E6133-3EAA-458A-AB57-E35B1BF40269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5" grpId="0" autoUpdateAnimBg="0"/>
      <p:bldP spid="331786" grpId="0" autoUpdateAnimBg="0"/>
      <p:bldP spid="331787" grpId="0" autoUpdateAnimBg="0"/>
      <p:bldP spid="331788" grpId="0" autoUpdateAnimBg="0"/>
      <p:bldP spid="331790" grpId="0" autoUpdateAnimBg="0"/>
      <p:bldP spid="331791" grpId="0"/>
      <p:bldP spid="331792" grpId="0"/>
      <p:bldP spid="331793" grpId="0"/>
      <p:bldP spid="331794" grpId="0" animBg="1"/>
      <p:bldP spid="331795" grpId="0" animBg="1"/>
      <p:bldP spid="3317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460EE-AF49-48CA-9B4D-CEFF4379AB46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556" y="905966"/>
            <a:ext cx="1166686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男子二十岁由父亲在宗庙中主持冠礼。</a:t>
            </a:r>
          </a:p>
          <a:p>
            <a:pPr>
              <a:buClr>
                <a:schemeClr val="tx1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行礼前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shì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选定加冠的日期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筮宾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选定加冠的来宾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Clr>
                <a:schemeClr val="tx1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行礼时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来宾加冠三次  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zī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皮冠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表示从此有治人的特权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皮弁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biàn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)(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表示从此要服兵役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爵弁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表示从此有权参加祭祀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Clr>
                <a:schemeClr val="tx1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来宾敬酒</a:t>
            </a:r>
          </a:p>
          <a:p>
            <a:pPr>
              <a:buClr>
                <a:schemeClr val="tx1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见母亲</a:t>
            </a:r>
          </a:p>
          <a:p>
            <a:pPr>
              <a:buClr>
                <a:schemeClr val="tx1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由来宾取字</a:t>
            </a:r>
          </a:p>
          <a:p>
            <a:pPr>
              <a:buClr>
                <a:schemeClr val="tx1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见兄弟姑姊</a:t>
            </a:r>
          </a:p>
          <a:p>
            <a:pPr>
              <a:buClr>
                <a:schemeClr val="tx1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戴礼帽穿礼服带礼品去见国君卿大夫乡先生等</a:t>
            </a:r>
          </a:p>
          <a:p>
            <a:pPr>
              <a:buClr>
                <a:schemeClr val="tx1"/>
              </a:buClr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主人向来宾敬酒送礼品，礼成</a:t>
            </a:r>
          </a:p>
        </p:txBody>
      </p:sp>
      <p:sp>
        <p:nvSpPr>
          <p:cNvPr id="6" name="矩形 5"/>
          <p:cNvSpPr/>
          <p:nvPr/>
        </p:nvSpPr>
        <p:spPr>
          <a:xfrm>
            <a:off x="4398231" y="136525"/>
            <a:ext cx="30139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古代的冠礼</a:t>
            </a:r>
          </a:p>
        </p:txBody>
      </p:sp>
      <p:sp>
        <p:nvSpPr>
          <p:cNvPr id="10" name="AutoShape 4"/>
          <p:cNvSpPr/>
          <p:nvPr/>
        </p:nvSpPr>
        <p:spPr bwMode="auto">
          <a:xfrm>
            <a:off x="4542043" y="2559197"/>
            <a:ext cx="188458" cy="1216924"/>
          </a:xfrm>
          <a:prstGeom prst="leftBrace">
            <a:avLst>
              <a:gd name="adj1" fmla="val 108333"/>
              <a:gd name="adj2" fmla="val 50000"/>
            </a:avLst>
          </a:prstGeom>
          <a:noFill/>
          <a:ln w="3810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C3515-CAD8-492E-9339-91BD292B9737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501747" y="457200"/>
            <a:ext cx="5029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重点字词读音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485441" y="1755354"/>
            <a:ext cx="9221117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论语      饥馑      曾皙      哂      </a:t>
            </a:r>
          </a:p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舞雩      铿尔      小相      沂</a:t>
            </a:r>
          </a:p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冠者      喟        俟        撰</a:t>
            </a:r>
          </a:p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摄        比及      毋        冉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501747" y="1755354"/>
            <a:ext cx="990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863947" y="1738312"/>
            <a:ext cx="106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ĭ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237164" y="1712491"/>
            <a:ext cx="914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9042553" y="1738312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ĕ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501747" y="2520783"/>
            <a:ext cx="10429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4884585" y="2578099"/>
            <a:ext cx="137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7162800" y="2560112"/>
            <a:ext cx="144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ng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9156853" y="2558032"/>
            <a:ext cx="106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2408085" y="3320629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gu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4960785" y="3400004"/>
            <a:ext cx="1219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ku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7237164" y="3335864"/>
            <a:ext cx="106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9182100" y="3375723"/>
            <a:ext cx="1600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2346172" y="4206454"/>
            <a:ext cx="106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5039489" y="4229189"/>
            <a:ext cx="81046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7315200" y="4192693"/>
            <a:ext cx="114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9271153" y="4224686"/>
            <a:ext cx="106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ă</a:t>
            </a:r>
            <a:r>
              <a:rPr lang="en-US" altLang="zh-CN" sz="3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6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3060988" y="3713165"/>
            <a:ext cx="52562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注意字音、注意停顿</a:t>
            </a:r>
          </a:p>
        </p:txBody>
      </p:sp>
      <p:sp>
        <p:nvSpPr>
          <p:cNvPr id="130051" name="WordArt 3"/>
          <p:cNvSpPr>
            <a:spLocks noChangeArrowheads="1" noChangeShapeType="1" noTextEdit="1"/>
          </p:cNvSpPr>
          <p:nvPr/>
        </p:nvSpPr>
        <p:spPr bwMode="auto">
          <a:xfrm>
            <a:off x="4284644" y="1773236"/>
            <a:ext cx="15240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>
                <a:ln w="19050">
                  <a:solidFill>
                    <a:srgbClr val="99CCFF"/>
                  </a:solidFill>
                  <a:miter lim="800000"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9D858-FD67-4394-95E8-CC09623C6CB9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843" y="908721"/>
            <a:ext cx="11323105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“如果人类要在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世纪继续生存下去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必须回头两千五百年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去吸取孔子的智慧。”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>
                <a:solidFill>
                  <a:srgbClr val="990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1998</a:t>
            </a:r>
            <a:r>
              <a:rPr lang="zh-CN" altLang="en-US" sz="4000" b="1" dirty="0">
                <a:solidFill>
                  <a:srgbClr val="990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990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月全世界诺贝尔获得者集会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巴黎</a:t>
            </a:r>
            <a:r>
              <a:rPr lang="zh-CN" altLang="en-US" sz="4000" b="1" dirty="0">
                <a:solidFill>
                  <a:srgbClr val="990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时的宣言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AB7D5-9086-411F-834E-B3E9152F7FB8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5C81-6F27-4F21-A914-B94163845637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20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355" y="218946"/>
            <a:ext cx="1182109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咏读文章的要领：读好文言文，要做到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读准字音、读清句读、读出语气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。语速缓慢，以显古诗文的雍容之风；语调悠长，以彰古诗文的典雅之气。　　</a:t>
            </a:r>
          </a:p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朗读人物语言时，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不妨通过文字，在头脑中想象人物说话时的语调、情态和节奏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例如：读子路的语言时语速可稍快，语气语调中流露出直率、自信之气。读冉有和曾皙的语言时语速要平缓，语气要稍轻一些，表现出谦逊之态。读公西华的语言时要富于节奏和音韵，语调上扬，表现从容不迫、逍遥自在之情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C520-317D-45DE-B745-F0A6653AE8A9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21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204" y="4315"/>
            <a:ext cx="119312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子曰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:“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以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吾一日长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乎尔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毋吾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以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也。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居</a:t>
            </a:r>
            <a:r>
              <a:rPr lang="zh-CN" altLang="en-US" sz="3600" b="1" dirty="0">
                <a:solidFill>
                  <a:srgbClr val="ED7D3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则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曰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:‘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不吾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知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也。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’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如或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知尔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则何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以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哉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?”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203" y="1228222"/>
            <a:ext cx="1193126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介词，因为。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相当于“于”，介词，放在形容词之后，可译为“比”。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你们。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动词，认为。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在平时、闲居，指平时在家的时候。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作“辄”解，常常，总是，就。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了解，知道。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连词，假如，如果。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代词，在这里指人。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用，做。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何以：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以何，如何。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8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孔子说：“因为我比你们年纪大一点，不要认为我年纪大一点（你们就不说了） 。你们平时总在说：‘没有人知道我。’如果有人知道你们，那么你们打算怎么办呢？”</a:t>
            </a:r>
          </a:p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毋吾以也：否定句中的宾语前置句，即“毋以吾也”。</a:t>
            </a:r>
          </a:p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不吾知也：否定句中的宾语前置句，即“不知吾也”。</a:t>
            </a:r>
          </a:p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则何以哉：疑问句中的宾语前置句，即“则以何哉”。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1897655" y="709906"/>
            <a:ext cx="9648022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ts val="600"/>
              </a:spcBef>
            </a:pP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微斯人，吾谁与归？（</a:t>
            </a: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岳阳楼记</a:t>
            </a: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忌不自信。（</a:t>
            </a: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邹忌讽齐王纳谏</a:t>
            </a: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何陋之有？（</a:t>
            </a: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陋室铭</a:t>
            </a: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唯兄嫂是依</a:t>
            </a: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(《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祭十二郎文</a:t>
            </a: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》)——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唯利是图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何以自托于赵？（</a:t>
            </a: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触龙说赵太后</a:t>
            </a:r>
            <a:r>
              <a:rPr kumimoji="1"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1938050" y="3889827"/>
            <a:ext cx="8315899" cy="25391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ts val="6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寻找规律和方法</a:t>
            </a: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疑问句中，代词作宾语，宾语前置。</a:t>
            </a: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否定句中，代词作宾语，宾语前置。</a:t>
            </a:r>
          </a:p>
          <a:p>
            <a:pPr eaLnBrk="1" hangingPunct="1">
              <a:spcBef>
                <a:spcPts val="600"/>
              </a:spcBef>
            </a:pP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以结构助词“是”、“之”提前宾语。</a:t>
            </a: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822850" y="1295400"/>
            <a:ext cx="677108" cy="3962400"/>
          </a:xfrm>
          <a:prstGeom prst="rect">
            <a:avLst/>
          </a:prstGeom>
          <a:noFill/>
          <a:ln w="9525">
            <a:solidFill>
              <a:srgbClr val="CC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ECB5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eaLnBrk="1" hangingPunct="1">
              <a:spcBef>
                <a:spcPts val="6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质疑，解决疑难词义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ECB42-177E-475B-A2BE-85463CCA3C1F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build="p" autoUpdateAnimBg="0"/>
      <p:bldP spid="135172" grpId="0" build="p" animBg="1" autoUpdateAnimBg="0"/>
      <p:bldP spid="135173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11750" y="1371600"/>
            <a:ext cx="11873754" cy="51054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率尔：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轻率急忙的样子。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尔，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助词，表状态，常放在形容词或拟声词之后，相当于“然”。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夹。        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相当于“于”，可译为“在”。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加于，加到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师旅：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侵略的军队。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饥馑：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这里泛指荒年。饥，五谷不熟；馑，蔬菜不熟。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治理。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比及：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等到。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义、道理。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哂：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32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路不假思索地回答说：“一个拥有一千辆兵车的国家，夹在大国之间，常受外国军队的侵略，接着内部又有饥荒；如果让我去治理，等到三年后，我就可以使人人勇敢善战，并且还懂得做人的道理。”孔子听了，微微一笑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03D8C-E1B5-4A67-B333-6336362EF14C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23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750" y="203795"/>
            <a:ext cx="118737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子路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率尔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而对曰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“千乘之国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摄乎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大国之间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之以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师旅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之以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饥馑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由也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比及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可使有勇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且知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也。”夫子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哂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之。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6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6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586C4-5393-40B3-BFBA-AEA03C83D5A9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24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303" y="300189"/>
            <a:ext cx="117990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“求，尔何如？”</a:t>
            </a:r>
            <a:b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对曰：“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六七十，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五六十，求也为之，比及三年，可使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民。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礼乐，以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俟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君子。”</a:t>
            </a:r>
            <a:endParaRPr lang="zh-CN" altLang="en-US" sz="36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24476A8-A81B-4314-BC46-68705484DEAB}"/>
              </a:ext>
            </a:extLst>
          </p:cNvPr>
          <p:cNvSpPr txBox="1"/>
          <p:nvPr/>
        </p:nvSpPr>
        <p:spPr>
          <a:xfrm>
            <a:off x="194631" y="1961113"/>
            <a:ext cx="11799065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方：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计算面积的单位，纵横各一里。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如：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连词，或者。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足：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形容词使动用法，使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富足。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如其：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连词，至于。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俟：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等待。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翻译：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“冉求，你怎么样啊？”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C00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冉求回答说：“一个纵横六七十里，或者五六十里的国家，如果让我去治理，等待三年，可以使人民富足起来。至于礼乐教化，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自己的能力是不够的只好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来等待着修养更高的君子来推行了。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30366" y="2280497"/>
            <a:ext cx="11931268" cy="421945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连词，或者。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端章甫：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穿着礼服，戴着礼帽。 端，古代用整幅布做的礼服；章甫，古代礼帽，用布制。在这里都作动词用。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公西赤，你怎么样啊？”</a:t>
            </a:r>
            <a:endParaRPr lang="en-US" altLang="zh-CN" sz="36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公西赤回答说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“我不敢说能够做到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只是愿意学习。在宗庙祭祀的事务中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或者在诸侯会盟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朝见天子时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我愿意穿着礼服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戴着礼帽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做一个替国君主持赞礼和司仪的官。”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91AE7-5A14-453C-9AF2-61D3CB3609D7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25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366" y="411952"/>
            <a:ext cx="119312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“赤，尔何如？”</a:t>
            </a:r>
            <a:b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对曰：“非曰能之，愿学焉。宗庙之事，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会同，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章甫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en-US" altLang="zh-CN" sz="3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fǔ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名作动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，愿为小相焉。”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81777" y="3842131"/>
            <a:ext cx="11865167" cy="2646804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同“稀”，稀疏。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助词，在拟声词之后。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放下。    </a:t>
            </a:r>
          </a:p>
          <a:p>
            <a:pPr marL="0" indent="0">
              <a:lnSpc>
                <a:spcPct val="80000"/>
              </a:lnSpc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起，站起来。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撰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才能，指为政的才能。    </a:t>
            </a:r>
          </a:p>
          <a:p>
            <a:pPr marL="0" indent="0">
              <a:lnSpc>
                <a:spcPct val="80000"/>
              </a:lnSpc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亦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只是，不过。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同“暮”。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已经。    </a:t>
            </a:r>
          </a:p>
          <a:p>
            <a:pPr marL="0" indent="0">
              <a:lnSpc>
                <a:spcPct val="80000"/>
              </a:lnSpc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相当于“于”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可译为“在”。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吹风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乘凉。   </a:t>
            </a:r>
          </a:p>
          <a:p>
            <a:pPr marL="0" indent="0">
              <a:lnSpc>
                <a:spcPct val="80000"/>
              </a:lnSpc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唱歌。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喟然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长叹的样子。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赞同、赞成。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F8B9C-169A-438C-B085-F79173F48490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26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219" y="193831"/>
            <a:ext cx="1194228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“点，尔何如？”</a:t>
            </a:r>
            <a:b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鼓瑟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，铿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瑟而</a:t>
            </a:r>
            <a:r>
              <a:rPr lang="en-US" altLang="zh-CN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表顺承</a:t>
            </a:r>
            <a:r>
              <a:rPr lang="en-US" altLang="zh-CN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，对曰：“异乎三子者之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b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子曰：“何伤乎？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亦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各言其志也！”</a:t>
            </a:r>
            <a:b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曰：“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春者，春服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成，冠者五六人，童子六七人，浴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沂</a:t>
            </a:r>
            <a:r>
              <a:rPr lang="en-US" altLang="zh-CN" sz="3200" b="1" dirty="0" err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en-US" altLang="en-US" sz="3200" b="1" dirty="0" err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í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，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风乎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舞雩</a:t>
            </a:r>
            <a:r>
              <a:rPr lang="en-US" altLang="zh-CN" sz="3200" b="1" dirty="0" err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</a:t>
            </a:r>
            <a:r>
              <a:rPr lang="en-US" altLang="en-US" sz="3200" b="1" dirty="0" err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ú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咏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en-US" altLang="zh-CN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表修饰</a:t>
            </a:r>
            <a:r>
              <a:rPr lang="en-US" altLang="zh-CN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归。” </a:t>
            </a:r>
            <a:b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夫子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喟然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叹曰：“吾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点也。”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9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8EE18-605E-40EA-B890-8421B0142AC9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27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5422" y="555879"/>
            <a:ext cx="11743980" cy="5719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曾点，你怎么样啊？”</a:t>
            </a:r>
            <a:endParaRPr lang="en-US" altLang="zh-CN" sz="36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这时曾点弹瑟的声音逐渐稀疏了，接着铿的一声，放下瑟直起身子回答说：“我和他们三个人的才能不同。”</a:t>
            </a:r>
            <a:endParaRPr lang="en-US" altLang="zh-CN" sz="36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孔子说：“有什么关系呢？只不过是各自谈谈自己的志向。”</a:t>
            </a:r>
            <a:endParaRPr lang="en-US" altLang="zh-CN" sz="36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曾点说：“暮春时节，春天的衣服已经穿上，我和五六个成年人，六七个青少年，一起在沂水里洗洗澡，在舞雩台吹吹风，一路唱着歌回来。</a:t>
            </a:r>
            <a:endParaRPr lang="en-US" altLang="zh-CN" sz="36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孔子长叹一声说：“我赞同曾点的想法啊。”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40535" y="3548848"/>
            <a:ext cx="11710930" cy="280750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走在后头。方位名词作动词。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指示代词，那。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已矣：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罢了。 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谦让。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邦：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国家 。此处指治理国家大事。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句首语气助词，无义。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疑问代词，怎么。       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见得。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指诸侯。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0D29-115D-48B8-A561-E0D7FB03C73A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28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534" y="398209"/>
            <a:ext cx="1184496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三子者出，曾皙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。曾皙曰：“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三子者之言何如？”</a:t>
            </a:r>
            <a:b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子曰：“亦各言其志也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已矣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b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曰：“夫子何哂由也？”</a:t>
            </a:r>
            <a:b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曰：“为国以礼，其言不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，是故哂之。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求则非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邦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也与？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方六七十，如五六十而非邦也者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唯赤则非邦也与？宗庙会同，非诸侯而何？赤也为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小，孰能为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大？”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13715-ADFF-47F5-AC03-B64389AB36AF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29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908" y="449040"/>
            <a:ext cx="11876183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子路、冉有、公西华三个人都出去了，曾皙走在后面。曾皙问孔子：“他们三个人的话怎么样？”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ts val="1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孔子说：“只不过自己谈谈自己的志向罢了。”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ts val="1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曾皙说：“您为什么笑仲由呢？”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spcBef>
                <a:spcPts val="1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孔子说：“治国要讲究礼让，可是他说话一点都不谦虚，因此我笑他。难道冉求所讲的就不是国家大事吗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见得纵横六七十里或者五六十里讲的就不是国家大事呢？公西赤所讲的不是国家大事吗？宗庙祭祀，诸侯会盟和朝见天子，讲的不是国家大事又是什么呢？如果公西赤只能给诸侯做一个小相，那么谁能做大事呢？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67A32E2-28F4-4BDE-8A6E-CA74A7F50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97E69-BEAF-4D9B-A962-8E784D0BCAE7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9211EBE-9557-4DF1-A752-CA4DEAE46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664F52E-E81C-45B1-BA4E-92CF93670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85694F-E409-4F6C-B808-1FC46183DF4E}"/>
              </a:ext>
            </a:extLst>
          </p:cNvPr>
          <p:cNvSpPr txBox="1"/>
          <p:nvPr/>
        </p:nvSpPr>
        <p:spPr>
          <a:xfrm>
            <a:off x="198783" y="108717"/>
            <a:ext cx="11820939" cy="6670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一、教学目标</a:t>
            </a:r>
          </a:p>
          <a:p>
            <a:pPr marL="0" marR="0" lvl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    1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、继续培养学生根据语境推断词句意思的能力；</a:t>
            </a:r>
          </a:p>
          <a:p>
            <a:pPr marL="0" marR="0" lvl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    2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、掌握文中重点词语及特殊的文言句式；</a:t>
            </a:r>
          </a:p>
          <a:p>
            <a:pPr marL="0" marR="0" lvl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    3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、能够准确地翻译全文。</a:t>
            </a:r>
          </a:p>
          <a:p>
            <a:pPr marL="0" marR="0" lvl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二、核心素养</a:t>
            </a:r>
          </a:p>
          <a:p>
            <a:pPr marL="0" marR="0" lvl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语言建构与运用：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根据上下文来推断词句义；抓住关键词语，培养学生根据语境推断词句意思的能力。</a:t>
            </a:r>
          </a:p>
          <a:p>
            <a:pPr marL="0" marR="0" lvl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思维发展与提升：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从四名弟子的言行中总结其不同的性格特征，体会其为政的观念。</a:t>
            </a:r>
          </a:p>
          <a:p>
            <a:pPr marL="0" marR="0" lvl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审美鉴赏与创造：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进入情境，分角色朗读，分角色翻译，师生共同探讨孔子的教育思想及其弟子的治国理念。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 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/>
            </a:endParaRPr>
          </a:p>
          <a:p>
            <a:pPr marL="0" marR="0" lvl="0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文化传承与理解：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/>
              </a:rPr>
              <a:t>让学生从文中体会学习孔子及其弟子的处世之道，树立正确、健康的人生观和价值观，领会孔子及弟子的思想在当今社会中的现实意义。</a:t>
            </a:r>
          </a:p>
        </p:txBody>
      </p:sp>
    </p:spTree>
    <p:extLst>
      <p:ext uri="{BB962C8B-B14F-4D97-AF65-F5344CB8AC3E}">
        <p14:creationId xmlns:p14="http://schemas.microsoft.com/office/powerpoint/2010/main" val="3310462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825625" y="1752601"/>
            <a:ext cx="8540750" cy="4346575"/>
          </a:xfrm>
        </p:spPr>
        <p:txBody>
          <a:bodyPr/>
          <a:lstStyle/>
          <a:p>
            <a:endParaRPr lang="zh-CN" altLang="en-US"/>
          </a:p>
          <a:p>
            <a:pPr>
              <a:buFont typeface="Wingdings" panose="05000000000000000000" pitchFamily="2" charset="2"/>
              <a:buNone/>
            </a:pPr>
            <a:r>
              <a:rPr lang="zh-CN" altLang="en-US"/>
              <a:t>　</a:t>
            </a:r>
          </a:p>
        </p:txBody>
      </p:sp>
      <p:sp>
        <p:nvSpPr>
          <p:cNvPr id="141315" name="Rectangle 3"/>
          <p:cNvSpPr>
            <a:spLocks noChangeArrowheads="1"/>
          </p:cNvSpPr>
          <p:nvPr/>
        </p:nvSpPr>
        <p:spPr bwMode="auto">
          <a:xfrm>
            <a:off x="2192606" y="2048021"/>
            <a:ext cx="52578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或知尔，则何以哉？</a:t>
            </a:r>
          </a:p>
          <a:p>
            <a:pPr algn="l" eaLnBrk="1" hangingPunct="1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其礼乐，以俟君子。</a:t>
            </a:r>
          </a:p>
          <a:p>
            <a:pPr algn="l"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方六七十，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五六十。</a:t>
            </a:r>
          </a:p>
          <a:p>
            <a:pPr algn="l"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宗庙之事，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会同。</a:t>
            </a:r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596556" y="2888163"/>
            <a:ext cx="111440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 </a:t>
            </a:r>
          </a:p>
        </p:txBody>
      </p:sp>
      <p:sp>
        <p:nvSpPr>
          <p:cNvPr id="141317" name="AutoShape 5"/>
          <p:cNvSpPr/>
          <p:nvPr/>
        </p:nvSpPr>
        <p:spPr bwMode="auto">
          <a:xfrm>
            <a:off x="1747551" y="2362200"/>
            <a:ext cx="228600" cy="2133600"/>
          </a:xfrm>
          <a:prstGeom prst="leftBrace">
            <a:avLst>
              <a:gd name="adj1" fmla="val 77778"/>
              <a:gd name="adj2" fmla="val 50000"/>
            </a:avLst>
          </a:prstGeom>
          <a:noFill/>
          <a:ln w="381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kumimoji="1"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7689190" y="2048020"/>
            <a:ext cx="12192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</a:p>
          <a:p>
            <a:pPr algn="l"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至于</a:t>
            </a:r>
          </a:p>
          <a:p>
            <a:pPr algn="l"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</a:p>
          <a:p>
            <a:pPr algn="l"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23834-3721-436A-952A-8F2A45A40D43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30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586" y="467408"/>
            <a:ext cx="110579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自读课文，结合课下注释，完成以下练习：</a:t>
            </a:r>
            <a:b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解释下列各词的不同意义。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1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1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1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1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2095619" y="2286001"/>
            <a:ext cx="5295781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不以规矩不能成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圆　　</a:t>
            </a:r>
          </a:p>
          <a:p>
            <a:pPr algn="l" eaLnBrk="1" hangingPunct="1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六七十，如五六十　</a:t>
            </a:r>
          </a:p>
          <a:p>
            <a:pPr algn="l"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可使有勇，且知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也　</a:t>
            </a:r>
          </a:p>
          <a:p>
            <a:pPr algn="l" eaLnBrk="1" hangingPunct="1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欲行，转视积薪后　　</a:t>
            </a:r>
          </a:p>
        </p:txBody>
      </p:sp>
      <p:sp>
        <p:nvSpPr>
          <p:cNvPr id="142339" name="Rectangle 3"/>
          <p:cNvSpPr>
            <a:spLocks noChangeArrowheads="1"/>
          </p:cNvSpPr>
          <p:nvPr/>
        </p:nvSpPr>
        <p:spPr bwMode="auto">
          <a:xfrm>
            <a:off x="7391400" y="2209801"/>
            <a:ext cx="3239877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方形</a:t>
            </a:r>
          </a:p>
          <a:p>
            <a:pPr algn="l"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纵横，方圆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义、道理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正、才　</a:t>
            </a:r>
          </a:p>
        </p:txBody>
      </p:sp>
      <p:sp>
        <p:nvSpPr>
          <p:cNvPr id="142340" name="Rectangle 4"/>
          <p:cNvSpPr>
            <a:spLocks noChangeArrowheads="1"/>
          </p:cNvSpPr>
          <p:nvPr/>
        </p:nvSpPr>
        <p:spPr bwMode="auto">
          <a:xfrm>
            <a:off x="838200" y="3033713"/>
            <a:ext cx="80021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</a:p>
        </p:txBody>
      </p:sp>
      <p:sp>
        <p:nvSpPr>
          <p:cNvPr id="142341" name="AutoShape 5"/>
          <p:cNvSpPr/>
          <p:nvPr/>
        </p:nvSpPr>
        <p:spPr bwMode="auto">
          <a:xfrm>
            <a:off x="1676400" y="2362200"/>
            <a:ext cx="228600" cy="2133600"/>
          </a:xfrm>
          <a:prstGeom prst="leftBrace">
            <a:avLst>
              <a:gd name="adj1" fmla="val 77778"/>
              <a:gd name="adj2" fmla="val 50000"/>
            </a:avLst>
          </a:prstGeom>
          <a:noFill/>
          <a:ln w="381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kumimoji="1"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2342" name="Rectangle 6"/>
          <p:cNvSpPr>
            <a:spLocks noChangeArrowheads="1"/>
          </p:cNvSpPr>
          <p:nvPr/>
        </p:nvSpPr>
        <p:spPr bwMode="auto">
          <a:xfrm>
            <a:off x="1638419" y="5133688"/>
            <a:ext cx="66206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 eaLnBrk="1" hangingPunct="1"/>
            <a:r>
              <a:rPr lang="zh-CN" altLang="en-US" sz="32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屠户正想走，转身看见柴草堆后面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37AA-D21B-4898-968E-7CFD77E2513E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DCDC2-42D6-4D57-9E4A-5CA2E1158F5B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32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0430" y="850863"/>
            <a:ext cx="78165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）解释下列划线字的含义。</a:t>
            </a:r>
          </a:p>
        </p:txBody>
      </p:sp>
      <p:sp>
        <p:nvSpPr>
          <p:cNvPr id="6" name="矩形 5"/>
          <p:cNvSpPr/>
          <p:nvPr/>
        </p:nvSpPr>
        <p:spPr>
          <a:xfrm>
            <a:off x="662682" y="1866262"/>
            <a:ext cx="911472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宗庙之事，如会同，</a:t>
            </a:r>
            <a:r>
              <a:rPr lang="zh-CN" altLang="en-US" sz="4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端章甫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三子者出，曾皙</a:t>
            </a:r>
            <a:r>
              <a:rPr lang="zh-CN" altLang="en-US" sz="4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冠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者五六人 　</a:t>
            </a: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浴乎沂，</a:t>
            </a:r>
            <a:r>
              <a:rPr lang="zh-CN" altLang="en-US" sz="4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乎舞雩</a:t>
            </a:r>
          </a:p>
          <a:p>
            <a:r>
              <a:rPr lang="zh-CN" altLang="en-US" sz="4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鼓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瑟希，铿尔　</a:t>
            </a:r>
          </a:p>
        </p:txBody>
      </p:sp>
      <p:sp>
        <p:nvSpPr>
          <p:cNvPr id="7" name="矩形 6"/>
          <p:cNvSpPr/>
          <p:nvPr/>
        </p:nvSpPr>
        <p:spPr>
          <a:xfrm>
            <a:off x="7178332" y="1970797"/>
            <a:ext cx="48157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穿着礼服，戴着礼帽</a:t>
            </a:r>
            <a:endParaRPr lang="zh-CN" altLang="en-US" sz="4000" dirty="0">
              <a:solidFill>
                <a:srgbClr val="00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78726" y="2579594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后出</a:t>
            </a:r>
            <a:endParaRPr lang="zh-CN" altLang="en-US" sz="4000" dirty="0">
              <a:solidFill>
                <a:srgbClr val="0000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6765" y="3193227"/>
            <a:ext cx="46458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戴帽子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指成年人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4000" dirty="0">
              <a:solidFill>
                <a:srgbClr val="0000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58008" y="379312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吹风</a:t>
            </a:r>
            <a:endParaRPr lang="zh-CN" altLang="en-US" sz="4000" dirty="0">
              <a:solidFill>
                <a:srgbClr val="0000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46836" y="434738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弹奏</a:t>
            </a:r>
            <a:endParaRPr lang="zh-CN" altLang="en-US" sz="4000" dirty="0">
              <a:solidFill>
                <a:srgbClr val="0000F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2706372-C595-44C2-B44F-6B7F4C1F1C62}"/>
              </a:ext>
            </a:extLst>
          </p:cNvPr>
          <p:cNvSpPr txBox="1"/>
          <p:nvPr/>
        </p:nvSpPr>
        <p:spPr>
          <a:xfrm>
            <a:off x="2905882" y="5036361"/>
            <a:ext cx="41456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名词活用作动词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AA8F-A27A-4D43-B9FD-1F0C49C8938F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33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036" y="993355"/>
            <a:ext cx="115723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提问：本文讲了什么事？你是怎样理解文章的层次？ </a:t>
            </a:r>
            <a:endParaRPr lang="zh-CN" altLang="en-US" sz="4800" dirty="0"/>
          </a:p>
        </p:txBody>
      </p:sp>
      <p:sp>
        <p:nvSpPr>
          <p:cNvPr id="8" name="矩形 7"/>
          <p:cNvSpPr/>
          <p:nvPr/>
        </p:nvSpPr>
        <p:spPr>
          <a:xfrm>
            <a:off x="492036" y="2692250"/>
            <a:ext cx="111197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本文记述了孔子启发弟子们畅谈自己的理想，并对弟子们所谈理想的内容和态度，表示不同的看法和评价。</a:t>
            </a:r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2B373-BCE7-4856-BF9E-8BF0D8E234B7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34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9145" y="1679939"/>
            <a:ext cx="389080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文章思路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2232753" y="1115997"/>
            <a:ext cx="506732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子路</a:t>
            </a:r>
            <a:r>
              <a:rPr kumimoji="1"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千乘之国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比及三年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可使有勇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且知方也。</a:t>
            </a:r>
          </a:p>
        </p:txBody>
      </p:sp>
      <p:sp>
        <p:nvSpPr>
          <p:cNvPr id="147461" name="Text Box 5"/>
          <p:cNvSpPr txBox="1">
            <a:spLocks noChangeArrowheads="1"/>
          </p:cNvSpPr>
          <p:nvPr/>
        </p:nvSpPr>
        <p:spPr bwMode="auto">
          <a:xfrm>
            <a:off x="2269914" y="2225770"/>
            <a:ext cx="503015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冉有</a:t>
            </a:r>
            <a:r>
              <a:rPr kumimoji="1"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方六七十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如五六十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/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比及三年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可使足民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如其礼乐，以俟君子。</a:t>
            </a:r>
          </a:p>
        </p:txBody>
      </p:sp>
      <p:sp>
        <p:nvSpPr>
          <p:cNvPr id="147462" name="Text Box 6"/>
          <p:cNvSpPr txBox="1">
            <a:spLocks noChangeArrowheads="1"/>
          </p:cNvSpPr>
          <p:nvPr/>
        </p:nvSpPr>
        <p:spPr bwMode="auto">
          <a:xfrm>
            <a:off x="2269914" y="3821823"/>
            <a:ext cx="503015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公西华</a:t>
            </a:r>
            <a:r>
              <a:rPr kumimoji="1"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宗庙之事，如会同，端章甫，愿为小相焉。</a:t>
            </a:r>
          </a:p>
        </p:txBody>
      </p:sp>
      <p:sp>
        <p:nvSpPr>
          <p:cNvPr id="147463" name="Text Box 7"/>
          <p:cNvSpPr txBox="1">
            <a:spLocks noChangeArrowheads="1"/>
          </p:cNvSpPr>
          <p:nvPr/>
        </p:nvSpPr>
        <p:spPr bwMode="auto">
          <a:xfrm>
            <a:off x="2269914" y="4926931"/>
            <a:ext cx="503015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曾皙</a:t>
            </a:r>
            <a:r>
              <a:rPr kumimoji="1"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莫春者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春服既成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冠者五六人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童子六七人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浴乎沂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风乎舞雩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咏而归。</a:t>
            </a:r>
          </a:p>
        </p:txBody>
      </p:sp>
      <p:sp>
        <p:nvSpPr>
          <p:cNvPr id="147464" name="AutoShape 8"/>
          <p:cNvSpPr/>
          <p:nvPr/>
        </p:nvSpPr>
        <p:spPr bwMode="auto">
          <a:xfrm>
            <a:off x="1966913" y="1242916"/>
            <a:ext cx="265840" cy="5201145"/>
          </a:xfrm>
          <a:prstGeom prst="leftBrace">
            <a:avLst>
              <a:gd name="adj1" fmla="val 422840"/>
              <a:gd name="adj2" fmla="val 50000"/>
            </a:avLst>
          </a:prstGeom>
          <a:noFill/>
          <a:ln w="28575">
            <a:solidFill>
              <a:srgbClr val="C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7465" name="Text Box 9"/>
          <p:cNvSpPr txBox="1">
            <a:spLocks noChangeArrowheads="1"/>
          </p:cNvSpPr>
          <p:nvPr/>
        </p:nvSpPr>
        <p:spPr bwMode="auto">
          <a:xfrm>
            <a:off x="972451" y="413939"/>
            <a:ext cx="993424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         答              评</a:t>
            </a:r>
          </a:p>
        </p:txBody>
      </p:sp>
      <p:sp>
        <p:nvSpPr>
          <p:cNvPr id="147466" name="Text Box 10"/>
          <p:cNvSpPr txBox="1">
            <a:spLocks noChangeArrowheads="1"/>
          </p:cNvSpPr>
          <p:nvPr/>
        </p:nvSpPr>
        <p:spPr bwMode="auto">
          <a:xfrm>
            <a:off x="7710207" y="1242916"/>
            <a:ext cx="36362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哂之</a:t>
            </a:r>
            <a:r>
              <a:rPr kumimoji="1" lang="en-US" altLang="zh-CN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其言不让</a:t>
            </a:r>
            <a:r>
              <a:rPr kumimoji="1" lang="en-US" altLang="zh-CN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1" lang="zh-CN" altLang="en-US" sz="3200" b="1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7467" name="Text Box 11"/>
          <p:cNvSpPr txBox="1">
            <a:spLocks noChangeArrowheads="1"/>
          </p:cNvSpPr>
          <p:nvPr/>
        </p:nvSpPr>
        <p:spPr bwMode="auto">
          <a:xfrm>
            <a:off x="7710207" y="2098145"/>
            <a:ext cx="430689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唯求则非邦也与</a:t>
            </a:r>
            <a:r>
              <a:rPr kumimoji="1" lang="en-US" altLang="zh-CN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安见方六七十</a:t>
            </a:r>
            <a:r>
              <a:rPr kumimoji="1" lang="en-US" altLang="zh-CN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如五六十而非邦也者</a:t>
            </a:r>
          </a:p>
        </p:txBody>
      </p:sp>
      <p:sp>
        <p:nvSpPr>
          <p:cNvPr id="147468" name="Text Box 12"/>
          <p:cNvSpPr txBox="1">
            <a:spLocks noChangeArrowheads="1"/>
          </p:cNvSpPr>
          <p:nvPr/>
        </p:nvSpPr>
        <p:spPr bwMode="auto">
          <a:xfrm>
            <a:off x="7710207" y="3672086"/>
            <a:ext cx="442375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唯赤则非邦也与</a:t>
            </a:r>
            <a:r>
              <a:rPr kumimoji="1" lang="en-US" altLang="zh-CN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非诸侯而何</a:t>
            </a:r>
            <a:r>
              <a:rPr kumimoji="1" lang="en-US" altLang="zh-CN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赤也为之小</a:t>
            </a:r>
            <a:r>
              <a:rPr kumimoji="1" lang="en-US" altLang="zh-CN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孰能为之大</a:t>
            </a:r>
          </a:p>
        </p:txBody>
      </p:sp>
      <p:sp>
        <p:nvSpPr>
          <p:cNvPr id="147469" name="Text Box 13"/>
          <p:cNvSpPr txBox="1">
            <a:spLocks noChangeArrowheads="1"/>
          </p:cNvSpPr>
          <p:nvPr/>
        </p:nvSpPr>
        <p:spPr bwMode="auto">
          <a:xfrm>
            <a:off x="7710207" y="5419373"/>
            <a:ext cx="329209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吾与点也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28C8F-5B7D-41D5-A45F-F34DB1F38C05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35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668" y="2320509"/>
            <a:ext cx="1538883" cy="280076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如或知尔，</a:t>
            </a:r>
          </a:p>
          <a:p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则何以哉？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7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7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1" grpId="0"/>
      <p:bldP spid="147462" grpId="0"/>
      <p:bldP spid="147463" grpId="0"/>
      <p:bldP spid="147464" grpId="0" animBg="1"/>
      <p:bldP spid="147465" grpId="0"/>
      <p:bldP spid="147466" grpId="0"/>
      <p:bldP spid="147467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220337" y="685800"/>
            <a:ext cx="11732964" cy="546161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全文以</a:t>
            </a:r>
            <a:r>
              <a:rPr lang="zh-CN" altLang="en-US" sz="4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“问志”“述志”“评志”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为思路，分为三部分。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写孔子询问学生的志向。　　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“子路率尔”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吾与点也”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写子路、冉有、公西华、曾皙分别述说志向及孔子的态度。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“三子者出”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文末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写孔子对四人所述之志的评价。 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72D05-333E-4793-9CDB-3A61DA21D6E8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8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8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8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EFB00-4686-489A-AA31-E6969F59A3F1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37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4070" y="1184960"/>
            <a:ext cx="1121133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感知人物形象。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只要观点基本符合文章内容即可，不强求一致。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9510B9E-4FC8-4604-8EF2-EF3DAFF35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519F7-12AC-4DFA-A6F4-B9DFB059629F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8DA7B5B-87B3-404D-9062-3E2DDE442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49E5B19-98DC-47B9-BD06-FF1FD872D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38</a:t>
            </a:fld>
            <a:endParaRPr lang="zh-CN" altLang="en-US"/>
          </a:p>
        </p:txBody>
      </p:sp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12C062B8-1FFF-4379-BC90-65D9CE263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508127"/>
              </p:ext>
            </p:extLst>
          </p:nvPr>
        </p:nvGraphicFramePr>
        <p:xfrm>
          <a:off x="1583634" y="353389"/>
          <a:ext cx="8806070" cy="2590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45096">
                  <a:extLst>
                    <a:ext uri="{9D8B030D-6E8A-4147-A177-3AD203B41FA5}">
                      <a16:colId xmlns:a16="http://schemas.microsoft.com/office/drawing/2014/main" val="2835870782"/>
                    </a:ext>
                  </a:extLst>
                </a:gridCol>
                <a:gridCol w="2177332">
                  <a:extLst>
                    <a:ext uri="{9D8B030D-6E8A-4147-A177-3AD203B41FA5}">
                      <a16:colId xmlns:a16="http://schemas.microsoft.com/office/drawing/2014/main" val="2131010063"/>
                    </a:ext>
                  </a:extLst>
                </a:gridCol>
                <a:gridCol w="1761214">
                  <a:extLst>
                    <a:ext uri="{9D8B030D-6E8A-4147-A177-3AD203B41FA5}">
                      <a16:colId xmlns:a16="http://schemas.microsoft.com/office/drawing/2014/main" val="2374548936"/>
                    </a:ext>
                  </a:extLst>
                </a:gridCol>
                <a:gridCol w="1761214">
                  <a:extLst>
                    <a:ext uri="{9D8B030D-6E8A-4147-A177-3AD203B41FA5}">
                      <a16:colId xmlns:a16="http://schemas.microsoft.com/office/drawing/2014/main" val="243298650"/>
                    </a:ext>
                  </a:extLst>
                </a:gridCol>
                <a:gridCol w="1761214">
                  <a:extLst>
                    <a:ext uri="{9D8B030D-6E8A-4147-A177-3AD203B41FA5}">
                      <a16:colId xmlns:a16="http://schemas.microsoft.com/office/drawing/2014/main" val="771662369"/>
                    </a:ext>
                  </a:extLst>
                </a:gridCol>
              </a:tblGrid>
              <a:tr h="456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人物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述志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性格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描写方法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启示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206683"/>
                  </a:ext>
                </a:extLst>
              </a:tr>
              <a:tr h="456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子路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879814"/>
                  </a:ext>
                </a:extLst>
              </a:tr>
              <a:tr h="456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冉有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3968236"/>
                  </a:ext>
                </a:extLst>
              </a:tr>
              <a:tr h="456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公西华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490872"/>
                  </a:ext>
                </a:extLst>
              </a:tr>
              <a:tr h="4567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曾皙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24034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4C0F920-4991-4F21-B47B-D5B26AED1A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000824"/>
              </p:ext>
            </p:extLst>
          </p:nvPr>
        </p:nvGraphicFramePr>
        <p:xfrm>
          <a:off x="1603511" y="3737113"/>
          <a:ext cx="8971724" cy="2767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85463">
                  <a:extLst>
                    <a:ext uri="{9D8B030D-6E8A-4147-A177-3AD203B41FA5}">
                      <a16:colId xmlns:a16="http://schemas.microsoft.com/office/drawing/2014/main" val="2835870782"/>
                    </a:ext>
                  </a:extLst>
                </a:gridCol>
                <a:gridCol w="4097571">
                  <a:extLst>
                    <a:ext uri="{9D8B030D-6E8A-4147-A177-3AD203B41FA5}">
                      <a16:colId xmlns:a16="http://schemas.microsoft.com/office/drawing/2014/main" val="2131010063"/>
                    </a:ext>
                  </a:extLst>
                </a:gridCol>
                <a:gridCol w="1794345">
                  <a:extLst>
                    <a:ext uri="{9D8B030D-6E8A-4147-A177-3AD203B41FA5}">
                      <a16:colId xmlns:a16="http://schemas.microsoft.com/office/drawing/2014/main" val="243298650"/>
                    </a:ext>
                  </a:extLst>
                </a:gridCol>
                <a:gridCol w="1794345">
                  <a:extLst>
                    <a:ext uri="{9D8B030D-6E8A-4147-A177-3AD203B41FA5}">
                      <a16:colId xmlns:a16="http://schemas.microsoft.com/office/drawing/2014/main" val="771662369"/>
                    </a:ext>
                  </a:extLst>
                </a:gridCol>
              </a:tblGrid>
              <a:tr h="5535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人物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孔子态度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孔子评志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206683"/>
                  </a:ext>
                </a:extLst>
              </a:tr>
              <a:tr h="5535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子路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879814"/>
                  </a:ext>
                </a:extLst>
              </a:tr>
              <a:tr h="5535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冉有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3968236"/>
                  </a:ext>
                </a:extLst>
              </a:tr>
              <a:tr h="5535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公西华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490872"/>
                  </a:ext>
                </a:extLst>
              </a:tr>
              <a:tr h="5535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曾皙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024034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23FD78C9-1AF7-44CC-AE1D-6F4BE841BB63}"/>
              </a:ext>
            </a:extLst>
          </p:cNvPr>
          <p:cNvSpPr txBox="1"/>
          <p:nvPr/>
        </p:nvSpPr>
        <p:spPr>
          <a:xfrm>
            <a:off x="127909" y="540770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表格一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401294-4CE1-4CD8-A131-0F8D17929209}"/>
              </a:ext>
            </a:extLst>
          </p:cNvPr>
          <p:cNvSpPr txBox="1"/>
          <p:nvPr/>
        </p:nvSpPr>
        <p:spPr>
          <a:xfrm>
            <a:off x="127909" y="3939678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表格二</a:t>
            </a:r>
          </a:p>
        </p:txBody>
      </p:sp>
    </p:spTree>
    <p:extLst>
      <p:ext uri="{BB962C8B-B14F-4D97-AF65-F5344CB8AC3E}">
        <p14:creationId xmlns:p14="http://schemas.microsoft.com/office/powerpoint/2010/main" val="3981060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620687"/>
            <a:ext cx="10515599" cy="5614859"/>
          </a:xfr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F9B43-3023-464E-8864-5C1EFA6E23CD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7"/>
          <p:cNvSpPr txBox="1"/>
          <p:nvPr/>
        </p:nvSpPr>
        <p:spPr>
          <a:xfrm>
            <a:off x="237808" y="772478"/>
            <a:ext cx="11277600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教学目标：</a:t>
            </a:r>
            <a:endParaRPr lang="zh-CN" altLang="zh-CN" sz="3200" kern="1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00025" algn="just">
              <a:spcAft>
                <a:spcPts val="0"/>
              </a:spcAft>
            </a:pPr>
            <a:r>
              <a:rPr lang="en-US" altLang="zh-CN" sz="3200" b="1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zh-CN" sz="3200" b="1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语言建构与运用</a:t>
            </a:r>
            <a:r>
              <a:rPr lang="zh-CN" altLang="zh-CN" sz="3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：积累重点文言实词、虚词、句式，学会从语言入手读通读懂文言文。</a:t>
            </a:r>
            <a:endParaRPr lang="zh-CN" altLang="zh-CN" sz="3200" kern="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00025" algn="just">
              <a:spcAft>
                <a:spcPts val="0"/>
              </a:spcAft>
            </a:pPr>
            <a:r>
              <a:rPr lang="en-US" altLang="zh-CN" sz="3200" b="1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zh-CN" sz="3200" b="1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思维发展与提升：</a:t>
            </a:r>
            <a:r>
              <a:rPr lang="zh-CN" altLang="zh-CN" sz="3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学会梳理文章段落大意，划分内容层次，整体把握文意。</a:t>
            </a:r>
            <a:endParaRPr lang="zh-CN" altLang="zh-CN" sz="3200" kern="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00025" algn="just">
              <a:spcAft>
                <a:spcPts val="0"/>
              </a:spcAft>
            </a:pPr>
            <a:r>
              <a:rPr lang="en-US" altLang="zh-CN" sz="3200" b="1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zh-CN" sz="3200" b="1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审美鉴赏与创造：</a:t>
            </a:r>
            <a:r>
              <a:rPr lang="zh-CN" altLang="zh-CN" sz="3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赏析文章对孔子师徒语气、表情、动作的精彩描写，想象品味</a:t>
            </a:r>
            <a:r>
              <a:rPr lang="en-US" altLang="zh-CN" sz="3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3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沂水春风图</a:t>
            </a:r>
            <a:r>
              <a:rPr lang="en-US" altLang="zh-CN" sz="3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3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所传达的和谐美好的理想社会图景。</a:t>
            </a:r>
            <a:endParaRPr lang="zh-CN" altLang="zh-CN" sz="3200" kern="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00025" algn="just">
              <a:spcAft>
                <a:spcPts val="0"/>
              </a:spcAft>
            </a:pPr>
            <a:r>
              <a:rPr lang="en-US" altLang="zh-CN" sz="3200" b="1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</a:t>
            </a:r>
            <a:r>
              <a:rPr lang="zh-CN" altLang="zh-CN" sz="3200" b="1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文化传承与理解：</a:t>
            </a:r>
            <a:r>
              <a:rPr lang="zh-CN" altLang="zh-CN" sz="3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比较分析子路、曾皙、冉有、公西华的性格和志向，从</a:t>
            </a:r>
            <a:r>
              <a:rPr lang="en-US" altLang="zh-CN" sz="3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3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吾与点</a:t>
            </a:r>
            <a:r>
              <a:rPr lang="en-US" altLang="zh-CN" sz="3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32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出发探讨孔子的志向，加深对儒家思想的理解；联系社会现实，树立正确的人生观、价值观。</a:t>
            </a:r>
            <a:endParaRPr lang="zh-CN" altLang="en-US" sz="3200" b="1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228601"/>
            <a:ext cx="11555896" cy="6278563"/>
          </a:xfr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B90B9BA-9FE6-4220-B9D1-04573FF25B6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2021/3/3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9878B9-5D79-451B-8D83-7A5EC9505AC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753" y="618514"/>
            <a:ext cx="10065586" cy="5583982"/>
          </a:xfr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F5AB-8BDE-48FC-ADDB-D8D990E6AC99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0817" y="-26505"/>
            <a:ext cx="11436626" cy="6599238"/>
          </a:xfr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8309C10-EA84-430C-AD26-7561F882804F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2021/3/3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9878B9-5D79-451B-8D83-7A5EC9505AC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3308C-FFDF-4649-82B1-9D3E2D211EEA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43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967" y="869010"/>
            <a:ext cx="115883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“陪长者闲坐”，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这样的语境就容易</a:t>
            </a:r>
            <a:r>
              <a:rPr lang="zh-CN" altLang="en-US" sz="44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使气氛和谐融洽，师生平等、轻松自由，弟子们能各抒己见。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6945" y="3244334"/>
            <a:ext cx="1118211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通过孔子的话，反映出了孔子在教学上的哪些态度？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2A4E-6A34-49E5-AD02-32CAE2BB8AB6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44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430" y="136525"/>
            <a:ext cx="115936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4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以吾一日长乎尔</a:t>
            </a:r>
            <a:r>
              <a:rPr lang="en-US" altLang="zh-CN" sz="4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毋吾以也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。居则曰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:‘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不吾知也。’如或知尔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则何以哉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?  ”</a:t>
            </a:r>
          </a:p>
        </p:txBody>
      </p:sp>
      <p:sp>
        <p:nvSpPr>
          <p:cNvPr id="7" name="矩形 6"/>
          <p:cNvSpPr/>
          <p:nvPr/>
        </p:nvSpPr>
        <p:spPr>
          <a:xfrm>
            <a:off x="302758" y="1459964"/>
            <a:ext cx="116853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用温和自谦的话首先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解除了学生的思想顾虑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给学生创造了说真话的条件，创造了一个轻松、亲切、活跃的环境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从而鼓励学生敢于发表意见，大胆地谈个人的理想。</a:t>
            </a:r>
          </a:p>
          <a:p>
            <a:r>
              <a:rPr lang="zh-CN" altLang="en-US" sz="3600" b="1" dirty="0">
                <a:solidFill>
                  <a:srgbClr val="99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和蔼可亲、平易近人 </a:t>
            </a:r>
          </a:p>
        </p:txBody>
      </p:sp>
      <p:sp>
        <p:nvSpPr>
          <p:cNvPr id="12" name="矩形 11"/>
          <p:cNvSpPr/>
          <p:nvPr/>
        </p:nvSpPr>
        <p:spPr>
          <a:xfrm>
            <a:off x="394430" y="3631158"/>
            <a:ext cx="116999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引用学生日常好说的牢骚话，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指出他的学生平时认为人们不了解自己，所以感到无所作为，表明对学生的了解。</a:t>
            </a: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而后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假设了一种情况，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如果有人了解你们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你们怎么办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从而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水到渠成地启发学生谈出自己的想法。</a:t>
            </a:r>
          </a:p>
          <a:p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循循善诱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015D-E037-4CC4-A693-3E1ECCEE6880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45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480" y="233762"/>
            <a:ext cx="113710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“点，尔何如？”</a:t>
            </a:r>
            <a:b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鼓瑟希，铿尔，舍瑟而作，对曰：“异乎三子者之撰。”</a:t>
            </a:r>
            <a:b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子曰：“何伤乎？亦各言其志也！”</a:t>
            </a:r>
          </a:p>
        </p:txBody>
      </p:sp>
      <p:sp>
        <p:nvSpPr>
          <p:cNvPr id="8" name="矩形 7"/>
          <p:cNvSpPr/>
          <p:nvPr/>
        </p:nvSpPr>
        <p:spPr>
          <a:xfrm>
            <a:off x="1708260" y="2706250"/>
            <a:ext cx="25010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教学民主 </a:t>
            </a:r>
          </a:p>
        </p:txBody>
      </p:sp>
      <p:sp>
        <p:nvSpPr>
          <p:cNvPr id="13" name="矩形 12"/>
          <p:cNvSpPr/>
          <p:nvPr/>
        </p:nvSpPr>
        <p:spPr>
          <a:xfrm>
            <a:off x="606471" y="3276876"/>
            <a:ext cx="113710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“为国以礼，其言不让，是故哂之。唯求则非邦也与？安见方六七十，如五六十而非邦也者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唯赤则非邦也与？宗庙会同，非诸侯而何？赤也为之小，孰能为之大？”</a:t>
            </a:r>
          </a:p>
        </p:txBody>
      </p:sp>
      <p:sp>
        <p:nvSpPr>
          <p:cNvPr id="14" name="矩形 13"/>
          <p:cNvSpPr/>
          <p:nvPr/>
        </p:nvSpPr>
        <p:spPr>
          <a:xfrm>
            <a:off x="1708260" y="5739943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4"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因材施教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3" name="Text Box 3"/>
          <p:cNvSpPr txBox="1">
            <a:spLocks noChangeArrowheads="1"/>
          </p:cNvSpPr>
          <p:nvPr/>
        </p:nvSpPr>
        <p:spPr bwMode="auto">
          <a:xfrm>
            <a:off x="474344" y="4490139"/>
            <a:ext cx="295465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5400" dirty="0">
                <a:latin typeface="Times New Roman" panose="02020603050405020304" pitchFamily="18" charset="0"/>
                <a:ea typeface="隶书" panose="02010509060101010101" pitchFamily="49" charset="-122"/>
              </a:rPr>
              <a:t>问“志”</a:t>
            </a: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4878797" y="4490139"/>
            <a:ext cx="295465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5400" dirty="0">
                <a:latin typeface="Times New Roman" panose="02020603050405020304" pitchFamily="18" charset="0"/>
                <a:ea typeface="隶书" panose="02010509060101010101" pitchFamily="49" charset="-122"/>
              </a:rPr>
              <a:t>言“志”</a:t>
            </a:r>
          </a:p>
        </p:txBody>
      </p:sp>
      <p:sp>
        <p:nvSpPr>
          <p:cNvPr id="163845" name="Text Box 5"/>
          <p:cNvSpPr txBox="1">
            <a:spLocks noChangeArrowheads="1"/>
          </p:cNvSpPr>
          <p:nvPr/>
        </p:nvSpPr>
        <p:spPr bwMode="auto">
          <a:xfrm>
            <a:off x="8819923" y="4501156"/>
            <a:ext cx="295465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5400" dirty="0">
                <a:latin typeface="Times New Roman" panose="02020603050405020304" pitchFamily="18" charset="0"/>
                <a:ea typeface="隶书" panose="02010509060101010101" pitchFamily="49" charset="-122"/>
              </a:rPr>
              <a:t>评“志”</a:t>
            </a:r>
          </a:p>
        </p:txBody>
      </p:sp>
      <p:sp>
        <p:nvSpPr>
          <p:cNvPr id="163848" name="Text Box 8"/>
          <p:cNvSpPr txBox="1">
            <a:spLocks noChangeArrowheads="1"/>
          </p:cNvSpPr>
          <p:nvPr/>
        </p:nvSpPr>
        <p:spPr bwMode="auto">
          <a:xfrm>
            <a:off x="439148" y="1433514"/>
            <a:ext cx="1131370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课文围绕谈“志”展开，四位弟子“志向”怎样？试从说话方式、言谈举止中体会其性格特点。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AFD56-F3C2-416E-9B9A-9F1D172D4A3E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46</a:t>
            </a:fld>
            <a:endParaRPr lang="zh-CN" altLang="en-US"/>
          </a:p>
        </p:txBody>
      </p:sp>
      <p:sp>
        <p:nvSpPr>
          <p:cNvPr id="5" name="箭头: 右 4"/>
          <p:cNvSpPr/>
          <p:nvPr/>
        </p:nvSpPr>
        <p:spPr>
          <a:xfrm>
            <a:off x="3443412" y="4829603"/>
            <a:ext cx="978408" cy="24440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箭头: 右 5"/>
          <p:cNvSpPr/>
          <p:nvPr/>
        </p:nvSpPr>
        <p:spPr>
          <a:xfrm>
            <a:off x="7664196" y="4834834"/>
            <a:ext cx="978408" cy="239171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 autoUpdateAnimBg="0"/>
      <p:bldP spid="163844" grpId="0" autoUpdateAnimBg="0"/>
      <p:bldP spid="163845" grpId="0" autoUpdateAnimBg="0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838200" y="2942793"/>
            <a:ext cx="10741901" cy="1265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治理一个受大国侵略而且遭受饥荒的千乘之国，并保证三年内使人民勇于作战并懂得义理。</a:t>
            </a:r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4305300" y="412723"/>
            <a:ext cx="35814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/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子路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仲由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1"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1497374" y="5394163"/>
            <a:ext cx="81405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有抱负，自信，却较鲁莽、轻率。</a:t>
            </a:r>
          </a:p>
        </p:txBody>
      </p:sp>
      <p:sp>
        <p:nvSpPr>
          <p:cNvPr id="164871" name="Text Box 7"/>
          <p:cNvSpPr txBox="1">
            <a:spLocks noChangeArrowheads="1"/>
          </p:cNvSpPr>
          <p:nvPr/>
        </p:nvSpPr>
        <p:spPr bwMode="auto">
          <a:xfrm>
            <a:off x="381000" y="1196776"/>
            <a:ext cx="1143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/>
            <a:r>
              <a:rPr kumimoji="1"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64872" name="Text Box 8"/>
          <p:cNvSpPr txBox="1">
            <a:spLocks noChangeArrowheads="1"/>
          </p:cNvSpPr>
          <p:nvPr/>
        </p:nvSpPr>
        <p:spPr bwMode="auto">
          <a:xfrm>
            <a:off x="381000" y="4370946"/>
            <a:ext cx="1447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/>
            <a:r>
              <a:rPr kumimoji="1"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64873" name="Rectangle 9"/>
          <p:cNvSpPr>
            <a:spLocks noChangeArrowheads="1"/>
          </p:cNvSpPr>
          <p:nvPr/>
        </p:nvSpPr>
        <p:spPr bwMode="auto">
          <a:xfrm>
            <a:off x="9861172" y="3616681"/>
            <a:ext cx="23455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侧重强国</a:t>
            </a:r>
          </a:p>
        </p:txBody>
      </p:sp>
      <p:sp>
        <p:nvSpPr>
          <p:cNvPr id="164874" name="Rectangle 10"/>
          <p:cNvSpPr>
            <a:spLocks noChangeArrowheads="1"/>
          </p:cNvSpPr>
          <p:nvPr/>
        </p:nvSpPr>
        <p:spPr bwMode="auto">
          <a:xfrm>
            <a:off x="1497374" y="1283118"/>
            <a:ext cx="10522027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子路率尔而对曰：“千乘之国，摄乎大国之间，加之以师旅，因之以饥馑；由也为之，比及三年，可使有勇，且知方也。”</a:t>
            </a:r>
          </a:p>
        </p:txBody>
      </p:sp>
      <p:sp>
        <p:nvSpPr>
          <p:cNvPr id="164875" name="Rectangle 11"/>
          <p:cNvSpPr>
            <a:spLocks noChangeArrowheads="1"/>
          </p:cNvSpPr>
          <p:nvPr/>
        </p:nvSpPr>
        <p:spPr bwMode="auto">
          <a:xfrm>
            <a:off x="1939427" y="4219521"/>
            <a:ext cx="993629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从子路的神态和语言中表现了子路虽有治理国家的才干，但直率张扬，不谦虚。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FA3E4-A61B-4866-8BF4-E473ED2BA61F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8" grpId="0" autoUpdateAnimBg="0"/>
      <p:bldP spid="164870" grpId="0" autoUpdateAnimBg="0"/>
      <p:bldP spid="164871" grpId="0"/>
      <p:bldP spid="164872" grpId="0"/>
      <p:bldP spid="164873" grpId="0"/>
      <p:bldP spid="164874" grpId="0"/>
      <p:bldP spid="16487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1765104" y="2842162"/>
            <a:ext cx="9872380" cy="137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治理一个小国，三年内使人民富足。至于礼乐教化，还难办到。</a:t>
            </a:r>
          </a:p>
        </p:txBody>
      </p:sp>
      <p:sp>
        <p:nvSpPr>
          <p:cNvPr id="165892" name="Text Box 4"/>
          <p:cNvSpPr txBox="1">
            <a:spLocks noChangeArrowheads="1"/>
          </p:cNvSpPr>
          <p:nvPr/>
        </p:nvSpPr>
        <p:spPr bwMode="auto">
          <a:xfrm>
            <a:off x="4704203" y="498626"/>
            <a:ext cx="333696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冉有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1"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5893" name="Text Box 5"/>
          <p:cNvSpPr txBox="1">
            <a:spLocks noChangeArrowheads="1"/>
          </p:cNvSpPr>
          <p:nvPr/>
        </p:nvSpPr>
        <p:spPr bwMode="auto">
          <a:xfrm>
            <a:off x="2526363" y="5231903"/>
            <a:ext cx="43556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谨慎小心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谦虚退让 </a:t>
            </a:r>
          </a:p>
        </p:txBody>
      </p:sp>
      <p:sp>
        <p:nvSpPr>
          <p:cNvPr id="165894" name="Text Box 6"/>
          <p:cNvSpPr txBox="1">
            <a:spLocks noChangeArrowheads="1"/>
          </p:cNvSpPr>
          <p:nvPr/>
        </p:nvSpPr>
        <p:spPr bwMode="auto">
          <a:xfrm>
            <a:off x="554516" y="1614230"/>
            <a:ext cx="12105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65895" name="Text Box 7"/>
          <p:cNvSpPr txBox="1">
            <a:spLocks noChangeArrowheads="1"/>
          </p:cNvSpPr>
          <p:nvPr/>
        </p:nvSpPr>
        <p:spPr bwMode="auto">
          <a:xfrm>
            <a:off x="554516" y="4495936"/>
            <a:ext cx="1447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/>
            <a:r>
              <a:rPr kumimoji="1"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65897" name="Rectangle 9"/>
          <p:cNvSpPr>
            <a:spLocks noChangeArrowheads="1"/>
          </p:cNvSpPr>
          <p:nvPr/>
        </p:nvSpPr>
        <p:spPr bwMode="auto">
          <a:xfrm>
            <a:off x="9265186" y="3609518"/>
            <a:ext cx="26394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571500" indent="-571500" algn="l" eaLnBrk="1" hangingPunct="1"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侧重富民</a:t>
            </a:r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>
            <a:off x="1669974" y="1516401"/>
            <a:ext cx="1044399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“方六七十，如五六十，求也为之，比及三年，可使足民。如其礼乐，以俟君子。”</a:t>
            </a:r>
          </a:p>
        </p:txBody>
      </p:sp>
      <p:sp>
        <p:nvSpPr>
          <p:cNvPr id="165899" name="Rectangle 11"/>
          <p:cNvSpPr>
            <a:spLocks noChangeArrowheads="1"/>
          </p:cNvSpPr>
          <p:nvPr/>
        </p:nvSpPr>
        <p:spPr bwMode="auto">
          <a:xfrm>
            <a:off x="2209800" y="4526713"/>
            <a:ext cx="91889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 eaLnBrk="1" hangingPunct="1"/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从冉有的语言中表现了冉有态度谦虚。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7B6F2-B1BC-4CB2-9850-39A1F1FF545A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autoUpdateAnimBg="0"/>
      <p:bldP spid="165893" grpId="0" autoUpdateAnimBg="0"/>
      <p:bldP spid="165894" grpId="0"/>
      <p:bldP spid="165895" grpId="0"/>
      <p:bldP spid="165897" grpId="0"/>
      <p:bldP spid="165898" grpId="0"/>
      <p:bldP spid="16589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1707613" y="2716884"/>
            <a:ext cx="10245687" cy="863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>
              <a:lnSpc>
                <a:spcPct val="120000"/>
              </a:lnSpc>
            </a:pP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能在诸侯举行祭祀或会盟时担任一个“小相”。</a:t>
            </a:r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4116636" y="515900"/>
            <a:ext cx="34290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公西华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1"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2528369" y="5308691"/>
            <a:ext cx="860417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谦恭有礼，娴于辞令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委婉曲致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454447" y="1619872"/>
            <a:ext cx="9906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/>
            <a:r>
              <a:rPr kumimoji="1" lang="zh-CN" altLang="en-US" sz="4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532482" y="4272638"/>
            <a:ext cx="13716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/>
            <a:r>
              <a:rPr kumimoji="1" lang="zh-CN" altLang="en-US" sz="4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66921" name="Rectangle 9"/>
          <p:cNvSpPr>
            <a:spLocks noChangeArrowheads="1"/>
          </p:cNvSpPr>
          <p:nvPr/>
        </p:nvSpPr>
        <p:spPr bwMode="auto">
          <a:xfrm>
            <a:off x="7086601" y="3429000"/>
            <a:ext cx="350448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侧重以礼治邦 </a:t>
            </a:r>
          </a:p>
        </p:txBody>
      </p:sp>
      <p:sp>
        <p:nvSpPr>
          <p:cNvPr id="166922" name="Rectangle 10"/>
          <p:cNvSpPr>
            <a:spLocks noChangeArrowheads="1"/>
          </p:cNvSpPr>
          <p:nvPr/>
        </p:nvSpPr>
        <p:spPr bwMode="auto">
          <a:xfrm>
            <a:off x="1707613" y="1486005"/>
            <a:ext cx="1024568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非曰能之，愿学焉。宗庙之事，如会同，端章甫，愿为小相焉。</a:t>
            </a:r>
          </a:p>
        </p:txBody>
      </p:sp>
      <p:sp>
        <p:nvSpPr>
          <p:cNvPr id="166923" name="Rectangle 11"/>
          <p:cNvSpPr>
            <a:spLocks noChangeArrowheads="1"/>
          </p:cNvSpPr>
          <p:nvPr/>
        </p:nvSpPr>
        <p:spPr bwMode="auto">
          <a:xfrm>
            <a:off x="2267180" y="4108362"/>
            <a:ext cx="968612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 eaLnBrk="1" hangingPunct="1"/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从公西华的语言中表现了公西华不仅态度谦虚谨慎，说话也委婉。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FA31-012B-4B1E-9EC5-78F563891BA4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6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 autoUpdateAnimBg="0"/>
      <p:bldP spid="166917" grpId="0" autoUpdateAnimBg="0"/>
      <p:bldP spid="166918" grpId="0"/>
      <p:bldP spid="166919" grpId="0"/>
      <p:bldP spid="166921" grpId="0"/>
      <p:bldP spid="166922" grpId="0"/>
      <p:bldP spid="1669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/>
          <p:nvPr/>
        </p:nvSpPr>
        <p:spPr>
          <a:xfrm>
            <a:off x="397565" y="1202055"/>
            <a:ext cx="11410121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教学重点：</a:t>
            </a:r>
            <a:endParaRPr lang="zh-CN" altLang="zh-CN" sz="3600" kern="1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Aft>
                <a:spcPts val="0"/>
              </a:spcAft>
            </a:pPr>
            <a:r>
              <a:rPr lang="zh-CN" altLang="zh-CN" sz="36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600" b="1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疏通文意，提升文言阅读素养；分析人物性格和志向，探讨孔子之志和儒家思想，思考其现代意义。</a:t>
            </a:r>
            <a:endParaRPr lang="en-US" altLang="zh-CN" sz="3600" b="1" kern="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教学难点：</a:t>
            </a:r>
            <a:endParaRPr lang="zh-CN" altLang="zh-CN" sz="3600" kern="1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Aft>
                <a:spcPts val="0"/>
              </a:spcAft>
            </a:pPr>
            <a:r>
              <a:rPr lang="zh-CN" altLang="zh-CN" sz="36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600" b="1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从“吾与点”出发探讨孔子的志向，加深对儒家思想的理解。</a:t>
            </a:r>
            <a:endParaRPr lang="en-US" altLang="zh-CN" sz="3600" b="1" kern="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571959" y="762000"/>
            <a:ext cx="5524041" cy="4966771"/>
          </a:xfrm>
        </p:spPr>
        <p:txBody>
          <a:bodyPr/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子路</a:t>
            </a: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侧重强国</a:t>
            </a:r>
          </a:p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冉有</a:t>
            </a: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侧重富民</a:t>
            </a:r>
          </a:p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公西华</a:t>
            </a: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侧重以礼治邦</a:t>
            </a:r>
          </a:p>
        </p:txBody>
      </p:sp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5618602" y="1721891"/>
            <a:ext cx="6356733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志向</a:t>
            </a:r>
            <a:r>
              <a:rPr lang="zh-CN" altLang="en-US" sz="48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虽各有侧重，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但都愿意在</a:t>
            </a:r>
            <a:r>
              <a:rPr lang="zh-CN" altLang="en-US" sz="48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仕途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上创一番事业，都是参加</a:t>
            </a:r>
            <a:r>
              <a:rPr lang="zh-CN" altLang="en-US" sz="48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政治。</a:t>
            </a:r>
            <a:endParaRPr lang="en-US" altLang="zh-CN" sz="48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68487-D934-4BAA-93A8-DB093454D0CF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4" name="Text Box 4"/>
          <p:cNvSpPr txBox="1">
            <a:spLocks noChangeArrowheads="1"/>
          </p:cNvSpPr>
          <p:nvPr/>
        </p:nvSpPr>
        <p:spPr bwMode="auto">
          <a:xfrm>
            <a:off x="1351403" y="2677971"/>
            <a:ext cx="10623931" cy="1736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暮春时节，脱下冬衣，穿上春衣，和五六个２０岁左右的成年人，带着六、七个少年，在沂水边洗洗澡，在舞雩台上吹吹风，一路唱着歌回来。</a:t>
            </a:r>
          </a:p>
        </p:txBody>
      </p:sp>
      <p:sp>
        <p:nvSpPr>
          <p:cNvPr id="168965" name="Text Box 5"/>
          <p:cNvSpPr txBox="1">
            <a:spLocks noChangeArrowheads="1"/>
          </p:cNvSpPr>
          <p:nvPr/>
        </p:nvSpPr>
        <p:spPr bwMode="auto">
          <a:xfrm>
            <a:off x="4599249" y="504074"/>
            <a:ext cx="244971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曾皙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1"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8966" name="Text Box 6"/>
          <p:cNvSpPr txBox="1">
            <a:spLocks noChangeArrowheads="1"/>
          </p:cNvSpPr>
          <p:nvPr/>
        </p:nvSpPr>
        <p:spPr bwMode="auto">
          <a:xfrm>
            <a:off x="1048718" y="5627565"/>
            <a:ext cx="41556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洒脱高雅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从容淡定</a:t>
            </a:r>
          </a:p>
        </p:txBody>
      </p:sp>
      <p:sp>
        <p:nvSpPr>
          <p:cNvPr id="168967" name="Text Box 7"/>
          <p:cNvSpPr txBox="1">
            <a:spLocks noChangeArrowheads="1"/>
          </p:cNvSpPr>
          <p:nvPr/>
        </p:nvSpPr>
        <p:spPr bwMode="auto">
          <a:xfrm>
            <a:off x="390525" y="1559386"/>
            <a:ext cx="131638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4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68968" name="Text Box 8"/>
          <p:cNvSpPr txBox="1">
            <a:spLocks noChangeArrowheads="1"/>
          </p:cNvSpPr>
          <p:nvPr/>
        </p:nvSpPr>
        <p:spPr bwMode="auto">
          <a:xfrm>
            <a:off x="390525" y="4716462"/>
            <a:ext cx="188224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44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r>
              <a:rPr kumimoji="1"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68969" name="Rectangle 9"/>
          <p:cNvSpPr>
            <a:spLocks noChangeArrowheads="1"/>
          </p:cNvSpPr>
          <p:nvPr/>
        </p:nvSpPr>
        <p:spPr bwMode="auto">
          <a:xfrm>
            <a:off x="9261035" y="5612962"/>
            <a:ext cx="188224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春游图</a:t>
            </a:r>
          </a:p>
        </p:txBody>
      </p:sp>
      <p:sp>
        <p:nvSpPr>
          <p:cNvPr id="168970" name="Rectangle 10"/>
          <p:cNvSpPr>
            <a:spLocks noChangeArrowheads="1"/>
          </p:cNvSpPr>
          <p:nvPr/>
        </p:nvSpPr>
        <p:spPr bwMode="auto">
          <a:xfrm>
            <a:off x="1351403" y="1387865"/>
            <a:ext cx="1084059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莫春者，春服既成，冠者五六人，童子六七人，浴乎沂，风乎舞雩，咏而归。</a:t>
            </a:r>
          </a:p>
        </p:txBody>
      </p:sp>
      <p:sp>
        <p:nvSpPr>
          <p:cNvPr id="168971" name="Rectangle 11"/>
          <p:cNvSpPr>
            <a:spLocks noChangeArrowheads="1"/>
          </p:cNvSpPr>
          <p:nvPr/>
        </p:nvSpPr>
        <p:spPr bwMode="auto">
          <a:xfrm>
            <a:off x="1905918" y="4828547"/>
            <a:ext cx="1028608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 eaLnBrk="1" hangingPunct="1"/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从曾皙的神态和语言中表现曾皙从容洒脱而又谦恭。</a:t>
            </a:r>
          </a:p>
        </p:txBody>
      </p:sp>
      <p:sp>
        <p:nvSpPr>
          <p:cNvPr id="168972" name="Rectangle 12"/>
          <p:cNvSpPr>
            <a:spLocks noChangeArrowheads="1"/>
          </p:cNvSpPr>
          <p:nvPr/>
        </p:nvSpPr>
        <p:spPr bwMode="auto">
          <a:xfrm>
            <a:off x="8549396" y="4214469"/>
            <a:ext cx="34259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侧重教化治国</a:t>
            </a:r>
          </a:p>
        </p:txBody>
      </p:sp>
      <p:sp>
        <p:nvSpPr>
          <p:cNvPr id="168973" name="Rectangle 13"/>
          <p:cNvSpPr>
            <a:spLocks noChangeArrowheads="1"/>
          </p:cNvSpPr>
          <p:nvPr/>
        </p:nvSpPr>
        <p:spPr bwMode="auto">
          <a:xfrm>
            <a:off x="5627784" y="5612963"/>
            <a:ext cx="2525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高雅宁静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3AE0-5AAD-4349-BCC1-8A08DA0866EE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8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8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8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 autoUpdateAnimBg="0"/>
      <p:bldP spid="168966" grpId="0" autoUpdateAnimBg="0"/>
      <p:bldP spid="168968" grpId="0"/>
      <p:bldP spid="168969" grpId="0"/>
      <p:bldP spid="168970" grpId="0"/>
      <p:bldP spid="168971" grpId="0"/>
      <p:bldP spid="168972" grpId="0"/>
      <p:bldP spid="16897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43218" y="448021"/>
            <a:ext cx="11949629" cy="569939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提示：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“莫春”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，阴历三月，即阳历四月，“舞雩”，鲁国的祈雨台。王充在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论衡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中解释曾点的所述是一种祭祀仪式，即舞雩的仪式。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礼记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中也有解释：“舞雩，祭水旱也。”由此可以得出结论，曾点所意是在春天水旱时，率领人们行祈雨礼，以求得丰年，从而进一步实现他的治国理想。看来，只有曾晳真正了解老师的意图，结合“国情”，既陈述了自己的具体治国措施，又灵活地将老师的“礼治”思想体现出来，这样的弟子，又怎能不博得老师的赞赏呢？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82A0D-46C9-4220-AD46-B376223E787B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Text Box 2"/>
          <p:cNvSpPr txBox="1">
            <a:spLocks noChangeArrowheads="1"/>
          </p:cNvSpPr>
          <p:nvPr/>
        </p:nvSpPr>
        <p:spPr bwMode="auto">
          <a:xfrm>
            <a:off x="333069" y="442833"/>
            <a:ext cx="1002833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孔子为什么独独赞赏曾皙，说“吾与点也”？      </a:t>
            </a:r>
          </a:p>
        </p:txBody>
      </p:sp>
      <p:sp>
        <p:nvSpPr>
          <p:cNvPr id="257027" name="Text Box 3"/>
          <p:cNvSpPr txBox="1">
            <a:spLocks noChangeArrowheads="1"/>
          </p:cNvSpPr>
          <p:nvPr/>
        </p:nvSpPr>
        <p:spPr bwMode="auto">
          <a:xfrm>
            <a:off x="333069" y="1104861"/>
            <a:ext cx="11633812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大致有以下几种代表性说法：</a:t>
            </a:r>
          </a:p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①“孔子与曾点者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以点之言为太平社会之缩影也。”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见杨树达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论语疏证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》)</a:t>
            </a:r>
          </a:p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②“全文突出了儒家的礼乐治国的理想。”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刘盼遂等主编的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中国历代散文选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上册第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116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③“今以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考之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孔子本有行道救世之心，而终不得志，因此他有‘道不行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乘桴浮于海’的话和‘欲居九夷’的想法；孔子又说：‘饭疏食（吃粗糙的食物）饮水，曲肱而枕之，乐亦在其中矣；不义而富且贵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于我如浮云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!’”(《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先秦文学参考资料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349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3EBF-EE67-47AD-A3F3-8D4AB219AE95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5" name="Text Box 3"/>
          <p:cNvSpPr txBox="1">
            <a:spLocks noChangeArrowheads="1"/>
          </p:cNvSpPr>
          <p:nvPr/>
        </p:nvSpPr>
        <p:spPr bwMode="auto">
          <a:xfrm>
            <a:off x="132205" y="73061"/>
            <a:ext cx="1198635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子曰：“道不行，乘桴浮于海。从我者，其由与？”子路闻之喜。子曰：“由也好勇过我，无所取材。”    </a:t>
            </a:r>
            <a:endParaRPr lang="zh-CN" altLang="en-US" sz="3600" b="1" dirty="0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9076" name="Text Box 4"/>
          <p:cNvSpPr txBox="1">
            <a:spLocks noChangeArrowheads="1"/>
          </p:cNvSpPr>
          <p:nvPr/>
        </p:nvSpPr>
        <p:spPr bwMode="auto">
          <a:xfrm>
            <a:off x="132205" y="1211026"/>
            <a:ext cx="1198635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孔子说，“我的主张行不通了，就乘坐竹筏漂流到海外去，跟随我的人，大概只有仲由吧。”子路听了很高兴。孔子说，“仲由好勇的精神超过我，只是我从哪里取材做竹筏呢？</a:t>
            </a:r>
          </a:p>
        </p:txBody>
      </p:sp>
      <p:sp>
        <p:nvSpPr>
          <p:cNvPr id="259077" name="Text Box 5"/>
          <p:cNvSpPr txBox="1">
            <a:spLocks noChangeArrowheads="1"/>
          </p:cNvSpPr>
          <p:nvPr/>
        </p:nvSpPr>
        <p:spPr bwMode="auto">
          <a:xfrm>
            <a:off x="132205" y="3435764"/>
            <a:ext cx="11986352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对“无所取材”的解释还有两种说法，一说是“无所取哉”，是说子路没有可取之处，完全否定子路，是不符合孔子精神的，因此不可取；另一说是“无所取裁”，是说子路不知道控制自己，是一种责备的口气，似乎也非仁者气象，也不可取。此采用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先生的说法，是说无法得到造竹筏子的材料，是一种和平豁达的气象。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32F7B-2198-4C65-ACEF-C59DF811E739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Text Box 2"/>
          <p:cNvSpPr txBox="1">
            <a:spLocks noChangeArrowheads="1"/>
          </p:cNvSpPr>
          <p:nvPr/>
        </p:nvSpPr>
        <p:spPr bwMode="auto">
          <a:xfrm>
            <a:off x="244442" y="712043"/>
            <a:ext cx="1170046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④这不是儒家思想，而是道家的思想；而且这篇文字在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中篇幅亦长，恐怕是战国时期孔门后学所记。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刘盼遂等主编的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中国历代散文选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上册第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116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页。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261123" name="Text Box 3"/>
          <p:cNvSpPr txBox="1">
            <a:spLocks noChangeArrowheads="1"/>
          </p:cNvSpPr>
          <p:nvPr/>
        </p:nvSpPr>
        <p:spPr bwMode="auto">
          <a:xfrm>
            <a:off x="330505" y="3017093"/>
            <a:ext cx="1160076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以上说法，各有所侧重。因为曾点的政治抱负是通过春风沂水的描叙而曲折表露出来，所以见仁见智，可以圆通，似不必拘泥于一说。按照这个原则，可以提出另一种看法，根据是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论衡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明雩篇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B89D8-24D2-4ED8-9EC1-340B5314B7D1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Text Box 2"/>
          <p:cNvSpPr txBox="1">
            <a:spLocks noChangeArrowheads="1"/>
          </p:cNvSpPr>
          <p:nvPr/>
        </p:nvSpPr>
        <p:spPr bwMode="auto">
          <a:xfrm>
            <a:off x="201975" y="420268"/>
            <a:ext cx="11788049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王充在这里明白无疑地解释了曾皙所述是古代的一种</a:t>
            </a:r>
            <a:r>
              <a:rPr lang="zh-CN" altLang="en-US" sz="3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祭祀仪式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，就是</a:t>
            </a:r>
            <a:r>
              <a:rPr lang="zh-CN" altLang="en-US" sz="3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雩祭的仪式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。雩祭，是</a:t>
            </a:r>
            <a:r>
              <a:rPr lang="zh-CN" altLang="en-US" sz="3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春天人们求雨的祀礼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礼记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说：“雩祭，祭水旱也。”王充的解释根据亦足。因为鲁国当时通用周历，所以说周之四月，正是夏历二月；天气尚寒，怎么能浴？冠者、童子都是雩祭乐人，他们在祭祀时，须涉沂水；十二、三个人鱼贯而行，</a:t>
            </a:r>
            <a:r>
              <a:rPr lang="zh-CN" altLang="en-US" sz="3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象征着龙从水中跃出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。“风”，解释为“唱歌”，“归”通“馈”， “归”通馈，在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中不乏其例。如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阳货篇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归孔子豚”的“归”即作“馈”讲，是送食、进食的意思。 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A7214-63C0-46B1-A610-7F036BDE216C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Text Box 2"/>
          <p:cNvSpPr txBox="1">
            <a:spLocks noChangeArrowheads="1"/>
          </p:cNvSpPr>
          <p:nvPr/>
        </p:nvSpPr>
        <p:spPr bwMode="auto">
          <a:xfrm>
            <a:off x="297455" y="549276"/>
            <a:ext cx="11523644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从文意来说，王充的解释似更符合原意。因为，①</a:t>
            </a:r>
            <a:r>
              <a:rPr lang="zh-CN" altLang="en-US" sz="3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在礼乐崩坏的春秋末期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，曾点能对</a:t>
            </a:r>
            <a:r>
              <a:rPr lang="zh-CN" altLang="en-US" sz="3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古礼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作如此具体生动的描绘，以此寄托</a:t>
            </a:r>
            <a:r>
              <a:rPr lang="zh-CN" altLang="en-US" sz="3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自己的理想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，这在孔子看来是十分难得的彼得我心者，因而内心狂喜而情不自禁地喟然赞叹了。②孔子</a:t>
            </a:r>
            <a:r>
              <a:rPr lang="zh-CN" altLang="en-US" sz="3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不满子路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，是因为他“非礼”；</a:t>
            </a:r>
            <a:r>
              <a:rPr lang="zh-CN" altLang="en-US" sz="3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曾皙是因为他</a:t>
            </a:r>
            <a:r>
              <a:rPr lang="zh-CN" altLang="en-US" sz="3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懂得古礼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礼与非礼乃是儒家人生理想中的首要问题。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这样解释，全篇上下文意就脉络贯通了。 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9E18E-BAD2-4E3B-AD3A-17F2D5B3A5FC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57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06C76CE-136E-477E-B137-5CC8FDBD2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0092-4B4A-4C06-AEA4-CC2B04670DF4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C918C8B-68D7-4AF9-9F33-93A8CB826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6717944-42E0-434A-B5E2-2163F5470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58</a:t>
            </a:fld>
            <a:endParaRPr lang="zh-CN" altLang="en-US"/>
          </a:p>
        </p:txBody>
      </p:sp>
      <p:sp>
        <p:nvSpPr>
          <p:cNvPr id="5" name="Text Box 2">
            <a:extLst>
              <a:ext uri="{FF2B5EF4-FFF2-40B4-BE49-F238E27FC236}">
                <a16:creationId xmlns:a16="http://schemas.microsoft.com/office/drawing/2014/main" id="{6D15E6EF-567B-43B8-9A58-B459690DD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49" y="1689625"/>
            <a:ext cx="11635409" cy="4534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233" tIns="50617" rIns="101233" bIns="50617">
            <a:spAutoFit/>
          </a:bodyPr>
          <a:lstStyle>
            <a:lvl1pPr defTabSz="1012825">
              <a:spcBef>
                <a:spcPts val="125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12825">
              <a:spcBef>
                <a:spcPts val="125"/>
              </a:spcBef>
              <a:buFont typeface="Arial" panose="020B0604020202020204" pitchFamily="34" charset="0"/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12825">
              <a:spcBef>
                <a:spcPts val="125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12825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12825">
              <a:spcBef>
                <a:spcPts val="125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孔子所哂是子路“为国以礼，其言不让” 。孔子在乎的是“礼”。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礼记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曲礼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上说：“侍于君子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长者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，不顾而对，非礼也。”清代刘宝楠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论语正义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也说：“四子以子路为年长，自当先对，但亦当顾望，不得急遽先三人也。”孔子自己说，“侍于君子有三愆：言未及之而言谓之躁，言及之而不言谓之隐，未见颜色而言谓之瞽。”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(《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季氏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》)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和长者打交道所忌有三：不该你说却说了叫急躁，该你说却不说叫隐匿，不看长者脸色而率性直说叫做睁眼瞎。子路错不在欲治理“千乘之国”，错在 “躁”与“瞽”，因而被孔子“哂”了。 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B4B1C31F-84EB-4883-A231-628E71992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9821" y="594414"/>
            <a:ext cx="694050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233" tIns="50617" rIns="101233" bIns="50617">
            <a:spAutoFit/>
          </a:bodyPr>
          <a:lstStyle>
            <a:lvl1pPr defTabSz="1012825">
              <a:spcBef>
                <a:spcPts val="125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12825">
              <a:spcBef>
                <a:spcPts val="125"/>
              </a:spcBef>
              <a:buFont typeface="Arial" panose="020B0604020202020204" pitchFamily="34" charset="0"/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12825">
              <a:spcBef>
                <a:spcPts val="125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12825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12825">
              <a:spcBef>
                <a:spcPts val="125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孔子为什么“哂由”呢？</a:t>
            </a:r>
          </a:p>
        </p:txBody>
      </p:sp>
    </p:spTree>
    <p:extLst>
      <p:ext uri="{BB962C8B-B14F-4D97-AF65-F5344CB8AC3E}">
        <p14:creationId xmlns:p14="http://schemas.microsoft.com/office/powerpoint/2010/main" val="1764791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05EEFED-26D3-4708-AE02-4907123C1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0092-4B4A-4C06-AEA4-CC2B04670DF4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6243272-266E-4995-9E82-4D4CBD9BB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C655ABB-2163-4DF0-B1E3-5C5E4F289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59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CC1C87F-0E02-49D7-A196-6CE188434363}"/>
              </a:ext>
            </a:extLst>
          </p:cNvPr>
          <p:cNvSpPr/>
          <p:nvPr/>
        </p:nvSpPr>
        <p:spPr>
          <a:xfrm>
            <a:off x="238540" y="662611"/>
            <a:ext cx="117016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en-US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“侍于君子</a:t>
            </a:r>
            <a:r>
              <a:rPr lang="en-US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长者</a:t>
            </a:r>
            <a:r>
              <a:rPr lang="en-US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，不顾而对，非礼也。”</a:t>
            </a:r>
            <a:endParaRPr lang="en-US" altLang="zh-CN" sz="3600" b="1" kern="1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base">
              <a:spcBef>
                <a:spcPct val="0"/>
              </a:spcBef>
            </a:pPr>
            <a:r>
              <a:rPr lang="en-US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——</a:t>
            </a:r>
            <a:r>
              <a:rPr lang="zh-CN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《礼记</a:t>
            </a:r>
            <a:r>
              <a:rPr lang="en-US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曲礼》</a:t>
            </a:r>
            <a:endParaRPr lang="en-US" altLang="zh-CN" sz="3600" b="1" kern="1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base">
              <a:spcBef>
                <a:spcPct val="0"/>
              </a:spcBef>
            </a:pPr>
            <a:r>
              <a:rPr lang="en-US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“四子以子路为年长，自当先对，但亦当顾望，不得急遽先三人也。”</a:t>
            </a:r>
          </a:p>
          <a:p>
            <a:pPr fontAlgn="base">
              <a:spcBef>
                <a:spcPct val="0"/>
              </a:spcBef>
            </a:pPr>
            <a:r>
              <a:rPr lang="en-US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——</a:t>
            </a:r>
            <a:r>
              <a:rPr lang="zh-CN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清代刘宝楠《论语正义》</a:t>
            </a:r>
          </a:p>
          <a:p>
            <a:pPr fontAlgn="base">
              <a:spcBef>
                <a:spcPct val="0"/>
              </a:spcBef>
            </a:pPr>
            <a:r>
              <a:rPr lang="en-US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子曰：“侍于君子有三愆：言未及之而言谓之躁，言及之而不言谓之隐，未见颜色而言谓之瞽。”</a:t>
            </a:r>
            <a:r>
              <a:rPr lang="en-US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fontAlgn="base">
              <a:spcBef>
                <a:spcPct val="0"/>
              </a:spcBef>
            </a:pPr>
            <a:r>
              <a:rPr lang="en-US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——</a:t>
            </a:r>
            <a:r>
              <a:rPr lang="zh-CN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《论语</a:t>
            </a:r>
            <a:r>
              <a:rPr lang="en-US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zh-CN" sz="3600" b="1" kern="1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季氏》</a:t>
            </a:r>
          </a:p>
        </p:txBody>
      </p:sp>
    </p:spTree>
    <p:extLst>
      <p:ext uri="{BB962C8B-B14F-4D97-AF65-F5344CB8AC3E}">
        <p14:creationId xmlns:p14="http://schemas.microsoft.com/office/powerpoint/2010/main" val="453670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conf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700" y="0"/>
            <a:ext cx="4191000" cy="344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164B2-294B-4F8F-95AD-B437CC0DD995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70" y="590352"/>
            <a:ext cx="764432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2600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年前，孔子虽然曾带领弟子周游列国，甚至有过“乘桴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6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fú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浮于海”的梦想，但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终其一生，他老人家的足迹也没有走出过今天山东、河南两省的地界。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然而，孔老夫子可能做梦也不会想到，在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世纪的今天，随着中国经济发展和国力增强，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他的学说作为中国的文化名片走向了五大洲、走进了全世界热爱和平的人们中间。 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700" y="3923114"/>
            <a:ext cx="4316109" cy="233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1" name="Rectangle 3"/>
          <p:cNvSpPr>
            <a:spLocks noChangeArrowheads="1"/>
          </p:cNvSpPr>
          <p:nvPr/>
        </p:nvSpPr>
        <p:spPr bwMode="auto">
          <a:xfrm>
            <a:off x="1907755" y="1300150"/>
            <a:ext cx="612699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 eaLnBrk="1" hangingPunct="1"/>
            <a:r>
              <a:rPr lang="zh-CN" altLang="en-US" sz="44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齐声读课文最后一段。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0CD2C-92A0-4448-86A1-5AF82B2273CA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60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393" y="530709"/>
            <a:ext cx="109392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孔子对四个弟子的谈话作了什么评价？ </a:t>
            </a:r>
          </a:p>
        </p:txBody>
      </p:sp>
      <p:sp>
        <p:nvSpPr>
          <p:cNvPr id="8" name="矩形 7"/>
          <p:cNvSpPr/>
          <p:nvPr/>
        </p:nvSpPr>
        <p:spPr>
          <a:xfrm>
            <a:off x="319489" y="2069591"/>
            <a:ext cx="1168889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子路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要以勇治国，态度不谦虚，所以孔子直接指出笑他的原因。</a:t>
            </a:r>
          </a:p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冉有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要以富治国，孔子用两个反问句肯定他能得国而治。</a:t>
            </a:r>
          </a:p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公西华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要做小相，孔子用三个反问句肯定他能得国而治，并且肯定他具有这种才能。</a:t>
            </a:r>
          </a:p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曾皙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构画了一幅暮春郊游的美好图景，孔子赞同他这种想法。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6" name="Rectangle 6"/>
          <p:cNvSpPr>
            <a:spLocks noChangeArrowheads="1"/>
          </p:cNvSpPr>
          <p:nvPr/>
        </p:nvSpPr>
        <p:spPr bwMode="auto">
          <a:xfrm>
            <a:off x="3935413" y="5300664"/>
            <a:ext cx="4032250" cy="72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087" name="Text Box 7"/>
          <p:cNvSpPr txBox="1">
            <a:spLocks noChangeArrowheads="1"/>
          </p:cNvSpPr>
          <p:nvPr/>
        </p:nvSpPr>
        <p:spPr bwMode="auto">
          <a:xfrm>
            <a:off x="4650583" y="5167313"/>
            <a:ext cx="2663825" cy="1189037"/>
          </a:xfrm>
          <a:prstGeom prst="rect">
            <a:avLst/>
          </a:prstGeom>
          <a:noFill/>
          <a:ln>
            <a:noFill/>
          </a:ln>
          <a:effectLst>
            <a:outerShdw dist="63500" dir="221219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hangingPunct="1"/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孔 子</a:t>
            </a:r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9228138" y="259238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endParaRPr kumimoji="1"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089" name="Text Box 9"/>
          <p:cNvSpPr txBox="1">
            <a:spLocks noChangeArrowheads="1"/>
          </p:cNvSpPr>
          <p:nvPr/>
        </p:nvSpPr>
        <p:spPr bwMode="auto">
          <a:xfrm>
            <a:off x="3646489" y="1221293"/>
            <a:ext cx="2008189" cy="10156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曾皙</a:t>
            </a:r>
          </a:p>
        </p:txBody>
      </p:sp>
      <p:sp>
        <p:nvSpPr>
          <p:cNvPr id="174090" name="Text Box 10"/>
          <p:cNvSpPr txBox="1">
            <a:spLocks noChangeArrowheads="1"/>
          </p:cNvSpPr>
          <p:nvPr/>
        </p:nvSpPr>
        <p:spPr bwMode="auto">
          <a:xfrm>
            <a:off x="4149725" y="1849438"/>
            <a:ext cx="100965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endParaRPr kumimoji="1"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091" name="Text Box 11"/>
          <p:cNvSpPr txBox="1">
            <a:spLocks noChangeArrowheads="1"/>
          </p:cNvSpPr>
          <p:nvPr/>
        </p:nvSpPr>
        <p:spPr bwMode="auto">
          <a:xfrm>
            <a:off x="2566988" y="2407901"/>
            <a:ext cx="1871662" cy="914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子路</a:t>
            </a:r>
          </a:p>
        </p:txBody>
      </p:sp>
      <p:sp>
        <p:nvSpPr>
          <p:cNvPr id="174092" name="Text Box 12"/>
          <p:cNvSpPr txBox="1">
            <a:spLocks noChangeArrowheads="1"/>
          </p:cNvSpPr>
          <p:nvPr/>
        </p:nvSpPr>
        <p:spPr bwMode="auto">
          <a:xfrm>
            <a:off x="3921125" y="2611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endParaRPr kumimoji="1"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4093" name="Picture 13" descr="conf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0" y="4221163"/>
            <a:ext cx="12954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094" name="Text Box 14"/>
          <p:cNvSpPr txBox="1">
            <a:spLocks noChangeArrowheads="1"/>
          </p:cNvSpPr>
          <p:nvPr/>
        </p:nvSpPr>
        <p:spPr bwMode="auto">
          <a:xfrm>
            <a:off x="6645277" y="1220533"/>
            <a:ext cx="1655762" cy="914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 eaLnBrk="1" hangingPunct="1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冉有</a:t>
            </a:r>
          </a:p>
        </p:txBody>
      </p:sp>
      <p:sp>
        <p:nvSpPr>
          <p:cNvPr id="174095" name="Text Box 15"/>
          <p:cNvSpPr txBox="1">
            <a:spLocks noChangeArrowheads="1"/>
          </p:cNvSpPr>
          <p:nvPr/>
        </p:nvSpPr>
        <p:spPr bwMode="auto">
          <a:xfrm>
            <a:off x="7604162" y="2363788"/>
            <a:ext cx="2665412" cy="914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 eaLnBrk="1" hangingPunct="1"/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公西华</a:t>
            </a:r>
          </a:p>
        </p:txBody>
      </p:sp>
      <p:sp>
        <p:nvSpPr>
          <p:cNvPr id="174096" name="Text Box 16"/>
          <p:cNvSpPr txBox="1">
            <a:spLocks noChangeArrowheads="1"/>
          </p:cNvSpPr>
          <p:nvPr/>
        </p:nvSpPr>
        <p:spPr bwMode="auto">
          <a:xfrm>
            <a:off x="2702140" y="3211731"/>
            <a:ext cx="127791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kumimoji="1"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仲由</a:t>
            </a:r>
            <a:r>
              <a:rPr kumimoji="1"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kumimoji="1" lang="zh-CN" altLang="en-US" sz="32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097" name="Text Box 17"/>
          <p:cNvSpPr txBox="1">
            <a:spLocks noChangeArrowheads="1"/>
          </p:cNvSpPr>
          <p:nvPr/>
        </p:nvSpPr>
        <p:spPr bwMode="auto">
          <a:xfrm>
            <a:off x="5146676" y="1541572"/>
            <a:ext cx="8675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kumimoji="1"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点</a:t>
            </a:r>
            <a:r>
              <a:rPr kumimoji="1"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kumimoji="1" lang="zh-CN" altLang="en-US" sz="32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098" name="Text Box 18"/>
          <p:cNvSpPr txBox="1">
            <a:spLocks noChangeArrowheads="1"/>
          </p:cNvSpPr>
          <p:nvPr/>
        </p:nvSpPr>
        <p:spPr bwMode="auto">
          <a:xfrm>
            <a:off x="8040688" y="1484313"/>
            <a:ext cx="8675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kumimoji="1" lang="zh-CN" altLang="en-US" sz="3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求</a:t>
            </a:r>
            <a:r>
              <a:rPr kumimoji="1" lang="en-US" altLang="zh-CN" sz="32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kumimoji="1" lang="zh-CN" altLang="en-US" sz="32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099" name="Text Box 19"/>
          <p:cNvSpPr txBox="1">
            <a:spLocks noChangeArrowheads="1"/>
          </p:cNvSpPr>
          <p:nvPr/>
        </p:nvSpPr>
        <p:spPr bwMode="auto">
          <a:xfrm>
            <a:off x="9804401" y="2807028"/>
            <a:ext cx="100540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</a:t>
            </a:r>
            <a:r>
              <a:rPr kumimoji="1"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1"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00" name="Line 20"/>
          <p:cNvSpPr>
            <a:spLocks noChangeShapeType="1"/>
          </p:cNvSpPr>
          <p:nvPr/>
        </p:nvSpPr>
        <p:spPr bwMode="auto">
          <a:xfrm flipV="1">
            <a:off x="5951539" y="2007532"/>
            <a:ext cx="1479513" cy="2213631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01" name="Text Box 21"/>
          <p:cNvSpPr txBox="1">
            <a:spLocks noChangeArrowheads="1"/>
          </p:cNvSpPr>
          <p:nvPr/>
        </p:nvSpPr>
        <p:spPr bwMode="auto">
          <a:xfrm>
            <a:off x="3935413" y="4143376"/>
            <a:ext cx="699230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4000" b="1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哂</a:t>
            </a:r>
          </a:p>
        </p:txBody>
      </p:sp>
      <p:sp>
        <p:nvSpPr>
          <p:cNvPr id="174102" name="Text Box 22"/>
          <p:cNvSpPr txBox="1">
            <a:spLocks noChangeArrowheads="1"/>
          </p:cNvSpPr>
          <p:nvPr/>
        </p:nvSpPr>
        <p:spPr bwMode="auto">
          <a:xfrm>
            <a:off x="4511675" y="2781300"/>
            <a:ext cx="647934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</a:p>
        </p:txBody>
      </p:sp>
      <p:sp>
        <p:nvSpPr>
          <p:cNvPr id="174103" name="Text Box 23"/>
          <p:cNvSpPr txBox="1">
            <a:spLocks noChangeArrowheads="1"/>
          </p:cNvSpPr>
          <p:nvPr/>
        </p:nvSpPr>
        <p:spPr bwMode="auto">
          <a:xfrm>
            <a:off x="5808663" y="2565400"/>
            <a:ext cx="647934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600" b="1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</a:t>
            </a:r>
          </a:p>
        </p:txBody>
      </p:sp>
      <p:sp>
        <p:nvSpPr>
          <p:cNvPr id="174104" name="Text Box 24"/>
          <p:cNvSpPr txBox="1">
            <a:spLocks noChangeArrowheads="1"/>
          </p:cNvSpPr>
          <p:nvPr/>
        </p:nvSpPr>
        <p:spPr bwMode="auto">
          <a:xfrm>
            <a:off x="7254875" y="4149725"/>
            <a:ext cx="647934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600" b="1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惜</a:t>
            </a:r>
          </a:p>
        </p:txBody>
      </p:sp>
      <p:sp>
        <p:nvSpPr>
          <p:cNvPr id="174105" name="Line 25"/>
          <p:cNvSpPr>
            <a:spLocks noChangeShapeType="1"/>
          </p:cNvSpPr>
          <p:nvPr/>
        </p:nvSpPr>
        <p:spPr bwMode="auto">
          <a:xfrm flipH="1" flipV="1">
            <a:off x="4608511" y="2179258"/>
            <a:ext cx="1127127" cy="204190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06" name="Line 26"/>
          <p:cNvSpPr>
            <a:spLocks noChangeShapeType="1"/>
          </p:cNvSpPr>
          <p:nvPr/>
        </p:nvSpPr>
        <p:spPr bwMode="auto">
          <a:xfrm flipH="1" flipV="1">
            <a:off x="3646488" y="3183104"/>
            <a:ext cx="1584325" cy="1685759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07" name="Line 27"/>
          <p:cNvSpPr>
            <a:spLocks noChangeShapeType="1"/>
          </p:cNvSpPr>
          <p:nvPr/>
        </p:nvSpPr>
        <p:spPr bwMode="auto">
          <a:xfrm flipV="1">
            <a:off x="6600824" y="3183104"/>
            <a:ext cx="2009775" cy="168576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08" name="Line 28"/>
          <p:cNvSpPr>
            <a:spLocks noChangeShapeType="1"/>
          </p:cNvSpPr>
          <p:nvPr/>
        </p:nvSpPr>
        <p:spPr bwMode="auto">
          <a:xfrm>
            <a:off x="2639221" y="6304290"/>
            <a:ext cx="66960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09" name="WordArt 29"/>
          <p:cNvSpPr>
            <a:spLocks noChangeArrowheads="1" noChangeShapeType="1" noTextEdit="1"/>
          </p:cNvSpPr>
          <p:nvPr/>
        </p:nvSpPr>
        <p:spPr bwMode="auto">
          <a:xfrm>
            <a:off x="9624221" y="5872490"/>
            <a:ext cx="790575" cy="757238"/>
          </a:xfrm>
          <a:prstGeom prst="rect">
            <a:avLst/>
          </a:prstGeom>
          <a:noFill/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800" b="1" kern="10">
                <a:ln w="9525">
                  <a:solidFill>
                    <a:srgbClr val="FFFFFF"/>
                  </a:solidFill>
                  <a:round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礼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E5173-01D3-43FF-A3CB-1111C4570D64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61</a:t>
            </a:fld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53110" y="530860"/>
            <a:ext cx="109408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你更喜欢孔子学生中的哪一个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1" grpId="0"/>
      <p:bldP spid="174102" grpId="0"/>
      <p:bldP spid="174103" grpId="0"/>
      <p:bldP spid="17410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D625A-69E3-4BD4-88EE-17B85064E101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62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030" y="345598"/>
            <a:ext cx="116311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在这篇课文中，孔子在与弟子谈志向时说“吾与点也”，显然他并不认为志向越高远越好。你认为孔子的观念和现代人对理想的追求是不是有矛盾呢？ </a:t>
            </a:r>
          </a:p>
        </p:txBody>
      </p:sp>
      <p:sp>
        <p:nvSpPr>
          <p:cNvPr id="8" name="矩形 7"/>
          <p:cNvSpPr/>
          <p:nvPr/>
        </p:nvSpPr>
        <p:spPr>
          <a:xfrm>
            <a:off x="218502" y="2427809"/>
            <a:ext cx="117917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文中的曾点是在富有诗意的描写后，曲折地表达出自己的理想。他所描绘的图景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社会安定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天下太平，人人过着美好的生活，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这个境界正是儒家所倡导的理想社会。所以说，曾点并不是理想不高远，而是他能够给自己找到通往实现理想的道路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对于理想来说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这一点比什么都重要，一切高远的理想都要建立在牢固的起点之上。同时这种景象也正是儒家所向往的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“礼乐治国”</a:t>
            </a:r>
            <a:r>
              <a:rPr lang="en-US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这就是孔子赞叹的原因。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2">
            <a:extLst>
              <a:ext uri="{FF2B5EF4-FFF2-40B4-BE49-F238E27FC236}">
                <a16:creationId xmlns:a16="http://schemas.microsoft.com/office/drawing/2014/main" id="{67BADEF8-2976-41A8-82DA-FB0C8767A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09709" y="405205"/>
            <a:ext cx="758441" cy="6030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101233" tIns="50617" rIns="101233" bIns="50617">
            <a:spAutoFit/>
          </a:bodyPr>
          <a:lstStyle>
            <a:lvl1pPr defTabSz="1012825">
              <a:spcBef>
                <a:spcPts val="125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12825">
              <a:spcBef>
                <a:spcPts val="125"/>
              </a:spcBef>
              <a:buFont typeface="Arial" panose="020B0604020202020204" pitchFamily="34" charset="0"/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12825">
              <a:spcBef>
                <a:spcPts val="125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12825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12825">
              <a:spcBef>
                <a:spcPts val="125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孔子像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台湾故宫博物院藏品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pic>
        <p:nvPicPr>
          <p:cNvPr id="50180" name="Picture 3" descr="孔子像">
            <a:extLst>
              <a:ext uri="{FF2B5EF4-FFF2-40B4-BE49-F238E27FC236}">
                <a16:creationId xmlns:a16="http://schemas.microsoft.com/office/drawing/2014/main" id="{45FD9490-B8A7-483C-86EE-5403D8521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0" y="1219200"/>
            <a:ext cx="4900613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8837" name="Text Box 5">
            <a:extLst>
              <a:ext uri="{FF2B5EF4-FFF2-40B4-BE49-F238E27FC236}">
                <a16:creationId xmlns:a16="http://schemas.microsoft.com/office/drawing/2014/main" id="{A66FD426-5374-4A89-B7E7-C53068AD23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841625"/>
            <a:ext cx="51847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25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ts val="125"/>
              </a:spcBef>
              <a:buFont typeface="Arial" panose="020B0604020202020204" pitchFamily="34" charset="0"/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ts val="125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ts val="125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孔子是一位爱护学生，坚持以正面教育为主、循循善诱的老师。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24AFED6-24BA-4666-B533-651AEA7D1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A46D-29B9-4C8D-A4FE-3A4C9D2AE50D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D2AE84-7BC9-43D4-B7CE-10298E8F1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D12B8B-8586-45B0-8AB4-23D93E435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63</a:t>
            </a:fld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224582-E093-4726-A744-26144DD1051F}"/>
              </a:ext>
            </a:extLst>
          </p:cNvPr>
          <p:cNvSpPr txBox="1"/>
          <p:nvPr/>
        </p:nvSpPr>
        <p:spPr>
          <a:xfrm>
            <a:off x="323849" y="1219200"/>
            <a:ext cx="53878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你觉得孔子是一位怎样的老师？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8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8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3" name="Text Box 3"/>
          <p:cNvSpPr txBox="1">
            <a:spLocks noChangeArrowheads="1"/>
          </p:cNvSpPr>
          <p:nvPr/>
        </p:nvSpPr>
        <p:spPr bwMode="auto">
          <a:xfrm>
            <a:off x="588484" y="689331"/>
            <a:ext cx="513473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为何“哂”子路？</a:t>
            </a:r>
          </a:p>
        </p:txBody>
      </p:sp>
      <p:sp>
        <p:nvSpPr>
          <p:cNvPr id="179204" name="Text Box 4"/>
          <p:cNvSpPr txBox="1">
            <a:spLocks noChangeArrowheads="1"/>
          </p:cNvSpPr>
          <p:nvPr/>
        </p:nvSpPr>
        <p:spPr bwMode="auto">
          <a:xfrm>
            <a:off x="1193417" y="1632904"/>
            <a:ext cx="695998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赞赏坦率发言</a:t>
            </a:r>
            <a:r>
              <a:rPr kumimoji="1"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委婉批评 </a:t>
            </a:r>
          </a:p>
        </p:txBody>
      </p:sp>
      <p:sp>
        <p:nvSpPr>
          <p:cNvPr id="179205" name="Text Box 5"/>
          <p:cNvSpPr txBox="1">
            <a:spLocks noChangeArrowheads="1"/>
          </p:cNvSpPr>
          <p:nvPr/>
        </p:nvSpPr>
        <p:spPr bwMode="auto">
          <a:xfrm>
            <a:off x="588484" y="2542354"/>
            <a:ext cx="11049918" cy="131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/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非礼勿视，非礼勿听，非礼勿言，非礼勿动。</a:t>
            </a:r>
          </a:p>
          <a:p>
            <a:pPr algn="r" eaLnBrk="1" hangingPunct="1"/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颜渊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179207" name="Rectangle 7"/>
          <p:cNvSpPr>
            <a:spLocks noChangeArrowheads="1"/>
          </p:cNvSpPr>
          <p:nvPr/>
        </p:nvSpPr>
        <p:spPr bwMode="auto">
          <a:xfrm>
            <a:off x="588485" y="3782481"/>
            <a:ext cx="1104991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 eaLnBrk="1" hangingPunct="1"/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不合礼的现象不看，不合礼的声音不听，不合礼的话不说，不合礼的事不做。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6F3B4-6A7D-4077-BC7F-56F73B3995E6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64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9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9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4" grpId="0" autoUpdateAnimBg="0"/>
      <p:bldP spid="17920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8" name="Text Box 4"/>
          <p:cNvSpPr txBox="1">
            <a:spLocks noChangeArrowheads="1"/>
          </p:cNvSpPr>
          <p:nvPr/>
        </p:nvSpPr>
        <p:spPr bwMode="auto">
          <a:xfrm>
            <a:off x="1189801" y="854436"/>
            <a:ext cx="451598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为何“与”点？</a:t>
            </a:r>
          </a:p>
        </p:txBody>
      </p:sp>
      <p:sp>
        <p:nvSpPr>
          <p:cNvPr id="180229" name="Text Box 5"/>
          <p:cNvSpPr txBox="1">
            <a:spLocks noChangeArrowheads="1"/>
          </p:cNvSpPr>
          <p:nvPr/>
        </p:nvSpPr>
        <p:spPr bwMode="auto">
          <a:xfrm>
            <a:off x="3794125" y="48212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endParaRPr kumimoji="1"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0230" name="Text Box 6"/>
          <p:cNvSpPr txBox="1">
            <a:spLocks noChangeArrowheads="1"/>
          </p:cNvSpPr>
          <p:nvPr/>
        </p:nvSpPr>
        <p:spPr bwMode="auto">
          <a:xfrm>
            <a:off x="1595428" y="4829976"/>
            <a:ext cx="50738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>
            <a:spAutoFit/>
          </a:bodyPr>
          <a:lstStyle/>
          <a:p>
            <a:r>
              <a:rPr kumimoji="1"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kumimoji="1" lang="en-US" altLang="zh-CN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1"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还是在讲“治国”</a:t>
            </a:r>
            <a:endParaRPr kumimoji="1" lang="en-US" altLang="zh-CN" sz="4000" b="1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231" name="Text Box 7"/>
          <p:cNvSpPr txBox="1">
            <a:spLocks noChangeArrowheads="1"/>
          </p:cNvSpPr>
          <p:nvPr/>
        </p:nvSpPr>
        <p:spPr bwMode="auto">
          <a:xfrm>
            <a:off x="1595428" y="4002488"/>
            <a:ext cx="558838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>
            <a:spAutoFit/>
          </a:bodyPr>
          <a:lstStyle/>
          <a:p>
            <a:pPr algn="l" eaLnBrk="1" hangingPunct="1"/>
            <a:r>
              <a:rPr kumimoji="1"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kumimoji="1" lang="en-US" altLang="zh-CN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1"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不想做官，逍遥生活</a:t>
            </a:r>
          </a:p>
        </p:txBody>
      </p:sp>
      <p:sp>
        <p:nvSpPr>
          <p:cNvPr id="180232" name="Text Box 8"/>
          <p:cNvSpPr txBox="1">
            <a:spLocks noChangeArrowheads="1"/>
          </p:cNvSpPr>
          <p:nvPr/>
        </p:nvSpPr>
        <p:spPr bwMode="auto">
          <a:xfrm>
            <a:off x="1595428" y="3208298"/>
            <a:ext cx="455926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>
            <a:spAutoFit/>
          </a:bodyPr>
          <a:lstStyle/>
          <a:p>
            <a:pPr algn="l" eaLnBrk="1" hangingPunct="1"/>
            <a:r>
              <a:rPr kumimoji="1"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kumimoji="1" lang="en-US" altLang="zh-CN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1"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太平盛世的缩影</a:t>
            </a:r>
          </a:p>
        </p:txBody>
      </p:sp>
      <p:sp>
        <p:nvSpPr>
          <p:cNvPr id="180233" name="Text Box 9"/>
          <p:cNvSpPr txBox="1">
            <a:spLocks noChangeArrowheads="1"/>
          </p:cNvSpPr>
          <p:nvPr/>
        </p:nvSpPr>
        <p:spPr bwMode="auto">
          <a:xfrm>
            <a:off x="1595428" y="1987180"/>
            <a:ext cx="264687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>
            <a:spAutoFit/>
          </a:bodyPr>
          <a:lstStyle/>
          <a:p>
            <a:pPr algn="l"/>
            <a:r>
              <a:rPr kumimoji="1"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以礼治国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A1B54-E715-4F07-910C-20F6980E5C5B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65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0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30" grpId="0"/>
      <p:bldP spid="180231" grpId="0"/>
      <p:bldP spid="180232" grpId="0"/>
      <p:bldP spid="18023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319489" y="1350953"/>
            <a:ext cx="11754998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05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“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宁为太平犬，莫作乱世民。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”春秋之末，天下大乱，身为万世宗师，他不能不去思考百姓的疾苦。否则，他以“仁”为本的思想就无从得以体现。</a:t>
            </a:r>
          </a:p>
          <a:p>
            <a:pPr algn="l" eaLnBrk="1" hangingPunct="1">
              <a:lnSpc>
                <a:spcPct val="105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而曾皙讲的这个境界，就应是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社会安定、国家自主、经济稳定、天下太平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，每个人都享受了真、善、美的人生，这就是孔子的自由民主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一个大同世界的理想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人人敬老，人人爱幼，无处不均匀，无人不饱暖的理想社会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CA74-A7BD-46FD-BE01-FAF775250643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66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305" y="656516"/>
            <a:ext cx="6372257" cy="777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5000"/>
              </a:lnSpc>
              <a:spcBef>
                <a:spcPct val="2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孔子的“志”是什么？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2DD55-23C2-4872-B695-4876F1EFBE54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67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879" y="607740"/>
            <a:ext cx="116744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孔子在当时得不到重用，想要入仕但始终不能如愿，最终选择潜心教育，编订古书。他心中怀有遗憾怀有矛盾。曾皙的想法符合孔子的</a:t>
            </a:r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“用之则行，舍之则藏”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的想法，描绘的是一幅隐退之后自得其乐的画面。</a:t>
            </a:r>
            <a:endParaRPr lang="en-US" altLang="zh-CN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2"/>
              </a:rPr>
              <a:t>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hlinkClick r:id="rId2"/>
              </a:rPr>
              <a:t>用之则行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有能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hlinkClick r:id="rId3"/>
              </a:rPr>
              <a:t>任用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我的，我就把治国平天下的大道推行于世；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hlinkClick r:id="rId4"/>
              </a:rPr>
              <a:t>舍之则藏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不能任用我时，就将这些治国平天下的大道，藏之于身。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0879" y="3959526"/>
            <a:ext cx="107965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286439" y="228601"/>
            <a:ext cx="11677879" cy="587057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本文记述了孔子启发弟子们畅谈自己的理想，并对弟子们所谈理想的内容和态度，表示不同的看法和评价。这是一次以对话形式进行的教育活动，是孔子“因材施教”的教育思想的具体体现。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全文可分为三部分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写孔子询问学生的志向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孔子问志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 　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“子路率尔”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—“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吾与点也”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四子述志。　　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“三子者出”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文末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写孔子评志。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B430C-151C-4F2C-9144-5FC4E2B9F9AD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68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08472" y="609601"/>
            <a:ext cx="11754998" cy="341155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写孔子询问学生的志向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文章一开始孔子就开门见山地提出了谈话的中心，也就是文章的中心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谈理想。谈话开始前，孔子用温和和自谦的话语为谈话营造了亲切、融洽的氛围，有利于弟子们畅所欲言。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F1ADC-DBC7-4E09-B70E-C22455479B07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69</a:t>
            </a:fld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>
            <a:extLst>
              <a:ext uri="{FF2B5EF4-FFF2-40B4-BE49-F238E27FC236}">
                <a16:creationId xmlns:a16="http://schemas.microsoft.com/office/drawing/2014/main" id="{850B669B-BA17-4A2D-9B2E-2D7B7C04B9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3320" y="5678556"/>
            <a:ext cx="4227981" cy="840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1233" tIns="50617" rIns="101233" bIns="50617" anchor="ctr">
            <a:spAutoFit/>
          </a:bodyPr>
          <a:lstStyle>
            <a:lvl1pPr defTabSz="1012825">
              <a:spcBef>
                <a:spcPts val="125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12825">
              <a:spcBef>
                <a:spcPts val="125"/>
              </a:spcBef>
              <a:buFont typeface="Arial" panose="020B0604020202020204" pitchFamily="34" charset="0"/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12825">
              <a:spcBef>
                <a:spcPts val="125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12825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12825">
              <a:spcBef>
                <a:spcPts val="125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孔子学院标志 </a:t>
            </a:r>
          </a:p>
        </p:txBody>
      </p:sp>
      <p:sp>
        <p:nvSpPr>
          <p:cNvPr id="15365" name="Rectangle 4">
            <a:extLst>
              <a:ext uri="{FF2B5EF4-FFF2-40B4-BE49-F238E27FC236}">
                <a16:creationId xmlns:a16="http://schemas.microsoft.com/office/drawing/2014/main" id="{179738AE-39AF-4B4C-9576-44DDB21209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8952" y="2762335"/>
            <a:ext cx="4114800" cy="1333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233" tIns="50617" rIns="101233" bIns="50617" anchor="ctr">
            <a:spAutoFit/>
          </a:bodyPr>
          <a:lstStyle>
            <a:lvl1pPr defTabSz="1012825">
              <a:spcBef>
                <a:spcPts val="125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12825">
              <a:spcBef>
                <a:spcPts val="125"/>
              </a:spcBef>
              <a:buFont typeface="Arial" panose="020B0604020202020204" pitchFamily="34" charset="0"/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12825">
              <a:spcBef>
                <a:spcPts val="125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12825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12825">
              <a:spcBef>
                <a:spcPts val="125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全球汉语热催生孔子学院 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0F7D80A-4884-4FB8-A30C-79577D858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D9819-1CAC-4F38-996D-224315A5FFAF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D7ADCD-606C-4C18-857E-10CD91AD1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B7F28B-C661-4EB3-8EDB-7E7E5AE74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7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A2045B2-C4FE-4F28-9318-D6411855E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103" y="302701"/>
            <a:ext cx="5829849" cy="55689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54236" y="51410"/>
            <a:ext cx="11920251" cy="67056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“子路率尔”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吾与点也”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写子路、冉有、公西华、曾皙分别述说志向及孔子的态度。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子路开口就是治理“千乘之国”，拥有一千辆兵车的国家，在当时算是中等规模的诸侯国。他希望受命于危难之际，通过自己三年的努力而达到大治，表现出他的政治才能。</a:t>
            </a:r>
            <a:r>
              <a:rPr lang="zh-CN" altLang="en-US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冉有相比于子路则是一位谦谦君子，自认只能治理方圆六七十里或五六十里的小小国家，而且三年只能达到使老百姓生活小康，至于礼乐教化，自己则无能为力。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公西华说得更委婉、谦逊，只是可以学习学习，入宗庙或外交场合作个小小的司仪，但实际上说的还是治理国家。</a:t>
            </a:r>
            <a:r>
              <a:rPr lang="zh-CN" altLang="en-US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曾皙的说法完全不同，一句也没有谈到国家大事，只是描绘了一幅老少同乐的春游图景。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孔子对子路抢先回答他的话，不以为然，报之一笑。孔子对冉有和公西华的话没有立即表明态度。表面上看来，曾皙没有谈论治理国家的大事，只是谈游玩，但实际上，他所描绘的美好的春游图景，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正是儒家所向往的“礼治”社会的景象，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是“礼治”的最高境界，集中而形象地体现了儒家的政治理想。孔子对他的话非常感慨，当即表示赞同。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FA870-B0D8-455D-9D72-781092A73F43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70</a:t>
            </a:fld>
            <a:endParaRPr lang="zh-CN" altLang="en-US"/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43219" y="457201"/>
            <a:ext cx="11898217" cy="517241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第三部分（“三子者出”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文末），写孔子对四人所述之志的评价。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一部分写子路、冉有、公西华走后，曾皙向老师探问那三位同学的谈话如何，孔子便逐个加以评价。孔子认为治理国家要讲究礼让，可是子路的话表现得不谦让，所以笑他。对冉有和公西华的谦逊态度是满意的，尤其认为公西华的才德可以胜任一个大司仪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4950B-B6D6-4292-ACFF-CD25B3367030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71</a:t>
            </a:fld>
            <a:endParaRPr lang="zh-CN" altLang="en-US"/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08472" y="1894711"/>
            <a:ext cx="11578728" cy="338236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本文记述了孔子和他的四位弟子的一次闲谈，四个弟子各自阐述自己的志向，孔子加以点评，</a:t>
            </a:r>
            <a:r>
              <a:rPr lang="zh-CN" altLang="en-US" sz="4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具体生动的表现了他们的思想、志向和不同性格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，突出地显示了儒家</a:t>
            </a:r>
            <a:r>
              <a:rPr lang="zh-CN" altLang="en-US" sz="4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礼乐治国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的共同思想。这种理想，在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世纪的人们心中依然激荡起轰然巨响</a:t>
            </a:r>
          </a:p>
        </p:txBody>
      </p:sp>
      <p:sp>
        <p:nvSpPr>
          <p:cNvPr id="188419" name="WordArt 3"/>
          <p:cNvSpPr>
            <a:spLocks noChangeArrowheads="1" noChangeShapeType="1" noTextEdit="1"/>
          </p:cNvSpPr>
          <p:nvPr/>
        </p:nvSpPr>
        <p:spPr bwMode="auto">
          <a:xfrm>
            <a:off x="4395730" y="685921"/>
            <a:ext cx="2313045" cy="99151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zh-CN" altLang="en-US" sz="3600" b="1" kern="10" spc="-360" dirty="0">
                <a:ln w="12700">
                  <a:solidFill>
                    <a:srgbClr val="000099"/>
                  </a:solidFill>
                  <a:round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7F33-67D0-4E75-BBE5-3E8B668E3A0E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72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24009" y="1436859"/>
            <a:ext cx="11743981" cy="456733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人物形象鲜明，性格突出　　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文章扣紧人物的性格特点叙写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子路的“率尔而对”，曾点的“舍瑟而作”以及五人的发言内容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很好地体现了人物的性格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发言、身份、志趣、教养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。至于孔子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在与学生的交谈中，能够循循善诱地引导学生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大教育家的形象体现得更是生动形象。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以“言志”为中心组织材料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层次清晰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主旨鲜明。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40E9-4225-49A8-A83A-01A6A755BBD3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73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8379" y="525923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466" name="Group 2"/>
          <p:cNvGrpSpPr/>
          <p:nvPr/>
        </p:nvGrpSpPr>
        <p:grpSpPr bwMode="auto">
          <a:xfrm>
            <a:off x="1689351" y="509190"/>
            <a:ext cx="8813298" cy="5604703"/>
            <a:chOff x="146" y="0"/>
            <a:chExt cx="6223" cy="3030"/>
          </a:xfrm>
        </p:grpSpPr>
        <p:grpSp>
          <p:nvGrpSpPr>
            <p:cNvPr id="190467" name="Group 3"/>
            <p:cNvGrpSpPr/>
            <p:nvPr/>
          </p:nvGrpSpPr>
          <p:grpSpPr bwMode="auto">
            <a:xfrm>
              <a:off x="146" y="0"/>
              <a:ext cx="6223" cy="3030"/>
              <a:chOff x="146" y="0"/>
              <a:chExt cx="6223" cy="3030"/>
            </a:xfrm>
          </p:grpSpPr>
          <p:sp>
            <p:nvSpPr>
              <p:cNvPr id="190468" name="Text Box 4"/>
              <p:cNvSpPr txBox="1">
                <a:spLocks noChangeArrowheads="1"/>
              </p:cNvSpPr>
              <p:nvPr/>
            </p:nvSpPr>
            <p:spPr bwMode="auto">
              <a:xfrm>
                <a:off x="1080" y="0"/>
                <a:ext cx="4886" cy="47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</a:ln>
            </p:spPr>
            <p:txBody>
              <a:bodyPr/>
              <a:lstStyle/>
              <a:p>
                <a:pPr algn="just" eaLnBrk="1" hangingPunct="1"/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孔子问志：温和自谦 教学民主</a:t>
                </a:r>
              </a:p>
            </p:txBody>
          </p:sp>
          <p:sp>
            <p:nvSpPr>
              <p:cNvPr id="190469" name="Text Box 5"/>
              <p:cNvSpPr txBox="1">
                <a:spLocks noChangeArrowheads="1"/>
              </p:cNvSpPr>
              <p:nvPr/>
            </p:nvSpPr>
            <p:spPr bwMode="auto">
              <a:xfrm>
                <a:off x="146" y="924"/>
                <a:ext cx="566" cy="140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</a:ln>
            </p:spPr>
            <p:txBody>
              <a:bodyPr vert="eaVert"/>
              <a:lstStyle/>
              <a:p>
                <a:pPr algn="ctr" eaLnBrk="1" hangingPunct="1"/>
                <a:r>
                  <a:rPr lang="zh-CN" altLang="en-US" sz="4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侍   坐</a:t>
                </a:r>
                <a:r>
                  <a:rPr lang="zh-CN" altLang="en-US" sz="4000" b="1" i="1" dirty="0">
                    <a:solidFill>
                      <a:srgbClr val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</a:t>
                </a:r>
                <a:endPara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0470" name="Text Box 6"/>
              <p:cNvSpPr txBox="1">
                <a:spLocks noChangeArrowheads="1"/>
              </p:cNvSpPr>
              <p:nvPr/>
            </p:nvSpPr>
            <p:spPr bwMode="auto">
              <a:xfrm>
                <a:off x="1288" y="816"/>
                <a:ext cx="395" cy="140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</a:ln>
            </p:spPr>
            <p:txBody>
              <a:bodyPr vert="eaVert"/>
              <a:lstStyle/>
              <a:p>
                <a:pPr algn="ctr" eaLnBrk="1" hangingPunct="1"/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四子述志 　　</a:t>
                </a:r>
              </a:p>
            </p:txBody>
          </p:sp>
          <p:sp>
            <p:nvSpPr>
              <p:cNvPr id="190471" name="Text Box 7"/>
              <p:cNvSpPr txBox="1">
                <a:spLocks noChangeArrowheads="1"/>
              </p:cNvSpPr>
              <p:nvPr/>
            </p:nvSpPr>
            <p:spPr bwMode="auto">
              <a:xfrm>
                <a:off x="1885" y="311"/>
                <a:ext cx="4484" cy="202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</a:ln>
            </p:spPr>
            <p:txBody>
              <a:bodyPr/>
              <a:lstStyle/>
              <a:p>
                <a:pPr algn="just" eaLnBrk="1" hangingPunct="1">
                  <a:lnSpc>
                    <a:spcPct val="200000"/>
                  </a:lnSpc>
                </a:pPr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子路     重强国   轻率急躁</a:t>
                </a:r>
              </a:p>
              <a:p>
                <a:pPr algn="just" eaLnBrk="1" hangingPunct="1">
                  <a:lnSpc>
                    <a:spcPct val="200000"/>
                  </a:lnSpc>
                </a:pPr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冉有     重富民   谦虚谨慎</a:t>
                </a:r>
              </a:p>
              <a:p>
                <a:pPr algn="just" eaLnBrk="1" hangingPunct="1">
                  <a:lnSpc>
                    <a:spcPct val="200000"/>
                  </a:lnSpc>
                </a:pPr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公西华   重礼治   委婉曲致</a:t>
                </a:r>
              </a:p>
              <a:p>
                <a:pPr algn="just" eaLnBrk="1" hangingPunct="1">
                  <a:lnSpc>
                    <a:spcPct val="200000"/>
                  </a:lnSpc>
                </a:pPr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曾皙     教化   高雅宁静</a:t>
                </a:r>
              </a:p>
            </p:txBody>
          </p:sp>
          <p:sp>
            <p:nvSpPr>
              <p:cNvPr id="190472" name="Text Box 8"/>
              <p:cNvSpPr txBox="1">
                <a:spLocks noChangeArrowheads="1"/>
              </p:cNvSpPr>
              <p:nvPr/>
            </p:nvSpPr>
            <p:spPr bwMode="auto">
              <a:xfrm>
                <a:off x="1183" y="2681"/>
                <a:ext cx="4680" cy="34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</a:ln>
            </p:spPr>
            <p:txBody>
              <a:bodyPr/>
              <a:lstStyle/>
              <a:p>
                <a:pPr algn="just" eaLnBrk="1" hangingPunct="1"/>
                <a:r>
                  <a:rPr lang="zh-CN" altLang="en-US" sz="3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孔子评志：循循善诱  因材施教　</a:t>
                </a:r>
              </a:p>
            </p:txBody>
          </p:sp>
          <p:sp>
            <p:nvSpPr>
              <p:cNvPr id="190473" name="AutoShape 9"/>
              <p:cNvSpPr/>
              <p:nvPr/>
            </p:nvSpPr>
            <p:spPr bwMode="auto">
              <a:xfrm>
                <a:off x="780" y="156"/>
                <a:ext cx="234" cy="2728"/>
              </a:xfrm>
              <a:prstGeom prst="leftBrace">
                <a:avLst>
                  <a:gd name="adj1" fmla="val 137222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0474" name="AutoShape 10"/>
              <p:cNvSpPr/>
              <p:nvPr/>
            </p:nvSpPr>
            <p:spPr bwMode="auto">
              <a:xfrm>
                <a:off x="1639" y="624"/>
                <a:ext cx="180" cy="1404"/>
              </a:xfrm>
              <a:prstGeom prst="leftBrace">
                <a:avLst>
                  <a:gd name="adj1" fmla="val 65000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0475" name="Line 11"/>
            <p:cNvSpPr>
              <a:spLocks noChangeShapeType="1"/>
            </p:cNvSpPr>
            <p:nvPr/>
          </p:nvSpPr>
          <p:spPr bwMode="auto">
            <a:xfrm>
              <a:off x="2623" y="722"/>
              <a:ext cx="36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476" name="Line 12"/>
            <p:cNvSpPr>
              <a:spLocks noChangeShapeType="1"/>
            </p:cNvSpPr>
            <p:nvPr/>
          </p:nvSpPr>
          <p:spPr bwMode="auto">
            <a:xfrm>
              <a:off x="2596" y="1311"/>
              <a:ext cx="36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477" name="Line 13"/>
            <p:cNvSpPr>
              <a:spLocks noChangeShapeType="1"/>
            </p:cNvSpPr>
            <p:nvPr/>
          </p:nvSpPr>
          <p:spPr bwMode="auto">
            <a:xfrm>
              <a:off x="2956" y="1899"/>
              <a:ext cx="36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478" name="Line 14"/>
            <p:cNvSpPr>
              <a:spLocks noChangeShapeType="1"/>
            </p:cNvSpPr>
            <p:nvPr/>
          </p:nvSpPr>
          <p:spPr bwMode="auto">
            <a:xfrm>
              <a:off x="2623" y="2480"/>
              <a:ext cx="36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8813-30DF-4E71-AF3A-76E3C58949E4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74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41383" y="976921"/>
            <a:ext cx="11909234" cy="47244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孔子问志，子路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首先发言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在他看来，让他去治理一个中等国家，即使在有内忧外患的情况下，只需要三年就可以治理得很出色。言谈之中，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语气十分肯定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。由此可见其抱负之大。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在座的四个弟子中，子路年龄最大，只比孔子小九岁，平时与孔子也比较接近，所以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说话较少拘谨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；但孔子话音刚落，子路便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在没有深入思考的情况下抢先发言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，确也反映出其鲁莽、轻率的一面。</a:t>
            </a:r>
          </a:p>
        </p:txBody>
      </p:sp>
      <p:sp>
        <p:nvSpPr>
          <p:cNvPr id="193540" name="Rectangle 4"/>
          <p:cNvSpPr>
            <a:spLocks noRot="1" noChangeArrowheads="1"/>
          </p:cNvSpPr>
          <p:nvPr/>
        </p:nvSpPr>
        <p:spPr bwMode="auto">
          <a:xfrm>
            <a:off x="1178806" y="5576279"/>
            <a:ext cx="8540750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有抱负，自信，却失之鲁莽、轻率。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7F6F-C3B1-4A2C-BC99-7001D4717D32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75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56814" y="378241"/>
            <a:ext cx="13163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87287" y="1143000"/>
            <a:ext cx="11788048" cy="415107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在孔子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指名发问后才开口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子路刚说自己可以治理一个中等国家，冉有则说他只能治理一个小国。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先说“方六七十”，又说“如五六十”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，说明他对自己能力的估计十分谨慎。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他还认为，三年之后，他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所能取得的政绩仅限于“足民”一点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，至于礼乐教化，则不是自己力所能及的事。可见，冉有既想有所作为，又不愿对自己估计过高。</a:t>
            </a:r>
          </a:p>
        </p:txBody>
      </p:sp>
      <p:sp>
        <p:nvSpPr>
          <p:cNvPr id="194564" name="Rectangle 4"/>
          <p:cNvSpPr>
            <a:spLocks noRot="1" noChangeArrowheads="1"/>
          </p:cNvSpPr>
          <p:nvPr/>
        </p:nvSpPr>
        <p:spPr bwMode="auto">
          <a:xfrm>
            <a:off x="1164544" y="5323801"/>
            <a:ext cx="8540750" cy="7823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谦虚谨慎，说话很有分寸。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8B4F1-FD88-4CBD-9140-EE038197F5B7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76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6726" y="459028"/>
            <a:ext cx="13163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冉有</a:t>
            </a: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82766" y="868496"/>
            <a:ext cx="11909234" cy="4998904"/>
          </a:xfrm>
          <a:noFill/>
          <a:ln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也是在孔子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点名指问后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才述志。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有志于礼乐教化的事，但因冉有刚刚说到“如其礼乐，以俟君子”，为避免以君子自居，他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先谦虚一番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，说“非曰能之，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愿学焉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”，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然后委婉地说出自己的志向，“愿为小相焉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”，在“相”前加了个“小”字，给人感觉是他只想做个赞礼和司仪的小官，实际上，最低一级的“相”的地位也不低。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从他简短的言辞中，尤其是两个“愿”字，一个“学”字，一个“小”字，就可以看出他娴于辞令的特点。</a:t>
            </a:r>
          </a:p>
        </p:txBody>
      </p:sp>
      <p:sp>
        <p:nvSpPr>
          <p:cNvPr id="195588" name="Rectangle 4"/>
          <p:cNvSpPr>
            <a:spLocks noRot="1" noChangeArrowheads="1"/>
          </p:cNvSpPr>
          <p:nvPr/>
        </p:nvSpPr>
        <p:spPr bwMode="auto">
          <a:xfrm>
            <a:off x="1828800" y="5867400"/>
            <a:ext cx="8540750" cy="533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谦恭有礼，娴于辞令。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D01D5-E823-4DC6-84D0-13364EC76793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77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8600" y="185901"/>
            <a:ext cx="1882247" cy="76944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公西华</a:t>
            </a:r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87287" y="1447801"/>
            <a:ext cx="11854149" cy="354284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既不讲从政，即治理国家；也不讲出使会盟，而是刻画一个发生在祭坛的场景。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从富有诗意的情景描写中，曲折地表达出自己的理想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对此，我们既可理解为政治上的理想寄托，也可引申为道德上的修养追求，使读者大有仁者见仁，智者见智的思索余地。</a:t>
            </a:r>
          </a:p>
        </p:txBody>
      </p:sp>
      <p:sp>
        <p:nvSpPr>
          <p:cNvPr id="196612" name="Rectangle 4"/>
          <p:cNvSpPr>
            <a:spLocks noRot="1" noChangeArrowheads="1"/>
          </p:cNvSpPr>
          <p:nvPr/>
        </p:nvSpPr>
        <p:spPr bwMode="auto">
          <a:xfrm>
            <a:off x="1277956" y="5025680"/>
            <a:ext cx="5210979" cy="79431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从容不迫，逍遥洒脱。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9A196-E198-4451-9B01-24318515BDF8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78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4176" y="672883"/>
            <a:ext cx="13163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52419" y="1966428"/>
            <a:ext cx="11887161" cy="45221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zh-CN" altLang="en-US" sz="3600" b="1" dirty="0">
                <a:solidFill>
                  <a:srgbClr val="CC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他没有什么万卷巨著，万余字的语录是他一生思想的浓缩；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他没有什么惊天事迹，极平凡的言行却给后人树立了万世楷模。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九州四海因他而一统，寰球世界也必将因他而和谐；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华夏文明因他而灿烂，未来明天也必将因他而美好。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天不生仲尼，万古长如夜。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他，一个老人，高山仰止，景行行止。 </a:t>
            </a:r>
          </a:p>
        </p:txBody>
      </p:sp>
      <p:sp>
        <p:nvSpPr>
          <p:cNvPr id="287748" name="Text Box 4"/>
          <p:cNvSpPr txBox="1">
            <a:spLocks noChangeArrowheads="1"/>
          </p:cNvSpPr>
          <p:nvPr/>
        </p:nvSpPr>
        <p:spPr bwMode="auto">
          <a:xfrm>
            <a:off x="3475956" y="1034717"/>
            <a:ext cx="6372245" cy="83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>
            <a:spAutoFit/>
          </a:bodyPr>
          <a:lstStyle>
            <a:lvl1pPr indent="2667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  <a:lvl2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9pPr>
          </a:lstStyle>
          <a:p>
            <a:pPr indent="0" eaLnBrk="1" hangingPunct="1"/>
            <a:r>
              <a:rPr kumimoji="1"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请为孔子写一段颁奖词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B8C1-C35C-4239-8873-09DF21C4AF5E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79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69447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延伸练习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7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7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7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7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7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7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7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7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7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7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7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7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47" grpId="0" build="p"/>
      <p:bldP spid="2877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41cbd19781df9d76b3c07b484cd0f343">
            <a:extLst>
              <a:ext uri="{FF2B5EF4-FFF2-40B4-BE49-F238E27FC236}">
                <a16:creationId xmlns:a16="http://schemas.microsoft.com/office/drawing/2014/main" id="{EC216C79-3750-432C-8B01-BD8233356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82" y="450574"/>
            <a:ext cx="11625139" cy="4850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3">
            <a:extLst>
              <a:ext uri="{FF2B5EF4-FFF2-40B4-BE49-F238E27FC236}">
                <a16:creationId xmlns:a16="http://schemas.microsoft.com/office/drawing/2014/main" id="{4B1A57EC-0294-4540-B80D-D52769C1A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09" y="5500500"/>
            <a:ext cx="11625139" cy="65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233" tIns="50617" rIns="101233" bIns="50617" anchor="ctr">
            <a:spAutoFit/>
          </a:bodyPr>
          <a:lstStyle>
            <a:lvl1pPr defTabSz="1012825">
              <a:spcBef>
                <a:spcPts val="125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12825">
              <a:spcBef>
                <a:spcPts val="125"/>
              </a:spcBef>
              <a:buFont typeface="Arial" panose="020B0604020202020204" pitchFamily="34" charset="0"/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12825">
              <a:spcBef>
                <a:spcPts val="125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12825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12825">
              <a:spcBef>
                <a:spcPts val="125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津巴布韦大学孔子学院首个汉语教学班的师生正在上课。 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E1534BB-540A-44CF-B3E9-94007519E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5B749-830B-4730-9ED0-EFE343CA436C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EE6A970-0083-4465-8779-A4D03F8A7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006D039-9A2E-46B5-B760-DA55A05F9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Text Box 2"/>
          <p:cNvSpPr txBox="1">
            <a:spLocks noChangeArrowheads="1"/>
          </p:cNvSpPr>
          <p:nvPr/>
        </p:nvSpPr>
        <p:spPr bwMode="auto">
          <a:xfrm>
            <a:off x="2362201" y="3429001"/>
            <a:ext cx="6265863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或知尔，则何以哉？</a:t>
            </a:r>
          </a:p>
          <a:p>
            <a:pPr algn="l" eaLnBrk="1" hangingPunct="1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其礼乐，以俟君子。</a:t>
            </a:r>
          </a:p>
          <a:p>
            <a:pPr algn="l" eaLnBrk="1" hangingPunct="1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宗庙之事，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会同。</a:t>
            </a:r>
          </a:p>
          <a:p>
            <a:pPr algn="l" eaLnBrk="1" hangingPunct="1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方六七十，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五六十。</a:t>
            </a:r>
          </a:p>
        </p:txBody>
      </p:sp>
      <p:sp>
        <p:nvSpPr>
          <p:cNvPr id="289795" name="Text Box 3"/>
          <p:cNvSpPr txBox="1">
            <a:spLocks noChangeArrowheads="1"/>
          </p:cNvSpPr>
          <p:nvPr/>
        </p:nvSpPr>
        <p:spPr bwMode="auto">
          <a:xfrm>
            <a:off x="1992314" y="1600201"/>
            <a:ext cx="46815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一词多义</a:t>
            </a:r>
          </a:p>
        </p:txBody>
      </p:sp>
      <p:sp>
        <p:nvSpPr>
          <p:cNvPr id="289796" name="Text Box 4"/>
          <p:cNvSpPr txBox="1">
            <a:spLocks noChangeArrowheads="1"/>
          </p:cNvSpPr>
          <p:nvPr/>
        </p:nvSpPr>
        <p:spPr bwMode="auto">
          <a:xfrm>
            <a:off x="8991600" y="3659232"/>
            <a:ext cx="1309687" cy="42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</a:p>
        </p:txBody>
      </p:sp>
      <p:sp>
        <p:nvSpPr>
          <p:cNvPr id="289797" name="Text Box 5"/>
          <p:cNvSpPr txBox="1">
            <a:spLocks noChangeArrowheads="1"/>
          </p:cNvSpPr>
          <p:nvPr/>
        </p:nvSpPr>
        <p:spPr bwMode="auto">
          <a:xfrm>
            <a:off x="9067800" y="4114800"/>
            <a:ext cx="1600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至于</a:t>
            </a:r>
          </a:p>
        </p:txBody>
      </p:sp>
      <p:sp>
        <p:nvSpPr>
          <p:cNvPr id="289798" name="Text Box 6"/>
          <p:cNvSpPr txBox="1">
            <a:spLocks noChangeArrowheads="1"/>
          </p:cNvSpPr>
          <p:nvPr/>
        </p:nvSpPr>
        <p:spPr bwMode="auto">
          <a:xfrm>
            <a:off x="8991600" y="4876801"/>
            <a:ext cx="1676400" cy="1064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</a:p>
          <a:p>
            <a:pPr algn="l"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</a:p>
        </p:txBody>
      </p:sp>
      <p:sp>
        <p:nvSpPr>
          <p:cNvPr id="289799" name="Text Box 7"/>
          <p:cNvSpPr txBox="1">
            <a:spLocks noChangeArrowheads="1"/>
          </p:cNvSpPr>
          <p:nvPr/>
        </p:nvSpPr>
        <p:spPr bwMode="auto">
          <a:xfrm>
            <a:off x="4224338" y="404813"/>
            <a:ext cx="38862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知识归纳</a:t>
            </a:r>
          </a:p>
        </p:txBody>
      </p:sp>
      <p:sp>
        <p:nvSpPr>
          <p:cNvPr id="289800" name="Text Box 8"/>
          <p:cNvSpPr txBox="1">
            <a:spLocks noChangeArrowheads="1"/>
          </p:cNvSpPr>
          <p:nvPr/>
        </p:nvSpPr>
        <p:spPr bwMode="auto">
          <a:xfrm>
            <a:off x="1992313" y="2590800"/>
            <a:ext cx="32051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6609E-FEBD-4A78-910E-372218C2778B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80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9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9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4" grpId="0" autoUpdateAnimBg="0"/>
      <p:bldP spid="289795" grpId="0" autoUpdateAnimBg="0"/>
      <p:bldP spid="289796" grpId="0" autoUpdateAnimBg="0"/>
      <p:bldP spid="289797" grpId="0" autoUpdateAnimBg="0"/>
      <p:bldP spid="289798" grpId="0" autoUpdateAnimBg="0"/>
      <p:bldP spid="289799" grpId="0" autoUpdateAnimBg="0"/>
      <p:bldP spid="289800" grpId="0" autoUpdateAnimBg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Text Box 2"/>
          <p:cNvSpPr txBox="1">
            <a:spLocks noChangeArrowheads="1"/>
          </p:cNvSpPr>
          <p:nvPr/>
        </p:nvSpPr>
        <p:spPr bwMode="auto">
          <a:xfrm>
            <a:off x="723188" y="1466930"/>
            <a:ext cx="4537075" cy="3416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以吾一日长乎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子路率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而对曰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鼓瑟希，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铿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何如</a:t>
            </a:r>
          </a:p>
        </p:txBody>
      </p:sp>
      <p:sp>
        <p:nvSpPr>
          <p:cNvPr id="291843" name="Text Box 3"/>
          <p:cNvSpPr txBox="1">
            <a:spLocks noChangeArrowheads="1"/>
          </p:cNvSpPr>
          <p:nvPr/>
        </p:nvSpPr>
        <p:spPr bwMode="auto">
          <a:xfrm>
            <a:off x="838200" y="653052"/>
            <a:ext cx="4537075" cy="769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</a:p>
        </p:txBody>
      </p:sp>
      <p:sp>
        <p:nvSpPr>
          <p:cNvPr id="291844" name="Text Box 4"/>
          <p:cNvSpPr txBox="1">
            <a:spLocks noChangeArrowheads="1"/>
          </p:cNvSpPr>
          <p:nvPr/>
        </p:nvSpPr>
        <p:spPr bwMode="auto">
          <a:xfrm>
            <a:off x="8610600" y="23622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>
            <a:spAutoFit/>
          </a:bodyPr>
          <a:lstStyle/>
          <a:p>
            <a:pPr algn="l" eaLnBrk="1" hangingPunct="1"/>
            <a:endParaRPr lang="zh-CN" altLang="en-US" sz="3600">
              <a:ea typeface="宋体" panose="02010600030101010101" pitchFamily="2" charset="-122"/>
            </a:endParaRPr>
          </a:p>
        </p:txBody>
      </p:sp>
      <p:sp>
        <p:nvSpPr>
          <p:cNvPr id="291845" name="Text Box 5"/>
          <p:cNvSpPr txBox="1">
            <a:spLocks noChangeArrowheads="1"/>
          </p:cNvSpPr>
          <p:nvPr/>
        </p:nvSpPr>
        <p:spPr bwMode="auto">
          <a:xfrm>
            <a:off x="4916132" y="1635212"/>
            <a:ext cx="152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</a:t>
            </a:r>
          </a:p>
        </p:txBody>
      </p:sp>
      <p:sp>
        <p:nvSpPr>
          <p:cNvPr id="291846" name="Text Box 6"/>
          <p:cNvSpPr txBox="1">
            <a:spLocks noChangeArrowheads="1"/>
          </p:cNvSpPr>
          <p:nvPr/>
        </p:nvSpPr>
        <p:spPr bwMode="auto">
          <a:xfrm>
            <a:off x="4960374" y="2447831"/>
            <a:ext cx="6174658" cy="64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的样子，相当于“然”。</a:t>
            </a:r>
          </a:p>
        </p:txBody>
      </p:sp>
      <p:sp>
        <p:nvSpPr>
          <p:cNvPr id="291847" name="Text Box 7"/>
          <p:cNvSpPr txBox="1">
            <a:spLocks noChangeArrowheads="1"/>
          </p:cNvSpPr>
          <p:nvPr/>
        </p:nvSpPr>
        <p:spPr bwMode="auto">
          <a:xfrm>
            <a:off x="4404378" y="3316118"/>
            <a:ext cx="6174658" cy="64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的样子，相当于“然”。</a:t>
            </a:r>
          </a:p>
        </p:txBody>
      </p:sp>
      <p:sp>
        <p:nvSpPr>
          <p:cNvPr id="291848" name="Text Box 8"/>
          <p:cNvSpPr txBox="1">
            <a:spLocks noChangeArrowheads="1"/>
          </p:cNvSpPr>
          <p:nvPr/>
        </p:nvSpPr>
        <p:spPr bwMode="auto">
          <a:xfrm>
            <a:off x="3106737" y="4163414"/>
            <a:ext cx="236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C96FF-5AED-4E7C-8898-5B36DE8212AF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81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1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1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1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1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1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1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1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2" grpId="0" autoUpdateAnimBg="0"/>
      <p:bldP spid="291843" grpId="0" autoUpdateAnimBg="0"/>
      <p:bldP spid="291844" grpId="0" autoUpdateAnimBg="0"/>
      <p:bldP spid="291845" grpId="0" autoUpdateAnimBg="0"/>
      <p:bldP spid="291846" grpId="0" autoUpdateAnimBg="0"/>
      <p:bldP spid="291847" grpId="0" autoUpdateAnimBg="0"/>
      <p:bldP spid="291848" grpId="0" autoUpdateAnimBg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Text Box 2"/>
          <p:cNvSpPr txBox="1">
            <a:spLocks noChangeArrowheads="1"/>
          </p:cNvSpPr>
          <p:nvPr/>
        </p:nvSpPr>
        <p:spPr bwMode="auto">
          <a:xfrm>
            <a:off x="962819" y="1512093"/>
            <a:ext cx="5962650" cy="470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吾一日长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大国之间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三子者之</a:t>
            </a:r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撰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浴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沂，风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舞雩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何伤</a:t>
            </a:r>
            <a:r>
              <a:rPr lang="zh-CN" altLang="en-US" sz="4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</a:p>
        </p:txBody>
      </p:sp>
      <p:sp>
        <p:nvSpPr>
          <p:cNvPr id="293891" name="Text Box 3"/>
          <p:cNvSpPr txBox="1">
            <a:spLocks noChangeArrowheads="1"/>
          </p:cNvSpPr>
          <p:nvPr/>
        </p:nvSpPr>
        <p:spPr bwMode="auto">
          <a:xfrm>
            <a:off x="1828800" y="653054"/>
            <a:ext cx="4248150" cy="83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</a:p>
        </p:txBody>
      </p:sp>
      <p:sp>
        <p:nvSpPr>
          <p:cNvPr id="293892" name="Text Box 4"/>
          <p:cNvSpPr txBox="1">
            <a:spLocks noChangeArrowheads="1"/>
          </p:cNvSpPr>
          <p:nvPr/>
        </p:nvSpPr>
        <p:spPr bwMode="auto">
          <a:xfrm>
            <a:off x="5401469" y="1680968"/>
            <a:ext cx="1524000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</a:p>
        </p:txBody>
      </p:sp>
      <p:sp>
        <p:nvSpPr>
          <p:cNvPr id="293893" name="Text Box 5"/>
          <p:cNvSpPr txBox="1">
            <a:spLocks noChangeArrowheads="1"/>
          </p:cNvSpPr>
          <p:nvPr/>
        </p:nvSpPr>
        <p:spPr bwMode="auto">
          <a:xfrm>
            <a:off x="5020469" y="2620638"/>
            <a:ext cx="1905000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</a:p>
        </p:txBody>
      </p:sp>
      <p:sp>
        <p:nvSpPr>
          <p:cNvPr id="293894" name="Text Box 6"/>
          <p:cNvSpPr txBox="1">
            <a:spLocks noChangeArrowheads="1"/>
          </p:cNvSpPr>
          <p:nvPr/>
        </p:nvSpPr>
        <p:spPr bwMode="auto">
          <a:xfrm>
            <a:off x="5401469" y="3593901"/>
            <a:ext cx="2133600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和、跟</a:t>
            </a:r>
          </a:p>
        </p:txBody>
      </p:sp>
      <p:sp>
        <p:nvSpPr>
          <p:cNvPr id="293895" name="Text Box 7"/>
          <p:cNvSpPr txBox="1">
            <a:spLocks noChangeArrowheads="1"/>
          </p:cNvSpPr>
          <p:nvPr/>
        </p:nvSpPr>
        <p:spPr bwMode="auto">
          <a:xfrm>
            <a:off x="5791200" y="4469904"/>
            <a:ext cx="2362200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到、在</a:t>
            </a:r>
          </a:p>
        </p:txBody>
      </p:sp>
      <p:sp>
        <p:nvSpPr>
          <p:cNvPr id="293896" name="Text Box 8"/>
          <p:cNvSpPr txBox="1">
            <a:spLocks noChangeArrowheads="1"/>
          </p:cNvSpPr>
          <p:nvPr/>
        </p:nvSpPr>
        <p:spPr bwMode="auto">
          <a:xfrm>
            <a:off x="3270327" y="5345907"/>
            <a:ext cx="5786284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语气词 表反问“呢”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C20C6-C050-4F4E-ABEB-17DA15F01FBA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82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3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3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3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3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3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3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890" grpId="0" autoUpdateAnimBg="0"/>
      <p:bldP spid="293891" grpId="0" autoUpdateAnimBg="0"/>
      <p:bldP spid="293892" grpId="0" autoUpdateAnimBg="0"/>
      <p:bldP spid="293893" grpId="0" autoUpdateAnimBg="0"/>
      <p:bldP spid="293894" grpId="0" autoUpdateAnimBg="0"/>
      <p:bldP spid="293895" grpId="0" autoUpdateAnimBg="0"/>
      <p:bldP spid="293896" grpId="0" autoUpdateAnimBg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Text Box 2"/>
          <p:cNvSpPr txBox="1">
            <a:spLocks noChangeArrowheads="1"/>
          </p:cNvSpPr>
          <p:nvPr/>
        </p:nvSpPr>
        <p:spPr bwMode="auto">
          <a:xfrm>
            <a:off x="1195388" y="1721978"/>
            <a:ext cx="4537075" cy="470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吾一日长乎尔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毋吾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则何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哉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加之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师旅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俟君子</a:t>
            </a:r>
          </a:p>
        </p:txBody>
      </p:sp>
      <p:sp>
        <p:nvSpPr>
          <p:cNvPr id="295939" name="Text Box 3"/>
          <p:cNvSpPr txBox="1">
            <a:spLocks noChangeArrowheads="1"/>
          </p:cNvSpPr>
          <p:nvPr/>
        </p:nvSpPr>
        <p:spPr bwMode="auto">
          <a:xfrm>
            <a:off x="1770062" y="703262"/>
            <a:ext cx="4537075" cy="83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</a:p>
        </p:txBody>
      </p:sp>
      <p:sp>
        <p:nvSpPr>
          <p:cNvPr id="295940" name="Text Box 4"/>
          <p:cNvSpPr txBox="1">
            <a:spLocks noChangeArrowheads="1"/>
          </p:cNvSpPr>
          <p:nvPr/>
        </p:nvSpPr>
        <p:spPr bwMode="auto">
          <a:xfrm>
            <a:off x="8610600" y="23622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4" tIns="45717" rIns="91434" bIns="45717">
            <a:spAutoFit/>
          </a:bodyPr>
          <a:lstStyle/>
          <a:p>
            <a:pPr algn="l" eaLnBrk="1" hangingPunct="1"/>
            <a:endParaRPr lang="zh-CN" altLang="en-US" sz="3600">
              <a:ea typeface="宋体" panose="02010600030101010101" pitchFamily="2" charset="-122"/>
            </a:endParaRPr>
          </a:p>
        </p:txBody>
      </p:sp>
      <p:sp>
        <p:nvSpPr>
          <p:cNvPr id="295941" name="Text Box 5"/>
          <p:cNvSpPr txBox="1">
            <a:spLocks noChangeArrowheads="1"/>
          </p:cNvSpPr>
          <p:nvPr/>
        </p:nvSpPr>
        <p:spPr bwMode="auto">
          <a:xfrm>
            <a:off x="5732463" y="1937954"/>
            <a:ext cx="3190311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  因为</a:t>
            </a:r>
          </a:p>
        </p:txBody>
      </p:sp>
      <p:sp>
        <p:nvSpPr>
          <p:cNvPr id="295942" name="Text Box 6"/>
          <p:cNvSpPr txBox="1">
            <a:spLocks noChangeArrowheads="1"/>
          </p:cNvSpPr>
          <p:nvPr/>
        </p:nvSpPr>
        <p:spPr bwMode="auto">
          <a:xfrm>
            <a:off x="4038599" y="2757634"/>
            <a:ext cx="4032249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   认为</a:t>
            </a:r>
          </a:p>
        </p:txBody>
      </p:sp>
      <p:sp>
        <p:nvSpPr>
          <p:cNvPr id="295943" name="Text Box 7"/>
          <p:cNvSpPr txBox="1">
            <a:spLocks noChangeArrowheads="1"/>
          </p:cNvSpPr>
          <p:nvPr/>
        </p:nvSpPr>
        <p:spPr bwMode="auto">
          <a:xfrm>
            <a:off x="4096982" y="3651324"/>
            <a:ext cx="4114800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   做 、用</a:t>
            </a:r>
          </a:p>
        </p:txBody>
      </p:sp>
      <p:sp>
        <p:nvSpPr>
          <p:cNvPr id="295944" name="Text Box 8"/>
          <p:cNvSpPr txBox="1">
            <a:spLocks noChangeArrowheads="1"/>
          </p:cNvSpPr>
          <p:nvPr/>
        </p:nvSpPr>
        <p:spPr bwMode="auto">
          <a:xfrm>
            <a:off x="4508728" y="4656814"/>
            <a:ext cx="2662803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   用 </a:t>
            </a:r>
          </a:p>
        </p:txBody>
      </p:sp>
      <p:sp>
        <p:nvSpPr>
          <p:cNvPr id="295945" name="Text Box 9"/>
          <p:cNvSpPr txBox="1">
            <a:spLocks noChangeArrowheads="1"/>
          </p:cNvSpPr>
          <p:nvPr/>
        </p:nvSpPr>
        <p:spPr bwMode="auto">
          <a:xfrm>
            <a:off x="4038599" y="5514394"/>
            <a:ext cx="3400271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    来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CCDDD-F7D0-4915-9487-9ABF058F3A73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83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5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5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5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5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5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5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5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5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5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5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5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5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8" grpId="0"/>
      <p:bldP spid="295939" grpId="0"/>
      <p:bldP spid="295941" grpId="0"/>
      <p:bldP spid="295942" grpId="0"/>
      <p:bldP spid="295943" grpId="0"/>
      <p:bldP spid="295944" grpId="0"/>
      <p:bldP spid="295945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Text Box 2"/>
          <p:cNvSpPr txBox="1">
            <a:spLocks noChangeArrowheads="1"/>
          </p:cNvSpPr>
          <p:nvPr/>
        </p:nvSpPr>
        <p:spPr bwMode="auto">
          <a:xfrm>
            <a:off x="249716" y="2416220"/>
            <a:ext cx="6663368" cy="2554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宗庙之事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如会同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端章甫</a:t>
            </a:r>
          </a:p>
          <a:p>
            <a:pPr algn="l" eaLnBrk="1" hangingPunct="1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瑟希，铿尔</a:t>
            </a:r>
          </a:p>
          <a:p>
            <a:pPr algn="l" eaLnBrk="1" hangingPunct="1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三子者出，曾皙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</a:p>
          <a:p>
            <a:pPr algn="l" eaLnBrk="1" hangingPunct="1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浴乎沂，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乎舞雩</a:t>
            </a:r>
          </a:p>
        </p:txBody>
      </p:sp>
      <p:sp>
        <p:nvSpPr>
          <p:cNvPr id="297987" name="Text Box 3"/>
          <p:cNvSpPr txBox="1">
            <a:spLocks noChangeArrowheads="1"/>
          </p:cNvSpPr>
          <p:nvPr/>
        </p:nvSpPr>
        <p:spPr bwMode="auto">
          <a:xfrm>
            <a:off x="915855" y="1466933"/>
            <a:ext cx="5943600" cy="83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名词活用为动词</a:t>
            </a:r>
          </a:p>
        </p:txBody>
      </p:sp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6670715" y="2457533"/>
            <a:ext cx="4920867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穿着礼服，戴着礼帽。</a:t>
            </a:r>
          </a:p>
        </p:txBody>
      </p:sp>
      <p:sp>
        <p:nvSpPr>
          <p:cNvPr id="297989" name="Text Box 5"/>
          <p:cNvSpPr txBox="1">
            <a:spLocks noChangeArrowheads="1"/>
          </p:cNvSpPr>
          <p:nvPr/>
        </p:nvSpPr>
        <p:spPr bwMode="auto">
          <a:xfrm>
            <a:off x="4083359" y="2996761"/>
            <a:ext cx="1858177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弹奏</a:t>
            </a:r>
          </a:p>
        </p:txBody>
      </p:sp>
      <p:sp>
        <p:nvSpPr>
          <p:cNvPr id="297990" name="Text Box 6"/>
          <p:cNvSpPr txBox="1">
            <a:spLocks noChangeArrowheads="1"/>
          </p:cNvSpPr>
          <p:nvPr/>
        </p:nvSpPr>
        <p:spPr bwMode="auto">
          <a:xfrm>
            <a:off x="5012447" y="3692588"/>
            <a:ext cx="2241550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跟在后面</a:t>
            </a:r>
          </a:p>
        </p:txBody>
      </p:sp>
      <p:sp>
        <p:nvSpPr>
          <p:cNvPr id="297991" name="Text Box 7"/>
          <p:cNvSpPr txBox="1">
            <a:spLocks noChangeArrowheads="1"/>
          </p:cNvSpPr>
          <p:nvPr/>
        </p:nvSpPr>
        <p:spPr bwMode="auto">
          <a:xfrm>
            <a:off x="5012447" y="4285182"/>
            <a:ext cx="3220484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吹风，乘凉</a:t>
            </a:r>
          </a:p>
        </p:txBody>
      </p:sp>
      <p:sp>
        <p:nvSpPr>
          <p:cNvPr id="297992" name="Text Box 8"/>
          <p:cNvSpPr txBox="1">
            <a:spLocks noChangeArrowheads="1"/>
          </p:cNvSpPr>
          <p:nvPr/>
        </p:nvSpPr>
        <p:spPr bwMode="auto">
          <a:xfrm>
            <a:off x="1131755" y="476333"/>
            <a:ext cx="4038600" cy="83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词类活用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6DCD-E7BF-4FA9-B572-47243860BED1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84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7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86" grpId="0" autoUpdateAnimBg="0"/>
      <p:bldP spid="297987" grpId="0" autoUpdateAnimBg="0"/>
      <p:bldP spid="297988" grpId="0" autoUpdateAnimBg="0"/>
      <p:bldP spid="297989" grpId="0" autoUpdateAnimBg="0"/>
      <p:bldP spid="297990" grpId="0" autoUpdateAnimBg="0"/>
      <p:bldP spid="297991" grpId="0" autoUpdateAnimBg="0"/>
      <p:bldP spid="297992" grpId="0" autoUpdateAnimBg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Text Box 2"/>
          <p:cNvSpPr txBox="1">
            <a:spLocks noChangeArrowheads="1"/>
          </p:cNvSpPr>
          <p:nvPr/>
        </p:nvSpPr>
        <p:spPr bwMode="auto">
          <a:xfrm>
            <a:off x="453528" y="1410837"/>
            <a:ext cx="6398964" cy="224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ts val="1200"/>
              </a:spcBef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可使有勇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且知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</a:p>
          <a:p>
            <a:pPr algn="l" eaLnBrk="1" hangingPunct="1">
              <a:spcBef>
                <a:spcPts val="1200"/>
              </a:spcBef>
            </a:pP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spcBef>
                <a:spcPts val="1200"/>
              </a:spcBef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赤也为之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孰能为之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0035" name="Text Box 3"/>
          <p:cNvSpPr txBox="1">
            <a:spLocks noChangeArrowheads="1"/>
          </p:cNvSpPr>
          <p:nvPr/>
        </p:nvSpPr>
        <p:spPr bwMode="auto">
          <a:xfrm>
            <a:off x="1191765" y="2116240"/>
            <a:ext cx="10258326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正道，是非标准。译成“为人的道理”。</a:t>
            </a:r>
          </a:p>
        </p:txBody>
      </p:sp>
      <p:sp>
        <p:nvSpPr>
          <p:cNvPr id="300036" name="Text Box 4"/>
          <p:cNvSpPr txBox="1">
            <a:spLocks noChangeArrowheads="1"/>
          </p:cNvSpPr>
          <p:nvPr/>
        </p:nvSpPr>
        <p:spPr bwMode="auto">
          <a:xfrm>
            <a:off x="6852493" y="2995019"/>
            <a:ext cx="5089792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小的事情  大的事情</a:t>
            </a:r>
          </a:p>
        </p:txBody>
      </p:sp>
      <p:sp>
        <p:nvSpPr>
          <p:cNvPr id="300037" name="Text Box 5"/>
          <p:cNvSpPr txBox="1">
            <a:spLocks noChangeArrowheads="1"/>
          </p:cNvSpPr>
          <p:nvPr/>
        </p:nvSpPr>
        <p:spPr bwMode="auto">
          <a:xfrm>
            <a:off x="193177" y="496436"/>
            <a:ext cx="6020335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形容词活用为名词</a:t>
            </a:r>
          </a:p>
        </p:txBody>
      </p:sp>
      <p:sp>
        <p:nvSpPr>
          <p:cNvPr id="300038" name="Text Box 6"/>
          <p:cNvSpPr txBox="1">
            <a:spLocks noChangeArrowheads="1"/>
          </p:cNvSpPr>
          <p:nvPr/>
        </p:nvSpPr>
        <p:spPr bwMode="auto">
          <a:xfrm>
            <a:off x="529728" y="4611237"/>
            <a:ext cx="5486400" cy="1477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ts val="1200"/>
              </a:spcBef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子路率尔而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</a:p>
          <a:p>
            <a:pPr algn="l" eaLnBrk="1" hangingPunct="1">
              <a:spcBef>
                <a:spcPts val="1200"/>
              </a:spcBef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比及三年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可使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民</a:t>
            </a:r>
          </a:p>
        </p:txBody>
      </p:sp>
      <p:sp>
        <p:nvSpPr>
          <p:cNvPr id="300039" name="Text Box 7"/>
          <p:cNvSpPr txBox="1">
            <a:spLocks noChangeArrowheads="1"/>
          </p:cNvSpPr>
          <p:nvPr/>
        </p:nvSpPr>
        <p:spPr bwMode="auto">
          <a:xfrm>
            <a:off x="4800600" y="4542522"/>
            <a:ext cx="2590800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回答</a:t>
            </a:r>
          </a:p>
        </p:txBody>
      </p:sp>
      <p:sp>
        <p:nvSpPr>
          <p:cNvPr id="300040" name="Text Box 8"/>
          <p:cNvSpPr txBox="1">
            <a:spLocks noChangeArrowheads="1"/>
          </p:cNvSpPr>
          <p:nvPr/>
        </p:nvSpPr>
        <p:spPr bwMode="auto">
          <a:xfrm>
            <a:off x="5659916" y="5339882"/>
            <a:ext cx="2819400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富足</a:t>
            </a:r>
          </a:p>
        </p:txBody>
      </p:sp>
      <p:sp>
        <p:nvSpPr>
          <p:cNvPr id="300041" name="Text Box 9"/>
          <p:cNvSpPr txBox="1">
            <a:spLocks noChangeArrowheads="1"/>
          </p:cNvSpPr>
          <p:nvPr/>
        </p:nvSpPr>
        <p:spPr bwMode="auto">
          <a:xfrm>
            <a:off x="264616" y="3849236"/>
            <a:ext cx="5638801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形容词活用为动词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8D361-5E5E-4FF0-8610-4EF4B0D2ED86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85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0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0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0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0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0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0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0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0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0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0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0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0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4" grpId="0" autoUpdateAnimBg="0"/>
      <p:bldP spid="300035" grpId="0" autoUpdateAnimBg="0"/>
      <p:bldP spid="300036" grpId="0" autoUpdateAnimBg="0"/>
      <p:bldP spid="300037" grpId="0" autoUpdateAnimBg="0"/>
      <p:bldP spid="300038" grpId="0" autoUpdateAnimBg="0"/>
      <p:bldP spid="300039" grpId="0" autoUpdateAnimBg="0"/>
      <p:bldP spid="300040" grpId="0" autoUpdateAnimBg="0"/>
      <p:bldP spid="300041" grpId="0" autoUpdateAnimBg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Text Box 2"/>
          <p:cNvSpPr txBox="1">
            <a:spLocks noChangeArrowheads="1"/>
          </p:cNvSpPr>
          <p:nvPr/>
        </p:nvSpPr>
        <p:spPr bwMode="auto">
          <a:xfrm>
            <a:off x="838200" y="2147130"/>
            <a:ext cx="3030538" cy="132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marL="0" lvl="1" algn="l" eaLnBrk="1" hangingPunct="1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4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</a:p>
          <a:p>
            <a:pPr marL="0" lvl="1" algn="l" eaLnBrk="1" hangingPunct="1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毋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40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</a:p>
        </p:txBody>
      </p:sp>
      <p:sp>
        <p:nvSpPr>
          <p:cNvPr id="302083" name="Text Box 3"/>
          <p:cNvSpPr txBox="1">
            <a:spLocks noChangeArrowheads="1"/>
          </p:cNvSpPr>
          <p:nvPr/>
        </p:nvSpPr>
        <p:spPr bwMode="auto">
          <a:xfrm>
            <a:off x="4076231" y="4535776"/>
            <a:ext cx="7847242" cy="132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/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古代汉语的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疑问句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疑问代词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作宾语，宾语前置。 </a:t>
            </a:r>
          </a:p>
        </p:txBody>
      </p:sp>
      <p:sp>
        <p:nvSpPr>
          <p:cNvPr id="302084" name="Text Box 4"/>
          <p:cNvSpPr txBox="1">
            <a:spLocks noChangeArrowheads="1"/>
          </p:cNvSpPr>
          <p:nvPr/>
        </p:nvSpPr>
        <p:spPr bwMode="auto">
          <a:xfrm>
            <a:off x="838200" y="4476715"/>
            <a:ext cx="3030538" cy="132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哉</a:t>
            </a:r>
          </a:p>
          <a:p>
            <a:pPr algn="l" eaLnBrk="1" hangingPunct="1"/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伤乎</a:t>
            </a:r>
          </a:p>
        </p:txBody>
      </p:sp>
      <p:sp>
        <p:nvSpPr>
          <p:cNvPr id="302085" name="Text Box 5"/>
          <p:cNvSpPr txBox="1">
            <a:spLocks noChangeArrowheads="1"/>
          </p:cNvSpPr>
          <p:nvPr/>
        </p:nvSpPr>
        <p:spPr bwMode="auto">
          <a:xfrm>
            <a:off x="4150127" y="2218441"/>
            <a:ext cx="7748090" cy="132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/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古代汉语的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否定句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作宾语，宾语前置。 </a:t>
            </a:r>
          </a:p>
        </p:txBody>
      </p:sp>
      <p:sp>
        <p:nvSpPr>
          <p:cNvPr id="302086" name="Text Box 6"/>
          <p:cNvSpPr txBox="1">
            <a:spLocks noChangeArrowheads="1"/>
          </p:cNvSpPr>
          <p:nvPr/>
        </p:nvSpPr>
        <p:spPr bwMode="auto">
          <a:xfrm>
            <a:off x="2095500" y="442299"/>
            <a:ext cx="6705600" cy="83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（三）特殊句式</a:t>
            </a:r>
          </a:p>
        </p:txBody>
      </p:sp>
      <p:sp>
        <p:nvSpPr>
          <p:cNvPr id="302087" name="Text Box 7"/>
          <p:cNvSpPr txBox="1">
            <a:spLocks noChangeArrowheads="1"/>
          </p:cNvSpPr>
          <p:nvPr/>
        </p:nvSpPr>
        <p:spPr bwMode="auto">
          <a:xfrm>
            <a:off x="3182497" y="1282260"/>
            <a:ext cx="4817355" cy="83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4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宾语前置</a:t>
            </a:r>
          </a:p>
        </p:txBody>
      </p:sp>
      <p:sp>
        <p:nvSpPr>
          <p:cNvPr id="302088" name="AutoShape 8"/>
          <p:cNvSpPr/>
          <p:nvPr/>
        </p:nvSpPr>
        <p:spPr bwMode="auto">
          <a:xfrm>
            <a:off x="5159375" y="3069510"/>
            <a:ext cx="431800" cy="430054"/>
          </a:xfrm>
          <a:prstGeom prst="rightBrace">
            <a:avLst>
              <a:gd name="adj1" fmla="val 91728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02089" name="AutoShape 9"/>
          <p:cNvSpPr/>
          <p:nvPr/>
        </p:nvSpPr>
        <p:spPr bwMode="auto">
          <a:xfrm>
            <a:off x="3509962" y="2136363"/>
            <a:ext cx="287338" cy="1382712"/>
          </a:xfrm>
          <a:prstGeom prst="rightBrace">
            <a:avLst>
              <a:gd name="adj1" fmla="val 40101"/>
              <a:gd name="adj2" fmla="val 50000"/>
            </a:avLst>
          </a:prstGeom>
          <a:noFill/>
          <a:ln w="38100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 anchor="ctr">
            <a:spAutoFit/>
          </a:bodyPr>
          <a:lstStyle>
            <a:lvl1pPr indent="2667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  <a:lvl2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9pPr>
          </a:lstStyle>
          <a:p>
            <a:pPr algn="ctr" eaLnBrk="1" hangingPunct="1"/>
            <a:endParaRPr kumimoji="1" lang="zh-CN" altLang="en-US" sz="4000" dirty="0">
              <a:ea typeface="宋体" panose="02010600030101010101" pitchFamily="2" charset="-122"/>
            </a:endParaRPr>
          </a:p>
          <a:p>
            <a:pPr algn="ctr" eaLnBrk="1" hangingPunct="1"/>
            <a:endParaRPr kumimoji="1" lang="zh-CN" altLang="en-US" sz="4000" dirty="0">
              <a:ea typeface="宋体" panose="02010600030101010101" pitchFamily="2" charset="-122"/>
            </a:endParaRPr>
          </a:p>
        </p:txBody>
      </p:sp>
      <p:sp>
        <p:nvSpPr>
          <p:cNvPr id="302090" name="Line 10"/>
          <p:cNvSpPr>
            <a:spLocks noChangeShapeType="1"/>
          </p:cNvSpPr>
          <p:nvPr/>
        </p:nvSpPr>
        <p:spPr bwMode="auto">
          <a:xfrm flipH="1" flipV="1">
            <a:off x="5808664" y="3789363"/>
            <a:ext cx="142875" cy="144462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02091" name="AutoShape 11"/>
          <p:cNvSpPr/>
          <p:nvPr/>
        </p:nvSpPr>
        <p:spPr bwMode="auto">
          <a:xfrm>
            <a:off x="3509962" y="4525227"/>
            <a:ext cx="431800" cy="1382712"/>
          </a:xfrm>
          <a:prstGeom prst="rightBrace">
            <a:avLst>
              <a:gd name="adj1" fmla="val 26685"/>
              <a:gd name="adj2" fmla="val 50000"/>
            </a:avLst>
          </a:prstGeom>
          <a:noFill/>
          <a:ln w="38100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 anchor="ctr">
            <a:spAutoFit/>
          </a:bodyPr>
          <a:lstStyle>
            <a:lvl1pPr indent="2667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  <a:lvl2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</a:defRPr>
            </a:lvl9pPr>
          </a:lstStyle>
          <a:p>
            <a:pPr algn="ctr" eaLnBrk="1" hangingPunct="1"/>
            <a:endParaRPr kumimoji="1" lang="zh-CN" altLang="en-US" sz="4000">
              <a:ea typeface="宋体" panose="02010600030101010101" pitchFamily="2" charset="-122"/>
            </a:endParaRPr>
          </a:p>
          <a:p>
            <a:pPr algn="ctr" eaLnBrk="1" hangingPunct="1"/>
            <a:endParaRPr kumimoji="1" lang="zh-CN" altLang="en-US" sz="4000">
              <a:ea typeface="宋体" panose="0201060003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7222-0BDD-4E79-A8A0-84AD2A9FB869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86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2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2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083" grpId="0" autoUpdateAnimBg="0"/>
      <p:bldP spid="302084" grpId="0" autoUpdateAnimBg="0"/>
      <p:bldP spid="302085" grpId="0" autoUpdateAnimBg="0"/>
      <p:bldP spid="302086" grpId="0" autoUpdateAnimBg="0"/>
      <p:bldP spid="302087" grpId="0" autoUpdateAnimBg="0"/>
      <p:bldP spid="302089" grpId="0" animBg="1"/>
      <p:bldP spid="302091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Text Box 2"/>
          <p:cNvSpPr txBox="1">
            <a:spLocks noChangeArrowheads="1"/>
          </p:cNvSpPr>
          <p:nvPr/>
        </p:nvSpPr>
        <p:spPr bwMode="auto">
          <a:xfrm>
            <a:off x="1199263" y="2981325"/>
            <a:ext cx="8449378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异乎三子者之撰。</a:t>
            </a:r>
          </a:p>
        </p:txBody>
      </p:sp>
      <p:sp>
        <p:nvSpPr>
          <p:cNvPr id="304131" name="Text Box 3"/>
          <p:cNvSpPr txBox="1">
            <a:spLocks noChangeArrowheads="1"/>
          </p:cNvSpPr>
          <p:nvPr/>
        </p:nvSpPr>
        <p:spPr bwMode="auto">
          <a:xfrm>
            <a:off x="1054803" y="3921814"/>
            <a:ext cx="9124784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译文：我和他们三位的志向不一样呀！</a:t>
            </a:r>
          </a:p>
        </p:txBody>
      </p:sp>
      <p:sp>
        <p:nvSpPr>
          <p:cNvPr id="304132" name="Text Box 4"/>
          <p:cNvSpPr txBox="1">
            <a:spLocks noChangeArrowheads="1"/>
          </p:cNvSpPr>
          <p:nvPr/>
        </p:nvSpPr>
        <p:spPr bwMode="auto">
          <a:xfrm>
            <a:off x="2327275" y="542740"/>
            <a:ext cx="6013450" cy="83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4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状语后置句</a:t>
            </a:r>
          </a:p>
        </p:txBody>
      </p:sp>
      <p:sp>
        <p:nvSpPr>
          <p:cNvPr id="304133" name="Line 5"/>
          <p:cNvSpPr>
            <a:spLocks noChangeShapeType="1"/>
          </p:cNvSpPr>
          <p:nvPr/>
        </p:nvSpPr>
        <p:spPr bwMode="auto">
          <a:xfrm>
            <a:off x="2743200" y="3595079"/>
            <a:ext cx="2590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134" name="Freeform 6"/>
          <p:cNvSpPr/>
          <p:nvPr/>
        </p:nvSpPr>
        <p:spPr bwMode="auto">
          <a:xfrm>
            <a:off x="1701800" y="3595079"/>
            <a:ext cx="2235200" cy="371621"/>
          </a:xfrm>
          <a:custGeom>
            <a:avLst/>
            <a:gdLst>
              <a:gd name="T0" fmla="*/ 1408 w 1408"/>
              <a:gd name="T1" fmla="*/ 136 h 344"/>
              <a:gd name="T2" fmla="*/ 592 w 1408"/>
              <a:gd name="T3" fmla="*/ 328 h 344"/>
              <a:gd name="T4" fmla="*/ 64 w 1408"/>
              <a:gd name="T5" fmla="*/ 40 h 344"/>
              <a:gd name="T6" fmla="*/ 208 w 1408"/>
              <a:gd name="T7" fmla="*/ 88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8" h="344">
                <a:moveTo>
                  <a:pt x="1408" y="136"/>
                </a:moveTo>
                <a:cubicBezTo>
                  <a:pt x="1112" y="240"/>
                  <a:pt x="816" y="344"/>
                  <a:pt x="592" y="328"/>
                </a:cubicBezTo>
                <a:cubicBezTo>
                  <a:pt x="368" y="312"/>
                  <a:pt x="128" y="80"/>
                  <a:pt x="64" y="40"/>
                </a:cubicBezTo>
                <a:cubicBezTo>
                  <a:pt x="0" y="0"/>
                  <a:pt x="184" y="80"/>
                  <a:pt x="208" y="88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136" name="Text Box 8"/>
          <p:cNvSpPr txBox="1">
            <a:spLocks noChangeArrowheads="1"/>
          </p:cNvSpPr>
          <p:nvPr/>
        </p:nvSpPr>
        <p:spPr bwMode="auto">
          <a:xfrm>
            <a:off x="1127826" y="1412875"/>
            <a:ext cx="6683134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加之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以师旅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，因之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以饥馑</a:t>
            </a:r>
          </a:p>
        </p:txBody>
      </p:sp>
      <p:sp>
        <p:nvSpPr>
          <p:cNvPr id="304137" name="Line 9"/>
          <p:cNvSpPr>
            <a:spLocks noChangeShapeType="1"/>
          </p:cNvSpPr>
          <p:nvPr/>
        </p:nvSpPr>
        <p:spPr bwMode="auto">
          <a:xfrm>
            <a:off x="2819400" y="2022406"/>
            <a:ext cx="147249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138" name="Freeform 10"/>
          <p:cNvSpPr/>
          <p:nvPr/>
        </p:nvSpPr>
        <p:spPr bwMode="auto">
          <a:xfrm>
            <a:off x="1765300" y="1970459"/>
            <a:ext cx="1816100" cy="355600"/>
          </a:xfrm>
          <a:custGeom>
            <a:avLst/>
            <a:gdLst>
              <a:gd name="T0" fmla="*/ 1144 w 1144"/>
              <a:gd name="T1" fmla="*/ 112 h 224"/>
              <a:gd name="T2" fmla="*/ 664 w 1144"/>
              <a:gd name="T3" fmla="*/ 208 h 224"/>
              <a:gd name="T4" fmla="*/ 88 w 1144"/>
              <a:gd name="T5" fmla="*/ 16 h 224"/>
              <a:gd name="T6" fmla="*/ 136 w 1144"/>
              <a:gd name="T7" fmla="*/ 112 h 224"/>
              <a:gd name="T8" fmla="*/ 40 w 1144"/>
              <a:gd name="T9" fmla="*/ 16 h 224"/>
              <a:gd name="T10" fmla="*/ 184 w 1144"/>
              <a:gd name="T11" fmla="*/ 16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4" h="224">
                <a:moveTo>
                  <a:pt x="1144" y="112"/>
                </a:moveTo>
                <a:cubicBezTo>
                  <a:pt x="992" y="168"/>
                  <a:pt x="840" y="224"/>
                  <a:pt x="664" y="208"/>
                </a:cubicBezTo>
                <a:cubicBezTo>
                  <a:pt x="488" y="192"/>
                  <a:pt x="176" y="32"/>
                  <a:pt x="88" y="16"/>
                </a:cubicBezTo>
                <a:cubicBezTo>
                  <a:pt x="0" y="0"/>
                  <a:pt x="144" y="112"/>
                  <a:pt x="136" y="112"/>
                </a:cubicBezTo>
                <a:cubicBezTo>
                  <a:pt x="128" y="112"/>
                  <a:pt x="32" y="32"/>
                  <a:pt x="40" y="16"/>
                </a:cubicBezTo>
                <a:cubicBezTo>
                  <a:pt x="48" y="0"/>
                  <a:pt x="160" y="16"/>
                  <a:pt x="184" y="16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139" name="Line 11"/>
          <p:cNvSpPr>
            <a:spLocks noChangeShapeType="1"/>
          </p:cNvSpPr>
          <p:nvPr/>
        </p:nvSpPr>
        <p:spPr bwMode="auto">
          <a:xfrm>
            <a:off x="6019800" y="1752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140" name="Line 12"/>
          <p:cNvSpPr>
            <a:spLocks noChangeShapeType="1"/>
          </p:cNvSpPr>
          <p:nvPr/>
        </p:nvSpPr>
        <p:spPr bwMode="auto">
          <a:xfrm flipV="1">
            <a:off x="5844447" y="2094641"/>
            <a:ext cx="1364155" cy="499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141" name="Freeform 13"/>
          <p:cNvSpPr/>
          <p:nvPr/>
        </p:nvSpPr>
        <p:spPr bwMode="auto">
          <a:xfrm>
            <a:off x="4682005" y="2022406"/>
            <a:ext cx="1955800" cy="342900"/>
          </a:xfrm>
          <a:custGeom>
            <a:avLst/>
            <a:gdLst>
              <a:gd name="T0" fmla="*/ 1232 w 1232"/>
              <a:gd name="T1" fmla="*/ 64 h 216"/>
              <a:gd name="T2" fmla="*/ 608 w 1232"/>
              <a:gd name="T3" fmla="*/ 208 h 216"/>
              <a:gd name="T4" fmla="*/ 80 w 1232"/>
              <a:gd name="T5" fmla="*/ 16 h 216"/>
              <a:gd name="T6" fmla="*/ 128 w 1232"/>
              <a:gd name="T7" fmla="*/ 112 h 216"/>
              <a:gd name="T8" fmla="*/ 32 w 1232"/>
              <a:gd name="T9" fmla="*/ 16 h 216"/>
              <a:gd name="T10" fmla="*/ 176 w 1232"/>
              <a:gd name="T11" fmla="*/ 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2" h="216">
                <a:moveTo>
                  <a:pt x="1232" y="64"/>
                </a:moveTo>
                <a:cubicBezTo>
                  <a:pt x="1016" y="140"/>
                  <a:pt x="800" y="216"/>
                  <a:pt x="608" y="208"/>
                </a:cubicBezTo>
                <a:cubicBezTo>
                  <a:pt x="416" y="200"/>
                  <a:pt x="160" y="32"/>
                  <a:pt x="80" y="16"/>
                </a:cubicBezTo>
                <a:cubicBezTo>
                  <a:pt x="0" y="0"/>
                  <a:pt x="136" y="112"/>
                  <a:pt x="128" y="112"/>
                </a:cubicBezTo>
                <a:cubicBezTo>
                  <a:pt x="120" y="112"/>
                  <a:pt x="24" y="32"/>
                  <a:pt x="32" y="16"/>
                </a:cubicBezTo>
                <a:cubicBezTo>
                  <a:pt x="40" y="0"/>
                  <a:pt x="152" y="16"/>
                  <a:pt x="176" y="16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142" name="Text Box 14"/>
          <p:cNvSpPr txBox="1">
            <a:spLocks noChangeArrowheads="1"/>
          </p:cNvSpPr>
          <p:nvPr/>
        </p:nvSpPr>
        <p:spPr bwMode="auto">
          <a:xfrm>
            <a:off x="1205613" y="4707981"/>
            <a:ext cx="5690946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以吾一日长乎尔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4143" name="Text Box 15"/>
          <p:cNvSpPr txBox="1">
            <a:spLocks noChangeArrowheads="1"/>
          </p:cNvSpPr>
          <p:nvPr/>
        </p:nvSpPr>
        <p:spPr bwMode="auto">
          <a:xfrm>
            <a:off x="1054802" y="2327275"/>
            <a:ext cx="9245969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译文：用军队来侵略它，接下来有饥荒</a:t>
            </a:r>
          </a:p>
        </p:txBody>
      </p:sp>
      <p:sp>
        <p:nvSpPr>
          <p:cNvPr id="304144" name="Text Box 16"/>
          <p:cNvSpPr txBox="1">
            <a:spLocks noChangeArrowheads="1"/>
          </p:cNvSpPr>
          <p:nvPr/>
        </p:nvSpPr>
        <p:spPr bwMode="auto">
          <a:xfrm>
            <a:off x="1199263" y="5604165"/>
            <a:ext cx="9459630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译文：因为我年纪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比你们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大一点</a:t>
            </a:r>
          </a:p>
        </p:txBody>
      </p:sp>
      <p:sp>
        <p:nvSpPr>
          <p:cNvPr id="304145" name="Line 17"/>
          <p:cNvSpPr>
            <a:spLocks noChangeShapeType="1"/>
          </p:cNvSpPr>
          <p:nvPr/>
        </p:nvSpPr>
        <p:spPr bwMode="auto">
          <a:xfrm>
            <a:off x="4813453" y="5294103"/>
            <a:ext cx="685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4146" name="Freeform 18"/>
          <p:cNvSpPr/>
          <p:nvPr/>
        </p:nvSpPr>
        <p:spPr bwMode="auto">
          <a:xfrm>
            <a:off x="3830197" y="5294103"/>
            <a:ext cx="1117600" cy="310062"/>
          </a:xfrm>
          <a:custGeom>
            <a:avLst/>
            <a:gdLst>
              <a:gd name="T0" fmla="*/ 704 w 704"/>
              <a:gd name="T1" fmla="*/ 120 h 280"/>
              <a:gd name="T2" fmla="*/ 272 w 704"/>
              <a:gd name="T3" fmla="*/ 264 h 280"/>
              <a:gd name="T4" fmla="*/ 32 w 704"/>
              <a:gd name="T5" fmla="*/ 24 h 280"/>
              <a:gd name="T6" fmla="*/ 80 w 704"/>
              <a:gd name="T7" fmla="*/ 168 h 280"/>
              <a:gd name="T8" fmla="*/ 32 w 704"/>
              <a:gd name="T9" fmla="*/ 24 h 280"/>
              <a:gd name="T10" fmla="*/ 128 w 704"/>
              <a:gd name="T11" fmla="*/ 24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04" h="280">
                <a:moveTo>
                  <a:pt x="704" y="120"/>
                </a:moveTo>
                <a:cubicBezTo>
                  <a:pt x="544" y="200"/>
                  <a:pt x="384" y="280"/>
                  <a:pt x="272" y="264"/>
                </a:cubicBezTo>
                <a:cubicBezTo>
                  <a:pt x="160" y="248"/>
                  <a:pt x="64" y="40"/>
                  <a:pt x="32" y="24"/>
                </a:cubicBezTo>
                <a:cubicBezTo>
                  <a:pt x="0" y="8"/>
                  <a:pt x="80" y="168"/>
                  <a:pt x="80" y="168"/>
                </a:cubicBezTo>
                <a:cubicBezTo>
                  <a:pt x="80" y="168"/>
                  <a:pt x="24" y="48"/>
                  <a:pt x="32" y="24"/>
                </a:cubicBezTo>
                <a:cubicBezTo>
                  <a:pt x="40" y="0"/>
                  <a:pt x="112" y="24"/>
                  <a:pt x="128" y="24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19D84-F5AA-4502-BFE7-9F5F5BEEACE1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87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4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4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4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4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4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4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4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4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4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4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4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4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4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4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4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4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4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4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4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0" grpId="0" autoUpdateAnimBg="0"/>
      <p:bldP spid="304131" grpId="0" autoUpdateAnimBg="0"/>
      <p:bldP spid="304132" grpId="0" autoUpdateAnimBg="0"/>
      <p:bldP spid="304136" grpId="0" autoUpdateAnimBg="0"/>
      <p:bldP spid="304142" grpId="0" autoUpdateAnimBg="0"/>
      <p:bldP spid="304143" grpId="0" autoUpdateAnimBg="0"/>
      <p:bldP spid="304144" grpId="0" autoUpdateAnimBg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Text Box 2"/>
          <p:cNvSpPr txBox="1">
            <a:spLocks noChangeArrowheads="1"/>
          </p:cNvSpPr>
          <p:nvPr/>
        </p:nvSpPr>
        <p:spPr bwMode="auto">
          <a:xfrm>
            <a:off x="473725" y="1524000"/>
            <a:ext cx="11217158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可使有勇，且知方也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6181" name="Text Box 5"/>
          <p:cNvSpPr txBox="1">
            <a:spLocks noChangeArrowheads="1"/>
          </p:cNvSpPr>
          <p:nvPr/>
        </p:nvSpPr>
        <p:spPr bwMode="auto">
          <a:xfrm>
            <a:off x="473725" y="2286001"/>
            <a:ext cx="11501610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可以使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都有勇气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并且懂得做人的道理。</a:t>
            </a:r>
          </a:p>
        </p:txBody>
      </p:sp>
      <p:sp>
        <p:nvSpPr>
          <p:cNvPr id="306182" name="Text Box 6"/>
          <p:cNvSpPr txBox="1">
            <a:spLocks noChangeArrowheads="1"/>
          </p:cNvSpPr>
          <p:nvPr/>
        </p:nvSpPr>
        <p:spPr bwMode="auto">
          <a:xfrm>
            <a:off x="3868374" y="603454"/>
            <a:ext cx="3700214" cy="83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省略句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6183" name="Text Box 7"/>
          <p:cNvSpPr txBox="1">
            <a:spLocks noChangeArrowheads="1"/>
          </p:cNvSpPr>
          <p:nvPr/>
        </p:nvSpPr>
        <p:spPr bwMode="auto">
          <a:xfrm>
            <a:off x="2286000" y="3810000"/>
            <a:ext cx="7391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endParaRPr lang="zh-CN" altLang="en-US" sz="360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306184" name="Text Box 8"/>
          <p:cNvSpPr txBox="1">
            <a:spLocks noChangeArrowheads="1"/>
          </p:cNvSpPr>
          <p:nvPr/>
        </p:nvSpPr>
        <p:spPr bwMode="auto">
          <a:xfrm>
            <a:off x="473725" y="3216008"/>
            <a:ext cx="3789803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毋吾以也</a:t>
            </a:r>
          </a:p>
        </p:txBody>
      </p:sp>
      <p:sp>
        <p:nvSpPr>
          <p:cNvPr id="306185" name="Text Box 9"/>
          <p:cNvSpPr txBox="1">
            <a:spLocks noChangeArrowheads="1"/>
          </p:cNvSpPr>
          <p:nvPr/>
        </p:nvSpPr>
        <p:spPr bwMode="auto">
          <a:xfrm>
            <a:off x="473725" y="3901809"/>
            <a:ext cx="10932706" cy="70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4" tIns="45717" rIns="91434" bIns="45717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不要认为我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年纪大一点就不说了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F4B58-7C24-4886-B778-3EC67E0E5757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88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6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6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6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6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 autoUpdateAnimBg="0"/>
      <p:bldP spid="306181" grpId="0" autoUpdateAnimBg="0"/>
      <p:bldP spid="306182" grpId="0" autoUpdateAnimBg="0"/>
      <p:bldP spid="306183" grpId="0" autoUpdateAnimBg="0"/>
      <p:bldP spid="306184" grpId="0" autoUpdateAnimBg="0"/>
      <p:bldP spid="306185" grpId="0" autoUpdateAnimBg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CA114-BB98-41E6-824F-025A4C1D979A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89</a:t>
            </a:fld>
            <a:endParaRPr lang="zh-CN" altLang="en-US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85590" y="1787065"/>
            <a:ext cx="5365215" cy="378565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TW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TW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鼓瑟希，铿尔</a:t>
            </a:r>
            <a:endParaRPr lang="zh-TW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TW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TW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莫春者，春服既成</a:t>
            </a:r>
            <a:endParaRPr lang="en-US" altLang="zh-TW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endParaRPr lang="en-US" altLang="zh-TW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TW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TW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唯求则非邦也与</a:t>
            </a:r>
            <a:endParaRPr lang="zh-TW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908596" y="523329"/>
            <a:ext cx="394305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通假字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85590" y="1787065"/>
            <a:ext cx="5365215" cy="378565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TW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TW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鼓瑟</a:t>
            </a:r>
            <a:r>
              <a:rPr lang="zh-TW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</a:t>
            </a:r>
            <a:r>
              <a:rPr lang="zh-TW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，铿尔</a:t>
            </a:r>
            <a:endParaRPr lang="zh-TW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TW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TW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r>
              <a:rPr lang="zh-TW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春者，春服既成</a:t>
            </a:r>
            <a:endParaRPr lang="en-US" altLang="zh-TW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endParaRPr lang="en-US" altLang="zh-TW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TW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TW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唯求则非邦也</a:t>
            </a:r>
            <a:r>
              <a:rPr lang="zh-TW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</a:p>
        </p:txBody>
      </p:sp>
      <p:sp>
        <p:nvSpPr>
          <p:cNvPr id="8" name="矩形 7"/>
          <p:cNvSpPr/>
          <p:nvPr/>
        </p:nvSpPr>
        <p:spPr>
          <a:xfrm>
            <a:off x="4346539" y="2038530"/>
            <a:ext cx="48157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希，通“稀”，稀疏</a:t>
            </a:r>
            <a:endParaRPr lang="zh-CN" altLang="en-US" sz="4000" dirty="0">
              <a:solidFill>
                <a:srgbClr val="0000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2039" y="3679891"/>
            <a:ext cx="73885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莫，通“暮”，暮春，阴历三月</a:t>
            </a:r>
          </a:p>
        </p:txBody>
      </p:sp>
      <p:sp>
        <p:nvSpPr>
          <p:cNvPr id="10" name="矩形 9"/>
          <p:cNvSpPr/>
          <p:nvPr/>
        </p:nvSpPr>
        <p:spPr>
          <a:xfrm>
            <a:off x="4880123" y="4794983"/>
            <a:ext cx="53303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与，通“欤”，语气词</a:t>
            </a:r>
            <a:endParaRPr lang="zh-CN" altLang="en-US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U1832P1T1D13001202F21DT20070516104928">
            <a:extLst>
              <a:ext uri="{FF2B5EF4-FFF2-40B4-BE49-F238E27FC236}">
                <a16:creationId xmlns:a16="http://schemas.microsoft.com/office/drawing/2014/main" id="{F125B3C8-DCE8-4B18-8378-37E7884301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87" y="505999"/>
            <a:ext cx="11554930" cy="5324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3">
            <a:extLst>
              <a:ext uri="{FF2B5EF4-FFF2-40B4-BE49-F238E27FC236}">
                <a16:creationId xmlns:a16="http://schemas.microsoft.com/office/drawing/2014/main" id="{D99A8C78-86A4-4C54-B469-29A787A257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4882" y="5882692"/>
            <a:ext cx="9702236" cy="65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1233" tIns="50617" rIns="101233" bIns="50617" anchor="ctr">
            <a:spAutoFit/>
          </a:bodyPr>
          <a:lstStyle>
            <a:lvl1pPr defTabSz="1012825">
              <a:spcBef>
                <a:spcPts val="125"/>
              </a:spcBef>
              <a:buFont typeface="Arial" panose="020B0604020202020204" pitchFamily="34" charset="0"/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012825">
              <a:spcBef>
                <a:spcPts val="125"/>
              </a:spcBef>
              <a:buFont typeface="Arial" panose="020B0604020202020204" pitchFamily="34" charset="0"/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012825">
              <a:spcBef>
                <a:spcPts val="125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012825">
              <a:spcBef>
                <a:spcPts val="125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012825">
              <a:spcBef>
                <a:spcPts val="125"/>
              </a:spcBef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12825" eaLnBrk="0" fontAlgn="base" hangingPunct="0">
              <a:spcBef>
                <a:spcPts val="125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俄远东第二所孔子学院落户布拉戈维申斯克市 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92FAF6-B1AC-4DCF-AD86-CE1A11E74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552AE-CC67-4022-B179-2A2CA642288E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E55839-0FFC-49F0-A6D1-0BC7C03E9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D4FF39E-8C5C-4FE0-83C6-A9F13F43E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Text Box 2"/>
          <p:cNvSpPr txBox="1">
            <a:spLocks noChangeArrowheads="1"/>
          </p:cNvSpPr>
          <p:nvPr/>
        </p:nvSpPr>
        <p:spPr bwMode="auto">
          <a:xfrm>
            <a:off x="0" y="967522"/>
            <a:ext cx="12192000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孔子主张礼治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反对法治。他的这个礼的意思很宽泛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既指礼节仪式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更包括政治制度、道德规范等。关于礼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孔子说得很多。孔子要人们合乎礼</a:t>
            </a:r>
            <a:r>
              <a:rPr lang="en-US" altLang="zh-CN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核心是当时社会的等级制度。</a:t>
            </a:r>
          </a:p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名不正，则言不顺；言不顺，则事不成；事不成，则礼乐不兴；礼乐不兴，则刑罚不中；刑罚不中，则民无所措手足。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子路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algn="l" eaLnBrk="1" hangingPunct="1"/>
            <a:r>
              <a:rPr lang="zh-CN" altLang="en-US" sz="36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如果名分不正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说话就不顺当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说话不顺当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事情就办不成功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事情办不成功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礼乐就复兴不起来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礼乐复兴不起来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刑罚就不会恰当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刑罚不恰当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百姓就不知该如何做。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2316A-37AC-4EAF-ADE6-18A7947B2C99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90</a:t>
            </a:fld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358684" y="136525"/>
            <a:ext cx="389722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孔子的“礼”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Text Box 2"/>
          <p:cNvSpPr txBox="1">
            <a:spLocks noChangeArrowheads="1"/>
          </p:cNvSpPr>
          <p:nvPr/>
        </p:nvSpPr>
        <p:spPr bwMode="auto">
          <a:xfrm>
            <a:off x="88136" y="886363"/>
            <a:ext cx="11887200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尝独立，鲤趋而过庭。曰：“学诗乎？”对曰：“未也。”“不学诗，无以言。”鲤退而学诗。他日，又独立，鲤趋而过庭。曰：“学礼乎？”对曰∶“未也。”“不学礼，无以立。”鲤退而学礼。（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季氏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</a:p>
          <a:p>
            <a:pPr algn="l"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孔子曾独自站在庭院中，他的儿子孔鲤细步走过庭院。孔子问道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“读了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”孔鲤回答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“没有。”他说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“不读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没法讲话。”孔鲤下来就读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。另一天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孔子又独自站在庭院中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孔鲤细步走过庭院。孔子问我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“学了‘礼’吗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”孔鲤回答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“没有。”孔子说：“不学‘礼’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没法立足。”孔鲤下来就学“礼”。   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9DDC9-5743-43F2-9E8F-1E097B0A889B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91</a:t>
            </a:fld>
            <a:endParaRPr lang="zh-CN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358684" y="136525"/>
            <a:ext cx="389722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孔子的“礼”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2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2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9" name="Text Box 3"/>
          <p:cNvSpPr txBox="1">
            <a:spLocks noChangeArrowheads="1"/>
          </p:cNvSpPr>
          <p:nvPr/>
        </p:nvSpPr>
        <p:spPr bwMode="auto">
          <a:xfrm>
            <a:off x="240535" y="1951458"/>
            <a:ext cx="11710930" cy="386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ts val="6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齐景公问政于孔子。孔子对曰：君君，臣臣，父父，子子。”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(《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颜渊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》)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spcBef>
                <a:spcPts val="6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齐景公向孔子询问政治。孔子回答说：做国君的要像国君的样子，做臣子的要像臣子的样子，做父亲的要像父亲的样子，做儿子的要像儿子的样子。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各自按应有之道去做，要符合礼的要求。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</p:txBody>
      </p:sp>
      <p:sp>
        <p:nvSpPr>
          <p:cNvPr id="254981" name="Rectangle 5"/>
          <p:cNvSpPr>
            <a:spLocks noChangeArrowheads="1"/>
          </p:cNvSpPr>
          <p:nvPr/>
        </p:nvSpPr>
        <p:spPr bwMode="auto">
          <a:xfrm>
            <a:off x="3581400" y="748109"/>
            <a:ext cx="389722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孔子的“礼”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51D0-EA1D-4B6D-9B7B-3D641072ACE3}" type="datetime1">
              <a:rPr lang="zh-CN" altLang="en-US" smtClean="0"/>
              <a:t>2021/3/3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北附广南实验学校 赵洪安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878B9-5D79-451B-8D83-7A5EC9505AC9}" type="slidenum">
              <a:rPr lang="zh-CN" altLang="en-US" smtClean="0"/>
              <a:t>92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8121</Words>
  <Application>Microsoft Office PowerPoint</Application>
  <PresentationFormat>宽屏</PresentationFormat>
  <Paragraphs>800</Paragraphs>
  <Slides>92</Slides>
  <Notes>0</Notes>
  <HiddenSlides>13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92</vt:i4>
      </vt:variant>
    </vt:vector>
  </HeadingPairs>
  <TitlesOfParts>
    <vt:vector size="102" baseType="lpstr">
      <vt:lpstr>等线</vt:lpstr>
      <vt:lpstr>等线 Light</vt:lpstr>
      <vt:lpstr>黑体</vt:lpstr>
      <vt:lpstr>楷体</vt:lpstr>
      <vt:lpstr>隶书</vt:lpstr>
      <vt:lpstr>宋体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赵洪安</dc:creator>
  <cp:lastModifiedBy>Windows 用户</cp:lastModifiedBy>
  <cp:revision>66</cp:revision>
  <dcterms:created xsi:type="dcterms:W3CDTF">2018-03-19T23:03:00Z</dcterms:created>
  <dcterms:modified xsi:type="dcterms:W3CDTF">2021-03-03T00:31:15Z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