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8"/>
  </p:notesMasterIdLst>
  <p:sldIdLst>
    <p:sldId id="256" r:id="rId4"/>
    <p:sldId id="313" r:id="rId5"/>
    <p:sldId id="310" r:id="rId6"/>
    <p:sldId id="315" r:id="rId7"/>
    <p:sldId id="311" r:id="rId8"/>
    <p:sldId id="312" r:id="rId9"/>
    <p:sldId id="316" r:id="rId10"/>
    <p:sldId id="258" r:id="rId11"/>
    <p:sldId id="260" r:id="rId12"/>
    <p:sldId id="264" r:id="rId13"/>
    <p:sldId id="265" r:id="rId14"/>
    <p:sldId id="266" r:id="rId15"/>
    <p:sldId id="259" r:id="rId16"/>
    <p:sldId id="267" r:id="rId17"/>
    <p:sldId id="412" r:id="rId19"/>
    <p:sldId id="268" r:id="rId20"/>
    <p:sldId id="269" r:id="rId21"/>
    <p:sldId id="270" r:id="rId22"/>
    <p:sldId id="261" r:id="rId23"/>
    <p:sldId id="271" r:id="rId24"/>
    <p:sldId id="262" r:id="rId25"/>
    <p:sldId id="272" r:id="rId26"/>
    <p:sldId id="273" r:id="rId27"/>
    <p:sldId id="274" r:id="rId28"/>
    <p:sldId id="453" r:id="rId29"/>
    <p:sldId id="452" r:id="rId30"/>
    <p:sldId id="275" r:id="rId31"/>
    <p:sldId id="276" r:id="rId32"/>
    <p:sldId id="362" r:id="rId33"/>
    <p:sldId id="277" r:id="rId34"/>
    <p:sldId id="278" r:id="rId35"/>
    <p:sldId id="451" r:id="rId36"/>
    <p:sldId id="279" r:id="rId37"/>
    <p:sldId id="388" r:id="rId38"/>
    <p:sldId id="280" r:id="rId39"/>
    <p:sldId id="281" r:id="rId40"/>
    <p:sldId id="285" r:id="rId41"/>
    <p:sldId id="389" r:id="rId42"/>
    <p:sldId id="286" r:id="rId43"/>
    <p:sldId id="287" r:id="rId44"/>
    <p:sldId id="288" r:id="rId45"/>
    <p:sldId id="290" r:id="rId46"/>
    <p:sldId id="291" r:id="rId47"/>
    <p:sldId id="292" r:id="rId48"/>
    <p:sldId id="289" r:id="rId49"/>
    <p:sldId id="293" r:id="rId50"/>
    <p:sldId id="294" r:id="rId51"/>
    <p:sldId id="296" r:id="rId52"/>
    <p:sldId id="295" r:id="rId53"/>
    <p:sldId id="297" r:id="rId54"/>
    <p:sldId id="298" r:id="rId55"/>
    <p:sldId id="299" r:id="rId56"/>
    <p:sldId id="300" r:id="rId57"/>
    <p:sldId id="304" r:id="rId58"/>
    <p:sldId id="390" r:id="rId5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1" userDrawn="1">
          <p15:clr>
            <a:srgbClr val="A4A3A4"/>
          </p15:clr>
        </p15:guide>
        <p15:guide id="2" pos="29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soille" initials="s" lastIdx="1" clrIdx="6"/>
  <p:cmAuthor id="1" name="作者" initials="作" lastIdx="0" clrIdx="1"/>
  <p:cmAuthor id="2" name="xjj" initials="x" lastIdx="1" clrIdx="1"/>
  <p:cmAuthor id="3" name="lenovo" initials="l" lastIdx="14" clrIdx="2"/>
  <p:cmAuthor id="4" name="admin" initials="a" lastIdx="3" clrIdx="3"/>
  <p:cmAuthor id="5" name="Administrator" initials="A" lastIdx="1" clrIdx="4"/>
  <p:cmAuthor id="6" name="徐无鬼" initials="l" lastIdx="7" clrIdx="5"/>
  <p:cmAuthor id="0" name="Mia Vida Villanueva" initials="MVV" lastIdx="1" clrIdx="0"/>
  <p:cmAuthor id="8" name="姜伟光" initials="姜" lastIdx="1" clrIdx="0"/>
  <p:cmAuthor id="10" name="weijia" initials="w" lastIdx="1" clrIdx="9"/>
  <p:cmAuthor id="11" name="86187" initials="8" lastIdx="1" clrIdx="1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DF731"/>
    <a:srgbClr val="D9E7D8"/>
    <a:srgbClr val="DAE7D5"/>
    <a:srgbClr val="FFFFFF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061"/>
        <p:guide pos="297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commentAuthors" Target="commentAuthors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4" Type="http://schemas.openxmlformats.org/officeDocument/2006/relationships/slideLayout" Target="../slideLayouts/slideLayout13.xml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tags" Target="../tags/tag8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13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tags" Target="../tags/tag10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8" Type="http://schemas.openxmlformats.org/officeDocument/2006/relationships/slideLayout" Target="../slideLayouts/slideLayout13.xml"/><Relationship Id="rId17" Type="http://schemas.openxmlformats.org/officeDocument/2006/relationships/tags" Target="../tags/tag88.xml"/><Relationship Id="rId16" Type="http://schemas.openxmlformats.org/officeDocument/2006/relationships/tags" Target="../tags/tag87.xml"/><Relationship Id="rId15" Type="http://schemas.openxmlformats.org/officeDocument/2006/relationships/tags" Target="../tags/tag86.xml"/><Relationship Id="rId14" Type="http://schemas.openxmlformats.org/officeDocument/2006/relationships/tags" Target="../tags/tag85.xml"/><Relationship Id="rId13" Type="http://schemas.openxmlformats.org/officeDocument/2006/relationships/tags" Target="../tags/tag84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tags" Target="../tags/tag7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3075"/>
          <p:cNvSpPr txBox="1"/>
          <p:nvPr/>
        </p:nvSpPr>
        <p:spPr>
          <a:xfrm>
            <a:off x="254000" y="18923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社戏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42975" y="1310005"/>
            <a:ext cx="7258050" cy="52959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文本框 3077"/>
          <p:cNvSpPr txBox="1"/>
          <p:nvPr/>
        </p:nvSpPr>
        <p:spPr>
          <a:xfrm>
            <a:off x="34925" y="133350"/>
            <a:ext cx="902271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本文写了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几件事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？这些事件中哪些是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？哪些是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3515" y="1680210"/>
            <a:ext cx="1546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八件事：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圆角矩形 24"/>
          <p:cNvSpPr/>
          <p:nvPr>
            <p:custDataLst>
              <p:tags r:id="rId2"/>
            </p:custDataLst>
          </p:nvPr>
        </p:nvSpPr>
        <p:spPr>
          <a:xfrm>
            <a:off x="435293" y="4872355"/>
            <a:ext cx="8273415" cy="1528865"/>
          </a:xfrm>
          <a:prstGeom prst="roundRect">
            <a:avLst/>
          </a:prstGeom>
          <a:solidFill>
            <a:srgbClr val="5B9BD5">
              <a:lumMod val="20000"/>
              <a:lumOff val="80000"/>
            </a:srgbClr>
          </a:solidFill>
          <a:ln w="19050">
            <a:solidFill>
              <a:srgbClr val="5B9BD5">
                <a:lumMod val="75000"/>
              </a:srgbClr>
            </a:solidFill>
            <a:prstDash val="sysDash"/>
          </a:ln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kumimoji="1" 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因为文章</a:t>
            </a:r>
            <a:r>
              <a:rPr kumimoji="1" 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主要内容是看社戏</a:t>
            </a:r>
            <a:r>
              <a:rPr kumimoji="1" 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，所以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③④⑤⑥⑦</a:t>
            </a:r>
            <a:r>
              <a:rPr kumimoji="1" 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等</a:t>
            </a:r>
            <a:r>
              <a:rPr kumimoji="1" 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详写</a:t>
            </a:r>
            <a:r>
              <a:rPr kumimoji="1" 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①②⑧的</a:t>
            </a:r>
            <a:r>
              <a:rPr kumimoji="1" 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情节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与看社戏关系不大</a:t>
            </a:r>
            <a:r>
              <a:rPr kumimoji="1"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，所以</a:t>
            </a:r>
            <a:r>
              <a:rPr kumimoji="1" 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略写</a:t>
            </a:r>
            <a:r>
              <a:rPr kumimoji="1" 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kumimoji="1"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同时也体现了</a:t>
            </a:r>
            <a:r>
              <a:rPr kumimoji="1"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kumimoji="1"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kumimoji="1"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对自由、快乐生活</a:t>
            </a:r>
            <a:r>
              <a:rPr kumimoji="1"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向往</a:t>
            </a:r>
            <a:r>
              <a:rPr kumimoji="1"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kumimoji="1"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4055" y="3875405"/>
            <a:ext cx="22148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③④⑤⑥⑦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7" name="右箭头 36"/>
          <p:cNvSpPr/>
          <p:nvPr>
            <p:custDataLst>
              <p:tags r:id="rId3"/>
            </p:custDataLst>
          </p:nvPr>
        </p:nvSpPr>
        <p:spPr>
          <a:xfrm>
            <a:off x="2709958" y="3973325"/>
            <a:ext cx="491009" cy="31146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rgbClr val="4472C4"/>
          </a:lnRef>
          <a:fillRef idx="1">
            <a:sysClr val="window" lastClr="FFFFFF"/>
          </a:fillRef>
          <a:effectRef idx="0">
            <a:srgbClr val="4472C4"/>
          </a:effectRef>
          <a:fontRef idx="minor">
            <a:sysClr val="windowText" lastClr="000000"/>
          </a:fontRef>
        </p:style>
        <p:txBody>
          <a:bodyPr rtlCol="0" anchor="ctr"/>
          <a:p>
            <a:pPr algn="ctr"/>
            <a:endParaRPr lang="zh-CN" altLang="en-US" sz="10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"/>
            </p:custDataLst>
          </p:nvPr>
        </p:nvSpPr>
        <p:spPr>
          <a:xfrm>
            <a:off x="3331776" y="3876330"/>
            <a:ext cx="948204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详写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"/>
            </p:custDataLst>
          </p:nvPr>
        </p:nvSpPr>
        <p:spPr>
          <a:xfrm>
            <a:off x="4702810" y="3875405"/>
            <a:ext cx="13462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①②⑧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0" name="右箭头 39"/>
          <p:cNvSpPr/>
          <p:nvPr>
            <p:custDataLst>
              <p:tags r:id="rId6"/>
            </p:custDataLst>
          </p:nvPr>
        </p:nvSpPr>
        <p:spPr>
          <a:xfrm>
            <a:off x="6048598" y="3914747"/>
            <a:ext cx="496724" cy="330038"/>
          </a:xfrm>
          <a:prstGeom prst="rightArrow">
            <a:avLst>
              <a:gd name="adj1" fmla="val 45165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rgbClr val="4472C4"/>
          </a:lnRef>
          <a:fillRef idx="1">
            <a:sysClr val="window" lastClr="FFFFFF"/>
          </a:fillRef>
          <a:effectRef idx="0">
            <a:srgbClr val="4472C4"/>
          </a:effectRef>
          <a:fontRef idx="minor">
            <a:sysClr val="windowText" lastClr="000000"/>
          </a:fontRef>
        </p:style>
        <p:txBody>
          <a:bodyPr rtlCol="0" anchor="ctr"/>
          <a:p>
            <a:pPr algn="ctr"/>
            <a:endParaRPr lang="zh-CN" altLang="en-US" sz="100">
              <a:solidFill>
                <a:sysClr val="windowText" lastClr="000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7"/>
            </p:custDataLst>
          </p:nvPr>
        </p:nvSpPr>
        <p:spPr>
          <a:xfrm>
            <a:off x="6668770" y="3865880"/>
            <a:ext cx="1244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略写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6650355" y="2871470"/>
            <a:ext cx="2200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⑧再谈吃豆。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3670" y="2309495"/>
            <a:ext cx="2196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①随母归省；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2404745" y="2312670"/>
            <a:ext cx="2144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②伙伴游玩；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4549140" y="2312670"/>
            <a:ext cx="2097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③看戏遇阻；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6650355" y="2320925"/>
            <a:ext cx="2200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④月夜行船；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0655" y="2866390"/>
            <a:ext cx="2189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⑤赵庄看戏；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2404745" y="2863850"/>
            <a:ext cx="2144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⑥回程吃豆；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4549140" y="2863215"/>
            <a:ext cx="2078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⑦深夜返家；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5" grpId="1" animBg="1"/>
      <p:bldP spid="35" grpId="1"/>
      <p:bldP spid="37" grpId="1" animBg="1"/>
      <p:bldP spid="38" grpId="1"/>
      <p:bldP spid="39" grpId="1"/>
      <p:bldP spid="40" grpId="1" animBg="1"/>
      <p:bldP spid="41" grpId="1"/>
      <p:bldP spid="3" grpId="2"/>
      <p:bldP spid="12" grpId="0"/>
      <p:bldP spid="13" grpId="0"/>
      <p:bldP spid="14" grpId="0"/>
      <p:bldP spid="15" grpId="0"/>
      <p:bldP spid="16" grpId="0"/>
      <p:bldP spid="17" grpId="0"/>
      <p:bldP spid="18" grpId="0"/>
      <p:bldP spid="5" grpId="0"/>
      <p:bldP spid="35" grpId="2"/>
      <p:bldP spid="37" grpId="2" bldLvl="0" animBg="1"/>
      <p:bldP spid="38" grpId="2"/>
      <p:bldP spid="39" grpId="2"/>
      <p:bldP spid="40" grpId="2" bldLvl="0" animBg="1"/>
      <p:bldP spid="41" grpId="2"/>
      <p:bldP spid="25" grpId="2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5250" y="769620"/>
            <a:ext cx="896302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按照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时间顺序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给课文分段，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归纳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段意和层意。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8002" name="文本框 128001"/>
          <p:cNvSpPr txBox="1"/>
          <p:nvPr/>
        </p:nvSpPr>
        <p:spPr>
          <a:xfrm>
            <a:off x="845858" y="3543600"/>
            <a:ext cx="570865" cy="1263015"/>
          </a:xfrm>
          <a:prstGeom prst="rect">
            <a:avLst/>
          </a:prstGeom>
          <a:noFill/>
          <a:ln w="9525">
            <a:noFill/>
          </a:ln>
        </p:spPr>
        <p:txBody>
          <a:bodyPr wrap="none" lIns="81636" tIns="40818" rIns="81636" bIns="40818" anchor="t" anchorCtr="0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社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40000"/>
              </a:lnSpc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戏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003" name="左大括号 128002"/>
          <p:cNvSpPr/>
          <p:nvPr/>
        </p:nvSpPr>
        <p:spPr>
          <a:xfrm>
            <a:off x="1543685" y="2962910"/>
            <a:ext cx="288290" cy="2307590"/>
          </a:xfrm>
          <a:prstGeom prst="leftBrace">
            <a:avLst>
              <a:gd name="adj1" fmla="val 122802"/>
              <a:gd name="adj2" fmla="val 50000"/>
            </a:avLst>
          </a:prstGeom>
          <a:noFill/>
          <a:ln w="38100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81636" tIns="40818" rIns="81636" bIns="40818" anchor="ctr" anchorCtr="0"/>
          <a:p>
            <a:pPr algn="ctr"/>
            <a:endParaRPr lang="zh-CN" altLang="en-US" sz="3200" b="1" dirty="0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004" name="文本框 128003"/>
          <p:cNvSpPr txBox="1"/>
          <p:nvPr/>
        </p:nvSpPr>
        <p:spPr>
          <a:xfrm>
            <a:off x="1958975" y="2698115"/>
            <a:ext cx="6486525" cy="106616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看戏前：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随母归省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小住平桥村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（1—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05" name="文本框 128004"/>
          <p:cNvSpPr txBox="1"/>
          <p:nvPr/>
        </p:nvSpPr>
        <p:spPr>
          <a:xfrm>
            <a:off x="1958975" y="3814445"/>
            <a:ext cx="6493510" cy="106616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看戏中：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去赵庄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看社戏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的全过程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—30）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06" name="文本框 128005"/>
          <p:cNvSpPr txBox="1"/>
          <p:nvPr/>
        </p:nvSpPr>
        <p:spPr>
          <a:xfrm>
            <a:off x="1958340" y="4930775"/>
            <a:ext cx="6494145" cy="106616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看戏后：看社戏后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余波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（31—40）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250" y="1760220"/>
            <a:ext cx="1257300" cy="583565"/>
          </a:xfrm>
          <a:prstGeom prst="rect">
            <a:avLst/>
          </a:prstGeom>
          <a:solidFill>
            <a:srgbClr val="DAE7D5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段意：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128003" grpId="0" bldLvl="0" animBg="1"/>
      <p:bldP spid="128004" grpId="0"/>
      <p:bldP spid="128005" grpId="0"/>
      <p:bldP spid="1280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5250" y="769620"/>
            <a:ext cx="896302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按照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时间顺序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给课文分段，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归纳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段意和层意。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8003" name="左大括号 128002"/>
          <p:cNvSpPr/>
          <p:nvPr/>
        </p:nvSpPr>
        <p:spPr>
          <a:xfrm>
            <a:off x="3250565" y="2887345"/>
            <a:ext cx="410210" cy="2678430"/>
          </a:xfrm>
          <a:prstGeom prst="leftBrace">
            <a:avLst>
              <a:gd name="adj1" fmla="val 122802"/>
              <a:gd name="adj2" fmla="val 50000"/>
            </a:avLst>
          </a:prstGeom>
          <a:noFill/>
          <a:ln w="38100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81636" tIns="40818" rIns="81636" bIns="40818" anchor="ctr" anchorCtr="0"/>
          <a:p>
            <a:pPr algn="ctr"/>
            <a:endParaRPr lang="zh-CN" altLang="en-US" sz="3200" b="1" dirty="0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005" name="文本框 128004"/>
          <p:cNvSpPr txBox="1"/>
          <p:nvPr/>
        </p:nvSpPr>
        <p:spPr>
          <a:xfrm>
            <a:off x="154305" y="3848100"/>
            <a:ext cx="3037205" cy="155829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看戏中：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去赵庄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看社戏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的全过程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（4—30）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250" y="1760220"/>
            <a:ext cx="1257300" cy="583565"/>
          </a:xfrm>
          <a:prstGeom prst="rect">
            <a:avLst/>
          </a:prstGeom>
          <a:solidFill>
            <a:srgbClr val="DAE7D5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层意：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8011" name="文本框 128010"/>
          <p:cNvSpPr txBox="1">
            <a:spLocks noChangeArrowheads="1"/>
          </p:cNvSpPr>
          <p:nvPr/>
        </p:nvSpPr>
        <p:spPr bwMode="auto">
          <a:xfrm>
            <a:off x="3660463" y="2569274"/>
            <a:ext cx="4247515" cy="573405"/>
          </a:xfrm>
          <a:prstGeom prst="rect">
            <a:avLst/>
          </a:prstGeom>
          <a:noFill/>
          <a:ln>
            <a:noFill/>
          </a:ln>
        </p:spPr>
        <p:txBody>
          <a:bodyPr wrap="none" lIns="81636" tIns="40818" rIns="81636" bIns="40818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看社戏的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波折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kumimoji="0" lang="en-US" altLang="zh-CN" sz="3200" b="1" i="0" u="none" strike="noStrike" kern="1200" cap="none" spc="0" normalizeH="0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—9）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12" name="文本框 128011"/>
          <p:cNvSpPr txBox="1">
            <a:spLocks noChangeArrowheads="1"/>
          </p:cNvSpPr>
          <p:nvPr/>
        </p:nvSpPr>
        <p:spPr bwMode="auto">
          <a:xfrm>
            <a:off x="3598074" y="3455014"/>
            <a:ext cx="5474335" cy="573405"/>
          </a:xfrm>
          <a:prstGeom prst="rect">
            <a:avLst/>
          </a:prstGeom>
          <a:noFill/>
          <a:ln>
            <a:noFill/>
          </a:ln>
        </p:spPr>
        <p:txBody>
          <a:bodyPr wrap="none" lIns="81636" tIns="40818" rIns="81636" bIns="40818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途中的见闻和感受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（10—13）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13" name="文本框 128012"/>
          <p:cNvSpPr txBox="1">
            <a:spLocks noChangeArrowheads="1"/>
          </p:cNvSpPr>
          <p:nvPr/>
        </p:nvSpPr>
        <p:spPr bwMode="auto">
          <a:xfrm>
            <a:off x="3659034" y="4340834"/>
            <a:ext cx="4249420" cy="573405"/>
          </a:xfrm>
          <a:prstGeom prst="rect">
            <a:avLst/>
          </a:prstGeom>
          <a:noFill/>
          <a:ln>
            <a:noFill/>
          </a:ln>
        </p:spPr>
        <p:txBody>
          <a:bodyPr wrap="none" lIns="81636" tIns="40818" rIns="81636" bIns="40818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赵庄看社戏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（14—21）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14" name="文本框 128013"/>
          <p:cNvSpPr txBox="1">
            <a:spLocks noChangeArrowheads="1"/>
          </p:cNvSpPr>
          <p:nvPr/>
        </p:nvSpPr>
        <p:spPr bwMode="auto">
          <a:xfrm>
            <a:off x="3659034" y="5226813"/>
            <a:ext cx="4657725" cy="573405"/>
          </a:xfrm>
          <a:prstGeom prst="rect">
            <a:avLst/>
          </a:prstGeom>
          <a:noFill/>
          <a:ln>
            <a:noFill/>
          </a:ln>
        </p:spPr>
        <p:txBody>
          <a:bodyPr wrap="none" lIns="81636" tIns="40818" rIns="81636" bIns="40818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深夜归航偷豆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（22—30）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80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280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bldLvl="0" animBg="1"/>
      <p:bldP spid="128005" grpId="0"/>
      <p:bldP spid="128011" grpId="0"/>
      <p:bldP spid="128012" grpId="0"/>
      <p:bldP spid="128013" grpId="0"/>
      <p:bldP spid="1280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读课文，思考下列问题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文章写平桥村是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的乐土，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的具体表现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有哪些？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小住平桥村的生活与看社戏有什么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概括出表现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心情变化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的词句，说说这样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详写的作用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看社戏出发前遇到了哪些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波折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？又是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怎样解决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这些波折？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文本框 3077"/>
          <p:cNvSpPr txBox="1"/>
          <p:nvPr/>
        </p:nvSpPr>
        <p:spPr>
          <a:xfrm>
            <a:off x="34925" y="172085"/>
            <a:ext cx="9022715" cy="12014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文章写平桥村是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的乐土，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乐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的具体表现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有哪些？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74930" y="1463040"/>
            <a:ext cx="8982710" cy="4978400"/>
          </a:xfrm>
          <a:prstGeom prst="rect">
            <a:avLst/>
          </a:prstGeom>
          <a:noFill/>
          <a:ln w="19050" cap="flat" cmpd="sng">
            <a:solidFill>
              <a:srgbClr val="92D05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square" lIns="81636" tIns="40818" rIns="81636" bIns="40818" anchor="t" anchorCtr="0">
            <a:noAutofit/>
          </a:bodyPr>
          <a:p>
            <a:pPr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在那里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受到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优待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钓虾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归我吃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；坐船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在舱中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和年幼的小孩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剥豆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；六一公公送我罗汉豆。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）可以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免念枯燥无味的书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秩秩斯干幽幽南山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没有封建礼教的约束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，人人平等。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）有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热情好客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的小朋友们。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最聪明的双喜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，有乐于助人的桂生，有公而忘私的阿发。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）有丰富多彩的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生活情趣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掘蚯蚓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钓虾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；放牛；看戏；偷豆、吃豆。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2" grpId="2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76580" y="1503680"/>
            <a:ext cx="7776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小住平桥村的生活与看社戏有什么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关系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8815" y="2352675"/>
            <a:ext cx="778637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交代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了看社戏的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时间、地点、缘由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②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引出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了同去看社戏的乡间的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小朋友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③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表现出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与小伙伴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一起玩耍的快乐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，为下文写看社戏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做铺垫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5250" y="64135"/>
            <a:ext cx="896302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algn="l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概括出表现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心情变化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的词句，说说这样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详写的作用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250" y="1336675"/>
            <a:ext cx="8963025" cy="53848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marL="457200" indent="-457200" algn="just">
              <a:lnSpc>
                <a:spcPct val="120000"/>
              </a:lnSpc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sz="3200" b="1">
                <a:solidFill>
                  <a:srgbClr val="0000FF"/>
                </a:solidFill>
                <a:ea typeface="楷体" panose="02010609060101010101" pitchFamily="49" charset="-122"/>
              </a:rPr>
              <a:t>第一盼望</a:t>
            </a:r>
            <a:r>
              <a:rPr lang="zh-CN" sz="3200" b="1">
                <a:ea typeface="楷体" panose="02010609060101010101" pitchFamily="49" charset="-122"/>
              </a:rPr>
              <a:t>的</a:t>
            </a:r>
            <a:endParaRPr lang="en-US" altLang="zh-CN" sz="3200" b="1"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sz="3200" b="1">
                <a:solidFill>
                  <a:srgbClr val="0000FF"/>
                </a:solidFill>
                <a:ea typeface="楷体" panose="02010609060101010101" pitchFamily="49" charset="-122"/>
              </a:rPr>
              <a:t>急得要哭</a:t>
            </a:r>
            <a:endParaRPr lang="zh-CN" sz="3200" b="1"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sz="3200" b="1">
                <a:ea typeface="楷体" panose="02010609060101010101" pitchFamily="49" charset="-122"/>
              </a:rPr>
              <a:t>我</a:t>
            </a:r>
            <a:r>
              <a:rPr lang="zh-CN" sz="3200" b="1">
                <a:solidFill>
                  <a:srgbClr val="0000FF"/>
                </a:solidFill>
                <a:ea typeface="楷体" panose="02010609060101010101" pitchFamily="49" charset="-122"/>
              </a:rPr>
              <a:t>似乎</a:t>
            </a:r>
            <a:r>
              <a:rPr lang="zh-CN" sz="3200" b="1">
                <a:ea typeface="楷体" panose="02010609060101010101" pitchFamily="49" charset="-122"/>
              </a:rPr>
              <a:t>听到锣鼓的声音，而且知道他们在戏台下买豆浆喝。</a:t>
            </a:r>
            <a:endParaRPr lang="zh-CN" sz="3200" b="1"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en-US" sz="3200" b="1">
                <a:ea typeface="楷体" panose="02010609060101010101" pitchFamily="49" charset="-122"/>
              </a:rPr>
              <a:t>吃饭之后，看过戏的少年们也都聚拢来了，高高兴兴的来讲戏。只有我</a:t>
            </a:r>
            <a:r>
              <a:rPr lang="zh-CN" altLang="en-US" sz="3200" b="1">
                <a:solidFill>
                  <a:srgbClr val="0000FF"/>
                </a:solidFill>
                <a:ea typeface="楷体" panose="02010609060101010101" pitchFamily="49" charset="-122"/>
              </a:rPr>
              <a:t>不开口</a:t>
            </a:r>
            <a:r>
              <a:rPr lang="zh-CN" altLang="en-US" sz="3200" b="1">
                <a:ea typeface="楷体" panose="02010609060101010101" pitchFamily="49" charset="-122"/>
              </a:rPr>
              <a:t>。</a:t>
            </a:r>
            <a:endParaRPr lang="zh-CN" altLang="en-US" sz="3200" b="1"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en-US" sz="3200" b="1"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0000FF"/>
                </a:solidFill>
                <a:ea typeface="楷体" panose="02010609060101010101" pitchFamily="49" charset="-122"/>
              </a:rPr>
              <a:t>高兴</a:t>
            </a:r>
            <a:r>
              <a:rPr lang="zh-CN" altLang="en-US" sz="3200" b="1">
                <a:ea typeface="楷体" panose="02010609060101010101" pitchFamily="49" charset="-122"/>
              </a:rPr>
              <a:t>了。</a:t>
            </a:r>
            <a:endParaRPr lang="zh-CN" altLang="en-US" sz="3200" b="1"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en-US" sz="3200" b="1">
                <a:ea typeface="楷体" panose="02010609060101010101" pitchFamily="49" charset="-122"/>
              </a:rPr>
              <a:t>我的很重的心忽而</a:t>
            </a:r>
            <a:r>
              <a:rPr lang="zh-CN" altLang="en-US" sz="3200" b="1">
                <a:solidFill>
                  <a:srgbClr val="0000FF"/>
                </a:solidFill>
                <a:ea typeface="楷体" panose="02010609060101010101" pitchFamily="49" charset="-122"/>
              </a:rPr>
              <a:t>轻松</a:t>
            </a:r>
            <a:r>
              <a:rPr lang="zh-CN" altLang="en-US" sz="3200" b="1">
                <a:ea typeface="楷体" panose="02010609060101010101" pitchFamily="49" charset="-122"/>
              </a:rPr>
              <a:t>了，身体也似乎舒展到说不出的大。</a:t>
            </a:r>
            <a:endParaRPr lang="zh-CN" altLang="en-US" sz="3200" b="1"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1"/>
            </p:custDataLst>
          </p:nvPr>
        </p:nvSpPr>
        <p:spPr>
          <a:xfrm>
            <a:off x="2744470" y="1403350"/>
            <a:ext cx="35293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社戏的吸引力之大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338070" y="1986915"/>
            <a:ext cx="56241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极力渲染想看戏的急切心情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960370" y="3032125"/>
            <a:ext cx="60325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想象，表现了看戏的渴望与看不了戏的悲伤、失落之情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598920" y="4257040"/>
            <a:ext cx="24593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对比，突出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的沮丧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560320" y="4907280"/>
            <a:ext cx="56241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可以去看戏的喜悦之情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960370" y="6019165"/>
            <a:ext cx="60979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心理描写、夸张，心情无限之好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8" grpId="1"/>
      <p:bldP spid="38" grpId="2"/>
      <p:bldP spid="4" grpId="1"/>
      <p:bldP spid="4" grpId="2"/>
      <p:bldP spid="7" grpId="1"/>
      <p:bldP spid="7" grpId="2"/>
      <p:bldP spid="8" grpId="1"/>
      <p:bldP spid="8" grpId="2"/>
      <p:bldP spid="9" grpId="1"/>
      <p:bldP spid="9" grpId="2"/>
      <p:bldP spid="10" grpId="1"/>
      <p:bldP spid="10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66700" y="1362710"/>
            <a:ext cx="8572500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这样写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突出了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“我”要去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看社戏的迫切心情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，为下文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写看社戏的乐趣做铺垫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6700" y="1250950"/>
            <a:ext cx="24860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详写的作用：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6675" y="59055"/>
            <a:ext cx="901954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algn="l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看社戏出发前遇到了哪些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波折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？又是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怎样解决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的？为什么要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详写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这些波折？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1"/>
            </p:custDataLst>
          </p:nvPr>
        </p:nvSpPr>
        <p:spPr>
          <a:xfrm>
            <a:off x="788396" y="3307278"/>
            <a:ext cx="312385" cy="31190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2800">
              <a:solidFill>
                <a:sysClr val="window" lastClr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 flipV="1">
            <a:off x="1726991" y="2792861"/>
            <a:ext cx="312417" cy="324799"/>
          </a:xfrm>
          <a:prstGeom prst="ellipse">
            <a:avLst/>
          </a:prstGeom>
          <a:solidFill>
            <a:sysClr val="windowText" lastClr="000000"/>
          </a:solidFill>
          <a:ln>
            <a:solidFill>
              <a:srgbClr val="C00000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2800">
              <a:solidFill>
                <a:sysClr val="window" lastClr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3194576" y="3307278"/>
            <a:ext cx="312385" cy="31190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2800">
              <a:solidFill>
                <a:sysClr val="window" lastClr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4645660" y="2787015"/>
            <a:ext cx="313690" cy="314960"/>
          </a:xfrm>
          <a:prstGeom prst="ellipse">
            <a:avLst/>
          </a:prstGeom>
          <a:solidFill>
            <a:sysClr val="windowText" lastClr="000000"/>
          </a:solidFill>
          <a:ln>
            <a:solidFill>
              <a:srgbClr val="C00000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280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>
            <p:custDataLst>
              <p:tags r:id="rId5"/>
            </p:custDataLst>
          </p:nvPr>
        </p:nvSpPr>
        <p:spPr>
          <a:xfrm>
            <a:off x="7597775" y="2877185"/>
            <a:ext cx="313055" cy="320040"/>
          </a:xfrm>
          <a:prstGeom prst="ellipse">
            <a:avLst/>
          </a:prstGeom>
          <a:solidFill>
            <a:sysClr val="windowText" lastClr="000000"/>
          </a:solidFill>
          <a:ln>
            <a:solidFill>
              <a:srgbClr val="C00000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2800">
              <a:solidFill>
                <a:sysClr val="window" lastClr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6174740" y="3307278"/>
            <a:ext cx="315595" cy="31178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2800">
              <a:solidFill>
                <a:sysClr val="window" lastClr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箭头连接符 10"/>
          <p:cNvCxnSpPr>
            <a:stCxn id="5" idx="7"/>
          </p:cNvCxnSpPr>
          <p:nvPr>
            <p:custDataLst>
              <p:tags r:id="rId7"/>
            </p:custDataLst>
          </p:nvPr>
        </p:nvCxnSpPr>
        <p:spPr>
          <a:xfrm flipV="1">
            <a:off x="1055064" y="2990407"/>
            <a:ext cx="618490" cy="362585"/>
          </a:xfrm>
          <a:prstGeom prst="straightConnector1">
            <a:avLst/>
          </a:prstGeom>
          <a:ln w="28575">
            <a:solidFill>
              <a:sysClr val="windowText" lastClr="000000"/>
            </a:solidFill>
            <a:tailEnd type="arrow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cxnSp>
        <p:nvCxnSpPr>
          <p:cNvPr id="13" name="直接箭头连接符 12"/>
          <p:cNvCxnSpPr/>
          <p:nvPr>
            <p:custDataLst>
              <p:tags r:id="rId8"/>
            </p:custDataLst>
          </p:nvPr>
        </p:nvCxnSpPr>
        <p:spPr>
          <a:xfrm flipV="1">
            <a:off x="3610470" y="2966906"/>
            <a:ext cx="922020" cy="488315"/>
          </a:xfrm>
          <a:prstGeom prst="straightConnector1">
            <a:avLst/>
          </a:prstGeom>
          <a:ln w="28575">
            <a:solidFill>
              <a:sysClr val="windowText" lastClr="000000"/>
            </a:solidFill>
            <a:tailEnd type="arrow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cxnSp>
        <p:nvCxnSpPr>
          <p:cNvPr id="14" name="直接箭头连接符 13"/>
          <p:cNvCxnSpPr/>
          <p:nvPr>
            <p:custDataLst>
              <p:tags r:id="rId9"/>
            </p:custDataLst>
          </p:nvPr>
        </p:nvCxnSpPr>
        <p:spPr>
          <a:xfrm flipV="1">
            <a:off x="6490212" y="3063908"/>
            <a:ext cx="1107270" cy="444337"/>
          </a:xfrm>
          <a:prstGeom prst="straightConnector1">
            <a:avLst/>
          </a:prstGeom>
          <a:ln w="28575">
            <a:solidFill>
              <a:sysClr val="windowText" lastClr="000000"/>
            </a:solidFill>
            <a:tailEnd type="arrow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cxnSp>
        <p:nvCxnSpPr>
          <p:cNvPr id="15" name="直接箭头连接符 14"/>
          <p:cNvCxnSpPr/>
          <p:nvPr>
            <p:custDataLst>
              <p:tags r:id="rId10"/>
            </p:custDataLst>
          </p:nvPr>
        </p:nvCxnSpPr>
        <p:spPr>
          <a:xfrm>
            <a:off x="2092172" y="2990013"/>
            <a:ext cx="1102360" cy="430530"/>
          </a:xfrm>
          <a:prstGeom prst="straightConnector1">
            <a:avLst/>
          </a:prstGeom>
          <a:ln w="28575">
            <a:solidFill>
              <a:sysClr val="windowText" lastClr="000000"/>
            </a:solidFill>
            <a:tailEnd type="arrow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cxnSp>
        <p:nvCxnSpPr>
          <p:cNvPr id="17" name="直接箭头连接符 16"/>
          <p:cNvCxnSpPr>
            <a:endCxn id="10" idx="2"/>
          </p:cNvCxnSpPr>
          <p:nvPr>
            <p:custDataLst>
              <p:tags r:id="rId11"/>
            </p:custDataLst>
          </p:nvPr>
        </p:nvCxnSpPr>
        <p:spPr>
          <a:xfrm>
            <a:off x="5022391" y="3001920"/>
            <a:ext cx="1152525" cy="461645"/>
          </a:xfrm>
          <a:prstGeom prst="straightConnector1">
            <a:avLst/>
          </a:prstGeom>
          <a:ln w="28575">
            <a:solidFill>
              <a:sysClr val="windowText" lastClr="000000"/>
            </a:solidFill>
            <a:tailEnd type="arrow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233680" y="3688080"/>
            <a:ext cx="1635125" cy="521970"/>
          </a:xfrm>
          <a:prstGeom prst="rect">
            <a:avLst/>
          </a:prstGeom>
          <a:noFill/>
          <a:ln w="28575">
            <a:solidFill>
              <a:srgbClr val="70AD47">
                <a:lumMod val="75000"/>
              </a:srgbClr>
            </a:solidFill>
          </a:ln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叫不到船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3"/>
            </p:custDataLst>
          </p:nvPr>
        </p:nvSpPr>
        <p:spPr>
          <a:xfrm>
            <a:off x="1101090" y="1737995"/>
            <a:ext cx="1811020" cy="953135"/>
          </a:xfrm>
          <a:prstGeom prst="rect">
            <a:avLst/>
          </a:prstGeom>
          <a:noFill/>
          <a:ln w="28575">
            <a:solidFill>
              <a:srgbClr val="70AD47">
                <a:lumMod val="75000"/>
              </a:srgbClr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八叔的航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l"/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船回来了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2382520" y="3691255"/>
            <a:ext cx="2733675" cy="522605"/>
          </a:xfrm>
          <a:prstGeom prst="rect">
            <a:avLst/>
          </a:prstGeom>
          <a:noFill/>
          <a:ln w="28575">
            <a:solidFill>
              <a:srgbClr val="70AD47">
                <a:lumMod val="75000"/>
              </a:srgbClr>
            </a:solidFill>
          </a:ln>
        </p:spPr>
        <p:txBody>
          <a:bodyPr wrap="square" rtlCol="0">
            <a:noAutofit/>
          </a:bodyPr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不准和别人同去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5"/>
            </p:custDataLst>
          </p:nvPr>
        </p:nvSpPr>
        <p:spPr>
          <a:xfrm>
            <a:off x="3610610" y="1731010"/>
            <a:ext cx="2385060" cy="953135"/>
          </a:xfrm>
          <a:prstGeom prst="rect">
            <a:avLst/>
          </a:prstGeom>
          <a:noFill/>
          <a:ln w="28575">
            <a:solidFill>
              <a:srgbClr val="70AD47">
                <a:lumMod val="75000"/>
              </a:srgbClr>
            </a:solidFill>
          </a:ln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少年们愿意和</a:t>
            </a:r>
            <a:r>
              <a:rPr lang="en-US" altLang="zh-CN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一起去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5497195" y="3690620"/>
            <a:ext cx="2016125" cy="526415"/>
          </a:xfrm>
          <a:prstGeom prst="rect">
            <a:avLst/>
          </a:prstGeom>
          <a:noFill/>
          <a:ln w="28575">
            <a:solidFill>
              <a:srgbClr val="70AD47">
                <a:lumMod val="75000"/>
              </a:srgbClr>
            </a:solidFill>
          </a:ln>
        </p:spPr>
        <p:txBody>
          <a:bodyPr wrap="square" rtlCol="0">
            <a:noAutofit/>
          </a:bodyPr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外祖母担心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6350062" y="1721310"/>
            <a:ext cx="2643637" cy="953135"/>
          </a:xfrm>
          <a:prstGeom prst="rect">
            <a:avLst/>
          </a:prstGeom>
          <a:noFill/>
          <a:ln w="28575">
            <a:solidFill>
              <a:srgbClr val="70AD47">
                <a:lumMod val="75000"/>
              </a:srgbClr>
            </a:solidFill>
          </a:ln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双喜</a:t>
            </a:r>
            <a:r>
              <a:rPr lang="en-US" altLang="zh-CN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写包票</a:t>
            </a:r>
            <a:r>
              <a:rPr lang="en-US" altLang="zh-CN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保证不出事</a:t>
            </a:r>
            <a:endParaRPr lang="en-US" altLang="zh-CN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9845" y="4545330"/>
            <a:ext cx="77863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①为下文写看戏途中的好心情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做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铺垫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；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②初步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表现小伙伴们的热情、能干等特点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；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③使文章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情节波澜起伏、引人入胜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660" y="4545330"/>
            <a:ext cx="1334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作用：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8" grpId="0" bldLvl="0" animBg="1"/>
      <p:bldP spid="18" grpId="1"/>
      <p:bldP spid="20" grpId="0" bldLvl="0" animBg="1"/>
      <p:bldP spid="20" grpId="1"/>
      <p:bldP spid="21" grpId="0" bldLvl="0" animBg="1"/>
      <p:bldP spid="21" grpId="1"/>
      <p:bldP spid="22" grpId="0" bldLvl="0" animBg="1"/>
      <p:bldP spid="22" grpId="1"/>
      <p:bldP spid="23" grpId="0" bldLvl="0" animBg="1"/>
      <p:bldP spid="23" grpId="1"/>
      <p:bldP spid="24" grpId="0" bldLvl="0" animBg="1"/>
      <p:bldP spid="24" grpId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294765"/>
            <a:ext cx="9022715" cy="3634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通过这节课的学习，我们可知，作者按照时间顺序组织材料，将看社戏的过程写得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一波三折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，情节跌宕起伏，但总体叙述井然有序，令人身临其境，意味无穷；整篇文章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得当，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简则不多一字，繁则浓墨重彩，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重点突出，令读者印象深刻。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25336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社戏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50655" cy="4225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社，地主也。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《说文》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社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在古代指土地神和祭祀土地神的地方，后来发展为地方基层组织或区域的名称，接近村庄的概念。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社，在浙江绍兴，指一种居住区域，社戏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指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旧时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某些地区农村中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迎神赛会时演出的戏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就是社中每年所演的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年规戏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132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归纳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46480"/>
            <a:ext cx="9022715" cy="55029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详写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，即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写得具体完整、生动形象。力求做到叙述有头有尾；描写具体生动；刻画细致入微。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略写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，即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写得简明扼要、概括精炼。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分析材料的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，要根据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中心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表达的需要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Calibri" panose="020F0502020204030204" charset="0"/>
                <a:ea typeface="黑体" panose="02010609060101010101" pitchFamily="49" charset="-122"/>
              </a:rPr>
              <a:t>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使文章主次分明，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重点突出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，全面细致地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展现了</a:t>
            </a:r>
            <a:r>
              <a:rPr lang="en-US" altLang="zh-CN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的场景</a:t>
            </a:r>
            <a:r>
              <a:rPr lang="en-US" altLang="zh-CN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抒发了作者</a:t>
            </a:r>
            <a:r>
              <a:rPr lang="en-US" altLang="zh-CN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的情感</a:t>
            </a:r>
            <a:r>
              <a:rPr lang="en-US" altLang="zh-CN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突出了</a:t>
            </a:r>
            <a:r>
              <a:rPr lang="en-US" altLang="zh-CN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的人物形象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Calibri" panose="020F0502020204030204" charset="0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详和略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互为补充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，相辅相成，使读者感到文章更加清晰有序。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33464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" y="1543050"/>
            <a:ext cx="8576310" cy="39998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6" name="文本框 2055"/>
          <p:cNvSpPr txBox="1"/>
          <p:nvPr/>
        </p:nvSpPr>
        <p:spPr>
          <a:xfrm>
            <a:off x="251460" y="2234883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直接连接符 2056"/>
          <p:cNvSpPr/>
          <p:nvPr/>
        </p:nvSpPr>
        <p:spPr>
          <a:xfrm>
            <a:off x="315913" y="2969260"/>
            <a:ext cx="79930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TextBox 48"/>
          <p:cNvSpPr txBox="1"/>
          <p:nvPr/>
        </p:nvSpPr>
        <p:spPr>
          <a:xfrm>
            <a:off x="2159000" y="1520190"/>
            <a:ext cx="4827905" cy="622300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sz="3600" b="1" dirty="0" smtClean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sz="3600" b="1" dirty="0" smtClean="0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179705" y="3211830"/>
            <a:ext cx="9022715" cy="2578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领会作者描写景物时运用多感官描写、融情入景的写作手法。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感受看戏、偷豆中的童真童趣及淳朴乡风中的真善美。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通过探究看似自相矛盾的表述，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体会作者的深层思想与情感。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2053"/>
          <p:cNvSpPr txBox="1"/>
          <p:nvPr/>
        </p:nvSpPr>
        <p:spPr>
          <a:xfrm>
            <a:off x="2158365" y="527050"/>
            <a:ext cx="4828540" cy="82994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课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社戏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394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指导及检测一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3634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阅读课文，思考下列问题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找出描写江南水乡美好景致的句子。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作者都描写了哪些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景物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？运用了哪些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手法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【提示】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从不同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的角度出发思考和分析。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这些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景物描写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对表现课文中心思想具有怎样的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1034415"/>
            <a:ext cx="9082405" cy="4346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just" eaLnBrk="0" fontAlgn="base" hangingPunct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朦胧的月色、淡黑的起伏的连山、星星点点的渔火。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豆麦、水草的清香，夹杂在水气中扑面的吹来。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声音宛转、悠扬使我的心也沉静，然后又自失起来。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几点火,料想便是戏台。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indent="0" algn="just" eaLnBrk="0" fontAlgn="base" hangingPunct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endParaRPr lang="zh-CN" altLang="en-US" sz="1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淡黑的起伏的连山，仿佛是踊跃的铁的兽脊似的，都远远地向船尾跑去了，但我却还以为船慢。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55890" y="1668780"/>
            <a:ext cx="95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视觉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4305" y="2411095"/>
            <a:ext cx="924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嗅觉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3030" y="3185160"/>
            <a:ext cx="6424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听觉、为笛声而吸引陶醉、沉静的心情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11780" y="3959225"/>
            <a:ext cx="905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想象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10485" y="5259070"/>
            <a:ext cx="4112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幻觉、比喻、以动写静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3873" y="343535"/>
            <a:ext cx="3056255" cy="583565"/>
          </a:xfrm>
          <a:prstGeom prst="rect">
            <a:avLst/>
          </a:prstGeom>
          <a:solidFill>
            <a:srgbClr val="D9E7D8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月夜行船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的美景</a:t>
            </a: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72175" y="2411095"/>
            <a:ext cx="95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触觉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ldLvl="0" animBg="1"/>
      <p:bldP spid="4" grpId="0"/>
      <p:bldP spid="6" grpId="0"/>
      <p:bldP spid="7" grpId="0"/>
      <p:bldP spid="8" grpId="0"/>
      <p:bldP spid="9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53490" y="953135"/>
            <a:ext cx="7776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景物描写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</a:t>
            </a:r>
            <a:r>
              <a:rPr 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作用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是什么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9410" y="1536700"/>
            <a:ext cx="844867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交代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故事发生的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时间、地点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暗示社会背景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；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渲染气氛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；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③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烘托人物心情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衬托人物性格、品质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；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④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推动故事情节发展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，为后文故事情节的发展做铺垫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；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⑤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表现中心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3043873" y="343535"/>
            <a:ext cx="3056255" cy="583565"/>
          </a:xfrm>
          <a:prstGeom prst="rect">
            <a:avLst/>
          </a:prstGeom>
          <a:solidFill>
            <a:srgbClr val="D9E7D8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月夜行船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的美景</a:t>
            </a: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5185" y="2033270"/>
            <a:ext cx="7727950" cy="35058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eaLnBrk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这些景物描写为我们展示了一幅江南水乡所特有的清新优美的图景，写出了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行船之快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融情于景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情景交融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。烘托出“我”去看社戏时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愉悦、急切、兴奋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的心情。为下文去赵庄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看社戏做铺垫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有力地表现了中心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。这一路所见的优美自然风光，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正是我难以忘怀这一夜的重要的原因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4625" y="1373505"/>
            <a:ext cx="3116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景物描写的作用：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755" y="1022985"/>
            <a:ext cx="9010650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在灯光里的戏台像仙山楼阁。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悠扬的横笛声。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航船像大白鱼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在浪花里蹿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老渔父喝彩。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3873" y="163195"/>
            <a:ext cx="3056255" cy="583565"/>
          </a:xfrm>
          <a:prstGeom prst="rect">
            <a:avLst/>
          </a:prstGeom>
          <a:solidFill>
            <a:srgbClr val="D9E7D8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月下归航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的美景</a:t>
            </a: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3435" y="1109345"/>
            <a:ext cx="2132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视觉、比喻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9625" y="1631315"/>
            <a:ext cx="1000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听觉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91885" y="2312670"/>
            <a:ext cx="2132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视觉、比喻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44190" y="2834640"/>
            <a:ext cx="1000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听觉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755" y="3752850"/>
            <a:ext cx="1143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作用：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14755" y="3667125"/>
            <a:ext cx="7867650" cy="24276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eaLnBrk="0" fontAlgn="auto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运用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比喻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，反映了儿童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富于幻想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的特点和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愉快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的心情，生动形象地写出了船行速度之快。老渔父的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喝采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侧面描写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，从侧面衬托了孩子们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划船本领的高超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ldLvl="0" animBg="1"/>
      <p:bldP spid="6" grpId="0"/>
      <p:bldP spid="9" grpId="0"/>
      <p:bldP spid="7" grpId="0"/>
      <p:bldP spid="8" grpId="0"/>
      <p:bldP spid="19" grpId="0"/>
      <p:bldP spid="11" grpId="0"/>
      <p:bldP spid="11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457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归纳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3077"/>
          <p:cNvSpPr txBox="1"/>
          <p:nvPr/>
        </p:nvSpPr>
        <p:spPr>
          <a:xfrm>
            <a:off x="34925" y="1221740"/>
            <a:ext cx="9022715" cy="5259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侧面描写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，又称为间接描写，是指在文学创作中，作者通过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对周围人物或环境的描绘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来表现所要描写的对象，以使其鲜明突出。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侧面描写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Calibri" panose="020F0502020204030204" charset="0"/>
                <a:ea typeface="黑体" panose="02010609060101010101" pitchFamily="49" charset="-122"/>
              </a:rPr>
              <a:t>①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激发想象力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：侧面描写往往比正面描写更机智，它能以较经济的笔墨表现所描写的对象，却能收到以少胜多的功效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Calibri" panose="020F0502020204030204" charset="0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补充正面描写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：侧面描写多结合正面描写进行，好的侧面描写，往往能起到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烘云托月、锦上添花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077"/>
          <p:cNvSpPr txBox="1"/>
          <p:nvPr/>
        </p:nvSpPr>
        <p:spPr>
          <a:xfrm>
            <a:off x="34925" y="677545"/>
            <a:ext cx="9022715" cy="5259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侧面描写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表现人物性格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：尽管侧面描写常常结合正面描写塑造人物形象，但也有些时候，表现人物性格不适宜用正面描写。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使文章或小说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更加生动感人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：侧面描写利用的就是侧面描写手法，它的作用在于使文章或小说更加生动感人。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增强文章的说服力和感染力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：侧面描写可以使文章更有说服力和感染力，让读者更容易接受作者的观点，更容易感受作者的情感。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437640"/>
            <a:ext cx="559879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鲁迅（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1881—1936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原名周树人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，字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豫才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，浙江绍兴人。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文学家、思想家和革命家。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1918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月，首次用笔名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鲁迅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发表了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中国现代文学史上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第一篇白话小说《狂人日记》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，奠定了新文学运动的基石。代表作品有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小说集《呐喊》《彷徨》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《故事新编》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散文集《朝花夕拾》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散文诗集《野草》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，杂文集《坟》《热风》《二心集》《华盖集》等。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5785485" y="1437640"/>
            <a:ext cx="3186430" cy="500570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8211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阅读课文，思考下列问题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社戏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好看吗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从哪里可以看出来？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小伙伴们热衷看戏的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真实原因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是什么？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755" y="920750"/>
            <a:ext cx="901065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想看铁头老生翻跟头，但那老生却没翻。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想看蛇精和跳老虎，等了许久都不见出来。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最怕看老旦，然而老旦终于出了台并不停地唱着。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文中孩子们喃喃的骂，不住的吁气，打起呵欠等，这些对孩子神态的描写，也表现了戏不好看。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17435" y="1397635"/>
            <a:ext cx="1726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正面描写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19645" y="2992755"/>
            <a:ext cx="1762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侧面描写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38525" y="168910"/>
            <a:ext cx="2266315" cy="583565"/>
          </a:xfrm>
          <a:prstGeom prst="rect">
            <a:avLst/>
          </a:prstGeom>
          <a:solidFill>
            <a:srgbClr val="D9E7D8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戏并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不好看</a:t>
            </a: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755" y="4401185"/>
            <a:ext cx="9010650" cy="2119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①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对少年儿童来说，对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未知事物或新鲜事物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的追求与探索远比得到它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更有吸引力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；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  <a:p>
            <a:pPr indent="0" algn="just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②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孩子们更在乎的是在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看戏途中可以无拘无束、自由自在地玩耍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，更喜爱的是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看戏前后轻松愉悦的氛围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755" y="3763645"/>
            <a:ext cx="443801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热衷看戏的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真实原因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ldLvl="0" animBg="1"/>
      <p:bldP spid="4" grpId="0"/>
      <p:bldP spid="6" grpId="0"/>
      <p:bldP spid="11" grpId="0"/>
      <p:bldP spid="11" grpId="1"/>
      <p:bldP spid="1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0" y="399415"/>
            <a:ext cx="914400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作者通过运用押韵、长短句式的有规律变化、前后内容的呼应等手法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巧妙地处理作品的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节奏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，使叙述更具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音乐性美感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9220" y="1714500"/>
          <a:ext cx="8957310" cy="5017770"/>
        </p:xfrm>
        <a:graphic>
          <a:graphicData uri="http://schemas.openxmlformats.org/drawingml/2006/table">
            <a:tbl>
              <a:tblPr/>
              <a:tblGrid>
                <a:gridCol w="1586230"/>
                <a:gridCol w="3770630"/>
                <a:gridCol w="3600450"/>
              </a:tblGrid>
              <a:tr h="5054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时间顺序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手法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+mn-ea"/>
                          <a:sym typeface="宋体" panose="02010600030101010101" pitchFamily="2" charset="-122"/>
                        </a:rPr>
                        <a:t>作用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170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出发时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一哄的出了门</a:t>
                      </a:r>
                      <a:r>
                        <a:rPr lang="en-US" altLang="zh-CN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endParaRPr lang="zh-CN" altLang="zh-CN" sz="28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飞一般前进</a:t>
                      </a:r>
                      <a:r>
                        <a:rPr lang="en-US" altLang="zh-CN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170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途中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沉静</a:t>
                      </a:r>
                      <a:r>
                        <a:rPr lang="en-US" altLang="zh-CN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”“</a:t>
                      </a:r>
                      <a:r>
                        <a:rPr lang="zh-CN" altLang="en-US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自失</a:t>
                      </a:r>
                      <a:r>
                        <a:rPr lang="en-US" altLang="zh-CN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endParaRPr lang="zh-CN" altLang="zh-CN" sz="28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r>
                        <a:rPr lang="en-US" altLang="zh-CN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恍若仙境</a:t>
                      </a:r>
                      <a:r>
                        <a:rPr lang="en-US" altLang="zh-CN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170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看戏过程中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先是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挤着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”“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抢着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”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看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继而疲倦得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en-US" altLang="zh-CN" sz="2800" b="1" u="sng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      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”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看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再到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en-US" altLang="zh-CN" sz="2800" b="1" u="sng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    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”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看小丑表演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最终很扫兴地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“</a:t>
                      </a:r>
                      <a:r>
                        <a:rPr lang="en-US" altLang="zh-CN" sz="2800" b="1" u="sng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         </a:t>
                      </a:r>
                      <a:r>
                        <a:rPr lang="en-US" altLang="zh-CN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”</a:t>
                      </a: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着看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2800" b="1" u="sng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l"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800" b="1" u="sng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           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的节奏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sym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人物内心情绪的发展变化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+mn-ea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5425440" y="2232025"/>
            <a:ext cx="35572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charset="-122"/>
              </a:rPr>
              <a:t>紧凑急迫的节奏，欢欣与急切的情感状态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25440" y="3185160"/>
            <a:ext cx="35572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微软雅黑" panose="020B0503020204020204" charset="-122"/>
              </a:rPr>
              <a:t>舒缓优美的节奏，愉悦的幸福感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3120" y="4920615"/>
            <a:ext cx="13030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支撑着</a:t>
            </a:r>
            <a:endParaRPr lang="zh-CN" altLang="en-US" sz="2800" b="1">
              <a:solidFill>
                <a:srgbClr val="FF0000"/>
              </a:solidFill>
              <a:uFillTx/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03120" y="5362575"/>
            <a:ext cx="9525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笑着</a:t>
            </a:r>
            <a:endParaRPr lang="zh-CN" altLang="en-US" sz="2800" b="1">
              <a:solidFill>
                <a:srgbClr val="FF0000"/>
              </a:solidFill>
              <a:uFillTx/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3120" y="6210300"/>
            <a:ext cx="1646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喃喃的骂</a:t>
            </a:r>
            <a:endParaRPr lang="zh-CN" altLang="en-US" sz="2800" b="1">
              <a:solidFill>
                <a:srgbClr val="FF0000"/>
              </a:solidFill>
              <a:uFillTx/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39740" y="4474845"/>
            <a:ext cx="31915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时而紧凑时而缓慢</a:t>
            </a:r>
            <a:endParaRPr lang="zh-CN" altLang="en-US" sz="2800" b="1">
              <a:solidFill>
                <a:srgbClr val="FF0000"/>
              </a:solidFill>
              <a:uFillTx/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  <p:bldP spid="6" grpId="0"/>
      <p:bldP spid="7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502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5210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algn="l" fontAlgn="base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阅读课文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深夜归航偷豆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（22—30）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，思考下列问题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如何看待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偷豆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这一事件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【提示】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梳理该事件的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前因后果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；从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人物塑造和主题情感角度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文章的结尾写道：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真的，一直到现在，我实在再没有吃到那夜似的好豆，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也不再看到那夜似的好戏了。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觉得那时豆好，戏好。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如何理解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动作按钮: 前进或下一项 1">
            <a:hlinkClick r:id="rId1" action="ppaction://hlinksldjump"/>
          </p:cNvPr>
          <p:cNvSpPr/>
          <p:nvPr/>
        </p:nvSpPr>
        <p:spPr>
          <a:xfrm>
            <a:off x="2966720" y="5643245"/>
            <a:ext cx="600075" cy="561975"/>
          </a:xfrm>
          <a:prstGeom prst="actionButtonForwardNex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42545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知识链接：</a:t>
            </a:r>
            <a:endParaRPr lang="zh-CN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985" y="1330325"/>
            <a:ext cx="840867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812800" algn="just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sz="32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短篇小说《社戏》写于1922年10月，当时社会黑暗，农民痛苦，使他自然回忆起心中保留的一块净土——平桥村。那里有外祖母的慈爱，也有纯朴善良农民的抚爱，更有热情能干的小伙伴们的友爱，那里还有一片可以摆脱封建教育和封建伦礼观念的自由天地。他热爱农村，热爱劳动人民，热爱农村孩子，向往美好自由的生活，这种思想感情融于作品中。</a:t>
            </a:r>
            <a:endParaRPr lang="zh-CN" altLang="en-US" sz="32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1755" y="776605"/>
            <a:ext cx="900112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fontAlgn="auto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孩子们认为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背着大人摘豆吃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不应该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的，所以直言不讳地说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。可是他们不是窃取别人家的东西，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偷的是自家的豆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是大家吃的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，偷豆请客，理所当然；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六一公公还送豆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给客人尝尝。从文中我们可以看出：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反映了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小朋友们诚恳待客的热情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跳动着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小朋友们纯洁无私的心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反映了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小朋友们周到细致、天真淳朴、机灵调皮的天性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让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感受到轻松自在，和谐融洽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。文中的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成为了一种热情的、无私的、天真质朴的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出了情趣，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出了欢乐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" y="193040"/>
            <a:ext cx="88417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如何看待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偷豆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这一事件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?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1755" y="2311400"/>
            <a:ext cx="9001125" cy="4523105"/>
          </a:xfrm>
          <a:prstGeom prst="rect">
            <a:avLst/>
          </a:prstGeom>
          <a:noFill/>
          <a:ln w="31750">
            <a:solidFill>
              <a:srgbClr val="7030A0"/>
            </a:solidFill>
            <a:prstDash val="sysDash"/>
          </a:ln>
        </p:spPr>
        <p:txBody>
          <a:bodyPr wrap="square" rtlCol="0" anchor="t">
            <a:spAutoFit/>
          </a:bodyPr>
          <a:p>
            <a:pPr indent="79184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所怀念的不仅仅是好豆和好戏，更是平桥村的人们所具有的那种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热情好客、纯朴善良的美好品格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朴实真挚的友情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，还有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平桥村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自由、轻松、平等的氛围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，人与人之间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和谐亲密的关系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质朴的故乡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民风，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温馨甜美的故土风光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。这一切是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童年时代在城镇未曾见到过，在以后的人生路途中很少再见到，所以那夜的豆和那夜的戏都令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念念不忘，童年的快乐，伙伴的陪伴也变成了永恒的回忆。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" y="250190"/>
            <a:ext cx="900112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fontAlgn="auto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文章的结尾写道：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真的，一直到现在，我实在再没有吃到那夜似的好豆，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也不再看到那夜似的好戏了。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觉得那时豆好，戏好。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如何理解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?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70960" y="6360795"/>
            <a:ext cx="45720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l">
              <a:lnSpc>
                <a:spcPct val="90000"/>
              </a:lnSpc>
              <a:buNone/>
            </a:pPr>
            <a:endParaRPr lang="zh-CN" altLang="en-US" sz="3000" b="1" dirty="0">
              <a:uFillTx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7350" y="6455410"/>
            <a:ext cx="34836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endParaRPr lang="zh-CN" altLang="en-US" sz="3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35242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0" y="1474470"/>
            <a:ext cx="8630285" cy="445579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这节课我们梳理了看社戏的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和看社戏后的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偷豆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事件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，体会了平桥村的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环境美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人情美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氛围美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。作者抓住了景物的突出特征进行描写，充分调动多种感觉器官，运用多种修辞手法，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情景交融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，描绘了一幅朦胧优美的月夜行船图。看社戏后的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偷豆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事件，既是情节的高潮，也是轻松愉悦氛围美的延续和淳朴善良人情美的体现。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6" name="文本框 2055"/>
          <p:cNvSpPr txBox="1"/>
          <p:nvPr/>
        </p:nvSpPr>
        <p:spPr>
          <a:xfrm>
            <a:off x="251460" y="2443163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直接连接符 2056"/>
          <p:cNvSpPr/>
          <p:nvPr/>
        </p:nvSpPr>
        <p:spPr>
          <a:xfrm>
            <a:off x="251143" y="3201670"/>
            <a:ext cx="79930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TextBox 48"/>
          <p:cNvSpPr txBox="1"/>
          <p:nvPr/>
        </p:nvSpPr>
        <p:spPr>
          <a:xfrm>
            <a:off x="2158365" y="1766570"/>
            <a:ext cx="4827905" cy="622300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sz="3600" b="1" dirty="0" smtClean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第三课时</a:t>
            </a:r>
            <a:endParaRPr lang="zh-CN" sz="3600" b="1" dirty="0" smtClean="0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188595" y="3429000"/>
            <a:ext cx="9022715" cy="2416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通过品析描写人物的语句，概括人物形象。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品析文中的重要语句和关键词，准确领会语言意味，体会人物情感。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进一步理解作者是如何根据需要综合运用多种表达方式的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2053"/>
          <p:cNvSpPr txBox="1"/>
          <p:nvPr/>
        </p:nvSpPr>
        <p:spPr>
          <a:xfrm>
            <a:off x="2157730" y="823595"/>
            <a:ext cx="4828540" cy="82994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课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社戏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0" y="18923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小说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1755" y="937260"/>
          <a:ext cx="8983345" cy="5861685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586105"/>
                <a:gridCol w="1971040"/>
                <a:gridCol w="6426200"/>
              </a:tblGrid>
              <a:tr h="13843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定义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 marL="121937" marR="121937" marT="60944" marB="60944" anchor="ctr"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015365">
                <a:tc rowSpan="3">
                  <a:txBody>
                    <a:bodyPr/>
                    <a:p>
                      <a:pPr algn="ctr"/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三要素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人物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962660">
                <a:tc vMerge="1">
                  <a:tcPr marL="121937" marR="121937" marT="60944" marB="60944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情节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 vMerge="1">
                  <a:tcPr marL="121937" marR="121937" marT="60944" marB="60944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B w="1905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环境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 rowSpan="3">
                  <a:txBody>
                    <a:bodyPr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分类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99" marB="45699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篇幅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容量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99" marB="45699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32435">
                <a:tc vMerge="1">
                  <a:tcPr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体制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99" marB="45699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 vMerge="1">
                  <a:tcPr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B w="1905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语言形式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99" marB="45699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>
            <a:off x="2612390" y="937260"/>
            <a:ext cx="64433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刻画人物形象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为中心，通过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完整的故事情节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环境描写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反映社会生活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的文学体裁。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>
            <p:custDataLst>
              <p:tags r:id="rId3"/>
            </p:custDataLst>
          </p:nvPr>
        </p:nvSpPr>
        <p:spPr>
          <a:xfrm>
            <a:off x="2661920" y="2359660"/>
            <a:ext cx="64439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人物描写方法：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正面描写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（外貌、动作、神态、语言、心理等）；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侧面描写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>
            <p:custDataLst>
              <p:tags r:id="rId4"/>
            </p:custDataLst>
          </p:nvPr>
        </p:nvSpPr>
        <p:spPr>
          <a:xfrm>
            <a:off x="2661920" y="3369945"/>
            <a:ext cx="63938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开端、发展、高潮、结局（有的还包括序幕、尾声）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矩形 34"/>
          <p:cNvSpPr/>
          <p:nvPr>
            <p:custDataLst>
              <p:tags r:id="rId5"/>
            </p:custDataLst>
          </p:nvPr>
        </p:nvSpPr>
        <p:spPr>
          <a:xfrm>
            <a:off x="2661920" y="4309110"/>
            <a:ext cx="36433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自然环境、社会环境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6"/>
            </p:custDataLst>
          </p:nvPr>
        </p:nvSpPr>
        <p:spPr>
          <a:xfrm>
            <a:off x="2661920" y="4837430"/>
            <a:ext cx="63925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长篇、中篇、短篇和微型小说（小小说）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0" name="矩形 39"/>
          <p:cNvSpPr/>
          <p:nvPr>
            <p:custDataLst>
              <p:tags r:id="rId7"/>
            </p:custDataLst>
          </p:nvPr>
        </p:nvSpPr>
        <p:spPr>
          <a:xfrm>
            <a:off x="2661920" y="5384800"/>
            <a:ext cx="63925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章回体小说、日记体小说、书信体小说、自传体小说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1" name="矩形 40"/>
          <p:cNvSpPr/>
          <p:nvPr>
            <p:custDataLst>
              <p:tags r:id="rId8"/>
            </p:custDataLst>
          </p:nvPr>
        </p:nvSpPr>
        <p:spPr>
          <a:xfrm>
            <a:off x="2661920" y="5861193"/>
            <a:ext cx="3848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文言小说和白话小说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8" grpId="0"/>
      <p:bldP spid="38" grpId="1"/>
      <p:bldP spid="40" grpId="0"/>
      <p:bldP spid="40" grpId="1"/>
      <p:bldP spid="41" grpId="0"/>
      <p:bldP spid="41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76784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指导及检测一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阅读课文，找出描写小伙伴和乡民的情节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思考下列问题：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小说描写了哪些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人物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双喜、桂生、阿发、六一公公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他们具有怎样的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品质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0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双喜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148484"/>
          <p:cNvSpPr txBox="1"/>
          <p:nvPr/>
        </p:nvSpPr>
        <p:spPr>
          <a:xfrm>
            <a:off x="0" y="583565"/>
            <a:ext cx="9144000" cy="546671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当我看社戏受到波折时，双喜大悟似的提议。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当外祖母担心都是孩子们时，双喜大声打包票，理由有三：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船又大，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迅哥儿向来不乱跑；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我们又都是识水性的。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看戏时双喜分析铁头老生不翻筋斗的原因。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归航偷豆时征求豆主人阿发的意见；双喜以为再多偷，倘给阿发的娘知道是要挨骂的。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吃完豆，双喜所虑的是用了八公公船上的盐和柴，并考虑好对策。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双喜送我回到家，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都回来了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那里会错。我原说过写包票的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双喜回答六一公公的问话。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83170" y="583565"/>
            <a:ext cx="880745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聪明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0495" y="1884045"/>
            <a:ext cx="6367145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机灵，考虑周到，善解人意，热情果断</a:t>
            </a:r>
            <a:r>
              <a:rPr kumimoji="0" lang="en-US" altLang="zh-CN" sz="25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endParaRPr kumimoji="0" lang="en-US" altLang="zh-CN" sz="25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0575" y="2395855"/>
            <a:ext cx="200279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体贴、细心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90845" y="3202305"/>
            <a:ext cx="3439795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考虑周到，善解人意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0495" y="4112260"/>
            <a:ext cx="202057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细致、聪明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44090" y="5019040"/>
            <a:ext cx="232791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做事有始有终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11065" y="5530850"/>
            <a:ext cx="164211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反应灵敏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bldLvl="0" animBg="1"/>
      <p:bldP spid="6" grpId="1"/>
      <p:bldP spid="7" grpId="0" bldLvl="0" animBg="1"/>
      <p:bldP spid="7" grpId="1"/>
      <p:bldP spid="9" grpId="0" bldLvl="0" animBg="1"/>
      <p:bldP spid="9" grpId="1"/>
      <p:bldP spid="10" grpId="0" bldLvl="0" animBg="1"/>
      <p:bldP spid="10" grpId="1"/>
      <p:bldP spid="11" grpId="0" bldLvl="0" animBg="1"/>
      <p:bldP spid="11" grpId="1"/>
      <p:bldP spid="22" grpId="0" bldLvl="0" animBg="1"/>
      <p:bldP spid="22" grpId="1"/>
      <p:bldP spid="23" grpId="0" bldLvl="0" animBg="1"/>
      <p:bldP spid="23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3375" y="929640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桂生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148484"/>
          <p:cNvSpPr txBox="1"/>
          <p:nvPr/>
        </p:nvSpPr>
        <p:spPr>
          <a:xfrm>
            <a:off x="333375" y="1513205"/>
            <a:ext cx="8658225" cy="150241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因没有给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买到豆浆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舀一瓢水来喝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为补偿对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的歉意，他想出了偷罗汉豆的主意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6145" y="2025015"/>
            <a:ext cx="381381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淳朴热情、机灵、勤快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99180" y="5575935"/>
            <a:ext cx="3052445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淳朴、无私、热心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6145" y="2938145"/>
            <a:ext cx="196596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淳朴、热忱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375" y="3618865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阿发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148484"/>
          <p:cNvSpPr txBox="1"/>
          <p:nvPr/>
        </p:nvSpPr>
        <p:spPr>
          <a:xfrm>
            <a:off x="469265" y="4202430"/>
            <a:ext cx="8522335" cy="137350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一面跳，一面说道且慢，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让我来看一看罢，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他于是往来的摸了一回，直起身来说道，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偷我们的罢，我们的大得多呢。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bldLvl="0" animBg="1"/>
      <p:bldP spid="6" grpId="1"/>
      <p:bldP spid="9" grpId="0" bldLvl="0" animBg="1"/>
      <p:bldP spid="9" grpId="1"/>
      <p:bldP spid="3" grpId="0" bldLvl="0" animBg="1"/>
      <p:bldP spid="3" grpId="1"/>
      <p:bldP spid="8" grpId="0"/>
      <p:bldP spid="8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0"/>
            <a:ext cx="1924050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六一公公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148484"/>
          <p:cNvSpPr txBox="1"/>
          <p:nvPr/>
        </p:nvSpPr>
        <p:spPr>
          <a:xfrm>
            <a:off x="0" y="583565"/>
            <a:ext cx="9144000" cy="549275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双喜，你们这班小鬼，昨天偷了我的豆了罢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又不肯好好的摘，踏坏了不少。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证实双喜他们是否偷了豆，重在指责他们踏坏了庄稼。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六一公公看见我，便停了楫，笑道，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这是应该的。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迅哥儿，昨天的戏可好么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?”“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豆可中吃呢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?”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六一公公夸自己的豆好：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我的豆种是粒粒挑选过的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六一公公送豆给母亲和我吃。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970" y="2240915"/>
            <a:ext cx="413766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善良宽厚，爱惜劳动果实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56810" y="3856355"/>
            <a:ext cx="2080895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淳朴、好客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0020" y="4913630"/>
            <a:ext cx="93091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好强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1825" y="5425440"/>
            <a:ext cx="3070225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淳朴、好客、热诚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bldLvl="0" animBg="1"/>
      <p:bldP spid="6" grpId="1"/>
      <p:bldP spid="7" grpId="0" bldLvl="0" animBg="1"/>
      <p:bldP spid="7" grpId="1"/>
      <p:bldP spid="9" grpId="0" bldLvl="0" animBg="1"/>
      <p:bldP spid="9" grpId="1"/>
      <p:bldP spid="10" grpId="0" bldLvl="0" animBg="1"/>
      <p:bldP spid="10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0" y="256540"/>
            <a:ext cx="76784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901700"/>
            <a:ext cx="902271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结合上下文，体会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的心理，感受其中的童真童趣。</a:t>
            </a:r>
            <a:r>
              <a:rPr lang="zh-CN" altLang="en-US" sz="28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（课后习题四）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到下午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豆浆喝。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这句话表现了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怎样的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情绪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我的很重的心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的大。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轻松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舒展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表现了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怎样的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心情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淡黑的起伏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以为船慢。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修辞手法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的角度赏析句子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母亲送出来吩咐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</a:t>
            </a:r>
            <a:r>
              <a:rPr 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里一换。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句中哪几个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用得巧妙？妙在哪里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那航船，就像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花里蹿。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这句话的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作用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是什么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 bwMode="auto">
          <a:xfrm>
            <a:off x="179705" y="772160"/>
            <a:ext cx="8822690" cy="186309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1.到下午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我的朋友都去了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戏已经开场了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我似乎听到锣鼓的声音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而且知道他们在戏台下买豆浆喝。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(这句话表现了“我”怎样的</a:t>
            </a:r>
            <a:r>
              <a:rPr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情绪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)</a:t>
            </a:r>
            <a:endParaRPr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179070" y="2783205"/>
            <a:ext cx="8823325" cy="1938020"/>
          </a:xfrm>
          <a:prstGeom prst="rect">
            <a:avLst/>
          </a:prstGeom>
          <a:noFill/>
          <a:ln w="22225" cmpd="dbl">
            <a:solidFill>
              <a:srgbClr val="00B05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45720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“我”</a:t>
            </a:r>
            <a:r>
              <a:rPr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非常想去看社戏</a:t>
            </a:r>
            <a:r>
              <a:rPr 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但又不能去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，于是</a:t>
            </a:r>
            <a:r>
              <a:rPr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想象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社戏表演的情景</a:t>
            </a:r>
            <a:r>
              <a:rPr 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以及朋友们喝豆浆的情景</a:t>
            </a:r>
            <a:r>
              <a:rPr 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表达了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一个孩子</a:t>
            </a:r>
            <a:r>
              <a:rPr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悲伤、失落的情绪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endParaRPr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10" grpId="0" bldLvl="0" animBg="1"/>
      <p:bldP spid="10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 bwMode="auto">
          <a:xfrm>
            <a:off x="235585" y="1013460"/>
            <a:ext cx="8822690" cy="186309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791845"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我的很重的心忽而轻松了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身体也似乎舒展到说不出的大。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轻松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和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舒展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表现了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怎样的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心情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235585" y="2997200"/>
            <a:ext cx="8823325" cy="1938020"/>
          </a:xfrm>
          <a:prstGeom prst="rect">
            <a:avLst/>
          </a:prstGeom>
          <a:noFill/>
          <a:ln w="22225" cmpd="dbl">
            <a:solidFill>
              <a:srgbClr val="00B05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45720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轻松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和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舒展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与前文因看不成戏而沮丧形成鲜明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对比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说不出的大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夸张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地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突出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了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我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欢喜轻快的心情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10" grpId="0" bldLvl="0" animBg="1"/>
      <p:bldP spid="10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 bwMode="auto">
          <a:xfrm>
            <a:off x="180340" y="772160"/>
            <a:ext cx="8822690" cy="186309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791845"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淡黑的起伏的连山，仿佛是踊跃的铁的兽脊似的，都远远地向船尾跑去了，但我却还以为船慢。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修辞手法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的角度赏析句子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180340" y="2755265"/>
            <a:ext cx="8823325" cy="1938020"/>
          </a:xfrm>
          <a:prstGeom prst="rect">
            <a:avLst/>
          </a:prstGeom>
          <a:noFill/>
          <a:ln w="22225" cmpd="dbl">
            <a:solidFill>
              <a:srgbClr val="00B05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45720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运用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比喻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的修辞手法，用远山来陪衬，既形象真切，又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突出了船行之快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，也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突出了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我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急切、兴奋、喜悦的心情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10" grpId="0" bldLvl="0" animBg="1"/>
      <p:bldP spid="10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 bwMode="auto">
          <a:xfrm>
            <a:off x="179705" y="652780"/>
            <a:ext cx="8822690" cy="245364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791845"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母亲送出来吩咐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要小心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的时候，我们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已经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点开船，在桥石上一磕，退后几尺，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即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又上前出了桥。于是架起两支橹，一支两人，一里一换。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句中哪几个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用得精妙？妙在哪里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179705" y="3193415"/>
            <a:ext cx="8823325" cy="2553335"/>
          </a:xfrm>
          <a:prstGeom prst="rect">
            <a:avLst/>
          </a:prstGeom>
          <a:noFill/>
          <a:ln w="22225" cmpd="dbl">
            <a:solidFill>
              <a:srgbClr val="00B05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45720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点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磕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退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上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架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等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动词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用得精妙，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表现了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小伙伴们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驾船熟练敏捷的技术、勤劳能干的性格和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去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看戏时的愉悦的心情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已经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即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这些副词，表现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去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看戏时的急切心情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10" grpId="0" bldLvl="0" animBg="1"/>
      <p:bldP spid="10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 bwMode="auto">
          <a:xfrm>
            <a:off x="153035" y="741680"/>
            <a:ext cx="8822690" cy="127254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791845" algn="l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那航船，就像一条大白鱼背着一群孩子在浪花里蹿。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这句话的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作用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是什么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153035" y="2263775"/>
            <a:ext cx="8823325" cy="3044190"/>
          </a:xfrm>
          <a:prstGeom prst="rect">
            <a:avLst/>
          </a:prstGeom>
          <a:noFill/>
          <a:ln w="22225" cmpd="dbl">
            <a:solidFill>
              <a:srgbClr val="00B05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这是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半想象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半写实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的描写。运用了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比喻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的修辞手法，将月色中穿行的白船比作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一条大白鱼背着一群孩子在浪花里蹿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，既生动形象地写出了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船行速度之快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，又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符合儿童的视角和心理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突出了一群孩子看戏归来的愉悦心情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10" grpId="0" bldLvl="0" animBg="1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93345" y="1285240"/>
            <a:ext cx="90506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本文选自《呐喊》。《呐喊》收录了鲁迅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1918—1922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年间所作的短篇小说集，包含《狂人日记》《明天》《孔乙己》《药》《阿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正传》《故乡》等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篇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。这部作品真实地描绘了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辛亥革命到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五四运动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的社会生活，揭示了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种种深层次的社会矛盾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，对中国旧有制度及部分陈腐的传统观念进行了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深刻的剖析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比较彻底的否定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，表现出作者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对民族生存强烈的忧患意识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对社会变革的强烈愿望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1755" y="1115060"/>
            <a:ext cx="8943975" cy="30441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fontAlgn="auto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作者在叙述事件的过程中，融合了多种表达方式。以此文所写的某语段为例，具体分析这些表达方式各自的作用。</a:t>
            </a:r>
            <a:r>
              <a:rPr lang="zh-CN" altLang="en-US" sz="3200" b="1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（课后习题二）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【提示】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常见的表达方式：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记叙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描写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议论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抒情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、说明。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097" name="文本框 3075"/>
          <p:cNvSpPr txBox="1"/>
          <p:nvPr/>
        </p:nvSpPr>
        <p:spPr>
          <a:xfrm>
            <a:off x="71755" y="469900"/>
            <a:ext cx="76784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0" y="0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记叙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148484"/>
          <p:cNvSpPr txBox="1"/>
          <p:nvPr/>
        </p:nvSpPr>
        <p:spPr>
          <a:xfrm>
            <a:off x="0" y="583565"/>
            <a:ext cx="9144000" cy="386905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第一段为记叙，从地理位置、村庄规模和村民生计三个方面介绍了平桥村。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此外，文章整体叙事波澜起伏，突出了看社戏的波折和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的心情变化，也是记叙上的一大特色。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6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0" y="0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描写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148484"/>
          <p:cNvSpPr txBox="1"/>
          <p:nvPr/>
        </p:nvSpPr>
        <p:spPr>
          <a:xfrm>
            <a:off x="0" y="583565"/>
            <a:ext cx="9144000" cy="495173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两岸的豆麦和河底的水草所发散出来的清香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夹杂在水气中扑面的吹来；月色便朦胧在这水气里。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阿发一面跳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一面说道，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且慢，让我来看一看罢。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他于是往来的摸了一回，直起身来说道，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偷我们的罢，我们的大得多呢。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3200" y="2267585"/>
            <a:ext cx="8870315" cy="137350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景物描写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清香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”“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扑面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”“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朦胧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”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分别从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嗅觉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触觉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视觉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的角度写出了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两岸迷人的景象和月色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，烘托出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我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”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愉悦、兴奋的心情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3200" y="5525770"/>
            <a:ext cx="8870315" cy="94297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语言描写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动作描写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，充分表现了阿发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淳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朴、无私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的性格特点。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10" grpId="0" bldLvl="0" animBg="1"/>
      <p:bldP spid="10" grpId="1"/>
      <p:bldP spid="4" grpId="0" bldLvl="0" animBg="1"/>
      <p:bldP spid="4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0" y="0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抒情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148484"/>
          <p:cNvSpPr txBox="1"/>
          <p:nvPr/>
        </p:nvSpPr>
        <p:spPr>
          <a:xfrm>
            <a:off x="0" y="583565"/>
            <a:ext cx="9144000" cy="62230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但在我是乐土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525" y="1367790"/>
            <a:ext cx="8870315" cy="94297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表达了作者对平桥村的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热爱和怀念之情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，以及对城里读书生活的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厌倦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2644140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议论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148484"/>
          <p:cNvSpPr txBox="1"/>
          <p:nvPr/>
        </p:nvSpPr>
        <p:spPr>
          <a:xfrm>
            <a:off x="0" y="3227705"/>
            <a:ext cx="9144000" cy="116332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一直到现在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我实在再没有吃到那夜似的好豆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也不再看到那夜似的好戏了。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525" y="4513580"/>
            <a:ext cx="5708015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写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我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”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对社戏的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怀念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点明中心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10" grpId="0" bldLvl="0" animBg="1"/>
      <p:bldP spid="10" grpId="1"/>
      <p:bldP spid="9" grpId="0" bldLvl="0" animBg="1"/>
      <p:bldP spid="9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34353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" y="1329690"/>
            <a:ext cx="8819515" cy="4449445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主旨归纳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118745" y="1257300"/>
            <a:ext cx="893318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本文以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社戏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为线索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，生动地叙述了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十一二岁时在平桥村同小伙伴去赵庄看社戏的经历，表现了以小伙伴、六一公公等为代表的水乡人们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淳朴、善良、友爱、无私的美好品质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友爱和谐的人情美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，表达了作者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对宁静优美的水乡的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留恋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对充满人情味的村民的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赞美和怀念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多种表达方式的融合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，能够起到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丰富文章写法、体现叙事节奏、充实作品内容、表现小说主题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等作用。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303655"/>
            <a:ext cx="90506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本文是鲁迅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1922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年写的一篇短篇小说。作品以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少年时代的生活经历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为依据，用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第一人称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写二十年来三次看戏的经历：两次是辛亥革命后在北京看戏，一次是少年时代在浙江绍兴农村看社戏。课文节选的是看社戏的部分。鲁迅母亲的娘家在绍兴附近的平桥村，童年的鲁迅因此有机会与农民的孩子交朋友，并了解农民的生活。他作品中有许多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同情农民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歌颂农民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的篇章，《社戏》就是这类作品中的名篇。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91490" y="2398395"/>
            <a:ext cx="8193405" cy="22593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撮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惮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棹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楫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欺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侮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好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歹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撺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归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省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凫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水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潺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屹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桕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树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跃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家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眷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皎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洁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097" name="文本框 3075"/>
          <p:cNvSpPr txBox="1"/>
          <p:nvPr/>
        </p:nvSpPr>
        <p:spPr>
          <a:xfrm>
            <a:off x="263525" y="33845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91490" y="1986915"/>
            <a:ext cx="832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cuō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496695" y="1986915"/>
            <a:ext cx="854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2523490" y="1986915"/>
            <a:ext cx="1051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zh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o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3813175" y="1986915"/>
            <a:ext cx="5949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jí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4599940" y="1968500"/>
            <a:ext cx="1053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h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á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nɡ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6509385" y="2005965"/>
            <a:ext cx="682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wǔ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444500" y="2855595"/>
            <a:ext cx="1804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cu</a:t>
            </a:r>
            <a:r>
              <a:rPr lang="en-US" altLang="zh-CN" sz="28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ā</a:t>
            </a:r>
            <a:r>
              <a:rPr lang="en-US" altLang="zh-CN" sz="28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n duo</a:t>
            </a:r>
            <a:endParaRPr lang="zh-CN" altLang="en-US" sz="28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2927350" y="2860675"/>
            <a:ext cx="11055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xǐnɡ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4187825" y="2860675"/>
            <a:ext cx="5645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fú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6" name="矩形 15"/>
          <p:cNvSpPr/>
          <p:nvPr>
            <p:custDataLst>
              <p:tags r:id="rId10"/>
            </p:custDataLst>
          </p:nvPr>
        </p:nvSpPr>
        <p:spPr>
          <a:xfrm>
            <a:off x="5586095" y="2844800"/>
            <a:ext cx="10490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ch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á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n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7" name="矩形 16"/>
          <p:cNvSpPr/>
          <p:nvPr>
            <p:custDataLst>
              <p:tags r:id="rId11"/>
            </p:custDataLst>
          </p:nvPr>
        </p:nvSpPr>
        <p:spPr>
          <a:xfrm>
            <a:off x="6948805" y="2860675"/>
            <a:ext cx="6019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yì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568325" y="3703955"/>
            <a:ext cx="6781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jiù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24" name="矩形 23"/>
          <p:cNvSpPr/>
          <p:nvPr>
            <p:custDataLst>
              <p:tags r:id="rId13"/>
            </p:custDataLst>
          </p:nvPr>
        </p:nvSpPr>
        <p:spPr>
          <a:xfrm>
            <a:off x="1950720" y="3702050"/>
            <a:ext cx="10972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yǒnɡ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14"/>
            </p:custDataLst>
          </p:nvPr>
        </p:nvSpPr>
        <p:spPr>
          <a:xfrm>
            <a:off x="3752215" y="3689350"/>
            <a:ext cx="935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ju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à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n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26" name="矩形 25"/>
          <p:cNvSpPr/>
          <p:nvPr>
            <p:custDataLst>
              <p:tags r:id="rId15"/>
            </p:custDataLst>
          </p:nvPr>
        </p:nvSpPr>
        <p:spPr>
          <a:xfrm>
            <a:off x="7703185" y="2005965"/>
            <a:ext cx="793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d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ǎ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i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6"/>
            </p:custDataLst>
          </p:nvPr>
        </p:nvSpPr>
        <p:spPr>
          <a:xfrm>
            <a:off x="263525" y="1224280"/>
            <a:ext cx="4866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514350"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给下列红色字标注读音。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17"/>
            </p:custDataLst>
          </p:nvPr>
        </p:nvSpPr>
        <p:spPr>
          <a:xfrm>
            <a:off x="5014595" y="3721100"/>
            <a:ext cx="941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ji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ǎo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2" grpId="0"/>
      <p:bldP spid="22" grpId="1"/>
      <p:bldP spid="24" grpId="0"/>
      <p:bldP spid="24" grpId="1"/>
      <p:bldP spid="25" grpId="0"/>
      <p:bldP spid="25" grpId="1"/>
      <p:bldP spid="26" grpId="0"/>
      <p:bldP spid="26" grpId="1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2053"/>
          <p:cNvSpPr txBox="1"/>
          <p:nvPr/>
        </p:nvSpPr>
        <p:spPr>
          <a:xfrm>
            <a:off x="2157730" y="683895"/>
            <a:ext cx="4828540" cy="82994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课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社戏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6" name="文本框 2055"/>
          <p:cNvSpPr txBox="1"/>
          <p:nvPr/>
        </p:nvSpPr>
        <p:spPr>
          <a:xfrm>
            <a:off x="179705" y="2455863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直接连接符 2056"/>
          <p:cNvSpPr/>
          <p:nvPr/>
        </p:nvSpPr>
        <p:spPr>
          <a:xfrm>
            <a:off x="251143" y="3257550"/>
            <a:ext cx="79930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TextBox 48"/>
          <p:cNvSpPr txBox="1"/>
          <p:nvPr/>
        </p:nvSpPr>
        <p:spPr>
          <a:xfrm>
            <a:off x="2158365" y="1673860"/>
            <a:ext cx="4827905" cy="622300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sz="3600" b="1" dirty="0" smtClean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sz="3600" b="1" dirty="0" smtClean="0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179705" y="3529330"/>
            <a:ext cx="9022715" cy="2416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初读感知，梳理文章的故事情节。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感知旧时江南水乡村民的生存状态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理解当地淳朴、和睦、善良的民风。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梳理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的心情变化，了解文章叙事手法。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9018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指导及检测一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阅读课文，思考下列问题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本文写了哪几件事情？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（课后习题一）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哪些是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？哪些是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按照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时间顺序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给课文分段，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段意和层意。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ags/tag101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ags/tag102.xml><?xml version="1.0" encoding="utf-8"?>
<p:tagLst xmlns:p="http://schemas.openxmlformats.org/presentationml/2006/main">
  <p:tag name="KSO_WM_DIAGRAM_VIRTUALLY_FRAME" val="{&quot;height&quot;:119.4,&quot;left&quot;:191.15,&quot;top&quot;:138.7,&quot;width&quot;:507.55}"/>
</p:tagLst>
</file>

<file path=ppt/tags/tag103.xml><?xml version="1.0" encoding="utf-8"?>
<p:tagLst xmlns:p="http://schemas.openxmlformats.org/presentationml/2006/main">
  <p:tag name="KSO_WM_DIAGRAM_VIRTUALLY_FRAME" val="{&quot;height&quot;:119.4,&quot;left&quot;:191.15,&quot;top&quot;:138.7,&quot;width&quot;:507.55}"/>
</p:tagLst>
</file>

<file path=ppt/tags/tag104.xml><?xml version="1.0" encoding="utf-8"?>
<p:tagLst xmlns:p="http://schemas.openxmlformats.org/presentationml/2006/main">
  <p:tag name="KSO_WM_DIAGRAM_VIRTUALLY_FRAME" val="{&quot;height&quot;:119.4,&quot;left&quot;:191.15,&quot;top&quot;:138.7,&quot;width&quot;:507.55}"/>
</p:tagLst>
</file>

<file path=ppt/tags/tag105.xml><?xml version="1.0" encoding="utf-8"?>
<p:tagLst xmlns:p="http://schemas.openxmlformats.org/presentationml/2006/main">
  <p:tag name="KSO_WM_DIAGRAM_VIRTUALLY_FRAME" val="{&quot;height&quot;:119.4,&quot;left&quot;:191.15,&quot;top&quot;:138.7,&quot;width&quot;:507.55}"/>
</p:tagLst>
</file>

<file path=ppt/tags/tag106.xml><?xml version="1.0" encoding="utf-8"?>
<p:tagLst xmlns:p="http://schemas.openxmlformats.org/presentationml/2006/main">
  <p:tag name="KSO_WM_DIAGRAM_VIRTUALLY_FRAME" val="{&quot;height&quot;:119.4,&quot;left&quot;:191.15,&quot;top&quot;:138.7,&quot;width&quot;:507.55}"/>
</p:tagLst>
</file>

<file path=ppt/tags/tag107.xml><?xml version="1.0" encoding="utf-8"?>
<p:tagLst xmlns:p="http://schemas.openxmlformats.org/presentationml/2006/main">
  <p:tag name="KSO_WM_DIAGRAM_VIRTUALLY_FRAME" val="{&quot;height&quot;:119.4,&quot;left&quot;:191.15,&quot;top&quot;:138.7,&quot;width&quot;:507.55}"/>
</p:tagLst>
</file>

<file path=ppt/tags/tag10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0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1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1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1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1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DIAGRAM_VIRTUALLY_FRAME" val="{&quot;height&quot;:203.26377952755905,&quot;left&quot;:18.4,&quot;top&quot;:135.53622047244093,&quot;width&quot;:689.7652755905513}"/>
</p:tagLst>
</file>

<file path=ppt/tags/tag11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DIAGRAM_VIRTUALLY_FRAME" val="{&quot;height&quot;:203.26377952755905,&quot;left&quot;:18.4,&quot;top&quot;:135.53622047244093,&quot;width&quot;:689.7652755905513}"/>
</p:tagLst>
</file>

<file path=ppt/tags/tag11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DIAGRAM_VIRTUALLY_FRAME" val="{&quot;height&quot;:203.26377952755905,&quot;left&quot;:18.4,&quot;top&quot;:135.53622047244093,&quot;width&quot;:689.7652755905513}"/>
</p:tagLst>
</file>

<file path=ppt/tags/tag11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DIAGRAM_VIRTUALLY_FRAME" val="{&quot;height&quot;:203.26377952755905,&quot;left&quot;:18.4,&quot;top&quot;:135.53622047244093,&quot;width&quot;:689.7652755905513}"/>
</p:tagLst>
</file>

<file path=ppt/tags/tag118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DIAGRAM_VIRTUALLY_FRAME" val="{&quot;height&quot;:203.26377952755905,&quot;left&quot;:18.4,&quot;top&quot;:135.53622047244093,&quot;width&quot;:689.7652755905513}"/>
</p:tagLst>
</file>

<file path=ppt/tags/tag1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25.xml><?xml version="1.0" encoding="utf-8"?>
<p:tagLst xmlns:p="http://schemas.openxmlformats.org/presentationml/2006/main">
  <p:tag name="TABLE_ENDDRAG_ORIGIN_RECT" val="705*395"/>
  <p:tag name="TABLE_ENDDRAG_RECT" val="8*135*705*395"/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AS_UNIQUEID" val="158"/>
  <p:tag name="KSO_WM_UNIT_TABLE_BEAUTIFY" val="smartTable{4f623674-34bc-4baa-a64d-d21953dd9876}"/>
  <p:tag name="TABLE_ENDDRAG_ORIGIN_RECT" val="872*191"/>
  <p:tag name="TABLE_ENDDRAG_RECT" val="44*274*872*191"/>
</p:tagLst>
</file>

<file path=ppt/tags/tag65.xml><?xml version="1.0" encoding="utf-8"?>
<p:tagLst xmlns:p="http://schemas.openxmlformats.org/presentationml/2006/main">
  <p:tag name="AS_UNIQUEID" val="159"/>
</p:tagLst>
</file>

<file path=ppt/tags/tag66.xml><?xml version="1.0" encoding="utf-8"?>
<p:tagLst xmlns:p="http://schemas.openxmlformats.org/presentationml/2006/main">
  <p:tag name="AS_UNIQUEID" val="160"/>
</p:tagLst>
</file>

<file path=ppt/tags/tag67.xml><?xml version="1.0" encoding="utf-8"?>
<p:tagLst xmlns:p="http://schemas.openxmlformats.org/presentationml/2006/main">
  <p:tag name="AS_UNIQUEID" val="161"/>
</p:tagLst>
</file>

<file path=ppt/tags/tag68.xml><?xml version="1.0" encoding="utf-8"?>
<p:tagLst xmlns:p="http://schemas.openxmlformats.org/presentationml/2006/main">
  <p:tag name="AS_UNIQUEID" val="162"/>
</p:tagLst>
</file>

<file path=ppt/tags/tag69.xml><?xml version="1.0" encoding="utf-8"?>
<p:tagLst xmlns:p="http://schemas.openxmlformats.org/presentationml/2006/main">
  <p:tag name="AS_UNIQUEID" val="16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AS_UNIQUEID" val="165"/>
</p:tagLst>
</file>

<file path=ppt/tags/tag71.xml><?xml version="1.0" encoding="utf-8"?>
<p:tagLst xmlns:p="http://schemas.openxmlformats.org/presentationml/2006/main">
  <p:tag name="AS_UNIQUEID" val="166"/>
</p:tagLst>
</file>

<file path=ppt/tags/tag72.xml><?xml version="1.0" encoding="utf-8"?>
<p:tagLst xmlns:p="http://schemas.openxmlformats.org/presentationml/2006/main">
  <p:tag name="AS_UNIQUEID" val="205"/>
  <p:tag name="KSO_WM_BEAUTIFY_FLAG" val=""/>
</p:tagLst>
</file>

<file path=ppt/tags/tag73.xml><?xml version="1.0" encoding="utf-8"?>
<p:tagLst xmlns:p="http://schemas.openxmlformats.org/presentationml/2006/main">
  <p:tag name="AS_UNIQUEID" val="193"/>
  <p:tag name="KSO_WM_BEAUTIFY_FLAG" val=""/>
</p:tagLst>
</file>

<file path=ppt/tags/tag74.xml><?xml version="1.0" encoding="utf-8"?>
<p:tagLst xmlns:p="http://schemas.openxmlformats.org/presentationml/2006/main">
  <p:tag name="AS_UNIQUEID" val="195"/>
  <p:tag name="KSO_WM_BEAUTIFY_FLAG" val=""/>
</p:tagLst>
</file>

<file path=ppt/tags/tag75.xml><?xml version="1.0" encoding="utf-8"?>
<p:tagLst xmlns:p="http://schemas.openxmlformats.org/presentationml/2006/main">
  <p:tag name="AS_UNIQUEID" val="213"/>
  <p:tag name="KSO_WM_BEAUTIFY_FLAG" val=""/>
</p:tagLst>
</file>

<file path=ppt/tags/tag76.xml><?xml version="1.0" encoding="utf-8"?>
<p:tagLst xmlns:p="http://schemas.openxmlformats.org/presentationml/2006/main">
  <p:tag name="AS_UNIQUEID" val="197"/>
  <p:tag name="KSO_WM_BEAUTIFY_FLAG" val=""/>
</p:tagLst>
</file>

<file path=ppt/tags/tag77.xml><?xml version="1.0" encoding="utf-8"?>
<p:tagLst xmlns:p="http://schemas.openxmlformats.org/presentationml/2006/main">
  <p:tag name="AS_UNIQUEID" val="216"/>
  <p:tag name="KSO_WM_BEAUTIFY_FLAG" val=""/>
</p:tagLst>
</file>

<file path=ppt/tags/tag78.xml><?xml version="1.0" encoding="utf-8"?>
<p:tagLst xmlns:p="http://schemas.openxmlformats.org/presentationml/2006/main">
  <p:tag name="AS_UNIQUEID" val="198"/>
  <p:tag name="KSO_WM_BEAUTIFY_FLAG" val=""/>
</p:tagLst>
</file>

<file path=ppt/tags/tag79.xml><?xml version="1.0" encoding="utf-8"?>
<p:tagLst xmlns:p="http://schemas.openxmlformats.org/presentationml/2006/main">
  <p:tag name="AS_UNIQUEID" val="196"/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AS_UNIQUEID" val="199"/>
  <p:tag name="KSO_WM_BEAUTIFY_FLAG" val=""/>
</p:tagLst>
</file>

<file path=ppt/tags/tag81.xml><?xml version="1.0" encoding="utf-8"?>
<p:tagLst xmlns:p="http://schemas.openxmlformats.org/presentationml/2006/main">
  <p:tag name="AS_UNIQUEID" val="209"/>
  <p:tag name="KSO_WM_BEAUTIFY_FLAG" val=""/>
</p:tagLst>
</file>

<file path=ppt/tags/tag82.xml><?xml version="1.0" encoding="utf-8"?>
<p:tagLst xmlns:p="http://schemas.openxmlformats.org/presentationml/2006/main">
  <p:tag name="AS_UNIQUEID" val="203"/>
  <p:tag name="KSO_WM_BEAUTIFY_FLAG" val=""/>
</p:tagLst>
</file>

<file path=ppt/tags/tag83.xml><?xml version="1.0" encoding="utf-8"?>
<p:tagLst xmlns:p="http://schemas.openxmlformats.org/presentationml/2006/main">
  <p:tag name="AS_UNIQUEID" val="206"/>
  <p:tag name="KSO_WM_BEAUTIFY_FLAG" val=""/>
</p:tagLst>
</file>

<file path=ppt/tags/tag84.xml><?xml version="1.0" encoding="utf-8"?>
<p:tagLst xmlns:p="http://schemas.openxmlformats.org/presentationml/2006/main">
  <p:tag name="AS_UNIQUEID" val="194"/>
  <p:tag name="KSO_WM_BEAUTIFY_FLAG" val=""/>
</p:tagLst>
</file>

<file path=ppt/tags/tag85.xml><?xml version="1.0" encoding="utf-8"?>
<p:tagLst xmlns:p="http://schemas.openxmlformats.org/presentationml/2006/main">
  <p:tag name="AS_UNIQUEID" val="212"/>
  <p:tag name="KSO_WM_BEAUTIFY_FLAG" val=""/>
</p:tagLst>
</file>

<file path=ppt/tags/tag86.xml><?xml version="1.0" encoding="utf-8"?>
<p:tagLst xmlns:p="http://schemas.openxmlformats.org/presentationml/2006/main">
  <p:tag name="AS_UNIQUEID" val="212"/>
  <p:tag name="KSO_WM_BEAUTIFY_FLAG" val=""/>
</p:tagLst>
</file>

<file path=ppt/tags/tag87.xml><?xml version="1.0" encoding="utf-8"?>
<p:tagLst xmlns:p="http://schemas.openxmlformats.org/presentationml/2006/main">
  <p:tag name="AS_UNIQUEID" val="4"/>
  <p:tag name="KSO_WM_BEAUTIFY_FLAG" val=""/>
</p:tagLst>
</file>

<file path=ppt/tags/tag88.xml><?xml version="1.0" encoding="utf-8"?>
<p:tagLst xmlns:p="http://schemas.openxmlformats.org/presentationml/2006/main">
  <p:tag name="AS_UNIQUEID" val="212"/>
  <p:tag name="KSO_WM_BEAUTIFY_FLAG" val=""/>
</p:tagLst>
</file>

<file path=ppt/tags/tag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FILL_FORE_SCHEMECOLOR_INDEX_BRIGHTNESS" val="0.8"/>
  <p:tag name="KSO_WM_UNIT_FILL_FORE_SCHEMECOLOR_INDEX" val="5"/>
  <p:tag name="KSO_WM_UNIT_FILL_TYPE" val="1"/>
  <p:tag name="KSO_WM_UNIT_LINE_FORE_SCHEMECOLOR_INDEX_BRIGHTNESS" val="-0.25"/>
  <p:tag name="KSO_WM_UNIT_LINE_FORE_SCHEMECOLOR_INDEX" val="5"/>
  <p:tag name="KSO_WM_UNIT_LINE_FILL_TYPE" val="2"/>
</p:tagLst>
</file>

<file path=ppt/tags/tag91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  <p:tag name="KSO_WM_DIAGRAM_VIRTUALLY_FRAME" val="{&quot;height&quot;:232.8,&quot;left&quot;:189.35,&quot;top&quot;:138.7,&quot;width&quot;:509.35}"/>
</p:tagLst>
</file>

<file path=ppt/tags/tag92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ags/tag93.xml><?xml version="1.0" encoding="utf-8"?>
<p:tagLst xmlns:p="http://schemas.openxmlformats.org/presentationml/2006/main">
  <p:tag name="KSO_WM_UNIT_TEXT_FILL_FORE_SCHEMECOLOR_INDEX_BRIGHTNESS" val="0"/>
  <p:tag name="KSO_WM_UNIT_TEXT_FILL_FORE_SCHEMECOLOR_INDEX" val="6"/>
  <p:tag name="KSO_WM_UNIT_TEXT_FILL_TYPE" val="1"/>
  <p:tag name="KSO_WM_DIAGRAM_VIRTUALLY_FRAME" val="{&quot;height&quot;:232.8,&quot;left&quot;:189.35,&quot;top&quot;:138.7,&quot;width&quot;:509.35}"/>
</p:tagLst>
</file>

<file path=ppt/tags/tag94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  <p:tag name="KSO_WM_DIAGRAM_VIRTUALLY_FRAME" val="{&quot;height&quot;:232.8,&quot;left&quot;:189.35,&quot;top&quot;:138.7,&quot;width&quot;:509.35}"/>
</p:tagLst>
</file>

<file path=ppt/tags/tag95.xml><?xml version="1.0" encoding="utf-8"?>
<p:tagLst xmlns:p="http://schemas.openxmlformats.org/presentationml/2006/main">
  <p:tag name="KSO_WM_UNIT_TEXT_FILL_FORE_SCHEMECOLOR_INDEX_BRIGHTNESS" val="0"/>
  <p:tag name="KSO_WM_UNIT_TEXT_FILL_FORE_SCHEMECOLOR_INDEX" val="6"/>
  <p:tag name="KSO_WM_UNIT_TEXT_FILL_TYPE" val="1"/>
  <p:tag name="KSO_WM_DIAGRAM_VIRTUALLY_FRAME" val="{&quot;height&quot;:232.8,&quot;left&quot;:189.35,&quot;top&quot;:138.7,&quot;width&quot;:509.35}"/>
</p:tagLst>
</file>

<file path=ppt/tags/tag96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ags/tag97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ags/tag98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ags/tag99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7388</Words>
  <Application>WPS 演示</Application>
  <PresentationFormat>宽屏</PresentationFormat>
  <Paragraphs>582</Paragraphs>
  <Slides>55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55</vt:i4>
      </vt:variant>
    </vt:vector>
  </HeadingPairs>
  <TitlesOfParts>
    <vt:vector size="69" baseType="lpstr">
      <vt:lpstr>Arial</vt:lpstr>
      <vt:lpstr>宋体</vt:lpstr>
      <vt:lpstr>Wingdings</vt:lpstr>
      <vt:lpstr>Wingdings</vt:lpstr>
      <vt:lpstr>黑体</vt:lpstr>
      <vt:lpstr>微软雅黑</vt:lpstr>
      <vt:lpstr>楷体</vt:lpstr>
      <vt:lpstr>幼圆</vt:lpstr>
      <vt:lpstr>Arial Unicode MS</vt:lpstr>
      <vt:lpstr>Calibri</vt:lpstr>
      <vt:lpstr>SimSun-ExtB</vt:lpstr>
      <vt:lpstr>微软雅黑 Light</vt:lpstr>
      <vt:lpstr>WPS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黄红政</cp:lastModifiedBy>
  <cp:revision>168</cp:revision>
  <dcterms:created xsi:type="dcterms:W3CDTF">2019-06-19T02:08:00Z</dcterms:created>
  <dcterms:modified xsi:type="dcterms:W3CDTF">2025-01-11T09:36:46Z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2C25FDDE6F8D45C290136F7998EDDAA3_13</vt:lpwstr>
  </property>
</Properties>
</file>