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Default Extension="jpeg" ContentType="image/jpeg"/>
  <Default Extension="emf" ContentType="image/x-em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51" r:id="rId1"/>
  </p:sldMasterIdLst>
  <p:sldIdLst>
    <p:sldId id="271" r:id="rId2"/>
    <p:sldId id="259" r:id="rId3"/>
    <p:sldId id="272" r:id="rId4"/>
    <p:sldId id="262" r:id="rId5"/>
    <p:sldId id="273" r:id="rId6"/>
    <p:sldId id="274" r:id="rId7"/>
    <p:sldId id="275" r:id="rId8"/>
    <p:sldId id="276" r:id="rId9"/>
    <p:sldId id="277" r:id="rId10"/>
    <p:sldId id="278" r:id="rId11"/>
    <p:sldId id="260" r:id="rId12"/>
    <p:sldId id="279" r:id="rId13"/>
    <p:sldId id="280" r:id="rId14"/>
    <p:sldId id="265" r:id="rId15"/>
    <p:sldId id="281" r:id="rId16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0082C6"/>
    <a:srgbClr val="F20000"/>
    <a:srgbClr val="353781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6318" autoAdjust="0"/>
    <p:restoredTop sz="94660" autoAdjust="0"/>
  </p:normalViewPr>
  <p:slideViewPr>
    <p:cSldViewPr>
      <p:cViewPr varScale="1">
        <p:scale>
          <a:sx n="61" d="100"/>
          <a:sy n="61" d="100"/>
        </p:scale>
        <p:origin x="-72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" Target="../slides/slide11.xml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" Target="../slides/slide11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zhyh.org/" TargetMode="Externa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1D2302-FE30-4BB2-B751-A49ED5925E03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B6DC54-17E6-4F60-95B5-3322C9B7BF1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1D2302-FE30-4BB2-B751-A49ED5925E03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B6DC54-17E6-4F60-95B5-3322C9B7BF1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1D2302-FE30-4BB2-B751-A49ED5925E03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B6DC54-17E6-4F60-95B5-3322C9B7BF1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>
            <a:hlinkClick r:id="rId3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3682507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/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08934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/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08934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/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08934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/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08934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/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08934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/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08934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/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08934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1D2302-FE30-4BB2-B751-A49ED5925E03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B6DC54-17E6-4F60-95B5-3322C9B7BF1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/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08934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/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08934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五边形 10"/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2" name="五边形 11">
            <a:hlinkClick r:id="rId2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911987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五边形 10"/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2" name="五边形 11">
            <a:hlinkClick r:id="rId2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911987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五边形 10"/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2" name="五边形 11">
            <a:hlinkClick r:id="rId2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911987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五边形 10"/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2" name="五边形 11">
            <a:hlinkClick r:id="rId2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911987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五边形 10"/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2" name="五边形 11">
            <a:hlinkClick r:id="rId2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911987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4293096"/>
            <a:ext cx="7772400" cy="487449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4800" b="1">
                <a:solidFill>
                  <a:schemeClr val="tx1"/>
                </a:solidFill>
                <a:latin typeface="黑体" pitchFamily="2" charset="-122"/>
                <a:ea typeface="黑体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6941650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font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5813" y="1535113"/>
            <a:ext cx="803275" cy="178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标题占位符 1"/>
          <p:cNvSpPr>
            <a:spLocks noGrp="1"/>
          </p:cNvSpPr>
          <p:nvPr>
            <p:ph type="title"/>
          </p:nvPr>
        </p:nvSpPr>
        <p:spPr>
          <a:xfrm>
            <a:off x="2267744" y="1026195"/>
            <a:ext cx="6624736" cy="50891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 sz="28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8" name="内容占位符 2"/>
          <p:cNvSpPr>
            <a:spLocks noGrp="1"/>
          </p:cNvSpPr>
          <p:nvPr>
            <p:ph idx="1"/>
          </p:nvPr>
        </p:nvSpPr>
        <p:spPr>
          <a:xfrm>
            <a:off x="2401416" y="1823144"/>
            <a:ext cx="6491064" cy="4414168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50000"/>
              </a:lnSpc>
              <a:buFontTx/>
              <a:buNone/>
              <a:defRPr sz="2000"/>
            </a:lvl1pPr>
            <a:lvl2pPr marL="457200" indent="0">
              <a:lnSpc>
                <a:spcPct val="150000"/>
              </a:lnSpc>
              <a:buFontTx/>
              <a:buNone/>
              <a:defRPr sz="2000"/>
            </a:lvl2pPr>
            <a:lvl3pPr marL="914400" indent="0">
              <a:lnSpc>
                <a:spcPct val="150000"/>
              </a:lnSpc>
              <a:buFontTx/>
              <a:buNone/>
              <a:defRPr sz="2000"/>
            </a:lvl3pPr>
            <a:lvl4pPr marL="1371600" indent="0">
              <a:lnSpc>
                <a:spcPct val="150000"/>
              </a:lnSpc>
              <a:buFontTx/>
              <a:buNone/>
              <a:defRPr sz="2000"/>
            </a:lvl4pPr>
            <a:lvl5pPr marL="1828800" indent="0">
              <a:lnSpc>
                <a:spcPct val="150000"/>
              </a:lnSpc>
              <a:buFontTx/>
              <a:buNone/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 dirty="0"/>
          </a:p>
        </p:txBody>
      </p:sp>
      <p:grpSp>
        <p:nvGrpSpPr>
          <p:cNvPr id="2" name="组合 1"/>
          <p:cNvGrpSpPr/>
          <p:nvPr userDrawn="1"/>
        </p:nvGrpSpPr>
        <p:grpSpPr>
          <a:xfrm>
            <a:off x="2411760" y="1558504"/>
            <a:ext cx="5946429" cy="214312"/>
            <a:chOff x="2411760" y="1558504"/>
            <a:chExt cx="5946429" cy="214312"/>
          </a:xfrm>
        </p:grpSpPr>
        <p:sp>
          <p:nvSpPr>
            <p:cNvPr id="12" name="Line 46"/>
            <p:cNvSpPr>
              <a:spLocks noChangeShapeType="1"/>
            </p:cNvSpPr>
            <p:nvPr userDrawn="1"/>
          </p:nvSpPr>
          <p:spPr bwMode="auto">
            <a:xfrm>
              <a:off x="2626073" y="1663279"/>
              <a:ext cx="5732116" cy="0"/>
            </a:xfrm>
            <a:prstGeom prst="line">
              <a:avLst/>
            </a:prstGeom>
            <a:noFill/>
            <a:ln w="25400">
              <a:solidFill>
                <a:srgbClr val="5F5F5F"/>
              </a:solidFill>
              <a:prstDash val="sysDot"/>
              <a:round/>
              <a:headEnd/>
              <a:tailEnd type="oval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3" name="十六角星 12"/>
            <p:cNvSpPr/>
            <p:nvPr userDrawn="1"/>
          </p:nvSpPr>
          <p:spPr>
            <a:xfrm>
              <a:off x="2411760" y="1558504"/>
              <a:ext cx="214312" cy="214312"/>
            </a:xfrm>
            <a:prstGeom prst="star16">
              <a:avLst/>
            </a:prstGeom>
            <a:solidFill>
              <a:srgbClr val="00B050"/>
            </a:solidFill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xmlns="" val="1650229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五边形 2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五边形 3">
            <a:hlinkClick r:id="rId3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五边形 1"/>
          <p:cNvSpPr/>
          <p:nvPr userDrawn="1"/>
        </p:nvSpPr>
        <p:spPr>
          <a:xfrm>
            <a:off x="4739714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单元导学</a:t>
            </a:r>
            <a:endParaRPr lang="zh-CN" altLang="en-US" sz="1600" dirty="0" smtClean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94488061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1D2302-FE30-4BB2-B751-A49ED5925E03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B6DC54-17E6-4F60-95B5-3322C9B7BF1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13837206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tooltip="点击进入志鸿优化网"/>
          </p:cNvPr>
          <p:cNvSpPr/>
          <p:nvPr/>
        </p:nvSpPr>
        <p:spPr>
          <a:xfrm>
            <a:off x="4071938" y="6429375"/>
            <a:ext cx="2571750" cy="285750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214282" y="785812"/>
            <a:ext cx="8715436" cy="5715021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4DC2C1-AFE0-47B9-A30D-87A44ECA0F1A}" type="datetimeFigureOut">
              <a:rPr lang="zh-CN" altLang="en-US"/>
              <a:pPr>
                <a:defRPr/>
              </a:pPr>
              <a:t>2016-9-16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5281694-89E8-44DE-906D-68E1C1BE594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7282817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1D2302-FE30-4BB2-B751-A49ED5925E03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B6DC54-17E6-4F60-95B5-3322C9B7BF1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1D2302-FE30-4BB2-B751-A49ED5925E03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B6DC54-17E6-4F60-95B5-3322C9B7BF1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1D2302-FE30-4BB2-B751-A49ED5925E03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B6DC54-17E6-4F60-95B5-3322C9B7BF1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1D2302-FE30-4BB2-B751-A49ED5925E03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B6DC54-17E6-4F60-95B5-3322C9B7BF1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1D2302-FE30-4BB2-B751-A49ED5925E03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B6DC54-17E6-4F60-95B5-3322C9B7BF1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1D2302-FE30-4BB2-B751-A49ED5925E03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B6DC54-17E6-4F60-95B5-3322C9B7BF1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1D2302-FE30-4BB2-B751-A49ED5925E03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B6DC54-17E6-4F60-95B5-3322C9B7BF1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52" r:id="rId1"/>
    <p:sldLayoutId id="2147483853" r:id="rId2"/>
    <p:sldLayoutId id="2147483854" r:id="rId3"/>
    <p:sldLayoutId id="2147483855" r:id="rId4"/>
    <p:sldLayoutId id="2147483856" r:id="rId5"/>
    <p:sldLayoutId id="2147483857" r:id="rId6"/>
    <p:sldLayoutId id="2147483858" r:id="rId7"/>
    <p:sldLayoutId id="2147483859" r:id="rId8"/>
    <p:sldLayoutId id="2147483860" r:id="rId9"/>
    <p:sldLayoutId id="2147483861" r:id="rId10"/>
    <p:sldLayoutId id="2147483862" r:id="rId11"/>
    <p:sldLayoutId id="2147483863" r:id="rId12"/>
    <p:sldLayoutId id="2147483864" r:id="rId13"/>
    <p:sldLayoutId id="2147483865" r:id="rId14"/>
    <p:sldLayoutId id="2147483866" r:id="rId15"/>
    <p:sldLayoutId id="2147483867" r:id="rId16"/>
    <p:sldLayoutId id="2147483868" r:id="rId17"/>
    <p:sldLayoutId id="2147483869" r:id="rId18"/>
    <p:sldLayoutId id="2147483870" r:id="rId19"/>
    <p:sldLayoutId id="2147483871" r:id="rId20"/>
    <p:sldLayoutId id="2147483872" r:id="rId21"/>
    <p:sldLayoutId id="2147483873" r:id="rId22"/>
    <p:sldLayoutId id="2147483874" r:id="rId23"/>
    <p:sldLayoutId id="2147483875" r:id="rId24"/>
    <p:sldLayoutId id="2147483876" r:id="rId25"/>
    <p:sldLayoutId id="2147483877" r:id="rId26"/>
    <p:sldLayoutId id="2147483840" r:id="rId27"/>
    <p:sldLayoutId id="2147483841" r:id="rId28"/>
    <p:sldLayoutId id="2147483839" r:id="rId29"/>
    <p:sldLayoutId id="2147483844" r:id="rId30"/>
    <p:sldLayoutId id="2147483847" r:id="rId3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2.xml"/><Relationship Id="rId1" Type="http://schemas.openxmlformats.org/officeDocument/2006/relationships/slideLayout" Target="../slideLayouts/slideLayout2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slide" Target="slide11.xml"/><Relationship Id="rId1" Type="http://schemas.openxmlformats.org/officeDocument/2006/relationships/slideLayout" Target="../slideLayouts/slideLayout2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slide" Target="slide11.xml"/><Relationship Id="rId1" Type="http://schemas.openxmlformats.org/officeDocument/2006/relationships/slideLayout" Target="../slideLayouts/slideLayout2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slide" Target="slide11.xml"/><Relationship Id="rId1" Type="http://schemas.openxmlformats.org/officeDocument/2006/relationships/slideLayout" Target="../slideLayouts/slideLayout2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slide" Target="slide11.xml"/><Relationship Id="rId1" Type="http://schemas.openxmlformats.org/officeDocument/2006/relationships/slideLayout" Target="../slideLayouts/slideLayout2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slide" Target="slide11.xml"/><Relationship Id="rId1" Type="http://schemas.openxmlformats.org/officeDocument/2006/relationships/slideLayout" Target="../slideLayouts/slideLayout2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2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2.xml"/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Layout" Target="../slideLayouts/slideLayout15.xml"/><Relationship Id="rId1" Type="http://schemas.openxmlformats.org/officeDocument/2006/relationships/vmlDrawing" Target="../drawings/vmlDrawing1.vml"/><Relationship Id="rId5" Type="http://schemas.openxmlformats.org/officeDocument/2006/relationships/package" Target="../embeddings/Microsoft_Office_Word_2007___1.docx"/><Relationship Id="rId4" Type="http://schemas.openxmlformats.org/officeDocument/2006/relationships/slide" Target="slide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Layout" Target="../slideLayouts/slideLayout16.xml"/><Relationship Id="rId1" Type="http://schemas.openxmlformats.org/officeDocument/2006/relationships/vmlDrawing" Target="../drawings/vmlDrawing2.vml"/><Relationship Id="rId5" Type="http://schemas.openxmlformats.org/officeDocument/2006/relationships/package" Target="../embeddings/Microsoft_Office_Word_2007___2.docx"/><Relationship Id="rId4" Type="http://schemas.openxmlformats.org/officeDocument/2006/relationships/slide" Target="slide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Layout" Target="../slideLayouts/slideLayout17.xml"/><Relationship Id="rId1" Type="http://schemas.openxmlformats.org/officeDocument/2006/relationships/vmlDrawing" Target="../drawings/vmlDrawing3.vml"/><Relationship Id="rId5" Type="http://schemas.openxmlformats.org/officeDocument/2006/relationships/package" Target="../embeddings/Microsoft_Office_Word_2007___3.docx"/><Relationship Id="rId4" Type="http://schemas.openxmlformats.org/officeDocument/2006/relationships/slide" Target="slide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Layout" Target="../slideLayouts/slideLayout18.xml"/><Relationship Id="rId1" Type="http://schemas.openxmlformats.org/officeDocument/2006/relationships/vmlDrawing" Target="../drawings/vmlDrawing4.vml"/><Relationship Id="rId5" Type="http://schemas.openxmlformats.org/officeDocument/2006/relationships/package" Target="../embeddings/Microsoft_Office_Word_2007___4.docx"/><Relationship Id="rId4" Type="http://schemas.openxmlformats.org/officeDocument/2006/relationships/slide" Target="slide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2.xml"/><Relationship Id="rId1" Type="http://schemas.openxmlformats.org/officeDocument/2006/relationships/slideLayout" Target="../slideLayouts/slideLayout19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2.xml"/><Relationship Id="rId1" Type="http://schemas.openxmlformats.org/officeDocument/2006/relationships/slideLayout" Target="../slideLayouts/slideLayout2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>
            <a:spLocks/>
          </p:cNvSpPr>
          <p:nvPr/>
        </p:nvSpPr>
        <p:spPr>
          <a:xfrm>
            <a:off x="1470484" y="2924944"/>
            <a:ext cx="6203032" cy="576064"/>
          </a:xfrm>
          <a:prstGeom prst="rect">
            <a:avLst/>
          </a:prstGeom>
        </p:spPr>
        <p:txBody>
          <a:bodyPr/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bg1"/>
                </a:solidFill>
                <a:latin typeface="黑体" pitchFamily="2" charset="-122"/>
                <a:ea typeface="黑体" pitchFamily="2" charset="-122"/>
                <a:cs typeface="+mj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353781"/>
                </a:solidFill>
                <a:latin typeface="黑体" pitchFamily="2" charset="-122"/>
                <a:ea typeface="黑体" pitchFamily="2" charset="-122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353781"/>
                </a:solidFill>
                <a:latin typeface="黑体" pitchFamily="2" charset="-122"/>
                <a:ea typeface="黑体" pitchFamily="2" charset="-122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353781"/>
                </a:solidFill>
                <a:latin typeface="黑体" pitchFamily="2" charset="-122"/>
                <a:ea typeface="黑体" pitchFamily="2" charset="-122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353781"/>
                </a:solidFill>
                <a:latin typeface="黑体" pitchFamily="2" charset="-122"/>
                <a:ea typeface="黑体" pitchFamily="2" charset="-122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353781"/>
                </a:solidFill>
                <a:latin typeface="黑体" pitchFamily="2" charset="-122"/>
                <a:ea typeface="黑体" pitchFamily="2" charset="-122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353781"/>
                </a:solidFill>
                <a:latin typeface="黑体" pitchFamily="2" charset="-122"/>
                <a:ea typeface="黑体" pitchFamily="2" charset="-122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353781"/>
                </a:solidFill>
                <a:latin typeface="黑体" pitchFamily="2" charset="-122"/>
                <a:ea typeface="黑体" pitchFamily="2" charset="-122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353781"/>
                </a:solidFill>
                <a:latin typeface="黑体" pitchFamily="2" charset="-122"/>
                <a:ea typeface="黑体" pitchFamily="2" charset="-122"/>
              </a:defRPr>
            </a:lvl9pPr>
          </a:lstStyle>
          <a:p>
            <a:r>
              <a:rPr lang="en-US" altLang="zh-CN" sz="3600">
                <a:solidFill>
                  <a:schemeClr val="tx1"/>
                </a:solidFill>
              </a:rPr>
              <a:t>15</a:t>
            </a:r>
            <a:r>
              <a:rPr lang="zh-CN" altLang="en-US" sz="3600">
                <a:solidFill>
                  <a:schemeClr val="tx1"/>
                </a:solidFill>
              </a:rPr>
              <a:t>　荔枝赋并序</a:t>
            </a:r>
            <a:endParaRPr lang="zh-CN" altLang="zh-CN" sz="36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66733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</a:rPr>
              <a:t>走进作品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493730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基础练习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2513599"/>
            <a:ext cx="8128000" cy="208480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积名句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海上生明月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天涯共此时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 algn="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《望月怀远》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思君如满月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夜夜减清辉。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 algn="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《赋得自君之出矣》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effectLst/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667135" y="2924944"/>
            <a:ext cx="1400810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187624" y="3732395"/>
            <a:ext cx="1400810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71725008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spect="1"/>
          </p:cNvSpPr>
          <p:nvPr/>
        </p:nvSpPr>
        <p:spPr>
          <a:xfrm>
            <a:off x="508000" y="882119"/>
            <a:ext cx="8128000" cy="572611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南海郡出荔枝焉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苟无深知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与彼亦何以异也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点评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此段交代为荔枝作赋的缘由。荔枝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百果之中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无一可比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却生活在偏远之地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无人了解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无人赏识。就如同仁人志士虽满腹经纶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却无用武之地。作者盛赞荔枝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就是盛赞有才德的仁人志士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写荔枝的不幸遭遇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就是暗喻仁人志士的不幸遭遇。这种托物言志的写法使文章内容、主旨表现得含蓄而蕴藉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比直接抒情更有一种耐人寻味的美感。作者先介绍荔枝的产地、果实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重点突出果实的味道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并与葡萄、龙眼作对比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说明它的与众不同。然后点出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诸公莫之知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而固未之信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为后文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夫物以不知而轻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味以无比而疑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远不可验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终然永屈。况士有未效之用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而身在无誉之间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苟无深知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与彼亦何以异也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的议论设下伏笔。写彭城刘侯也颇有深意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刘侯因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弱年迁累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而得见荔枝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其暗示之意极为明显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荔枝的命运与被贬谪者的命运是相通的。最后顺理成章地点明荔枝的象征意义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照应前文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抒发了作者连遭贬谪、正义不伸的苦闷和无奈。</a:t>
            </a:r>
            <a:endParaRPr lang="zh-CN" altLang="zh-CN" sz="2200">
              <a:solidFill>
                <a:srgbClr val="000000"/>
              </a:solidFill>
              <a:effectLst/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句段点评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自主探究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508000" y="1340768"/>
            <a:ext cx="8128000" cy="51561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554121500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句段点评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自主探究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884774"/>
            <a:ext cx="8128000" cy="252992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闻者欢而竦企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见者讶而惊仡。心恚可以蠲忿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口爽可以忘疾。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翻译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听说的人心里欢喜企望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见到的人惊讶得抬起头来。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吃了荔枝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心头愤怒也可以平息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嘴里清爽得可以忘记疾病。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点评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用人们的感受来间接描写荔枝的甘美及价值。听说者企望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见者惊讶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生气者可消怒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生病者可忘疾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作者把荔枝描写得无与伦比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足以引起读者的向往、喜爱之情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当然是有深意的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08000" y="2292127"/>
            <a:ext cx="8128000" cy="86849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08000" y="3160621"/>
            <a:ext cx="8128000" cy="144686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86618116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句段点评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自主探究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2738133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翻译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荔枝那么尊贵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可以推荐用来祭祀宗庙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又那么珍贵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可以进贡给王公进食。但路途遥远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荔枝无法被运往内地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宫禁幽深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荔枝也无法被送进宫廷。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点评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此句以物喻人之意更加明显。先极言荔枝之尊贵、珍贵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后用无法运往内地、无法进入宫廷暗示仁人志士不被赏识、正义不能伸张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无奈之情溢于言表。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882134"/>
            <a:ext cx="8128000" cy="86600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夫其贵可以荐宗庙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其珍可以羞王公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亭十里而莫致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门九重兮曷通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08000" y="2708920"/>
            <a:ext cx="8128000" cy="12747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08000" y="3983666"/>
            <a:ext cx="8128000" cy="13895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948070432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</a:rPr>
              <a:t>句段点评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自主探究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701069"/>
            <a:ext cx="8128000" cy="370986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本文的写作缘由是什么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况士有未效之用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而身在无誉之间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苟无深知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与彼亦何以异也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即为不被人发现赏识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不能施展才华的文人士子鸣不平。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最后一段是什么内容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和前文有什么关系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提示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在前文的充分描摹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展现荔枝珍奇的基础上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写它完全可以被进献给宗庙王公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但因生于偏僻远地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受山川阻隔而难于被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贵人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所知。这段是对前文的深化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是作者言志的部分。由荔枝不被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贵人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发现赏识自然而然地引出对那些不被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贵人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发现赏识的文人士子命运的哀叹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由物及人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体物写志。</a:t>
            </a:r>
            <a:endParaRPr lang="zh-CN" altLang="zh-CN" sz="2200">
              <a:solidFill>
                <a:srgbClr val="000000"/>
              </a:solidFill>
              <a:effectLst/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08000" y="2121970"/>
            <a:ext cx="8128000" cy="86849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08000" y="3332202"/>
            <a:ext cx="8128000" cy="24996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7994572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</a:rPr>
              <a:t>句段点评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自主探究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505471"/>
            <a:ext cx="8128000" cy="410105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本文在选材方面有何特色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提示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荔枝是作者家乡的特产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历来为文人所吟咏。它是一种色、香、味俱佳的果品。品种繁多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营养丰富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药用价值极高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被誉为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果中皇后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百果之王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。但是在文中却仅充士大夫文人的口腹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不能尽其所用。显然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作者找到了荔枝与仁人志士的契合点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为荔枝鸣不平即为遭受不公正待遇之人叫屈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也是对当时社会不能做到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人尽其才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物尽其用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的大胆质疑。所以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表面写荔枝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实际写人才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表面不温不火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实则怒火中烧。就张九龄本人而言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因受李林甫等人的排挤而遭贬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对文中荔枝的命运体会是最深的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因而选择用荔枝来表情达意。</a:t>
            </a:r>
            <a:endParaRPr lang="zh-CN" altLang="zh-CN" sz="2200">
              <a:solidFill>
                <a:srgbClr val="000000"/>
              </a:solidFill>
              <a:effectLst/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08000" y="1916832"/>
            <a:ext cx="8128000" cy="39604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7035886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走进作品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493730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基础练习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25782"/>
            <a:ext cx="8128000" cy="496751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连线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作者</a:t>
            </a: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张九龄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张九龄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(678—740),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字子寿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韶州曲江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今广东曲江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唐代政治家、文学家。开元年间任丞相。为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开元之治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做出了积极贡献。他的五言古诗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以素练质朴的语言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寄托深远的人生慨望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对扫除唐初所沿袭的六朝绮靡诗风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贡献尤大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对岭南诗派的开创起了启迪作用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被誉为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岭南第一人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。有《唐丞相曲江张先生文集》。</a:t>
            </a:r>
            <a:endParaRPr lang="zh-CN" altLang="zh-CN" sz="2200">
              <a:solidFill>
                <a:srgbClr val="000000"/>
              </a:solidFill>
              <a:effectLst/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5" name="Q12.eps" descr="id:2147491721;FounderCES"/>
          <p:cNvPicPr/>
          <p:nvPr/>
        </p:nvPicPr>
        <p:blipFill>
          <a:blip r:embed="rId4"/>
          <a:stretch>
            <a:fillRect/>
          </a:stretch>
        </p:blipFill>
        <p:spPr>
          <a:xfrm>
            <a:off x="3779912" y="1487302"/>
            <a:ext cx="1514460" cy="21222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157088332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走进作品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493730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基础练习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318000"/>
            <a:ext cx="8128000" cy="247599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写作背景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开元十八年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张九龄转任桂州刺史、充岭南道按察使。因为他为人刚正不阿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直言敢谏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因而时常遭李林甫等人的排挤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其内心自然也有诸多凄苦、不快和无奈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联系众多仁人志士连遭贬谪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正义不能伸张的苦闷和愤慨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他有感而发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写下《荔枝赋并序》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托物言志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排遣胸中的块垒。</a:t>
            </a:r>
            <a:endParaRPr lang="zh-CN" altLang="zh-CN" sz="2200">
              <a:solidFill>
                <a:srgbClr val="000000"/>
              </a:solidFill>
              <a:effectLst/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56415505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</a:rPr>
              <a:t>走进作品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1493730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基础练习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340344"/>
            <a:ext cx="1583767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注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字音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zh-CN" sz="2200">
              <a:solidFill>
                <a:srgbClr val="000000"/>
              </a:solidFill>
              <a:effectLst/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449354458"/>
              </p:ext>
            </p:extLst>
          </p:nvPr>
        </p:nvGraphicFramePr>
        <p:xfrm>
          <a:off x="508000" y="1844824"/>
          <a:ext cx="8128000" cy="3613550"/>
        </p:xfrm>
        <a:graphic>
          <a:graphicData uri="http://schemas.openxmlformats.org/presentationml/2006/ole">
            <p:oleObj spid="_x0000_s1030" name="文档" r:id="rId5" imgW="3896414" imgH="1732629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93685330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</a:rPr>
              <a:t>走进作品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1493730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基础练习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143916513"/>
              </p:ext>
            </p:extLst>
          </p:nvPr>
        </p:nvGraphicFramePr>
        <p:xfrm>
          <a:off x="508000" y="1749225"/>
          <a:ext cx="8128000" cy="3613550"/>
        </p:xfrm>
        <a:graphic>
          <a:graphicData uri="http://schemas.openxmlformats.org/presentationml/2006/ole">
            <p:oleObj spid="_x0000_s2054" name="文档" r:id="rId5" imgW="3896414" imgH="1732629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76151741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</a:rPr>
              <a:t>走进作品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1493730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基础练习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097166"/>
            <a:ext cx="1583767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解多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义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zh-CN" sz="2200">
              <a:solidFill>
                <a:srgbClr val="000000"/>
              </a:solidFill>
              <a:effectLst/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638152827"/>
              </p:ext>
            </p:extLst>
          </p:nvPr>
        </p:nvGraphicFramePr>
        <p:xfrm>
          <a:off x="508000" y="1484784"/>
          <a:ext cx="8128000" cy="4225349"/>
        </p:xfrm>
        <a:graphic>
          <a:graphicData uri="http://schemas.openxmlformats.org/presentationml/2006/ole">
            <p:oleObj spid="_x0000_s3078" name="文档" r:id="rId5" imgW="3839157" imgH="1996196" progId="Word.Document.12">
              <p:embed/>
            </p:oleObj>
          </a:graphicData>
        </a:graphic>
      </p:graphicFrame>
      <p:sp>
        <p:nvSpPr>
          <p:cNvPr id="8" name="矩形 7"/>
          <p:cNvSpPr/>
          <p:nvPr/>
        </p:nvSpPr>
        <p:spPr>
          <a:xfrm>
            <a:off x="3081293" y="1544352"/>
            <a:ext cx="1202675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211960" y="2070180"/>
            <a:ext cx="1202675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273035" y="2596008"/>
            <a:ext cx="1483799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651732" y="3132722"/>
            <a:ext cx="2031287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923929" y="3632742"/>
            <a:ext cx="1224136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3923116" y="4169456"/>
            <a:ext cx="1224136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3651732" y="4734715"/>
            <a:ext cx="920268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3635896" y="5250175"/>
            <a:ext cx="1224136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81255768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</a:rPr>
              <a:t>走进作品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1493730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基础练习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546877441"/>
              </p:ext>
            </p:extLst>
          </p:nvPr>
        </p:nvGraphicFramePr>
        <p:xfrm>
          <a:off x="508000" y="2228225"/>
          <a:ext cx="8128000" cy="2655550"/>
        </p:xfrm>
        <a:graphic>
          <a:graphicData uri="http://schemas.openxmlformats.org/presentationml/2006/ole">
            <p:oleObj spid="_x0000_s4102" name="文档" r:id="rId5" imgW="3839157" imgH="1253384" progId="Word.Document.12">
              <p:embed/>
            </p:oleObj>
          </a:graphicData>
        </a:graphic>
      </p:graphicFrame>
      <p:sp>
        <p:nvSpPr>
          <p:cNvPr id="5" name="矩形 4"/>
          <p:cNvSpPr/>
          <p:nvPr/>
        </p:nvSpPr>
        <p:spPr>
          <a:xfrm>
            <a:off x="4860033" y="2272716"/>
            <a:ext cx="1440160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414324" y="2801304"/>
            <a:ext cx="1440160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997786" y="3353510"/>
            <a:ext cx="990038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643084" y="3882820"/>
            <a:ext cx="1504980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643084" y="4441897"/>
            <a:ext cx="1504980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1133447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4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</a:rPr>
              <a:t>走进作品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493730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基础练习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107334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辨活用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陋下泽之沮洳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形容词的意动用法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以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为陋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鄙视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不丰其华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但甘其实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丰、甘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形容词的使动用法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使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丰硕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/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使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甘甜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分古今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每至季夏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其实乃熟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古义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它的果实。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今义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实际上。</a:t>
            </a:r>
            <a:endParaRPr lang="zh-CN" altLang="zh-CN" sz="2200">
              <a:solidFill>
                <a:srgbClr val="000000"/>
              </a:solidFill>
              <a:effectLst/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52324" y="2636912"/>
            <a:ext cx="341406" cy="493819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425420" y="3062181"/>
            <a:ext cx="341406" cy="493819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627784" y="3062181"/>
            <a:ext cx="341406" cy="493819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033807" y="4314219"/>
            <a:ext cx="615749" cy="493819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3304320" y="2523331"/>
            <a:ext cx="4364024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528456" y="2925007"/>
            <a:ext cx="4364024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74464" y="3359731"/>
            <a:ext cx="1548457" cy="3207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506333" y="4568584"/>
            <a:ext cx="1548457" cy="3207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3815631" y="4568584"/>
            <a:ext cx="1548457" cy="3207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55398331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4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</a:rPr>
              <a:t>走进作品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493730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基础练习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091672"/>
            <a:ext cx="8128000" cy="492865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明句式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援蒲桃之见拟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亦古人之深疾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判断句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信雕盘之仙液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实玳筵之绮缋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判断句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岂一座之所荣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冠四时之为最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判断句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(4)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诸公莫之知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而固未之信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宾语前置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(5)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与彼亦何以异也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宾语前置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(6)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弱年迁累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经于南海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介宾短语后置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(7) 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虽受气于震方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介宾短语后置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(8)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且欲神于醴露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何比数之湘橘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介宾短语后置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(9)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夫物以不知而轻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味以无比而疑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被动句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(10)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终然永屈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被动句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柿可称乎梁侯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梨何幸乎张公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被动句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effectLst/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699715" y="1495670"/>
            <a:ext cx="835578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699715" y="1908744"/>
            <a:ext cx="835578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710601" y="2299451"/>
            <a:ext cx="835578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121552" y="2710156"/>
            <a:ext cx="1170527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214734" y="3110854"/>
            <a:ext cx="1170527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3570703" y="3507230"/>
            <a:ext cx="1721376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3012218" y="3910436"/>
            <a:ext cx="1721376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4699715" y="4320164"/>
            <a:ext cx="1721376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4973579" y="4722734"/>
            <a:ext cx="861907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2523614" y="5127714"/>
            <a:ext cx="861907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4801099" y="5524147"/>
            <a:ext cx="861907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74690541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5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5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134</TotalTime>
  <Words>1429</Words>
  <Application>Microsoft Office PowerPoint</Application>
  <PresentationFormat>全屏显示(4:3)</PresentationFormat>
  <Paragraphs>78</Paragraphs>
  <Slides>15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7" baseType="lpstr">
      <vt:lpstr>自定义设计方案</vt:lpstr>
      <vt:lpstr>文档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</vt:vector>
  </TitlesOfParts>
  <Company>微软中国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cp:lastModifiedBy>Administrator</cp:lastModifiedBy>
  <dcterms:created xsi:type="dcterms:W3CDTF">2014-12-27T00:55:35Z</dcterms:created>
  <dcterms:modified xsi:type="dcterms:W3CDTF">2016-09-16T15:05:13Z</dcterms:modified>
</cp:coreProperties>
</file>