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48"/>
  </p:handoutMasterIdLst>
  <p:sldIdLst>
    <p:sldId id="1998" r:id="rId3"/>
    <p:sldId id="1485" r:id="rId4"/>
    <p:sldId id="1552" r:id="rId5"/>
    <p:sldId id="1779" r:id="rId7"/>
    <p:sldId id="1971" r:id="rId8"/>
    <p:sldId id="1999" r:id="rId9"/>
    <p:sldId id="1972" r:id="rId10"/>
    <p:sldId id="1973" r:id="rId11"/>
    <p:sldId id="2000" r:id="rId12"/>
    <p:sldId id="1974" r:id="rId13"/>
    <p:sldId id="2001" r:id="rId14"/>
    <p:sldId id="1975" r:id="rId15"/>
    <p:sldId id="1543" r:id="rId16"/>
    <p:sldId id="1954" r:id="rId17"/>
    <p:sldId id="1956" r:id="rId18"/>
    <p:sldId id="1990" r:id="rId19"/>
    <p:sldId id="1957" r:id="rId20"/>
    <p:sldId id="1991" r:id="rId21"/>
    <p:sldId id="1877" r:id="rId22"/>
    <p:sldId id="1992" r:id="rId23"/>
    <p:sldId id="1958" r:id="rId24"/>
    <p:sldId id="1698" r:id="rId25"/>
    <p:sldId id="1984" r:id="rId26"/>
    <p:sldId id="1881" r:id="rId27"/>
    <p:sldId id="1883" r:id="rId28"/>
    <p:sldId id="1985" r:id="rId29"/>
    <p:sldId id="1986" r:id="rId30"/>
    <p:sldId id="2002" r:id="rId31"/>
    <p:sldId id="2004" r:id="rId32"/>
    <p:sldId id="2005" r:id="rId33"/>
    <p:sldId id="2003" r:id="rId34"/>
    <p:sldId id="2006" r:id="rId35"/>
    <p:sldId id="2007" r:id="rId36"/>
    <p:sldId id="2008" r:id="rId37"/>
    <p:sldId id="2009" r:id="rId38"/>
    <p:sldId id="2010" r:id="rId39"/>
    <p:sldId id="2011" r:id="rId40"/>
    <p:sldId id="2012" r:id="rId41"/>
    <p:sldId id="2013" r:id="rId42"/>
    <p:sldId id="2014" r:id="rId43"/>
    <p:sldId id="2015" r:id="rId44"/>
    <p:sldId id="2016" r:id="rId45"/>
    <p:sldId id="1959" r:id="rId46"/>
    <p:sldId id="2017" r:id="rId47"/>
  </p:sldIdLst>
  <p:sldSz cx="12190095" cy="6859270"/>
  <p:notesSz cx="6858000" cy="9144000"/>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23A30"/>
    <a:srgbClr val="491A14"/>
    <a:srgbClr val="A28387"/>
    <a:srgbClr val="633D43"/>
    <a:srgbClr val="71483D"/>
    <a:srgbClr val="B57849"/>
    <a:srgbClr val="B98C6C"/>
    <a:srgbClr val="3114AC"/>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150"/>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矩形 2"/>
          <p:cNvSpPr/>
          <p:nvPr userDrawn="1"/>
        </p:nvSpPr>
        <p:spPr>
          <a:xfrm>
            <a:off x="-1587" y="1588"/>
            <a:ext cx="12192000" cy="6858000"/>
          </a:xfrm>
          <a:prstGeom prst="rect">
            <a:avLst/>
          </a:prstGeom>
          <a:blipFill>
            <a:blip r:embed="rId2">
              <a:alphaModFix amt="4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8" name="矩形 7"/>
          <p:cNvSpPr/>
          <p:nvPr userDrawn="1"/>
        </p:nvSpPr>
        <p:spPr>
          <a:xfrm>
            <a:off x="1" y="2997746"/>
            <a:ext cx="12188826" cy="386343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内容与标题">
    <p:spTree>
      <p:nvGrpSpPr>
        <p:cNvPr id="1" name=""/>
        <p:cNvGrpSpPr/>
        <p:nvPr/>
      </p:nvGrpSpPr>
      <p:grpSpPr>
        <a:xfrm>
          <a:off x="0" y="0"/>
          <a:ext cx="0" cy="0"/>
          <a:chOff x="0" y="0"/>
          <a:chExt cx="0" cy="0"/>
        </a:xfrm>
      </p:grpSpPr>
      <p:sp>
        <p:nvSpPr>
          <p:cNvPr id="8" name="矩形 7"/>
          <p:cNvSpPr/>
          <p:nvPr userDrawn="1"/>
        </p:nvSpPr>
        <p:spPr>
          <a:xfrm>
            <a:off x="1" y="2709714"/>
            <a:ext cx="12188826" cy="415146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内容与标题">
    <p:spTree>
      <p:nvGrpSpPr>
        <p:cNvPr id="1" name=""/>
        <p:cNvGrpSpPr/>
        <p:nvPr/>
      </p:nvGrpSpPr>
      <p:grpSpPr>
        <a:xfrm>
          <a:off x="0" y="0"/>
          <a:ext cx="0" cy="0"/>
          <a:chOff x="0" y="0"/>
          <a:chExt cx="0" cy="0"/>
        </a:xfrm>
      </p:grpSpPr>
      <p:sp>
        <p:nvSpPr>
          <p:cNvPr id="8" name="矩形 7"/>
          <p:cNvSpPr/>
          <p:nvPr userDrawn="1"/>
        </p:nvSpPr>
        <p:spPr>
          <a:xfrm>
            <a:off x="1" y="2349674"/>
            <a:ext cx="12188826" cy="45115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sp>
        <p:nvSpPr>
          <p:cNvPr id="8" name="矩形 7"/>
          <p:cNvSpPr/>
          <p:nvPr userDrawn="1"/>
        </p:nvSpPr>
        <p:spPr>
          <a:xfrm>
            <a:off x="1" y="0"/>
            <a:ext cx="12188826" cy="6861176"/>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矩形 1"/>
          <p:cNvSpPr/>
          <p:nvPr userDrawn="1"/>
        </p:nvSpPr>
        <p:spPr>
          <a:xfrm>
            <a:off x="813" y="4653930"/>
            <a:ext cx="12189600" cy="2205658"/>
          </a:xfrm>
          <a:prstGeom prst="rect">
            <a:avLst/>
          </a:prstGeom>
          <a:blipFill dpi="0" rotWithShape="1">
            <a:blip r:embed="rId2">
              <a:alphaModFix amt="19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ransition spd="slow" advClick="0" advTm="0">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sp>
        <p:nvSpPr>
          <p:cNvPr id="8" name="矩形 7"/>
          <p:cNvSpPr/>
          <p:nvPr userDrawn="1"/>
        </p:nvSpPr>
        <p:spPr>
          <a:xfrm>
            <a:off x="1" y="5948788"/>
            <a:ext cx="12188826" cy="91080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sp>
        <p:nvSpPr>
          <p:cNvPr id="8" name="矩形 7"/>
          <p:cNvSpPr/>
          <p:nvPr userDrawn="1"/>
        </p:nvSpPr>
        <p:spPr>
          <a:xfrm>
            <a:off x="1" y="5590534"/>
            <a:ext cx="12188826" cy="127064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内容与标题">
    <p:spTree>
      <p:nvGrpSpPr>
        <p:cNvPr id="1" name=""/>
        <p:cNvGrpSpPr/>
        <p:nvPr/>
      </p:nvGrpSpPr>
      <p:grpSpPr>
        <a:xfrm>
          <a:off x="0" y="0"/>
          <a:ext cx="0" cy="0"/>
          <a:chOff x="0" y="0"/>
          <a:chExt cx="0" cy="0"/>
        </a:xfrm>
      </p:grpSpPr>
      <p:sp>
        <p:nvSpPr>
          <p:cNvPr id="8" name="矩形 7"/>
          <p:cNvSpPr/>
          <p:nvPr userDrawn="1"/>
        </p:nvSpPr>
        <p:spPr>
          <a:xfrm>
            <a:off x="1" y="5157986"/>
            <a:ext cx="12188826" cy="17016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8" name="矩形 7"/>
          <p:cNvSpPr/>
          <p:nvPr userDrawn="1"/>
        </p:nvSpPr>
        <p:spPr>
          <a:xfrm>
            <a:off x="1" y="4870287"/>
            <a:ext cx="12188826" cy="1990889"/>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8" name="矩形 7"/>
          <p:cNvSpPr/>
          <p:nvPr userDrawn="1"/>
        </p:nvSpPr>
        <p:spPr>
          <a:xfrm>
            <a:off x="1" y="4150835"/>
            <a:ext cx="12188826" cy="2710341"/>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内容与标题">
    <p:spTree>
      <p:nvGrpSpPr>
        <p:cNvPr id="1" name=""/>
        <p:cNvGrpSpPr/>
        <p:nvPr/>
      </p:nvGrpSpPr>
      <p:grpSpPr>
        <a:xfrm>
          <a:off x="0" y="0"/>
          <a:ext cx="0" cy="0"/>
          <a:chOff x="0" y="0"/>
          <a:chExt cx="0" cy="0"/>
        </a:xfrm>
      </p:grpSpPr>
      <p:sp>
        <p:nvSpPr>
          <p:cNvPr id="8" name="矩形 7"/>
          <p:cNvSpPr/>
          <p:nvPr userDrawn="1"/>
        </p:nvSpPr>
        <p:spPr>
          <a:xfrm>
            <a:off x="1" y="3429794"/>
            <a:ext cx="12188826" cy="3431383"/>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2"/>
          <p:cNvSpPr txBox="1"/>
          <p:nvPr/>
        </p:nvSpPr>
        <p:spPr>
          <a:xfrm>
            <a:off x="1774726" y="2677373"/>
            <a:ext cx="8623513" cy="111246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50000"/>
              </a:lnSpc>
              <a:spcBef>
                <a:spcPts val="1300"/>
              </a:spcBef>
              <a:spcAft>
                <a:spcPts val="1300"/>
              </a:spcAft>
            </a:pPr>
            <a:r>
              <a:rPr lang="zh-CN" altLang="en-US" sz="4000" b="1" kern="100" dirty="0">
                <a:solidFill>
                  <a:prstClr val="black"/>
                </a:solidFill>
                <a:latin typeface="Arial" panose="020B0604020202020204" pitchFamily="34" charset="0"/>
                <a:ea typeface="微软雅黑" panose="020B0503020204020204" charset="-122"/>
                <a:cs typeface="Times New Roman" panose="02020603050405020304" pitchFamily="18" charset="0"/>
              </a:rPr>
              <a:t>删繁就简提炼，做好语段压缩</a:t>
            </a:r>
            <a:endParaRPr lang="zh-CN" altLang="en-US" sz="4000" b="1" kern="100" dirty="0">
              <a:solidFill>
                <a:prstClr val="black"/>
              </a:solidFill>
              <a:latin typeface="Arial" panose="020B0604020202020204" pitchFamily="34" charset="0"/>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837506"/>
            <a:ext cx="11521280" cy="4893647"/>
          </a:xfrm>
          <a:prstGeom prst="rect">
            <a:avLst/>
          </a:prstGeom>
        </p:spPr>
        <p:txBody>
          <a:bodyPr wrap="square">
            <a:spAutoFit/>
          </a:bodyPr>
          <a:lstStyle/>
          <a:p>
            <a:pPr algn="just">
              <a:lnSpc>
                <a:spcPct val="150000"/>
              </a:lnSpc>
              <a:spcAft>
                <a:spcPts val="0"/>
              </a:spcAf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3.</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600" kern="100" dirty="0">
                <a:latin typeface="宋体" panose="02010600030101010101" pitchFamily="2" charset="-122"/>
                <a:ea typeface="楷体_GB2312" panose="02010609030101010101" pitchFamily="49" charset="-122"/>
                <a:cs typeface="Times New Roman" panose="02020603050405020304" pitchFamily="18" charset="0"/>
              </a:rPr>
              <a:t>Ⅲ</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请对下面这段新闻报道的文字进行压缩。要求保留关键信息，句子简洁流畅，不超过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65</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个字。</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(5</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21—28</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日，国际乒联第</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55</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届世界乒乓球锦标赛单项赛在匈牙利首都布达佩斯举行。中国队的许昕</a:t>
            </a:r>
            <a:r>
              <a:rPr lang="en-US" altLang="zh-CN" sz="2600" kern="1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600" kern="100" dirty="0">
                <a:latin typeface="IPAPANNEW" panose="02000500070000020004" pitchFamily="2" charset="0"/>
                <a:ea typeface="楷体_GB2312" panose="02010609030101010101" pitchFamily="49" charset="-122"/>
                <a:cs typeface="Times New Roman" panose="02020603050405020304" pitchFamily="18" charset="0"/>
              </a:rPr>
              <a:t>刘诗雯在混双决赛中夺得首金，马龙</a:t>
            </a:r>
            <a:r>
              <a:rPr lang="en-US" altLang="zh-CN" sz="2600" kern="1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王楚钦夺得男双冠军，刘诗雯夺得女单冠军，马龙夺得男单冠军，王曼昱</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孙颖莎夺得女双冠军。中国队包揽了本届世乒赛的全部</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枚金牌，取得全面胜利。其中的男单决赛，马龙以</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比</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的比分战胜瑞典球员法尔克，实现了世乒赛男单三连冠的伟业，成为继庄则栋之后</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50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多年来首位在世乒赛实现男单三连冠的选手。</a:t>
            </a:r>
            <a:endParaRPr lang="zh-CN" altLang="zh-CN" sz="1050" kern="100" dirty="0">
              <a:latin typeface="宋体" panose="02010600030101010101" pitchFamily="2" charset="-122"/>
              <a:cs typeface="Courier New" panose="02070309020205020404" pitchFamily="49" charset="0"/>
            </a:endParaRPr>
          </a:p>
        </p:txBody>
      </p:sp>
      <p:sp>
        <p:nvSpPr>
          <p:cNvPr id="4"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prstClr val="black"/>
                </a:solidFill>
                <a:latin typeface="Broadway" pitchFamily="82" charset="0"/>
                <a:ea typeface="楷体" panose="02010609060101010101" pitchFamily="49" charset="-122"/>
                <a:cs typeface="经典繁仿黑" pitchFamily="49" charset="-122"/>
              </a:rPr>
              <a:t>1</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2</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srgbClr val="0000FF"/>
                </a:solidFill>
                <a:latin typeface="Broadway" pitchFamily="82" charset="0"/>
                <a:ea typeface="楷体" panose="02010609060101010101" pitchFamily="49" charset="-122"/>
                <a:cs typeface="经典繁仿黑" pitchFamily="49" charset="-122"/>
              </a:rPr>
              <a:t>3</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1247167"/>
            <a:ext cx="10729192" cy="3693319"/>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关键信息：</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2019</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年</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4</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月</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21—28</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日</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第</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55</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届世乒赛单项赛在布达佩斯举行</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中国队包揽</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5</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枚金牌</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④</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马龙成为</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50</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多年来首位实现男单三连冠的选手。</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[2019</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年</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……28</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日，时间</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1</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分；第</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55</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届</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举行，名称、地点、事件</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2</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分；中国</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金牌</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结果一</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1</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分；马龙</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选手</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结果二</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1</a:t>
            </a:r>
            <a:r>
              <a:rPr lang="zh-CN"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a:t>
            </a:r>
            <a:r>
              <a:rPr lang="en-US" altLang="zh-CN" sz="26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prstClr val="black"/>
                </a:solidFill>
                <a:latin typeface="Broadway" pitchFamily="82" charset="0"/>
                <a:ea typeface="楷体" panose="02010609060101010101" pitchFamily="49" charset="-122"/>
                <a:cs typeface="经典繁仿黑" pitchFamily="49" charset="-122"/>
              </a:rPr>
              <a:t>1</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2</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srgbClr val="0000FF"/>
                </a:solidFill>
                <a:latin typeface="Broadway" pitchFamily="82" charset="0"/>
                <a:ea typeface="楷体" panose="02010609060101010101" pitchFamily="49" charset="-122"/>
                <a:cs typeface="经典繁仿黑" pitchFamily="49" charset="-122"/>
              </a:rPr>
              <a:t>3</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blinds(horizontal)">
                                      <p:cBhvr>
                                        <p:cTn id="23" dur="75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511721"/>
            <a:ext cx="11449272" cy="5078313"/>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400" kern="100" dirty="0">
                <a:latin typeface="Times New Roman" panose="02020603050405020304" pitchFamily="18" charset="0"/>
                <a:cs typeface="Times New Roman" panose="02020603050405020304" pitchFamily="18" charset="0"/>
              </a:rPr>
              <a:t>　本题是一道新闻消息概括压缩题，属于记叙性语段。可以用新闻要素法</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何时＋何地＋何人＋何事＋何因＋何果</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进行提炼概括</a:t>
            </a:r>
            <a:r>
              <a:rPr lang="zh-CN" altLang="zh-CN" sz="2400" kern="100" dirty="0" smtClean="0">
                <a:latin typeface="Times New Roman" panose="02020603050405020304" pitchFamily="18" charset="0"/>
                <a:cs typeface="Times New Roman" panose="02020603050405020304" pitchFamily="18" charset="0"/>
              </a:rPr>
              <a:t>。本</a:t>
            </a:r>
            <a:r>
              <a:rPr lang="zh-CN" altLang="zh-CN" sz="2400" kern="100" dirty="0">
                <a:latin typeface="Times New Roman" panose="02020603050405020304" pitchFamily="18" charset="0"/>
                <a:cs typeface="Times New Roman" panose="02020603050405020304" pitchFamily="18" charset="0"/>
              </a:rPr>
              <a:t>则新闻共</a:t>
            </a:r>
            <a:r>
              <a:rPr lang="en-US" altLang="zh-CN" sz="2400" kern="100" dirty="0">
                <a:latin typeface="Times New Roman" panose="02020603050405020304" pitchFamily="18" charset="0"/>
                <a:cs typeface="Courier New" panose="02070309020205020404" pitchFamily="49" charset="0"/>
              </a:rPr>
              <a:t>4</a:t>
            </a:r>
            <a:r>
              <a:rPr lang="zh-CN" altLang="zh-CN" sz="2400" kern="100" dirty="0">
                <a:latin typeface="Times New Roman" panose="02020603050405020304" pitchFamily="18" charset="0"/>
                <a:cs typeface="Times New Roman" panose="02020603050405020304" pitchFamily="18" charset="0"/>
              </a:rPr>
              <a:t>句话，首句是导语，介绍的是新闻的主要内容，即</a:t>
            </a:r>
            <a:r>
              <a:rPr lang="en-US" altLang="zh-CN" sz="2400" kern="100" dirty="0">
                <a:latin typeface="Times New Roman" panose="02020603050405020304" pitchFamily="18" charset="0"/>
                <a:cs typeface="Courier New" panose="02070309020205020404" pitchFamily="49" charset="0"/>
              </a:rPr>
              <a:t>2019</a:t>
            </a:r>
            <a:r>
              <a:rPr lang="zh-CN" altLang="zh-CN" sz="2400" kern="100" dirty="0">
                <a:latin typeface="Times New Roman" panose="02020603050405020304" pitchFamily="18" charset="0"/>
                <a:cs typeface="Times New Roman" panose="02020603050405020304" pitchFamily="18" charset="0"/>
              </a:rPr>
              <a:t>年</a:t>
            </a:r>
            <a:r>
              <a:rPr lang="en-US" altLang="zh-CN" sz="2400" kern="100" dirty="0">
                <a:latin typeface="Times New Roman" panose="02020603050405020304" pitchFamily="18" charset="0"/>
                <a:cs typeface="Courier New" panose="02070309020205020404" pitchFamily="49" charset="0"/>
              </a:rPr>
              <a:t>4</a:t>
            </a:r>
            <a:r>
              <a:rPr lang="zh-CN" altLang="zh-CN" sz="2400" kern="100" dirty="0">
                <a:latin typeface="Times New Roman" panose="02020603050405020304" pitchFamily="18" charset="0"/>
                <a:cs typeface="Times New Roman" panose="02020603050405020304" pitchFamily="18" charset="0"/>
              </a:rPr>
              <a:t>月</a:t>
            </a:r>
            <a:r>
              <a:rPr lang="en-US" altLang="zh-CN" sz="2400" kern="100" dirty="0">
                <a:latin typeface="Times New Roman" panose="02020603050405020304" pitchFamily="18" charset="0"/>
                <a:cs typeface="Courier New" panose="02070309020205020404" pitchFamily="49" charset="0"/>
              </a:rPr>
              <a:t>21—28</a:t>
            </a:r>
            <a:r>
              <a:rPr lang="zh-CN" altLang="zh-CN" sz="2400" kern="100" dirty="0">
                <a:latin typeface="Times New Roman" panose="02020603050405020304" pitchFamily="18" charset="0"/>
                <a:cs typeface="Times New Roman" panose="02020603050405020304" pitchFamily="18" charset="0"/>
              </a:rPr>
              <a:t>日</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时间</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，第</a:t>
            </a:r>
            <a:r>
              <a:rPr lang="en-US" altLang="zh-CN" sz="2400" kern="100" dirty="0">
                <a:latin typeface="Times New Roman" panose="02020603050405020304" pitchFamily="18" charset="0"/>
                <a:cs typeface="Courier New" panose="02070309020205020404" pitchFamily="49" charset="0"/>
              </a:rPr>
              <a:t>55</a:t>
            </a:r>
            <a:r>
              <a:rPr lang="zh-CN" altLang="zh-CN" sz="2400" kern="100" dirty="0">
                <a:latin typeface="Times New Roman" panose="02020603050405020304" pitchFamily="18" charset="0"/>
                <a:cs typeface="Times New Roman" panose="02020603050405020304" pitchFamily="18" charset="0"/>
              </a:rPr>
              <a:t>届世乒赛单项赛在布达佩斯举行</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何人＋何事＋何地</a:t>
            </a:r>
            <a:r>
              <a:rPr lang="en-US" altLang="zh-CN" sz="2400" kern="100" dirty="0">
                <a:latin typeface="Times New Roman" panose="02020603050405020304" pitchFamily="18" charset="0"/>
                <a:cs typeface="Courier New" panose="02070309020205020404" pitchFamily="49" charset="0"/>
              </a:rPr>
              <a:t>)</a:t>
            </a:r>
            <a:r>
              <a:rPr lang="zh-CN" altLang="zh-CN" sz="2400" kern="100" dirty="0" smtClean="0">
                <a:latin typeface="Times New Roman" panose="02020603050405020304" pitchFamily="18" charset="0"/>
                <a:cs typeface="Times New Roman" panose="02020603050405020304" pitchFamily="18" charset="0"/>
              </a:rPr>
              <a:t>。第二</a:t>
            </a:r>
            <a:r>
              <a:rPr lang="zh-CN" altLang="zh-CN" sz="2400" kern="100" dirty="0">
                <a:latin typeface="Times New Roman" panose="02020603050405020304" pitchFamily="18" charset="0"/>
                <a:cs typeface="Times New Roman" panose="02020603050405020304" pitchFamily="18" charset="0"/>
              </a:rPr>
              <a:t>句分别介绍了赛事取得的成绩</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何果</a:t>
            </a:r>
            <a:r>
              <a:rPr lang="en-US" altLang="zh-CN" sz="2400" kern="100" dirty="0">
                <a:latin typeface="Times New Roman" panose="02020603050405020304" pitchFamily="18" charset="0"/>
                <a:cs typeface="Courier New" panose="02070309020205020404" pitchFamily="49" charset="0"/>
              </a:rPr>
              <a:t>)</a:t>
            </a:r>
            <a:r>
              <a:rPr lang="zh-CN" altLang="zh-CN" sz="2400" kern="100" dirty="0" smtClean="0">
                <a:latin typeface="Times New Roman" panose="02020603050405020304" pitchFamily="18" charset="0"/>
                <a:cs typeface="Times New Roman" panose="02020603050405020304" pitchFamily="18" charset="0"/>
              </a:rPr>
              <a:t>。第三</a:t>
            </a:r>
            <a:r>
              <a:rPr lang="zh-CN" altLang="zh-CN" sz="2400" kern="100" dirty="0">
                <a:latin typeface="Times New Roman" panose="02020603050405020304" pitchFamily="18" charset="0"/>
                <a:cs typeface="Times New Roman" panose="02020603050405020304" pitchFamily="18" charset="0"/>
              </a:rPr>
              <a:t>句由</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包揽</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全部</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取得全面胜利</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等词语可知，强调中国队包揽</a:t>
            </a:r>
            <a:r>
              <a:rPr lang="en-US" altLang="zh-CN" sz="2400" kern="100" dirty="0">
                <a:latin typeface="Times New Roman" panose="02020603050405020304" pitchFamily="18" charset="0"/>
                <a:cs typeface="Courier New" panose="02070309020205020404" pitchFamily="49" charset="0"/>
              </a:rPr>
              <a:t>5</a:t>
            </a:r>
            <a:r>
              <a:rPr lang="zh-CN" altLang="zh-CN" sz="2400" kern="100" dirty="0">
                <a:latin typeface="Times New Roman" panose="02020603050405020304" pitchFamily="18" charset="0"/>
                <a:cs typeface="Times New Roman" panose="02020603050405020304" pitchFamily="18" charset="0"/>
              </a:rPr>
              <a:t>枚金牌</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何果</a:t>
            </a:r>
            <a:r>
              <a:rPr lang="en-US" altLang="zh-CN" sz="2400" kern="100" dirty="0">
                <a:latin typeface="Times New Roman" panose="02020603050405020304" pitchFamily="18" charset="0"/>
                <a:cs typeface="Courier New" panose="02070309020205020404" pitchFamily="49" charset="0"/>
              </a:rPr>
              <a:t>)</a:t>
            </a:r>
            <a:r>
              <a:rPr lang="zh-CN" altLang="zh-CN" sz="2400" kern="100" dirty="0" smtClean="0">
                <a:latin typeface="Times New Roman" panose="02020603050405020304" pitchFamily="18" charset="0"/>
                <a:cs typeface="Times New Roman" panose="02020603050405020304" pitchFamily="18" charset="0"/>
              </a:rPr>
              <a:t>。第四</a:t>
            </a:r>
            <a:r>
              <a:rPr lang="zh-CN" altLang="zh-CN" sz="2400" kern="100" dirty="0">
                <a:latin typeface="Times New Roman" panose="02020603050405020304" pitchFamily="18" charset="0"/>
                <a:cs typeface="Times New Roman" panose="02020603050405020304" pitchFamily="18" charset="0"/>
              </a:rPr>
              <a:t>句在最后单独介绍男单决赛中马龙的成绩，强调了此次赛事的其中一个关键信息：马龙成为</a:t>
            </a:r>
            <a:r>
              <a:rPr lang="en-US" altLang="zh-CN" sz="2400" kern="100" dirty="0">
                <a:latin typeface="Times New Roman" panose="02020603050405020304" pitchFamily="18" charset="0"/>
                <a:cs typeface="Courier New" panose="02070309020205020404" pitchFamily="49" charset="0"/>
              </a:rPr>
              <a:t>50</a:t>
            </a:r>
            <a:r>
              <a:rPr lang="zh-CN" altLang="zh-CN" sz="2400" kern="100" dirty="0">
                <a:latin typeface="Times New Roman" panose="02020603050405020304" pitchFamily="18" charset="0"/>
                <a:cs typeface="Times New Roman" panose="02020603050405020304" pitchFamily="18" charset="0"/>
              </a:rPr>
              <a:t>多年来首位实现男单三连冠的选手</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何果</a:t>
            </a:r>
            <a:r>
              <a:rPr lang="en-US" altLang="zh-CN" sz="2400" kern="100" dirty="0">
                <a:latin typeface="Times New Roman" panose="02020603050405020304" pitchFamily="18" charset="0"/>
                <a:cs typeface="Courier New" panose="02070309020205020404" pitchFamily="49" charset="0"/>
              </a:rPr>
              <a:t>)</a:t>
            </a:r>
            <a:r>
              <a:rPr lang="zh-CN" altLang="zh-CN" sz="2400" kern="100" dirty="0" smtClean="0">
                <a:latin typeface="Times New Roman" panose="02020603050405020304" pitchFamily="18" charset="0"/>
                <a:cs typeface="Times New Roman" panose="02020603050405020304" pitchFamily="18" charset="0"/>
              </a:rPr>
              <a:t>。故</a:t>
            </a:r>
            <a:r>
              <a:rPr lang="zh-CN" altLang="zh-CN" sz="2400" kern="100" dirty="0">
                <a:latin typeface="Times New Roman" panose="02020603050405020304" pitchFamily="18" charset="0"/>
                <a:cs typeface="Times New Roman" panose="02020603050405020304" pitchFamily="18" charset="0"/>
              </a:rPr>
              <a:t>答案为：</a:t>
            </a:r>
            <a:r>
              <a:rPr lang="en-US" altLang="zh-CN" sz="2400" kern="100" dirty="0">
                <a:latin typeface="Times New Roman" panose="02020603050405020304" pitchFamily="18" charset="0"/>
                <a:cs typeface="Courier New" panose="02070309020205020404" pitchFamily="49" charset="0"/>
              </a:rPr>
              <a:t>2019</a:t>
            </a:r>
            <a:r>
              <a:rPr lang="zh-CN" altLang="zh-CN" sz="2400" kern="100" dirty="0">
                <a:latin typeface="Times New Roman" panose="02020603050405020304" pitchFamily="18" charset="0"/>
                <a:cs typeface="Times New Roman" panose="02020603050405020304" pitchFamily="18" charset="0"/>
              </a:rPr>
              <a:t>年</a:t>
            </a:r>
            <a:r>
              <a:rPr lang="en-US" altLang="zh-CN" sz="2400" kern="100" dirty="0">
                <a:latin typeface="Times New Roman" panose="02020603050405020304" pitchFamily="18" charset="0"/>
                <a:cs typeface="Courier New" panose="02070309020205020404" pitchFamily="49" charset="0"/>
              </a:rPr>
              <a:t>4</a:t>
            </a:r>
            <a:r>
              <a:rPr lang="zh-CN" altLang="zh-CN" sz="2400" kern="100" dirty="0">
                <a:latin typeface="Times New Roman" panose="02020603050405020304" pitchFamily="18" charset="0"/>
                <a:cs typeface="Times New Roman" panose="02020603050405020304" pitchFamily="18" charset="0"/>
              </a:rPr>
              <a:t>月</a:t>
            </a:r>
            <a:r>
              <a:rPr lang="en-US" altLang="zh-CN" sz="2400" kern="100" dirty="0">
                <a:latin typeface="Times New Roman" panose="02020603050405020304" pitchFamily="18" charset="0"/>
                <a:cs typeface="Courier New" panose="02070309020205020404" pitchFamily="49" charset="0"/>
              </a:rPr>
              <a:t>21—28</a:t>
            </a:r>
            <a:r>
              <a:rPr lang="zh-CN" altLang="zh-CN" sz="2400" kern="100" dirty="0">
                <a:latin typeface="Times New Roman" panose="02020603050405020304" pitchFamily="18" charset="0"/>
                <a:cs typeface="Times New Roman" panose="02020603050405020304" pitchFamily="18" charset="0"/>
              </a:rPr>
              <a:t>日，第</a:t>
            </a:r>
            <a:r>
              <a:rPr lang="en-US" altLang="zh-CN" sz="2400" kern="100" dirty="0">
                <a:latin typeface="Times New Roman" panose="02020603050405020304" pitchFamily="18" charset="0"/>
                <a:cs typeface="Courier New" panose="02070309020205020404" pitchFamily="49" charset="0"/>
              </a:rPr>
              <a:t>55</a:t>
            </a:r>
            <a:r>
              <a:rPr lang="zh-CN" altLang="zh-CN" sz="2400" kern="100" dirty="0">
                <a:latin typeface="Times New Roman" panose="02020603050405020304" pitchFamily="18" charset="0"/>
                <a:cs typeface="Times New Roman" panose="02020603050405020304" pitchFamily="18" charset="0"/>
              </a:rPr>
              <a:t>届世乒赛单项赛在布达佩斯举行，中国队包揽</a:t>
            </a:r>
            <a:r>
              <a:rPr lang="en-US" altLang="zh-CN" sz="2400" kern="100" dirty="0">
                <a:latin typeface="Times New Roman" panose="02020603050405020304" pitchFamily="18" charset="0"/>
                <a:cs typeface="Courier New" panose="02070309020205020404" pitchFamily="49" charset="0"/>
              </a:rPr>
              <a:t>5</a:t>
            </a:r>
            <a:r>
              <a:rPr lang="zh-CN" altLang="zh-CN" sz="2400" kern="100" dirty="0">
                <a:latin typeface="Times New Roman" panose="02020603050405020304" pitchFamily="18" charset="0"/>
                <a:cs typeface="Times New Roman" panose="02020603050405020304" pitchFamily="18" charset="0"/>
              </a:rPr>
              <a:t>枚金牌，马龙成为</a:t>
            </a:r>
            <a:r>
              <a:rPr lang="en-US" altLang="zh-CN" sz="2400" kern="100" dirty="0">
                <a:latin typeface="Times New Roman" panose="02020603050405020304" pitchFamily="18" charset="0"/>
                <a:cs typeface="Courier New" panose="02070309020205020404" pitchFamily="49" charset="0"/>
              </a:rPr>
              <a:t>50</a:t>
            </a:r>
            <a:r>
              <a:rPr lang="zh-CN" altLang="zh-CN" sz="2400" kern="100" dirty="0">
                <a:latin typeface="Times New Roman" panose="02020603050405020304" pitchFamily="18" charset="0"/>
                <a:cs typeface="Times New Roman" panose="02020603050405020304" pitchFamily="18" charset="0"/>
              </a:rPr>
              <a:t>多年来首位实现男单三连冠的选手。</a:t>
            </a:r>
            <a:endParaRPr lang="zh-CN" altLang="zh-CN" sz="2400" kern="100" dirty="0">
              <a:latin typeface="宋体" panose="02010600030101010101" pitchFamily="2" charset="-122"/>
              <a:cs typeface="Courier New" panose="02070309020205020404" pitchFamily="49" charset="0"/>
            </a:endParaRPr>
          </a:p>
        </p:txBody>
      </p:sp>
      <p:sp>
        <p:nvSpPr>
          <p:cNvPr id="3"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prstClr val="black"/>
                </a:solidFill>
                <a:latin typeface="Broadway" pitchFamily="82" charset="0"/>
                <a:ea typeface="楷体" panose="02010609060101010101" pitchFamily="49" charset="-122"/>
                <a:cs typeface="经典繁仿黑" pitchFamily="49" charset="-122"/>
              </a:rPr>
              <a:t>1</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2</a:t>
            </a:r>
            <a:endParaRPr lang="en-US" altLang="zh-CN" sz="1400" dirty="0">
              <a:latin typeface="Broadway" pitchFamily="82" charset="0"/>
              <a:ea typeface="楷体" panose="02010609060101010101"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srgbClr val="0000FF"/>
                </a:solidFill>
                <a:latin typeface="Broadway" pitchFamily="82" charset="0"/>
                <a:ea typeface="楷体" panose="02010609060101010101" pitchFamily="49" charset="-122"/>
                <a:cs typeface="经典繁仿黑" pitchFamily="49" charset="-122"/>
              </a:rPr>
              <a:t>3</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413570"/>
            <a:ext cx="11521280" cy="3123908"/>
          </a:xfrm>
          <a:prstGeom prst="rect">
            <a:avLst/>
          </a:prstGeom>
        </p:spPr>
        <p:txBody>
          <a:bodyPr wrap="square" lIns="121898" tIns="60948" rIns="121898" bIns="60948">
            <a:spAutoFit/>
          </a:bodyPr>
          <a:lstStyle/>
          <a:p>
            <a:pPr algn="just">
              <a:lnSpc>
                <a:spcPct val="150000"/>
              </a:lnSpc>
              <a:spcAft>
                <a:spcPts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压缩语段在经过多年沉寂后重现全国卷中，有以下特点：</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语段：记叙性语段。</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题型：新闻信息要点压缩。</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字数：较多，表明压缩内容较丰富、具体。</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今后再考，题型、语段、字数都将有较大变化。</a:t>
            </a:r>
            <a:endParaRPr lang="zh-CN" altLang="zh-CN" sz="1050" kern="100">
              <a:latin typeface="宋体" panose="02010600030101010101" pitchFamily="2" charset="-122"/>
              <a:cs typeface="Courier New" panose="02070309020205020404" pitchFamily="49" charset="0"/>
            </a:endParaRPr>
          </a:p>
        </p:txBody>
      </p:sp>
      <p:sp>
        <p:nvSpPr>
          <p:cNvPr id="12" name="矩形 11"/>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55494" y="-26590"/>
            <a:ext cx="167942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kern="100" dirty="0">
                <a:solidFill>
                  <a:schemeClr val="bg1"/>
                </a:solidFill>
                <a:latin typeface="方正清刻本悦宋简体"/>
                <a:ea typeface="微软雅黑" panose="020B0503020204020204" charset="-122"/>
                <a:cs typeface="Times New Roman" panose="02020603050405020304"/>
              </a:rPr>
              <a:t>命题微探</a:t>
            </a:r>
            <a:endParaRPr lang="zh-CN" altLang="zh-CN" sz="2800" b="1" kern="100" dirty="0">
              <a:solidFill>
                <a:schemeClr val="bg1"/>
              </a:solidFill>
              <a:latin typeface="方正清刻本悦宋简体"/>
              <a:ea typeface="微软雅黑" panose="020B0503020204020204" charset="-122"/>
              <a:cs typeface="Times New Roman" panose="02020603050405020304"/>
            </a:endParaRPr>
          </a:p>
        </p:txBody>
      </p:sp>
      <p:sp>
        <p:nvSpPr>
          <p:cNvPr id="11"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36746" y="-26590"/>
            <a:ext cx="771692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dirty="0" smtClean="0">
                <a:solidFill>
                  <a:schemeClr val="bg1"/>
                </a:solidFill>
                <a:latin typeface="方正清刻本悦宋简体"/>
                <a:ea typeface="微软雅黑" panose="020B0503020204020204" charset="-122"/>
                <a:cs typeface="Times New Roman" panose="02020603050405020304"/>
              </a:rPr>
              <a:t>掌握三类语段的压缩方法</a:t>
            </a:r>
            <a:endParaRPr lang="zh-CN" altLang="zh-CN" sz="2800" b="1" kern="100" dirty="0">
              <a:solidFill>
                <a:schemeClr val="bg1"/>
              </a:solidFill>
              <a:latin typeface="方正清刻本悦宋简体"/>
              <a:ea typeface="微软雅黑" panose="020B0503020204020204" charset="-122"/>
              <a:cs typeface="Times New Roman" panose="02020603050405020304"/>
            </a:endParaRPr>
          </a:p>
        </p:txBody>
      </p:sp>
      <p:sp>
        <p:nvSpPr>
          <p:cNvPr id="3" name="矩形 2"/>
          <p:cNvSpPr/>
          <p:nvPr/>
        </p:nvSpPr>
        <p:spPr>
          <a:xfrm>
            <a:off x="334566" y="1917626"/>
            <a:ext cx="11521280" cy="1817805"/>
          </a:xfrm>
          <a:prstGeom prst="rect">
            <a:avLst/>
          </a:prstGeom>
        </p:spPr>
        <p:txBody>
          <a:bodyPr wrap="square">
            <a:spAutoFit/>
          </a:bodyPr>
          <a:lstStyle/>
          <a:p>
            <a:pPr indent="660400" algn="just">
              <a:lnSpc>
                <a:spcPct val="15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压缩语段的一个重要原则是必须顾及语段的性质。其性质不同，信息特点就不同，压缩方法往往也有区别。高考目前选用的语段主要是记叙性语段、说明性语段、议论性语段。</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26590"/>
            <a:ext cx="11521280" cy="5545749"/>
          </a:xfrm>
          <a:prstGeom prst="rect">
            <a:avLst/>
          </a:prstGeom>
        </p:spPr>
        <p:txBody>
          <a:bodyPr wrap="square">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记叙性语段</a:t>
            </a:r>
            <a:r>
              <a:rPr lang="en-US" altLang="zh-CN" sz="24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关键信息筛选法</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请对下面这段文字进行压缩。要求保留关键信息，句子简洁流畅，不超过</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55</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军队宣传短片《家国与边关》时长</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秒，聚焦中国各地极端艰苦环境中的边防军人，播映以来受到很多网友的点赞。与常见的军队宣传片风格不同，这部短片不</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秀肌肉</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讲感情</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飞机大炮、刀光剑影等常规元素在此片中无处可寻，有的只是边防战士在冰天雪地、悬崖峭壁等艰苦条件下巡逻的场景。在最具冲击力的自然环境中呈现人物遭遇危险时的困境，展现他们的家国情怀，令观者动容，产生尊崇之情。国防部新闻发言人吴谦大校说，国防部新闻发布和宣传一直努力破除高冷范、衙门腔。未来会越来越多地采用贴近军人日常生活的形式进行国防教育，以便更好地赢得社会的认可。</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5498288"/>
            <a:ext cx="11521280" cy="1200329"/>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　军队宣传短片《家国与边关》因展现家国情怀，关注普通边防军人的日常工作，采用喜闻乐见的形式而受到大家的点赞。</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440860"/>
            <a:ext cx="11492842" cy="2492990"/>
          </a:xfrm>
          <a:prstGeom prst="rect">
            <a:avLst/>
          </a:prstGeom>
        </p:spPr>
        <p:txBody>
          <a:bodyPr wrap="square">
            <a:spAutoFit/>
          </a:bodyPr>
          <a:lstStyle/>
          <a:p>
            <a:pPr indent="660400" algn="just">
              <a:lnSpc>
                <a:spcPct val="150000"/>
              </a:lnSpc>
              <a:spcAft>
                <a:spcPts val="0"/>
              </a:spcAft>
            </a:pPr>
            <a:r>
              <a:rPr lang="zh-CN" altLang="zh-CN" sz="2600" kern="100">
                <a:latin typeface="Times New Roman" panose="02020603050405020304" pitchFamily="18" charset="0"/>
                <a:cs typeface="Times New Roman" panose="02020603050405020304" pitchFamily="18" charset="0"/>
              </a:rPr>
              <a:t>记叙性语段属于以记事为主的记叙文，其关键信息</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要素</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主要指人物</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包括对象、身份等</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、时间、地点、事件</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包括起因、经过、结果</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、意义等。中心事件是主干，其他是枝叶。抓住关键信息，就等于抓住了语段的主要内容。此法也可称为</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新闻要素提取法</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05458"/>
            <a:ext cx="11521280" cy="4893647"/>
          </a:xfrm>
          <a:prstGeom prst="rect">
            <a:avLst/>
          </a:prstGeom>
        </p:spPr>
        <p:txBody>
          <a:bodyPr wrap="square">
            <a:spAutoFit/>
          </a:bodyPr>
          <a:lstStyle/>
          <a:p>
            <a:pPr algn="just">
              <a:lnSpc>
                <a:spcPct val="150000"/>
              </a:lnSpc>
              <a:spcAft>
                <a:spcPts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说明性语段</a:t>
            </a: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分层合并法</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请概括下面一段文字的主要内容。</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不超过</a:t>
            </a:r>
            <a:r>
              <a:rPr lang="en-US" altLang="zh-CN" sz="2600" kern="100">
                <a:latin typeface="Times New Roman" panose="02020603050405020304" pitchFamily="18" charset="0"/>
                <a:ea typeface="微软雅黑" panose="020B0503020204020204" charset="-122"/>
                <a:cs typeface="Courier New" panose="02070309020205020404" pitchFamily="49" charset="0"/>
              </a:rPr>
              <a:t>25</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个字</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用激光使水蒸气</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冷凝</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成为雨滴，称为激光造雨。研究表明，利用激光脉冲从空气当中的原子里分离出电子的过程有助于生成羟基原子团，这些原子团可将空气中的琉和二氧化氮变成能够</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附着</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水蒸气的凝结核，进而使水蒸气</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冷凝</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成为水滴。这就和浴室中的镜子表面出现水雾的原理相同。比起在大气层中撒播盐粒或碘化银颗粒等人工降雨方式，激光造雨是一种更加</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清洁</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的选择。此项技术尚处于初级阶段，能否大规模推广应用，有待进一步研究。</a:t>
            </a:r>
            <a:r>
              <a:rPr lang="en-US" altLang="zh-CN" sz="2600" kern="100">
                <a:latin typeface="Times New Roman" panose="02020603050405020304" pitchFamily="18" charset="0"/>
                <a:ea typeface="微软雅黑" panose="020B0503020204020204" charset="-122"/>
                <a:cs typeface="Courier New" panose="02070309020205020404" pitchFamily="49" charset="0"/>
              </a:rPr>
              <a:t> </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334566" y="5329585"/>
            <a:ext cx="11521280" cy="692497"/>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激光雨的定义、原理、优点及其研究现状。</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07020" y="1414751"/>
            <a:ext cx="11276818" cy="1892826"/>
          </a:xfrm>
          <a:prstGeom prst="rect">
            <a:avLst/>
          </a:prstGeom>
        </p:spPr>
        <p:txBody>
          <a:bodyPr wrap="square">
            <a:spAutoFit/>
          </a:bodyPr>
          <a:lstStyle/>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说明性语段是以说明方式为主的材料，其主要信息是：被说明的事物及其主要特征、意义等。说明性语段往往层次清晰，结构分明，适合用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分层合并法</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pic>
        <p:nvPicPr>
          <p:cNvPr id="1026" name="Picture 2" descr="AS21加"/>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5308" y="3325899"/>
            <a:ext cx="4959797" cy="86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7" name="直接连接符 6"/>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46442"/>
            <a:ext cx="11521280" cy="5610062"/>
          </a:xfrm>
          <a:prstGeom prst="rect">
            <a:avLst/>
          </a:prstGeom>
        </p:spPr>
        <p:txBody>
          <a:bodyPr wrap="square">
            <a:spAutoFit/>
          </a:bodyPr>
          <a:lstStyle/>
          <a:p>
            <a:pPr algn="just">
              <a:lnSpc>
                <a:spcPct val="140000"/>
              </a:lnSpc>
              <a:spcAft>
                <a:spcPts val="0"/>
              </a:spcAft>
            </a:pPr>
            <a:r>
              <a:rPr lang="en-US" altLang="zh-CN" sz="26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议论性语段</a:t>
            </a:r>
            <a:r>
              <a:rPr lang="en-US" altLang="zh-CN" sz="26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关键语句突破法</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阅读下面一段文字，提炼出文段的中心论点。</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不要认为新闻正在远离我们。传统媒介会从纸张变成电脑，记者可被重新命名为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内容提供者</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，好奇心、充满活力的研究、敏锐的分析、雅致的文风永远不会过时，它们越稀有，这些特性就越弥足珍贵。</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人人都是新闻记者</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像一个宿命的魔咒，技术的进步正一步步剥夺记者所有外在的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神秘</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和优势。但正如不是每个戴上听诊器的人都是医生一样，有了拍照手机，有了便携</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DV</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，并不意味着每个人都能成功地报道新闻。记者意味着长期的专业训练，意味着对新闻价值的把握，意味着对平衡与公平的追求。每个人都可以成为信息的传播者，但不是每个人都足以配得上</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新闻记者</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的称号。</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34566" y="5594540"/>
            <a:ext cx="11521280" cy="1147622"/>
          </a:xfrm>
          <a:prstGeom prst="rect">
            <a:avLst/>
          </a:prstGeom>
        </p:spPr>
        <p:txBody>
          <a:bodyPr wrap="square">
            <a:spAutoFit/>
          </a:bodyPr>
          <a:lstStyle/>
          <a:p>
            <a:pPr algn="just">
              <a:lnSpc>
                <a:spcPct val="14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每个人都可以成为信息的传播者，但不是每个人都足以配得上</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新闻记者</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的称号。</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99746" y="1701602"/>
            <a:ext cx="9965521" cy="3022174"/>
          </a:xfrm>
          <a:prstGeom prst="rect">
            <a:avLst/>
          </a:prstGeom>
        </p:spPr>
        <p:txBody>
          <a:bodyPr wrap="square">
            <a:spAutoFit/>
          </a:bodyPr>
          <a:lstStyle/>
          <a:p>
            <a:pPr indent="626110" algn="just">
              <a:lnSpc>
                <a:spcPct val="150000"/>
              </a:lnSpc>
              <a:spcAft>
                <a:spcPts val="0"/>
              </a:spcAft>
            </a:pPr>
            <a:r>
              <a:rPr lang="zh-CN" altLang="zh-CN" sz="2600" kern="100" dirty="0">
                <a:latin typeface="Times New Roman" panose="02020603050405020304" pitchFamily="18" charset="0"/>
                <a:ea typeface="微软雅黑" panose="020B0503020204020204" charset="-122"/>
              </a:rPr>
              <a:t>曾几何时，压缩语段一度是火热考点，提要点、下定义、写导语等题型</a:t>
            </a:r>
            <a:r>
              <a:rPr lang="en-US" altLang="zh-CN" sz="2600" kern="100" dirty="0">
                <a:latin typeface="宋体" panose="02010600030101010101" pitchFamily="2" charset="-122"/>
                <a:ea typeface="微软雅黑" panose="020B0503020204020204" charset="-122"/>
              </a:rPr>
              <a:t>“</a:t>
            </a:r>
            <a:r>
              <a:rPr lang="zh-CN" altLang="zh-CN" sz="2600" kern="100" dirty="0">
                <a:latin typeface="Times New Roman" panose="02020603050405020304" pitchFamily="18" charset="0"/>
                <a:ea typeface="微软雅黑" panose="020B0503020204020204" charset="-122"/>
              </a:rPr>
              <a:t>百花齐放</a:t>
            </a:r>
            <a:r>
              <a:rPr lang="en-US" altLang="zh-CN" sz="2600" kern="100" dirty="0">
                <a:latin typeface="宋体" panose="02010600030101010101" pitchFamily="2" charset="-122"/>
                <a:ea typeface="微软雅黑" panose="020B0503020204020204" charset="-122"/>
              </a:rPr>
              <a:t>”</a:t>
            </a:r>
            <a:r>
              <a:rPr lang="zh-CN" altLang="zh-CN" sz="2600" kern="100" dirty="0">
                <a:latin typeface="Times New Roman" panose="02020603050405020304" pitchFamily="18" charset="0"/>
                <a:ea typeface="微软雅黑" panose="020B0503020204020204" charset="-122"/>
              </a:rPr>
              <a:t>。经过多年沉寂后，它在</a:t>
            </a:r>
            <a:r>
              <a:rPr lang="en-US" altLang="zh-CN" sz="2600" kern="100" dirty="0">
                <a:latin typeface="Times New Roman" panose="02020603050405020304" pitchFamily="18" charset="0"/>
                <a:ea typeface="微软雅黑" panose="020B0503020204020204" charset="-122"/>
              </a:rPr>
              <a:t>2019</a:t>
            </a:r>
            <a:r>
              <a:rPr lang="zh-CN" altLang="zh-CN" sz="2600" kern="100" dirty="0">
                <a:latin typeface="Times New Roman" panose="02020603050405020304" pitchFamily="18" charset="0"/>
                <a:ea typeface="微软雅黑" panose="020B0503020204020204" charset="-122"/>
              </a:rPr>
              <a:t>年全国三套试卷中再度走到前台，体现了命题人对</a:t>
            </a:r>
            <a:r>
              <a:rPr lang="en-US" altLang="zh-CN" sz="2600" kern="100" dirty="0">
                <a:latin typeface="宋体" panose="02010600030101010101" pitchFamily="2" charset="-122"/>
                <a:ea typeface="微软雅黑" panose="020B0503020204020204" charset="-122"/>
              </a:rPr>
              <a:t>“</a:t>
            </a:r>
            <a:r>
              <a:rPr lang="zh-CN" altLang="zh-CN" sz="2600" kern="100" dirty="0">
                <a:latin typeface="Times New Roman" panose="02020603050405020304" pitchFamily="18" charset="0"/>
                <a:ea typeface="微软雅黑" panose="020B0503020204020204" charset="-122"/>
              </a:rPr>
              <a:t>压缩</a:t>
            </a:r>
            <a:r>
              <a:rPr lang="en-US" altLang="zh-CN" sz="2600" kern="100" dirty="0">
                <a:latin typeface="宋体" panose="02010600030101010101" pitchFamily="2" charset="-122"/>
                <a:ea typeface="微软雅黑" panose="020B0503020204020204" charset="-122"/>
              </a:rPr>
              <a:t>”</a:t>
            </a:r>
            <a:r>
              <a:rPr lang="zh-CN" altLang="zh-CN" sz="2600" kern="100" dirty="0">
                <a:latin typeface="Times New Roman" panose="02020603050405020304" pitchFamily="18" charset="0"/>
                <a:ea typeface="微软雅黑" panose="020B0503020204020204" charset="-122"/>
              </a:rPr>
              <a:t>考点的重视。应该如何复习好这一考点呢？读懂语段，掌握方法，攻克题型是我们的主要任务。</a:t>
            </a:r>
            <a:endParaRPr lang="zh-CN" altLang="zh-CN" sz="1050" kern="100" dirty="0">
              <a:latin typeface="Times New Roman" panose="02020603050405020304" pitchFamily="18" charset="0"/>
            </a:endParaRPr>
          </a:p>
        </p:txBody>
      </p:sp>
      <p:sp>
        <p:nvSpPr>
          <p:cNvPr id="5" name="矩形 4"/>
          <p:cNvSpPr/>
          <p:nvPr/>
        </p:nvSpPr>
        <p:spPr>
          <a:xfrm>
            <a:off x="875206" y="1485578"/>
            <a:ext cx="10440000" cy="3384376"/>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38622" y="806503"/>
            <a:ext cx="851515" cy="492443"/>
          </a:xfrm>
          <a:prstGeom prst="rect">
            <a:avLst/>
          </a:prstGeom>
        </p:spPr>
        <p:txBody>
          <a:bodyPr wrap="none">
            <a:spAutoFit/>
          </a:bodyPr>
          <a:lstStyle/>
          <a:p>
            <a:pPr lvl="0" fontAlgn="base">
              <a:spcBef>
                <a:spcPct val="0"/>
              </a:spcBef>
              <a:spcAft>
                <a:spcPct val="0"/>
              </a:spcAft>
            </a:pPr>
            <a:r>
              <a:rPr lang="zh-CN" altLang="zh-CN" sz="2600" b="1" dirty="0">
                <a:solidFill>
                  <a:prstClr val="black"/>
                </a:solidFill>
                <a:latin typeface="Impact" panose="020B0806030902050204" pitchFamily="34" charset="0"/>
                <a:ea typeface="微软雅黑" panose="020B0503020204020204" charset="-122"/>
                <a:cs typeface="宋体" panose="02010600030101010101" pitchFamily="2" charset="-122"/>
              </a:rPr>
              <a:t>导语</a:t>
            </a:r>
            <a:endParaRPr lang="en-US" altLang="zh-CN" sz="2600" b="1" dirty="0">
              <a:solidFill>
                <a:prstClr val="black"/>
              </a:solidFill>
              <a:latin typeface="Impact" panose="020B0806030902050204" pitchFamily="34" charset="0"/>
              <a:ea typeface="微软雅黑" panose="020B050302020402020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342743"/>
            <a:ext cx="11492842" cy="1799019"/>
          </a:xfrm>
          <a:prstGeom prst="rect">
            <a:avLst/>
          </a:prstGeom>
        </p:spPr>
        <p:txBody>
          <a:bodyPr wrap="square">
            <a:spAutoFit/>
          </a:bodyPr>
          <a:lstStyle/>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议论性语段是以议论方式为主的材料，其主要信息是：论述的话题、中心观点和主张，用来论证的材料或理由，最后得出的结论等。</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对这种语段压缩必须运用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关键语句突破法</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。具体如下：</a:t>
            </a:r>
            <a:endParaRPr lang="zh-CN" altLang="zh-CN" sz="1050" kern="100" dirty="0">
              <a:latin typeface="宋体" panose="02010600030101010101" pitchFamily="2" charset="-122"/>
              <a:cs typeface="Courier New" panose="02070309020205020404" pitchFamily="49" charset="0"/>
            </a:endParaRPr>
          </a:p>
        </p:txBody>
      </p:sp>
      <p:pic>
        <p:nvPicPr>
          <p:cNvPr id="2050" name="Picture 2" descr="AS22加"/>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4389" y="3422578"/>
            <a:ext cx="6641634" cy="213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7" name="直接连接符 6"/>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87515" y="-26590"/>
            <a:ext cx="701538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dirty="0" smtClean="0">
                <a:solidFill>
                  <a:schemeClr val="bg1"/>
                </a:solidFill>
                <a:latin typeface="方正清刻本悦宋简体"/>
                <a:ea typeface="微软雅黑" panose="020B0503020204020204" charset="-122"/>
                <a:cs typeface="Times New Roman" panose="02020603050405020304"/>
              </a:rPr>
              <a:t>掌握</a:t>
            </a:r>
            <a:r>
              <a:rPr lang="zh-CN" altLang="zh-CN" sz="2800" b="1" kern="100" dirty="0">
                <a:solidFill>
                  <a:schemeClr val="bg1"/>
                </a:solidFill>
                <a:latin typeface="方正清刻本悦宋简体"/>
                <a:ea typeface="微软雅黑" panose="020B0503020204020204" charset="-122"/>
                <a:cs typeface="Times New Roman" panose="02020603050405020304"/>
              </a:rPr>
              <a:t>压缩语段</a:t>
            </a:r>
            <a:r>
              <a:rPr lang="zh-CN" altLang="zh-CN" sz="2800" b="1" kern="100" dirty="0" smtClean="0">
                <a:solidFill>
                  <a:schemeClr val="bg1"/>
                </a:solidFill>
                <a:latin typeface="方正清刻本悦宋简体"/>
                <a:ea typeface="微软雅黑" panose="020B0503020204020204" charset="-122"/>
                <a:cs typeface="Times New Roman" panose="02020603050405020304"/>
              </a:rPr>
              <a:t>题</a:t>
            </a:r>
            <a:r>
              <a:rPr lang="zh-CN" altLang="en-US" sz="2800" b="1" kern="100" dirty="0" smtClean="0">
                <a:solidFill>
                  <a:schemeClr val="bg1"/>
                </a:solidFill>
                <a:latin typeface="方正清刻本悦宋简体"/>
                <a:ea typeface="微软雅黑" panose="020B0503020204020204" charset="-122"/>
                <a:cs typeface="Times New Roman" panose="02020603050405020304"/>
              </a:rPr>
              <a:t>型的压缩要点</a:t>
            </a:r>
            <a:endParaRPr lang="zh-CN" altLang="zh-CN" sz="2800" b="1" kern="100" dirty="0">
              <a:solidFill>
                <a:schemeClr val="bg1"/>
              </a:solidFill>
              <a:latin typeface="方正清刻本悦宋简体"/>
              <a:ea typeface="微软雅黑" panose="020B0503020204020204" charset="-122"/>
              <a:cs typeface="Times New Roman" panose="02020603050405020304"/>
            </a:endParaRPr>
          </a:p>
        </p:txBody>
      </p:sp>
      <p:sp>
        <p:nvSpPr>
          <p:cNvPr id="3" name="矩形 2"/>
          <p:cNvSpPr/>
          <p:nvPr/>
        </p:nvSpPr>
        <p:spPr>
          <a:xfrm>
            <a:off x="334566" y="549474"/>
            <a:ext cx="11521280" cy="6018955"/>
          </a:xfrm>
          <a:prstGeom prst="rect">
            <a:avLst/>
          </a:prstGeom>
        </p:spPr>
        <p:txBody>
          <a:bodyPr wrap="square">
            <a:spAutoFit/>
          </a:bodyPr>
          <a:lstStyle/>
          <a:p>
            <a:pPr indent="660400"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一、答好压缩语段题的前提</a:t>
            </a:r>
            <a:r>
              <a:rPr lang="en-US" altLang="zh-CN" sz="2600" b="1" kern="100" dirty="0">
                <a:solidFill>
                  <a:srgbClr val="0000FF"/>
                </a:solidFill>
                <a:latin typeface="Times New Roman" panose="02020603050405020304" pitchFamily="18" charset="0"/>
                <a:ea typeface="微软雅黑" panose="020B0503020204020204" charset="-122"/>
                <a:cs typeface="Courier New" panose="02070309020205020404" pitchFamily="49" charset="0"/>
              </a:rPr>
              <a:t>——</a:t>
            </a: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精读语段，把握要点</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做压缩语段题的根本前提是阅读语段。阅读在前，概括在后。不少考生在答题过程中出现概括不准、不全等问题，很大程度上与未能准确把握语段的中心与层次有关。其实，考试所给语段就是由三到五个句子组成的句群</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个别记叙性语段要多些</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，只要掌握方法，精准阅读应该很容易实现。为此，要掌握关键三步：</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1.</a:t>
            </a:r>
            <a:r>
              <a:rPr lang="zh-CN" altLang="zh-CN" sz="26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明确类型，确定中心</a:t>
            </a:r>
            <a:endParaRPr lang="zh-CN" altLang="zh-CN" sz="1050" kern="100" dirty="0">
              <a:solidFill>
                <a:srgbClr val="0070C0"/>
              </a:solidFill>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阅读一个语段，在明白语段性质</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说明性语段还是议论性语段</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之后，就要确定语段中心。语段中心有时放在段首一、二句</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中心句</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，有时放在过渡句中，有时放在段尾</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叫</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尾重心</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，有时则分散于语段的各个层次中</a:t>
            </a:r>
            <a:r>
              <a:rPr lang="zh-CN" altLang="zh-CN" sz="2600" kern="100" dirty="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1104627"/>
            <a:ext cx="11521280" cy="3693319"/>
          </a:xfrm>
          <a:prstGeom prst="rect">
            <a:avLst/>
          </a:prstGeom>
        </p:spPr>
        <p:txBody>
          <a:bodyPr wrap="square">
            <a:spAutoFit/>
          </a:bodyPr>
          <a:lstStyle/>
          <a:p>
            <a:pPr lvl="0" indent="660400" algn="just">
              <a:lnSpc>
                <a:spcPct val="150000"/>
              </a:lnSpc>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弄清结构，理清层次</a:t>
            </a:r>
            <a:endParaRPr lang="zh-CN" altLang="zh-CN" sz="1050" kern="100">
              <a:solidFill>
                <a:srgbClr val="0070C0"/>
              </a:solidFill>
              <a:latin typeface="宋体" panose="02010600030101010101" pitchFamily="2" charset="-122"/>
              <a:cs typeface="Courier New" panose="02070309020205020404" pitchFamily="49" charset="0"/>
            </a:endParaRPr>
          </a:p>
          <a:p>
            <a:pPr lvl="0" indent="660400" algn="just">
              <a:lnSpc>
                <a:spcPct val="150000"/>
              </a:lnSpc>
            </a:pP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看看语段由几个句子构成，通过抓层次标志性词语</a:t>
            </a:r>
            <a:r>
              <a:rPr lang="en-US" altLang="zh-CN" sz="2600" kern="100">
                <a:solidFill>
                  <a:prstClr val="black"/>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如</a:t>
            </a:r>
            <a:r>
              <a:rPr lang="en-US" altLang="zh-CN" sz="2600" kern="100">
                <a:solidFill>
                  <a:prstClr val="black"/>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先</a:t>
            </a:r>
            <a:r>
              <a:rPr lang="en-US" altLang="zh-CN" sz="2600" kern="100">
                <a:solidFill>
                  <a:prstClr val="black"/>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后</a:t>
            </a:r>
            <a:r>
              <a:rPr lang="en-US" altLang="zh-CN" sz="2600" kern="100">
                <a:solidFill>
                  <a:prstClr val="black"/>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等</a:t>
            </a:r>
            <a:r>
              <a:rPr lang="en-US" altLang="zh-CN" sz="2600" kern="100">
                <a:solidFill>
                  <a:prstClr val="black"/>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或找句号</a:t>
            </a:r>
            <a:r>
              <a:rPr lang="en-US" altLang="zh-CN" sz="2600" kern="100">
                <a:solidFill>
                  <a:prstClr val="black"/>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分号</a:t>
            </a:r>
            <a:r>
              <a:rPr lang="en-US" altLang="zh-CN" sz="2600" kern="100">
                <a:solidFill>
                  <a:prstClr val="black"/>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prstClr val="black"/>
                </a:solidFill>
                <a:latin typeface="Times New Roman" panose="02020603050405020304" pitchFamily="18" charset="0"/>
                <a:ea typeface="微软雅黑" panose="020B0503020204020204" charset="-122"/>
                <a:cs typeface="Times New Roman" panose="02020603050405020304" pitchFamily="18" charset="0"/>
              </a:rPr>
              <a:t>来理清内部层次关系，弄清语段内部结构关系。</a:t>
            </a:r>
            <a:endParaRPr lang="zh-CN" altLang="zh-CN" sz="1050" kern="100">
              <a:solidFill>
                <a:prstClr val="black"/>
              </a:solidFill>
              <a:latin typeface="宋体" panose="02010600030101010101" pitchFamily="2" charset="-122"/>
              <a:cs typeface="Courier New" panose="02070309020205020404" pitchFamily="49" charset="0"/>
            </a:endParaRPr>
          </a:p>
          <a:p>
            <a:pPr lvl="0" indent="660400" algn="just">
              <a:lnSpc>
                <a:spcPct val="150000"/>
              </a:lnSpc>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根据题干，抓核去次</a:t>
            </a:r>
            <a:endParaRPr lang="zh-CN" altLang="zh-CN" sz="1050" kern="100">
              <a:solidFill>
                <a:srgbClr val="0070C0"/>
              </a:solidFill>
              <a:latin typeface="宋体" panose="02010600030101010101" pitchFamily="2" charset="-122"/>
              <a:cs typeface="Courier New" panose="02070309020205020404" pitchFamily="49" charset="0"/>
            </a:endParaRPr>
          </a:p>
          <a:p>
            <a:pPr lvl="0" indent="655320" algn="just">
              <a:lnSpc>
                <a:spcPct val="150000"/>
              </a:lnSpc>
            </a:pPr>
            <a:r>
              <a:rPr lang="zh-CN" altLang="zh-CN" sz="2600" kern="100" spc="-10">
                <a:solidFill>
                  <a:prstClr val="black"/>
                </a:solidFill>
                <a:latin typeface="Times New Roman" panose="02020603050405020304" pitchFamily="18" charset="0"/>
                <a:ea typeface="微软雅黑" panose="020B0503020204020204" charset="-122"/>
                <a:cs typeface="Times New Roman" panose="02020603050405020304" pitchFamily="18" charset="0"/>
              </a:rPr>
              <a:t>依据题干要求，分清主次信息，提取核心信息，舍弃重复性、示例性、解释性等次要信息。</a:t>
            </a:r>
            <a:endParaRPr lang="zh-CN" altLang="zh-CN" sz="1050" kern="100" dirty="0">
              <a:solidFill>
                <a:prstClr val="black"/>
              </a:solidFill>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768395"/>
            <a:ext cx="11521280" cy="4893647"/>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边练边悟</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阅读下面的文字，完成后面的题目。</a:t>
            </a:r>
            <a:endParaRPr lang="zh-CN" altLang="zh-CN" sz="260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近日，一些网友发布信息，号召节约粮食。随后，新浪网发起</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光盘行动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：拒绝浪费，从我做起，晒出自己吃光的盘子，一起向舌尖上的浪费说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不</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，争做节约达人。该信息被转发约</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5 000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万次。紧接着，人民网也表示支持</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光盘行动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，倡议网民</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拒绝浪费，珍惜粮食。今天不剩饭，打包离开，从我做起</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。新华网、光明网及其他各大网站也纷纷关注和转载。很快，活动参与者在北京实地发放宣传单</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万多份，在餐饮企业张贴海报</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5 000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余张，天津、石家庄、呼和浩特等城市的志愿者也纷纷发放宣传资料</a:t>
            </a:r>
            <a:r>
              <a:rPr lang="zh-CN" altLang="zh-CN" sz="26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7673" y="1269554"/>
            <a:ext cx="11521280" cy="1817805"/>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记叙性语段</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。该</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语段由七句话组成：一、二两句为第一层，讲网络发起</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光盘行动</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；三至六</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句为第二层，讲网友和媒体纷纷响应</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；最后</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一句为第三层，讲各地志愿者实地发放宣传资料。</a:t>
            </a:r>
            <a:endParaRPr lang="zh-CN" altLang="zh-CN" sz="2600" kern="100" dirty="0">
              <a:latin typeface="宋体" panose="02010600030101010101" pitchFamily="2" charset="-122"/>
              <a:cs typeface="Courier New" panose="02070309020205020404" pitchFamily="49" charset="0"/>
            </a:endParaRPr>
          </a:p>
        </p:txBody>
      </p:sp>
      <p:sp>
        <p:nvSpPr>
          <p:cNvPr id="5" name="矩形 4"/>
          <p:cNvSpPr/>
          <p:nvPr/>
        </p:nvSpPr>
        <p:spPr>
          <a:xfrm>
            <a:off x="334566" y="621482"/>
            <a:ext cx="5573962" cy="692497"/>
          </a:xfrm>
          <a:prstGeom prst="rect">
            <a:avLst/>
          </a:prstGeom>
        </p:spPr>
        <p:txBody>
          <a:bodyPr wrap="none">
            <a:spAutoFit/>
          </a:bodyPr>
          <a:lstStyle/>
          <a:p>
            <a:pPr lvl="0" algn="just">
              <a:lnSpc>
                <a:spcPct val="150000"/>
              </a:lnSpc>
            </a:pPr>
            <a:r>
              <a:rPr lang="en-US" altLang="zh-CN" sz="2600" kern="100" dirty="0">
                <a:solidFill>
                  <a:prstClr val="black"/>
                </a:solidFill>
                <a:latin typeface="Times New Roman" panose="02020603050405020304" pitchFamily="18" charset="0"/>
                <a:ea typeface="微软雅黑" panose="020B0503020204020204" charset="-122"/>
                <a:cs typeface="Courier New" panose="02070309020205020404" pitchFamily="49" charset="0"/>
              </a:rPr>
              <a:t>(1)</a:t>
            </a:r>
            <a:r>
              <a:rPr lang="zh-CN" altLang="zh-CN" sz="2600" kern="100" dirty="0">
                <a:solidFill>
                  <a:prstClr val="black"/>
                </a:solidFill>
                <a:latin typeface="Times New Roman" panose="02020603050405020304" pitchFamily="18" charset="0"/>
                <a:ea typeface="微软雅黑" panose="020B0503020204020204" charset="-122"/>
                <a:cs typeface="Times New Roman" panose="02020603050405020304" pitchFamily="18" charset="0"/>
              </a:rPr>
              <a:t>说明该语段的类型，划分其层次。</a:t>
            </a:r>
            <a:endParaRPr lang="zh-CN" altLang="zh-CN" sz="2600" kern="100" dirty="0">
              <a:solidFill>
                <a:prstClr val="black"/>
              </a:solidFill>
              <a:latin typeface="宋体" panose="02010600030101010101" pitchFamily="2" charset="-122"/>
              <a:cs typeface="Courier New" panose="02070309020205020404" pitchFamily="49" charset="0"/>
            </a:endParaRPr>
          </a:p>
        </p:txBody>
      </p:sp>
      <p:sp>
        <p:nvSpPr>
          <p:cNvPr id="8" name="矩形 7"/>
          <p:cNvSpPr/>
          <p:nvPr/>
        </p:nvSpPr>
        <p:spPr>
          <a:xfrm>
            <a:off x="334566" y="3429794"/>
            <a:ext cx="11514387" cy="692497"/>
          </a:xfrm>
          <a:prstGeom prst="rect">
            <a:avLst/>
          </a:prstGeom>
        </p:spPr>
        <p:txBody>
          <a:bodyPr wrap="square">
            <a:spAutoFit/>
          </a:bodyPr>
          <a:lstStyle/>
          <a:p>
            <a:pPr algn="just">
              <a:lnSpc>
                <a:spcPct val="150000"/>
              </a:lnSpc>
              <a:spcAft>
                <a:spcPts val="0"/>
              </a:spcAf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(2)</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概括该语段的主要信息，不超过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50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个字</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含标点符号</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10" name="矩形 9"/>
          <p:cNvSpPr/>
          <p:nvPr/>
        </p:nvSpPr>
        <p:spPr>
          <a:xfrm>
            <a:off x="351973" y="4122291"/>
            <a:ext cx="11496980" cy="1292662"/>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网络发起拒绝浪费的</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光盘行动</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，网友及媒体纷纷响应，众多志愿者进行实地宣传。</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92096"/>
            <a:ext cx="11521280" cy="6334042"/>
          </a:xfrm>
          <a:prstGeom prst="rect">
            <a:avLst/>
          </a:prstGeom>
        </p:spPr>
        <p:txBody>
          <a:bodyPr wrap="square">
            <a:spAutoFit/>
          </a:bodyPr>
          <a:lstStyle/>
          <a:p>
            <a:pPr algn="just">
              <a:lnSpc>
                <a:spcPct val="13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二、掌握主要题型的压缩要点</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b="1" kern="100" dirty="0">
                <a:latin typeface="Times New Roman" panose="02020603050405020304" pitchFamily="18" charset="0"/>
                <a:ea typeface="微软雅黑" panose="020B050302020402020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charset="-122"/>
                <a:cs typeface="Times New Roman" panose="02020603050405020304" pitchFamily="18" charset="0"/>
              </a:rPr>
              <a:t>一</a:t>
            </a:r>
            <a:r>
              <a:rPr lang="en-US" altLang="zh-CN" sz="2400" b="1" kern="100" dirty="0">
                <a:latin typeface="Times New Roman" panose="02020603050405020304" pitchFamily="18" charset="0"/>
                <a:ea typeface="微软雅黑" panose="020B0503020204020204" charset="-122"/>
                <a:cs typeface="Courier New" panose="02070309020205020404" pitchFamily="49" charset="0"/>
              </a:rPr>
              <a:t>)</a:t>
            </a:r>
            <a:r>
              <a:rPr lang="zh-CN" altLang="zh-CN" sz="2400" b="1" kern="100" dirty="0">
                <a:latin typeface="Times New Roman" panose="02020603050405020304" pitchFamily="18" charset="0"/>
                <a:ea typeface="微软雅黑" panose="020B0503020204020204" charset="-122"/>
                <a:cs typeface="Times New Roman" panose="02020603050405020304" pitchFamily="18" charset="0"/>
              </a:rPr>
              <a:t>新闻类压缩与点评</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新闻概写</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2400" kern="100" dirty="0">
                <a:latin typeface="Times New Roman" panose="02020603050405020304" pitchFamily="18" charset="0"/>
                <a:ea typeface="微软雅黑" panose="020B050302020402020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请将下面的新闻报道压缩成一句话新闻，要求保留关键信息，句子简明流畅，不超过</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分，首台搭载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5G</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设备的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HXD3D</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型大功率电力机车缓缓驶入西安机务段机车整备场，由中国铁路西安局集团有限公司联合华为技术有限公司合作开发的</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5G</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AI</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铁路智慧机务系统</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正式投用，这是全球范围内首次在铁</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路机车上应用</a:t>
            </a:r>
            <a:r>
              <a:rPr lang="en-US" altLang="zh-CN" sz="2400" kern="100" spc="-100" dirty="0">
                <a:latin typeface="Times New Roman" panose="02020603050405020304" pitchFamily="18" charset="0"/>
                <a:ea typeface="楷体_GB2312" panose="02010609030101010101" pitchFamily="49" charset="-122"/>
                <a:cs typeface="Courier New" panose="02070309020205020404" pitchFamily="49" charset="0"/>
              </a:rPr>
              <a:t>5G</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技术，对提升机车数据转储效率、加快铁路科技创新发展有重要意义。</a:t>
            </a:r>
            <a:endParaRPr lang="zh-CN" altLang="zh-CN" sz="2400" kern="100" spc="-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部署</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5G</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车地转储解决方案后，通过现场测试，</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30GB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的机车视频数据在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分钟左右就可全自动完成数据转储，较之前的转储效率提升了约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倍，且全程无须人工干预。</a:t>
            </a:r>
            <a:endParaRPr lang="zh-CN" altLang="zh-CN" sz="240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这一系统还可通过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AI</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技术对机车乘务员十余种作业行为进行智能分析，进一步提升了铁路运输安全保障能力。</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128728"/>
            <a:ext cx="11521280" cy="3093154"/>
          </a:xfrm>
          <a:prstGeom prst="rect">
            <a:avLst/>
          </a:prstGeom>
        </p:spPr>
        <p:txBody>
          <a:bodyPr wrap="square">
            <a:spAutoFit/>
          </a:bodyPr>
          <a:lstStyle/>
          <a:p>
            <a:pPr algn="just">
              <a:lnSpc>
                <a:spcPct val="150000"/>
              </a:lnSpc>
              <a:spcAft>
                <a:spcPts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示例一</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中国</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5G</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AI</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铁路智慧机务系统</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正式投用</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中国在全球首次在铁路机车上应用</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5G</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技术</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，大幅提升了机车数据转储效率，并通过</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AI</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技术进一步提升了铁路运输安全保障能力。</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示例二</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)9</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月</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4</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日，中国首台</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5G</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AI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铁路智慧机务系统</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的正式投用，大幅提升了机车数据转储效率，加快了铁路科技创新发展。</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2421" y="51613"/>
            <a:ext cx="11493425" cy="6762557"/>
          </a:xfrm>
          <a:prstGeom prst="rect">
            <a:avLst/>
          </a:prstGeom>
        </p:spPr>
        <p:txBody>
          <a:bodyPr wrap="square">
            <a:spAutoFit/>
          </a:bodyPr>
          <a:lstStyle/>
          <a:p>
            <a:pPr algn="just">
              <a:lnSpc>
                <a:spcPct val="130000"/>
              </a:lnSpc>
              <a:spcAft>
                <a:spcPts val="0"/>
              </a:spcAft>
            </a:pPr>
            <a:r>
              <a:rPr lang="en-US" altLang="zh-CN" sz="2400" kern="100" dirty="0">
                <a:latin typeface="Times New Roman" panose="02020603050405020304" pitchFamily="18" charset="0"/>
                <a:ea typeface="微软雅黑" panose="020B050302020402020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请对下面这段新闻报道的文字进行压缩。要求保留关键信息，句子简洁流畅，不超过</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本报合肥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日电</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记者常河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　由墨子量子科技基金会设立的</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墨子量子奖</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颁奖典礼于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日下午在安徽省合肥市举行，这是该奖项设置以来的首次颁奖仪式。</a:t>
            </a:r>
            <a:endParaRPr lang="zh-CN" altLang="zh-CN" sz="240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为鼓励量子物理和量子信息领域的发现与突破，进一步提升我国在该领域的国际影响力，</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年由安徽省投资集团控股有限公司、安徽国元控股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集团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有限责任公司、合肥兴泰金融控股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集团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有限公司三家企业共同捐资成立了墨子量子科技基金会，设立了</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墨子量子奖</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，在国际范围内奖励量子通信、量子计算、量子精密测量等领域取得杰出科技成果的科学家。</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墨子量子奖</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的每位获奖者将获得人民币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万美元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的奖金和一块黄金奖章。</a:t>
            </a:r>
            <a:endParaRPr lang="zh-CN" altLang="zh-CN" sz="240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年度和</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年度</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墨子量子奖</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的遴选领域分别是量子计算和量子通信。颁奖现场，包括中国科学技术大学教授潘建伟在内的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位中外科学家分别荣获</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年度和</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年度</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墨子量子奖</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773610"/>
            <a:ext cx="11521280" cy="1217641"/>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2019</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年</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9</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月</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18</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日，</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墨子量子奖</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首次颁奖典礼在安徽省合肥市举行，包括潘建伟在内的</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12</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位中外科学家获奖。</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060092"/>
            <a:ext cx="11492842" cy="5610062"/>
          </a:xfrm>
          <a:prstGeom prst="rect">
            <a:avLst/>
          </a:prstGeom>
        </p:spPr>
        <p:txBody>
          <a:bodyPr wrap="square">
            <a:spAutoFit/>
          </a:bodyPr>
          <a:lstStyle/>
          <a:p>
            <a:pPr indent="660400" algn="just">
              <a:lnSpc>
                <a:spcPct val="140000"/>
              </a:lnSpc>
              <a:spcAft>
                <a:spcPts val="0"/>
              </a:spcAft>
            </a:pPr>
            <a:r>
              <a:rPr lang="en-US" altLang="zh-CN" sz="2600" kern="100" dirty="0">
                <a:latin typeface="Times New Roman" panose="02020603050405020304" pitchFamily="18" charset="0"/>
                <a:cs typeface="Courier New" panose="02070309020205020404" pitchFamily="49" charset="0"/>
              </a:rPr>
              <a:t>(1)</a:t>
            </a:r>
            <a:r>
              <a:rPr lang="zh-CN" altLang="zh-CN" sz="2600" kern="100" dirty="0">
                <a:latin typeface="Times New Roman" panose="02020603050405020304" pitchFamily="18" charset="0"/>
                <a:cs typeface="Times New Roman" panose="02020603050405020304" pitchFamily="18" charset="0"/>
              </a:rPr>
              <a:t>阅读新闻，提取新闻要素，侧重于弄清：新闻报道了什么事件？原因是什么？相关背景如何？事件中的突出细节是什么？事件造成的后果是什么？透过事件的表面，我们发现了什么问题？</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Times New Roman" panose="02020603050405020304" pitchFamily="18" charset="0"/>
                <a:cs typeface="Courier New" panose="02070309020205020404" pitchFamily="49" charset="0"/>
              </a:rPr>
              <a:t>(2)</a:t>
            </a:r>
            <a:r>
              <a:rPr lang="zh-CN" altLang="zh-CN" sz="2600" kern="100" dirty="0">
                <a:latin typeface="Times New Roman" panose="02020603050405020304" pitchFamily="18" charset="0"/>
                <a:cs typeface="Times New Roman" panose="02020603050405020304" pitchFamily="18" charset="0"/>
              </a:rPr>
              <a:t>分清新闻类压缩具体题型的压缩要点：</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宋体" panose="02010600030101010101" pitchFamily="2" charset="-122"/>
                <a:cs typeface="Times New Roman" panose="02020603050405020304" pitchFamily="18" charset="0"/>
              </a:rPr>
              <a:t>①</a:t>
            </a:r>
            <a:r>
              <a:rPr lang="zh-CN" altLang="zh-CN" sz="2600" kern="100" dirty="0">
                <a:latin typeface="Times New Roman" panose="02020603050405020304" pitchFamily="18" charset="0"/>
                <a:cs typeface="Times New Roman" panose="02020603050405020304" pitchFamily="18" charset="0"/>
              </a:rPr>
              <a:t>拟写一句话新闻</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600" kern="100" dirty="0">
                <a:latin typeface="Times New Roman" panose="02020603050405020304" pitchFamily="18" charset="0"/>
                <a:cs typeface="Times New Roman" panose="02020603050405020304" pitchFamily="18" charset="0"/>
              </a:rPr>
              <a:t>首先要细看要求，确定要点，把握所给材料的重要信息</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首句、过渡句、结论句</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注意附加条件。然后选择形式，组合信息。一句话新闻通常采用陈述句式：人物＋事件＋时间＋地点＋原因。人物和事件构成主谓句，时间和地点作为状语，原因或作状语，或安排于分句中，也可用对偶句。注意控制字数，草拟答案</a:t>
            </a:r>
            <a:r>
              <a:rPr lang="zh-CN" altLang="zh-CN" sz="2600" kern="100" dirty="0" smtClean="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389206" y="1728892"/>
            <a:ext cx="11412000" cy="3693319"/>
          </a:xfrm>
          <a:prstGeom prst="rect">
            <a:avLst/>
          </a:prstGeom>
        </p:spPr>
        <p:txBody>
          <a:bodyPr wrap="square">
            <a:spAutoFit/>
          </a:bodyPr>
          <a:lstStyle/>
          <a:p>
            <a:pPr algn="just">
              <a:lnSpc>
                <a:spcPct val="150000"/>
              </a:lnSpc>
              <a:spcAft>
                <a:spcPts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表达应用　</a:t>
            </a:r>
            <a:r>
              <a:rPr lang="en-US" altLang="zh-CN" sz="2600" kern="100">
                <a:latin typeface="Times New Roman" panose="02020603050405020304" pitchFamily="18" charset="0"/>
                <a:ea typeface="微软雅黑" panose="020B0503020204020204" charset="-122"/>
                <a:cs typeface="Courier New" panose="02070309020205020404" pitchFamily="49" charset="0"/>
              </a:rPr>
              <a:t>E</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压缩语段</a:t>
            </a:r>
            <a:endParaRPr lang="zh-CN" altLang="zh-CN" sz="1050" kern="100">
              <a:latin typeface="宋体" panose="02010600030101010101" pitchFamily="2" charset="-122"/>
              <a:cs typeface="Courier New" panose="02070309020205020404" pitchFamily="49" charset="0"/>
            </a:endParaRPr>
          </a:p>
          <a:p>
            <a:pPr algn="just">
              <a:lnSpc>
                <a:spcPct val="150000"/>
              </a:lnSpc>
              <a:spcAft>
                <a:spcPts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简释：</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压缩语段</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就是将内容丰富的长语段，按要求压缩成语言简洁、意思明了的短语段。综合考查理解、分析、阐发、引申、筛选、概括等语言表达能力。不论何种形式的压缩语段题，都要做到准确把握语段的主旨和内容；同时要求做到语句简洁、不遗漏主要信息、符合字数范围等。</a:t>
            </a:r>
            <a:endParaRPr lang="zh-CN" altLang="zh-CN" sz="1050" kern="100">
              <a:latin typeface="宋体" panose="02010600030101010101" pitchFamily="2" charset="-122"/>
              <a:cs typeface="Courier New" panose="02070309020205020404" pitchFamily="49" charset="0"/>
            </a:endParaRPr>
          </a:p>
        </p:txBody>
      </p:sp>
      <p:grpSp>
        <p:nvGrpSpPr>
          <p:cNvPr id="25" name="组合 24"/>
          <p:cNvGrpSpPr/>
          <p:nvPr/>
        </p:nvGrpSpPr>
        <p:grpSpPr>
          <a:xfrm>
            <a:off x="473993" y="765498"/>
            <a:ext cx="1728192" cy="585903"/>
            <a:chOff x="334566" y="760088"/>
            <a:chExt cx="1728192" cy="585903"/>
          </a:xfrm>
        </p:grpSpPr>
        <p:sp>
          <p:nvSpPr>
            <p:cNvPr id="26" name="矩形 25"/>
            <p:cNvSpPr/>
            <p:nvPr/>
          </p:nvSpPr>
          <p:spPr>
            <a:xfrm>
              <a:off x="397049" y="798388"/>
              <a:ext cx="1665709" cy="523220"/>
            </a:xfrm>
            <a:prstGeom prst="rect">
              <a:avLst/>
            </a:prstGeom>
          </p:spPr>
          <p:txBody>
            <a:bodyPr wrap="square">
              <a:spAutoFit/>
            </a:bodyPr>
            <a:lstStyle/>
            <a:p>
              <a:pPr fontAlgn="base">
                <a:spcBef>
                  <a:spcPct val="0"/>
                </a:spcBef>
                <a:spcAft>
                  <a:spcPct val="0"/>
                </a:spcAft>
              </a:pPr>
              <a:r>
                <a:rPr lang="zh-CN" altLang="en-US" sz="2800" b="1" dirty="0">
                  <a:solidFill>
                    <a:srgbClr val="0070C0"/>
                  </a:solidFill>
                  <a:latin typeface="Times New Roman" panose="02020603050405020304" pitchFamily="18" charset="0"/>
                  <a:ea typeface="微软雅黑" panose="020B0503020204020204" charset="-122"/>
                  <a:cs typeface="Times New Roman" panose="02020603050405020304" pitchFamily="18" charset="0"/>
                </a:rPr>
                <a:t>考点要求</a:t>
              </a:r>
              <a:endParaRPr lang="en-US" altLang="zh-CN" sz="2800" b="1"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27" name="半闭框 26"/>
            <p:cNvSpPr/>
            <p:nvPr/>
          </p:nvSpPr>
          <p:spPr>
            <a:xfrm>
              <a:off x="334566" y="760088"/>
              <a:ext cx="605036" cy="360944"/>
            </a:xfrm>
            <a:prstGeom prst="halfFrame">
              <a:avLst>
                <a:gd name="adj1" fmla="val 13266"/>
                <a:gd name="adj2" fmla="val 1323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半闭框 27"/>
            <p:cNvSpPr/>
            <p:nvPr/>
          </p:nvSpPr>
          <p:spPr>
            <a:xfrm flipH="1" flipV="1">
              <a:off x="1347266" y="985047"/>
              <a:ext cx="689823" cy="360944"/>
            </a:xfrm>
            <a:prstGeom prst="halfFrame">
              <a:avLst>
                <a:gd name="adj1" fmla="val 13266"/>
                <a:gd name="adj2" fmla="val 1323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019122"/>
            <a:ext cx="11492842" cy="5795048"/>
          </a:xfrm>
          <a:prstGeom prst="rect">
            <a:avLst/>
          </a:prstGeom>
        </p:spPr>
        <p:txBody>
          <a:bodyPr wrap="square">
            <a:spAutoFit/>
          </a:bodyPr>
          <a:lstStyle/>
          <a:p>
            <a:pPr indent="660400" algn="just">
              <a:lnSpc>
                <a:spcPct val="120000"/>
              </a:lnSpc>
              <a:spcAft>
                <a:spcPts val="0"/>
              </a:spcAft>
            </a:pPr>
            <a:r>
              <a:rPr lang="en-US" altLang="zh-CN" sz="2400" kern="100" dirty="0" smtClean="0">
                <a:latin typeface="宋体" panose="02010600030101010101" pitchFamily="2" charset="-122"/>
                <a:cs typeface="Times New Roman" panose="02020603050405020304" pitchFamily="18" charset="0"/>
              </a:rPr>
              <a:t>②</a:t>
            </a:r>
            <a:r>
              <a:rPr lang="zh-CN" altLang="zh-CN" sz="2400" kern="100" dirty="0">
                <a:latin typeface="Times New Roman" panose="02020603050405020304" pitchFamily="18" charset="0"/>
                <a:cs typeface="Times New Roman" panose="02020603050405020304" pitchFamily="18" charset="0"/>
              </a:rPr>
              <a:t>拟写新闻导语</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zh-CN" altLang="zh-CN" sz="2400" kern="100" dirty="0">
                <a:latin typeface="Times New Roman" panose="02020603050405020304" pitchFamily="18" charset="0"/>
                <a:cs typeface="Times New Roman" panose="02020603050405020304" pitchFamily="18" charset="0"/>
              </a:rPr>
              <a:t>导语是新闻的纲领和中心所在，一般可以从导语中得到对整个新闻的总印象。写导语的要点是用精练的语言将信息的主要内容概括出来，要交代清楚人、事、地及主旨。常用叙述式、描写式和结论式等。</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en-US" altLang="zh-CN" sz="2400" kern="100" dirty="0">
                <a:latin typeface="宋体" panose="02010600030101010101" pitchFamily="2" charset="-122"/>
                <a:cs typeface="Times New Roman" panose="02020603050405020304" pitchFamily="18" charset="0"/>
              </a:rPr>
              <a:t>③</a:t>
            </a:r>
            <a:r>
              <a:rPr lang="zh-CN" altLang="zh-CN" sz="2400" kern="100" dirty="0">
                <a:latin typeface="Times New Roman" panose="02020603050405020304" pitchFamily="18" charset="0"/>
                <a:cs typeface="Times New Roman" panose="02020603050405020304" pitchFamily="18" charset="0"/>
              </a:rPr>
              <a:t>拟写标题</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zh-CN" altLang="zh-CN" sz="2400" kern="100" dirty="0">
                <a:latin typeface="Times New Roman" panose="02020603050405020304" pitchFamily="18" charset="0"/>
                <a:cs typeface="Times New Roman" panose="02020603050405020304" pitchFamily="18" charset="0"/>
              </a:rPr>
              <a:t>拟写标题通常要求的是一行标题的概写，即对新闻中最主要的内容作出概括和说明。一般为短句，有时是较对称的两个短句</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或对偶句</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，也可用人或物等的名称作标题。可直接表明主题，有时也可用比喻、反问、设问等方式给人留下思考、回味的余地，促使人读完全文。</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zh-CN" altLang="zh-CN" sz="2400" kern="100" dirty="0">
                <a:latin typeface="Times New Roman" panose="02020603050405020304" pitchFamily="18" charset="0"/>
                <a:cs typeface="Times New Roman" panose="02020603050405020304" pitchFamily="18" charset="0"/>
              </a:rPr>
              <a:t>无论是哪种具体题型，所提取的都是新闻五要素，即</a:t>
            </a:r>
            <a:r>
              <a:rPr lang="en-US" altLang="zh-CN" sz="2400" kern="100" dirty="0">
                <a:latin typeface="Times New Roman" panose="02020603050405020304" pitchFamily="18" charset="0"/>
                <a:cs typeface="Courier New" panose="02070309020205020404" pitchFamily="49" charset="0"/>
              </a:rPr>
              <a:t>who(</a:t>
            </a:r>
            <a:r>
              <a:rPr lang="zh-CN" altLang="zh-CN" sz="2400" kern="100" dirty="0">
                <a:latin typeface="Times New Roman" panose="02020603050405020304" pitchFamily="18" charset="0"/>
                <a:cs typeface="Times New Roman" panose="02020603050405020304" pitchFamily="18" charset="0"/>
              </a:rPr>
              <a:t>材料所写的对象</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what(</a:t>
            </a:r>
            <a:r>
              <a:rPr lang="zh-CN" altLang="zh-CN" sz="2400" kern="100" dirty="0">
                <a:latin typeface="Times New Roman" panose="02020603050405020304" pitchFamily="18" charset="0"/>
                <a:cs typeface="Times New Roman" panose="02020603050405020304" pitchFamily="18" charset="0"/>
              </a:rPr>
              <a:t>事件</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when(</a:t>
            </a:r>
            <a:r>
              <a:rPr lang="zh-CN" altLang="zh-CN" sz="2400" kern="100" dirty="0">
                <a:latin typeface="Times New Roman" panose="02020603050405020304" pitchFamily="18" charset="0"/>
                <a:cs typeface="Times New Roman" panose="02020603050405020304" pitchFamily="18" charset="0"/>
              </a:rPr>
              <a:t>时间</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where(</a:t>
            </a:r>
            <a:r>
              <a:rPr lang="zh-CN" altLang="zh-CN" sz="2400" kern="100" dirty="0">
                <a:latin typeface="Times New Roman" panose="02020603050405020304" pitchFamily="18" charset="0"/>
                <a:cs typeface="Times New Roman" panose="02020603050405020304" pitchFamily="18" charset="0"/>
              </a:rPr>
              <a:t>地点</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why(</a:t>
            </a:r>
            <a:r>
              <a:rPr lang="zh-CN" altLang="zh-CN" sz="2400" kern="100" dirty="0">
                <a:latin typeface="Times New Roman" panose="02020603050405020304" pitchFamily="18" charset="0"/>
                <a:cs typeface="Times New Roman" panose="02020603050405020304" pitchFamily="18" charset="0"/>
              </a:rPr>
              <a:t>原因</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，其中</a:t>
            </a:r>
            <a:r>
              <a:rPr lang="en-US" altLang="zh-CN" sz="2400" kern="100" dirty="0">
                <a:latin typeface="宋体" panose="02010600030101010101" pitchFamily="2" charset="-122"/>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who</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what</a:t>
            </a:r>
            <a:r>
              <a:rPr lang="en-US" altLang="zh-CN" sz="2400" kern="100" dirty="0">
                <a:latin typeface="宋体" panose="02010600030101010101" pitchFamily="2" charset="-122"/>
                <a:cs typeface="Times New Roman" panose="02020603050405020304" pitchFamily="18" charset="0"/>
              </a:rPr>
              <a:t>”</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什么人做了什么事</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是最主要的表述，其余几个包括了消息的其他信息，可根据有无新闻价值和是否符合题目要求进行筛选、取舍。</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45418"/>
            <a:ext cx="11521280" cy="6653745"/>
          </a:xfrm>
          <a:prstGeom prst="rect">
            <a:avLst/>
          </a:prstGeom>
        </p:spPr>
        <p:txBody>
          <a:bodyPr wrap="square">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2.</a:t>
            </a:r>
            <a:r>
              <a:rPr lang="zh-CN" altLang="zh-CN" sz="24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新闻点评</a:t>
            </a:r>
            <a:r>
              <a:rPr lang="en-US" altLang="zh-CN" sz="24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rPr>
              <a:t>评论</a:t>
            </a:r>
            <a:r>
              <a:rPr lang="en-US" altLang="zh-CN" sz="2400" kern="100" dirty="0">
                <a:solidFill>
                  <a:srgbClr val="0070C0"/>
                </a:solidFill>
                <a:latin typeface="Times New Roman" panose="02020603050405020304" pitchFamily="18" charset="0"/>
                <a:ea typeface="微软雅黑" panose="020B050302020402020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新闻点评是新闻评论的一种，就是用简约的文字对新闻进行评论。它以新闻报道为依托，从具体事实中画龙点睛地评说，旗帜鲜明地点明要害。</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请为下面的新闻事件写一段新闻简评。要求：语言简洁，观点鲜明，不超过</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如今，随着社会不断发展，一些看似冷门、小众的技能不仅走进人们的视线，而且成为</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香饽饽</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职业。譬如，曾经受到热议的</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小龙虾学院</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，应届毕业生</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就业，平均月薪过万元。从被质疑，到</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真香</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而近日，南京邮电大学举办了</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快递学院</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的揭牌仪式，全国首座培养</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快递人才</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的专业学院正式成立。据悉，快递学院由物流企业与南京邮电大学现代邮政学院共同成立，这也是行业内第一家校企合作的</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快递学院</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快递学院</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并不提供大学生课程，主要是针对快递员群体及快递从业者的技能教育，其中涉及技能培训、行业通识、心理学等。</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938675"/>
            <a:ext cx="11521280" cy="1217641"/>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社会分工越来越明细、专业。技能教育应坚持以市场为导向，紧贴社会和企业需求，以此不断调整办学形式、教学内容和教学方式。</a:t>
            </a:r>
            <a:endParaRPr lang="zh-CN" altLang="zh-CN" sz="26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413570"/>
            <a:ext cx="11492842" cy="4199676"/>
          </a:xfrm>
          <a:prstGeom prst="rect">
            <a:avLst/>
          </a:prstGeom>
        </p:spPr>
        <p:txBody>
          <a:bodyPr wrap="square">
            <a:spAutoFit/>
          </a:bodyPr>
          <a:lstStyle/>
          <a:p>
            <a:pPr indent="660400" algn="just">
              <a:lnSpc>
                <a:spcPct val="150000"/>
              </a:lnSpc>
              <a:spcAft>
                <a:spcPts val="0"/>
              </a:spcAft>
            </a:pPr>
            <a:r>
              <a:rPr lang="en-US" altLang="zh-CN" sz="2600" kern="100" dirty="0">
                <a:latin typeface="Times New Roman" panose="02020603050405020304" pitchFamily="18" charset="0"/>
                <a:cs typeface="Courier New" panose="02070309020205020404" pitchFamily="49" charset="0"/>
              </a:rPr>
              <a:t>(1)</a:t>
            </a:r>
            <a:r>
              <a:rPr lang="zh-CN" altLang="zh-CN" sz="2600" kern="100" dirty="0">
                <a:latin typeface="Times New Roman" panose="02020603050405020304" pitchFamily="18" charset="0"/>
                <a:cs typeface="Times New Roman" panose="02020603050405020304" pitchFamily="18" charset="0"/>
              </a:rPr>
              <a:t>选好角度，切中要害，从新闻的核心要素入手，透过现象看本质。</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dirty="0">
                <a:latin typeface="Times New Roman" panose="02020603050405020304" pitchFamily="18" charset="0"/>
                <a:cs typeface="Courier New" panose="02070309020205020404" pitchFamily="49" charset="0"/>
              </a:rPr>
              <a:t>(2)</a:t>
            </a:r>
            <a:r>
              <a:rPr lang="zh-CN" altLang="zh-CN" sz="2600" kern="100" dirty="0">
                <a:latin typeface="Times New Roman" panose="02020603050405020304" pitchFamily="18" charset="0"/>
                <a:cs typeface="Times New Roman" panose="02020603050405020304" pitchFamily="18" charset="0"/>
              </a:rPr>
              <a:t>点评不能面面俱到，抓住一点，不计其余。点评或引导人们向善，或给人以警醒，或引发人们深思。不可泛泛而谈，强词夺理。</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dirty="0">
                <a:latin typeface="Times New Roman" panose="02020603050405020304" pitchFamily="18" charset="0"/>
                <a:cs typeface="Courier New" panose="02070309020205020404" pitchFamily="49" charset="0"/>
              </a:rPr>
              <a:t>(3)</a:t>
            </a:r>
            <a:r>
              <a:rPr lang="zh-CN" altLang="zh-CN" sz="2600" kern="100" dirty="0">
                <a:latin typeface="Times New Roman" panose="02020603050405020304" pitchFamily="18" charset="0"/>
                <a:cs typeface="Times New Roman" panose="02020603050405020304" pitchFamily="18" charset="0"/>
              </a:rPr>
              <a:t>评述准确简明，有理有据。语言简明扼要，点评内容是非分明，一语中</a:t>
            </a:r>
            <a:r>
              <a:rPr lang="zh-CN" altLang="zh-CN" sz="2600" kern="100" spc="-100" dirty="0">
                <a:latin typeface="Times New Roman" panose="02020603050405020304" pitchFamily="18" charset="0"/>
                <a:cs typeface="Times New Roman" panose="02020603050405020304" pitchFamily="18" charset="0"/>
              </a:rPr>
              <a:t>的；要言之有理，言之有据，即从新闻材料的实际出发，以理服人，切不可漫谈。</a:t>
            </a:r>
            <a:endParaRPr lang="zh-CN" altLang="zh-CN" sz="1050" kern="100" spc="-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dirty="0">
                <a:latin typeface="Times New Roman" panose="02020603050405020304" pitchFamily="18" charset="0"/>
                <a:cs typeface="Courier New" panose="02070309020205020404" pitchFamily="49" charset="0"/>
              </a:rPr>
              <a:t>(4)</a:t>
            </a:r>
            <a:r>
              <a:rPr lang="zh-CN" altLang="zh-CN" sz="2600" kern="100" dirty="0">
                <a:latin typeface="Times New Roman" panose="02020603050405020304" pitchFamily="18" charset="0"/>
                <a:cs typeface="Times New Roman" panose="02020603050405020304" pitchFamily="18" charset="0"/>
              </a:rPr>
              <a:t>答题注意规范。它包括三项内容：某某事件怎么样？折射出社会中的何种现象？对于这类现象我们该怎么做？</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1793"/>
            <a:ext cx="11521280" cy="6730369"/>
          </a:xfrm>
          <a:prstGeom prst="rect">
            <a:avLst/>
          </a:prstGeom>
        </p:spPr>
        <p:txBody>
          <a:bodyPr wrap="square">
            <a:spAutoFit/>
          </a:bodyPr>
          <a:lstStyle/>
          <a:p>
            <a:pPr algn="just">
              <a:lnSpc>
                <a:spcPct val="140000"/>
              </a:lnSpc>
              <a:spcAft>
                <a:spcPts val="0"/>
              </a:spcAft>
            </a:pPr>
            <a:r>
              <a:rPr lang="en-US" altLang="zh-CN" sz="2600" b="1"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二</a:t>
            </a:r>
            <a:r>
              <a:rPr lang="en-US" altLang="zh-CN" sz="2600" b="1"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下定义</a:t>
            </a:r>
            <a:endParaRPr lang="zh-CN" altLang="zh-CN" sz="105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阅读下面的文字，为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唐三彩</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下定义。要求：语言简明，内容完整，不超过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50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唐代是中国封建社会的鼎盛时期，经济繁荣兴盛，文化艺术群芳争艳。这一时期，有种盛行的陶器，以黄、褐、绿为基本釉色，后来人们习惯地把这类陶器称为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唐三彩</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。它在中国陶瓷史上是一个划时代的里程碑，因为在唐以前，只有单色釉，最多就是两色釉，而</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唐三彩</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出现后，才有了多彩的釉色在陶瓷器物上同时运用的实例。它吸取了中国国画、雕塑等工艺美术的特点，图案线条粗犷有力。造型一般可以分为动物、生活用具和人物三大类，形态自然、线条流畅，生动逼真。色泽艳丽多变，有原色、复色、兼色。中华人民共和国成立以来，随着人们对唐三彩的关注增多，以及唐三彩复原工艺的发展，唐三彩成为馈赠亲友的良品。</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938675"/>
            <a:ext cx="11521280" cy="1217641"/>
          </a:xfrm>
          <a:prstGeom prst="rect">
            <a:avLst/>
          </a:prstGeom>
        </p:spPr>
        <p:txBody>
          <a:bodyPr wrap="square">
            <a:spAutoFit/>
          </a:bodyPr>
          <a:lstStyle/>
          <a:p>
            <a:pPr algn="just">
              <a:lnSpc>
                <a:spcPct val="150000"/>
              </a:lnSpc>
              <a:spcAft>
                <a:spcPts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唐三彩是一种在唐代盛行的以黄、褐、绿为基本釉色，以动物、生活用具和人物为主要造型的多彩陶瓷。</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002064"/>
            <a:ext cx="11492842" cy="5740098"/>
          </a:xfrm>
          <a:prstGeom prst="rect">
            <a:avLst/>
          </a:prstGeom>
        </p:spPr>
        <p:txBody>
          <a:bodyPr wrap="square">
            <a:spAutoFit/>
          </a:bodyPr>
          <a:lstStyle/>
          <a:p>
            <a:pPr indent="660400" algn="just">
              <a:lnSpc>
                <a:spcPct val="13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答下定义题，应注意以下几点：</a:t>
            </a:r>
            <a:endParaRPr lang="zh-CN" altLang="zh-CN" sz="105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en-US" altLang="zh-CN" sz="2600" kern="100" dirty="0">
                <a:latin typeface="Times New Roman" panose="02020603050405020304" pitchFamily="18" charset="0"/>
                <a:cs typeface="Courier New" panose="02070309020205020404" pitchFamily="49" charset="0"/>
              </a:rPr>
              <a:t>(1)</a:t>
            </a:r>
            <a:r>
              <a:rPr lang="zh-CN" altLang="zh-CN" sz="2600" kern="100" dirty="0">
                <a:latin typeface="Times New Roman" panose="02020603050405020304" pitchFamily="18" charset="0"/>
                <a:cs typeface="Times New Roman" panose="02020603050405020304" pitchFamily="18" charset="0"/>
              </a:rPr>
              <a:t>牢记一个公式</a:t>
            </a:r>
            <a:endParaRPr lang="zh-CN" altLang="zh-CN" sz="105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600" kern="100" dirty="0">
                <a:latin typeface="Times New Roman" panose="02020603050405020304" pitchFamily="18" charset="0"/>
                <a:cs typeface="Times New Roman" panose="02020603050405020304" pitchFamily="18" charset="0"/>
              </a:rPr>
              <a:t>被定义概念</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种概念</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＝种差＋</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邻近</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属概念。</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种差</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是指同一属概念下的种概念所独有的属性，即和其他种概念的本质差别；</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邻近属概念</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是指被定义者的最小的属概念，即比被定义概念大一级的属概念。多采用判断单句的形式。其格式多为</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种概念</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种差</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属概念</a:t>
            </a:r>
            <a:r>
              <a:rPr lang="en-US" altLang="zh-CN" sz="2600" kern="100" dirty="0">
                <a:latin typeface="Times New Roman" panose="02020603050405020304" pitchFamily="18" charset="0"/>
                <a:cs typeface="Courier New" panose="02070309020205020404" pitchFamily="49" charset="0"/>
              </a:rPr>
              <a:t>)</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en-US" altLang="zh-CN" sz="2600" kern="100" dirty="0">
                <a:latin typeface="Times New Roman" panose="02020603050405020304" pitchFamily="18" charset="0"/>
                <a:cs typeface="Courier New" panose="02070309020205020404" pitchFamily="49" charset="0"/>
              </a:rPr>
              <a:t>(2)</a:t>
            </a:r>
            <a:r>
              <a:rPr lang="zh-CN" altLang="zh-CN" sz="2600" kern="100" dirty="0">
                <a:latin typeface="Times New Roman" panose="02020603050405020304" pitchFamily="18" charset="0"/>
                <a:cs typeface="Times New Roman" panose="02020603050405020304" pitchFamily="18" charset="0"/>
              </a:rPr>
              <a:t>走好三个步骤</a:t>
            </a:r>
            <a:endParaRPr lang="zh-CN" altLang="zh-CN" sz="105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600" kern="100" dirty="0">
                <a:latin typeface="Times New Roman" panose="02020603050405020304" pitchFamily="18" charset="0"/>
                <a:cs typeface="Times New Roman" panose="02020603050405020304" pitchFamily="18" charset="0"/>
              </a:rPr>
              <a:t>第一步：提取</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邻近属概念</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660400" algn="just">
              <a:lnSpc>
                <a:spcPct val="130000"/>
              </a:lnSpc>
              <a:spcAft>
                <a:spcPts val="0"/>
              </a:spcAft>
            </a:pPr>
            <a:r>
              <a:rPr lang="zh-CN" altLang="zh-CN" sz="2600" kern="100" dirty="0">
                <a:latin typeface="Times New Roman" panose="02020603050405020304" pitchFamily="18" charset="0"/>
                <a:cs typeface="Times New Roman" panose="02020603050405020304" pitchFamily="18" charset="0"/>
              </a:rPr>
              <a:t>下定义时，首先在所提供的材料中找一个邻近属概念。邻近属概念的出现一般有两种情况：一是隐含在所给材料中，要考生自己找出来；二是材料所给信息中没有现成的属概念，需要考生根据材料的内容自己确定属概念。</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309945"/>
            <a:ext cx="11492842" cy="6000169"/>
          </a:xfrm>
          <a:prstGeom prst="rect">
            <a:avLst/>
          </a:prstGeom>
        </p:spPr>
        <p:txBody>
          <a:bodyPr wrap="square">
            <a:spAutoFit/>
          </a:bodyPr>
          <a:lstStyle/>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第二步：寻找种差。</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就是寻找那些属于邻近属概念的信息点。要注意有些种差是由多个属性组成的复杂属性，在提取相关信息时这些属性一个也不能少，否则会造成定义不严密。</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第三步：整合成单句。</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整合成单句就是将被定义者、种差、</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邻近</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属概念，用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叫</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等一类连接词联结起来，使之符合</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被定义者</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种概念</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＝种差＋</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邻近</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属概念</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的公式。要注意这些属性组成的种差是多项定语的排列规律。确定陈述语序，合理排序。确定陈述语序时，一定要仔细分析所给种差的材料，寻找其中的陈述线索，是时间顺序、空间顺序，还是逻辑顺序</a:t>
            </a:r>
            <a:r>
              <a:rPr lang="zh-CN" altLang="zh-CN" sz="2600" kern="100" dirty="0" smtClean="0">
                <a:latin typeface="Times New Roman" panose="02020603050405020304" pitchFamily="18" charset="0"/>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125538"/>
            <a:ext cx="11492842" cy="4293483"/>
          </a:xfrm>
          <a:prstGeom prst="rect">
            <a:avLst/>
          </a:prstGeom>
        </p:spPr>
        <p:txBody>
          <a:bodyPr wrap="square">
            <a:spAutoFit/>
          </a:bodyPr>
          <a:lstStyle/>
          <a:p>
            <a:pPr indent="660400" algn="just">
              <a:lnSpc>
                <a:spcPct val="150000"/>
              </a:lnSpc>
              <a:spcAft>
                <a:spcPts val="0"/>
              </a:spcAft>
            </a:pPr>
            <a:r>
              <a:rPr lang="en-US" altLang="zh-CN" sz="2600" kern="100">
                <a:latin typeface="Times New Roman" panose="02020603050405020304" pitchFamily="18" charset="0"/>
                <a:cs typeface="Courier New" panose="02070309020205020404" pitchFamily="49" charset="0"/>
              </a:rPr>
              <a:t>(3)</a:t>
            </a:r>
            <a:r>
              <a:rPr lang="zh-CN" altLang="zh-CN" sz="2600" kern="100">
                <a:latin typeface="Times New Roman" panose="02020603050405020304" pitchFamily="18" charset="0"/>
                <a:cs typeface="Times New Roman" panose="02020603050405020304" pitchFamily="18" charset="0"/>
              </a:rPr>
              <a:t>淘汰</a:t>
            </a:r>
            <a:r>
              <a:rPr lang="en-US" altLang="zh-CN" sz="2600" kern="100">
                <a:latin typeface="宋体" panose="02010600030101010101"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六种信息</a:t>
            </a:r>
            <a:r>
              <a:rPr lang="en-US" altLang="zh-CN" sz="2600" kern="10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a:latin typeface="宋体" panose="02010600030101010101" pitchFamily="2" charset="-122"/>
                <a:cs typeface="Times New Roman" panose="02020603050405020304" pitchFamily="18" charset="0"/>
              </a:rPr>
              <a:t>①</a:t>
            </a:r>
            <a:r>
              <a:rPr lang="zh-CN" altLang="zh-CN" sz="2600" kern="100">
                <a:latin typeface="Times New Roman" panose="02020603050405020304" pitchFamily="18" charset="0"/>
                <a:cs typeface="Times New Roman" panose="02020603050405020304" pitchFamily="18" charset="0"/>
              </a:rPr>
              <a:t>重复、冗赘信息；</a:t>
            </a:r>
            <a:r>
              <a:rPr lang="en-US" altLang="zh-CN" sz="2600" kern="100">
                <a:latin typeface="宋体" panose="02010600030101010101" pitchFamily="2" charset="-122"/>
                <a:cs typeface="Times New Roman" panose="02020603050405020304" pitchFamily="18" charset="0"/>
              </a:rPr>
              <a:t>②</a:t>
            </a:r>
            <a:r>
              <a:rPr lang="zh-CN" altLang="zh-CN" sz="2600" kern="100">
                <a:latin typeface="Times New Roman" panose="02020603050405020304" pitchFamily="18" charset="0"/>
                <a:cs typeface="Times New Roman" panose="02020603050405020304" pitchFamily="18" charset="0"/>
              </a:rPr>
              <a:t>比较信息；</a:t>
            </a:r>
            <a:r>
              <a:rPr lang="en-US" altLang="zh-CN" sz="2600" kern="100">
                <a:latin typeface="宋体" panose="02010600030101010101" pitchFamily="2" charset="-122"/>
                <a:cs typeface="Times New Roman" panose="02020603050405020304" pitchFamily="18" charset="0"/>
              </a:rPr>
              <a:t>③</a:t>
            </a:r>
            <a:r>
              <a:rPr lang="zh-CN" altLang="zh-CN" sz="2600" kern="100">
                <a:latin typeface="Times New Roman" panose="02020603050405020304" pitchFamily="18" charset="0"/>
                <a:cs typeface="Times New Roman" panose="02020603050405020304" pitchFamily="18" charset="0"/>
              </a:rPr>
              <a:t>成因、背景信息；</a:t>
            </a:r>
            <a:r>
              <a:rPr lang="en-US" altLang="zh-CN" sz="2600" kern="100">
                <a:latin typeface="宋体" panose="02010600030101010101" pitchFamily="2" charset="-122"/>
                <a:cs typeface="Times New Roman" panose="02020603050405020304" pitchFamily="18" charset="0"/>
              </a:rPr>
              <a:t>④</a:t>
            </a:r>
            <a:r>
              <a:rPr lang="zh-CN" altLang="zh-CN" sz="2600" kern="100">
                <a:latin typeface="Times New Roman" panose="02020603050405020304" pitchFamily="18" charset="0"/>
                <a:cs typeface="Times New Roman" panose="02020603050405020304" pitchFamily="18" charset="0"/>
              </a:rPr>
              <a:t>描写信息；</a:t>
            </a:r>
            <a:r>
              <a:rPr lang="en-US" altLang="zh-CN" sz="2600" kern="100">
                <a:latin typeface="宋体" panose="02010600030101010101" pitchFamily="2" charset="-122"/>
                <a:cs typeface="Times New Roman" panose="02020603050405020304" pitchFamily="18" charset="0"/>
              </a:rPr>
              <a:t>⑤</a:t>
            </a:r>
            <a:r>
              <a:rPr lang="zh-CN" altLang="zh-CN" sz="2600" kern="100">
                <a:latin typeface="Times New Roman" panose="02020603050405020304" pitchFamily="18" charset="0"/>
                <a:cs typeface="Times New Roman" panose="02020603050405020304" pitchFamily="18" charset="0"/>
              </a:rPr>
              <a:t>作用、意义信息；</a:t>
            </a:r>
            <a:r>
              <a:rPr lang="en-US" altLang="zh-CN" sz="2600" kern="100">
                <a:latin typeface="宋体" panose="02010600030101010101" pitchFamily="2" charset="-122"/>
                <a:cs typeface="Times New Roman" panose="02020603050405020304" pitchFamily="18" charset="0"/>
              </a:rPr>
              <a:t>⑥</a:t>
            </a:r>
            <a:r>
              <a:rPr lang="zh-CN" altLang="zh-CN" sz="2600" kern="100">
                <a:latin typeface="Times New Roman" panose="02020603050405020304" pitchFamily="18" charset="0"/>
                <a:cs typeface="Times New Roman" panose="02020603050405020304" pitchFamily="18" charset="0"/>
              </a:rPr>
              <a:t>举例信息。</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a:latin typeface="Times New Roman" panose="02020603050405020304" pitchFamily="18" charset="0"/>
                <a:cs typeface="Courier New" panose="02070309020205020404" pitchFamily="49" charset="0"/>
              </a:rPr>
              <a:t>(4)</a:t>
            </a:r>
            <a:r>
              <a:rPr lang="zh-CN" altLang="zh-CN" sz="2600" kern="100">
                <a:latin typeface="Times New Roman" panose="02020603050405020304" pitchFamily="18" charset="0"/>
                <a:cs typeface="Times New Roman" panose="02020603050405020304" pitchFamily="18" charset="0"/>
              </a:rPr>
              <a:t>注意七个问题</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600" kern="100">
                <a:latin typeface="宋体" panose="02010600030101010101" pitchFamily="2" charset="-122"/>
                <a:cs typeface="Times New Roman" panose="02020603050405020304" pitchFamily="18" charset="0"/>
              </a:rPr>
              <a:t>①</a:t>
            </a:r>
            <a:r>
              <a:rPr lang="zh-CN" altLang="zh-CN" sz="2600" kern="100">
                <a:latin typeface="Times New Roman" panose="02020603050405020304" pitchFamily="18" charset="0"/>
                <a:cs typeface="Times New Roman" panose="02020603050405020304" pitchFamily="18" charset="0"/>
              </a:rPr>
              <a:t>定义必须是单句；</a:t>
            </a:r>
            <a:r>
              <a:rPr lang="en-US" altLang="zh-CN" sz="2600" kern="100">
                <a:latin typeface="宋体" panose="02010600030101010101" pitchFamily="2" charset="-122"/>
                <a:cs typeface="Times New Roman" panose="02020603050405020304" pitchFamily="18" charset="0"/>
              </a:rPr>
              <a:t>②</a:t>
            </a:r>
            <a:r>
              <a:rPr lang="zh-CN" altLang="zh-CN" sz="2600" kern="100">
                <a:latin typeface="Times New Roman" panose="02020603050405020304" pitchFamily="18" charset="0"/>
                <a:cs typeface="Times New Roman" panose="02020603050405020304" pitchFamily="18" charset="0"/>
              </a:rPr>
              <a:t>定义的内容必须是本质属性；</a:t>
            </a:r>
            <a:r>
              <a:rPr lang="en-US" altLang="zh-CN" sz="2600" kern="100">
                <a:latin typeface="宋体" panose="02010600030101010101" pitchFamily="2" charset="-122"/>
                <a:cs typeface="Times New Roman" panose="02020603050405020304" pitchFamily="18" charset="0"/>
              </a:rPr>
              <a:t>③</a:t>
            </a:r>
            <a:r>
              <a:rPr lang="zh-CN" altLang="zh-CN" sz="2600" kern="100">
                <a:latin typeface="Times New Roman" panose="02020603050405020304" pitchFamily="18" charset="0"/>
                <a:cs typeface="Times New Roman" panose="02020603050405020304" pitchFamily="18" charset="0"/>
              </a:rPr>
              <a:t>定义的语序必须相对合理；</a:t>
            </a:r>
            <a:r>
              <a:rPr lang="en-US" altLang="zh-CN" sz="2600" kern="100">
                <a:latin typeface="宋体" panose="02010600030101010101" pitchFamily="2" charset="-122"/>
                <a:cs typeface="Times New Roman" panose="02020603050405020304" pitchFamily="18" charset="0"/>
              </a:rPr>
              <a:t>④</a:t>
            </a:r>
            <a:r>
              <a:rPr lang="zh-CN" altLang="zh-CN" sz="2600" kern="100">
                <a:latin typeface="Times New Roman" panose="02020603050405020304" pitchFamily="18" charset="0"/>
                <a:cs typeface="Times New Roman" panose="02020603050405020304" pitchFamily="18" charset="0"/>
              </a:rPr>
              <a:t>定义的外延必须和被定义概念的外延相等；</a:t>
            </a:r>
            <a:r>
              <a:rPr lang="en-US" altLang="zh-CN" sz="2600" kern="100">
                <a:latin typeface="宋体" panose="02010600030101010101" pitchFamily="2" charset="-122"/>
                <a:cs typeface="Times New Roman" panose="02020603050405020304" pitchFamily="18" charset="0"/>
              </a:rPr>
              <a:t>⑤</a:t>
            </a:r>
            <a:r>
              <a:rPr lang="zh-CN" altLang="zh-CN" sz="2600" kern="100">
                <a:latin typeface="Times New Roman" panose="02020603050405020304" pitchFamily="18" charset="0"/>
                <a:cs typeface="Times New Roman" panose="02020603050405020304" pitchFamily="18" charset="0"/>
              </a:rPr>
              <a:t>定义不能循环，也就是说下定义不能同语重复；</a:t>
            </a:r>
            <a:r>
              <a:rPr lang="en-US" altLang="zh-CN" sz="2600" kern="100">
                <a:latin typeface="宋体" panose="02010600030101010101" pitchFamily="2" charset="-122"/>
                <a:cs typeface="Times New Roman" panose="02020603050405020304" pitchFamily="18" charset="0"/>
              </a:rPr>
              <a:t>⑥</a:t>
            </a:r>
            <a:r>
              <a:rPr lang="zh-CN" altLang="zh-CN" sz="2600" kern="100">
                <a:latin typeface="Times New Roman" panose="02020603050405020304" pitchFamily="18" charset="0"/>
                <a:cs typeface="Times New Roman" panose="02020603050405020304" pitchFamily="18" charset="0"/>
              </a:rPr>
              <a:t>定义不能用否定形式；</a:t>
            </a:r>
            <a:r>
              <a:rPr lang="en-US" altLang="zh-CN" sz="2600" kern="100">
                <a:latin typeface="宋体" panose="02010600030101010101" pitchFamily="2" charset="-122"/>
                <a:cs typeface="Times New Roman" panose="02020603050405020304" pitchFamily="18" charset="0"/>
              </a:rPr>
              <a:t>⑦</a:t>
            </a:r>
            <a:r>
              <a:rPr lang="zh-CN" altLang="zh-CN" sz="2600" kern="100">
                <a:latin typeface="Times New Roman" panose="02020603050405020304" pitchFamily="18" charset="0"/>
                <a:cs typeface="Times New Roman" panose="02020603050405020304" pitchFamily="18" charset="0"/>
              </a:rPr>
              <a:t>定义不能用比喻方式。</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189434"/>
            <a:ext cx="11492842" cy="5493812"/>
          </a:xfrm>
          <a:prstGeom prst="rect">
            <a:avLst/>
          </a:prstGeom>
        </p:spPr>
        <p:txBody>
          <a:bodyPr wrap="square">
            <a:spAutoFit/>
          </a:bodyPr>
          <a:lstStyle/>
          <a:p>
            <a:pPr algn="just">
              <a:lnSpc>
                <a:spcPct val="150000"/>
              </a:lnSpc>
              <a:spcAft>
                <a:spcPts val="0"/>
              </a:spcAft>
            </a:pPr>
            <a:r>
              <a:rPr lang="en-US" altLang="zh-CN" sz="2600" b="1"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三</a:t>
            </a:r>
            <a:r>
              <a:rPr lang="en-US" altLang="zh-CN" sz="2600" b="1" kern="100" dirty="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dirty="0">
                <a:latin typeface="Times New Roman" panose="02020603050405020304" pitchFamily="18" charset="0"/>
                <a:ea typeface="微软雅黑" panose="020B0503020204020204" charset="-122"/>
                <a:cs typeface="Times New Roman" panose="02020603050405020304" pitchFamily="18" charset="0"/>
              </a:rPr>
              <a:t>提取关键词</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提取下面一段话的主要信息，写出五个关键词。</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北京时间</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日晚，比利时布鲁塞尔、智利圣地亚哥、中国上海和台北、日本东京、美国华盛顿等全球六地同步发布了人类有史以来获得的首张黑洞照片。不同于普罗大众对黑洞照片的</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戏谑狂欢</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，天文学家表示，事件视界望远镜</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(EHT)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成功获得超大黑洞的第一个直接视觉证据，验证了爱因斯坦的广义相对论。爱因斯坦的广义相对论曾预言，由于黑洞的存在，人们将会看到中心区域存在一个由于黑洞世界而形成的阴影，其周围环绕着一个由吸积或喷流辐射造成的如新月状的光环。</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63004" y="5617617"/>
            <a:ext cx="11492842" cy="692497"/>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首张、黑洞照片、发布、验证、广义相对论。</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55494" y="-26590"/>
            <a:ext cx="167942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kern="100" dirty="0">
                <a:solidFill>
                  <a:schemeClr val="bg1"/>
                </a:solidFill>
                <a:latin typeface="方正清刻本悦宋简体"/>
                <a:ea typeface="微软雅黑" panose="020B0503020204020204" charset="-122"/>
                <a:cs typeface="Times New Roman" panose="02020603050405020304"/>
              </a:rPr>
              <a:t>真题精做</a:t>
            </a:r>
            <a:endParaRPr lang="zh-CN" altLang="zh-CN" sz="2800" b="1" kern="100" dirty="0">
              <a:solidFill>
                <a:schemeClr val="bg1"/>
              </a:solidFill>
              <a:latin typeface="方正清刻本悦宋简体"/>
              <a:ea typeface="微软雅黑" panose="020B0503020204020204" charset="-122"/>
              <a:cs typeface="Times New Roman" panose="02020603050405020304"/>
            </a:endParaRPr>
          </a:p>
        </p:txBody>
      </p:sp>
      <p:sp>
        <p:nvSpPr>
          <p:cNvPr id="18"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srgbClr val="0000FF"/>
                </a:solidFill>
                <a:latin typeface="Broadway" pitchFamily="82" charset="0"/>
                <a:ea typeface="楷体" panose="02010609060101010101" pitchFamily="49" charset="-122"/>
                <a:cs typeface="经典繁仿黑" pitchFamily="49" charset="-122"/>
              </a:rPr>
              <a:t>1</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19"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2</a:t>
            </a:r>
            <a:endParaRPr lang="en-US" altLang="zh-CN" sz="1400" dirty="0">
              <a:latin typeface="Broadway" pitchFamily="82" charset="0"/>
              <a:ea typeface="楷体" panose="02010609060101010101" pitchFamily="49" charset="-122"/>
              <a:cs typeface="经典繁仿黑" pitchFamily="49" charset="-122"/>
            </a:endParaRPr>
          </a:p>
        </p:txBody>
      </p:sp>
      <p:sp>
        <p:nvSpPr>
          <p:cNvPr id="20"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prstClr val="black"/>
                </a:solidFill>
                <a:latin typeface="Broadway" pitchFamily="82" charset="0"/>
                <a:ea typeface="楷体" panose="02010609060101010101" pitchFamily="49" charset="-122"/>
                <a:cs typeface="经典繁仿黑" pitchFamily="49" charset="-122"/>
              </a:rPr>
              <a:t>3</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5" name="矩形 4"/>
          <p:cNvSpPr/>
          <p:nvPr/>
        </p:nvSpPr>
        <p:spPr>
          <a:xfrm>
            <a:off x="334394" y="652320"/>
            <a:ext cx="11521451" cy="3929602"/>
          </a:xfrm>
          <a:prstGeom prst="rect">
            <a:avLst/>
          </a:prstGeom>
        </p:spPr>
        <p:txBody>
          <a:bodyPr wrap="square">
            <a:spAutoFit/>
          </a:bodyPr>
          <a:lstStyle/>
          <a:p>
            <a:pPr algn="just">
              <a:lnSpc>
                <a:spcPct val="140000"/>
              </a:lnSpc>
              <a:spcAft>
                <a:spcPts val="0"/>
              </a:spcAf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1.</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600" kern="100" dirty="0">
                <a:latin typeface="宋体" panose="02010600030101010101" pitchFamily="2" charset="-122"/>
                <a:ea typeface="楷体_GB2312" panose="02010609030101010101" pitchFamily="49" charset="-122"/>
                <a:cs typeface="Times New Roman" panose="02020603050405020304" pitchFamily="18" charset="0"/>
              </a:rPr>
              <a:t>Ⅰ</a:t>
            </a:r>
            <a:r>
              <a:rPr lang="en-US" altLang="zh-CN" sz="26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请对下面这段新闻报道的文字进行压缩。要求保留关键信息，句子简洁流畅，不超过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50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个字。</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(5</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传统观点认为，中国和欧洲的陶瓷贸易始于明代。近日英国杜伦大学证实，该校考古系与中国故宫博物院考古所，联合整理研究了在西班牙萨拉戈萨等地出土的十余件中国唐代至宋代早期的陶瓷器残片，表明这些陶瓷是当时随阿拉伯商人经印度洋与红海贸易到达地中海地区的。这就将中欧陶瓷贸易的起始时间大大向前推进了，证明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海上丝绸之路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早在唐代就已延伸至西欧。</a:t>
            </a:r>
            <a:endParaRPr lang="zh-CN" altLang="zh-CN" sz="1050" kern="100" dirty="0">
              <a:latin typeface="宋体" panose="02010600030101010101" pitchFamily="2" charset="-122"/>
              <a:cs typeface="Courier New" panose="02070309020205020404" pitchFamily="49" charset="0"/>
            </a:endParaRPr>
          </a:p>
        </p:txBody>
      </p:sp>
      <p:sp>
        <p:nvSpPr>
          <p:cNvPr id="7" name="矩形 6"/>
          <p:cNvSpPr/>
          <p:nvPr/>
        </p:nvSpPr>
        <p:spPr>
          <a:xfrm>
            <a:off x="322687" y="4602339"/>
            <a:ext cx="11533158" cy="1707775"/>
          </a:xfrm>
          <a:prstGeom prst="rect">
            <a:avLst/>
          </a:prstGeom>
        </p:spPr>
        <p:txBody>
          <a:bodyPr wrap="square">
            <a:spAutoFit/>
          </a:bodyPr>
          <a:lstStyle/>
          <a:p>
            <a:pPr algn="just">
              <a:lnSpc>
                <a:spcPct val="14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关键信息：</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中英联合考古研究</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4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中欧陶瓷贸易起始时间不晚于唐代</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4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海上丝绸之路</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在唐代已延伸至西欧。</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第一点</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1</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分，后两点各</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0996" y="956762"/>
            <a:ext cx="11492842" cy="5811527"/>
          </a:xfrm>
          <a:prstGeom prst="rect">
            <a:avLst/>
          </a:prstGeom>
        </p:spPr>
        <p:txBody>
          <a:bodyPr wrap="square">
            <a:spAutoFit/>
          </a:bodyPr>
          <a:lstStyle/>
          <a:p>
            <a:pPr indent="660400" algn="just">
              <a:lnSpc>
                <a:spcPct val="120000"/>
              </a:lnSpc>
              <a:spcAft>
                <a:spcPts val="0"/>
              </a:spcAft>
            </a:pPr>
            <a:r>
              <a:rPr lang="zh-CN" altLang="zh-CN" sz="2400" kern="100" dirty="0">
                <a:latin typeface="Times New Roman" panose="02020603050405020304" pitchFamily="18" charset="0"/>
                <a:cs typeface="Times New Roman" panose="02020603050405020304" pitchFamily="18" charset="0"/>
              </a:rPr>
              <a:t>关键词原指学术论文的文献检索标识，是表达文献主题概念的自然语言词汇，主要指表示文献实质意义的名词或词组，常出现在文献篇名或正文中。现在语言表达中所说的关键词是指能反映一篇文章</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一个段落</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的主题概念的词或短语，不是纯学术意义上的概念。</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提取关键词，要运用好以下四种方法：</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en-US" altLang="zh-CN" sz="2400" kern="100" dirty="0">
                <a:latin typeface="Times New Roman" panose="02020603050405020304" pitchFamily="18" charset="0"/>
                <a:cs typeface="Courier New" panose="02070309020205020404" pitchFamily="49" charset="0"/>
              </a:rPr>
              <a:t>(1)</a:t>
            </a:r>
            <a:r>
              <a:rPr lang="zh-CN" altLang="zh-CN" sz="2400" kern="100" dirty="0">
                <a:latin typeface="Times New Roman" panose="02020603050405020304" pitchFamily="18" charset="0"/>
                <a:cs typeface="Times New Roman" panose="02020603050405020304" pitchFamily="18" charset="0"/>
              </a:rPr>
              <a:t>核心话题法。抓住语段的核心话题词语。记叙性语段抓叙述的对象</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人、事</a:t>
            </a:r>
            <a:r>
              <a:rPr lang="en-US" altLang="zh-CN" sz="2400" kern="100" dirty="0">
                <a:latin typeface="Times New Roman" panose="02020603050405020304" pitchFamily="18" charset="0"/>
                <a:cs typeface="Courier New" panose="02070309020205020404" pitchFamily="49" charset="0"/>
              </a:rPr>
              <a:t>)</a:t>
            </a:r>
            <a:r>
              <a:rPr lang="zh-CN" altLang="zh-CN" sz="2400" kern="100" dirty="0">
                <a:latin typeface="Times New Roman" panose="02020603050405020304" pitchFamily="18" charset="0"/>
                <a:cs typeface="Times New Roman" panose="02020603050405020304" pitchFamily="18" charset="0"/>
              </a:rPr>
              <a:t>，议论性语段抓中心论点或中心话题，说明性语段抓说明对象。</a:t>
            </a:r>
            <a:endParaRPr lang="zh-CN" altLang="zh-CN" sz="24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en-US" altLang="zh-CN" sz="2400" kern="100" dirty="0">
                <a:latin typeface="Times New Roman" panose="02020603050405020304" pitchFamily="18" charset="0"/>
                <a:cs typeface="Courier New" panose="02070309020205020404" pitchFamily="49" charset="0"/>
              </a:rPr>
              <a:t>(2)</a:t>
            </a:r>
            <a:r>
              <a:rPr lang="zh-CN" altLang="zh-CN" sz="2400" kern="100" dirty="0">
                <a:latin typeface="Times New Roman" panose="02020603050405020304" pitchFamily="18" charset="0"/>
                <a:cs typeface="Times New Roman" panose="02020603050405020304" pitchFamily="18" charset="0"/>
              </a:rPr>
              <a:t>关键语句法。筛选出语段中的关键句，如针对核心话题的核心陈述句、或总起或总结的概括性中心句。抓住这类关键句就易于筛选出关键词</a:t>
            </a:r>
            <a:r>
              <a:rPr lang="zh-CN" altLang="zh-CN" sz="2400" kern="100" dirty="0" smtClean="0">
                <a:latin typeface="Times New Roman" panose="02020603050405020304" pitchFamily="18" charset="0"/>
                <a:cs typeface="Times New Roman" panose="02020603050405020304" pitchFamily="18" charset="0"/>
              </a:rPr>
              <a:t>。</a:t>
            </a:r>
            <a:endParaRPr lang="en-US" altLang="zh-CN" sz="2400" kern="100" dirty="0" smtClean="0">
              <a:latin typeface="Times New Roman" panose="02020603050405020304" pitchFamily="18" charset="0"/>
              <a:cs typeface="Times New Roman" panose="02020603050405020304" pitchFamily="18" charset="0"/>
            </a:endParaRPr>
          </a:p>
          <a:p>
            <a:pPr indent="660400" algn="just">
              <a:lnSpc>
                <a:spcPct val="120000"/>
              </a:lnSpc>
              <a:spcAft>
                <a:spcPts val="0"/>
              </a:spcAft>
            </a:pPr>
            <a:r>
              <a:rPr lang="en-US" altLang="zh-CN" sz="2400" kern="100" dirty="0">
                <a:latin typeface="Times New Roman" panose="02020603050405020304" pitchFamily="18" charset="0"/>
                <a:cs typeface="Courier New" panose="02070309020205020404" pitchFamily="49" charset="0"/>
              </a:rPr>
              <a:t>(3)</a:t>
            </a:r>
            <a:r>
              <a:rPr lang="zh-CN" altLang="zh-CN" sz="2400" kern="100" dirty="0">
                <a:latin typeface="Times New Roman" panose="02020603050405020304" pitchFamily="18" charset="0"/>
                <a:cs typeface="Times New Roman" panose="02020603050405020304" pitchFamily="18" charset="0"/>
              </a:rPr>
              <a:t>结构层次法。任何语段都表现为一定的思路层次，如并列式语段，关键词通常出现在多层次中；递进式语段，关键词通常出现在最后层次中；转折式语段，关键词通常出现在转折句中；总分式语段，关键词通常出现在总说句中。</a:t>
            </a:r>
            <a:endParaRPr lang="zh-CN" altLang="zh-CN" sz="1000" kern="100" dirty="0">
              <a:latin typeface="宋体" panose="02010600030101010101" pitchFamily="2" charset="-122"/>
              <a:cs typeface="Courier New" panose="02070309020205020404" pitchFamily="49" charset="0"/>
            </a:endParaRPr>
          </a:p>
          <a:p>
            <a:pPr indent="660400" algn="just">
              <a:lnSpc>
                <a:spcPct val="120000"/>
              </a:lnSpc>
              <a:spcAft>
                <a:spcPts val="0"/>
              </a:spcAft>
            </a:pPr>
            <a:r>
              <a:rPr lang="en-US" altLang="zh-CN" sz="2400" kern="100" dirty="0">
                <a:latin typeface="Times New Roman" panose="02020603050405020304" pitchFamily="18" charset="0"/>
                <a:cs typeface="Courier New" panose="02070309020205020404" pitchFamily="49" charset="0"/>
              </a:rPr>
              <a:t>(4)</a:t>
            </a:r>
            <a:r>
              <a:rPr lang="zh-CN" altLang="zh-CN" sz="2400" kern="100" dirty="0">
                <a:latin typeface="Times New Roman" panose="02020603050405020304" pitchFamily="18" charset="0"/>
                <a:cs typeface="Times New Roman" panose="02020603050405020304" pitchFamily="18" charset="0"/>
              </a:rPr>
              <a:t>语段中反复出现的词语往往就是关键词</a:t>
            </a:r>
            <a:r>
              <a:rPr lang="zh-CN" altLang="zh-CN" sz="2400" kern="100" dirty="0" smtClean="0">
                <a:latin typeface="Times New Roman" panose="02020603050405020304" pitchFamily="18" charset="0"/>
                <a:cs typeface="Times New Roman" panose="02020603050405020304" pitchFamily="18" charset="0"/>
              </a:rPr>
              <a:t>。</a:t>
            </a:r>
            <a:endParaRPr lang="zh-CN" altLang="zh-CN" sz="1000" kern="100" dirty="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33075"/>
            <a:ext cx="11492842" cy="4668586"/>
          </a:xfrm>
          <a:prstGeom prst="rect">
            <a:avLst/>
          </a:prstGeom>
        </p:spPr>
        <p:txBody>
          <a:bodyPr wrap="square">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三、掌握压缩语段题的审答规范</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Times New Roman" panose="02020603050405020304" pitchFamily="18" charset="0"/>
                <a:ea typeface="微软雅黑" panose="020B050302020402020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请对下面这则新闻报道的文字进行压缩。要求：保留关键信息，句子简洁流畅，不超过</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70</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日结束的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年女排世界杯赛上，中国女排在最后一场比赛中以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击败阿根廷队，取得</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连胜，以全胜战绩成功卫冕，夺得史上第五个世界杯冠军。在颁奖典礼上，本届世界杯最佳阵容揭晓，中国队共有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人入选，分别是最佳主攻朱婷、最佳副攻颜妮、最佳二传丁霞、最佳自由人王梦洁。同时，朱婷荣膺了本届世界杯最有价值球员，这也是她继</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年世界杯后再次夺得这一奖项，成为女排世界杯历史上首位蝉联最有价值球员的球员。</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63004" y="4713595"/>
            <a:ext cx="11492842" cy="2100575"/>
          </a:xfrm>
          <a:prstGeom prst="rect">
            <a:avLst/>
          </a:prstGeom>
        </p:spPr>
        <p:txBody>
          <a:bodyPr wrap="square">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2019</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年</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9</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月</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29</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日</a:t>
            </a:r>
            <a:r>
              <a:rPr lang="zh-CN"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中国女排以全胜战绩夺得第五个世界杯冠军</a:t>
            </a:r>
            <a:r>
              <a:rPr lang="zh-CN"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中国队</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人入选本届世界杯最佳阵容</a:t>
            </a:r>
            <a:r>
              <a:rPr lang="zh-CN"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朱婷成为首位蝉联世界杯最有价值球员。</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3004" y="477466"/>
            <a:ext cx="11492842" cy="3693319"/>
          </a:xfrm>
          <a:prstGeom prst="rect">
            <a:avLst/>
          </a:prstGeom>
        </p:spPr>
        <p:txBody>
          <a:bodyPr wrap="square">
            <a:spAutoFit/>
          </a:bodyPr>
          <a:lstStyle/>
          <a:p>
            <a:pPr algn="just">
              <a:lnSpc>
                <a:spcPct val="150000"/>
              </a:lnSpc>
              <a:spcAft>
                <a:spcPts val="0"/>
              </a:spcAf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2.</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根据下面一段话的内容，就</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碎片化阅读</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提取关键信息，不超过</a:t>
            </a:r>
            <a:r>
              <a:rPr lang="en-US" altLang="zh-CN" sz="2600" kern="100" dirty="0">
                <a:latin typeface="Times New Roman" panose="02020603050405020304" pitchFamily="18" charset="0"/>
                <a:ea typeface="微软雅黑" panose="020B0503020204020204" charset="-122"/>
                <a:cs typeface="Courier New" panose="02070309020205020404" pitchFamily="49" charset="0"/>
              </a:rPr>
              <a:t>60</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个字。</a:t>
            </a:r>
            <a:endParaRPr lang="zh-CN" altLang="zh-CN" sz="105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zh-CN" altLang="zh-CN" sz="2600" kern="100" dirty="0">
                <a:latin typeface="Times New Roman" panose="02020603050405020304" pitchFamily="18" charset="0"/>
                <a:ea typeface="楷体_GB2312" panose="02010609030101010101" pitchFamily="49" charset="-122"/>
                <a:cs typeface="Times New Roman" panose="02020603050405020304" pitchFamily="18" charset="0"/>
              </a:rPr>
              <a:t>网媒的快速发展，在很大程度上颠覆了人们传统的阅读方式。碎片化的浅阅读已成为当代人阅读的主要方式。人们从微博、微信、头条及其他媒体上获取碎片化信息，快捷且看似忙碌的阅读使人们倾向没营养的快餐文化，而没时间投入经典作品的细细研读中。加之碎片化的阅读不需要思辨，绝大多数人沉溺于此而忽略了从经典中提升思维和辨别的能力。</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63004" y="4129256"/>
            <a:ext cx="11492842" cy="1892826"/>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关键信息：</a:t>
            </a:r>
            <a:r>
              <a:rPr lang="en-US" altLang="zh-CN" sz="26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颠覆了人们传统的阅读方式</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从微博、微信、头条及其他媒体上获取信息</a:t>
            </a:r>
            <a:r>
              <a:rPr lang="zh-CN"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6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6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zh-CN" altLang="zh-CN" sz="26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不需要思辨。</a:t>
            </a:r>
            <a:endParaRPr lang="zh-CN" altLang="zh-CN" sz="105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016358"/>
            <a:ext cx="11521280" cy="5702715"/>
          </a:xfrm>
          <a:prstGeom prst="rect">
            <a:avLst/>
          </a:prstGeom>
        </p:spPr>
        <p:txBody>
          <a:bodyPr wrap="square">
            <a:spAutoFit/>
          </a:bodyPr>
          <a:lstStyle/>
          <a:p>
            <a:pPr indent="660400" algn="just">
              <a:lnSpc>
                <a:spcPct val="140000"/>
              </a:lnSpc>
              <a:spcAft>
                <a:spcPts val="0"/>
              </a:spcAft>
            </a:pPr>
            <a:r>
              <a:rPr lang="en-US" altLang="zh-CN" sz="2400" kern="100" dirty="0">
                <a:latin typeface="Times New Roman" panose="02020603050405020304" pitchFamily="18" charset="0"/>
                <a:ea typeface="微软雅黑" panose="020B050302020402020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审清题干要求</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400" kern="100" dirty="0">
                <a:latin typeface="Times New Roman" panose="02020603050405020304" pitchFamily="18" charset="0"/>
                <a:cs typeface="Courier New" panose="02070309020205020404" pitchFamily="49" charset="0"/>
              </a:rPr>
              <a:t>(1)</a:t>
            </a:r>
            <a:r>
              <a:rPr lang="zh-CN" altLang="zh-CN" sz="2400" kern="100" dirty="0">
                <a:latin typeface="Times New Roman" panose="02020603050405020304" pitchFamily="18" charset="0"/>
                <a:cs typeface="Times New Roman" panose="02020603050405020304" pitchFamily="18" charset="0"/>
              </a:rPr>
              <a:t>审清题型，明确压缩方法。</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400" kern="100" dirty="0">
                <a:latin typeface="Times New Roman" panose="02020603050405020304" pitchFamily="18" charset="0"/>
                <a:cs typeface="Times New Roman" panose="02020603050405020304" pitchFamily="18" charset="0"/>
              </a:rPr>
              <a:t>压缩语段题题型较多，审题时先要审清属于哪类题型，确定压缩方法。语段概括题用整合法，新闻题用新闻要素和格式来压缩，下定义题用下定义法，提取关键词题用两次提取法。</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400" kern="100" dirty="0">
                <a:latin typeface="Times New Roman" panose="02020603050405020304" pitchFamily="18" charset="0"/>
                <a:cs typeface="Courier New" panose="02070309020205020404" pitchFamily="49" charset="0"/>
              </a:rPr>
              <a:t>(2)</a:t>
            </a:r>
            <a:r>
              <a:rPr lang="zh-CN" altLang="zh-CN" sz="2400" kern="100" dirty="0">
                <a:latin typeface="Times New Roman" panose="02020603050405020304" pitchFamily="18" charset="0"/>
                <a:cs typeface="Times New Roman" panose="02020603050405020304" pitchFamily="18" charset="0"/>
              </a:rPr>
              <a:t>审清字数要求。</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zh-CN" altLang="zh-CN" sz="2400" kern="100" dirty="0">
                <a:latin typeface="Times New Roman" panose="02020603050405020304" pitchFamily="18" charset="0"/>
                <a:cs typeface="Times New Roman" panose="02020603050405020304" pitchFamily="18" charset="0"/>
              </a:rPr>
              <a:t>这一点特别重要。一般而言，字数较少，压缩的是核心信息；字数较多，压缩的是一级、二级等信息。</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400" kern="100" dirty="0">
                <a:latin typeface="Times New Roman" panose="02020603050405020304" pitchFamily="18" charset="0"/>
                <a:cs typeface="Courier New" panose="02070309020205020404" pitchFamily="49" charset="0"/>
              </a:rPr>
              <a:t>(3)</a:t>
            </a:r>
            <a:r>
              <a:rPr lang="zh-CN" altLang="zh-CN" sz="2400" kern="100" dirty="0">
                <a:latin typeface="Times New Roman" panose="02020603050405020304" pitchFamily="18" charset="0"/>
                <a:cs typeface="Times New Roman" panose="02020603050405020304" pitchFamily="18" charset="0"/>
              </a:rPr>
              <a:t>特别注意：</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400" kern="100" dirty="0">
                <a:latin typeface="宋体" panose="02010600030101010101" pitchFamily="2" charset="-122"/>
                <a:cs typeface="Times New Roman" panose="02020603050405020304" pitchFamily="18" charset="0"/>
              </a:rPr>
              <a:t>①“</a:t>
            </a:r>
            <a:r>
              <a:rPr lang="zh-CN" altLang="zh-CN" sz="2400" kern="100" dirty="0">
                <a:latin typeface="Times New Roman" panose="02020603050405020304" pitchFamily="18" charset="0"/>
                <a:cs typeface="Times New Roman" panose="02020603050405020304" pitchFamily="18" charset="0"/>
              </a:rPr>
              <a:t>提取</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与</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概括</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的区别。</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提取</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意味着要用原词语答题。</a:t>
            </a:r>
            <a:endParaRPr lang="zh-CN" altLang="zh-CN" sz="24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400" kern="100" spc="-100" dirty="0">
                <a:latin typeface="宋体" panose="02010600030101010101" pitchFamily="2" charset="-122"/>
                <a:cs typeface="Times New Roman" panose="02020603050405020304" pitchFamily="18" charset="0"/>
              </a:rPr>
              <a:t>②</a:t>
            </a:r>
            <a:r>
              <a:rPr lang="zh-CN" altLang="zh-CN" sz="2400" kern="100" spc="-100" dirty="0">
                <a:latin typeface="Times New Roman" panose="02020603050405020304" pitchFamily="18" charset="0"/>
                <a:cs typeface="Times New Roman" panose="02020603050405020304" pitchFamily="18" charset="0"/>
              </a:rPr>
              <a:t>在类似下定义题中，要注意</a:t>
            </a:r>
            <a:r>
              <a:rPr lang="en-US" altLang="zh-CN" sz="2400" kern="100" spc="-100" dirty="0">
                <a:latin typeface="宋体" panose="02010600030101010101" pitchFamily="2" charset="-122"/>
                <a:cs typeface="Times New Roman" panose="02020603050405020304" pitchFamily="18" charset="0"/>
              </a:rPr>
              <a:t>“</a:t>
            </a:r>
            <a:r>
              <a:rPr lang="zh-CN" altLang="zh-CN" sz="2400" kern="100" spc="-100" dirty="0">
                <a:latin typeface="Times New Roman" panose="02020603050405020304" pitchFamily="18" charset="0"/>
                <a:cs typeface="Times New Roman" panose="02020603050405020304" pitchFamily="18" charset="0"/>
              </a:rPr>
              <a:t>下定义</a:t>
            </a:r>
            <a:r>
              <a:rPr lang="en-US" altLang="zh-CN" sz="2400" kern="100" spc="-100" dirty="0">
                <a:latin typeface="宋体" panose="02010600030101010101" pitchFamily="2" charset="-122"/>
                <a:cs typeface="Times New Roman" panose="02020603050405020304" pitchFamily="18" charset="0"/>
              </a:rPr>
              <a:t>”</a:t>
            </a:r>
            <a:r>
              <a:rPr lang="zh-CN" altLang="zh-CN" sz="2400" kern="100" spc="-100" dirty="0">
                <a:latin typeface="Times New Roman" panose="02020603050405020304" pitchFamily="18" charset="0"/>
                <a:cs typeface="Times New Roman" panose="02020603050405020304" pitchFamily="18" charset="0"/>
              </a:rPr>
              <a:t>与</a:t>
            </a:r>
            <a:r>
              <a:rPr lang="en-US" altLang="zh-CN" sz="2400" kern="100" spc="-100" dirty="0">
                <a:latin typeface="宋体" panose="02010600030101010101" pitchFamily="2" charset="-122"/>
                <a:cs typeface="Times New Roman" panose="02020603050405020304" pitchFamily="18" charset="0"/>
              </a:rPr>
              <a:t>“</a:t>
            </a:r>
            <a:r>
              <a:rPr lang="zh-CN" altLang="zh-CN" sz="2400" kern="100" spc="-100" dirty="0">
                <a:latin typeface="Times New Roman" panose="02020603050405020304" pitchFamily="18" charset="0"/>
                <a:cs typeface="Times New Roman" panose="02020603050405020304" pitchFamily="18" charset="0"/>
              </a:rPr>
              <a:t>请以该概念为开头</a:t>
            </a:r>
            <a:r>
              <a:rPr lang="en-US" altLang="zh-CN" sz="2400" kern="100" spc="-100" dirty="0">
                <a:latin typeface="宋体" panose="02010600030101010101" pitchFamily="2" charset="-122"/>
                <a:cs typeface="Times New Roman" panose="02020603050405020304" pitchFamily="18" charset="0"/>
              </a:rPr>
              <a:t>”</a:t>
            </a:r>
            <a:r>
              <a:rPr lang="zh-CN" altLang="zh-CN" sz="2400" kern="100" spc="-100" dirty="0">
                <a:latin typeface="Times New Roman" panose="02020603050405020304" pitchFamily="18" charset="0"/>
                <a:cs typeface="Times New Roman" panose="02020603050405020304" pitchFamily="18" charset="0"/>
              </a:rPr>
              <a:t>的不同答题规范。</a:t>
            </a:r>
            <a:endParaRPr lang="zh-CN" altLang="zh-CN" sz="2400" kern="100" spc="-100" dirty="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dirty="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dirty="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6" name="直接连接符 5"/>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261442"/>
            <a:ext cx="11521280" cy="6170215"/>
          </a:xfrm>
          <a:prstGeom prst="rect">
            <a:avLst/>
          </a:prstGeom>
        </p:spPr>
        <p:txBody>
          <a:bodyPr wrap="square">
            <a:spAutoFit/>
          </a:bodyPr>
          <a:lstStyle/>
          <a:p>
            <a:pPr indent="660400" algn="just">
              <a:lnSpc>
                <a:spcPct val="140000"/>
              </a:lnSpc>
              <a:spcAft>
                <a:spcPts val="0"/>
              </a:spcAft>
            </a:pPr>
            <a:r>
              <a:rPr lang="en-US" altLang="zh-CN" sz="2600" kern="100" dirty="0">
                <a:latin typeface="Times New Roman" panose="02020603050405020304" pitchFamily="18" charset="0"/>
                <a:ea typeface="微软雅黑" panose="020B0503020204020204" charset="-122"/>
                <a:cs typeface="Courier New" panose="02070309020205020404" pitchFamily="49" charset="0"/>
              </a:rPr>
              <a:t>2.</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明确答题要求、方法</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Times New Roman" panose="02020603050405020304" pitchFamily="18" charset="0"/>
                <a:cs typeface="Courier New" panose="02070309020205020404" pitchFamily="49" charset="0"/>
              </a:rPr>
              <a:t>(1)</a:t>
            </a:r>
            <a:r>
              <a:rPr lang="zh-CN" altLang="zh-CN" sz="2600" kern="100" dirty="0">
                <a:latin typeface="Times New Roman" panose="02020603050405020304" pitchFamily="18" charset="0"/>
                <a:cs typeface="Times New Roman" panose="02020603050405020304" pitchFamily="18" charset="0"/>
              </a:rPr>
              <a:t>具体要求：</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宋体" panose="02010600030101010101" pitchFamily="2" charset="-122"/>
                <a:cs typeface="Times New Roman" panose="02020603050405020304" pitchFamily="18" charset="0"/>
              </a:rPr>
              <a:t>①</a:t>
            </a:r>
            <a:r>
              <a:rPr lang="zh-CN" altLang="zh-CN" sz="2600" kern="100" dirty="0">
                <a:latin typeface="Times New Roman" panose="02020603050405020304" pitchFamily="18" charset="0"/>
                <a:cs typeface="Times New Roman" panose="02020603050405020304" pitchFamily="18" charset="0"/>
              </a:rPr>
              <a:t>要点是否齐全。</a:t>
            </a:r>
            <a:r>
              <a:rPr lang="en-US" altLang="zh-CN" sz="2600" kern="100" dirty="0">
                <a:latin typeface="宋体" panose="02010600030101010101" pitchFamily="2" charset="-122"/>
                <a:cs typeface="Times New Roman" panose="02020603050405020304" pitchFamily="18" charset="0"/>
              </a:rPr>
              <a:t>②</a:t>
            </a:r>
            <a:r>
              <a:rPr lang="zh-CN" altLang="zh-CN" sz="2600" kern="100" dirty="0">
                <a:latin typeface="Times New Roman" panose="02020603050405020304" pitchFamily="18" charset="0"/>
                <a:cs typeface="Times New Roman" panose="02020603050405020304" pitchFamily="18" charset="0"/>
              </a:rPr>
              <a:t>字数是否超出。</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不超过</a:t>
            </a:r>
            <a:r>
              <a:rPr lang="en-US" altLang="zh-CN" sz="2600" kern="100" dirty="0">
                <a:latin typeface="Times New Roman" panose="02020603050405020304" pitchFamily="18" charset="0"/>
                <a:cs typeface="Courier New" panose="02070309020205020404" pitchFamily="49" charset="0"/>
              </a:rPr>
              <a:t>3</a:t>
            </a:r>
            <a:r>
              <a:rPr lang="zh-CN" altLang="zh-CN" sz="2600" kern="100" dirty="0">
                <a:latin typeface="Times New Roman" panose="02020603050405020304" pitchFamily="18" charset="0"/>
                <a:cs typeface="Times New Roman" panose="02020603050405020304" pitchFamily="18" charset="0"/>
              </a:rPr>
              <a:t>字不扣分。标点一般不算字数，有规定的除外</a:t>
            </a:r>
            <a:r>
              <a:rPr lang="en-US" altLang="zh-CN" sz="2600" kern="100" dirty="0">
                <a:latin typeface="Times New Roman" panose="02020603050405020304" pitchFamily="18" charset="0"/>
                <a:cs typeface="Courier New" panose="02070309020205020404" pitchFamily="49" charset="0"/>
              </a:rPr>
              <a:t>)</a:t>
            </a:r>
            <a:r>
              <a:rPr lang="en-US" altLang="zh-CN" sz="2600" kern="100" dirty="0">
                <a:latin typeface="宋体" panose="02010600030101010101" pitchFamily="2" charset="-122"/>
                <a:cs typeface="Times New Roman" panose="02020603050405020304" pitchFamily="18" charset="0"/>
              </a:rPr>
              <a:t>③</a:t>
            </a:r>
            <a:r>
              <a:rPr lang="zh-CN" altLang="zh-CN" sz="2600" kern="100" dirty="0">
                <a:latin typeface="Times New Roman" panose="02020603050405020304" pitchFamily="18" charset="0"/>
                <a:cs typeface="Times New Roman" panose="02020603050405020304" pitchFamily="18" charset="0"/>
              </a:rPr>
              <a:t>语言表达是否简洁流畅。</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Times New Roman" panose="02020603050405020304" pitchFamily="18" charset="0"/>
                <a:cs typeface="Courier New" panose="02070309020205020404" pitchFamily="49" charset="0"/>
              </a:rPr>
              <a:t>(2)</a:t>
            </a:r>
            <a:r>
              <a:rPr lang="zh-CN" altLang="zh-CN" sz="2600" kern="100" dirty="0">
                <a:latin typeface="Times New Roman" panose="02020603050405020304" pitchFamily="18" charset="0"/>
                <a:cs typeface="Times New Roman" panose="02020603050405020304" pitchFamily="18" charset="0"/>
              </a:rPr>
              <a:t>具体方法：抓核、分层、明度、懂法。</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宋体" panose="02010600030101010101" pitchFamily="2" charset="-122"/>
                <a:cs typeface="Times New Roman" panose="02020603050405020304" pitchFamily="18" charset="0"/>
              </a:rPr>
              <a:t>①</a:t>
            </a:r>
            <a:r>
              <a:rPr lang="zh-CN" altLang="zh-CN" sz="2600" kern="100" dirty="0">
                <a:latin typeface="Times New Roman" panose="02020603050405020304" pitchFamily="18" charset="0"/>
                <a:cs typeface="Times New Roman" panose="02020603050405020304" pitchFamily="18" charset="0"/>
              </a:rPr>
              <a:t>抓核</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去次</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。确认语段内聚的核心，即抓住关键词、关键句，找出中心所在，去掉次要信息</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包括原因、论据、解释性话语等</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宋体" panose="02010600030101010101" pitchFamily="2" charset="-122"/>
                <a:cs typeface="Times New Roman" panose="02020603050405020304" pitchFamily="18" charset="0"/>
              </a:rPr>
              <a:t>②</a:t>
            </a:r>
            <a:r>
              <a:rPr lang="zh-CN" altLang="zh-CN" sz="2600" kern="100" dirty="0">
                <a:latin typeface="Times New Roman" panose="02020603050405020304" pitchFamily="18" charset="0"/>
                <a:cs typeface="Times New Roman" panose="02020603050405020304" pitchFamily="18" charset="0"/>
              </a:rPr>
              <a:t>分层。将语段分成若干个层次，用</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层意</a:t>
            </a:r>
            <a:r>
              <a:rPr lang="en-US" altLang="zh-CN" sz="2600" kern="100" dirty="0">
                <a:latin typeface="宋体" panose="02010600030101010101" pitchFamily="2"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的交集合成。</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宋体" panose="02010600030101010101" pitchFamily="2" charset="-122"/>
                <a:cs typeface="Times New Roman" panose="02020603050405020304" pitchFamily="18" charset="0"/>
              </a:rPr>
              <a:t>③</a:t>
            </a:r>
            <a:r>
              <a:rPr lang="zh-CN" altLang="zh-CN" sz="2600" kern="100" dirty="0">
                <a:latin typeface="Times New Roman" panose="02020603050405020304" pitchFamily="18" charset="0"/>
                <a:cs typeface="Times New Roman" panose="02020603050405020304" pitchFamily="18" charset="0"/>
              </a:rPr>
              <a:t>明度。明确字数限制。</a:t>
            </a:r>
            <a:endParaRPr lang="zh-CN" altLang="zh-CN" sz="2600" kern="100" dirty="0">
              <a:latin typeface="宋体" panose="02010600030101010101" pitchFamily="2" charset="-122"/>
              <a:cs typeface="Courier New" panose="02070309020205020404" pitchFamily="49" charset="0"/>
            </a:endParaRPr>
          </a:p>
          <a:p>
            <a:pPr indent="660400" algn="just">
              <a:lnSpc>
                <a:spcPct val="140000"/>
              </a:lnSpc>
              <a:spcAft>
                <a:spcPts val="0"/>
              </a:spcAft>
            </a:pPr>
            <a:r>
              <a:rPr lang="en-US" altLang="zh-CN" sz="2600" kern="100" dirty="0">
                <a:latin typeface="宋体" panose="02010600030101010101" pitchFamily="2" charset="-122"/>
                <a:cs typeface="Times New Roman" panose="02020603050405020304" pitchFamily="18" charset="0"/>
              </a:rPr>
              <a:t>④</a:t>
            </a:r>
            <a:r>
              <a:rPr lang="zh-CN" altLang="zh-CN" sz="2600" kern="100" dirty="0">
                <a:latin typeface="Times New Roman" panose="02020603050405020304" pitchFamily="18" charset="0"/>
                <a:cs typeface="Times New Roman" panose="02020603050405020304" pitchFamily="18" charset="0"/>
              </a:rPr>
              <a:t>懂法。留：保留或摘录能表明中心内容的词句。删：删除冗余的信息。简：简化句子或句意。改：改换简洁的说法。</a:t>
            </a:r>
            <a:endParaRPr lang="zh-CN" altLang="zh-CN" sz="2600" kern="100" dirty="0">
              <a:latin typeface="宋体" panose="02010600030101010101" pitchFamily="2" charset="-122"/>
              <a:cs typeface="Courier New" panose="02070309020205020404" pitchFamily="49" charset="0"/>
            </a:endParaRPr>
          </a:p>
        </p:txBody>
      </p:sp>
      <p:sp>
        <p:nvSpPr>
          <p:cNvPr id="4" name="返回">
            <a:hlinkClick r:id="rId1"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endParaRPr lang="zh-CN" altLang="en-US" sz="2000" kern="100" dirty="0">
              <a:solidFill>
                <a:prstClr val="black">
                  <a:lumMod val="75000"/>
                  <a:lumOff val="25000"/>
                </a:prstClr>
              </a:solidFill>
              <a:latin typeface="微软雅黑" panose="020B0503020204020204" charset="-122"/>
              <a:ea typeface="微软雅黑" panose="020B050302020402020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227878"/>
            <a:ext cx="11521280" cy="6514284"/>
          </a:xfrm>
          <a:prstGeom prst="rect">
            <a:avLst/>
          </a:prstGeom>
        </p:spPr>
        <p:txBody>
          <a:bodyPr wrap="square">
            <a:spAutoFit/>
          </a:bodyPr>
          <a:lstStyle/>
          <a:p>
            <a:pPr algn="just">
              <a:lnSpc>
                <a:spcPct val="13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dirty="0">
                <a:latin typeface="Times New Roman" panose="02020603050405020304" pitchFamily="18" charset="0"/>
                <a:cs typeface="Times New Roman" panose="02020603050405020304" pitchFamily="18" charset="0"/>
              </a:rPr>
              <a:t>解答此类题要考虑新闻报道新鲜、真实、简短的特点，以及时间、地点、人物、起因、经过、结果等要素。</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zh-CN" altLang="zh-CN" sz="2400" kern="100" dirty="0">
                <a:latin typeface="Times New Roman" panose="02020603050405020304" pitchFamily="18" charset="0"/>
                <a:cs typeface="Times New Roman" panose="02020603050405020304" pitchFamily="18" charset="0"/>
              </a:rPr>
              <a:t>该新闻报道共三句话。第一句话介绍了传统上对中欧陶瓷贸易起始时间的观点，属于新闻的背景；第二句话报道了中英两个考古机构对中欧陶瓷贸易起始时间研究的新发现，包含了新闻的关键要素，体现了新闻新鲜、真实的特点；第三句话报道了由新发现得出的结论，是新闻报道的结果。</a:t>
            </a:r>
            <a:endParaRPr lang="zh-CN" altLang="zh-CN" sz="2400" kern="100" dirty="0">
              <a:latin typeface="宋体" panose="02010600030101010101" pitchFamily="2" charset="-122"/>
              <a:cs typeface="Courier New" panose="02070309020205020404" pitchFamily="49" charset="0"/>
            </a:endParaRPr>
          </a:p>
          <a:p>
            <a:pPr algn="just">
              <a:lnSpc>
                <a:spcPct val="130000"/>
              </a:lnSpc>
              <a:spcAft>
                <a:spcPts val="0"/>
              </a:spcAft>
            </a:pPr>
            <a:r>
              <a:rPr lang="zh-CN" altLang="zh-CN" sz="2400" kern="100" dirty="0" smtClean="0">
                <a:latin typeface="Times New Roman" panose="02020603050405020304" pitchFamily="18" charset="0"/>
                <a:cs typeface="Times New Roman" panose="02020603050405020304" pitchFamily="18" charset="0"/>
              </a:rPr>
              <a:t>先看第一句话。新闻背景属于新闻报道的次要信息，可以全部删去，不影响新闻报道要传达的关键信息。</a:t>
            </a:r>
            <a:endParaRPr lang="en-US" altLang="zh-CN" sz="2400" kern="100" dirty="0" smtClean="0">
              <a:latin typeface="Times New Roman" panose="02020603050405020304" pitchFamily="18" charset="0"/>
              <a:cs typeface="Times New Roman" panose="02020603050405020304" pitchFamily="18" charset="0"/>
            </a:endParaRPr>
          </a:p>
          <a:p>
            <a:pPr algn="just">
              <a:lnSpc>
                <a:spcPct val="130000"/>
              </a:lnSpc>
              <a:spcAft>
                <a:spcPts val="0"/>
              </a:spcAft>
            </a:pPr>
            <a:r>
              <a:rPr lang="zh-CN" altLang="zh-CN" sz="2400" kern="100" dirty="0" smtClean="0">
                <a:latin typeface="Times New Roman" panose="02020603050405020304" pitchFamily="18" charset="0"/>
                <a:cs typeface="Times New Roman" panose="02020603050405020304" pitchFamily="18" charset="0"/>
              </a:rPr>
              <a:t>再</a:t>
            </a:r>
            <a:r>
              <a:rPr lang="zh-CN" altLang="zh-CN" sz="2400" kern="100" dirty="0">
                <a:latin typeface="Times New Roman" panose="02020603050405020304" pitchFamily="18" charset="0"/>
                <a:cs typeface="Times New Roman" panose="02020603050405020304" pitchFamily="18" charset="0"/>
              </a:rPr>
              <a:t>看第二句话。</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英国杜伦大学</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考古系</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和</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中国故宫博物馆考古所</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是新闻的主体，</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联合整理研究了在西班牙萨拉戈萨等地出土的十余件中国唐代至宋代早期的陶瓷器残片，表明这些陶瓷是当时随阿拉伯商人经印度洋与红海贸易到达地中海地区的</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是新闻事件的经过，是新闻报道的主要信息。根据语言最简洁的原则压缩这句话，即</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中英联合考古研究</a:t>
            </a:r>
            <a:r>
              <a:rPr lang="en-US" altLang="zh-CN" sz="2400" kern="100" dirty="0">
                <a:latin typeface="宋体" panose="02010600030101010101" pitchFamily="2" charset="-122"/>
                <a:ea typeface="微软雅黑" panose="020B0503020204020204"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，包含了新闻事件的人物和事件两大关键信息</a:t>
            </a:r>
            <a:r>
              <a:rPr lang="zh-CN" altLang="zh-CN" sz="2400" kern="100" dirty="0" smtClean="0">
                <a:latin typeface="Times New Roman" panose="02020603050405020304" pitchFamily="18" charset="0"/>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srgbClr val="0000FF"/>
                </a:solidFill>
                <a:latin typeface="Broadway" pitchFamily="82" charset="0"/>
                <a:ea typeface="楷体" panose="02010609060101010101" pitchFamily="49" charset="-122"/>
                <a:cs typeface="经典繁仿黑" pitchFamily="49" charset="-122"/>
              </a:rPr>
              <a:t>1</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2</a:t>
            </a:r>
            <a:endParaRPr lang="en-US" altLang="zh-CN" sz="1400" dirty="0">
              <a:latin typeface="Broadway" pitchFamily="82" charset="0"/>
              <a:ea typeface="楷体" panose="02010609060101010101"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prstClr val="black"/>
                </a:solidFill>
                <a:latin typeface="Broadway" pitchFamily="82" charset="0"/>
                <a:ea typeface="楷体" panose="02010609060101010101" pitchFamily="49" charset="-122"/>
                <a:cs typeface="经典繁仿黑" pitchFamily="49" charset="-122"/>
              </a:rPr>
              <a:t>3</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693490"/>
            <a:ext cx="11521280" cy="5400004"/>
          </a:xfrm>
          <a:prstGeom prst="rect">
            <a:avLst/>
          </a:prstGeom>
        </p:spPr>
        <p:txBody>
          <a:bodyPr wrap="square">
            <a:spAutoFit/>
          </a:bodyPr>
          <a:lstStyle/>
          <a:p>
            <a:pPr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第三句话</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将中欧陶瓷贸易的起始时间大大向前推进了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和</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证明了</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海上丝绸之路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早在唐代就已延伸至西欧</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是关于研究新发现的两个重要结论，前者是关于中欧陶瓷贸易的起始时间的结论，后者是关于</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海上丝绸之路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延伸至西欧的时间的结论。据此，结合上下文，根据语言最简洁的原则压缩这句话，即</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中欧陶瓷贸易起始时间不晚于唐代</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和</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海上丝绸之路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在唐代已延伸至西欧</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a:t>
            </a:r>
            <a:endParaRPr lang="zh-CN" altLang="zh-CN" sz="26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600" kern="100" dirty="0">
                <a:latin typeface="Times New Roman" panose="02020603050405020304" pitchFamily="18" charset="0"/>
                <a:cs typeface="Times New Roman" panose="02020603050405020304" pitchFamily="18" charset="0"/>
              </a:rPr>
              <a:t>将提取出来的关键信息写成一段不超过</a:t>
            </a:r>
            <a:r>
              <a:rPr lang="en-US" altLang="zh-CN" sz="2600" kern="100" dirty="0">
                <a:latin typeface="Times New Roman" panose="02020603050405020304" pitchFamily="18" charset="0"/>
                <a:cs typeface="Courier New" panose="02070309020205020404" pitchFamily="49" charset="0"/>
              </a:rPr>
              <a:t>50</a:t>
            </a:r>
            <a:r>
              <a:rPr lang="zh-CN" altLang="zh-CN" sz="2600" kern="100" dirty="0">
                <a:latin typeface="Times New Roman" panose="02020603050405020304" pitchFamily="18" charset="0"/>
                <a:cs typeface="Times New Roman" panose="02020603050405020304" pitchFamily="18" charset="0"/>
              </a:rPr>
              <a:t>个字的话，即</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中英联合考古研究发现表明中欧陶瓷贸易起始时间不晚于唐代，可见</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海上丝绸之路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在唐代已延伸至西欧</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a:t>
            </a:r>
            <a:endParaRPr lang="zh-CN" altLang="zh-CN" sz="2600" kern="100" dirty="0">
              <a:latin typeface="宋体" panose="02010600030101010101" pitchFamily="2" charset="-122"/>
              <a:cs typeface="Courier New" panose="02070309020205020404" pitchFamily="49" charset="0"/>
            </a:endParaRPr>
          </a:p>
        </p:txBody>
      </p:sp>
      <p:sp>
        <p:nvSpPr>
          <p:cNvPr id="3"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srgbClr val="0000FF"/>
                </a:solidFill>
                <a:latin typeface="Broadway" pitchFamily="82" charset="0"/>
                <a:ea typeface="楷体" panose="02010609060101010101" pitchFamily="49" charset="-122"/>
                <a:cs typeface="经典繁仿黑" pitchFamily="49" charset="-122"/>
              </a:rPr>
              <a:t>1</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2</a:t>
            </a:r>
            <a:endParaRPr lang="en-US" altLang="zh-CN" sz="1400" dirty="0">
              <a:latin typeface="Broadway" pitchFamily="82" charset="0"/>
              <a:ea typeface="楷体" panose="02010609060101010101"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prstClr val="black"/>
                </a:solidFill>
                <a:latin typeface="Broadway" pitchFamily="82" charset="0"/>
                <a:ea typeface="楷体" panose="02010609060101010101" pitchFamily="49" charset="-122"/>
                <a:cs typeface="经典繁仿黑" pitchFamily="49" charset="-122"/>
              </a:rPr>
              <a:t>3</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229498"/>
            <a:ext cx="11521280" cy="3416320"/>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charset="-122"/>
                <a:cs typeface="Courier New" panose="02070309020205020404" pitchFamily="49" charset="0"/>
              </a:rPr>
              <a:t>2.</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Ⅱ</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请对下面这段新闻报道的文字进行压缩。要求保留关键信息，句子简洁流畅，不超过</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6040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年的永定河补水工程于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日启动。本次补水工程加大了补水力度，到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日，已累计输水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3 100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万立方米。另外，拦截在河道上的官厅水库发电站、珠窝水库下马岭发电站、落坡岭水库的下苇甸发电站全都停用，以保证补水全部灌入河道。目前，门头沟区域内</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公里的永定河山峡段，近</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年来首次实现全线通水。</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prstClr val="black"/>
                </a:solidFill>
                <a:latin typeface="Broadway" pitchFamily="82" charset="0"/>
                <a:ea typeface="楷体" panose="02010609060101010101" pitchFamily="49" charset="-122"/>
                <a:cs typeface="经典繁仿黑" pitchFamily="49" charset="-122"/>
              </a:rPr>
              <a:t>1</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srgbClr val="0000FF"/>
                </a:solidFill>
                <a:latin typeface="Broadway" pitchFamily="82" charset="0"/>
                <a:ea typeface="楷体" panose="02010609060101010101" pitchFamily="49" charset="-122"/>
                <a:cs typeface="经典繁仿黑" pitchFamily="49" charset="-122"/>
              </a:rPr>
              <a:t>2</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prstClr val="black"/>
                </a:solidFill>
                <a:latin typeface="Broadway" pitchFamily="82" charset="0"/>
                <a:ea typeface="楷体" panose="02010609060101010101" pitchFamily="49" charset="-122"/>
                <a:cs typeface="经典繁仿黑" pitchFamily="49" charset="-122"/>
              </a:rPr>
              <a:t>3</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0" name="矩形 9"/>
          <p:cNvSpPr/>
          <p:nvPr/>
        </p:nvSpPr>
        <p:spPr>
          <a:xfrm>
            <a:off x="334566" y="3573810"/>
            <a:ext cx="11521280" cy="2862322"/>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关键信息：</a:t>
            </a:r>
            <a:r>
              <a:rPr lang="en-US" altLang="zh-CN" sz="2400" kern="100" dirty="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2019</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年</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月</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13</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日</a:t>
            </a:r>
            <a:r>
              <a:rPr lang="zh-CN"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永定河补水工程启动</a:t>
            </a:r>
            <a:r>
              <a:rPr lang="zh-CN"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加大补水力度，停用发电站</a:t>
            </a:r>
            <a:r>
              <a:rPr lang="zh-CN"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永定河山峡段近</a:t>
            </a:r>
            <a:r>
              <a:rPr lang="en-US" altLang="zh-CN" sz="2400" kern="100" dirty="0">
                <a:solidFill>
                  <a:srgbClr val="C00000"/>
                </a:solidFill>
                <a:latin typeface="Times New Roman" panose="02020603050405020304" pitchFamily="18" charset="0"/>
                <a:ea typeface="微软雅黑" panose="020B0503020204020204" charset="-122"/>
                <a:cs typeface="Courier New" panose="02070309020205020404" pitchFamily="49" charset="0"/>
              </a:rPr>
              <a:t>40</a:t>
            </a:r>
            <a:r>
              <a:rPr lang="zh-CN" altLang="zh-CN" sz="2400" kern="100" dirty="0">
                <a:solidFill>
                  <a:srgbClr val="C00000"/>
                </a:solidFill>
                <a:latin typeface="Times New Roman" panose="02020603050405020304" pitchFamily="18" charset="0"/>
                <a:ea typeface="微软雅黑" panose="020B0503020204020204" charset="-122"/>
                <a:cs typeface="Times New Roman" panose="02020603050405020304" pitchFamily="18" charset="0"/>
              </a:rPr>
              <a:t>年来首次全线通水。</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主体名称</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永定河补水工程</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1</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分；时间，</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1</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分；事件</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启动</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1</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分；结果，</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2</a:t>
            </a:r>
            <a:r>
              <a:rPr lang="zh-CN"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分</a:t>
            </a:r>
            <a:r>
              <a:rPr lang="en-US" altLang="zh-CN" sz="2400" kern="100" dirty="0">
                <a:solidFill>
                  <a:srgbClr val="C00000"/>
                </a:solidFill>
                <a:latin typeface="IPAPANNEW" panose="02000500070000020004" pitchFamily="2" charset="0"/>
                <a:ea typeface="微软雅黑" panose="020B050302020402020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linds(horizontal)">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672286"/>
            <a:ext cx="11521280" cy="4893647"/>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dirty="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dirty="0">
                <a:latin typeface="Times New Roman" panose="02020603050405020304" pitchFamily="18" charset="0"/>
                <a:cs typeface="Times New Roman" panose="02020603050405020304" pitchFamily="18" charset="0"/>
              </a:rPr>
              <a:t>解答新闻语段压缩题目时，要关注新闻主体事件名称，关注事件发生的</a:t>
            </a:r>
            <a:r>
              <a:rPr lang="zh-CN" altLang="zh-CN" sz="2600" kern="100" spc="-100" dirty="0">
                <a:latin typeface="Times New Roman" panose="02020603050405020304" pitchFamily="18" charset="0"/>
                <a:cs typeface="Times New Roman" panose="02020603050405020304" pitchFamily="18" charset="0"/>
              </a:rPr>
              <a:t>时间与地点，以及事件目前的状态、结果、趋势，并将其按照要求概括表达出来</a:t>
            </a:r>
            <a:r>
              <a:rPr lang="zh-CN" altLang="zh-CN" sz="2600" kern="100" spc="-100" dirty="0" smtClean="0">
                <a:latin typeface="Times New Roman" panose="02020603050405020304" pitchFamily="18" charset="0"/>
                <a:cs typeface="Times New Roman" panose="02020603050405020304" pitchFamily="18" charset="0"/>
              </a:rPr>
              <a:t>。</a:t>
            </a:r>
            <a:r>
              <a:rPr lang="zh-CN" altLang="zh-CN" sz="2600" kern="100" dirty="0" smtClean="0">
                <a:latin typeface="Times New Roman" panose="02020603050405020304" pitchFamily="18" charset="0"/>
                <a:cs typeface="Times New Roman" panose="02020603050405020304" pitchFamily="18" charset="0"/>
              </a:rPr>
              <a:t>本题</a:t>
            </a:r>
            <a:r>
              <a:rPr lang="zh-CN" altLang="zh-CN" sz="2600" kern="100" dirty="0">
                <a:latin typeface="Times New Roman" panose="02020603050405020304" pitchFamily="18" charset="0"/>
                <a:cs typeface="Times New Roman" panose="02020603050405020304" pitchFamily="18" charset="0"/>
              </a:rPr>
              <a:t>要求对此段新闻报道的内容进行压缩。根据新闻报道中提供的时间、地点、事件、结果等进行压缩，主要应该保留以下关键信息：时间</a:t>
            </a:r>
            <a:r>
              <a:rPr lang="en-US" altLang="zh-CN" sz="2600" kern="100" dirty="0">
                <a:latin typeface="Times New Roman" panose="02020603050405020304" pitchFamily="18" charset="0"/>
                <a:cs typeface="Courier New" panose="02070309020205020404" pitchFamily="49" charset="0"/>
              </a:rPr>
              <a:t>(2019</a:t>
            </a:r>
            <a:r>
              <a:rPr lang="zh-CN" altLang="zh-CN" sz="2600" kern="100" dirty="0">
                <a:latin typeface="Times New Roman" panose="02020603050405020304" pitchFamily="18" charset="0"/>
                <a:cs typeface="Times New Roman" panose="02020603050405020304" pitchFamily="18" charset="0"/>
              </a:rPr>
              <a:t>年</a:t>
            </a:r>
            <a:r>
              <a:rPr lang="en-US" altLang="zh-CN" sz="2600" kern="100" dirty="0">
                <a:latin typeface="Times New Roman" panose="02020603050405020304" pitchFamily="18" charset="0"/>
                <a:cs typeface="Courier New" panose="02070309020205020404" pitchFamily="49" charset="0"/>
              </a:rPr>
              <a:t>3</a:t>
            </a:r>
            <a:r>
              <a:rPr lang="zh-CN" altLang="zh-CN" sz="2600" kern="100" dirty="0">
                <a:latin typeface="Times New Roman" panose="02020603050405020304" pitchFamily="18" charset="0"/>
                <a:cs typeface="Times New Roman" panose="02020603050405020304" pitchFamily="18" charset="0"/>
              </a:rPr>
              <a:t>月</a:t>
            </a:r>
            <a:r>
              <a:rPr lang="en-US" altLang="zh-CN" sz="2600" kern="100" dirty="0">
                <a:latin typeface="Times New Roman" panose="02020603050405020304" pitchFamily="18" charset="0"/>
                <a:cs typeface="Courier New" panose="02070309020205020404" pitchFamily="49" charset="0"/>
              </a:rPr>
              <a:t>13</a:t>
            </a:r>
            <a:r>
              <a:rPr lang="zh-CN" altLang="zh-CN" sz="2600" kern="100" dirty="0">
                <a:latin typeface="Times New Roman" panose="02020603050405020304" pitchFamily="18" charset="0"/>
                <a:cs typeface="Times New Roman" panose="02020603050405020304" pitchFamily="18" charset="0"/>
              </a:rPr>
              <a:t>日</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，地点和事件</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永定河补水工程启动</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，结果</a:t>
            </a:r>
            <a:r>
              <a:rPr lang="en-US" altLang="zh-CN" sz="2600" kern="100" dirty="0">
                <a:latin typeface="Times New Roman" panose="02020603050405020304" pitchFamily="18" charset="0"/>
                <a:cs typeface="Courier New" panose="02070309020205020404" pitchFamily="49" charset="0"/>
              </a:rPr>
              <a:t>(</a:t>
            </a:r>
            <a:r>
              <a:rPr lang="zh-CN" altLang="zh-CN" sz="2600" kern="100" dirty="0">
                <a:latin typeface="Times New Roman" panose="02020603050405020304" pitchFamily="18" charset="0"/>
                <a:cs typeface="Times New Roman" panose="02020603050405020304" pitchFamily="18" charset="0"/>
              </a:rPr>
              <a:t>加大补水力度，停用发电站，永定河山峡段近</a:t>
            </a:r>
            <a:r>
              <a:rPr lang="en-US" altLang="zh-CN" sz="2600" kern="100" dirty="0">
                <a:latin typeface="Times New Roman" panose="02020603050405020304" pitchFamily="18" charset="0"/>
                <a:cs typeface="Courier New" panose="02070309020205020404" pitchFamily="49" charset="0"/>
              </a:rPr>
              <a:t>40</a:t>
            </a:r>
            <a:r>
              <a:rPr lang="zh-CN" altLang="zh-CN" sz="2600" kern="100" dirty="0">
                <a:latin typeface="Times New Roman" panose="02020603050405020304" pitchFamily="18" charset="0"/>
                <a:cs typeface="Times New Roman" panose="02020603050405020304" pitchFamily="18" charset="0"/>
              </a:rPr>
              <a:t>年来首次全线通水</a:t>
            </a:r>
            <a:r>
              <a:rPr lang="en-US" altLang="zh-CN" sz="2600" kern="100" dirty="0">
                <a:latin typeface="Times New Roman" panose="02020603050405020304" pitchFamily="18" charset="0"/>
                <a:cs typeface="Courier New" panose="02070309020205020404" pitchFamily="49" charset="0"/>
              </a:rPr>
              <a:t>)</a:t>
            </a:r>
            <a:r>
              <a:rPr lang="zh-CN" altLang="zh-CN" sz="2600" kern="100" dirty="0" smtClean="0">
                <a:latin typeface="Times New Roman" panose="02020603050405020304" pitchFamily="18" charset="0"/>
                <a:cs typeface="Times New Roman" panose="02020603050405020304" pitchFamily="18" charset="0"/>
              </a:rPr>
              <a:t>。或者</a:t>
            </a:r>
            <a:r>
              <a:rPr lang="zh-CN" altLang="zh-CN" sz="2600" kern="100" dirty="0">
                <a:latin typeface="Times New Roman" panose="02020603050405020304" pitchFamily="18" charset="0"/>
                <a:cs typeface="Times New Roman" panose="02020603050405020304" pitchFamily="18" charset="0"/>
              </a:rPr>
              <a:t>，我们还可以通过比较句子的内容确定，先确定此段新闻有</a:t>
            </a:r>
            <a:r>
              <a:rPr lang="en-US" altLang="zh-CN" sz="2600" kern="100" dirty="0">
                <a:latin typeface="Times New Roman" panose="02020603050405020304" pitchFamily="18" charset="0"/>
                <a:cs typeface="Courier New" panose="02070309020205020404" pitchFamily="49" charset="0"/>
              </a:rPr>
              <a:t>4</a:t>
            </a:r>
            <a:r>
              <a:rPr lang="zh-CN" altLang="zh-CN" sz="2600" kern="100" dirty="0">
                <a:latin typeface="Times New Roman" panose="02020603050405020304" pitchFamily="18" charset="0"/>
                <a:cs typeface="Times New Roman" panose="02020603050405020304" pitchFamily="18" charset="0"/>
              </a:rPr>
              <a:t>句话，然后明确每句话的内容，最后比较分析，把其中表达重要信息的句子保留即可</a:t>
            </a:r>
            <a:r>
              <a:rPr lang="zh-CN" altLang="zh-CN" sz="2600" kern="100" dirty="0" smtClean="0">
                <a:latin typeface="Times New Roman" panose="02020603050405020304" pitchFamily="18" charset="0"/>
                <a:cs typeface="Times New Roman" panose="02020603050405020304" pitchFamily="18" charset="0"/>
              </a:rPr>
              <a:t>。</a:t>
            </a:r>
            <a:endParaRPr lang="en-US" altLang="zh-CN" sz="2600" kern="100" dirty="0" smtClean="0">
              <a:latin typeface="Times New Roman" panose="02020603050405020304" pitchFamily="18" charset="0"/>
              <a:cs typeface="Times New Roman" panose="02020603050405020304" pitchFamily="18" charset="0"/>
            </a:endParaRPr>
          </a:p>
        </p:txBody>
      </p:sp>
      <p:sp>
        <p:nvSpPr>
          <p:cNvPr id="3"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prstClr val="black"/>
                </a:solidFill>
                <a:latin typeface="Broadway" pitchFamily="82" charset="0"/>
                <a:ea typeface="楷体" panose="02010609060101010101" pitchFamily="49" charset="-122"/>
                <a:cs typeface="经典繁仿黑" pitchFamily="49" charset="-122"/>
              </a:rPr>
              <a:t>1</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srgbClr val="0000FF"/>
                </a:solidFill>
                <a:latin typeface="Broadway" pitchFamily="82" charset="0"/>
                <a:ea typeface="楷体" panose="02010609060101010101" pitchFamily="49" charset="-122"/>
                <a:cs typeface="经典繁仿黑" pitchFamily="49" charset="-122"/>
              </a:rPr>
              <a:t>2</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prstClr val="black"/>
                </a:solidFill>
                <a:latin typeface="Broadway" pitchFamily="82" charset="0"/>
                <a:ea typeface="楷体" panose="02010609060101010101" pitchFamily="49" charset="-122"/>
                <a:cs typeface="经典繁仿黑" pitchFamily="49" charset="-122"/>
              </a:rPr>
              <a:t>3</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840637"/>
            <a:ext cx="11521280" cy="4893647"/>
          </a:xfrm>
          <a:prstGeom prst="rect">
            <a:avLst/>
          </a:prstGeom>
        </p:spPr>
        <p:txBody>
          <a:bodyPr wrap="square">
            <a:spAutoFit/>
          </a:bodyPr>
          <a:lstStyle/>
          <a:p>
            <a:pPr algn="just">
              <a:lnSpc>
                <a:spcPct val="150000"/>
              </a:lnSpc>
            </a:pPr>
            <a:r>
              <a:rPr lang="zh-CN" altLang="zh-CN" sz="2600" kern="100" dirty="0">
                <a:latin typeface="Times New Roman" panose="02020603050405020304" pitchFamily="18" charset="0"/>
                <a:cs typeface="Times New Roman" panose="02020603050405020304" pitchFamily="18" charset="0"/>
              </a:rPr>
              <a:t>首句是重要信息，需保留</a:t>
            </a:r>
            <a:r>
              <a:rPr lang="zh-CN" altLang="zh-CN" sz="2600" kern="100" dirty="0" smtClean="0">
                <a:latin typeface="Times New Roman" panose="02020603050405020304" pitchFamily="18" charset="0"/>
                <a:cs typeface="Times New Roman" panose="02020603050405020304" pitchFamily="18" charset="0"/>
              </a:rPr>
              <a:t>。第二</a:t>
            </a:r>
            <a:r>
              <a:rPr lang="zh-CN" altLang="zh-CN" sz="2600" kern="100" dirty="0">
                <a:latin typeface="Times New Roman" panose="02020603050405020304" pitchFamily="18" charset="0"/>
                <a:cs typeface="Times New Roman" panose="02020603050405020304" pitchFamily="18" charset="0"/>
              </a:rPr>
              <a:t>句有两个逗号，三个分句，分句间作比较，其重要信息应该是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本次补水工程加大了补水力度</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，另外两个分句去掉。第三句有两个逗号，三个分句；比较后两个分句的内容，后一句是表示目的的，因此去掉；第二个分句的重要信息就是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发电站全都停用</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，因此保留</a:t>
            </a:r>
            <a:r>
              <a:rPr lang="zh-CN" altLang="zh-CN" sz="2600" kern="100" dirty="0" smtClean="0">
                <a:latin typeface="Times New Roman" panose="02020603050405020304" pitchFamily="18" charset="0"/>
                <a:cs typeface="Times New Roman" panose="02020603050405020304" pitchFamily="18" charset="0"/>
              </a:rPr>
              <a:t>。第四</a:t>
            </a:r>
            <a:r>
              <a:rPr lang="zh-CN" altLang="zh-CN" sz="2600" kern="100" dirty="0">
                <a:latin typeface="Times New Roman" panose="02020603050405020304" pitchFamily="18" charset="0"/>
                <a:cs typeface="Times New Roman" panose="02020603050405020304" pitchFamily="18" charset="0"/>
              </a:rPr>
              <a:t>句有两个逗号，其中后两个分句是重要信息，把其中重要内容保留就是</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a:latin typeface="Times New Roman" panose="02020603050405020304" pitchFamily="18" charset="0"/>
                <a:cs typeface="Times New Roman" panose="02020603050405020304" pitchFamily="18" charset="0"/>
              </a:rPr>
              <a:t>永定河山峡段，近</a:t>
            </a:r>
            <a:r>
              <a:rPr lang="en-US" altLang="zh-CN" sz="2600" kern="100" dirty="0">
                <a:latin typeface="Times New Roman" panose="02020603050405020304" pitchFamily="18" charset="0"/>
                <a:cs typeface="Courier New" panose="02070309020205020404" pitchFamily="49" charset="0"/>
              </a:rPr>
              <a:t>40</a:t>
            </a:r>
            <a:r>
              <a:rPr lang="zh-CN" altLang="zh-CN" sz="2600" kern="100" dirty="0">
                <a:latin typeface="Times New Roman" panose="02020603050405020304" pitchFamily="18" charset="0"/>
                <a:cs typeface="Times New Roman" panose="02020603050405020304" pitchFamily="18" charset="0"/>
              </a:rPr>
              <a:t>年来首次实现全线通水</a:t>
            </a:r>
            <a:r>
              <a:rPr lang="en-US" altLang="zh-CN" sz="2600" kern="100" dirty="0">
                <a:latin typeface="宋体" panose="02010600030101010101" pitchFamily="2" charset="-122"/>
                <a:ea typeface="微软雅黑" panose="020B0503020204020204" charset="-122"/>
                <a:cs typeface="Times New Roman" panose="02020603050405020304" pitchFamily="18" charset="0"/>
              </a:rPr>
              <a:t>”</a:t>
            </a:r>
            <a:r>
              <a:rPr lang="zh-CN" altLang="zh-CN" sz="2600" kern="100" dirty="0" smtClean="0">
                <a:latin typeface="Times New Roman" panose="02020603050405020304" pitchFamily="18" charset="0"/>
                <a:cs typeface="Times New Roman" panose="02020603050405020304" pitchFamily="18" charset="0"/>
              </a:rPr>
              <a:t>。因此</a:t>
            </a:r>
            <a:r>
              <a:rPr lang="zh-CN" altLang="zh-CN" sz="2600" kern="100" dirty="0">
                <a:latin typeface="Times New Roman" panose="02020603050405020304" pitchFamily="18" charset="0"/>
                <a:cs typeface="Times New Roman" panose="02020603050405020304" pitchFamily="18" charset="0"/>
              </a:rPr>
              <a:t>，答案为：永定河补水工程于</a:t>
            </a:r>
            <a:r>
              <a:rPr lang="en-US" altLang="zh-CN" sz="2600" kern="100" dirty="0">
                <a:latin typeface="Times New Roman" panose="02020603050405020304" pitchFamily="18" charset="0"/>
                <a:cs typeface="Courier New" panose="02070309020205020404" pitchFamily="49" charset="0"/>
              </a:rPr>
              <a:t>2019</a:t>
            </a:r>
            <a:r>
              <a:rPr lang="zh-CN" altLang="zh-CN" sz="2600" kern="100" dirty="0">
                <a:latin typeface="Times New Roman" panose="02020603050405020304" pitchFamily="18" charset="0"/>
                <a:cs typeface="Times New Roman" panose="02020603050405020304" pitchFamily="18" charset="0"/>
              </a:rPr>
              <a:t>年</a:t>
            </a:r>
            <a:r>
              <a:rPr lang="en-US" altLang="zh-CN" sz="2600" kern="100" dirty="0">
                <a:latin typeface="Times New Roman" panose="02020603050405020304" pitchFamily="18" charset="0"/>
                <a:cs typeface="Courier New" panose="02070309020205020404" pitchFamily="49" charset="0"/>
              </a:rPr>
              <a:t>3</a:t>
            </a:r>
            <a:r>
              <a:rPr lang="zh-CN" altLang="zh-CN" sz="2600" kern="100" dirty="0">
                <a:latin typeface="Times New Roman" panose="02020603050405020304" pitchFamily="18" charset="0"/>
                <a:cs typeface="Times New Roman" panose="02020603050405020304" pitchFamily="18" charset="0"/>
              </a:rPr>
              <a:t>月</a:t>
            </a:r>
            <a:r>
              <a:rPr lang="en-US" altLang="zh-CN" sz="2600" kern="100" dirty="0">
                <a:latin typeface="Times New Roman" panose="02020603050405020304" pitchFamily="18" charset="0"/>
                <a:cs typeface="Courier New" panose="02070309020205020404" pitchFamily="49" charset="0"/>
              </a:rPr>
              <a:t>13</a:t>
            </a:r>
            <a:r>
              <a:rPr lang="zh-CN" altLang="zh-CN" sz="2600" kern="100" dirty="0">
                <a:latin typeface="Times New Roman" panose="02020603050405020304" pitchFamily="18" charset="0"/>
                <a:cs typeface="Times New Roman" panose="02020603050405020304" pitchFamily="18" charset="0"/>
              </a:rPr>
              <a:t>日启动，加大了补水力度，全都停用发电站，永定河山峡段近</a:t>
            </a:r>
            <a:r>
              <a:rPr lang="en-US" altLang="zh-CN" sz="2600" kern="100" dirty="0">
                <a:latin typeface="Times New Roman" panose="02020603050405020304" pitchFamily="18" charset="0"/>
                <a:cs typeface="Courier New" panose="02070309020205020404" pitchFamily="49" charset="0"/>
              </a:rPr>
              <a:t>40</a:t>
            </a:r>
            <a:r>
              <a:rPr lang="zh-CN" altLang="zh-CN" sz="2600" kern="100" dirty="0">
                <a:latin typeface="Times New Roman" panose="02020603050405020304" pitchFamily="18" charset="0"/>
                <a:cs typeface="Times New Roman" panose="02020603050405020304" pitchFamily="18" charset="0"/>
              </a:rPr>
              <a:t>年来首次实现全线通水。</a:t>
            </a:r>
            <a:endParaRPr lang="zh-CN" altLang="zh-CN" sz="2600" kern="100" dirty="0">
              <a:latin typeface="宋体" panose="02010600030101010101" pitchFamily="2" charset="-122"/>
              <a:cs typeface="Courier New" panose="02070309020205020404" pitchFamily="49" charset="0"/>
            </a:endParaRPr>
          </a:p>
        </p:txBody>
      </p:sp>
      <p:sp>
        <p:nvSpPr>
          <p:cNvPr id="3" name="Rectangle 21">
            <a:hlinkClick r:id="rId1"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prstClr val="black"/>
                </a:solidFill>
                <a:latin typeface="Broadway" pitchFamily="82" charset="0"/>
                <a:ea typeface="楷体" panose="02010609060101010101" pitchFamily="49" charset="-122"/>
                <a:cs typeface="经典繁仿黑" pitchFamily="49" charset="-122"/>
              </a:rPr>
              <a:t>1</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solidFill>
                  <a:srgbClr val="0000FF"/>
                </a:solidFill>
                <a:latin typeface="Broadway" pitchFamily="82" charset="0"/>
                <a:ea typeface="楷体" panose="02010609060101010101" pitchFamily="49" charset="-122"/>
                <a:cs typeface="经典繁仿黑" pitchFamily="49" charset="-122"/>
              </a:rPr>
              <a:t>2</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smtClean="0">
                <a:solidFill>
                  <a:prstClr val="black"/>
                </a:solidFill>
                <a:latin typeface="Broadway" pitchFamily="82" charset="0"/>
                <a:ea typeface="楷体" panose="02010609060101010101" pitchFamily="49" charset="-122"/>
                <a:cs typeface="经典繁仿黑" pitchFamily="49" charset="-122"/>
              </a:rPr>
              <a:t>3</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10154</Words>
  <Application>WPS 演示</Application>
  <PresentationFormat>自定义</PresentationFormat>
  <Paragraphs>300</Paragraphs>
  <Slides>44</Slides>
  <Notes>8</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44</vt:i4>
      </vt:variant>
    </vt:vector>
  </HeadingPairs>
  <TitlesOfParts>
    <vt:vector size="69" baseType="lpstr">
      <vt:lpstr>Arial</vt:lpstr>
      <vt:lpstr>宋体</vt:lpstr>
      <vt:lpstr>Wingdings</vt:lpstr>
      <vt:lpstr>微软雅黑</vt:lpstr>
      <vt:lpstr>Times New Roman</vt:lpstr>
      <vt:lpstr>楷体_GB2312</vt:lpstr>
      <vt:lpstr>新宋体</vt:lpstr>
      <vt:lpstr>Impact</vt:lpstr>
      <vt:lpstr>STXingkai</vt:lpstr>
      <vt:lpstr>方正楷体_GBK</vt:lpstr>
      <vt:lpstr>Calibri</vt:lpstr>
      <vt:lpstr>方正博雅宋_GBK</vt:lpstr>
      <vt:lpstr>方正清刻本悦宋简体</vt:lpstr>
      <vt:lpstr>Courier New</vt:lpstr>
      <vt:lpstr>方正清刻本悦宋简体</vt:lpstr>
      <vt:lpstr>Times New Roman</vt:lpstr>
      <vt:lpstr>Broadway</vt:lpstr>
      <vt:lpstr>楷体</vt:lpstr>
      <vt:lpstr>经典繁仿黑</vt:lpstr>
      <vt:lpstr>Segoe Print</vt:lpstr>
      <vt:lpstr>IPAPANNEW</vt:lpstr>
      <vt:lpstr>Arial Unicode MS</vt:lpstr>
      <vt:lpstr>Sitka Text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3263</cp:revision>
  <dcterms:created xsi:type="dcterms:W3CDTF">2020-11-23T00:50:03Z</dcterms:created>
  <dcterms:modified xsi:type="dcterms:W3CDTF">2020-11-23T00:51:35Z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