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64" r:id="rId3"/>
    <p:sldId id="302" r:id="rId4"/>
    <p:sldId id="294" r:id="rId5"/>
    <p:sldId id="295" r:id="rId6"/>
    <p:sldId id="296" r:id="rId7"/>
    <p:sldId id="334" r:id="rId8"/>
    <p:sldId id="303" r:id="rId9"/>
    <p:sldId id="297" r:id="rId10"/>
    <p:sldId id="298" r:id="rId11"/>
    <p:sldId id="335" r:id="rId12"/>
    <p:sldId id="299" r:id="rId13"/>
    <p:sldId id="330" r:id="rId14"/>
    <p:sldId id="332" r:id="rId15"/>
    <p:sldId id="331" r:id="rId16"/>
    <p:sldId id="333" r:id="rId17"/>
    <p:sldId id="304" r:id="rId18"/>
    <p:sldId id="336" r:id="rId19"/>
    <p:sldId id="300" r:id="rId20"/>
    <p:sldId id="316"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A71A55"/>
    <a:srgbClr val="D8B6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78"/>
      </p:cViewPr>
      <p:guideLst>
        <p:guide orient="horz" pos="2247"/>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dirty="0">
                <a:latin typeface="Calibri" panose="020F0502020204030204" pitchFamily="34" charset="0"/>
                <a:ea typeface="宋体" panose="02010600030101010101" pitchFamily="2" charset="-122"/>
              </a:defRPr>
            </a:lvl1pPr>
          </a:lstStyle>
          <a:p>
            <a:pPr>
              <a:defRPr/>
            </a:pPr>
            <a:fld id="{0E531869-6842-4209-B01B-064C51C3E9CE}"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371725" y="2803525"/>
            <a:ext cx="647700" cy="647700"/>
          </a:xfrm>
          <a:prstGeom prst="ellipse">
            <a:avLst/>
          </a:prstGeom>
          <a:solidFill>
            <a:srgbClr val="D8B6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15</a:t>
            </a:r>
            <a:endParaRPr lang="zh-CN" altLang="en-US" dirty="0"/>
          </a:p>
        </p:txBody>
      </p:sp>
      <p:sp>
        <p:nvSpPr>
          <p:cNvPr id="17410" name="标题 2"/>
          <p:cNvSpPr>
            <a:spLocks noGrp="1"/>
          </p:cNvSpPr>
          <p:nvPr>
            <p:ph type="title"/>
          </p:nvPr>
        </p:nvSpPr>
        <p:spPr bwMode="auto">
          <a:xfrm>
            <a:off x="2736850" y="2514600"/>
            <a:ext cx="6551613" cy="1223963"/>
          </a:xfrm>
          <a:noFill/>
          <a:ln>
            <a:miter lim="800000"/>
          </a:ln>
        </p:spPr>
        <p:txBody>
          <a:bodyPr vert="horz" wrap="square" lIns="91440" tIns="45720" rIns="91440" bIns="45720" numCol="1" anchorCtr="0" compatLnSpc="1"/>
          <a:lstStyle/>
          <a:p>
            <a:pPr eaLnBrk="1" hangingPunct="1"/>
            <a:r>
              <a:rPr lang="en-US" altLang="zh-CN" smtClean="0"/>
              <a:t>  </a:t>
            </a:r>
            <a:r>
              <a:rPr lang="zh-CN" altLang="en-US" smtClean="0"/>
              <a:t>我一生中的重要抉择</a:t>
            </a:r>
            <a:endParaRPr lang="zh-CN" altLang="en-US" smtClean="0"/>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4" name="文本框 1"/>
          <p:cNvSpPr txBox="1">
            <a:spLocks noChangeArrowheads="1"/>
          </p:cNvSpPr>
          <p:nvPr/>
        </p:nvSpPr>
        <p:spPr bwMode="auto">
          <a:xfrm>
            <a:off x="0" y="692150"/>
            <a:ext cx="8964613" cy="641350"/>
          </a:xfrm>
          <a:prstGeom prst="rect">
            <a:avLst/>
          </a:prstGeom>
          <a:noFill/>
          <a:ln w="9525">
            <a:noFill/>
            <a:miter lim="800000"/>
          </a:ln>
        </p:spPr>
        <p:txBody>
          <a:bodyPr>
            <a:spAutoFit/>
          </a:bodyPr>
          <a:lstStyle/>
          <a:p>
            <a:r>
              <a:rPr lang="zh-CN" altLang="en-US" sz="3600" b="1"/>
              <a:t>王选的这个抉择体现了他的哪些崇高品质？</a:t>
            </a:r>
            <a:endParaRPr lang="zh-CN" altLang="en-US" sz="3600" b="1"/>
          </a:p>
        </p:txBody>
      </p:sp>
      <p:sp>
        <p:nvSpPr>
          <p:cNvPr id="37895" name="文本框 3"/>
          <p:cNvSpPr txBox="1">
            <a:spLocks noChangeArrowheads="1"/>
          </p:cNvSpPr>
          <p:nvPr/>
        </p:nvSpPr>
        <p:spPr bwMode="auto">
          <a:xfrm>
            <a:off x="900113" y="1628775"/>
            <a:ext cx="6189662" cy="4478338"/>
          </a:xfrm>
          <a:prstGeom prst="rect">
            <a:avLst/>
          </a:prstGeom>
          <a:noFill/>
          <a:ln w="9525">
            <a:noFill/>
            <a:miter lim="800000"/>
          </a:ln>
        </p:spPr>
        <p:txBody>
          <a:bodyPr>
            <a:spAutoFit/>
          </a:bodyPr>
          <a:lstStyle/>
          <a:p>
            <a:r>
              <a:rPr lang="zh-CN" altLang="en-US" sz="3200" b="1">
                <a:solidFill>
                  <a:srgbClr val="FF0000"/>
                </a:solidFill>
              </a:rPr>
              <a:t>胸怀宽广，关心爱护年轻人；</a:t>
            </a:r>
            <a:endParaRPr lang="zh-CN" altLang="en-US" sz="3200" b="1">
              <a:solidFill>
                <a:srgbClr val="FF0000"/>
              </a:solidFill>
            </a:endParaRPr>
          </a:p>
          <a:p>
            <a:endParaRPr lang="zh-CN" altLang="en-US" sz="3200" b="1">
              <a:solidFill>
                <a:srgbClr val="FF0000"/>
              </a:solidFill>
            </a:endParaRPr>
          </a:p>
          <a:p>
            <a:r>
              <a:rPr lang="zh-CN" altLang="en-US" sz="3200" b="1">
                <a:solidFill>
                  <a:srgbClr val="FF0000"/>
                </a:solidFill>
              </a:rPr>
              <a:t>谦虚谨慎，性情耿直；</a:t>
            </a:r>
            <a:endParaRPr lang="zh-CN" altLang="en-US" sz="3200" b="1">
              <a:solidFill>
                <a:srgbClr val="FF0000"/>
              </a:solidFill>
            </a:endParaRPr>
          </a:p>
          <a:p>
            <a:endParaRPr lang="zh-CN" altLang="en-US" sz="3200" b="1">
              <a:solidFill>
                <a:srgbClr val="FF0000"/>
              </a:solidFill>
            </a:endParaRPr>
          </a:p>
          <a:p>
            <a:r>
              <a:rPr lang="zh-CN" altLang="en-US" sz="3200" b="1">
                <a:solidFill>
                  <a:srgbClr val="FF0000"/>
                </a:solidFill>
              </a:rPr>
              <a:t>勤奋好学，不求虚名；</a:t>
            </a:r>
            <a:endParaRPr lang="zh-CN" altLang="en-US" sz="3200" b="1">
              <a:solidFill>
                <a:srgbClr val="FF0000"/>
              </a:solidFill>
            </a:endParaRPr>
          </a:p>
          <a:p>
            <a:endParaRPr lang="zh-CN" altLang="en-US" sz="3200" b="1">
              <a:solidFill>
                <a:srgbClr val="FF0000"/>
              </a:solidFill>
            </a:endParaRPr>
          </a:p>
          <a:p>
            <a:r>
              <a:rPr lang="zh-CN" altLang="en-US" sz="3200" b="1">
                <a:solidFill>
                  <a:srgbClr val="FF0000"/>
                </a:solidFill>
              </a:rPr>
              <a:t>爱国忘我，风趣幽默；</a:t>
            </a:r>
            <a:endParaRPr lang="zh-CN" altLang="en-US" sz="3200" b="1">
              <a:solidFill>
                <a:srgbClr val="FF0000"/>
              </a:solidFill>
            </a:endParaRPr>
          </a:p>
          <a:p>
            <a:endParaRPr lang="zh-CN" altLang="en-US" sz="3200" b="1">
              <a:solidFill>
                <a:srgbClr val="FF0000"/>
              </a:solidFill>
            </a:endParaRPr>
          </a:p>
          <a:p>
            <a:r>
              <a:rPr lang="zh-CN" altLang="en-US" sz="3200" b="1">
                <a:solidFill>
                  <a:srgbClr val="FF0000"/>
                </a:solidFill>
              </a:rPr>
              <a:t>聪慧过人，善于总结发现。</a:t>
            </a:r>
            <a:endParaRPr lang="en-US" altLang="zh-CN"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5"/>
                                        </p:tgtEl>
                                        <p:attrNameLst>
                                          <p:attrName>style.visibility</p:attrName>
                                        </p:attrNameLst>
                                      </p:cBhvr>
                                      <p:to>
                                        <p:strVal val="visible"/>
                                      </p:to>
                                    </p:set>
                                    <p:anim calcmode="lin" valueType="num">
                                      <p:cBhvr additive="base">
                                        <p:cTn id="7" dur="500" fill="hold"/>
                                        <p:tgtEl>
                                          <p:spTgt spid="37895"/>
                                        </p:tgtEl>
                                        <p:attrNameLst>
                                          <p:attrName>ppt_x</p:attrName>
                                        </p:attrNameLst>
                                      </p:cBhvr>
                                      <p:tavLst>
                                        <p:tav tm="0">
                                          <p:val>
                                            <p:strVal val="#ppt_x"/>
                                          </p:val>
                                        </p:tav>
                                        <p:tav tm="100000">
                                          <p:val>
                                            <p:strVal val="#ppt_x"/>
                                          </p:val>
                                        </p:tav>
                                      </p:tavLst>
                                    </p:anim>
                                    <p:anim calcmode="lin" valueType="num">
                                      <p:cBhvr additive="base">
                                        <p:cTn id="8" dur="500" fill="hold"/>
                                        <p:tgtEl>
                                          <p:spTgt spid="378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1"/>
          <p:cNvSpPr txBox="1">
            <a:spLocks noChangeArrowheads="1"/>
          </p:cNvSpPr>
          <p:nvPr/>
        </p:nvSpPr>
        <p:spPr bwMode="auto">
          <a:xfrm>
            <a:off x="2484438" y="620713"/>
            <a:ext cx="5472112" cy="711200"/>
          </a:xfrm>
          <a:prstGeom prst="rect">
            <a:avLst/>
          </a:prstGeom>
          <a:noFill/>
          <a:ln w="9525">
            <a:solidFill>
              <a:schemeClr val="tx2"/>
            </a:solidFill>
            <a:miter lim="800000"/>
          </a:ln>
        </p:spPr>
        <p:txBody>
          <a:bodyPr>
            <a:spAutoFit/>
          </a:bodyPr>
          <a:lstStyle/>
          <a:p>
            <a:pPr algn="ctr"/>
            <a:r>
              <a:rPr lang="zh-CN" altLang="en-US" sz="4000" b="1"/>
              <a:t>精读课文，品味语言</a:t>
            </a:r>
            <a:endParaRPr lang="zh-CN" altLang="en-US" sz="4000" b="1"/>
          </a:p>
        </p:txBody>
      </p:sp>
      <p:sp>
        <p:nvSpPr>
          <p:cNvPr id="25602" name="文本框 2"/>
          <p:cNvSpPr txBox="1">
            <a:spLocks noChangeArrowheads="1"/>
          </p:cNvSpPr>
          <p:nvPr/>
        </p:nvSpPr>
        <p:spPr bwMode="auto">
          <a:xfrm>
            <a:off x="179388" y="1557338"/>
            <a:ext cx="8569325" cy="1190625"/>
          </a:xfrm>
          <a:prstGeom prst="rect">
            <a:avLst/>
          </a:prstGeom>
          <a:noFill/>
          <a:ln w="9525">
            <a:noFill/>
            <a:miter lim="800000"/>
          </a:ln>
        </p:spPr>
        <p:txBody>
          <a:bodyPr>
            <a:spAutoFit/>
          </a:bodyPr>
          <a:lstStyle/>
          <a:p>
            <a:r>
              <a:rPr lang="zh-CN" altLang="en-US" sz="3600" b="1"/>
              <a:t>你认为本文作为一篇演讲稿有哪些值得出彩的地方？</a:t>
            </a:r>
            <a:endParaRPr lang="zh-CN" altLang="en-US" sz="3600" b="1"/>
          </a:p>
        </p:txBody>
      </p:sp>
      <p:sp>
        <p:nvSpPr>
          <p:cNvPr id="25603" name="文本框 4"/>
          <p:cNvSpPr txBox="1">
            <a:spLocks noChangeArrowheads="1"/>
          </p:cNvSpPr>
          <p:nvPr/>
        </p:nvSpPr>
        <p:spPr bwMode="auto">
          <a:xfrm>
            <a:off x="430213" y="3573463"/>
            <a:ext cx="8713787" cy="1554162"/>
          </a:xfrm>
          <a:prstGeom prst="rect">
            <a:avLst/>
          </a:prstGeom>
          <a:noFill/>
          <a:ln w="9525">
            <a:noFill/>
            <a:miter lim="800000"/>
          </a:ln>
        </p:spPr>
        <p:txBody>
          <a:bodyPr>
            <a:spAutoFit/>
          </a:bodyPr>
          <a:lstStyle/>
          <a:p>
            <a:r>
              <a:rPr lang="zh-CN" altLang="en-US" sz="3200" b="1">
                <a:solidFill>
                  <a:srgbClr val="FF0000"/>
                </a:solidFill>
              </a:rPr>
              <a:t>1.演讲稿思路清晰，逻辑严密。</a:t>
            </a:r>
            <a:endParaRPr lang="zh-CN" altLang="en-US" sz="3200" b="1">
              <a:solidFill>
                <a:srgbClr val="FF0000"/>
              </a:solidFill>
            </a:endParaRPr>
          </a:p>
          <a:p>
            <a:r>
              <a:rPr lang="zh-CN" altLang="en-US" sz="3200" b="1">
                <a:solidFill>
                  <a:srgbClr val="FF0000"/>
                </a:solidFill>
              </a:rPr>
              <a:t>        </a:t>
            </a:r>
            <a:endParaRPr lang="zh-CN" altLang="en-US" sz="3200" b="1">
              <a:solidFill>
                <a:srgbClr val="FF0000"/>
              </a:solidFill>
            </a:endParaRPr>
          </a:p>
          <a:p>
            <a:r>
              <a:rPr lang="zh-CN" altLang="en-US" sz="3200" b="1">
                <a:solidFill>
                  <a:srgbClr val="FF0000"/>
                </a:solidFill>
              </a:rPr>
              <a:t>2.语言通俗幽默，真挚感人。</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ppt_x"/>
                                          </p:val>
                                        </p:tav>
                                        <p:tav tm="100000">
                                          <p:val>
                                            <p:strVal val="#ppt_x"/>
                                          </p:val>
                                        </p:tav>
                                      </p:tavLst>
                                    </p:anim>
                                    <p:anim calcmode="lin" valueType="num">
                                      <p:cBhvr additive="base">
                                        <p:cTn id="8"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2"/>
          <p:cNvSpPr txBox="1">
            <a:spLocks noChangeArrowheads="1"/>
          </p:cNvSpPr>
          <p:nvPr/>
        </p:nvSpPr>
        <p:spPr bwMode="auto">
          <a:xfrm>
            <a:off x="611188" y="692150"/>
            <a:ext cx="7820025" cy="641350"/>
          </a:xfrm>
          <a:prstGeom prst="rect">
            <a:avLst/>
          </a:prstGeom>
          <a:noFill/>
          <a:ln w="9525">
            <a:noFill/>
            <a:miter lim="800000"/>
          </a:ln>
        </p:spPr>
        <p:txBody>
          <a:bodyPr>
            <a:spAutoFit/>
          </a:bodyPr>
          <a:lstStyle/>
          <a:p>
            <a:r>
              <a:rPr lang="zh-CN" altLang="en-US" sz="3600" b="1"/>
              <a:t>结合下列句子体会本文的语言特色。</a:t>
            </a:r>
            <a:endParaRPr lang="zh-CN" altLang="en-US" sz="3600" b="1"/>
          </a:p>
        </p:txBody>
      </p:sp>
      <p:sp>
        <p:nvSpPr>
          <p:cNvPr id="26626" name="文本框 1"/>
          <p:cNvSpPr txBox="1">
            <a:spLocks noChangeArrowheads="1"/>
          </p:cNvSpPr>
          <p:nvPr/>
        </p:nvSpPr>
        <p:spPr bwMode="auto">
          <a:xfrm>
            <a:off x="395288" y="1600200"/>
            <a:ext cx="8497887" cy="2227263"/>
          </a:xfrm>
          <a:prstGeom prst="rect">
            <a:avLst/>
          </a:prstGeom>
          <a:noFill/>
          <a:ln w="9525">
            <a:noFill/>
            <a:miter lim="800000"/>
          </a:ln>
        </p:spPr>
        <p:txBody>
          <a:bodyPr>
            <a:spAutoFit/>
          </a:bodyPr>
          <a:lstStyle/>
          <a:p>
            <a:r>
              <a:rPr lang="zh-CN" altLang="en-US" sz="2800" b="1"/>
              <a:t>所以我知道自己是一个下午四、五点钟的太阳；各位呢，上午八、九点钟的太阳，这是本科生；硕士生呢，九、十点钟的太阳；博士生呢，十点、十一点钟，如日中天的太阳。那么，一个快落山的太阳跟大家讲的，更多的是自己一生奋斗过来的体会。</a:t>
            </a:r>
            <a:endParaRPr lang="zh-CN" altLang="en-US" sz="2800" b="1"/>
          </a:p>
        </p:txBody>
      </p:sp>
      <p:sp>
        <p:nvSpPr>
          <p:cNvPr id="5" name="文本框 4"/>
          <p:cNvSpPr txBox="1">
            <a:spLocks noChangeArrowheads="1"/>
          </p:cNvSpPr>
          <p:nvPr/>
        </p:nvSpPr>
        <p:spPr bwMode="auto">
          <a:xfrm>
            <a:off x="712788" y="4416425"/>
            <a:ext cx="7667625" cy="1554163"/>
          </a:xfrm>
          <a:prstGeom prst="rect">
            <a:avLst/>
          </a:prstGeom>
          <a:noFill/>
          <a:ln w="9525">
            <a:noFill/>
            <a:miter lim="800000"/>
          </a:ln>
        </p:spPr>
        <p:txBody>
          <a:bodyPr>
            <a:spAutoFit/>
          </a:bodyPr>
          <a:lstStyle/>
          <a:p>
            <a:r>
              <a:rPr lang="zh-CN" altLang="en-US" sz="3200" b="1">
                <a:solidFill>
                  <a:srgbClr val="FF0000"/>
                </a:solidFill>
              </a:rPr>
              <a:t>以不同阶段时期的太阳来比喻不同学位和不同身份的人的精气神特点，贴切形象，通俗易懂。</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
          <p:cNvSpPr txBox="1">
            <a:spLocks noChangeArrowheads="1"/>
          </p:cNvSpPr>
          <p:nvPr/>
        </p:nvSpPr>
        <p:spPr bwMode="auto">
          <a:xfrm>
            <a:off x="684213" y="765175"/>
            <a:ext cx="7667625" cy="2041525"/>
          </a:xfrm>
          <a:prstGeom prst="rect">
            <a:avLst/>
          </a:prstGeom>
          <a:noFill/>
          <a:ln w="9525">
            <a:noFill/>
            <a:miter lim="800000"/>
          </a:ln>
        </p:spPr>
        <p:txBody>
          <a:bodyPr>
            <a:spAutoFit/>
          </a:bodyPr>
          <a:lstStyle/>
          <a:p>
            <a:r>
              <a:rPr lang="zh-CN" altLang="en-US" sz="3200" b="1"/>
              <a:t>我38岁搞激光照排，提出一种崭新的技术途径，假如人家说我是权威，也许还马马虎虎，因为在这个领域我懂得最多，而且我也在第一线。</a:t>
            </a:r>
            <a:endParaRPr lang="zh-CN" altLang="en-US" sz="3200" b="1"/>
          </a:p>
        </p:txBody>
      </p:sp>
      <p:sp>
        <p:nvSpPr>
          <p:cNvPr id="3" name="文本框 2"/>
          <p:cNvSpPr txBox="1">
            <a:spLocks noChangeArrowheads="1"/>
          </p:cNvSpPr>
          <p:nvPr/>
        </p:nvSpPr>
        <p:spPr bwMode="auto">
          <a:xfrm>
            <a:off x="827088" y="3500438"/>
            <a:ext cx="7667625" cy="1066800"/>
          </a:xfrm>
          <a:prstGeom prst="rect">
            <a:avLst/>
          </a:prstGeom>
          <a:noFill/>
          <a:ln w="9525">
            <a:noFill/>
            <a:miter lim="800000"/>
          </a:ln>
        </p:spPr>
        <p:txBody>
          <a:bodyPr>
            <a:spAutoFit/>
          </a:bodyPr>
          <a:lstStyle/>
          <a:p>
            <a:r>
              <a:rPr lang="zh-CN" altLang="en-US" sz="3200" b="1">
                <a:solidFill>
                  <a:srgbClr val="FF0000"/>
                </a:solidFill>
              </a:rPr>
              <a:t>“马马虎虎”意思是勉强、凑合。用在这里表现了作者语言的幽默风趣和态度的谦虚。</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1"/>
          <p:cNvSpPr txBox="1">
            <a:spLocks noChangeArrowheads="1"/>
          </p:cNvSpPr>
          <p:nvPr/>
        </p:nvSpPr>
        <p:spPr bwMode="auto">
          <a:xfrm>
            <a:off x="684213" y="765175"/>
            <a:ext cx="7667625" cy="1739900"/>
          </a:xfrm>
          <a:prstGeom prst="rect">
            <a:avLst/>
          </a:prstGeom>
          <a:noFill/>
          <a:ln w="9525">
            <a:noFill/>
            <a:miter lim="800000"/>
          </a:ln>
        </p:spPr>
        <p:txBody>
          <a:bodyPr>
            <a:spAutoFit/>
          </a:bodyPr>
          <a:lstStyle/>
          <a:p>
            <a:r>
              <a:rPr lang="zh-CN" altLang="en-US" sz="3600" b="1"/>
              <a:t>明明是一个过去时态，大家误以为是一个现在时态，甚至于以为是能主导将来方向的一个将来时态。</a:t>
            </a:r>
            <a:endParaRPr lang="zh-CN" altLang="en-US" sz="3600" b="1"/>
          </a:p>
        </p:txBody>
      </p:sp>
      <p:sp>
        <p:nvSpPr>
          <p:cNvPr id="5" name="文本框 4"/>
          <p:cNvSpPr txBox="1">
            <a:spLocks noChangeArrowheads="1"/>
          </p:cNvSpPr>
          <p:nvPr/>
        </p:nvSpPr>
        <p:spPr bwMode="auto">
          <a:xfrm>
            <a:off x="827088" y="3068638"/>
            <a:ext cx="7667625" cy="2528887"/>
          </a:xfrm>
          <a:prstGeom prst="rect">
            <a:avLst/>
          </a:prstGeom>
          <a:noFill/>
          <a:ln w="9525">
            <a:noFill/>
            <a:miter lim="800000"/>
          </a:ln>
        </p:spPr>
        <p:txBody>
          <a:bodyPr>
            <a:spAutoFit/>
          </a:bodyPr>
          <a:lstStyle/>
          <a:p>
            <a:r>
              <a:rPr lang="zh-CN" altLang="en-US" sz="3200" b="1">
                <a:solidFill>
                  <a:srgbClr val="FF0000"/>
                </a:solidFill>
              </a:rPr>
              <a:t>“过去时态”意思是淘汰、落伍了的老朽，“现在时态”的意思是正当红的核心人物，“将来时态”的意思是决策者、领军人物。面对大学生听众，比喻恰当，语言幽默，通俗易懂。</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1"/>
          <p:cNvSpPr txBox="1">
            <a:spLocks noChangeArrowheads="1"/>
          </p:cNvSpPr>
          <p:nvPr/>
        </p:nvSpPr>
        <p:spPr bwMode="auto">
          <a:xfrm>
            <a:off x="539750" y="692150"/>
            <a:ext cx="8280400" cy="1190625"/>
          </a:xfrm>
          <a:prstGeom prst="rect">
            <a:avLst/>
          </a:prstGeom>
          <a:noFill/>
          <a:ln w="9525">
            <a:noFill/>
            <a:miter lim="800000"/>
          </a:ln>
        </p:spPr>
        <p:txBody>
          <a:bodyPr>
            <a:spAutoFit/>
          </a:bodyPr>
          <a:lstStyle/>
          <a:p>
            <a:r>
              <a:rPr lang="zh-CN" altLang="en-US" sz="3600" b="1"/>
              <a:t>当然我们要创造条件，就是把他们推到需求刺激的风口浪尖上。</a:t>
            </a:r>
            <a:endParaRPr lang="zh-CN" altLang="en-US" sz="3600" b="1"/>
          </a:p>
        </p:txBody>
      </p:sp>
      <p:sp>
        <p:nvSpPr>
          <p:cNvPr id="3" name="文本框 2"/>
          <p:cNvSpPr txBox="1">
            <a:spLocks noChangeArrowheads="1"/>
          </p:cNvSpPr>
          <p:nvPr/>
        </p:nvSpPr>
        <p:spPr bwMode="auto">
          <a:xfrm>
            <a:off x="611188" y="2636838"/>
            <a:ext cx="7667625" cy="1066800"/>
          </a:xfrm>
          <a:prstGeom prst="rect">
            <a:avLst/>
          </a:prstGeom>
          <a:noFill/>
          <a:ln w="9525">
            <a:noFill/>
            <a:miter lim="800000"/>
          </a:ln>
        </p:spPr>
        <p:txBody>
          <a:bodyPr>
            <a:spAutoFit/>
          </a:bodyPr>
          <a:lstStyle/>
          <a:p>
            <a:r>
              <a:rPr lang="zh-CN" altLang="en-US" sz="3200" b="1">
                <a:solidFill>
                  <a:srgbClr val="FF0000"/>
                </a:solidFill>
              </a:rPr>
              <a:t>“风口浪尖”在这里比喻重要的岗位或市场的前沿。运用比喻，使语言表达生动形象。</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1"/>
          <p:cNvSpPr txBox="1">
            <a:spLocks noChangeArrowheads="1"/>
          </p:cNvSpPr>
          <p:nvPr/>
        </p:nvSpPr>
        <p:spPr bwMode="auto">
          <a:xfrm>
            <a:off x="2339975" y="836613"/>
            <a:ext cx="5267325" cy="711200"/>
          </a:xfrm>
          <a:prstGeom prst="rect">
            <a:avLst/>
          </a:prstGeom>
          <a:noFill/>
          <a:ln w="9525">
            <a:solidFill>
              <a:schemeClr val="tx2"/>
            </a:solidFill>
            <a:miter lim="800000"/>
          </a:ln>
        </p:spPr>
        <p:txBody>
          <a:bodyPr>
            <a:spAutoFit/>
          </a:bodyPr>
          <a:lstStyle/>
          <a:p>
            <a:pPr algn="ctr"/>
            <a:r>
              <a:rPr lang="zh-CN" altLang="en-US" sz="4000" b="1"/>
              <a:t>拓展升华，交流总结</a:t>
            </a:r>
            <a:endParaRPr lang="zh-CN" altLang="en-US" sz="4000" b="1"/>
          </a:p>
        </p:txBody>
      </p:sp>
      <p:sp>
        <p:nvSpPr>
          <p:cNvPr id="30722" name="文本框 2"/>
          <p:cNvSpPr txBox="1">
            <a:spLocks noChangeArrowheads="1"/>
          </p:cNvSpPr>
          <p:nvPr/>
        </p:nvSpPr>
        <p:spPr bwMode="auto">
          <a:xfrm>
            <a:off x="323850" y="2636838"/>
            <a:ext cx="8424863" cy="1739900"/>
          </a:xfrm>
          <a:prstGeom prst="rect">
            <a:avLst/>
          </a:prstGeom>
          <a:noFill/>
          <a:ln w="9525">
            <a:noFill/>
            <a:miter lim="800000"/>
          </a:ln>
        </p:spPr>
        <p:txBody>
          <a:bodyPr>
            <a:spAutoFit/>
          </a:bodyPr>
          <a:lstStyle/>
          <a:p>
            <a:r>
              <a:rPr lang="zh-CN" altLang="en-US" sz="3600" b="1"/>
              <a:t>        作者做出了正确的抉择，取得了成功。读完本文后，谈谈自己从中受到的启发。 </a:t>
            </a:r>
            <a:endParaRPr lang="zh-CN" altLang="en-US" sz="3600" b="1"/>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文本框 4"/>
          <p:cNvSpPr txBox="1">
            <a:spLocks noChangeArrowheads="1"/>
          </p:cNvSpPr>
          <p:nvPr/>
        </p:nvSpPr>
        <p:spPr bwMode="auto">
          <a:xfrm>
            <a:off x="179388" y="1268413"/>
            <a:ext cx="8713787" cy="3503612"/>
          </a:xfrm>
          <a:prstGeom prst="rect">
            <a:avLst/>
          </a:prstGeom>
          <a:noFill/>
          <a:ln w="9525">
            <a:noFill/>
            <a:miter lim="800000"/>
          </a:ln>
        </p:spPr>
        <p:txBody>
          <a:bodyPr>
            <a:spAutoFit/>
          </a:bodyPr>
          <a:lstStyle/>
          <a:p>
            <a:r>
              <a:rPr lang="zh-CN" altLang="en-US" sz="3200" b="1">
                <a:solidFill>
                  <a:srgbClr val="FF0000"/>
                </a:solidFill>
              </a:rPr>
              <a:t>       这篇演讲以精辟的见解和诙谐的表述,展示了一位科学家精彩绝伦的语言魅力。不但有科学原理，而且有人生哲理；不但有学术的穿透力，而且有情感的震撼力；不但有理论的清晰度，而且有语言的幽默感——这一切构成了王选演讲的独特风采。我们在体会了王选演讲魅力的同时，也到领略了他的人格魅力。</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additive="base">
                                        <p:cTn id="7" dur="500" fill="hold"/>
                                        <p:tgtEl>
                                          <p:spTgt spid="38916"/>
                                        </p:tgtEl>
                                        <p:attrNameLst>
                                          <p:attrName>ppt_x</p:attrName>
                                        </p:attrNameLst>
                                      </p:cBhvr>
                                      <p:tavLst>
                                        <p:tav tm="0">
                                          <p:val>
                                            <p:strVal val="#ppt_x"/>
                                          </p:val>
                                        </p:tav>
                                        <p:tav tm="100000">
                                          <p:val>
                                            <p:strVal val="#ppt_x"/>
                                          </p:val>
                                        </p:tav>
                                      </p:tavLst>
                                    </p:anim>
                                    <p:anim calcmode="lin" valueType="num">
                                      <p:cBhvr additive="base">
                                        <p:cTn id="8" dur="500" fill="hold"/>
                                        <p:tgtEl>
                                          <p:spTgt spid="389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
          <p:cNvSpPr txBox="1">
            <a:spLocks noChangeArrowheads="1"/>
          </p:cNvSpPr>
          <p:nvPr/>
        </p:nvSpPr>
        <p:spPr bwMode="auto">
          <a:xfrm>
            <a:off x="2627313" y="692150"/>
            <a:ext cx="3765550" cy="711200"/>
          </a:xfrm>
          <a:prstGeom prst="rect">
            <a:avLst/>
          </a:prstGeom>
          <a:noFill/>
          <a:ln w="9525">
            <a:solidFill>
              <a:schemeClr val="tx2"/>
            </a:solidFill>
            <a:miter lim="800000"/>
          </a:ln>
        </p:spPr>
        <p:txBody>
          <a:bodyPr>
            <a:spAutoFit/>
          </a:bodyPr>
          <a:lstStyle/>
          <a:p>
            <a:pPr algn="ctr"/>
            <a:r>
              <a:rPr lang="zh-CN" altLang="en-US" sz="4000" b="1"/>
              <a:t>布置作业</a:t>
            </a:r>
            <a:endParaRPr lang="zh-CN" altLang="en-US" sz="4000" b="1"/>
          </a:p>
        </p:txBody>
      </p:sp>
      <p:sp>
        <p:nvSpPr>
          <p:cNvPr id="31746" name="文本框 2"/>
          <p:cNvSpPr txBox="1">
            <a:spLocks noChangeArrowheads="1"/>
          </p:cNvSpPr>
          <p:nvPr/>
        </p:nvSpPr>
        <p:spPr bwMode="auto">
          <a:xfrm>
            <a:off x="395288" y="1484313"/>
            <a:ext cx="8097837" cy="1739900"/>
          </a:xfrm>
          <a:prstGeom prst="rect">
            <a:avLst/>
          </a:prstGeom>
          <a:noFill/>
          <a:ln w="9525">
            <a:noFill/>
            <a:miter lim="800000"/>
          </a:ln>
        </p:spPr>
        <p:txBody>
          <a:bodyPr>
            <a:spAutoFit/>
          </a:bodyPr>
          <a:lstStyle/>
          <a:p>
            <a:r>
              <a:rPr lang="zh-CN" altLang="en-US" sz="3600" b="1"/>
              <a:t>作为青少年的你对自己的人生方向一定有了较为明确的选择，请就你的选择写一篇演讲稿，600字左右。</a:t>
            </a:r>
            <a:endParaRPr lang="zh-CN" altLang="en-US" sz="3600" b="1"/>
          </a:p>
        </p:txBody>
      </p:sp>
      <p:pic>
        <p:nvPicPr>
          <p:cNvPr id="31747" name="图片 3" descr="C:\Users\hp\Desktop\新建文件夹 (3)\U1832P1T1D10497778F21DT20060721153929.jpgU1832P1T1D10497778F21DT20060721153929"/>
          <p:cNvPicPr>
            <a:picLocks noChangeAspect="1"/>
          </p:cNvPicPr>
          <p:nvPr/>
        </p:nvPicPr>
        <p:blipFill>
          <a:blip r:embed="rId1"/>
          <a:srcRect/>
          <a:stretch>
            <a:fillRect/>
          </a:stretch>
        </p:blipFill>
        <p:spPr bwMode="auto">
          <a:xfrm>
            <a:off x="971550" y="3573463"/>
            <a:ext cx="7416800" cy="2928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13"/>
          <p:cNvSpPr txBox="1">
            <a:spLocks noChangeArrowheads="1"/>
          </p:cNvSpPr>
          <p:nvPr/>
        </p:nvSpPr>
        <p:spPr bwMode="auto">
          <a:xfrm>
            <a:off x="2627313" y="620713"/>
            <a:ext cx="4921250" cy="1739900"/>
          </a:xfrm>
          <a:prstGeom prst="rect">
            <a:avLst/>
          </a:prstGeom>
          <a:noFill/>
          <a:ln w="9525">
            <a:noFill/>
            <a:miter lim="800000"/>
          </a:ln>
        </p:spPr>
        <p:txBody>
          <a:bodyPr>
            <a:spAutoFit/>
          </a:bodyPr>
          <a:lstStyle/>
          <a:p>
            <a:pPr algn="ctr"/>
            <a:r>
              <a:rPr lang="zh-CN" altLang="en-US" sz="3600" b="1">
                <a:sym typeface="+mn-ea"/>
              </a:rPr>
              <a:t>我一生中的重要抉择</a:t>
            </a:r>
            <a:endParaRPr lang="zh-CN" altLang="en-US" sz="3600" b="1">
              <a:sym typeface="+mn-ea"/>
            </a:endParaRPr>
          </a:p>
          <a:p>
            <a:pPr algn="ctr"/>
            <a:r>
              <a:rPr lang="zh-CN" altLang="en-US" sz="3600" b="1">
                <a:sym typeface="+mn-ea"/>
              </a:rPr>
              <a:t>王选</a:t>
            </a:r>
            <a:endParaRPr lang="zh-CN" altLang="en-US" sz="3600" b="1">
              <a:sym typeface="+mn-ea"/>
            </a:endParaRPr>
          </a:p>
          <a:p>
            <a:endParaRPr lang="zh-CN" altLang="en-US" sz="3600"/>
          </a:p>
        </p:txBody>
      </p:sp>
      <p:sp>
        <p:nvSpPr>
          <p:cNvPr id="4" name="圆角矩形 3"/>
          <p:cNvSpPr/>
          <p:nvPr/>
        </p:nvSpPr>
        <p:spPr>
          <a:xfrm>
            <a:off x="1619250" y="2060575"/>
            <a:ext cx="2017713"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一（1）</a:t>
            </a:r>
            <a:endParaRPr lang="zh-CN" altLang="en-US" sz="2800" b="1"/>
          </a:p>
        </p:txBody>
      </p:sp>
      <p:sp>
        <p:nvSpPr>
          <p:cNvPr id="7" name="圆角矩形 6"/>
          <p:cNvSpPr/>
          <p:nvPr/>
        </p:nvSpPr>
        <p:spPr>
          <a:xfrm>
            <a:off x="1547813" y="3021013"/>
            <a:ext cx="2017712"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二（2—7）</a:t>
            </a:r>
            <a:endParaRPr lang="zh-CN" altLang="en-US" sz="2800" b="1"/>
          </a:p>
        </p:txBody>
      </p:sp>
      <p:sp>
        <p:nvSpPr>
          <p:cNvPr id="8" name="圆角矩形 7"/>
          <p:cNvSpPr/>
          <p:nvPr/>
        </p:nvSpPr>
        <p:spPr>
          <a:xfrm>
            <a:off x="1547813" y="3949700"/>
            <a:ext cx="2017712"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三（8）</a:t>
            </a:r>
            <a:endParaRPr lang="zh-CN" altLang="en-US" sz="2800" b="1"/>
          </a:p>
        </p:txBody>
      </p:sp>
      <p:sp>
        <p:nvSpPr>
          <p:cNvPr id="9" name="右箭头 8"/>
          <p:cNvSpPr/>
          <p:nvPr/>
        </p:nvSpPr>
        <p:spPr>
          <a:xfrm>
            <a:off x="3775075" y="2270125"/>
            <a:ext cx="792163" cy="215900"/>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2800"/>
          </a:p>
        </p:txBody>
      </p:sp>
      <p:sp>
        <p:nvSpPr>
          <p:cNvPr id="10" name="右箭头 9"/>
          <p:cNvSpPr/>
          <p:nvPr/>
        </p:nvSpPr>
        <p:spPr>
          <a:xfrm>
            <a:off x="3775075" y="3186113"/>
            <a:ext cx="792163" cy="215900"/>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2800"/>
          </a:p>
        </p:txBody>
      </p:sp>
      <p:sp>
        <p:nvSpPr>
          <p:cNvPr id="11" name="右箭头 10"/>
          <p:cNvSpPr/>
          <p:nvPr/>
        </p:nvSpPr>
        <p:spPr>
          <a:xfrm>
            <a:off x="3775075" y="4114800"/>
            <a:ext cx="792163" cy="215900"/>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zh-CN" altLang="en-US" sz="2800"/>
          </a:p>
        </p:txBody>
      </p:sp>
      <p:sp>
        <p:nvSpPr>
          <p:cNvPr id="12" name="圆角矩形 11"/>
          <p:cNvSpPr/>
          <p:nvPr/>
        </p:nvSpPr>
        <p:spPr>
          <a:xfrm>
            <a:off x="4927600" y="2105025"/>
            <a:ext cx="3532188"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评价自己，引出话题</a:t>
            </a:r>
            <a:endParaRPr lang="zh-CN" altLang="en-US" sz="2800" b="1"/>
          </a:p>
        </p:txBody>
      </p:sp>
      <p:sp>
        <p:nvSpPr>
          <p:cNvPr id="15" name="圆角矩形 14"/>
          <p:cNvSpPr/>
          <p:nvPr/>
        </p:nvSpPr>
        <p:spPr>
          <a:xfrm>
            <a:off x="4927600" y="3021013"/>
            <a:ext cx="3532188"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第六个重要抉择</a:t>
            </a:r>
            <a:endParaRPr lang="zh-CN" altLang="en-US" sz="2800" b="1"/>
          </a:p>
        </p:txBody>
      </p:sp>
      <p:sp>
        <p:nvSpPr>
          <p:cNvPr id="16" name="圆角矩形 15"/>
          <p:cNvSpPr/>
          <p:nvPr/>
        </p:nvSpPr>
        <p:spPr>
          <a:xfrm>
            <a:off x="4927600" y="3949700"/>
            <a:ext cx="3532188"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总结全文，提出希望</a:t>
            </a:r>
            <a:endParaRPr lang="zh-CN" altLang="en-US" sz="2800" b="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1"/>
          <p:cNvSpPr txBox="1">
            <a:spLocks noChangeArrowheads="1"/>
          </p:cNvSpPr>
          <p:nvPr/>
        </p:nvSpPr>
        <p:spPr bwMode="auto">
          <a:xfrm>
            <a:off x="468313" y="620713"/>
            <a:ext cx="5327650" cy="5643562"/>
          </a:xfrm>
          <a:prstGeom prst="rect">
            <a:avLst/>
          </a:prstGeom>
          <a:noFill/>
          <a:ln w="9525">
            <a:noFill/>
            <a:miter lim="800000"/>
          </a:ln>
        </p:spPr>
        <p:txBody>
          <a:bodyPr>
            <a:spAutoFit/>
          </a:bodyPr>
          <a:lstStyle/>
          <a:p>
            <a:r>
              <a:rPr lang="zh-CN" altLang="en-US" sz="2800" b="1"/>
              <a:t>王选，生于1937年2月，2006年2月13日于北京病逝。江苏无锡人，曾任北京大学计算机研究所所长、教授、博士生导师，中国科学院院士、中国工程院院士、第三世界科学院院士，北大方正集团董事，北京大学教授。他是汉字激光照排系统的创始人和技术负责人。他所领导的科研集体研制出的汉字激光照排系统为新闻、出版全过程的计算机化奠定了基础，被誉为“汉字印刷术的第二次发明”。</a:t>
            </a:r>
            <a:endParaRPr lang="zh-CN" altLang="en-US" sz="2800" b="1"/>
          </a:p>
        </p:txBody>
      </p:sp>
      <p:pic>
        <p:nvPicPr>
          <p:cNvPr id="18434" name="图片 4" descr="C:\Users\hp\Desktop\新建文件夹 (3)\c03fd543f0bf181e412e03.jpgc03fd543f0bf181e412e03"/>
          <p:cNvPicPr>
            <a:picLocks noChangeAspect="1"/>
          </p:cNvPicPr>
          <p:nvPr/>
        </p:nvPicPr>
        <p:blipFill>
          <a:blip r:embed="rId1"/>
          <a:srcRect/>
          <a:stretch>
            <a:fillRect/>
          </a:stretch>
        </p:blipFill>
        <p:spPr bwMode="auto">
          <a:xfrm>
            <a:off x="6156325" y="1268413"/>
            <a:ext cx="2665413" cy="3983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
          <p:cNvSpPr txBox="1">
            <a:spLocks noChangeArrowheads="1"/>
          </p:cNvSpPr>
          <p:nvPr/>
        </p:nvSpPr>
        <p:spPr bwMode="auto">
          <a:xfrm>
            <a:off x="539750" y="981075"/>
            <a:ext cx="8135938" cy="2227263"/>
          </a:xfrm>
          <a:prstGeom prst="rect">
            <a:avLst/>
          </a:prstGeom>
          <a:noFill/>
          <a:ln w="9525">
            <a:noFill/>
            <a:miter lim="800000"/>
          </a:ln>
        </p:spPr>
        <p:txBody>
          <a:bodyPr>
            <a:spAutoFit/>
          </a:bodyPr>
          <a:lstStyle/>
          <a:p>
            <a:r>
              <a:rPr lang="zh-CN" altLang="en-US" sz="2800" b="1"/>
              <a:t>       本文是1998年10月王选在北京大学作演讲的演讲稿的部分内容。每个人的一生中都可能面临很多抉择，每一次重大的抉择都预示着一个人未来要走的路，面对抉择时，要有智慧和勇气。本文作者王选的每次抉择，都把他的人生推向一个新的台阶。</a:t>
            </a:r>
            <a:endParaRPr lang="zh-CN" altLang="en-US" sz="2800" b="1"/>
          </a:p>
        </p:txBody>
      </p:sp>
      <p:pic>
        <p:nvPicPr>
          <p:cNvPr id="19458" name="图片 3" descr="C:\Users\hp\Desktop\新建文件夹 (3)\F201110251515362229314955.gifF201110251515362229314955"/>
          <p:cNvPicPr>
            <a:picLocks noChangeAspect="1"/>
          </p:cNvPicPr>
          <p:nvPr/>
        </p:nvPicPr>
        <p:blipFill>
          <a:blip r:embed="rId1"/>
          <a:srcRect/>
          <a:stretch>
            <a:fillRect/>
          </a:stretch>
        </p:blipFill>
        <p:spPr bwMode="auto">
          <a:xfrm>
            <a:off x="971550" y="3429000"/>
            <a:ext cx="6696075" cy="2990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1"/>
          <p:cNvSpPr txBox="1">
            <a:spLocks noChangeArrowheads="1"/>
          </p:cNvSpPr>
          <p:nvPr/>
        </p:nvSpPr>
        <p:spPr bwMode="auto">
          <a:xfrm>
            <a:off x="2700338" y="692150"/>
            <a:ext cx="3267075" cy="650875"/>
          </a:xfrm>
          <a:prstGeom prst="rect">
            <a:avLst/>
          </a:prstGeom>
          <a:noFill/>
          <a:ln w="9525">
            <a:solidFill>
              <a:schemeClr val="tx2"/>
            </a:solidFill>
            <a:miter lim="800000"/>
          </a:ln>
        </p:spPr>
        <p:txBody>
          <a:bodyPr>
            <a:spAutoFit/>
          </a:bodyPr>
          <a:lstStyle/>
          <a:p>
            <a:pPr algn="ctr"/>
            <a:r>
              <a:rPr lang="zh-CN" altLang="en-US" sz="3600" b="1">
                <a:ea typeface="黑体" panose="02010609060101010101" pitchFamily="2" charset="-122"/>
              </a:rPr>
              <a:t>检查预习</a:t>
            </a:r>
            <a:endParaRPr lang="zh-CN" altLang="en-US" sz="3600" b="1">
              <a:ea typeface="黑体" panose="02010609060101010101" pitchFamily="2" charset="-122"/>
            </a:endParaRPr>
          </a:p>
        </p:txBody>
      </p:sp>
      <p:sp>
        <p:nvSpPr>
          <p:cNvPr id="20482" name="文本框 2"/>
          <p:cNvSpPr txBox="1">
            <a:spLocks noChangeArrowheads="1"/>
          </p:cNvSpPr>
          <p:nvPr/>
        </p:nvSpPr>
        <p:spPr bwMode="auto">
          <a:xfrm>
            <a:off x="611188" y="1773238"/>
            <a:ext cx="8208962" cy="2838450"/>
          </a:xfrm>
          <a:prstGeom prst="rect">
            <a:avLst/>
          </a:prstGeom>
          <a:noFill/>
          <a:ln w="9525">
            <a:noFill/>
            <a:miter lim="800000"/>
          </a:ln>
        </p:spPr>
        <p:txBody>
          <a:bodyPr>
            <a:spAutoFit/>
          </a:bodyPr>
          <a:lstStyle/>
          <a:p>
            <a:r>
              <a:rPr lang="zh-CN" altLang="en-US" sz="3600" b="1">
                <a:solidFill>
                  <a:srgbClr val="FF0000"/>
                </a:solidFill>
              </a:rPr>
              <a:t>抉</a:t>
            </a:r>
            <a:r>
              <a:rPr lang="zh-CN" altLang="en-US" sz="3600" b="1"/>
              <a:t>择（jué） </a:t>
            </a:r>
            <a:r>
              <a:rPr lang="zh-CN" altLang="en-US" sz="3600" b="1">
                <a:solidFill>
                  <a:srgbClr val="FF0000"/>
                </a:solidFill>
              </a:rPr>
              <a:t>贴</a:t>
            </a:r>
            <a:r>
              <a:rPr lang="zh-CN" altLang="en-US" sz="3600" b="1"/>
              <a:t>切（tiē）     阻</a:t>
            </a:r>
            <a:r>
              <a:rPr lang="zh-CN" altLang="en-US" sz="3600" b="1">
                <a:solidFill>
                  <a:srgbClr val="FF0000"/>
                </a:solidFill>
              </a:rPr>
              <a:t>碍</a:t>
            </a:r>
            <a:r>
              <a:rPr lang="zh-CN" altLang="en-US" sz="3600" b="1"/>
              <a:t>（ài）  </a:t>
            </a:r>
            <a:endParaRPr lang="zh-CN" altLang="en-US" sz="3600" b="1"/>
          </a:p>
          <a:p>
            <a:endParaRPr lang="zh-CN" altLang="en-US" sz="3600" b="1"/>
          </a:p>
          <a:p>
            <a:r>
              <a:rPr lang="zh-CN" altLang="en-US" sz="3600" b="1">
                <a:solidFill>
                  <a:srgbClr val="FF0000"/>
                </a:solidFill>
              </a:rPr>
              <a:t>干</a:t>
            </a:r>
            <a:r>
              <a:rPr lang="zh-CN" altLang="en-US" sz="3600" b="1"/>
              <a:t>预（gān）</a:t>
            </a:r>
            <a:r>
              <a:rPr lang="zh-CN" altLang="en-US" sz="3600" b="1">
                <a:solidFill>
                  <a:srgbClr val="FF0000"/>
                </a:solidFill>
              </a:rPr>
              <a:t>堕</a:t>
            </a:r>
            <a:r>
              <a:rPr lang="zh-CN" altLang="en-US" sz="3600" b="1"/>
              <a:t>落（duò）   </a:t>
            </a:r>
            <a:r>
              <a:rPr lang="zh-CN" altLang="en-US" sz="3600" b="1">
                <a:solidFill>
                  <a:srgbClr val="FF0000"/>
                </a:solidFill>
              </a:rPr>
              <a:t>膏</a:t>
            </a:r>
            <a:r>
              <a:rPr lang="zh-CN" altLang="en-US" sz="3600" b="1"/>
              <a:t>药（gāo）   </a:t>
            </a:r>
            <a:endParaRPr lang="zh-CN" altLang="en-US" sz="3600" b="1"/>
          </a:p>
          <a:p>
            <a:endParaRPr lang="zh-CN" altLang="en-US" sz="3600" b="1"/>
          </a:p>
          <a:p>
            <a:r>
              <a:rPr lang="zh-CN" altLang="en-US" sz="3600" b="1">
                <a:solidFill>
                  <a:srgbClr val="FF0000"/>
                </a:solidFill>
              </a:rPr>
              <a:t>狡</a:t>
            </a:r>
            <a:r>
              <a:rPr lang="zh-CN" altLang="en-US" sz="3600" b="1"/>
              <a:t>辩（biàn） </a:t>
            </a:r>
            <a:endParaRPr lang="zh-CN" altLang="en-US" sz="3600" b="1"/>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99"/>
          <p:cNvSpPr txBox="1">
            <a:spLocks noChangeArrowheads="1"/>
          </p:cNvSpPr>
          <p:nvPr/>
        </p:nvSpPr>
        <p:spPr bwMode="auto">
          <a:xfrm>
            <a:off x="323850" y="1484313"/>
            <a:ext cx="8043863" cy="3503612"/>
          </a:xfrm>
          <a:prstGeom prst="rect">
            <a:avLst/>
          </a:prstGeom>
          <a:noFill/>
          <a:ln w="9525">
            <a:noFill/>
            <a:miter lim="800000"/>
          </a:ln>
        </p:spPr>
        <p:txBody>
          <a:bodyPr>
            <a:spAutoFit/>
          </a:bodyPr>
          <a:lstStyle/>
          <a:p>
            <a:r>
              <a:rPr lang="zh-CN" altLang="en-US" sz="3200" b="1">
                <a:solidFill>
                  <a:srgbClr val="FF0000"/>
                </a:solidFill>
                <a:latin typeface="宋体" panose="02010600030101010101" pitchFamily="2" charset="-122"/>
              </a:rPr>
              <a:t>出类拔萃：</a:t>
            </a:r>
            <a:endParaRPr lang="zh-CN" altLang="en-US" sz="3200" b="1">
              <a:solidFill>
                <a:srgbClr val="FF0000"/>
              </a:solidFill>
              <a:latin typeface="宋体" panose="02010600030101010101" pitchFamily="2" charset="-122"/>
            </a:endParaRPr>
          </a:p>
          <a:p>
            <a:endParaRPr lang="zh-CN" altLang="en-US" sz="3200" b="1">
              <a:solidFill>
                <a:srgbClr val="FF0000"/>
              </a:solidFill>
              <a:latin typeface="宋体" panose="02010600030101010101" pitchFamily="2" charset="-122"/>
            </a:endParaRPr>
          </a:p>
          <a:p>
            <a:r>
              <a:rPr lang="zh-CN" altLang="en-US" sz="3200" b="1">
                <a:solidFill>
                  <a:srgbClr val="FF0000"/>
                </a:solidFill>
                <a:latin typeface="宋体" panose="02010600030101010101" pitchFamily="2" charset="-122"/>
              </a:rPr>
              <a:t>如日中天：</a:t>
            </a:r>
            <a:endParaRPr lang="zh-CN" altLang="en-US" sz="3200" b="1">
              <a:solidFill>
                <a:srgbClr val="FF0000"/>
              </a:solidFill>
              <a:latin typeface="宋体" panose="02010600030101010101" pitchFamily="2" charset="-122"/>
            </a:endParaRPr>
          </a:p>
          <a:p>
            <a:endParaRPr lang="zh-CN" altLang="en-US" sz="3200" b="1">
              <a:solidFill>
                <a:srgbClr val="FF0000"/>
              </a:solidFill>
              <a:latin typeface="宋体" panose="02010600030101010101" pitchFamily="2" charset="-122"/>
            </a:endParaRPr>
          </a:p>
          <a:p>
            <a:r>
              <a:rPr lang="zh-CN" altLang="en-US" sz="3200" b="1">
                <a:solidFill>
                  <a:srgbClr val="FF0000"/>
                </a:solidFill>
                <a:latin typeface="宋体" panose="02010600030101010101" pitchFamily="2" charset="-122"/>
              </a:rPr>
              <a:t>阳奉阴违：</a:t>
            </a:r>
            <a:endParaRPr lang="zh-CN" altLang="en-US" sz="3200" b="1">
              <a:solidFill>
                <a:srgbClr val="FF0000"/>
              </a:solidFill>
              <a:latin typeface="宋体" panose="02010600030101010101" pitchFamily="2" charset="-122"/>
            </a:endParaRPr>
          </a:p>
          <a:p>
            <a:endParaRPr lang="zh-CN" altLang="en-US" sz="3200" b="1">
              <a:solidFill>
                <a:srgbClr val="FF0000"/>
              </a:solidFill>
              <a:latin typeface="宋体" panose="02010600030101010101" pitchFamily="2" charset="-122"/>
            </a:endParaRPr>
          </a:p>
          <a:p>
            <a:r>
              <a:rPr lang="zh-CN" altLang="en-US" sz="3200" b="1">
                <a:solidFill>
                  <a:srgbClr val="FF0000"/>
                </a:solidFill>
                <a:latin typeface="宋体" panose="02010600030101010101" pitchFamily="2" charset="-122"/>
              </a:rPr>
              <a:t>风口浪尖：</a:t>
            </a:r>
            <a:endParaRPr lang="zh-CN" altLang="en-US" sz="3200" b="1">
              <a:solidFill>
                <a:srgbClr val="FF0000"/>
              </a:solidFill>
              <a:latin typeface="宋体" panose="02010600030101010101" pitchFamily="2" charset="-122"/>
            </a:endParaRPr>
          </a:p>
        </p:txBody>
      </p:sp>
      <p:sp>
        <p:nvSpPr>
          <p:cNvPr id="21506" name="文本框 2"/>
          <p:cNvSpPr txBox="1">
            <a:spLocks noChangeArrowheads="1"/>
          </p:cNvSpPr>
          <p:nvPr/>
        </p:nvSpPr>
        <p:spPr bwMode="auto">
          <a:xfrm>
            <a:off x="2916238" y="549275"/>
            <a:ext cx="3267075" cy="650875"/>
          </a:xfrm>
          <a:prstGeom prst="rect">
            <a:avLst/>
          </a:prstGeom>
          <a:noFill/>
          <a:ln w="9525">
            <a:solidFill>
              <a:schemeClr val="tx2"/>
            </a:solidFill>
            <a:miter lim="800000"/>
          </a:ln>
        </p:spPr>
        <p:txBody>
          <a:bodyPr>
            <a:spAutoFit/>
          </a:bodyPr>
          <a:lstStyle/>
          <a:p>
            <a:pPr algn="ctr"/>
            <a:r>
              <a:rPr lang="zh-CN" altLang="en-US" sz="3600" b="1"/>
              <a:t>词语解释</a:t>
            </a:r>
            <a:endParaRPr lang="zh-CN" altLang="en-US" sz="3600" b="1"/>
          </a:p>
        </p:txBody>
      </p:sp>
      <p:sp>
        <p:nvSpPr>
          <p:cNvPr id="21509" name="Text Box 5"/>
          <p:cNvSpPr txBox="1">
            <a:spLocks noChangeArrowheads="1"/>
          </p:cNvSpPr>
          <p:nvPr/>
        </p:nvSpPr>
        <p:spPr bwMode="auto">
          <a:xfrm>
            <a:off x="2268538" y="1484313"/>
            <a:ext cx="7632700" cy="579437"/>
          </a:xfrm>
          <a:prstGeom prst="rect">
            <a:avLst/>
          </a:prstGeom>
          <a:noFill/>
          <a:ln w="9525">
            <a:noFill/>
            <a:miter lim="800000"/>
          </a:ln>
          <a:effectLst/>
        </p:spPr>
        <p:txBody>
          <a:bodyPr>
            <a:spAutoFit/>
          </a:bodyPr>
          <a:lstStyle/>
          <a:p>
            <a:r>
              <a:rPr lang="zh-CN" altLang="en-US" sz="3200" b="1"/>
              <a:t>超出同类之上。多指人的品德才能。</a:t>
            </a:r>
            <a:endParaRPr lang="zh-CN" altLang="en-US" sz="3200"/>
          </a:p>
        </p:txBody>
      </p:sp>
      <p:sp>
        <p:nvSpPr>
          <p:cNvPr id="21510" name="Text Box 6"/>
          <p:cNvSpPr txBox="1">
            <a:spLocks noChangeArrowheads="1"/>
          </p:cNvSpPr>
          <p:nvPr/>
        </p:nvSpPr>
        <p:spPr bwMode="auto">
          <a:xfrm>
            <a:off x="2303463" y="2276475"/>
            <a:ext cx="6840537" cy="1066800"/>
          </a:xfrm>
          <a:prstGeom prst="rect">
            <a:avLst/>
          </a:prstGeom>
          <a:noFill/>
          <a:ln w="9525">
            <a:noFill/>
            <a:miter lim="800000"/>
          </a:ln>
          <a:effectLst/>
        </p:spPr>
        <p:txBody>
          <a:bodyPr>
            <a:spAutoFit/>
          </a:bodyPr>
          <a:lstStyle/>
          <a:p>
            <a:pPr>
              <a:spcBef>
                <a:spcPct val="50000"/>
              </a:spcBef>
            </a:pPr>
            <a:r>
              <a:rPr lang="zh-CN" altLang="en-US" sz="3200" b="1"/>
              <a:t>好像太阳正在天顶。比喻事物正发展到十分兴盛的阶段。</a:t>
            </a:r>
            <a:endParaRPr lang="zh-CN" altLang="en-US" sz="3200" b="1"/>
          </a:p>
        </p:txBody>
      </p:sp>
      <p:sp>
        <p:nvSpPr>
          <p:cNvPr id="21511" name="Text Box 7"/>
          <p:cNvSpPr txBox="1">
            <a:spLocks noChangeArrowheads="1"/>
          </p:cNvSpPr>
          <p:nvPr/>
        </p:nvSpPr>
        <p:spPr bwMode="auto">
          <a:xfrm>
            <a:off x="2195513" y="3357563"/>
            <a:ext cx="6553200" cy="1066800"/>
          </a:xfrm>
          <a:prstGeom prst="rect">
            <a:avLst/>
          </a:prstGeom>
          <a:noFill/>
          <a:ln w="9525">
            <a:noFill/>
            <a:miter lim="800000"/>
          </a:ln>
          <a:effectLst/>
        </p:spPr>
        <p:txBody>
          <a:bodyPr>
            <a:spAutoFit/>
          </a:bodyPr>
          <a:lstStyle/>
          <a:p>
            <a:pPr>
              <a:spcBef>
                <a:spcPct val="50000"/>
              </a:spcBef>
            </a:pPr>
            <a:r>
              <a:rPr lang="zh-CN" altLang="en-US" sz="3200" b="1"/>
              <a:t>指玩弄两面派手法，表面上遵从，暗地里违背。</a:t>
            </a:r>
            <a:endParaRPr lang="zh-CN" altLang="en-US" sz="3200" b="1"/>
          </a:p>
        </p:txBody>
      </p:sp>
      <p:sp>
        <p:nvSpPr>
          <p:cNvPr id="21512" name="Text Box 8"/>
          <p:cNvSpPr txBox="1">
            <a:spLocks noChangeArrowheads="1"/>
          </p:cNvSpPr>
          <p:nvPr/>
        </p:nvSpPr>
        <p:spPr bwMode="auto">
          <a:xfrm>
            <a:off x="2411413" y="4508500"/>
            <a:ext cx="5761037" cy="579438"/>
          </a:xfrm>
          <a:prstGeom prst="rect">
            <a:avLst/>
          </a:prstGeom>
          <a:noFill/>
          <a:ln w="9525">
            <a:noFill/>
            <a:miter lim="800000"/>
          </a:ln>
          <a:effectLst/>
        </p:spPr>
        <p:txBody>
          <a:bodyPr>
            <a:spAutoFit/>
          </a:bodyPr>
          <a:lstStyle/>
          <a:p>
            <a:r>
              <a:rPr lang="zh-CN" altLang="en-US" sz="3200" b="1"/>
              <a:t>比喻激烈尖锐的社会斗争前哨。</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blinds(horizontal)">
                                      <p:cBhvr>
                                        <p:cTn id="7" dur="500"/>
                                        <p:tgtEl>
                                          <p:spTgt spid="215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510">
                                            <p:txEl>
                                              <p:pRg st="0" end="0"/>
                                            </p:txEl>
                                          </p:spTgt>
                                        </p:tgtEl>
                                        <p:attrNameLst>
                                          <p:attrName>style.visibility</p:attrName>
                                        </p:attrNameLst>
                                      </p:cBhvr>
                                      <p:to>
                                        <p:strVal val="visible"/>
                                      </p:to>
                                    </p:set>
                                    <p:animEffect transition="in" filter="blinds(horizontal)">
                                      <p:cBhvr>
                                        <p:cTn id="12" dur="500"/>
                                        <p:tgtEl>
                                          <p:spTgt spid="215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511">
                                            <p:txEl>
                                              <p:pRg st="0" end="0"/>
                                            </p:txEl>
                                          </p:spTgt>
                                        </p:tgtEl>
                                        <p:attrNameLst>
                                          <p:attrName>style.visibility</p:attrName>
                                        </p:attrNameLst>
                                      </p:cBhvr>
                                      <p:to>
                                        <p:strVal val="visible"/>
                                      </p:to>
                                    </p:set>
                                    <p:animEffect transition="in" filter="blinds(horizontal)">
                                      <p:cBhvr>
                                        <p:cTn id="17" dur="500"/>
                                        <p:tgtEl>
                                          <p:spTgt spid="215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1512">
                                            <p:txEl>
                                              <p:pRg st="0" end="0"/>
                                            </p:txEl>
                                          </p:spTgt>
                                        </p:tgtEl>
                                        <p:attrNameLst>
                                          <p:attrName>style.visibility</p:attrName>
                                        </p:attrNameLst>
                                      </p:cBhvr>
                                      <p:to>
                                        <p:strVal val="visible"/>
                                      </p:to>
                                    </p:set>
                                    <p:animEffect transition="in" filter="blinds(horizontal)">
                                      <p:cBhvr>
                                        <p:cTn id="22" dur="500"/>
                                        <p:tgtEl>
                                          <p:spTgt spid="215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99"/>
          <p:cNvSpPr txBox="1">
            <a:spLocks noChangeArrowheads="1"/>
          </p:cNvSpPr>
          <p:nvPr/>
        </p:nvSpPr>
        <p:spPr bwMode="auto">
          <a:xfrm>
            <a:off x="179388" y="1557338"/>
            <a:ext cx="8856662" cy="2838450"/>
          </a:xfrm>
          <a:prstGeom prst="rect">
            <a:avLst/>
          </a:prstGeom>
          <a:noFill/>
          <a:ln w="9525">
            <a:noFill/>
            <a:miter lim="800000"/>
          </a:ln>
        </p:spPr>
        <p:txBody>
          <a:bodyPr>
            <a:spAutoFit/>
          </a:bodyPr>
          <a:lstStyle/>
          <a:p>
            <a:r>
              <a:rPr lang="zh-CN" altLang="en-US" sz="3600" b="1">
                <a:solidFill>
                  <a:srgbClr val="FF0000"/>
                </a:solidFill>
                <a:latin typeface="宋体" panose="02010600030101010101" pitchFamily="2" charset="-122"/>
              </a:rPr>
              <a:t>强词夺理：</a:t>
            </a:r>
            <a:endParaRPr lang="zh-CN" altLang="en-US" sz="3600" b="1">
              <a:solidFill>
                <a:srgbClr val="FF0000"/>
              </a:solidFill>
              <a:latin typeface="宋体" panose="02010600030101010101" pitchFamily="2" charset="-122"/>
            </a:endParaRPr>
          </a:p>
          <a:p>
            <a:endParaRPr lang="zh-CN" altLang="en-US" sz="3600" b="1">
              <a:solidFill>
                <a:srgbClr val="FF0000"/>
              </a:solidFill>
              <a:latin typeface="宋体" panose="02010600030101010101" pitchFamily="2" charset="-122"/>
            </a:endParaRPr>
          </a:p>
          <a:p>
            <a:r>
              <a:rPr lang="zh-CN" altLang="en-US" sz="3600" b="1">
                <a:solidFill>
                  <a:srgbClr val="FF0000"/>
                </a:solidFill>
                <a:latin typeface="宋体" panose="02010600030101010101" pitchFamily="2" charset="-122"/>
              </a:rPr>
              <a:t>平易近人：</a:t>
            </a:r>
            <a:endParaRPr lang="zh-CN" altLang="en-US" sz="3600" b="1">
              <a:solidFill>
                <a:srgbClr val="FF0000"/>
              </a:solidFill>
              <a:latin typeface="宋体" panose="02010600030101010101" pitchFamily="2" charset="-122"/>
            </a:endParaRPr>
          </a:p>
          <a:p>
            <a:endParaRPr lang="zh-CN" altLang="en-US" sz="3600" b="1">
              <a:solidFill>
                <a:srgbClr val="FF0000"/>
              </a:solidFill>
              <a:latin typeface="宋体" panose="02010600030101010101" pitchFamily="2" charset="-122"/>
            </a:endParaRPr>
          </a:p>
          <a:p>
            <a:r>
              <a:rPr lang="zh-CN" altLang="en-US" sz="3600" b="1">
                <a:solidFill>
                  <a:srgbClr val="FF0000"/>
                </a:solidFill>
                <a:latin typeface="宋体" panose="02010600030101010101" pitchFamily="2" charset="-122"/>
              </a:rPr>
              <a:t>招摇撞骗：</a:t>
            </a:r>
            <a:endParaRPr lang="zh-CN" altLang="en-US" sz="3600" b="1">
              <a:solidFill>
                <a:srgbClr val="FF0000"/>
              </a:solidFill>
              <a:latin typeface="宋体" panose="02010600030101010101" pitchFamily="2" charset="-122"/>
            </a:endParaRPr>
          </a:p>
        </p:txBody>
      </p:sp>
      <p:sp>
        <p:nvSpPr>
          <p:cNvPr id="36867" name="文本框 2"/>
          <p:cNvSpPr txBox="1">
            <a:spLocks noChangeArrowheads="1"/>
          </p:cNvSpPr>
          <p:nvPr/>
        </p:nvSpPr>
        <p:spPr bwMode="auto">
          <a:xfrm>
            <a:off x="2916238" y="620713"/>
            <a:ext cx="3267075" cy="650875"/>
          </a:xfrm>
          <a:prstGeom prst="rect">
            <a:avLst/>
          </a:prstGeom>
          <a:noFill/>
          <a:ln w="9525">
            <a:solidFill>
              <a:schemeClr val="tx2"/>
            </a:solidFill>
            <a:miter lim="800000"/>
          </a:ln>
        </p:spPr>
        <p:txBody>
          <a:bodyPr>
            <a:spAutoFit/>
          </a:bodyPr>
          <a:lstStyle/>
          <a:p>
            <a:pPr algn="ctr"/>
            <a:r>
              <a:rPr lang="zh-CN" altLang="en-US" sz="3600" b="1"/>
              <a:t>词语解释</a:t>
            </a:r>
            <a:endParaRPr lang="zh-CN" altLang="en-US" sz="3600" b="1"/>
          </a:p>
        </p:txBody>
      </p:sp>
      <p:sp>
        <p:nvSpPr>
          <p:cNvPr id="36868" name="Text Box 4"/>
          <p:cNvSpPr txBox="1">
            <a:spLocks noChangeArrowheads="1"/>
          </p:cNvSpPr>
          <p:nvPr/>
        </p:nvSpPr>
        <p:spPr bwMode="auto">
          <a:xfrm>
            <a:off x="2555875" y="1628775"/>
            <a:ext cx="5688013" cy="579438"/>
          </a:xfrm>
          <a:prstGeom prst="rect">
            <a:avLst/>
          </a:prstGeom>
          <a:noFill/>
          <a:ln w="9525">
            <a:noFill/>
            <a:miter lim="800000"/>
          </a:ln>
          <a:effectLst/>
        </p:spPr>
        <p:txBody>
          <a:bodyPr>
            <a:spAutoFit/>
          </a:bodyPr>
          <a:lstStyle/>
          <a:p>
            <a:pPr>
              <a:spcBef>
                <a:spcPct val="50000"/>
              </a:spcBef>
            </a:pPr>
            <a:r>
              <a:rPr lang="zh-CN" altLang="en-US" sz="3200" b="1"/>
              <a:t>指无理强辩，没理硬说成有理。</a:t>
            </a:r>
            <a:endParaRPr lang="zh-CN" altLang="en-US" sz="3200" b="1"/>
          </a:p>
        </p:txBody>
      </p:sp>
      <p:sp>
        <p:nvSpPr>
          <p:cNvPr id="36869" name="Text Box 5"/>
          <p:cNvSpPr txBox="1">
            <a:spLocks noChangeArrowheads="1"/>
          </p:cNvSpPr>
          <p:nvPr/>
        </p:nvSpPr>
        <p:spPr bwMode="auto">
          <a:xfrm>
            <a:off x="2411413" y="2636838"/>
            <a:ext cx="6408737" cy="1066800"/>
          </a:xfrm>
          <a:prstGeom prst="rect">
            <a:avLst/>
          </a:prstGeom>
          <a:noFill/>
          <a:ln w="9525">
            <a:noFill/>
            <a:miter lim="800000"/>
          </a:ln>
          <a:effectLst/>
        </p:spPr>
        <p:txBody>
          <a:bodyPr>
            <a:spAutoFit/>
          </a:bodyPr>
          <a:lstStyle/>
          <a:p>
            <a:r>
              <a:rPr lang="zh-CN" altLang="en-US" sz="3200" b="1"/>
              <a:t>对人和蔼可亲，没有架子，使人容易接近。也指文字浅显，容易了解。</a:t>
            </a:r>
            <a:endParaRPr lang="zh-CN" altLang="en-US" sz="3200"/>
          </a:p>
        </p:txBody>
      </p:sp>
      <p:sp>
        <p:nvSpPr>
          <p:cNvPr id="36870" name="Text Box 6"/>
          <p:cNvSpPr txBox="1">
            <a:spLocks noChangeArrowheads="1"/>
          </p:cNvSpPr>
          <p:nvPr/>
        </p:nvSpPr>
        <p:spPr bwMode="auto">
          <a:xfrm>
            <a:off x="2411413" y="3860800"/>
            <a:ext cx="6337300" cy="641350"/>
          </a:xfrm>
          <a:prstGeom prst="rect">
            <a:avLst/>
          </a:prstGeom>
          <a:noFill/>
          <a:ln w="9525">
            <a:noFill/>
            <a:miter lim="800000"/>
          </a:ln>
          <a:effectLst/>
        </p:spPr>
        <p:txBody>
          <a:bodyPr>
            <a:spAutoFit/>
          </a:bodyPr>
          <a:lstStyle/>
          <a:p>
            <a:pPr>
              <a:spcBef>
                <a:spcPct val="50000"/>
              </a:spcBef>
            </a:pPr>
            <a:r>
              <a:rPr lang="zh-CN" altLang="en-US" sz="3600" b="1"/>
              <a:t>假借名义，进行蒙骗欺诈。</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868">
                                            <p:txEl>
                                              <p:pRg st="0" end="0"/>
                                            </p:txEl>
                                          </p:spTgt>
                                        </p:tgtEl>
                                        <p:attrNameLst>
                                          <p:attrName>style.visibility</p:attrName>
                                        </p:attrNameLst>
                                      </p:cBhvr>
                                      <p:to>
                                        <p:strVal val="visible"/>
                                      </p:to>
                                    </p:set>
                                    <p:animEffect transition="in" filter="blinds(horizontal)">
                                      <p:cBhvr>
                                        <p:cTn id="7" dur="500"/>
                                        <p:tgtEl>
                                          <p:spTgt spid="368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869"/>
                                        </p:tgtEl>
                                        <p:attrNameLst>
                                          <p:attrName>style.visibility</p:attrName>
                                        </p:attrNameLst>
                                      </p:cBhvr>
                                      <p:to>
                                        <p:strVal val="visible"/>
                                      </p:to>
                                    </p:set>
                                    <p:animEffect transition="in" filter="blinds(horizontal)">
                                      <p:cBhvr>
                                        <p:cTn id="12" dur="500"/>
                                        <p:tgtEl>
                                          <p:spTgt spid="3686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6870">
                                            <p:txEl>
                                              <p:pRg st="0" end="0"/>
                                            </p:txEl>
                                          </p:spTgt>
                                        </p:tgtEl>
                                        <p:attrNameLst>
                                          <p:attrName>style.visibility</p:attrName>
                                        </p:attrNameLst>
                                      </p:cBhvr>
                                      <p:to>
                                        <p:strVal val="visible"/>
                                      </p:to>
                                    </p:set>
                                    <p:animEffect transition="in" filter="blinds(horizontal)">
                                      <p:cBhvr>
                                        <p:cTn id="17" dur="500"/>
                                        <p:tgtEl>
                                          <p:spTgt spid="368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1"/>
          <p:cNvSpPr txBox="1">
            <a:spLocks noChangeArrowheads="1"/>
          </p:cNvSpPr>
          <p:nvPr/>
        </p:nvSpPr>
        <p:spPr bwMode="auto">
          <a:xfrm>
            <a:off x="2268538" y="620713"/>
            <a:ext cx="5267325" cy="711200"/>
          </a:xfrm>
          <a:prstGeom prst="rect">
            <a:avLst/>
          </a:prstGeom>
          <a:noFill/>
          <a:ln w="9525">
            <a:solidFill>
              <a:schemeClr val="tx2"/>
            </a:solidFill>
            <a:miter lim="800000"/>
          </a:ln>
        </p:spPr>
        <p:txBody>
          <a:bodyPr>
            <a:spAutoFit/>
          </a:bodyPr>
          <a:lstStyle/>
          <a:p>
            <a:pPr algn="ctr"/>
            <a:r>
              <a:rPr lang="zh-CN" altLang="en-US" sz="4000" b="1">
                <a:ea typeface="黑体" panose="02010609060101010101" pitchFamily="2" charset="-122"/>
              </a:rPr>
              <a:t>初读课文，整体感知</a:t>
            </a:r>
            <a:endParaRPr lang="zh-CN" altLang="en-US" sz="4000" b="1">
              <a:ea typeface="黑体" panose="02010609060101010101" pitchFamily="2" charset="-122"/>
            </a:endParaRPr>
          </a:p>
        </p:txBody>
      </p:sp>
      <p:sp>
        <p:nvSpPr>
          <p:cNvPr id="22530" name="文本框 2"/>
          <p:cNvSpPr txBox="1">
            <a:spLocks noChangeArrowheads="1"/>
          </p:cNvSpPr>
          <p:nvPr/>
        </p:nvSpPr>
        <p:spPr bwMode="auto">
          <a:xfrm>
            <a:off x="827088" y="1484313"/>
            <a:ext cx="5880100" cy="641350"/>
          </a:xfrm>
          <a:prstGeom prst="rect">
            <a:avLst/>
          </a:prstGeom>
          <a:noFill/>
          <a:ln w="9525">
            <a:noFill/>
            <a:miter lim="800000"/>
          </a:ln>
        </p:spPr>
        <p:txBody>
          <a:bodyPr>
            <a:spAutoFit/>
          </a:bodyPr>
          <a:lstStyle/>
          <a:p>
            <a:r>
              <a:rPr lang="zh-CN" altLang="en-US" sz="3600" b="1"/>
              <a:t>1.本文主要写了什么内容？</a:t>
            </a:r>
            <a:endParaRPr lang="zh-CN" altLang="en-US" sz="3600" b="1"/>
          </a:p>
        </p:txBody>
      </p:sp>
      <p:sp>
        <p:nvSpPr>
          <p:cNvPr id="5" name="文本框 4"/>
          <p:cNvSpPr txBox="1">
            <a:spLocks noChangeArrowheads="1"/>
          </p:cNvSpPr>
          <p:nvPr/>
        </p:nvSpPr>
        <p:spPr bwMode="auto">
          <a:xfrm>
            <a:off x="900113" y="2276475"/>
            <a:ext cx="7153275" cy="579438"/>
          </a:xfrm>
          <a:prstGeom prst="rect">
            <a:avLst/>
          </a:prstGeom>
          <a:noFill/>
          <a:ln w="9525">
            <a:noFill/>
            <a:miter lim="800000"/>
          </a:ln>
        </p:spPr>
        <p:txBody>
          <a:bodyPr>
            <a:spAutoFit/>
          </a:bodyPr>
          <a:lstStyle/>
          <a:p>
            <a:r>
              <a:rPr lang="zh-CN" altLang="en-US" sz="3200" b="1">
                <a:solidFill>
                  <a:srgbClr val="FF0000"/>
                </a:solidFill>
              </a:rPr>
              <a:t>写作者的第六个重要抉择。</a:t>
            </a:r>
            <a:r>
              <a:rPr lang="en-US" altLang="zh-CN" sz="2800" b="1">
                <a:solidFill>
                  <a:srgbClr val="FF0000"/>
                </a:solidFill>
              </a:rPr>
              <a:t>	</a:t>
            </a:r>
            <a:endParaRPr lang="en-US" altLang="zh-CN" sz="2800" b="1">
              <a:solidFill>
                <a:srgbClr val="FF0000"/>
              </a:solidFill>
            </a:endParaRPr>
          </a:p>
        </p:txBody>
      </p:sp>
      <p:sp>
        <p:nvSpPr>
          <p:cNvPr id="22532" name="文本框 5"/>
          <p:cNvSpPr txBox="1">
            <a:spLocks noChangeArrowheads="1"/>
          </p:cNvSpPr>
          <p:nvPr/>
        </p:nvSpPr>
        <p:spPr bwMode="auto">
          <a:xfrm>
            <a:off x="827088" y="4076700"/>
            <a:ext cx="7753350" cy="1554163"/>
          </a:xfrm>
          <a:prstGeom prst="rect">
            <a:avLst/>
          </a:prstGeom>
          <a:noFill/>
          <a:ln w="9525">
            <a:noFill/>
            <a:miter lim="800000"/>
          </a:ln>
        </p:spPr>
        <p:txBody>
          <a:bodyPr>
            <a:spAutoFit/>
          </a:bodyPr>
          <a:lstStyle/>
          <a:p>
            <a:r>
              <a:rPr lang="zh-CN" altLang="en-US" sz="3200" b="1">
                <a:solidFill>
                  <a:srgbClr val="FF0000"/>
                </a:solidFill>
              </a:rPr>
              <a:t>第一部分（1）：评价自己，引出话题。</a:t>
            </a:r>
            <a:endParaRPr lang="zh-CN" altLang="en-US" sz="3200" b="1">
              <a:solidFill>
                <a:srgbClr val="FF0000"/>
              </a:solidFill>
            </a:endParaRPr>
          </a:p>
          <a:p>
            <a:r>
              <a:rPr lang="zh-CN" altLang="en-US" sz="3200" b="1">
                <a:solidFill>
                  <a:srgbClr val="FF0000"/>
                </a:solidFill>
              </a:rPr>
              <a:t>第二部分（2—7）：写自己的第六个抉择。</a:t>
            </a:r>
            <a:endParaRPr lang="zh-CN" altLang="en-US" sz="3200" b="1">
              <a:solidFill>
                <a:srgbClr val="FF0000"/>
              </a:solidFill>
            </a:endParaRPr>
          </a:p>
          <a:p>
            <a:r>
              <a:rPr lang="zh-CN" altLang="en-US" sz="3200" b="1">
                <a:solidFill>
                  <a:srgbClr val="FF0000"/>
                </a:solidFill>
              </a:rPr>
              <a:t>第三部分（8）：总结全文，提出希望。</a:t>
            </a:r>
            <a:endParaRPr lang="zh-CN" altLang="en-US" sz="3200" b="1">
              <a:solidFill>
                <a:srgbClr val="FF0000"/>
              </a:solidFill>
            </a:endParaRPr>
          </a:p>
        </p:txBody>
      </p:sp>
      <p:sp>
        <p:nvSpPr>
          <p:cNvPr id="22533" name="文本框 6"/>
          <p:cNvSpPr txBox="1">
            <a:spLocks noChangeArrowheads="1"/>
          </p:cNvSpPr>
          <p:nvPr/>
        </p:nvSpPr>
        <p:spPr bwMode="auto">
          <a:xfrm>
            <a:off x="900113" y="2924175"/>
            <a:ext cx="5880100" cy="641350"/>
          </a:xfrm>
          <a:prstGeom prst="rect">
            <a:avLst/>
          </a:prstGeom>
          <a:noFill/>
          <a:ln w="9525">
            <a:noFill/>
            <a:miter lim="800000"/>
          </a:ln>
        </p:spPr>
        <p:txBody>
          <a:bodyPr>
            <a:spAutoFit/>
          </a:bodyPr>
          <a:lstStyle/>
          <a:p>
            <a:r>
              <a:rPr lang="en-US" altLang="zh-CN" sz="3600" b="1"/>
              <a:t>2.</a:t>
            </a:r>
            <a:r>
              <a:rPr lang="zh-CN" altLang="en-US" sz="3600" b="1"/>
              <a:t>概括分析文章的段落层次。</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2"/>
                                        </p:tgtEl>
                                        <p:attrNameLst>
                                          <p:attrName>style.visibility</p:attrName>
                                        </p:attrNameLst>
                                      </p:cBhvr>
                                      <p:to>
                                        <p:strVal val="visible"/>
                                      </p:to>
                                    </p:set>
                                    <p:anim calcmode="lin" valueType="num">
                                      <p:cBhvr additive="base">
                                        <p:cTn id="13" dur="500" fill="hold"/>
                                        <p:tgtEl>
                                          <p:spTgt spid="22532"/>
                                        </p:tgtEl>
                                        <p:attrNameLst>
                                          <p:attrName>ppt_x</p:attrName>
                                        </p:attrNameLst>
                                      </p:cBhvr>
                                      <p:tavLst>
                                        <p:tav tm="0">
                                          <p:val>
                                            <p:strVal val="#ppt_x"/>
                                          </p:val>
                                        </p:tav>
                                        <p:tav tm="100000">
                                          <p:val>
                                            <p:strVal val="#ppt_x"/>
                                          </p:val>
                                        </p:tav>
                                      </p:tavLst>
                                    </p:anim>
                                    <p:anim calcmode="lin" valueType="num">
                                      <p:cBhvr additive="base">
                                        <p:cTn id="14"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5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1"/>
          <p:cNvSpPr txBox="1">
            <a:spLocks noChangeArrowheads="1"/>
          </p:cNvSpPr>
          <p:nvPr/>
        </p:nvSpPr>
        <p:spPr bwMode="auto">
          <a:xfrm>
            <a:off x="1763713" y="765175"/>
            <a:ext cx="5761037" cy="711200"/>
          </a:xfrm>
          <a:prstGeom prst="rect">
            <a:avLst/>
          </a:prstGeom>
          <a:noFill/>
          <a:ln w="9525">
            <a:solidFill>
              <a:schemeClr val="tx2"/>
            </a:solidFill>
            <a:miter lim="800000"/>
          </a:ln>
        </p:spPr>
        <p:txBody>
          <a:bodyPr>
            <a:spAutoFit/>
          </a:bodyPr>
          <a:lstStyle/>
          <a:p>
            <a:pPr algn="ctr"/>
            <a:r>
              <a:rPr lang="zh-CN" altLang="en-US" sz="4000" b="1">
                <a:ea typeface="黑体" panose="02010609060101010101" pitchFamily="2" charset="-122"/>
              </a:rPr>
              <a:t>研读课文，深入理解</a:t>
            </a:r>
            <a:endParaRPr lang="zh-CN" altLang="en-US" sz="4000" b="1">
              <a:ea typeface="黑体" panose="02010609060101010101" pitchFamily="2" charset="-122"/>
            </a:endParaRPr>
          </a:p>
        </p:txBody>
      </p:sp>
      <p:sp>
        <p:nvSpPr>
          <p:cNvPr id="23554" name="文本框 2"/>
          <p:cNvSpPr txBox="1">
            <a:spLocks noChangeArrowheads="1"/>
          </p:cNvSpPr>
          <p:nvPr/>
        </p:nvSpPr>
        <p:spPr bwMode="auto">
          <a:xfrm>
            <a:off x="250825" y="1557338"/>
            <a:ext cx="8642350" cy="1190625"/>
          </a:xfrm>
          <a:prstGeom prst="rect">
            <a:avLst/>
          </a:prstGeom>
          <a:noFill/>
          <a:ln w="9525">
            <a:noFill/>
            <a:miter lim="800000"/>
          </a:ln>
        </p:spPr>
        <p:txBody>
          <a:bodyPr>
            <a:spAutoFit/>
          </a:bodyPr>
          <a:lstStyle/>
          <a:p>
            <a:r>
              <a:rPr lang="zh-CN" altLang="en-US" sz="3600" b="1"/>
              <a:t>王选教授的第六个抉择是什么？他做出这一抉择的原因是什么？有什么意义？</a:t>
            </a:r>
            <a:endParaRPr lang="zh-CN" altLang="en-US" sz="3600" b="1"/>
          </a:p>
        </p:txBody>
      </p:sp>
      <p:sp>
        <p:nvSpPr>
          <p:cNvPr id="23555" name="文本框 4"/>
          <p:cNvSpPr txBox="1">
            <a:spLocks noChangeArrowheads="1"/>
          </p:cNvSpPr>
          <p:nvPr/>
        </p:nvSpPr>
        <p:spPr bwMode="auto">
          <a:xfrm>
            <a:off x="395288" y="2852738"/>
            <a:ext cx="8497887" cy="3503612"/>
          </a:xfrm>
          <a:prstGeom prst="rect">
            <a:avLst/>
          </a:prstGeom>
          <a:noFill/>
          <a:ln w="9525">
            <a:noFill/>
            <a:miter lim="800000"/>
          </a:ln>
        </p:spPr>
        <p:txBody>
          <a:bodyPr>
            <a:spAutoFit/>
          </a:bodyPr>
          <a:lstStyle/>
          <a:p>
            <a:r>
              <a:rPr lang="zh-CN" altLang="en-US" sz="3200" b="1">
                <a:solidFill>
                  <a:srgbClr val="FF0000"/>
                </a:solidFill>
              </a:rPr>
              <a:t>作者的第六个抉择是大力扶植年轻人。</a:t>
            </a:r>
            <a:endParaRPr lang="zh-CN" altLang="en-US" sz="3200" b="1">
              <a:solidFill>
                <a:srgbClr val="FF0000"/>
              </a:solidFill>
            </a:endParaRPr>
          </a:p>
          <a:p>
            <a:r>
              <a:rPr lang="zh-CN" altLang="en-US" sz="3200" b="1">
                <a:solidFill>
                  <a:srgbClr val="FF0000"/>
                </a:solidFill>
              </a:rPr>
              <a:t>抉择的原因：（1）这是历史规律；（2）“我”已不是权威；（3）创业的都是年轻人，这是趋势；（4）“我”有自知之明，不可也不敢在科研上犯错误。</a:t>
            </a:r>
            <a:endParaRPr lang="zh-CN" altLang="en-US" sz="3200" b="1">
              <a:solidFill>
                <a:srgbClr val="FF0000"/>
              </a:solidFill>
            </a:endParaRPr>
          </a:p>
          <a:p>
            <a:r>
              <a:rPr lang="zh-CN" altLang="en-US" sz="3200" b="1">
                <a:solidFill>
                  <a:srgbClr val="FF0000"/>
                </a:solidFill>
              </a:rPr>
              <a:t>意义：鼓励年轻人大胆创新，向未知的领域探索进取，为国家建设积极做贡献。</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ppt_x"/>
                                          </p:val>
                                        </p:tav>
                                        <p:tav tm="100000">
                                          <p:val>
                                            <p:strVal val="#ppt_x"/>
                                          </p:val>
                                        </p:tav>
                                      </p:tavLst>
                                    </p:anim>
                                    <p:anim calcmode="lin" valueType="num">
                                      <p:cBhvr additive="base">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2"/>
          <p:cNvSpPr txBox="1">
            <a:spLocks noChangeArrowheads="1"/>
          </p:cNvSpPr>
          <p:nvPr/>
        </p:nvSpPr>
        <p:spPr bwMode="auto">
          <a:xfrm>
            <a:off x="827088" y="620713"/>
            <a:ext cx="7848600" cy="641350"/>
          </a:xfrm>
          <a:prstGeom prst="rect">
            <a:avLst/>
          </a:prstGeom>
          <a:noFill/>
          <a:ln w="9525">
            <a:noFill/>
            <a:miter lim="800000"/>
          </a:ln>
        </p:spPr>
        <p:txBody>
          <a:bodyPr>
            <a:spAutoFit/>
          </a:bodyPr>
          <a:lstStyle/>
          <a:p>
            <a:r>
              <a:rPr lang="zh-CN" altLang="en-US" sz="3600" b="1"/>
              <a:t>课文第一节如何引出话题的？</a:t>
            </a:r>
            <a:endParaRPr lang="zh-CN" altLang="en-US" sz="3600" b="1"/>
          </a:p>
        </p:txBody>
      </p:sp>
      <p:sp>
        <p:nvSpPr>
          <p:cNvPr id="24578" name="文本框 4"/>
          <p:cNvSpPr txBox="1">
            <a:spLocks noChangeArrowheads="1"/>
          </p:cNvSpPr>
          <p:nvPr/>
        </p:nvSpPr>
        <p:spPr bwMode="auto">
          <a:xfrm>
            <a:off x="395288" y="1576388"/>
            <a:ext cx="8569325" cy="1066800"/>
          </a:xfrm>
          <a:prstGeom prst="rect">
            <a:avLst/>
          </a:prstGeom>
          <a:noFill/>
          <a:ln w="9525">
            <a:noFill/>
            <a:miter lim="800000"/>
          </a:ln>
        </p:spPr>
        <p:txBody>
          <a:bodyPr>
            <a:spAutoFit/>
          </a:bodyPr>
          <a:lstStyle/>
          <a:p>
            <a:r>
              <a:rPr lang="zh-CN" altLang="en-US" sz="3200" b="1">
                <a:solidFill>
                  <a:srgbClr val="FF0000"/>
                </a:solidFill>
              </a:rPr>
              <a:t>作者先用比尔盖茨的事例，再用电视节目引出对自己的评价，自然过渡到自己要谈论的话题。</a:t>
            </a:r>
            <a:endParaRPr lang="zh-CN" altLang="en-US" sz="3200" b="1">
              <a:solidFill>
                <a:srgbClr val="FF0000"/>
              </a:solidFill>
            </a:endParaRPr>
          </a:p>
        </p:txBody>
      </p:sp>
      <p:sp>
        <p:nvSpPr>
          <p:cNvPr id="24579" name="文本框 5"/>
          <p:cNvSpPr txBox="1">
            <a:spLocks noChangeArrowheads="1"/>
          </p:cNvSpPr>
          <p:nvPr/>
        </p:nvSpPr>
        <p:spPr bwMode="auto">
          <a:xfrm>
            <a:off x="900113" y="2924175"/>
            <a:ext cx="7153275" cy="641350"/>
          </a:xfrm>
          <a:prstGeom prst="rect">
            <a:avLst/>
          </a:prstGeom>
          <a:noFill/>
          <a:ln w="9525">
            <a:noFill/>
            <a:miter lim="800000"/>
          </a:ln>
        </p:spPr>
        <p:txBody>
          <a:bodyPr>
            <a:spAutoFit/>
          </a:bodyPr>
          <a:lstStyle/>
          <a:p>
            <a:r>
              <a:rPr lang="zh-CN" altLang="en-US" sz="3600" b="1"/>
              <a:t>课文最后一节提出了什么希望？</a:t>
            </a:r>
            <a:endParaRPr lang="zh-CN" altLang="en-US" sz="3600" b="1"/>
          </a:p>
        </p:txBody>
      </p:sp>
      <p:sp>
        <p:nvSpPr>
          <p:cNvPr id="7" name="文本框 6"/>
          <p:cNvSpPr txBox="1">
            <a:spLocks noChangeArrowheads="1"/>
          </p:cNvSpPr>
          <p:nvPr/>
        </p:nvSpPr>
        <p:spPr bwMode="auto">
          <a:xfrm>
            <a:off x="468313" y="3789363"/>
            <a:ext cx="7521575" cy="1066800"/>
          </a:xfrm>
          <a:prstGeom prst="rect">
            <a:avLst/>
          </a:prstGeom>
          <a:noFill/>
          <a:ln w="9525">
            <a:noFill/>
            <a:miter lim="800000"/>
          </a:ln>
        </p:spPr>
        <p:txBody>
          <a:bodyPr>
            <a:spAutoFit/>
          </a:bodyPr>
          <a:lstStyle/>
          <a:p>
            <a:r>
              <a:rPr lang="zh-CN" altLang="en-US" sz="3200" b="1">
                <a:solidFill>
                  <a:srgbClr val="FF0000"/>
                </a:solidFill>
              </a:rPr>
              <a:t>希望青年学生把自己溶在大集体里，体现自我价值。</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7"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优秀教案模板(课时)低版本</Template>
  <TotalTime>0</TotalTime>
  <Words>1813</Words>
  <Application>WPS 演示</Application>
  <PresentationFormat>全屏显示(4:3)</PresentationFormat>
  <Paragraphs>140</Paragraphs>
  <Slides>19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Arial</vt:lpstr>
      <vt:lpstr>宋体</vt:lpstr>
      <vt:lpstr>Wingdings</vt:lpstr>
      <vt:lpstr>Calibri</vt:lpstr>
      <vt:lpstr>黑体</vt:lpstr>
      <vt:lpstr>微软雅黑</vt:lpstr>
      <vt:lpstr>Century Gothic</vt:lpstr>
      <vt:lpstr>Arial Unicode MS</vt:lpstr>
      <vt:lpstr>Calibri Light</vt:lpstr>
      <vt:lpstr>MingLiU</vt:lpstr>
      <vt:lpstr>自定义设计方案</vt:lpstr>
      <vt:lpstr>  我一生中的重要抉择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散 步</dc:title>
  <dc:creator>Lenovo User</dc:creator>
  <cp:lastModifiedBy>编辑资料 李倩倩</cp:lastModifiedBy>
  <cp:revision>38</cp:revision>
  <dcterms:created xsi:type="dcterms:W3CDTF">2014-04-05T06:19:00Z</dcterms:created>
  <dcterms:modified xsi:type="dcterms:W3CDTF">2018-04-17T01:50:35Z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