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333" r:id="rId4"/>
    <p:sldId id="261" r:id="rId5"/>
    <p:sldId id="306" r:id="rId6"/>
    <p:sldId id="264" r:id="rId8"/>
    <p:sldId id="334" r:id="rId9"/>
    <p:sldId id="309" r:id="rId10"/>
    <p:sldId id="310" r:id="rId11"/>
    <p:sldId id="311" r:id="rId12"/>
    <p:sldId id="312" r:id="rId13"/>
    <p:sldId id="313" r:id="rId14"/>
    <p:sldId id="314" r:id="rId15"/>
    <p:sldId id="315" r:id="rId16"/>
    <p:sldId id="316" r:id="rId17"/>
    <p:sldId id="317" r:id="rId18"/>
    <p:sldId id="318" r:id="rId19"/>
    <p:sldId id="319" r:id="rId20"/>
    <p:sldId id="320" r:id="rId21"/>
    <p:sldId id="321" r:id="rId22"/>
    <p:sldId id="322" r:id="rId23"/>
    <p:sldId id="323" r:id="rId24"/>
    <p:sldId id="324" r:id="rId25"/>
    <p:sldId id="325" r:id="rId26"/>
    <p:sldId id="326" r:id="rId27"/>
    <p:sldId id="332" r:id="rId28"/>
    <p:sldId id="327" r:id="rId29"/>
    <p:sldId id="328" r:id="rId30"/>
    <p:sldId id="335" r:id="rId31"/>
    <p:sldId id="331" r:id="rId32"/>
    <p:sldId id="329" r:id="rId33"/>
    <p:sldId id="336" r:id="rId34"/>
    <p:sldId id="337" r:id="rId35"/>
    <p:sldId id="330" r:id="rId36"/>
    <p:sldId id="267" r:id="rId37"/>
    <p:sldId id="269" r:id="rId38"/>
    <p:sldId id="338" r:id="rId39"/>
    <p:sldId id="286" r:id="rId4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4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4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4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4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4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4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4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4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48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1C1C1C"/>
    <a:srgbClr val="996633"/>
    <a:srgbClr val="CC6600"/>
    <a:srgbClr val="990000"/>
    <a:srgbClr val="FFFF00"/>
    <a:srgbClr val="FFFF66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2D4CCF-863C-4054-8B4D-15D2DE7D4C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8D3581-67DD-4DEF-A92C-68EBE266C52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8D3581-67DD-4DEF-A92C-68EBE266C5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3427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01625" y="607695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07695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07695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9BF81A-C9FD-4023-9FB2-6C657560085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EF4A9-BD35-476D-8C9C-9818FCB2F48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0363" y="685800"/>
            <a:ext cx="2135187" cy="5181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56338" cy="5181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498634-03FE-41D7-92EE-CA8E721531B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4EA9B0-3054-4DC4-8B7B-EF87E5C9616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76E2E-EA8D-4801-96B5-49B6F65B7C1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E187A7-8B7C-4F5C-BD5D-F259DC3D104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0AC99B-C093-4067-B07B-99D84704D6E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7287AD-B152-44A6-9EF1-ECC01C49485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E4C3ED-ECE2-47B5-946D-B087382D846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5DEFC-54FB-4267-811D-3545A4838BE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5C9B38-847C-4948-BEEB-0C13D3FE325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685800"/>
            <a:ext cx="8540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4800" y="1981200"/>
            <a:ext cx="854075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4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4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4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9042849-C35D-4837-81B8-FB2B4B941B59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slide" Target="slide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6"/>
          <p:cNvSpPr txBox="1">
            <a:spLocks noChangeArrowheads="1"/>
          </p:cNvSpPr>
          <p:nvPr/>
        </p:nvSpPr>
        <p:spPr bwMode="auto">
          <a:xfrm>
            <a:off x="838200" y="2133600"/>
            <a:ext cx="76962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8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望 海 潮</a:t>
            </a:r>
            <a:br>
              <a:rPr lang="zh-CN" altLang="en-US" sz="8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en-US" altLang="zh-CN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  <a:ea typeface="黑体" panose="02010609060101010101" pitchFamily="49" charset="-122"/>
              </a:rPr>
              <a:t>——</a:t>
            </a:r>
            <a:r>
              <a:rPr lang="en-US" altLang="zh-CN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anose="02010609060101010101" pitchFamily="49" charset="-122"/>
              </a:rPr>
              <a:t>柳永</a:t>
            </a:r>
            <a:endParaRPr lang="zh-CN" altLang="en-US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WordArt 3"/>
          <p:cNvSpPr>
            <a:spLocks noChangeArrowheads="1" noChangeShapeType="1"/>
          </p:cNvSpPr>
          <p:nvPr/>
        </p:nvSpPr>
        <p:spPr bwMode="auto">
          <a:xfrm>
            <a:off x="381000" y="1143000"/>
            <a:ext cx="86106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市列珠玑，户盈罗绮，竞豪奢。</a:t>
            </a:r>
            <a:endParaRPr lang="zh-CN" altLang="en-US" sz="3600" b="1" kern="10">
              <a:ln w="9525">
                <a:solidFill>
                  <a:srgbClr val="FF0000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4868" name="Text Box 4"/>
          <p:cNvSpPr txBox="1">
            <a:spLocks noChangeArrowheads="1"/>
          </p:cNvSpPr>
          <p:nvPr/>
        </p:nvSpPr>
        <p:spPr bwMode="auto">
          <a:xfrm>
            <a:off x="533400" y="2819400"/>
            <a:ext cx="76962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/>
              <a:t>      </a:t>
            </a:r>
            <a:r>
              <a:rPr lang="zh-CN" altLang="en-US" sz="3600" b="1">
                <a:solidFill>
                  <a:srgbClr val="0000FF"/>
                </a:solidFill>
              </a:rPr>
              <a:t>市场上陈列着珠玉珍宝，家庭里充满着绫罗绸缎，争讲豪华。</a:t>
            </a:r>
            <a:endParaRPr lang="zh-CN" altLang="en-US" sz="3600" b="1">
              <a:solidFill>
                <a:srgbClr val="0000FF"/>
              </a:solidFill>
            </a:endParaRPr>
          </a:p>
        </p:txBody>
      </p:sp>
      <p:sp>
        <p:nvSpPr>
          <p:cNvPr id="164869" name="WordArt 5"/>
          <p:cNvSpPr>
            <a:spLocks noChangeArrowheads="1" noChangeShapeType="1"/>
          </p:cNvSpPr>
          <p:nvPr/>
        </p:nvSpPr>
        <p:spPr bwMode="auto">
          <a:xfrm>
            <a:off x="2590800" y="4648200"/>
            <a:ext cx="3962400" cy="990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8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人民富有</a:t>
            </a:r>
            <a:endParaRPr lang="zh-CN" altLang="en-US" sz="3600" kern="10">
              <a:solidFill>
                <a:srgbClr val="FF0000"/>
              </a:solidFill>
              <a:effectLst>
                <a:outerShdw dist="35921" dir="2700000" algn="ctr" rotWithShape="0">
                  <a:srgbClr val="C0C0C0">
                    <a:alpha val="78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4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648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68" grpId="0" autoUpdateAnimBg="0"/>
      <p:bldP spid="16486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ext Box 2"/>
          <p:cNvSpPr txBox="1">
            <a:spLocks noChangeArrowheads="1"/>
          </p:cNvSpPr>
          <p:nvPr/>
        </p:nvSpPr>
        <p:spPr bwMode="auto">
          <a:xfrm>
            <a:off x="180975" y="352425"/>
            <a:ext cx="8712200" cy="631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FF0000"/>
                </a:solidFill>
                <a:ea typeface="黑体" panose="02010609060101010101" pitchFamily="49" charset="-122"/>
              </a:rPr>
              <a:t>钱塘“好景”：</a:t>
            </a:r>
            <a:endParaRPr lang="zh-CN" altLang="en-US" b="1" dirty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地理形势</a:t>
            </a:r>
            <a:r>
              <a:rPr lang="zh-CN" altLang="en-US" sz="3600" b="1" dirty="0">
                <a:solidFill>
                  <a:srgbClr val="FF0000"/>
                </a:solidFill>
                <a:ea typeface="黑体" panose="02010609060101010101" pitchFamily="49" charset="-122"/>
              </a:rPr>
              <a:t>优越</a:t>
            </a:r>
            <a:endParaRPr lang="zh-CN" altLang="en-US" sz="3600" b="1" dirty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600" b="1" dirty="0">
                <a:ea typeface="黑体" panose="02010609060101010101" pitchFamily="49" charset="-122"/>
              </a:rPr>
              <a:t>       东南形胜</a:t>
            </a:r>
            <a:endParaRPr lang="zh-CN" altLang="en-US" sz="3600" b="1" dirty="0"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历史</a:t>
            </a:r>
            <a:r>
              <a:rPr lang="zh-CN" altLang="en-US" sz="3600" b="1" dirty="0">
                <a:solidFill>
                  <a:srgbClr val="FF0000"/>
                </a:solidFill>
                <a:ea typeface="黑体" panose="02010609060101010101" pitchFamily="49" charset="-122"/>
              </a:rPr>
              <a:t>悠久</a:t>
            </a:r>
            <a:endParaRPr lang="zh-CN" altLang="en-US" sz="3600" b="1" dirty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600" b="1" dirty="0">
                <a:ea typeface="黑体" panose="02010609060101010101" pitchFamily="49" charset="-122"/>
              </a:rPr>
              <a:t>       三吴都会，钱塘自古繁华</a:t>
            </a:r>
            <a:endParaRPr lang="zh-CN" altLang="en-US" sz="3600" b="1" dirty="0"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居民区</a:t>
            </a:r>
            <a:r>
              <a:rPr lang="zh-CN" altLang="en-US" sz="3600" b="1" dirty="0">
                <a:solidFill>
                  <a:srgbClr val="FF0000"/>
                </a:solidFill>
                <a:ea typeface="黑体" panose="02010609060101010101" pitchFamily="49" charset="-122"/>
              </a:rPr>
              <a:t>繁华</a:t>
            </a:r>
            <a:endParaRPr lang="zh-CN" altLang="en-US" sz="3600" b="1" dirty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600" b="1" dirty="0">
                <a:ea typeface="黑体" panose="02010609060101010101" pitchFamily="49" charset="-122"/>
              </a:rPr>
              <a:t>       烟柳画桥，风帘翠幕，参差十万人家</a:t>
            </a:r>
            <a:endParaRPr lang="zh-CN" altLang="en-US" sz="3600" b="1" dirty="0"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钱塘潮</a:t>
            </a:r>
            <a:r>
              <a:rPr lang="zh-CN" altLang="en-US" sz="3600" b="1" dirty="0">
                <a:solidFill>
                  <a:srgbClr val="FF0000"/>
                </a:solidFill>
                <a:ea typeface="黑体" panose="02010609060101010101" pitchFamily="49" charset="-122"/>
              </a:rPr>
              <a:t>雄伟壮丽</a:t>
            </a:r>
            <a:endParaRPr lang="zh-CN" altLang="en-US" sz="3600" b="1" dirty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600" b="1" dirty="0">
                <a:ea typeface="黑体" panose="02010609060101010101" pitchFamily="49" charset="-122"/>
              </a:rPr>
              <a:t>       云树绕堤沙，怒涛卷霜雪，天堑无涯</a:t>
            </a:r>
            <a:endParaRPr lang="zh-CN" altLang="en-US" sz="3600" b="1" dirty="0"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人民</a:t>
            </a:r>
            <a:r>
              <a:rPr lang="zh-CN" altLang="en-US" sz="3600" b="1" dirty="0">
                <a:solidFill>
                  <a:srgbClr val="FF0000"/>
                </a:solidFill>
                <a:ea typeface="黑体" panose="02010609060101010101" pitchFamily="49" charset="-122"/>
              </a:rPr>
              <a:t>富有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，社会财富</a:t>
            </a:r>
            <a:r>
              <a:rPr lang="zh-CN" altLang="en-US" sz="3600" b="1" dirty="0">
                <a:solidFill>
                  <a:srgbClr val="FF0000"/>
                </a:solidFill>
                <a:ea typeface="黑体" panose="02010609060101010101" pitchFamily="49" charset="-122"/>
              </a:rPr>
              <a:t>丰盛</a:t>
            </a:r>
            <a:r>
              <a:rPr lang="zh-CN" altLang="en-US" sz="3600" b="1" dirty="0">
                <a:solidFill>
                  <a:srgbClr val="0000FF"/>
                </a:solidFill>
                <a:ea typeface="黑体" panose="02010609060101010101" pitchFamily="49" charset="-122"/>
              </a:rPr>
              <a:t>，民众生活</a:t>
            </a:r>
            <a:r>
              <a:rPr lang="zh-CN" altLang="en-US" sz="3600" b="1" dirty="0">
                <a:solidFill>
                  <a:srgbClr val="FF0000"/>
                </a:solidFill>
                <a:ea typeface="黑体" panose="02010609060101010101" pitchFamily="49" charset="-122"/>
              </a:rPr>
              <a:t>豪奢</a:t>
            </a:r>
            <a:endParaRPr lang="zh-CN" altLang="en-US" sz="3600" b="1" dirty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600" b="1" dirty="0">
                <a:ea typeface="黑体" panose="02010609060101010101" pitchFamily="49" charset="-122"/>
              </a:rPr>
              <a:t>       市列珠玑，户盈罗绮，竞豪奢</a:t>
            </a:r>
            <a:endParaRPr lang="zh-CN" altLang="en-US" sz="3600" b="1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90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90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90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90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890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890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890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890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8909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8909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WordArt 3"/>
          <p:cNvSpPr>
            <a:spLocks noChangeArrowheads="1" noChangeShapeType="1"/>
          </p:cNvSpPr>
          <p:nvPr/>
        </p:nvSpPr>
        <p:spPr bwMode="auto">
          <a:xfrm>
            <a:off x="304800" y="1066800"/>
            <a:ext cx="84582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重湖叠巘清嘉，有三秋桂子，十里荷花。</a:t>
            </a:r>
            <a:endParaRPr lang="zh-CN" altLang="en-US" sz="3600" kern="10">
              <a:ln w="9525">
                <a:solidFill>
                  <a:srgbClr val="FF0000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5892" name="Text Box 4"/>
          <p:cNvSpPr txBox="1">
            <a:spLocks noChangeArrowheads="1"/>
          </p:cNvSpPr>
          <p:nvPr/>
        </p:nvSpPr>
        <p:spPr bwMode="auto">
          <a:xfrm>
            <a:off x="533400" y="2743200"/>
            <a:ext cx="78486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/>
              <a:t>       </a:t>
            </a:r>
            <a:r>
              <a:rPr lang="zh-CN" altLang="en-US" sz="3600" b="1">
                <a:solidFill>
                  <a:srgbClr val="0000FF"/>
                </a:solidFill>
              </a:rPr>
              <a:t>里湖、外湖与重重叠叠的山岭，非常清秀美丽，有秋天的桂子和十里荷花香。</a:t>
            </a:r>
            <a:endParaRPr lang="zh-CN" altLang="en-US" sz="3600" b="1">
              <a:solidFill>
                <a:srgbClr val="0000FF"/>
              </a:solidFill>
            </a:endParaRPr>
          </a:p>
        </p:txBody>
      </p:sp>
      <p:sp>
        <p:nvSpPr>
          <p:cNvPr id="165893" name="WordArt 5"/>
          <p:cNvSpPr>
            <a:spLocks noChangeArrowheads="1" noChangeShapeType="1"/>
          </p:cNvSpPr>
          <p:nvPr/>
        </p:nvSpPr>
        <p:spPr bwMode="auto">
          <a:xfrm>
            <a:off x="1790700" y="4953000"/>
            <a:ext cx="5334000" cy="12192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solidFill>
                  <a:srgbClr val="FF0000"/>
                </a:solidFill>
                <a:effectLst>
                  <a:outerShdw dist="35921" dir="2700000" algn="ctr" rotWithShape="0">
                    <a:srgbClr val="C0C0C0">
                      <a:alpha val="78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总括湖山之美</a:t>
            </a:r>
            <a:endParaRPr lang="zh-CN" altLang="en-US" sz="3600" kern="10">
              <a:solidFill>
                <a:srgbClr val="FF0000"/>
              </a:solidFill>
              <a:effectLst>
                <a:outerShdw dist="35921" dir="2700000" algn="ctr" rotWithShape="0">
                  <a:srgbClr val="C0C0C0">
                    <a:alpha val="78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41" name="Text Box 6"/>
          <p:cNvSpPr txBox="1">
            <a:spLocks noChangeArrowheads="1"/>
          </p:cNvSpPr>
          <p:nvPr/>
        </p:nvSpPr>
        <p:spPr bwMode="auto">
          <a:xfrm>
            <a:off x="179388" y="44450"/>
            <a:ext cx="1584325" cy="8239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808080">
                <a:alpha val="78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</a:rPr>
              <a:t>下片</a:t>
            </a:r>
            <a:endParaRPr lang="zh-CN" altLang="en-US" b="1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5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658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2" grpId="0" autoUpdateAnimBg="0"/>
      <p:bldP spid="16589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WordArt 3"/>
          <p:cNvSpPr>
            <a:spLocks noChangeArrowheads="1" noChangeShapeType="1"/>
          </p:cNvSpPr>
          <p:nvPr/>
        </p:nvSpPr>
        <p:spPr bwMode="auto">
          <a:xfrm>
            <a:off x="381000" y="1219200"/>
            <a:ext cx="84582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羌管弄晴，菱歌泛夜，嬉嬉钓叟莲娃。</a:t>
            </a:r>
            <a:endParaRPr lang="zh-CN" altLang="en-US" sz="3600" b="1" kern="10">
              <a:ln w="9525">
                <a:solidFill>
                  <a:srgbClr val="FF0000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6916" name="Text Box 4"/>
          <p:cNvSpPr txBox="1">
            <a:spLocks noChangeArrowheads="1"/>
          </p:cNvSpPr>
          <p:nvPr/>
        </p:nvSpPr>
        <p:spPr bwMode="auto">
          <a:xfrm>
            <a:off x="457200" y="2743200"/>
            <a:ext cx="80772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/>
              <a:t>       </a:t>
            </a:r>
            <a:r>
              <a:rPr lang="zh-CN" altLang="en-US" sz="3600" b="1">
                <a:solidFill>
                  <a:srgbClr val="0000FF"/>
                </a:solidFill>
              </a:rPr>
              <a:t>晴天欢快地奏乐，夜晚划船采菱唱歌，钓鱼的老翁，采莲的姑娘都喜笑颜开。</a:t>
            </a:r>
            <a:endParaRPr lang="zh-CN" altLang="en-US" sz="3600" b="1">
              <a:solidFill>
                <a:srgbClr val="0000FF"/>
              </a:solidFill>
            </a:endParaRPr>
          </a:p>
        </p:txBody>
      </p:sp>
      <p:sp>
        <p:nvSpPr>
          <p:cNvPr id="166917" name="WordArt 5"/>
          <p:cNvSpPr>
            <a:spLocks noChangeArrowheads="1" noChangeShapeType="1"/>
          </p:cNvSpPr>
          <p:nvPr/>
        </p:nvSpPr>
        <p:spPr bwMode="auto">
          <a:xfrm>
            <a:off x="2057400" y="4721225"/>
            <a:ext cx="4876800" cy="990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民众悠闲的生活</a:t>
            </a:r>
            <a:endParaRPr lang="zh-CN" altLang="en-US" sz="3600" b="1" kern="1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6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669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6" grpId="0" autoUpdateAnimBg="0"/>
      <p:bldP spid="1669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WordArt 3"/>
          <p:cNvSpPr>
            <a:spLocks noChangeArrowheads="1" noChangeShapeType="1"/>
          </p:cNvSpPr>
          <p:nvPr/>
        </p:nvSpPr>
        <p:spPr bwMode="auto">
          <a:xfrm>
            <a:off x="228600" y="1143000"/>
            <a:ext cx="87630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千骑拥高牙，乘醉听萧鼓，吟赏烟霞。</a:t>
            </a:r>
            <a:endParaRPr lang="zh-CN" altLang="en-US" sz="3600" b="1" kern="10">
              <a:ln w="9525">
                <a:solidFill>
                  <a:srgbClr val="FF0000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7940" name="Text Box 4"/>
          <p:cNvSpPr txBox="1">
            <a:spLocks noChangeArrowheads="1"/>
          </p:cNvSpPr>
          <p:nvPr/>
        </p:nvSpPr>
        <p:spPr bwMode="auto">
          <a:xfrm>
            <a:off x="609600" y="2819400"/>
            <a:ext cx="76962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/>
              <a:t>       </a:t>
            </a:r>
            <a:r>
              <a:rPr lang="zh-CN" altLang="en-US" sz="3600" b="1">
                <a:solidFill>
                  <a:srgbClr val="0000FF"/>
                </a:solidFill>
              </a:rPr>
              <a:t>千名骑兵簇拥着长官，乘醉听吹箫击鼓，观赏、吟唱烟霞风光。</a:t>
            </a:r>
            <a:endParaRPr lang="zh-CN" altLang="en-US" sz="3600" b="1">
              <a:solidFill>
                <a:srgbClr val="0000FF"/>
              </a:solidFill>
            </a:endParaRPr>
          </a:p>
        </p:txBody>
      </p:sp>
      <p:sp>
        <p:nvSpPr>
          <p:cNvPr id="167941" name="WordArt 5"/>
          <p:cNvSpPr>
            <a:spLocks noChangeArrowheads="1" noChangeShapeType="1"/>
          </p:cNvSpPr>
          <p:nvPr/>
        </p:nvSpPr>
        <p:spPr bwMode="auto">
          <a:xfrm>
            <a:off x="1371600" y="4724400"/>
            <a:ext cx="6400800" cy="12192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钱塘长官的休闲生活</a:t>
            </a:r>
            <a:endParaRPr lang="zh-CN" altLang="en-US" sz="3600" b="1" kern="1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7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679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679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67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67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7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7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40" grpId="0" autoUpdateAnimBg="0"/>
      <p:bldP spid="16794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WordArt 3"/>
          <p:cNvSpPr>
            <a:spLocks noChangeArrowheads="1" noChangeShapeType="1"/>
          </p:cNvSpPr>
          <p:nvPr/>
        </p:nvSpPr>
        <p:spPr bwMode="auto">
          <a:xfrm>
            <a:off x="457200" y="1066800"/>
            <a:ext cx="82296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异日图将好景，归去凤池夸。</a:t>
            </a:r>
            <a:endParaRPr lang="zh-CN" altLang="en-US" sz="3600" b="1" kern="10">
              <a:ln w="9525">
                <a:solidFill>
                  <a:srgbClr val="FF0000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8964" name="Text Box 4"/>
          <p:cNvSpPr txBox="1">
            <a:spLocks noChangeArrowheads="1"/>
          </p:cNvSpPr>
          <p:nvPr/>
        </p:nvSpPr>
        <p:spPr bwMode="auto">
          <a:xfrm>
            <a:off x="609600" y="2743200"/>
            <a:ext cx="77724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/>
              <a:t>        </a:t>
            </a:r>
            <a:r>
              <a:rPr lang="zh-CN" altLang="en-US" sz="3600" b="1">
                <a:solidFill>
                  <a:srgbClr val="0000FF"/>
                </a:solidFill>
              </a:rPr>
              <a:t>他日画上美好景致，回京升官时向人们夸耀。</a:t>
            </a:r>
            <a:endParaRPr lang="zh-CN" altLang="en-US" sz="3600" b="1">
              <a:solidFill>
                <a:srgbClr val="0000FF"/>
              </a:solidFill>
            </a:endParaRPr>
          </a:p>
        </p:txBody>
      </p:sp>
      <p:sp>
        <p:nvSpPr>
          <p:cNvPr id="168965" name="WordArt 5"/>
          <p:cNvSpPr>
            <a:spLocks noChangeArrowheads="1" noChangeShapeType="1"/>
          </p:cNvSpPr>
          <p:nvPr/>
        </p:nvSpPr>
        <p:spPr bwMode="auto">
          <a:xfrm>
            <a:off x="1524000" y="4495800"/>
            <a:ext cx="6400800" cy="12954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歌颂地方官的政绩</a:t>
            </a:r>
            <a:endParaRPr lang="zh-CN" altLang="en-US" sz="3600" b="1" kern="1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8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689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689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68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68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8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8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4" grpId="0" autoUpdateAnimBg="0"/>
      <p:bldP spid="16896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ext Box 2"/>
          <p:cNvSpPr txBox="1">
            <a:spLocks noChangeArrowheads="1"/>
          </p:cNvSpPr>
          <p:nvPr/>
        </p:nvSpPr>
        <p:spPr bwMode="auto">
          <a:xfrm>
            <a:off x="152400" y="39688"/>
            <a:ext cx="899160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5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endParaRPr lang="zh-CN" altLang="en-US" sz="1400" b="1">
              <a:solidFill>
                <a:srgbClr val="0000FF"/>
              </a:solidFill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0000FF"/>
                </a:solidFill>
                <a:ea typeface="黑体" panose="02010609060101010101" pitchFamily="49" charset="-122"/>
              </a:rPr>
              <a:t>西湖山水</a:t>
            </a:r>
            <a:r>
              <a:rPr lang="zh-CN" altLang="en-US" sz="3600" b="1">
                <a:solidFill>
                  <a:srgbClr val="FF0000"/>
                </a:solidFill>
                <a:ea typeface="黑体" panose="02010609060101010101" pitchFamily="49" charset="-122"/>
              </a:rPr>
              <a:t>秀丽</a:t>
            </a:r>
            <a:endParaRPr lang="zh-CN" altLang="en-US" sz="3600" b="1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重湖叠巘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清嘉。</a:t>
            </a:r>
            <a:r>
              <a:rPr lang="zh-CN" altLang="en-US" sz="3600" b="1">
                <a:ea typeface="黑体" panose="02010609060101010101" pitchFamily="49" charset="-122"/>
              </a:rPr>
              <a:t>有三秋桂子，十里荷花</a:t>
            </a:r>
            <a:endParaRPr lang="zh-CN" altLang="en-US" sz="3600" b="1"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0000FF"/>
                </a:solidFill>
                <a:ea typeface="黑体" panose="02010609060101010101" pitchFamily="49" charset="-122"/>
              </a:rPr>
              <a:t>民众生活</a:t>
            </a:r>
            <a:r>
              <a:rPr lang="zh-CN" altLang="en-US" sz="3600" b="1">
                <a:solidFill>
                  <a:srgbClr val="FF0000"/>
                </a:solidFill>
                <a:ea typeface="黑体" panose="02010609060101010101" pitchFamily="49" charset="-122"/>
              </a:rPr>
              <a:t>悠闲自在</a:t>
            </a:r>
            <a:endParaRPr lang="zh-CN" altLang="en-US" sz="3600" b="1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600" b="1">
                <a:ea typeface="黑体" panose="02010609060101010101" pitchFamily="49" charset="-122"/>
              </a:rPr>
              <a:t>       羌管弄晴，菱歌泛夜，嬉嬉钓叟莲娃</a:t>
            </a:r>
            <a:endParaRPr lang="zh-CN" altLang="en-US" sz="3600" b="1"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600" b="1">
                <a:solidFill>
                  <a:srgbClr val="0000FF"/>
                </a:solidFill>
                <a:ea typeface="黑体" panose="02010609060101010101" pitchFamily="49" charset="-122"/>
              </a:rPr>
              <a:t>钱塘长官生活</a:t>
            </a:r>
            <a:r>
              <a:rPr lang="zh-CN" altLang="en-US" sz="3600" b="1">
                <a:solidFill>
                  <a:srgbClr val="FF0000"/>
                </a:solidFill>
                <a:ea typeface="黑体" panose="02010609060101010101" pitchFamily="49" charset="-122"/>
              </a:rPr>
              <a:t>高雅</a:t>
            </a:r>
            <a:endParaRPr lang="zh-CN" altLang="en-US" sz="3600" b="1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600" b="1">
                <a:ea typeface="黑体" panose="02010609060101010101" pitchFamily="49" charset="-122"/>
              </a:rPr>
              <a:t>       千骑拥高牙，乘醉听箫鼓，吟赏烟霞</a:t>
            </a:r>
            <a:endParaRPr lang="zh-CN" altLang="en-US" sz="3600" b="1">
              <a:ea typeface="黑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结论：</a:t>
            </a:r>
            <a:endParaRPr lang="zh-CN" altLang="en-US" sz="4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异日图将好景，归去凤池夸。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01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01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01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01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901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901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901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901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739775" y="1450975"/>
            <a:ext cx="838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作者笔下的杭州给人什么印象？</a:t>
            </a:r>
            <a:endParaRPr lang="zh-CN" altLang="en-US" sz="44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9987" name="Text Box 3"/>
          <p:cNvSpPr txBox="1">
            <a:spLocks noChangeArrowheads="1"/>
          </p:cNvSpPr>
          <p:nvPr/>
        </p:nvSpPr>
        <p:spPr bwMode="auto">
          <a:xfrm>
            <a:off x="2590800" y="2819400"/>
            <a:ext cx="4267200" cy="217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5400" b="1">
                <a:solidFill>
                  <a:srgbClr val="FF0000"/>
                </a:solidFill>
                <a:ea typeface="楷体_GB2312" pitchFamily="49" charset="-122"/>
              </a:rPr>
              <a:t>富庶、美丽</a:t>
            </a:r>
            <a:endParaRPr lang="zh-CN" altLang="en-US" sz="5400" b="1">
              <a:solidFill>
                <a:srgbClr val="FF0000"/>
              </a:solidFill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5400" b="1">
                <a:solidFill>
                  <a:srgbClr val="FF0000"/>
                </a:solidFill>
                <a:ea typeface="楷体_GB2312" pitchFamily="49" charset="-122"/>
              </a:rPr>
              <a:t>安定、祥和</a:t>
            </a:r>
            <a:endParaRPr lang="zh-CN" altLang="en-US" sz="5400" b="1">
              <a:solidFill>
                <a:srgbClr val="FF0000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99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9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9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987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WordArt 2"/>
          <p:cNvSpPr>
            <a:spLocks noChangeArrowheads="1" noChangeShapeType="1"/>
          </p:cNvSpPr>
          <p:nvPr/>
        </p:nvSpPr>
        <p:spPr bwMode="auto">
          <a:xfrm>
            <a:off x="609600" y="758825"/>
            <a:ext cx="16764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FF3300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小结</a:t>
            </a:r>
            <a:endParaRPr lang="zh-CN" altLang="en-US" sz="3600" kern="10" dirty="0">
              <a:ln w="9525">
                <a:solidFill>
                  <a:srgbClr val="FF3300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1011" name="Text Box 3"/>
          <p:cNvSpPr txBox="1">
            <a:spLocks noChangeArrowheads="1"/>
          </p:cNvSpPr>
          <p:nvPr/>
        </p:nvSpPr>
        <p:spPr bwMode="auto">
          <a:xfrm>
            <a:off x="423863" y="2292350"/>
            <a:ext cx="8229600" cy="146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</a:rPr>
              <a:t>上阕：</a:t>
            </a:r>
            <a:r>
              <a:rPr lang="zh-CN" altLang="en-US" sz="3600" b="1" dirty="0">
                <a:solidFill>
                  <a:srgbClr val="0000FF"/>
                </a:solidFill>
              </a:rPr>
              <a:t>写杭州自然风光和都市的繁华。</a:t>
            </a:r>
            <a:endParaRPr lang="zh-CN" altLang="en-US" sz="3600" b="1" dirty="0">
              <a:solidFill>
                <a:srgbClr val="0000FF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FF3300"/>
                </a:solidFill>
              </a:rPr>
              <a:t>下阕：</a:t>
            </a:r>
            <a:r>
              <a:rPr lang="zh-CN" altLang="en-US" sz="3600" b="1" dirty="0">
                <a:solidFill>
                  <a:srgbClr val="0000FF"/>
                </a:solidFill>
              </a:rPr>
              <a:t>写杭州人民和平宁静的生活景象。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  <p:sp>
        <p:nvSpPr>
          <p:cNvPr id="171012" name="Text Box 4"/>
          <p:cNvSpPr txBox="1">
            <a:spLocks noChangeArrowheads="1"/>
          </p:cNvSpPr>
          <p:nvPr/>
        </p:nvSpPr>
        <p:spPr bwMode="auto">
          <a:xfrm>
            <a:off x="609600" y="4191000"/>
            <a:ext cx="75438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1C1C1C"/>
                </a:solidFill>
              </a:rPr>
              <a:t>       本词充分表达了作者对杭州风物的惊叹、赞美与艳羡之情。</a:t>
            </a:r>
            <a:endParaRPr lang="zh-CN" altLang="en-US" sz="4000" b="1" dirty="0">
              <a:solidFill>
                <a:srgbClr val="1C1C1C"/>
              </a:solidFill>
            </a:endParaRP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1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1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1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1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1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1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1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1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71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2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ChangeArrowheads="1"/>
          </p:cNvSpPr>
          <p:nvPr/>
        </p:nvSpPr>
        <p:spPr bwMode="auto">
          <a:xfrm>
            <a:off x="900113" y="2082800"/>
            <a:ext cx="7416800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讨论：</a:t>
            </a:r>
            <a:endParaRPr lang="zh-CN" altLang="en-US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400" b="1" dirty="0">
                <a:solidFill>
                  <a:srgbClr val="CC00FF"/>
                </a:solidFill>
              </a:rPr>
              <a:t>      </a:t>
            </a:r>
            <a:r>
              <a:rPr lang="zh-CN" altLang="en-US" sz="3600" b="1" dirty="0">
                <a:solidFill>
                  <a:srgbClr val="1C1C1C"/>
                </a:solidFill>
              </a:rPr>
              <a:t>清刘熙载</a:t>
            </a:r>
            <a:r>
              <a:rPr lang="en-US" altLang="zh-CN" sz="3600" b="1" dirty="0">
                <a:solidFill>
                  <a:srgbClr val="1C1C1C"/>
                </a:solidFill>
              </a:rPr>
              <a:t>《</a:t>
            </a:r>
            <a:r>
              <a:rPr lang="zh-CN" altLang="en-US" sz="3600" b="1" dirty="0">
                <a:solidFill>
                  <a:srgbClr val="1C1C1C"/>
                </a:solidFill>
              </a:rPr>
              <a:t>艺概</a:t>
            </a:r>
            <a:r>
              <a:rPr lang="en-US" altLang="zh-CN" sz="3600" b="1" dirty="0">
                <a:solidFill>
                  <a:srgbClr val="1C1C1C"/>
                </a:solidFill>
              </a:rPr>
              <a:t>·</a:t>
            </a:r>
            <a:r>
              <a:rPr lang="zh-CN" altLang="en-US" sz="3600" b="1" dirty="0">
                <a:solidFill>
                  <a:srgbClr val="1C1C1C"/>
                </a:solidFill>
              </a:rPr>
              <a:t>词曲概</a:t>
            </a:r>
            <a:r>
              <a:rPr lang="en-US" altLang="zh-CN" sz="3600" b="1" dirty="0">
                <a:solidFill>
                  <a:srgbClr val="1C1C1C"/>
                </a:solidFill>
              </a:rPr>
              <a:t>》</a:t>
            </a:r>
            <a:r>
              <a:rPr lang="zh-CN" altLang="en-US" sz="3600" b="1" dirty="0">
                <a:solidFill>
                  <a:srgbClr val="1C1C1C"/>
                </a:solidFill>
              </a:rPr>
              <a:t>：“词有点，有染”，说的是词的一种表现手法“点染”，本词就运用了“点染”的手法，请加以说明。</a:t>
            </a:r>
            <a:endParaRPr lang="zh-CN" altLang="en-US" sz="3600" b="1" dirty="0">
              <a:solidFill>
                <a:srgbClr val="1C1C1C"/>
              </a:solidFill>
            </a:endParaRPr>
          </a:p>
        </p:txBody>
      </p:sp>
      <p:sp>
        <p:nvSpPr>
          <p:cNvPr id="21507" name="TextBox 1"/>
          <p:cNvSpPr txBox="1">
            <a:spLocks noChangeArrowheads="1"/>
          </p:cNvSpPr>
          <p:nvPr/>
        </p:nvSpPr>
        <p:spPr bwMode="auto">
          <a:xfrm>
            <a:off x="762000" y="765175"/>
            <a:ext cx="76962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学习表现手法，分析表达效果</a:t>
            </a:r>
            <a:endParaRPr lang="zh-CN" altLang="en-US" sz="44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419100" y="814387"/>
            <a:ext cx="8305800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课前准备</a:t>
            </a:r>
            <a:endParaRPr lang="zh-CN" altLang="en-US" sz="5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0" y="4419600"/>
            <a:ext cx="9144000" cy="1581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CC0000"/>
                </a:solidFill>
                <a:ea typeface="华文新魏" panose="02010800040101010101" pitchFamily="2" charset="-122"/>
              </a:rPr>
              <a:t>          </a:t>
            </a:r>
            <a:r>
              <a:rPr lang="zh-CN" altLang="en-US" sz="4400" b="1" dirty="0">
                <a:solidFill>
                  <a:srgbClr val="0000FF"/>
                </a:solidFill>
                <a:ea typeface="黑体" panose="02010609060101010101" pitchFamily="49" charset="-122"/>
              </a:rPr>
              <a:t>全力投入会使你与众不同</a:t>
            </a:r>
            <a:endParaRPr lang="zh-CN" altLang="en-US" sz="4400" b="1" dirty="0">
              <a:solidFill>
                <a:srgbClr val="0000FF"/>
              </a:solidFill>
              <a:ea typeface="黑体" panose="02010609060101010101" pitchFamily="49" charset="-122"/>
            </a:endParaRPr>
          </a:p>
          <a:p>
            <a:pPr eaLnBrk="1" hangingPunct="1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zh-CN" altLang="en-US" sz="4400" b="1" dirty="0">
                <a:solidFill>
                  <a:srgbClr val="0000FF"/>
                </a:solidFill>
                <a:ea typeface="黑体" panose="02010609060101010101" pitchFamily="49" charset="-122"/>
              </a:rPr>
              <a:t>你是最优秀的，你一定能做的更好！</a:t>
            </a:r>
            <a:endParaRPr lang="zh-CN" altLang="en-US" sz="4400" b="1" dirty="0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8575" y="2286000"/>
            <a:ext cx="9144000" cy="15240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4400" dirty="0" smtClean="0"/>
              <a:t>         </a:t>
            </a:r>
            <a:r>
              <a:rPr lang="zh-CN" altLang="en-US" sz="4000" b="1" dirty="0" smtClean="0">
                <a:latin typeface="楷体_GB2312" pitchFamily="49" charset="-122"/>
                <a:ea typeface="楷体_GB2312" pitchFamily="49" charset="-122"/>
              </a:rPr>
              <a:t>请拿出你的学案、双色笔、草稿纸和练习本，还有你的</a:t>
            </a:r>
            <a:r>
              <a:rPr lang="en-US" altLang="zh-CN" sz="4000" b="1" dirty="0" smtClean="0">
                <a:latin typeface="楷体_GB2312" pitchFamily="49" charset="-122"/>
                <a:ea typeface="楷体_GB2312" pitchFamily="49" charset="-122"/>
              </a:rPr>
              <a:t>100% </a:t>
            </a:r>
            <a:r>
              <a:rPr lang="zh-CN" altLang="en-US" sz="4000" b="1" dirty="0" smtClean="0">
                <a:latin typeface="楷体_GB2312" pitchFamily="49" charset="-122"/>
                <a:ea typeface="楷体_GB2312" pitchFamily="49" charset="-122"/>
              </a:rPr>
              <a:t>的热情！别忘了带着你的好心情</a:t>
            </a:r>
            <a:r>
              <a:rPr lang="zh-CN" altLang="en-US" sz="4000" b="1" dirty="0" smtClean="0">
                <a:latin typeface="楷体_GB2312" pitchFamily="49" charset="-122"/>
                <a:ea typeface="楷体_GB2312" pitchFamily="49" charset="-122"/>
              </a:rPr>
              <a:t>！</a:t>
            </a:r>
            <a:endParaRPr lang="zh-CN" altLang="en-US" sz="4400" b="1" dirty="0" smtClean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652463" y="609600"/>
            <a:ext cx="7974012" cy="578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5000"/>
              </a:lnSpc>
            </a:pPr>
            <a:r>
              <a:rPr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点染：</a:t>
            </a:r>
            <a:endParaRPr lang="en-US" altLang="zh-CN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r>
              <a:rPr lang="zh-CN" altLang="en-US" sz="3600" b="1" dirty="0">
                <a:solidFill>
                  <a:srgbClr val="1C1C1C"/>
                </a:solidFill>
              </a:rPr>
              <a:t>       </a:t>
            </a:r>
            <a:r>
              <a:rPr lang="zh-CN" altLang="en-US" sz="36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是国画的术语。绘画时，有的地方点，有的地方染，从而绘出一幅和谐统一的画面。借用到古典诗歌中来，指的是作者在有些地方正面点明旨意，有些地方侧面渲染。这在写景抒情诗中比较常见，一般用景物来染；用一句话，一个词来点出要抒发的感情。渲染是为了突出旨意，旨意引导渲染，相互依存，和谐统一。</a:t>
            </a:r>
            <a:endParaRPr lang="zh-CN" altLang="en-US" sz="36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0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ext Box 2"/>
          <p:cNvSpPr txBox="1">
            <a:spLocks noChangeArrowheads="1"/>
          </p:cNvSpPr>
          <p:nvPr/>
        </p:nvSpPr>
        <p:spPr bwMode="auto">
          <a:xfrm>
            <a:off x="914400" y="1868488"/>
            <a:ext cx="7467600" cy="393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/>
              <a:t>“点染”是诗词的一种艺术手法。</a:t>
            </a:r>
            <a:endParaRPr lang="zh-CN" altLang="en-US" sz="3600" b="1"/>
          </a:p>
          <a:p>
            <a:pPr eaLnBrk="1" hangingPunct="1"/>
            <a:endParaRPr lang="zh-CN" altLang="en-US" sz="3600" b="1"/>
          </a:p>
          <a:p>
            <a:pPr eaLnBrk="1" hangingPunct="1"/>
            <a:r>
              <a:rPr lang="zh-CN" altLang="en-US" sz="3600" b="1"/>
              <a:t>“点”：抽象的评点（总写）</a:t>
            </a:r>
            <a:endParaRPr lang="zh-CN" altLang="en-US" sz="3600" b="1"/>
          </a:p>
          <a:p>
            <a:pPr eaLnBrk="1" hangingPunct="1"/>
            <a:r>
              <a:rPr lang="zh-CN" altLang="en-US" sz="3600" b="1"/>
              <a:t>“染”：具体的描述（分述）</a:t>
            </a:r>
            <a:endParaRPr lang="zh-CN" altLang="en-US" sz="3600" b="1"/>
          </a:p>
          <a:p>
            <a:pPr eaLnBrk="1" hangingPunct="1"/>
            <a:endParaRPr lang="zh-CN" altLang="en-US" sz="3600" b="1"/>
          </a:p>
          <a:p>
            <a:pPr eaLnBrk="1" hangingPunct="1"/>
            <a:r>
              <a:rPr lang="zh-CN" altLang="en-US" sz="3600" b="1"/>
              <a:t>       点染间不能有其它相隔，必须是一气而下。</a:t>
            </a:r>
            <a:endParaRPr lang="zh-CN" altLang="en-US" sz="3600" b="1"/>
          </a:p>
        </p:txBody>
      </p:sp>
      <p:sp>
        <p:nvSpPr>
          <p:cNvPr id="23555" name="WordArt 3"/>
          <p:cNvSpPr>
            <a:spLocks noChangeArrowheads="1" noChangeShapeType="1"/>
          </p:cNvSpPr>
          <p:nvPr/>
        </p:nvSpPr>
        <p:spPr bwMode="auto">
          <a:xfrm>
            <a:off x="685800" y="381000"/>
            <a:ext cx="42672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“点染”艺术鉴赏</a:t>
            </a:r>
            <a:endParaRPr lang="zh-CN" altLang="en-US" sz="3600" kern="10">
              <a:ln w="19050">
                <a:solidFill>
                  <a:srgbClr val="FF0000"/>
                </a:solidFill>
                <a:rou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655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1905000" y="765175"/>
            <a:ext cx="3395663" cy="497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/>
              <a:t>天净沙</a:t>
            </a:r>
            <a:r>
              <a:rPr lang="en-US" altLang="zh-CN" sz="3600" b="1"/>
              <a:t>·</a:t>
            </a:r>
            <a:r>
              <a:rPr lang="zh-CN" altLang="en-US" sz="3600" b="1"/>
              <a:t>秋思</a:t>
            </a:r>
            <a:endParaRPr lang="zh-CN" altLang="en-US" sz="3600" b="1"/>
          </a:p>
          <a:p>
            <a:br>
              <a:rPr lang="zh-CN" altLang="en-US" sz="3600" b="1"/>
            </a:br>
            <a:r>
              <a:rPr lang="zh-CN" altLang="en-US" sz="3600" b="1"/>
              <a:t>     元</a:t>
            </a:r>
            <a:r>
              <a:rPr lang="en-US" altLang="zh-CN" sz="3600" b="1"/>
              <a:t>·</a:t>
            </a:r>
            <a:r>
              <a:rPr lang="zh-CN" altLang="en-US" sz="3600" b="1"/>
              <a:t>马致远</a:t>
            </a:r>
            <a:br>
              <a:rPr lang="zh-CN" altLang="en-US" sz="3600" b="1"/>
            </a:br>
            <a:r>
              <a:rPr lang="zh-CN" altLang="en-US" sz="3600" b="1"/>
              <a:t>枯藤老树昏鸦，</a:t>
            </a:r>
            <a:br>
              <a:rPr lang="zh-CN" altLang="en-US" sz="3600" b="1"/>
            </a:br>
            <a:r>
              <a:rPr lang="zh-CN" altLang="en-US" sz="3600" b="1"/>
              <a:t>小桥流水人家。</a:t>
            </a:r>
            <a:br>
              <a:rPr lang="zh-CN" altLang="en-US" sz="3600" b="1"/>
            </a:br>
            <a:r>
              <a:rPr lang="zh-CN" altLang="en-US" sz="3600" b="1"/>
              <a:t>古道西风瘦马，</a:t>
            </a:r>
            <a:br>
              <a:rPr lang="zh-CN" altLang="en-US" sz="3600" b="1"/>
            </a:br>
            <a:r>
              <a:rPr lang="zh-CN" altLang="en-US" sz="3600" b="1"/>
              <a:t>夕阳西下，</a:t>
            </a:r>
            <a:br>
              <a:rPr lang="zh-CN" altLang="en-US" sz="3600" b="1"/>
            </a:br>
            <a:r>
              <a:rPr lang="zh-CN" altLang="en-US" sz="3600" b="1"/>
              <a:t>断肠人在天涯。</a:t>
            </a:r>
            <a:br>
              <a:rPr lang="zh-CN" altLang="en-US" sz="3200" b="1"/>
            </a:br>
            <a:endParaRPr lang="zh-CN" altLang="en-US" sz="3200" b="1"/>
          </a:p>
        </p:txBody>
      </p:sp>
      <p:sp>
        <p:nvSpPr>
          <p:cNvPr id="66563" name="AutoShape 3"/>
          <p:cNvSpPr/>
          <p:nvPr/>
        </p:nvSpPr>
        <p:spPr bwMode="auto">
          <a:xfrm>
            <a:off x="5105400" y="2636838"/>
            <a:ext cx="76200" cy="1828800"/>
          </a:xfrm>
          <a:prstGeom prst="rightBrace">
            <a:avLst>
              <a:gd name="adj1" fmla="val 200000"/>
              <a:gd name="adj2" fmla="val 50000"/>
            </a:avLst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en-US" sz="1800" b="1"/>
          </a:p>
        </p:txBody>
      </p:sp>
      <p:sp>
        <p:nvSpPr>
          <p:cNvPr id="66564" name="Text Box 4"/>
          <p:cNvSpPr txBox="1">
            <a:spLocks noChangeArrowheads="1"/>
          </p:cNvSpPr>
          <p:nvPr/>
        </p:nvSpPr>
        <p:spPr bwMode="auto">
          <a:xfrm>
            <a:off x="6019800" y="3124200"/>
            <a:ext cx="12192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</a:rPr>
              <a:t>染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66565" name="Line 5"/>
          <p:cNvSpPr>
            <a:spLocks noChangeShapeType="1"/>
          </p:cNvSpPr>
          <p:nvPr/>
        </p:nvSpPr>
        <p:spPr bwMode="auto">
          <a:xfrm>
            <a:off x="5105400" y="4953000"/>
            <a:ext cx="9144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6566" name="Text Box 6"/>
          <p:cNvSpPr txBox="1">
            <a:spLocks noChangeArrowheads="1"/>
          </p:cNvSpPr>
          <p:nvPr/>
        </p:nvSpPr>
        <p:spPr bwMode="auto">
          <a:xfrm>
            <a:off x="6042025" y="4465638"/>
            <a:ext cx="129540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</a:rPr>
              <a:t>点</a:t>
            </a:r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70" decel="1000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770" decel="100000"/>
                                        <p:tgtEl>
                                          <p:spTgt spid="6656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70" decel="1000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770" decel="100000"/>
                                        <p:tgtEl>
                                          <p:spTgt spid="6656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3" dur="77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5" dur="77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 animBg="1"/>
      <p:bldP spid="66564" grpId="0" autoUpdateAnimBg="0"/>
      <p:bldP spid="66565" grpId="0" animBg="1"/>
      <p:bldP spid="66566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1905000" y="973138"/>
            <a:ext cx="4114800" cy="476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/>
              <a:t>《</a:t>
            </a:r>
            <a:r>
              <a:rPr lang="zh-CN" altLang="en-US" sz="3600" b="1"/>
              <a:t>长亭送别</a:t>
            </a:r>
            <a:r>
              <a:rPr lang="en-US" altLang="zh-CN" sz="3600" b="1"/>
              <a:t>》</a:t>
            </a:r>
            <a:endParaRPr lang="en-US" altLang="zh-CN" sz="3600" b="1"/>
          </a:p>
          <a:p>
            <a:pPr eaLnBrk="1" hangingPunct="1">
              <a:spcBef>
                <a:spcPct val="50000"/>
              </a:spcBef>
            </a:pPr>
            <a:endParaRPr lang="en-US" altLang="zh-CN" sz="1200" b="1"/>
          </a:p>
          <a:p>
            <a:pPr eaLnBrk="1" hangingPunct="1">
              <a:spcBef>
                <a:spcPct val="50000"/>
              </a:spcBef>
            </a:pPr>
            <a:r>
              <a:rPr lang="zh-CN" altLang="en-US" sz="3600" b="1"/>
              <a:t>碧云天，                    黄花地，             西风紧，              北雁南飞。          晓来谁染霜林醉？                总是离人泪。</a:t>
            </a:r>
            <a:r>
              <a:rPr lang="zh-CN" altLang="en-US" sz="1800"/>
              <a:t> </a:t>
            </a:r>
            <a:br>
              <a:rPr lang="zh-CN" altLang="en-US" sz="1800"/>
            </a:br>
            <a:endParaRPr lang="zh-CN" altLang="en-US" sz="1800"/>
          </a:p>
        </p:txBody>
      </p:sp>
      <p:sp>
        <p:nvSpPr>
          <p:cNvPr id="67587" name="AutoShape 3"/>
          <p:cNvSpPr/>
          <p:nvPr/>
        </p:nvSpPr>
        <p:spPr bwMode="auto">
          <a:xfrm>
            <a:off x="5715000" y="2214563"/>
            <a:ext cx="76200" cy="2438400"/>
          </a:xfrm>
          <a:prstGeom prst="rightBrace">
            <a:avLst>
              <a:gd name="adj1" fmla="val 266667"/>
              <a:gd name="adj2" fmla="val 50000"/>
            </a:avLst>
          </a:prstGeom>
          <a:noFill/>
          <a:ln w="38100">
            <a:solidFill>
              <a:srgbClr val="FF0066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en-US" sz="1800"/>
          </a:p>
        </p:txBody>
      </p:sp>
      <p:sp>
        <p:nvSpPr>
          <p:cNvPr id="67588" name="Text Box 4"/>
          <p:cNvSpPr txBox="1">
            <a:spLocks noChangeArrowheads="1"/>
          </p:cNvSpPr>
          <p:nvPr/>
        </p:nvSpPr>
        <p:spPr bwMode="auto">
          <a:xfrm>
            <a:off x="6172200" y="4648200"/>
            <a:ext cx="11430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3300"/>
                </a:solidFill>
              </a:rPr>
              <a:t>点</a:t>
            </a:r>
            <a:endParaRPr lang="zh-CN" altLang="en-US" b="1">
              <a:solidFill>
                <a:srgbClr val="FF3300"/>
              </a:solidFill>
            </a:endParaRPr>
          </a:p>
        </p:txBody>
      </p:sp>
      <p:sp>
        <p:nvSpPr>
          <p:cNvPr id="67589" name="Line 5"/>
          <p:cNvSpPr>
            <a:spLocks noChangeShapeType="1"/>
          </p:cNvSpPr>
          <p:nvPr/>
        </p:nvSpPr>
        <p:spPr bwMode="auto">
          <a:xfrm>
            <a:off x="4724400" y="5181600"/>
            <a:ext cx="1143000" cy="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590" name="Text Box 6"/>
          <p:cNvSpPr txBox="1">
            <a:spLocks noChangeArrowheads="1"/>
          </p:cNvSpPr>
          <p:nvPr/>
        </p:nvSpPr>
        <p:spPr bwMode="auto">
          <a:xfrm>
            <a:off x="6096000" y="2895600"/>
            <a:ext cx="11430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rgbClr val="FF3300"/>
                </a:solidFill>
              </a:rPr>
              <a:t>染</a:t>
            </a:r>
            <a:endParaRPr lang="zh-CN" altLang="en-US" b="1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6758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67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70" decel="100000"/>
                                        <p:tgtEl>
                                          <p:spTgt spid="675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770" decel="100000"/>
                                        <p:tgtEl>
                                          <p:spTgt spid="6759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1" dur="77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3" dur="77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7" grpId="0" animBg="1"/>
      <p:bldP spid="67588" grpId="0" autoUpdateAnimBg="0"/>
      <p:bldP spid="67589" grpId="0" animBg="1"/>
      <p:bldP spid="67590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2411413" y="2339975"/>
            <a:ext cx="2447925" cy="195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东南</a:t>
            </a:r>
            <a:r>
              <a:rPr lang="zh-CN" altLang="en-US" sz="3200" b="1">
                <a:solidFill>
                  <a:schemeClr val="accent2"/>
                </a:solidFill>
              </a:rPr>
              <a:t>形胜</a:t>
            </a:r>
            <a:endParaRPr lang="zh-CN" altLang="en-US" sz="3200" b="1">
              <a:solidFill>
                <a:schemeClr val="accent2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三吴都会</a:t>
            </a:r>
            <a:endParaRPr lang="zh-CN" altLang="en-US" sz="3200" b="1">
              <a:solidFill>
                <a:srgbClr val="FF0000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</a:rPr>
              <a:t>钱塘自古</a:t>
            </a:r>
            <a:r>
              <a:rPr lang="zh-CN" altLang="en-US" sz="2800" b="1">
                <a:solidFill>
                  <a:schemeClr val="accent2"/>
                </a:solidFill>
              </a:rPr>
              <a:t>繁华</a:t>
            </a:r>
            <a:endParaRPr lang="zh-CN" altLang="en-US" sz="2800" b="1">
              <a:solidFill>
                <a:schemeClr val="accent2"/>
              </a:solidFill>
            </a:endParaRPr>
          </a:p>
        </p:txBody>
      </p:sp>
      <p:sp>
        <p:nvSpPr>
          <p:cNvPr id="26627" name="Text Box 6"/>
          <p:cNvSpPr txBox="1">
            <a:spLocks noChangeArrowheads="1"/>
          </p:cNvSpPr>
          <p:nvPr/>
        </p:nvSpPr>
        <p:spPr bwMode="auto">
          <a:xfrm>
            <a:off x="4067175" y="3573463"/>
            <a:ext cx="2889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1800"/>
          </a:p>
        </p:txBody>
      </p:sp>
      <p:sp>
        <p:nvSpPr>
          <p:cNvPr id="36871" name="AutoShape 7"/>
          <p:cNvSpPr/>
          <p:nvPr/>
        </p:nvSpPr>
        <p:spPr bwMode="auto">
          <a:xfrm>
            <a:off x="4716463" y="2347913"/>
            <a:ext cx="217487" cy="2089150"/>
          </a:xfrm>
          <a:prstGeom prst="leftBrace">
            <a:avLst>
              <a:gd name="adj1" fmla="val 80049"/>
              <a:gd name="adj2" fmla="val 50000"/>
            </a:avLst>
          </a:prstGeom>
          <a:solidFill>
            <a:srgbClr val="FFCCFF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endParaRPr lang="zh-CN" altLang="en-US" sz="1800">
              <a:solidFill>
                <a:srgbClr val="FFCCFF"/>
              </a:solidFill>
            </a:endParaRPr>
          </a:p>
        </p:txBody>
      </p: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4859338" y="2249488"/>
            <a:ext cx="2665412" cy="204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FF"/>
                </a:solidFill>
              </a:rPr>
              <a:t>自然风光之美</a:t>
            </a:r>
            <a:endParaRPr lang="zh-CN" altLang="en-US" sz="3200" b="1">
              <a:solidFill>
                <a:srgbClr val="FF00FF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FF"/>
                </a:solidFill>
              </a:rPr>
              <a:t>都市繁华之美</a:t>
            </a:r>
            <a:endParaRPr lang="zh-CN" altLang="en-US" sz="3200" b="1">
              <a:solidFill>
                <a:srgbClr val="FF00FF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FF"/>
                </a:solidFill>
              </a:rPr>
              <a:t>民生安乐之美</a:t>
            </a:r>
            <a:endParaRPr lang="zh-CN" altLang="en-US" sz="3200" b="1">
              <a:solidFill>
                <a:srgbClr val="FF00FF"/>
              </a:solidFill>
            </a:endParaRPr>
          </a:p>
        </p:txBody>
      </p:sp>
      <p:sp>
        <p:nvSpPr>
          <p:cNvPr id="36873" name="AutoShape 9"/>
          <p:cNvSpPr/>
          <p:nvPr/>
        </p:nvSpPr>
        <p:spPr bwMode="auto">
          <a:xfrm>
            <a:off x="7596188" y="2276475"/>
            <a:ext cx="215900" cy="2160588"/>
          </a:xfrm>
          <a:prstGeom prst="rightBrace">
            <a:avLst>
              <a:gd name="adj1" fmla="val 83395"/>
              <a:gd name="adj2" fmla="val 50000"/>
            </a:avLst>
          </a:prstGeom>
          <a:solidFill>
            <a:srgbClr val="FFCCFF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endParaRPr lang="zh-CN" altLang="en-US" sz="1800"/>
          </a:p>
        </p:txBody>
      </p:sp>
      <p:sp>
        <p:nvSpPr>
          <p:cNvPr id="36874" name="Text Box 10"/>
          <p:cNvSpPr txBox="1">
            <a:spLocks noChangeArrowheads="1"/>
          </p:cNvSpPr>
          <p:nvPr/>
        </p:nvSpPr>
        <p:spPr bwMode="auto">
          <a:xfrm>
            <a:off x="7812088" y="2781300"/>
            <a:ext cx="7556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800000"/>
                </a:solidFill>
              </a:rPr>
              <a:t>染 </a:t>
            </a:r>
            <a:endParaRPr lang="zh-CN" altLang="en-US" sz="4000" b="1">
              <a:solidFill>
                <a:srgbClr val="800000"/>
              </a:solidFill>
            </a:endParaRPr>
          </a:p>
        </p:txBody>
      </p:sp>
      <p:sp>
        <p:nvSpPr>
          <p:cNvPr id="36875" name="Text Box 11"/>
          <p:cNvSpPr txBox="1">
            <a:spLocks noChangeArrowheads="1"/>
          </p:cNvSpPr>
          <p:nvPr/>
        </p:nvSpPr>
        <p:spPr bwMode="auto">
          <a:xfrm>
            <a:off x="1692275" y="2781300"/>
            <a:ext cx="792163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>
                <a:hlinkClick r:id="rId1" action="ppaction://hlinksldjump"/>
              </a:rPr>
              <a:t>点</a:t>
            </a:r>
            <a:endParaRPr lang="zh-CN" altLang="en-US" b="1">
              <a:hlinkClick r:id="rId1" action="ppaction://hlinksldjump"/>
            </a:endParaRPr>
          </a:p>
        </p:txBody>
      </p:sp>
      <p:sp>
        <p:nvSpPr>
          <p:cNvPr id="26633" name="Text Box 13"/>
          <p:cNvSpPr txBox="1">
            <a:spLocks noChangeArrowheads="1"/>
          </p:cNvSpPr>
          <p:nvPr/>
        </p:nvSpPr>
        <p:spPr bwMode="auto">
          <a:xfrm>
            <a:off x="228600" y="641350"/>
            <a:ext cx="864076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/>
              <a:t>       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分析词中哪些是“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”，哪些是“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染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”，描述了钱塘一派怎样的景象？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 autoUpdateAnimBg="0"/>
      <p:bldP spid="36871" grpId="0" animBg="1" autoUpdateAnimBg="0"/>
      <p:bldP spid="36872" grpId="0" autoUpdateAnimBg="0"/>
      <p:bldP spid="36873" grpId="0" animBg="1" autoUpdateAnimBg="0"/>
      <p:bldP spid="36874" grpId="0" autoUpdateAnimBg="0"/>
      <p:bldP spid="36875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4"/>
          <p:cNvSpPr txBox="1">
            <a:spLocks noChangeArrowheads="1"/>
          </p:cNvSpPr>
          <p:nvPr/>
        </p:nvSpPr>
        <p:spPr bwMode="auto">
          <a:xfrm>
            <a:off x="381000" y="1371600"/>
            <a:ext cx="8305800" cy="405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rgbClr val="1C1C1C"/>
                </a:solidFill>
              </a:rPr>
              <a:t>      </a:t>
            </a:r>
            <a:r>
              <a:rPr lang="en-US" altLang="zh-CN" sz="2800" b="1" dirty="0">
                <a:solidFill>
                  <a:srgbClr val="1C1C1C"/>
                </a:solidFill>
              </a:rPr>
              <a:t>“</a:t>
            </a:r>
            <a:r>
              <a:rPr lang="zh-CN" altLang="en-US" sz="2800" b="1" dirty="0">
                <a:solidFill>
                  <a:srgbClr val="1C1C1C"/>
                </a:solidFill>
              </a:rPr>
              <a:t>重湖叠巘清嘉”是点。</a:t>
            </a:r>
            <a:endParaRPr lang="zh-CN" altLang="en-US" sz="2800" b="1" dirty="0">
              <a:solidFill>
                <a:srgbClr val="1C1C1C"/>
              </a:solidFill>
            </a:endParaRP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endParaRPr lang="zh-CN" altLang="en-US" sz="2800" b="1" dirty="0">
              <a:solidFill>
                <a:srgbClr val="1C1C1C"/>
              </a:solidFill>
            </a:endParaRP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1C1C1C"/>
                </a:solidFill>
              </a:rPr>
              <a:t>      “有三秋桂子，十里荷花。羌管弄晴，菱歌泛夜，嬉嬉钓叟莲娃”是染。</a:t>
            </a:r>
            <a:endParaRPr lang="zh-CN" altLang="en-US" sz="2800" b="1" dirty="0">
              <a:solidFill>
                <a:srgbClr val="1C1C1C"/>
              </a:solidFill>
            </a:endParaRP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endParaRPr lang="zh-CN" altLang="en-US" sz="2800" b="1" dirty="0">
              <a:solidFill>
                <a:srgbClr val="1C1C1C"/>
              </a:solidFill>
            </a:endParaRP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1C1C1C"/>
                </a:solidFill>
              </a:rPr>
              <a:t>       其中的染，从三个方面进行，一是山色之美，二是湖荷之胜，三是人文风貌之佳。 </a:t>
            </a:r>
            <a:endParaRPr lang="zh-CN" altLang="en-US" sz="2800" b="1" dirty="0">
              <a:solidFill>
                <a:srgbClr val="1C1C1C"/>
              </a:solidFill>
            </a:endParaRPr>
          </a:p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endParaRPr lang="en-US" altLang="zh-CN" sz="2800" b="1" dirty="0">
              <a:solidFill>
                <a:srgbClr val="1C1C1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496888" y="1219200"/>
            <a:ext cx="8080375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33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除了点染，这首词在写景上还有什么特点，运用了什么表现手法？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9635" name="Text Box 3"/>
          <p:cNvSpPr txBox="1">
            <a:spLocks noChangeArrowheads="1"/>
          </p:cNvSpPr>
          <p:nvPr/>
        </p:nvSpPr>
        <p:spPr bwMode="auto">
          <a:xfrm>
            <a:off x="536575" y="3403600"/>
            <a:ext cx="80010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FF3300"/>
                </a:solidFill>
              </a:rPr>
              <a:t>       </a:t>
            </a:r>
            <a:r>
              <a:rPr lang="zh-CN" altLang="en-US" sz="4000" b="1">
                <a:solidFill>
                  <a:srgbClr val="1C1C1C"/>
                </a:solidFill>
              </a:rPr>
              <a:t>工于</a:t>
            </a: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铺陈</a:t>
            </a:r>
            <a:r>
              <a:rPr lang="zh-CN" altLang="en-US" sz="4000" b="1">
                <a:solidFill>
                  <a:srgbClr val="1C1C1C"/>
                </a:solidFill>
              </a:rPr>
              <a:t>，一句一景，写景富有层次感。</a:t>
            </a:r>
            <a:endParaRPr lang="zh-CN" altLang="en-US" sz="4000" b="1">
              <a:solidFill>
                <a:srgbClr val="1C1C1C"/>
              </a:solidFill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3"/>
          <p:cNvSpPr txBox="1">
            <a:spLocks noChangeArrowheads="1"/>
          </p:cNvSpPr>
          <p:nvPr/>
        </p:nvSpPr>
        <p:spPr bwMode="auto">
          <a:xfrm>
            <a:off x="971550" y="0"/>
            <a:ext cx="6048375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4000" b="1">
              <a:solidFill>
                <a:schemeClr val="hlink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1800" b="1">
                <a:solidFill>
                  <a:schemeClr val="hlink"/>
                </a:solidFill>
              </a:rPr>
              <a:t>    </a:t>
            </a:r>
            <a:endParaRPr lang="zh-CN" altLang="en-US" sz="1800" b="1">
              <a:solidFill>
                <a:schemeClr val="hlink"/>
              </a:solidFill>
            </a:endParaRPr>
          </a:p>
        </p:txBody>
      </p:sp>
      <p:sp>
        <p:nvSpPr>
          <p:cNvPr id="29699" name="Text Box 4"/>
          <p:cNvSpPr txBox="1">
            <a:spLocks noChangeArrowheads="1"/>
          </p:cNvSpPr>
          <p:nvPr/>
        </p:nvSpPr>
        <p:spPr bwMode="auto">
          <a:xfrm>
            <a:off x="304800" y="301625"/>
            <a:ext cx="8534400" cy="606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铺陈：</a:t>
            </a:r>
            <a:endParaRPr lang="en-US" altLang="zh-CN" sz="4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4000" b="1" dirty="0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b="1" dirty="0">
                <a:solidFill>
                  <a:srgbClr val="1C1C1C"/>
                </a:solidFill>
              </a:rPr>
              <a:t>又叫“铺排”，多见于古体诗中，它运用叠句的手法，使句式反复、对称而又富于变化，在诗歌中主要起渲染烘托气氛的作用 。</a:t>
            </a:r>
            <a:endParaRPr lang="zh-CN" altLang="en-US" sz="3200" b="1" dirty="0">
              <a:solidFill>
                <a:srgbClr val="1C1C1C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1C1C1C"/>
                </a:solidFill>
              </a:rPr>
              <a:t>       乐府民歌</a:t>
            </a:r>
            <a:r>
              <a:rPr lang="en-US" altLang="zh-CN" sz="3200" b="1" dirty="0">
                <a:solidFill>
                  <a:srgbClr val="1C1C1C"/>
                </a:solidFill>
              </a:rPr>
              <a:t>《</a:t>
            </a:r>
            <a:r>
              <a:rPr lang="zh-CN" altLang="en-US" sz="3200" b="1" dirty="0">
                <a:solidFill>
                  <a:srgbClr val="1C1C1C"/>
                </a:solidFill>
              </a:rPr>
              <a:t>陌上桑</a:t>
            </a:r>
            <a:r>
              <a:rPr lang="en-US" altLang="zh-CN" sz="3200" b="1" dirty="0">
                <a:solidFill>
                  <a:srgbClr val="1C1C1C"/>
                </a:solidFill>
              </a:rPr>
              <a:t>》</a:t>
            </a:r>
            <a:r>
              <a:rPr lang="zh-CN" altLang="en-US" sz="3200" b="1" dirty="0">
                <a:solidFill>
                  <a:srgbClr val="1C1C1C"/>
                </a:solidFill>
              </a:rPr>
              <a:t>： “十五府小吏，二十朝大夫，三十侍中郎，四十专城居”。</a:t>
            </a:r>
            <a:endParaRPr lang="zh-CN" altLang="en-US" sz="3200" b="1" dirty="0">
              <a:solidFill>
                <a:srgbClr val="1C1C1C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1C1C1C"/>
                </a:solidFill>
              </a:rPr>
              <a:t>       </a:t>
            </a:r>
            <a:r>
              <a:rPr lang="en-US" altLang="zh-CN" sz="3200" b="1" dirty="0">
                <a:solidFill>
                  <a:srgbClr val="1C1C1C"/>
                </a:solidFill>
              </a:rPr>
              <a:t>《</a:t>
            </a:r>
            <a:r>
              <a:rPr lang="zh-CN" altLang="en-US" sz="3200" b="1" dirty="0">
                <a:solidFill>
                  <a:srgbClr val="1C1C1C"/>
                </a:solidFill>
              </a:rPr>
              <a:t>木兰辞</a:t>
            </a:r>
            <a:r>
              <a:rPr lang="en-US" altLang="zh-CN" sz="3200" b="1" dirty="0">
                <a:solidFill>
                  <a:srgbClr val="1C1C1C"/>
                </a:solidFill>
              </a:rPr>
              <a:t>》</a:t>
            </a:r>
            <a:r>
              <a:rPr lang="zh-CN" altLang="en-US" sz="3200" b="1" dirty="0">
                <a:solidFill>
                  <a:srgbClr val="1C1C1C"/>
                </a:solidFill>
              </a:rPr>
              <a:t>中：“东市买骏马，西市买鞍鞯，南市买辔头，北市买长鞭。”“爷娘闻女来，出郭相扶将。阿姊闻妹来，当户理红妆。小弟闻姊来，磨刀霍霍向猪羊。”</a:t>
            </a:r>
            <a:r>
              <a:rPr lang="zh-CN" altLang="en-US" sz="3200" dirty="0">
                <a:solidFill>
                  <a:srgbClr val="1C1C1C"/>
                </a:solidFill>
              </a:rPr>
              <a:t> </a:t>
            </a:r>
            <a:endParaRPr lang="zh-CN" altLang="en-US" sz="3200" dirty="0">
              <a:solidFill>
                <a:srgbClr val="1C1C1C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1"/>
          <p:cNvSpPr txBox="1">
            <a:spLocks noChangeArrowheads="1"/>
          </p:cNvSpPr>
          <p:nvPr/>
        </p:nvSpPr>
        <p:spPr bwMode="auto">
          <a:xfrm>
            <a:off x="1143000" y="2209800"/>
            <a:ext cx="69342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9600" b="1" dirty="0">
                <a:latin typeface="黑体" panose="02010609060101010101" pitchFamily="49" charset="-122"/>
                <a:ea typeface="黑体" panose="02010609060101010101" pitchFamily="49" charset="-122"/>
              </a:rPr>
              <a:t>问题思考</a:t>
            </a:r>
            <a:endParaRPr lang="zh-CN" altLang="en-US" sz="9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195263" y="838200"/>
            <a:ext cx="86868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1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、陈振孙在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直斋录解题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中评这首词“承平气象，形容曲尽”。词人是采用了怎么样的手法，使这首词达到了这种效果的？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2035" name="Text Box 3"/>
          <p:cNvSpPr txBox="1">
            <a:spLocks noChangeArrowheads="1"/>
          </p:cNvSpPr>
          <p:nvPr/>
        </p:nvSpPr>
        <p:spPr bwMode="auto">
          <a:xfrm>
            <a:off x="423863" y="2667000"/>
            <a:ext cx="8458200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solidFill>
                  <a:srgbClr val="FF3300"/>
                </a:solidFill>
              </a:rPr>
              <a:t>      </a:t>
            </a:r>
            <a:r>
              <a:rPr lang="zh-CN" altLang="en-US" sz="3200" b="1" dirty="0">
                <a:solidFill>
                  <a:srgbClr val="1C1C1C"/>
                </a:solidFill>
              </a:rPr>
              <a:t>词人以</a:t>
            </a:r>
            <a:r>
              <a:rPr lang="zh-CN" altLang="en-US" sz="3200" b="1" dirty="0">
                <a:solidFill>
                  <a:srgbClr val="FF0000"/>
                </a:solidFill>
              </a:rPr>
              <a:t>大开大阖、波澜起伏</a:t>
            </a:r>
            <a:r>
              <a:rPr lang="zh-CN" altLang="en-US" sz="3200" b="1" dirty="0">
                <a:solidFill>
                  <a:srgbClr val="1C1C1C"/>
                </a:solidFill>
              </a:rPr>
              <a:t>的笔法，浓墨重彩的铺叙展现了杭州的繁荣、壮丽景象，作品选取典型、最具有表现力的景物，从最有特色的角度，对杭州的繁华景象进行了淋漓尽致的描绘。特别是对钱塘湖的描写，非常充分，既具有高度的概括性，又非常具体形象。</a:t>
            </a:r>
            <a:endParaRPr lang="zh-CN" altLang="en-US" sz="3200" b="1" dirty="0">
              <a:solidFill>
                <a:srgbClr val="1C1C1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2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2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35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066800" y="304800"/>
            <a:ext cx="6940550" cy="1143000"/>
          </a:xfrm>
        </p:spPr>
        <p:txBody>
          <a:bodyPr/>
          <a:lstStyle/>
          <a:p>
            <a:pPr eaLnBrk="1" hangingPunct="1"/>
            <a:r>
              <a:rPr lang="zh-CN" altLang="en-US" sz="4800" b="1" dirty="0" smtClean="0">
                <a:solidFill>
                  <a:srgbClr val="FF0000"/>
                </a:solidFill>
                <a:ea typeface="黑体" panose="02010609060101010101" pitchFamily="49" charset="-122"/>
              </a:rPr>
              <a:t>写作背景简介</a:t>
            </a:r>
            <a:endParaRPr lang="zh-CN" altLang="en-US" sz="4800" b="1" dirty="0" smtClean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0854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4800" y="1600200"/>
            <a:ext cx="8305800" cy="39624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b="1" dirty="0" smtClean="0">
                <a:solidFill>
                  <a:srgbClr val="1C1C1C"/>
                </a:solidFill>
              </a:rPr>
              <a:t>          </a:t>
            </a:r>
            <a:r>
              <a:rPr lang="zh-CN" altLang="en-US" sz="2800" b="1" dirty="0" smtClean="0">
                <a:solidFill>
                  <a:srgbClr val="1C1C1C"/>
                </a:solidFill>
              </a:rPr>
              <a:t>关于这首词的写作背景，教科书“资料信息”所录南宋罗大经</a:t>
            </a:r>
            <a:r>
              <a:rPr lang="en-US" altLang="zh-CN" sz="2800" b="1" dirty="0" smtClean="0">
                <a:solidFill>
                  <a:srgbClr val="1C1C1C"/>
                </a:solidFill>
              </a:rPr>
              <a:t>《</a:t>
            </a:r>
            <a:r>
              <a:rPr lang="zh-CN" altLang="en-US" sz="2800" b="1" dirty="0" smtClean="0">
                <a:solidFill>
                  <a:srgbClr val="1C1C1C"/>
                </a:solidFill>
              </a:rPr>
              <a:t>鹤林玉露</a:t>
            </a:r>
            <a:r>
              <a:rPr lang="en-US" altLang="zh-CN" sz="2800" b="1" dirty="0" smtClean="0">
                <a:solidFill>
                  <a:srgbClr val="1C1C1C"/>
                </a:solidFill>
              </a:rPr>
              <a:t>》</a:t>
            </a:r>
            <a:r>
              <a:rPr lang="zh-CN" altLang="en-US" sz="2800" b="1" dirty="0" smtClean="0">
                <a:solidFill>
                  <a:srgbClr val="1C1C1C"/>
                </a:solidFill>
              </a:rPr>
              <a:t>的一段记载，说是写来送给当时钱塘的长官孙何的。</a:t>
            </a:r>
            <a:endParaRPr lang="zh-CN" altLang="en-US" sz="2800" b="1" dirty="0" smtClean="0">
              <a:solidFill>
                <a:srgbClr val="1C1C1C"/>
              </a:solidFill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2800" b="1" dirty="0" smtClean="0">
                <a:solidFill>
                  <a:srgbClr val="1C1C1C"/>
                </a:solidFill>
              </a:rPr>
              <a:t>           从本词的实际内容看，送给杭州的地方长官是切合的。</a:t>
            </a:r>
            <a:endParaRPr lang="zh-CN" altLang="en-US" sz="2800" b="1" dirty="0" smtClean="0">
              <a:solidFill>
                <a:srgbClr val="1C1C1C"/>
              </a:solidFill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2800" b="1" dirty="0" smtClean="0">
                <a:solidFill>
                  <a:srgbClr val="1C1C1C"/>
                </a:solidFill>
              </a:rPr>
              <a:t>   　　 北宋初期，历经五代战乱，城市人口都不多，而杭州能有十万人家，堪与北宋都城汴京媲美，所以柳永能铺陈其繁华。</a:t>
            </a:r>
            <a:endParaRPr lang="zh-CN" altLang="en-US" sz="2800" b="1" dirty="0" smtClean="0">
              <a:solidFill>
                <a:srgbClr val="1C1C1C"/>
              </a:solidFill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2800" b="1" dirty="0" smtClean="0">
                <a:solidFill>
                  <a:srgbClr val="1C1C1C"/>
                </a:solidFill>
              </a:rPr>
              <a:t>　　   </a:t>
            </a:r>
            <a:r>
              <a:rPr lang="en-US" altLang="zh-CN" sz="2800" b="1" dirty="0" smtClean="0">
                <a:solidFill>
                  <a:srgbClr val="1C1C1C"/>
                </a:solidFill>
              </a:rPr>
              <a:t>《</a:t>
            </a:r>
            <a:r>
              <a:rPr lang="zh-CN" altLang="en-US" sz="2800" b="1" dirty="0" smtClean="0">
                <a:solidFill>
                  <a:srgbClr val="1C1C1C"/>
                </a:solidFill>
              </a:rPr>
              <a:t>望海潮</a:t>
            </a:r>
            <a:r>
              <a:rPr lang="en-US" altLang="zh-CN" sz="2800" b="1" dirty="0" smtClean="0">
                <a:solidFill>
                  <a:srgbClr val="1C1C1C"/>
                </a:solidFill>
              </a:rPr>
              <a:t>》</a:t>
            </a:r>
            <a:r>
              <a:rPr lang="zh-CN" altLang="en-US" sz="2800" b="1" dirty="0" smtClean="0">
                <a:solidFill>
                  <a:srgbClr val="1C1C1C"/>
                </a:solidFill>
              </a:rPr>
              <a:t>是柳永创制的新词牌，钱塘江潮是天下奇观，调名当取其意。</a:t>
            </a:r>
            <a:endParaRPr lang="zh-CN" altLang="en-US" sz="2800" b="1" dirty="0" smtClean="0">
              <a:solidFill>
                <a:srgbClr val="1C1C1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7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849313" y="2133600"/>
            <a:ext cx="7620000" cy="199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  <a:tabLst>
                <a:tab pos="228600" algn="l"/>
              </a:tabLst>
            </a:pP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、“三秋桂子，十里荷花”两句，据说曾引起金主完颜亮投鞭渡江之志，这两句美在什么地方？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Box 1"/>
          <p:cNvSpPr txBox="1">
            <a:spLocks noChangeArrowheads="1"/>
          </p:cNvSpPr>
          <p:nvPr/>
        </p:nvSpPr>
        <p:spPr bwMode="auto">
          <a:xfrm>
            <a:off x="533400" y="914400"/>
            <a:ext cx="8001000" cy="50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</a:rPr>
              <a:t>       桂子和荷花是代表西湖的两种典型意象</a:t>
            </a:r>
            <a:r>
              <a:rPr lang="zh-CN" altLang="en-US" sz="3200" b="1" dirty="0">
                <a:solidFill>
                  <a:srgbClr val="0033CC"/>
                </a:solidFill>
              </a:rPr>
              <a:t>。       </a:t>
            </a:r>
            <a:endParaRPr lang="en-US" altLang="zh-CN" sz="3200" b="1" dirty="0">
              <a:solidFill>
                <a:srgbClr val="0033CC"/>
              </a:solidFill>
            </a:endParaRPr>
          </a:p>
          <a:p>
            <a:pPr eaLnBrk="1" hangingPunct="1"/>
            <a:r>
              <a:rPr lang="en-US" altLang="zh-CN" sz="3200" b="1" dirty="0">
                <a:solidFill>
                  <a:srgbClr val="0033CC"/>
                </a:solidFill>
              </a:rPr>
              <a:t>       </a:t>
            </a:r>
            <a:r>
              <a:rPr lang="zh-CN" altLang="en-US" sz="3200" b="1" dirty="0">
                <a:solidFill>
                  <a:srgbClr val="0033CC"/>
                </a:solidFill>
              </a:rPr>
              <a:t>“三秋”意指桂花</a:t>
            </a:r>
            <a:r>
              <a:rPr lang="zh-CN" altLang="en-US" sz="3200" b="1" dirty="0">
                <a:solidFill>
                  <a:srgbClr val="FF0000"/>
                </a:solidFill>
              </a:rPr>
              <a:t>花期长</a:t>
            </a:r>
            <a:r>
              <a:rPr lang="zh-CN" altLang="en-US" sz="3200" b="1" dirty="0">
                <a:solidFill>
                  <a:srgbClr val="0033CC"/>
                </a:solidFill>
              </a:rPr>
              <a:t>，馥郁芬芳，长久不散；“十里”是说湖中荷花</a:t>
            </a:r>
            <a:r>
              <a:rPr lang="zh-CN" altLang="en-US" sz="3200" b="1" dirty="0">
                <a:solidFill>
                  <a:srgbClr val="FF0000"/>
                </a:solidFill>
              </a:rPr>
              <a:t>种植范围广</a:t>
            </a:r>
            <a:r>
              <a:rPr lang="zh-CN" altLang="en-US" sz="3200" b="1" dirty="0">
                <a:solidFill>
                  <a:srgbClr val="0033CC"/>
                </a:solidFill>
              </a:rPr>
              <a:t>，逢到花期真可谓“接天莲叶无穷碧，映日荷花别样红”了。</a:t>
            </a:r>
            <a:endParaRPr lang="zh-CN" altLang="en-US" sz="3200" b="1" dirty="0">
              <a:solidFill>
                <a:srgbClr val="0033CC"/>
              </a:solidFill>
            </a:endParaRPr>
          </a:p>
          <a:p>
            <a:pPr eaLnBrk="1" hangingPunct="1"/>
            <a:r>
              <a:rPr lang="zh-CN" altLang="en-US" sz="3200" b="1" dirty="0">
                <a:solidFill>
                  <a:srgbClr val="0033CC"/>
                </a:solidFill>
              </a:rPr>
              <a:t>       结合上句“重湖叠巘清嘉”，</a:t>
            </a:r>
            <a:r>
              <a:rPr lang="zh-CN" altLang="en-US" sz="3200" b="1" dirty="0">
                <a:solidFill>
                  <a:srgbClr val="FF0000"/>
                </a:solidFill>
              </a:rPr>
              <a:t>湖外有湖，山外有山</a:t>
            </a:r>
            <a:r>
              <a:rPr lang="zh-CN" altLang="en-US" sz="3200" b="1" dirty="0">
                <a:solidFill>
                  <a:srgbClr val="0033CC"/>
                </a:solidFill>
              </a:rPr>
              <a:t>，西湖的锦山秀水实在是清丽可嘉。此一大句牵出了诸多意象，湖、山、秋月、桂花、荷花奔赴而来，令人</a:t>
            </a:r>
            <a:r>
              <a:rPr lang="zh-CN" altLang="en-US" sz="3200" b="1" dirty="0">
                <a:solidFill>
                  <a:srgbClr val="FF0000"/>
                </a:solidFill>
              </a:rPr>
              <a:t>心旷神怡</a:t>
            </a:r>
            <a:r>
              <a:rPr lang="zh-CN" altLang="en-US" sz="3200" b="1" dirty="0">
                <a:solidFill>
                  <a:srgbClr val="0033CC"/>
                </a:solidFill>
              </a:rPr>
              <a:t>，遐想万千。</a:t>
            </a:r>
            <a:endParaRPr lang="zh-CN" altLang="en-US" sz="3200" b="1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Box 1"/>
          <p:cNvSpPr txBox="1">
            <a:spLocks noChangeArrowheads="1"/>
          </p:cNvSpPr>
          <p:nvPr/>
        </p:nvSpPr>
        <p:spPr bwMode="auto">
          <a:xfrm>
            <a:off x="1143000" y="1981200"/>
            <a:ext cx="7010400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dirty="0">
                <a:solidFill>
                  <a:srgbClr val="1C1C1C"/>
                </a:solidFill>
              </a:rPr>
              <a:t>       这两句高度凝练，它把西湖以至整个杭州最美的特征概括出来，因而具有撼动人心的艺术力量。</a:t>
            </a:r>
            <a:endParaRPr lang="zh-CN" altLang="en-US" sz="4000" b="1" dirty="0">
              <a:solidFill>
                <a:srgbClr val="1C1C1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584200" y="774700"/>
            <a:ext cx="85344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tabLst>
                <a:tab pos="228600" algn="l"/>
              </a:tabLst>
            </a:pPr>
            <a:r>
              <a:rPr lang="en-US" altLang="zh-CN" sz="4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、这首词中使用了很多数词，这些数词在表意上具有怎么样的作用？</a:t>
            </a:r>
            <a:endParaRPr lang="zh-CN" altLang="en-US" sz="40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083" name="Rectangle 3"/>
          <p:cNvSpPr>
            <a:spLocks noChangeArrowheads="1"/>
          </p:cNvSpPr>
          <p:nvPr/>
        </p:nvSpPr>
        <p:spPr bwMode="auto">
          <a:xfrm>
            <a:off x="584200" y="2438400"/>
            <a:ext cx="8382000" cy="347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4000" b="1" dirty="0">
                <a:solidFill>
                  <a:srgbClr val="FF3300"/>
                </a:solidFill>
              </a:rPr>
              <a:t>       </a:t>
            </a:r>
            <a:r>
              <a:rPr lang="zh-CN" altLang="en-US" sz="3600" b="1" dirty="0">
                <a:solidFill>
                  <a:srgbClr val="1C1C1C"/>
                </a:solidFill>
              </a:rPr>
              <a:t>词中有许多由数字组成的词组，如“三吴都会”、“十万人家”、“三秋桂子”、“十里荷花”、“千骑拥高”等，在词中的运用，或为实写，或为虚指，均带有夸张的语气，有助于形成柳永式的豪放词风。</a:t>
            </a:r>
            <a:endParaRPr lang="zh-CN" altLang="en-US" sz="3600" b="1" dirty="0">
              <a:solidFill>
                <a:srgbClr val="1C1C1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3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600200" y="1066800"/>
            <a:ext cx="5943600" cy="1143000"/>
          </a:xfrm>
        </p:spPr>
        <p:txBody>
          <a:bodyPr/>
          <a:lstStyle/>
          <a:p>
            <a:pPr algn="l" eaLnBrk="1" hangingPunct="1"/>
            <a:r>
              <a:rPr lang="zh-CN" altLang="en-US" sz="40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作者的写作目的（主旨）：</a:t>
            </a:r>
            <a:endParaRPr lang="zh-CN" altLang="en-US" sz="4000" b="1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643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09600" y="2590800"/>
            <a:ext cx="7543800" cy="2438400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800" b="1" smtClean="0">
                <a:solidFill>
                  <a:srgbClr val="1C1C1C"/>
                </a:solidFill>
              </a:rPr>
              <a:t>          </a:t>
            </a:r>
            <a:r>
              <a:rPr lang="zh-CN" altLang="en-US" b="1" smtClean="0">
                <a:solidFill>
                  <a:srgbClr val="1C1C1C"/>
                </a:solidFill>
              </a:rPr>
              <a:t>这首词着力描写</a:t>
            </a:r>
            <a:r>
              <a:rPr lang="zh-CN" altLang="en-US" b="1" smtClean="0">
                <a:solidFill>
                  <a:srgbClr val="0000FF"/>
                </a:solidFill>
              </a:rPr>
              <a:t>钱塘（杭州）的繁华</a:t>
            </a:r>
            <a:r>
              <a:rPr lang="zh-CN" altLang="en-US" b="1" smtClean="0">
                <a:solidFill>
                  <a:srgbClr val="1C1C1C"/>
                </a:solidFill>
              </a:rPr>
              <a:t>，展现了一派</a:t>
            </a:r>
            <a:r>
              <a:rPr lang="zh-CN" altLang="en-US" b="1" smtClean="0">
                <a:solidFill>
                  <a:srgbClr val="0000FF"/>
                </a:solidFill>
              </a:rPr>
              <a:t>物富民康、和谐安定</a:t>
            </a:r>
            <a:r>
              <a:rPr lang="zh-CN" altLang="en-US" b="1" smtClean="0">
                <a:solidFill>
                  <a:srgbClr val="1C1C1C"/>
                </a:solidFill>
              </a:rPr>
              <a:t>的社会风貌，借以歌颂此地的地方长官治郡有方，政绩卓著。</a:t>
            </a:r>
            <a:endParaRPr lang="zh-CN" altLang="en-US" b="1" smtClean="0">
              <a:solidFill>
                <a:srgbClr val="1C1C1C"/>
              </a:solidFill>
            </a:endParaRP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None/>
            </a:pPr>
            <a:endParaRPr lang="en-US" altLang="zh-CN" sz="3600" smtClean="0">
              <a:solidFill>
                <a:srgbClr val="1C1C1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6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5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600200" y="685800"/>
            <a:ext cx="5946775" cy="533400"/>
          </a:xfrm>
        </p:spPr>
        <p:txBody>
          <a:bodyPr/>
          <a:lstStyle/>
          <a:p>
            <a:pPr eaLnBrk="1" hangingPunct="1"/>
            <a:r>
              <a:rPr lang="zh-CN" altLang="en-US" sz="4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品味语言 鉴赏形象</a:t>
            </a:r>
            <a:endParaRPr lang="zh-CN" altLang="en-US" sz="48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89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09600" y="1676400"/>
            <a:ext cx="7848600" cy="11430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zh-CN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1</a:t>
            </a:r>
            <a:r>
              <a:rPr lang="zh-CN" altLang="en-US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、若把“云树绕堤沙，怒涛卷霜雪，天堑无涯”句中的“卷”改为“推”好不好，为什么？</a:t>
            </a:r>
            <a:endParaRPr lang="en-US" altLang="zh-CN" b="1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914400" y="3429000"/>
            <a:ext cx="7696200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提示：“霜雪”比喻浪花，“怒涛卷霜雪”表现了钱塘江潮来时波滚浪翻，排山倒海的气势，用“推”则显得比较平板，力度与气势均没有“卷”强，对浪花飞溅的情态描写也不如“卷”形象逼真。</a:t>
            </a:r>
            <a:endParaRPr lang="zh-CN" altLang="en-US" sz="32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066800" y="1447800"/>
            <a:ext cx="7162800" cy="390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羌管弄晴，菱歌泛夜，嬉嬉钓叟莲娃”表现了怎样的生活情景？</a:t>
            </a:r>
            <a:endParaRPr lang="en-US" altLang="zh-CN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/>
            <a:endParaRPr lang="en-US" altLang="zh-CN" sz="2400" b="1" dirty="0">
              <a:solidFill>
                <a:srgbClr val="990000"/>
              </a:solidFill>
            </a:endParaRPr>
          </a:p>
          <a:p>
            <a:pPr eaLnBrk="1" hangingPunct="1"/>
            <a:r>
              <a:rPr lang="zh-CN" altLang="en-US" sz="32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提示：这几句极富生活情趣，晴天丽日，处处音乐悠扬；菱舟泛夜，传来阵阵歌声；老叟怡然垂钓，幼童嘻嘻采莲，好一派歌舞升平，百姓富足的盛世景象。</a:t>
            </a:r>
            <a:endParaRPr lang="zh-CN" altLang="en-US" sz="32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4800" y="838200"/>
            <a:ext cx="8540750" cy="1143000"/>
          </a:xfrm>
        </p:spPr>
        <p:txBody>
          <a:bodyPr/>
          <a:lstStyle/>
          <a:p>
            <a:pPr eaLnBrk="1" hangingPunct="1"/>
            <a:r>
              <a:rPr lang="zh-CN" altLang="en-US" sz="5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拓展作业</a:t>
            </a:r>
            <a:endParaRPr lang="zh-CN" altLang="en-US" sz="54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939" name="TextBox 2"/>
          <p:cNvSpPr txBox="1">
            <a:spLocks noChangeArrowheads="1"/>
          </p:cNvSpPr>
          <p:nvPr/>
        </p:nvSpPr>
        <p:spPr bwMode="auto">
          <a:xfrm>
            <a:off x="1219200" y="2743200"/>
            <a:ext cx="7315200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、用散文句描述全词。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、图画描绘。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、仿本词自创一首写某一自己熟悉的胜地胜景之词。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ChangeArrowheads="1"/>
          </p:cNvSpPr>
          <p:nvPr/>
        </p:nvSpPr>
        <p:spPr bwMode="auto">
          <a:xfrm>
            <a:off x="533400" y="1381125"/>
            <a:ext cx="815340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3200" b="1" dirty="0">
                <a:solidFill>
                  <a:srgbClr val="1C1C1C"/>
                </a:solidFill>
              </a:rPr>
              <a:t>       宋真宗咸丰末年，柳永从家乡前往京城开封应试，途经钱塘江（今浙江杭州）。柳永与孙何是布衣之交，此时孙何正好任两浙转运使，柳永想拜访他，但当时官府之家门禁极严，柳永一个平民是很难到孙何家去拜访的，柳永就写下了这首词，并使其在青楼被广泛歌唱以使孙何知道，第二天孙何就亲自前往见面。孙何就请柳永吃了一顿饭，把他打发走了，后来也没有怎么提拔他。</a:t>
            </a:r>
            <a:endParaRPr lang="zh-CN" altLang="en-US" sz="3200" dirty="0">
              <a:solidFill>
                <a:srgbClr val="1C1C1C"/>
              </a:solidFill>
            </a:endParaRPr>
          </a:p>
        </p:txBody>
      </p:sp>
      <p:sp>
        <p:nvSpPr>
          <p:cNvPr id="6147" name="Text Box 4"/>
          <p:cNvSpPr txBox="1">
            <a:spLocks noChangeArrowheads="1"/>
          </p:cNvSpPr>
          <p:nvPr/>
        </p:nvSpPr>
        <p:spPr bwMode="auto">
          <a:xfrm>
            <a:off x="179388" y="188913"/>
            <a:ext cx="33845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54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301625" y="609600"/>
            <a:ext cx="8540750" cy="762000"/>
          </a:xfrm>
        </p:spPr>
        <p:txBody>
          <a:bodyPr/>
          <a:lstStyle/>
          <a:p>
            <a:pPr eaLnBrk="1" hangingPunct="1"/>
            <a:r>
              <a:rPr lang="zh-CN" altLang="en-US" sz="4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齐读课文</a:t>
            </a:r>
            <a:endParaRPr lang="zh-CN" altLang="en-US" sz="48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1077" name="Text Box 5"/>
          <p:cNvSpPr txBox="1">
            <a:spLocks noChangeArrowheads="1"/>
          </p:cNvSpPr>
          <p:nvPr/>
        </p:nvSpPr>
        <p:spPr bwMode="auto">
          <a:xfrm>
            <a:off x="693738" y="1676400"/>
            <a:ext cx="27574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诵读提示：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1078" name="Text Box 6"/>
          <p:cNvSpPr txBox="1">
            <a:spLocks noChangeArrowheads="1"/>
          </p:cNvSpPr>
          <p:nvPr/>
        </p:nvSpPr>
        <p:spPr bwMode="auto">
          <a:xfrm>
            <a:off x="685800" y="2590800"/>
            <a:ext cx="7772400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1C1C1C"/>
                </a:solidFill>
              </a:rPr>
              <a:t>①</a:t>
            </a:r>
            <a:r>
              <a:rPr lang="zh-CN" altLang="en-US" sz="2800" b="1">
                <a:solidFill>
                  <a:srgbClr val="1C1C1C"/>
                </a:solidFill>
              </a:rPr>
              <a:t>感情饱满，适度夸张，铿锵有力。 </a:t>
            </a:r>
            <a:br>
              <a:rPr lang="zh-CN" altLang="en-US" sz="2800" b="1">
                <a:solidFill>
                  <a:srgbClr val="1C1C1C"/>
                </a:solidFill>
              </a:rPr>
            </a:br>
            <a:r>
              <a:rPr lang="zh-CN" altLang="en-US" sz="2800" b="1">
                <a:solidFill>
                  <a:srgbClr val="1C1C1C"/>
                </a:solidFill>
              </a:rPr>
              <a:t>②上阕写形胜之地和钱塘江潮的壮观，词句短小。“怒涛”、“霜雪”、“天堑”这类色彩浓烈的而有气势的词语，音调急促，仿佛大潮劈面奔涌而来，有雷霆万钧、不可阻挡之势。 </a:t>
            </a:r>
            <a:br>
              <a:rPr lang="zh-CN" altLang="en-US" sz="2800" b="1">
                <a:solidFill>
                  <a:srgbClr val="1C1C1C"/>
                </a:solidFill>
              </a:rPr>
            </a:br>
            <a:r>
              <a:rPr lang="zh-CN" altLang="en-US" sz="2800" b="1">
                <a:solidFill>
                  <a:srgbClr val="1C1C1C"/>
                </a:solidFill>
              </a:rPr>
              <a:t>③写西湖清幽的美景，文字优美，词曲变长，节奏平和舒缓，读出心旷神怡之感。 </a:t>
            </a:r>
            <a:endParaRPr lang="zh-CN" altLang="en-US" sz="2800" b="1">
              <a:solidFill>
                <a:srgbClr val="1C1C1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1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310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7" grpId="0"/>
      <p:bldP spid="13107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1"/>
          <p:cNvSpPr txBox="1">
            <a:spLocks noChangeArrowheads="1"/>
          </p:cNvSpPr>
          <p:nvPr/>
        </p:nvSpPr>
        <p:spPr bwMode="auto">
          <a:xfrm>
            <a:off x="1371600" y="2514600"/>
            <a:ext cx="6477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7200" b="1" dirty="0">
                <a:latin typeface="华文行楷" panose="02010800040101010101" pitchFamily="2" charset="-122"/>
                <a:ea typeface="华文行楷" panose="02010800040101010101" pitchFamily="2" charset="-122"/>
              </a:rPr>
              <a:t>诗词赏析</a:t>
            </a:r>
            <a:endParaRPr lang="zh-CN" altLang="en-US" sz="72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ChangeArrowheads="1"/>
          </p:cNvSpPr>
          <p:nvPr/>
        </p:nvSpPr>
        <p:spPr bwMode="auto">
          <a:xfrm>
            <a:off x="179388" y="908050"/>
            <a:ext cx="8713787" cy="1152525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0000"/>
            </a:solidFill>
            <a:miter lim="800000"/>
          </a:ln>
          <a:effectLst>
            <a:outerShdw dist="35921" dir="2700000" algn="ctr" rotWithShape="0">
              <a:srgbClr val="808080">
                <a:alpha val="78000"/>
              </a:srgbClr>
            </a:outerShdw>
          </a:effectLst>
        </p:spPr>
        <p:txBody>
          <a:bodyPr wrap="none" anchor="ctr"/>
          <a:lstStyle/>
          <a:p>
            <a:pPr algn="ctr"/>
            <a:endParaRPr lang="zh-CN" altLang="en-US" sz="1800"/>
          </a:p>
        </p:txBody>
      </p:sp>
      <p:sp>
        <p:nvSpPr>
          <p:cNvPr id="9219" name="WordArt 5"/>
          <p:cNvSpPr>
            <a:spLocks noChangeArrowheads="1" noChangeShapeType="1"/>
          </p:cNvSpPr>
          <p:nvPr/>
        </p:nvSpPr>
        <p:spPr bwMode="auto">
          <a:xfrm>
            <a:off x="228600" y="1066800"/>
            <a:ext cx="86106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东南形胜，三吴都会，钱塘自古繁华。</a:t>
            </a:r>
            <a:endParaRPr lang="zh-CN" altLang="en-US" sz="3600" b="1" kern="10" dirty="0">
              <a:ln w="9525">
                <a:solidFill>
                  <a:srgbClr val="FF0000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1798" name="Text Box 6"/>
          <p:cNvSpPr txBox="1">
            <a:spLocks noChangeArrowheads="1"/>
          </p:cNvSpPr>
          <p:nvPr/>
        </p:nvSpPr>
        <p:spPr bwMode="auto">
          <a:xfrm>
            <a:off x="457200" y="2590800"/>
            <a:ext cx="8002588" cy="11906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 dirty="0"/>
              <a:t>       </a:t>
            </a:r>
            <a:r>
              <a:rPr lang="zh-CN" altLang="en-US" sz="3600" b="1" dirty="0">
                <a:solidFill>
                  <a:srgbClr val="0000FF"/>
                </a:solidFill>
              </a:rPr>
              <a:t>东南形势重要，湖山优美的地方，三吴的都会，钱塘自古以来十分繁华。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  <p:sp>
        <p:nvSpPr>
          <p:cNvPr id="9221" name="Rectangle 7"/>
          <p:cNvSpPr>
            <a:spLocks noChangeArrowheads="1"/>
          </p:cNvSpPr>
          <p:nvPr/>
        </p:nvSpPr>
        <p:spPr bwMode="auto">
          <a:xfrm>
            <a:off x="1476375" y="4292600"/>
            <a:ext cx="5616575" cy="1152525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0000"/>
            </a:solidFill>
            <a:miter lim="800000"/>
          </a:ln>
          <a:effectLst>
            <a:outerShdw dist="35921" dir="2700000" algn="ctr" rotWithShape="0">
              <a:srgbClr val="808080">
                <a:alpha val="78000"/>
              </a:srgbClr>
            </a:outerShdw>
          </a:effectLst>
        </p:spPr>
        <p:txBody>
          <a:bodyPr wrap="none" anchor="ctr"/>
          <a:lstStyle/>
          <a:p>
            <a:pPr algn="ctr"/>
            <a:endParaRPr lang="zh-CN" altLang="en-US" sz="1800"/>
          </a:p>
        </p:txBody>
      </p:sp>
      <p:sp>
        <p:nvSpPr>
          <p:cNvPr id="161800" name="WordArt 8"/>
          <p:cNvSpPr>
            <a:spLocks noChangeArrowheads="1" noChangeShapeType="1"/>
          </p:cNvSpPr>
          <p:nvPr/>
        </p:nvSpPr>
        <p:spPr bwMode="auto">
          <a:xfrm>
            <a:off x="1524000" y="4343400"/>
            <a:ext cx="5486400" cy="990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总括钱塘繁华</a:t>
            </a:r>
            <a:endParaRPr lang="zh-CN" altLang="en-US" sz="3600" b="1" kern="1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23" name="Text Box 9"/>
          <p:cNvSpPr txBox="1">
            <a:spLocks noChangeArrowheads="1"/>
          </p:cNvSpPr>
          <p:nvPr/>
        </p:nvSpPr>
        <p:spPr bwMode="auto">
          <a:xfrm>
            <a:off x="179388" y="44450"/>
            <a:ext cx="1584325" cy="82391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dist="35921" dir="2700000" algn="ctr" rotWithShape="0">
              <a:srgbClr val="808080">
                <a:alpha val="78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chemeClr val="tx2"/>
                </a:solidFill>
              </a:rPr>
              <a:t>上片</a:t>
            </a:r>
            <a:endParaRPr lang="zh-CN" altLang="en-US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1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618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618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61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61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1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1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8" grpId="0" animBg="1" autoUpdateAnimBg="0"/>
      <p:bldP spid="16180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20" name="Text Box 4"/>
          <p:cNvSpPr txBox="1">
            <a:spLocks noChangeArrowheads="1"/>
          </p:cNvSpPr>
          <p:nvPr/>
        </p:nvSpPr>
        <p:spPr bwMode="auto">
          <a:xfrm>
            <a:off x="457200" y="2438400"/>
            <a:ext cx="8229600" cy="17399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 dirty="0"/>
              <a:t>       </a:t>
            </a:r>
            <a:r>
              <a:rPr lang="zh-CN" altLang="en-US" sz="3600" b="1" dirty="0">
                <a:solidFill>
                  <a:srgbClr val="0000FF"/>
                </a:solidFill>
              </a:rPr>
              <a:t>如烟的柳树，彩绘的桥梁，挡风的帘子，翠绿的帐幕，房屋高高低低，约有十万人家。</a:t>
            </a:r>
            <a:endParaRPr lang="zh-CN" altLang="en-US" sz="3600" b="1" dirty="0">
              <a:solidFill>
                <a:srgbClr val="0000FF"/>
              </a:solidFill>
            </a:endParaRPr>
          </a:p>
        </p:txBody>
      </p:sp>
      <p:sp>
        <p:nvSpPr>
          <p:cNvPr id="10243" name="Rectangle 5"/>
          <p:cNvSpPr>
            <a:spLocks noChangeArrowheads="1"/>
          </p:cNvSpPr>
          <p:nvPr/>
        </p:nvSpPr>
        <p:spPr bwMode="auto">
          <a:xfrm>
            <a:off x="323850" y="1052513"/>
            <a:ext cx="8496300" cy="108108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0000"/>
            </a:solidFill>
            <a:miter lim="800000"/>
          </a:ln>
          <a:effectLst>
            <a:outerShdw dist="35921" dir="2700000" algn="ctr" rotWithShape="0">
              <a:srgbClr val="808080">
                <a:alpha val="78000"/>
              </a:srgbClr>
            </a:outerShdw>
          </a:effectLst>
        </p:spPr>
        <p:txBody>
          <a:bodyPr wrap="none" anchor="ctr"/>
          <a:lstStyle/>
          <a:p>
            <a:pPr algn="ctr"/>
            <a:endParaRPr lang="zh-CN" altLang="en-US" sz="1800"/>
          </a:p>
        </p:txBody>
      </p:sp>
      <p:sp>
        <p:nvSpPr>
          <p:cNvPr id="10244" name="WordArt 6"/>
          <p:cNvSpPr>
            <a:spLocks noChangeArrowheads="1" noChangeShapeType="1"/>
          </p:cNvSpPr>
          <p:nvPr/>
        </p:nvSpPr>
        <p:spPr bwMode="auto">
          <a:xfrm>
            <a:off x="304800" y="1066800"/>
            <a:ext cx="83820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烟柳画桥，风帘翠幕，参差十万人家。</a:t>
            </a:r>
            <a:endParaRPr lang="zh-CN" altLang="en-US" sz="3600" b="1" kern="10" dirty="0">
              <a:ln w="9525">
                <a:solidFill>
                  <a:srgbClr val="FF0000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5" name="Rectangle 7"/>
          <p:cNvSpPr>
            <a:spLocks noChangeArrowheads="1"/>
          </p:cNvSpPr>
          <p:nvPr/>
        </p:nvSpPr>
        <p:spPr bwMode="auto">
          <a:xfrm>
            <a:off x="1979613" y="4724400"/>
            <a:ext cx="4321175" cy="1081088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0000"/>
            </a:solidFill>
            <a:miter lim="800000"/>
          </a:ln>
          <a:effectLst>
            <a:outerShdw dist="35921" dir="2700000" algn="ctr" rotWithShape="0">
              <a:srgbClr val="808080">
                <a:alpha val="78000"/>
              </a:srgbClr>
            </a:outerShdw>
          </a:effectLst>
        </p:spPr>
        <p:txBody>
          <a:bodyPr wrap="none" anchor="ctr"/>
          <a:lstStyle/>
          <a:p>
            <a:pPr algn="ctr"/>
            <a:endParaRPr lang="zh-CN" altLang="en-US" sz="1800"/>
          </a:p>
        </p:txBody>
      </p:sp>
      <p:sp>
        <p:nvSpPr>
          <p:cNvPr id="162824" name="WordArt 8"/>
          <p:cNvSpPr>
            <a:spLocks noChangeArrowheads="1" noChangeShapeType="1"/>
          </p:cNvSpPr>
          <p:nvPr/>
        </p:nvSpPr>
        <p:spPr bwMode="auto">
          <a:xfrm>
            <a:off x="2057400" y="4724400"/>
            <a:ext cx="4267200" cy="10668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居民区的繁华</a:t>
            </a:r>
            <a:endParaRPr lang="zh-CN" altLang="en-US" sz="3600" b="1" kern="1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2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628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628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62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62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2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2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20" grpId="0" animBg="1" autoUpdateAnimBg="0"/>
      <p:bldP spid="1628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553200" y="158007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6" name="Rectangle 4"/>
          <p:cNvSpPr>
            <a:spLocks noChangeArrowheads="1"/>
          </p:cNvSpPr>
          <p:nvPr/>
        </p:nvSpPr>
        <p:spPr bwMode="auto">
          <a:xfrm>
            <a:off x="250825" y="1052513"/>
            <a:ext cx="8569325" cy="1081087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0000"/>
            </a:solidFill>
            <a:miter lim="800000"/>
          </a:ln>
          <a:effectLst>
            <a:outerShdw dist="35921" dir="2700000" algn="ctr" rotWithShape="0">
              <a:srgbClr val="808080">
                <a:alpha val="78000"/>
              </a:srgbClr>
            </a:outerShdw>
          </a:effectLst>
        </p:spPr>
        <p:txBody>
          <a:bodyPr wrap="none" anchor="ctr"/>
          <a:lstStyle/>
          <a:p>
            <a:pPr algn="ctr"/>
            <a:endParaRPr lang="zh-CN" altLang="en-US" sz="1800"/>
          </a:p>
        </p:txBody>
      </p:sp>
      <p:sp>
        <p:nvSpPr>
          <p:cNvPr id="11267" name="WordArt 5"/>
          <p:cNvSpPr>
            <a:spLocks noChangeArrowheads="1" noChangeShapeType="1"/>
          </p:cNvSpPr>
          <p:nvPr/>
        </p:nvSpPr>
        <p:spPr bwMode="auto">
          <a:xfrm>
            <a:off x="304800" y="1066800"/>
            <a:ext cx="84582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云树绕堤沙，怒涛卷霜雪，天堑无涯。</a:t>
            </a:r>
            <a:endParaRPr lang="zh-CN" altLang="en-US" sz="3600" b="1" kern="10" dirty="0">
              <a:ln w="9525">
                <a:solidFill>
                  <a:srgbClr val="FF0000"/>
                </a:solidFill>
                <a:round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46" name="Text Box 6"/>
          <p:cNvSpPr txBox="1">
            <a:spLocks noChangeArrowheads="1"/>
          </p:cNvSpPr>
          <p:nvPr/>
        </p:nvSpPr>
        <p:spPr bwMode="auto">
          <a:xfrm>
            <a:off x="533400" y="2514600"/>
            <a:ext cx="8077200" cy="17399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/>
              <a:t>       </a:t>
            </a:r>
            <a:r>
              <a:rPr lang="zh-CN" altLang="en-US" sz="3600" b="1">
                <a:solidFill>
                  <a:srgbClr val="0000FF"/>
                </a:solidFill>
              </a:rPr>
              <a:t>高耸入云的大树环绕着沙堤，怒涛卷起雪霜一样白的浪花，天然的江边广阔无涯。</a:t>
            </a:r>
            <a:endParaRPr lang="zh-CN" altLang="en-US" sz="3600" b="1">
              <a:solidFill>
                <a:srgbClr val="0000FF"/>
              </a:solidFill>
            </a:endParaRPr>
          </a:p>
        </p:txBody>
      </p:sp>
      <p:sp>
        <p:nvSpPr>
          <p:cNvPr id="11269" name="Rectangle 7"/>
          <p:cNvSpPr>
            <a:spLocks noChangeArrowheads="1"/>
          </p:cNvSpPr>
          <p:nvPr/>
        </p:nvSpPr>
        <p:spPr bwMode="auto">
          <a:xfrm>
            <a:off x="1835150" y="4581525"/>
            <a:ext cx="4537075" cy="1295400"/>
          </a:xfrm>
          <a:prstGeom prst="rect">
            <a:avLst/>
          </a:prstGeom>
          <a:solidFill>
            <a:schemeClr val="bg1"/>
          </a:solidFill>
          <a:ln w="9525" algn="ctr">
            <a:solidFill>
              <a:srgbClr val="FF0000"/>
            </a:solidFill>
            <a:miter lim="800000"/>
          </a:ln>
          <a:effectLst>
            <a:outerShdw dist="35921" dir="2700000" algn="ctr" rotWithShape="0">
              <a:srgbClr val="808080">
                <a:alpha val="78000"/>
              </a:srgbClr>
            </a:outerShdw>
          </a:effectLst>
        </p:spPr>
        <p:txBody>
          <a:bodyPr wrap="none" anchor="ctr"/>
          <a:lstStyle/>
          <a:p>
            <a:pPr algn="ctr"/>
            <a:endParaRPr lang="zh-CN" altLang="en-US" sz="1800"/>
          </a:p>
        </p:txBody>
      </p:sp>
      <p:sp>
        <p:nvSpPr>
          <p:cNvPr id="163848" name="WordArt 8"/>
          <p:cNvSpPr>
            <a:spLocks noChangeArrowheads="1" noChangeShapeType="1"/>
          </p:cNvSpPr>
          <p:nvPr/>
        </p:nvSpPr>
        <p:spPr bwMode="auto">
          <a:xfrm>
            <a:off x="1905000" y="4572000"/>
            <a:ext cx="4419600" cy="12954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钱塘湖的雄伟壮丽</a:t>
            </a:r>
            <a:endParaRPr lang="zh-CN" altLang="en-US" sz="3600" b="1" kern="1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3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638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638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63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63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6" grpId="0" animBg="1" autoUpdateAnimBg="0"/>
      <p:bldP spid="163848" grpId="0" animBg="1"/>
    </p:bldLst>
  </p:timing>
</p:sld>
</file>

<file path=ppt/theme/theme1.xml><?xml version="1.0" encoding="utf-8"?>
<a:theme xmlns:a="http://schemas.openxmlformats.org/drawingml/2006/main" name="第一PPT模板网-WWW.1PPT.COM">
  <a:themeElements>
    <a:clrScheme name="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古瓶荷花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4165</Words>
  <Application>WPS 演示</Application>
  <PresentationFormat>全屏显示(4:3)</PresentationFormat>
  <Paragraphs>227</Paragraphs>
  <Slides>37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1" baseType="lpstr">
      <vt:lpstr>Arial</vt:lpstr>
      <vt:lpstr>宋体</vt:lpstr>
      <vt:lpstr>Wingdings</vt:lpstr>
      <vt:lpstr>Calibri</vt:lpstr>
      <vt:lpstr>Arial</vt:lpstr>
      <vt:lpstr>黑体</vt:lpstr>
      <vt:lpstr>微软雅黑</vt:lpstr>
      <vt:lpstr>华文新魏</vt:lpstr>
      <vt:lpstr>楷体_GB2312</vt:lpstr>
      <vt:lpstr>新宋体</vt:lpstr>
      <vt:lpstr>华文行楷</vt:lpstr>
      <vt:lpstr>Arial Unicode MS</vt:lpstr>
      <vt:lpstr>楷体</vt:lpstr>
      <vt:lpstr>第一PPT模板网-WWW.1PPT.COM</vt:lpstr>
      <vt:lpstr>PowerPoint 演示文稿</vt:lpstr>
      <vt:lpstr>PowerPoint 演示文稿</vt:lpstr>
      <vt:lpstr>写作背景简介</vt:lpstr>
      <vt:lpstr>PowerPoint 演示文稿</vt:lpstr>
      <vt:lpstr>齐读课文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作者的写作目的（主旨）：</vt:lpstr>
      <vt:lpstr>品味语言 鉴赏形象</vt:lpstr>
      <vt:lpstr>PowerPoint 演示文稿</vt:lpstr>
      <vt:lpstr>拓展作业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DELL</cp:lastModifiedBy>
  <cp:revision>47</cp:revision>
  <cp:lastPrinted>2113-01-01T00:00:00Z</cp:lastPrinted>
  <dcterms:created xsi:type="dcterms:W3CDTF">2113-01-01T00:00:00Z</dcterms:created>
  <dcterms:modified xsi:type="dcterms:W3CDTF">2021-10-17T23:23:55Z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020C6C0966724A9BAEBE0B92E4ECB5CF</vt:lpwstr>
  </property>
  <property fmtid="{D5CDD505-2E9C-101B-9397-08002B2CF9AE}" pid="4" name="KSOProductBuildVer">
    <vt:lpwstr>2052-11.1.0.10938</vt:lpwstr>
  </property>
</Properties>
</file>