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00" r:id="rId4"/>
    <p:sldId id="381" r:id="rId5"/>
    <p:sldId id="263" r:id="rId6"/>
    <p:sldId id="279" r:id="rId7"/>
    <p:sldId id="401" r:id="rId8"/>
    <p:sldId id="434" r:id="rId9"/>
    <p:sldId id="402" r:id="rId10"/>
    <p:sldId id="403" r:id="rId11"/>
    <p:sldId id="413" r:id="rId12"/>
    <p:sldId id="414" r:id="rId13"/>
    <p:sldId id="415" r:id="rId14"/>
    <p:sldId id="367" r:id="rId15"/>
    <p:sldId id="278" r:id="rId16"/>
    <p:sldId id="368" r:id="rId17"/>
    <p:sldId id="357" r:id="rId18"/>
    <p:sldId id="405" r:id="rId19"/>
    <p:sldId id="406" r:id="rId20"/>
    <p:sldId id="360" r:id="rId21"/>
    <p:sldId id="408" r:id="rId22"/>
    <p:sldId id="358" r:id="rId23"/>
    <p:sldId id="362" r:id="rId24"/>
    <p:sldId id="369" r:id="rId25"/>
    <p:sldId id="361" r:id="rId26"/>
    <p:sldId id="433" r:id="rId27"/>
    <p:sldId id="371" r:id="rId28"/>
    <p:sldId id="399" r:id="rId29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8027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" y="36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tags" Target="tags/tag10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733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0046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540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80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876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16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808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21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86826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0456">
            <a:off x="81280" y="-19685"/>
            <a:ext cx="1342390" cy="1204595"/>
          </a:xfrm>
          <a:prstGeom prst="rect">
            <a:avLst/>
          </a:prstGeom>
        </p:spPr>
      </p:pic>
    </p:spTree>
  </p:cSld>
  <p:clrMapOvr>
    <a:masterClrMapping/>
  </p:clrMapOvr>
  <p:transition/>
  <p:timing/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A6FA8-7339-40EF-A275-D814E05105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0456">
            <a:off x="70485" y="3810"/>
            <a:ext cx="1230630" cy="1138555"/>
          </a:xfrm>
          <a:prstGeom prst="rect">
            <a:avLst/>
          </a:prstGeom>
        </p:spPr>
      </p:pic>
      <p:sp>
        <p:nvSpPr>
          <p:cNvPr id="7" name="图文框 6"/>
          <p:cNvSpPr/>
          <p:nvPr userDrawn="1"/>
        </p:nvSpPr>
        <p:spPr>
          <a:xfrm>
            <a:off x="1255186" y="1868690"/>
            <a:ext cx="256622" cy="346370"/>
          </a:xfrm>
          <a:prstGeom prst="frame">
            <a:avLst/>
          </a:prstGeom>
          <a:solidFill>
            <a:srgbClr val="D2D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5">
              <a:solidFill>
                <a:schemeClr val="tx1"/>
              </a:solidFill>
            </a:endParaRPr>
          </a:p>
        </p:txBody>
      </p:sp>
      <p:sp>
        <p:nvSpPr>
          <p:cNvPr id="8" name="图文框 7"/>
          <p:cNvSpPr/>
          <p:nvPr userDrawn="1"/>
        </p:nvSpPr>
        <p:spPr>
          <a:xfrm>
            <a:off x="1255186" y="4296668"/>
            <a:ext cx="256622" cy="346370"/>
          </a:xfrm>
          <a:prstGeom prst="frame">
            <a:avLst/>
          </a:prstGeom>
          <a:solidFill>
            <a:srgbClr val="D2D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5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  <p:hf sldNum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2021/11/22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  <p:hf sldNum="0" ftr="0" dt="0"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tags" Target="../tags/tag1.xml" /><Relationship Id="rId36" Type="http://schemas.openxmlformats.org/officeDocument/2006/relationships/tags" Target="../tags/tag2.xml" /><Relationship Id="rId37" Type="http://schemas.openxmlformats.org/officeDocument/2006/relationships/tags" Target="../tags/tag3.xml" /><Relationship Id="rId38" Type="http://schemas.openxmlformats.org/officeDocument/2006/relationships/image" Target="../media/image3.png" /><Relationship Id="rId39" Type="http://schemas.openxmlformats.org/officeDocument/2006/relationships/tags" Target="../tags/tag4.xml" /><Relationship Id="rId4" Type="http://schemas.openxmlformats.org/officeDocument/2006/relationships/slideLayout" Target="../slideLayouts/slideLayout4.xml" /><Relationship Id="rId40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5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63089B2E-CB5A-47CF-8351-A4527690E374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6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7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306A6FA8-7339-40EF-A275-D814E051054B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3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ransition/>
  <p:timing/>
  <p:hf sldNum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2.jpeg" /><Relationship Id="rId4" Type="http://schemas.openxmlformats.org/officeDocument/2006/relationships/tags" Target="../tags/tag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9.png" /><Relationship Id="rId3" Type="http://schemas.openxmlformats.org/officeDocument/2006/relationships/image" Target="../media/image1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14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6.png" /><Relationship Id="rId3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9.png" /><Relationship Id="rId4" Type="http://schemas.openxmlformats.org/officeDocument/2006/relationships/image" Target="../media/image1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9.png" /><Relationship Id="rId4" Type="http://schemas.openxmlformats.org/officeDocument/2006/relationships/image" Target="../media/image1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8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6.png" /><Relationship Id="rId3" Type="http://schemas.openxmlformats.org/officeDocument/2006/relationships/image" Target="../media/image19.png" /><Relationship Id="rId4" Type="http://schemas.microsoft.com/office/2007/relationships/hdphoto" Target="../media/image20.wdp" /><Relationship Id="rId5" Type="http://schemas.openxmlformats.org/officeDocument/2006/relationships/image" Target="../media/image2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6.png" /><Relationship Id="rId3" Type="http://schemas.openxmlformats.org/officeDocument/2006/relationships/image" Target="../media/image19.png" /><Relationship Id="rId4" Type="http://schemas.microsoft.com/office/2007/relationships/hdphoto" Target="../media/image20.wdp" /><Relationship Id="rId5" Type="http://schemas.openxmlformats.org/officeDocument/2006/relationships/image" Target="../media/image2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9.png" /><Relationship Id="rId4" Type="http://schemas.openxmlformats.org/officeDocument/2006/relationships/image" Target="../media/image10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image" Target="../media/image23.png" /><Relationship Id="rId3" Type="http://schemas.openxmlformats.org/officeDocument/2006/relationships/image" Target="../media/image24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2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2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9.png" /><Relationship Id="rId3" Type="http://schemas.openxmlformats.org/officeDocument/2006/relationships/image" Target="../media/image2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image" Target="../media/image6.png" /><Relationship Id="rId3" Type="http://schemas.openxmlformats.org/officeDocument/2006/relationships/image" Target="../media/image19.png" /><Relationship Id="rId4" Type="http://schemas.microsoft.com/office/2007/relationships/hdphoto" Target="../media/image20.wdp" /><Relationship Id="rId5" Type="http://schemas.openxmlformats.org/officeDocument/2006/relationships/image" Target="../media/image29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3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tags" Target="../tags/tag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57163" y="1465217"/>
            <a:ext cx="11229975" cy="431733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endParaRPr lang="en-US" altLang="zh-CN" sz="512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6600">
                <a:latin typeface="隶书" panose="02010509060101010101" pitchFamily="49" charset="-122"/>
                <a:ea typeface="隶书" panose="02010509060101010101" pitchFamily="49" charset="-122"/>
              </a:rPr>
              <a:t>      4.</a:t>
            </a:r>
            <a:r>
              <a:rPr lang="zh-CN" altLang="en-US" sz="6600">
                <a:latin typeface="隶书" panose="02010509060101010101" pitchFamily="49" charset="-122"/>
                <a:ea typeface="隶书" panose="02010509060101010101" pitchFamily="49" charset="-122"/>
              </a:rPr>
              <a:t>一着惊海天</a:t>
            </a:r>
            <a:r>
              <a:rPr lang="en-US" altLang="zh-CN" sz="6600"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</a:p>
          <a:p>
            <a:pPr algn="ctr">
              <a:lnSpc>
                <a:spcPct val="120000"/>
              </a:lnSpc>
            </a:pPr>
            <a:endParaRPr lang="en-US" altLang="zh-CN" sz="4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               ——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目击我国航母舰载战斗机首架次成功着舰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415">
                <a:latin typeface="华文隶书" panose="02010800040101010101" pitchFamily="2" charset="-122"/>
                <a:ea typeface="华文隶书" panose="02010800040101010101" pitchFamily="2" charset="-122"/>
              </a:rPr>
              <a:t>                                        </a:t>
            </a:r>
          </a:p>
        </p:txBody>
      </p:sp>
      <p:pic>
        <p:nvPicPr>
          <p:cNvPr id="5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759418" y="3865932"/>
            <a:ext cx="775675" cy="40060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267" y="1460292"/>
            <a:ext cx="920431" cy="9204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052" y="2625617"/>
            <a:ext cx="3400785" cy="11345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4140" y="4384770"/>
            <a:ext cx="3785833" cy="1263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46" y="936290"/>
            <a:ext cx="1690624" cy="169062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16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40782" y="5503138"/>
            <a:ext cx="1394043" cy="116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125072" y="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自主学习</a:t>
            </a:r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 bwMode="auto">
          <a:xfrm flipH="1">
            <a:off x="4198652" y="519767"/>
            <a:ext cx="3038620" cy="717452"/>
          </a:xfrm>
          <a:custGeom>
            <a:gdLst>
              <a:gd name="connsiteX0" fmla="*/ 2957680 w 4539922"/>
              <a:gd name="connsiteY0" fmla="*/ 34 h 633569"/>
              <a:gd name="connsiteX1" fmla="*/ 2338828 w 4539922"/>
              <a:gd name="connsiteY1" fmla="*/ 948 h 633569"/>
              <a:gd name="connsiteX2" fmla="*/ 2183760 w 4539922"/>
              <a:gd name="connsiteY2" fmla="*/ 1166 h 633569"/>
              <a:gd name="connsiteX3" fmla="*/ 2040037 w 4539922"/>
              <a:gd name="connsiteY3" fmla="*/ 948 h 633569"/>
              <a:gd name="connsiteX4" fmla="*/ 35351 w 4539922"/>
              <a:gd name="connsiteY4" fmla="*/ 13740 h 633569"/>
              <a:gd name="connsiteX5" fmla="*/ 0 w 4539922"/>
              <a:gd name="connsiteY5" fmla="*/ 24879 h 633569"/>
              <a:gd name="connsiteX6" fmla="*/ 156229 w 4539922"/>
              <a:gd name="connsiteY6" fmla="*/ 633347 h 633569"/>
              <a:gd name="connsiteX7" fmla="*/ 2067822 w 4539922"/>
              <a:gd name="connsiteY7" fmla="*/ 631881 h 633569"/>
              <a:gd name="connsiteX8" fmla="*/ 2183760 w 4539922"/>
              <a:gd name="connsiteY8" fmla="*/ 630823 h 633569"/>
              <a:gd name="connsiteX9" fmla="*/ 2308850 w 4539922"/>
              <a:gd name="connsiteY9" fmla="*/ 631881 h 633569"/>
              <a:gd name="connsiteX10" fmla="*/ 4371359 w 4539922"/>
              <a:gd name="connsiteY10" fmla="*/ 633347 h 633569"/>
              <a:gd name="connsiteX11" fmla="*/ 4539922 w 4539922"/>
              <a:gd name="connsiteY11" fmla="*/ 24879 h 633569"/>
              <a:gd name="connsiteX12" fmla="*/ 4501780 w 4539922"/>
              <a:gd name="connsiteY12" fmla="*/ 13740 h 633569"/>
              <a:gd name="connsiteX13" fmla="*/ 2957680 w 4539922"/>
              <a:gd name="connsiteY13" fmla="*/ 34 h 6335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3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 anchorCtr="1">
            <a:no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词语集注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394043" y="1889662"/>
            <a:ext cx="9382814" cy="4547335"/>
          </a:xfrm>
          <a:prstGeom prst="rect">
            <a:avLst/>
          </a:prstGeom>
          <a:noFill/>
          <a:ln w="85725" cap="rnd">
            <a:solidFill>
              <a:schemeClr val="accent2">
                <a:lumMod val="60000"/>
                <a:lumOff val="40000"/>
              </a:schemeClr>
            </a:solidFill>
            <a:prstDash val="lgDashDot"/>
            <a:miter lim="800000"/>
          </a:ln>
          <a:effectLst/>
        </p:spPr>
        <p:txBody>
          <a:bodyPr vert="horz" wrap="square" lIns="91440" tIns="99981" rIns="91440" bIns="99981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舰岛：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现代航空母舰常把舰桥、烟囱等集中建造在飞行甲板的一侧，形似小岛，称为舰岛。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战位：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“舰艇战斗部位”的简称。船员进行战斗活动的位置。舰艇战斗组织系统的最低一级组织，一般都设有专门的标识。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阻拦索：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横向设置在航空母舰飞行甲板降落跑道上的特制钢索，用于吸收着舰飞机的前冲能量，以缩短其滑行距离，一般设置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4~6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道。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白手起家：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比喻原来没有基础或条件很差而创立起一番事业。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殚精竭虑：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用尽精力，费尽心思。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238250" y="22196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自主学习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238250" y="1155755"/>
            <a:ext cx="10591801" cy="5187895"/>
          </a:xfrm>
          <a:prstGeom prst="rect">
            <a:avLst/>
          </a:prstGeom>
          <a:noFill/>
          <a:ln w="85725" cap="rnd">
            <a:solidFill>
              <a:schemeClr val="accent2">
                <a:lumMod val="60000"/>
                <a:lumOff val="40000"/>
              </a:schemeClr>
            </a:solidFill>
            <a:prstDash val="lgDashDot"/>
            <a:miter lim="800000"/>
          </a:ln>
          <a:effectLst/>
        </p:spPr>
        <p:txBody>
          <a:bodyPr vert="horz" wrap="square" lIns="91440" tIns="99981" rIns="91440" bIns="99981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镌刻：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雕刻。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澎湃：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形容波浪互相撞击；形容声势浩大，气势雄伟。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呼啸：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发出高而长的声音。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桅杆：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船上挂帆的杆子；轮船上悬挂信号、装设天线、支撑观测台的高杆。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凛冽：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刺骨地寒冷。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浩瀚：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水势盛大；形容广大或繁多。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娴熟：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熟练。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一丝不苟：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连细微的地方也不马虎，形容办事认真。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惊心动魄：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形容使人感受很深，震动很大。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13" y="1452541"/>
            <a:ext cx="5065486" cy="53187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53160" y="20840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课文研读</a:t>
            </a:r>
            <a:r>
              <a:rPr lang="zh-CN" altLang="en-US" sz="248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95627" y="2405471"/>
            <a:ext cx="2950029" cy="362247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TextBox 4"/>
          <p:cNvSpPr txBox="1"/>
          <p:nvPr/>
        </p:nvSpPr>
        <p:spPr>
          <a:xfrm>
            <a:off x="3363685" y="2144486"/>
            <a:ext cx="82731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</p:txBody>
      </p:sp>
      <p:sp>
        <p:nvSpPr>
          <p:cNvPr id="6" name="矩形 5"/>
          <p:cNvSpPr/>
          <p:nvPr/>
        </p:nvSpPr>
        <p:spPr>
          <a:xfrm>
            <a:off x="2057400" y="1159208"/>
            <a:ext cx="77832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通读全文，概括一下这篇通讯记录了什么事件？</a:t>
            </a:r>
            <a:endParaRPr lang="en-US" altLang="zh-CN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5253855" y="3129764"/>
            <a:ext cx="5727065" cy="1660525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这篇通讯生动地再现了我国第一艘航空母舰“辽宁舰”成功着陆的全过程。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3619450" y="2028423"/>
            <a:ext cx="7284167" cy="646308"/>
            <a:chOff x="93053" y="1743392"/>
            <a:chExt cx="5464474" cy="484850"/>
          </a:xfrm>
        </p:grpSpPr>
        <p:sp>
          <p:nvSpPr>
            <p:cNvPr id="12" name="矩形 11"/>
            <p:cNvSpPr/>
            <p:nvPr/>
          </p:nvSpPr>
          <p:spPr>
            <a:xfrm>
              <a:off x="2800879" y="1743392"/>
              <a:ext cx="2756648" cy="484850"/>
            </a:xfrm>
            <a:prstGeom prst="rect">
              <a:avLst/>
            </a:prstGeom>
          </p:spPr>
          <p:txBody>
            <a:bodyPr wrap="square" lIns="91417" tIns="45708" rIns="91417" bIns="45708">
              <a:spAutoFit/>
            </a:bodyPr>
            <a:lstStyle/>
            <a:p>
              <a:pPr defTabSz="913765" fontAlgn="auto">
                <a:spcBef>
                  <a:spcPts val="840"/>
                </a:spcBef>
                <a:spcAft>
                  <a:spcPts val="840"/>
                </a:spcAft>
                <a:defRPr/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开端，导语。写歼－</a:t>
              </a:r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</a:rPr>
                <a:t>15</a:t>
              </a: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舰载机做好了首次着舰飞行的准备工作。</a:t>
              </a:r>
              <a:endParaRPr lang="en-US" altLang="zh-CN" ker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3053" y="1814776"/>
              <a:ext cx="1784789" cy="300138"/>
            </a:xfrm>
            <a:prstGeom prst="rect">
              <a:avLst/>
            </a:prstGeom>
          </p:spPr>
          <p:txBody>
            <a:bodyPr wrap="none" lIns="91417" tIns="45708" rIns="91417" bIns="45708">
              <a:spAutoFit/>
            </a:bodyPr>
            <a:lstStyle/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第一部分（①</a:t>
              </a:r>
              <a:r>
                <a:rPr lang="en-US" altLang="zh-CN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-④</a:t>
              </a:r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en-US" altLang="zh-CN" sz="1865" b="1" ker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19450" y="3163603"/>
            <a:ext cx="7998661" cy="655296"/>
            <a:chOff x="1112210" y="2594990"/>
            <a:chExt cx="4743378" cy="491594"/>
          </a:xfrm>
        </p:grpSpPr>
        <p:sp>
          <p:nvSpPr>
            <p:cNvPr id="16" name="矩形 15"/>
            <p:cNvSpPr/>
            <p:nvPr/>
          </p:nvSpPr>
          <p:spPr>
            <a:xfrm>
              <a:off x="3251340" y="2601734"/>
              <a:ext cx="2604248" cy="484850"/>
            </a:xfrm>
            <a:prstGeom prst="rect">
              <a:avLst/>
            </a:prstGeom>
          </p:spPr>
          <p:txBody>
            <a:bodyPr wrap="square" lIns="91417" tIns="45708" rIns="91417" bIns="45708">
              <a:spAutoFit/>
            </a:bodyPr>
            <a:lstStyle/>
            <a:p>
              <a:pPr defTabSz="913765">
                <a:spcBef>
                  <a:spcPts val="840"/>
                </a:spcBef>
                <a:spcAft>
                  <a:spcPts val="840"/>
                </a:spcAft>
                <a:defRPr/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发展。写“刀尖上的舞蹈”</a:t>
              </a:r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舰载机着舰飞行</a:t>
              </a:r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开幕了。</a:t>
              </a:r>
              <a:endParaRPr lang="en-US" altLang="zh-CN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112210" y="2594990"/>
              <a:ext cx="1436542" cy="300138"/>
            </a:xfrm>
            <a:prstGeom prst="rect">
              <a:avLst/>
            </a:prstGeom>
          </p:spPr>
          <p:txBody>
            <a:bodyPr wrap="none" lIns="91417" tIns="45708" rIns="91417" bIns="45708">
              <a:spAutoFit/>
            </a:bodyPr>
            <a:lstStyle/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第二部分（</a:t>
              </a:r>
              <a:r>
                <a:rPr lang="en-US" altLang="zh-CN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⑤-⑰</a:t>
              </a:r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en-US" altLang="zh-CN" sz="1865" b="1" ker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19451" y="4160688"/>
            <a:ext cx="8299259" cy="685317"/>
            <a:chOff x="1132702" y="3342996"/>
            <a:chExt cx="5185892" cy="514116"/>
          </a:xfrm>
        </p:grpSpPr>
        <p:sp>
          <p:nvSpPr>
            <p:cNvPr id="24" name="矩形 23"/>
            <p:cNvSpPr/>
            <p:nvPr/>
          </p:nvSpPr>
          <p:spPr>
            <a:xfrm>
              <a:off x="3386686" y="3372262"/>
              <a:ext cx="2931908" cy="484850"/>
            </a:xfrm>
            <a:prstGeom prst="rect">
              <a:avLst/>
            </a:prstGeom>
          </p:spPr>
          <p:txBody>
            <a:bodyPr wrap="square" lIns="91417" tIns="45708" rIns="91417" bIns="45708">
              <a:spAutoFit/>
            </a:bodyPr>
            <a:lstStyle/>
            <a:p>
              <a:pPr defTabSz="913765" fontAlgn="auto">
                <a:spcBef>
                  <a:spcPts val="840"/>
                </a:spcBef>
                <a:spcAft>
                  <a:spcPts val="840"/>
                </a:spcAft>
                <a:defRPr/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高潮。写“刀尖上的舞蹈”</a:t>
              </a:r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舰载机着舰飞行</a:t>
              </a:r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成功了。</a:t>
              </a:r>
              <a:endParaRPr lang="en-US" altLang="zh-CN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132702" y="3342996"/>
              <a:ext cx="1620850" cy="300138"/>
            </a:xfrm>
            <a:prstGeom prst="rect">
              <a:avLst/>
            </a:prstGeom>
          </p:spPr>
          <p:txBody>
            <a:bodyPr wrap="none" lIns="91417" tIns="45708" rIns="91417" bIns="45708">
              <a:spAutoFit/>
            </a:bodyPr>
            <a:lstStyle/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第三部分（</a:t>
              </a:r>
              <a:r>
                <a:rPr lang="en-US" altLang="zh-CN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⑱</a:t>
              </a:r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⑲</a:t>
              </a:r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en-US" altLang="zh-CN" sz="1865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39488" y="5085483"/>
            <a:ext cx="7566443" cy="646307"/>
            <a:chOff x="1158764" y="4036762"/>
            <a:chExt cx="4622720" cy="484851"/>
          </a:xfrm>
        </p:grpSpPr>
        <p:sp>
          <p:nvSpPr>
            <p:cNvPr id="28" name="矩形 27"/>
            <p:cNvSpPr/>
            <p:nvPr/>
          </p:nvSpPr>
          <p:spPr>
            <a:xfrm>
              <a:off x="3350324" y="4036762"/>
              <a:ext cx="2431160" cy="484851"/>
            </a:xfrm>
            <a:prstGeom prst="rect">
              <a:avLst/>
            </a:prstGeom>
          </p:spPr>
          <p:txBody>
            <a:bodyPr wrap="square" lIns="91417" tIns="45708" rIns="91417" bIns="45708">
              <a:spAutoFit/>
            </a:bodyPr>
            <a:lstStyle/>
            <a:p>
              <a:pPr defTabSz="913765">
                <a:spcBef>
                  <a:spcPts val="840"/>
                </a:spcBef>
                <a:spcAft>
                  <a:spcPts val="840"/>
                </a:spcAft>
                <a:defRPr/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结局。写现场的人们欢庆歼－</a:t>
              </a:r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</a:rPr>
                <a:t>15</a:t>
              </a: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舰载机首次成功着舰。</a:t>
              </a:r>
              <a:endParaRPr lang="en-US" altLang="zh-CN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158764" y="4129119"/>
              <a:ext cx="1560280" cy="300138"/>
            </a:xfrm>
            <a:prstGeom prst="rect">
              <a:avLst/>
            </a:prstGeom>
          </p:spPr>
          <p:txBody>
            <a:bodyPr wrap="none" lIns="91417" tIns="45708" rIns="91417" bIns="45708">
              <a:spAutoFit/>
            </a:bodyPr>
            <a:lstStyle/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第四部分（</a:t>
              </a:r>
              <a:r>
                <a:rPr lang="en-US" altLang="zh-CN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⑳-   </a:t>
              </a:r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en-US" altLang="zh-CN" sz="1865" b="1" ker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638127" y="2827899"/>
            <a:ext cx="622239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31" name="直接连接符 30"/>
          <p:cNvCxnSpPr/>
          <p:nvPr/>
        </p:nvCxnSpPr>
        <p:spPr>
          <a:xfrm>
            <a:off x="4638127" y="3856345"/>
            <a:ext cx="622239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>
            <a:off x="4638127" y="4884791"/>
            <a:ext cx="6354439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pic>
        <p:nvPicPr>
          <p:cNvPr id="22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9" b="4569"/>
          <a:stretch>
            <a:fillRect/>
          </a:stretch>
        </p:blipFill>
        <p:spPr bwMode="auto">
          <a:xfrm>
            <a:off x="593695" y="4854640"/>
            <a:ext cx="2448388" cy="16522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>
            <a:off x="2482626" y="746511"/>
            <a:ext cx="6583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思考一下这篇通讯可以分为几个部分？</a:t>
            </a:r>
          </a:p>
        </p:txBody>
      </p:sp>
      <p:sp>
        <p:nvSpPr>
          <p:cNvPr id="33" name="矩形 32"/>
          <p:cNvSpPr/>
          <p:nvPr/>
        </p:nvSpPr>
        <p:spPr>
          <a:xfrm>
            <a:off x="1226036" y="305923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四部分：</a:t>
            </a:r>
          </a:p>
        </p:txBody>
      </p:sp>
      <p:sp>
        <p:nvSpPr>
          <p:cNvPr id="34" name="TextBox 33"/>
          <p:cNvSpPr txBox="1"/>
          <p:nvPr/>
        </p:nvSpPr>
        <p:spPr bwMode="auto">
          <a:xfrm>
            <a:off x="5547481" y="5239361"/>
            <a:ext cx="39305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1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5563205" y="5246914"/>
            <a:ext cx="391281" cy="3426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2888" y="9671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课文研读</a:t>
            </a:r>
            <a:r>
              <a:rPr lang="zh-CN" altLang="en-US" sz="248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972" y="4683173"/>
            <a:ext cx="3400785" cy="11345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64849" y="12724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49359" y="3686176"/>
            <a:ext cx="4542398" cy="280239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TextBox 6"/>
          <p:cNvSpPr txBox="1"/>
          <p:nvPr/>
        </p:nvSpPr>
        <p:spPr>
          <a:xfrm>
            <a:off x="2839629" y="2404019"/>
            <a:ext cx="69450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24404" y="1216982"/>
            <a:ext cx="7560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文章的标题“一着惊海天”给你什么感受？</a:t>
            </a:r>
          </a:p>
        </p:txBody>
      </p:sp>
      <p:sp>
        <p:nvSpPr>
          <p:cNvPr id="82" name="TextBox 24"/>
          <p:cNvSpPr txBox="1"/>
          <p:nvPr/>
        </p:nvSpPr>
        <p:spPr>
          <a:xfrm>
            <a:off x="4791757" y="2428880"/>
            <a:ext cx="5727065" cy="1631216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主标题概括了歼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-15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首次成功着舰的意义，运用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夸张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手法，让人心头一震，给人极大的阅读吸引力。</a:t>
            </a:r>
            <a:endParaRPr lang="zh-CN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13" y="1451906"/>
            <a:ext cx="5065486" cy="53187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4829" y="3843698"/>
            <a:ext cx="10198611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92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192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71519" y="2213701"/>
            <a:ext cx="807720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5"/>
          <a:stretch>
            <a:fillRect/>
          </a:stretch>
        </p:blipFill>
        <p:spPr bwMode="auto">
          <a:xfrm>
            <a:off x="213186" y="4700328"/>
            <a:ext cx="3019872" cy="2157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064849" y="12724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71700" y="1493520"/>
            <a:ext cx="7650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en-US" altLang="zh-CN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作者为什么要详细描述塔台和飞行员的对话？</a:t>
            </a:r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3469904" y="2852759"/>
            <a:ext cx="5727065" cy="2553335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一方面通过交代着舰的动作 ，另一方面让读者仿佛置身于其中，感同身受，扣人心弦，突出了着舰前的紧张有序。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13" y="1452541"/>
            <a:ext cx="5065486" cy="53187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4829" y="3843698"/>
            <a:ext cx="10198611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92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192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266332" y="4086291"/>
            <a:ext cx="4600647" cy="258786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" name="矩形 8"/>
          <p:cNvSpPr/>
          <p:nvPr/>
        </p:nvSpPr>
        <p:spPr>
          <a:xfrm>
            <a:off x="1186316" y="1704818"/>
            <a:ext cx="7424283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文章多次描写了周围人的神态和心情，这样写有什么用意？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64849" y="12724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</a:p>
        </p:txBody>
      </p:sp>
      <p:sp>
        <p:nvSpPr>
          <p:cNvPr id="82" name="TextBox 24"/>
          <p:cNvSpPr txBox="1"/>
          <p:nvPr/>
        </p:nvSpPr>
        <p:spPr>
          <a:xfrm>
            <a:off x="1186180" y="3197225"/>
            <a:ext cx="5727065" cy="230832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表现人们对我国航母舰载机首次着舰的关注；烘托当时紧张的气氛；增强新闻的现场感，增强感染力；侧面表现舰载机着舰风险极大，意义重大，从而突出了主题。</a:t>
            </a:r>
            <a:endParaRPr lang="zh-CN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814829" y="3843698"/>
            <a:ext cx="10198611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92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192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27"/>
          <a:stretch>
            <a:fillRect/>
          </a:stretch>
        </p:blipFill>
        <p:spPr bwMode="auto">
          <a:xfrm>
            <a:off x="814829" y="4622759"/>
            <a:ext cx="3823759" cy="2085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284095" y="1192530"/>
            <a:ext cx="61512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最后一段重点采用了哪些表达方式？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64849" y="12724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</a:p>
        </p:txBody>
      </p:sp>
      <p:sp>
        <p:nvSpPr>
          <p:cNvPr id="82" name="TextBox 24"/>
          <p:cNvSpPr txBox="1"/>
          <p:nvPr/>
        </p:nvSpPr>
        <p:spPr>
          <a:xfrm>
            <a:off x="4872672" y="2328606"/>
            <a:ext cx="5727065" cy="2554545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重点采用了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抒情和记叙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的表达方式，进一步表达出人们激动兴奋自豪的心情，同时也点明了舰载机成功着舰的重大意义。</a:t>
            </a:r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972" y="4668568"/>
            <a:ext cx="3400785" cy="11345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684" y="2987704"/>
            <a:ext cx="3400785" cy="1134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111"/>
          <a:stretch>
            <a:fillRect/>
          </a:stretch>
        </p:blipFill>
        <p:spPr>
          <a:xfrm>
            <a:off x="27305" y="1560830"/>
            <a:ext cx="1389380" cy="5289550"/>
          </a:xfrm>
          <a:prstGeom prst="rect">
            <a:avLst/>
          </a:prstGeom>
        </p:spPr>
      </p:pic>
      <p:sp>
        <p:nvSpPr>
          <p:cNvPr id="7" name="文本框 5"/>
          <p:cNvSpPr txBox="1"/>
          <p:nvPr/>
        </p:nvSpPr>
        <p:spPr>
          <a:xfrm>
            <a:off x="1064849" y="12724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</a:p>
        </p:txBody>
      </p:sp>
      <p:sp>
        <p:nvSpPr>
          <p:cNvPr id="8" name="矩形 7"/>
          <p:cNvSpPr/>
          <p:nvPr/>
        </p:nvSpPr>
        <p:spPr>
          <a:xfrm>
            <a:off x="1969089" y="1500863"/>
            <a:ext cx="6792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）从高速飞行的舰载战斗机上往下看，航母就像汪洋中的一片树叶，在海上起伏行进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69089" y="2934193"/>
            <a:ext cx="7300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这一句运用了比喻手法，突出舰载机着舰难度很高。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2190" y="4386281"/>
            <a:ext cx="3258285" cy="2168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905000" y="904985"/>
            <a:ext cx="7300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本文的语言生动优美，情感真挚，试着品析下列语句</a:t>
            </a:r>
            <a:endParaRPr lang="en-US" altLang="zh-CN" sz="2400" b="1">
              <a:uFill>
                <a:solidFill>
                  <a:srgbClr val="FF000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972" y="4668568"/>
            <a:ext cx="3400785" cy="11345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684" y="2987704"/>
            <a:ext cx="3400785" cy="1134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111"/>
          <a:stretch>
            <a:fillRect/>
          </a:stretch>
        </p:blipFill>
        <p:spPr>
          <a:xfrm>
            <a:off x="27305" y="1560830"/>
            <a:ext cx="1389380" cy="5289550"/>
          </a:xfrm>
          <a:prstGeom prst="rect">
            <a:avLst/>
          </a:prstGeom>
        </p:spPr>
      </p:pic>
      <p:sp>
        <p:nvSpPr>
          <p:cNvPr id="7" name="文本框 5"/>
          <p:cNvSpPr txBox="1"/>
          <p:nvPr/>
        </p:nvSpPr>
        <p:spPr>
          <a:xfrm>
            <a:off x="1064849" y="12724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</a:p>
        </p:txBody>
      </p:sp>
      <p:sp>
        <p:nvSpPr>
          <p:cNvPr id="8" name="矩形 7"/>
          <p:cNvSpPr/>
          <p:nvPr/>
        </p:nvSpPr>
        <p:spPr>
          <a:xfrm>
            <a:off x="2035628" y="1185093"/>
            <a:ext cx="83928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）据统计，航母大国舰载机</a:t>
            </a:r>
            <a:r>
              <a:rPr lang="en-US" altLang="zh-CN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80%</a:t>
            </a:r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的事故发生在着舰过程中。第二次世界大战结束到现在，某大国海军已经坠毁了</a:t>
            </a:r>
            <a:r>
              <a:rPr lang="en-US" altLang="zh-CN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1000</a:t>
            </a:r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多架飞机，</a:t>
            </a:r>
            <a:r>
              <a:rPr lang="en-US" altLang="zh-CN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700</a:t>
            </a:r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多名飞行员丧生，其中绝大部分事故是发生在着舰的时候。</a:t>
            </a:r>
          </a:p>
        </p:txBody>
      </p:sp>
      <p:sp>
        <p:nvSpPr>
          <p:cNvPr id="9" name="矩形 8"/>
          <p:cNvSpPr/>
          <p:nvPr/>
        </p:nvSpPr>
        <p:spPr>
          <a:xfrm>
            <a:off x="2284389" y="3056654"/>
            <a:ext cx="7919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运用具体数字举例说明写航母舰载战斗机着舰的危险性。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9905" y="3850005"/>
            <a:ext cx="4820920" cy="2689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913" y="1452541"/>
            <a:ext cx="5065486" cy="53187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3519" y="325319"/>
            <a:ext cx="25882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8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</a:t>
            </a:r>
            <a:r>
              <a:rPr lang="en-US" altLang="zh-CN" sz="248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情景导入</a:t>
            </a:r>
          </a:p>
        </p:txBody>
      </p:sp>
      <p:sp>
        <p:nvSpPr>
          <p:cNvPr id="5" name="矩形 4"/>
          <p:cNvSpPr/>
          <p:nvPr/>
        </p:nvSpPr>
        <p:spPr>
          <a:xfrm>
            <a:off x="814829" y="3843698"/>
            <a:ext cx="10198611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92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192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164" y="1921545"/>
            <a:ext cx="3402040" cy="3844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TextBox 24"/>
          <p:cNvSpPr txBox="1"/>
          <p:nvPr/>
        </p:nvSpPr>
        <p:spPr>
          <a:xfrm>
            <a:off x="4493950" y="1056322"/>
            <a:ext cx="7062470" cy="5262245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多少年来，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航母建设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一直承载着国人百年强国强军的梦想，“着舰”和“起飞”是航母建设的两道坎，其中着舰是世界公认的高风险难题，被称为“刀尖上的舞蹈”。          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23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日，备受瞩目的中国航母舰载战斗机首次着舰进入最关键时刻，这艘举世期待的航母就是中国首艘真正意义上的航母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辽宁舰。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29" r="59052"/>
          <a:stretch>
            <a:fillRect/>
          </a:stretch>
        </p:blipFill>
        <p:spPr>
          <a:xfrm flipH="1">
            <a:off x="8053705" y="2574290"/>
            <a:ext cx="2955925" cy="42411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6800" y="1385892"/>
            <a:ext cx="6705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塔台内，时钟指针的每一次跳动，都在揪着人心。”一句蕴含着人物怎样的情感？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14653" y="2966812"/>
            <a:ext cx="5391150" cy="21048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/>
              <a:t>        </a:t>
            </a:r>
            <a:r>
              <a:rPr lang="zh-CN" altLang="en-US" sz="2400" b="1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作者笔端情感流露的自然表达，寥寥数字虽无声，却将</a:t>
            </a:r>
            <a:r>
              <a:rPr lang="zh-CN" altLang="en-US" sz="24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个人情绪融入着舰过程，渲染了着舰工作人员紧张、激动的心情。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9"/>
          <a:stretch>
            <a:fillRect/>
          </a:stretch>
        </p:blipFill>
        <p:spPr bwMode="auto">
          <a:xfrm>
            <a:off x="7901897" y="1900406"/>
            <a:ext cx="3615189" cy="4110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64849" y="12724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239" y="-157759"/>
            <a:ext cx="5318761" cy="5318761"/>
          </a:xfrm>
          <a:prstGeom prst="rect">
            <a:avLst/>
          </a:prstGeom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1227125" y="2304143"/>
            <a:ext cx="738658" cy="3280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21917" tIns="60958" rIns="121917" bIns="60958">
            <a:spAutoFit/>
          </a:bodyPr>
          <a:lstStyle/>
          <a:p>
            <a:pPr algn="ctr"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一着惊海天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2045609" y="1905000"/>
            <a:ext cx="316592" cy="3852637"/>
          </a:xfrm>
          <a:prstGeom prst="leftBrace">
            <a:avLst>
              <a:gd name="adj1" fmla="val 67139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51530" y="1644953"/>
            <a:ext cx="6391728" cy="859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开端</a:t>
            </a:r>
            <a:r>
              <a:rPr lang="en-US" altLang="zh-CN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着陆准备（时间、地点、人物、</a:t>
            </a:r>
          </a:p>
          <a:p>
            <a:pPr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        事件的起因）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56369" y="3338590"/>
            <a:ext cx="3230032" cy="489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r>
              <a:rPr lang="en-US" altLang="zh-CN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着陆经过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70882" y="4554161"/>
            <a:ext cx="6002262" cy="60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高潮</a:t>
            </a:r>
            <a:r>
              <a:rPr lang="en-US" altLang="zh-CN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着舰成功   稳稳   惊心动魄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03541" y="5310718"/>
            <a:ext cx="6034918" cy="60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结局</a:t>
            </a:r>
            <a:r>
              <a:rPr lang="en-US" altLang="zh-CN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圆满  欢呼  激动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5357285" y="2734734"/>
            <a:ext cx="306916" cy="1843617"/>
          </a:xfrm>
          <a:prstGeom prst="leftBrace">
            <a:avLst>
              <a:gd name="adj1" fmla="val 4649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664201" y="2520951"/>
            <a:ext cx="3503084" cy="603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飞机临空从容</a:t>
            </a:r>
            <a:endParaRPr lang="en-US" altLang="zh-CN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664201" y="3282951"/>
            <a:ext cx="3469217" cy="603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航母前行娴熟</a:t>
            </a:r>
            <a:endParaRPr lang="en-US" altLang="zh-CN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664201" y="4044951"/>
            <a:ext cx="3469217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舰机配合默契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右大括号 14"/>
          <p:cNvSpPr/>
          <p:nvPr/>
        </p:nvSpPr>
        <p:spPr>
          <a:xfrm>
            <a:off x="7919359" y="1861456"/>
            <a:ext cx="452967" cy="4236057"/>
          </a:xfrm>
          <a:prstGeom prst="rightBrace">
            <a:avLst>
              <a:gd name="adj1" fmla="val 26018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911406" y="2655813"/>
            <a:ext cx="1107990" cy="2861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21917" tIns="60958" rIns="121917" bIns="60958"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场景壮观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振奋人心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64849" y="12724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总结归纳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05202" y="5527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总结归纳</a:t>
            </a:r>
            <a:r>
              <a:rPr lang="zh-CN" altLang="en-US" sz="248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3233057" y="2429079"/>
            <a:ext cx="69559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本文抓住歼－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舰载战斗机首次成功着舰这一最具历史意义的时刻，采用现场特写的写法，生动再现了我国航母舰载战斗机首次成功着舰那惊心动魄的一刻，展现了我国在富国强兵的道路上取得的巨大进步，表现了英雄飞行员镇定自若、献身国防的大无畏的革命精神，同时作者表达了强烈的自豪感、爱国情感。</a:t>
            </a:r>
            <a:endParaRPr lang="zh-CN" altLang="en-US" sz="2800"/>
          </a:p>
        </p:txBody>
      </p:sp>
      <p:grpSp>
        <p:nvGrpSpPr>
          <p:cNvPr id="8" name="Group 9"/>
          <p:cNvGrpSpPr/>
          <p:nvPr/>
        </p:nvGrpSpPr>
        <p:grpSpPr>
          <a:xfrm>
            <a:off x="2830285" y="2170945"/>
            <a:ext cx="7511143" cy="3870625"/>
            <a:chExt cx="2576" cy="516"/>
          </a:xfrm>
        </p:grpSpPr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105" y="516"/>
              <a:ext cx="2358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H="1">
              <a:off x="0" y="112"/>
              <a:ext cx="0" cy="292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H="1">
              <a:off x="2576" y="112"/>
              <a:ext cx="0" cy="292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" y="407"/>
              <a:ext cx="102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 flipH="1">
              <a:off x="105" y="407"/>
              <a:ext cx="0" cy="108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2469" y="407"/>
              <a:ext cx="102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H="1">
              <a:off x="2467" y="407"/>
              <a:ext cx="0" cy="108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1" y="111"/>
              <a:ext cx="102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2469" y="111"/>
              <a:ext cx="102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 flipH="1">
              <a:off x="105" y="3"/>
              <a:ext cx="0" cy="108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 flipH="1">
              <a:off x="2467" y="3"/>
              <a:ext cx="0" cy="108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105" y="0"/>
              <a:ext cx="2358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970" y="1346654"/>
            <a:ext cx="2201545" cy="14579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278" y="1452541"/>
            <a:ext cx="5065486" cy="53187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7290" y="1045970"/>
            <a:ext cx="9837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“声如千骑疾，气卷万山来。”试分析这句话的表达作用。</a:t>
            </a:r>
          </a:p>
        </p:txBody>
      </p:sp>
      <p:sp>
        <p:nvSpPr>
          <p:cNvPr id="6" name="矩形 5"/>
          <p:cNvSpPr/>
          <p:nvPr/>
        </p:nvSpPr>
        <p:spPr>
          <a:xfrm>
            <a:off x="937278" y="3736975"/>
            <a:ext cx="6096000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2.发动机的咆哮声越来越大，舰载机越来越近了。绕舰一转弯，二转弯，放下起落架，放下尾钩，歼-15舰载机像凌波海燕，轻巧灵活地调整好姿态飞至舰艉后上方，对准甲板跑道，以几近完美的轨迹迅速下滑。</a:t>
            </a:r>
          </a:p>
        </p:txBody>
      </p:sp>
      <p:sp>
        <p:nvSpPr>
          <p:cNvPr id="8" name="矩形 7"/>
          <p:cNvSpPr/>
          <p:nvPr/>
        </p:nvSpPr>
        <p:spPr>
          <a:xfrm>
            <a:off x="7360920" y="5472430"/>
            <a:ext cx="441134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 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9897" y="56985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动作娴熟</a:t>
            </a:r>
          </a:p>
        </p:txBody>
      </p:sp>
      <p:sp>
        <p:nvSpPr>
          <p:cNvPr id="10" name="矩形 9"/>
          <p:cNvSpPr/>
          <p:nvPr/>
        </p:nvSpPr>
        <p:spPr>
          <a:xfrm>
            <a:off x="9566021" y="569851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谨慎的态度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0920" y="2186492"/>
            <a:ext cx="4145280" cy="2309495"/>
          </a:xfrm>
          <a:prstGeom prst="rect">
            <a:avLst/>
          </a:prstGeom>
        </p:spPr>
      </p:pic>
      <p:sp>
        <p:nvSpPr>
          <p:cNvPr id="82" name="TextBox 24"/>
          <p:cNvSpPr txBox="1"/>
          <p:nvPr/>
        </p:nvSpPr>
        <p:spPr>
          <a:xfrm>
            <a:off x="2050278" y="1732906"/>
            <a:ext cx="4666615" cy="1630045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运用对偶和比喻的修辞手法，增强文章气势，生动形象地表现了战斗机着舰时的浩大声势，富有感染力。</a:t>
            </a:r>
            <a:endParaRPr lang="zh-CN" altLang="en-US" sz="2400"/>
          </a:p>
        </p:txBody>
      </p:sp>
      <p:sp>
        <p:nvSpPr>
          <p:cNvPr id="12" name="TextBox 24"/>
          <p:cNvSpPr txBox="1"/>
          <p:nvPr/>
        </p:nvSpPr>
        <p:spPr>
          <a:xfrm>
            <a:off x="7360920" y="5252746"/>
            <a:ext cx="4666615" cy="89154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形象地写出了舰载机着舰时的__________和__________。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1119502" y="214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随堂检测</a:t>
            </a:r>
            <a:endParaRPr lang="zh-CN" altLang="en-US" sz="2480">
              <a:solidFill>
                <a:schemeClr val="bg2">
                  <a:lumMod val="2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2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828165" y="1187450"/>
            <a:ext cx="1013333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. 为下面这则消息拟写一句话新闻</a:t>
            </a: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据新华社2011年11月1日电   随着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“神舟八号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“天宫一号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目标飞行器今晨在茫茫太空紧紧相拥，中国航天人成功扣开通向空间站时代的大门。这是中国载人航天工程完成的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这次实验从牵手到相拥，交会对接历时7分12秒。它标志着，继掌握天地往返、出舱活动技术后，中国突破了载人航天三大基础技术的最后一项——空间交会对接任务圆满完成。</a:t>
            </a:r>
          </a:p>
          <a:p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" y="4160520"/>
            <a:ext cx="4328586" cy="21488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76863" y="4774565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“天宫一号”首次成功对接“神舟八号”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622" y="4570954"/>
            <a:ext cx="3400785" cy="11345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572" y="2563280"/>
            <a:ext cx="3400785" cy="1134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54"/>
          <a:stretch>
            <a:fillRect/>
          </a:stretch>
        </p:blipFill>
        <p:spPr>
          <a:xfrm>
            <a:off x="26035" y="1504950"/>
            <a:ext cx="1882140" cy="5289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65484" y="6755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课后作业</a:t>
            </a:r>
          </a:p>
        </p:txBody>
      </p:sp>
      <p:sp>
        <p:nvSpPr>
          <p:cNvPr id="7" name="矩形 6"/>
          <p:cNvSpPr/>
          <p:nvPr/>
        </p:nvSpPr>
        <p:spPr>
          <a:xfrm>
            <a:off x="2547258" y="1969092"/>
            <a:ext cx="6096000" cy="1728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复习回顾本课的写作手法，并尝试分析一则新闻的写作特点。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完成课后作业。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4397" y="3554981"/>
            <a:ext cx="3238500" cy="29432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301523" y="2031637"/>
            <a:ext cx="7404803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120">
                <a:latin typeface="华文隶书" panose="02010800040101010101" pitchFamily="2" charset="-122"/>
                <a:ea typeface="华文隶书" panose="02010800040101010101" pitchFamily="2" charset="-122"/>
              </a:rPr>
              <a:t>          </a:t>
            </a:r>
            <a:r>
              <a:rPr lang="zh-CN" altLang="en-US" sz="9600">
                <a:latin typeface="隶书" panose="02010509060101010101" pitchFamily="49" charset="-122"/>
                <a:ea typeface="隶书" panose="02010509060101010101" pitchFamily="49" charset="-122"/>
              </a:rPr>
              <a:t>再见！</a:t>
            </a:r>
            <a:r>
              <a:rPr lang="zh-CN" altLang="en-US" sz="9600">
                <a:latin typeface="华文隶书" panose="02010800040101010101" pitchFamily="2" charset="-122"/>
                <a:ea typeface="华文隶书" panose="02010800040101010101" pitchFamily="2" charset="-122"/>
              </a:rPr>
              <a:t>                                        </a:t>
            </a:r>
          </a:p>
        </p:txBody>
      </p:sp>
      <p:pic>
        <p:nvPicPr>
          <p:cNvPr id="5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759418" y="3865932"/>
            <a:ext cx="775675" cy="40060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267" y="1460292"/>
            <a:ext cx="920431" cy="9204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017" y="3817492"/>
            <a:ext cx="3400785" cy="11345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4140" y="4384770"/>
            <a:ext cx="3785833" cy="1263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46" y="936290"/>
            <a:ext cx="1690624" cy="1690624"/>
          </a:xfrm>
          <a:prstGeom prst="rect">
            <a:avLst/>
          </a:prstGeom>
        </p:spPr>
      </p:pic>
      <p:pic>
        <p:nvPicPr>
          <p:cNvPr id="15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557000" y="105156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AutoShape 36"/>
          <p:cNvSpPr>
            <a:spLocks noChangeArrowheads="1"/>
          </p:cNvSpPr>
          <p:nvPr/>
        </p:nvSpPr>
        <p:spPr bwMode="auto">
          <a:xfrm>
            <a:off x="2017714" y="2058635"/>
            <a:ext cx="630176" cy="630176"/>
          </a:xfrm>
          <a:prstGeom prst="diamond">
            <a:avLst/>
          </a:prstGeom>
          <a:solidFill>
            <a:srgbClr val="C00000"/>
          </a:solidFill>
          <a:ln w="25400" algn="ctr">
            <a:solidFill>
              <a:srgbClr val="FFFFFF"/>
            </a:solidFill>
            <a:miter lim="800000"/>
          </a:ln>
          <a:effectLst/>
        </p:spPr>
        <p:txBody>
          <a:bodyPr wrap="none" anchor="ctr"/>
          <a:lstStyle/>
          <a:p>
            <a:pPr algn="ctr" defTabSz="800100"/>
            <a:r>
              <a:rPr lang="en-US" altLang="zh-CN" sz="2890">
                <a:solidFill>
                  <a:srgbClr val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</a:t>
            </a:r>
          </a:p>
        </p:txBody>
      </p:sp>
      <p:sp>
        <p:nvSpPr>
          <p:cNvPr id="17" name="AutoShape 39"/>
          <p:cNvSpPr>
            <a:spLocks noChangeArrowheads="1"/>
          </p:cNvSpPr>
          <p:nvPr/>
        </p:nvSpPr>
        <p:spPr bwMode="auto">
          <a:xfrm>
            <a:off x="2006828" y="3271597"/>
            <a:ext cx="630176" cy="630176"/>
          </a:xfrm>
          <a:prstGeom prst="diamond">
            <a:avLst/>
          </a:prstGeom>
          <a:solidFill>
            <a:srgbClr val="C00000"/>
          </a:solidFill>
          <a:ln w="25400" algn="ctr">
            <a:solidFill>
              <a:srgbClr val="FFFFFF"/>
            </a:solidFill>
            <a:miter lim="800000"/>
          </a:ln>
          <a:effectLst/>
        </p:spPr>
        <p:txBody>
          <a:bodyPr wrap="none" anchor="ctr"/>
          <a:lstStyle/>
          <a:p>
            <a:pPr algn="ctr" defTabSz="800100"/>
            <a:r>
              <a:rPr lang="en-US" altLang="zh-CN" sz="2890">
                <a:solidFill>
                  <a:srgbClr val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</a:p>
        </p:txBody>
      </p:sp>
      <p:sp>
        <p:nvSpPr>
          <p:cNvPr id="19" name="AutoShape 41"/>
          <p:cNvSpPr>
            <a:spLocks noChangeArrowheads="1"/>
          </p:cNvSpPr>
          <p:nvPr/>
        </p:nvSpPr>
        <p:spPr bwMode="auto">
          <a:xfrm>
            <a:off x="1952401" y="4519264"/>
            <a:ext cx="630176" cy="630176"/>
          </a:xfrm>
          <a:prstGeom prst="diamond">
            <a:avLst/>
          </a:prstGeom>
          <a:solidFill>
            <a:srgbClr val="C00000"/>
          </a:solidFill>
          <a:ln w="25400" algn="ctr">
            <a:solidFill>
              <a:srgbClr val="FFFFFF"/>
            </a:solidFill>
            <a:miter lim="800000"/>
          </a:ln>
          <a:effectLst/>
        </p:spPr>
        <p:txBody>
          <a:bodyPr wrap="none" anchor="ctr"/>
          <a:lstStyle/>
          <a:p>
            <a:pPr algn="ctr" defTabSz="800100"/>
            <a:r>
              <a:rPr lang="en-US" altLang="zh-CN" sz="2890">
                <a:solidFill>
                  <a:srgbClr val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72845" y="234315"/>
            <a:ext cx="2717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学习目标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1" y="1905002"/>
            <a:ext cx="723899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了解新闻通讯的有关知识，明确 通讯的一些特点。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把握文章的写作方法，品味富有表现力的语言，理解作者寄寓的思想感情。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强化爱国意识，树立民族自豪感和自信心。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65374" y="21935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自主学习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1611" y="2140666"/>
            <a:ext cx="9611233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蔡年迟、蒲海洋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均为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人民海军报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记者。本文是发表在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2012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人民海军报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上的一篇通讯报道 ，获得第四届中国人民解放军新闻奖一等奖，第二十三届中国新闻奖三等奖。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 bwMode="auto">
          <a:xfrm flipH="1">
            <a:off x="1184669" y="1113069"/>
            <a:ext cx="3038620" cy="717452"/>
          </a:xfrm>
          <a:custGeom>
            <a:gdLst>
              <a:gd name="connsiteX0" fmla="*/ 2957680 w 4539922"/>
              <a:gd name="connsiteY0" fmla="*/ 34 h 633569"/>
              <a:gd name="connsiteX1" fmla="*/ 2338828 w 4539922"/>
              <a:gd name="connsiteY1" fmla="*/ 948 h 633569"/>
              <a:gd name="connsiteX2" fmla="*/ 2183760 w 4539922"/>
              <a:gd name="connsiteY2" fmla="*/ 1166 h 633569"/>
              <a:gd name="connsiteX3" fmla="*/ 2040037 w 4539922"/>
              <a:gd name="connsiteY3" fmla="*/ 948 h 633569"/>
              <a:gd name="connsiteX4" fmla="*/ 35351 w 4539922"/>
              <a:gd name="connsiteY4" fmla="*/ 13740 h 633569"/>
              <a:gd name="connsiteX5" fmla="*/ 0 w 4539922"/>
              <a:gd name="connsiteY5" fmla="*/ 24879 h 633569"/>
              <a:gd name="connsiteX6" fmla="*/ 156229 w 4539922"/>
              <a:gd name="connsiteY6" fmla="*/ 633347 h 633569"/>
              <a:gd name="connsiteX7" fmla="*/ 2067822 w 4539922"/>
              <a:gd name="connsiteY7" fmla="*/ 631881 h 633569"/>
              <a:gd name="connsiteX8" fmla="*/ 2183760 w 4539922"/>
              <a:gd name="connsiteY8" fmla="*/ 630823 h 633569"/>
              <a:gd name="connsiteX9" fmla="*/ 2308850 w 4539922"/>
              <a:gd name="connsiteY9" fmla="*/ 631881 h 633569"/>
              <a:gd name="connsiteX10" fmla="*/ 4371359 w 4539922"/>
              <a:gd name="connsiteY10" fmla="*/ 633347 h 633569"/>
              <a:gd name="connsiteX11" fmla="*/ 4539922 w 4539922"/>
              <a:gd name="connsiteY11" fmla="*/ 24879 h 633569"/>
              <a:gd name="connsiteX12" fmla="*/ 4501780 w 4539922"/>
              <a:gd name="connsiteY12" fmla="*/ 13740 h 633569"/>
              <a:gd name="connsiteX13" fmla="*/ 2957680 w 4539922"/>
              <a:gd name="connsiteY13" fmla="*/ 34 h 6335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3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 anchorCtr="1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</a:rPr>
              <a:t>走近作者</a:t>
            </a:r>
            <a:endParaRPr lang="en-US" altLang="zh-CN" sz="28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65374" y="21935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自主学习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3392" y="1560892"/>
            <a:ext cx="10745216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192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392" y="1560892"/>
            <a:ext cx="571261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辽宁舰简介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</a:p>
          <a:p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辽宁号航空母舰(代号:001型航空母舰，舷号:16，简称:辽宁舰)，是中国人民解放军海军隶下的一艘可以搭载固定翼飞机的航空母舰，也是中国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第一艘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服役的航空母舰。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740" y="2196589"/>
            <a:ext cx="4766982" cy="3202181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17600" y="2586036"/>
            <a:ext cx="1002982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舰载机是航母编队实施舰队防空、抵近威慑、纵深打击和战场控制任务的核心装备，如果把航母编队比作一名武士，舰载战斗机就是武士手中的那把利剑，因此中国首艘航母“辽宁舰”于2012年11月23日正式进行了着舰试飞。本文报道的就是这场训练的情况。</a:t>
            </a: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74" y="21935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自主学习</a:t>
            </a:r>
          </a:p>
        </p:txBody>
      </p:sp>
      <p:sp>
        <p:nvSpPr>
          <p:cNvPr id="4" name="任意多边形 4"/>
          <p:cNvSpPr/>
          <p:nvPr>
            <p:custDataLst>
              <p:tags r:id="rId2"/>
            </p:custDataLst>
          </p:nvPr>
        </p:nvSpPr>
        <p:spPr bwMode="auto">
          <a:xfrm flipH="1">
            <a:off x="1084657" y="1095691"/>
            <a:ext cx="3038620" cy="717452"/>
          </a:xfrm>
          <a:custGeom>
            <a:gdLst>
              <a:gd name="connsiteX0" fmla="*/ 2957680 w 4539922"/>
              <a:gd name="connsiteY0" fmla="*/ 34 h 633569"/>
              <a:gd name="connsiteX1" fmla="*/ 2338828 w 4539922"/>
              <a:gd name="connsiteY1" fmla="*/ 948 h 633569"/>
              <a:gd name="connsiteX2" fmla="*/ 2183760 w 4539922"/>
              <a:gd name="connsiteY2" fmla="*/ 1166 h 633569"/>
              <a:gd name="connsiteX3" fmla="*/ 2040037 w 4539922"/>
              <a:gd name="connsiteY3" fmla="*/ 948 h 633569"/>
              <a:gd name="connsiteX4" fmla="*/ 35351 w 4539922"/>
              <a:gd name="connsiteY4" fmla="*/ 13740 h 633569"/>
              <a:gd name="connsiteX5" fmla="*/ 0 w 4539922"/>
              <a:gd name="connsiteY5" fmla="*/ 24879 h 633569"/>
              <a:gd name="connsiteX6" fmla="*/ 156229 w 4539922"/>
              <a:gd name="connsiteY6" fmla="*/ 633347 h 633569"/>
              <a:gd name="connsiteX7" fmla="*/ 2067822 w 4539922"/>
              <a:gd name="connsiteY7" fmla="*/ 631881 h 633569"/>
              <a:gd name="connsiteX8" fmla="*/ 2183760 w 4539922"/>
              <a:gd name="connsiteY8" fmla="*/ 630823 h 633569"/>
              <a:gd name="connsiteX9" fmla="*/ 2308850 w 4539922"/>
              <a:gd name="connsiteY9" fmla="*/ 631881 h 633569"/>
              <a:gd name="connsiteX10" fmla="*/ 4371359 w 4539922"/>
              <a:gd name="connsiteY10" fmla="*/ 633347 h 633569"/>
              <a:gd name="connsiteX11" fmla="*/ 4539922 w 4539922"/>
              <a:gd name="connsiteY11" fmla="*/ 24879 h 633569"/>
              <a:gd name="connsiteX12" fmla="*/ 4501780 w 4539922"/>
              <a:gd name="connsiteY12" fmla="*/ 13740 h 633569"/>
              <a:gd name="connsiteX13" fmla="*/ 2957680 w 4539922"/>
              <a:gd name="connsiteY13" fmla="*/ 34 h 6335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3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 anchorCtr="1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</a:rPr>
              <a:t>背景简介</a:t>
            </a:r>
            <a:endParaRPr lang="en-US" altLang="zh-CN" sz="28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65374" y="21935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自主学习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3392" y="1560892"/>
            <a:ext cx="10745216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192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392" y="1237467"/>
            <a:ext cx="4926294" cy="542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，是运用叙述描写抒情议论等多种 手法，具体生动形象地反映新闻事件或典型人物的一种新闻报道 形式，它是记叙文的一种，是报纸 广播电台 通讯社常用的文体。它包括人物通讯和事件通讯两类，它和消息一样，要求及时准确地报道生活中有意义的人和事，但报道的内容比消息更具体更系统。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65488" y="1237467"/>
            <a:ext cx="3069771" cy="45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通讯的特点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严格的真实性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报道的客观性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较弱的 时间性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描写的形象性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议论色彩较浓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2"/>
            </p:custDataLst>
          </p:nvPr>
        </p:nvSpPr>
        <p:spPr bwMode="auto">
          <a:xfrm flipH="1">
            <a:off x="4626511" y="632627"/>
            <a:ext cx="2938977" cy="533400"/>
          </a:xfrm>
          <a:custGeom>
            <a:gdLst>
              <a:gd name="connsiteX0" fmla="*/ 2957680 w 4539922"/>
              <a:gd name="connsiteY0" fmla="*/ 34 h 633569"/>
              <a:gd name="connsiteX1" fmla="*/ 2338828 w 4539922"/>
              <a:gd name="connsiteY1" fmla="*/ 948 h 633569"/>
              <a:gd name="connsiteX2" fmla="*/ 2183760 w 4539922"/>
              <a:gd name="connsiteY2" fmla="*/ 1166 h 633569"/>
              <a:gd name="connsiteX3" fmla="*/ 2040037 w 4539922"/>
              <a:gd name="connsiteY3" fmla="*/ 948 h 633569"/>
              <a:gd name="connsiteX4" fmla="*/ 35351 w 4539922"/>
              <a:gd name="connsiteY4" fmla="*/ 13740 h 633569"/>
              <a:gd name="connsiteX5" fmla="*/ 0 w 4539922"/>
              <a:gd name="connsiteY5" fmla="*/ 24879 h 633569"/>
              <a:gd name="connsiteX6" fmla="*/ 156229 w 4539922"/>
              <a:gd name="connsiteY6" fmla="*/ 633347 h 633569"/>
              <a:gd name="connsiteX7" fmla="*/ 2067822 w 4539922"/>
              <a:gd name="connsiteY7" fmla="*/ 631881 h 633569"/>
              <a:gd name="connsiteX8" fmla="*/ 2183760 w 4539922"/>
              <a:gd name="connsiteY8" fmla="*/ 630823 h 633569"/>
              <a:gd name="connsiteX9" fmla="*/ 2308850 w 4539922"/>
              <a:gd name="connsiteY9" fmla="*/ 631881 h 633569"/>
              <a:gd name="connsiteX10" fmla="*/ 4371359 w 4539922"/>
              <a:gd name="connsiteY10" fmla="*/ 633347 h 633569"/>
              <a:gd name="connsiteX11" fmla="*/ 4539922 w 4539922"/>
              <a:gd name="connsiteY11" fmla="*/ 24879 h 633569"/>
              <a:gd name="connsiteX12" fmla="*/ 4501780 w 4539922"/>
              <a:gd name="connsiteY12" fmla="*/ 13740 h 633569"/>
              <a:gd name="connsiteX13" fmla="*/ 2957680 w 4539922"/>
              <a:gd name="connsiteY13" fmla="*/ 34 h 6335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3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 anchorCtr="1">
            <a:no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文体知识</a:t>
            </a:r>
            <a:endParaRPr lang="en-US" altLang="zh-CN" sz="28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095999" y="1827909"/>
            <a:ext cx="1" cy="378707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65374" y="21935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自主学习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3392" y="1560892"/>
            <a:ext cx="10745216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192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7004" y="1851148"/>
            <a:ext cx="373380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按内容分</a:t>
            </a:r>
            <a:endParaRPr lang="en-US" altLang="zh-CN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通讯一般分为人物通讯、事件通讯、概貌通讯、工作通讯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/>
          </a:p>
        </p:txBody>
      </p:sp>
      <p:sp>
        <p:nvSpPr>
          <p:cNvPr id="6" name="矩形 5"/>
          <p:cNvSpPr/>
          <p:nvPr/>
        </p:nvSpPr>
        <p:spPr>
          <a:xfrm>
            <a:off x="6797274" y="1827909"/>
            <a:ext cx="4671333" cy="4053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按形式分</a:t>
            </a:r>
            <a:endParaRPr lang="en-US" altLang="zh-CN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通讯分为一般记事通讯、访问记（专访、人物专访）、小故事、集纳、巡礼、纪实见闻特写速写侧记散记采访礼记。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095999" y="1827909"/>
            <a:ext cx="1" cy="378707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153647" y="23279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自主学习</a:t>
            </a: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 bwMode="auto">
          <a:xfrm flipH="1">
            <a:off x="4387098" y="555015"/>
            <a:ext cx="3038620" cy="717452"/>
          </a:xfrm>
          <a:custGeom>
            <a:gdLst>
              <a:gd name="connsiteX0" fmla="*/ 2957680 w 4539922"/>
              <a:gd name="connsiteY0" fmla="*/ 34 h 633569"/>
              <a:gd name="connsiteX1" fmla="*/ 2338828 w 4539922"/>
              <a:gd name="connsiteY1" fmla="*/ 948 h 633569"/>
              <a:gd name="connsiteX2" fmla="*/ 2183760 w 4539922"/>
              <a:gd name="connsiteY2" fmla="*/ 1166 h 633569"/>
              <a:gd name="connsiteX3" fmla="*/ 2040037 w 4539922"/>
              <a:gd name="connsiteY3" fmla="*/ 948 h 633569"/>
              <a:gd name="connsiteX4" fmla="*/ 35351 w 4539922"/>
              <a:gd name="connsiteY4" fmla="*/ 13740 h 633569"/>
              <a:gd name="connsiteX5" fmla="*/ 0 w 4539922"/>
              <a:gd name="connsiteY5" fmla="*/ 24879 h 633569"/>
              <a:gd name="connsiteX6" fmla="*/ 156229 w 4539922"/>
              <a:gd name="connsiteY6" fmla="*/ 633347 h 633569"/>
              <a:gd name="connsiteX7" fmla="*/ 2067822 w 4539922"/>
              <a:gd name="connsiteY7" fmla="*/ 631881 h 633569"/>
              <a:gd name="connsiteX8" fmla="*/ 2183760 w 4539922"/>
              <a:gd name="connsiteY8" fmla="*/ 630823 h 633569"/>
              <a:gd name="connsiteX9" fmla="*/ 2308850 w 4539922"/>
              <a:gd name="connsiteY9" fmla="*/ 631881 h 633569"/>
              <a:gd name="connsiteX10" fmla="*/ 4371359 w 4539922"/>
              <a:gd name="connsiteY10" fmla="*/ 633347 h 633569"/>
              <a:gd name="connsiteX11" fmla="*/ 4539922 w 4539922"/>
              <a:gd name="connsiteY11" fmla="*/ 24879 h 633569"/>
              <a:gd name="connsiteX12" fmla="*/ 4501780 w 4539922"/>
              <a:gd name="connsiteY12" fmla="*/ 13740 h 633569"/>
              <a:gd name="connsiteX13" fmla="*/ 2957680 w 4539922"/>
              <a:gd name="connsiteY13" fmla="*/ 34 h 6335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3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 anchorCtr="1">
            <a:no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重点读音</a:t>
            </a:r>
            <a:endParaRPr lang="en-US" altLang="zh-CN" sz="28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153648" y="1914526"/>
            <a:ext cx="9771684" cy="3392934"/>
          </a:xfrm>
          <a:prstGeom prst="rect">
            <a:avLst/>
          </a:prstGeom>
          <a:noFill/>
          <a:ln w="85725" cap="rnd">
            <a:solidFill>
              <a:schemeClr val="accent2">
                <a:lumMod val="60000"/>
                <a:lumOff val="40000"/>
              </a:schemeClr>
            </a:solidFill>
            <a:prstDash val="lgDashDot"/>
            <a:miter lim="800000"/>
          </a:ln>
          <a:effectLst/>
        </p:spPr>
        <p:txBody>
          <a:bodyPr vert="horz" wrap="square" lIns="91440" tIns="99981" rIns="91440" bIns="99981" numCol="1" anchor="ctr" anchorCtr="0" compatLnSpc="1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澎湃（          ）  呼啸（     ）    镌刻（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  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）</a:t>
            </a:r>
            <a:endParaRPr lang="en-US" altLang="zh-CN" sz="28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一丝不苟（ 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）    桅杆（     ）    默契（   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）</a:t>
            </a:r>
            <a:endParaRPr lang="en-US" altLang="zh-CN" sz="28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惊心动魄（     ）   浩瀚（    ）   娴熟（      ）       </a:t>
            </a:r>
            <a:endParaRPr lang="en-US" altLang="zh-CN" sz="28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凛冽（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）        咆哮（         ）</a:t>
            </a:r>
            <a:endParaRPr lang="en-US" altLang="zh-CN" sz="28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殚精竭虑（          ）</a:t>
            </a:r>
            <a:endParaRPr kumimoji="0" lang="zh-CN" altLang="en-US" sz="2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50371" y="2041374"/>
            <a:ext cx="1597739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pénɡ pài</a:t>
            </a:r>
            <a:endParaRPr lang="zh-CN" altLang="en-US" sz="2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65762" y="2142671"/>
            <a:ext cx="897034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xiào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88881" y="2020209"/>
            <a:ext cx="914668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juān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76211" y="2712358"/>
            <a:ext cx="852150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ɡǒu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7384" y="2747132"/>
            <a:ext cx="778540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wéi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32724" y="2712660"/>
            <a:ext cx="542771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qì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9019" y="3384852"/>
            <a:ext cx="653378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pò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06408" y="3356128"/>
            <a:ext cx="821694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hàn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00019" y="3354917"/>
            <a:ext cx="893828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xián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49248" y="3963307"/>
            <a:ext cx="1081380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lǐn liè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17053" y="4028623"/>
            <a:ext cx="1661859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Páo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 xiào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62389" y="4645782"/>
            <a:ext cx="1283359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</a:rPr>
              <a:t>dān jié</a:t>
            </a:r>
            <a:endParaRPr lang="zh-CN" altLang="en-US" sz="2400" b="1" err="1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.xml><?xml version="1.0" encoding="utf-8"?>
<p:tagLst xmlns:p="http://schemas.openxmlformats.org/presentationml/2006/main">
  <p:tag name="MH" val="20150826203657"/>
  <p:tag name="MH_LIBRARY" val="GRAPHIC"/>
  <p:tag name="MH_ORDER" val="Freeform 2"/>
</p:tagLst>
</file>

<file path=ppt/tags/tag6.xml><?xml version="1.0" encoding="utf-8"?>
<p:tagLst xmlns:p="http://schemas.openxmlformats.org/presentationml/2006/main">
  <p:tag name="MH" val="20150826203657"/>
  <p:tag name="MH_LIBRARY" val="GRAPHIC"/>
  <p:tag name="MH_ORDER" val="Freeform 2"/>
</p:tagLst>
</file>

<file path=ppt/tags/tag7.xml><?xml version="1.0" encoding="utf-8"?>
<p:tagLst xmlns:p="http://schemas.openxmlformats.org/presentationml/2006/main">
  <p:tag name="MH" val="20150826203657"/>
  <p:tag name="MH_LIBRARY" val="GRAPHIC"/>
  <p:tag name="MH_ORDER" val="Freeform 2"/>
</p:tagLst>
</file>

<file path=ppt/tags/tag8.xml><?xml version="1.0" encoding="utf-8"?>
<p:tagLst xmlns:p="http://schemas.openxmlformats.org/presentationml/2006/main">
  <p:tag name="MH" val="20150826203657"/>
  <p:tag name="MH_LIBRARY" val="GRAPHIC"/>
  <p:tag name="MH_ORDER" val="Freeform 2"/>
</p:tagLst>
</file>

<file path=ppt/tags/tag9.xml><?xml version="1.0" encoding="utf-8"?>
<p:tagLst xmlns:p="http://schemas.openxmlformats.org/presentationml/2006/main">
  <p:tag name="MH" val="20150826203657"/>
  <p:tag name="MH_LIBRARY" val="GRAPHIC"/>
  <p:tag name="MH_ORDER" val="Freeform 2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144</Paragraphs>
  <Slides>26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8">
      <vt:lpstr>Arial</vt:lpstr>
      <vt:lpstr>微软雅黑</vt:lpstr>
      <vt:lpstr>Wingdings</vt:lpstr>
      <vt:lpstr>Calibri Light</vt:lpstr>
      <vt:lpstr>Calibri</vt:lpstr>
      <vt:lpstr>黑体</vt:lpstr>
      <vt:lpstr>隶书</vt:lpstr>
      <vt:lpstr>华文隶书</vt:lpstr>
      <vt:lpstr>楷体</vt:lpstr>
      <vt:lpstr>华康俪金黑W8(P)</vt:lpstr>
      <vt:lpstr>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2021-11-22T21:03:19.433</cp:lastPrinted>
  <dcterms:created xsi:type="dcterms:W3CDTF">2021-11-22T21:03:19Z</dcterms:created>
  <dcterms:modified xsi:type="dcterms:W3CDTF">2021-11-22T13:03:22Z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