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6"/>
  </p:notesMasterIdLst>
  <p:sldIdLst>
    <p:sldId id="290" r:id="rId4"/>
    <p:sldId id="384" r:id="rId5"/>
    <p:sldId id="385" r:id="rId7"/>
    <p:sldId id="386" r:id="rId8"/>
    <p:sldId id="257" r:id="rId9"/>
    <p:sldId id="948" r:id="rId10"/>
    <p:sldId id="289" r:id="rId11"/>
    <p:sldId id="668" r:id="rId12"/>
    <p:sldId id="295" r:id="rId13"/>
    <p:sldId id="296" r:id="rId14"/>
    <p:sldId id="844" r:id="rId15"/>
    <p:sldId id="353" r:id="rId16"/>
    <p:sldId id="354" r:id="rId17"/>
    <p:sldId id="355" r:id="rId18"/>
    <p:sldId id="673" r:id="rId19"/>
    <p:sldId id="370" r:id="rId20"/>
    <p:sldId id="504" r:id="rId21"/>
    <p:sldId id="520" r:id="rId22"/>
    <p:sldId id="505" r:id="rId23"/>
    <p:sldId id="729" r:id="rId24"/>
    <p:sldId id="513" r:id="rId25"/>
    <p:sldId id="902" r:id="rId26"/>
    <p:sldId id="730" r:id="rId27"/>
    <p:sldId id="514" r:id="rId28"/>
    <p:sldId id="903" r:id="rId29"/>
    <p:sldId id="503" r:id="rId30"/>
    <p:sldId id="510" r:id="rId31"/>
    <p:sldId id="380" r:id="rId32"/>
    <p:sldId id="381" r:id="rId33"/>
    <p:sldId id="382" r:id="rId34"/>
    <p:sldId id="666" r:id="rId35"/>
    <p:sldId id="508" r:id="rId36"/>
    <p:sldId id="509" r:id="rId37"/>
    <p:sldId id="670" r:id="rId38"/>
  </p:sldIdLst>
  <p:sldSz cx="12192000" cy="6858000"/>
  <p:notesSz cx="6858000" cy="9144000"/>
  <p:defaultTextStyle>
    <a:defPPr>
      <a:defRPr lang="zh-CN"/>
    </a:defPPr>
    <a:lvl1pPr marL="0" lvl="0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  <p:cmAuthor id="0" name="xkb1.com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CCCA"/>
    <a:srgbClr val="34ECF2"/>
    <a:srgbClr val="64F6EE"/>
    <a:srgbClr val="CCECFF"/>
    <a:srgbClr val="FFFFFF"/>
    <a:srgbClr val="FFFF99"/>
    <a:srgbClr val="CCFF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napToObjects="1" showGuides="1">
      <p:cViewPr varScale="1">
        <p:scale>
          <a:sx n="108" d="100"/>
          <a:sy n="108" d="100"/>
        </p:scale>
        <p:origin x="-1692" y="-78"/>
      </p:cViewPr>
      <p:guideLst>
        <p:guide orient="horz" pos="210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33" cy="7203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35CAD75-EDCC-4CAD-BA0B-CD161190846D}" type="datetime1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48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</a:ln>
        </p:spPr>
        <p:txBody>
          <a:bodyPr anchor="ctr"/>
          <a:lstStyle/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幻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/>
        <p:txBody>
          <a:bodyPr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35CAD75-EDCC-4CAD-BA0B-CD161190846D}" type="datetime1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/>
        <p:txBody>
          <a:bodyPr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35CAD75-EDCC-4CAD-BA0B-CD161190846D}" type="datetime1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/>
        <p:txBody>
          <a:bodyPr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35CAD75-EDCC-4CAD-BA0B-CD161190846D}" type="datetime1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685800" y="5349902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508000" y="4853411"/>
            <a:ext cx="112776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4" name="日期占位符 15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页脚占位符 1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4"/>
          <p:cNvSpPr>
            <a:spLocks noGrp="1"/>
          </p:cNvSpPr>
          <p:nvPr>
            <p:ph type="sldNum" sz="quarter" idx="4"/>
          </p:nvPr>
        </p:nvSpPr>
        <p:spPr>
          <a:xfrm>
            <a:off x="10972800" y="6473825"/>
            <a:ext cx="1011767" cy="247650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44000" y="549276"/>
            <a:ext cx="2438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49276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日期占位符 2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未知"/>
          <p:cNvSpPr/>
          <p:nvPr/>
        </p:nvSpPr>
        <p:spPr bwMode="auto">
          <a:xfrm>
            <a:off x="812800" y="1219200"/>
            <a:ext cx="105664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2641600" y="3962400"/>
            <a:ext cx="868256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3638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zh-CN" altLang="en-US" dirty="0">
                <a:latin typeface="Garamond" panose="02020404030301010803" pitchFamily="18" charset="0"/>
              </a:rPr>
            </a:fld>
            <a:endParaRPr lang="zh-CN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日期占位符 24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页脚占位符 18"/>
          <p:cNvSpPr>
            <a:spLocks noGrp="1"/>
          </p:cNvSpPr>
          <p:nvPr>
            <p:ph type="ftr" sz="quarter" idx="3"/>
          </p:nvPr>
        </p:nvSpPr>
        <p:spPr>
          <a:xfrm>
            <a:off x="4775200" y="76200"/>
            <a:ext cx="3860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10972800" y="6473825"/>
            <a:ext cx="1011767" cy="247650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685800" y="3444902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240633" y="2947085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日期占位符 18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页脚占位符 10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" name="日期占位符 20"/>
          <p:cNvSpPr>
            <a:spLocks noGrp="1"/>
          </p:cNvSpPr>
          <p:nvPr>
            <p:ph type="dt" sz="half" idx="1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9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30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12"/>
          <p:cNvSpPr>
            <a:spLocks noChangeShapeType="1"/>
          </p:cNvSpPr>
          <p:nvPr/>
        </p:nvSpPr>
        <p:spPr bwMode="auto">
          <a:xfrm>
            <a:off x="685800" y="6019800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375259" y="1316037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6198307" y="1316037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9"/>
          <p:cNvSpPr>
            <a:spLocks noGrp="1"/>
          </p:cNvSpPr>
          <p:nvPr>
            <p:ph type="dt" sz="half" idx="1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页脚占位符 5"/>
          <p:cNvSpPr>
            <a:spLocks noGrp="1"/>
          </p:cNvSpPr>
          <p:nvPr>
            <p:ph type="ftr" sz="quarter" idx="1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14"/>
          </p:nvPr>
        </p:nvSpPr>
        <p:spPr>
          <a:xfrm>
            <a:off x="10972800" y="6477000"/>
            <a:ext cx="1016000" cy="247650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日期占位符 11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页脚占位符 20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2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页脚占位符 23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685800" y="584911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609600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" name="日期占位符 24"/>
          <p:cNvSpPr>
            <a:spLocks noGrp="1"/>
          </p:cNvSpPr>
          <p:nvPr>
            <p:ph type="dt" sz="half" idx="1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页脚占位符 28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 vert="horz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2" name="日期占位符 6"/>
          <p:cNvSpPr>
            <a:spLocks noGrp="1"/>
          </p:cNvSpPr>
          <p:nvPr>
            <p:ph type="dt" sz="half" idx="1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30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685800" y="105089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文本占位符 7"/>
          <p:cNvSpPr>
            <a:spLocks noGrp="1"/>
          </p:cNvSpPr>
          <p:nvPr>
            <p:ph type="body" idx="1"/>
          </p:nvPr>
        </p:nvSpPr>
        <p:spPr>
          <a:xfrm>
            <a:off x="406400" y="1554163"/>
            <a:ext cx="115824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rgbClr val="D38E27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85800" y="105089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685800" y="1057986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chemeClr val="tx1"/>
                </a:solidFill>
                <a:latin typeface="Garamond" panose="02020404030301010803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1" name="未知"/>
          <p:cNvSpPr/>
          <p:nvPr/>
        </p:nvSpPr>
        <p:spPr bwMode="auto">
          <a:xfrm>
            <a:off x="508000" y="228600"/>
            <a:ext cx="109728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21647;&#38634;.ex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098" name="图片 4"/>
          <p:cNvPicPr>
            <a:picLocks noChangeAspect="1"/>
          </p:cNvPicPr>
          <p:nvPr/>
        </p:nvPicPr>
        <p:blipFill>
          <a:blip r:embed="rId1"/>
          <a:srcRect l="5614" t="7436" r="2150" b="3812"/>
          <a:stretch>
            <a:fillRect/>
          </a:stretch>
        </p:blipFill>
        <p:spPr>
          <a:xfrm>
            <a:off x="-6985" y="0"/>
            <a:ext cx="695896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5"/>
          <p:cNvSpPr/>
          <p:nvPr/>
        </p:nvSpPr>
        <p:spPr>
          <a:xfrm>
            <a:off x="7680325" y="2461260"/>
            <a:ext cx="342011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6600" b="1" dirty="0">
                <a:solidFill>
                  <a:srgbClr val="0000FF"/>
                </a:solidFill>
                <a:uFillTx/>
                <a:latin typeface="华文新魏" panose="02010800040101010101" charset="-122"/>
                <a:ea typeface="黑体" panose="02010609060101010101" pitchFamily="49" charset="-122"/>
                <a:cs typeface="华文新魏" panose="02010800040101010101" charset="-122"/>
                <a:sym typeface="华文新魏" panose="02010800040101010101" charset="-122"/>
              </a:rPr>
              <a:t>咏</a:t>
            </a:r>
            <a:r>
              <a:rPr lang="en-US" altLang="x-none" sz="6600" b="1" dirty="0">
                <a:solidFill>
                  <a:srgbClr val="0000FF"/>
                </a:solidFill>
                <a:uFillTx/>
                <a:latin typeface="华文新魏" panose="02010800040101010101" charset="-122"/>
                <a:ea typeface="黑体" panose="02010609060101010101" pitchFamily="49" charset="-122"/>
                <a:cs typeface="华文新魏" panose="02010800040101010101" charset="-122"/>
                <a:sym typeface="华文新魏" panose="02010800040101010101" charset="-122"/>
              </a:rPr>
              <a:t>  </a:t>
            </a:r>
            <a:r>
              <a:rPr lang="zh-CN" altLang="en-US" sz="6600" b="1" dirty="0">
                <a:solidFill>
                  <a:srgbClr val="0000FF"/>
                </a:solidFill>
                <a:uFillTx/>
                <a:latin typeface="华文新魏" panose="02010800040101010101" charset="-122"/>
                <a:ea typeface="黑体" panose="02010609060101010101" pitchFamily="49" charset="-122"/>
                <a:cs typeface="华文新魏" panose="02010800040101010101" charset="-122"/>
                <a:sym typeface="华文新魏" panose="02010800040101010101" charset="-122"/>
              </a:rPr>
              <a:t>雪</a:t>
            </a:r>
            <a:endParaRPr lang="zh-CN" altLang="en-US" sz="6600" b="1" dirty="0">
              <a:solidFill>
                <a:srgbClr val="0000FF"/>
              </a:solidFill>
              <a:uFillTx/>
              <a:latin typeface="华文新魏" panose="02010800040101010101" charset="-122"/>
              <a:ea typeface="黑体" panose="02010609060101010101" pitchFamily="49" charset="-122"/>
              <a:cs typeface="华文新魏" panose="02010800040101010101" charset="-122"/>
              <a:sym typeface="华文新魏" panose="02010800040101010101" charset="-122"/>
            </a:endParaRPr>
          </a:p>
        </p:txBody>
      </p:sp>
      <p:sp>
        <p:nvSpPr>
          <p:cNvPr id="3" name="日期占位符 2"/>
          <p:cNvSpPr/>
          <p:nvPr/>
        </p:nvSpPr>
        <p:spPr>
          <a:xfrm>
            <a:off x="9168765" y="5955030"/>
            <a:ext cx="2987675" cy="78803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4000" b="1" dirty="0">
                <a:solidFill>
                  <a:srgbClr val="00B050"/>
                </a:solidFill>
                <a:uFillTx/>
                <a:ea typeface="微软雅黑" panose="020B0503020204020204" charset="-122"/>
              </a:rPr>
            </a:fld>
            <a:endParaRPr lang="zh-CN" altLang="en-US" sz="4000" b="1" dirty="0">
              <a:solidFill>
                <a:srgbClr val="00B050"/>
              </a:solidFill>
              <a:uFillTx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5080" y="263525"/>
            <a:ext cx="8610600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uFillTx/>
              </a:rPr>
              <a:t>《世说新语》两则 </a:t>
            </a: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2415" y="6212840"/>
            <a:ext cx="661035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effectLst/>
                <a:uFillTx/>
                <a:ea typeface="黑体" panose="02010609060101010101" pitchFamily="49" charset="-122"/>
              </a:rPr>
              <a:t>实用课件制作：涡阳八中臧文清</a:t>
            </a:r>
            <a:endParaRPr lang="zh-CN" altLang="en-US" sz="36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FF00"/>
              </a:solidFill>
              <a:effectLst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6436" name="Text Box 4"/>
          <p:cNvSpPr txBox="1">
            <a:spLocks noChangeArrowheads="1"/>
          </p:cNvSpPr>
          <p:nvPr/>
        </p:nvSpPr>
        <p:spPr bwMode="auto">
          <a:xfrm>
            <a:off x="1837055" y="865505"/>
            <a:ext cx="8843010" cy="47390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ts val="604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baseline="0" noProof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　　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谢太傅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寒雪日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内集，与儿女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讲论文义。俄而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雪骤，公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欣然曰：“白雪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纷纷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何所似？”兄子胡儿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曰：“撒盐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空中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差可拟。”兄女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曰：“未若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柳絮因风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起。”公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大笑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乐。即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公大兄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无奕女，左将军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王凝之</a:t>
            </a:r>
            <a:r>
              <a:rPr kumimoji="0" lang="en-US" altLang="zh-CN" sz="4000" b="1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cs typeface="+mn-cs"/>
              </a:rPr>
              <a:t>\</a:t>
            </a:r>
            <a:r>
              <a:rPr kumimoji="0" lang="zh-CN" altLang="en-US" sz="40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妻也。　　</a:t>
            </a:r>
            <a:r>
              <a:rPr kumimoji="0" lang="zh-CN" altLang="en-US" sz="4000" b="1" baseline="0" noProof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+mn-cs"/>
              </a:rPr>
              <a:t>　　　　                                                </a:t>
            </a:r>
            <a:endParaRPr kumimoji="0" lang="en-US" altLang="zh-CN" sz="4000" b="1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Times New Roman" panose="02020603050405020304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2510" y="6089650"/>
            <a:ext cx="52698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华文隶书" panose="02010800040101010101" charset="-122"/>
                <a:ea typeface="华文隶书" panose="02010800040101010101" charset="-122"/>
                <a:sym typeface="+mn-ea"/>
              </a:rPr>
              <a:t>——《</a:t>
            </a:r>
            <a:r>
              <a:rPr lang="zh-CN" altLang="en-US" sz="4000" b="1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华文隶书" panose="02010800040101010101" charset="-122"/>
                <a:ea typeface="华文隶书" panose="02010800040101010101" charset="-122"/>
                <a:sym typeface="+mn-ea"/>
              </a:rPr>
              <a:t>世说新语</a:t>
            </a:r>
            <a:r>
              <a:rPr lang="en-US" altLang="zh-CN" sz="4000" b="1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华文隶书" panose="02010800040101010101" charset="-122"/>
                <a:ea typeface="华文隶书" panose="02010800040101010101" charset="-122"/>
                <a:sym typeface="+mn-ea"/>
              </a:rPr>
              <a:t>》</a:t>
            </a:r>
            <a:endParaRPr lang="en-US" altLang="zh-CN" sz="4000" b="1" noProof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正确停顿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020" y="-101600"/>
            <a:ext cx="12232640" cy="6957060"/>
          </a:xfrm>
          <a:prstGeom prst="rect">
            <a:avLst/>
          </a:prstGeom>
        </p:spPr>
      </p:pic>
      <p:sp>
        <p:nvSpPr>
          <p:cNvPr id="37891" name="Rectangle 3"/>
          <p:cNvSpPr>
            <a:spLocks noGrp="1"/>
          </p:cNvSpPr>
          <p:nvPr>
            <p:ph type="title"/>
          </p:nvPr>
        </p:nvSpPr>
        <p:spPr>
          <a:xfrm>
            <a:off x="561340" y="2249170"/>
            <a:ext cx="1313815" cy="838200"/>
          </a:xfrm>
        </p:spPr>
        <p:txBody>
          <a:bodyPr vert="horz" wrap="square" lIns="91440" tIns="45720" rIns="91440" bIns="45720" anchor="ctr">
            <a:normAutofit fontScale="90000"/>
          </a:bodyPr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uFillTx/>
                <a:ea typeface="黑体" panose="02010609060101010101" pitchFamily="49" charset="-122"/>
              </a:rPr>
              <a:t>原则：</a:t>
            </a:r>
            <a:endParaRPr lang="zh-CN" altLang="en-US" sz="4400" b="1" dirty="0">
              <a:solidFill>
                <a:schemeClr val="bg1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37892" name="Rectangle 4"/>
          <p:cNvSpPr>
            <a:spLocks noGrp="1"/>
          </p:cNvSpPr>
          <p:nvPr>
            <p:ph idx="1"/>
          </p:nvPr>
        </p:nvSpPr>
        <p:spPr>
          <a:xfrm>
            <a:off x="2029460" y="986155"/>
            <a:ext cx="9184005" cy="5196205"/>
          </a:xfrm>
          <a:solidFill>
            <a:schemeClr val="bg1"/>
          </a:solidFill>
        </p:spPr>
        <p:txBody>
          <a:bodyPr vert="horz" wrap="square" lIns="91440" tIns="45720" rIns="91440" bIns="45720" anchor="t"/>
          <a:p>
            <a:pPr marL="0" eaLnBrk="1" latinLnBrk="0" hangingPunct="1">
              <a:spcBef>
                <a:spcPts val="0"/>
              </a:spcBef>
              <a:buNone/>
            </a:pPr>
            <a:r>
              <a:rPr lang="zh-CN" altLang="en-US" sz="3200" b="1" dirty="0"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“信”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，就是译文要准确表达原文的意思，不歪曲、不遗漏、不增译。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“达”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，就是译文明白晓畅，符合现代汉语表达要求和习惯，无语病。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“雅”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，就是译文语句规范、得体、生动、优美。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 marL="0" eaLnBrk="1" latinLnBrk="0" hangingPunct="1"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 marL="0" eaLnBrk="1" latinLnBrk="0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  六字歌诀：留、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</a:rPr>
              <a:t>对、换、加、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删、调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</a:rPr>
              <a:t>加字、换字、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  <a:sym typeface="+mn-ea"/>
              </a:rPr>
              <a:t>直译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  <a:sym typeface="+mn-ea"/>
              </a:rPr>
              <a:t>意译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） 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5" name="Rectangle 3"/>
          <p:cNvSpPr>
            <a:spLocks noGrp="1"/>
          </p:cNvSpPr>
          <p:nvPr/>
        </p:nvSpPr>
        <p:spPr>
          <a:xfrm>
            <a:off x="561340" y="4864735"/>
            <a:ext cx="1313815" cy="838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>
            <a:normAutofit fontScale="90000" lnSpcReduction="2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uFillTx/>
                <a:ea typeface="黑体" panose="02010609060101010101" pitchFamily="49" charset="-122"/>
              </a:rPr>
              <a:t>方法：</a:t>
            </a:r>
            <a:endParaRPr lang="zh-CN" altLang="en-US" sz="4400" b="1" dirty="0">
              <a:solidFill>
                <a:schemeClr val="bg1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7" name="副标题 2"/>
          <p:cNvSpPr txBox="1"/>
          <p:nvPr/>
        </p:nvSpPr>
        <p:spPr bwMode="auto">
          <a:xfrm>
            <a:off x="4820920" y="24130"/>
            <a:ext cx="2745740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FFFF00"/>
                </a:solidFill>
                <a:uFillTx/>
                <a:latin typeface="+中文标题" charset="0"/>
                <a:ea typeface="黑体" panose="02010609060101010101" pitchFamily="49" charset="-122"/>
              </a:rPr>
              <a:t>文言文翻译</a:t>
            </a:r>
            <a:endParaRPr lang="zh-CN" sz="4000" dirty="0">
              <a:solidFill>
                <a:srgbClr val="FFFF00"/>
              </a:solidFill>
              <a:uFillTx/>
              <a:latin typeface="+中文标题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1167130" y="1600200"/>
            <a:ext cx="105530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谢太傅</a:t>
            </a: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寒雪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日               </a:t>
            </a: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内集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，与</a:t>
            </a: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儿女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讲论文义。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1525270" y="4618355"/>
            <a:ext cx="104673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俄而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雪    </a:t>
            </a: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骤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，公</a:t>
            </a: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欣然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曰：“白雪纷纷</a:t>
            </a: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何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所似？”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1524000" y="2509520"/>
            <a:ext cx="9144000" cy="1198880"/>
          </a:xfrm>
          <a:prstGeom prst="rect">
            <a:avLst/>
          </a:prstGeom>
          <a:solidFill>
            <a:srgbClr val="CCECFF"/>
          </a:solidFill>
          <a:ln w="28575">
            <a:solidFill>
              <a:srgbClr val="00B050"/>
            </a:solidFill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在一个寒冷的雪天，谢太傅把家人聚会在一起，跟子侄辈们谈诗论文。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1524635" y="5539740"/>
            <a:ext cx="9144000" cy="1198880"/>
          </a:xfrm>
          <a:prstGeom prst="rect">
            <a:avLst/>
          </a:prstGeom>
          <a:solidFill>
            <a:srgbClr val="CCECFF"/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忽然间雪下得紧了，太傅高兴地说：“这纷纷扬扬的大雪像什么呢？”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5" name="文本框 22534"/>
          <p:cNvSpPr txBox="1"/>
          <p:nvPr/>
        </p:nvSpPr>
        <p:spPr>
          <a:xfrm>
            <a:off x="3692208" y="-68262"/>
            <a:ext cx="4419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咏     雪</a:t>
            </a:r>
            <a:endParaRPr lang="zh-CN" altLang="en-US" sz="4800" b="1" dirty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57785" y="55245"/>
            <a:ext cx="22764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课文翻译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49425" y="1016635"/>
            <a:ext cx="32950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寒冷的、下雪的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87390" y="1045210"/>
            <a:ext cx="19424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家庭聚会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29855" y="1045210"/>
            <a:ext cx="32950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家中的子侄辈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4345" y="4140835"/>
            <a:ext cx="26574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不久，一会儿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24860" y="4140835"/>
            <a:ext cx="6661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急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73270" y="4140835"/>
            <a:ext cx="26574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高兴的样子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53145" y="4140835"/>
            <a:ext cx="14490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什么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22533" grpId="0" bldLvl="0" animBg="1"/>
      <p:bldP spid="225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1524000" y="1282700"/>
            <a:ext cx="95015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兄子      </a:t>
            </a: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胡儿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曰：“撒盐空中</a:t>
            </a: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差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 可</a:t>
            </a: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拟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。”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1524000" y="4314825"/>
            <a:ext cx="914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兄女曰：  “未</a:t>
            </a: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若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柳絮</a:t>
            </a: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因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风     </a:t>
            </a: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起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。”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66675" y="55245"/>
            <a:ext cx="22764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课文翻译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09520" y="365760"/>
            <a:ext cx="28403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谢安哥哥的长子，即谢朗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41795" y="365760"/>
            <a:ext cx="15640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大致，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差不多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96375" y="699135"/>
            <a:ext cx="11969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比作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4690" y="3810000"/>
            <a:ext cx="713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54015" y="3810000"/>
            <a:ext cx="16522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表凭借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06285" y="3810000"/>
            <a:ext cx="16522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飘起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1524000" y="2199005"/>
            <a:ext cx="9144000" cy="1198880"/>
          </a:xfrm>
          <a:prstGeom prst="rect">
            <a:avLst/>
          </a:prstGeom>
          <a:solidFill>
            <a:srgbClr val="CCECFF"/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他哥哥的长子胡儿说：“跟把盐撒在空中差不多。”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4000" y="5441315"/>
            <a:ext cx="9144000" cy="1198880"/>
          </a:xfrm>
          <a:prstGeom prst="rect">
            <a:avLst/>
          </a:prstGeom>
          <a:solidFill>
            <a:srgbClr val="CCECFF"/>
          </a:solidFill>
          <a:ln w="28575">
            <a:solidFill>
              <a:srgbClr val="00B050"/>
            </a:solidFill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他（另一个）哥哥的女儿道韫说；“不如比做风把柳絮吹得满天飞舞。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4" grpId="0"/>
      <p:bldP spid="6" grpId="0"/>
      <p:bldP spid="7" grpId="0"/>
      <p:bldP spid="22533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文本框 24577"/>
          <p:cNvSpPr txBox="1"/>
          <p:nvPr/>
        </p:nvSpPr>
        <p:spPr>
          <a:xfrm>
            <a:off x="1524000" y="1196340"/>
            <a:ext cx="97148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公大笑</a:t>
            </a: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乐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         </a:t>
            </a: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即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公大兄    </a:t>
            </a: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无弈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女，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579" name="文本框 24578"/>
          <p:cNvSpPr txBox="1"/>
          <p:nvPr/>
        </p:nvSpPr>
        <p:spPr>
          <a:xfrm>
            <a:off x="1524000" y="2895600"/>
            <a:ext cx="8915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24580" name="文本框 24579"/>
          <p:cNvSpPr txBox="1"/>
          <p:nvPr/>
        </p:nvSpPr>
        <p:spPr>
          <a:xfrm>
            <a:off x="1524000" y="4434205"/>
            <a:ext cx="85972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左将军</a:t>
            </a: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王凝之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妻               </a:t>
            </a:r>
            <a:r>
              <a:rPr lang="zh-CN" altLang="en-US" sz="36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也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57785" y="55245"/>
            <a:ext cx="22764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课文翻译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97480" y="762000"/>
            <a:ext cx="16522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高兴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2970" y="720090"/>
            <a:ext cx="16522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就是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20180" y="227330"/>
            <a:ext cx="47186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谢道韫，东晋有名的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才女，聪明有才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8305" y="3629025"/>
            <a:ext cx="4686935" cy="948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34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字叔平，大书法家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34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王羲之是第二个儿子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8225" y="4060825"/>
            <a:ext cx="16522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表判断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1409700" y="2077720"/>
            <a:ext cx="9144000" cy="1198880"/>
          </a:xfrm>
          <a:prstGeom prst="rect">
            <a:avLst/>
          </a:prstGeom>
          <a:solidFill>
            <a:srgbClr val="CCECFF"/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谢安高兴地笑了起来。（道韫）就是太傅大哥谢无弈的女儿，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09700" y="5643880"/>
            <a:ext cx="9144000" cy="645160"/>
          </a:xfrm>
          <a:prstGeom prst="rect">
            <a:avLst/>
          </a:prstGeom>
          <a:solidFill>
            <a:srgbClr val="CCECFF"/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左将军王凝之的妻子。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4" grpId="0"/>
      <p:bldP spid="5" grpId="0"/>
      <p:bldP spid="22533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850265" y="1722755"/>
            <a:ext cx="5229225" cy="3412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（1）讲论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文义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文义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（2）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因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风起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因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2865120" y="634365"/>
            <a:ext cx="27501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古今异义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AutoShape 5"/>
          <p:cNvSpPr/>
          <p:nvPr/>
        </p:nvSpPr>
        <p:spPr bwMode="auto">
          <a:xfrm>
            <a:off x="5615305" y="1673860"/>
            <a:ext cx="370840" cy="935990"/>
          </a:xfrm>
          <a:prstGeom prst="leftBrace">
            <a:avLst>
              <a:gd name="adj1" fmla="val 34524"/>
              <a:gd name="adj2" fmla="val 50000"/>
            </a:avLst>
          </a:prstGeom>
          <a:noFill/>
          <a:ln w="3810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4" name="AutoShape 5"/>
          <p:cNvSpPr/>
          <p:nvPr/>
        </p:nvSpPr>
        <p:spPr bwMode="auto">
          <a:xfrm>
            <a:off x="5615305" y="3728085"/>
            <a:ext cx="370840" cy="935355"/>
          </a:xfrm>
          <a:prstGeom prst="leftBrace">
            <a:avLst>
              <a:gd name="adj1" fmla="val 34524"/>
              <a:gd name="adj2" fmla="val 50000"/>
            </a:avLst>
          </a:prstGeom>
          <a:noFill/>
          <a:ln w="3810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79490" y="1542415"/>
            <a:ext cx="523303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古义：对子侄辈的总称。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algn="l"/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今义：指儿子和女儿。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79490" y="3596640"/>
            <a:ext cx="477393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古义：趁，乘，凭借。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今义：因为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785" y="55245"/>
            <a:ext cx="22764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文言积累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635"/>
            <a:ext cx="1219390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3"/>
          <p:cNvSpPr>
            <a:spLocks noGrp="1" noChangeArrowheads="1"/>
          </p:cNvSpPr>
          <p:nvPr/>
        </p:nvSpPr>
        <p:spPr>
          <a:xfrm>
            <a:off x="2343150" y="2275840"/>
            <a:ext cx="7446645" cy="2306955"/>
          </a:xfrm>
          <a:prstGeom prst="rect">
            <a:avLst/>
          </a:prstGeom>
          <a:noFill/>
          <a:ln w="9525"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Tx/>
              <a:buNone/>
            </a:pPr>
            <a:r>
              <a:rPr lang="zh-CN" altLang="en-US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　　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讲的是东晋谢家儿女咏雪的故事，少女谢道韫表现了以柳絮咏雪的文学才华。</a:t>
            </a:r>
            <a:endParaRPr lang="zh-CN" alt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66675" y="55245"/>
            <a:ext cx="22764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8" name="Rectangle 3"/>
          <p:cNvSpPr/>
          <p:nvPr/>
        </p:nvSpPr>
        <p:spPr>
          <a:xfrm>
            <a:off x="2343150" y="1042035"/>
            <a:ext cx="87306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《咏雪》讲了一个什么故事？</a:t>
            </a:r>
            <a:endParaRPr lang="zh-CN" altLang="en-US" sz="4000" b="1" dirty="0">
              <a:solidFill>
                <a:srgbClr val="0000FF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5060" name="Rectangle 4"/>
          <p:cNvSpPr>
            <a:spLocks noGrp="1"/>
          </p:cNvSpPr>
          <p:nvPr>
            <p:ph idx="1"/>
          </p:nvPr>
        </p:nvSpPr>
        <p:spPr>
          <a:xfrm>
            <a:off x="1401445" y="2606675"/>
            <a:ext cx="9811385" cy="2921000"/>
          </a:xfrm>
        </p:spPr>
        <p:txBody>
          <a:bodyPr vert="horz" wrap="square" lIns="91440" tIns="45720" rIns="91440" bIns="45720" anchor="t"/>
          <a:p>
            <a:pPr marL="0" marR="0" lvl="0" indent="0" algn="l" defTabSz="914400" rtl="0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谢安是谢朗和谢道韫的</a:t>
            </a:r>
            <a:r>
              <a:rPr sz="4000" b="1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</a:t>
            </a:r>
            <a:r>
              <a:rPr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49" charset="-122"/>
                <a:cs typeface="+mn-ea"/>
                <a:sym typeface="+mn-ea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endParaRPr sz="4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王羲之是王凝之的</a:t>
            </a:r>
            <a:r>
              <a:rPr sz="4000" b="1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</a:t>
            </a:r>
            <a:endParaRPr sz="4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谢道韫是王羲之的</a:t>
            </a:r>
            <a:r>
              <a:rPr sz="4000" b="1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</a:t>
            </a:r>
            <a:endParaRPr sz="4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609600" indent="-609600" eaLnBrk="1" hangingPunct="1">
              <a:buNone/>
            </a:pPr>
            <a:endParaRPr lang="zh-CN" altLang="en-US" sz="4800" dirty="0">
              <a:solidFill>
                <a:srgbClr val="0000FF"/>
              </a:solidFill>
              <a:uFillTx/>
              <a:latin typeface="楷体_GB2312" pitchFamily="49" charset="-122"/>
            </a:endParaRPr>
          </a:p>
        </p:txBody>
      </p:sp>
      <p:sp>
        <p:nvSpPr>
          <p:cNvPr id="250885" name="Rectangle 5"/>
          <p:cNvSpPr/>
          <p:nvPr/>
        </p:nvSpPr>
        <p:spPr>
          <a:xfrm>
            <a:off x="7186295" y="2389505"/>
            <a:ext cx="2867025" cy="395732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150000"/>
              </a:lnSpc>
              <a:spcBef>
                <a:spcPts val="0"/>
              </a:spcBef>
            </a:pPr>
            <a:r>
              <a:rPr lang="en-US" altLang="zh-CN" sz="4800" b="1" dirty="0">
                <a:solidFill>
                  <a:srgbClr val="FF0000"/>
                </a:solidFill>
                <a:uFillTx/>
                <a:latin typeface="楷体_GB2312" charset="0"/>
                <a:ea typeface="楷体_GB2312" pitchFamily="49" charset="-122"/>
              </a:rPr>
              <a:t> </a:t>
            </a:r>
            <a:r>
              <a:rPr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   叔叔</a:t>
            </a:r>
            <a:endParaRPr sz="40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ts val="0"/>
              </a:spcBef>
            </a:pPr>
            <a:r>
              <a:rPr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父亲</a:t>
            </a:r>
            <a:endParaRPr sz="40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ts val="0"/>
              </a:spcBef>
            </a:pPr>
            <a:r>
              <a:rPr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儿媳</a:t>
            </a:r>
            <a:endParaRPr sz="40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66675" y="55245"/>
            <a:ext cx="22764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8" name="Rectangle 3"/>
          <p:cNvSpPr/>
          <p:nvPr/>
        </p:nvSpPr>
        <p:spPr>
          <a:xfrm>
            <a:off x="2049780" y="1222375"/>
            <a:ext cx="87306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下列人物是什么关系？</a:t>
            </a:r>
            <a:endParaRPr lang="zh-CN" altLang="en-US" sz="4000" b="1" dirty="0">
              <a:solidFill>
                <a:srgbClr val="0000FF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5088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5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50885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5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50885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4258" name="Text Box 2"/>
          <p:cNvSpPr txBox="1"/>
          <p:nvPr/>
        </p:nvSpPr>
        <p:spPr>
          <a:xfrm>
            <a:off x="1861185" y="811530"/>
            <a:ext cx="894461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“谢太傅寒雪日内集，与儿女讲论文义”这一句总述了谢太傅家人咏雪的背景，极精练地交待了     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时间</a:t>
            </a:r>
            <a:r>
              <a:rPr lang="zh-CN" altLang="en-US" sz="4000" b="1" u="sng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            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地点</a:t>
            </a:r>
            <a:r>
              <a:rPr lang="zh-CN" altLang="en-US" sz="4000" b="1" u="sng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              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人物</a:t>
            </a:r>
            <a:r>
              <a:rPr lang="zh-CN" altLang="en-US" sz="4000" b="1" u="sng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事件</a:t>
            </a:r>
            <a:r>
              <a:rPr lang="zh-CN" altLang="en-US" sz="4000" b="1" u="sng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等要素。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4259" name="Text Box 3"/>
          <p:cNvSpPr txBox="1"/>
          <p:nvPr/>
        </p:nvSpPr>
        <p:spPr>
          <a:xfrm>
            <a:off x="3700145" y="2809240"/>
            <a:ext cx="25923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寒雪日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224260" name="Text Box 4"/>
          <p:cNvSpPr txBox="1"/>
          <p:nvPr/>
        </p:nvSpPr>
        <p:spPr>
          <a:xfrm>
            <a:off x="4360545" y="3772535"/>
            <a:ext cx="1447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内</a:t>
            </a:r>
            <a:endParaRPr lang="zh-CN" altLang="en-US" sz="4000" b="1" dirty="0">
              <a:solidFill>
                <a:srgbClr val="FF3300"/>
              </a:solidFill>
              <a:uFillTx/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224261" name="Text Box 5"/>
          <p:cNvSpPr txBox="1"/>
          <p:nvPr/>
        </p:nvSpPr>
        <p:spPr>
          <a:xfrm>
            <a:off x="4077335" y="4678045"/>
            <a:ext cx="38163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谢太傅与儿女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224262" name="Text Box 6"/>
          <p:cNvSpPr txBox="1"/>
          <p:nvPr/>
        </p:nvSpPr>
        <p:spPr>
          <a:xfrm>
            <a:off x="4077335" y="5544820"/>
            <a:ext cx="27368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讲论文义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9240" y="1047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4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4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4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4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4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4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9" grpId="0"/>
      <p:bldP spid="224260" grpId="0"/>
      <p:bldP spid="224261" grpId="0"/>
      <p:bldP spid="2242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Rectangle 3"/>
          <p:cNvSpPr/>
          <p:nvPr/>
        </p:nvSpPr>
        <p:spPr>
          <a:xfrm>
            <a:off x="2040255" y="951865"/>
            <a:ext cx="873061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本文中的“寒雪”、“内集”、“欣然”、“大笑”等词语营造了一种怎样的家庭氛围？</a:t>
            </a:r>
            <a:endParaRPr lang="zh-CN" altLang="en-US" sz="4000" b="1" dirty="0">
              <a:solidFill>
                <a:srgbClr val="0000FF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94212" name="Text Box 4"/>
          <p:cNvSpPr txBox="1"/>
          <p:nvPr/>
        </p:nvSpPr>
        <p:spPr>
          <a:xfrm>
            <a:off x="1720850" y="2889885"/>
            <a:ext cx="905002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E0802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FE0802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融洽、欢快、轻松、温馨</a:t>
            </a:r>
            <a:endParaRPr lang="zh-CN" altLang="en-US" sz="4000" b="1" dirty="0">
              <a:solidFill>
                <a:srgbClr val="FE0802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sym typeface="+mn-ea"/>
              </a:rPr>
              <a:t>       </a:t>
            </a:r>
            <a:r>
              <a:rPr lang="zh-CN" altLang="en-US" sz="40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sym typeface="+mn-ea"/>
              </a:rPr>
              <a:t>（东晋谢氏家族是个赫赫有名的诗礼之家，为首的是谢安。这样的家庭环境，再加上这样的气氛，当然要出才子、才女。）</a:t>
            </a:r>
            <a:endParaRPr lang="zh-CN" altLang="en-US" sz="4000" b="1" dirty="0">
              <a:solidFill>
                <a:srgbClr val="00B050"/>
              </a:solidFill>
              <a:uFillTx/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45" y="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标题 204801"/>
          <p:cNvSpPr>
            <a:spLocks noGrp="1"/>
          </p:cNvSpPr>
          <p:nvPr>
            <p:ph type="ctrTitle"/>
          </p:nvPr>
        </p:nvSpPr>
        <p:spPr>
          <a:xfrm>
            <a:off x="2209800" y="2286000"/>
            <a:ext cx="7772400" cy="1143000"/>
          </a:xfrm>
        </p:spPr>
        <p:txBody>
          <a:bodyPr vert="horz" wrap="square" lIns="91440" tIns="45720" rIns="91440" bIns="45720" anchor="ctr"/>
          <a:lstStyle>
            <a:lvl1pPr lvl="0">
              <a:defRPr/>
            </a:lvl1pPr>
          </a:lstStyle>
          <a:p>
            <a:pPr lvl="0" eaLnBrk="1" hangingPunct="1"/>
            <a:endParaRPr lang="zh-CN" altLang="zh-CN" sz="3800" dirty="0">
              <a:latin typeface="Times New Roman" panose="02020603050405020304" pitchFamily="18" charset="0"/>
            </a:endParaRPr>
          </a:p>
        </p:txBody>
      </p:sp>
      <p:sp>
        <p:nvSpPr>
          <p:cNvPr id="25603" name="副标题 204802"/>
          <p:cNvSpPr>
            <a:spLocks noGrp="1"/>
          </p:cNvSpPr>
          <p:nvPr>
            <p:ph type="subTitle"/>
          </p:nvPr>
        </p:nvSpPr>
        <p:spPr>
          <a:xfrm>
            <a:off x="2706688" y="3679825"/>
            <a:ext cx="6778625" cy="1914525"/>
          </a:xfrm>
        </p:spPr>
        <p:txBody>
          <a:bodyPr vert="horz" wrap="square" lIns="91440" tIns="45720" rIns="91440" bIns="45720"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eaLnBrk="1" hangingPunct="1"/>
            <a:endParaRPr lang="zh-CN" altLang="zh-CN" sz="3400" dirty="0">
              <a:latin typeface="Times New Roman" panose="02020603050405020304" pitchFamily="18" charset="0"/>
            </a:endParaRPr>
          </a:p>
        </p:txBody>
      </p:sp>
      <p:pic>
        <p:nvPicPr>
          <p:cNvPr id="25604" name="图片 204803" descr="1F9433313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320" y="-15240"/>
            <a:ext cx="9658350" cy="6888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154285" y="1719580"/>
            <a:ext cx="798195" cy="26441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司马光砸缸</a:t>
            </a:r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870" y="-1524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导入新课</a:t>
            </a:r>
            <a:endParaRPr lang="zh-CN" altLang="en-US" sz="4000" b="1" noProof="0" smtClean="0">
              <a:ln>
                <a:noFill/>
              </a:ln>
              <a:solidFill>
                <a:srgbClr val="FFFF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7831" name="组合 77830"/>
          <p:cNvGrpSpPr/>
          <p:nvPr/>
        </p:nvGrpSpPr>
        <p:grpSpPr>
          <a:xfrm>
            <a:off x="1524000" y="908050"/>
            <a:ext cx="9144000" cy="5949950"/>
            <a:chOff x="0" y="572"/>
            <a:chExt cx="5760" cy="3748"/>
          </a:xfrm>
        </p:grpSpPr>
        <p:pic>
          <p:nvPicPr>
            <p:cNvPr id="77832" name="图片 77831" descr="咏雪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67" y="718"/>
              <a:ext cx="5328" cy="35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7833" name="矩形 77832"/>
            <p:cNvSpPr/>
            <p:nvPr/>
          </p:nvSpPr>
          <p:spPr>
            <a:xfrm rot="-306130">
              <a:off x="1134" y="1066"/>
              <a:ext cx="682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40000"/>
            </a:bodyPr>
            <a:p>
              <a:pPr algn="ctr"/>
              <a:r>
                <a:rPr lang="zh-CN" altLang="en-US" sz="3600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楷体_GB2312" charset="0"/>
                  <a:ea typeface="楷体_GB2312" charset="0"/>
                </a:rPr>
                <a:t>撒盐空中</a:t>
              </a:r>
              <a:endPara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endParaRPr>
            </a:p>
            <a:p>
              <a:pPr algn="ctr"/>
              <a:r>
                <a:rPr lang="zh-CN" altLang="en-US" sz="3600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楷体_GB2312" charset="0"/>
                  <a:ea typeface="楷体_GB2312" charset="0"/>
                </a:rPr>
                <a:t>差可拟</a:t>
              </a:r>
              <a:endPara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endParaRPr>
            </a:p>
          </p:txBody>
        </p:sp>
        <p:sp>
          <p:nvSpPr>
            <p:cNvPr id="77834" name="矩形 77833"/>
            <p:cNvSpPr/>
            <p:nvPr/>
          </p:nvSpPr>
          <p:spPr>
            <a:xfrm>
              <a:off x="2570" y="1013"/>
              <a:ext cx="683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40000"/>
            </a:bodyPr>
            <a:p>
              <a:pPr algn="ctr"/>
              <a:r>
                <a:rPr lang="zh-CN" altLang="en-US" sz="3600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楷体_GB2312" charset="0"/>
                  <a:ea typeface="楷体_GB2312" charset="0"/>
                </a:rPr>
                <a:t>未若柳絮</a:t>
              </a:r>
              <a:endPara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endParaRPr>
            </a:p>
            <a:p>
              <a:pPr algn="ctr"/>
              <a:r>
                <a:rPr lang="zh-CN" altLang="en-US" sz="3600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楷体_GB2312" charset="0"/>
                  <a:ea typeface="楷体_GB2312" charset="0"/>
                </a:rPr>
                <a:t>因风起</a:t>
              </a:r>
              <a:endPara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endParaRPr>
            </a:p>
          </p:txBody>
        </p:sp>
        <p:sp>
          <p:nvSpPr>
            <p:cNvPr id="77835" name="矩形 77834"/>
            <p:cNvSpPr/>
            <p:nvPr/>
          </p:nvSpPr>
          <p:spPr>
            <a:xfrm>
              <a:off x="4361" y="1086"/>
              <a:ext cx="683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40000"/>
            </a:bodyPr>
            <a:p>
              <a:pPr algn="ctr"/>
              <a:r>
                <a:rPr lang="zh-CN" altLang="en-US" sz="3600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楷体_GB2312" charset="0"/>
                  <a:ea typeface="楷体_GB2312" charset="0"/>
                </a:rPr>
                <a:t>白雪纷纷</a:t>
              </a:r>
              <a:endPara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endParaRPr>
            </a:p>
            <a:p>
              <a:pPr algn="ctr"/>
              <a:r>
                <a:rPr lang="zh-CN" altLang="en-US" sz="3600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楷体_GB2312" charset="0"/>
                  <a:ea typeface="楷体_GB2312" charset="0"/>
                </a:rPr>
                <a:t>何所似</a:t>
              </a:r>
              <a:endPara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endParaRPr>
            </a:p>
          </p:txBody>
        </p:sp>
        <p:sp>
          <p:nvSpPr>
            <p:cNvPr id="77836" name="矩形 77835"/>
            <p:cNvSpPr/>
            <p:nvPr/>
          </p:nvSpPr>
          <p:spPr>
            <a:xfrm>
              <a:off x="0" y="572"/>
              <a:ext cx="5760" cy="3748"/>
            </a:xfrm>
            <a:prstGeom prst="rect">
              <a:avLst/>
            </a:prstGeom>
            <a:noFill/>
            <a:ln w="19050" cap="flat" cmpd="sng">
              <a:solidFill>
                <a:srgbClr val="66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7837" name="文本框 77836"/>
          <p:cNvSpPr txBox="1"/>
          <p:nvPr/>
        </p:nvSpPr>
        <p:spPr>
          <a:xfrm>
            <a:off x="4843780" y="128270"/>
            <a:ext cx="1844675" cy="7794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buClr>
                <a:srgbClr val="000000"/>
              </a:buClr>
              <a:buNone/>
            </a:pPr>
            <a:r>
              <a:rPr lang="zh-CN" altLang="en-US" sz="5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雪咏</a:t>
            </a:r>
            <a:endParaRPr lang="zh-CN" altLang="en-US" sz="54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Rectangle 3"/>
          <p:cNvSpPr/>
          <p:nvPr/>
        </p:nvSpPr>
        <p:spPr>
          <a:xfrm>
            <a:off x="1538605" y="650240"/>
            <a:ext cx="99695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eaLnBrk="1" hangingPunct="1">
              <a:spcBef>
                <a:spcPct val="50000"/>
              </a:spcBef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撒盐空中、柳絮因风起两个比喻，哪一个更好?　　</a:t>
            </a:r>
            <a:endParaRPr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4212" name="Text Box 4"/>
          <p:cNvSpPr txBox="1"/>
          <p:nvPr/>
        </p:nvSpPr>
        <p:spPr>
          <a:xfrm>
            <a:off x="814705" y="1415415"/>
            <a:ext cx="11042650" cy="535432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</a:extLst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E0802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u="heavy" dirty="0">
                <a:solidFill>
                  <a:srgbClr val="FE0802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“撒盐空中”好。</a:t>
            </a:r>
            <a:r>
              <a:rPr lang="zh-CN" altLang="en-US" sz="3600" b="1" dirty="0">
                <a:solidFill>
                  <a:srgbClr val="FE0802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它注重了形似，</a:t>
            </a:r>
            <a:r>
              <a:rPr lang="zh-CN" altLang="en-US" sz="3600" b="1" u="heavy" dirty="0">
                <a:solidFill>
                  <a:srgbClr val="FE0802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雪的颜色和下落之态都与盐比较接近</a:t>
            </a:r>
            <a:r>
              <a:rPr lang="zh-CN" altLang="en-US" sz="3600" b="1" dirty="0">
                <a:solidFill>
                  <a:srgbClr val="FE0802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；而柳絮是灰白色，风中往往上扬，甚至飞得很高很远，与雪的飘舞方式不同。</a:t>
            </a:r>
            <a:endParaRPr lang="zh-CN" altLang="en-US" sz="3600" b="1" dirty="0">
              <a:solidFill>
                <a:srgbClr val="FE0802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E0802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u="heavy" dirty="0">
                <a:solidFill>
                  <a:srgbClr val="FE0802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“柳絮因风起”好，因为柳絮团状，与雪花相似，而“因风起”写出雪花漫天飞舞之态，給人以想象和美感，比喻生动传神，而且“柳絮”还给人以春天即将到来的温暖的感觉，有深刻的意蕴。</a:t>
            </a:r>
            <a:r>
              <a:rPr lang="zh-CN" altLang="en-US" sz="3600" b="1" dirty="0">
                <a:solidFill>
                  <a:srgbClr val="FE0802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而“撒盐”一喻所缺乏的恰恰是意蕴，好的诗句要有意象，意象是物象和意蕴的统一，“柳絮”一喻就好在意象。</a:t>
            </a:r>
            <a:endParaRPr lang="zh-CN" altLang="en-US" sz="3600" b="1" dirty="0">
              <a:solidFill>
                <a:srgbClr val="FE0802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245" y="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4"/>
          <p:cNvSpPr txBox="1"/>
          <p:nvPr/>
        </p:nvSpPr>
        <p:spPr>
          <a:xfrm>
            <a:off x="981075" y="1630045"/>
            <a:ext cx="10230485" cy="378460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</a:extLst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好的诗句应有深刻的意蕴，“</a:t>
            </a:r>
            <a:r>
              <a:rPr lang="zh-CN" altLang="en-US" sz="4000" b="1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</a:rPr>
              <a:t>柳絮”句将物象与意蕴统一起来，形成了诗句的意象，给人以春天即将来临的感觉；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而“撒盐空中”仅有物象而无意蕴。（但“撒盐空中”在某一种情况下更合适——雪成“霰”（xiàn）时。 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245" y="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Rectangle 3"/>
          <p:cNvSpPr/>
          <p:nvPr/>
        </p:nvSpPr>
        <p:spPr>
          <a:xfrm>
            <a:off x="2221230" y="1074420"/>
            <a:ext cx="80645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spcBef>
                <a:spcPct val="50000"/>
              </a:spcBef>
              <a:buFont typeface="Wingdings" panose="05000000000000000000" charset="0"/>
              <a:buChar char="u"/>
            </a:pPr>
            <a:r>
              <a:rPr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对文中“公大笑乐”一句有不同解释，你如何看法? </a:t>
            </a:r>
            <a:endParaRPr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94212" name="Text Box 4"/>
          <p:cNvSpPr txBox="1"/>
          <p:nvPr/>
        </p:nvSpPr>
        <p:spPr>
          <a:xfrm>
            <a:off x="2619375" y="2954020"/>
            <a:ext cx="7458075" cy="265620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</a:extLst>
        </p:spPr>
        <p:txBody>
          <a:bodyPr wrap="square">
            <a:spAutoFit/>
          </a:bodyPr>
          <a:p>
            <a:pPr eaLnBrk="1" hangingPunct="1">
              <a:lnSpc>
                <a:spcPts val="4000"/>
              </a:lnSpc>
              <a:spcBef>
                <a:spcPts val="0"/>
              </a:spcBef>
            </a:pPr>
            <a:r>
              <a:rPr lang="zh-CN" altLang="en-US" sz="4000" b="1" dirty="0">
                <a:solidFill>
                  <a:srgbClr val="FE0802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FE0802"/>
                </a:solidFill>
                <a:uFillTx/>
                <a:latin typeface="宋体" panose="02010600030101010101" pitchFamily="2" charset="-122"/>
              </a:rPr>
              <a:t>、对两个答案都表示满意； </a:t>
            </a:r>
            <a:endParaRPr lang="zh-CN" altLang="en-US" sz="4000" b="1" dirty="0">
              <a:solidFill>
                <a:srgbClr val="FE0802"/>
              </a:solidFill>
              <a:uFillTx/>
              <a:latin typeface="宋体" panose="02010600030101010101" pitchFamily="2" charset="-122"/>
            </a:endParaRPr>
          </a:p>
          <a:p>
            <a:pPr eaLnBrk="1" hangingPunct="1">
              <a:lnSpc>
                <a:spcPts val="4000"/>
              </a:lnSpc>
              <a:spcBef>
                <a:spcPts val="0"/>
              </a:spcBef>
            </a:pPr>
            <a:br>
              <a:rPr lang="zh-CN" altLang="en-US" sz="4000" b="1" dirty="0">
                <a:solidFill>
                  <a:srgbClr val="FE0802"/>
                </a:solidFill>
                <a:uFillTx/>
                <a:latin typeface="宋体" panose="02010600030101010101" pitchFamily="2" charset="-122"/>
              </a:rPr>
            </a:br>
            <a:r>
              <a:rPr lang="zh-CN" altLang="en-US" sz="4000" b="1" dirty="0">
                <a:solidFill>
                  <a:srgbClr val="FE0802"/>
                </a:solidFill>
                <a:uFillTx/>
                <a:latin typeface="宋体" panose="02010600030101010101" pitchFamily="2" charset="-122"/>
              </a:rPr>
              <a:t>2、“笑”前喻，“乐”后喻；</a:t>
            </a:r>
            <a:endParaRPr lang="zh-CN" altLang="en-US" sz="4000" b="1" dirty="0">
              <a:solidFill>
                <a:srgbClr val="FE0802"/>
              </a:solidFill>
              <a:uFillTx/>
              <a:latin typeface="宋体" panose="02010600030101010101" pitchFamily="2" charset="-122"/>
            </a:endParaRPr>
          </a:p>
          <a:p>
            <a:pPr eaLnBrk="1" hangingPunct="1">
              <a:lnSpc>
                <a:spcPts val="4000"/>
              </a:lnSpc>
              <a:spcBef>
                <a:spcPts val="0"/>
              </a:spcBef>
            </a:pPr>
            <a:r>
              <a:rPr lang="zh-CN" altLang="en-US" sz="4000" b="1" dirty="0">
                <a:solidFill>
                  <a:srgbClr val="FE0802"/>
                </a:solidFill>
                <a:uFillTx/>
                <a:latin typeface="宋体" panose="02010600030101010101" pitchFamily="2" charset="-122"/>
              </a:rPr>
              <a:t> </a:t>
            </a:r>
            <a:br>
              <a:rPr lang="zh-CN" altLang="en-US" sz="4000" b="1" dirty="0">
                <a:solidFill>
                  <a:srgbClr val="FE0802"/>
                </a:solidFill>
                <a:uFillTx/>
                <a:latin typeface="宋体" panose="02010600030101010101" pitchFamily="2" charset="-122"/>
              </a:rPr>
            </a:br>
            <a:r>
              <a:rPr lang="zh-CN" altLang="en-US" sz="4000" b="1" dirty="0">
                <a:solidFill>
                  <a:srgbClr val="FE0802"/>
                </a:solidFill>
                <a:uFillTx/>
                <a:latin typeface="宋体" panose="02010600030101010101" pitchFamily="2" charset="-122"/>
              </a:rPr>
              <a:t>3、为“柳絮”一喻而“笑乐”  </a:t>
            </a:r>
            <a:endParaRPr lang="zh-CN" altLang="en-US" sz="4000" b="1" dirty="0">
              <a:solidFill>
                <a:srgbClr val="FE0802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245" y="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4212" name="Text Box 4"/>
          <p:cNvSpPr txBox="1"/>
          <p:nvPr/>
        </p:nvSpPr>
        <p:spPr>
          <a:xfrm>
            <a:off x="1165860" y="2926080"/>
            <a:ext cx="10249535" cy="378460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</a:extLst>
        </p:spPr>
        <p:txBody>
          <a:bodyPr wrap="square">
            <a:spAutoFit/>
          </a:bodyPr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    </a:t>
            </a:r>
            <a:r>
              <a:rPr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作者虽没表态，却在后面补充交代了谢道韫的身份，这就暗示他赞赏道韫的才气。</a:t>
            </a:r>
            <a:endParaRPr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endParaRPr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sz="4000" b="1" dirty="0">
                <a:solidFill>
                  <a:srgbClr val="00B050"/>
                </a:solidFill>
                <a:uFillTx/>
                <a:latin typeface="宋体" panose="02010600030101010101" pitchFamily="2" charset="-122"/>
              </a:rPr>
              <a:t>（后来作诗的才气被称为“咏絮才” 《红楼梦》中“可叹停机德，堪怜咏絮才”就是这样。其中“咏絮才”指林黛玉。）</a:t>
            </a:r>
            <a:endParaRPr lang="zh-CN" altLang="en-US" sz="4000" b="1" dirty="0">
              <a:solidFill>
                <a:srgbClr val="00B050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245" y="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90015" y="827405"/>
            <a:ext cx="95186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ct val="50000"/>
              </a:spcBef>
              <a:buFont typeface="Wingdings" panose="05000000000000000000" charset="0"/>
              <a:buChar char="u"/>
            </a:pPr>
            <a:r>
              <a:rPr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谢太傅对两个答案的优劣未做评定，只是“大笑乐”而已；作者也没有表态。那么作者赞赏哪个呢？</a:t>
            </a:r>
            <a:endParaRPr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2" name="Text Box 4"/>
          <p:cNvSpPr txBox="1"/>
          <p:nvPr/>
        </p:nvSpPr>
        <p:spPr>
          <a:xfrm>
            <a:off x="1906905" y="3143250"/>
            <a:ext cx="8378190" cy="13220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</a:extLst>
        </p:spPr>
        <p:txBody>
          <a:bodyPr wrap="square">
            <a:spAutoFit/>
          </a:bodyPr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    </a:t>
            </a:r>
            <a:r>
              <a:rPr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表示一种赞扬和敬佩，暗示读者谢太傅更赞赏谢道韫的才气。</a:t>
            </a:r>
            <a:endParaRPr lang="zh-CN" altLang="en-US" sz="3600" b="1" dirty="0">
              <a:solidFill>
                <a:srgbClr val="00206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245" y="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82115" y="1451610"/>
            <a:ext cx="907161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ct val="50000"/>
              </a:spcBef>
              <a:buFont typeface="Wingdings" panose="05000000000000000000" charset="0"/>
              <a:buChar char="u"/>
            </a:pPr>
            <a:r>
              <a:rPr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文章结尾交待了谢道韫的身份，有什么用意?</a:t>
            </a:r>
            <a:endParaRPr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4799965" y="58420"/>
            <a:ext cx="2872740" cy="1143000"/>
          </a:xfrm>
        </p:spPr>
        <p:txBody>
          <a:bodyPr vert="horz" wrap="square" anchor="ctr"/>
          <a:p>
            <a:pPr>
              <a:buSzPct val="25000"/>
            </a:pPr>
            <a:r>
              <a:rPr lang="zh-CN" altLang="en-US" sz="4400" b="1">
                <a:solidFill>
                  <a:srgbClr val="0000FF"/>
                </a:solidFill>
                <a:uFillTx/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东山再起</a:t>
            </a:r>
            <a:endParaRPr lang="zh-CN" altLang="en-US" sz="4400" b="1">
              <a:solidFill>
                <a:srgbClr val="0000FF"/>
              </a:solidFill>
              <a:uFillTx/>
              <a:latin typeface="Calibri" panose="020F050202020403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739140" y="948690"/>
            <a:ext cx="11080115" cy="5862955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anchor="t">
            <a:noAutofit/>
          </a:bodyPr>
          <a:p>
            <a:pPr marL="342900" indent="-342900" algn="l" defTabSz="457200" fontAlgn="auto">
              <a:lnSpc>
                <a:spcPct val="100000"/>
              </a:lnSpc>
              <a:spcBef>
                <a:spcPts val="0"/>
              </a:spcBef>
              <a:buSzPct val="25000"/>
              <a:buFont typeface="Arial" panose="020B0604020202020204" pitchFamily="34" charset="0"/>
              <a:buChar char="•"/>
            </a:pPr>
            <a:r>
              <a:rPr lang="en-US" altLang="zh-CN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    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谢安是陈郡阳夏</a:t>
            </a:r>
            <a:r>
              <a:rPr lang="en-US" altLang="x-none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(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今河南太康</a:t>
            </a:r>
            <a:r>
              <a:rPr lang="en-US" altLang="x-none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)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人，出身士族，年轻的时候，跟王羲之是好朋友，经常在会稽东山游览山水，吟诗谈文。他在当时的士大夫阶层中名望很大，大家都认为他是个挺有才干的人。但是他宁愿隐居在东山，不愿做官。有人推举他做官，他上任一个多月，就不想干了。当时在士大夫中间流传着一句话</a:t>
            </a:r>
            <a:r>
              <a:rPr lang="en-US" altLang="x-none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:"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谢安不出来做官，叫百姓怎么办</a:t>
            </a:r>
            <a:r>
              <a:rPr lang="en-US" altLang="x-none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?"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到了四十多岁的时候，他才重新出来做官。因为谢安长期隐居在东山，所以后来把他重新出来做官这样的事称为</a:t>
            </a:r>
            <a:r>
              <a:rPr lang="en-US" altLang="x-none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"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东山再起</a:t>
            </a:r>
            <a:r>
              <a:rPr lang="en-US" altLang="x-none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"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。</a:t>
            </a:r>
            <a:endParaRPr lang="zh-CN" altLang="en-US" sz="32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Calibri" panose="020F0502020204030204" pitchFamily="34" charset="0"/>
            </a:endParaRPr>
          </a:p>
          <a:p>
            <a:pPr marL="342900" indent="-342900" algn="l" defTabSz="457200" fontAlgn="auto">
              <a:lnSpc>
                <a:spcPct val="100000"/>
              </a:lnSpc>
              <a:spcBef>
                <a:spcPts val="0"/>
              </a:spcBef>
              <a:buSzPct val="25000"/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    这个成语原用来比喻辞官隐退后再度任职。而现在多用来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比喻失败后，恢复力量再干或者失势后重新恢复地位的情况。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Calibri" panose="020F0502020204030204" pitchFamily="34" charset="0"/>
            </a:endParaRPr>
          </a:p>
          <a:p>
            <a:pPr marL="342900" indent="-342900" algn="l" defTabSz="457200" fontAlgn="auto">
              <a:lnSpc>
                <a:spcPct val="100000"/>
              </a:lnSpc>
              <a:spcBef>
                <a:spcPts val="0"/>
              </a:spcBef>
              <a:buSzPct val="25000"/>
              <a:buFont typeface="Arial" panose="020B0604020202020204" pitchFamily="34" charset="0"/>
              <a:buChar char="•"/>
            </a:pP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45" y="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拓展延伸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741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0"/>
            <a:ext cx="1219390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2600325" y="1781175"/>
            <a:ext cx="7727315" cy="1143000"/>
          </a:xfrm>
        </p:spPr>
        <p:txBody>
          <a:bodyPr vert="horz" wrap="square" anchor="ctr">
            <a:normAutofit fontScale="90000"/>
          </a:bodyPr>
          <a:p>
            <a:pPr>
              <a:buSzPct val="25000"/>
            </a:pPr>
            <a:r>
              <a:rPr lang="zh-CN" altLang="en-US" sz="5400" b="1">
                <a:solidFill>
                  <a:srgbClr val="0000FF"/>
                </a:solidFill>
                <a:uFillTx/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你还知道哪些关于雪的诗句？</a:t>
            </a:r>
            <a:endParaRPr lang="zh-CN" altLang="en-US" sz="5400" b="1">
              <a:solidFill>
                <a:srgbClr val="0000FF"/>
              </a:solidFill>
              <a:uFillTx/>
              <a:latin typeface="Calibri" panose="020F050202020403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45" y="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拓展延伸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5058" name="图片 229377" descr="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0343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文本框 229378"/>
          <p:cNvSpPr txBox="1"/>
          <p:nvPr/>
        </p:nvSpPr>
        <p:spPr>
          <a:xfrm>
            <a:off x="3108325" y="9350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45060" name="矩形 229379"/>
          <p:cNvSpPr>
            <a:spLocks noTextEdit="1"/>
          </p:cNvSpPr>
          <p:nvPr/>
        </p:nvSpPr>
        <p:spPr>
          <a:xfrm>
            <a:off x="3429000" y="3200400"/>
            <a:ext cx="6696075" cy="2590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2134"/>
              </a:avLst>
            </a:prstTxWarp>
            <a:normAutofit/>
          </a:bodyPr>
          <a:p>
            <a:pPr algn="ctr"/>
            <a:r>
              <a:rPr lang="zh-CN" altLang="en-US" sz="7200" b="1">
                <a:solidFill>
                  <a:srgbClr val="00CCCA"/>
                </a:solidFill>
                <a:effectLst>
                  <a:prstShdw prst="shdw13" dist="53882" dir="13499999">
                    <a:srgbClr val="C0C0C0"/>
                  </a:prstShdw>
                </a:effectLst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忽如一夜春风来</a:t>
            </a:r>
            <a:endParaRPr lang="zh-CN" altLang="en-US" sz="7200" b="1">
              <a:solidFill>
                <a:srgbClr val="00CCCA"/>
              </a:solidFill>
              <a:effectLst>
                <a:prstShdw prst="shdw13" dist="53882" dir="13499999">
                  <a:srgbClr val="C0C0C0"/>
                </a:prstShdw>
              </a:effectLst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7200" b="1">
                <a:solidFill>
                  <a:srgbClr val="00CCCA"/>
                </a:solidFill>
                <a:effectLst>
                  <a:prstShdw prst="shdw13" dist="53882" dir="13499999">
                    <a:srgbClr val="C0C0C0"/>
                  </a:prstShdw>
                </a:effectLst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千树万树梨花开</a:t>
            </a:r>
            <a:endParaRPr lang="zh-CN" altLang="en-US" sz="7200" b="1">
              <a:solidFill>
                <a:srgbClr val="00CCCA"/>
              </a:solidFill>
              <a:effectLst>
                <a:prstShdw prst="shdw13" dist="53882" dir="13499999">
                  <a:srgbClr val="C0C0C0"/>
                </a:prstShdw>
              </a:effectLst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9381" name="文本框 229380"/>
          <p:cNvSpPr txBox="1"/>
          <p:nvPr/>
        </p:nvSpPr>
        <p:spPr>
          <a:xfrm>
            <a:off x="6236970" y="5661025"/>
            <a:ext cx="451167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8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en-US" altLang="zh-CN" sz="4800" b="1" dirty="0">
                <a:solidFill>
                  <a:srgbClr val="FFFF00"/>
                </a:solidFill>
                <a:uFillTx/>
                <a:latin typeface="隶书" panose="020105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800" b="1" dirty="0">
                <a:solidFill>
                  <a:srgbClr val="FFFF00"/>
                </a:solidFill>
                <a:uFillTx/>
                <a:latin typeface="隶书" panose="02010509060101010101" pitchFamily="49" charset="-122"/>
                <a:ea typeface="黑体" panose="02010609060101010101" pitchFamily="49" charset="-122"/>
              </a:rPr>
              <a:t>岑  参</a:t>
            </a:r>
            <a:endParaRPr lang="zh-CN" altLang="en-US" sz="4800" b="1" dirty="0">
              <a:solidFill>
                <a:srgbClr val="FFFF00"/>
              </a:solidFill>
              <a:uFillTx/>
              <a:latin typeface="隶书" panose="020105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45" y="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49" charset="-122"/>
              </a:rPr>
              <a:t>拓展延伸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8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7106" name="图片 231425" descr="f96ab4b45075ec698bd4b2a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210" y="-7620"/>
            <a:ext cx="12248515" cy="6865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矩形 231426"/>
          <p:cNvSpPr>
            <a:spLocks noTextEdit="1"/>
          </p:cNvSpPr>
          <p:nvPr/>
        </p:nvSpPr>
        <p:spPr>
          <a:xfrm>
            <a:off x="2077085" y="2517775"/>
            <a:ext cx="7391400" cy="2819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72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隶书" panose="02010509060101010101" pitchFamily="49" charset="-122"/>
                <a:ea typeface="隶书" panose="02010509060101010101" pitchFamily="49" charset="-122"/>
              </a:rPr>
              <a:t>窗含西岭千秋雪</a:t>
            </a:r>
            <a:endParaRPr lang="zh-CN" altLang="en-US" sz="720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72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隶书" panose="02010509060101010101" pitchFamily="49" charset="-122"/>
                <a:ea typeface="隶书" panose="02010509060101010101" pitchFamily="49" charset="-122"/>
              </a:rPr>
              <a:t>门泊东吴万里船 </a:t>
            </a:r>
            <a:endParaRPr lang="zh-CN" altLang="en-US" sz="720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7108" name="文本框 231427"/>
          <p:cNvSpPr txBox="1"/>
          <p:nvPr/>
        </p:nvSpPr>
        <p:spPr>
          <a:xfrm>
            <a:off x="7375525" y="36020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31429" name="文本框 231428"/>
          <p:cNvSpPr txBox="1"/>
          <p:nvPr/>
        </p:nvSpPr>
        <p:spPr>
          <a:xfrm>
            <a:off x="6781800" y="5791200"/>
            <a:ext cx="35052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800" b="1" dirty="0">
                <a:solidFill>
                  <a:srgbClr val="00FF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</a:t>
            </a:r>
            <a:r>
              <a:rPr lang="en-US" altLang="zh-CN" sz="4800" b="1" dirty="0">
                <a:solidFill>
                  <a:srgbClr val="00FF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4800" b="1" dirty="0">
                <a:solidFill>
                  <a:srgbClr val="00FF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杜甫</a:t>
            </a:r>
            <a:endParaRPr lang="zh-CN" altLang="en-US" sz="4800" b="1" dirty="0">
              <a:solidFill>
                <a:srgbClr val="00FF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45" y="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CCFFCC"/>
                </a:solidFill>
                <a:uFillTx/>
                <a:ea typeface="黑体" panose="02010609060101010101" pitchFamily="49" charset="-122"/>
              </a:rPr>
              <a:t>拓展延伸</a:t>
            </a:r>
            <a:endParaRPr lang="zh-CN" altLang="en-US" sz="4000" b="1">
              <a:solidFill>
                <a:srgbClr val="CCFFCC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4620" y="-61595"/>
            <a:ext cx="9796780" cy="69818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2870" y="-1524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导入新课</a:t>
            </a:r>
            <a:endParaRPr lang="zh-CN" altLang="en-US" sz="4000" b="1" noProof="0" smtClean="0">
              <a:ln>
                <a:noFill/>
              </a:ln>
              <a:solidFill>
                <a:srgbClr val="FFFF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38970" y="1719580"/>
            <a:ext cx="1413510" cy="21336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曹冲称象</a:t>
            </a:r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/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8130" name="图片 232449" descr="4a258bdd738c52f576c638a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210" y="-18415"/>
            <a:ext cx="12250420" cy="701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2" name="文本框 232454"/>
          <p:cNvSpPr txBox="1"/>
          <p:nvPr/>
        </p:nvSpPr>
        <p:spPr>
          <a:xfrm>
            <a:off x="6425565" y="4427855"/>
            <a:ext cx="4953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隶书" panose="020105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隶书" panose="02010509060101010101" pitchFamily="49" charset="-122"/>
                <a:ea typeface="黑体" panose="02010609060101010101" pitchFamily="49" charset="-122"/>
              </a:rPr>
              <a:t>毛  泽  东</a:t>
            </a:r>
            <a:endParaRPr lang="zh-CN" altLang="en-US" sz="4000" b="1" dirty="0">
              <a:solidFill>
                <a:srgbClr val="FF0000"/>
              </a:solidFill>
              <a:uFillTx/>
              <a:latin typeface="隶书" panose="020105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89905" y="843915"/>
            <a:ext cx="3922395" cy="42906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5400" b="1">
                <a:solidFill>
                  <a:srgbClr val="FFFF00"/>
                </a:solidFill>
                <a:uFillTx/>
                <a:ea typeface="黑体" panose="02010609060101010101" pitchFamily="49" charset="-122"/>
              </a:rPr>
              <a:t>北国风光</a:t>
            </a:r>
            <a:endParaRPr lang="zh-CN" altLang="en-US" sz="5400" b="1">
              <a:solidFill>
                <a:srgbClr val="FFFF00"/>
              </a:solidFill>
              <a:uFillTx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>
                <a:solidFill>
                  <a:srgbClr val="FFFF00"/>
                </a:solidFill>
                <a:uFillTx/>
                <a:ea typeface="黑体" panose="02010609060101010101" pitchFamily="49" charset="-122"/>
              </a:rPr>
              <a:t>千里冰封</a:t>
            </a:r>
            <a:endParaRPr lang="zh-CN" altLang="en-US" sz="5400" b="1">
              <a:solidFill>
                <a:srgbClr val="FFFF00"/>
              </a:solidFill>
              <a:uFillTx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>
                <a:solidFill>
                  <a:srgbClr val="FFFF00"/>
                </a:solidFill>
                <a:uFillTx/>
                <a:ea typeface="黑体" panose="02010609060101010101" pitchFamily="49" charset="-122"/>
              </a:rPr>
              <a:t>万里雪飘</a:t>
            </a:r>
            <a:endParaRPr lang="zh-CN" altLang="en-US" sz="5400" b="1">
              <a:solidFill>
                <a:srgbClr val="FFFF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45" y="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CCFFCC"/>
                </a:solidFill>
                <a:uFillTx/>
                <a:ea typeface="黑体" panose="02010609060101010101" pitchFamily="49" charset="-122"/>
              </a:rPr>
              <a:t>拓展延伸</a:t>
            </a:r>
            <a:endParaRPr lang="zh-CN" altLang="en-US" sz="4000" b="1">
              <a:solidFill>
                <a:srgbClr val="CCFFCC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813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3012" name="Picture 4" descr="2003718111235812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0"/>
            <a:ext cx="1226566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0" name="Rectangle 2"/>
          <p:cNvSpPr/>
          <p:nvPr/>
        </p:nvSpPr>
        <p:spPr>
          <a:xfrm>
            <a:off x="2153285" y="1418591"/>
            <a:ext cx="7920038" cy="3784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p>
            <a:pPr defTabSz="0">
              <a:tabLst>
                <a:tab pos="266700" algn="l"/>
              </a:tabLst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    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全文以寥寥数笔，就将当时的环境和一个个生动的人物形象展现在我们面前。作者能做到这一点，关键在于他使用一些非常形象地比喻，凝练生动的语言，点出了人物与环境的特点，使之跃然纸上。</a:t>
            </a: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45" y="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chemeClr val="bg1"/>
                </a:solidFill>
                <a:uFillTx/>
                <a:ea typeface="黑体" panose="02010609060101010101" pitchFamily="49" charset="-122"/>
              </a:rPr>
              <a:t>课堂小结</a:t>
            </a:r>
            <a:endParaRPr lang="zh-CN" altLang="en-US" sz="4000" b="1">
              <a:solidFill>
                <a:schemeClr val="bg1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3" name="文本框 4"/>
          <p:cNvSpPr/>
          <p:nvPr/>
        </p:nvSpPr>
        <p:spPr>
          <a:xfrm>
            <a:off x="589280" y="859155"/>
            <a:ext cx="11014075" cy="50774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        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表达方式判断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r>
              <a:rPr lang="en-US" altLang="zh-CN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、谢太傅寒雪日内集，与儿女讲论文义。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（     ）</a:t>
            </a:r>
            <a:endParaRPr lang="zh-CN" altLang="en-US" sz="3600" b="1" dirty="0">
              <a:solidFill>
                <a:srgbClr val="0000FF"/>
              </a:solidFill>
              <a:uFillTx/>
              <a:latin typeface="楷体" panose="02010609060101010101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r>
              <a:rPr lang="en-US" altLang="x-none" sz="3600" b="1" dirty="0">
                <a:solidFill>
                  <a:srgbClr val="0000FF"/>
                </a:solidFill>
                <a:uFillTx/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 </a:t>
            </a:r>
            <a:endParaRPr lang="en-US" altLang="x-none" sz="3600" b="1" dirty="0">
              <a:solidFill>
                <a:srgbClr val="0000FF"/>
              </a:solidFill>
              <a:uFillTx/>
              <a:latin typeface="楷体" panose="02010609060101010101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r>
              <a:rPr lang="en-US" altLang="zh-CN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、俄而雪骤，公欣然曰：</a:t>
            </a:r>
            <a:r>
              <a:rPr lang="en-US" altLang="x-none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白雪纷纷何所似？</a:t>
            </a:r>
            <a:r>
              <a:rPr lang="en-US" altLang="x-none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兄子胡儿曰：</a:t>
            </a:r>
            <a:r>
              <a:rPr lang="en-US" altLang="x-none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撒盐空中差可拟。</a:t>
            </a:r>
            <a:r>
              <a:rPr lang="en-US" altLang="x-none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兄女曰：</a:t>
            </a:r>
            <a:r>
              <a:rPr lang="en-US" altLang="x-none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未若柳絮因风起。</a:t>
            </a:r>
            <a:r>
              <a:rPr lang="en-US" altLang="x-none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公大笑乐。             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（     ）</a:t>
            </a:r>
            <a:r>
              <a:rPr lang="en-US" altLang="x-none" sz="3600" b="1" dirty="0">
                <a:solidFill>
                  <a:srgbClr val="0000FF"/>
                </a:solidFill>
                <a:uFillTx/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 </a:t>
            </a:r>
            <a:endParaRPr lang="en-US" altLang="x-none" sz="3600" b="1" dirty="0">
              <a:solidFill>
                <a:srgbClr val="0000FF"/>
              </a:solidFill>
              <a:uFillTx/>
              <a:latin typeface="楷体" panose="02010609060101010101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endParaRPr lang="en-US" altLang="x-none" sz="3600" b="1" dirty="0">
              <a:solidFill>
                <a:srgbClr val="0000FF"/>
              </a:solidFill>
              <a:uFillTx/>
              <a:latin typeface="楷体" panose="02010609060101010101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r>
              <a:rPr lang="en-US" altLang="zh-CN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、即公大兄无奕女，左将军王凝之妻也。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（     ）</a:t>
            </a:r>
            <a:r>
              <a:rPr lang="en-US" altLang="x-none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               </a:t>
            </a:r>
            <a:endParaRPr lang="en-US" altLang="x-none" sz="3600" b="1" dirty="0">
              <a:solidFill>
                <a:srgbClr val="0000FF"/>
              </a:solidFill>
              <a:uFillTx/>
              <a:latin typeface="楷体" panose="02010609060101010101" charset="-122"/>
              <a:ea typeface="黑体" panose="02010609060101010101" pitchFamily="49" charset="-122"/>
              <a:sym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72320" y="1899920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记叙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72320" y="412369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描写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72320" y="522986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说明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245" y="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课堂检测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1" name="文本框 4"/>
          <p:cNvSpPr/>
          <p:nvPr/>
        </p:nvSpPr>
        <p:spPr>
          <a:xfrm>
            <a:off x="1164590" y="706755"/>
            <a:ext cx="10668635" cy="61855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      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详略判断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r>
              <a:rPr lang="en-US" altLang="zh-CN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、谢太傅寒雪日内集，与儿女讲论文义。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（    ）</a:t>
            </a:r>
            <a:endParaRPr lang="zh-CN" altLang="en-US" sz="3600" b="1" dirty="0">
              <a:solidFill>
                <a:srgbClr val="0000FF"/>
              </a:solidFill>
              <a:uFillTx/>
              <a:latin typeface="楷体" panose="02010609060101010101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r>
              <a:rPr lang="en-US" altLang="x-none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                                   </a:t>
            </a:r>
            <a:endParaRPr lang="en-US" altLang="x-none" sz="3600" b="1" dirty="0">
              <a:solidFill>
                <a:srgbClr val="0000FF"/>
              </a:solidFill>
              <a:latin typeface="楷体" panose="02010609060101010101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r>
              <a:rPr lang="en-US" altLang="zh-CN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、俄而雪骤，公欣然曰：</a:t>
            </a:r>
            <a:r>
              <a:rPr lang="en-US" altLang="x-none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白雪纷纷何所似？</a:t>
            </a:r>
            <a:r>
              <a:rPr lang="en-US" altLang="x-none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兄子胡儿曰：</a:t>
            </a:r>
            <a:r>
              <a:rPr lang="en-US" altLang="x-none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撒盐空中差可拟。</a:t>
            </a:r>
            <a:r>
              <a:rPr lang="en-US" altLang="x-none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兄女曰：</a:t>
            </a:r>
            <a:r>
              <a:rPr lang="en-US" altLang="x-none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未若柳絮因风起。</a:t>
            </a:r>
            <a:r>
              <a:rPr lang="en-US" altLang="x-none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公大笑乐。         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（    ）</a:t>
            </a:r>
            <a:endParaRPr lang="zh-CN" altLang="en-US" sz="3600" b="1" dirty="0">
              <a:solidFill>
                <a:srgbClr val="0000FF"/>
              </a:solidFill>
              <a:latin typeface="楷体" panose="02010609060101010101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r>
              <a:rPr lang="en-US" altLang="x-none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                               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 </a:t>
            </a:r>
            <a:endParaRPr lang="en-US" altLang="x-none" sz="3600" b="1" dirty="0">
              <a:solidFill>
                <a:srgbClr val="0000FF"/>
              </a:solidFill>
              <a:latin typeface="楷体" panose="02010609060101010101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r>
              <a:rPr lang="en-US" altLang="zh-CN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、即公大兄无奕女，左将军王凝之妻也。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（    ）</a:t>
            </a:r>
            <a:endParaRPr lang="zh-CN" altLang="en-US" sz="3600" b="1" dirty="0">
              <a:solidFill>
                <a:srgbClr val="0000FF"/>
              </a:solidFill>
              <a:latin typeface="楷体" panose="02010609060101010101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r>
              <a:rPr lang="en-US" altLang="x-none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                               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 </a:t>
            </a:r>
            <a:endParaRPr lang="en-US" altLang="x-none" sz="3600" b="1" dirty="0">
              <a:solidFill>
                <a:srgbClr val="0000FF"/>
              </a:solidFill>
              <a:latin typeface="楷体" panose="02010609060101010101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r>
              <a:rPr lang="en-US" altLang="x-none" sz="36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sym typeface="楷体" panose="02010609060101010101" charset="-122"/>
              </a:rPr>
              <a:t>                           </a:t>
            </a:r>
            <a:endParaRPr lang="en-US" altLang="x-none" sz="3600" b="1" dirty="0">
              <a:solidFill>
                <a:srgbClr val="0000FF"/>
              </a:solidFill>
              <a:latin typeface="楷体" panose="02010609060101010101" charset="-122"/>
              <a:ea typeface="黑体" panose="02010609060101010101" pitchFamily="49" charset="-122"/>
              <a:sym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56215" y="1782445"/>
            <a:ext cx="641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略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08920" y="400875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详</a:t>
            </a:r>
            <a:endParaRPr lang="zh-CN" altLang="en-US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sym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08920" y="504380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略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45" y="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课堂检测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 descr="2e4deeb78a7798e3e77ee2319d13eb0a_50da81cb39dbb6fddd5e92010324ab18972b378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305" y="-72390"/>
            <a:ext cx="12284710" cy="7293610"/>
          </a:xfrm>
          <a:prstGeom prst="rect">
            <a:avLst/>
          </a:prstGeom>
        </p:spPr>
      </p:pic>
      <p:sp>
        <p:nvSpPr>
          <p:cNvPr id="87042" name="Text Box 2"/>
          <p:cNvSpPr txBox="1"/>
          <p:nvPr/>
        </p:nvSpPr>
        <p:spPr>
          <a:xfrm>
            <a:off x="1579245" y="1544320"/>
            <a:ext cx="987171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１、将文中重点字词的翻译总结到笔记本上。</a:t>
            </a:r>
            <a:endParaRPr lang="zh-CN" altLang="en-US" sz="54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54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２、熟读基础上背诵短文。</a:t>
            </a:r>
            <a:endParaRPr lang="zh-CN" altLang="en-US" sz="54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5285" y="18161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  <a:sym typeface="+mn-ea"/>
              </a:rPr>
              <a:t>课后</a:t>
            </a:r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作业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  <p:pic>
        <p:nvPicPr>
          <p:cNvPr id="2" name="图片 1" descr="5a1ba34c07f9d8ae4e7bc9a17ac50a39_2786001_082704212000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30580" y="-53340"/>
            <a:ext cx="14528800" cy="7445375"/>
          </a:xfrm>
          <a:prstGeom prst="rect">
            <a:avLst/>
          </a:prstGeom>
        </p:spPr>
      </p:pic>
      <p:sp>
        <p:nvSpPr>
          <p:cNvPr id="17413" name="矩形 17412"/>
          <p:cNvSpPr/>
          <p:nvPr/>
        </p:nvSpPr>
        <p:spPr>
          <a:xfrm>
            <a:off x="4573270" y="2582545"/>
            <a:ext cx="4114800" cy="1524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21001">
                      <a:srgbClr val="0819FB">
                        <a:alpha val="100000"/>
                      </a:srgbClr>
                    </a:gs>
                    <a:gs pos="35001">
                      <a:srgbClr val="1A8D48">
                        <a:alpha val="100000"/>
                      </a:srgbClr>
                    </a:gs>
                    <a:gs pos="52000">
                      <a:srgbClr val="FFFF00">
                        <a:alpha val="100000"/>
                      </a:srgbClr>
                    </a:gs>
                    <a:gs pos="73000">
                      <a:srgbClr val="EE3F17">
                        <a:alpha val="100000"/>
                      </a:srgbClr>
                    </a:gs>
                    <a:gs pos="88000">
                      <a:srgbClr val="E81766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再 见</a:t>
            </a:r>
            <a:endParaRPr lang="zh-CN" altLang="en-US" sz="3600" b="1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21001">
                    <a:srgbClr val="0819FB">
                      <a:alpha val="100000"/>
                    </a:srgbClr>
                  </a:gs>
                  <a:gs pos="35001">
                    <a:srgbClr val="1A8D48">
                      <a:alpha val="100000"/>
                    </a:srgbClr>
                  </a:gs>
                  <a:gs pos="52000">
                    <a:srgbClr val="FFFF00">
                      <a:alpha val="100000"/>
                    </a:srgbClr>
                  </a:gs>
                  <a:gs pos="73000">
                    <a:srgbClr val="EE3F17">
                      <a:alpha val="100000"/>
                    </a:srgbClr>
                  </a:gs>
                  <a:gs pos="88000">
                    <a:srgbClr val="E81766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538970" y="1719580"/>
            <a:ext cx="1413510" cy="2133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/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王戎识李</a:t>
            </a:r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/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27651" name="文本占位符 206850" descr="王戎不摘李"/>
          <p:cNvPicPr>
            <a:picLocks noChangeAspect="1"/>
          </p:cNvPicPr>
          <p:nvPr>
            <p:ph type="body"/>
          </p:nvPr>
        </p:nvPicPr>
        <p:blipFill>
          <a:blip r:embed="rId1"/>
          <a:srcRect/>
          <a:stretch>
            <a:fillRect/>
          </a:stretch>
        </p:blipFill>
        <p:spPr>
          <a:xfrm>
            <a:off x="-1270" y="-3175"/>
            <a:ext cx="9828530" cy="6864985"/>
          </a:xfrm>
        </p:spPr>
      </p:pic>
      <p:sp>
        <p:nvSpPr>
          <p:cNvPr id="6" name="文本框 5"/>
          <p:cNvSpPr txBox="1"/>
          <p:nvPr/>
        </p:nvSpPr>
        <p:spPr>
          <a:xfrm>
            <a:off x="102870" y="-1524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导入新课</a:t>
            </a:r>
            <a:endParaRPr lang="zh-CN" altLang="en-US" sz="4000" b="1" noProof="0" smtClean="0">
              <a:ln>
                <a:noFill/>
              </a:ln>
              <a:solidFill>
                <a:srgbClr val="FFFF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-106680"/>
            <a:ext cx="10804525" cy="73158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330180" y="1797050"/>
            <a:ext cx="1413510" cy="21336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孔融让梨</a:t>
            </a: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  <a:p>
            <a:pPr algn="l"/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870" y="-1524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导入新课</a:t>
            </a:r>
            <a:endParaRPr lang="zh-CN" altLang="en-US" sz="4000" b="1" noProof="0" smtClean="0">
              <a:ln>
                <a:noFill/>
              </a:ln>
              <a:solidFill>
                <a:srgbClr val="FFFF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0" name="文本框 4099"/>
          <p:cNvSpPr txBox="1"/>
          <p:nvPr/>
        </p:nvSpPr>
        <p:spPr>
          <a:xfrm>
            <a:off x="1748155" y="1687830"/>
            <a:ext cx="87528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ct val="150000"/>
              </a:lnSpc>
              <a:spcBef>
                <a:spcPts val="0"/>
              </a:spcBef>
            </a:pPr>
            <a:r>
              <a:rPr 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你知道这四幅图画有什么共同特点吗？</a:t>
            </a:r>
            <a:endParaRPr lang="zh-CN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导入新课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66925" y="3519170"/>
            <a:ext cx="78136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都是古代关于早慧儿童的故事。</a:t>
            </a:r>
            <a:endParaRPr lang="zh-CN" sz="40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" y="1126490"/>
            <a:ext cx="3762375" cy="5560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文本框 2"/>
          <p:cNvSpPr/>
          <p:nvPr/>
        </p:nvSpPr>
        <p:spPr>
          <a:xfrm>
            <a:off x="3925570" y="342265"/>
            <a:ext cx="8041640" cy="6985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    《世说新语》是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南朝宋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临川王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刘义庆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组织编写的一部小说集，主要记载汉末至东晋士大夫的言谈、逸事。是中国魏晋南北朝时期“笔记小说”的代表作，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是我国最早的一部文言志人小说集。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（“志”是记的意思。“志人小说”主要是记述人物言行事迹。）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全书分为德行、言语、政事、文学、方正、雅量等三十六篇。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本课所选两则分别出自</a:t>
            </a:r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言语第二</a:t>
            </a:r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和</a:t>
            </a:r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方正第五</a:t>
            </a:r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，题目</a:t>
            </a:r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咏雪</a:t>
            </a:r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和</a:t>
            </a:r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陈太丘与友期</a:t>
            </a:r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是编者加的。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这本小说集记载了很多魏晋时代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早慧儿童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的故事。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870" y="-247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文体知识</a:t>
            </a:r>
            <a:endParaRPr lang="zh-CN" altLang="en-US" sz="4000" b="1" noProof="0" smtClean="0">
              <a:ln>
                <a:noFill/>
              </a:ln>
              <a:solidFill>
                <a:srgbClr val="0000FF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00" name="文本框 4099"/>
          <p:cNvSpPr txBox="1"/>
          <p:nvPr/>
        </p:nvSpPr>
        <p:spPr>
          <a:xfrm>
            <a:off x="2176780" y="1536700"/>
            <a:ext cx="880935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、积累文言词语，能借助注释和工具书理解基本内容。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>
                <a:schemeClr val="bg1"/>
              </a:buClr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、能够参照译文背诵课文。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  <a:buClr>
                <a:schemeClr val="bg1"/>
              </a:buClr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、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理解本文主旨。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学习目标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0301" name="Text Box 13"/>
          <p:cNvSpPr txBox="1"/>
          <p:nvPr/>
        </p:nvSpPr>
        <p:spPr>
          <a:xfrm>
            <a:off x="1795145" y="1606550"/>
            <a:ext cx="88995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20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谢太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楷体_GB2312" pitchFamily="49" charset="-122"/>
              </a:rPr>
              <a:t>傅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（     ）   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  <a:sym typeface="+mn-ea"/>
              </a:rPr>
              <a:t>雪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楷体_GB2312" pitchFamily="49" charset="-122"/>
                <a:sym typeface="+mn-ea"/>
              </a:rPr>
              <a:t>骤</a:t>
            </a:r>
            <a:r>
              <a:rPr lang="zh-CN" altLang="en-US" sz="40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楷体_GB2312" pitchFamily="49" charset="-122"/>
                <a:sym typeface="+mn-ea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  <a:sym typeface="+mn-ea"/>
              </a:rPr>
              <a:t>（     ） 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楷体_GB2312" pitchFamily="49" charset="-122"/>
              <a:sym typeface="+mn-ea"/>
            </a:endParaRPr>
          </a:p>
          <a:p>
            <a:pPr algn="l">
              <a:lnSpc>
                <a:spcPct val="20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楷体_GB2312" pitchFamily="49" charset="-122"/>
                <a:sym typeface="+mn-ea"/>
              </a:rPr>
              <a:t>差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  <a:sym typeface="+mn-ea"/>
              </a:rPr>
              <a:t>可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楷体_GB2312" pitchFamily="49" charset="-122"/>
                <a:sym typeface="+mn-ea"/>
              </a:rPr>
              <a:t>拟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  <a:sym typeface="+mn-ea"/>
              </a:rPr>
              <a:t>（     ）   谢道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楷体_GB2312" pitchFamily="49" charset="-122"/>
                <a:sym typeface="+mn-ea"/>
              </a:rPr>
              <a:t>韫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  <a:sym typeface="+mn-ea"/>
              </a:rPr>
              <a:t>（     ） 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楷体_GB2312" pitchFamily="49" charset="-122"/>
              <a:sym typeface="+mn-ea"/>
            </a:endParaRPr>
          </a:p>
          <a:p>
            <a:pPr algn="l">
              <a:lnSpc>
                <a:spcPct val="20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柳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楷体_GB2312" pitchFamily="49" charset="-122"/>
              </a:rPr>
              <a:t>絮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  <a:sym typeface="+mn-ea"/>
              </a:rPr>
              <a:t>（     ） 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  <a:sym typeface="+mn-ea"/>
              </a:rPr>
              <a:t>无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楷体_GB2312" pitchFamily="49" charset="-122"/>
                <a:sym typeface="+mn-ea"/>
              </a:rPr>
              <a:t>奕</a:t>
            </a:r>
            <a:r>
              <a:rPr lang="zh-CN" altLang="en-US" sz="40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楷体_GB2312" pitchFamily="49" charset="-122"/>
                <a:sym typeface="+mn-ea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  <a:sym typeface="+mn-ea"/>
              </a:rPr>
              <a:t>（     ） 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楷体_GB2312" pitchFamily="49" charset="-122"/>
            </a:endParaRPr>
          </a:p>
        </p:txBody>
      </p:sp>
      <p:sp>
        <p:nvSpPr>
          <p:cNvPr id="140293" name="Text Box 5"/>
          <p:cNvSpPr txBox="1"/>
          <p:nvPr/>
        </p:nvSpPr>
        <p:spPr>
          <a:xfrm>
            <a:off x="4180205" y="4530090"/>
            <a:ext cx="838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楷体_GB2312" pitchFamily="49" charset="-122"/>
              </a:rPr>
              <a:t>xù</a:t>
            </a:r>
            <a:endParaRPr lang="zh-CN" alt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楷体_GB2312" pitchFamily="49" charset="-122"/>
            </a:endParaRPr>
          </a:p>
        </p:txBody>
      </p:sp>
      <p:sp>
        <p:nvSpPr>
          <p:cNvPr id="140294" name="Text Box 6"/>
          <p:cNvSpPr txBox="1"/>
          <p:nvPr/>
        </p:nvSpPr>
        <p:spPr>
          <a:xfrm>
            <a:off x="8803005" y="4530090"/>
            <a:ext cx="838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楷体_GB2312" pitchFamily="49" charset="-122"/>
              </a:rPr>
              <a:t>yì</a:t>
            </a:r>
            <a:endParaRPr lang="zh-CN" alt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楷体_GB2312" pitchFamily="49" charset="-122"/>
            </a:endParaRPr>
          </a:p>
        </p:txBody>
      </p:sp>
      <p:sp>
        <p:nvSpPr>
          <p:cNvPr id="140296" name="Text Box 8"/>
          <p:cNvSpPr txBox="1"/>
          <p:nvPr/>
        </p:nvSpPr>
        <p:spPr>
          <a:xfrm>
            <a:off x="8650605" y="3305175"/>
            <a:ext cx="1143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楷体_GB2312" pitchFamily="49" charset="-122"/>
              </a:rPr>
              <a:t>yùn</a:t>
            </a:r>
            <a:endParaRPr lang="zh-CN" alt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楷体_GB2312" pitchFamily="49" charset="-122"/>
            </a:endParaRPr>
          </a:p>
        </p:txBody>
      </p:sp>
      <p:sp>
        <p:nvSpPr>
          <p:cNvPr id="140300" name="Text Box 12"/>
          <p:cNvSpPr txBox="1"/>
          <p:nvPr/>
        </p:nvSpPr>
        <p:spPr>
          <a:xfrm>
            <a:off x="4180205" y="2094865"/>
            <a:ext cx="1143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楷体_GB2312" pitchFamily="49" charset="-122"/>
              </a:rPr>
              <a:t>fù </a:t>
            </a:r>
            <a:endParaRPr lang="zh-CN" alt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楷体_GB2312" pitchFamily="49" charset="-122"/>
            </a:endParaRPr>
          </a:p>
        </p:txBody>
      </p:sp>
      <p:sp>
        <p:nvSpPr>
          <p:cNvPr id="140302" name="Text Box 14"/>
          <p:cNvSpPr txBox="1"/>
          <p:nvPr/>
        </p:nvSpPr>
        <p:spPr>
          <a:xfrm>
            <a:off x="8618220" y="2094865"/>
            <a:ext cx="15240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楷体_GB2312" pitchFamily="49" charset="-122"/>
              </a:rPr>
              <a:t>zhòu </a:t>
            </a:r>
            <a:endParaRPr lang="zh-CN" alt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楷体_GB2312" pitchFamily="49" charset="-122"/>
            </a:endParaRPr>
          </a:p>
        </p:txBody>
      </p:sp>
      <p:sp>
        <p:nvSpPr>
          <p:cNvPr id="140304" name="Text Box 16"/>
          <p:cNvSpPr txBox="1"/>
          <p:nvPr/>
        </p:nvSpPr>
        <p:spPr>
          <a:xfrm>
            <a:off x="3717290" y="3305175"/>
            <a:ext cx="22485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楷体_GB2312" pitchFamily="49" charset="-122"/>
              </a:rPr>
              <a:t>chā nǐ </a:t>
            </a:r>
            <a:endParaRPr lang="zh-CN" alt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楷体_GB2312" pitchFamily="49" charset="-122"/>
            </a:endParaRPr>
          </a:p>
        </p:txBody>
      </p:sp>
      <p:sp>
        <p:nvSpPr>
          <p:cNvPr id="30724" name="Text Box 3">
            <a:hlinkClick r:id="rId1" action="ppaction://hlinkfile"/>
          </p:cNvPr>
          <p:cNvSpPr txBox="1"/>
          <p:nvPr/>
        </p:nvSpPr>
        <p:spPr>
          <a:xfrm>
            <a:off x="1955483" y="7563485"/>
            <a:ext cx="7559675" cy="629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4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一读</a:t>
            </a:r>
            <a:endParaRPr lang="zh-CN" altLang="en-US" sz="14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 b="1" dirty="0">
                <a:solidFill>
                  <a:srgbClr val="990000"/>
                </a:solidFill>
                <a:latin typeface="Arial" panose="020B0604020202020204" pitchFamily="34" charset="0"/>
              </a:rPr>
              <a:t>读准字音，正确停顿；</a:t>
            </a:r>
            <a:endParaRPr lang="zh-CN" altLang="en-US" sz="1400" b="1" dirty="0">
              <a:solidFill>
                <a:srgbClr val="99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读准字音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3" grpId="0"/>
      <p:bldP spid="140294" grpId="0"/>
      <p:bldP spid="140296" grpId="0"/>
      <p:bldP spid="140300" grpId="0"/>
      <p:bldP spid="140302" grpId="0"/>
      <p:bldP spid="14030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4F2E2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3359</Words>
  <Application>WPS 演示</Application>
  <PresentationFormat>全屏显示(4:3)</PresentationFormat>
  <Paragraphs>337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61" baseType="lpstr">
      <vt:lpstr>Arial</vt:lpstr>
      <vt:lpstr>宋体</vt:lpstr>
      <vt:lpstr>Wingdings</vt:lpstr>
      <vt:lpstr>Wingdings 2</vt:lpstr>
      <vt:lpstr>华文楷体</vt:lpstr>
      <vt:lpstr>Garamond</vt:lpstr>
      <vt:lpstr>Wingdings</vt:lpstr>
      <vt:lpstr>黑体</vt:lpstr>
      <vt:lpstr>微软雅黑</vt:lpstr>
      <vt:lpstr>Times New Roman</vt:lpstr>
      <vt:lpstr>楷体</vt:lpstr>
      <vt:lpstr>华文新魏</vt:lpstr>
      <vt:lpstr>楷体_GB2312</vt:lpstr>
      <vt:lpstr>新宋体</vt:lpstr>
      <vt:lpstr>Franklin Gothic Book</vt:lpstr>
      <vt:lpstr>Arial Unicode MS</vt:lpstr>
      <vt:lpstr>Times New Roman</vt:lpstr>
      <vt:lpstr>华文隶书</vt:lpstr>
      <vt:lpstr>+中文标题</vt:lpstr>
      <vt:lpstr>Segoe Print</vt:lpstr>
      <vt:lpstr>隶书</vt:lpstr>
      <vt:lpstr>楷体_GB2312</vt:lpstr>
      <vt:lpstr>Calibri</vt:lpstr>
      <vt:lpstr>华文行楷</vt:lpstr>
      <vt:lpstr>Franklin Gothic Medium</vt:lpstr>
      <vt:lpstr>跋涉</vt:lpstr>
      <vt:lpstr>Edge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原则：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东山再起</vt:lpstr>
      <vt:lpstr>你还知道哪些关于雪的诗句？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《世说新语》两则</dc:title>
  <dc:creator>Administrator</dc:creator>
  <cp:lastModifiedBy>Lenovo</cp:lastModifiedBy>
  <cp:revision>50</cp:revision>
  <dcterms:created xsi:type="dcterms:W3CDTF">2015-08-06T11:03:00Z</dcterms:created>
  <dcterms:modified xsi:type="dcterms:W3CDTF">2019-09-16T07:35:56Z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