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256" r:id="rId2"/>
    <p:sldId id="257" r:id="rId3"/>
    <p:sldId id="258" r:id="rId4"/>
    <p:sldId id="259" r:id="rId5"/>
    <p:sldId id="260" r:id="rId6"/>
    <p:sldId id="322" r:id="rId7"/>
    <p:sldId id="323" r:id="rId8"/>
    <p:sldId id="325" r:id="rId9"/>
    <p:sldId id="326" r:id="rId10"/>
    <p:sldId id="327" r:id="rId11"/>
    <p:sldId id="328" r:id="rId12"/>
    <p:sldId id="329" r:id="rId13"/>
    <p:sldId id="330" r:id="rId14"/>
    <p:sldId id="331" r:id="rId15"/>
    <p:sldId id="332" r:id="rId16"/>
    <p:sldId id="346" r:id="rId17"/>
    <p:sldId id="347" r:id="rId18"/>
    <p:sldId id="348" r:id="rId19"/>
    <p:sldId id="349" r:id="rId20"/>
    <p:sldId id="333" r:id="rId21"/>
    <p:sldId id="351" r:id="rId22"/>
    <p:sldId id="334" r:id="rId23"/>
    <p:sldId id="352" r:id="rId24"/>
    <p:sldId id="365" r:id="rId25"/>
    <p:sldId id="354" r:id="rId26"/>
    <p:sldId id="355" r:id="rId27"/>
    <p:sldId id="356" r:id="rId28"/>
    <p:sldId id="359" r:id="rId29"/>
    <p:sldId id="362" r:id="rId30"/>
    <p:sldId id="363" r:id="rId31"/>
    <p:sldId id="364" r:id="rId32"/>
    <p:sldId id="357" r:id="rId33"/>
    <p:sldId id="336" r:id="rId34"/>
    <p:sldId id="337" r:id="rId35"/>
    <p:sldId id="338" r:id="rId36"/>
    <p:sldId id="345" r:id="rId37"/>
    <p:sldId id="341" r:id="rId38"/>
    <p:sldId id="342" r:id="rId39"/>
    <p:sldId id="343" r:id="rId40"/>
    <p:sldId id="344" r:id="rId41"/>
    <p:sldId id="261" r:id="rId42"/>
    <p:sldId id="262" r:id="rId43"/>
    <p:sldId id="263" r:id="rId44"/>
    <p:sldId id="264" r:id="rId45"/>
    <p:sldId id="265" r:id="rId46"/>
    <p:sldId id="267" r:id="rId47"/>
    <p:sldId id="268" r:id="rId48"/>
    <p:sldId id="269" r:id="rId49"/>
    <p:sldId id="270" r:id="rId50"/>
    <p:sldId id="271" r:id="rId51"/>
    <p:sldId id="272" r:id="rId52"/>
    <p:sldId id="273" r:id="rId53"/>
    <p:sldId id="274" r:id="rId54"/>
    <p:sldId id="275" r:id="rId55"/>
    <p:sldId id="276" r:id="rId56"/>
    <p:sldId id="366" r:id="rId57"/>
    <p:sldId id="279" r:id="rId58"/>
    <p:sldId id="280" r:id="rId59"/>
    <p:sldId id="281" r:id="rId60"/>
    <p:sldId id="282" r:id="rId61"/>
    <p:sldId id="283" r:id="rId62"/>
    <p:sldId id="284" r:id="rId63"/>
    <p:sldId id="285" r:id="rId64"/>
    <p:sldId id="286" r:id="rId65"/>
    <p:sldId id="287" r:id="rId66"/>
    <p:sldId id="288" r:id="rId67"/>
    <p:sldId id="289" r:id="rId68"/>
    <p:sldId id="290" r:id="rId69"/>
    <p:sldId id="291" r:id="rId70"/>
    <p:sldId id="292" r:id="rId71"/>
    <p:sldId id="293" r:id="rId72"/>
    <p:sldId id="278" r:id="rId73"/>
    <p:sldId id="294" r:id="rId74"/>
    <p:sldId id="295" r:id="rId75"/>
    <p:sldId id="296" r:id="rId76"/>
    <p:sldId id="297" r:id="rId77"/>
    <p:sldId id="299" r:id="rId78"/>
    <p:sldId id="300" r:id="rId79"/>
    <p:sldId id="298" r:id="rId80"/>
    <p:sldId id="302" r:id="rId81"/>
    <p:sldId id="304" r:id="rId82"/>
    <p:sldId id="320" r:id="rId83"/>
    <p:sldId id="305" r:id="rId84"/>
    <p:sldId id="306" r:id="rId85"/>
    <p:sldId id="307" r:id="rId86"/>
    <p:sldId id="308" r:id="rId87"/>
    <p:sldId id="309" r:id="rId88"/>
    <p:sldId id="310" r:id="rId89"/>
    <p:sldId id="311" r:id="rId90"/>
    <p:sldId id="312" r:id="rId91"/>
    <p:sldId id="313" r:id="rId92"/>
    <p:sldId id="314" r:id="rId93"/>
    <p:sldId id="315" r:id="rId94"/>
    <p:sldId id="316" r:id="rId95"/>
    <p:sldId id="317" r:id="rId96"/>
    <p:sldId id="318" r:id="rId97"/>
    <p:sldId id="319" r:id="rId9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856856-BD79-4A03-A3F2-0151892C07DD}" type="datetimeFigureOut">
              <a:rPr lang="zh-CN" altLang="en-US" smtClean="0"/>
              <a:pPr/>
              <a:t>2020/4/8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3CAA27-185B-4498-8A7E-5690F2B9759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idx="4294967295"/>
          </p:nvPr>
        </p:nvSpPr>
        <p:spPr>
          <a:ln>
            <a:solidFill>
              <a:srgbClr val="000000"/>
            </a:solidFill>
          </a:ln>
        </p:spPr>
      </p:sp>
      <p:sp>
        <p:nvSpPr>
          <p:cNvPr id="16387" name="备注占位符 2"/>
          <p:cNvSpPr>
            <a:spLocks noGrp="1" noChangeArrowheads="1"/>
          </p:cNvSpPr>
          <p:nvPr>
            <p:ph type="body" idx="4294967295"/>
          </p:nvPr>
        </p:nvSpPr>
        <p:spPr/>
        <p:txBody>
          <a:bodyPr anchor="t"/>
          <a:lstStyle/>
          <a:p>
            <a:r>
              <a:rPr lang="zh-CN" altLang="en-US" smtClean="0">
                <a:latin typeface="Calibri" pitchFamily="34" charset="0"/>
              </a:rPr>
              <a:t>山同</a:t>
            </a:r>
          </a:p>
        </p:txBody>
      </p:sp>
      <p:sp>
        <p:nvSpPr>
          <p:cNvPr id="16388"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8299F5C-40D2-4AF3-87F2-5A87F762F388}" type="slidenum">
              <a:rPr lang="zh-CN" altLang="en-US" sz="1200"/>
              <a:pPr algn="r"/>
              <a:t>25</a:t>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340768"/>
            <a:ext cx="7772400" cy="1470025"/>
          </a:xfrm>
        </p:spPr>
        <p:txBody>
          <a:bodyPr/>
          <a:lstStyle/>
          <a:p>
            <a:r>
              <a:rPr lang="en-US" altLang="zh-CN" dirty="0" smtClean="0"/>
              <a:t>2020</a:t>
            </a:r>
            <a:r>
              <a:rPr lang="zh-CN" altLang="en-US" dirty="0" smtClean="0"/>
              <a:t>高考复习</a:t>
            </a:r>
            <a:endParaRPr lang="zh-CN" altLang="en-US" dirty="0"/>
          </a:p>
        </p:txBody>
      </p:sp>
      <p:sp>
        <p:nvSpPr>
          <p:cNvPr id="3" name="副标题 2"/>
          <p:cNvSpPr>
            <a:spLocks noGrp="1"/>
          </p:cNvSpPr>
          <p:nvPr>
            <p:ph type="subTitle" idx="1"/>
          </p:nvPr>
        </p:nvSpPr>
        <p:spPr>
          <a:xfrm>
            <a:off x="1691680" y="3140968"/>
            <a:ext cx="6400800" cy="1752600"/>
          </a:xfrm>
        </p:spPr>
        <p:txBody>
          <a:bodyPr/>
          <a:lstStyle/>
          <a:p>
            <a:r>
              <a:rPr lang="zh-CN" altLang="en-US" b="1" dirty="0" smtClean="0">
                <a:solidFill>
                  <a:srgbClr val="FF0000"/>
                </a:solidFill>
              </a:rPr>
              <a:t>文学类文本阅读（小说）</a:t>
            </a:r>
            <a:endParaRPr lang="en-US" altLang="zh-CN" b="1" dirty="0" smtClean="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9217"/>
          <p:cNvSpPr>
            <a:spLocks noGrp="1" noChangeArrowheads="1"/>
          </p:cNvSpPr>
          <p:nvPr>
            <p:ph idx="1"/>
          </p:nvPr>
        </p:nvSpPr>
        <p:spPr>
          <a:xfrm>
            <a:off x="180975" y="188913"/>
            <a:ext cx="8785225" cy="6481762"/>
          </a:xfrm>
        </p:spPr>
        <p:txBody>
          <a:bodyPr>
            <a:normAutofit/>
          </a:bodyPr>
          <a:lstStyle/>
          <a:p>
            <a:pPr eaLnBrk="1" hangingPunct="1">
              <a:lnSpc>
                <a:spcPct val="80000"/>
              </a:lnSpc>
              <a:buFontTx/>
              <a:buNone/>
            </a:pPr>
            <a:r>
              <a:rPr lang="zh-CN" altLang="en-US" sz="3600" b="1" dirty="0" smtClean="0"/>
              <a:t>(一)</a:t>
            </a:r>
            <a:r>
              <a:rPr lang="en-US" altLang="zh-CN" sz="3600" b="1" dirty="0" err="1" smtClean="0"/>
              <a:t>从描写手法入手</a:t>
            </a:r>
            <a:r>
              <a:rPr lang="zh-CN" altLang="en-US" sz="3600" b="1" dirty="0" smtClean="0"/>
              <a:t>分析形象</a:t>
            </a:r>
            <a:endParaRPr lang="zh-CN" altLang="en-US" sz="2800" b="1" dirty="0" smtClean="0"/>
          </a:p>
          <a:p>
            <a:pPr eaLnBrk="1" hangingPunct="1">
              <a:lnSpc>
                <a:spcPct val="80000"/>
              </a:lnSpc>
              <a:buFontTx/>
              <a:buNone/>
            </a:pPr>
            <a:r>
              <a:rPr lang="zh-CN" altLang="en-US" sz="2800" b="1" dirty="0" smtClean="0"/>
              <a:t>如：</a:t>
            </a:r>
            <a:r>
              <a:rPr lang="en-US" altLang="zh-CN" sz="2800" b="1" dirty="0" err="1" smtClean="0"/>
              <a:t>文中表现了</a:t>
            </a:r>
            <a:r>
              <a:rPr lang="zh-CN" altLang="en-US" sz="2800" b="1" dirty="0" smtClean="0"/>
              <a:t>祥林嫂什么样的形象</a:t>
            </a:r>
            <a:r>
              <a:rPr lang="en-US" altLang="zh-CN" sz="2800" b="1" dirty="0" smtClean="0"/>
              <a:t>？（</a:t>
            </a:r>
            <a:r>
              <a:rPr lang="en-US" altLang="zh-CN" sz="2800" b="1" dirty="0" err="1" smtClean="0"/>
              <a:t>结合具体</a:t>
            </a:r>
            <a:endParaRPr lang="en-US" altLang="zh-CN" sz="2800" b="1" dirty="0" smtClean="0"/>
          </a:p>
          <a:p>
            <a:pPr eaLnBrk="1" hangingPunct="1">
              <a:lnSpc>
                <a:spcPct val="80000"/>
              </a:lnSpc>
              <a:buFontTx/>
              <a:buNone/>
            </a:pPr>
            <a:r>
              <a:rPr lang="en-US" altLang="zh-CN" sz="2800" b="1" dirty="0" err="1" smtClean="0"/>
              <a:t>描写，分点说明</a:t>
            </a:r>
            <a:r>
              <a:rPr lang="en-US" altLang="zh-CN" sz="2800" b="1" dirty="0" smtClean="0"/>
              <a:t>）</a:t>
            </a:r>
          </a:p>
          <a:p>
            <a:pPr eaLnBrk="1" hangingPunct="1">
              <a:lnSpc>
                <a:spcPct val="80000"/>
              </a:lnSpc>
              <a:buFontTx/>
              <a:buNone/>
            </a:pPr>
            <a:r>
              <a:rPr lang="zh-CN" altLang="en-US" sz="2800" b="1" dirty="0" smtClean="0"/>
              <a:t>①</a:t>
            </a:r>
            <a:r>
              <a:rPr lang="zh-CN" altLang="en-US" sz="2800" b="1" dirty="0" smtClean="0">
                <a:solidFill>
                  <a:schemeClr val="hlink"/>
                </a:solidFill>
              </a:rPr>
              <a:t>老实安分</a:t>
            </a:r>
            <a:r>
              <a:rPr lang="zh-CN" altLang="en-US" sz="2800" b="1" dirty="0" smtClean="0"/>
              <a:t>（如“顺着眼”等，细节描写神态描写）</a:t>
            </a:r>
            <a:endParaRPr lang="en-US" altLang="zh-CN" sz="2800" b="1" dirty="0" smtClean="0"/>
          </a:p>
          <a:p>
            <a:pPr eaLnBrk="1" hangingPunct="1">
              <a:lnSpc>
                <a:spcPct val="80000"/>
              </a:lnSpc>
              <a:buFontTx/>
              <a:buNone/>
            </a:pPr>
            <a:r>
              <a:rPr lang="zh-CN" altLang="en-US" sz="2800" b="1" dirty="0" smtClean="0"/>
              <a:t>②</a:t>
            </a:r>
            <a:r>
              <a:rPr lang="zh-CN" altLang="en-US" sz="2800" b="1" dirty="0" smtClean="0">
                <a:solidFill>
                  <a:schemeClr val="hlink"/>
                </a:solidFill>
              </a:rPr>
              <a:t>遭受打击</a:t>
            </a:r>
            <a:r>
              <a:rPr lang="zh-CN" altLang="en-US" sz="2800" b="1" dirty="0" smtClean="0"/>
              <a:t>（如“眼角挂着泪痕”等）</a:t>
            </a:r>
            <a:endParaRPr lang="en-US" altLang="zh-CN" sz="2800" b="1" dirty="0" smtClean="0"/>
          </a:p>
          <a:p>
            <a:pPr>
              <a:lnSpc>
                <a:spcPct val="80000"/>
              </a:lnSpc>
              <a:buNone/>
            </a:pPr>
            <a:r>
              <a:rPr lang="zh-CN" altLang="en-US" sz="2800" b="1" dirty="0" smtClean="0"/>
              <a:t>③</a:t>
            </a:r>
            <a:r>
              <a:rPr lang="zh-CN" altLang="en-US" sz="2800" b="1" dirty="0" smtClean="0">
                <a:solidFill>
                  <a:schemeClr val="hlink"/>
                </a:solidFill>
              </a:rPr>
              <a:t>勤劳能干</a:t>
            </a:r>
            <a:r>
              <a:rPr lang="zh-CN" altLang="en-US" sz="2800" b="1" dirty="0" smtClean="0"/>
              <a:t>（如四婶觉得她“顶得上一个男人”等，侧面描写）</a:t>
            </a:r>
          </a:p>
          <a:p>
            <a:pPr>
              <a:lnSpc>
                <a:spcPct val="80000"/>
              </a:lnSpc>
              <a:buNone/>
            </a:pPr>
            <a:r>
              <a:rPr lang="zh-CN" altLang="en-US" sz="2800" b="1" dirty="0" smtClean="0"/>
              <a:t>④</a:t>
            </a:r>
            <a:r>
              <a:rPr lang="zh-CN" altLang="en-US" sz="2800" b="1" dirty="0" smtClean="0">
                <a:solidFill>
                  <a:schemeClr val="hlink"/>
                </a:solidFill>
              </a:rPr>
              <a:t>受封建思想毒害很深</a:t>
            </a:r>
            <a:r>
              <a:rPr lang="zh-CN" altLang="en-US" sz="2800" b="1" dirty="0" smtClean="0"/>
              <a:t>（如“捐门坎”“闹婚”等，主要事件叙述）</a:t>
            </a:r>
          </a:p>
          <a:p>
            <a:pPr eaLnBrk="1" hangingPunct="1">
              <a:lnSpc>
                <a:spcPct val="80000"/>
              </a:lnSpc>
              <a:buFontTx/>
              <a:buNone/>
            </a:pPr>
            <a:r>
              <a:rPr lang="zh-CN" altLang="en-US" sz="2800" b="1" dirty="0" smtClean="0"/>
              <a:t>⑤</a:t>
            </a:r>
            <a:r>
              <a:rPr lang="zh-CN" altLang="en-US" sz="2800" b="1" dirty="0" smtClean="0">
                <a:solidFill>
                  <a:schemeClr val="hlink"/>
                </a:solidFill>
              </a:rPr>
              <a:t>命运悲惨</a:t>
            </a:r>
            <a:r>
              <a:rPr lang="zh-CN" altLang="en-US" sz="2800" b="1" dirty="0" smtClean="0"/>
              <a:t>（如“死在祝福的年夜”等，特定的背景衬托）</a:t>
            </a:r>
          </a:p>
          <a:p>
            <a:pPr>
              <a:lnSpc>
                <a:spcPct val="80000"/>
              </a:lnSpc>
            </a:pPr>
            <a:r>
              <a:rPr lang="en-US" altLang="zh-CN" sz="2800" b="1" dirty="0" smtClean="0"/>
              <a:t>……</a:t>
            </a:r>
            <a:endParaRPr lang="zh-CN" altLang="en-US"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5" dur="500"/>
                                        <p:tgtEl>
                                          <p:spTgt spid="921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9218">
                                            <p:txEl>
                                              <p:pRg st="3" end="3"/>
                                            </p:txEl>
                                          </p:spTgt>
                                        </p:tgtEl>
                                        <p:attrNameLst>
                                          <p:attrName>style.visibility</p:attrName>
                                        </p:attrNameLst>
                                      </p:cBhvr>
                                      <p:to>
                                        <p:strVal val="visible"/>
                                      </p:to>
                                    </p:set>
                                    <p:animEffect transition="in" filter="box(in)">
                                      <p:cBhvr>
                                        <p:cTn id="20" dur="500"/>
                                        <p:tgtEl>
                                          <p:spTgt spid="9218">
                                            <p:txEl>
                                              <p:pRg st="3" end="3"/>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9218">
                                            <p:txEl>
                                              <p:pRg st="4" end="4"/>
                                            </p:txEl>
                                          </p:spTgt>
                                        </p:tgtEl>
                                        <p:attrNameLst>
                                          <p:attrName>style.visibility</p:attrName>
                                        </p:attrNameLst>
                                      </p:cBhvr>
                                      <p:to>
                                        <p:strVal val="visible"/>
                                      </p:to>
                                    </p:set>
                                    <p:animEffect transition="in" filter="box(in)">
                                      <p:cBhvr>
                                        <p:cTn id="23" dur="500"/>
                                        <p:tgtEl>
                                          <p:spTgt spid="9218">
                                            <p:txEl>
                                              <p:pRg st="4" end="4"/>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9218">
                                            <p:txEl>
                                              <p:pRg st="5" end="5"/>
                                            </p:txEl>
                                          </p:spTgt>
                                        </p:tgtEl>
                                        <p:attrNameLst>
                                          <p:attrName>style.visibility</p:attrName>
                                        </p:attrNameLst>
                                      </p:cBhvr>
                                      <p:to>
                                        <p:strVal val="visible"/>
                                      </p:to>
                                    </p:set>
                                    <p:animEffect transition="in" filter="box(in)">
                                      <p:cBhvr>
                                        <p:cTn id="26" dur="500"/>
                                        <p:tgtEl>
                                          <p:spTgt spid="9218">
                                            <p:txEl>
                                              <p:pRg st="5" end="5"/>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9218">
                                            <p:txEl>
                                              <p:pRg st="6" end="6"/>
                                            </p:txEl>
                                          </p:spTgt>
                                        </p:tgtEl>
                                        <p:attrNameLst>
                                          <p:attrName>style.visibility</p:attrName>
                                        </p:attrNameLst>
                                      </p:cBhvr>
                                      <p:to>
                                        <p:strVal val="visible"/>
                                      </p:to>
                                    </p:set>
                                    <p:animEffect transition="in" filter="box(in)">
                                      <p:cBhvr>
                                        <p:cTn id="29" dur="500"/>
                                        <p:tgtEl>
                                          <p:spTgt spid="9218">
                                            <p:txEl>
                                              <p:pRg st="6" end="6"/>
                                            </p:txEl>
                                          </p:spTgt>
                                        </p:tgtEl>
                                      </p:cBhvr>
                                    </p:animEffect>
                                  </p:childTnLst>
                                </p:cTn>
                              </p:par>
                              <p:par>
                                <p:cTn id="30" presetID="4" presetClass="entr" presetSubtype="16" fill="hold" nodeType="withEffect">
                                  <p:stCondLst>
                                    <p:cond delay="0"/>
                                  </p:stCondLst>
                                  <p:childTnLst>
                                    <p:set>
                                      <p:cBhvr>
                                        <p:cTn id="31" dur="1" fill="hold">
                                          <p:stCondLst>
                                            <p:cond delay="0"/>
                                          </p:stCondLst>
                                        </p:cTn>
                                        <p:tgtEl>
                                          <p:spTgt spid="9218">
                                            <p:txEl>
                                              <p:pRg st="7" end="7"/>
                                            </p:txEl>
                                          </p:spTgt>
                                        </p:tgtEl>
                                        <p:attrNameLst>
                                          <p:attrName>style.visibility</p:attrName>
                                        </p:attrNameLst>
                                      </p:cBhvr>
                                      <p:to>
                                        <p:strVal val="visible"/>
                                      </p:to>
                                    </p:set>
                                    <p:animEffect transition="in" filter="box(in)">
                                      <p:cBhvr>
                                        <p:cTn id="32" dur="500"/>
                                        <p:tgtEl>
                                          <p:spTgt spid="9218">
                                            <p:txEl>
                                              <p:pRg st="7" end="7"/>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9218">
                                            <p:txEl>
                                              <p:pRg st="8" end="8"/>
                                            </p:txEl>
                                          </p:spTgt>
                                        </p:tgtEl>
                                        <p:attrNameLst>
                                          <p:attrName>style.visibility</p:attrName>
                                        </p:attrNameLst>
                                      </p:cBhvr>
                                      <p:to>
                                        <p:strVal val="visible"/>
                                      </p:to>
                                    </p:set>
                                    <p:animEffect transition="in" filter="box(in)">
                                      <p:cBhvr>
                                        <p:cTn id="35" dur="500"/>
                                        <p:tgtEl>
                                          <p:spTgt spid="92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0241"/>
          <p:cNvSpPr>
            <a:spLocks noGrp="1" noChangeArrowheads="1"/>
          </p:cNvSpPr>
          <p:nvPr>
            <p:ph idx="1"/>
          </p:nvPr>
        </p:nvSpPr>
        <p:spPr>
          <a:xfrm>
            <a:off x="323850" y="260350"/>
            <a:ext cx="8435975" cy="6264275"/>
          </a:xfrm>
        </p:spPr>
        <p:txBody>
          <a:bodyPr/>
          <a:lstStyle/>
          <a:p>
            <a:pPr eaLnBrk="1" hangingPunct="1">
              <a:lnSpc>
                <a:spcPct val="80000"/>
              </a:lnSpc>
              <a:buFontTx/>
              <a:buNone/>
            </a:pPr>
            <a:r>
              <a:rPr lang="zh-CN" altLang="en-US" b="1" dirty="0" smtClean="0"/>
              <a:t>(二)</a:t>
            </a:r>
            <a:r>
              <a:rPr lang="en-US" altLang="zh-CN" b="1" dirty="0" err="1" smtClean="0"/>
              <a:t>从情节入手</a:t>
            </a:r>
            <a:r>
              <a:rPr lang="zh-CN" altLang="en-US" b="1" dirty="0" smtClean="0"/>
              <a:t>分析人物形象</a:t>
            </a:r>
          </a:p>
          <a:p>
            <a:pPr eaLnBrk="1" hangingPunct="1">
              <a:lnSpc>
                <a:spcPct val="80000"/>
              </a:lnSpc>
              <a:buFontTx/>
              <a:buNone/>
            </a:pPr>
            <a:r>
              <a:rPr lang="zh-CN" altLang="en-US" sz="2800" b="1" dirty="0" smtClean="0"/>
              <a:t>如：</a:t>
            </a:r>
            <a:r>
              <a:rPr lang="en-US" altLang="zh-CN" sz="2800" b="1" dirty="0" err="1" smtClean="0">
                <a:solidFill>
                  <a:schemeClr val="tx2"/>
                </a:solidFill>
              </a:rPr>
              <a:t>结合作品简要分析</a:t>
            </a:r>
            <a:r>
              <a:rPr lang="zh-CN" altLang="en-US" sz="2800" b="1" dirty="0" smtClean="0">
                <a:solidFill>
                  <a:schemeClr val="tx2"/>
                </a:solidFill>
              </a:rPr>
              <a:t>清兵卫这一</a:t>
            </a:r>
            <a:r>
              <a:rPr lang="en-US" altLang="zh-CN" sz="2800" b="1" dirty="0" err="1" smtClean="0">
                <a:solidFill>
                  <a:schemeClr val="tx2"/>
                </a:solidFill>
              </a:rPr>
              <a:t>人物形象</a:t>
            </a:r>
            <a:r>
              <a:rPr lang="en-US" altLang="zh-CN" sz="2800" b="1" dirty="0" smtClean="0"/>
              <a:t>。（</a:t>
            </a:r>
            <a:r>
              <a:rPr lang="zh-CN" altLang="en-US" sz="2800" b="1" dirty="0" smtClean="0"/>
              <a:t>《清兵卫于葫芦》）</a:t>
            </a:r>
            <a:endParaRPr lang="en-US" altLang="zh-CN" sz="2800" b="1" dirty="0" smtClean="0"/>
          </a:p>
          <a:p>
            <a:pPr>
              <a:lnSpc>
                <a:spcPct val="80000"/>
              </a:lnSpc>
              <a:buNone/>
            </a:pPr>
            <a:r>
              <a:rPr lang="zh-CN" altLang="en-US" sz="2800" b="1" dirty="0" smtClean="0"/>
              <a:t>清兵卫对艺术痴迷，他的艺术才华却又被大人残忍地扼杀了。</a:t>
            </a:r>
            <a:endParaRPr lang="en-US" altLang="zh-CN" sz="2800" b="1" dirty="0" smtClean="0"/>
          </a:p>
          <a:p>
            <a:pPr eaLnBrk="1" hangingPunct="1">
              <a:lnSpc>
                <a:spcPct val="80000"/>
              </a:lnSpc>
              <a:buFontTx/>
              <a:buNone/>
            </a:pPr>
            <a:r>
              <a:rPr lang="zh-CN" altLang="en-US" sz="2800" b="1" dirty="0" smtClean="0"/>
              <a:t>    ①</a:t>
            </a:r>
            <a:r>
              <a:rPr lang="zh-CN" altLang="en-US" sz="2800" b="1" dirty="0" smtClean="0">
                <a:solidFill>
                  <a:srgbClr val="000000"/>
                </a:solidFill>
              </a:rPr>
              <a:t>清兵卫先是在课内课外痴迷葫芦的情节</a:t>
            </a:r>
            <a:r>
              <a:rPr lang="zh-CN" altLang="en-US" sz="2800" b="1" dirty="0" smtClean="0"/>
              <a:t>。</a:t>
            </a:r>
          </a:p>
          <a:p>
            <a:pPr eaLnBrk="1" hangingPunct="1">
              <a:lnSpc>
                <a:spcPct val="80000"/>
              </a:lnSpc>
            </a:pPr>
            <a:r>
              <a:rPr lang="zh-CN" altLang="en-US" sz="2800" b="1" dirty="0" smtClean="0"/>
              <a:t>②他的一个葫芦被门卫以高价出售的情节。</a:t>
            </a:r>
          </a:p>
          <a:p>
            <a:pPr eaLnBrk="1" hangingPunct="1">
              <a:lnSpc>
                <a:spcPct val="80000"/>
              </a:lnSpc>
            </a:pPr>
            <a:r>
              <a:rPr lang="zh-CN" altLang="en-US" sz="2800" b="1" dirty="0" smtClean="0"/>
              <a:t>③教员投诉和</a:t>
            </a:r>
            <a:r>
              <a:rPr lang="zh-CN" altLang="en-US" sz="2800" b="1" dirty="0" smtClean="0">
                <a:solidFill>
                  <a:srgbClr val="000000"/>
                </a:solidFill>
              </a:rPr>
              <a:t>他父亲打骂他的情节。</a:t>
            </a:r>
            <a:endParaRPr lang="en-US" altLang="zh-CN" sz="2800" b="1" dirty="0" smtClean="0">
              <a:solidFill>
                <a:srgbClr val="000000"/>
              </a:solidFill>
            </a:endParaRPr>
          </a:p>
          <a:p>
            <a:pPr>
              <a:lnSpc>
                <a:spcPct val="80000"/>
              </a:lnSpc>
            </a:pPr>
            <a:r>
              <a:rPr lang="zh-CN" altLang="en-US" sz="2800" b="1" dirty="0" smtClean="0"/>
              <a:t>④</a:t>
            </a:r>
            <a:r>
              <a:rPr lang="zh-CN" altLang="en-US" sz="2800" b="1" dirty="0" smtClean="0">
                <a:solidFill>
                  <a:srgbClr val="000000"/>
                </a:solidFill>
              </a:rPr>
              <a:t>最终又改学画画了的情节</a:t>
            </a:r>
            <a:r>
              <a:rPr lang="zh-CN" altLang="en-US" sz="2800" b="1" dirty="0" smtClean="0"/>
              <a:t>。</a:t>
            </a:r>
            <a:endParaRPr lang="en-US" altLang="zh-CN" sz="2800" b="1" dirty="0" smtClean="0"/>
          </a:p>
          <a:p>
            <a:pPr>
              <a:lnSpc>
                <a:spcPct val="80000"/>
              </a:lnSpc>
              <a:buNone/>
            </a:pPr>
            <a:endParaRPr lang="en-US" altLang="zh-CN" sz="2800" b="1" dirty="0" smtClean="0"/>
          </a:p>
          <a:p>
            <a:pPr>
              <a:lnSpc>
                <a:spcPct val="80000"/>
              </a:lnSpc>
              <a:buNone/>
            </a:pPr>
            <a:r>
              <a:rPr lang="zh-CN" altLang="en-US" sz="2800" b="1" dirty="0" smtClean="0"/>
              <a:t>（三）结合文本用名词术语概括出人物形象特点。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anim calcmode="lin" valueType="num">
                                      <p:cBhvr additive="base">
                                        <p:cTn id="11" dur="500" fill="hold"/>
                                        <p:tgtEl>
                                          <p:spTgt spid="1024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24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42">
                                            <p:txEl>
                                              <p:pRg st="2" end="2"/>
                                            </p:txEl>
                                          </p:spTgt>
                                        </p:tgtEl>
                                        <p:attrNameLst>
                                          <p:attrName>style.visibility</p:attrName>
                                        </p:attrNameLst>
                                      </p:cBhvr>
                                      <p:to>
                                        <p:strVal val="visible"/>
                                      </p:to>
                                    </p:set>
                                    <p:anim calcmode="lin" valueType="num">
                                      <p:cBhvr additive="base">
                                        <p:cTn id="15" dur="500" fill="hold"/>
                                        <p:tgtEl>
                                          <p:spTgt spid="1024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24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242">
                                            <p:txEl>
                                              <p:pRg st="3" end="3"/>
                                            </p:txEl>
                                          </p:spTgt>
                                        </p:tgtEl>
                                        <p:attrNameLst>
                                          <p:attrName>style.visibility</p:attrName>
                                        </p:attrNameLst>
                                      </p:cBhvr>
                                      <p:to>
                                        <p:strVal val="visible"/>
                                      </p:to>
                                    </p:set>
                                    <p:anim calcmode="lin" valueType="num">
                                      <p:cBhvr additive="base">
                                        <p:cTn id="19" dur="500" fill="hold"/>
                                        <p:tgtEl>
                                          <p:spTgt spid="1024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0242">
                                            <p:txEl>
                                              <p:pRg st="4" end="4"/>
                                            </p:txEl>
                                          </p:spTgt>
                                        </p:tgtEl>
                                        <p:attrNameLst>
                                          <p:attrName>style.visibility</p:attrName>
                                        </p:attrNameLst>
                                      </p:cBhvr>
                                      <p:to>
                                        <p:strVal val="visible"/>
                                      </p:to>
                                    </p:set>
                                    <p:animEffect transition="in" filter="box(in)">
                                      <p:cBhvr>
                                        <p:cTn id="25" dur="500"/>
                                        <p:tgtEl>
                                          <p:spTgt spid="1024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10242">
                                            <p:txEl>
                                              <p:pRg st="5" end="5"/>
                                            </p:txEl>
                                          </p:spTgt>
                                        </p:tgtEl>
                                        <p:attrNameLst>
                                          <p:attrName>style.visibility</p:attrName>
                                        </p:attrNameLst>
                                      </p:cBhvr>
                                      <p:to>
                                        <p:strVal val="visible"/>
                                      </p:to>
                                    </p:set>
                                    <p:animEffect transition="in" filter="diamond(in)">
                                      <p:cBhvr>
                                        <p:cTn id="30" dur="2000"/>
                                        <p:tgtEl>
                                          <p:spTgt spid="1024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10242">
                                            <p:txEl>
                                              <p:pRg st="6" end="6"/>
                                            </p:txEl>
                                          </p:spTgt>
                                        </p:tgtEl>
                                        <p:attrNameLst>
                                          <p:attrName>style.visibility</p:attrName>
                                        </p:attrNameLst>
                                      </p:cBhvr>
                                      <p:to>
                                        <p:strVal val="visible"/>
                                      </p:to>
                                    </p:set>
                                    <p:animEffect transition="in" filter="diamond(in)">
                                      <p:cBhvr>
                                        <p:cTn id="35" dur="2000"/>
                                        <p:tgtEl>
                                          <p:spTgt spid="10242">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10242">
                                            <p:txEl>
                                              <p:pRg st="8" end="8"/>
                                            </p:txEl>
                                          </p:spTgt>
                                        </p:tgtEl>
                                        <p:attrNameLst>
                                          <p:attrName>style.visibility</p:attrName>
                                        </p:attrNameLst>
                                      </p:cBhvr>
                                      <p:to>
                                        <p:strVal val="visible"/>
                                      </p:to>
                                    </p:set>
                                    <p:animEffect transition="in" filter="diamond(in)">
                                      <p:cBhvr>
                                        <p:cTn id="40" dur="2000"/>
                                        <p:tgtEl>
                                          <p:spTgt spid="1024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12289"/>
          <p:cNvSpPr>
            <a:spLocks noGrp="1" noChangeArrowheads="1"/>
          </p:cNvSpPr>
          <p:nvPr>
            <p:ph idx="1"/>
          </p:nvPr>
        </p:nvSpPr>
        <p:spPr>
          <a:xfrm>
            <a:off x="179512" y="260648"/>
            <a:ext cx="8712968" cy="6483052"/>
          </a:xfrm>
        </p:spPr>
        <p:txBody>
          <a:bodyPr>
            <a:normAutofit/>
          </a:bodyPr>
          <a:lstStyle/>
          <a:p>
            <a:pPr eaLnBrk="1" hangingPunct="1">
              <a:lnSpc>
                <a:spcPct val="90000"/>
              </a:lnSpc>
              <a:buFontTx/>
              <a:buNone/>
            </a:pPr>
            <a:r>
              <a:rPr lang="zh-CN" altLang="en-US" sz="2800" b="1" dirty="0" smtClean="0"/>
              <a:t>简析刻画人物的方法题目怎么作答</a:t>
            </a:r>
            <a:endParaRPr lang="en-US" altLang="zh-CN" sz="2800" b="1" dirty="0" smtClean="0"/>
          </a:p>
          <a:p>
            <a:pPr eaLnBrk="1" hangingPunct="1">
              <a:lnSpc>
                <a:spcPct val="90000"/>
              </a:lnSpc>
              <a:buFontTx/>
              <a:buNone/>
            </a:pPr>
            <a:r>
              <a:rPr lang="zh-CN" altLang="en-US" sz="2800" b="1" dirty="0" smtClean="0"/>
              <a:t>例：</a:t>
            </a:r>
            <a:r>
              <a:rPr lang="en-US" altLang="zh-CN" sz="2800" b="1" dirty="0" smtClean="0"/>
              <a:t>《</a:t>
            </a:r>
            <a:r>
              <a:rPr lang="zh-CN" altLang="en-US" sz="2800" b="1" dirty="0" smtClean="0"/>
              <a:t>林黛玉进贾府</a:t>
            </a:r>
            <a:r>
              <a:rPr lang="en-US" altLang="zh-CN" sz="2800" b="1" dirty="0" smtClean="0"/>
              <a:t>》</a:t>
            </a:r>
            <a:r>
              <a:rPr lang="zh-CN" altLang="en-US" sz="2800" b="1" dirty="0" smtClean="0"/>
              <a:t>王熙凤出场见林黛玉这一情节</a:t>
            </a:r>
            <a:r>
              <a:rPr lang="zh-CN" altLang="en-US" sz="2800" b="1" dirty="0" smtClean="0">
                <a:solidFill>
                  <a:schemeClr val="tx2"/>
                </a:solidFill>
              </a:rPr>
              <a:t>运用了哪些方法刻画形象</a:t>
            </a:r>
            <a:r>
              <a:rPr lang="zh-CN" altLang="en-US" sz="2800" b="1" dirty="0" smtClean="0"/>
              <a:t>？试</a:t>
            </a:r>
            <a:r>
              <a:rPr lang="zh-CN" altLang="en-US" sz="2800" b="1" dirty="0" smtClean="0">
                <a:solidFill>
                  <a:schemeClr val="tx2"/>
                </a:solidFill>
              </a:rPr>
              <a:t>举例并略加分析。</a:t>
            </a:r>
            <a:endParaRPr lang="zh-CN" altLang="en-US" sz="2800" b="1" dirty="0" smtClean="0"/>
          </a:p>
          <a:p>
            <a:pPr>
              <a:lnSpc>
                <a:spcPct val="90000"/>
              </a:lnSpc>
              <a:buNone/>
            </a:pPr>
            <a:r>
              <a:rPr lang="zh-CN" altLang="en-US" sz="2800" b="1" dirty="0" smtClean="0">
                <a:solidFill>
                  <a:srgbClr val="FF0000"/>
                </a:solidFill>
              </a:rPr>
              <a:t>①未见其闻其声。</a:t>
            </a:r>
            <a:r>
              <a:rPr lang="zh-CN" altLang="en-US" sz="2800" b="1" dirty="0" smtClean="0"/>
              <a:t>如“只听得一声‘我来迟了，未能迎接远客’在众媳妇丫鬟簇拥下出场，表现在贾府的地位非同一般。</a:t>
            </a:r>
            <a:r>
              <a:rPr lang="zh-CN" altLang="en-US" sz="2800" b="1" dirty="0" smtClean="0">
                <a:solidFill>
                  <a:srgbClr val="FF0000"/>
                </a:solidFill>
              </a:rPr>
              <a:t>②外貌描写。</a:t>
            </a:r>
            <a:r>
              <a:rPr lang="zh-CN" altLang="en-US" sz="2800" b="1" dirty="0" smtClean="0"/>
              <a:t>珠光宝气，表现她的富有与庸俗。</a:t>
            </a:r>
            <a:r>
              <a:rPr lang="zh-CN" altLang="en-US" sz="2800" b="1" dirty="0" smtClean="0">
                <a:solidFill>
                  <a:srgbClr val="FF0000"/>
                </a:solidFill>
              </a:rPr>
              <a:t> ③神态描写。</a:t>
            </a:r>
            <a:r>
              <a:rPr lang="zh-CN" altLang="en-US" sz="2800" b="1" dirty="0" smtClean="0"/>
              <a:t>如一 “哭 ”一“笑”表现她的机变逢迎与逢场作戏。</a:t>
            </a:r>
            <a:r>
              <a:rPr lang="zh-CN" altLang="en-US" sz="2800" b="1" dirty="0" smtClean="0">
                <a:solidFill>
                  <a:schemeClr val="tx2"/>
                </a:solidFill>
              </a:rPr>
              <a:t> </a:t>
            </a:r>
            <a:r>
              <a:rPr lang="zh-CN" altLang="en-US" sz="2800" b="1" dirty="0" smtClean="0">
                <a:solidFill>
                  <a:srgbClr val="FF0000"/>
                </a:solidFill>
              </a:rPr>
              <a:t>④语言描写。</a:t>
            </a:r>
            <a:r>
              <a:rPr lang="zh-CN" altLang="en-US" sz="2800" b="1" dirty="0" smtClean="0"/>
              <a:t>如：“妹妹有什么想要的跟我说便是”表现她的虚伪，笑里藏刀的性格。（或：</a:t>
            </a:r>
            <a:r>
              <a:rPr lang="zh-CN" altLang="en-US" sz="2800" b="1" dirty="0" smtClean="0">
                <a:solidFill>
                  <a:srgbClr val="FF0000"/>
                </a:solidFill>
              </a:rPr>
              <a:t>肖像描写</a:t>
            </a:r>
            <a:r>
              <a:rPr lang="zh-CN" altLang="en-US" sz="2800" b="1" dirty="0" smtClean="0"/>
              <a:t>）。 </a:t>
            </a:r>
            <a:r>
              <a:rPr lang="zh-CN" altLang="en-US" sz="2800" b="1" dirty="0" smtClean="0">
                <a:solidFill>
                  <a:srgbClr val="FF0000"/>
                </a:solidFill>
              </a:rPr>
              <a:t>⑤侧面描写。</a:t>
            </a:r>
            <a:r>
              <a:rPr lang="zh-CN" altLang="en-US" sz="2800" b="1" dirty="0" smtClean="0"/>
              <a:t>主要通过贾母跟她的打趣，看出她受宠的地位</a:t>
            </a:r>
            <a:r>
              <a:rPr lang="en-US" altLang="zh-CN" dirty="0" smtClean="0"/>
              <a:t>… …</a:t>
            </a: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7" dur="500"/>
                                        <p:tgtEl>
                                          <p:spTgt spid="1229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12" dur="500"/>
                                        <p:tgtEl>
                                          <p:spTgt spid="1229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90">
                                            <p:txEl>
                                              <p:pRg st="2" end="2"/>
                                            </p:txEl>
                                          </p:spTgt>
                                        </p:tgtEl>
                                        <p:attrNameLst>
                                          <p:attrName>style.visibility</p:attrName>
                                        </p:attrNameLst>
                                      </p:cBhvr>
                                      <p:to>
                                        <p:strVal val="visible"/>
                                      </p:to>
                                    </p:set>
                                    <p:anim calcmode="lin" valueType="num">
                                      <p:cBhvr additive="base">
                                        <p:cTn id="17"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290">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2290">
                                            <p:txEl>
                                              <p:charRg st="58" end="84"/>
                                            </p:txEl>
                                          </p:spTgt>
                                        </p:tgtEl>
                                        <p:attrNameLst>
                                          <p:attrName>style.visibility</p:attrName>
                                        </p:attrNameLst>
                                      </p:cBhvr>
                                      <p:to>
                                        <p:strVal val="visible"/>
                                      </p:to>
                                    </p:set>
                                    <p:anim calcmode="lin" valueType="num">
                                      <p:cBhvr additive="base">
                                        <p:cTn id="21" dur="500" fill="hold"/>
                                        <p:tgtEl>
                                          <p:spTgt spid="12290">
                                            <p:txEl>
                                              <p:charRg st="58" end="8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290">
                                            <p:txEl>
                                              <p:charRg st="58" end="8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2290">
                                            <p:txEl>
                                              <p:charRg st="134" end="160"/>
                                            </p:txEl>
                                          </p:spTgt>
                                        </p:tgtEl>
                                        <p:attrNameLst>
                                          <p:attrName>style.visibility</p:attrName>
                                        </p:attrNameLst>
                                      </p:cBhvr>
                                      <p:to>
                                        <p:strVal val="visible"/>
                                      </p:to>
                                    </p:set>
                                    <p:anim calcmode="lin" valueType="num">
                                      <p:cBhvr additive="base">
                                        <p:cTn id="25" dur="500" fill="hold"/>
                                        <p:tgtEl>
                                          <p:spTgt spid="12290">
                                            <p:txEl>
                                              <p:charRg st="134" end="16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charRg st="134" end="16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290">
                                            <p:txEl>
                                              <p:charRg st="189" end="189"/>
                                            </p:txEl>
                                          </p:spTgt>
                                        </p:tgtEl>
                                        <p:attrNameLst>
                                          <p:attrName>style.visibility</p:attrName>
                                        </p:attrNameLst>
                                      </p:cBhvr>
                                      <p:to>
                                        <p:strVal val="visible"/>
                                      </p:to>
                                    </p:set>
                                    <p:anim calcmode="lin" valueType="num">
                                      <p:cBhvr additive="base">
                                        <p:cTn id="29" dur="500" fill="hold"/>
                                        <p:tgtEl>
                                          <p:spTgt spid="12290">
                                            <p:txEl>
                                              <p:charRg st="189" end="18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290">
                                            <p:txEl>
                                              <p:charRg st="189" end="1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3313"/>
          <p:cNvSpPr>
            <a:spLocks noGrp="1" noChangeArrowheads="1"/>
          </p:cNvSpPr>
          <p:nvPr>
            <p:ph type="title"/>
          </p:nvPr>
        </p:nvSpPr>
        <p:spPr>
          <a:xfrm>
            <a:off x="395288" y="404813"/>
            <a:ext cx="8229600" cy="1143000"/>
          </a:xfrm>
        </p:spPr>
        <p:txBody>
          <a:bodyPr/>
          <a:lstStyle/>
          <a:p>
            <a:pPr eaLnBrk="1" hangingPunct="1"/>
            <a:r>
              <a:rPr lang="zh-CN" altLang="en-US" b="1" smtClean="0"/>
              <a:t>二、鉴赏小说的情节</a:t>
            </a:r>
          </a:p>
        </p:txBody>
      </p:sp>
      <p:sp>
        <p:nvSpPr>
          <p:cNvPr id="12291" name="文本占位符 13314"/>
          <p:cNvSpPr>
            <a:spLocks noGrp="1" noChangeArrowheads="1"/>
          </p:cNvSpPr>
          <p:nvPr>
            <p:ph idx="1"/>
          </p:nvPr>
        </p:nvSpPr>
        <p:spPr>
          <a:xfrm>
            <a:off x="107950" y="1600200"/>
            <a:ext cx="8856663" cy="5070475"/>
          </a:xfrm>
        </p:spPr>
        <p:txBody>
          <a:bodyPr/>
          <a:lstStyle/>
          <a:p>
            <a:pPr eaLnBrk="1" hangingPunct="1">
              <a:lnSpc>
                <a:spcPct val="90000"/>
              </a:lnSpc>
              <a:buFontTx/>
              <a:buNone/>
            </a:pPr>
            <a:r>
              <a:rPr lang="zh-CN" altLang="en-US" b="1" dirty="0" smtClean="0"/>
              <a:t>       小说主要是通过故事情节来展现人物性格、</a:t>
            </a:r>
          </a:p>
          <a:p>
            <a:pPr eaLnBrk="1" hangingPunct="1">
              <a:lnSpc>
                <a:spcPct val="90000"/>
              </a:lnSpc>
              <a:buFontTx/>
              <a:buNone/>
            </a:pPr>
            <a:r>
              <a:rPr lang="zh-CN" altLang="en-US" b="1" dirty="0" smtClean="0"/>
              <a:t>表现中心的。小说的情节一般分为</a:t>
            </a:r>
            <a:r>
              <a:rPr lang="zh-CN" altLang="en-US" b="1" dirty="0" smtClean="0">
                <a:solidFill>
                  <a:srgbClr val="FF0000"/>
                </a:solidFill>
              </a:rPr>
              <a:t>开端、发展、</a:t>
            </a:r>
          </a:p>
          <a:p>
            <a:pPr eaLnBrk="1" hangingPunct="1">
              <a:lnSpc>
                <a:spcPct val="90000"/>
              </a:lnSpc>
              <a:buFontTx/>
              <a:buNone/>
            </a:pPr>
            <a:r>
              <a:rPr lang="zh-CN" altLang="en-US" b="1" dirty="0" smtClean="0">
                <a:solidFill>
                  <a:srgbClr val="FF0000"/>
                </a:solidFill>
              </a:rPr>
              <a:t>高潮、结局</a:t>
            </a:r>
            <a:r>
              <a:rPr lang="zh-CN" altLang="en-US" b="1" dirty="0" smtClean="0"/>
              <a:t>四个部分。有时为了介绍人物和背景</a:t>
            </a:r>
          </a:p>
          <a:p>
            <a:pPr eaLnBrk="1" hangingPunct="1">
              <a:lnSpc>
                <a:spcPct val="90000"/>
              </a:lnSpc>
              <a:buFontTx/>
              <a:buNone/>
            </a:pPr>
            <a:r>
              <a:rPr lang="zh-CN" altLang="en-US" b="1" dirty="0" smtClean="0"/>
              <a:t>在开头加上“</a:t>
            </a:r>
            <a:r>
              <a:rPr lang="zh-CN" altLang="en-US" b="1" dirty="0" smtClean="0">
                <a:solidFill>
                  <a:srgbClr val="FF0000"/>
                </a:solidFill>
              </a:rPr>
              <a:t>序幕</a:t>
            </a:r>
            <a:r>
              <a:rPr lang="zh-CN" altLang="en-US" b="1" dirty="0" smtClean="0"/>
              <a:t>”，为了深化升华主题在结尾加上“</a:t>
            </a:r>
            <a:r>
              <a:rPr lang="zh-CN" altLang="en-US" b="1" dirty="0" smtClean="0">
                <a:solidFill>
                  <a:srgbClr val="FF0000"/>
                </a:solidFill>
              </a:rPr>
              <a:t>尾声</a:t>
            </a:r>
            <a:r>
              <a:rPr lang="zh-CN" altLang="en-US" b="1" dirty="0" smtClean="0"/>
              <a:t>”。故事情节都是虚构的。故事来源于生活，但它通过整理、提炼和安排，就比现实生活中发生的真事更集中，更完整，更具有代表性。</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占位符 14337"/>
          <p:cNvSpPr>
            <a:spLocks noGrp="1" noChangeArrowheads="1"/>
          </p:cNvSpPr>
          <p:nvPr>
            <p:ph idx="1"/>
          </p:nvPr>
        </p:nvSpPr>
        <p:spPr>
          <a:xfrm>
            <a:off x="182563" y="261938"/>
            <a:ext cx="8856662" cy="6408737"/>
          </a:xfrm>
        </p:spPr>
        <p:txBody>
          <a:bodyPr/>
          <a:lstStyle/>
          <a:p>
            <a:pPr eaLnBrk="1" hangingPunct="1">
              <a:buFontTx/>
              <a:buNone/>
            </a:pPr>
            <a:r>
              <a:rPr lang="zh-CN" altLang="en-US" sz="3600" b="1" smtClean="0">
                <a:solidFill>
                  <a:srgbClr val="FF0000"/>
                </a:solidFill>
              </a:rPr>
              <a:t>设题角度：</a:t>
            </a:r>
          </a:p>
          <a:p>
            <a:pPr eaLnBrk="1" hangingPunct="1">
              <a:buFontTx/>
              <a:buNone/>
            </a:pPr>
            <a:r>
              <a:rPr lang="zh-CN" altLang="en-US" sz="3600" b="1" smtClean="0"/>
              <a:t>①用一句话或简明的语句概括故事情节</a:t>
            </a:r>
          </a:p>
          <a:p>
            <a:pPr eaLnBrk="1" hangingPunct="1">
              <a:buFontTx/>
              <a:buNone/>
            </a:pPr>
            <a:r>
              <a:rPr lang="zh-CN" altLang="en-US" sz="3600" b="1" smtClean="0"/>
              <a:t>②文中共写了哪几件事，请依次加以概</a:t>
            </a:r>
          </a:p>
          <a:p>
            <a:pPr eaLnBrk="1" hangingPunct="1">
              <a:buFontTx/>
              <a:buNone/>
            </a:pPr>
            <a:r>
              <a:rPr lang="zh-CN" altLang="en-US" sz="3600" b="1" smtClean="0"/>
              <a:t>括；</a:t>
            </a:r>
          </a:p>
          <a:p>
            <a:pPr eaLnBrk="1" hangingPunct="1">
              <a:buFontTx/>
              <a:buNone/>
            </a:pPr>
            <a:r>
              <a:rPr lang="zh-CN" altLang="en-US" sz="3600" b="1" smtClean="0"/>
              <a:t>③概括小说的内容(开端、发展、高潮和结</a:t>
            </a:r>
          </a:p>
          <a:p>
            <a:pPr eaLnBrk="1" hangingPunct="1">
              <a:buFontTx/>
              <a:buNone/>
            </a:pPr>
            <a:r>
              <a:rPr lang="zh-CN" altLang="en-US" sz="3600" b="1" smtClean="0"/>
              <a:t>局)。</a:t>
            </a:r>
          </a:p>
          <a:p>
            <a:pPr eaLnBrk="1" hangingPunct="1">
              <a:buFontTx/>
              <a:buNone/>
            </a:pPr>
            <a:r>
              <a:rPr lang="zh-CN" altLang="en-US" sz="3600" b="1" smtClean="0">
                <a:solidFill>
                  <a:srgbClr val="FF0000"/>
                </a:solidFill>
              </a:rPr>
              <a:t>备注：微型小说情节的典型特点：一波三</a:t>
            </a:r>
          </a:p>
          <a:p>
            <a:pPr eaLnBrk="1" hangingPunct="1">
              <a:buFontTx/>
              <a:buNone/>
            </a:pPr>
            <a:r>
              <a:rPr lang="zh-CN" altLang="en-US" sz="3600" b="1" smtClean="0">
                <a:solidFill>
                  <a:srgbClr val="FF0000"/>
                </a:solidFill>
              </a:rPr>
              <a:t>折；曲折离奇、出人意表；意料之外、情</a:t>
            </a:r>
          </a:p>
          <a:p>
            <a:pPr eaLnBrk="1" hangingPunct="1">
              <a:buFontTx/>
              <a:buNone/>
            </a:pPr>
            <a:r>
              <a:rPr lang="zh-CN" altLang="en-US" sz="3600" b="1" smtClean="0">
                <a:solidFill>
                  <a:srgbClr val="FF0000"/>
                </a:solidFill>
              </a:rPr>
              <a:t>理之中。</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5361"/>
          <p:cNvSpPr>
            <a:spLocks noGrp="1" noChangeArrowheads="1"/>
          </p:cNvSpPr>
          <p:nvPr>
            <p:ph type="title"/>
          </p:nvPr>
        </p:nvSpPr>
        <p:spPr>
          <a:xfrm>
            <a:off x="539750" y="188913"/>
            <a:ext cx="8229600" cy="692150"/>
          </a:xfrm>
        </p:spPr>
        <p:txBody>
          <a:bodyPr/>
          <a:lstStyle/>
          <a:p>
            <a:pPr eaLnBrk="1" hangingPunct="1"/>
            <a:r>
              <a:rPr lang="zh-CN" altLang="en-US" sz="3600" b="1" smtClean="0">
                <a:solidFill>
                  <a:srgbClr val="FF0000"/>
                </a:solidFill>
              </a:rPr>
              <a:t>情   节</a:t>
            </a:r>
          </a:p>
        </p:txBody>
      </p:sp>
      <p:sp>
        <p:nvSpPr>
          <p:cNvPr id="14339" name="文本占位符 15362"/>
          <p:cNvSpPr>
            <a:spLocks noGrp="1" noChangeArrowheads="1"/>
          </p:cNvSpPr>
          <p:nvPr>
            <p:ph idx="1"/>
          </p:nvPr>
        </p:nvSpPr>
        <p:spPr>
          <a:xfrm>
            <a:off x="252413" y="909638"/>
            <a:ext cx="8675687" cy="5688012"/>
          </a:xfrm>
        </p:spPr>
        <p:txBody>
          <a:bodyPr/>
          <a:lstStyle/>
          <a:p>
            <a:pPr eaLnBrk="1" hangingPunct="1">
              <a:lnSpc>
                <a:spcPct val="80000"/>
              </a:lnSpc>
            </a:pPr>
            <a:endParaRPr lang="zh-CN" altLang="en-US" sz="2800" b="1" smtClean="0"/>
          </a:p>
          <a:p>
            <a:pPr eaLnBrk="1" hangingPunct="1">
              <a:lnSpc>
                <a:spcPct val="80000"/>
              </a:lnSpc>
              <a:buFontTx/>
              <a:buNone/>
            </a:pPr>
            <a:r>
              <a:rPr lang="zh-CN" altLang="en-US" sz="2800" b="1" smtClean="0"/>
              <a:t>1、这一情节安排是否合理？</a:t>
            </a:r>
          </a:p>
          <a:p>
            <a:pPr eaLnBrk="1" hangingPunct="1">
              <a:lnSpc>
                <a:spcPct val="80000"/>
              </a:lnSpc>
              <a:buFontTx/>
              <a:buNone/>
            </a:pPr>
            <a:r>
              <a:rPr lang="zh-CN" altLang="en-US" sz="2800" b="1" smtClean="0">
                <a:solidFill>
                  <a:srgbClr val="FF00FF"/>
                </a:solidFill>
              </a:rPr>
              <a:t>答题</a:t>
            </a:r>
            <a:r>
              <a:rPr lang="zh-CN" altLang="en-US" sz="2800" b="1" smtClean="0">
                <a:solidFill>
                  <a:schemeClr val="tx2"/>
                </a:solidFill>
              </a:rPr>
              <a:t>：</a:t>
            </a:r>
          </a:p>
          <a:p>
            <a:pPr eaLnBrk="1" hangingPunct="1">
              <a:lnSpc>
                <a:spcPct val="80000"/>
              </a:lnSpc>
              <a:buFontTx/>
              <a:buNone/>
            </a:pPr>
            <a:r>
              <a:rPr lang="zh-CN" altLang="en-US" sz="2800" b="1" smtClean="0">
                <a:solidFill>
                  <a:schemeClr val="tx2"/>
                </a:solidFill>
              </a:rPr>
              <a:t>   </a:t>
            </a:r>
            <a:r>
              <a:rPr lang="zh-CN" altLang="en-US" sz="2800" b="1" smtClean="0">
                <a:solidFill>
                  <a:schemeClr val="tx2"/>
                </a:solidFill>
                <a:sym typeface="Wingdings" pitchFamily="2" charset="2"/>
              </a:rPr>
              <a:t>（1）</a:t>
            </a:r>
            <a:r>
              <a:rPr lang="zh-CN" altLang="en-US" sz="2800" b="1" smtClean="0">
                <a:solidFill>
                  <a:schemeClr val="tx2"/>
                </a:solidFill>
              </a:rPr>
              <a:t>符合情节发展、生活真实   </a:t>
            </a:r>
          </a:p>
          <a:p>
            <a:pPr eaLnBrk="1" hangingPunct="1">
              <a:lnSpc>
                <a:spcPct val="80000"/>
              </a:lnSpc>
              <a:buFontTx/>
              <a:buNone/>
            </a:pPr>
            <a:r>
              <a:rPr lang="zh-CN" altLang="en-US" sz="2800" b="1" smtClean="0">
                <a:solidFill>
                  <a:schemeClr val="tx2"/>
                </a:solidFill>
              </a:rPr>
              <a:t>   （2）符合、强化 /丰富人物性格                 </a:t>
            </a:r>
          </a:p>
          <a:p>
            <a:pPr eaLnBrk="1" hangingPunct="1">
              <a:lnSpc>
                <a:spcPct val="80000"/>
              </a:lnSpc>
              <a:buFontTx/>
              <a:buNone/>
            </a:pPr>
            <a:r>
              <a:rPr lang="zh-CN" altLang="en-US" sz="2800" b="1" smtClean="0">
                <a:solidFill>
                  <a:schemeClr val="tx2"/>
                </a:solidFill>
              </a:rPr>
              <a:t>   （3）符合、突出 / 深化主题</a:t>
            </a:r>
            <a:r>
              <a:rPr lang="zh-CN" altLang="en-US" sz="2800" b="1" smtClean="0"/>
              <a:t>】</a:t>
            </a:r>
          </a:p>
          <a:p>
            <a:pPr eaLnBrk="1" hangingPunct="1">
              <a:lnSpc>
                <a:spcPct val="80000"/>
              </a:lnSpc>
              <a:buFontTx/>
              <a:buNone/>
            </a:pPr>
            <a:r>
              <a:rPr lang="zh-CN" altLang="en-US" sz="2800" b="1" smtClean="0"/>
              <a:t>2、这一情节的好处/作用是什么？</a:t>
            </a:r>
          </a:p>
          <a:p>
            <a:pPr eaLnBrk="1" hangingPunct="1">
              <a:lnSpc>
                <a:spcPct val="80000"/>
              </a:lnSpc>
              <a:buFontTx/>
              <a:buNone/>
            </a:pPr>
            <a:r>
              <a:rPr lang="zh-CN" altLang="en-US" sz="2800" b="1" smtClean="0">
                <a:solidFill>
                  <a:srgbClr val="FF00FF"/>
                </a:solidFill>
              </a:rPr>
              <a:t>答题：</a:t>
            </a:r>
          </a:p>
          <a:p>
            <a:pPr eaLnBrk="1" hangingPunct="1">
              <a:lnSpc>
                <a:spcPct val="80000"/>
              </a:lnSpc>
              <a:buFontTx/>
              <a:buNone/>
            </a:pPr>
            <a:r>
              <a:rPr lang="zh-CN" altLang="en-US" sz="2800" b="1" smtClean="0">
                <a:solidFill>
                  <a:srgbClr val="006600"/>
                </a:solidFill>
                <a:sym typeface="Wingdings" pitchFamily="2" charset="2"/>
              </a:rPr>
              <a:t>     </a:t>
            </a:r>
            <a:r>
              <a:rPr lang="zh-CN" altLang="en-US" sz="2800" b="1" smtClean="0">
                <a:solidFill>
                  <a:schemeClr val="tx2"/>
                </a:solidFill>
                <a:sym typeface="Wingdings" pitchFamily="2" charset="2"/>
              </a:rPr>
              <a:t>(1)</a:t>
            </a:r>
            <a:r>
              <a:rPr lang="zh-CN" altLang="en-US" sz="2800" b="1" smtClean="0">
                <a:solidFill>
                  <a:schemeClr val="tx2"/>
                </a:solidFill>
              </a:rPr>
              <a:t>情节:丰富内容、增加波澜、照应、铺垫、巧设</a:t>
            </a:r>
          </a:p>
          <a:p>
            <a:pPr eaLnBrk="1" hangingPunct="1">
              <a:lnSpc>
                <a:spcPct val="80000"/>
              </a:lnSpc>
              <a:buFontTx/>
              <a:buNone/>
            </a:pPr>
            <a:r>
              <a:rPr lang="zh-CN" altLang="en-US" sz="2800" b="1" smtClean="0">
                <a:solidFill>
                  <a:schemeClr val="tx2"/>
                </a:solidFill>
              </a:rPr>
              <a:t>（揭示）悬念、激发读者兴趣</a:t>
            </a:r>
          </a:p>
          <a:p>
            <a:pPr eaLnBrk="1" hangingPunct="1">
              <a:lnSpc>
                <a:spcPct val="80000"/>
              </a:lnSpc>
              <a:buFontTx/>
              <a:buNone/>
            </a:pPr>
            <a:r>
              <a:rPr lang="zh-CN" altLang="en-US" sz="2800" b="1" smtClean="0">
                <a:solidFill>
                  <a:schemeClr val="tx2"/>
                </a:solidFill>
              </a:rPr>
              <a:t>     </a:t>
            </a:r>
            <a:r>
              <a:rPr lang="zh-CN" altLang="en-US" sz="2800" b="1" smtClean="0">
                <a:solidFill>
                  <a:schemeClr val="tx2"/>
                </a:solidFill>
                <a:sym typeface="Wingdings" pitchFamily="2" charset="2"/>
              </a:rPr>
              <a:t>(2)</a:t>
            </a:r>
            <a:r>
              <a:rPr lang="zh-CN" altLang="en-US" sz="2800" b="1" smtClean="0">
                <a:solidFill>
                  <a:schemeClr val="tx2"/>
                </a:solidFill>
              </a:rPr>
              <a:t>人物：充分揭示人物性格、使人物更为丰满立</a:t>
            </a:r>
          </a:p>
          <a:p>
            <a:pPr eaLnBrk="1" hangingPunct="1">
              <a:lnSpc>
                <a:spcPct val="80000"/>
              </a:lnSpc>
              <a:buFontTx/>
              <a:buNone/>
            </a:pPr>
            <a:r>
              <a:rPr lang="zh-CN" altLang="en-US" sz="2800" b="1" smtClean="0">
                <a:solidFill>
                  <a:schemeClr val="tx2"/>
                </a:solidFill>
              </a:rPr>
              <a:t>体</a:t>
            </a:r>
          </a:p>
          <a:p>
            <a:pPr eaLnBrk="1" hangingPunct="1">
              <a:lnSpc>
                <a:spcPct val="80000"/>
              </a:lnSpc>
              <a:buFontTx/>
              <a:buNone/>
            </a:pPr>
            <a:r>
              <a:rPr lang="zh-CN" altLang="en-US" sz="2800" b="1" smtClean="0">
                <a:solidFill>
                  <a:schemeClr val="tx2"/>
                </a:solidFill>
              </a:rPr>
              <a:t>     </a:t>
            </a:r>
            <a:r>
              <a:rPr lang="zh-CN" altLang="en-US" sz="2800" b="1" smtClean="0">
                <a:solidFill>
                  <a:schemeClr val="tx2"/>
                </a:solidFill>
                <a:sym typeface="Wingdings" pitchFamily="2" charset="2"/>
              </a:rPr>
              <a:t>(3)</a:t>
            </a:r>
            <a:r>
              <a:rPr lang="zh-CN" altLang="en-US" sz="2800" b="1" smtClean="0">
                <a:solidFill>
                  <a:schemeClr val="tx2"/>
                </a:solidFill>
              </a:rPr>
              <a:t>主题：揭示或升华、深化主题</a:t>
            </a:r>
            <a:r>
              <a:rPr lang="zh-CN" altLang="en-US" sz="2800" b="1" smtClean="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3073"/>
          <p:cNvSpPr txBox="1">
            <a:spLocks noChangeArrowheads="1"/>
          </p:cNvSpPr>
          <p:nvPr/>
        </p:nvSpPr>
        <p:spPr bwMode="auto">
          <a:xfrm>
            <a:off x="251520" y="1052736"/>
            <a:ext cx="8496300" cy="2862322"/>
          </a:xfrm>
          <a:prstGeom prst="rect">
            <a:avLst/>
          </a:prstGeom>
          <a:noFill/>
          <a:ln w="9525">
            <a:noFill/>
            <a:miter lim="800000"/>
            <a:headEnd/>
            <a:tailEnd/>
          </a:ln>
        </p:spPr>
        <p:txBody>
          <a:bodyPr>
            <a:spAutoFit/>
          </a:bodyPr>
          <a:lstStyle/>
          <a:p>
            <a:pPr eaLnBrk="0" hangingPunct="0">
              <a:spcBef>
                <a:spcPct val="50000"/>
              </a:spcBef>
            </a:pPr>
            <a:r>
              <a:rPr lang="zh-CN" altLang="en-US" sz="3600" b="1" dirty="0" smtClean="0">
                <a:latin typeface="黑体" pitchFamily="49" charset="-122"/>
                <a:ea typeface="黑体" pitchFamily="49" charset="-122"/>
              </a:rPr>
              <a:t>总之“情节”</a:t>
            </a:r>
            <a:r>
              <a:rPr lang="zh-CN" altLang="en-US" sz="3600" b="1" dirty="0">
                <a:latin typeface="黑体" pitchFamily="49" charset="-122"/>
                <a:ea typeface="黑体" pitchFamily="49" charset="-122"/>
              </a:rPr>
              <a:t>类试题常见题型：</a:t>
            </a:r>
          </a:p>
          <a:p>
            <a:pPr eaLnBrk="0" hangingPunct="0">
              <a:spcBef>
                <a:spcPct val="50000"/>
              </a:spcBef>
            </a:pPr>
            <a:r>
              <a:rPr lang="zh-CN" altLang="en-US" sz="3200" b="1" dirty="0">
                <a:latin typeface="黑体" pitchFamily="49" charset="-122"/>
                <a:ea typeface="黑体" pitchFamily="49" charset="-122"/>
              </a:rPr>
              <a:t>     一、情节概括题     </a:t>
            </a:r>
          </a:p>
          <a:p>
            <a:pPr eaLnBrk="0" hangingPunct="0">
              <a:spcBef>
                <a:spcPct val="50000"/>
              </a:spcBef>
            </a:pPr>
            <a:r>
              <a:rPr lang="zh-CN" altLang="en-US" sz="3200" b="1" dirty="0">
                <a:latin typeface="黑体" pitchFamily="49" charset="-122"/>
                <a:ea typeface="黑体" pitchFamily="49" charset="-122"/>
              </a:rPr>
              <a:t>     二、情节鉴赏题          </a:t>
            </a:r>
          </a:p>
          <a:p>
            <a:pPr eaLnBrk="0" hangingPunct="0">
              <a:spcBef>
                <a:spcPct val="50000"/>
              </a:spcBef>
            </a:pPr>
            <a:r>
              <a:rPr lang="zh-CN" altLang="en-US" sz="3200" b="1" dirty="0">
                <a:latin typeface="黑体" pitchFamily="49" charset="-122"/>
                <a:ea typeface="黑体" pitchFamily="49" charset="-122"/>
              </a:rPr>
              <a:t>     三、情节探究题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xEl>
                                              <p:pRg st="0" end="0"/>
                                            </p:txEl>
                                          </p:spTgt>
                                        </p:tgtEl>
                                        <p:attrNameLst>
                                          <p:attrName>style.visibility</p:attrName>
                                        </p:attrNameLst>
                                      </p:cBhvr>
                                      <p:to>
                                        <p:strVal val="visible"/>
                                      </p:to>
                                    </p:set>
                                    <p:animEffect transition="in" filter="blinds(horizontal)">
                                      <p:cBhvr>
                                        <p:cTn id="7" dur="500"/>
                                        <p:tgtEl>
                                          <p:spTgt spid="30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4">
                                            <p:txEl>
                                              <p:pRg st="1" end="1"/>
                                            </p:txEl>
                                          </p:spTgt>
                                        </p:tgtEl>
                                        <p:attrNameLst>
                                          <p:attrName>style.visibility</p:attrName>
                                        </p:attrNameLst>
                                      </p:cBhvr>
                                      <p:to>
                                        <p:strVal val="visible"/>
                                      </p:to>
                                    </p:set>
                                    <p:animEffect transition="in" filter="blinds(horizontal)">
                                      <p:cBhvr>
                                        <p:cTn id="12" dur="500"/>
                                        <p:tgtEl>
                                          <p:spTgt spid="307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4">
                                            <p:txEl>
                                              <p:pRg st="2" end="2"/>
                                            </p:txEl>
                                          </p:spTgt>
                                        </p:tgtEl>
                                        <p:attrNameLst>
                                          <p:attrName>style.visibility</p:attrName>
                                        </p:attrNameLst>
                                      </p:cBhvr>
                                      <p:to>
                                        <p:strVal val="visible"/>
                                      </p:to>
                                    </p:set>
                                    <p:animEffect transition="in" filter="blinds(horizontal)">
                                      <p:cBhvr>
                                        <p:cTn id="17" dur="500"/>
                                        <p:tgtEl>
                                          <p:spTgt spid="307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4">
                                            <p:txEl>
                                              <p:pRg st="3" end="3"/>
                                            </p:txEl>
                                          </p:spTgt>
                                        </p:tgtEl>
                                        <p:attrNameLst>
                                          <p:attrName>style.visibility</p:attrName>
                                        </p:attrNameLst>
                                      </p:cBhvr>
                                      <p:to>
                                        <p:strVal val="visible"/>
                                      </p:to>
                                    </p:set>
                                    <p:animEffect transition="in" filter="blinds(horizontal)">
                                      <p:cBhvr>
                                        <p:cTn id="22" dur="500"/>
                                        <p:tgtEl>
                                          <p:spTgt spid="30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a:spLocks noChangeArrowheads="1"/>
          </p:cNvSpPr>
          <p:nvPr/>
        </p:nvSpPr>
        <p:spPr bwMode="auto">
          <a:xfrm>
            <a:off x="215900" y="252413"/>
            <a:ext cx="8820150" cy="6081712"/>
          </a:xfrm>
          <a:prstGeom prst="rect">
            <a:avLst/>
          </a:prstGeom>
          <a:noFill/>
          <a:ln w="9525">
            <a:noFill/>
            <a:miter lim="800000"/>
            <a:headEnd/>
            <a:tailEnd/>
          </a:ln>
        </p:spPr>
        <p:txBody>
          <a:bodyPr>
            <a:spAutoFit/>
          </a:bodyPr>
          <a:lstStyle/>
          <a:p>
            <a:pPr eaLnBrk="0" hangingPunct="0">
              <a:lnSpc>
                <a:spcPct val="115000"/>
              </a:lnSpc>
            </a:pPr>
            <a:r>
              <a:rPr lang="zh-CN" altLang="en-US" sz="3200" b="1" dirty="0">
                <a:solidFill>
                  <a:srgbClr val="FF0000"/>
                </a:solidFill>
                <a:latin typeface="黑体" pitchFamily="49" charset="-122"/>
                <a:ea typeface="黑体" pitchFamily="49" charset="-122"/>
              </a:rPr>
              <a:t>题型一：把握、概述故事情节（情节概括题）</a:t>
            </a:r>
            <a:endParaRPr lang="zh-CN" altLang="en-US" sz="2800" b="1" dirty="0">
              <a:solidFill>
                <a:srgbClr val="FF0000"/>
              </a:solidFill>
              <a:latin typeface="黑体" pitchFamily="49" charset="-122"/>
              <a:ea typeface="黑体" pitchFamily="49" charset="-122"/>
            </a:endParaRPr>
          </a:p>
          <a:p>
            <a:pPr eaLnBrk="0" hangingPunct="0">
              <a:lnSpc>
                <a:spcPct val="140000"/>
              </a:lnSpc>
            </a:pPr>
            <a:r>
              <a:rPr lang="zh-CN" altLang="en-US" sz="2800" b="1" dirty="0">
                <a:latin typeface="黑体" pitchFamily="49" charset="-122"/>
                <a:ea typeface="黑体" pitchFamily="49" charset="-122"/>
              </a:rPr>
              <a:t>高考试题常见提问方式：</a:t>
            </a:r>
          </a:p>
          <a:p>
            <a:pPr eaLnBrk="0" hangingPunct="0">
              <a:lnSpc>
                <a:spcPct val="140000"/>
              </a:lnSpc>
            </a:pPr>
            <a:r>
              <a:rPr lang="en-US" altLang="zh-CN" sz="2800" b="1" dirty="0">
                <a:latin typeface="黑体" pitchFamily="49" charset="-122"/>
                <a:ea typeface="黑体" pitchFamily="49" charset="-122"/>
              </a:rPr>
              <a:t>    1</a:t>
            </a:r>
            <a:r>
              <a:rPr lang="zh-CN" altLang="en-US" sz="2800" b="1" dirty="0">
                <a:latin typeface="黑体" pitchFamily="49" charset="-122"/>
                <a:ea typeface="黑体" pitchFamily="49" charset="-122"/>
              </a:rPr>
              <a:t>、（一句话、简明的语句分点）概括主要故事情节。</a:t>
            </a:r>
          </a:p>
          <a:p>
            <a:pPr eaLnBrk="0" hangingPunct="0">
              <a:lnSpc>
                <a:spcPct val="140000"/>
              </a:lnSpc>
            </a:pPr>
            <a:r>
              <a:rPr lang="en-US" altLang="zh-CN" sz="2800" b="1" dirty="0">
                <a:latin typeface="黑体" pitchFamily="49" charset="-122"/>
                <a:ea typeface="黑体" pitchFamily="49" charset="-122"/>
              </a:rPr>
              <a:t>    2</a:t>
            </a:r>
            <a:r>
              <a:rPr lang="zh-CN" altLang="en-US" sz="2800" b="1" dirty="0">
                <a:latin typeface="黑体" pitchFamily="49" charset="-122"/>
                <a:ea typeface="黑体" pitchFamily="49" charset="-122"/>
              </a:rPr>
              <a:t>、请用简明的语言梳理这篇小说的脉络。</a:t>
            </a:r>
          </a:p>
          <a:p>
            <a:pPr eaLnBrk="0" hangingPunct="0">
              <a:lnSpc>
                <a:spcPct val="140000"/>
              </a:lnSpc>
            </a:pPr>
            <a:r>
              <a:rPr lang="en-US" altLang="zh-CN" sz="2800" b="1" dirty="0">
                <a:latin typeface="黑体" pitchFamily="49" charset="-122"/>
                <a:ea typeface="黑体" pitchFamily="49" charset="-122"/>
              </a:rPr>
              <a:t>    3</a:t>
            </a:r>
            <a:r>
              <a:rPr lang="zh-CN" altLang="en-US" sz="2800" b="1" dirty="0">
                <a:latin typeface="黑体" pitchFamily="49" charset="-122"/>
                <a:ea typeface="黑体" pitchFamily="49" charset="-122"/>
              </a:rPr>
              <a:t>、文中共写了哪几件事，请依次加以概括。</a:t>
            </a:r>
          </a:p>
          <a:p>
            <a:pPr eaLnBrk="0" hangingPunct="0">
              <a:lnSpc>
                <a:spcPct val="140000"/>
              </a:lnSpc>
            </a:pPr>
            <a:r>
              <a:rPr lang="en-US" altLang="zh-CN" sz="2800" b="1" dirty="0">
                <a:latin typeface="黑体" pitchFamily="49" charset="-122"/>
                <a:ea typeface="黑体" pitchFamily="49" charset="-122"/>
              </a:rPr>
              <a:t>    4</a:t>
            </a:r>
            <a:r>
              <a:rPr lang="zh-CN" altLang="en-US" sz="2800" b="1" dirty="0">
                <a:latin typeface="黑体" pitchFamily="49" charset="-122"/>
                <a:ea typeface="黑体" pitchFamily="49" charset="-122"/>
              </a:rPr>
              <a:t>、用填空的形式概括小说的部分内容（包括指出开端、发展、高潮和结局四部分中的某一方面）。</a:t>
            </a:r>
          </a:p>
          <a:p>
            <a:pPr eaLnBrk="0" hangingPunct="0">
              <a:lnSpc>
                <a:spcPct val="140000"/>
              </a:lnSpc>
            </a:pPr>
            <a:r>
              <a:rPr lang="en-US" altLang="zh-CN" sz="2800" b="1" dirty="0">
                <a:latin typeface="黑体" pitchFamily="49" charset="-122"/>
                <a:ea typeface="黑体" pitchFamily="49" charset="-122"/>
              </a:rPr>
              <a:t>    5</a:t>
            </a:r>
            <a:r>
              <a:rPr lang="zh-CN" altLang="en-US" sz="2800" b="1" dirty="0">
                <a:latin typeface="黑体" pitchFamily="49" charset="-122"/>
                <a:ea typeface="黑体" pitchFamily="49" charset="-122"/>
              </a:rPr>
              <a:t>、简要概括人物的心理变化过程。（考查概括小说局部情节的能力）</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blinds(horizontal)">
                                      <p:cBhvr>
                                        <p:cTn id="7" dur="500"/>
                                        <p:tgtEl>
                                          <p:spTgt spid="51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1" end="1"/>
                                            </p:txEl>
                                          </p:spTgt>
                                        </p:tgtEl>
                                        <p:attrNameLst>
                                          <p:attrName>style.visibility</p:attrName>
                                        </p:attrNameLst>
                                      </p:cBhvr>
                                      <p:to>
                                        <p:strVal val="visible"/>
                                      </p:to>
                                    </p:set>
                                    <p:animEffect transition="in" filter="blinds(horizontal)">
                                      <p:cBhvr>
                                        <p:cTn id="12" dur="500"/>
                                        <p:tgtEl>
                                          <p:spTgt spid="51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2">
                                            <p:txEl>
                                              <p:pRg st="2" end="2"/>
                                            </p:txEl>
                                          </p:spTgt>
                                        </p:tgtEl>
                                        <p:attrNameLst>
                                          <p:attrName>style.visibility</p:attrName>
                                        </p:attrNameLst>
                                      </p:cBhvr>
                                      <p:to>
                                        <p:strVal val="visible"/>
                                      </p:to>
                                    </p:set>
                                    <p:animEffect transition="in" filter="blinds(horizontal)">
                                      <p:cBhvr>
                                        <p:cTn id="17" dur="500"/>
                                        <p:tgtEl>
                                          <p:spTgt spid="512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2">
                                            <p:txEl>
                                              <p:pRg st="3" end="3"/>
                                            </p:txEl>
                                          </p:spTgt>
                                        </p:tgtEl>
                                        <p:attrNameLst>
                                          <p:attrName>style.visibility</p:attrName>
                                        </p:attrNameLst>
                                      </p:cBhvr>
                                      <p:to>
                                        <p:strVal val="visible"/>
                                      </p:to>
                                    </p:set>
                                    <p:animEffect transition="in" filter="blinds(horizontal)">
                                      <p:cBhvr>
                                        <p:cTn id="22" dur="500"/>
                                        <p:tgtEl>
                                          <p:spTgt spid="512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2">
                                            <p:txEl>
                                              <p:pRg st="4" end="4"/>
                                            </p:txEl>
                                          </p:spTgt>
                                        </p:tgtEl>
                                        <p:attrNameLst>
                                          <p:attrName>style.visibility</p:attrName>
                                        </p:attrNameLst>
                                      </p:cBhvr>
                                      <p:to>
                                        <p:strVal val="visible"/>
                                      </p:to>
                                    </p:set>
                                    <p:animEffect transition="in" filter="blinds(horizontal)">
                                      <p:cBhvr>
                                        <p:cTn id="27" dur="500"/>
                                        <p:tgtEl>
                                          <p:spTgt spid="512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22">
                                            <p:txEl>
                                              <p:pRg st="5" end="5"/>
                                            </p:txEl>
                                          </p:spTgt>
                                        </p:tgtEl>
                                        <p:attrNameLst>
                                          <p:attrName>style.visibility</p:attrName>
                                        </p:attrNameLst>
                                      </p:cBhvr>
                                      <p:to>
                                        <p:strVal val="visible"/>
                                      </p:to>
                                    </p:set>
                                    <p:animEffect transition="in" filter="blinds(horizontal)">
                                      <p:cBhvr>
                                        <p:cTn id="32" dur="500"/>
                                        <p:tgtEl>
                                          <p:spTgt spid="5122">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22">
                                            <p:txEl>
                                              <p:pRg st="6" end="6"/>
                                            </p:txEl>
                                          </p:spTgt>
                                        </p:tgtEl>
                                        <p:attrNameLst>
                                          <p:attrName>style.visibility</p:attrName>
                                        </p:attrNameLst>
                                      </p:cBhvr>
                                      <p:to>
                                        <p:strVal val="visible"/>
                                      </p:to>
                                    </p:set>
                                    <p:animEffect transition="in" filter="blinds(horizontal)">
                                      <p:cBhvr>
                                        <p:cTn id="37" dur="500"/>
                                        <p:tgtEl>
                                          <p:spTgt spid="51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6145"/>
          <p:cNvSpPr txBox="1">
            <a:spLocks noChangeArrowheads="1"/>
          </p:cNvSpPr>
          <p:nvPr/>
        </p:nvSpPr>
        <p:spPr bwMode="auto">
          <a:xfrm>
            <a:off x="395536" y="548679"/>
            <a:ext cx="8352928" cy="5533823"/>
          </a:xfrm>
          <a:prstGeom prst="rect">
            <a:avLst/>
          </a:prstGeom>
          <a:noFill/>
          <a:ln w="9525">
            <a:noFill/>
            <a:miter lim="800000"/>
            <a:headEnd/>
            <a:tailEnd/>
          </a:ln>
        </p:spPr>
        <p:txBody>
          <a:bodyPr wrap="square">
            <a:spAutoFit/>
          </a:bodyPr>
          <a:lstStyle/>
          <a:p>
            <a:pPr eaLnBrk="0" hangingPunct="0">
              <a:lnSpc>
                <a:spcPct val="130000"/>
              </a:lnSpc>
            </a:pPr>
            <a:r>
              <a:rPr lang="zh-CN" altLang="en-US" sz="3600" b="1" dirty="0">
                <a:latin typeface="黑体" pitchFamily="49" charset="-122"/>
                <a:ea typeface="黑体" pitchFamily="49" charset="-122"/>
              </a:rPr>
              <a:t>提问方式一：</a:t>
            </a:r>
            <a:endParaRPr lang="zh-CN" altLang="en-US" sz="2800" b="1" dirty="0">
              <a:latin typeface="黑体" pitchFamily="49" charset="-122"/>
              <a:ea typeface="黑体" pitchFamily="49" charset="-122"/>
            </a:endParaRPr>
          </a:p>
          <a:p>
            <a:pPr eaLnBrk="0" hangingPunct="0">
              <a:lnSpc>
                <a:spcPct val="130000"/>
              </a:lnSpc>
            </a:pPr>
            <a:r>
              <a:rPr lang="zh-CN" altLang="en-US" sz="2800" b="1" dirty="0">
                <a:latin typeface="黑体" pitchFamily="49" charset="-122"/>
                <a:ea typeface="黑体" pitchFamily="49" charset="-122"/>
              </a:rPr>
              <a:t>     请用简明的语言梳理这篇小说的脉络。</a:t>
            </a:r>
          </a:p>
          <a:p>
            <a:pPr eaLnBrk="0" hangingPunct="0">
              <a:lnSpc>
                <a:spcPct val="130000"/>
              </a:lnSpc>
            </a:pPr>
            <a:r>
              <a:rPr lang="en-US" altLang="zh-CN" sz="2600" b="1" dirty="0">
                <a:solidFill>
                  <a:srgbClr val="FF0000"/>
                </a:solidFill>
                <a:latin typeface="黑体" pitchFamily="49" charset="-122"/>
                <a:ea typeface="黑体" pitchFamily="49" charset="-122"/>
              </a:rPr>
              <a:t>【</a:t>
            </a:r>
            <a:r>
              <a:rPr lang="zh-CN" altLang="en-US" sz="2600" b="1" dirty="0">
                <a:solidFill>
                  <a:srgbClr val="FF0000"/>
                </a:solidFill>
                <a:latin typeface="黑体" pitchFamily="49" charset="-122"/>
                <a:ea typeface="黑体" pitchFamily="49" charset="-122"/>
              </a:rPr>
              <a:t>解题指导</a:t>
            </a:r>
            <a:r>
              <a:rPr lang="en-US" altLang="zh-CN" sz="2600" b="1" dirty="0">
                <a:solidFill>
                  <a:srgbClr val="FF0000"/>
                </a:solidFill>
                <a:latin typeface="黑体" pitchFamily="49" charset="-122"/>
                <a:ea typeface="黑体" pitchFamily="49" charset="-122"/>
              </a:rPr>
              <a:t>】</a:t>
            </a:r>
          </a:p>
          <a:p>
            <a:pPr eaLnBrk="0" hangingPunct="0">
              <a:lnSpc>
                <a:spcPct val="130000"/>
              </a:lnSpc>
            </a:pPr>
            <a:r>
              <a:rPr lang="en-US" altLang="zh-CN" sz="2600" b="1" dirty="0">
                <a:latin typeface="黑体" pitchFamily="49" charset="-122"/>
                <a:ea typeface="黑体" pitchFamily="49" charset="-122"/>
              </a:rPr>
              <a:t>    1</a:t>
            </a:r>
            <a:r>
              <a:rPr lang="zh-CN" altLang="en-US" sz="2600" b="1" dirty="0">
                <a:latin typeface="黑体" pitchFamily="49" charset="-122"/>
                <a:ea typeface="黑体" pitchFamily="49" charset="-122"/>
              </a:rPr>
              <a:t>、梳理小说的脉络，</a:t>
            </a:r>
            <a:r>
              <a:rPr lang="zh-CN" altLang="en-US" sz="2600" b="1" dirty="0">
                <a:solidFill>
                  <a:srgbClr val="0000FF"/>
                </a:solidFill>
                <a:latin typeface="黑体" pitchFamily="49" charset="-122"/>
                <a:ea typeface="黑体" pitchFamily="49" charset="-122"/>
              </a:rPr>
              <a:t>实际就是概括小说的情节发展过程。</a:t>
            </a:r>
          </a:p>
          <a:p>
            <a:pPr eaLnBrk="0" hangingPunct="0">
              <a:lnSpc>
                <a:spcPct val="130000"/>
              </a:lnSpc>
            </a:pPr>
            <a:r>
              <a:rPr lang="en-US" altLang="zh-CN" sz="2600" b="1" dirty="0">
                <a:latin typeface="黑体" pitchFamily="49" charset="-122"/>
                <a:ea typeface="黑体" pitchFamily="49" charset="-122"/>
              </a:rPr>
              <a:t>    2</a:t>
            </a:r>
            <a:r>
              <a:rPr lang="zh-CN" altLang="en-US" sz="2600" b="1" dirty="0">
                <a:latin typeface="黑体" pitchFamily="49" charset="-122"/>
                <a:ea typeface="黑体" pitchFamily="49" charset="-122"/>
              </a:rPr>
              <a:t>、梳理小说的脉络，可从</a:t>
            </a:r>
            <a:r>
              <a:rPr lang="zh-CN" altLang="en-US" sz="2600" b="1" dirty="0">
                <a:solidFill>
                  <a:srgbClr val="FF0000"/>
                </a:solidFill>
                <a:latin typeface="黑体" pitchFamily="49" charset="-122"/>
                <a:ea typeface="黑体" pitchFamily="49" charset="-122"/>
              </a:rPr>
              <a:t>情节角度</a:t>
            </a:r>
            <a:r>
              <a:rPr lang="zh-CN" altLang="en-US" sz="2600" b="1" dirty="0">
                <a:latin typeface="黑体" pitchFamily="49" charset="-122"/>
                <a:ea typeface="黑体" pitchFamily="49" charset="-122"/>
              </a:rPr>
              <a:t>、</a:t>
            </a:r>
            <a:r>
              <a:rPr lang="zh-CN" altLang="en-US" sz="2600" b="1" dirty="0">
                <a:solidFill>
                  <a:srgbClr val="FF0000"/>
                </a:solidFill>
                <a:latin typeface="黑体" pitchFamily="49" charset="-122"/>
                <a:ea typeface="黑体" pitchFamily="49" charset="-122"/>
              </a:rPr>
              <a:t>人物角度</a:t>
            </a:r>
            <a:r>
              <a:rPr lang="zh-CN" altLang="en-US" sz="2600" b="1" dirty="0">
                <a:latin typeface="黑体" pitchFamily="49" charset="-122"/>
                <a:ea typeface="黑体" pitchFamily="49" charset="-122"/>
              </a:rPr>
              <a:t>、</a:t>
            </a:r>
            <a:r>
              <a:rPr lang="zh-CN" altLang="en-US" sz="2600" b="1" dirty="0">
                <a:solidFill>
                  <a:srgbClr val="FF0000"/>
                </a:solidFill>
                <a:latin typeface="黑体" pitchFamily="49" charset="-122"/>
                <a:ea typeface="黑体" pitchFamily="49" charset="-122"/>
              </a:rPr>
              <a:t>线索角度</a:t>
            </a:r>
            <a:r>
              <a:rPr lang="zh-CN" altLang="en-US" sz="2600" b="1" dirty="0">
                <a:latin typeface="黑体" pitchFamily="49" charset="-122"/>
                <a:ea typeface="黑体" pitchFamily="49" charset="-122"/>
              </a:rPr>
              <a:t>以及</a:t>
            </a:r>
            <a:r>
              <a:rPr lang="zh-CN" altLang="en-US" sz="2600" b="1" dirty="0">
                <a:solidFill>
                  <a:srgbClr val="FF0000"/>
                </a:solidFill>
                <a:latin typeface="黑体" pitchFamily="49" charset="-122"/>
                <a:ea typeface="黑体" pitchFamily="49" charset="-122"/>
              </a:rPr>
              <a:t>时间空间角度</a:t>
            </a:r>
            <a:r>
              <a:rPr lang="zh-CN" altLang="en-US" sz="2600" b="1" dirty="0">
                <a:latin typeface="黑体" pitchFamily="49" charset="-122"/>
                <a:ea typeface="黑体" pitchFamily="49" charset="-122"/>
              </a:rPr>
              <a:t>等几个方面考虑。</a:t>
            </a:r>
          </a:p>
          <a:p>
            <a:pPr eaLnBrk="0" hangingPunct="0">
              <a:lnSpc>
                <a:spcPct val="130000"/>
              </a:lnSpc>
            </a:pPr>
            <a:r>
              <a:rPr lang="en-US" altLang="zh-CN" sz="2600" b="1" dirty="0">
                <a:latin typeface="黑体" pitchFamily="49" charset="-122"/>
                <a:ea typeface="黑体" pitchFamily="49" charset="-122"/>
              </a:rPr>
              <a:t>    3</a:t>
            </a:r>
            <a:r>
              <a:rPr lang="zh-CN" altLang="en-US" sz="2600" b="1" dirty="0">
                <a:latin typeface="黑体" pitchFamily="49" charset="-122"/>
                <a:ea typeface="黑体" pitchFamily="49" charset="-122"/>
              </a:rPr>
              <a:t>、要做到：①情节发展前后环节清楚。    </a:t>
            </a:r>
          </a:p>
          <a:p>
            <a:pPr eaLnBrk="0" hangingPunct="0">
              <a:lnSpc>
                <a:spcPct val="130000"/>
              </a:lnSpc>
            </a:pPr>
            <a:r>
              <a:rPr lang="zh-CN" altLang="en-US" sz="2600" b="1" dirty="0">
                <a:latin typeface="黑体" pitchFamily="49" charset="-122"/>
                <a:ea typeface="黑体" pitchFamily="49" charset="-122"/>
              </a:rPr>
              <a:t>               ②舍去细节概括情节。</a:t>
            </a:r>
          </a:p>
          <a:p>
            <a:pPr eaLnBrk="0" hangingPunct="0">
              <a:lnSpc>
                <a:spcPct val="130000"/>
              </a:lnSpc>
            </a:pPr>
            <a:r>
              <a:rPr lang="zh-CN" altLang="en-US" sz="2600" b="1" dirty="0">
                <a:latin typeface="黑体" pitchFamily="49" charset="-122"/>
                <a:ea typeface="黑体" pitchFamily="49" charset="-122"/>
              </a:rPr>
              <a:t>           ③语言简洁明了。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blinds(horizontal)">
                                      <p:cBhvr>
                                        <p:cTn id="7" dur="500"/>
                                        <p:tgtEl>
                                          <p:spTgt spid="61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blinds(horizontal)">
                                      <p:cBhvr>
                                        <p:cTn id="12" dur="500"/>
                                        <p:tgtEl>
                                          <p:spTgt spid="614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blinds(horizontal)">
                                      <p:cBhvr>
                                        <p:cTn id="17" dur="500"/>
                                        <p:tgtEl>
                                          <p:spTgt spid="614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blinds(horizontal)">
                                      <p:cBhvr>
                                        <p:cTn id="22" dur="500"/>
                                        <p:tgtEl>
                                          <p:spTgt spid="614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46">
                                            <p:txEl>
                                              <p:pRg st="4" end="4"/>
                                            </p:txEl>
                                          </p:spTgt>
                                        </p:tgtEl>
                                        <p:attrNameLst>
                                          <p:attrName>style.visibility</p:attrName>
                                        </p:attrNameLst>
                                      </p:cBhvr>
                                      <p:to>
                                        <p:strVal val="visible"/>
                                      </p:to>
                                    </p:set>
                                    <p:animEffect transition="in" filter="blinds(horizontal)">
                                      <p:cBhvr>
                                        <p:cTn id="27" dur="500"/>
                                        <p:tgtEl>
                                          <p:spTgt spid="614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46">
                                            <p:txEl>
                                              <p:pRg st="5" end="5"/>
                                            </p:txEl>
                                          </p:spTgt>
                                        </p:tgtEl>
                                        <p:attrNameLst>
                                          <p:attrName>style.visibility</p:attrName>
                                        </p:attrNameLst>
                                      </p:cBhvr>
                                      <p:to>
                                        <p:strVal val="visible"/>
                                      </p:to>
                                    </p:set>
                                    <p:animEffect transition="in" filter="blinds(horizontal)">
                                      <p:cBhvr>
                                        <p:cTn id="32" dur="500"/>
                                        <p:tgtEl>
                                          <p:spTgt spid="614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146">
                                            <p:txEl>
                                              <p:pRg st="6" end="6"/>
                                            </p:txEl>
                                          </p:spTgt>
                                        </p:tgtEl>
                                        <p:attrNameLst>
                                          <p:attrName>style.visibility</p:attrName>
                                        </p:attrNameLst>
                                      </p:cBhvr>
                                      <p:to>
                                        <p:strVal val="visible"/>
                                      </p:to>
                                    </p:set>
                                    <p:animEffect transition="in" filter="blinds(horizontal)">
                                      <p:cBhvr>
                                        <p:cTn id="37" dur="500"/>
                                        <p:tgtEl>
                                          <p:spTgt spid="6146">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46">
                                            <p:txEl>
                                              <p:pRg st="7" end="7"/>
                                            </p:txEl>
                                          </p:spTgt>
                                        </p:tgtEl>
                                        <p:attrNameLst>
                                          <p:attrName>style.visibility</p:attrName>
                                        </p:attrNameLst>
                                      </p:cBhvr>
                                      <p:to>
                                        <p:strVal val="visible"/>
                                      </p:to>
                                    </p:set>
                                    <p:animEffect transition="in" filter="blinds(horizontal)">
                                      <p:cBhvr>
                                        <p:cTn id="42" dur="500"/>
                                        <p:tgtEl>
                                          <p:spTgt spid="614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231775" y="563563"/>
            <a:ext cx="8496300" cy="5446712"/>
          </a:xfrm>
          <a:prstGeom prst="rect">
            <a:avLst/>
          </a:prstGeom>
          <a:noFill/>
          <a:ln w="9525">
            <a:noFill/>
            <a:miter lim="800000"/>
            <a:headEnd/>
            <a:tailEnd/>
          </a:ln>
        </p:spPr>
        <p:txBody>
          <a:bodyPr>
            <a:spAutoFit/>
          </a:bodyPr>
          <a:lstStyle/>
          <a:p>
            <a:pPr>
              <a:lnSpc>
                <a:spcPct val="150000"/>
              </a:lnSpc>
            </a:pPr>
            <a:r>
              <a:rPr lang="zh-CN" altLang="en-US" sz="3600" b="1" dirty="0">
                <a:latin typeface="黑体" pitchFamily="49" charset="-122"/>
                <a:ea typeface="黑体" pitchFamily="49" charset="-122"/>
              </a:rPr>
              <a:t>明确规范的解答思路：</a:t>
            </a:r>
            <a:endParaRPr lang="zh-CN" altLang="en-US" sz="2800" dirty="0">
              <a:solidFill>
                <a:srgbClr val="3333CC"/>
              </a:solidFill>
              <a:latin typeface="黑体" pitchFamily="49" charset="-122"/>
              <a:ea typeface="黑体" pitchFamily="49" charset="-122"/>
            </a:endParaRPr>
          </a:p>
          <a:p>
            <a:pPr>
              <a:lnSpc>
                <a:spcPct val="150000"/>
              </a:lnSpc>
            </a:pPr>
            <a:r>
              <a:rPr lang="en-US" altLang="zh-CN" sz="2800" b="1" dirty="0">
                <a:solidFill>
                  <a:srgbClr val="FF0000"/>
                </a:solidFill>
                <a:latin typeface="黑体" pitchFamily="49" charset="-122"/>
                <a:ea typeface="黑体" pitchFamily="49" charset="-122"/>
              </a:rPr>
              <a:t>1</a:t>
            </a:r>
            <a:r>
              <a:rPr lang="zh-CN" altLang="en-US" sz="2800" b="1" dirty="0">
                <a:solidFill>
                  <a:srgbClr val="FF0000"/>
                </a:solidFill>
                <a:latin typeface="黑体" pitchFamily="49" charset="-122"/>
                <a:ea typeface="黑体" pitchFamily="49" charset="-122"/>
              </a:rPr>
              <a:t>．按照小说的情节结构。</a:t>
            </a:r>
            <a:endParaRPr lang="zh-CN" altLang="en-US" sz="2800" dirty="0">
              <a:solidFill>
                <a:srgbClr val="FF0000"/>
              </a:solidFill>
              <a:latin typeface="黑体" pitchFamily="49" charset="-122"/>
              <a:ea typeface="黑体" pitchFamily="49" charset="-122"/>
            </a:endParaRPr>
          </a:p>
          <a:p>
            <a:pPr>
              <a:lnSpc>
                <a:spcPct val="150000"/>
              </a:lnSpc>
            </a:pPr>
            <a:r>
              <a:rPr lang="zh-CN" altLang="en-US" sz="2800" b="1" dirty="0">
                <a:latin typeface="黑体" pitchFamily="49" charset="-122"/>
                <a:ea typeface="黑体" pitchFamily="49" charset="-122"/>
              </a:rPr>
              <a:t>    按照情节的</a:t>
            </a:r>
            <a:r>
              <a:rPr lang="zh-CN" altLang="en-US" sz="2800" b="1" dirty="0">
                <a:solidFill>
                  <a:srgbClr val="FF0000"/>
                </a:solidFill>
                <a:latin typeface="黑体" pitchFamily="49" charset="-122"/>
                <a:ea typeface="黑体" pitchFamily="49" charset="-122"/>
              </a:rPr>
              <a:t>开端、发展、高潮和结局</a:t>
            </a:r>
            <a:r>
              <a:rPr lang="zh-CN" altLang="en-US" sz="2800" b="1" dirty="0">
                <a:latin typeface="黑体" pitchFamily="49" charset="-122"/>
                <a:ea typeface="黑体" pitchFamily="49" charset="-122"/>
              </a:rPr>
              <a:t>来划分文章结构。如</a:t>
            </a:r>
            <a:r>
              <a:rPr lang="en-US" altLang="zh-CN" sz="2800" b="1" dirty="0" smtClean="0">
                <a:latin typeface="黑体" pitchFamily="49" charset="-122"/>
                <a:ea typeface="黑体" pitchFamily="49" charset="-122"/>
              </a:rPr>
              <a:t>《</a:t>
            </a:r>
            <a:r>
              <a:rPr lang="zh-CN" altLang="en-US" sz="2800" b="1" dirty="0" smtClean="0">
                <a:latin typeface="黑体" pitchFamily="49" charset="-122"/>
                <a:ea typeface="黑体" pitchFamily="49" charset="-122"/>
              </a:rPr>
              <a:t>流浪人，你若在斯巴</a:t>
            </a:r>
            <a:r>
              <a:rPr lang="en-US" altLang="zh-CN" sz="2800" b="1" dirty="0" smtClean="0">
                <a:latin typeface="黑体" pitchFamily="49" charset="-122"/>
                <a:ea typeface="黑体" pitchFamily="49" charset="-122"/>
              </a:rPr>
              <a:t>…》</a:t>
            </a:r>
            <a:r>
              <a:rPr lang="zh-CN" altLang="en-US" sz="2800" b="1" dirty="0">
                <a:latin typeface="黑体" pitchFamily="49" charset="-122"/>
                <a:ea typeface="黑体" pitchFamily="49" charset="-122"/>
              </a:rPr>
              <a:t>：</a:t>
            </a:r>
          </a:p>
          <a:p>
            <a:pPr>
              <a:lnSpc>
                <a:spcPct val="150000"/>
              </a:lnSpc>
            </a:pPr>
            <a:r>
              <a:rPr lang="zh-CN" altLang="en-US" sz="2800" b="1" dirty="0">
                <a:latin typeface="黑体" pitchFamily="49" charset="-122"/>
                <a:ea typeface="黑体" pitchFamily="49" charset="-122"/>
              </a:rPr>
              <a:t>开端</a:t>
            </a:r>
            <a:r>
              <a:rPr lang="zh-CN" altLang="en-US" sz="2800" b="1" dirty="0" smtClean="0">
                <a:latin typeface="黑体" pitchFamily="49" charset="-122"/>
                <a:ea typeface="黑体" pitchFamily="49" charset="-122"/>
              </a:rPr>
              <a:t>：</a:t>
            </a:r>
            <a:endParaRPr lang="zh-CN" altLang="en-US" sz="2800" b="1" dirty="0">
              <a:latin typeface="黑体" pitchFamily="49" charset="-122"/>
              <a:ea typeface="黑体" pitchFamily="49" charset="-122"/>
            </a:endParaRPr>
          </a:p>
          <a:p>
            <a:pPr>
              <a:lnSpc>
                <a:spcPct val="150000"/>
              </a:lnSpc>
            </a:pPr>
            <a:r>
              <a:rPr lang="zh-CN" altLang="en-US" sz="2800" b="1" dirty="0">
                <a:latin typeface="黑体" pitchFamily="49" charset="-122"/>
                <a:ea typeface="黑体" pitchFamily="49" charset="-122"/>
              </a:rPr>
              <a:t>发展</a:t>
            </a:r>
            <a:r>
              <a:rPr lang="zh-CN" altLang="en-US" sz="2800" b="1" dirty="0" smtClean="0">
                <a:latin typeface="黑体" pitchFamily="49" charset="-122"/>
                <a:ea typeface="黑体" pitchFamily="49" charset="-122"/>
              </a:rPr>
              <a:t>：</a:t>
            </a:r>
            <a:endParaRPr lang="zh-CN" altLang="en-US" sz="2800" b="1" dirty="0">
              <a:latin typeface="黑体" pitchFamily="49" charset="-122"/>
              <a:ea typeface="黑体" pitchFamily="49" charset="-122"/>
            </a:endParaRPr>
          </a:p>
          <a:p>
            <a:pPr>
              <a:lnSpc>
                <a:spcPct val="150000"/>
              </a:lnSpc>
            </a:pPr>
            <a:r>
              <a:rPr lang="zh-CN" altLang="en-US" sz="2800" b="1" dirty="0">
                <a:latin typeface="黑体" pitchFamily="49" charset="-122"/>
                <a:ea typeface="黑体" pitchFamily="49" charset="-122"/>
              </a:rPr>
              <a:t>高潮</a:t>
            </a:r>
            <a:r>
              <a:rPr lang="zh-CN" altLang="en-US" sz="2800" b="1" dirty="0" smtClean="0">
                <a:latin typeface="黑体" pitchFamily="49" charset="-122"/>
                <a:ea typeface="黑体" pitchFamily="49" charset="-122"/>
              </a:rPr>
              <a:t>：</a:t>
            </a:r>
            <a:endParaRPr lang="zh-CN" altLang="en-US" sz="2800" b="1" dirty="0">
              <a:latin typeface="黑体" pitchFamily="49" charset="-122"/>
              <a:ea typeface="黑体" pitchFamily="49" charset="-122"/>
            </a:endParaRPr>
          </a:p>
          <a:p>
            <a:pPr>
              <a:lnSpc>
                <a:spcPct val="150000"/>
              </a:lnSpc>
            </a:pPr>
            <a:r>
              <a:rPr lang="zh-CN" altLang="en-US" sz="2800" b="1" dirty="0">
                <a:latin typeface="黑体" pitchFamily="49" charset="-122"/>
                <a:ea typeface="黑体" pitchFamily="49" charset="-122"/>
              </a:rPr>
              <a:t>结局</a:t>
            </a:r>
            <a:r>
              <a:rPr lang="zh-CN" altLang="en-US" sz="2800" b="1" dirty="0" smtClean="0">
                <a:latin typeface="黑体" pitchFamily="49" charset="-122"/>
                <a:ea typeface="黑体" pitchFamily="49" charset="-122"/>
              </a:rPr>
              <a:t>：</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4">
                                            <p:txEl>
                                              <p:pRg st="2" end="2"/>
                                            </p:txEl>
                                          </p:spTgt>
                                        </p:tgtEl>
                                        <p:attrNameLst>
                                          <p:attrName>style.visibility</p:attrName>
                                        </p:attrNameLst>
                                      </p:cBhvr>
                                      <p:to>
                                        <p:strVal val="visible"/>
                                      </p:to>
                                    </p:set>
                                    <p:anim calcmode="lin" valueType="num">
                                      <p:cBhvr additive="base">
                                        <p:cTn id="12" dur="500" fill="hold"/>
                                        <p:tgtEl>
                                          <p:spTgt spid="8194">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4">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194">
                                            <p:txEl>
                                              <p:pRg st="3" end="3"/>
                                            </p:txEl>
                                          </p:spTgt>
                                        </p:tgtEl>
                                        <p:attrNameLst>
                                          <p:attrName>style.visibility</p:attrName>
                                        </p:attrNameLst>
                                      </p:cBhvr>
                                      <p:to>
                                        <p:strVal val="visible"/>
                                      </p:to>
                                    </p:set>
                                    <p:anim calcmode="lin" valueType="num">
                                      <p:cBhvr additive="base">
                                        <p:cTn id="16" dur="500" fill="hold"/>
                                        <p:tgtEl>
                                          <p:spTgt spid="8194">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194">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194">
                                            <p:txEl>
                                              <p:pRg st="4" end="4"/>
                                            </p:txEl>
                                          </p:spTgt>
                                        </p:tgtEl>
                                        <p:attrNameLst>
                                          <p:attrName>style.visibility</p:attrName>
                                        </p:attrNameLst>
                                      </p:cBhvr>
                                      <p:to>
                                        <p:strVal val="visible"/>
                                      </p:to>
                                    </p:set>
                                    <p:anim calcmode="lin" valueType="num">
                                      <p:cBhvr additive="base">
                                        <p:cTn id="20" dur="500" fill="hold"/>
                                        <p:tgtEl>
                                          <p:spTgt spid="8194">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194">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194">
                                            <p:txEl>
                                              <p:pRg st="5" end="5"/>
                                            </p:txEl>
                                          </p:spTgt>
                                        </p:tgtEl>
                                        <p:attrNameLst>
                                          <p:attrName>style.visibility</p:attrName>
                                        </p:attrNameLst>
                                      </p:cBhvr>
                                      <p:to>
                                        <p:strVal val="visible"/>
                                      </p:to>
                                    </p:set>
                                    <p:anim calcmode="lin" valueType="num">
                                      <p:cBhvr additive="base">
                                        <p:cTn id="24" dur="500" fill="hold"/>
                                        <p:tgtEl>
                                          <p:spTgt spid="8194">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194">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194">
                                            <p:txEl>
                                              <p:pRg st="6" end="6"/>
                                            </p:txEl>
                                          </p:spTgt>
                                        </p:tgtEl>
                                        <p:attrNameLst>
                                          <p:attrName>style.visibility</p:attrName>
                                        </p:attrNameLst>
                                      </p:cBhvr>
                                      <p:to>
                                        <p:strVal val="visible"/>
                                      </p:to>
                                    </p:set>
                                    <p:anim calcmode="lin" valueType="num">
                                      <p:cBhvr additive="base">
                                        <p:cTn id="28" dur="500" fill="hold"/>
                                        <p:tgtEl>
                                          <p:spTgt spid="8194">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819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dirty="0" smtClean="0">
                <a:solidFill>
                  <a:srgbClr val="FF0000"/>
                </a:solidFill>
              </a:rPr>
              <a:t>考纲解读</a:t>
            </a:r>
            <a:endParaRPr lang="zh-CN" altLang="en-US" dirty="0">
              <a:solidFill>
                <a:srgbClr val="FF0000"/>
              </a:solidFill>
            </a:endParaRPr>
          </a:p>
        </p:txBody>
      </p:sp>
      <p:sp>
        <p:nvSpPr>
          <p:cNvPr id="3" name="内容占位符 2"/>
          <p:cNvSpPr>
            <a:spLocks noGrp="1"/>
          </p:cNvSpPr>
          <p:nvPr>
            <p:ph idx="1"/>
          </p:nvPr>
        </p:nvSpPr>
        <p:spPr>
          <a:xfrm>
            <a:off x="251520" y="1052736"/>
            <a:ext cx="8712968" cy="5361459"/>
          </a:xfrm>
        </p:spPr>
        <p:txBody>
          <a:bodyPr/>
          <a:lstStyle/>
          <a:p>
            <a:r>
              <a:rPr lang="en-US" altLang="zh-CN" dirty="0" smtClean="0"/>
              <a:t>1.</a:t>
            </a:r>
            <a:r>
              <a:rPr lang="zh-CN" altLang="en-US" dirty="0" smtClean="0"/>
              <a:t>概括分析情节及其作用；</a:t>
            </a:r>
            <a:endParaRPr lang="en-US" altLang="zh-CN" dirty="0" smtClean="0"/>
          </a:p>
          <a:p>
            <a:r>
              <a:rPr lang="en-US" altLang="zh-CN" dirty="0" smtClean="0"/>
              <a:t>2.</a:t>
            </a:r>
            <a:r>
              <a:rPr lang="zh-CN" altLang="en-US" dirty="0" smtClean="0"/>
              <a:t>概括赏析小说主人公形象特征；</a:t>
            </a:r>
            <a:endParaRPr lang="en-US" altLang="zh-CN" dirty="0" smtClean="0"/>
          </a:p>
          <a:p>
            <a:r>
              <a:rPr lang="en-US" altLang="zh-CN" dirty="0" smtClean="0"/>
              <a:t>3.</a:t>
            </a:r>
            <a:r>
              <a:rPr lang="zh-CN" altLang="en-US" dirty="0" smtClean="0"/>
              <a:t>赏析小说社会环境和自然环境描写的作用；</a:t>
            </a:r>
            <a:endParaRPr lang="en-US" altLang="zh-CN" dirty="0" smtClean="0"/>
          </a:p>
          <a:p>
            <a:r>
              <a:rPr lang="en-US" altLang="zh-CN" dirty="0" smtClean="0"/>
              <a:t>4.</a:t>
            </a:r>
            <a:r>
              <a:rPr lang="zh-CN" altLang="en-US" dirty="0" smtClean="0"/>
              <a:t>概括主题及小说情感的表达方式；</a:t>
            </a:r>
            <a:endParaRPr lang="en-US" altLang="zh-CN" dirty="0" smtClean="0"/>
          </a:p>
          <a:p>
            <a:r>
              <a:rPr lang="en-US" altLang="zh-CN" dirty="0" smtClean="0"/>
              <a:t>5.</a:t>
            </a:r>
            <a:r>
              <a:rPr lang="zh-CN" altLang="en-US" dirty="0" smtClean="0"/>
              <a:t>小说的表达技巧及语言特色；</a:t>
            </a:r>
            <a:endParaRPr lang="en-US" altLang="zh-CN" dirty="0" smtClean="0"/>
          </a:p>
          <a:p>
            <a:r>
              <a:rPr lang="en-US" altLang="zh-CN" dirty="0" smtClean="0"/>
              <a:t>6.</a:t>
            </a:r>
            <a:r>
              <a:rPr lang="zh-CN" altLang="en-US" dirty="0" smtClean="0"/>
              <a:t>探究小说标题含义、词句含义及作用；</a:t>
            </a:r>
            <a:endParaRPr lang="en-US" altLang="zh-CN" dirty="0" smtClean="0"/>
          </a:p>
          <a:p>
            <a:r>
              <a:rPr lang="en-US" altLang="zh-CN" dirty="0" smtClean="0"/>
              <a:t>7.</a:t>
            </a:r>
            <a:r>
              <a:rPr lang="zh-CN" altLang="en-US" dirty="0" smtClean="0"/>
              <a:t>探究小说情节真实性与虚构之间的关系；</a:t>
            </a:r>
            <a:endParaRPr lang="en-US" altLang="zh-CN" dirty="0" smtClean="0"/>
          </a:p>
          <a:p>
            <a:r>
              <a:rPr lang="en-US" altLang="zh-CN" dirty="0" smtClean="0"/>
              <a:t>8.</a:t>
            </a:r>
            <a:r>
              <a:rPr lang="zh-CN" altLang="en-US" dirty="0" smtClean="0"/>
              <a:t>探究小说情节安排的技巧或这样安排的作用；</a:t>
            </a:r>
            <a:endParaRPr lang="en-US" altLang="zh-CN" dirty="0" smtClean="0"/>
          </a:p>
          <a:p>
            <a:r>
              <a:rPr lang="en-US" altLang="zh-CN" dirty="0" smtClean="0"/>
              <a:t>9.</a:t>
            </a:r>
            <a:r>
              <a:rPr lang="zh-CN" altLang="en-US" dirty="0" smtClean="0"/>
              <a:t>探究小说丰富意蕴和作者的价值取向等。</a:t>
            </a:r>
            <a:endParaRPr lang="en-US" altLang="zh-CN" dirty="0" smtClean="0"/>
          </a:p>
          <a:p>
            <a:endParaRPr lang="en-US" altLang="zh-CN"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6385"/>
          <p:cNvSpPr>
            <a:spLocks noGrp="1" noChangeArrowheads="1"/>
          </p:cNvSpPr>
          <p:nvPr>
            <p:ph type="title"/>
          </p:nvPr>
        </p:nvSpPr>
        <p:spPr>
          <a:xfrm>
            <a:off x="395536" y="0"/>
            <a:ext cx="8229600" cy="1143000"/>
          </a:xfrm>
        </p:spPr>
        <p:txBody>
          <a:bodyPr/>
          <a:lstStyle/>
          <a:p>
            <a:pPr eaLnBrk="1" hangingPunct="1"/>
            <a:r>
              <a:rPr lang="zh-CN" altLang="en-US" b="1" dirty="0" smtClean="0"/>
              <a:t>从三个方面揣摩</a:t>
            </a:r>
          </a:p>
        </p:txBody>
      </p:sp>
      <p:sp>
        <p:nvSpPr>
          <p:cNvPr id="15363" name="文本占位符 16386"/>
          <p:cNvSpPr>
            <a:spLocks noGrp="1" noChangeArrowheads="1"/>
          </p:cNvSpPr>
          <p:nvPr>
            <p:ph idx="1"/>
          </p:nvPr>
        </p:nvSpPr>
        <p:spPr>
          <a:xfrm>
            <a:off x="0" y="908720"/>
            <a:ext cx="9144000" cy="5688632"/>
          </a:xfrm>
        </p:spPr>
        <p:txBody>
          <a:bodyPr>
            <a:normAutofit fontScale="85000" lnSpcReduction="20000"/>
          </a:bodyPr>
          <a:lstStyle/>
          <a:p>
            <a:pPr eaLnBrk="1" hangingPunct="1">
              <a:lnSpc>
                <a:spcPct val="90000"/>
              </a:lnSpc>
              <a:buFontTx/>
              <a:buNone/>
            </a:pPr>
            <a:r>
              <a:rPr lang="en-US" altLang="zh-CN" b="1" dirty="0" smtClean="0"/>
              <a:t>①</a:t>
            </a:r>
            <a:r>
              <a:rPr lang="zh-CN" altLang="en-US" b="1" dirty="0" smtClean="0"/>
              <a:t>理清小说的结构；</a:t>
            </a:r>
            <a:r>
              <a:rPr lang="en-US" altLang="zh-CN" b="1" dirty="0" smtClean="0"/>
              <a:t>②</a:t>
            </a:r>
            <a:r>
              <a:rPr lang="zh-CN" altLang="en-US" b="1" dirty="0" smtClean="0"/>
              <a:t>寻找线索；</a:t>
            </a:r>
            <a:r>
              <a:rPr lang="en-US" altLang="zh-CN" b="1" dirty="0" smtClean="0"/>
              <a:t>③</a:t>
            </a:r>
            <a:r>
              <a:rPr lang="zh-CN" altLang="en-US" b="1" dirty="0" smtClean="0"/>
              <a:t>抓住场面。</a:t>
            </a:r>
          </a:p>
          <a:p>
            <a:pPr>
              <a:lnSpc>
                <a:spcPct val="150000"/>
              </a:lnSpc>
            </a:pPr>
            <a:r>
              <a:rPr lang="zh-CN" altLang="en-US" b="1" dirty="0" smtClean="0">
                <a:solidFill>
                  <a:srgbClr val="FF0000"/>
                </a:solidFill>
                <a:latin typeface="黑体" pitchFamily="49" charset="-122"/>
                <a:ea typeface="黑体" pitchFamily="49" charset="-122"/>
              </a:rPr>
              <a:t>寻找小说中的线索。</a:t>
            </a:r>
            <a:endParaRPr lang="zh-CN" altLang="en-US" dirty="0" smtClean="0">
              <a:solidFill>
                <a:srgbClr val="FF0000"/>
              </a:solidFill>
              <a:latin typeface="黑体" pitchFamily="49" charset="-122"/>
              <a:ea typeface="黑体" pitchFamily="49" charset="-122"/>
            </a:endParaRPr>
          </a:p>
          <a:p>
            <a:pPr>
              <a:lnSpc>
                <a:spcPct val="150000"/>
              </a:lnSpc>
            </a:pPr>
            <a:r>
              <a:rPr lang="zh-CN" altLang="en-US" b="1" dirty="0" smtClean="0">
                <a:latin typeface="黑体" pitchFamily="49" charset="-122"/>
                <a:ea typeface="黑体" pitchFamily="49" charset="-122"/>
              </a:rPr>
              <a:t>    按照小说的线索来概括：小说的线索有人物线索、事物线索、对比冲突线索、感情变化线索。如鲁迅的</a:t>
            </a:r>
            <a:r>
              <a:rPr lang="en-US" altLang="zh-CN" b="1" dirty="0" smtClean="0">
                <a:solidFill>
                  <a:srgbClr val="FF0000"/>
                </a:solidFill>
                <a:latin typeface="黑体" pitchFamily="49" charset="-122"/>
                <a:ea typeface="黑体" pitchFamily="49" charset="-122"/>
              </a:rPr>
              <a:t>《</a:t>
            </a:r>
            <a:r>
              <a:rPr lang="zh-CN" altLang="en-US" b="1" dirty="0" smtClean="0">
                <a:solidFill>
                  <a:srgbClr val="FF0000"/>
                </a:solidFill>
                <a:latin typeface="黑体" pitchFamily="49" charset="-122"/>
                <a:ea typeface="黑体" pitchFamily="49" charset="-122"/>
              </a:rPr>
              <a:t>祝福</a:t>
            </a:r>
            <a:r>
              <a:rPr lang="en-US" altLang="zh-CN" b="1" dirty="0" smtClean="0">
                <a:solidFill>
                  <a:srgbClr val="FF0000"/>
                </a:solidFill>
                <a:latin typeface="黑体" pitchFamily="49" charset="-122"/>
                <a:ea typeface="黑体" pitchFamily="49" charset="-122"/>
              </a:rPr>
              <a:t>》</a:t>
            </a:r>
            <a:r>
              <a:rPr lang="zh-CN" altLang="en-US" b="1" dirty="0" smtClean="0">
                <a:solidFill>
                  <a:srgbClr val="FF0000"/>
                </a:solidFill>
                <a:latin typeface="黑体" pitchFamily="49" charset="-122"/>
                <a:ea typeface="黑体" pitchFamily="49" charset="-122"/>
              </a:rPr>
              <a:t>，祥林嫂与鲁四老爷的矛盾冲突，就是构成情节的主要线索，是对比冲突线索。</a:t>
            </a:r>
          </a:p>
          <a:p>
            <a:pPr eaLnBrk="1" hangingPunct="1">
              <a:lnSpc>
                <a:spcPct val="90000"/>
              </a:lnSpc>
              <a:buFontTx/>
              <a:buNone/>
            </a:pPr>
            <a:endParaRPr lang="zh-CN" altLang="en-US" b="1" dirty="0" smtClean="0">
              <a:solidFill>
                <a:srgbClr val="FF0000"/>
              </a:solidFill>
            </a:endParaRPr>
          </a:p>
          <a:p>
            <a:pPr eaLnBrk="1" hangingPunct="1">
              <a:lnSpc>
                <a:spcPct val="90000"/>
              </a:lnSpc>
              <a:buFontTx/>
              <a:buNone/>
            </a:pPr>
            <a:r>
              <a:rPr lang="zh-CN" altLang="en-US" b="1" dirty="0" smtClean="0">
                <a:solidFill>
                  <a:srgbClr val="FF0000"/>
                </a:solidFill>
              </a:rPr>
              <a:t>注意两点：</a:t>
            </a:r>
          </a:p>
          <a:p>
            <a:pPr eaLnBrk="1" hangingPunct="1">
              <a:lnSpc>
                <a:spcPct val="90000"/>
              </a:lnSpc>
              <a:buFontTx/>
              <a:buNone/>
            </a:pPr>
            <a:r>
              <a:rPr lang="en-US" altLang="zh-CN" b="1" dirty="0" smtClean="0"/>
              <a:t>①</a:t>
            </a:r>
            <a:r>
              <a:rPr lang="zh-CN" altLang="en-US" b="1" dirty="0" smtClean="0"/>
              <a:t>情节的发展变化是矛盾冲突发展的体现，分析</a:t>
            </a:r>
          </a:p>
          <a:p>
            <a:pPr eaLnBrk="1" hangingPunct="1">
              <a:lnSpc>
                <a:spcPct val="90000"/>
              </a:lnSpc>
              <a:buFontTx/>
              <a:buNone/>
            </a:pPr>
            <a:r>
              <a:rPr lang="zh-CN" altLang="en-US" b="1" dirty="0" smtClean="0"/>
              <a:t>小说的情节时必须抓住主要的矛盾冲突；</a:t>
            </a:r>
          </a:p>
          <a:p>
            <a:pPr eaLnBrk="1" hangingPunct="1">
              <a:lnSpc>
                <a:spcPct val="90000"/>
              </a:lnSpc>
              <a:buFontTx/>
              <a:buNone/>
            </a:pPr>
            <a:r>
              <a:rPr lang="en-US" altLang="zh-CN" b="1" dirty="0" smtClean="0"/>
              <a:t>②</a:t>
            </a:r>
            <a:r>
              <a:rPr lang="zh-CN" altLang="en-US" b="1" dirty="0" smtClean="0"/>
              <a:t>分析情节不是鉴赏小说的目的，而是手段，是</a:t>
            </a:r>
          </a:p>
          <a:p>
            <a:pPr eaLnBrk="1" hangingPunct="1">
              <a:lnSpc>
                <a:spcPct val="90000"/>
              </a:lnSpc>
              <a:buFontTx/>
              <a:buNone/>
            </a:pPr>
            <a:r>
              <a:rPr lang="zh-CN" altLang="en-US" b="1" dirty="0" smtClean="0"/>
              <a:t>为</a:t>
            </a:r>
            <a:r>
              <a:rPr lang="zh-CN" altLang="en-US" b="1" dirty="0" smtClean="0">
                <a:solidFill>
                  <a:schemeClr val="tx2"/>
                </a:solidFill>
              </a:rPr>
              <a:t>理解人物性格</a:t>
            </a:r>
            <a:r>
              <a:rPr lang="zh-CN" altLang="en-US" b="1" dirty="0" smtClean="0"/>
              <a:t>、把握</a:t>
            </a:r>
            <a:r>
              <a:rPr lang="zh-CN" altLang="en-US" b="1" dirty="0" smtClean="0">
                <a:solidFill>
                  <a:schemeClr val="tx2"/>
                </a:solidFill>
              </a:rPr>
              <a:t>小说主题</a:t>
            </a:r>
            <a:r>
              <a:rPr lang="zh-CN" altLang="en-US" b="1" dirty="0" smtClean="0"/>
              <a:t>服务的。</a:t>
            </a:r>
          </a:p>
          <a:p>
            <a:pPr eaLnBrk="1" hangingPunct="1">
              <a:lnSpc>
                <a:spcPct val="90000"/>
              </a:lnSpc>
            </a:pPr>
            <a:endParaRPr lang="zh-CN" altLang="en-US" b="1"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txBox="1">
            <a:spLocks noChangeArrowheads="1"/>
          </p:cNvSpPr>
          <p:nvPr/>
        </p:nvSpPr>
        <p:spPr bwMode="auto">
          <a:xfrm>
            <a:off x="0" y="0"/>
            <a:ext cx="8988425" cy="6860340"/>
          </a:xfrm>
          <a:prstGeom prst="rect">
            <a:avLst/>
          </a:prstGeom>
          <a:noFill/>
          <a:ln w="9525">
            <a:noFill/>
            <a:miter lim="800000"/>
            <a:headEnd/>
            <a:tailEnd/>
          </a:ln>
        </p:spPr>
        <p:txBody>
          <a:bodyPr wrap="square">
            <a:spAutoFit/>
          </a:bodyPr>
          <a:lstStyle/>
          <a:p>
            <a:pPr>
              <a:lnSpc>
                <a:spcPct val="150000"/>
              </a:lnSpc>
            </a:pPr>
            <a:r>
              <a:rPr lang="en-US" altLang="zh-CN" sz="3200" b="1" dirty="0" err="1">
                <a:latin typeface="黑体" pitchFamily="49" charset="-122"/>
                <a:ea typeface="黑体" pitchFamily="49" charset="-122"/>
              </a:rPr>
              <a:t>掌握常用答题模式</a:t>
            </a:r>
            <a:r>
              <a:rPr lang="zh-CN" altLang="en-US" sz="3200" b="1" dirty="0">
                <a:latin typeface="黑体" pitchFamily="49" charset="-122"/>
                <a:ea typeface="黑体" pitchFamily="49" charset="-122"/>
              </a:rPr>
              <a:t>：</a:t>
            </a:r>
          </a:p>
          <a:p>
            <a:pPr eaLnBrk="0" hangingPunct="0">
              <a:lnSpc>
                <a:spcPct val="135000"/>
              </a:lnSpc>
            </a:pPr>
            <a:r>
              <a:rPr lang="zh-CN" altLang="en-US" sz="3200" b="1" dirty="0">
                <a:latin typeface="黑体" pitchFamily="49" charset="-122"/>
                <a:ea typeface="黑体" pitchFamily="49" charset="-122"/>
              </a:rPr>
              <a:t>    </a:t>
            </a:r>
            <a:r>
              <a:rPr lang="en-US" altLang="zh-CN" sz="3200" b="1" dirty="0" err="1">
                <a:latin typeface="黑体" pitchFamily="49" charset="-122"/>
                <a:ea typeface="黑体" pitchFamily="49" charset="-122"/>
              </a:rPr>
              <a:t>按</a:t>
            </a:r>
            <a:r>
              <a:rPr lang="en-US" altLang="zh-CN" sz="3200" b="1" dirty="0" err="1">
                <a:solidFill>
                  <a:srgbClr val="FF0000"/>
                </a:solidFill>
                <a:latin typeface="黑体" pitchFamily="49" charset="-122"/>
                <a:ea typeface="黑体" pitchFamily="49" charset="-122"/>
              </a:rPr>
              <a:t>“何时何地何人做何事</a:t>
            </a:r>
            <a:r>
              <a:rPr lang="en-US" altLang="zh-CN" sz="3200" b="1" dirty="0">
                <a:solidFill>
                  <a:srgbClr val="FF0000"/>
                </a:solidFill>
                <a:latin typeface="黑体" pitchFamily="49" charset="-122"/>
                <a:ea typeface="黑体" pitchFamily="49" charset="-122"/>
              </a:rPr>
              <a:t>(</a:t>
            </a:r>
            <a:r>
              <a:rPr lang="en-US" altLang="zh-CN" sz="3200" b="1" dirty="0" err="1">
                <a:solidFill>
                  <a:srgbClr val="1922E5"/>
                </a:solidFill>
                <a:latin typeface="黑体" pitchFamily="49" charset="-122"/>
                <a:ea typeface="黑体" pitchFamily="49" charset="-122"/>
              </a:rPr>
              <a:t>文中没有涉及的除外，但‘何人’‘做何事’不能省</a:t>
            </a:r>
            <a:r>
              <a:rPr lang="en-US" altLang="zh-CN" sz="3200" b="1" dirty="0">
                <a:solidFill>
                  <a:srgbClr val="FF0000"/>
                </a:solidFill>
                <a:latin typeface="黑体" pitchFamily="49" charset="-122"/>
                <a:ea typeface="黑体" pitchFamily="49" charset="-122"/>
              </a:rPr>
              <a:t>)”</a:t>
            </a:r>
            <a:r>
              <a:rPr lang="en-US" altLang="zh-CN" sz="3200" b="1" dirty="0" err="1">
                <a:latin typeface="黑体" pitchFamily="49" charset="-122"/>
                <a:ea typeface="黑体" pitchFamily="49" charset="-122"/>
              </a:rPr>
              <a:t>的格式加以概括，</a:t>
            </a:r>
            <a:r>
              <a:rPr lang="en-US" altLang="zh-CN" sz="3200" b="1" dirty="0" err="1">
                <a:solidFill>
                  <a:srgbClr val="FF0000"/>
                </a:solidFill>
                <a:latin typeface="黑体" pitchFamily="49" charset="-122"/>
                <a:ea typeface="黑体" pitchFamily="49" charset="-122"/>
              </a:rPr>
              <a:t>一般一个场面可以概括为一件事</a:t>
            </a:r>
            <a:r>
              <a:rPr lang="en-US" altLang="zh-CN" sz="3200" b="1" dirty="0" smtClean="0">
                <a:solidFill>
                  <a:srgbClr val="FF0000"/>
                </a:solidFill>
                <a:latin typeface="黑体" pitchFamily="49" charset="-122"/>
                <a:ea typeface="黑体" pitchFamily="49" charset="-122"/>
              </a:rPr>
              <a:t>。</a:t>
            </a:r>
          </a:p>
          <a:p>
            <a:pPr eaLnBrk="0" hangingPunct="0">
              <a:lnSpc>
                <a:spcPct val="135000"/>
              </a:lnSpc>
            </a:pPr>
            <a:r>
              <a:rPr lang="zh-CN" altLang="en-US" sz="3200" b="1" dirty="0" smtClean="0">
                <a:latin typeface="黑体" pitchFamily="49" charset="-122"/>
                <a:ea typeface="黑体" pitchFamily="49" charset="-122"/>
              </a:rPr>
              <a:t>（用主谓句）“</a:t>
            </a:r>
            <a:r>
              <a:rPr lang="zh-CN" altLang="en-US" sz="3200" b="1" dirty="0" smtClean="0">
                <a:solidFill>
                  <a:srgbClr val="FF0000"/>
                </a:solidFill>
                <a:latin typeface="黑体" pitchFamily="49" charset="-122"/>
                <a:ea typeface="黑体" pitchFamily="49" charset="-122"/>
              </a:rPr>
              <a:t>什么人在什么时间什么地点做了什么事</a:t>
            </a:r>
            <a:r>
              <a:rPr lang="zh-CN" altLang="en-US" sz="3200" b="1" dirty="0" smtClean="0">
                <a:latin typeface="黑体" pitchFamily="49" charset="-122"/>
                <a:ea typeface="黑体" pitchFamily="49" charset="-122"/>
              </a:rPr>
              <a:t>”</a:t>
            </a:r>
            <a:r>
              <a:rPr lang="en-US" altLang="zh-CN" sz="3200" b="1" dirty="0" smtClean="0">
                <a:latin typeface="黑体" pitchFamily="49" charset="-122"/>
                <a:ea typeface="黑体" pitchFamily="49" charset="-122"/>
              </a:rPr>
              <a:t> </a:t>
            </a:r>
          </a:p>
          <a:p>
            <a:r>
              <a:rPr lang="en-US" altLang="zh-CN" sz="3200" b="1" dirty="0" err="1" smtClean="0">
                <a:latin typeface="黑体" pitchFamily="49" charset="-122"/>
                <a:ea typeface="黑体" pitchFamily="49" charset="-122"/>
              </a:rPr>
              <a:t>注意常见答题错误</a:t>
            </a:r>
            <a:r>
              <a:rPr lang="zh-CN" altLang="en-US" sz="3200" b="1" dirty="0" smtClean="0">
                <a:latin typeface="黑体" pitchFamily="49" charset="-122"/>
                <a:ea typeface="黑体" pitchFamily="49" charset="-122"/>
              </a:rPr>
              <a:t>：</a:t>
            </a:r>
            <a:endParaRPr lang="en-US" altLang="zh-CN" sz="3200" b="1" dirty="0" smtClean="0">
              <a:latin typeface="黑体" pitchFamily="49" charset="-122"/>
              <a:ea typeface="黑体" pitchFamily="49" charset="-122"/>
            </a:endParaRPr>
          </a:p>
          <a:p>
            <a:r>
              <a:rPr lang="en-US" altLang="zh-CN" sz="3200" b="1" dirty="0" smtClean="0">
                <a:solidFill>
                  <a:srgbClr val="FF0000"/>
                </a:solidFill>
                <a:latin typeface="黑体" pitchFamily="49" charset="-122"/>
                <a:ea typeface="黑体" pitchFamily="49" charset="-122"/>
              </a:rPr>
              <a:t>⑴</a:t>
            </a:r>
            <a:r>
              <a:rPr lang="en-US" altLang="zh-CN" sz="3200" b="1" dirty="0" err="1" smtClean="0">
                <a:solidFill>
                  <a:srgbClr val="FF0000"/>
                </a:solidFill>
                <a:latin typeface="黑体" pitchFamily="49" charset="-122"/>
                <a:ea typeface="黑体" pitchFamily="49" charset="-122"/>
              </a:rPr>
              <a:t>概括情节为复述故事</a:t>
            </a:r>
            <a:r>
              <a:rPr lang="en-US" altLang="zh-CN" sz="3200" b="1" dirty="0" smtClean="0">
                <a:solidFill>
                  <a:srgbClr val="FF0000"/>
                </a:solidFill>
                <a:latin typeface="黑体" pitchFamily="49" charset="-122"/>
                <a:ea typeface="黑体" pitchFamily="49" charset="-122"/>
              </a:rPr>
              <a:t>。</a:t>
            </a:r>
            <a:endParaRPr lang="en-US" altLang="zh-CN" sz="3200" b="1" dirty="0" smtClean="0">
              <a:solidFill>
                <a:schemeClr val="accent2"/>
              </a:solidFill>
              <a:latin typeface="黑体" pitchFamily="49" charset="-122"/>
              <a:ea typeface="黑体" pitchFamily="49" charset="-122"/>
            </a:endParaRPr>
          </a:p>
          <a:p>
            <a:r>
              <a:rPr lang="en-US" altLang="zh-CN" sz="3200" b="1" dirty="0" smtClean="0">
                <a:solidFill>
                  <a:srgbClr val="FF0000"/>
                </a:solidFill>
                <a:latin typeface="黑体" pitchFamily="49" charset="-122"/>
                <a:ea typeface="黑体" pitchFamily="49" charset="-122"/>
              </a:rPr>
              <a:t>⑵</a:t>
            </a:r>
            <a:r>
              <a:rPr lang="en-US" altLang="zh-CN" sz="3200" b="1" dirty="0" err="1" smtClean="0">
                <a:solidFill>
                  <a:srgbClr val="FF0000"/>
                </a:solidFill>
                <a:latin typeface="黑体" pitchFamily="49" charset="-122"/>
                <a:ea typeface="黑体" pitchFamily="49" charset="-122"/>
              </a:rPr>
              <a:t>概述故事情节时，层次不分明，情节前后勾连</a:t>
            </a:r>
            <a:r>
              <a:rPr lang="en-US" altLang="zh-CN" sz="3200" b="1" dirty="0" smtClean="0">
                <a:solidFill>
                  <a:srgbClr val="FF0000"/>
                </a:solidFill>
                <a:latin typeface="黑体" pitchFamily="49" charset="-122"/>
                <a:ea typeface="黑体" pitchFamily="49" charset="-122"/>
              </a:rPr>
              <a:t>。</a:t>
            </a:r>
          </a:p>
          <a:p>
            <a:pPr eaLnBrk="0" hangingPunct="0">
              <a:lnSpc>
                <a:spcPct val="135000"/>
              </a:lnSpc>
            </a:pPr>
            <a:endParaRPr lang="zh-CN" altLang="en-US" sz="2800" b="1" dirty="0" smtClean="0">
              <a:latin typeface="黑体" pitchFamily="49" charset="-122"/>
              <a:ea typeface="黑体" pitchFamily="49" charset="-122"/>
            </a:endParaRPr>
          </a:p>
          <a:p>
            <a:pPr>
              <a:lnSpc>
                <a:spcPct val="150000"/>
              </a:lnSpc>
            </a:pPr>
            <a:endParaRPr lang="en-US" altLang="zh-CN" sz="28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9457"/>
          <p:cNvSpPr>
            <a:spLocks noGrp="1" noChangeArrowheads="1"/>
          </p:cNvSpPr>
          <p:nvPr>
            <p:ph type="title"/>
          </p:nvPr>
        </p:nvSpPr>
        <p:spPr>
          <a:xfrm>
            <a:off x="468313" y="476250"/>
            <a:ext cx="8229600" cy="1143000"/>
          </a:xfrm>
        </p:spPr>
        <p:txBody>
          <a:bodyPr/>
          <a:lstStyle/>
          <a:p>
            <a:pPr eaLnBrk="1" hangingPunct="1"/>
            <a:r>
              <a:rPr lang="zh-CN" altLang="en-US" b="1" smtClean="0">
                <a:solidFill>
                  <a:srgbClr val="FF0000"/>
                </a:solidFill>
              </a:rPr>
              <a:t>三、鉴赏小说的环境描写</a:t>
            </a:r>
          </a:p>
        </p:txBody>
      </p:sp>
      <p:sp>
        <p:nvSpPr>
          <p:cNvPr id="18435" name="文本占位符 19458"/>
          <p:cNvSpPr>
            <a:spLocks noGrp="1" noChangeArrowheads="1"/>
          </p:cNvSpPr>
          <p:nvPr>
            <p:ph idx="1"/>
          </p:nvPr>
        </p:nvSpPr>
        <p:spPr/>
        <p:txBody>
          <a:bodyPr/>
          <a:lstStyle/>
          <a:p>
            <a:pPr eaLnBrk="1" hangingPunct="1">
              <a:buFontTx/>
              <a:buNone/>
            </a:pPr>
            <a:r>
              <a:rPr lang="zh-CN" altLang="en-US" b="1" smtClean="0">
                <a:solidFill>
                  <a:schemeClr val="tx2"/>
                </a:solidFill>
              </a:rPr>
              <a:t>设题角度：</a:t>
            </a:r>
            <a:endParaRPr lang="zh-CN" altLang="en-US" b="1" smtClean="0"/>
          </a:p>
          <a:p>
            <a:pPr eaLnBrk="1" hangingPunct="1">
              <a:buFontTx/>
              <a:buNone/>
            </a:pPr>
            <a:r>
              <a:rPr lang="zh-CN" altLang="en-US" b="1" smtClean="0"/>
              <a:t>     ①在文中准确地找出描写环境的句子</a:t>
            </a:r>
          </a:p>
          <a:p>
            <a:pPr eaLnBrk="1" hangingPunct="1">
              <a:buFontTx/>
              <a:buNone/>
            </a:pPr>
            <a:r>
              <a:rPr lang="zh-CN" altLang="en-US" b="1" smtClean="0"/>
              <a:t>     ②就指定的环境描写说出其作用</a:t>
            </a:r>
          </a:p>
          <a:p>
            <a:pPr eaLnBrk="1" hangingPunct="1">
              <a:buFontTx/>
              <a:buNone/>
            </a:pPr>
            <a:r>
              <a:rPr lang="zh-CN" altLang="en-US" b="1" smtClean="0"/>
              <a:t>     ③依据文章内容发挥想象续写一段环境描</a:t>
            </a:r>
          </a:p>
          <a:p>
            <a:pPr eaLnBrk="1" hangingPunct="1">
              <a:buFontTx/>
              <a:buNone/>
            </a:pPr>
            <a:r>
              <a:rPr lang="zh-CN" altLang="en-US" b="1" smtClean="0"/>
              <a:t>写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2027238"/>
            <a:ext cx="9144000" cy="5668962"/>
          </a:xfrm>
          <a:prstGeom prst="rect">
            <a:avLst/>
          </a:prstGeom>
          <a:noFill/>
          <a:ln w="9525">
            <a:solidFill>
              <a:schemeClr val="bg1"/>
            </a:solidFill>
            <a:miter lim="800000"/>
            <a:headEnd/>
            <a:tailEnd/>
          </a:ln>
        </p:spPr>
        <p:txBody>
          <a:bodyPr>
            <a:spAutoFit/>
          </a:bodyPr>
          <a:lstStyle/>
          <a:p>
            <a:pPr>
              <a:lnSpc>
                <a:spcPct val="115000"/>
              </a:lnSpc>
            </a:pPr>
            <a:r>
              <a:rPr lang="zh-CN" altLang="en-US" sz="2400">
                <a:solidFill>
                  <a:srgbClr val="FF0000"/>
                </a:solidFill>
                <a:latin typeface="黑体" pitchFamily="49" charset="-122"/>
                <a:ea typeface="黑体" pitchFamily="49" charset="-122"/>
              </a:rPr>
              <a:t>（</a:t>
            </a:r>
            <a:r>
              <a:rPr lang="en-US" altLang="zh-CN" sz="2400">
                <a:solidFill>
                  <a:srgbClr val="FF0000"/>
                </a:solidFill>
                <a:latin typeface="黑体" pitchFamily="49" charset="-122"/>
                <a:ea typeface="黑体" pitchFamily="49" charset="-122"/>
              </a:rPr>
              <a:t>08</a:t>
            </a:r>
            <a:r>
              <a:rPr lang="zh-CN" altLang="en-US" sz="2400">
                <a:solidFill>
                  <a:srgbClr val="FF0000"/>
                </a:solidFill>
                <a:latin typeface="黑体" pitchFamily="49" charset="-122"/>
                <a:ea typeface="黑体" pitchFamily="49" charset="-122"/>
              </a:rPr>
              <a:t>浙江</a:t>
            </a:r>
            <a:r>
              <a:rPr lang="en-US" altLang="zh-CN" sz="2400">
                <a:solidFill>
                  <a:srgbClr val="FF0000"/>
                </a:solidFill>
                <a:latin typeface="黑体" pitchFamily="49" charset="-122"/>
                <a:ea typeface="黑体" pitchFamily="49" charset="-122"/>
              </a:rPr>
              <a:t>) 《</a:t>
            </a:r>
            <a:r>
              <a:rPr lang="zh-CN" altLang="en-US" sz="2400">
                <a:solidFill>
                  <a:srgbClr val="FF0000"/>
                </a:solidFill>
                <a:latin typeface="黑体" pitchFamily="49" charset="-122"/>
                <a:ea typeface="黑体" pitchFamily="49" charset="-122"/>
              </a:rPr>
              <a:t>乌米</a:t>
            </a:r>
            <a:r>
              <a:rPr lang="en-US" altLang="zh-CN" sz="2400">
                <a:solidFill>
                  <a:srgbClr val="FF0000"/>
                </a:solidFill>
                <a:latin typeface="黑体" pitchFamily="49" charset="-122"/>
                <a:ea typeface="黑体" pitchFamily="49" charset="-122"/>
              </a:rPr>
              <a:t>》</a:t>
            </a:r>
          </a:p>
          <a:p>
            <a:pPr>
              <a:lnSpc>
                <a:spcPct val="115000"/>
              </a:lnSpc>
            </a:pPr>
            <a:r>
              <a:rPr lang="en-US" altLang="zh-CN" sz="2400" b="1">
                <a:solidFill>
                  <a:schemeClr val="tx2"/>
                </a:solidFill>
                <a:latin typeface="楷体_GB2312" pitchFamily="1" charset="-122"/>
                <a:ea typeface="楷体_GB2312" pitchFamily="1" charset="-122"/>
              </a:rPr>
              <a:t>12、</a:t>
            </a:r>
            <a:r>
              <a:rPr lang="zh-CN" altLang="en-US" sz="2400" b="1">
                <a:solidFill>
                  <a:schemeClr val="tx2"/>
                </a:solidFill>
                <a:latin typeface="楷体_GB2312" pitchFamily="1" charset="-122"/>
                <a:ea typeface="楷体_GB2312" pitchFamily="1" charset="-122"/>
              </a:rPr>
              <a:t>第</a:t>
            </a:r>
            <a:r>
              <a:rPr lang="en-US" altLang="zh-CN" sz="2400" b="1">
                <a:solidFill>
                  <a:schemeClr val="tx2"/>
                </a:solidFill>
                <a:latin typeface="楷体_GB2312" pitchFamily="1" charset="-122"/>
                <a:ea typeface="楷体_GB2312" pitchFamily="1" charset="-122"/>
              </a:rPr>
              <a:t>5</a:t>
            </a:r>
            <a:r>
              <a:rPr lang="zh-CN" altLang="en-US" sz="2400" b="1">
                <a:solidFill>
                  <a:schemeClr val="tx2"/>
                </a:solidFill>
                <a:latin typeface="楷体_GB2312" pitchFamily="1" charset="-122"/>
                <a:ea typeface="楷体_GB2312" pitchFamily="1" charset="-122"/>
              </a:rPr>
              <a:t>段中</a:t>
            </a:r>
            <a:r>
              <a:rPr lang="zh-CN" altLang="en-US" sz="2400" b="1">
                <a:latin typeface="楷体_GB2312" pitchFamily="1" charset="-122"/>
                <a:ea typeface="楷体_GB2312" pitchFamily="1" charset="-122"/>
              </a:rPr>
              <a:t>景物描写采用的手法并简析该段景物描写的作用。</a:t>
            </a:r>
            <a:r>
              <a:rPr lang="en-US" altLang="zh-CN" sz="2400" b="1">
                <a:solidFill>
                  <a:srgbClr val="0070C0"/>
                </a:solidFill>
                <a:latin typeface="楷体_GB2312" pitchFamily="1" charset="-122"/>
                <a:ea typeface="楷体_GB2312" pitchFamily="1" charset="-122"/>
              </a:rPr>
              <a:t>5</a:t>
            </a:r>
            <a:r>
              <a:rPr lang="zh-CN" altLang="en-US" sz="2400" b="1">
                <a:solidFill>
                  <a:srgbClr val="0070C0"/>
                </a:solidFill>
                <a:latin typeface="楷体_GB2312" pitchFamily="1" charset="-122"/>
                <a:ea typeface="楷体_GB2312" pitchFamily="1" charset="-122"/>
              </a:rPr>
              <a:t>分</a:t>
            </a:r>
          </a:p>
          <a:p>
            <a:pPr>
              <a:lnSpc>
                <a:spcPct val="70000"/>
              </a:lnSpc>
            </a:pPr>
            <a:endParaRPr lang="zh-CN" altLang="en-US" sz="2400" b="1">
              <a:latin typeface="楷体_GB2312" pitchFamily="1" charset="-122"/>
              <a:ea typeface="楷体_GB2312" pitchFamily="1" charset="-122"/>
            </a:endParaRPr>
          </a:p>
          <a:p>
            <a:pPr>
              <a:lnSpc>
                <a:spcPct val="115000"/>
              </a:lnSpc>
            </a:pPr>
            <a:r>
              <a:rPr lang="zh-CN" altLang="en-US" sz="2400">
                <a:solidFill>
                  <a:srgbClr val="FF0000"/>
                </a:solidFill>
                <a:latin typeface="黑体" pitchFamily="49" charset="-122"/>
                <a:ea typeface="黑体" pitchFamily="49" charset="-122"/>
              </a:rPr>
              <a:t>（</a:t>
            </a:r>
            <a:r>
              <a:rPr lang="en-US" altLang="zh-CN" sz="2400">
                <a:solidFill>
                  <a:srgbClr val="FF0000"/>
                </a:solidFill>
                <a:latin typeface="黑体" pitchFamily="49" charset="-122"/>
                <a:ea typeface="黑体" pitchFamily="49" charset="-122"/>
              </a:rPr>
              <a:t>09</a:t>
            </a:r>
            <a:r>
              <a:rPr lang="zh-CN" altLang="en-US" sz="2400">
                <a:solidFill>
                  <a:srgbClr val="FF0000"/>
                </a:solidFill>
                <a:latin typeface="黑体" pitchFamily="49" charset="-122"/>
                <a:ea typeface="黑体" pitchFamily="49" charset="-122"/>
              </a:rPr>
              <a:t>浙江</a:t>
            </a:r>
            <a:r>
              <a:rPr lang="en-US" altLang="zh-CN" sz="2400">
                <a:solidFill>
                  <a:srgbClr val="FF0000"/>
                </a:solidFill>
                <a:latin typeface="黑体" pitchFamily="49" charset="-122"/>
                <a:ea typeface="黑体" pitchFamily="49" charset="-122"/>
              </a:rPr>
              <a:t>) 《</a:t>
            </a:r>
            <a:r>
              <a:rPr lang="zh-CN" altLang="en-US" sz="2400">
                <a:solidFill>
                  <a:srgbClr val="FF0000"/>
                </a:solidFill>
                <a:latin typeface="黑体" pitchFamily="49" charset="-122"/>
                <a:ea typeface="黑体" pitchFamily="49" charset="-122"/>
              </a:rPr>
              <a:t>魔盒</a:t>
            </a:r>
            <a:r>
              <a:rPr lang="en-US" altLang="zh-CN" sz="2400">
                <a:solidFill>
                  <a:srgbClr val="FF0000"/>
                </a:solidFill>
                <a:latin typeface="黑体" pitchFamily="49" charset="-122"/>
                <a:ea typeface="黑体" pitchFamily="49" charset="-122"/>
              </a:rPr>
              <a:t>》</a:t>
            </a:r>
          </a:p>
          <a:p>
            <a:pPr>
              <a:lnSpc>
                <a:spcPct val="115000"/>
              </a:lnSpc>
            </a:pPr>
            <a:r>
              <a:rPr lang="en-US" altLang="zh-CN" sz="2400" b="1">
                <a:latin typeface="楷体_GB2312" pitchFamily="1" charset="-122"/>
                <a:ea typeface="楷体_GB2312" pitchFamily="1" charset="-122"/>
              </a:rPr>
              <a:t>11</a:t>
            </a:r>
            <a:r>
              <a:rPr lang="zh-CN" altLang="en-US" sz="2400" b="1">
                <a:latin typeface="楷体_GB2312" pitchFamily="1" charset="-122"/>
                <a:ea typeface="楷体_GB2312" pitchFamily="1" charset="-122"/>
              </a:rPr>
              <a:t>、概括第一段所写景物的特点并简析其作用。</a:t>
            </a:r>
            <a:r>
              <a:rPr lang="en-US" altLang="zh-CN" sz="2400" b="1">
                <a:solidFill>
                  <a:srgbClr val="0070C0"/>
                </a:solidFill>
                <a:latin typeface="楷体_GB2312" pitchFamily="1" charset="-122"/>
                <a:ea typeface="楷体_GB2312" pitchFamily="1" charset="-122"/>
              </a:rPr>
              <a:t>4</a:t>
            </a:r>
            <a:r>
              <a:rPr lang="zh-CN" altLang="en-US" sz="2400" b="1">
                <a:solidFill>
                  <a:srgbClr val="0070C0"/>
                </a:solidFill>
                <a:latin typeface="楷体_GB2312" pitchFamily="1" charset="-122"/>
                <a:ea typeface="楷体_GB2312" pitchFamily="1" charset="-122"/>
              </a:rPr>
              <a:t>分</a:t>
            </a:r>
          </a:p>
          <a:p>
            <a:pPr>
              <a:lnSpc>
                <a:spcPct val="60000"/>
              </a:lnSpc>
            </a:pPr>
            <a:endParaRPr lang="zh-CN" altLang="en-US" sz="2400" b="1">
              <a:latin typeface="楷体_GB2312" pitchFamily="1" charset="-122"/>
              <a:ea typeface="楷体_GB2312" pitchFamily="1" charset="-122"/>
            </a:endParaRPr>
          </a:p>
          <a:p>
            <a:pPr>
              <a:lnSpc>
                <a:spcPct val="115000"/>
              </a:lnSpc>
            </a:pPr>
            <a:r>
              <a:rPr lang="zh-CN" altLang="en-US" sz="2400">
                <a:solidFill>
                  <a:srgbClr val="FF0000"/>
                </a:solidFill>
                <a:latin typeface="黑体" pitchFamily="49" charset="-122"/>
                <a:ea typeface="黑体" pitchFamily="49" charset="-122"/>
              </a:rPr>
              <a:t>（</a:t>
            </a:r>
            <a:r>
              <a:rPr lang="en-US" altLang="zh-CN" sz="2400">
                <a:solidFill>
                  <a:srgbClr val="FF0000"/>
                </a:solidFill>
                <a:latin typeface="黑体" pitchFamily="49" charset="-122"/>
                <a:ea typeface="黑体" pitchFamily="49" charset="-122"/>
              </a:rPr>
              <a:t>11</a:t>
            </a:r>
            <a:r>
              <a:rPr lang="zh-CN" altLang="en-US" sz="2400">
                <a:solidFill>
                  <a:srgbClr val="FF0000"/>
                </a:solidFill>
                <a:latin typeface="黑体" pitchFamily="49" charset="-122"/>
                <a:ea typeface="黑体" pitchFamily="49" charset="-122"/>
              </a:rPr>
              <a:t>浙江）</a:t>
            </a:r>
            <a:r>
              <a:rPr lang="en-US" altLang="zh-CN" sz="2400">
                <a:solidFill>
                  <a:srgbClr val="FF0000"/>
                </a:solidFill>
                <a:latin typeface="黑体" pitchFamily="49" charset="-122"/>
                <a:ea typeface="黑体" pitchFamily="49" charset="-122"/>
              </a:rPr>
              <a:t>《</a:t>
            </a:r>
            <a:r>
              <a:rPr lang="zh-CN" altLang="en-US" sz="2400">
                <a:solidFill>
                  <a:srgbClr val="FF0000"/>
                </a:solidFill>
                <a:latin typeface="黑体" pitchFamily="49" charset="-122"/>
                <a:ea typeface="黑体" pitchFamily="49" charset="-122"/>
              </a:rPr>
              <a:t>第</a:t>
            </a:r>
            <a:r>
              <a:rPr lang="en-US" altLang="zh-CN" sz="2400">
                <a:solidFill>
                  <a:srgbClr val="FF0000"/>
                </a:solidFill>
                <a:latin typeface="黑体" pitchFamily="49" charset="-122"/>
                <a:ea typeface="黑体" pitchFamily="49" charset="-122"/>
              </a:rPr>
              <a:t>9</a:t>
            </a:r>
            <a:r>
              <a:rPr lang="zh-CN" altLang="en-US" sz="2400">
                <a:solidFill>
                  <a:srgbClr val="FF0000"/>
                </a:solidFill>
                <a:latin typeface="黑体" pitchFamily="49" charset="-122"/>
                <a:ea typeface="黑体" pitchFamily="49" charset="-122"/>
              </a:rPr>
              <a:t>车厢</a:t>
            </a:r>
            <a:r>
              <a:rPr lang="en-US" altLang="zh-CN" sz="2400">
                <a:solidFill>
                  <a:srgbClr val="FF0000"/>
                </a:solidFill>
                <a:latin typeface="黑体" pitchFamily="49" charset="-122"/>
                <a:ea typeface="黑体" pitchFamily="49" charset="-122"/>
              </a:rPr>
              <a:t>》</a:t>
            </a:r>
          </a:p>
          <a:p>
            <a:pPr>
              <a:lnSpc>
                <a:spcPct val="115000"/>
              </a:lnSpc>
            </a:pPr>
            <a:r>
              <a:rPr lang="en-US" altLang="zh-CN" sz="2400" b="1">
                <a:latin typeface="楷体_GB2312" pitchFamily="1" charset="-122"/>
                <a:ea typeface="楷体_GB2312" pitchFamily="1" charset="-122"/>
              </a:rPr>
              <a:t>14</a:t>
            </a:r>
            <a:r>
              <a:rPr lang="zh-CN" altLang="en-US" sz="2400" b="1">
                <a:latin typeface="楷体_GB2312" pitchFamily="1" charset="-122"/>
                <a:ea typeface="楷体_GB2312" pitchFamily="1" charset="-122"/>
              </a:rPr>
              <a:t>、赏析画线部分的景物描写。</a:t>
            </a:r>
            <a:r>
              <a:rPr lang="en-US" altLang="zh-CN" sz="2400" b="1">
                <a:solidFill>
                  <a:srgbClr val="0070C0"/>
                </a:solidFill>
                <a:latin typeface="楷体_GB2312" pitchFamily="1" charset="-122"/>
                <a:ea typeface="楷体_GB2312" pitchFamily="1" charset="-122"/>
              </a:rPr>
              <a:t>5</a:t>
            </a:r>
            <a:r>
              <a:rPr lang="zh-CN" altLang="en-US" sz="2400" b="1">
                <a:solidFill>
                  <a:srgbClr val="0070C0"/>
                </a:solidFill>
                <a:latin typeface="楷体_GB2312" pitchFamily="1" charset="-122"/>
                <a:ea typeface="楷体_GB2312" pitchFamily="1" charset="-122"/>
              </a:rPr>
              <a:t>分</a:t>
            </a:r>
            <a:endParaRPr lang="en-US" altLang="zh-CN" sz="2400" b="1">
              <a:solidFill>
                <a:srgbClr val="0070C0"/>
              </a:solidFill>
              <a:latin typeface="楷体_GB2312" pitchFamily="1" charset="-122"/>
              <a:ea typeface="楷体_GB2312" pitchFamily="1" charset="-122"/>
            </a:endParaRPr>
          </a:p>
          <a:p>
            <a:pPr>
              <a:lnSpc>
                <a:spcPct val="115000"/>
              </a:lnSpc>
            </a:pPr>
            <a:endParaRPr lang="en-US" altLang="zh-CN" sz="2400" b="1">
              <a:solidFill>
                <a:srgbClr val="0070C0"/>
              </a:solidFill>
              <a:latin typeface="楷体_GB2312" pitchFamily="1" charset="-122"/>
              <a:ea typeface="楷体_GB2312" pitchFamily="1" charset="-122"/>
            </a:endParaRPr>
          </a:p>
          <a:p>
            <a:pPr>
              <a:lnSpc>
                <a:spcPct val="115000"/>
              </a:lnSpc>
            </a:pPr>
            <a:r>
              <a:rPr lang="zh-CN" altLang="en-US" sz="2400">
                <a:solidFill>
                  <a:srgbClr val="FF0000"/>
                </a:solidFill>
                <a:latin typeface="黑体" pitchFamily="49" charset="-122"/>
                <a:ea typeface="黑体" pitchFamily="49" charset="-122"/>
              </a:rPr>
              <a:t>（</a:t>
            </a:r>
            <a:r>
              <a:rPr lang="en-US" altLang="zh-CN" sz="2400">
                <a:solidFill>
                  <a:srgbClr val="FF0000"/>
                </a:solidFill>
                <a:latin typeface="黑体" pitchFamily="49" charset="-122"/>
                <a:ea typeface="黑体" pitchFamily="49" charset="-122"/>
              </a:rPr>
              <a:t>14</a:t>
            </a:r>
            <a:r>
              <a:rPr lang="zh-CN" altLang="en-US" sz="2400">
                <a:solidFill>
                  <a:srgbClr val="FF0000"/>
                </a:solidFill>
                <a:latin typeface="黑体" pitchFamily="49" charset="-122"/>
                <a:ea typeface="黑体" pitchFamily="49" charset="-122"/>
              </a:rPr>
              <a:t>浙江）</a:t>
            </a:r>
            <a:r>
              <a:rPr lang="en-US" altLang="zh-CN" sz="2400">
                <a:solidFill>
                  <a:srgbClr val="FF0000"/>
                </a:solidFill>
                <a:latin typeface="黑体" pitchFamily="49" charset="-122"/>
                <a:ea typeface="黑体" pitchFamily="49" charset="-122"/>
              </a:rPr>
              <a:t>《</a:t>
            </a:r>
            <a:r>
              <a:rPr lang="zh-CN" altLang="en-US" sz="2400">
                <a:solidFill>
                  <a:srgbClr val="FF0000"/>
                </a:solidFill>
                <a:latin typeface="黑体" pitchFamily="49" charset="-122"/>
                <a:ea typeface="黑体" pitchFamily="49" charset="-122"/>
              </a:rPr>
              <a:t>走眼</a:t>
            </a:r>
            <a:r>
              <a:rPr lang="en-US" altLang="zh-CN" sz="2400">
                <a:solidFill>
                  <a:srgbClr val="FF0000"/>
                </a:solidFill>
                <a:latin typeface="黑体" pitchFamily="49" charset="-122"/>
                <a:ea typeface="黑体" pitchFamily="49" charset="-122"/>
              </a:rPr>
              <a:t>》</a:t>
            </a:r>
          </a:p>
          <a:p>
            <a:pPr>
              <a:lnSpc>
                <a:spcPct val="115000"/>
              </a:lnSpc>
            </a:pPr>
            <a:endParaRPr lang="en-US" altLang="zh-CN" sz="2400" b="1">
              <a:solidFill>
                <a:srgbClr val="0070C0"/>
              </a:solidFill>
              <a:latin typeface="楷体_GB2312" pitchFamily="1" charset="-122"/>
              <a:ea typeface="楷体_GB2312" pitchFamily="1" charset="-122"/>
            </a:endParaRPr>
          </a:p>
          <a:p>
            <a:pPr>
              <a:lnSpc>
                <a:spcPct val="115000"/>
              </a:lnSpc>
            </a:pPr>
            <a:endParaRPr lang="en-US" altLang="zh-CN" sz="2400" b="1">
              <a:solidFill>
                <a:srgbClr val="0070C0"/>
              </a:solidFill>
              <a:latin typeface="楷体_GB2312" pitchFamily="1" charset="-122"/>
              <a:ea typeface="楷体_GB2312" pitchFamily="1" charset="-122"/>
            </a:endParaRPr>
          </a:p>
          <a:p>
            <a:pPr>
              <a:lnSpc>
                <a:spcPct val="115000"/>
              </a:lnSpc>
            </a:pPr>
            <a:endParaRPr lang="en-US" altLang="zh-CN" sz="2400" b="1">
              <a:solidFill>
                <a:srgbClr val="0070C0"/>
              </a:solidFill>
              <a:latin typeface="楷体_GB2312" pitchFamily="1" charset="-122"/>
              <a:ea typeface="楷体_GB2312" pitchFamily="1" charset="-122"/>
            </a:endParaRPr>
          </a:p>
          <a:p>
            <a:pPr>
              <a:lnSpc>
                <a:spcPct val="115000"/>
              </a:lnSpc>
            </a:pPr>
            <a:endParaRPr lang="zh-CN" altLang="en-US" sz="2400" b="1">
              <a:solidFill>
                <a:srgbClr val="0070C0"/>
              </a:solidFill>
              <a:latin typeface="楷体_GB2312" pitchFamily="1" charset="-122"/>
              <a:ea typeface="楷体_GB2312" pitchFamily="1" charset="-122"/>
            </a:endParaRPr>
          </a:p>
        </p:txBody>
      </p:sp>
      <p:sp>
        <p:nvSpPr>
          <p:cNvPr id="3075" name="Rectangle 4"/>
          <p:cNvSpPr>
            <a:spLocks noGrp="1" noChangeArrowheads="1"/>
          </p:cNvSpPr>
          <p:nvPr>
            <p:ph type="body" idx="4294967295"/>
          </p:nvPr>
        </p:nvSpPr>
        <p:spPr>
          <a:xfrm>
            <a:off x="457200" y="869950"/>
            <a:ext cx="2808288" cy="730250"/>
          </a:xfrm>
          <a:solidFill>
            <a:schemeClr val="folHlink"/>
          </a:solidFill>
        </p:spPr>
        <p:txBody>
          <a:bodyPr/>
          <a:lstStyle/>
          <a:p>
            <a:pPr marL="812800" indent="-812800" eaLnBrk="1" hangingPunct="1">
              <a:buFontTx/>
              <a:buNone/>
            </a:pPr>
            <a:r>
              <a:rPr lang="en-US" altLang="zh-CN" sz="3600" smtClean="0">
                <a:solidFill>
                  <a:schemeClr val="bg1"/>
                </a:solidFill>
                <a:ea typeface="微软雅黑" pitchFamily="34" charset="-122"/>
              </a:rPr>
              <a:t>   </a:t>
            </a:r>
            <a:r>
              <a:rPr lang="zh-CN" altLang="en-US" sz="3600" smtClean="0">
                <a:solidFill>
                  <a:schemeClr val="bg1"/>
                </a:solidFill>
                <a:ea typeface="微软雅黑" pitchFamily="34" charset="-122"/>
              </a:rPr>
              <a:t>怎么考？</a:t>
            </a:r>
          </a:p>
        </p:txBody>
      </p:sp>
      <p:sp>
        <p:nvSpPr>
          <p:cNvPr id="5124" name="Rectangle 12"/>
          <p:cNvSpPr>
            <a:spLocks noChangeArrowheads="1"/>
          </p:cNvSpPr>
          <p:nvPr/>
        </p:nvSpPr>
        <p:spPr bwMode="auto">
          <a:xfrm>
            <a:off x="3962400" y="2362200"/>
            <a:ext cx="685800" cy="609600"/>
          </a:xfrm>
          <a:prstGeom prst="rect">
            <a:avLst/>
          </a:prstGeom>
          <a:noFill/>
          <a:ln w="38100">
            <a:solidFill>
              <a:srgbClr val="FF0000"/>
            </a:solidFill>
            <a:miter lim="800000"/>
            <a:headEnd/>
            <a:tailEnd/>
          </a:ln>
        </p:spPr>
        <p:txBody>
          <a:bodyPr wrap="none" anchor="ctr"/>
          <a:lstStyle/>
          <a:p>
            <a:endParaRPr lang="zh-CN" altLang="en-US"/>
          </a:p>
        </p:txBody>
      </p:sp>
      <p:sp>
        <p:nvSpPr>
          <p:cNvPr id="5125" name="Rectangle 13"/>
          <p:cNvSpPr>
            <a:spLocks noChangeArrowheads="1"/>
          </p:cNvSpPr>
          <p:nvPr/>
        </p:nvSpPr>
        <p:spPr bwMode="auto">
          <a:xfrm>
            <a:off x="7620000" y="2362200"/>
            <a:ext cx="685800" cy="609600"/>
          </a:xfrm>
          <a:prstGeom prst="rect">
            <a:avLst/>
          </a:prstGeom>
          <a:noFill/>
          <a:ln w="38100">
            <a:solidFill>
              <a:srgbClr val="FF0000"/>
            </a:solidFill>
            <a:miter lim="800000"/>
            <a:headEnd/>
            <a:tailEnd/>
          </a:ln>
        </p:spPr>
        <p:txBody>
          <a:bodyPr wrap="none" anchor="ctr"/>
          <a:lstStyle/>
          <a:p>
            <a:endParaRPr lang="zh-CN" altLang="en-US"/>
          </a:p>
        </p:txBody>
      </p:sp>
      <p:sp>
        <p:nvSpPr>
          <p:cNvPr id="5126" name="Rectangle 14"/>
          <p:cNvSpPr>
            <a:spLocks noChangeArrowheads="1"/>
          </p:cNvSpPr>
          <p:nvPr/>
        </p:nvSpPr>
        <p:spPr bwMode="auto">
          <a:xfrm>
            <a:off x="3733800" y="3505200"/>
            <a:ext cx="685800" cy="609600"/>
          </a:xfrm>
          <a:prstGeom prst="rect">
            <a:avLst/>
          </a:prstGeom>
          <a:noFill/>
          <a:ln w="38100">
            <a:solidFill>
              <a:srgbClr val="FF0000"/>
            </a:solidFill>
            <a:miter lim="800000"/>
            <a:headEnd/>
            <a:tailEnd/>
          </a:ln>
        </p:spPr>
        <p:txBody>
          <a:bodyPr wrap="none" anchor="ctr"/>
          <a:lstStyle/>
          <a:p>
            <a:endParaRPr lang="zh-CN" altLang="en-US"/>
          </a:p>
        </p:txBody>
      </p:sp>
      <p:sp>
        <p:nvSpPr>
          <p:cNvPr id="5127" name="Rectangle 15"/>
          <p:cNvSpPr>
            <a:spLocks noChangeArrowheads="1"/>
          </p:cNvSpPr>
          <p:nvPr/>
        </p:nvSpPr>
        <p:spPr bwMode="auto">
          <a:xfrm>
            <a:off x="5638800" y="3505200"/>
            <a:ext cx="685800" cy="609600"/>
          </a:xfrm>
          <a:prstGeom prst="rect">
            <a:avLst/>
          </a:prstGeom>
          <a:noFill/>
          <a:ln w="38100">
            <a:solidFill>
              <a:srgbClr val="FF0000"/>
            </a:solidFill>
            <a:miter lim="800000"/>
            <a:headEnd/>
            <a:tailEnd/>
          </a:ln>
        </p:spPr>
        <p:txBody>
          <a:bodyPr wrap="none" anchor="ctr"/>
          <a:lstStyle/>
          <a:p>
            <a:endParaRPr lang="zh-CN" altLang="en-US"/>
          </a:p>
        </p:txBody>
      </p:sp>
      <p:sp>
        <p:nvSpPr>
          <p:cNvPr id="5128" name="Rectangle 16"/>
          <p:cNvSpPr>
            <a:spLocks noChangeArrowheads="1"/>
          </p:cNvSpPr>
          <p:nvPr/>
        </p:nvSpPr>
        <p:spPr bwMode="auto">
          <a:xfrm>
            <a:off x="685800" y="4572000"/>
            <a:ext cx="685800" cy="609600"/>
          </a:xfrm>
          <a:prstGeom prst="rect">
            <a:avLst/>
          </a:prstGeom>
          <a:noFill/>
          <a:ln w="38100">
            <a:solidFill>
              <a:srgbClr val="FF0000"/>
            </a:solidFill>
            <a:miter lim="800000"/>
            <a:headEnd/>
            <a:tailEnd/>
          </a:ln>
        </p:spPr>
        <p:txBody>
          <a:bodyPr wrap="none" anchor="ctr"/>
          <a:lstStyle/>
          <a:p>
            <a:endParaRPr lang="zh-CN" altLang="en-US"/>
          </a:p>
        </p:txBody>
      </p:sp>
      <p:sp>
        <p:nvSpPr>
          <p:cNvPr id="5129" name="Text Box 17"/>
          <p:cNvSpPr txBox="1">
            <a:spLocks noChangeArrowheads="1"/>
          </p:cNvSpPr>
          <p:nvPr/>
        </p:nvSpPr>
        <p:spPr bwMode="auto">
          <a:xfrm>
            <a:off x="1524000" y="5038725"/>
            <a:ext cx="3733800" cy="523875"/>
          </a:xfrm>
          <a:prstGeom prst="rect">
            <a:avLst/>
          </a:prstGeom>
          <a:noFill/>
          <a:ln w="9525">
            <a:noFill/>
            <a:miter lim="800000"/>
            <a:headEnd/>
            <a:tailEnd/>
          </a:ln>
        </p:spPr>
        <p:txBody>
          <a:bodyPr>
            <a:spAutoFit/>
          </a:bodyPr>
          <a:lstStyle/>
          <a:p>
            <a:pPr>
              <a:spcBef>
                <a:spcPct val="50000"/>
              </a:spcBef>
            </a:pPr>
            <a:r>
              <a:rPr lang="en-US" altLang="zh-CN" sz="2800">
                <a:solidFill>
                  <a:srgbClr val="0000FF"/>
                </a:solidFill>
                <a:latin typeface="黑体" pitchFamily="49" charset="-122"/>
                <a:ea typeface="黑体" pitchFamily="49" charset="-122"/>
              </a:rPr>
              <a:t>=</a:t>
            </a:r>
            <a:r>
              <a:rPr lang="zh-CN" altLang="en-US" sz="2800">
                <a:solidFill>
                  <a:srgbClr val="0000FF"/>
                </a:solidFill>
                <a:latin typeface="黑体" pitchFamily="49" charset="-122"/>
                <a:ea typeface="黑体" pitchFamily="49" charset="-122"/>
              </a:rPr>
              <a:t>手法</a:t>
            </a:r>
            <a:r>
              <a:rPr lang="en-US" altLang="zh-CN" sz="2800">
                <a:solidFill>
                  <a:srgbClr val="0000FF"/>
                </a:solidFill>
                <a:latin typeface="黑体" pitchFamily="49" charset="-122"/>
                <a:ea typeface="黑体" pitchFamily="49" charset="-122"/>
              </a:rPr>
              <a:t>+</a:t>
            </a:r>
            <a:r>
              <a:rPr lang="zh-CN" altLang="en-US" sz="2800">
                <a:solidFill>
                  <a:srgbClr val="0000FF"/>
                </a:solidFill>
                <a:latin typeface="黑体" pitchFamily="49" charset="-122"/>
                <a:ea typeface="黑体" pitchFamily="49" charset="-122"/>
              </a:rPr>
              <a:t>特点</a:t>
            </a:r>
            <a:r>
              <a:rPr lang="en-US" altLang="zh-CN" sz="2800">
                <a:solidFill>
                  <a:srgbClr val="0000FF"/>
                </a:solidFill>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作用</a:t>
            </a:r>
          </a:p>
        </p:txBody>
      </p:sp>
      <p:sp>
        <p:nvSpPr>
          <p:cNvPr id="5130" name="AutoShape 18"/>
          <p:cNvSpPr>
            <a:spLocks/>
          </p:cNvSpPr>
          <p:nvPr/>
        </p:nvSpPr>
        <p:spPr bwMode="auto">
          <a:xfrm>
            <a:off x="3429000" y="457200"/>
            <a:ext cx="457200" cy="1295400"/>
          </a:xfrm>
          <a:prstGeom prst="leftBrace">
            <a:avLst>
              <a:gd name="adj1" fmla="val 23572"/>
              <a:gd name="adj2" fmla="val 50000"/>
            </a:avLst>
          </a:prstGeom>
          <a:noFill/>
          <a:ln w="38100">
            <a:solidFill>
              <a:schemeClr val="tx1"/>
            </a:solidFill>
            <a:round/>
            <a:headEnd/>
            <a:tailEnd/>
          </a:ln>
        </p:spPr>
        <p:txBody>
          <a:bodyPr wrap="none" anchor="ctr"/>
          <a:lstStyle/>
          <a:p>
            <a:endParaRPr lang="zh-CN" altLang="en-US"/>
          </a:p>
        </p:txBody>
      </p:sp>
      <p:sp>
        <p:nvSpPr>
          <p:cNvPr id="5131" name="Text Box 19"/>
          <p:cNvSpPr txBox="1">
            <a:spLocks noChangeArrowheads="1"/>
          </p:cNvSpPr>
          <p:nvPr/>
        </p:nvSpPr>
        <p:spPr bwMode="auto">
          <a:xfrm>
            <a:off x="4038600" y="395288"/>
            <a:ext cx="3200400" cy="519112"/>
          </a:xfrm>
          <a:prstGeom prst="rect">
            <a:avLst/>
          </a:prstGeom>
          <a:solidFill>
            <a:schemeClr val="folHlink"/>
          </a:solidFill>
          <a:ln w="9525">
            <a:noFill/>
            <a:miter lim="800000"/>
            <a:headEnd/>
            <a:tailEnd/>
          </a:ln>
        </p:spPr>
        <p:txBody>
          <a:bodyPr>
            <a:spAutoFit/>
          </a:bodyPr>
          <a:lstStyle/>
          <a:p>
            <a:pPr>
              <a:spcBef>
                <a:spcPct val="50000"/>
              </a:spcBef>
            </a:pPr>
            <a:r>
              <a:rPr lang="zh-CN" altLang="en-US" sz="2800">
                <a:solidFill>
                  <a:schemeClr val="bg1"/>
                </a:solidFill>
                <a:latin typeface="黑体" pitchFamily="49" charset="-122"/>
                <a:ea typeface="黑体" pitchFamily="49" charset="-122"/>
              </a:rPr>
              <a:t>不变：景物的作用</a:t>
            </a:r>
          </a:p>
        </p:txBody>
      </p:sp>
      <p:sp>
        <p:nvSpPr>
          <p:cNvPr id="5132" name="Text Box 20"/>
          <p:cNvSpPr txBox="1">
            <a:spLocks noChangeArrowheads="1"/>
          </p:cNvSpPr>
          <p:nvPr/>
        </p:nvSpPr>
        <p:spPr bwMode="auto">
          <a:xfrm>
            <a:off x="4038600" y="1233488"/>
            <a:ext cx="4267200" cy="519112"/>
          </a:xfrm>
          <a:prstGeom prst="rect">
            <a:avLst/>
          </a:prstGeom>
          <a:solidFill>
            <a:schemeClr val="folHlink"/>
          </a:solidFill>
          <a:ln w="9525">
            <a:noFill/>
            <a:miter lim="800000"/>
            <a:headEnd/>
            <a:tailEnd/>
          </a:ln>
        </p:spPr>
        <p:txBody>
          <a:bodyPr>
            <a:spAutoFit/>
          </a:bodyPr>
          <a:lstStyle/>
          <a:p>
            <a:pPr>
              <a:spcBef>
                <a:spcPct val="50000"/>
              </a:spcBef>
            </a:pPr>
            <a:r>
              <a:rPr lang="en-US" altLang="zh-CN" sz="2800">
                <a:solidFill>
                  <a:schemeClr val="bg1"/>
                </a:solidFill>
                <a:latin typeface="黑体" pitchFamily="49" charset="-122"/>
                <a:ea typeface="黑体" pitchFamily="49" charset="-122"/>
              </a:rPr>
              <a:t>  </a:t>
            </a:r>
            <a:r>
              <a:rPr lang="zh-CN" altLang="en-US" sz="2800">
                <a:solidFill>
                  <a:schemeClr val="bg1"/>
                </a:solidFill>
                <a:latin typeface="黑体" pitchFamily="49" charset="-122"/>
                <a:ea typeface="黑体" pitchFamily="49" charset="-122"/>
              </a:rPr>
              <a:t>变：景物的手法、特点</a:t>
            </a:r>
          </a:p>
        </p:txBody>
      </p:sp>
      <p:sp>
        <p:nvSpPr>
          <p:cNvPr id="3086" name="Line 4"/>
          <p:cNvSpPr>
            <a:spLocks noChangeShapeType="1"/>
          </p:cNvSpPr>
          <p:nvPr/>
        </p:nvSpPr>
        <p:spPr bwMode="auto">
          <a:xfrm>
            <a:off x="0" y="1905000"/>
            <a:ext cx="9144000" cy="0"/>
          </a:xfrm>
          <a:prstGeom prst="line">
            <a:avLst/>
          </a:prstGeom>
          <a:noFill/>
          <a:ln w="38100" cmpd="dbl">
            <a:solidFill>
              <a:srgbClr val="FF00FF"/>
            </a:solidFill>
            <a:round/>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linds(horizontal)">
                                      <p:cBhvr>
                                        <p:cTn id="12" dur="500"/>
                                        <p:tgtEl>
                                          <p:spTgt spid="51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blinds(horizontal)">
                                      <p:cBhvr>
                                        <p:cTn id="17" dur="500"/>
                                        <p:tgtEl>
                                          <p:spTgt spid="51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blinds(horizontal)">
                                      <p:cBhvr>
                                        <p:cTn id="22" dur="500"/>
                                        <p:tgtEl>
                                          <p:spTgt spid="51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7"/>
                                        </p:tgtEl>
                                        <p:attrNameLst>
                                          <p:attrName>style.visibility</p:attrName>
                                        </p:attrNameLst>
                                      </p:cBhvr>
                                      <p:to>
                                        <p:strVal val="visible"/>
                                      </p:to>
                                    </p:set>
                                    <p:animEffect transition="in" filter="blinds(horizontal)">
                                      <p:cBhvr>
                                        <p:cTn id="27" dur="500"/>
                                        <p:tgtEl>
                                          <p:spTgt spid="51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28"/>
                                        </p:tgtEl>
                                        <p:attrNameLst>
                                          <p:attrName>style.visibility</p:attrName>
                                        </p:attrNameLst>
                                      </p:cBhvr>
                                      <p:to>
                                        <p:strVal val="visible"/>
                                      </p:to>
                                    </p:set>
                                    <p:animEffect transition="in" filter="blinds(horizontal)">
                                      <p:cBhvr>
                                        <p:cTn id="32" dur="500"/>
                                        <p:tgtEl>
                                          <p:spTgt spid="51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29"/>
                                        </p:tgtEl>
                                        <p:attrNameLst>
                                          <p:attrName>style.visibility</p:attrName>
                                        </p:attrNameLst>
                                      </p:cBhvr>
                                      <p:to>
                                        <p:strVal val="visible"/>
                                      </p:to>
                                    </p:set>
                                    <p:animEffect transition="in" filter="blinds(horizontal)">
                                      <p:cBhvr>
                                        <p:cTn id="37" dur="500"/>
                                        <p:tgtEl>
                                          <p:spTgt spid="51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130"/>
                                        </p:tgtEl>
                                        <p:attrNameLst>
                                          <p:attrName>style.visibility</p:attrName>
                                        </p:attrNameLst>
                                      </p:cBhvr>
                                      <p:to>
                                        <p:strVal val="visible"/>
                                      </p:to>
                                    </p:set>
                                    <p:animEffect transition="in" filter="blinds(horizontal)">
                                      <p:cBhvr>
                                        <p:cTn id="42" dur="500"/>
                                        <p:tgtEl>
                                          <p:spTgt spid="5130"/>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5131"/>
                                        </p:tgtEl>
                                        <p:attrNameLst>
                                          <p:attrName>style.visibility</p:attrName>
                                        </p:attrNameLst>
                                      </p:cBhvr>
                                      <p:to>
                                        <p:strVal val="visible"/>
                                      </p:to>
                                    </p:set>
                                    <p:animEffect transition="in" filter="blinds(horizontal)">
                                      <p:cBhvr>
                                        <p:cTn id="45" dur="500"/>
                                        <p:tgtEl>
                                          <p:spTgt spid="513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5132"/>
                                        </p:tgtEl>
                                        <p:attrNameLst>
                                          <p:attrName>style.visibility</p:attrName>
                                        </p:attrNameLst>
                                      </p:cBhvr>
                                      <p:to>
                                        <p:strVal val="visible"/>
                                      </p:to>
                                    </p:set>
                                    <p:animEffect transition="in" filter="blinds(horizontal)">
                                      <p:cBhvr>
                                        <p:cTn id="50" dur="5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4" grpId="0" animBg="1"/>
      <p:bldP spid="5125" grpId="0" animBg="1"/>
      <p:bldP spid="5126" grpId="0" animBg="1"/>
      <p:bldP spid="5127" grpId="0" animBg="1"/>
      <p:bldP spid="5128" grpId="0" animBg="1"/>
      <p:bldP spid="5129" grpId="0"/>
      <p:bldP spid="5130" grpId="0" animBg="1"/>
      <p:bldP spid="5131" grpId="0" animBg="1"/>
      <p:bldP spid="51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Text Box 3">
            <a:hlinkClick r:id="rId2" action="ppaction://hlinksldjump"/>
          </p:cNvPr>
          <p:cNvPicPr>
            <a:picLocks noChangeArrowheads="1"/>
          </p:cNvPicPr>
          <p:nvPr/>
        </p:nvPicPr>
        <p:blipFill>
          <a:blip r:embed="rId3" cstate="print"/>
          <a:srcRect/>
          <a:stretch>
            <a:fillRect/>
          </a:stretch>
        </p:blipFill>
        <p:spPr bwMode="auto">
          <a:xfrm>
            <a:off x="2365375" y="1573213"/>
            <a:ext cx="1200150" cy="573087"/>
          </a:xfrm>
          <a:prstGeom prst="rect">
            <a:avLst/>
          </a:prstGeom>
          <a:noFill/>
          <a:ln w="9525">
            <a:noFill/>
            <a:miter lim="800000"/>
            <a:headEnd/>
            <a:tailEnd/>
          </a:ln>
        </p:spPr>
      </p:pic>
      <p:pic>
        <p:nvPicPr>
          <p:cNvPr id="12291" name="Text Box 4"/>
          <p:cNvPicPr>
            <a:picLocks noChangeArrowheads="1"/>
          </p:cNvPicPr>
          <p:nvPr/>
        </p:nvPicPr>
        <p:blipFill>
          <a:blip r:embed="rId4" cstate="print"/>
          <a:srcRect/>
          <a:stretch>
            <a:fillRect/>
          </a:stretch>
        </p:blipFill>
        <p:spPr bwMode="auto">
          <a:xfrm>
            <a:off x="2298700" y="2876550"/>
            <a:ext cx="1219200" cy="573088"/>
          </a:xfrm>
          <a:prstGeom prst="rect">
            <a:avLst/>
          </a:prstGeom>
          <a:noFill/>
          <a:ln w="9525">
            <a:noFill/>
            <a:miter lim="800000"/>
            <a:headEnd/>
            <a:tailEnd/>
          </a:ln>
        </p:spPr>
      </p:pic>
      <p:pic>
        <p:nvPicPr>
          <p:cNvPr id="12292" name="Text Box 5"/>
          <p:cNvPicPr>
            <a:picLocks noChangeArrowheads="1"/>
          </p:cNvPicPr>
          <p:nvPr/>
        </p:nvPicPr>
        <p:blipFill>
          <a:blip r:embed="rId5" cstate="print"/>
          <a:srcRect/>
          <a:stretch>
            <a:fillRect/>
          </a:stretch>
        </p:blipFill>
        <p:spPr bwMode="auto">
          <a:xfrm>
            <a:off x="2316163" y="4095750"/>
            <a:ext cx="1212850" cy="573088"/>
          </a:xfrm>
          <a:prstGeom prst="rect">
            <a:avLst/>
          </a:prstGeom>
          <a:noFill/>
          <a:ln w="9525">
            <a:noFill/>
            <a:miter lim="800000"/>
            <a:headEnd/>
            <a:tailEnd/>
          </a:ln>
        </p:spPr>
      </p:pic>
      <p:pic>
        <p:nvPicPr>
          <p:cNvPr id="12293" name="Text Box 6"/>
          <p:cNvPicPr>
            <a:picLocks noChangeArrowheads="1"/>
          </p:cNvPicPr>
          <p:nvPr/>
        </p:nvPicPr>
        <p:blipFill>
          <a:blip r:embed="rId6" cstate="print"/>
          <a:srcRect/>
          <a:stretch>
            <a:fillRect/>
          </a:stretch>
        </p:blipFill>
        <p:spPr bwMode="auto">
          <a:xfrm>
            <a:off x="244475" y="2798763"/>
            <a:ext cx="1219200" cy="577850"/>
          </a:xfrm>
          <a:prstGeom prst="rect">
            <a:avLst/>
          </a:prstGeom>
          <a:noFill/>
          <a:ln w="9525">
            <a:noFill/>
            <a:miter lim="800000"/>
            <a:headEnd/>
            <a:tailEnd/>
          </a:ln>
        </p:spPr>
      </p:pic>
      <p:sp>
        <p:nvSpPr>
          <p:cNvPr id="16390" name="AutoShape 7"/>
          <p:cNvSpPr>
            <a:spLocks noChangeArrowheads="1"/>
          </p:cNvSpPr>
          <p:nvPr/>
        </p:nvSpPr>
        <p:spPr bwMode="auto">
          <a:xfrm rot="5381697" flipV="1">
            <a:off x="2609057" y="2270919"/>
            <a:ext cx="654050" cy="534987"/>
          </a:xfrm>
          <a:prstGeom prst="rightArrow">
            <a:avLst>
              <a:gd name="adj1" fmla="val 50000"/>
              <a:gd name="adj2" fmla="val 24972"/>
            </a:avLst>
          </a:prstGeom>
          <a:solidFill>
            <a:srgbClr val="FFFFFF"/>
          </a:solidFill>
          <a:ln w="9525">
            <a:solidFill>
              <a:srgbClr val="000000"/>
            </a:solidFill>
            <a:miter lim="800000"/>
            <a:headEnd/>
            <a:tailEnd/>
          </a:ln>
        </p:spPr>
        <p:txBody>
          <a:bodyPr/>
          <a:lstStyle/>
          <a:p>
            <a:pPr algn="ctr"/>
            <a:r>
              <a:rPr lang="en-US" altLang="zh-CN" sz="2000">
                <a:solidFill>
                  <a:srgbClr val="FF0000"/>
                </a:solidFill>
              </a:rPr>
              <a:t>2</a:t>
            </a:r>
            <a:endParaRPr lang="zh-CN" altLang="en-US" sz="2000">
              <a:solidFill>
                <a:srgbClr val="FF0000"/>
              </a:solidFill>
            </a:endParaRPr>
          </a:p>
        </p:txBody>
      </p:sp>
      <p:sp>
        <p:nvSpPr>
          <p:cNvPr id="16391" name="AutoShape 8"/>
          <p:cNvSpPr>
            <a:spLocks noChangeArrowheads="1"/>
          </p:cNvSpPr>
          <p:nvPr/>
        </p:nvSpPr>
        <p:spPr bwMode="auto">
          <a:xfrm rot="5381697" flipV="1">
            <a:off x="2819401" y="2978150"/>
            <a:ext cx="1905000" cy="523875"/>
          </a:xfrm>
          <a:prstGeom prst="rightArrow">
            <a:avLst>
              <a:gd name="adj1" fmla="val 50000"/>
              <a:gd name="adj2" fmla="val 24916"/>
            </a:avLst>
          </a:prstGeom>
          <a:solidFill>
            <a:srgbClr val="FFFFFF"/>
          </a:solidFill>
          <a:ln w="9525">
            <a:solidFill>
              <a:srgbClr val="000000"/>
            </a:solidFill>
            <a:miter lim="800000"/>
            <a:headEnd/>
            <a:tailEnd/>
          </a:ln>
        </p:spPr>
        <p:txBody>
          <a:bodyPr/>
          <a:lstStyle/>
          <a:p>
            <a:pPr algn="ctr"/>
            <a:r>
              <a:rPr lang="en-US" altLang="zh-CN" sz="2000">
                <a:solidFill>
                  <a:srgbClr val="FF0000"/>
                </a:solidFill>
              </a:rPr>
              <a:t>3</a:t>
            </a:r>
            <a:endParaRPr lang="zh-CN" altLang="en-US" sz="2000">
              <a:solidFill>
                <a:srgbClr val="FF0000"/>
              </a:solidFill>
            </a:endParaRPr>
          </a:p>
        </p:txBody>
      </p:sp>
      <p:sp>
        <p:nvSpPr>
          <p:cNvPr id="16392" name="AutoShape 9"/>
          <p:cNvSpPr>
            <a:spLocks noChangeArrowheads="1"/>
          </p:cNvSpPr>
          <p:nvPr/>
        </p:nvSpPr>
        <p:spPr bwMode="auto">
          <a:xfrm rot="8264467" flipV="1">
            <a:off x="1501775" y="2235200"/>
            <a:ext cx="885825" cy="503238"/>
          </a:xfrm>
          <a:prstGeom prst="rightArrow">
            <a:avLst>
              <a:gd name="adj1" fmla="val 50000"/>
              <a:gd name="adj2" fmla="val 24961"/>
            </a:avLst>
          </a:prstGeom>
          <a:solidFill>
            <a:srgbClr val="FFFFFF"/>
          </a:solidFill>
          <a:ln w="9525">
            <a:solidFill>
              <a:srgbClr val="000000"/>
            </a:solidFill>
            <a:miter lim="800000"/>
            <a:headEnd/>
            <a:tailEnd/>
          </a:ln>
        </p:spPr>
        <p:txBody>
          <a:bodyPr/>
          <a:lstStyle/>
          <a:p>
            <a:pPr algn="ctr"/>
            <a:r>
              <a:rPr lang="en-US" altLang="zh-CN" sz="2000">
                <a:solidFill>
                  <a:srgbClr val="FF0000"/>
                </a:solidFill>
              </a:rPr>
              <a:t>4</a:t>
            </a:r>
            <a:endParaRPr lang="zh-CN" altLang="en-US" sz="2000">
              <a:solidFill>
                <a:srgbClr val="FF0000"/>
              </a:solidFill>
            </a:endParaRPr>
          </a:p>
        </p:txBody>
      </p:sp>
      <p:sp>
        <p:nvSpPr>
          <p:cNvPr id="16393" name="AutoShape 7"/>
          <p:cNvSpPr>
            <a:spLocks noChangeArrowheads="1"/>
          </p:cNvSpPr>
          <p:nvPr/>
        </p:nvSpPr>
        <p:spPr bwMode="auto">
          <a:xfrm rot="10800000" flipV="1">
            <a:off x="3581400" y="1600200"/>
            <a:ext cx="990600" cy="533400"/>
          </a:xfrm>
          <a:prstGeom prst="rightArrow">
            <a:avLst>
              <a:gd name="adj1" fmla="val 50000"/>
              <a:gd name="adj2" fmla="val 24977"/>
            </a:avLst>
          </a:prstGeom>
          <a:solidFill>
            <a:srgbClr val="FFFFFF"/>
          </a:solidFill>
          <a:ln w="9525">
            <a:solidFill>
              <a:srgbClr val="000000"/>
            </a:solidFill>
            <a:miter lim="800000"/>
            <a:headEnd/>
            <a:tailEnd/>
          </a:ln>
        </p:spPr>
        <p:txBody>
          <a:bodyPr/>
          <a:lstStyle/>
          <a:p>
            <a:pPr algn="ctr"/>
            <a:r>
              <a:rPr lang="en-US" altLang="zh-CN" sz="2000">
                <a:solidFill>
                  <a:srgbClr val="FF0000"/>
                </a:solidFill>
              </a:rPr>
              <a:t>1</a:t>
            </a:r>
            <a:endParaRPr lang="zh-CN" altLang="en-US" sz="2000">
              <a:solidFill>
                <a:srgbClr val="FF0000"/>
              </a:solidFill>
            </a:endParaRPr>
          </a:p>
        </p:txBody>
      </p:sp>
      <p:sp>
        <p:nvSpPr>
          <p:cNvPr id="16394" name="Text Box 17"/>
          <p:cNvSpPr txBox="1">
            <a:spLocks noChangeArrowheads="1"/>
          </p:cNvSpPr>
          <p:nvPr/>
        </p:nvSpPr>
        <p:spPr bwMode="auto">
          <a:xfrm>
            <a:off x="4648200" y="1609725"/>
            <a:ext cx="3733800" cy="523875"/>
          </a:xfrm>
          <a:prstGeom prst="rect">
            <a:avLst/>
          </a:prstGeom>
          <a:noFill/>
          <a:ln w="9525">
            <a:noFill/>
            <a:miter lim="800000"/>
            <a:headEnd/>
            <a:tailEnd/>
          </a:ln>
        </p:spPr>
        <p:txBody>
          <a:bodyPr>
            <a:spAutoFit/>
          </a:bodyPr>
          <a:lstStyle/>
          <a:p>
            <a:pPr>
              <a:spcBef>
                <a:spcPct val="50000"/>
              </a:spcBef>
            </a:pPr>
            <a:r>
              <a:rPr lang="zh-CN" altLang="en-US" sz="2800">
                <a:solidFill>
                  <a:srgbClr val="FF0000"/>
                </a:solidFill>
                <a:latin typeface="黑体" pitchFamily="49" charset="-122"/>
                <a:ea typeface="黑体" pitchFamily="49" charset="-122"/>
              </a:rPr>
              <a:t>环境描写的作用</a:t>
            </a:r>
          </a:p>
        </p:txBody>
      </p:sp>
      <p:sp>
        <p:nvSpPr>
          <p:cNvPr id="12300" name="Line 4"/>
          <p:cNvSpPr>
            <a:spLocks noChangeShapeType="1"/>
          </p:cNvSpPr>
          <p:nvPr/>
        </p:nvSpPr>
        <p:spPr bwMode="auto">
          <a:xfrm>
            <a:off x="0" y="1341438"/>
            <a:ext cx="9144000" cy="0"/>
          </a:xfrm>
          <a:prstGeom prst="line">
            <a:avLst/>
          </a:prstGeom>
          <a:noFill/>
          <a:ln w="38100" cmpd="dbl">
            <a:solidFill>
              <a:srgbClr val="FF00FF"/>
            </a:solidFill>
            <a:round/>
            <a:headEnd/>
            <a:tailEnd/>
          </a:ln>
        </p:spPr>
        <p:txBody>
          <a:bodyPr/>
          <a:lstStyle/>
          <a:p>
            <a:endParaRPr lang="zh-CN" altLang="en-US"/>
          </a:p>
        </p:txBody>
      </p:sp>
      <p:sp>
        <p:nvSpPr>
          <p:cNvPr id="12301" name="Line 4"/>
          <p:cNvSpPr>
            <a:spLocks noChangeShapeType="1"/>
          </p:cNvSpPr>
          <p:nvPr/>
        </p:nvSpPr>
        <p:spPr bwMode="auto">
          <a:xfrm>
            <a:off x="0" y="5105400"/>
            <a:ext cx="9144000" cy="0"/>
          </a:xfrm>
          <a:prstGeom prst="line">
            <a:avLst/>
          </a:prstGeom>
          <a:noFill/>
          <a:ln w="38100" cmpd="dbl">
            <a:solidFill>
              <a:srgbClr val="FF00FF"/>
            </a:solidFill>
            <a:round/>
            <a:headEnd/>
            <a:tailEnd/>
          </a:ln>
        </p:spPr>
        <p:txBody>
          <a:bodyPr/>
          <a:lstStyle/>
          <a:p>
            <a:endParaRPr lang="zh-CN" altLang="en-US"/>
          </a:p>
        </p:txBody>
      </p:sp>
      <p:sp>
        <p:nvSpPr>
          <p:cNvPr id="16398" name="矩形 16"/>
          <p:cNvSpPr>
            <a:spLocks noChangeArrowheads="1"/>
          </p:cNvSpPr>
          <p:nvPr/>
        </p:nvSpPr>
        <p:spPr bwMode="auto">
          <a:xfrm>
            <a:off x="4067944" y="2204864"/>
            <a:ext cx="5076056" cy="4653136"/>
          </a:xfrm>
          <a:prstGeom prst="rect">
            <a:avLst/>
          </a:prstGeom>
          <a:noFill/>
          <a:ln w="9525">
            <a:noFill/>
            <a:miter lim="800000"/>
            <a:headEnd/>
            <a:tailEnd/>
          </a:ln>
        </p:spPr>
        <p:txBody>
          <a:bodyPr wrap="square">
            <a:spAutoFit/>
          </a:bodyPr>
          <a:lstStyle/>
          <a:p>
            <a:r>
              <a:rPr lang="en-US" altLang="zh-CN" sz="2400" dirty="0">
                <a:solidFill>
                  <a:srgbClr val="FF0000"/>
                </a:solidFill>
                <a:latin typeface="黑体" pitchFamily="49" charset="-122"/>
                <a:ea typeface="黑体" pitchFamily="49" charset="-122"/>
              </a:rPr>
              <a:t>1</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交代时间地点</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暗示社会背景</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奠定基调</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渲染气氛</a:t>
            </a:r>
            <a:endParaRPr lang="en-US" altLang="zh-CN" sz="2400" dirty="0">
              <a:latin typeface="黑体" pitchFamily="49" charset="-122"/>
              <a:ea typeface="黑体" pitchFamily="49" charset="-122"/>
            </a:endParaRPr>
          </a:p>
          <a:p>
            <a:r>
              <a:rPr lang="zh-CN" altLang="en-US" sz="2400" dirty="0">
                <a:solidFill>
                  <a:srgbClr val="FF0000"/>
                </a:solidFill>
                <a:latin typeface="黑体" pitchFamily="49" charset="-122"/>
                <a:ea typeface="黑体" pitchFamily="49" charset="-122"/>
              </a:rPr>
              <a:t>2</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推动情节</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照应情节</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作为铺垫</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线索</a:t>
            </a:r>
          </a:p>
          <a:p>
            <a:r>
              <a:rPr lang="zh-CN" altLang="en-US" sz="2400" dirty="0">
                <a:solidFill>
                  <a:srgbClr val="FF0000"/>
                </a:solidFill>
                <a:latin typeface="黑体" pitchFamily="49" charset="-122"/>
                <a:ea typeface="黑体" pitchFamily="49" charset="-122"/>
              </a:rPr>
              <a:t>3</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揭示人物性格</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衬托人物内心</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烘托人物情感</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表现人物处境</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暗示人物命运</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导引人物出场</a:t>
            </a:r>
            <a:endParaRPr lang="en-US" altLang="zh-CN" sz="2400" dirty="0">
              <a:latin typeface="黑体" pitchFamily="49" charset="-122"/>
              <a:ea typeface="黑体" pitchFamily="49" charset="-122"/>
            </a:endParaRPr>
          </a:p>
          <a:p>
            <a:r>
              <a:rPr lang="en-US" altLang="zh-CN" sz="2400" dirty="0">
                <a:solidFill>
                  <a:srgbClr val="FF0000"/>
                </a:solidFill>
                <a:latin typeface="黑体" pitchFamily="49" charset="-122"/>
                <a:ea typeface="黑体" pitchFamily="49" charset="-122"/>
              </a:rPr>
              <a:t>4</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揭示主题</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升华主题</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深化主题</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象征</a:t>
            </a:r>
            <a:endParaRPr lang="en-US" altLang="zh-CN" sz="2400" dirty="0">
              <a:latin typeface="黑体" pitchFamily="49" charset="-122"/>
              <a:ea typeface="黑体" pitchFamily="49" charset="-122"/>
            </a:endParaRPr>
          </a:p>
          <a:p>
            <a:endParaRPr lang="en-US" altLang="zh-CN" sz="2000" dirty="0">
              <a:latin typeface="黑体" pitchFamily="49" charset="-122"/>
              <a:ea typeface="黑体" pitchFamily="49" charset="-122"/>
            </a:endParaRPr>
          </a:p>
          <a:p>
            <a:endParaRPr lang="en-US" altLang="zh-CN" sz="2000" dirty="0">
              <a:latin typeface="黑体" pitchFamily="49" charset="-122"/>
              <a:ea typeface="黑体" pitchFamily="49" charset="-122"/>
            </a:endParaRPr>
          </a:p>
          <a:p>
            <a:endParaRPr lang="en-US" altLang="zh-CN" sz="2000" dirty="0">
              <a:latin typeface="黑体" pitchFamily="49" charset="-122"/>
              <a:ea typeface="黑体" pitchFamily="49" charset="-122"/>
            </a:endParaRPr>
          </a:p>
          <a:p>
            <a:endParaRPr lang="zh-CN" altLang="en-US" sz="2000" dirty="0">
              <a:latin typeface="黑体" pitchFamily="49" charset="-122"/>
              <a:ea typeface="黑体" pitchFamily="49" charset="-122"/>
            </a:endParaRPr>
          </a:p>
        </p:txBody>
      </p:sp>
      <p:pic>
        <p:nvPicPr>
          <p:cNvPr id="12303" name="Rectangle 4"/>
          <p:cNvPicPr>
            <a:picLocks noChangeArrowheads="1"/>
          </p:cNvPicPr>
          <p:nvPr/>
        </p:nvPicPr>
        <p:blipFill>
          <a:blip r:embed="rId7" cstate="print"/>
          <a:srcRect/>
          <a:stretch>
            <a:fillRect/>
          </a:stretch>
        </p:blipFill>
        <p:spPr bwMode="auto">
          <a:xfrm>
            <a:off x="0" y="171450"/>
            <a:ext cx="9150350" cy="871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94"/>
                                        </p:tgtEl>
                                        <p:attrNameLst>
                                          <p:attrName>style.visibility</p:attrName>
                                        </p:attrNameLst>
                                      </p:cBhvr>
                                      <p:to>
                                        <p:strVal val="visible"/>
                                      </p:to>
                                    </p:set>
                                    <p:animEffect transition="in" filter="blinds(horizontal)">
                                      <p:cBhvr>
                                        <p:cTn id="7" dur="500"/>
                                        <p:tgtEl>
                                          <p:spTgt spid="163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93"/>
                                        </p:tgtEl>
                                        <p:attrNameLst>
                                          <p:attrName>style.visibility</p:attrName>
                                        </p:attrNameLst>
                                      </p:cBhvr>
                                      <p:to>
                                        <p:strVal val="visible"/>
                                      </p:to>
                                    </p:set>
                                    <p:animEffect transition="in" filter="blinds(horizontal)">
                                      <p:cBhvr>
                                        <p:cTn id="12" dur="500"/>
                                        <p:tgtEl>
                                          <p:spTgt spid="163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blinds(horizontal)">
                                      <p:cBhvr>
                                        <p:cTn id="17" dur="500"/>
                                        <p:tgtEl>
                                          <p:spTgt spid="163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91"/>
                                        </p:tgtEl>
                                        <p:attrNameLst>
                                          <p:attrName>style.visibility</p:attrName>
                                        </p:attrNameLst>
                                      </p:cBhvr>
                                      <p:to>
                                        <p:strVal val="visible"/>
                                      </p:to>
                                    </p:set>
                                    <p:animEffect transition="in" filter="blinds(horizontal)">
                                      <p:cBhvr>
                                        <p:cTn id="22" dur="500"/>
                                        <p:tgtEl>
                                          <p:spTgt spid="163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392"/>
                                        </p:tgtEl>
                                        <p:attrNameLst>
                                          <p:attrName>style.visibility</p:attrName>
                                        </p:attrNameLst>
                                      </p:cBhvr>
                                      <p:to>
                                        <p:strVal val="visible"/>
                                      </p:to>
                                    </p:set>
                                    <p:animEffect transition="in" filter="blinds(horizontal)">
                                      <p:cBhvr>
                                        <p:cTn id="27" dur="500"/>
                                        <p:tgtEl>
                                          <p:spTgt spid="163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398"/>
                                        </p:tgtEl>
                                        <p:attrNameLst>
                                          <p:attrName>style.visibility</p:attrName>
                                        </p:attrNameLst>
                                      </p:cBhvr>
                                      <p:to>
                                        <p:strVal val="visible"/>
                                      </p:to>
                                    </p:set>
                                    <p:animEffect transition="in" filter="blinds(horizontal)">
                                      <p:cBhvr>
                                        <p:cTn id="32" dur="5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394" grpId="0"/>
      <p:bldP spid="163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p:cNvSpPr txBox="1">
            <a:spLocks noChangeArrowheads="1"/>
          </p:cNvSpPr>
          <p:nvPr/>
        </p:nvSpPr>
        <p:spPr bwMode="auto">
          <a:xfrm>
            <a:off x="1295400" y="1752600"/>
            <a:ext cx="6400800" cy="369888"/>
          </a:xfrm>
          <a:prstGeom prst="rect">
            <a:avLst/>
          </a:prstGeom>
          <a:noFill/>
          <a:ln w="9525">
            <a:noFill/>
            <a:miter lim="800000"/>
            <a:headEnd/>
            <a:tailEnd/>
          </a:ln>
        </p:spPr>
        <p:txBody>
          <a:bodyPr>
            <a:spAutoFit/>
          </a:bodyPr>
          <a:lstStyle/>
          <a:p>
            <a:endParaRPr lang="zh-CN" altLang="en-US"/>
          </a:p>
        </p:txBody>
      </p:sp>
      <p:sp>
        <p:nvSpPr>
          <p:cNvPr id="9219" name="TextBox 9"/>
          <p:cNvSpPr txBox="1">
            <a:spLocks noChangeArrowheads="1"/>
          </p:cNvSpPr>
          <p:nvPr/>
        </p:nvSpPr>
        <p:spPr bwMode="auto">
          <a:xfrm>
            <a:off x="3581400" y="1447800"/>
            <a:ext cx="3352800" cy="1570038"/>
          </a:xfrm>
          <a:prstGeom prst="rect">
            <a:avLst/>
          </a:prstGeom>
          <a:noFill/>
          <a:ln w="9525">
            <a:noFill/>
            <a:miter lim="800000"/>
            <a:headEnd/>
            <a:tailEnd/>
          </a:ln>
        </p:spPr>
        <p:txBody>
          <a:bodyPr>
            <a:spAutoFit/>
          </a:bodyPr>
          <a:lstStyle/>
          <a:p>
            <a:r>
              <a:rPr lang="zh-CN" altLang="en-US" sz="2400">
                <a:latin typeface="黑体" pitchFamily="49" charset="-122"/>
                <a:ea typeface="黑体" pitchFamily="49" charset="-122"/>
              </a:rPr>
              <a:t>营造氛围</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衬托形象</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呈现情节</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表达主题</a:t>
            </a:r>
            <a:endParaRPr lang="en-US" altLang="zh-CN" sz="2400">
              <a:latin typeface="黑体" pitchFamily="49" charset="-122"/>
              <a:ea typeface="黑体" pitchFamily="49" charset="-122"/>
            </a:endParaRPr>
          </a:p>
        </p:txBody>
      </p:sp>
      <p:pic>
        <p:nvPicPr>
          <p:cNvPr id="6149" name="Rectangle 4"/>
          <p:cNvPicPr>
            <a:picLocks noChangeArrowheads="1"/>
          </p:cNvPicPr>
          <p:nvPr/>
        </p:nvPicPr>
        <p:blipFill>
          <a:blip r:embed="rId3" cstate="print"/>
          <a:srcRect/>
          <a:stretch>
            <a:fillRect/>
          </a:stretch>
        </p:blipFill>
        <p:spPr bwMode="auto">
          <a:xfrm>
            <a:off x="-180975" y="188913"/>
            <a:ext cx="9331325" cy="884237"/>
          </a:xfrm>
          <a:prstGeom prst="rect">
            <a:avLst/>
          </a:prstGeom>
          <a:noFill/>
          <a:ln w="9525">
            <a:noFill/>
            <a:miter lim="800000"/>
            <a:headEnd/>
            <a:tailEnd/>
          </a:ln>
        </p:spPr>
      </p:pic>
      <p:sp>
        <p:nvSpPr>
          <p:cNvPr id="9222" name="矩形 5"/>
          <p:cNvSpPr>
            <a:spLocks noChangeArrowheads="1"/>
          </p:cNvSpPr>
          <p:nvPr/>
        </p:nvSpPr>
        <p:spPr bwMode="auto">
          <a:xfrm>
            <a:off x="-68263" y="4953000"/>
            <a:ext cx="9136063" cy="461963"/>
          </a:xfrm>
          <a:prstGeom prst="rect">
            <a:avLst/>
          </a:prstGeom>
          <a:noFill/>
          <a:ln w="9525">
            <a:noFill/>
            <a:miter lim="800000"/>
            <a:headEnd/>
            <a:tailEnd/>
          </a:ln>
        </p:spPr>
        <p:txBody>
          <a:bodyPr>
            <a:spAutoFit/>
          </a:bodyPr>
          <a:lstStyle/>
          <a:p>
            <a:r>
              <a:rPr lang="en-US" altLang="zh-CN" sz="2400">
                <a:latin typeface="黑体" pitchFamily="49" charset="-122"/>
                <a:ea typeface="黑体" pitchFamily="49" charset="-122"/>
              </a:rPr>
              <a:t>《</a:t>
            </a:r>
            <a:r>
              <a:rPr lang="zh-CN" altLang="en-US" sz="2400">
                <a:latin typeface="黑体" pitchFamily="49" charset="-122"/>
                <a:ea typeface="黑体" pitchFamily="49" charset="-122"/>
              </a:rPr>
              <a:t>骆驼祥子</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中</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日烈雨暴</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的情景，揭示旧社会劳动人民的悲惨。</a:t>
            </a:r>
          </a:p>
        </p:txBody>
      </p:sp>
      <p:sp>
        <p:nvSpPr>
          <p:cNvPr id="9223" name="矩形 8"/>
          <p:cNvSpPr>
            <a:spLocks noChangeArrowheads="1"/>
          </p:cNvSpPr>
          <p:nvPr/>
        </p:nvSpPr>
        <p:spPr bwMode="auto">
          <a:xfrm>
            <a:off x="-68263" y="3886200"/>
            <a:ext cx="8831263" cy="461963"/>
          </a:xfrm>
          <a:prstGeom prst="rect">
            <a:avLst/>
          </a:prstGeom>
          <a:noFill/>
          <a:ln w="9525">
            <a:noFill/>
            <a:miter lim="800000"/>
            <a:headEnd/>
            <a:tailEnd/>
          </a:ln>
        </p:spPr>
        <p:txBody>
          <a:bodyPr>
            <a:spAutoFit/>
          </a:bodyPr>
          <a:lstStyle/>
          <a:p>
            <a:r>
              <a:rPr lang="en-US" altLang="zh-CN" sz="2400">
                <a:latin typeface="黑体" pitchFamily="49" charset="-122"/>
                <a:ea typeface="黑体" pitchFamily="49" charset="-122"/>
              </a:rPr>
              <a:t>《</a:t>
            </a:r>
            <a:r>
              <a:rPr lang="zh-CN" altLang="en-US" sz="2400">
                <a:latin typeface="黑体" pitchFamily="49" charset="-122"/>
                <a:ea typeface="黑体" pitchFamily="49" charset="-122"/>
              </a:rPr>
              <a:t>红楼梦</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中对</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潇湘馆</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的描写</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衬托林黛玉清高孤傲的性格。</a:t>
            </a:r>
          </a:p>
        </p:txBody>
      </p:sp>
      <p:sp>
        <p:nvSpPr>
          <p:cNvPr id="9224" name="矩形 10"/>
          <p:cNvSpPr>
            <a:spLocks noChangeArrowheads="1"/>
          </p:cNvSpPr>
          <p:nvPr/>
        </p:nvSpPr>
        <p:spPr bwMode="auto">
          <a:xfrm>
            <a:off x="-68263" y="4419600"/>
            <a:ext cx="9059863" cy="461963"/>
          </a:xfrm>
          <a:prstGeom prst="rect">
            <a:avLst/>
          </a:prstGeom>
          <a:noFill/>
          <a:ln w="9525">
            <a:noFill/>
            <a:miter lim="800000"/>
            <a:headEnd/>
            <a:tailEnd/>
          </a:ln>
        </p:spPr>
        <p:txBody>
          <a:bodyPr>
            <a:spAutoFit/>
          </a:bodyPr>
          <a:lstStyle/>
          <a:p>
            <a:r>
              <a:rPr lang="en-US" altLang="zh-CN" sz="2400">
                <a:latin typeface="黑体" pitchFamily="49" charset="-122"/>
                <a:ea typeface="黑体" pitchFamily="49" charset="-122"/>
              </a:rPr>
              <a:t>《</a:t>
            </a:r>
            <a:r>
              <a:rPr lang="zh-CN" altLang="en-US" sz="2400">
                <a:latin typeface="黑体" pitchFamily="49" charset="-122"/>
                <a:ea typeface="黑体" pitchFamily="49" charset="-122"/>
              </a:rPr>
              <a:t>林教头风雪山神庙</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中对</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雪越下越紧了</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描写</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推动情节发展。</a:t>
            </a:r>
          </a:p>
        </p:txBody>
      </p:sp>
      <p:sp>
        <p:nvSpPr>
          <p:cNvPr id="9225" name="矩形 11"/>
          <p:cNvSpPr>
            <a:spLocks noChangeArrowheads="1"/>
          </p:cNvSpPr>
          <p:nvPr/>
        </p:nvSpPr>
        <p:spPr bwMode="auto">
          <a:xfrm>
            <a:off x="-68263" y="3352800"/>
            <a:ext cx="9212263" cy="461963"/>
          </a:xfrm>
          <a:prstGeom prst="rect">
            <a:avLst/>
          </a:prstGeom>
          <a:noFill/>
          <a:ln w="9525">
            <a:noFill/>
            <a:miter lim="800000"/>
            <a:headEnd/>
            <a:tailEnd/>
          </a:ln>
        </p:spPr>
        <p:txBody>
          <a:bodyPr>
            <a:spAutoFit/>
          </a:bodyPr>
          <a:lstStyle/>
          <a:p>
            <a:r>
              <a:rPr lang="en-US" altLang="zh-CN" sz="2400">
                <a:latin typeface="黑体" pitchFamily="49" charset="-122"/>
                <a:ea typeface="黑体" pitchFamily="49" charset="-122"/>
              </a:rPr>
              <a:t>《</a:t>
            </a:r>
            <a:r>
              <a:rPr lang="zh-CN" altLang="en-US" sz="2400">
                <a:latin typeface="黑体" pitchFamily="49" charset="-122"/>
                <a:ea typeface="黑体" pitchFamily="49" charset="-122"/>
              </a:rPr>
              <a:t>故乡</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中</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横着几个萧索的荒村</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的描写，营造了凋敝的氛围。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linds(horizontal)">
                                      <p:cBhvr>
                                        <p:cTn id="7" dur="500"/>
                                        <p:tgtEl>
                                          <p:spTgt spid="9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25"/>
                                        </p:tgtEl>
                                        <p:attrNameLst>
                                          <p:attrName>style.visibility</p:attrName>
                                        </p:attrNameLst>
                                      </p:cBhvr>
                                      <p:to>
                                        <p:strVal val="visible"/>
                                      </p:to>
                                    </p:set>
                                    <p:animEffect transition="in" filter="blinds(horizontal)">
                                      <p:cBhvr>
                                        <p:cTn id="12" dur="500"/>
                                        <p:tgtEl>
                                          <p:spTgt spid="92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3"/>
                                        </p:tgtEl>
                                        <p:attrNameLst>
                                          <p:attrName>style.visibility</p:attrName>
                                        </p:attrNameLst>
                                      </p:cBhvr>
                                      <p:to>
                                        <p:strVal val="visible"/>
                                      </p:to>
                                    </p:set>
                                    <p:animEffect transition="in" filter="blinds(horizontal)">
                                      <p:cBhvr>
                                        <p:cTn id="17" dur="500"/>
                                        <p:tgtEl>
                                          <p:spTgt spid="92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24"/>
                                        </p:tgtEl>
                                        <p:attrNameLst>
                                          <p:attrName>style.visibility</p:attrName>
                                        </p:attrNameLst>
                                      </p:cBhvr>
                                      <p:to>
                                        <p:strVal val="visible"/>
                                      </p:to>
                                    </p:set>
                                    <p:animEffect transition="in" filter="blinds(horizontal)">
                                      <p:cBhvr>
                                        <p:cTn id="22" dur="500"/>
                                        <p:tgtEl>
                                          <p:spTgt spid="92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blinds(horizontal)">
                                      <p:cBhvr>
                                        <p:cTn id="27"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2" grpId="0"/>
      <p:bldP spid="9223" grpId="0"/>
      <p:bldP spid="9224" grpId="0"/>
      <p:bldP spid="92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381000" y="1143000"/>
            <a:ext cx="8305800" cy="5029200"/>
          </a:xfrm>
        </p:spPr>
        <p:txBody>
          <a:bodyPr/>
          <a:lstStyle/>
          <a:p>
            <a:pPr eaLnBrk="1" hangingPunct="1">
              <a:lnSpc>
                <a:spcPct val="90000"/>
              </a:lnSpc>
              <a:buFontTx/>
              <a:buNone/>
            </a:pPr>
            <a:r>
              <a:rPr lang="zh-CN" altLang="en-US" smtClean="0">
                <a:solidFill>
                  <a:srgbClr val="0000FF"/>
                </a:solidFill>
                <a:latin typeface="黑体" pitchFamily="49" charset="-122"/>
                <a:ea typeface="黑体" pitchFamily="49" charset="-122"/>
              </a:rPr>
              <a:t>经典课文：</a:t>
            </a:r>
            <a:r>
              <a:rPr lang="en-US" altLang="zh-CN" smtClean="0">
                <a:solidFill>
                  <a:srgbClr val="FF0000"/>
                </a:solidFill>
                <a:latin typeface="黑体" pitchFamily="49" charset="-122"/>
                <a:ea typeface="黑体" pitchFamily="49" charset="-122"/>
              </a:rPr>
              <a:t>《</a:t>
            </a:r>
            <a:r>
              <a:rPr lang="zh-CN" altLang="en-US" smtClean="0">
                <a:solidFill>
                  <a:srgbClr val="FF0000"/>
                </a:solidFill>
                <a:latin typeface="黑体" pitchFamily="49" charset="-122"/>
                <a:ea typeface="黑体" pitchFamily="49" charset="-122"/>
              </a:rPr>
              <a:t>祝福</a:t>
            </a:r>
            <a:r>
              <a:rPr lang="en-US" altLang="zh-CN" smtClean="0">
                <a:solidFill>
                  <a:srgbClr val="FF0000"/>
                </a:solidFill>
                <a:latin typeface="黑体" pitchFamily="49" charset="-122"/>
                <a:ea typeface="黑体" pitchFamily="49" charset="-122"/>
              </a:rPr>
              <a:t>》</a:t>
            </a:r>
          </a:p>
          <a:p>
            <a:pPr eaLnBrk="1" hangingPunct="1">
              <a:lnSpc>
                <a:spcPct val="90000"/>
              </a:lnSpc>
              <a:buFontTx/>
              <a:buNone/>
            </a:pPr>
            <a:r>
              <a:rPr lang="en-US" altLang="zh-CN" sz="2400" smtClean="0">
                <a:latin typeface="黑体" pitchFamily="49" charset="-122"/>
                <a:ea typeface="黑体" pitchFamily="49" charset="-122"/>
              </a:rPr>
              <a:t>【</a:t>
            </a:r>
            <a:r>
              <a:rPr lang="zh-CN" altLang="en-US" sz="2400" smtClean="0">
                <a:solidFill>
                  <a:srgbClr val="002060"/>
                </a:solidFill>
                <a:latin typeface="黑体" pitchFamily="49" charset="-122"/>
                <a:ea typeface="黑体" pitchFamily="49" charset="-122"/>
              </a:rPr>
              <a:t>开头</a:t>
            </a:r>
            <a:r>
              <a:rPr lang="en-US" altLang="zh-CN" sz="2400" smtClean="0">
                <a:latin typeface="黑体" pitchFamily="49" charset="-122"/>
                <a:ea typeface="黑体" pitchFamily="49" charset="-122"/>
              </a:rPr>
              <a:t>】</a:t>
            </a:r>
            <a:r>
              <a:rPr lang="zh-CN" altLang="en-US" sz="2400" smtClean="0">
                <a:latin typeface="黑体" pitchFamily="49" charset="-122"/>
                <a:ea typeface="黑体" pitchFamily="49" charset="-122"/>
              </a:rPr>
              <a:t>天色愈阴暗了，下午竟下起雪来，雪花大的有梅花</a:t>
            </a:r>
          </a:p>
          <a:p>
            <a:pPr eaLnBrk="1" hangingPunct="1">
              <a:lnSpc>
                <a:spcPct val="90000"/>
              </a:lnSpc>
              <a:buFontTx/>
              <a:buNone/>
            </a:pPr>
            <a:r>
              <a:rPr lang="zh-CN" altLang="en-US" sz="2400" smtClean="0">
                <a:latin typeface="黑体" pitchFamily="49" charset="-122"/>
                <a:ea typeface="黑体" pitchFamily="49" charset="-122"/>
              </a:rPr>
              <a:t>那么大，满天飞舞，夹着烟霭和忙碌的气色，将鲁镇乱成一</a:t>
            </a:r>
          </a:p>
          <a:p>
            <a:pPr eaLnBrk="1" hangingPunct="1">
              <a:lnSpc>
                <a:spcPct val="90000"/>
              </a:lnSpc>
              <a:buFontTx/>
              <a:buNone/>
            </a:pPr>
            <a:r>
              <a:rPr lang="zh-CN" altLang="en-US" sz="2400" smtClean="0">
                <a:latin typeface="黑体" pitchFamily="49" charset="-122"/>
                <a:ea typeface="黑体" pitchFamily="49" charset="-122"/>
              </a:rPr>
              <a:t>团糟。</a:t>
            </a:r>
          </a:p>
          <a:p>
            <a:pPr eaLnBrk="1" hangingPunct="1">
              <a:lnSpc>
                <a:spcPct val="90000"/>
              </a:lnSpc>
              <a:buFontTx/>
              <a:buNone/>
            </a:pPr>
            <a:endParaRPr lang="zh-CN" altLang="en-US" sz="2400" smtClean="0">
              <a:latin typeface="黑体" pitchFamily="49" charset="-122"/>
              <a:ea typeface="黑体" pitchFamily="49" charset="-122"/>
            </a:endParaRPr>
          </a:p>
          <a:p>
            <a:pPr eaLnBrk="1" hangingPunct="1">
              <a:lnSpc>
                <a:spcPct val="90000"/>
              </a:lnSpc>
              <a:buFontTx/>
              <a:buNone/>
            </a:pPr>
            <a:r>
              <a:rPr lang="en-US" altLang="zh-CN" sz="2400" smtClean="0">
                <a:latin typeface="黑体" pitchFamily="49" charset="-122"/>
                <a:ea typeface="黑体" pitchFamily="49" charset="-122"/>
              </a:rPr>
              <a:t>【</a:t>
            </a:r>
            <a:r>
              <a:rPr lang="zh-CN" altLang="en-US" sz="2400" smtClean="0">
                <a:solidFill>
                  <a:srgbClr val="002060"/>
                </a:solidFill>
                <a:latin typeface="黑体" pitchFamily="49" charset="-122"/>
                <a:ea typeface="黑体" pitchFamily="49" charset="-122"/>
              </a:rPr>
              <a:t>结尾</a:t>
            </a:r>
            <a:r>
              <a:rPr lang="en-US" altLang="zh-CN" sz="2400" smtClean="0">
                <a:latin typeface="黑体" pitchFamily="49" charset="-122"/>
                <a:ea typeface="黑体" pitchFamily="49" charset="-122"/>
              </a:rPr>
              <a:t>】</a:t>
            </a:r>
            <a:r>
              <a:rPr lang="zh-CN" altLang="en-US" sz="2400" smtClean="0">
                <a:latin typeface="黑体" pitchFamily="49" charset="-122"/>
                <a:ea typeface="黑体" pitchFamily="49" charset="-122"/>
              </a:rPr>
              <a:t>我在蒙胧中，又隐约听到远处的爆竹声联绵不断，</a:t>
            </a:r>
          </a:p>
          <a:p>
            <a:pPr eaLnBrk="1" hangingPunct="1">
              <a:lnSpc>
                <a:spcPct val="90000"/>
              </a:lnSpc>
              <a:buFontTx/>
              <a:buNone/>
            </a:pPr>
            <a:r>
              <a:rPr lang="zh-CN" altLang="en-US" sz="2400" smtClean="0">
                <a:latin typeface="黑体" pitchFamily="49" charset="-122"/>
                <a:ea typeface="黑体" pitchFamily="49" charset="-122"/>
              </a:rPr>
              <a:t>似乎合成一天音响的浓云，夹着团团飞舞的雪花，拥抱了全</a:t>
            </a:r>
          </a:p>
          <a:p>
            <a:pPr eaLnBrk="1" hangingPunct="1">
              <a:lnSpc>
                <a:spcPct val="90000"/>
              </a:lnSpc>
              <a:buFontTx/>
              <a:buNone/>
            </a:pPr>
            <a:r>
              <a:rPr lang="zh-CN" altLang="en-US" sz="2400" smtClean="0">
                <a:latin typeface="黑体" pitchFamily="49" charset="-122"/>
                <a:ea typeface="黑体" pitchFamily="49" charset="-122"/>
              </a:rPr>
              <a:t>市镇。我在这繁响的拥抱中，也懒散而且舒适，从白天以至</a:t>
            </a:r>
          </a:p>
          <a:p>
            <a:pPr eaLnBrk="1" hangingPunct="1">
              <a:lnSpc>
                <a:spcPct val="90000"/>
              </a:lnSpc>
              <a:buFontTx/>
              <a:buNone/>
            </a:pPr>
            <a:r>
              <a:rPr lang="zh-CN" altLang="en-US" sz="2400" smtClean="0">
                <a:latin typeface="黑体" pitchFamily="49" charset="-122"/>
                <a:ea typeface="黑体" pitchFamily="49" charset="-122"/>
              </a:rPr>
              <a:t>初夜的疑虑，全给祝福的空气一扫而空了，只觉得天地圣众</a:t>
            </a:r>
          </a:p>
          <a:p>
            <a:pPr eaLnBrk="1" hangingPunct="1">
              <a:lnSpc>
                <a:spcPct val="90000"/>
              </a:lnSpc>
              <a:buFontTx/>
              <a:buNone/>
            </a:pPr>
            <a:r>
              <a:rPr lang="zh-CN" altLang="en-US" sz="2400" smtClean="0">
                <a:latin typeface="黑体" pitchFamily="49" charset="-122"/>
                <a:ea typeface="黑体" pitchFamily="49" charset="-122"/>
              </a:rPr>
              <a:t>歆享了牲醴和香烟，都醉醺醺的在空中蹒跚，豫备给鲁镇的</a:t>
            </a:r>
          </a:p>
          <a:p>
            <a:pPr eaLnBrk="1" hangingPunct="1">
              <a:lnSpc>
                <a:spcPct val="90000"/>
              </a:lnSpc>
              <a:buFontTx/>
              <a:buNone/>
            </a:pPr>
            <a:r>
              <a:rPr lang="zh-CN" altLang="en-US" sz="2400" smtClean="0">
                <a:latin typeface="黑体" pitchFamily="49" charset="-122"/>
                <a:ea typeface="黑体" pitchFamily="49" charset="-122"/>
              </a:rPr>
              <a:t>人们以无限的幸福。</a:t>
            </a:r>
          </a:p>
          <a:p>
            <a:pPr eaLnBrk="1" hangingPunct="1">
              <a:lnSpc>
                <a:spcPct val="90000"/>
              </a:lnSpc>
            </a:pPr>
            <a:endParaRPr lang="en-US" altLang="zh-CN" sz="2400" b="1" smtClean="0">
              <a:ea typeface="楷体_GB2312" pitchFamily="1" charset="-122"/>
            </a:endParaRPr>
          </a:p>
        </p:txBody>
      </p:sp>
      <p:sp>
        <p:nvSpPr>
          <p:cNvPr id="12291" name="Text Box 5"/>
          <p:cNvSpPr txBox="1">
            <a:spLocks noChangeArrowheads="1"/>
          </p:cNvSpPr>
          <p:nvPr/>
        </p:nvSpPr>
        <p:spPr bwMode="auto">
          <a:xfrm>
            <a:off x="3352800" y="2590800"/>
            <a:ext cx="5029200" cy="457200"/>
          </a:xfrm>
          <a:prstGeom prst="rect">
            <a:avLst/>
          </a:prstGeom>
          <a:solidFill>
            <a:srgbClr val="FFFF99"/>
          </a:solidFill>
          <a:ln w="9525">
            <a:noFill/>
            <a:miter lim="800000"/>
            <a:headEnd/>
            <a:tailEnd/>
          </a:ln>
        </p:spPr>
        <p:txBody>
          <a:bodyPr>
            <a:spAutoFit/>
          </a:bodyPr>
          <a:lstStyle/>
          <a:p>
            <a:pPr>
              <a:spcBef>
                <a:spcPct val="50000"/>
              </a:spcBef>
            </a:pPr>
            <a:r>
              <a:rPr lang="zh-CN" altLang="en-US" sz="2400" b="1">
                <a:solidFill>
                  <a:srgbClr val="0000FF"/>
                </a:solidFill>
                <a:latin typeface="楷体" pitchFamily="49" charset="-122"/>
                <a:ea typeface="楷体" pitchFamily="49" charset="-122"/>
              </a:rPr>
              <a:t>渲染鲁镇阴暗、压抑、惨淡的气氛。</a:t>
            </a:r>
          </a:p>
        </p:txBody>
      </p:sp>
      <p:sp>
        <p:nvSpPr>
          <p:cNvPr id="12292" name="Text Box 6"/>
          <p:cNvSpPr txBox="1">
            <a:spLocks noChangeArrowheads="1"/>
          </p:cNvSpPr>
          <p:nvPr/>
        </p:nvSpPr>
        <p:spPr bwMode="auto">
          <a:xfrm>
            <a:off x="152400" y="5715000"/>
            <a:ext cx="8991600" cy="830263"/>
          </a:xfrm>
          <a:prstGeom prst="rect">
            <a:avLst/>
          </a:prstGeom>
          <a:solidFill>
            <a:srgbClr val="FFFF99"/>
          </a:solidFill>
          <a:ln w="9525">
            <a:noFill/>
            <a:miter lim="800000"/>
            <a:headEnd/>
            <a:tailEnd/>
          </a:ln>
        </p:spPr>
        <p:txBody>
          <a:bodyPr>
            <a:spAutoFit/>
          </a:bodyPr>
          <a:lstStyle/>
          <a:p>
            <a:r>
              <a:rPr lang="zh-CN" altLang="en-US" sz="2400" b="1">
                <a:solidFill>
                  <a:srgbClr val="0000FF"/>
                </a:solidFill>
                <a:latin typeface="楷体" pitchFamily="49" charset="-122"/>
                <a:ea typeface="楷体" pitchFamily="49" charset="-122"/>
              </a:rPr>
              <a:t>深化主题</a:t>
            </a:r>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雪的猖狂象征了封建势力的猖狂，揭示吃人主题；</a:t>
            </a:r>
          </a:p>
          <a:p>
            <a:r>
              <a:rPr lang="zh-CN" altLang="en-US" sz="2400" b="1">
                <a:solidFill>
                  <a:srgbClr val="0000FF"/>
                </a:solidFill>
                <a:latin typeface="楷体" pitchFamily="49" charset="-122"/>
                <a:ea typeface="楷体" pitchFamily="49" charset="-122"/>
              </a:rPr>
              <a:t>            家家户户的欢乐喜庆，强烈反差，深化悲剧主题。</a:t>
            </a:r>
          </a:p>
        </p:txBody>
      </p:sp>
      <p:sp>
        <p:nvSpPr>
          <p:cNvPr id="12293" name="Text Box 24"/>
          <p:cNvSpPr txBox="1">
            <a:spLocks noChangeArrowheads="1"/>
          </p:cNvSpPr>
          <p:nvPr/>
        </p:nvSpPr>
        <p:spPr bwMode="auto">
          <a:xfrm>
            <a:off x="4038600" y="1066800"/>
            <a:ext cx="4343400" cy="1570038"/>
          </a:xfrm>
          <a:prstGeom prst="rect">
            <a:avLst/>
          </a:prstGeom>
          <a:solidFill>
            <a:srgbClr val="FFFF99"/>
          </a:solidFill>
          <a:ln w="9525">
            <a:noFill/>
            <a:miter lim="800000"/>
            <a:headEnd/>
            <a:tailEnd/>
          </a:ln>
        </p:spPr>
        <p:txBody>
          <a:bodyPr>
            <a:spAutoFit/>
          </a:bodyPr>
          <a:lstStyle/>
          <a:p>
            <a:pPr>
              <a:spcBef>
                <a:spcPct val="50000"/>
              </a:spcBef>
            </a:pPr>
            <a:r>
              <a:rPr lang="zh-CN" altLang="en-US" sz="2400" b="1">
                <a:solidFill>
                  <a:srgbClr val="FF0000"/>
                </a:solidFill>
                <a:latin typeface="楷体" pitchFamily="49" charset="-122"/>
                <a:ea typeface="楷体" pitchFamily="49" charset="-122"/>
              </a:rPr>
              <a:t>开头：定氛围、定感情基调，</a:t>
            </a:r>
          </a:p>
          <a:p>
            <a:pPr>
              <a:spcBef>
                <a:spcPct val="50000"/>
              </a:spcBef>
            </a:pPr>
            <a:r>
              <a:rPr lang="zh-CN" altLang="en-US" sz="2400" b="1">
                <a:solidFill>
                  <a:srgbClr val="FF0000"/>
                </a:solidFill>
                <a:latin typeface="楷体" pitchFamily="49" charset="-122"/>
                <a:ea typeface="楷体" pitchFamily="49" charset="-122"/>
              </a:rPr>
              <a:t>      交待背景</a:t>
            </a:r>
            <a:r>
              <a:rPr lang="en-US" altLang="zh-CN" sz="2400" b="1">
                <a:solidFill>
                  <a:srgbClr val="FF0000"/>
                </a:solidFill>
                <a:latin typeface="楷体" pitchFamily="49" charset="-122"/>
                <a:ea typeface="楷体" pitchFamily="49" charset="-122"/>
              </a:rPr>
              <a:t>……</a:t>
            </a:r>
          </a:p>
          <a:p>
            <a:pPr>
              <a:spcBef>
                <a:spcPct val="50000"/>
              </a:spcBef>
            </a:pPr>
            <a:r>
              <a:rPr lang="zh-CN" altLang="en-US" sz="2400" b="1">
                <a:solidFill>
                  <a:srgbClr val="FF0000"/>
                </a:solidFill>
                <a:latin typeface="楷体" pitchFamily="49" charset="-122"/>
                <a:ea typeface="楷体" pitchFamily="49" charset="-122"/>
              </a:rPr>
              <a:t>结尾：深化、升华主题</a:t>
            </a:r>
          </a:p>
        </p:txBody>
      </p:sp>
      <p:pic>
        <p:nvPicPr>
          <p:cNvPr id="8198" name="Rectangle 4"/>
          <p:cNvPicPr>
            <a:picLocks noChangeArrowheads="1"/>
          </p:cNvPicPr>
          <p:nvPr/>
        </p:nvPicPr>
        <p:blipFill>
          <a:blip r:embed="rId2" cstate="print"/>
          <a:srcRect/>
          <a:stretch>
            <a:fillRect/>
          </a:stretch>
        </p:blipFill>
        <p:spPr bwMode="auto">
          <a:xfrm>
            <a:off x="-180975" y="188913"/>
            <a:ext cx="9331325" cy="8842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linds(horizontal)">
                                      <p:cBhvr>
                                        <p:cTn id="12" dur="500"/>
                                        <p:tgtEl>
                                          <p:spTgt spid="122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blinds(horizontal)">
                                      <p:cBhvr>
                                        <p:cTn id="17" dur="500"/>
                                        <p:tgtEl>
                                          <p:spTgt spid="122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blinds(horizontal)">
                                      <p:cBhvr>
                                        <p:cTn id="22"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animBg="1"/>
      <p:bldP spid="12292" grpId="0" animBg="1"/>
      <p:bldP spid="1229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4294967295"/>
          </p:nvPr>
        </p:nvSpPr>
        <p:spPr>
          <a:xfrm>
            <a:off x="468313" y="260350"/>
            <a:ext cx="8675687" cy="6381750"/>
          </a:xfrm>
        </p:spPr>
        <p:txBody>
          <a:bodyPr/>
          <a:lstStyle/>
          <a:p>
            <a:pPr marL="812800" indent="-812800" eaLnBrk="1" hangingPunct="1">
              <a:buFontTx/>
              <a:buNone/>
            </a:pPr>
            <a:endParaRPr lang="en-US" altLang="zh-CN" sz="2400" b="1" smtClean="0">
              <a:ea typeface="楷体" pitchFamily="49" charset="-122"/>
            </a:endParaRPr>
          </a:p>
          <a:p>
            <a:pPr marL="812800" indent="-812800" eaLnBrk="1" hangingPunct="1">
              <a:buFontTx/>
              <a:buNone/>
            </a:pPr>
            <a:endParaRPr lang="en-US" altLang="zh-CN" sz="2400" b="1" smtClean="0">
              <a:ea typeface="楷体" pitchFamily="49" charset="-122"/>
            </a:endParaRPr>
          </a:p>
        </p:txBody>
      </p:sp>
      <p:sp>
        <p:nvSpPr>
          <p:cNvPr id="9219" name="Text Box 3"/>
          <p:cNvSpPr txBox="1">
            <a:spLocks noChangeArrowheads="1"/>
          </p:cNvSpPr>
          <p:nvPr/>
        </p:nvSpPr>
        <p:spPr bwMode="auto">
          <a:xfrm>
            <a:off x="381000" y="1143000"/>
            <a:ext cx="8424863" cy="2111375"/>
          </a:xfrm>
          <a:prstGeom prst="rect">
            <a:avLst/>
          </a:prstGeom>
          <a:noFill/>
          <a:ln w="9525">
            <a:solidFill>
              <a:schemeClr val="tx1"/>
            </a:solidFill>
            <a:miter lim="800000"/>
            <a:headEnd/>
            <a:tailEnd/>
          </a:ln>
        </p:spPr>
        <p:txBody>
          <a:bodyPr>
            <a:spAutoFit/>
          </a:bodyPr>
          <a:lstStyle/>
          <a:p>
            <a:r>
              <a:rPr lang="en-US" altLang="zh-CN" sz="2200" dirty="0">
                <a:latin typeface="黑体" pitchFamily="49" charset="-122"/>
                <a:ea typeface="黑体" pitchFamily="49" charset="-122"/>
              </a:rPr>
              <a:t> </a:t>
            </a:r>
            <a:r>
              <a:rPr lang="zh-CN" altLang="en-US" sz="2200" dirty="0" smtClean="0">
                <a:latin typeface="黑体" pitchFamily="49" charset="-122"/>
                <a:ea typeface="黑体" pitchFamily="49" charset="-122"/>
              </a:rPr>
              <a:t>例</a:t>
            </a:r>
            <a:r>
              <a:rPr lang="en-US" altLang="zh-CN" sz="2200" dirty="0" smtClean="0">
                <a:latin typeface="黑体" pitchFamily="49" charset="-122"/>
                <a:ea typeface="黑体" pitchFamily="49" charset="-122"/>
              </a:rPr>
              <a:t>1.</a:t>
            </a:r>
            <a:r>
              <a:rPr lang="zh-CN" altLang="en-US" sz="2200" dirty="0" smtClean="0">
                <a:solidFill>
                  <a:srgbClr val="FF0000"/>
                </a:solidFill>
                <a:latin typeface="黑体" pitchFamily="49" charset="-122"/>
                <a:ea typeface="黑体" pitchFamily="49" charset="-122"/>
              </a:rPr>
              <a:t>（</a:t>
            </a:r>
            <a:r>
              <a:rPr lang="en-US" altLang="zh-CN" sz="2200" dirty="0">
                <a:solidFill>
                  <a:srgbClr val="FF0000"/>
                </a:solidFill>
                <a:latin typeface="黑体" pitchFamily="49" charset="-122"/>
                <a:ea typeface="黑体" pitchFamily="49" charset="-122"/>
              </a:rPr>
              <a:t>11</a:t>
            </a:r>
            <a:r>
              <a:rPr lang="zh-CN" altLang="en-US" sz="2200" dirty="0">
                <a:solidFill>
                  <a:srgbClr val="FF0000"/>
                </a:solidFill>
                <a:latin typeface="黑体" pitchFamily="49" charset="-122"/>
                <a:ea typeface="黑体" pitchFamily="49" charset="-122"/>
              </a:rPr>
              <a:t>浙江）</a:t>
            </a:r>
            <a:r>
              <a:rPr lang="en-US" altLang="zh-CN" sz="2200" dirty="0">
                <a:solidFill>
                  <a:srgbClr val="FF0000"/>
                </a:solidFill>
                <a:latin typeface="黑体" pitchFamily="49" charset="-122"/>
                <a:ea typeface="黑体" pitchFamily="49" charset="-122"/>
              </a:rPr>
              <a:t>《</a:t>
            </a:r>
            <a:r>
              <a:rPr lang="zh-CN" altLang="en-US" sz="2200" dirty="0">
                <a:solidFill>
                  <a:srgbClr val="FF0000"/>
                </a:solidFill>
                <a:latin typeface="黑体" pitchFamily="49" charset="-122"/>
                <a:ea typeface="黑体" pitchFamily="49" charset="-122"/>
              </a:rPr>
              <a:t>第</a:t>
            </a:r>
            <a:r>
              <a:rPr lang="en-US" altLang="zh-CN" sz="2200" dirty="0">
                <a:solidFill>
                  <a:srgbClr val="FF0000"/>
                </a:solidFill>
                <a:latin typeface="黑体" pitchFamily="49" charset="-122"/>
                <a:ea typeface="黑体" pitchFamily="49" charset="-122"/>
              </a:rPr>
              <a:t>9</a:t>
            </a:r>
            <a:r>
              <a:rPr lang="zh-CN" altLang="en-US" sz="2200" dirty="0">
                <a:solidFill>
                  <a:srgbClr val="FF0000"/>
                </a:solidFill>
                <a:latin typeface="黑体" pitchFamily="49" charset="-122"/>
                <a:ea typeface="黑体" pitchFamily="49" charset="-122"/>
              </a:rPr>
              <a:t>车厢</a:t>
            </a:r>
            <a:r>
              <a:rPr lang="en-US" altLang="zh-CN" sz="2200" dirty="0">
                <a:solidFill>
                  <a:srgbClr val="FF0000"/>
                </a:solidFill>
                <a:latin typeface="黑体" pitchFamily="49" charset="-122"/>
                <a:ea typeface="黑体" pitchFamily="49" charset="-122"/>
              </a:rPr>
              <a:t>》  </a:t>
            </a:r>
            <a:endParaRPr lang="zh-CN" altLang="en-US" sz="2200" dirty="0">
              <a:solidFill>
                <a:srgbClr val="FF0000"/>
              </a:solidFill>
              <a:latin typeface="黑体" pitchFamily="49" charset="-122"/>
              <a:ea typeface="黑体" pitchFamily="49" charset="-122"/>
            </a:endParaRPr>
          </a:p>
          <a:p>
            <a:r>
              <a:rPr lang="zh-CN" altLang="en-US" sz="2200" dirty="0">
                <a:latin typeface="黑体" pitchFamily="49" charset="-122"/>
                <a:ea typeface="黑体" pitchFamily="49" charset="-122"/>
              </a:rPr>
              <a:t>    “列车怎么停这么长时间啊？”随后他往窗外望了一眼，这才发现前面后面的车厢都没了踪影，就更别说车头了，</a:t>
            </a:r>
            <a:r>
              <a:rPr lang="zh-CN" altLang="en-US" sz="2200" u="sng" dirty="0">
                <a:latin typeface="黑体" pitchFamily="49" charset="-122"/>
                <a:ea typeface="黑体" pitchFamily="49" charset="-122"/>
              </a:rPr>
              <a:t>四周是一片大草原，光秃秃的，一轮圆月冷冷地照在停着第</a:t>
            </a:r>
            <a:r>
              <a:rPr lang="en-US" altLang="zh-CN" sz="2200" u="sng" dirty="0">
                <a:latin typeface="黑体" pitchFamily="49" charset="-122"/>
                <a:ea typeface="黑体" pitchFamily="49" charset="-122"/>
              </a:rPr>
              <a:t>9</a:t>
            </a:r>
            <a:r>
              <a:rPr lang="zh-CN" altLang="en-US" sz="2200" u="sng" dirty="0">
                <a:latin typeface="黑体" pitchFamily="49" charset="-122"/>
                <a:ea typeface="黑体" pitchFamily="49" charset="-122"/>
              </a:rPr>
              <a:t>车厢的备用道上</a:t>
            </a:r>
            <a:r>
              <a:rPr lang="zh-CN" altLang="en-US" sz="2200" dirty="0">
                <a:latin typeface="黑体" pitchFamily="49" charset="-122"/>
                <a:ea typeface="黑体" pitchFamily="49" charset="-122"/>
              </a:rPr>
              <a:t>。他急忙叫醒了所有的乘客，大家连外衣都没穿就从铺位上跳了下来，猜测着到底发生了什么事，他们现在是在哪儿。    </a:t>
            </a:r>
          </a:p>
        </p:txBody>
      </p:sp>
      <p:sp>
        <p:nvSpPr>
          <p:cNvPr id="9220" name="Rectangle 4"/>
          <p:cNvSpPr>
            <a:spLocks noChangeArrowheads="1"/>
          </p:cNvSpPr>
          <p:nvPr/>
        </p:nvSpPr>
        <p:spPr bwMode="auto">
          <a:xfrm>
            <a:off x="228600" y="3276600"/>
            <a:ext cx="8137525" cy="449263"/>
          </a:xfrm>
          <a:prstGeom prst="rect">
            <a:avLst/>
          </a:prstGeom>
          <a:noFill/>
          <a:ln w="9525">
            <a:solidFill>
              <a:schemeClr val="bg1"/>
            </a:solidFill>
            <a:miter lim="800000"/>
            <a:headEnd/>
            <a:tailEnd/>
          </a:ln>
        </p:spPr>
        <p:txBody>
          <a:bodyPr>
            <a:spAutoFit/>
          </a:bodyPr>
          <a:lstStyle/>
          <a:p>
            <a:pPr>
              <a:lnSpc>
                <a:spcPct val="110000"/>
              </a:lnSpc>
            </a:pPr>
            <a:r>
              <a:rPr lang="en-US" altLang="zh-CN" sz="2400">
                <a:solidFill>
                  <a:schemeClr val="tx2"/>
                </a:solidFill>
                <a:latin typeface="黑体" pitchFamily="49" charset="-122"/>
                <a:ea typeface="黑体" pitchFamily="49" charset="-122"/>
              </a:rPr>
              <a:t>14.</a:t>
            </a:r>
            <a:r>
              <a:rPr lang="zh-CN" altLang="en-US" sz="2400">
                <a:solidFill>
                  <a:schemeClr val="tx2"/>
                </a:solidFill>
                <a:latin typeface="黑体" pitchFamily="49" charset="-122"/>
                <a:ea typeface="黑体" pitchFamily="49" charset="-122"/>
              </a:rPr>
              <a:t>赏析画线部分的景物描写。 </a:t>
            </a:r>
            <a:r>
              <a:rPr lang="zh-CN" altLang="en-US" sz="2000">
                <a:solidFill>
                  <a:schemeClr val="tx2"/>
                </a:solidFill>
                <a:latin typeface="黑体" pitchFamily="49" charset="-122"/>
                <a:ea typeface="黑体" pitchFamily="49" charset="-122"/>
              </a:rPr>
              <a:t>（</a:t>
            </a:r>
            <a:r>
              <a:rPr lang="en-US" altLang="zh-CN" sz="2000">
                <a:solidFill>
                  <a:schemeClr val="tx2"/>
                </a:solidFill>
                <a:latin typeface="黑体" pitchFamily="49" charset="-122"/>
                <a:ea typeface="黑体" pitchFamily="49" charset="-122"/>
              </a:rPr>
              <a:t>5</a:t>
            </a:r>
            <a:r>
              <a:rPr lang="zh-CN" altLang="en-US" sz="2000">
                <a:solidFill>
                  <a:schemeClr val="tx2"/>
                </a:solidFill>
                <a:latin typeface="黑体" pitchFamily="49" charset="-122"/>
                <a:ea typeface="黑体" pitchFamily="49" charset="-122"/>
              </a:rPr>
              <a:t>分</a:t>
            </a:r>
            <a:r>
              <a:rPr lang="en-US" altLang="zh-CN" sz="2000">
                <a:solidFill>
                  <a:schemeClr val="tx2"/>
                </a:solidFill>
                <a:latin typeface="黑体" pitchFamily="49" charset="-122"/>
                <a:ea typeface="黑体" pitchFamily="49" charset="-122"/>
              </a:rPr>
              <a:t>)</a:t>
            </a:r>
          </a:p>
        </p:txBody>
      </p:sp>
      <p:sp>
        <p:nvSpPr>
          <p:cNvPr id="13317" name="Text Box 9"/>
          <p:cNvSpPr txBox="1">
            <a:spLocks noChangeArrowheads="1"/>
          </p:cNvSpPr>
          <p:nvPr/>
        </p:nvSpPr>
        <p:spPr bwMode="auto">
          <a:xfrm>
            <a:off x="304800" y="3886200"/>
            <a:ext cx="8534400" cy="2235200"/>
          </a:xfrm>
          <a:prstGeom prst="rect">
            <a:avLst/>
          </a:prstGeom>
          <a:noFill/>
          <a:ln w="9525">
            <a:noFill/>
            <a:miter lim="800000"/>
            <a:headEnd/>
            <a:tailEnd/>
          </a:ln>
        </p:spPr>
        <p:txBody>
          <a:bodyPr>
            <a:spAutoFit/>
          </a:bodyPr>
          <a:lstStyle/>
          <a:p>
            <a:pPr>
              <a:spcBef>
                <a:spcPct val="20000"/>
              </a:spcBef>
            </a:pPr>
            <a:r>
              <a:rPr lang="en-US" altLang="zh-CN" sz="2400" b="1">
                <a:latin typeface="楷体_GB2312" pitchFamily="1" charset="-122"/>
                <a:ea typeface="楷体_GB2312" pitchFamily="1" charset="-122"/>
              </a:rPr>
              <a:t>①</a:t>
            </a:r>
            <a:r>
              <a:rPr lang="zh-CN" altLang="en-US" sz="2400" b="1">
                <a:latin typeface="楷体_GB2312" pitchFamily="1" charset="-122"/>
                <a:ea typeface="楷体_GB2312" pitchFamily="1" charset="-122"/>
              </a:rPr>
              <a:t>渲染氛围</a:t>
            </a:r>
          </a:p>
          <a:p>
            <a:pPr>
              <a:spcBef>
                <a:spcPct val="20000"/>
              </a:spcBef>
            </a:pPr>
            <a:r>
              <a:rPr lang="zh-CN" altLang="en-US" sz="2400" b="1">
                <a:latin typeface="楷体_GB2312" pitchFamily="1" charset="-122"/>
                <a:ea typeface="楷体_GB2312" pitchFamily="1" charset="-122"/>
              </a:rPr>
              <a:t>②烘托了人物心情</a:t>
            </a:r>
          </a:p>
          <a:p>
            <a:pPr>
              <a:spcBef>
                <a:spcPct val="20000"/>
              </a:spcBef>
            </a:pPr>
            <a:r>
              <a:rPr lang="zh-CN" altLang="en-US" sz="2400" b="1">
                <a:latin typeface="楷体_GB2312" pitchFamily="1" charset="-122"/>
                <a:ea typeface="楷体_GB2312" pitchFamily="1" charset="-122"/>
              </a:rPr>
              <a:t>③月之圆？                      </a:t>
            </a:r>
          </a:p>
          <a:p>
            <a:pPr>
              <a:spcBef>
                <a:spcPct val="20000"/>
              </a:spcBef>
            </a:pPr>
            <a:r>
              <a:rPr lang="zh-CN" altLang="en-US" sz="2400" b="1">
                <a:latin typeface="楷体_GB2312" pitchFamily="1" charset="-122"/>
                <a:ea typeface="楷体_GB2312" pitchFamily="1" charset="-122"/>
              </a:rPr>
              <a:t>       </a:t>
            </a:r>
          </a:p>
          <a:p>
            <a:pPr>
              <a:spcBef>
                <a:spcPct val="20000"/>
              </a:spcBef>
            </a:pPr>
            <a:r>
              <a:rPr lang="zh-CN" altLang="en-US" sz="2400" b="1">
                <a:latin typeface="楷体_GB2312" pitchFamily="1" charset="-122"/>
                <a:ea typeface="楷体_GB2312" pitchFamily="1" charset="-122"/>
              </a:rPr>
              <a:t>        </a:t>
            </a:r>
          </a:p>
        </p:txBody>
      </p:sp>
      <p:sp>
        <p:nvSpPr>
          <p:cNvPr id="13318" name="Oval 18"/>
          <p:cNvSpPr>
            <a:spLocks noChangeArrowheads="1"/>
          </p:cNvSpPr>
          <p:nvPr/>
        </p:nvSpPr>
        <p:spPr bwMode="auto">
          <a:xfrm>
            <a:off x="2590800" y="2133600"/>
            <a:ext cx="1295400" cy="457200"/>
          </a:xfrm>
          <a:prstGeom prst="ellipse">
            <a:avLst/>
          </a:prstGeom>
          <a:noFill/>
          <a:ln w="38100">
            <a:solidFill>
              <a:srgbClr val="FF0000"/>
            </a:solidFill>
            <a:round/>
            <a:headEnd/>
            <a:tailEnd/>
          </a:ln>
        </p:spPr>
        <p:txBody>
          <a:bodyPr wrap="none" anchor="ctr"/>
          <a:lstStyle/>
          <a:p>
            <a:endParaRPr lang="zh-CN" altLang="en-US"/>
          </a:p>
        </p:txBody>
      </p:sp>
      <p:sp>
        <p:nvSpPr>
          <p:cNvPr id="13319" name="Text Box 19"/>
          <p:cNvSpPr txBox="1">
            <a:spLocks noChangeArrowheads="1"/>
          </p:cNvSpPr>
          <p:nvPr/>
        </p:nvSpPr>
        <p:spPr bwMode="auto">
          <a:xfrm>
            <a:off x="2286000" y="3886200"/>
            <a:ext cx="2819400" cy="457200"/>
          </a:xfrm>
          <a:prstGeom prst="rect">
            <a:avLst/>
          </a:prstGeom>
          <a:solidFill>
            <a:srgbClr val="FFFF99"/>
          </a:solidFill>
          <a:ln w="9525">
            <a:noFill/>
            <a:miter lim="800000"/>
            <a:headEnd/>
            <a:tailEnd/>
          </a:ln>
        </p:spPr>
        <p:txBody>
          <a:bodyPr>
            <a:spAutoFit/>
          </a:bodyPr>
          <a:lstStyle/>
          <a:p>
            <a:pPr>
              <a:spcBef>
                <a:spcPct val="50000"/>
              </a:spcBef>
            </a:pPr>
            <a:r>
              <a:rPr lang="zh-CN" altLang="en-US" sz="2400" b="1">
                <a:solidFill>
                  <a:srgbClr val="0000FF"/>
                </a:solidFill>
                <a:ea typeface="楷体_GB2312" pitchFamily="1" charset="-122"/>
              </a:rPr>
              <a:t>凄清、空旷、荒芜</a:t>
            </a:r>
          </a:p>
        </p:txBody>
      </p:sp>
      <p:sp>
        <p:nvSpPr>
          <p:cNvPr id="13320" name="Text Box 20"/>
          <p:cNvSpPr txBox="1">
            <a:spLocks noChangeArrowheads="1"/>
          </p:cNvSpPr>
          <p:nvPr/>
        </p:nvSpPr>
        <p:spPr bwMode="auto">
          <a:xfrm>
            <a:off x="3124200" y="4343400"/>
            <a:ext cx="1447800" cy="457200"/>
          </a:xfrm>
          <a:prstGeom prst="rect">
            <a:avLst/>
          </a:prstGeom>
          <a:solidFill>
            <a:srgbClr val="FFFF99"/>
          </a:solidFill>
          <a:ln w="9525">
            <a:noFill/>
            <a:miter lim="800000"/>
            <a:headEnd/>
            <a:tailEnd/>
          </a:ln>
        </p:spPr>
        <p:txBody>
          <a:bodyPr>
            <a:spAutoFit/>
          </a:bodyPr>
          <a:lstStyle/>
          <a:p>
            <a:pPr>
              <a:spcBef>
                <a:spcPct val="50000"/>
              </a:spcBef>
            </a:pPr>
            <a:r>
              <a:rPr lang="zh-CN" altLang="en-US" sz="2400" b="1">
                <a:solidFill>
                  <a:srgbClr val="0000FF"/>
                </a:solidFill>
                <a:ea typeface="楷体_GB2312" pitchFamily="1" charset="-122"/>
              </a:rPr>
              <a:t>无助感</a:t>
            </a:r>
          </a:p>
        </p:txBody>
      </p:sp>
      <p:sp>
        <p:nvSpPr>
          <p:cNvPr id="13321" name="Text Box 21"/>
          <p:cNvSpPr txBox="1">
            <a:spLocks noChangeArrowheads="1"/>
          </p:cNvSpPr>
          <p:nvPr/>
        </p:nvSpPr>
        <p:spPr bwMode="auto">
          <a:xfrm>
            <a:off x="1905000" y="4800600"/>
            <a:ext cx="5105400" cy="457200"/>
          </a:xfrm>
          <a:prstGeom prst="rect">
            <a:avLst/>
          </a:prstGeom>
          <a:solidFill>
            <a:srgbClr val="FFFF99"/>
          </a:solidFill>
          <a:ln w="9525">
            <a:noFill/>
            <a:miter lim="800000"/>
            <a:headEnd/>
            <a:tailEnd/>
          </a:ln>
        </p:spPr>
        <p:txBody>
          <a:bodyPr>
            <a:spAutoFit/>
          </a:bodyPr>
          <a:lstStyle/>
          <a:p>
            <a:pPr>
              <a:spcBef>
                <a:spcPct val="50000"/>
              </a:spcBef>
            </a:pPr>
            <a:r>
              <a:rPr lang="zh-CN" altLang="en-US" sz="2400" b="1">
                <a:solidFill>
                  <a:srgbClr val="0000FF"/>
                </a:solidFill>
                <a:ea typeface="楷体_GB2312" pitchFamily="1" charset="-122"/>
              </a:rPr>
              <a:t>与人物心情、结局之残，形成</a:t>
            </a:r>
            <a:r>
              <a:rPr lang="zh-CN" altLang="en-US" sz="2400" b="1">
                <a:solidFill>
                  <a:srgbClr val="FF0000"/>
                </a:solidFill>
                <a:ea typeface="楷体_GB2312" pitchFamily="1" charset="-122"/>
              </a:rPr>
              <a:t>对比</a:t>
            </a:r>
            <a:r>
              <a:rPr lang="zh-CN" altLang="en-US" sz="2400" b="1">
                <a:solidFill>
                  <a:srgbClr val="0000FF"/>
                </a:solidFill>
                <a:ea typeface="楷体_GB2312" pitchFamily="1" charset="-122"/>
              </a:rPr>
              <a:t>。</a:t>
            </a:r>
          </a:p>
        </p:txBody>
      </p:sp>
      <p:sp>
        <p:nvSpPr>
          <p:cNvPr id="13322" name="Text Box 22"/>
          <p:cNvSpPr txBox="1">
            <a:spLocks noChangeArrowheads="1"/>
          </p:cNvSpPr>
          <p:nvPr/>
        </p:nvSpPr>
        <p:spPr bwMode="auto">
          <a:xfrm>
            <a:off x="0" y="5410200"/>
            <a:ext cx="9144000" cy="904875"/>
          </a:xfrm>
          <a:prstGeom prst="rect">
            <a:avLst/>
          </a:prstGeom>
          <a:solidFill>
            <a:srgbClr val="FFFF99"/>
          </a:solidFill>
          <a:ln w="9525">
            <a:noFill/>
            <a:miter lim="800000"/>
            <a:headEnd/>
            <a:tailEnd/>
          </a:ln>
        </p:spPr>
        <p:txBody>
          <a:bodyPr>
            <a:spAutoFit/>
          </a:bodyPr>
          <a:lstStyle/>
          <a:p>
            <a:pPr>
              <a:spcBef>
                <a:spcPct val="20000"/>
              </a:spcBef>
            </a:pPr>
            <a:r>
              <a:rPr lang="zh-CN" altLang="en-US" sz="2400" b="1">
                <a:solidFill>
                  <a:srgbClr val="0000FF"/>
                </a:solidFill>
                <a:ea typeface="楷体_GB2312" pitchFamily="1" charset="-122"/>
              </a:rPr>
              <a:t>暗含了作者对火车工作人员的批评，批判社会上不负责的工作作风。</a:t>
            </a:r>
          </a:p>
          <a:p>
            <a:pPr>
              <a:spcBef>
                <a:spcPct val="20000"/>
              </a:spcBef>
            </a:pPr>
            <a:r>
              <a:rPr lang="zh-CN" altLang="en-US" sz="2400" b="1">
                <a:solidFill>
                  <a:srgbClr val="0000FF"/>
                </a:solidFill>
                <a:ea typeface="楷体_GB2312" pitchFamily="1" charset="-122"/>
              </a:rPr>
              <a:t>                                                                                               </a:t>
            </a:r>
          </a:p>
        </p:txBody>
      </p:sp>
      <p:sp>
        <p:nvSpPr>
          <p:cNvPr id="13323" name="Text Box 23"/>
          <p:cNvSpPr txBox="1">
            <a:spLocks noChangeArrowheads="1"/>
          </p:cNvSpPr>
          <p:nvPr/>
        </p:nvSpPr>
        <p:spPr bwMode="auto">
          <a:xfrm>
            <a:off x="0" y="5943600"/>
            <a:ext cx="9144000" cy="461963"/>
          </a:xfrm>
          <a:prstGeom prst="rect">
            <a:avLst/>
          </a:prstGeom>
          <a:solidFill>
            <a:srgbClr val="FFFF99"/>
          </a:solidFill>
          <a:ln w="9525">
            <a:noFill/>
            <a:miter lim="800000"/>
            <a:headEnd/>
            <a:tailEnd/>
          </a:ln>
        </p:spPr>
        <p:txBody>
          <a:bodyPr>
            <a:spAutoFit/>
          </a:bodyPr>
          <a:lstStyle/>
          <a:p>
            <a:pPr>
              <a:spcBef>
                <a:spcPct val="20000"/>
              </a:spcBef>
            </a:pPr>
            <a:r>
              <a:rPr lang="zh-CN" altLang="en-US" sz="2400" b="1">
                <a:solidFill>
                  <a:srgbClr val="0000FF"/>
                </a:solidFill>
                <a:ea typeface="楷体_GB2312" pitchFamily="1" charset="-122"/>
              </a:rPr>
              <a:t>乘车乘到了大草原，极尽讽刺之效，利于主题表达。 </a:t>
            </a:r>
          </a:p>
        </p:txBody>
      </p:sp>
      <p:pic>
        <p:nvPicPr>
          <p:cNvPr id="9228" name="Rectangle 4"/>
          <p:cNvPicPr>
            <a:picLocks noChangeArrowheads="1"/>
          </p:cNvPicPr>
          <p:nvPr/>
        </p:nvPicPr>
        <p:blipFill>
          <a:blip r:embed="rId2" cstate="print"/>
          <a:srcRect/>
          <a:stretch>
            <a:fillRect/>
          </a:stretch>
        </p:blipFill>
        <p:spPr bwMode="auto">
          <a:xfrm>
            <a:off x="-180975" y="188913"/>
            <a:ext cx="9331325" cy="8842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7" dur="500"/>
                                        <p:tgtEl>
                                          <p:spTgt spid="1331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blinds(horizontal)">
                                      <p:cBhvr>
                                        <p:cTn id="12" dur="500"/>
                                        <p:tgtEl>
                                          <p:spTgt spid="133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7" dur="500"/>
                                        <p:tgtEl>
                                          <p:spTgt spid="1331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20"/>
                                        </p:tgtEl>
                                        <p:attrNameLst>
                                          <p:attrName>style.visibility</p:attrName>
                                        </p:attrNameLst>
                                      </p:cBhvr>
                                      <p:to>
                                        <p:strVal val="visible"/>
                                      </p:to>
                                    </p:set>
                                    <p:animEffect transition="in" filter="blinds(horizontal)">
                                      <p:cBhvr>
                                        <p:cTn id="22" dur="500"/>
                                        <p:tgtEl>
                                          <p:spTgt spid="133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17">
                                            <p:txEl>
                                              <p:pRg st="2" end="2"/>
                                            </p:txEl>
                                          </p:spTgt>
                                        </p:tgtEl>
                                        <p:attrNameLst>
                                          <p:attrName>style.visibility</p:attrName>
                                        </p:attrNameLst>
                                      </p:cBhvr>
                                      <p:to>
                                        <p:strVal val="visible"/>
                                      </p:to>
                                    </p:set>
                                    <p:animEffect transition="in" filter="blinds(horizontal)">
                                      <p:cBhvr>
                                        <p:cTn id="27" dur="500"/>
                                        <p:tgtEl>
                                          <p:spTgt spid="13317">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18"/>
                                        </p:tgtEl>
                                        <p:attrNameLst>
                                          <p:attrName>style.visibility</p:attrName>
                                        </p:attrNameLst>
                                      </p:cBhvr>
                                      <p:to>
                                        <p:strVal val="visible"/>
                                      </p:to>
                                    </p:set>
                                    <p:animEffect transition="in" filter="blinds(horizontal)">
                                      <p:cBhvr>
                                        <p:cTn id="32" dur="500"/>
                                        <p:tgtEl>
                                          <p:spTgt spid="133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321"/>
                                        </p:tgtEl>
                                        <p:attrNameLst>
                                          <p:attrName>style.visibility</p:attrName>
                                        </p:attrNameLst>
                                      </p:cBhvr>
                                      <p:to>
                                        <p:strVal val="visible"/>
                                      </p:to>
                                    </p:set>
                                    <p:animEffect transition="in" filter="blinds(horizontal)">
                                      <p:cBhvr>
                                        <p:cTn id="37" dur="500"/>
                                        <p:tgtEl>
                                          <p:spTgt spid="133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322"/>
                                        </p:tgtEl>
                                        <p:attrNameLst>
                                          <p:attrName>style.visibility</p:attrName>
                                        </p:attrNameLst>
                                      </p:cBhvr>
                                      <p:to>
                                        <p:strVal val="visible"/>
                                      </p:to>
                                    </p:set>
                                    <p:animEffect transition="in" filter="blinds(horizontal)">
                                      <p:cBhvr>
                                        <p:cTn id="42" dur="500"/>
                                        <p:tgtEl>
                                          <p:spTgt spid="133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323"/>
                                        </p:tgtEl>
                                        <p:attrNameLst>
                                          <p:attrName>style.visibility</p:attrName>
                                        </p:attrNameLst>
                                      </p:cBhvr>
                                      <p:to>
                                        <p:strVal val="visible"/>
                                      </p:to>
                                    </p:set>
                                    <p:animEffect transition="in" filter="blinds(horizontal)">
                                      <p:cBhvr>
                                        <p:cTn id="47"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uild="p"/>
      <p:bldP spid="13318" grpId="0" animBg="1"/>
      <p:bldP spid="13319" grpId="0" animBg="1"/>
      <p:bldP spid="13320" grpId="0" animBg="1"/>
      <p:bldP spid="13321" grpId="0" animBg="1"/>
      <p:bldP spid="13322" grpId="0" animBg="1"/>
      <p:bldP spid="133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88640"/>
            <a:ext cx="8784976" cy="6986528"/>
          </a:xfrm>
          <a:prstGeom prst="rect">
            <a:avLst/>
          </a:prstGeom>
        </p:spPr>
        <p:txBody>
          <a:bodyPr wrap="square">
            <a:spAutoFit/>
          </a:bodyPr>
          <a:lstStyle/>
          <a:p>
            <a:pPr lvl="0" fontAlgn="base">
              <a:spcBef>
                <a:spcPct val="0"/>
              </a:spcBef>
              <a:spcAft>
                <a:spcPct val="0"/>
              </a:spcAft>
            </a:pPr>
            <a:r>
              <a:rPr lang="zh-CN" altLang="zh-CN" sz="3200" dirty="0" smtClean="0">
                <a:latin typeface="Times New Roman" pitchFamily="18" charset="0"/>
                <a:ea typeface="宋体" pitchFamily="2" charset="-122"/>
                <a:cs typeface="宋体" pitchFamily="2" charset="-122"/>
              </a:rPr>
              <a:t>（</a:t>
            </a:r>
            <a:r>
              <a:rPr lang="en-US" altLang="zh-CN" sz="3200" dirty="0" smtClean="0">
                <a:latin typeface="Times New Roman" pitchFamily="18" charset="0"/>
                <a:ea typeface="宋体" pitchFamily="2" charset="-122"/>
                <a:cs typeface="宋体" pitchFamily="2" charset="-122"/>
              </a:rPr>
              <a:t>2011</a:t>
            </a:r>
            <a:r>
              <a:rPr lang="zh-CN" altLang="en-US" sz="3200" dirty="0" smtClean="0">
                <a:latin typeface="Times New Roman" pitchFamily="18" charset="0"/>
                <a:ea typeface="宋体" pitchFamily="2" charset="-122"/>
                <a:cs typeface="宋体" pitchFamily="2" charset="-122"/>
              </a:rPr>
              <a:t>年浙江）</a:t>
            </a:r>
            <a:r>
              <a:rPr lang="zh-CN" altLang="en-US" sz="3200" b="1" dirty="0" smtClean="0">
                <a:latin typeface="Times New Roman" pitchFamily="18" charset="0"/>
                <a:ea typeface="宋体" pitchFamily="2" charset="-122"/>
                <a:cs typeface="宋体" pitchFamily="2" charset="-122"/>
              </a:rPr>
              <a:t>第  </a:t>
            </a:r>
            <a:r>
              <a:rPr lang="en-US" altLang="zh-CN" sz="3200" b="1" dirty="0" smtClean="0">
                <a:latin typeface="Times New Roman" pitchFamily="18" charset="0"/>
                <a:ea typeface="宋体" pitchFamily="2" charset="-122"/>
                <a:cs typeface="宋体" pitchFamily="2" charset="-122"/>
              </a:rPr>
              <a:t>9  </a:t>
            </a:r>
            <a:r>
              <a:rPr lang="zh-CN" altLang="en-US" sz="3200" b="1" dirty="0" smtClean="0">
                <a:latin typeface="Times New Roman" pitchFamily="18" charset="0"/>
                <a:ea typeface="宋体" pitchFamily="2" charset="-122"/>
                <a:cs typeface="宋体" pitchFamily="2" charset="-122"/>
              </a:rPr>
              <a:t>车  厢</a:t>
            </a:r>
            <a:endParaRPr lang="zh-CN" altLang="en-US" sz="3200" dirty="0" smtClean="0">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3200" dirty="0" smtClean="0">
                <a:latin typeface="Times New Roman" pitchFamily="18" charset="0"/>
                <a:ea typeface="宋体" pitchFamily="2" charset="-122"/>
                <a:cs typeface="宋体" pitchFamily="2" charset="-122"/>
              </a:rPr>
              <a:t>       </a:t>
            </a:r>
            <a:r>
              <a:rPr lang="en-US" altLang="zh-CN" sz="3200" dirty="0" smtClean="0">
                <a:latin typeface="Times New Roman" pitchFamily="18" charset="0"/>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俄罗斯</a:t>
            </a:r>
            <a:r>
              <a:rPr lang="en-US" altLang="zh-CN" sz="3200" dirty="0" smtClean="0">
                <a:latin typeface="Times New Roman" pitchFamily="18" charset="0"/>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米哈依尔</a:t>
            </a:r>
            <a:r>
              <a:rPr lang="en-US" altLang="zh-CN" sz="3200" dirty="0" smtClean="0">
                <a:latin typeface="Arial"/>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扎多尔诺夫</a:t>
            </a:r>
            <a:endParaRPr lang="zh-CN" altLang="en-US" sz="3200" dirty="0" smtClean="0">
              <a:latin typeface="Arial" pitchFamily="34" charset="0"/>
              <a:ea typeface="宋体" pitchFamily="2" charset="-122"/>
              <a:cs typeface="宋体" pitchFamily="2" charset="-122"/>
            </a:endParaRPr>
          </a:p>
          <a:p>
            <a:pPr eaLnBrk="0" fontAlgn="base" hangingPunct="0">
              <a:spcBef>
                <a:spcPct val="0"/>
              </a:spcBef>
              <a:spcAft>
                <a:spcPct val="0"/>
              </a:spcAft>
            </a:pPr>
            <a:r>
              <a:rPr lang="zh-CN" altLang="en-US" sz="3200" dirty="0" smtClean="0">
                <a:latin typeface="Times New Roman" pitchFamily="18" charset="0"/>
                <a:ea typeface="宋体" pitchFamily="2" charset="-122"/>
                <a:cs typeface="宋体" pitchFamily="2" charset="-122"/>
              </a:rPr>
              <a:t>    我要坐</a:t>
            </a:r>
            <a:r>
              <a:rPr lang="en-US" altLang="zh-CN" sz="3200" dirty="0" smtClean="0">
                <a:latin typeface="Times New Roman" pitchFamily="18" charset="0"/>
                <a:ea typeface="宋体" pitchFamily="2" charset="-122"/>
                <a:cs typeface="宋体" pitchFamily="2" charset="-122"/>
              </a:rPr>
              <a:t>15</a:t>
            </a:r>
            <a:r>
              <a:rPr lang="zh-CN" altLang="en-US" sz="3200" dirty="0" smtClean="0">
                <a:latin typeface="Times New Roman" pitchFamily="18" charset="0"/>
                <a:ea typeface="宋体" pitchFamily="2" charset="-122"/>
                <a:cs typeface="宋体" pitchFamily="2" charset="-122"/>
              </a:rPr>
              <a:t>次列车从里加去列宁格勒。我来到了火车站，我买的是第</a:t>
            </a:r>
            <a:r>
              <a:rPr lang="en-US" altLang="zh-CN" sz="3200" dirty="0" smtClean="0">
                <a:latin typeface="Times New Roman" pitchFamily="18" charset="0"/>
                <a:ea typeface="宋体" pitchFamily="2" charset="-122"/>
                <a:cs typeface="宋体" pitchFamily="2" charset="-122"/>
              </a:rPr>
              <a:t>2</a:t>
            </a:r>
            <a:r>
              <a:rPr lang="zh-CN" altLang="en-US" sz="3200" dirty="0" smtClean="0">
                <a:latin typeface="Times New Roman" pitchFamily="18" charset="0"/>
                <a:ea typeface="宋体" pitchFamily="2" charset="-122"/>
                <a:cs typeface="宋体" pitchFamily="2" charset="-122"/>
              </a:rPr>
              <a:t>车厢的票。我走近列车一看，前三节车厢根本就没有！最后，买了前三节车厢票的旅客一半被安排到了其他车厢，一半换了下一趟列车。大家一腔怒气地到了列宁格勒。回到莫斯科后，余怒未消的我在</a:t>
            </a:r>
            <a:r>
              <a:rPr lang="en-US" altLang="zh-CN" sz="3200" dirty="0" smtClean="0">
                <a:latin typeface="Times New Roman" pitchFamily="18" charset="0"/>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文学报</a:t>
            </a:r>
            <a:r>
              <a:rPr lang="en-US" altLang="zh-CN" sz="3200" dirty="0" smtClean="0">
                <a:latin typeface="Times New Roman" pitchFamily="18" charset="0"/>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上发表了一篇讽刺小品。一个月后，我收到了一位基辅读者的来信。信中说：</a:t>
            </a:r>
            <a:r>
              <a:rPr lang="zh-CN" altLang="en-US" sz="3200" dirty="0" smtClean="0">
                <a:latin typeface="Arial"/>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□□□□□□□□□□（此处删去两句话）</a:t>
            </a:r>
            <a:r>
              <a:rPr lang="zh-CN" altLang="en-US" sz="3200" dirty="0" smtClean="0">
                <a:latin typeface="Arial"/>
                <a:ea typeface="宋体" pitchFamily="2" charset="-122"/>
                <a:cs typeface="宋体" pitchFamily="2" charset="-122"/>
              </a:rPr>
              <a:t>”</a:t>
            </a:r>
            <a:r>
              <a:rPr lang="zh-CN" altLang="en-US" sz="3200" dirty="0" smtClean="0">
                <a:latin typeface="Times New Roman" pitchFamily="18" charset="0"/>
                <a:ea typeface="宋体" pitchFamily="2" charset="-122"/>
                <a:cs typeface="宋体" pitchFamily="2" charset="-122"/>
              </a:rPr>
              <a:t>我正好有事去基辅出差，就在一个傍晚去拜访了写信人。他果然真的没让我白跑一趟。</a:t>
            </a:r>
            <a:r>
              <a:rPr lang="zh-CN" altLang="en-US" sz="3200" dirty="0" smtClean="0">
                <a:latin typeface="Arial"/>
                <a:ea typeface="宋体" pitchFamily="2" charset="-122"/>
                <a:cs typeface="宋体" pitchFamily="2" charset="-122"/>
              </a:rPr>
              <a:t>”</a:t>
            </a:r>
            <a:endParaRPr lang="zh-CN" altLang="en-US" sz="2400" dirty="0" smtClean="0">
              <a:latin typeface="Arial" pitchFamily="34" charset="0"/>
              <a:ea typeface="宋体" pitchFamily="2" charset="-122"/>
              <a:cs typeface="宋体" pitchFamily="2" charset="-122"/>
            </a:endParaRPr>
          </a:p>
          <a:p>
            <a:pPr lvl="0" eaLnBrk="0" fontAlgn="base" hangingPunct="0">
              <a:spcBef>
                <a:spcPct val="0"/>
              </a:spcBef>
              <a:spcAft>
                <a:spcPct val="0"/>
              </a:spcAft>
            </a:pPr>
            <a:endParaRPr lang="zh-CN" altLang="en-US" sz="3200" dirty="0" smtClean="0">
              <a:latin typeface="Arial" pitchFamily="34" charset="0"/>
              <a:ea typeface="宋体" pitchFamily="2" charset="-122"/>
              <a:cs typeface="宋体"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260648"/>
            <a:ext cx="8568952" cy="6336704"/>
          </a:xfrm>
        </p:spPr>
        <p:txBody>
          <a:bodyPr>
            <a:normAutofit/>
          </a:bodyPr>
          <a:lstStyle/>
          <a:p>
            <a:pPr marL="0" lvl="0" indent="0" fontAlgn="base">
              <a:spcBef>
                <a:spcPct val="0"/>
              </a:spcBef>
              <a:spcAft>
                <a:spcPct val="0"/>
              </a:spcAft>
              <a:buNone/>
            </a:pPr>
            <a:r>
              <a:rPr lang="zh-CN" altLang="en-US" dirty="0" smtClean="0">
                <a:latin typeface="Times New Roman" pitchFamily="18" charset="0"/>
                <a:ea typeface="宋体" pitchFamily="2" charset="-122"/>
                <a:cs typeface="宋体" pitchFamily="2" charset="-122"/>
              </a:rPr>
              <a:t>如果说我坐的那次列车是没有前三节车厢的话，而这位读者在基辅坐的那次列车竟然挂了两节第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车厢。买了第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车厢票的乘客当然都坐进了前一节第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车厢，因为所有的正常人从小就知道，第</a:t>
            </a:r>
            <a:r>
              <a:rPr lang="en-US" altLang="zh-CN" dirty="0" smtClean="0">
                <a:latin typeface="Times New Roman" pitchFamily="18" charset="0"/>
                <a:ea typeface="宋体" pitchFamily="2" charset="-122"/>
                <a:cs typeface="宋体" pitchFamily="2" charset="-122"/>
              </a:rPr>
              <a:t>8</a:t>
            </a:r>
            <a:r>
              <a:rPr lang="zh-CN" altLang="en-US" dirty="0" smtClean="0">
                <a:latin typeface="Times New Roman" pitchFamily="18" charset="0"/>
                <a:ea typeface="宋体" pitchFamily="2" charset="-122"/>
                <a:cs typeface="宋体" pitchFamily="2" charset="-122"/>
              </a:rPr>
              <a:t>车厢后就是第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车厢，谁会想到第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车厢后还是第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车厢呢？</a:t>
            </a:r>
            <a:endParaRPr lang="zh-CN" altLang="en-US" sz="2400" dirty="0" smtClean="0">
              <a:latin typeface="Arial" pitchFamily="34" charset="0"/>
              <a:ea typeface="宋体" pitchFamily="2" charset="-122"/>
              <a:cs typeface="宋体" pitchFamily="2" charset="-122"/>
            </a:endParaRPr>
          </a:p>
          <a:p>
            <a:pPr marL="0" lvl="0" indent="0" eaLnBrk="0" fontAlgn="base" hangingPunct="0">
              <a:spcBef>
                <a:spcPct val="0"/>
              </a:spcBef>
              <a:spcAft>
                <a:spcPct val="0"/>
              </a:spcAft>
              <a:buNone/>
            </a:pPr>
            <a:r>
              <a:rPr lang="zh-CN" altLang="en-US" dirty="0" smtClean="0">
                <a:latin typeface="Times New Roman" pitchFamily="18" charset="0"/>
                <a:ea typeface="宋体" pitchFamily="2" charset="-122"/>
                <a:cs typeface="宋体" pitchFamily="2" charset="-122"/>
              </a:rPr>
              <a:t>    列车开动后，后一节第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车厢的乘务员看着空无一人的车厢，莫名其妙，于是去找了列车长：</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我的车厢里一个乘客也没有！</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可列车长说：</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肯定是售票处又弄错了！</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 列车长说完，马上就通知了下一站卖第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车厢票。</a:t>
            </a:r>
            <a:endParaRPr lang="zh-CN" altLang="en-US" sz="2400"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命题选材推断</a:t>
            </a:r>
            <a:endParaRPr lang="zh-CN" altLang="en-US" dirty="0">
              <a:solidFill>
                <a:srgbClr val="FF0000"/>
              </a:solidFill>
            </a:endParaRPr>
          </a:p>
        </p:txBody>
      </p:sp>
      <p:sp>
        <p:nvSpPr>
          <p:cNvPr id="3" name="内容占位符 2"/>
          <p:cNvSpPr>
            <a:spLocks noGrp="1"/>
          </p:cNvSpPr>
          <p:nvPr>
            <p:ph idx="1"/>
          </p:nvPr>
        </p:nvSpPr>
        <p:spPr/>
        <p:txBody>
          <a:bodyPr/>
          <a:lstStyle/>
          <a:p>
            <a:r>
              <a:rPr lang="en-US" altLang="zh-CN" dirty="0" smtClean="0"/>
              <a:t>        1. </a:t>
            </a:r>
            <a:r>
              <a:rPr lang="zh-CN" altLang="en-US" dirty="0" smtClean="0"/>
              <a:t>材料大多为中外微型小说，主题往往反映人们的生存困难、多思之情，对社会上某种特定人的性格品质心理以及“三观”的探究。</a:t>
            </a:r>
            <a:endParaRPr lang="en-US" altLang="zh-CN" dirty="0" smtClean="0"/>
          </a:p>
          <a:p>
            <a:r>
              <a:rPr lang="en-US" altLang="zh-CN" dirty="0" smtClean="0"/>
              <a:t>        2.</a:t>
            </a:r>
            <a:r>
              <a:rPr lang="zh-CN" altLang="en-US" dirty="0" smtClean="0"/>
              <a:t>意识流和截取生活某一个横截面，运用象征手法的现代小说不大可能涉及到。</a:t>
            </a:r>
            <a:endParaRPr lang="en-US"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260648"/>
            <a:ext cx="8640960" cy="6336704"/>
          </a:xfrm>
        </p:spPr>
        <p:txBody>
          <a:bodyPr>
            <a:normAutofit fontScale="92500" lnSpcReduction="10000"/>
          </a:bodyPr>
          <a:lstStyle/>
          <a:p>
            <a:pPr lvl="0"/>
            <a:r>
              <a:rPr lang="zh-CN" altLang="en-US" dirty="0" smtClean="0">
                <a:latin typeface="Times New Roman" pitchFamily="18" charset="0"/>
                <a:ea typeface="宋体" pitchFamily="2" charset="-122"/>
                <a:cs typeface="宋体" pitchFamily="2" charset="-122"/>
              </a:rPr>
              <a:t>列车在下一站停</a:t>
            </a:r>
            <a:r>
              <a:rPr lang="en-US" altLang="zh-CN" dirty="0" smtClean="0">
                <a:latin typeface="Times New Roman" pitchFamily="18" charset="0"/>
                <a:ea typeface="宋体" pitchFamily="2" charset="-122"/>
                <a:cs typeface="宋体" pitchFamily="2" charset="-122"/>
              </a:rPr>
              <a:t>3</a:t>
            </a:r>
            <a:r>
              <a:rPr lang="zh-CN" altLang="en-US" dirty="0" smtClean="0">
                <a:latin typeface="Times New Roman" pitchFamily="18" charset="0"/>
                <a:ea typeface="宋体" pitchFamily="2" charset="-122"/>
                <a:cs typeface="宋体" pitchFamily="2" charset="-122"/>
              </a:rPr>
              <a:t>分钟。买第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车厢票的人也都是一些思维正常的人，车一停稳，大家就依序跑到前一节第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车厢门口排队上车。乘务员看着这么多乘客，惊慌失措地挡在车门口说：</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我这儿只有两个空铺，去找列车长吧，在第</a:t>
            </a:r>
            <a:r>
              <a:rPr lang="en-US" altLang="zh-CN" dirty="0" smtClean="0">
                <a:latin typeface="Times New Roman" pitchFamily="18" charset="0"/>
                <a:ea typeface="宋体" pitchFamily="2" charset="-122"/>
                <a:cs typeface="宋体" pitchFamily="2" charset="-122"/>
              </a:rPr>
              <a:t>1</a:t>
            </a:r>
            <a:r>
              <a:rPr lang="zh-CN" altLang="en-US" dirty="0" smtClean="0">
                <a:latin typeface="Times New Roman" pitchFamily="18" charset="0"/>
                <a:ea typeface="宋体" pitchFamily="2" charset="-122"/>
                <a:cs typeface="宋体" pitchFamily="2" charset="-122"/>
              </a:rPr>
              <a:t>车厢，让他把大家都安排到其他车厢去，跑快点，要不车就开了！</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愤怒的乘客们拎着大包小包你追我赶地朝第</a:t>
            </a:r>
            <a:r>
              <a:rPr lang="en-US" altLang="zh-CN" dirty="0" smtClean="0">
                <a:latin typeface="Times New Roman" pitchFamily="18" charset="0"/>
                <a:ea typeface="宋体" pitchFamily="2" charset="-122"/>
                <a:cs typeface="宋体" pitchFamily="2" charset="-122"/>
              </a:rPr>
              <a:t>1</a:t>
            </a:r>
            <a:r>
              <a:rPr lang="zh-CN" altLang="en-US" dirty="0" smtClean="0">
                <a:latin typeface="Times New Roman" pitchFamily="18" charset="0"/>
                <a:ea typeface="宋体" pitchFamily="2" charset="-122"/>
                <a:cs typeface="宋体" pitchFamily="2" charset="-122"/>
              </a:rPr>
              <a:t>车厢跑去。列车长看着这么多远远跑来的乘客一头雾水：</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你们这是从哪儿来啊？</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乘客们说：</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从第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车厢来的</a:t>
            </a:r>
            <a:r>
              <a:rPr lang="en-US" altLang="zh-CN"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那个车厢早就满了</a:t>
            </a:r>
            <a:r>
              <a:rPr lang="en-US" altLang="zh-CN"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列车长此刻没时间研究到底是怎么一回事，他需要马上把这些乘客安排好。一阵忙碌之后，乘客们终于安顿好了，他松了一口气发出了发车命令。</a:t>
            </a:r>
            <a:endParaRPr lang="zh-CN" altLang="en-US" sz="2400"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260648"/>
            <a:ext cx="8363272" cy="5865515"/>
          </a:xfrm>
        </p:spPr>
        <p:txBody>
          <a:bodyPr>
            <a:normAutofit fontScale="92500" lnSpcReduction="20000"/>
          </a:bodyPr>
          <a:lstStyle/>
          <a:p>
            <a:pPr marL="0" lvl="0" indent="0" fontAlgn="base">
              <a:spcBef>
                <a:spcPct val="0"/>
              </a:spcBef>
              <a:spcAft>
                <a:spcPct val="0"/>
              </a:spcAft>
              <a:buNone/>
            </a:pPr>
            <a:r>
              <a:rPr lang="zh-CN" altLang="en-US" dirty="0" smtClean="0">
                <a:latin typeface="Times New Roman" pitchFamily="18" charset="0"/>
                <a:ea typeface="宋体" pitchFamily="2" charset="-122"/>
                <a:cs typeface="宋体" pitchFamily="2" charset="-122"/>
              </a:rPr>
              <a:t>这时，后一节第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车厢的乘务员又来了，还是说：</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我的车厢里一个乘客也没有。</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怎么可能呢？</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这次列车长认为这个乘务员肯定疯了。于是，列车长决定和这个乘务员一起去车厢里看看，这才发现原来这趟列车有两节第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车厢。列车长现在终于明白是怎么回事了，他长长地出了一口气后，回到自己的包厢通知了下一站：</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摘掉第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a:t>
            </a:r>
            <a:r>
              <a:rPr lang="zh-CN" altLang="en-US" dirty="0" smtClean="0">
                <a:latin typeface="Arial"/>
                <a:ea typeface="宋体" pitchFamily="2" charset="-122"/>
                <a:cs typeface="宋体" pitchFamily="2" charset="-122"/>
              </a:rPr>
              <a:t>”</a:t>
            </a:r>
            <a:endParaRPr lang="zh-CN" altLang="en-US" sz="2400" dirty="0" smtClean="0">
              <a:latin typeface="Arial" pitchFamily="34" charset="0"/>
              <a:ea typeface="宋体" pitchFamily="2" charset="-122"/>
              <a:cs typeface="宋体" pitchFamily="2" charset="-122"/>
            </a:endParaRPr>
          </a:p>
          <a:p>
            <a:pPr marL="0" lvl="0" indent="0" eaLnBrk="0" fontAlgn="base" hangingPunct="0">
              <a:spcBef>
                <a:spcPct val="0"/>
              </a:spcBef>
              <a:spcAft>
                <a:spcPct val="0"/>
              </a:spcAft>
              <a:buNone/>
            </a:pPr>
            <a:r>
              <a:rPr lang="zh-CN" altLang="en-US" dirty="0" smtClean="0">
                <a:latin typeface="Times New Roman" pitchFamily="18" charset="0"/>
                <a:ea typeface="宋体" pitchFamily="2" charset="-122"/>
                <a:cs typeface="宋体" pitchFamily="2" charset="-122"/>
              </a:rPr>
              <a:t>    当时已是半夜，负责摘车厢的那些人也是一些正常人。他们数到前一节第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车厢，就把它摘了下来，拖到了备用道上，然后重新组装好列车就通知了列车长。列车长再一次松了口气后发出了发车命令，然后回自己包厢睡觉。可后来后一节第</a:t>
            </a:r>
            <a:r>
              <a:rPr lang="en-US" altLang="zh-CN" dirty="0" smtClean="0">
                <a:latin typeface="Times New Roman" pitchFamily="18" charset="0"/>
                <a:ea typeface="宋体" pitchFamily="2" charset="-122"/>
                <a:cs typeface="宋体" pitchFamily="2" charset="-122"/>
              </a:rPr>
              <a:t>9</a:t>
            </a:r>
            <a:r>
              <a:rPr lang="zh-CN" altLang="en-US" dirty="0" smtClean="0">
                <a:latin typeface="Times New Roman" pitchFamily="18" charset="0"/>
                <a:ea typeface="宋体" pitchFamily="2" charset="-122"/>
                <a:cs typeface="宋体" pitchFamily="2" charset="-122"/>
              </a:rPr>
              <a:t>号车厢的乘务员又找来了：</a:t>
            </a:r>
            <a:r>
              <a:rPr lang="zh-CN" altLang="en-US" dirty="0" smtClean="0">
                <a:latin typeface="Arial"/>
                <a:ea typeface="宋体" pitchFamily="2" charset="-122"/>
                <a:cs typeface="宋体" pitchFamily="2" charset="-122"/>
              </a:rPr>
              <a:t>“</a:t>
            </a:r>
            <a:r>
              <a:rPr lang="zh-CN" altLang="en-US" dirty="0" smtClean="0">
                <a:latin typeface="Times New Roman" pitchFamily="18" charset="0"/>
                <a:ea typeface="宋体" pitchFamily="2" charset="-122"/>
                <a:cs typeface="宋体" pitchFamily="2" charset="-122"/>
              </a:rPr>
              <a:t>我的车厢里还是一个乘客也没有。</a:t>
            </a:r>
            <a:r>
              <a:rPr lang="zh-CN" altLang="en-US" dirty="0" smtClean="0">
                <a:latin typeface="Arial"/>
                <a:ea typeface="宋体" pitchFamily="2" charset="-122"/>
                <a:cs typeface="宋体" pitchFamily="2" charset="-122"/>
              </a:rPr>
              <a:t>”</a:t>
            </a:r>
            <a:endParaRPr lang="zh-CN" altLang="en-US" sz="2400" dirty="0" smtClean="0">
              <a:latin typeface="Arial" pitchFamily="34" charset="0"/>
              <a:ea typeface="宋体" pitchFamily="2" charset="-122"/>
              <a:cs typeface="宋体" pitchFamily="2" charset="-122"/>
            </a:endParaRP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228123"/>
            <a:ext cx="8964488" cy="64017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我不知道这次事故后列车长是不是疯了。但给我讲故事的这个人当时和他的妻子就在这前一节第</a:t>
            </a:r>
            <a:r>
              <a:rPr kumimoji="0" lang="en-US" altLang="zh-CN"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9</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车厢里。深夜，他起来吸烟。他边吸着烟边想：</a:t>
            </a:r>
            <a:r>
              <a:rPr kumimoji="0" lang="zh-CN" altLang="en-US" sz="28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列车怎么停这么长时间呀？</a:t>
            </a:r>
            <a:r>
              <a:rPr kumimoji="0" lang="zh-CN" altLang="en-US" sz="28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随后他往窗外望了一眼，这才发现前面后面的车厢都没了踪影，就更别说车头了。</a:t>
            </a:r>
            <a:r>
              <a:rPr kumimoji="0" lang="zh-CN" altLang="en-US" sz="2800" b="0" i="0" u="sng" strike="noStrike" cap="none" normalizeH="0" baseline="0" dirty="0" smtClean="0">
                <a:ln>
                  <a:noFill/>
                </a:ln>
                <a:solidFill>
                  <a:schemeClr val="tx1"/>
                </a:solidFill>
                <a:effectLst/>
                <a:latin typeface="Times New Roman" pitchFamily="18" charset="0"/>
                <a:ea typeface="宋体" pitchFamily="2" charset="-122"/>
                <a:cs typeface="宋体" pitchFamily="2" charset="-122"/>
              </a:rPr>
              <a:t>四周是一片大草原，光秃秃的，一轮圆月冷冷照在停着第</a:t>
            </a:r>
            <a:r>
              <a:rPr kumimoji="0" lang="en-US" altLang="zh-CN" sz="2800" b="0" i="0" u="sng" strike="noStrike" cap="none" normalizeH="0" baseline="0" dirty="0" smtClean="0">
                <a:ln>
                  <a:noFill/>
                </a:ln>
                <a:solidFill>
                  <a:schemeClr val="tx1"/>
                </a:solidFill>
                <a:effectLst/>
                <a:latin typeface="Times New Roman" pitchFamily="18" charset="0"/>
                <a:ea typeface="宋体" pitchFamily="2" charset="-122"/>
                <a:cs typeface="宋体" pitchFamily="2" charset="-122"/>
              </a:rPr>
              <a:t>9</a:t>
            </a:r>
            <a:r>
              <a:rPr kumimoji="0" lang="zh-CN" altLang="en-US" sz="2800" b="0" i="0" u="sng" strike="noStrike" cap="none" normalizeH="0" baseline="0" dirty="0" smtClean="0">
                <a:ln>
                  <a:noFill/>
                </a:ln>
                <a:solidFill>
                  <a:schemeClr val="tx1"/>
                </a:solidFill>
                <a:effectLst/>
                <a:latin typeface="Times New Roman" pitchFamily="18" charset="0"/>
                <a:ea typeface="宋体" pitchFamily="2" charset="-122"/>
                <a:cs typeface="宋体" pitchFamily="2" charset="-122"/>
              </a:rPr>
              <a:t>车厢的备用道上。</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他急忙叫醒了所有的乘客，大家连外衣都没穿就从铺位上跳了下来，猜测着到底发生了什么事，他们现在是在哪儿。</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听他讲到这儿，我忍不住哈哈地笑出了声来，结果讲故事的人火了：</a:t>
            </a:r>
            <a:r>
              <a:rPr kumimoji="0" lang="zh-CN" altLang="en-US" sz="28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我一点都不觉得这有什么好笑！我们第</a:t>
            </a:r>
            <a:r>
              <a:rPr kumimoji="0" lang="en-US" altLang="zh-CN"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9</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车厢的这些乘客原本是打算去保加利亚旅游的！</a:t>
            </a:r>
            <a:r>
              <a:rPr kumimoji="0" lang="zh-CN" altLang="en-US" sz="28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 本文有修改）</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赏析画线部分的景物描写。（</a:t>
            </a:r>
            <a:r>
              <a:rPr kumimoji="0" lang="en-US" altLang="zh-CN"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5</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占位符 21505"/>
          <p:cNvSpPr>
            <a:spLocks noGrp="1"/>
          </p:cNvSpPr>
          <p:nvPr>
            <p:ph idx="1"/>
          </p:nvPr>
        </p:nvSpPr>
        <p:spPr>
          <a:xfrm>
            <a:off x="179512" y="260648"/>
            <a:ext cx="8784976" cy="6408712"/>
          </a:xfrm>
        </p:spPr>
        <p:txBody>
          <a:bodyPr/>
          <a:lstStyle/>
          <a:p>
            <a:pPr eaLnBrk="1" hangingPunct="1">
              <a:lnSpc>
                <a:spcPct val="90000"/>
              </a:lnSpc>
              <a:buFontTx/>
              <a:buNone/>
              <a:defRPr/>
            </a:pPr>
            <a:r>
              <a:rPr lang="zh-CN" altLang="en-US" sz="2800" b="1" noProof="1"/>
              <a:t>       </a:t>
            </a:r>
            <a:r>
              <a:rPr lang="zh-CN" altLang="en-US" sz="2800" b="1" noProof="1" smtClean="0"/>
              <a:t>例</a:t>
            </a:r>
            <a:r>
              <a:rPr lang="en-US" altLang="zh-CN" sz="2800" b="1" noProof="1" smtClean="0"/>
              <a:t>2</a:t>
            </a:r>
            <a:r>
              <a:rPr lang="zh-CN" altLang="en-US" sz="2800" b="1" noProof="1" smtClean="0"/>
              <a:t>：</a:t>
            </a:r>
            <a:r>
              <a:rPr lang="en-US" altLang="zh-CN" sz="2800" b="1" noProof="1" smtClean="0"/>
              <a:t>《</a:t>
            </a:r>
            <a:r>
              <a:rPr lang="zh-CN" altLang="en-US" sz="2800" b="1" noProof="1" smtClean="0"/>
              <a:t>山羊兹拉特</a:t>
            </a:r>
            <a:r>
              <a:rPr lang="en-US" altLang="zh-CN" sz="2800" b="1" noProof="1" smtClean="0"/>
              <a:t>》</a:t>
            </a:r>
            <a:r>
              <a:rPr lang="zh-CN" altLang="en-US" sz="2800" b="1" noProof="1" smtClean="0"/>
              <a:t> </a:t>
            </a:r>
            <a:r>
              <a:rPr lang="zh-CN" altLang="en-US" sz="2800" b="1" noProof="1"/>
              <a:t>对</a:t>
            </a:r>
            <a:r>
              <a:rPr lang="zh-CN" altLang="en-US" sz="2800" b="1" noProof="1">
                <a:solidFill>
                  <a:srgbClr val="FF0000"/>
                </a:solidFill>
              </a:rPr>
              <a:t>自然环境</a:t>
            </a:r>
            <a:r>
              <a:rPr lang="zh-CN" altLang="en-US" sz="2800" b="1" noProof="1"/>
              <a:t>的描写在这篇小说中起着</a:t>
            </a:r>
            <a:r>
              <a:rPr lang="zh-CN" altLang="en-US" sz="2800" b="1" noProof="1">
                <a:solidFill>
                  <a:srgbClr val="FF0000"/>
                </a:solidFill>
              </a:rPr>
              <a:t>怎样</a:t>
            </a:r>
            <a:r>
              <a:rPr lang="zh-CN" altLang="en-US" sz="2800" b="1" noProof="1" smtClean="0"/>
              <a:t>的作用</a:t>
            </a:r>
            <a:r>
              <a:rPr lang="zh-CN" altLang="en-US" sz="2800" b="1" noProof="1"/>
              <a:t>？试作</a:t>
            </a:r>
            <a:r>
              <a:rPr lang="zh-CN" altLang="en-US" sz="2800" b="1" noProof="1">
                <a:solidFill>
                  <a:srgbClr val="FF0000"/>
                </a:solidFill>
              </a:rPr>
              <a:t>简要分析</a:t>
            </a:r>
            <a:r>
              <a:rPr lang="zh-CN" altLang="en-US" sz="2800" b="1" noProof="1" smtClean="0"/>
              <a:t>。</a:t>
            </a:r>
            <a:endParaRPr lang="en-US" altLang="zh-CN" sz="2800" b="1" noProof="1" smtClean="0"/>
          </a:p>
          <a:p>
            <a:pPr eaLnBrk="1" hangingPunct="1">
              <a:lnSpc>
                <a:spcPct val="90000"/>
              </a:lnSpc>
              <a:buFontTx/>
              <a:buNone/>
              <a:defRPr/>
            </a:pPr>
            <a:r>
              <a:rPr lang="zh-CN" altLang="en-US" sz="2800" b="1" noProof="1" smtClean="0">
                <a:solidFill>
                  <a:srgbClr val="FF0000"/>
                </a:solidFill>
              </a:rPr>
              <a:t>①</a:t>
            </a:r>
            <a:r>
              <a:rPr lang="zh-CN" altLang="en-US" sz="2800" b="1" dirty="0" smtClean="0">
                <a:solidFill>
                  <a:srgbClr val="002060"/>
                </a:solidFill>
              </a:rPr>
              <a:t>渲染气氛</a:t>
            </a:r>
            <a:r>
              <a:rPr lang="zh-CN" altLang="en-US" sz="2800" b="1" dirty="0" smtClean="0">
                <a:solidFill>
                  <a:srgbClr val="FF0000"/>
                </a:solidFill>
              </a:rPr>
              <a:t>，烘托人物心情：</a:t>
            </a:r>
            <a:r>
              <a:rPr lang="zh-CN" altLang="en-US" sz="2800" b="1" noProof="1" smtClean="0">
                <a:solidFill>
                  <a:schemeClr val="tx2"/>
                </a:solidFill>
              </a:rPr>
              <a:t>大风雪幕天黑地的自然环境，</a:t>
            </a:r>
            <a:r>
              <a:rPr lang="zh-CN" altLang="en-US" sz="2800" b="1" noProof="1" smtClean="0"/>
              <a:t>让阿龙冷得得受不了，并且迷路，读者不由得对阿隆的处境担忧。</a:t>
            </a:r>
            <a:endParaRPr lang="zh-CN" altLang="en-US" sz="2800" b="1" noProof="1"/>
          </a:p>
          <a:p>
            <a:pPr marL="0" indent="0" eaLnBrk="1" hangingPunct="1">
              <a:lnSpc>
                <a:spcPct val="90000"/>
              </a:lnSpc>
              <a:buNone/>
              <a:defRPr/>
            </a:pPr>
            <a:r>
              <a:rPr lang="zh-CN" altLang="en-US" sz="2800" b="1" dirty="0" smtClean="0">
                <a:solidFill>
                  <a:srgbClr val="FF0000"/>
                </a:solidFill>
              </a:rPr>
              <a:t>②</a:t>
            </a:r>
            <a:r>
              <a:rPr lang="zh-CN" altLang="en-US" sz="2800" b="1" noProof="1" smtClean="0">
                <a:solidFill>
                  <a:srgbClr val="FF0000"/>
                </a:solidFill>
              </a:rPr>
              <a:t>为</a:t>
            </a:r>
            <a:r>
              <a:rPr lang="zh-CN" altLang="en-US" sz="2800" b="1" noProof="1" smtClean="0">
                <a:solidFill>
                  <a:srgbClr val="002060"/>
                </a:solidFill>
              </a:rPr>
              <a:t>情节</a:t>
            </a:r>
            <a:r>
              <a:rPr lang="zh-CN" altLang="en-US" sz="2800" b="1" noProof="1" smtClean="0">
                <a:solidFill>
                  <a:srgbClr val="FF0000"/>
                </a:solidFill>
              </a:rPr>
              <a:t>的发展铺垫，并推动</a:t>
            </a:r>
            <a:r>
              <a:rPr lang="zh-CN" altLang="en-US" sz="2800" b="1" noProof="1" smtClean="0">
                <a:solidFill>
                  <a:srgbClr val="002060"/>
                </a:solidFill>
              </a:rPr>
              <a:t>情节</a:t>
            </a:r>
            <a:r>
              <a:rPr lang="zh-CN" altLang="en-US" sz="2800" b="1" noProof="1" smtClean="0">
                <a:solidFill>
                  <a:srgbClr val="FF0000"/>
                </a:solidFill>
              </a:rPr>
              <a:t>的发展：</a:t>
            </a:r>
            <a:r>
              <a:rPr lang="zh-CN" altLang="en-US" sz="2800" b="1" noProof="1" smtClean="0">
                <a:solidFill>
                  <a:schemeClr val="tx2"/>
                </a:solidFill>
              </a:rPr>
              <a:t>大风雪的天气为阿隆和山羊独处几天创造了条件，为后面阿隆依赖山羊脱险的情节铺垫</a:t>
            </a:r>
            <a:r>
              <a:rPr lang="zh-CN" altLang="en-US" sz="2800" b="1" noProof="1" smtClean="0"/>
              <a:t>；大风雪使得阿隆非但卖不成山羊，而且还跟山羊增添了感情，推动了情节发展，并为山羊成为阿隆家的一员打下基础。</a:t>
            </a:r>
          </a:p>
          <a:p>
            <a:pPr marL="0" indent="0" eaLnBrk="1" hangingPunct="1">
              <a:lnSpc>
                <a:spcPct val="90000"/>
              </a:lnSpc>
              <a:buFontTx/>
              <a:buNone/>
              <a:defRPr/>
            </a:pPr>
            <a:r>
              <a:rPr lang="zh-CN" altLang="en-US" sz="2800" b="1" noProof="1" smtClean="0">
                <a:solidFill>
                  <a:srgbClr val="FF0000"/>
                </a:solidFill>
              </a:rPr>
              <a:t>③衬托</a:t>
            </a:r>
            <a:r>
              <a:rPr lang="zh-CN" altLang="en-US" sz="2800" b="1" noProof="1">
                <a:solidFill>
                  <a:srgbClr val="002060"/>
                </a:solidFill>
              </a:rPr>
              <a:t>人物</a:t>
            </a:r>
            <a:r>
              <a:rPr lang="zh-CN" altLang="en-US" sz="2800" b="1" noProof="1">
                <a:solidFill>
                  <a:srgbClr val="FF0000"/>
                </a:solidFill>
              </a:rPr>
              <a:t>形象：</a:t>
            </a:r>
            <a:r>
              <a:rPr lang="zh-CN" altLang="en-US" sz="2800" b="1" noProof="1" smtClean="0"/>
              <a:t>恶劣寒冷天气衬托了山羊的奉献精神，衬托了阿隆与山羊的友情。</a:t>
            </a:r>
            <a:endParaRPr lang="en-US" altLang="zh-CN" sz="2800" b="1" noProof="1" smtClean="0"/>
          </a:p>
          <a:p>
            <a:pPr marL="0" indent="0" eaLnBrk="1" hangingPunct="1">
              <a:lnSpc>
                <a:spcPct val="90000"/>
              </a:lnSpc>
              <a:buFontTx/>
              <a:buNone/>
              <a:defRPr/>
            </a:pPr>
            <a:r>
              <a:rPr lang="zh-CN" altLang="en-US" sz="2800" b="1" dirty="0" smtClean="0">
                <a:solidFill>
                  <a:srgbClr val="FF0000"/>
                </a:solidFill>
              </a:rPr>
              <a:t>④有利于</a:t>
            </a:r>
            <a:r>
              <a:rPr lang="zh-CN" altLang="en-US" sz="2800" b="1" noProof="1" smtClean="0">
                <a:solidFill>
                  <a:srgbClr val="FF0000"/>
                </a:solidFill>
              </a:rPr>
              <a:t>表现人与动物和谐相处互相救助，提醒我们要善待动物的</a:t>
            </a:r>
            <a:r>
              <a:rPr lang="zh-CN" altLang="en-US" sz="2800" b="1" noProof="1" smtClean="0">
                <a:solidFill>
                  <a:srgbClr val="002060"/>
                </a:solidFill>
              </a:rPr>
              <a:t>主题。</a:t>
            </a:r>
            <a:endParaRPr lang="zh-CN" altLang="en-US" sz="2800" b="1" noProof="1">
              <a:solidFill>
                <a:srgbClr val="00206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2529"/>
          <p:cNvSpPr>
            <a:spLocks noGrp="1" noChangeArrowheads="1"/>
          </p:cNvSpPr>
          <p:nvPr>
            <p:ph type="title"/>
          </p:nvPr>
        </p:nvSpPr>
        <p:spPr/>
        <p:txBody>
          <a:bodyPr/>
          <a:lstStyle/>
          <a:p>
            <a:pPr eaLnBrk="1" hangingPunct="1"/>
            <a:r>
              <a:rPr lang="zh-CN" altLang="en-US" b="1" smtClean="0">
                <a:solidFill>
                  <a:srgbClr val="FF0000"/>
                </a:solidFill>
              </a:rPr>
              <a:t>四、鉴赏小说的主题</a:t>
            </a:r>
          </a:p>
        </p:txBody>
      </p:sp>
      <p:sp>
        <p:nvSpPr>
          <p:cNvPr id="21507" name="文本占位符 22530"/>
          <p:cNvSpPr>
            <a:spLocks noGrp="1" noChangeArrowheads="1"/>
          </p:cNvSpPr>
          <p:nvPr>
            <p:ph idx="1"/>
          </p:nvPr>
        </p:nvSpPr>
        <p:spPr>
          <a:xfrm>
            <a:off x="182563" y="1270000"/>
            <a:ext cx="8856662" cy="5400675"/>
          </a:xfrm>
        </p:spPr>
        <p:txBody>
          <a:bodyPr/>
          <a:lstStyle/>
          <a:p>
            <a:pPr eaLnBrk="1" hangingPunct="1">
              <a:buFontTx/>
              <a:buNone/>
            </a:pPr>
            <a:r>
              <a:rPr lang="zh-CN" altLang="en-US" sz="2000" b="1" smtClean="0"/>
              <a:t>        </a:t>
            </a:r>
            <a:r>
              <a:rPr lang="zh-CN" altLang="en-US" sz="2400" b="1" smtClean="0"/>
              <a:t>作品或文章所显示的总的思想意义，也就是作者在塑造人物</a:t>
            </a:r>
          </a:p>
          <a:p>
            <a:pPr eaLnBrk="1" hangingPunct="1">
              <a:buFontTx/>
              <a:buNone/>
            </a:pPr>
            <a:r>
              <a:rPr lang="zh-CN" altLang="en-US" sz="2400" b="1" smtClean="0"/>
              <a:t>反映生活现象时，通过全文内容所表达出来的总的意图。</a:t>
            </a:r>
          </a:p>
          <a:p>
            <a:pPr eaLnBrk="1" hangingPunct="1">
              <a:buFontTx/>
              <a:buNone/>
            </a:pPr>
            <a:r>
              <a:rPr lang="zh-CN" altLang="en-US" sz="2400" b="1" smtClean="0"/>
              <a:t>       选文富有文化内涵和时代气息，做到了对学生成长的关怀与</a:t>
            </a:r>
          </a:p>
          <a:p>
            <a:pPr eaLnBrk="1" hangingPunct="1">
              <a:buFontTx/>
              <a:buNone/>
            </a:pPr>
            <a:r>
              <a:rPr lang="zh-CN" altLang="en-US" sz="2400" b="1" smtClean="0"/>
              <a:t>道德修养的指引。有的材料关注生命与环境,有的剖析生命的价值，</a:t>
            </a:r>
          </a:p>
          <a:p>
            <a:pPr eaLnBrk="1" hangingPunct="1">
              <a:buFontTx/>
              <a:buNone/>
            </a:pPr>
            <a:r>
              <a:rPr lang="zh-CN" altLang="en-US" sz="2400" b="1" smtClean="0"/>
              <a:t>有的颂扬乐观向上的人生态度,有的培养健全的人格，有的揭示生</a:t>
            </a:r>
          </a:p>
          <a:p>
            <a:pPr eaLnBrk="1" hangingPunct="1">
              <a:buFontTx/>
              <a:buNone/>
            </a:pPr>
            <a:r>
              <a:rPr lang="zh-CN" altLang="en-US" sz="2400" b="1" smtClean="0"/>
              <a:t>活的哲理,闪耀着灿烂的人文思想火花。</a:t>
            </a:r>
          </a:p>
          <a:p>
            <a:pPr eaLnBrk="1" hangingPunct="1">
              <a:buFontTx/>
              <a:buNone/>
            </a:pPr>
            <a:r>
              <a:rPr lang="zh-CN" altLang="en-US" sz="2400" b="1" smtClean="0">
                <a:solidFill>
                  <a:srgbClr val="FF0000"/>
                </a:solidFill>
              </a:rPr>
              <a:t>如何把握小说的主题呢？</a:t>
            </a:r>
          </a:p>
          <a:p>
            <a:pPr eaLnBrk="1" hangingPunct="1">
              <a:buFontTx/>
              <a:buNone/>
            </a:pPr>
            <a:r>
              <a:rPr lang="zh-CN" altLang="en-US" sz="2400" b="1" smtClean="0"/>
              <a:t>       ①从小说的情节和人物形象入手；②分析作品的时代背景及</a:t>
            </a:r>
          </a:p>
          <a:p>
            <a:pPr eaLnBrk="1" hangingPunct="1">
              <a:buFontTx/>
              <a:buNone/>
            </a:pPr>
            <a:r>
              <a:rPr lang="zh-CN" altLang="en-US" sz="2400" b="1" smtClean="0"/>
              <a:t>典型的环境描写；③从小说的精巧构思中把握作品的主题。</a:t>
            </a:r>
          </a:p>
          <a:p>
            <a:pPr eaLnBrk="1" hangingPunct="1"/>
            <a:endParaRPr lang="zh-CN" altLang="en-US" sz="200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3553"/>
          <p:cNvSpPr>
            <a:spLocks noGrp="1" noChangeArrowheads="1"/>
          </p:cNvSpPr>
          <p:nvPr>
            <p:ph idx="1"/>
          </p:nvPr>
        </p:nvSpPr>
        <p:spPr>
          <a:xfrm>
            <a:off x="52388" y="296863"/>
            <a:ext cx="9039225" cy="5945187"/>
          </a:xfrm>
        </p:spPr>
        <p:txBody>
          <a:bodyPr/>
          <a:lstStyle/>
          <a:p>
            <a:pPr eaLnBrk="1" hangingPunct="1">
              <a:buFontTx/>
              <a:buNone/>
            </a:pPr>
            <a:r>
              <a:rPr lang="zh-CN" altLang="en-US" sz="3600" b="1" smtClean="0">
                <a:solidFill>
                  <a:srgbClr val="FF0000"/>
                </a:solidFill>
              </a:rPr>
              <a:t>五、鉴赏小说的艺术特色：</a:t>
            </a:r>
          </a:p>
          <a:p>
            <a:pPr eaLnBrk="1" hangingPunct="1">
              <a:buFontTx/>
              <a:buNone/>
            </a:pPr>
            <a:r>
              <a:rPr lang="zh-CN" altLang="en-US" b="1" smtClean="0">
                <a:solidFill>
                  <a:srgbClr val="FF0000"/>
                </a:solidFill>
              </a:rPr>
              <a:t>一、表现手法：</a:t>
            </a:r>
            <a:r>
              <a:rPr lang="zh-CN" altLang="en-US" sz="2800" b="1" smtClean="0"/>
              <a:t>以小见大、因事说理、欲扬先抑、托</a:t>
            </a:r>
          </a:p>
          <a:p>
            <a:pPr eaLnBrk="1" hangingPunct="1">
              <a:buFontTx/>
              <a:buNone/>
            </a:pPr>
            <a:r>
              <a:rPr lang="zh-CN" altLang="en-US" sz="2800" b="1" smtClean="0"/>
              <a:t>物言志（象征）、 卒章显志 、设置悬念、伏笔铺垫、讽</a:t>
            </a:r>
          </a:p>
          <a:p>
            <a:pPr eaLnBrk="1" hangingPunct="1">
              <a:buFontTx/>
              <a:buNone/>
            </a:pPr>
            <a:r>
              <a:rPr lang="zh-CN" altLang="en-US" sz="2800" b="1" smtClean="0"/>
              <a:t>刺、正、侧面描写结合、联想想象、对比、衬托（正衬、</a:t>
            </a:r>
          </a:p>
          <a:p>
            <a:pPr eaLnBrk="1" hangingPunct="1">
              <a:buFontTx/>
              <a:buNone/>
            </a:pPr>
            <a:r>
              <a:rPr lang="zh-CN" altLang="en-US" sz="2800" b="1" smtClean="0"/>
              <a:t>反衬）、细节描写 、各类修辞（比喻、比拟、对比、夸</a:t>
            </a:r>
          </a:p>
          <a:p>
            <a:pPr eaLnBrk="1" hangingPunct="1">
              <a:buFontTx/>
              <a:buNone/>
            </a:pPr>
            <a:r>
              <a:rPr lang="zh-CN" altLang="en-US" sz="2800" b="1" smtClean="0"/>
              <a:t>张、排比、借代、双关、对偶、设问、反问</a:t>
            </a:r>
            <a:r>
              <a:rPr lang="en-US" altLang="zh-CN" sz="2800" b="1" smtClean="0"/>
              <a:t>……</a:t>
            </a:r>
            <a:r>
              <a:rPr lang="zh-CN" altLang="en-US" sz="2800" b="1" smtClean="0"/>
              <a:t>）</a:t>
            </a:r>
            <a:r>
              <a:rPr lang="zh-CN" altLang="en-US" b="1" smtClean="0"/>
              <a:t> </a:t>
            </a:r>
          </a:p>
        </p:txBody>
      </p:sp>
      <p:sp>
        <p:nvSpPr>
          <p:cNvPr id="23555" name="文本框 23554"/>
          <p:cNvSpPr txBox="1">
            <a:spLocks noChangeArrowheads="1"/>
          </p:cNvSpPr>
          <p:nvPr/>
        </p:nvSpPr>
        <p:spPr bwMode="auto">
          <a:xfrm>
            <a:off x="104775" y="3897313"/>
            <a:ext cx="9144000"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二、表达方式：</a:t>
            </a:r>
            <a:r>
              <a:rPr lang="zh-CN" altLang="en-US" sz="3200" b="1"/>
              <a:t>叙述  描写   议论   抒情   说明</a:t>
            </a:r>
          </a:p>
        </p:txBody>
      </p:sp>
      <p:sp>
        <p:nvSpPr>
          <p:cNvPr id="23556" name="文本框 23555"/>
          <p:cNvSpPr txBox="1">
            <a:spLocks noChangeArrowheads="1"/>
          </p:cNvSpPr>
          <p:nvPr/>
        </p:nvSpPr>
        <p:spPr bwMode="auto">
          <a:xfrm>
            <a:off x="157163" y="4732338"/>
            <a:ext cx="8910637" cy="1076325"/>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三、语言风格：</a:t>
            </a:r>
            <a:r>
              <a:rPr lang="zh-CN" altLang="en-US" sz="3200" b="1"/>
              <a:t>平白  质朴  清新  绮丽  简洁  明快  洗炼  含蓄蕴藉</a:t>
            </a:r>
            <a:r>
              <a:rPr lang="en-US" altLang="zh-CN" sz="3200" b="1"/>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blinds(horizontal)">
                                      <p:cBhvr>
                                        <p:cTn id="7" dur="5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554">
                                            <p:txEl>
                                              <p:charRg st="13" end="36"/>
                                            </p:txEl>
                                          </p:spTgt>
                                        </p:tgtEl>
                                        <p:attrNameLst>
                                          <p:attrName>style.visibility</p:attrName>
                                        </p:attrNameLst>
                                      </p:cBhvr>
                                      <p:to>
                                        <p:strVal val="visible"/>
                                      </p:to>
                                    </p:set>
                                    <p:anim calcmode="lin" valueType="num">
                                      <p:cBhvr additive="base">
                                        <p:cTn id="12" dur="500" fill="hold"/>
                                        <p:tgtEl>
                                          <p:spTgt spid="23554">
                                            <p:txEl>
                                              <p:charRg st="13" end="3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3554">
                                            <p:txEl>
                                              <p:charRg st="13" end="36"/>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3555">
                                            <p:txEl>
                                              <p:pRg st="0" end="0"/>
                                            </p:txEl>
                                          </p:spTgt>
                                        </p:tgtEl>
                                        <p:attrNameLst>
                                          <p:attrName>style.visibility</p:attrName>
                                        </p:attrNameLst>
                                      </p:cBhvr>
                                      <p:to>
                                        <p:strVal val="visible"/>
                                      </p:to>
                                    </p:set>
                                    <p:animEffect transition="in" filter="diamond(in)">
                                      <p:cBhvr>
                                        <p:cTn id="18" dur="2000"/>
                                        <p:tgtEl>
                                          <p:spTgt spid="2355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3556"/>
                                        </p:tgtEl>
                                        <p:attrNameLst>
                                          <p:attrName>style.visibility</p:attrName>
                                        </p:attrNameLst>
                                      </p:cBhvr>
                                      <p:to>
                                        <p:strVal val="visible"/>
                                      </p:to>
                                    </p:set>
                                    <p:animEffect transition="in" filter="box(in)">
                                      <p:cBhvr>
                                        <p:cTn id="23"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6145"/>
          <p:cNvSpPr>
            <a:spLocks noGrp="1" noChangeArrowheads="1"/>
          </p:cNvSpPr>
          <p:nvPr>
            <p:ph type="title"/>
          </p:nvPr>
        </p:nvSpPr>
        <p:spPr>
          <a:xfrm>
            <a:off x="323528" y="0"/>
            <a:ext cx="8540750" cy="1143000"/>
          </a:xfrm>
        </p:spPr>
        <p:txBody>
          <a:bodyPr>
            <a:normAutofit fontScale="90000"/>
          </a:bodyPr>
          <a:lstStyle/>
          <a:p>
            <a:r>
              <a:rPr lang="zh-CN" altLang="en-US" b="1" dirty="0" smtClean="0"/>
              <a:t>五、鉴赏小说构思的艺术特色</a:t>
            </a:r>
            <a:r>
              <a:rPr lang="en-US" altLang="zh-CN" b="1" dirty="0" smtClean="0"/>
              <a:t/>
            </a:r>
            <a:br>
              <a:rPr lang="en-US" altLang="zh-CN" b="1" dirty="0" smtClean="0"/>
            </a:br>
            <a:endParaRPr lang="zh-CN" altLang="en-US" b="1" dirty="0" smtClean="0">
              <a:solidFill>
                <a:srgbClr val="FF0000"/>
              </a:solidFill>
            </a:endParaRPr>
          </a:p>
        </p:txBody>
      </p:sp>
      <p:sp>
        <p:nvSpPr>
          <p:cNvPr id="5123" name="文本占位符 6146"/>
          <p:cNvSpPr>
            <a:spLocks noGrp="1" noChangeArrowheads="1"/>
          </p:cNvSpPr>
          <p:nvPr>
            <p:ph idx="1"/>
          </p:nvPr>
        </p:nvSpPr>
        <p:spPr>
          <a:xfrm>
            <a:off x="0" y="692696"/>
            <a:ext cx="9144000" cy="6165304"/>
          </a:xfrm>
        </p:spPr>
        <p:txBody>
          <a:bodyPr/>
          <a:lstStyle/>
          <a:p>
            <a:pPr>
              <a:buNone/>
            </a:pPr>
            <a:r>
              <a:rPr lang="zh-CN" altLang="en-US" b="1" dirty="0" smtClean="0">
                <a:solidFill>
                  <a:schemeClr val="tx2"/>
                </a:solidFill>
              </a:rPr>
              <a:t>(1)鉴赏一：</a:t>
            </a:r>
            <a:r>
              <a:rPr lang="zh-CN" altLang="en-US" b="1" dirty="0" smtClean="0">
                <a:solidFill>
                  <a:srgbClr val="FF0000"/>
                </a:solidFill>
              </a:rPr>
              <a:t>题目</a:t>
            </a:r>
          </a:p>
          <a:p>
            <a:pPr eaLnBrk="1" hangingPunct="1">
              <a:buFontTx/>
              <a:buNone/>
            </a:pPr>
            <a:r>
              <a:rPr lang="en-US" altLang="zh-CN" b="1" dirty="0" smtClean="0">
                <a:solidFill>
                  <a:srgbClr val="FF0000"/>
                </a:solidFill>
              </a:rPr>
              <a:t>1</a:t>
            </a:r>
            <a:r>
              <a:rPr lang="zh-CN" altLang="en-US" b="1" dirty="0" smtClean="0">
                <a:solidFill>
                  <a:srgbClr val="FF0000"/>
                </a:solidFill>
              </a:rPr>
              <a:t>、以主要内容或主要事件拟题</a:t>
            </a:r>
            <a:r>
              <a:rPr lang="zh-CN" altLang="en-US" b="1" dirty="0" smtClean="0"/>
              <a:t>。比较适合内容</a:t>
            </a:r>
          </a:p>
          <a:p>
            <a:pPr eaLnBrk="1" hangingPunct="1">
              <a:buFontTx/>
              <a:buNone/>
            </a:pPr>
            <a:r>
              <a:rPr lang="zh-CN" altLang="en-US" b="1" dirty="0" smtClean="0"/>
              <a:t>或事件具体且单一的文章。如《祝福》</a:t>
            </a:r>
          </a:p>
          <a:p>
            <a:pPr eaLnBrk="1" hangingPunct="1">
              <a:buFontTx/>
              <a:buNone/>
            </a:pPr>
            <a:r>
              <a:rPr lang="zh-CN" altLang="en-US" b="1" dirty="0" smtClean="0">
                <a:solidFill>
                  <a:srgbClr val="FF0000"/>
                </a:solidFill>
              </a:rPr>
              <a:t>2、以贯穿全文的线索拟题</a:t>
            </a:r>
            <a:r>
              <a:rPr lang="zh-CN" altLang="en-US" b="1" dirty="0" smtClean="0"/>
              <a:t>。比较适合以实物为</a:t>
            </a:r>
          </a:p>
          <a:p>
            <a:pPr eaLnBrk="1" hangingPunct="1">
              <a:buFontTx/>
              <a:buNone/>
            </a:pPr>
            <a:r>
              <a:rPr lang="zh-CN" altLang="en-US" b="1" dirty="0" smtClean="0"/>
              <a:t>线索的文章。如：</a:t>
            </a:r>
            <a:r>
              <a:rPr lang="en-US" altLang="zh-CN" b="1" dirty="0" smtClean="0"/>
              <a:t>2012</a:t>
            </a:r>
            <a:r>
              <a:rPr lang="zh-CN" altLang="en-US" b="1" dirty="0" smtClean="0"/>
              <a:t>年浙江高考《母亲的中药铺》</a:t>
            </a:r>
          </a:p>
          <a:p>
            <a:pPr eaLnBrk="1" hangingPunct="1">
              <a:buFontTx/>
              <a:buNone/>
            </a:pPr>
            <a:r>
              <a:rPr lang="zh-CN" altLang="en-US" b="1" dirty="0" smtClean="0">
                <a:solidFill>
                  <a:srgbClr val="FF0000"/>
                </a:solidFill>
              </a:rPr>
              <a:t>3、以有象征意义又暗含中心的的实物为题</a:t>
            </a:r>
            <a:r>
              <a:rPr lang="zh-CN" altLang="en-US" b="1" dirty="0" smtClean="0"/>
              <a:t>。</a:t>
            </a:r>
          </a:p>
          <a:p>
            <a:pPr eaLnBrk="1" hangingPunct="1">
              <a:buFontTx/>
              <a:buNone/>
            </a:pPr>
            <a:r>
              <a:rPr lang="zh-CN" altLang="en-US" b="1" dirty="0" smtClean="0"/>
              <a:t>《半张纸》</a:t>
            </a:r>
          </a:p>
          <a:p>
            <a:pPr eaLnBrk="1" hangingPunct="1">
              <a:buFontTx/>
              <a:buNone/>
            </a:pPr>
            <a:r>
              <a:rPr lang="zh-CN" altLang="en-US" b="1" dirty="0" smtClean="0">
                <a:solidFill>
                  <a:srgbClr val="FF0000"/>
                </a:solidFill>
              </a:rPr>
              <a:t>4、以主要人物或事物为题</a:t>
            </a:r>
            <a:r>
              <a:rPr lang="zh-CN" altLang="en-US" b="1" dirty="0" smtClean="0"/>
              <a:t>。如《素芭》</a:t>
            </a:r>
          </a:p>
          <a:p>
            <a:pPr eaLnBrk="1" hangingPunct="1">
              <a:buFontTx/>
              <a:buNone/>
            </a:pPr>
            <a:r>
              <a:rPr lang="zh-CN" altLang="en-US" b="1" dirty="0" smtClean="0">
                <a:solidFill>
                  <a:srgbClr val="FF0000"/>
                </a:solidFill>
              </a:rPr>
              <a:t>5、以特定环境为题</a:t>
            </a:r>
            <a:r>
              <a:rPr lang="zh-CN" altLang="en-US" b="1" dirty="0" smtClean="0"/>
              <a:t>，如：《牲畜林》</a:t>
            </a:r>
          </a:p>
          <a:p>
            <a:pPr eaLnBrk="1" hangingPunct="1"/>
            <a:endParaRPr lang="zh-CN" altLang="en-US" b="1"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占位符 25601"/>
          <p:cNvSpPr>
            <a:spLocks noGrp="1" noChangeArrowheads="1"/>
          </p:cNvSpPr>
          <p:nvPr>
            <p:ph idx="1"/>
          </p:nvPr>
        </p:nvSpPr>
        <p:spPr>
          <a:xfrm>
            <a:off x="179388" y="188913"/>
            <a:ext cx="8856662" cy="6481762"/>
          </a:xfrm>
        </p:spPr>
        <p:txBody>
          <a:bodyPr/>
          <a:lstStyle/>
          <a:p>
            <a:pPr eaLnBrk="1" hangingPunct="1">
              <a:buFontTx/>
              <a:buNone/>
            </a:pPr>
            <a:r>
              <a:rPr lang="zh-CN" altLang="en-US" sz="3600" b="1" smtClean="0">
                <a:solidFill>
                  <a:schemeClr val="tx2"/>
                </a:solidFill>
              </a:rPr>
              <a:t>(2)鉴赏二：</a:t>
            </a:r>
            <a:r>
              <a:rPr lang="zh-CN" altLang="en-US" sz="3600" b="1" smtClean="0">
                <a:solidFill>
                  <a:srgbClr val="FF0000"/>
                </a:solidFill>
              </a:rPr>
              <a:t>人称</a:t>
            </a:r>
          </a:p>
          <a:p>
            <a:pPr eaLnBrk="1" hangingPunct="1">
              <a:buFontTx/>
              <a:buNone/>
            </a:pPr>
            <a:r>
              <a:rPr lang="zh-CN" altLang="en-US" sz="3600" b="1" smtClean="0">
                <a:solidFill>
                  <a:srgbClr val="FF0000"/>
                </a:solidFill>
              </a:rPr>
              <a:t>人称 在行文中起到的效果 </a:t>
            </a:r>
          </a:p>
          <a:p>
            <a:pPr eaLnBrk="1" hangingPunct="1">
              <a:buFontTx/>
              <a:buNone/>
            </a:pPr>
            <a:r>
              <a:rPr lang="zh-CN" altLang="en-US" sz="3600" b="1" smtClean="0"/>
              <a:t>第一人称 ：亲切自然，能自由地表达思想</a:t>
            </a:r>
          </a:p>
          <a:p>
            <a:pPr eaLnBrk="1" hangingPunct="1">
              <a:buFontTx/>
              <a:buNone/>
            </a:pPr>
            <a:r>
              <a:rPr lang="zh-CN" altLang="en-US" sz="3600" b="1" smtClean="0"/>
              <a:t>感情。给读者以真实生动之感.。</a:t>
            </a:r>
          </a:p>
          <a:p>
            <a:pPr eaLnBrk="1" hangingPunct="1">
              <a:buFontTx/>
              <a:buNone/>
            </a:pPr>
            <a:r>
              <a:rPr lang="zh-CN" altLang="en-US" sz="3600" b="1" smtClean="0"/>
              <a:t>第二人称： 便于面对面地交流.便于抒情，</a:t>
            </a:r>
          </a:p>
          <a:p>
            <a:pPr eaLnBrk="1" hangingPunct="1">
              <a:buFontTx/>
              <a:buNone/>
            </a:pPr>
            <a:r>
              <a:rPr lang="zh-CN" altLang="en-US" sz="3600" b="1" smtClean="0"/>
              <a:t>加强感染力，有呼告的效果。</a:t>
            </a:r>
          </a:p>
          <a:p>
            <a:pPr eaLnBrk="1" hangingPunct="1">
              <a:buFontTx/>
              <a:buNone/>
            </a:pPr>
            <a:r>
              <a:rPr lang="zh-CN" altLang="en-US" sz="3600" b="1" smtClean="0"/>
              <a:t>第三人称 ：不受时间、空间、生理、心理</a:t>
            </a:r>
          </a:p>
          <a:p>
            <a:pPr eaLnBrk="1" hangingPunct="1">
              <a:buFontTx/>
              <a:buNone/>
            </a:pPr>
            <a:r>
              <a:rPr lang="zh-CN" altLang="en-US" sz="3600" b="1" smtClean="0"/>
              <a:t>的限制，能够比较自由灵活地反映客观事</a:t>
            </a:r>
          </a:p>
          <a:p>
            <a:pPr eaLnBrk="1" hangingPunct="1">
              <a:buFontTx/>
              <a:buNone/>
            </a:pPr>
            <a:r>
              <a:rPr lang="zh-CN" altLang="en-US" sz="3600" b="1" smtClean="0"/>
              <a:t>物。</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占位符 26625"/>
          <p:cNvSpPr>
            <a:spLocks noGrp="1" noChangeArrowheads="1"/>
          </p:cNvSpPr>
          <p:nvPr>
            <p:ph idx="1"/>
          </p:nvPr>
        </p:nvSpPr>
        <p:spPr>
          <a:xfrm>
            <a:off x="182563" y="260350"/>
            <a:ext cx="8856662" cy="6410325"/>
          </a:xfrm>
        </p:spPr>
        <p:txBody>
          <a:bodyPr/>
          <a:lstStyle/>
          <a:p>
            <a:pPr eaLnBrk="1" hangingPunct="1">
              <a:lnSpc>
                <a:spcPct val="90000"/>
              </a:lnSpc>
              <a:buFontTx/>
              <a:buNone/>
            </a:pPr>
            <a:r>
              <a:rPr lang="zh-CN" altLang="en-US" sz="4000" b="1" smtClean="0">
                <a:solidFill>
                  <a:schemeClr val="tx2"/>
                </a:solidFill>
              </a:rPr>
              <a:t>(3)鉴赏三：</a:t>
            </a:r>
            <a:r>
              <a:rPr lang="zh-CN" altLang="en-US" sz="4000" b="1" smtClean="0">
                <a:solidFill>
                  <a:srgbClr val="FF0000"/>
                </a:solidFill>
              </a:rPr>
              <a:t>结构</a:t>
            </a:r>
          </a:p>
          <a:p>
            <a:pPr eaLnBrk="1" hangingPunct="1">
              <a:lnSpc>
                <a:spcPct val="90000"/>
              </a:lnSpc>
              <a:buFontTx/>
              <a:buNone/>
            </a:pPr>
            <a:r>
              <a:rPr lang="zh-CN" altLang="en-US" sz="4000" b="1" smtClean="0"/>
              <a:t>      文章或段落开头： 引起下文，揭示</a:t>
            </a:r>
          </a:p>
          <a:p>
            <a:pPr eaLnBrk="1" hangingPunct="1">
              <a:lnSpc>
                <a:spcPct val="90000"/>
              </a:lnSpc>
              <a:buFontTx/>
              <a:buNone/>
            </a:pPr>
            <a:r>
              <a:rPr lang="zh-CN" altLang="en-US" sz="4000" b="1" smtClean="0"/>
              <a:t>文章中心，突出强调，为后文作铺垫.。</a:t>
            </a:r>
          </a:p>
          <a:p>
            <a:pPr eaLnBrk="1" hangingPunct="1">
              <a:lnSpc>
                <a:spcPct val="90000"/>
              </a:lnSpc>
              <a:buFontTx/>
              <a:buNone/>
            </a:pPr>
            <a:r>
              <a:rPr lang="zh-CN" altLang="en-US" sz="4000" b="1" smtClean="0"/>
              <a:t>      文章或段落中间： 承上启下，转换</a:t>
            </a:r>
          </a:p>
          <a:p>
            <a:pPr eaLnBrk="1" hangingPunct="1">
              <a:lnSpc>
                <a:spcPct val="90000"/>
              </a:lnSpc>
              <a:buFontTx/>
              <a:buNone/>
            </a:pPr>
            <a:r>
              <a:rPr lang="zh-CN" altLang="en-US" sz="4000" b="1" smtClean="0"/>
              <a:t>话题，线索连接，过渡.。</a:t>
            </a:r>
          </a:p>
          <a:p>
            <a:pPr eaLnBrk="1" hangingPunct="1">
              <a:lnSpc>
                <a:spcPct val="90000"/>
              </a:lnSpc>
              <a:buFontTx/>
              <a:buNone/>
            </a:pPr>
            <a:r>
              <a:rPr lang="zh-CN" altLang="en-US" sz="4000" b="1" smtClean="0"/>
              <a:t>      文章或段落结尾 ：总结上文，揭示</a:t>
            </a:r>
          </a:p>
          <a:p>
            <a:pPr eaLnBrk="1" hangingPunct="1">
              <a:lnSpc>
                <a:spcPct val="90000"/>
              </a:lnSpc>
              <a:buFontTx/>
              <a:buNone/>
            </a:pPr>
            <a:r>
              <a:rPr lang="zh-CN" altLang="en-US" sz="4000" b="1" smtClean="0"/>
              <a:t>文章中心，照应文章开头，升华主题。</a:t>
            </a:r>
          </a:p>
          <a:p>
            <a:pPr eaLnBrk="1" hangingPunct="1">
              <a:lnSpc>
                <a:spcPct val="90000"/>
              </a:lnSpc>
            </a:pPr>
            <a:endParaRPr lang="zh-CN" altLang="en-US" sz="4000" b="1" smtClean="0"/>
          </a:p>
          <a:p>
            <a:pPr eaLnBrk="1" hangingPunct="1">
              <a:lnSpc>
                <a:spcPct val="90000"/>
              </a:lnSpc>
            </a:pPr>
            <a:endParaRPr lang="zh-CN" altLang="en-US" sz="4000" b="1"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占位符 27649"/>
          <p:cNvSpPr>
            <a:spLocks noGrp="1" noChangeArrowheads="1"/>
          </p:cNvSpPr>
          <p:nvPr>
            <p:ph idx="1"/>
          </p:nvPr>
        </p:nvSpPr>
        <p:spPr>
          <a:xfrm>
            <a:off x="180975" y="190500"/>
            <a:ext cx="8785225" cy="6480175"/>
          </a:xfrm>
        </p:spPr>
        <p:txBody>
          <a:bodyPr/>
          <a:lstStyle/>
          <a:p>
            <a:pPr eaLnBrk="1" hangingPunct="1">
              <a:lnSpc>
                <a:spcPct val="90000"/>
              </a:lnSpc>
              <a:buFontTx/>
              <a:buNone/>
            </a:pPr>
            <a:r>
              <a:rPr lang="zh-CN" altLang="en-US" b="1" smtClean="0">
                <a:solidFill>
                  <a:schemeClr val="tx2"/>
                </a:solidFill>
              </a:rPr>
              <a:t>(4)鉴赏四：</a:t>
            </a:r>
            <a:r>
              <a:rPr lang="zh-CN" altLang="en-US" b="1" smtClean="0">
                <a:solidFill>
                  <a:srgbClr val="FF0000"/>
                </a:solidFill>
              </a:rPr>
              <a:t>表现手法</a:t>
            </a:r>
          </a:p>
          <a:p>
            <a:pPr eaLnBrk="1" hangingPunct="1">
              <a:lnSpc>
                <a:spcPct val="90000"/>
              </a:lnSpc>
              <a:buFontTx/>
              <a:buNone/>
            </a:pPr>
            <a:r>
              <a:rPr lang="zh-CN" altLang="en-US" b="1" smtClean="0"/>
              <a:t>       </a:t>
            </a:r>
            <a:r>
              <a:rPr lang="zh-CN" altLang="en-US" b="1" smtClean="0">
                <a:solidFill>
                  <a:srgbClr val="FF0000"/>
                </a:solidFill>
              </a:rPr>
              <a:t>象征</a:t>
            </a:r>
            <a:r>
              <a:rPr lang="zh-CN" altLang="en-US" b="1" smtClean="0"/>
              <a:t>具有暗示的作用。运用象征能够引起读</a:t>
            </a:r>
          </a:p>
          <a:p>
            <a:pPr eaLnBrk="1" hangingPunct="1">
              <a:lnSpc>
                <a:spcPct val="90000"/>
              </a:lnSpc>
              <a:buFontTx/>
              <a:buNone/>
            </a:pPr>
            <a:r>
              <a:rPr lang="zh-CN" altLang="en-US" b="1" smtClean="0"/>
              <a:t>者联想，加深读者对文章情感和哲理的理解.。</a:t>
            </a:r>
          </a:p>
          <a:p>
            <a:pPr eaLnBrk="1" hangingPunct="1">
              <a:lnSpc>
                <a:spcPct val="90000"/>
              </a:lnSpc>
              <a:buFontTx/>
              <a:buNone/>
            </a:pPr>
            <a:r>
              <a:rPr lang="zh-CN" altLang="en-US" b="1" smtClean="0"/>
              <a:t>       </a:t>
            </a:r>
            <a:r>
              <a:rPr lang="zh-CN" altLang="en-US" b="1" smtClean="0">
                <a:solidFill>
                  <a:srgbClr val="FF0000"/>
                </a:solidFill>
              </a:rPr>
              <a:t>铺垫</a:t>
            </a:r>
            <a:r>
              <a:rPr lang="zh-CN" altLang="en-US" b="1" smtClean="0"/>
              <a:t>的作用是引出后文，曲径通幽。呼应能</a:t>
            </a:r>
          </a:p>
          <a:p>
            <a:pPr eaLnBrk="1" hangingPunct="1">
              <a:lnSpc>
                <a:spcPct val="90000"/>
              </a:lnSpc>
              <a:buFontTx/>
              <a:buNone/>
            </a:pPr>
            <a:r>
              <a:rPr lang="zh-CN" altLang="en-US" b="1" smtClean="0"/>
              <a:t>使结构显得紧凑严谨.。</a:t>
            </a:r>
          </a:p>
          <a:p>
            <a:pPr eaLnBrk="1" hangingPunct="1">
              <a:lnSpc>
                <a:spcPct val="90000"/>
              </a:lnSpc>
              <a:buFontTx/>
              <a:buNone/>
            </a:pPr>
            <a:r>
              <a:rPr lang="zh-CN" altLang="en-US" b="1" smtClean="0"/>
              <a:t>       </a:t>
            </a:r>
            <a:r>
              <a:rPr lang="zh-CN" altLang="en-US" b="1" smtClean="0">
                <a:solidFill>
                  <a:srgbClr val="FF0000"/>
                </a:solidFill>
              </a:rPr>
              <a:t>衬托或烘托</a:t>
            </a:r>
            <a:r>
              <a:rPr lang="zh-CN" altLang="en-US" b="1" smtClean="0"/>
              <a:t> 可以突现正面或反面事物，增</a:t>
            </a:r>
          </a:p>
          <a:p>
            <a:pPr eaLnBrk="1" hangingPunct="1">
              <a:lnSpc>
                <a:spcPct val="90000"/>
              </a:lnSpc>
              <a:buFontTx/>
              <a:buNone/>
            </a:pPr>
            <a:r>
              <a:rPr lang="zh-CN" altLang="en-US" b="1" smtClean="0"/>
              <a:t>强语气，表达强烈的思想感情，深化文章的中心</a:t>
            </a:r>
          </a:p>
          <a:p>
            <a:pPr eaLnBrk="1" hangingPunct="1">
              <a:lnSpc>
                <a:spcPct val="90000"/>
              </a:lnSpc>
              <a:buFontTx/>
              <a:buNone/>
            </a:pPr>
            <a:r>
              <a:rPr lang="zh-CN" altLang="en-US" b="1" smtClean="0"/>
              <a:t>思想.。</a:t>
            </a:r>
          </a:p>
          <a:p>
            <a:pPr eaLnBrk="1" hangingPunct="1">
              <a:lnSpc>
                <a:spcPct val="90000"/>
              </a:lnSpc>
              <a:buFontTx/>
              <a:buNone/>
            </a:pPr>
            <a:r>
              <a:rPr lang="zh-CN" altLang="en-US" b="1" smtClean="0"/>
              <a:t>       </a:t>
            </a:r>
            <a:r>
              <a:rPr lang="zh-CN" altLang="en-US" b="1" smtClean="0">
                <a:solidFill>
                  <a:srgbClr val="FF0000"/>
                </a:solidFill>
              </a:rPr>
              <a:t>抑扬 </a:t>
            </a:r>
            <a:r>
              <a:rPr lang="zh-CN" altLang="en-US" b="1" smtClean="0"/>
              <a:t>突出强调作者肯定(先抑后扬)或否定</a:t>
            </a:r>
          </a:p>
          <a:p>
            <a:pPr eaLnBrk="1" hangingPunct="1">
              <a:lnSpc>
                <a:spcPct val="90000"/>
              </a:lnSpc>
              <a:buFontTx/>
              <a:buNone/>
            </a:pPr>
            <a:r>
              <a:rPr lang="zh-CN" altLang="en-US" b="1" smtClean="0"/>
              <a:t>(先扬后抑)的态度。</a:t>
            </a:r>
          </a:p>
          <a:p>
            <a:pPr eaLnBrk="1" hangingPunct="1">
              <a:lnSpc>
                <a:spcPct val="90000"/>
              </a:lnSpc>
            </a:pPr>
            <a:endParaRPr lang="zh-CN" altLang="en-US" b="1"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命题形式</a:t>
            </a:r>
            <a:endParaRPr lang="zh-CN" altLang="en-US" dirty="0">
              <a:solidFill>
                <a:srgbClr val="FF0000"/>
              </a:solidFill>
            </a:endParaRPr>
          </a:p>
        </p:txBody>
      </p:sp>
      <p:sp>
        <p:nvSpPr>
          <p:cNvPr id="3" name="内容占位符 2"/>
          <p:cNvSpPr>
            <a:spLocks noGrp="1"/>
          </p:cNvSpPr>
          <p:nvPr>
            <p:ph idx="1"/>
          </p:nvPr>
        </p:nvSpPr>
        <p:spPr/>
        <p:txBody>
          <a:bodyPr/>
          <a:lstStyle/>
          <a:p>
            <a:r>
              <a:rPr lang="zh-CN" altLang="en-US" dirty="0" smtClean="0"/>
              <a:t>         虽然浙江命题近几年存在学习全国卷命题的趋向，但是由于需要稳中求变，所以依然是</a:t>
            </a:r>
            <a:r>
              <a:rPr lang="en-US" altLang="zh-CN" dirty="0" smtClean="0"/>
              <a:t>4</a:t>
            </a:r>
            <a:r>
              <a:rPr lang="zh-CN" altLang="en-US" dirty="0" smtClean="0"/>
              <a:t>道简答题，分值按照</a:t>
            </a:r>
            <a:r>
              <a:rPr lang="en-US" altLang="zh-CN" dirty="0" smtClean="0"/>
              <a:t>4</a:t>
            </a:r>
            <a:r>
              <a:rPr lang="zh-CN" altLang="en-US" dirty="0" smtClean="0"/>
              <a:t>、</a:t>
            </a:r>
            <a:r>
              <a:rPr lang="en-US" altLang="zh-CN" dirty="0" smtClean="0"/>
              <a:t>4</a:t>
            </a:r>
            <a:r>
              <a:rPr lang="zh-CN" altLang="en-US" dirty="0" smtClean="0"/>
              <a:t>、</a:t>
            </a:r>
            <a:r>
              <a:rPr lang="en-US" altLang="zh-CN" dirty="0" smtClean="0"/>
              <a:t>6</a:t>
            </a:r>
            <a:r>
              <a:rPr lang="zh-CN" altLang="en-US" dirty="0" smtClean="0"/>
              <a:t>、</a:t>
            </a:r>
            <a:r>
              <a:rPr lang="en-US" altLang="zh-CN" dirty="0" smtClean="0"/>
              <a:t>6</a:t>
            </a:r>
            <a:r>
              <a:rPr lang="zh-CN" altLang="en-US" dirty="0" smtClean="0"/>
              <a:t>设置总分</a:t>
            </a:r>
            <a:r>
              <a:rPr lang="en-US" altLang="zh-CN" dirty="0" smtClean="0"/>
              <a:t>20</a:t>
            </a:r>
            <a:r>
              <a:rPr lang="zh-CN" altLang="en-US" dirty="0" smtClean="0"/>
              <a:t>分不会改变。</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占位符 28673"/>
          <p:cNvSpPr>
            <a:spLocks noGrp="1" noChangeArrowheads="1"/>
          </p:cNvSpPr>
          <p:nvPr>
            <p:ph idx="1"/>
          </p:nvPr>
        </p:nvSpPr>
        <p:spPr>
          <a:xfrm>
            <a:off x="107950" y="192088"/>
            <a:ext cx="9001125" cy="6551612"/>
          </a:xfrm>
        </p:spPr>
        <p:txBody>
          <a:bodyPr/>
          <a:lstStyle/>
          <a:p>
            <a:pPr eaLnBrk="1" hangingPunct="1">
              <a:lnSpc>
                <a:spcPct val="80000"/>
              </a:lnSpc>
              <a:buFontTx/>
              <a:buNone/>
            </a:pPr>
            <a:r>
              <a:rPr lang="zh-CN" altLang="en-US" b="1" smtClean="0">
                <a:solidFill>
                  <a:schemeClr val="tx2"/>
                </a:solidFill>
              </a:rPr>
              <a:t>(5)鉴赏五:</a:t>
            </a:r>
            <a:r>
              <a:rPr lang="zh-CN" altLang="en-US" b="1" smtClean="0">
                <a:solidFill>
                  <a:srgbClr val="FF0000"/>
                </a:solidFill>
              </a:rPr>
              <a:t>情节</a:t>
            </a:r>
          </a:p>
          <a:p>
            <a:pPr eaLnBrk="1" hangingPunct="1">
              <a:lnSpc>
                <a:spcPct val="80000"/>
              </a:lnSpc>
              <a:buFontTx/>
              <a:buNone/>
            </a:pPr>
            <a:r>
              <a:rPr lang="zh-CN" altLang="en-US" b="1" smtClean="0"/>
              <a:t>        曲折跌宕,情节发展既在意料之外,又在情理</a:t>
            </a:r>
          </a:p>
          <a:p>
            <a:pPr eaLnBrk="1" hangingPunct="1">
              <a:lnSpc>
                <a:spcPct val="80000"/>
              </a:lnSpc>
              <a:buFontTx/>
              <a:buNone/>
            </a:pPr>
            <a:r>
              <a:rPr lang="zh-CN" altLang="en-US" b="1" smtClean="0"/>
              <a:t>之中。制造悬念,借以引起读者的兴趣,加强作品的</a:t>
            </a:r>
          </a:p>
          <a:p>
            <a:pPr eaLnBrk="1" hangingPunct="1">
              <a:lnSpc>
                <a:spcPct val="80000"/>
              </a:lnSpc>
              <a:buFontTx/>
              <a:buNone/>
            </a:pPr>
            <a:r>
              <a:rPr lang="zh-CN" altLang="en-US" b="1" smtClean="0"/>
              <a:t>艺术感染力.</a:t>
            </a:r>
          </a:p>
          <a:p>
            <a:pPr eaLnBrk="1" hangingPunct="1">
              <a:lnSpc>
                <a:spcPct val="80000"/>
              </a:lnSpc>
              <a:buFontTx/>
              <a:buNone/>
            </a:pPr>
            <a:r>
              <a:rPr lang="zh-CN" altLang="en-US" b="1" smtClean="0">
                <a:solidFill>
                  <a:schemeClr val="tx2"/>
                </a:solidFill>
              </a:rPr>
              <a:t>(6)鉴赏六:</a:t>
            </a:r>
            <a:r>
              <a:rPr lang="zh-CN" altLang="en-US" b="1" smtClean="0">
                <a:solidFill>
                  <a:srgbClr val="FF0000"/>
                </a:solidFill>
              </a:rPr>
              <a:t>描写方法</a:t>
            </a:r>
          </a:p>
          <a:p>
            <a:pPr eaLnBrk="1" hangingPunct="1">
              <a:lnSpc>
                <a:spcPct val="80000"/>
              </a:lnSpc>
              <a:buFontTx/>
              <a:buNone/>
            </a:pPr>
            <a:r>
              <a:rPr lang="zh-CN" altLang="en-US" b="1" smtClean="0"/>
              <a:t>       见塑造人物的方法分析</a:t>
            </a:r>
          </a:p>
          <a:p>
            <a:pPr eaLnBrk="1" hangingPunct="1">
              <a:lnSpc>
                <a:spcPct val="80000"/>
              </a:lnSpc>
              <a:buFontTx/>
              <a:buNone/>
            </a:pPr>
            <a:r>
              <a:rPr lang="zh-CN" altLang="en-US" b="1" smtClean="0">
                <a:solidFill>
                  <a:schemeClr val="tx2"/>
                </a:solidFill>
              </a:rPr>
              <a:t>(7)鉴赏七:</a:t>
            </a:r>
            <a:r>
              <a:rPr lang="zh-CN" altLang="en-US" b="1" smtClean="0">
                <a:solidFill>
                  <a:srgbClr val="FF0000"/>
                </a:solidFill>
              </a:rPr>
              <a:t>语言特色</a:t>
            </a:r>
          </a:p>
          <a:p>
            <a:pPr eaLnBrk="1" hangingPunct="1">
              <a:lnSpc>
                <a:spcPct val="80000"/>
              </a:lnSpc>
              <a:buFontTx/>
              <a:buNone/>
            </a:pPr>
            <a:r>
              <a:rPr lang="zh-CN" altLang="en-US" b="1" smtClean="0"/>
              <a:t>       朴素,华丽,幽默,机智,讽刺凝练隽永,委婉含</a:t>
            </a:r>
          </a:p>
          <a:p>
            <a:pPr eaLnBrk="1" hangingPunct="1">
              <a:lnSpc>
                <a:spcPct val="80000"/>
              </a:lnSpc>
              <a:buFontTx/>
              <a:buNone/>
            </a:pPr>
            <a:r>
              <a:rPr lang="zh-CN" altLang="en-US" b="1" smtClean="0"/>
              <a:t>蓄。常用鉴赏术语,如:意境,开门见山,首尾呼应,,</a:t>
            </a:r>
          </a:p>
          <a:p>
            <a:pPr eaLnBrk="1" hangingPunct="1">
              <a:lnSpc>
                <a:spcPct val="80000"/>
              </a:lnSpc>
              <a:buFontTx/>
              <a:buNone/>
            </a:pPr>
            <a:r>
              <a:rPr lang="zh-CN" altLang="en-US" b="1" smtClean="0"/>
              <a:t>主线(索),脉络清晰,形象生动,含蓄隽永,说服力,感</a:t>
            </a:r>
          </a:p>
          <a:p>
            <a:pPr eaLnBrk="1" hangingPunct="1">
              <a:lnSpc>
                <a:spcPct val="80000"/>
              </a:lnSpc>
              <a:buFontTx/>
              <a:buNone/>
            </a:pPr>
            <a:r>
              <a:rPr lang="zh-CN" altLang="en-US" b="1" smtClean="0"/>
              <a:t>染力,生动具体,细致入微,极富新意,形象化,漫画式,</a:t>
            </a:r>
          </a:p>
          <a:p>
            <a:pPr eaLnBrk="1" hangingPunct="1">
              <a:lnSpc>
                <a:spcPct val="80000"/>
              </a:lnSpc>
              <a:buFontTx/>
              <a:buNone/>
            </a:pPr>
            <a:r>
              <a:rPr lang="zh-CN" altLang="en-US" b="1" smtClean="0"/>
              <a:t>人物性格(广义) ,典型环境,文眼,文章基调凝重悲</a:t>
            </a:r>
          </a:p>
          <a:p>
            <a:pPr eaLnBrk="1" hangingPunct="1">
              <a:lnSpc>
                <a:spcPct val="80000"/>
              </a:lnSpc>
              <a:buFontTx/>
              <a:buNone/>
            </a:pPr>
            <a:r>
              <a:rPr lang="zh-CN" altLang="en-US" b="1" smtClean="0"/>
              <a:t>凉,激昂明快,等等.</a:t>
            </a:r>
          </a:p>
          <a:p>
            <a:pPr eaLnBrk="1" hangingPunct="1">
              <a:lnSpc>
                <a:spcPct val="80000"/>
              </a:lnSpc>
            </a:pPr>
            <a:endParaRPr lang="zh-CN" altLang="en-US" b="1"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dirty="0" smtClean="0">
                <a:solidFill>
                  <a:srgbClr val="FF0000"/>
                </a:solidFill>
              </a:rPr>
              <a:t>考点深度突破一、情节</a:t>
            </a:r>
            <a:endParaRPr lang="zh-CN" altLang="en-US" dirty="0">
              <a:solidFill>
                <a:srgbClr val="FF0000"/>
              </a:solidFill>
            </a:endParaRPr>
          </a:p>
        </p:txBody>
      </p:sp>
      <p:sp>
        <p:nvSpPr>
          <p:cNvPr id="3" name="内容占位符 2"/>
          <p:cNvSpPr>
            <a:spLocks noGrp="1"/>
          </p:cNvSpPr>
          <p:nvPr>
            <p:ph idx="1"/>
          </p:nvPr>
        </p:nvSpPr>
        <p:spPr>
          <a:xfrm>
            <a:off x="323528" y="980728"/>
            <a:ext cx="8640960" cy="5688632"/>
          </a:xfrm>
        </p:spPr>
        <p:txBody>
          <a:bodyPr>
            <a:normAutofit fontScale="92500" lnSpcReduction="10000"/>
          </a:bodyPr>
          <a:lstStyle/>
          <a:p>
            <a:r>
              <a:rPr lang="zh-CN" altLang="en-US" dirty="0" smtClean="0">
                <a:solidFill>
                  <a:srgbClr val="FF0000"/>
                </a:solidFill>
              </a:rPr>
              <a:t>（一）命题种类</a:t>
            </a:r>
            <a:endParaRPr lang="en-US" altLang="zh-CN" dirty="0" smtClean="0">
              <a:solidFill>
                <a:srgbClr val="FF0000"/>
              </a:solidFill>
            </a:endParaRPr>
          </a:p>
          <a:p>
            <a:r>
              <a:rPr lang="en-US" altLang="zh-CN" dirty="0" smtClean="0"/>
              <a:t>1.</a:t>
            </a:r>
            <a:r>
              <a:rPr lang="zh-CN" altLang="en-US" dirty="0" smtClean="0"/>
              <a:t>情节梳理类：概括梳理整篇小说或者某一段落的情节。</a:t>
            </a:r>
            <a:endParaRPr lang="en-US" altLang="zh-CN" dirty="0" smtClean="0"/>
          </a:p>
          <a:p>
            <a:r>
              <a:rPr lang="en-US" altLang="zh-CN" dirty="0" smtClean="0"/>
              <a:t>2.</a:t>
            </a:r>
            <a:r>
              <a:rPr lang="zh-CN" altLang="en-US" dirty="0" smtClean="0"/>
              <a:t>情节作用类：</a:t>
            </a:r>
            <a:endParaRPr lang="en-US" altLang="zh-CN" dirty="0" smtClean="0"/>
          </a:p>
          <a:p>
            <a:r>
              <a:rPr lang="zh-CN" altLang="en-US" dirty="0" smtClean="0"/>
              <a:t>①某情节安排的特点及作用；</a:t>
            </a:r>
            <a:endParaRPr lang="en-US" altLang="zh-CN" dirty="0" smtClean="0"/>
          </a:p>
          <a:p>
            <a:r>
              <a:rPr lang="zh-CN" altLang="en-US" dirty="0" smtClean="0"/>
              <a:t>②小说开头、中间、或者结尾情节的作用；</a:t>
            </a:r>
            <a:endParaRPr lang="en-US" altLang="zh-CN" dirty="0" smtClean="0"/>
          </a:p>
          <a:p>
            <a:r>
              <a:rPr lang="zh-CN" altLang="en-US" dirty="0" smtClean="0"/>
              <a:t>③小说某情节详略、放在某地方之前或者之后或者取舍等作用；</a:t>
            </a:r>
            <a:endParaRPr lang="en-US" altLang="zh-CN" dirty="0" smtClean="0"/>
          </a:p>
          <a:p>
            <a:r>
              <a:rPr lang="zh-CN" altLang="en-US" dirty="0" smtClean="0"/>
              <a:t>④小说情节安排的巧妙方法及其作用，如悬念、线索、伏笔与照应、转折、点面结合、摇摆、延迟、巧合、反讽、抑扬（对比）、欧</a:t>
            </a:r>
            <a:r>
              <a:rPr lang="en-US" altLang="zh-CN" dirty="0" smtClean="0"/>
              <a:t>·</a:t>
            </a:r>
            <a:r>
              <a:rPr lang="zh-CN" altLang="en-US" dirty="0" smtClean="0"/>
              <a:t>亨利式结尾等。</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normAutofit fontScale="90000"/>
          </a:bodyPr>
          <a:lstStyle/>
          <a:p>
            <a:r>
              <a:rPr lang="zh-CN" altLang="en-US" dirty="0" smtClean="0">
                <a:solidFill>
                  <a:srgbClr val="FF0000"/>
                </a:solidFill>
              </a:rPr>
              <a:t>考点深度突破一、情节</a:t>
            </a:r>
            <a:r>
              <a:rPr lang="en-US" altLang="zh-CN" dirty="0" smtClean="0">
                <a:solidFill>
                  <a:srgbClr val="FF0000"/>
                </a:solidFill>
              </a:rPr>
              <a:t/>
            </a:r>
            <a:br>
              <a:rPr lang="en-US" altLang="zh-CN" dirty="0" smtClean="0">
                <a:solidFill>
                  <a:srgbClr val="FF0000"/>
                </a:solidFill>
              </a:rPr>
            </a:br>
            <a:r>
              <a:rPr lang="zh-CN" altLang="en-US" dirty="0" smtClean="0">
                <a:solidFill>
                  <a:srgbClr val="FF0000"/>
                </a:solidFill>
              </a:rPr>
              <a:t>（二）答题方法</a:t>
            </a:r>
            <a:endParaRPr lang="zh-CN" altLang="en-US" dirty="0"/>
          </a:p>
        </p:txBody>
      </p:sp>
      <p:sp>
        <p:nvSpPr>
          <p:cNvPr id="3" name="内容占位符 2"/>
          <p:cNvSpPr>
            <a:spLocks noGrp="1"/>
          </p:cNvSpPr>
          <p:nvPr>
            <p:ph idx="1"/>
          </p:nvPr>
        </p:nvSpPr>
        <p:spPr>
          <a:xfrm>
            <a:off x="0" y="1124744"/>
            <a:ext cx="9144000" cy="5733256"/>
          </a:xfrm>
        </p:spPr>
        <p:txBody>
          <a:bodyPr>
            <a:normAutofit lnSpcReduction="10000"/>
          </a:bodyPr>
          <a:lstStyle/>
          <a:p>
            <a:r>
              <a:rPr lang="en-US" altLang="zh-CN" b="1" dirty="0" smtClean="0">
                <a:solidFill>
                  <a:srgbClr val="002060"/>
                </a:solidFill>
              </a:rPr>
              <a:t>1.</a:t>
            </a:r>
            <a:r>
              <a:rPr lang="zh-CN" altLang="en-US" b="1" dirty="0" smtClean="0">
                <a:solidFill>
                  <a:srgbClr val="002060"/>
                </a:solidFill>
              </a:rPr>
              <a:t>概括情节类</a:t>
            </a:r>
            <a:endParaRPr lang="en-US" altLang="zh-CN" b="1" dirty="0" smtClean="0">
              <a:solidFill>
                <a:srgbClr val="002060"/>
              </a:solidFill>
            </a:endParaRPr>
          </a:p>
          <a:p>
            <a:r>
              <a:rPr lang="zh-CN" altLang="en-US" dirty="0" smtClean="0"/>
              <a:t>总体来说，要按照要求作答。</a:t>
            </a:r>
            <a:endParaRPr lang="en-US" altLang="zh-CN" dirty="0" smtClean="0"/>
          </a:p>
          <a:p>
            <a:r>
              <a:rPr lang="zh-CN" altLang="en-US" dirty="0" smtClean="0"/>
              <a:t>①依据情节发展顺序梳理情节：开端</a:t>
            </a:r>
            <a:r>
              <a:rPr lang="en-US" altLang="zh-CN" dirty="0" smtClean="0"/>
              <a:t>—</a:t>
            </a:r>
            <a:r>
              <a:rPr lang="zh-CN" altLang="en-US" dirty="0" smtClean="0"/>
              <a:t>发展</a:t>
            </a:r>
            <a:r>
              <a:rPr lang="en-US" altLang="zh-CN" dirty="0" smtClean="0"/>
              <a:t>—</a:t>
            </a:r>
            <a:r>
              <a:rPr lang="zh-CN" altLang="en-US" dirty="0" smtClean="0"/>
              <a:t>高潮</a:t>
            </a:r>
            <a:r>
              <a:rPr lang="en-US" altLang="zh-CN" dirty="0" smtClean="0"/>
              <a:t>—</a:t>
            </a:r>
            <a:r>
              <a:rPr lang="zh-CN" altLang="en-US" dirty="0" smtClean="0"/>
              <a:t>结局。</a:t>
            </a:r>
            <a:endParaRPr lang="en-US" altLang="zh-CN" dirty="0" smtClean="0"/>
          </a:p>
          <a:p>
            <a:r>
              <a:rPr lang="zh-CN" altLang="en-US" dirty="0" smtClean="0"/>
              <a:t>②依据线索梳理情节：时间线索或者空间线索或者以某事物为线索或者以情感变化为线索或者以时间为线索或者以某个人物为线索或者小标题式等。</a:t>
            </a:r>
            <a:endParaRPr lang="en-US" altLang="zh-CN" dirty="0" smtClean="0"/>
          </a:p>
          <a:p>
            <a:r>
              <a:rPr lang="zh-CN" altLang="en-US" dirty="0" smtClean="0"/>
              <a:t>③概括的方式有两种：一是用文字叙述情节，即何时何地何人何因何结果；二是线索小标题式梳理，即</a:t>
            </a:r>
            <a:r>
              <a:rPr lang="en-US" altLang="zh-CN" dirty="0" smtClean="0"/>
              <a:t>A—B—C</a:t>
            </a:r>
            <a:r>
              <a:rPr lang="zh-CN" altLang="en-US" dirty="0" smtClean="0"/>
              <a:t>。具体看题目要求来答。</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fontScale="90000"/>
          </a:bodyPr>
          <a:lstStyle/>
          <a:p>
            <a:r>
              <a:rPr lang="zh-CN" altLang="en-US" dirty="0" smtClean="0">
                <a:solidFill>
                  <a:srgbClr val="FF0000"/>
                </a:solidFill>
              </a:rPr>
              <a:t>考点深度突破一、情节</a:t>
            </a:r>
            <a:r>
              <a:rPr lang="en-US" altLang="zh-CN" dirty="0" smtClean="0">
                <a:solidFill>
                  <a:srgbClr val="FF0000"/>
                </a:solidFill>
              </a:rPr>
              <a:t/>
            </a:r>
            <a:br>
              <a:rPr lang="en-US" altLang="zh-CN" dirty="0" smtClean="0">
                <a:solidFill>
                  <a:srgbClr val="FF0000"/>
                </a:solidFill>
              </a:rPr>
            </a:br>
            <a:r>
              <a:rPr lang="zh-CN" altLang="en-US" dirty="0" smtClean="0">
                <a:solidFill>
                  <a:srgbClr val="FF0000"/>
                </a:solidFill>
              </a:rPr>
              <a:t>（二）答题方法</a:t>
            </a:r>
            <a:endParaRPr lang="zh-CN" altLang="en-US" dirty="0"/>
          </a:p>
        </p:txBody>
      </p:sp>
      <p:sp>
        <p:nvSpPr>
          <p:cNvPr id="3" name="内容占位符 2"/>
          <p:cNvSpPr>
            <a:spLocks noGrp="1"/>
          </p:cNvSpPr>
          <p:nvPr>
            <p:ph idx="1"/>
          </p:nvPr>
        </p:nvSpPr>
        <p:spPr>
          <a:xfrm>
            <a:off x="0" y="1124744"/>
            <a:ext cx="9144000" cy="5733256"/>
          </a:xfrm>
        </p:spPr>
        <p:txBody>
          <a:bodyPr/>
          <a:lstStyle/>
          <a:p>
            <a:r>
              <a:rPr lang="en-US" altLang="zh-CN" b="1" dirty="0" smtClean="0">
                <a:solidFill>
                  <a:srgbClr val="002060"/>
                </a:solidFill>
              </a:rPr>
              <a:t>2.</a:t>
            </a:r>
            <a:r>
              <a:rPr lang="zh-CN" altLang="en-US" b="1" dirty="0" smtClean="0">
                <a:solidFill>
                  <a:srgbClr val="002060"/>
                </a:solidFill>
              </a:rPr>
              <a:t>情节作用类</a:t>
            </a:r>
            <a:endParaRPr lang="en-US" altLang="zh-CN" b="1" dirty="0" smtClean="0">
              <a:solidFill>
                <a:srgbClr val="002060"/>
              </a:solidFill>
            </a:endParaRPr>
          </a:p>
          <a:p>
            <a:pPr>
              <a:buNone/>
            </a:pPr>
            <a:r>
              <a:rPr lang="en-US" altLang="zh-CN" b="1" dirty="0" smtClean="0">
                <a:solidFill>
                  <a:srgbClr val="002060"/>
                </a:solidFill>
              </a:rPr>
              <a:t>A.</a:t>
            </a:r>
            <a:r>
              <a:rPr lang="zh-CN" altLang="en-US" b="1" dirty="0" smtClean="0">
                <a:solidFill>
                  <a:srgbClr val="002060"/>
                </a:solidFill>
              </a:rPr>
              <a:t>答题思路</a:t>
            </a:r>
            <a:endParaRPr lang="en-US" altLang="zh-CN" b="1" dirty="0" smtClean="0">
              <a:solidFill>
                <a:srgbClr val="002060"/>
              </a:solidFill>
            </a:endParaRPr>
          </a:p>
          <a:p>
            <a:pPr>
              <a:buNone/>
            </a:pPr>
            <a:r>
              <a:rPr lang="zh-CN" altLang="en-US" dirty="0" smtClean="0"/>
              <a:t> ①关注位置； ②结构</a:t>
            </a:r>
            <a:r>
              <a:rPr lang="en-US" altLang="zh-CN" dirty="0" smtClean="0"/>
              <a:t>+</a:t>
            </a:r>
            <a:r>
              <a:rPr lang="zh-CN" altLang="en-US" dirty="0" smtClean="0"/>
              <a:t>内容</a:t>
            </a:r>
            <a:r>
              <a:rPr lang="en-US" altLang="zh-CN" dirty="0" smtClean="0"/>
              <a:t>+</a:t>
            </a:r>
            <a:r>
              <a:rPr lang="zh-CN" altLang="en-US" dirty="0" smtClean="0"/>
              <a:t>表现手法（对比）。</a:t>
            </a:r>
            <a:endParaRPr lang="en-US" altLang="zh-CN" dirty="0" smtClean="0"/>
          </a:p>
          <a:p>
            <a:pPr>
              <a:buNone/>
            </a:pPr>
            <a:r>
              <a:rPr lang="en-US" altLang="zh-CN" b="1" dirty="0" smtClean="0">
                <a:solidFill>
                  <a:srgbClr val="002060"/>
                </a:solidFill>
              </a:rPr>
              <a:t>B.</a:t>
            </a:r>
            <a:r>
              <a:rPr lang="zh-CN" altLang="en-US" b="1" dirty="0" smtClean="0">
                <a:solidFill>
                  <a:srgbClr val="002060"/>
                </a:solidFill>
              </a:rPr>
              <a:t>具体答题如下</a:t>
            </a:r>
            <a:r>
              <a:rPr lang="zh-CN" altLang="en-US" dirty="0" smtClean="0"/>
              <a:t> </a:t>
            </a:r>
            <a:endParaRPr lang="en-US" altLang="zh-CN" dirty="0" smtClean="0"/>
          </a:p>
          <a:p>
            <a:pPr>
              <a:buNone/>
            </a:pPr>
            <a:r>
              <a:rPr lang="zh-CN" altLang="en-US" dirty="0" smtClean="0"/>
              <a:t>① 结构方面：照应开头（结尾一段）或者结尾（开头一段），为下文伏笔或者铺垫、引出下文、承上启下等（开头的段落）。</a:t>
            </a:r>
            <a:endParaRPr lang="en-US" altLang="zh-CN" dirty="0" smtClean="0"/>
          </a:p>
          <a:p>
            <a:pPr>
              <a:buNone/>
            </a:pPr>
            <a:r>
              <a:rPr lang="zh-CN" altLang="en-US" dirty="0" smtClean="0"/>
              <a:t>② 内容方面：主题</a:t>
            </a:r>
            <a:r>
              <a:rPr lang="en-US" altLang="zh-CN" dirty="0" smtClean="0"/>
              <a:t>+</a:t>
            </a:r>
            <a:r>
              <a:rPr lang="zh-CN" altLang="en-US" dirty="0" smtClean="0"/>
              <a:t>标题</a:t>
            </a:r>
            <a:r>
              <a:rPr lang="en-US" altLang="zh-CN" dirty="0" smtClean="0"/>
              <a:t>+</a:t>
            </a:r>
            <a:r>
              <a:rPr lang="zh-CN" altLang="en-US" dirty="0" smtClean="0"/>
              <a:t>人物</a:t>
            </a:r>
            <a:r>
              <a:rPr lang="en-US" altLang="zh-CN" dirty="0" smtClean="0"/>
              <a:t>+</a:t>
            </a:r>
            <a:r>
              <a:rPr lang="zh-CN" altLang="en-US" dirty="0" smtClean="0"/>
              <a:t>情节</a:t>
            </a:r>
            <a:r>
              <a:rPr lang="en-US" altLang="zh-CN" dirty="0" smtClean="0"/>
              <a:t>+</a:t>
            </a:r>
            <a:r>
              <a:rPr lang="zh-CN" altLang="en-US" dirty="0" smtClean="0"/>
              <a:t>表现手法</a:t>
            </a:r>
            <a:r>
              <a:rPr lang="en-US" altLang="zh-CN" dirty="0" smtClean="0"/>
              <a:t>+</a:t>
            </a:r>
            <a:r>
              <a:rPr lang="zh-CN" altLang="en-US" dirty="0" smtClean="0"/>
              <a:t>语言（也可分项作答）。</a:t>
            </a:r>
            <a:endParaRPr lang="en-US" altLang="zh-CN"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考点深度突破一、情节</a:t>
            </a:r>
            <a:r>
              <a:rPr lang="en-US" altLang="zh-CN" dirty="0" smtClean="0">
                <a:solidFill>
                  <a:srgbClr val="FF0000"/>
                </a:solidFill>
              </a:rPr>
              <a:t/>
            </a:r>
            <a:br>
              <a:rPr lang="en-US" altLang="zh-CN" dirty="0" smtClean="0">
                <a:solidFill>
                  <a:srgbClr val="FF0000"/>
                </a:solidFill>
              </a:rPr>
            </a:br>
            <a:r>
              <a:rPr lang="zh-CN" altLang="en-US" dirty="0" smtClean="0">
                <a:solidFill>
                  <a:srgbClr val="FF0000"/>
                </a:solidFill>
              </a:rPr>
              <a:t>（二）答题方法</a:t>
            </a:r>
            <a:endParaRPr lang="zh-CN" altLang="en-US" dirty="0"/>
          </a:p>
        </p:txBody>
      </p:sp>
      <p:sp>
        <p:nvSpPr>
          <p:cNvPr id="3" name="内容占位符 2"/>
          <p:cNvSpPr>
            <a:spLocks noGrp="1"/>
          </p:cNvSpPr>
          <p:nvPr>
            <p:ph idx="1"/>
          </p:nvPr>
        </p:nvSpPr>
        <p:spPr>
          <a:xfrm>
            <a:off x="0" y="1412776"/>
            <a:ext cx="9144000" cy="5445224"/>
          </a:xfrm>
        </p:spPr>
        <p:txBody>
          <a:bodyPr>
            <a:normAutofit lnSpcReduction="10000"/>
          </a:bodyPr>
          <a:lstStyle/>
          <a:p>
            <a:r>
              <a:rPr lang="zh-CN" altLang="en-US" b="1" dirty="0" smtClean="0">
                <a:solidFill>
                  <a:srgbClr val="002060"/>
                </a:solidFill>
              </a:rPr>
              <a:t>③构思情节采用的技巧方面的作用</a:t>
            </a:r>
            <a:endParaRPr lang="en-US" altLang="zh-CN" b="1" dirty="0" smtClean="0">
              <a:solidFill>
                <a:srgbClr val="002060"/>
              </a:solidFill>
            </a:endParaRPr>
          </a:p>
          <a:p>
            <a:r>
              <a:rPr lang="zh-CN" altLang="en-US" b="1" dirty="0" smtClean="0">
                <a:solidFill>
                  <a:srgbClr val="002060"/>
                </a:solidFill>
              </a:rPr>
              <a:t>详略安排的作用有：</a:t>
            </a:r>
            <a:r>
              <a:rPr lang="en-US" altLang="zh-CN" dirty="0" smtClean="0"/>
              <a:t>a.</a:t>
            </a:r>
            <a:r>
              <a:rPr lang="zh-CN" altLang="en-US" dirty="0" smtClean="0"/>
              <a:t>突出（丰富）人物形象；</a:t>
            </a:r>
            <a:r>
              <a:rPr lang="en-US" altLang="zh-CN" dirty="0" smtClean="0"/>
              <a:t>b.</a:t>
            </a:r>
            <a:r>
              <a:rPr lang="zh-CN" altLang="en-US" dirty="0" smtClean="0"/>
              <a:t>突出主题；</a:t>
            </a:r>
            <a:r>
              <a:rPr lang="en-US" altLang="zh-CN" dirty="0" smtClean="0"/>
              <a:t>c.</a:t>
            </a:r>
            <a:r>
              <a:rPr lang="zh-CN" altLang="en-US" dirty="0" smtClean="0"/>
              <a:t>使情节更曲折增加趣味；</a:t>
            </a:r>
            <a:r>
              <a:rPr lang="en-US" altLang="zh-CN" dirty="0" smtClean="0"/>
              <a:t>d.</a:t>
            </a:r>
            <a:r>
              <a:rPr lang="zh-CN" altLang="en-US" dirty="0" smtClean="0"/>
              <a:t>表现某个特定的文化传统或风俗人情；</a:t>
            </a:r>
            <a:r>
              <a:rPr lang="en-US" altLang="zh-CN" dirty="0" smtClean="0"/>
              <a:t>e.</a:t>
            </a:r>
            <a:r>
              <a:rPr lang="zh-CN" altLang="en-US" dirty="0" smtClean="0"/>
              <a:t>照应题目。</a:t>
            </a:r>
            <a:endParaRPr lang="en-US" altLang="zh-CN" dirty="0" smtClean="0"/>
          </a:p>
          <a:p>
            <a:r>
              <a:rPr lang="zh-CN" altLang="en-US" b="1" dirty="0" smtClean="0">
                <a:solidFill>
                  <a:srgbClr val="002060"/>
                </a:solidFill>
              </a:rPr>
              <a:t>伏笔与照应的作用有：</a:t>
            </a:r>
            <a:r>
              <a:rPr lang="zh-CN" altLang="en-US" dirty="0" smtClean="0"/>
              <a:t>前呼后应，构思精巧，行文缜密，使文章结构圆合完整严谨，真实可信。</a:t>
            </a:r>
            <a:endParaRPr lang="en-US" altLang="zh-CN" dirty="0" smtClean="0"/>
          </a:p>
          <a:p>
            <a:r>
              <a:rPr lang="zh-CN" altLang="en-US" b="1" dirty="0" smtClean="0">
                <a:solidFill>
                  <a:srgbClr val="002060"/>
                </a:solidFill>
              </a:rPr>
              <a:t>卒章显志的作用有：</a:t>
            </a:r>
            <a:r>
              <a:rPr lang="zh-CN" altLang="en-US" dirty="0" smtClean="0"/>
              <a:t>总结全文，使结构完整，水到渠成地表现了主题。</a:t>
            </a:r>
            <a:endParaRPr lang="en-US" altLang="zh-CN" dirty="0" smtClean="0"/>
          </a:p>
          <a:p>
            <a:r>
              <a:rPr lang="zh-CN" altLang="en-US" b="1" dirty="0" smtClean="0">
                <a:solidFill>
                  <a:srgbClr val="002060"/>
                </a:solidFill>
              </a:rPr>
              <a:t>摇摆与延迟的作用：</a:t>
            </a:r>
            <a:r>
              <a:rPr lang="zh-CN" altLang="en-US" dirty="0" smtClean="0"/>
              <a:t>避免结局过早出现，造成情节一波三折、跌宕起伏，有张有弛引人入胜；使人物形象更鲜明主题更突出。</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考点突破一、情节</a:t>
            </a:r>
            <a:r>
              <a:rPr lang="en-US" altLang="zh-CN" dirty="0" smtClean="0">
                <a:solidFill>
                  <a:srgbClr val="FF0000"/>
                </a:solidFill>
              </a:rPr>
              <a:t/>
            </a:r>
            <a:br>
              <a:rPr lang="en-US" altLang="zh-CN" dirty="0" smtClean="0">
                <a:solidFill>
                  <a:srgbClr val="FF0000"/>
                </a:solidFill>
              </a:rPr>
            </a:br>
            <a:r>
              <a:rPr lang="zh-CN" altLang="en-US" dirty="0" smtClean="0">
                <a:solidFill>
                  <a:srgbClr val="FF0000"/>
                </a:solidFill>
              </a:rPr>
              <a:t>（二）答题方法</a:t>
            </a:r>
            <a:endParaRPr lang="zh-CN" altLang="en-US" dirty="0"/>
          </a:p>
        </p:txBody>
      </p:sp>
      <p:sp>
        <p:nvSpPr>
          <p:cNvPr id="3" name="内容占位符 2"/>
          <p:cNvSpPr>
            <a:spLocks noGrp="1"/>
          </p:cNvSpPr>
          <p:nvPr>
            <p:ph idx="1"/>
          </p:nvPr>
        </p:nvSpPr>
        <p:spPr>
          <a:xfrm>
            <a:off x="0" y="1412776"/>
            <a:ext cx="9144000" cy="5256584"/>
          </a:xfrm>
        </p:spPr>
        <p:txBody>
          <a:bodyPr>
            <a:normAutofit lnSpcReduction="10000"/>
          </a:bodyPr>
          <a:lstStyle/>
          <a:p>
            <a:r>
              <a:rPr lang="zh-CN" altLang="en-US" b="1" dirty="0" smtClean="0">
                <a:solidFill>
                  <a:srgbClr val="002060"/>
                </a:solidFill>
              </a:rPr>
              <a:t>悬念的作用有：</a:t>
            </a:r>
            <a:r>
              <a:rPr lang="zh-CN" altLang="en-US" dirty="0" smtClean="0"/>
              <a:t>吸引读者，造成起伏之美，突出相关情节。</a:t>
            </a:r>
            <a:endParaRPr lang="en-US" altLang="zh-CN" dirty="0" smtClean="0"/>
          </a:p>
          <a:p>
            <a:r>
              <a:rPr lang="zh-CN" altLang="en-US" b="1" dirty="0" smtClean="0">
                <a:solidFill>
                  <a:srgbClr val="002060"/>
                </a:solidFill>
              </a:rPr>
              <a:t>巧合的作用有：</a:t>
            </a:r>
            <a:r>
              <a:rPr lang="zh-CN" altLang="en-US" dirty="0" smtClean="0"/>
              <a:t>使情节偶然中有必然，必然中有偶然，使内容更集中，矛盾更突出，人物性格更鲜明丰腴，主题更突出。</a:t>
            </a:r>
            <a:endParaRPr lang="en-US" altLang="zh-CN" dirty="0" smtClean="0"/>
          </a:p>
          <a:p>
            <a:r>
              <a:rPr lang="zh-CN" altLang="en-US" b="1" dirty="0" smtClean="0">
                <a:solidFill>
                  <a:srgbClr val="002060"/>
                </a:solidFill>
              </a:rPr>
              <a:t>欧</a:t>
            </a:r>
            <a:r>
              <a:rPr lang="en-US" altLang="zh-CN" b="1" dirty="0" smtClean="0">
                <a:solidFill>
                  <a:srgbClr val="002060"/>
                </a:solidFill>
              </a:rPr>
              <a:t>·</a:t>
            </a:r>
            <a:r>
              <a:rPr lang="zh-CN" altLang="en-US" b="1" dirty="0" smtClean="0">
                <a:solidFill>
                  <a:srgbClr val="002060"/>
                </a:solidFill>
              </a:rPr>
              <a:t>亨利式结尾的作用：</a:t>
            </a:r>
            <a:r>
              <a:rPr lang="zh-CN" altLang="en-US" dirty="0" smtClean="0"/>
              <a:t>情节突转，波澜起伏，戛然而止，留有空白，引发读者深思；精巧美妙引人入胜，意味隽永耐人寻味；形成对比，揭示主题。</a:t>
            </a:r>
            <a:endParaRPr lang="en-US" altLang="zh-CN" dirty="0" smtClean="0"/>
          </a:p>
          <a:p>
            <a:r>
              <a:rPr lang="zh-CN" altLang="en-US" b="1" dirty="0" smtClean="0">
                <a:solidFill>
                  <a:srgbClr val="002060"/>
                </a:solidFill>
              </a:rPr>
              <a:t>反讽手法的作用：</a:t>
            </a:r>
            <a:r>
              <a:rPr lang="zh-CN" altLang="en-US" dirty="0" smtClean="0"/>
              <a:t>揭示社会本质，含蓄地表达对事物的批判，幽默风趣，增加感染力。</a:t>
            </a:r>
            <a:endParaRPr lang="en-US" altLang="zh-CN" dirty="0" smtClean="0"/>
          </a:p>
          <a:p>
            <a:endParaRPr lang="en-US" altLang="zh-CN" dirty="0" smtClean="0"/>
          </a:p>
          <a:p>
            <a:endParaRPr lang="en-US" altLang="zh-CN" b="1" dirty="0" smtClean="0">
              <a:solidFill>
                <a:srgbClr val="002060"/>
              </a:solidFill>
            </a:endParaRPr>
          </a:p>
          <a:p>
            <a:endParaRPr lang="zh-CN" altLang="en-US" b="1" dirty="0">
              <a:solidFill>
                <a:srgbClr val="00206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C00000"/>
                </a:solidFill>
              </a:rPr>
              <a:t>典例练习</a:t>
            </a:r>
            <a:endParaRPr lang="zh-CN" altLang="en-US" b="1" dirty="0">
              <a:solidFill>
                <a:srgbClr val="C00000"/>
              </a:solidFill>
            </a:endParaRPr>
          </a:p>
        </p:txBody>
      </p:sp>
      <p:sp>
        <p:nvSpPr>
          <p:cNvPr id="3" name="内容占位符 2"/>
          <p:cNvSpPr>
            <a:spLocks noGrp="1"/>
          </p:cNvSpPr>
          <p:nvPr>
            <p:ph idx="1"/>
          </p:nvPr>
        </p:nvSpPr>
        <p:spPr>
          <a:xfrm>
            <a:off x="251520" y="1196752"/>
            <a:ext cx="8712968" cy="5400600"/>
          </a:xfrm>
        </p:spPr>
        <p:txBody>
          <a:bodyPr>
            <a:normAutofit fontScale="85000" lnSpcReduction="20000"/>
          </a:bodyPr>
          <a:lstStyle/>
          <a:p>
            <a:r>
              <a:rPr lang="en-US" altLang="zh-CN" dirty="0" smtClean="0"/>
              <a:t>2019</a:t>
            </a:r>
            <a:r>
              <a:rPr lang="zh-CN" altLang="en-US" dirty="0" smtClean="0"/>
              <a:t>高考全国卷</a:t>
            </a:r>
            <a:r>
              <a:rPr lang="en-US" altLang="zh-CN" dirty="0" smtClean="0"/>
              <a:t>2</a:t>
            </a:r>
            <a:r>
              <a:rPr lang="zh-CN" altLang="zh-CN" dirty="0" smtClean="0"/>
              <a:t>（三）文学类文本阅读（本题共</a:t>
            </a:r>
            <a:r>
              <a:rPr lang="en-US" altLang="zh-CN" dirty="0" smtClean="0"/>
              <a:t>3</a:t>
            </a:r>
            <a:r>
              <a:rPr lang="zh-CN" altLang="zh-CN" dirty="0" smtClean="0"/>
              <a:t>小题，</a:t>
            </a:r>
            <a:r>
              <a:rPr lang="en-US" altLang="zh-CN" dirty="0" smtClean="0"/>
              <a:t>15</a:t>
            </a:r>
            <a:r>
              <a:rPr lang="zh-CN" altLang="zh-CN" dirty="0" smtClean="0"/>
              <a:t>分）</a:t>
            </a:r>
          </a:p>
          <a:p>
            <a:r>
              <a:rPr lang="zh-CN" altLang="zh-CN" dirty="0" smtClean="0"/>
              <a:t>阅读下面的文字，完成下面小题。</a:t>
            </a:r>
          </a:p>
          <a:p>
            <a:pPr algn="ctr"/>
            <a:r>
              <a:rPr lang="zh-CN" altLang="zh-CN" dirty="0" smtClean="0"/>
              <a:t>小步舞</a:t>
            </a:r>
          </a:p>
          <a:p>
            <a:pPr algn="ctr"/>
            <a:r>
              <a:rPr lang="en-US" altLang="zh-CN" dirty="0" smtClean="0"/>
              <a:t>[</a:t>
            </a:r>
            <a:r>
              <a:rPr lang="zh-CN" altLang="zh-CN" dirty="0" smtClean="0"/>
              <a:t>法</a:t>
            </a:r>
            <a:r>
              <a:rPr lang="en-US" altLang="zh-CN" dirty="0" smtClean="0"/>
              <a:t>]</a:t>
            </a:r>
            <a:r>
              <a:rPr lang="zh-CN" altLang="zh-CN" dirty="0" smtClean="0"/>
              <a:t>莫泊桑</a:t>
            </a:r>
          </a:p>
          <a:p>
            <a:r>
              <a:rPr lang="en-US" altLang="zh-CN" dirty="0" smtClean="0"/>
              <a:t>         </a:t>
            </a:r>
            <a:r>
              <a:rPr lang="zh-CN" altLang="zh-CN" dirty="0" smtClean="0"/>
              <a:t>大灾大难不会使我悲伤，我亲眼目睹过战争，人类的残酷暴行令我们发出恐惧和愤怒的呐喊，但绝不会令我们像看到某些让人感伤的小事那样背上起鸡皮疙瘩，有那么两三件事至今清晰地呈现在我眼前，它们像针扎似的，在我的内心深处留下又细又长的创伤，我就给您讲讲其中的一件吧。</a:t>
            </a:r>
          </a:p>
          <a:p>
            <a:r>
              <a:rPr lang="en-US" altLang="zh-CN" dirty="0" smtClean="0"/>
              <a:t>         </a:t>
            </a:r>
            <a:r>
              <a:rPr lang="zh-CN" altLang="zh-CN" dirty="0" smtClean="0"/>
              <a:t>那时我还年轻，有点多愁善感，不太喜欢喧闹。我最喜爱的享受之一，就是早上独自一人在卢森堡公园的苗圃里散步。</a:t>
            </a:r>
          </a:p>
          <a:p>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88640"/>
            <a:ext cx="8640960" cy="6480720"/>
          </a:xfrm>
        </p:spPr>
        <p:txBody>
          <a:bodyPr>
            <a:normAutofit fontScale="92500"/>
          </a:bodyPr>
          <a:lstStyle/>
          <a:p>
            <a:r>
              <a:rPr lang="en-US" altLang="zh-CN" dirty="0" smtClean="0"/>
              <a:t>          </a:t>
            </a:r>
            <a:r>
              <a:rPr lang="zh-CN" altLang="zh-CN" dirty="0" smtClean="0"/>
              <a:t>这是一座似乎被人遗忘的上个世纪的花园，一座像老妇人的温柔微笑一样依然美丽的花园，绿篱隔出一条条狭窄、规整的小径，显得非常幽静。在这迷人的小树林里，有一个角落完全被蜜蜂占据。它们的小窝坐落在木板上，朝着太阳大开顶针大的小门。走在小路上，随时都能看到嗡嗡叫的金黄色的蜜蜂，它们是这片和平地带真正的主人，清幽小径上真正的漫步者。</a:t>
            </a:r>
          </a:p>
          <a:p>
            <a:r>
              <a:rPr lang="en-US" altLang="zh-CN" dirty="0" smtClean="0"/>
              <a:t>         </a:t>
            </a:r>
            <a:r>
              <a:rPr lang="zh-CN" altLang="zh-CN" dirty="0" smtClean="0"/>
              <a:t>我不久就发现，经常到这里来的不止我一人，我有时也会迎面遇上一个小老头儿。</a:t>
            </a:r>
          </a:p>
          <a:p>
            <a:r>
              <a:rPr lang="en-US" altLang="zh-CN" dirty="0" smtClean="0"/>
              <a:t>         </a:t>
            </a:r>
            <a:r>
              <a:rPr lang="zh-CN" altLang="zh-CN" dirty="0" smtClean="0"/>
              <a:t>他穿一双带银扣的皮鞋、一条带遮门襟的短套裤和一件棕褐色的长礼服，戴一顶长绒毛宽檐的怪诞的灰礼帽，想必是太古年代的古董。</a:t>
            </a:r>
          </a:p>
          <a:p>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620688"/>
            <a:ext cx="8363272" cy="5505475"/>
          </a:xfrm>
        </p:spPr>
        <p:txBody>
          <a:bodyPr>
            <a:normAutofit fontScale="92500" lnSpcReduction="10000"/>
          </a:bodyPr>
          <a:lstStyle/>
          <a:p>
            <a:r>
              <a:rPr lang="en-US" altLang="zh-CN" dirty="0" smtClean="0"/>
              <a:t>         </a:t>
            </a:r>
            <a:r>
              <a:rPr lang="zh-CN" altLang="zh-CN" dirty="0" smtClean="0"/>
              <a:t>他长得很瘦，几乎是皮包骨头，；他爱做鬼脸，也常常微笑。他手里总是拿着一根金镶头的华丽的手杖，这手杖对他来说一定有着某种不同寻常的纪念意义。</a:t>
            </a:r>
          </a:p>
          <a:p>
            <a:r>
              <a:rPr lang="en-US" altLang="zh-CN" dirty="0" smtClean="0"/>
              <a:t>          </a:t>
            </a:r>
            <a:r>
              <a:rPr lang="zh-CN" altLang="zh-CN" dirty="0" smtClean="0"/>
              <a:t>这老人起初让我感到怪怪的，后来却引起我莫大的兴趣。</a:t>
            </a:r>
          </a:p>
          <a:p>
            <a:r>
              <a:rPr lang="en-US" altLang="zh-CN" dirty="0" smtClean="0"/>
              <a:t>          </a:t>
            </a:r>
            <a:r>
              <a:rPr lang="zh-CN" altLang="zh-CN" dirty="0" smtClean="0"/>
              <a:t>一个早晨，他以为周围没人，便做起一连串奇怪的动作来：先是几个小步跳跃，继而行了个屈膝礼，接着用他那细长的腿来了个还算利落的击脚跳，然后开始优雅的旋转，把他那木偶似的身体扭来绞去，动人而又可笑地向空中频频点头致意，他是在跳舞呀！</a:t>
            </a:r>
          </a:p>
          <a:p>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altLang="zh-CN" dirty="0" smtClean="0"/>
              <a:t>         </a:t>
            </a:r>
            <a:r>
              <a:rPr lang="zh-CN" altLang="zh-CN" dirty="0" smtClean="0"/>
              <a:t>跳完舞，他又继续散起步来。</a:t>
            </a:r>
          </a:p>
          <a:p>
            <a:r>
              <a:rPr lang="en-US" altLang="zh-CN" dirty="0" smtClean="0"/>
              <a:t>         </a:t>
            </a:r>
            <a:r>
              <a:rPr lang="zh-CN" altLang="zh-CN" dirty="0" smtClean="0"/>
              <a:t>我注意到，他每天上午都要重复一遍这套动作。</a:t>
            </a:r>
          </a:p>
          <a:p>
            <a:r>
              <a:rPr lang="en-US" altLang="zh-CN" dirty="0" smtClean="0"/>
              <a:t>         </a:t>
            </a:r>
            <a:r>
              <a:rPr lang="zh-CN" altLang="zh-CN" dirty="0" smtClean="0"/>
              <a:t>我想和他谈一谈，于是有一天，再向他致礼以后，我开口说：</a:t>
            </a:r>
          </a:p>
          <a:p>
            <a:r>
              <a:rPr lang="en-US" altLang="zh-CN" dirty="0" smtClean="0"/>
              <a:t>        </a:t>
            </a:r>
            <a:r>
              <a:rPr lang="zh-CN" altLang="zh-CN" dirty="0" smtClean="0"/>
              <a:t>“今天天气真好啊，先生。”</a:t>
            </a:r>
          </a:p>
          <a:p>
            <a:r>
              <a:rPr lang="en-US" altLang="zh-CN" dirty="0" smtClean="0"/>
              <a:t>           </a:t>
            </a:r>
            <a:r>
              <a:rPr lang="zh-CN" altLang="zh-CN" dirty="0" smtClean="0"/>
              <a:t>他也鞠了个躬：</a:t>
            </a:r>
          </a:p>
          <a:p>
            <a:r>
              <a:rPr lang="en-US" altLang="zh-CN" dirty="0" smtClean="0"/>
              <a:t>           </a:t>
            </a:r>
            <a:r>
              <a:rPr lang="zh-CN" altLang="zh-CN" dirty="0" smtClean="0"/>
              <a:t>“是呀，先生，真是和从前的天气一样。”</a:t>
            </a: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命题趋向</a:t>
            </a:r>
            <a:endParaRPr lang="zh-CN" altLang="en-US" dirty="0">
              <a:solidFill>
                <a:srgbClr val="FF0000"/>
              </a:solidFill>
            </a:endParaRPr>
          </a:p>
        </p:txBody>
      </p:sp>
      <p:sp>
        <p:nvSpPr>
          <p:cNvPr id="3" name="内容占位符 2"/>
          <p:cNvSpPr>
            <a:spLocks noGrp="1"/>
          </p:cNvSpPr>
          <p:nvPr>
            <p:ph idx="1"/>
          </p:nvPr>
        </p:nvSpPr>
        <p:spPr/>
        <p:txBody>
          <a:bodyPr/>
          <a:lstStyle/>
          <a:p>
            <a:r>
              <a:rPr lang="zh-CN" altLang="en-US" dirty="0" smtClean="0"/>
              <a:t>          近几年浙江学习全国卷命题，</a:t>
            </a:r>
            <a:r>
              <a:rPr lang="en-US" altLang="zh-CN" dirty="0" smtClean="0"/>
              <a:t>2019</a:t>
            </a:r>
            <a:r>
              <a:rPr lang="zh-CN" altLang="en-US" dirty="0" smtClean="0"/>
              <a:t>全国卷</a:t>
            </a:r>
            <a:r>
              <a:rPr lang="en-US" altLang="zh-CN" dirty="0" smtClean="0"/>
              <a:t>Ⅱ</a:t>
            </a:r>
            <a:r>
              <a:rPr lang="zh-CN" altLang="en-US" dirty="0" smtClean="0"/>
              <a:t>考的是小说，再加上浙江</a:t>
            </a:r>
            <a:r>
              <a:rPr lang="en-US" altLang="zh-CN" dirty="0" smtClean="0"/>
              <a:t>2018</a:t>
            </a:r>
            <a:r>
              <a:rPr lang="zh-CN" altLang="en-US" dirty="0" smtClean="0"/>
              <a:t>、</a:t>
            </a:r>
            <a:r>
              <a:rPr lang="en-US" altLang="zh-CN" dirty="0" smtClean="0"/>
              <a:t>2019</a:t>
            </a:r>
            <a:r>
              <a:rPr lang="zh-CN" altLang="en-US" dirty="0" smtClean="0"/>
              <a:t>连续两年考的是散文，而且，浙江选修教材有学</a:t>
            </a:r>
            <a:r>
              <a:rPr lang="en-US" altLang="zh-CN" dirty="0" smtClean="0"/>
              <a:t>《</a:t>
            </a:r>
            <a:r>
              <a:rPr lang="zh-CN" altLang="en-US" dirty="0" smtClean="0"/>
              <a:t>外国小说欣赏</a:t>
            </a:r>
            <a:r>
              <a:rPr lang="en-US" altLang="zh-CN" dirty="0" smtClean="0"/>
              <a:t>》</a:t>
            </a:r>
            <a:r>
              <a:rPr lang="zh-CN" altLang="en-US" dirty="0" smtClean="0"/>
              <a:t>，所以，</a:t>
            </a:r>
            <a:r>
              <a:rPr lang="en-US" altLang="zh-CN" dirty="0" smtClean="0"/>
              <a:t>2020</a:t>
            </a:r>
            <a:r>
              <a:rPr lang="zh-CN" altLang="en-US" dirty="0" smtClean="0"/>
              <a:t>高考，浙江考小说的可能性极大。</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692696"/>
            <a:ext cx="8435280" cy="5433467"/>
          </a:xfrm>
        </p:spPr>
        <p:txBody>
          <a:bodyPr>
            <a:normAutofit fontScale="92500" lnSpcReduction="20000"/>
          </a:bodyPr>
          <a:lstStyle/>
          <a:p>
            <a:r>
              <a:rPr lang="en-US" altLang="zh-CN" dirty="0" smtClean="0"/>
              <a:t>          </a:t>
            </a:r>
            <a:r>
              <a:rPr lang="zh-CN" altLang="zh-CN" dirty="0" smtClean="0"/>
              <a:t>一个星期以后，我们已经成了朋友，我也知道了他的身世。在国王路易十五时代，他曾是歌剧院的舞蹈教师。他那根漂亮的手杖就是德•克莱蒙伯爵送的一件礼物。一跟他说起舞蹈，他就絮叨个没完没了。</a:t>
            </a:r>
          </a:p>
          <a:p>
            <a:r>
              <a:rPr lang="en-US" altLang="zh-CN" dirty="0" smtClean="0"/>
              <a:t>           </a:t>
            </a:r>
            <a:r>
              <a:rPr lang="zh-CN" altLang="zh-CN" dirty="0" smtClean="0"/>
              <a:t>有一天，他很知心地跟我说：</a:t>
            </a:r>
          </a:p>
          <a:p>
            <a:r>
              <a:rPr lang="en-US" altLang="zh-CN" dirty="0" smtClean="0"/>
              <a:t>         </a:t>
            </a:r>
            <a:r>
              <a:rPr lang="zh-CN" altLang="zh-CN" dirty="0" smtClean="0"/>
              <a:t>“先生，我的妻子叫拉·卡斯特利。如果您乐意，我可以介绍您认识她，不过她要到下午才上这儿来。这个花园，就是我们的欢乐，我们的生命，过去给我们留下的只有这个了，如果没有它，我们简直就不能再活下去。我妻子和我，我们整个下午都是在这儿过的。只是我上午就来，因为我起得早。”</a:t>
            </a:r>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291264" cy="5145435"/>
          </a:xfrm>
        </p:spPr>
        <p:txBody>
          <a:bodyPr>
            <a:normAutofit/>
          </a:bodyPr>
          <a:lstStyle/>
          <a:p>
            <a:r>
              <a:rPr lang="en-US" altLang="zh-CN" dirty="0" smtClean="0"/>
              <a:t>         </a:t>
            </a:r>
            <a:r>
              <a:rPr lang="zh-CN" altLang="zh-CN" dirty="0" smtClean="0"/>
              <a:t>我一吃完上午饭就立刻回到公园，不一会儿，我就远远望见我的朋友，彬彬有礼地让一位穿黑衣服的矮小的老妇人挽着胳膊。她就是拉•卡斯特利，曾经深受那整个风流时代宠爱的伟大舞蹈家。</a:t>
            </a:r>
          </a:p>
          <a:p>
            <a:r>
              <a:rPr lang="en-US" altLang="zh-CN" dirty="0" smtClean="0"/>
              <a:t>         </a:t>
            </a:r>
            <a:r>
              <a:rPr lang="zh-CN" altLang="zh-CN" dirty="0" smtClean="0"/>
              <a:t>我们在一张石头长凳上坐下，那是五月。阵阵花香在洁净的小径上飘溢；温暖的太阳透过树叶在我们身上洒下大片大片的亮光。拉•卡斯特利的黑色连衣裙仿佛整个儿浸润在春晖里。</a:t>
            </a:r>
          </a:p>
          <a:p>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19256" cy="5073427"/>
          </a:xfrm>
        </p:spPr>
        <p:txBody>
          <a:bodyPr>
            <a:normAutofit fontScale="85000" lnSpcReduction="10000"/>
          </a:bodyPr>
          <a:lstStyle/>
          <a:p>
            <a:r>
              <a:rPr lang="en-US" altLang="zh-CN" dirty="0" smtClean="0"/>
              <a:t>        </a:t>
            </a:r>
            <a:r>
              <a:rPr lang="zh-CN" altLang="zh-CN" dirty="0" smtClean="0"/>
              <a:t>“请您给我解释一下，小步舞是怎么回事，好吗？”我对老舞蹈师说。</a:t>
            </a:r>
          </a:p>
          <a:p>
            <a:r>
              <a:rPr lang="zh-CN" altLang="zh-CN" dirty="0" smtClean="0"/>
              <a:t>他意外地打了个哆嗦。</a:t>
            </a:r>
          </a:p>
          <a:p>
            <a:r>
              <a:rPr lang="en-US" altLang="zh-CN" dirty="0" smtClean="0"/>
              <a:t>        </a:t>
            </a:r>
            <a:r>
              <a:rPr lang="zh-CN" altLang="zh-CN" dirty="0" smtClean="0"/>
              <a:t>“先生，它是舞蹈中的皇后，王后们的舞蹈。您懂吗？自从没了国王，也就没有了小步舞。”</a:t>
            </a:r>
          </a:p>
          <a:p>
            <a:r>
              <a:rPr lang="en-US" altLang="zh-CN" dirty="0" smtClean="0"/>
              <a:t>         </a:t>
            </a:r>
            <a:r>
              <a:rPr lang="zh-CN" altLang="zh-CN" dirty="0" smtClean="0"/>
              <a:t>他开始用夸张的文体发表起对小步舞的赞词来。可惜我一点也没听懂。</a:t>
            </a:r>
          </a:p>
          <a:p>
            <a:r>
              <a:rPr lang="en-US" altLang="zh-CN" dirty="0" smtClean="0"/>
              <a:t>          </a:t>
            </a:r>
            <a:r>
              <a:rPr lang="zh-CN" altLang="zh-CN" dirty="0" smtClean="0"/>
              <a:t>突然，他朝一直保持沉默和严肃的老伴转过身去：</a:t>
            </a:r>
          </a:p>
          <a:p>
            <a:r>
              <a:rPr lang="zh-CN" altLang="zh-CN" dirty="0" smtClean="0"/>
              <a:t>“艾丽丝，让我们跳给这位看看什么是小步舞，你乐意吗？”</a:t>
            </a:r>
          </a:p>
          <a:p>
            <a:r>
              <a:rPr lang="en-US" altLang="zh-CN" dirty="0" smtClean="0"/>
              <a:t>           </a:t>
            </a:r>
            <a:r>
              <a:rPr lang="zh-CN" altLang="zh-CN" dirty="0" smtClean="0"/>
              <a:t>于是我看见了一件令我永生难忘的事。</a:t>
            </a:r>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88640"/>
            <a:ext cx="8784976" cy="6480720"/>
          </a:xfrm>
        </p:spPr>
        <p:txBody>
          <a:bodyPr>
            <a:normAutofit fontScale="92500" lnSpcReduction="20000"/>
          </a:bodyPr>
          <a:lstStyle/>
          <a:p>
            <a:r>
              <a:rPr lang="en-US" altLang="zh-CN" dirty="0" smtClean="0"/>
              <a:t>         </a:t>
            </a:r>
            <a:r>
              <a:rPr lang="zh-CN" altLang="zh-CN" dirty="0" smtClean="0"/>
              <a:t>他们时而前进，时而后退，像孩子似的装腔作势，弯腰施礼，活像两个跳舞的小木偶，只是驱动这对木偶的机械，已经有点儿损害了。</a:t>
            </a:r>
          </a:p>
          <a:p>
            <a:r>
              <a:rPr lang="en-US" altLang="zh-CN" dirty="0" smtClean="0"/>
              <a:t>         </a:t>
            </a:r>
            <a:r>
              <a:rPr lang="zh-CN" altLang="zh-CN" dirty="0" smtClean="0"/>
              <a:t>我望着他们，一股难以言表的感伤激动着我的灵魂。我仿佛看到一次既可悲又可笑的幽灵现身，看到一个时代已经过时的幻影。</a:t>
            </a:r>
          </a:p>
          <a:p>
            <a:r>
              <a:rPr lang="en-US" altLang="zh-CN" dirty="0" smtClean="0"/>
              <a:t>          </a:t>
            </a:r>
            <a:r>
              <a:rPr lang="zh-CN" altLang="zh-CN" dirty="0" smtClean="0"/>
              <a:t>他们突然停了下来，面对面伫立了几秒钟，忽然出人意料地相拥着哭起来。</a:t>
            </a:r>
          </a:p>
          <a:p>
            <a:r>
              <a:rPr lang="en-US" altLang="zh-CN" dirty="0" smtClean="0"/>
              <a:t>         </a:t>
            </a:r>
            <a:r>
              <a:rPr lang="zh-CN" altLang="zh-CN" dirty="0" smtClean="0"/>
              <a:t>三天以后，我动身去外省了。我从此再也没有见到过他们。当我两年后重返巴黎的时候，那片苗圃已被铲平。没有了心爱的过去时代的花园，没有它旧时的气息和小树林的通幽曲径，他们怎样了呢？</a:t>
            </a:r>
          </a:p>
          <a:p>
            <a:r>
              <a:rPr lang="en-US" altLang="zh-CN" dirty="0" smtClean="0"/>
              <a:t>         </a:t>
            </a:r>
            <a:r>
              <a:rPr lang="zh-CN" altLang="zh-CN" dirty="0" smtClean="0"/>
              <a:t>对他们的回忆一直萦绕着我，像一道伤痕留在我的心头。</a:t>
            </a:r>
          </a:p>
          <a:p>
            <a:r>
              <a:rPr lang="en-US" altLang="zh-CN" dirty="0" smtClean="0"/>
              <a:t>                                                   </a:t>
            </a:r>
            <a:r>
              <a:rPr lang="zh-CN" altLang="zh-CN" dirty="0" smtClean="0"/>
              <a:t>（张英伦译，有删改）</a:t>
            </a:r>
          </a:p>
          <a:p>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260648"/>
            <a:ext cx="8568952" cy="6408712"/>
          </a:xfrm>
        </p:spPr>
        <p:txBody>
          <a:bodyPr/>
          <a:lstStyle/>
          <a:p>
            <a:r>
              <a:rPr lang="en-US" altLang="zh-CN" dirty="0" smtClean="0"/>
              <a:t>9.</a:t>
            </a:r>
            <a:r>
              <a:rPr lang="zh-CN" altLang="zh-CN" dirty="0" smtClean="0"/>
              <a:t>小说中的卢森堡公园苗圃在情节发展中有重要作用，这种作用体现在哪些方面？请结合作品简要分析。</a:t>
            </a:r>
          </a:p>
          <a:p>
            <a:r>
              <a:rPr lang="en-US" altLang="zh-CN" dirty="0" smtClean="0">
                <a:solidFill>
                  <a:srgbClr val="FF0000"/>
                </a:solidFill>
              </a:rPr>
              <a:t>9. </a:t>
            </a:r>
            <a:r>
              <a:rPr lang="zh-CN" altLang="zh-CN" b="1" dirty="0" smtClean="0">
                <a:solidFill>
                  <a:srgbClr val="FF0000"/>
                </a:solidFill>
              </a:rPr>
              <a:t>故事切入自然，</a:t>
            </a:r>
            <a:r>
              <a:rPr lang="zh-CN" altLang="zh-CN" dirty="0" smtClean="0">
                <a:solidFill>
                  <a:srgbClr val="FF0000"/>
                </a:solidFill>
              </a:rPr>
              <a:t>“我”不太喜欢喧闹，而老舞蹈师又天天来这里，两人相遇才有可能，以此切入故事，自然而不做作。</a:t>
            </a:r>
            <a:r>
              <a:rPr lang="zh-CN" altLang="zh-CN" b="1" dirty="0" smtClean="0">
                <a:solidFill>
                  <a:srgbClr val="FF0000"/>
                </a:solidFill>
              </a:rPr>
              <a:t>有利于情节的集中与展开，</a:t>
            </a:r>
            <a:r>
              <a:rPr lang="zh-CN" altLang="zh-CN" dirty="0" smtClean="0">
                <a:solidFill>
                  <a:srgbClr val="FF0000"/>
                </a:solidFill>
              </a:rPr>
              <a:t>苗圃既是表演的舞台，也是人生的舞台。</a:t>
            </a:r>
            <a:r>
              <a:rPr lang="zh-CN" altLang="zh-CN" b="1" dirty="0" smtClean="0">
                <a:solidFill>
                  <a:srgbClr val="FF0000"/>
                </a:solidFill>
              </a:rPr>
              <a:t>使故事有余味</a:t>
            </a:r>
            <a:r>
              <a:rPr lang="zh-CN" altLang="en-US" b="1" dirty="0" smtClean="0">
                <a:solidFill>
                  <a:srgbClr val="FF0000"/>
                </a:solidFill>
              </a:rPr>
              <a:t>，</a:t>
            </a:r>
            <a:r>
              <a:rPr lang="zh-CN" altLang="zh-CN" dirty="0" smtClean="0">
                <a:solidFill>
                  <a:srgbClr val="FF0000"/>
                </a:solidFill>
              </a:rPr>
              <a:t>苗圃铲平了，故事自然结束，但主人公怎样了，让人牵挂。</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fontScale="90000"/>
          </a:bodyPr>
          <a:lstStyle/>
          <a:p>
            <a:r>
              <a:rPr lang="zh-CN" altLang="zh-CN" dirty="0" smtClean="0"/>
              <a:t>【解析】</a:t>
            </a:r>
            <a:br>
              <a:rPr lang="zh-CN" altLang="zh-CN" dirty="0" smtClean="0"/>
            </a:br>
            <a:endParaRPr lang="zh-CN" altLang="en-US" dirty="0"/>
          </a:p>
        </p:txBody>
      </p:sp>
      <p:sp>
        <p:nvSpPr>
          <p:cNvPr id="3" name="内容占位符 2"/>
          <p:cNvSpPr>
            <a:spLocks noGrp="1"/>
          </p:cNvSpPr>
          <p:nvPr>
            <p:ph idx="1"/>
          </p:nvPr>
        </p:nvSpPr>
        <p:spPr>
          <a:xfrm>
            <a:off x="0" y="476672"/>
            <a:ext cx="9144000" cy="6381328"/>
          </a:xfrm>
        </p:spPr>
        <p:txBody>
          <a:bodyPr>
            <a:normAutofit fontScale="85000" lnSpcReduction="20000"/>
          </a:bodyPr>
          <a:lstStyle/>
          <a:p>
            <a:r>
              <a:rPr lang="zh-CN" altLang="zh-CN" dirty="0" smtClean="0"/>
              <a:t>【</a:t>
            </a:r>
            <a:r>
              <a:rPr lang="en-US" altLang="zh-CN" dirty="0" smtClean="0"/>
              <a:t>9</a:t>
            </a:r>
            <a:r>
              <a:rPr lang="zh-CN" altLang="zh-CN" dirty="0" smtClean="0"/>
              <a:t>题】本题考查探究作者的创作背景和创作意图的能力，侧重考查环境描写的作用。分析环境描写的作用一般从环境的渲染、情节的发展、人物形象的刻画、主题的暗示等角度考虑，但题干中要求分析卢森堡公园苗圃“在情节发展中的作用”，指向性特别明显，解答此题，重点分析环境与情节的作用即可。自然环境描写以情节为依据，而情节发展又常常依赖于自然环境的推动。本文开篇就对卢森堡公园的环境进行描写，公园里幽静宜人，而我“不太喜欢喧闹”，到公园散步“是我最喜爱的享受”，如此美好休闲画面自然为我和老人相遇提供了可能，同时又为下文故事情节的发展设置背景；我和老人从相遇到了解再到感悟人生都是在苗圃这个特定的环境展开，在这里我感受到了消失了的旧时代的芳华，“一股难以言表的感伤激动着我的灵魂”，这里不仅仅是一座苗圃，还是一个已逝时代的展现，所以苗圃自然成了贯穿全文的线索，同时也展现了老人的一生，从而推动了故事情节的发展；而我和老人的相失也是因为苗圃被铲平，留白式结尾“他们怎么样了”韵味无穷，容易引起读者思考。据此组织答案即可。</a:t>
            </a:r>
          </a:p>
          <a:p>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C00000"/>
                </a:solidFill>
              </a:rPr>
              <a:t>特别说明</a:t>
            </a:r>
            <a:endParaRPr lang="zh-CN" altLang="en-US" b="1" dirty="0">
              <a:solidFill>
                <a:srgbClr val="C00000"/>
              </a:solidFill>
            </a:endParaRPr>
          </a:p>
        </p:txBody>
      </p:sp>
      <p:sp>
        <p:nvSpPr>
          <p:cNvPr id="3" name="内容占位符 2"/>
          <p:cNvSpPr>
            <a:spLocks noGrp="1"/>
          </p:cNvSpPr>
          <p:nvPr>
            <p:ph idx="1"/>
          </p:nvPr>
        </p:nvSpPr>
        <p:spPr>
          <a:xfrm>
            <a:off x="0" y="908720"/>
            <a:ext cx="9144000" cy="5949280"/>
          </a:xfrm>
        </p:spPr>
        <p:txBody>
          <a:bodyPr/>
          <a:lstStyle/>
          <a:p>
            <a:r>
              <a:rPr lang="en-US" altLang="zh-CN" b="1" dirty="0" smtClean="0">
                <a:solidFill>
                  <a:srgbClr val="002060"/>
                </a:solidFill>
              </a:rPr>
              <a:t>1.</a:t>
            </a:r>
            <a:r>
              <a:rPr lang="zh-CN" altLang="en-US" b="1" dirty="0" smtClean="0">
                <a:solidFill>
                  <a:srgbClr val="002060"/>
                </a:solidFill>
              </a:rPr>
              <a:t>详略、伏笔与照应、卒章显志、摇摆与延迟、悬念、巧合、欧</a:t>
            </a:r>
            <a:r>
              <a:rPr lang="en-US" altLang="zh-CN" b="1" dirty="0" smtClean="0">
                <a:solidFill>
                  <a:srgbClr val="002060"/>
                </a:solidFill>
              </a:rPr>
              <a:t>·</a:t>
            </a:r>
            <a:r>
              <a:rPr lang="zh-CN" altLang="en-US" b="1" dirty="0" smtClean="0">
                <a:solidFill>
                  <a:srgbClr val="002060"/>
                </a:solidFill>
              </a:rPr>
              <a:t>亨利式结尾、反讽效果，这些本身既是情节的特点也是情节的作用。</a:t>
            </a:r>
            <a:endParaRPr lang="en-US" altLang="zh-CN" b="1" dirty="0" smtClean="0">
              <a:solidFill>
                <a:srgbClr val="002060"/>
              </a:solidFill>
            </a:endParaRPr>
          </a:p>
          <a:p>
            <a:r>
              <a:rPr lang="en-US" altLang="zh-CN" b="1" dirty="0" smtClean="0">
                <a:solidFill>
                  <a:srgbClr val="002060"/>
                </a:solidFill>
              </a:rPr>
              <a:t>2.</a:t>
            </a:r>
            <a:r>
              <a:rPr lang="zh-CN" altLang="en-US" b="1" dirty="0" smtClean="0">
                <a:solidFill>
                  <a:srgbClr val="002060"/>
                </a:solidFill>
              </a:rPr>
              <a:t>近几年简答题的考题设计，问题指向已经非常明确，也跟写作命题方向一样，目的为了防套用名词术语作答，所以问题的任务驱动性非常明显，如以上考情节的题目，命题者会直接问情节有</a:t>
            </a:r>
            <a:r>
              <a:rPr lang="en-US" altLang="zh-CN" b="1" dirty="0" smtClean="0">
                <a:solidFill>
                  <a:srgbClr val="002060"/>
                </a:solidFill>
              </a:rPr>
              <a:t>xx</a:t>
            </a:r>
            <a:r>
              <a:rPr lang="zh-CN" altLang="en-US" b="1" dirty="0" smtClean="0">
                <a:solidFill>
                  <a:srgbClr val="002060"/>
                </a:solidFill>
              </a:rPr>
              <a:t>特点或者有</a:t>
            </a:r>
            <a:r>
              <a:rPr lang="en-US" altLang="zh-CN" b="1" dirty="0" smtClean="0">
                <a:solidFill>
                  <a:srgbClr val="002060"/>
                </a:solidFill>
              </a:rPr>
              <a:t>xx</a:t>
            </a:r>
            <a:r>
              <a:rPr lang="zh-CN" altLang="en-US" b="1" dirty="0" smtClean="0">
                <a:solidFill>
                  <a:srgbClr val="002060"/>
                </a:solidFill>
              </a:rPr>
              <a:t>作用，请结合文本分析，这就需要同学们真正读懂文本，并且能对所学知识融会贯通，题目怎么问就怎么答，要明确出题人要我们完成什么任务，千万别答非所问。</a:t>
            </a:r>
            <a:endParaRPr lang="en-US" altLang="zh-CN" b="1" dirty="0" smtClean="0">
              <a:solidFill>
                <a:srgbClr val="002060"/>
              </a:solidFill>
            </a:endParaRPr>
          </a:p>
          <a:p>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一、（</a:t>
            </a:r>
            <a:r>
              <a:rPr lang="en-US" altLang="zh-CN" b="1" dirty="0" smtClean="0"/>
              <a:t>2017 · </a:t>
            </a:r>
            <a:r>
              <a:rPr lang="zh-CN" altLang="en-US" b="1" dirty="0" smtClean="0"/>
              <a:t>浙江卷）阅读下面的文字，完成文后题目。</a:t>
            </a:r>
          </a:p>
          <a:p>
            <a:pPr>
              <a:buNone/>
            </a:pPr>
            <a:r>
              <a:rPr lang="zh-CN" altLang="en-US" b="1" dirty="0" smtClean="0"/>
              <a:t>                                           一种美味</a:t>
            </a:r>
          </a:p>
          <a:p>
            <a:pPr>
              <a:buNone/>
            </a:pPr>
            <a:r>
              <a:rPr lang="zh-CN" altLang="en-US" b="1" dirty="0" smtClean="0"/>
              <a:t>                                                巩高峰</a:t>
            </a:r>
          </a:p>
          <a:p>
            <a:pPr>
              <a:buNone/>
            </a:pPr>
            <a:r>
              <a:rPr lang="zh-CN" altLang="en-US" b="1" dirty="0" smtClean="0"/>
              <a:t>他清晰地记得，六岁那年夏天的那个傍晚，当他把一条巴掌大的草鱼捧到母亲面前时，母亲眼里第一次出现了一种</a:t>
            </a:r>
            <a:r>
              <a:rPr lang="zh-CN" altLang="en-US" b="1" u="dotted" dirty="0" smtClean="0"/>
              <a:t>陌生的光</a:t>
            </a:r>
            <a:r>
              <a:rPr lang="zh-CN" altLang="en-US" b="1" dirty="0" smtClean="0"/>
              <a:t>。他甚至觉得，他在母亲眼里一定是突然有了地位的，这种感觉在随后下地干活回来的父亲和两位哥哥眼里也得到了证实。</a:t>
            </a:r>
          </a:p>
          <a:p>
            <a:pPr>
              <a:buNone/>
            </a:pPr>
            <a:r>
              <a:rPr lang="zh-CN" altLang="en-US" b="1" dirty="0" smtClean="0"/>
              <a:t>他有些受宠若惊。此前，他的生活就是满村子蹿，上树掏鸟窝，扒房檐</a:t>
            </a:r>
          </a:p>
          <a:p>
            <a:pPr>
              <a:buNone/>
            </a:pP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buNone/>
            </a:pPr>
            <a:r>
              <a:rPr lang="zh-CN" altLang="en-US" b="1" dirty="0" smtClean="0"/>
              <a:t>摘桃偷瓜。因此，每天的饭都没准时过，啥时肚子饿了回家吃饭，都要先挨上父亲或母亲的一顿打才能挨着饭碗的边儿。</a:t>
            </a:r>
          </a:p>
          <a:p>
            <a:pPr>
              <a:buNone/>
            </a:pPr>
            <a:r>
              <a:rPr lang="zh-CN" altLang="en-US" b="1" dirty="0" smtClean="0"/>
              <a:t>那天不一样，母亲把双手在围裙上擦了又擦。母亲终于接过那条鱼时，他忽然有一点点失望，那条本来大得超出他意料的鱼，在母亲的双手之间动弹时，竟然显得那么瘦小。</a:t>
            </a:r>
          </a:p>
          <a:p>
            <a:pPr>
              <a:buNone/>
            </a:pPr>
            <a:r>
              <a:rPr lang="zh-CN" altLang="en-US" b="1" dirty="0" smtClean="0"/>
              <a:t>准确地说，在那之前他没吃过鱼，唇齿间也回荡不起勾涎引馋的味道。他相信两个哥哥应该也极少尝过这东西。在母亲的招呼下，他们手忙脚乱地争抢母亲递过的准备装豆腐的瓷碗。豆腐，是跟年联系在一起的东西了。天！</a:t>
            </a:r>
          </a:p>
          <a:p>
            <a:pPr>
              <a:buNone/>
            </a:pP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buNone/>
            </a:pPr>
            <a:r>
              <a:rPr lang="zh-CN" altLang="en-US" b="1" dirty="0" smtClean="0"/>
              <a:t>为了那条鱼，母亲要舀一瓷碗的黄豆种子去换半瓷碗的豆腐来搭配。隐隐约约地，他有了美味的概念，还有慢慢浓起来的期待。</a:t>
            </a:r>
          </a:p>
          <a:p>
            <a:pPr>
              <a:buNone/>
            </a:pPr>
            <a:r>
              <a:rPr lang="zh-CN" altLang="en-US" b="1" dirty="0" smtClean="0"/>
              <a:t>父亲坐在灶前一边看着火苗舔着锅底，一边简单地埋怨了几句，似乎是嫌母亲把鱼洗的太干净了，没了鱼腥味。这已经是难得的意外了，平日里，父亲一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 </a:t>
            </a:r>
          </a:p>
          <a:p>
            <a:pPr>
              <a:buNone/>
            </a:pPr>
            <a:endParaRPr lang="zh-CN" alt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4097"/>
          <p:cNvSpPr>
            <a:spLocks noGrp="1" noChangeArrowheads="1"/>
          </p:cNvSpPr>
          <p:nvPr>
            <p:ph type="title"/>
          </p:nvPr>
        </p:nvSpPr>
        <p:spPr>
          <a:xfrm>
            <a:off x="468313" y="476250"/>
            <a:ext cx="8229600" cy="1143000"/>
          </a:xfrm>
        </p:spPr>
        <p:txBody>
          <a:bodyPr/>
          <a:lstStyle/>
          <a:p>
            <a:r>
              <a:rPr lang="zh-CN" altLang="en-US" dirty="0" smtClean="0">
                <a:solidFill>
                  <a:srgbClr val="FF0000"/>
                </a:solidFill>
              </a:rPr>
              <a:t>读懂小说</a:t>
            </a:r>
            <a:endParaRPr lang="zh-CN" altLang="en-US" b="1" dirty="0" smtClean="0"/>
          </a:p>
        </p:txBody>
      </p:sp>
      <p:sp>
        <p:nvSpPr>
          <p:cNvPr id="3075" name="文本占位符 4098"/>
          <p:cNvSpPr>
            <a:spLocks noGrp="1" noChangeArrowheads="1"/>
          </p:cNvSpPr>
          <p:nvPr>
            <p:ph idx="1"/>
          </p:nvPr>
        </p:nvSpPr>
        <p:spPr/>
        <p:txBody>
          <a:bodyPr/>
          <a:lstStyle/>
          <a:p>
            <a:pPr eaLnBrk="1" hangingPunct="1"/>
            <a:r>
              <a:rPr lang="zh-CN" altLang="en-US" b="1" smtClean="0"/>
              <a:t>小说文体常识</a:t>
            </a:r>
          </a:p>
          <a:p>
            <a:pPr eaLnBrk="1" hangingPunct="1"/>
            <a:r>
              <a:rPr lang="zh-CN" altLang="en-US" b="1" smtClean="0">
                <a:solidFill>
                  <a:schemeClr val="hlink"/>
                </a:solidFill>
              </a:rPr>
              <a:t>小说是以刻画人物为中心，通过完整的故事情节和具体的环境描写来反映社会生活的一种文学体裁。 </a:t>
            </a:r>
          </a:p>
          <a:p>
            <a:pPr eaLnBrk="1" hangingPunct="1"/>
            <a:r>
              <a:rPr lang="zh-CN" altLang="en-US" b="1" smtClean="0"/>
              <a:t>小说有三个要素：人物、故事情节、环境（自然环境和社会环境）。小说反映社会生活的主要手段是塑造人物形象。 　</a:t>
            </a:r>
          </a:p>
          <a:p>
            <a:pPr eaLnBrk="1" hangingPunct="1"/>
            <a:endParaRPr lang="zh-CN" altLang="en-US" smtClean="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母亲拿着装了葱段蒜末的碗，就那么站着等水烧开。</a:t>
            </a:r>
          </a:p>
          <a:p>
            <a:pPr>
              <a:buNone/>
            </a:pPr>
            <a:r>
              <a:rPr lang="zh-CN" altLang="en-US" b="1" dirty="0" smtClean="0"/>
              <a:t>他则坐在桌前，看这一切时他是不是双手托着腮？他忘了。反正所有的记忆都是那条鱼和围绕着那条鱼而产生的梦一般</a:t>
            </a:r>
            <a:r>
              <a:rPr lang="zh-CN" altLang="en-US" b="1" u="dotted" dirty="0" smtClean="0"/>
              <a:t>陌生的气息</a:t>
            </a:r>
            <a:r>
              <a:rPr lang="zh-CN" altLang="en-US" b="1" dirty="0" smtClean="0"/>
              <a:t>。那天什么活都不用他干，他是这顿美味的缔造者，可以游手好闲。父母的举动让他觉得他有这个资格。</a:t>
            </a:r>
          </a:p>
          <a:p>
            <a:pPr>
              <a:buNone/>
            </a:pPr>
            <a:r>
              <a:rPr lang="zh-CN" altLang="en-US" b="1" dirty="0" smtClean="0"/>
              <a:t>在豆腐到来时，母亲甚至都没来得及埋怨一下一贯喜欢缺斤短两的豆腐贩子，因为豆腐马上就被切成块下了锅。美味，让他带着很多的迫不及待，还有一点点的张皇。张皇什么呢？鱼都在锅里了，它还能游回村头那条沟里去？</a:t>
            </a:r>
          </a:p>
          <a:p>
            <a:pPr>
              <a:buNone/>
            </a:pPr>
            <a:endParaRPr lang="zh-CN"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不过这种张皇让他有点儿熟悉，在沟里捉到鱼时他也这么心慌来着，因为连他自己都不相信，那条沟里竟然会有鱼。</a:t>
            </a:r>
          </a:p>
          <a:p>
            <a:pPr>
              <a:buNone/>
            </a:pPr>
            <a:r>
              <a:rPr lang="zh-CN" altLang="en-US" b="1" dirty="0" smtClean="0"/>
              <a:t>来不及细细回味了，豆腐一下锅，屋子里顿时鲜香扑鼻。他是第一次知道，鱼的味道原来是这样的，新鲜的让人稍稍发晕。在鱼汤从锅里到上桌之间，他拼命地翕动鼻翼，贪婪地往肺里装这些味道。他相信装得越多，回味的时间就越长。</a:t>
            </a:r>
          </a:p>
          <a:p>
            <a:pPr>
              <a:buNone/>
            </a:pPr>
            <a:r>
              <a:rPr lang="zh-CN" altLang="en-US" b="1" dirty="0" smtClean="0"/>
              <a:t>至于那锅鱼汤具体是什么滋味，他倒完全不记得哪怕一点儿细节。因为全家吃饭喝鱼汤的状态都有些鲁莽，只有嘴唇和汤接触的呼呼声，一碗接一</a:t>
            </a:r>
          </a:p>
          <a:p>
            <a:pPr>
              <a:buNone/>
            </a:pP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a:buNone/>
            </a:pPr>
            <a:r>
              <a:rPr lang="zh-CN" altLang="en-US" b="1" dirty="0" smtClean="0"/>
              <a:t>碗时勺子与锅碰撞的叮当声，还有一口与另一口之间换气时隐约的急促。</a:t>
            </a:r>
          </a:p>
          <a:p>
            <a:pPr>
              <a:buNone/>
            </a:pPr>
            <a:r>
              <a:rPr lang="zh-CN" altLang="en-US" b="1" dirty="0" smtClean="0"/>
              <a:t>那天饭桌上的气氛也不一样，一家人习惯的默不作声完全没了踪影，父亲开口谈天气了，两个哥哥则说了今年可能的收成。而母亲，只是嘴含笑意，一遍又一遍地给大家盛汤。</a:t>
            </a:r>
          </a:p>
          <a:p>
            <a:pPr>
              <a:buNone/>
            </a:pPr>
            <a:r>
              <a:rPr lang="zh-CN" altLang="en-US" b="1" dirty="0" smtClean="0"/>
              <a:t>最后，父亲说了一句有点儿没头没脑的话，父亲说，三子该上学了。</a:t>
            </a:r>
          </a:p>
          <a:p>
            <a:pPr>
              <a:buNone/>
            </a:pPr>
            <a:r>
              <a:rPr lang="zh-CN" altLang="en-US" b="1" dirty="0" smtClean="0"/>
              <a:t>他就叫三子。如今回想起来，对鱼汤食不知味的原因应该就是这句话。两个哥哥没进过一天学校的大门。现在到了他三子，父亲说他该上学了。该，就是要，快要的意思。他忘了两个哥哥投过来的眼神的内容，他忘了鱼</a:t>
            </a:r>
          </a:p>
          <a:p>
            <a:pPr>
              <a:buNone/>
            </a:pPr>
            <a:endParaRPr lang="zh-CN" altLang="en-US"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汤是什么味道，他忘了那个晚上的一切细节。</a:t>
            </a:r>
          </a:p>
          <a:p>
            <a:pPr>
              <a:buNone/>
            </a:pPr>
            <a:r>
              <a:rPr lang="zh-CN" altLang="en-US" b="1" dirty="0" smtClean="0"/>
              <a:t>美味？美味是什么味呢？当他终于能背着书包从村头墙角中出来，扭捏地走进学校的大门，他离美味的书面意思越来越近。但是，他知道美味的真正意思并不是之后的上学，仍然是有鱼的那天晚上</a:t>
            </a:r>
            <a:r>
              <a:rPr lang="en-US" altLang="zh-CN" b="1" dirty="0" smtClean="0"/>
              <a:t>——</a:t>
            </a:r>
          </a:p>
          <a:p>
            <a:pPr>
              <a:buNone/>
            </a:pPr>
            <a:r>
              <a:rPr lang="zh-CN" altLang="en-US" b="1" dirty="0" smtClean="0"/>
              <a:t>两个哥哥忽然就饱了，先后离开桌子回屋睡觉，可是鱼汤每个人起码还可以盛两碗。他们没解释为什么，也不用解释，地里的活要起早贪黑，否则这种鱼加豆腐的美味只能还是好多年享受。父亲愣了愣，恢复了以往不苟言笑的表情。</a:t>
            </a:r>
            <a:r>
              <a:rPr lang="zh-CN" altLang="en-US" b="1" u="sng" dirty="0" smtClean="0"/>
              <a:t>母亲端着碗，出神，她似乎用眼神示意过父亲别口不择言，但是</a:t>
            </a:r>
          </a:p>
          <a:p>
            <a:pPr>
              <a:buNone/>
            </a:pPr>
            <a:endParaRPr lang="zh-CN" altLang="en-US" u="sng"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u="sng" dirty="0" smtClean="0"/>
              <a:t>现在她卸去了笑容，朝着屋外黑糊糊的夜空，一直出神。</a:t>
            </a:r>
          </a:p>
          <a:p>
            <a:pPr>
              <a:buNone/>
            </a:pPr>
            <a:r>
              <a:rPr lang="zh-CN" altLang="en-US" b="1" dirty="0" smtClean="0"/>
              <a:t>可是羊要进圈，牛要喂草，猪还要吃食。都这么愣着不能解决一点儿问题。他起身去做，也只有他还有心情做。</a:t>
            </a:r>
          </a:p>
          <a:p>
            <a:pPr>
              <a:buNone/>
            </a:pPr>
            <a:r>
              <a:rPr lang="zh-CN" altLang="en-US" b="1" dirty="0" smtClean="0"/>
              <a:t>坐在灶前添柴火煮猪食时，已经是最后一件事了。把火点着，添第二把柴火的时候，他就抓着了一个黏黏软软的东西，凑到灶前的火光里一看，是那条鱼！从锅里蹦到地面，它显然已经超越了极限。现在，它早已死了，只是眼里还闪着一丝诡异的光。</a:t>
            </a:r>
          </a:p>
          <a:p>
            <a:pPr>
              <a:buNone/>
            </a:pPr>
            <a:r>
              <a:rPr lang="zh-CN" altLang="en-US" b="1" dirty="0" smtClean="0"/>
              <a:t>（本文有删改）</a:t>
            </a:r>
          </a:p>
          <a:p>
            <a:pPr>
              <a:buNone/>
            </a:pPr>
            <a:endParaRPr lang="zh-CN" altLang="en-US"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t>1.</a:t>
            </a:r>
            <a:r>
              <a:rPr lang="zh-CN" altLang="en-US" b="1" dirty="0" smtClean="0"/>
              <a:t>理解文中加点词语的含义。</a:t>
            </a:r>
          </a:p>
          <a:p>
            <a:pPr>
              <a:buNone/>
            </a:pPr>
            <a:r>
              <a:rPr lang="zh-CN" altLang="en-US" b="1" dirty="0" smtClean="0">
                <a:solidFill>
                  <a:srgbClr val="FF0000"/>
                </a:solidFill>
              </a:rPr>
              <a:t>（</a:t>
            </a:r>
            <a:r>
              <a:rPr lang="en-US" altLang="zh-CN" b="1" dirty="0" smtClean="0">
                <a:solidFill>
                  <a:srgbClr val="FF0000"/>
                </a:solidFill>
              </a:rPr>
              <a:t>1</a:t>
            </a:r>
            <a:r>
              <a:rPr lang="zh-CN" altLang="en-US" b="1" dirty="0" smtClean="0">
                <a:solidFill>
                  <a:srgbClr val="FF0000"/>
                </a:solidFill>
              </a:rPr>
              <a:t>）陌生的光：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a:t>
            </a:r>
            <a:r>
              <a:rPr lang="zh-CN" altLang="en-US" b="1" dirty="0" smtClean="0">
                <a:solidFill>
                  <a:srgbClr val="FF0000"/>
                </a:solidFill>
              </a:rPr>
              <a:t>　①与平时的不满和责备不同。②表达了母亲的惊奇、赞赏与欣慰。</a:t>
            </a:r>
          </a:p>
          <a:p>
            <a:pPr>
              <a:buNone/>
            </a:pPr>
            <a:r>
              <a:rPr lang="en-US" altLang="zh-CN" b="1" dirty="0" smtClean="0"/>
              <a:t>【</a:t>
            </a:r>
            <a:r>
              <a:rPr lang="zh-CN" altLang="en-US" b="1" dirty="0" smtClean="0"/>
              <a:t>解析</a:t>
            </a:r>
            <a:r>
              <a:rPr lang="en-US" altLang="zh-CN" b="1" dirty="0" smtClean="0"/>
              <a:t>】  </a:t>
            </a:r>
            <a:r>
              <a:rPr lang="zh-CN" altLang="en-US" b="1" dirty="0" smtClean="0"/>
              <a:t>本题考查理解句子含意。理解这句话的含意，对母亲的心理进行探究。</a:t>
            </a: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b="1" dirty="0" smtClean="0"/>
              <a:t>（</a:t>
            </a:r>
            <a:r>
              <a:rPr lang="en-US" altLang="zh-CN" b="1" dirty="0" smtClean="0"/>
              <a:t>2</a:t>
            </a:r>
            <a:r>
              <a:rPr lang="zh-CN" altLang="en-US" b="1" dirty="0" smtClean="0"/>
              <a:t>）陌生的气息：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a:t>
            </a:r>
            <a:r>
              <a:rPr lang="zh-CN" altLang="en-US" b="1" dirty="0" smtClean="0">
                <a:solidFill>
                  <a:srgbClr val="FF0000"/>
                </a:solidFill>
              </a:rPr>
              <a:t>　①与平时家庭气氛苦涩沉闷不同。②表达了对美好事物的期待与想象。</a:t>
            </a: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  </a:t>
            </a:r>
            <a:r>
              <a:rPr lang="zh-CN" altLang="en-US" b="1" dirty="0" smtClean="0">
                <a:solidFill>
                  <a:srgbClr val="FF0000"/>
                </a:solidFill>
              </a:rPr>
              <a:t>本题考查理解句子含意。理解这句话的含意，对母亲的心理进行探究。</a:t>
            </a:r>
          </a:p>
          <a:p>
            <a:pPr>
              <a:buNone/>
            </a:pP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a:buNone/>
            </a:pPr>
            <a:r>
              <a:rPr lang="en-US" altLang="zh-CN" b="1" dirty="0" smtClean="0"/>
              <a:t>2.</a:t>
            </a:r>
            <a:r>
              <a:rPr lang="zh-CN" altLang="en-US" b="1" dirty="0" smtClean="0"/>
              <a:t>赏析文中画线的句子。</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a:t>
            </a:r>
            <a:r>
              <a:rPr lang="zh-CN" altLang="en-US" b="1" dirty="0" smtClean="0">
                <a:solidFill>
                  <a:srgbClr val="FF0000"/>
                </a:solidFill>
              </a:rPr>
              <a:t>　①“示意”“卸”等神态细节描写，包含对照意味，细致刻画出母亲嗔怪、不安、沉重等微妙的心理变化。②“出神”两次出现，强调了母亲沉浸在茫然、忧心和无奈的心理状态中。③“黑糊糊的夜空”，是实景的描写，也是母亲心境的形象写照</a:t>
            </a:r>
            <a:r>
              <a:rPr lang="en-US" altLang="zh-CN" b="1" dirty="0" smtClean="0">
                <a:solidFill>
                  <a:srgbClr val="FF0000"/>
                </a:solidFill>
              </a:rPr>
              <a:t>——</a:t>
            </a:r>
            <a:r>
              <a:rPr lang="zh-CN" altLang="en-US" b="1" dirty="0" smtClean="0">
                <a:solidFill>
                  <a:srgbClr val="FF0000"/>
                </a:solidFill>
              </a:rPr>
              <a:t>为未来生活负担加重而忧虑，因儿子不能均享读书机会而愧疚。</a:t>
            </a:r>
          </a:p>
          <a:p>
            <a:pPr>
              <a:buNone/>
            </a:pPr>
            <a:endParaRPr lang="zh-CN" altLang="en-US" dirty="0" smtClean="0"/>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t>【</a:t>
            </a:r>
            <a:r>
              <a:rPr lang="zh-CN" altLang="en-US" b="1" dirty="0" smtClean="0"/>
              <a:t>解析</a:t>
            </a:r>
            <a:r>
              <a:rPr lang="en-US" altLang="zh-CN" b="1" dirty="0" smtClean="0"/>
              <a:t>】</a:t>
            </a:r>
            <a:r>
              <a:rPr lang="zh-CN" altLang="en-US" b="1" dirty="0" smtClean="0"/>
              <a:t>　本题主要考查体会重要语句的丰富含意，品味精彩的语言表达艺术。现代文阅读中，如果题干中出现“表达效果”、“好处”、“作用”或直接写“赏析”之类的词就是考察赏析题，无角度的赏析要多角度、全方位赏析。</a:t>
            </a:r>
          </a:p>
          <a:p>
            <a:pPr>
              <a:buNone/>
            </a:pP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lnSpcReduction="20000"/>
          </a:bodyPr>
          <a:lstStyle/>
          <a:p>
            <a:pPr>
              <a:buNone/>
            </a:pPr>
            <a:r>
              <a:rPr lang="en-US" altLang="zh-CN" b="1" dirty="0" smtClean="0"/>
              <a:t>3.“</a:t>
            </a:r>
            <a:r>
              <a:rPr lang="zh-CN" altLang="en-US" b="1" dirty="0" smtClean="0"/>
              <a:t>一种美味”有多重意蕴，试简要分析。</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a:t>
            </a:r>
            <a:r>
              <a:rPr lang="zh-CN" altLang="en-US" b="1" dirty="0" smtClean="0">
                <a:solidFill>
                  <a:srgbClr val="FF0000"/>
                </a:solidFill>
              </a:rPr>
              <a:t>　①在物质匮乏的年代，“鱼汤”，或仅仅是对“鱼汤”的渴望，便成了满足口腹之欲的一种“美味”。②围绕“鱼汤”的烹制，是一家人快乐、亲情和希望的酝酿，这种处于生活重负下的情感“美味”弥足珍贵。③在此过程中，“他”由天真懵懂到初懂人事，是自我的一次重要发现与成长，更是能够滋养一生的特殊“美味”。</a:t>
            </a:r>
            <a:endParaRPr lang="en-US" altLang="zh-CN" b="1" dirty="0" smtClean="0">
              <a:solidFill>
                <a:srgbClr val="FF0000"/>
              </a:solidFill>
            </a:endParaRP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a:t>
            </a:r>
            <a:r>
              <a:rPr lang="zh-CN" altLang="en-US" b="1" dirty="0" smtClean="0">
                <a:solidFill>
                  <a:srgbClr val="FF0000"/>
                </a:solidFill>
              </a:rPr>
              <a:t>　本题考查学生理解标题的含义能力。标题含义一般从表层含义和深层含义的两个方面来分析。表层含义即标题的字面含义、文中内容；深层含义即引申义、比喻义、象征义。</a:t>
            </a:r>
          </a:p>
          <a:p>
            <a:pPr>
              <a:buNone/>
            </a:pPr>
            <a:endParaRPr lang="zh-CN" altLang="en-US" b="1" dirty="0" smtClean="0">
              <a:solidFill>
                <a:srgbClr val="FF0000"/>
              </a:solidFill>
            </a:endParaRP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5121"/>
          <p:cNvSpPr>
            <a:spLocks noGrp="1" noChangeArrowheads="1"/>
          </p:cNvSpPr>
          <p:nvPr>
            <p:ph type="title"/>
          </p:nvPr>
        </p:nvSpPr>
        <p:spPr/>
        <p:txBody>
          <a:bodyPr/>
          <a:lstStyle/>
          <a:p>
            <a:pPr eaLnBrk="1" hangingPunct="1"/>
            <a:r>
              <a:rPr lang="zh-CN" altLang="en-US" b="1" smtClean="0"/>
              <a:t>小说阅读三步曲</a:t>
            </a:r>
          </a:p>
        </p:txBody>
      </p:sp>
      <p:sp>
        <p:nvSpPr>
          <p:cNvPr id="4099" name="文本占位符 5122"/>
          <p:cNvSpPr>
            <a:spLocks noGrp="1" noChangeArrowheads="1"/>
          </p:cNvSpPr>
          <p:nvPr>
            <p:ph idx="1"/>
          </p:nvPr>
        </p:nvSpPr>
        <p:spPr>
          <a:xfrm>
            <a:off x="684213" y="1268413"/>
            <a:ext cx="8153400" cy="5184775"/>
          </a:xfrm>
        </p:spPr>
        <p:txBody>
          <a:bodyPr/>
          <a:lstStyle/>
          <a:p>
            <a:pPr eaLnBrk="1" hangingPunct="1">
              <a:lnSpc>
                <a:spcPct val="80000"/>
              </a:lnSpc>
            </a:pPr>
            <a:r>
              <a:rPr lang="zh-CN" altLang="en-US" b="1" dirty="0" smtClean="0">
                <a:solidFill>
                  <a:srgbClr val="FF0000"/>
                </a:solidFill>
              </a:rPr>
              <a:t>第一步：写什么？</a:t>
            </a:r>
          </a:p>
          <a:p>
            <a:pPr eaLnBrk="1" hangingPunct="1">
              <a:lnSpc>
                <a:spcPct val="80000"/>
              </a:lnSpc>
              <a:buFontTx/>
              <a:buNone/>
            </a:pPr>
            <a:r>
              <a:rPr lang="zh-CN" altLang="en-US" b="1" dirty="0" smtClean="0"/>
              <a:t>1、情节：什么人在什么地方做了什么事？结</a:t>
            </a:r>
          </a:p>
          <a:p>
            <a:pPr eaLnBrk="1" hangingPunct="1">
              <a:lnSpc>
                <a:spcPct val="80000"/>
              </a:lnSpc>
              <a:buFontTx/>
              <a:buNone/>
            </a:pPr>
            <a:r>
              <a:rPr lang="zh-CN" altLang="en-US" b="1" dirty="0" smtClean="0"/>
              <a:t>果怎样？</a:t>
            </a:r>
          </a:p>
          <a:p>
            <a:pPr eaLnBrk="1" hangingPunct="1">
              <a:lnSpc>
                <a:spcPct val="80000"/>
              </a:lnSpc>
              <a:buFontTx/>
              <a:buNone/>
            </a:pPr>
            <a:r>
              <a:rPr lang="zh-CN" altLang="en-US" b="1" dirty="0" smtClean="0"/>
              <a:t>2、表现什么样的主题？</a:t>
            </a:r>
          </a:p>
          <a:p>
            <a:pPr eaLnBrk="1" hangingPunct="1">
              <a:lnSpc>
                <a:spcPct val="80000"/>
              </a:lnSpc>
            </a:pPr>
            <a:r>
              <a:rPr lang="zh-CN" altLang="en-US" b="1" dirty="0" smtClean="0">
                <a:solidFill>
                  <a:srgbClr val="FF0000"/>
                </a:solidFill>
              </a:rPr>
              <a:t>第二步：怎么写？</a:t>
            </a:r>
          </a:p>
          <a:p>
            <a:pPr eaLnBrk="1" hangingPunct="1">
              <a:lnSpc>
                <a:spcPct val="80000"/>
              </a:lnSpc>
              <a:buFontTx/>
              <a:buNone/>
            </a:pPr>
            <a:r>
              <a:rPr lang="zh-CN" altLang="en-US" b="1" dirty="0" smtClean="0"/>
              <a:t>    小说的写作技艺：怎样展开情节，以什么为线索展开？怎样塑造人物？塑造什么样的人物？怎样描写环境，描写环境的作用是什么？</a:t>
            </a:r>
          </a:p>
          <a:p>
            <a:pPr eaLnBrk="1" hangingPunct="1">
              <a:lnSpc>
                <a:spcPct val="80000"/>
              </a:lnSpc>
            </a:pPr>
            <a:r>
              <a:rPr lang="zh-CN" altLang="en-US" b="1" dirty="0" smtClean="0">
                <a:solidFill>
                  <a:srgbClr val="FF0000"/>
                </a:solidFill>
              </a:rPr>
              <a:t>第三步：手法技巧运用得怎样？</a:t>
            </a:r>
          </a:p>
          <a:p>
            <a:pPr eaLnBrk="1" hangingPunct="1">
              <a:lnSpc>
                <a:spcPct val="80000"/>
              </a:lnSpc>
              <a:buFontTx/>
              <a:buNone/>
            </a:pPr>
            <a:r>
              <a:rPr lang="zh-CN" altLang="en-US" b="1" dirty="0" smtClean="0"/>
              <a:t>    阅读要有独特的感受。</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268760"/>
            <a:ext cx="8435280" cy="4857403"/>
          </a:xfrm>
        </p:spPr>
        <p:txBody>
          <a:bodyPr>
            <a:normAutofit fontScale="85000" lnSpcReduction="10000"/>
          </a:bodyPr>
          <a:lstStyle/>
          <a:p>
            <a:pPr>
              <a:buNone/>
            </a:pPr>
            <a:r>
              <a:rPr lang="zh-CN" altLang="en-US" dirty="0" smtClean="0"/>
              <a:t> </a:t>
            </a:r>
            <a:r>
              <a:rPr lang="en-US" altLang="zh-CN" dirty="0" smtClean="0"/>
              <a:t>※ </a:t>
            </a:r>
            <a:r>
              <a:rPr lang="en-US" altLang="zh-CN" b="1" dirty="0" smtClean="0"/>
              <a:t>4.</a:t>
            </a:r>
            <a:r>
              <a:rPr lang="zh-CN" altLang="en-US" b="1" dirty="0" smtClean="0"/>
              <a:t>小说设置了一个意外的结尾，这样写有什么好处？</a:t>
            </a:r>
          </a:p>
          <a:p>
            <a:pPr>
              <a:buNone/>
            </a:pPr>
            <a:r>
              <a:rPr lang="zh-CN" altLang="en-US" b="1"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a:t>
            </a:r>
            <a:r>
              <a:rPr lang="zh-CN" altLang="en-US" b="1" dirty="0" smtClean="0">
                <a:solidFill>
                  <a:srgbClr val="FF0000"/>
                </a:solidFill>
              </a:rPr>
              <a:t>　①情节在结尾处突然逆转，在出人意料的戏剧性效果上，与“欧 </a:t>
            </a:r>
            <a:r>
              <a:rPr lang="en-US" altLang="zh-CN" b="1" dirty="0" smtClean="0">
                <a:solidFill>
                  <a:srgbClr val="FF0000"/>
                </a:solidFill>
              </a:rPr>
              <a:t>· </a:t>
            </a:r>
            <a:r>
              <a:rPr lang="zh-CN" altLang="en-US" b="1" dirty="0" smtClean="0">
                <a:solidFill>
                  <a:srgbClr val="FF0000"/>
                </a:solidFill>
              </a:rPr>
              <a:t>亨利式”的结尾有暗合相通之处。②因前文设置的伏笔若有若无（“掀</a:t>
            </a:r>
          </a:p>
          <a:p>
            <a:pPr>
              <a:buNone/>
            </a:pPr>
            <a:r>
              <a:rPr lang="zh-CN" altLang="en-US" b="1" dirty="0" smtClean="0">
                <a:solidFill>
                  <a:srgbClr val="FF0000"/>
                </a:solidFill>
              </a:rPr>
              <a:t>锅盖”“不记得细节”“忘了味道”等），让结尾呈现出某种魔幻色彩。③结尾情节安排表明“鱼未入汤”，诡异之处有深意，引发读者对美味意蕴作深度的思考与探究。④结尾提示了“美味”的含义有表里两层，与标题“一种美味”构成呼应。</a:t>
            </a:r>
          </a:p>
          <a:p>
            <a:pPr>
              <a:buNone/>
            </a:pP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b="1" dirty="0" smtClean="0"/>
              <a:t>【</a:t>
            </a:r>
            <a:r>
              <a:rPr lang="zh-CN" altLang="en-US" b="1" dirty="0" smtClean="0"/>
              <a:t>解析</a:t>
            </a:r>
            <a:r>
              <a:rPr lang="en-US" altLang="zh-CN" b="1" dirty="0" smtClean="0"/>
              <a:t>】</a:t>
            </a:r>
            <a:r>
              <a:rPr lang="zh-CN" altLang="en-US" b="1" dirty="0" smtClean="0"/>
              <a:t>　本题考查学生赏析作品的内涵，领悟作品的艺术魅力的能力。小说尾段作用的把握，可以根据小说结尾的具体情况来分析，针对不同的结尾情况，采取不同的解答方法。</a:t>
            </a:r>
          </a:p>
          <a:p>
            <a:pPr>
              <a:buNone/>
            </a:pP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考点深度突破二</a:t>
            </a:r>
            <a:r>
              <a:rPr lang="en-US" altLang="zh-CN" dirty="0" smtClean="0">
                <a:solidFill>
                  <a:srgbClr val="FF0000"/>
                </a:solidFill>
              </a:rPr>
              <a:t>   </a:t>
            </a:r>
            <a:r>
              <a:rPr lang="zh-CN" altLang="en-US" dirty="0" smtClean="0">
                <a:solidFill>
                  <a:srgbClr val="FF0000"/>
                </a:solidFill>
              </a:rPr>
              <a:t>人物（事物）形象</a:t>
            </a:r>
            <a:endParaRPr lang="zh-CN" altLang="en-US" dirty="0">
              <a:solidFill>
                <a:srgbClr val="FF0000"/>
              </a:solidFill>
            </a:endParaRPr>
          </a:p>
        </p:txBody>
      </p:sp>
      <p:sp>
        <p:nvSpPr>
          <p:cNvPr id="3" name="内容占位符 2"/>
          <p:cNvSpPr>
            <a:spLocks noGrp="1"/>
          </p:cNvSpPr>
          <p:nvPr>
            <p:ph idx="1"/>
          </p:nvPr>
        </p:nvSpPr>
        <p:spPr>
          <a:xfrm>
            <a:off x="179512" y="1412776"/>
            <a:ext cx="8784976" cy="5184576"/>
          </a:xfrm>
        </p:spPr>
        <p:txBody>
          <a:bodyPr/>
          <a:lstStyle/>
          <a:p>
            <a:pPr>
              <a:buNone/>
            </a:pPr>
            <a:r>
              <a:rPr lang="zh-CN" altLang="en-US" dirty="0" smtClean="0">
                <a:solidFill>
                  <a:srgbClr val="FF0000"/>
                </a:solidFill>
              </a:rPr>
              <a:t>（一）问题模式</a:t>
            </a:r>
            <a:endParaRPr lang="en-US" altLang="zh-CN" dirty="0" smtClean="0">
              <a:solidFill>
                <a:srgbClr val="FF0000"/>
              </a:solidFill>
            </a:endParaRPr>
          </a:p>
          <a:p>
            <a:pPr>
              <a:buNone/>
            </a:pPr>
            <a:r>
              <a:rPr lang="en-US" altLang="zh-CN" dirty="0" smtClean="0"/>
              <a:t>1.</a:t>
            </a:r>
            <a:r>
              <a:rPr lang="zh-CN" altLang="en-US" dirty="0" smtClean="0"/>
              <a:t>结合全文，分析人物形象；</a:t>
            </a:r>
            <a:endParaRPr lang="en-US" altLang="zh-CN" dirty="0" smtClean="0"/>
          </a:p>
          <a:p>
            <a:pPr>
              <a:buNone/>
            </a:pPr>
            <a:r>
              <a:rPr lang="en-US" altLang="zh-CN" dirty="0" smtClean="0"/>
              <a:t>2.</a:t>
            </a:r>
            <a:r>
              <a:rPr lang="zh-CN" altLang="en-US" dirty="0" smtClean="0"/>
              <a:t>概括人物性格特征；</a:t>
            </a:r>
            <a:endParaRPr lang="en-US" altLang="zh-CN" dirty="0" smtClean="0"/>
          </a:p>
          <a:p>
            <a:pPr>
              <a:buNone/>
            </a:pPr>
            <a:r>
              <a:rPr lang="en-US" altLang="zh-CN" dirty="0" smtClean="0"/>
              <a:t>3.</a:t>
            </a:r>
            <a:r>
              <a:rPr lang="zh-CN" altLang="en-US" dirty="0" smtClean="0"/>
              <a:t>文章塑造了怎样的人物形象，有何作用意义；</a:t>
            </a:r>
            <a:endParaRPr lang="en-US" altLang="zh-CN" dirty="0" smtClean="0"/>
          </a:p>
          <a:p>
            <a:pPr>
              <a:buNone/>
            </a:pPr>
            <a:r>
              <a:rPr lang="en-US" altLang="zh-CN" dirty="0" smtClean="0"/>
              <a:t>4.</a:t>
            </a:r>
            <a:r>
              <a:rPr lang="zh-CN" altLang="en-US" dirty="0" smtClean="0"/>
              <a:t>文章是如何塑造这一人物形象的。</a:t>
            </a:r>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fontScale="90000"/>
          </a:bodyPr>
          <a:lstStyle/>
          <a:p>
            <a:r>
              <a:rPr lang="zh-CN" altLang="en-US" dirty="0" smtClean="0">
                <a:solidFill>
                  <a:srgbClr val="FF0000"/>
                </a:solidFill>
              </a:rPr>
              <a:t>考点深度突破二</a:t>
            </a:r>
            <a:r>
              <a:rPr lang="en-US" altLang="zh-CN" dirty="0" smtClean="0">
                <a:solidFill>
                  <a:srgbClr val="FF0000"/>
                </a:solidFill>
              </a:rPr>
              <a:t>   </a:t>
            </a:r>
            <a:r>
              <a:rPr lang="zh-CN" altLang="en-US" dirty="0" smtClean="0">
                <a:solidFill>
                  <a:srgbClr val="FF0000"/>
                </a:solidFill>
              </a:rPr>
              <a:t>人物（事物）形象</a:t>
            </a:r>
            <a:endParaRPr lang="zh-CN" altLang="en-US" dirty="0"/>
          </a:p>
        </p:txBody>
      </p:sp>
      <p:sp>
        <p:nvSpPr>
          <p:cNvPr id="3" name="内容占位符 2"/>
          <p:cNvSpPr>
            <a:spLocks noGrp="1"/>
          </p:cNvSpPr>
          <p:nvPr>
            <p:ph idx="1"/>
          </p:nvPr>
        </p:nvSpPr>
        <p:spPr>
          <a:xfrm>
            <a:off x="0" y="1052736"/>
            <a:ext cx="9144000" cy="5805264"/>
          </a:xfrm>
        </p:spPr>
        <p:txBody>
          <a:bodyPr/>
          <a:lstStyle/>
          <a:p>
            <a:r>
              <a:rPr lang="zh-CN" altLang="en-US" dirty="0" smtClean="0">
                <a:solidFill>
                  <a:srgbClr val="FF0000"/>
                </a:solidFill>
              </a:rPr>
              <a:t>（二）分析思考及答题的方法</a:t>
            </a:r>
            <a:endParaRPr lang="en-US" altLang="zh-CN" dirty="0" smtClean="0">
              <a:solidFill>
                <a:srgbClr val="FF0000"/>
              </a:solidFill>
            </a:endParaRPr>
          </a:p>
          <a:p>
            <a:r>
              <a:rPr lang="zh-CN" altLang="en-US" b="1" dirty="0" smtClean="0"/>
              <a:t>分析主人公类，当明写的人物为主人公时：</a:t>
            </a:r>
            <a:endParaRPr lang="en-US" altLang="zh-CN" b="1" dirty="0" smtClean="0"/>
          </a:p>
          <a:p>
            <a:r>
              <a:rPr lang="en-US" altLang="zh-CN" b="1" dirty="0" smtClean="0">
                <a:solidFill>
                  <a:srgbClr val="002060"/>
                </a:solidFill>
              </a:rPr>
              <a:t>a.</a:t>
            </a:r>
            <a:r>
              <a:rPr lang="zh-CN" altLang="en-US" b="1" dirty="0" smtClean="0">
                <a:solidFill>
                  <a:srgbClr val="002060"/>
                </a:solidFill>
              </a:rPr>
              <a:t>人物角度，着墨较多是作者刻意塑造的人物；</a:t>
            </a:r>
            <a:endParaRPr lang="en-US" altLang="zh-CN" b="1" dirty="0" smtClean="0">
              <a:solidFill>
                <a:srgbClr val="002060"/>
              </a:solidFill>
            </a:endParaRPr>
          </a:p>
          <a:p>
            <a:r>
              <a:rPr lang="en-US" altLang="zh-CN" b="1" dirty="0" smtClean="0">
                <a:solidFill>
                  <a:srgbClr val="002060"/>
                </a:solidFill>
              </a:rPr>
              <a:t>b.</a:t>
            </a:r>
            <a:r>
              <a:rPr lang="zh-CN" altLang="en-US" b="1" dirty="0" smtClean="0">
                <a:solidFill>
                  <a:srgbClr val="002060"/>
                </a:solidFill>
              </a:rPr>
              <a:t>主题角度，该人物能体现主题或者有某种象征意义；</a:t>
            </a:r>
            <a:endParaRPr lang="en-US" altLang="zh-CN" b="1" dirty="0" smtClean="0">
              <a:solidFill>
                <a:srgbClr val="002060"/>
              </a:solidFill>
            </a:endParaRPr>
          </a:p>
          <a:p>
            <a:r>
              <a:rPr lang="en-US" altLang="zh-CN" b="1" dirty="0" smtClean="0">
                <a:solidFill>
                  <a:srgbClr val="002060"/>
                </a:solidFill>
              </a:rPr>
              <a:t>C.</a:t>
            </a:r>
            <a:r>
              <a:rPr lang="zh-CN" altLang="en-US" b="1" dirty="0" smtClean="0">
                <a:solidFill>
                  <a:srgbClr val="002060"/>
                </a:solidFill>
              </a:rPr>
              <a:t>结构角度，线索作用，贯穿始终，推动情节发展；</a:t>
            </a:r>
            <a:endParaRPr lang="en-US" altLang="zh-CN" b="1" dirty="0" smtClean="0">
              <a:solidFill>
                <a:srgbClr val="002060"/>
              </a:solidFill>
            </a:endParaRPr>
          </a:p>
          <a:p>
            <a:r>
              <a:rPr lang="en-US" altLang="zh-CN" b="1" dirty="0" smtClean="0">
                <a:solidFill>
                  <a:srgbClr val="002060"/>
                </a:solidFill>
              </a:rPr>
              <a:t>d.</a:t>
            </a:r>
            <a:r>
              <a:rPr lang="zh-CN" altLang="en-US" b="1" dirty="0" smtClean="0">
                <a:solidFill>
                  <a:srgbClr val="002060"/>
                </a:solidFill>
              </a:rPr>
              <a:t>标题角度，表现该人物。</a:t>
            </a:r>
            <a:endParaRPr lang="zh-CN" altLang="en-US" b="1" dirty="0">
              <a:solidFill>
                <a:srgbClr val="002060"/>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考点深度突破二</a:t>
            </a:r>
            <a:r>
              <a:rPr lang="en-US" altLang="zh-CN" dirty="0" smtClean="0">
                <a:solidFill>
                  <a:srgbClr val="FF0000"/>
                </a:solidFill>
              </a:rPr>
              <a:t>      </a:t>
            </a:r>
            <a:r>
              <a:rPr lang="zh-CN" altLang="en-US" dirty="0" smtClean="0">
                <a:solidFill>
                  <a:srgbClr val="FF0000"/>
                </a:solidFill>
              </a:rPr>
              <a:t>物（事物）形象</a:t>
            </a:r>
            <a:endParaRPr lang="zh-CN" altLang="en-US" dirty="0"/>
          </a:p>
        </p:txBody>
      </p:sp>
      <p:sp>
        <p:nvSpPr>
          <p:cNvPr id="3" name="内容占位符 2"/>
          <p:cNvSpPr>
            <a:spLocks noGrp="1"/>
          </p:cNvSpPr>
          <p:nvPr>
            <p:ph idx="1"/>
          </p:nvPr>
        </p:nvSpPr>
        <p:spPr/>
        <p:txBody>
          <a:bodyPr/>
          <a:lstStyle/>
          <a:p>
            <a:r>
              <a:rPr lang="zh-CN" altLang="en-US" b="1" dirty="0" smtClean="0"/>
              <a:t>分析主人公类，当暗写的人物为主人公时：</a:t>
            </a:r>
            <a:endParaRPr lang="en-US" altLang="zh-CN" b="1" dirty="0" smtClean="0"/>
          </a:p>
          <a:p>
            <a:r>
              <a:rPr lang="en-US" altLang="zh-CN" dirty="0" smtClean="0">
                <a:solidFill>
                  <a:srgbClr val="002060"/>
                </a:solidFill>
              </a:rPr>
              <a:t>a.</a:t>
            </a:r>
            <a:r>
              <a:rPr lang="zh-CN" altLang="en-US" dirty="0" smtClean="0">
                <a:solidFill>
                  <a:srgbClr val="002060"/>
                </a:solidFill>
              </a:rPr>
              <a:t>从人物方面看，虽着墨不多，但是最揭示社会现实，体现作者创作的主旨和意图；</a:t>
            </a:r>
            <a:endParaRPr lang="en-US" altLang="zh-CN" dirty="0" smtClean="0">
              <a:solidFill>
                <a:srgbClr val="002060"/>
              </a:solidFill>
            </a:endParaRPr>
          </a:p>
          <a:p>
            <a:pPr>
              <a:buNone/>
            </a:pPr>
            <a:r>
              <a:rPr lang="en-US" altLang="zh-CN" dirty="0" smtClean="0">
                <a:solidFill>
                  <a:srgbClr val="002060"/>
                </a:solidFill>
              </a:rPr>
              <a:t>b.</a:t>
            </a:r>
            <a:r>
              <a:rPr lang="zh-CN" altLang="en-US" dirty="0" smtClean="0">
                <a:solidFill>
                  <a:srgbClr val="002060"/>
                </a:solidFill>
              </a:rPr>
              <a:t>从情节和主题方面看，主导情节发展，反应了文章的主题；</a:t>
            </a:r>
            <a:endParaRPr lang="en-US" altLang="zh-CN" dirty="0" smtClean="0">
              <a:solidFill>
                <a:srgbClr val="002060"/>
              </a:solidFill>
            </a:endParaRPr>
          </a:p>
          <a:p>
            <a:pPr>
              <a:buNone/>
            </a:pPr>
            <a:r>
              <a:rPr lang="zh-CN" altLang="en-US" dirty="0" smtClean="0">
                <a:solidFill>
                  <a:srgbClr val="002060"/>
                </a:solidFill>
              </a:rPr>
              <a:t>从标题方面看，暗示该人物为文章的主人公。</a:t>
            </a:r>
            <a:endParaRPr lang="en-US" altLang="zh-CN" dirty="0" smtClean="0">
              <a:solidFill>
                <a:srgbClr val="002060"/>
              </a:solidFill>
            </a:endParaRPr>
          </a:p>
          <a:p>
            <a:endParaRPr lang="zh-CN" altLang="en-US" dirty="0">
              <a:solidFill>
                <a:srgbClr val="002060"/>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考点深度突破二   人物（事物）形象</a:t>
            </a:r>
            <a:endParaRPr lang="zh-CN" altLang="en-US" dirty="0"/>
          </a:p>
        </p:txBody>
      </p:sp>
      <p:sp>
        <p:nvSpPr>
          <p:cNvPr id="3" name="内容占位符 2"/>
          <p:cNvSpPr>
            <a:spLocks noGrp="1"/>
          </p:cNvSpPr>
          <p:nvPr>
            <p:ph idx="1"/>
          </p:nvPr>
        </p:nvSpPr>
        <p:spPr/>
        <p:txBody>
          <a:bodyPr/>
          <a:lstStyle/>
          <a:p>
            <a:r>
              <a:rPr lang="zh-CN" altLang="en-US" b="1" dirty="0" smtClean="0"/>
              <a:t>问次要人物的作用</a:t>
            </a:r>
            <a:endParaRPr lang="en-US" altLang="zh-CN" b="1" dirty="0" smtClean="0"/>
          </a:p>
          <a:p>
            <a:r>
              <a:rPr lang="en-US" altLang="zh-CN" b="1" dirty="0" smtClean="0">
                <a:solidFill>
                  <a:srgbClr val="002060"/>
                </a:solidFill>
              </a:rPr>
              <a:t>1.</a:t>
            </a:r>
            <a:r>
              <a:rPr lang="zh-CN" altLang="en-US" b="1" dirty="0" smtClean="0">
                <a:solidFill>
                  <a:srgbClr val="002060"/>
                </a:solidFill>
              </a:rPr>
              <a:t>线索，推动情节发展；</a:t>
            </a:r>
            <a:endParaRPr lang="en-US" altLang="zh-CN" b="1" dirty="0" smtClean="0">
              <a:solidFill>
                <a:srgbClr val="002060"/>
              </a:solidFill>
            </a:endParaRPr>
          </a:p>
          <a:p>
            <a:r>
              <a:rPr lang="en-US" altLang="zh-CN" b="1" dirty="0" smtClean="0">
                <a:solidFill>
                  <a:srgbClr val="002060"/>
                </a:solidFill>
              </a:rPr>
              <a:t>2.</a:t>
            </a:r>
            <a:r>
              <a:rPr lang="zh-CN" altLang="en-US" b="1" dirty="0" smtClean="0">
                <a:solidFill>
                  <a:srgbClr val="002060"/>
                </a:solidFill>
              </a:rPr>
              <a:t>衬托主要人物；</a:t>
            </a:r>
            <a:endParaRPr lang="en-US" altLang="zh-CN" b="1" dirty="0" smtClean="0">
              <a:solidFill>
                <a:srgbClr val="002060"/>
              </a:solidFill>
            </a:endParaRPr>
          </a:p>
          <a:p>
            <a:r>
              <a:rPr lang="en-US" altLang="zh-CN" b="1" dirty="0" smtClean="0">
                <a:solidFill>
                  <a:srgbClr val="002060"/>
                </a:solidFill>
              </a:rPr>
              <a:t>3.</a:t>
            </a:r>
            <a:r>
              <a:rPr lang="zh-CN" altLang="en-US" b="1" dirty="0" smtClean="0">
                <a:solidFill>
                  <a:srgbClr val="002060"/>
                </a:solidFill>
              </a:rPr>
              <a:t>揭示或表现主题</a:t>
            </a:r>
            <a:endParaRPr lang="en-US" altLang="zh-CN" b="1" dirty="0" smtClean="0">
              <a:solidFill>
                <a:srgbClr val="002060"/>
              </a:solidFill>
            </a:endParaRPr>
          </a:p>
          <a:p>
            <a:endParaRPr lang="zh-CN" altLang="en-US" b="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考点深度突破二  人物（事物）形象</a:t>
            </a:r>
            <a:endParaRPr lang="zh-CN" altLang="en-US" dirty="0"/>
          </a:p>
        </p:txBody>
      </p:sp>
      <p:sp>
        <p:nvSpPr>
          <p:cNvPr id="3" name="内容占位符 2"/>
          <p:cNvSpPr>
            <a:spLocks noGrp="1"/>
          </p:cNvSpPr>
          <p:nvPr>
            <p:ph idx="1"/>
          </p:nvPr>
        </p:nvSpPr>
        <p:spPr/>
        <p:txBody>
          <a:bodyPr/>
          <a:lstStyle/>
          <a:p>
            <a:r>
              <a:rPr lang="zh-CN" altLang="en-US" b="1" dirty="0" smtClean="0"/>
              <a:t>问某事物的作用</a:t>
            </a:r>
            <a:endParaRPr lang="en-US" altLang="zh-CN" b="1" dirty="0" smtClean="0"/>
          </a:p>
          <a:p>
            <a:r>
              <a:rPr lang="en-US" altLang="zh-CN" dirty="0" smtClean="0">
                <a:solidFill>
                  <a:srgbClr val="002060"/>
                </a:solidFill>
              </a:rPr>
              <a:t>1.</a:t>
            </a:r>
            <a:r>
              <a:rPr lang="zh-CN" altLang="en-US" dirty="0" smtClean="0">
                <a:solidFill>
                  <a:srgbClr val="002060"/>
                </a:solidFill>
              </a:rPr>
              <a:t>线索，推动情节发展，使结构完整严谨；</a:t>
            </a:r>
            <a:endParaRPr lang="en-US" altLang="zh-CN" dirty="0" smtClean="0">
              <a:solidFill>
                <a:srgbClr val="002060"/>
              </a:solidFill>
            </a:endParaRPr>
          </a:p>
          <a:p>
            <a:r>
              <a:rPr lang="en-US" altLang="zh-CN" dirty="0" smtClean="0">
                <a:solidFill>
                  <a:srgbClr val="002060"/>
                </a:solidFill>
              </a:rPr>
              <a:t>2.</a:t>
            </a:r>
            <a:r>
              <a:rPr lang="zh-CN" altLang="en-US" dirty="0" smtClean="0">
                <a:solidFill>
                  <a:srgbClr val="002060"/>
                </a:solidFill>
              </a:rPr>
              <a:t>象征或突出人物性格特征；</a:t>
            </a:r>
            <a:endParaRPr lang="en-US" altLang="zh-CN" dirty="0" smtClean="0">
              <a:solidFill>
                <a:srgbClr val="002060"/>
              </a:solidFill>
            </a:endParaRPr>
          </a:p>
          <a:p>
            <a:r>
              <a:rPr lang="en-US" altLang="zh-CN" dirty="0" smtClean="0">
                <a:solidFill>
                  <a:srgbClr val="002060"/>
                </a:solidFill>
              </a:rPr>
              <a:t>3.</a:t>
            </a:r>
            <a:r>
              <a:rPr lang="zh-CN" altLang="en-US" dirty="0" smtClean="0">
                <a:solidFill>
                  <a:srgbClr val="002060"/>
                </a:solidFill>
              </a:rPr>
              <a:t>揭示文章主题；</a:t>
            </a:r>
            <a:endParaRPr lang="en-US" altLang="zh-CN" dirty="0" smtClean="0">
              <a:solidFill>
                <a:srgbClr val="002060"/>
              </a:solidFill>
            </a:endParaRPr>
          </a:p>
          <a:p>
            <a:r>
              <a:rPr lang="en-US" altLang="zh-CN" dirty="0" smtClean="0">
                <a:solidFill>
                  <a:srgbClr val="002060"/>
                </a:solidFill>
              </a:rPr>
              <a:t>4.</a:t>
            </a:r>
            <a:r>
              <a:rPr lang="zh-CN" altLang="en-US" dirty="0" smtClean="0">
                <a:solidFill>
                  <a:srgbClr val="002060"/>
                </a:solidFill>
              </a:rPr>
              <a:t>形成文章的背景，烘托人物形象。</a:t>
            </a:r>
            <a:endParaRPr lang="en-US" altLang="zh-CN" dirty="0" smtClean="0">
              <a:solidFill>
                <a:srgbClr val="002060"/>
              </a:solidFill>
            </a:endParaRPr>
          </a:p>
          <a:p>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考点突破二     人物（事物）形象</a:t>
            </a:r>
            <a:endParaRPr lang="zh-CN" altLang="en-US" dirty="0"/>
          </a:p>
        </p:txBody>
      </p:sp>
      <p:sp>
        <p:nvSpPr>
          <p:cNvPr id="3" name="内容占位符 2"/>
          <p:cNvSpPr>
            <a:spLocks noGrp="1"/>
          </p:cNvSpPr>
          <p:nvPr>
            <p:ph idx="1"/>
          </p:nvPr>
        </p:nvSpPr>
        <p:spPr>
          <a:xfrm>
            <a:off x="0" y="1268760"/>
            <a:ext cx="9144000" cy="5589240"/>
          </a:xfrm>
        </p:spPr>
        <p:txBody>
          <a:bodyPr>
            <a:normAutofit/>
          </a:bodyPr>
          <a:lstStyle/>
          <a:p>
            <a:r>
              <a:rPr lang="zh-CN" altLang="en-US" b="1" dirty="0" smtClean="0"/>
              <a:t>概括人物形象类思考的角度及表现的手法作用</a:t>
            </a:r>
            <a:endParaRPr lang="en-US" altLang="zh-CN" b="1" dirty="0" smtClean="0"/>
          </a:p>
          <a:p>
            <a:r>
              <a:rPr lang="en-US" altLang="zh-CN" b="1" dirty="0" smtClean="0">
                <a:solidFill>
                  <a:srgbClr val="002060"/>
                </a:solidFill>
              </a:rPr>
              <a:t>1.</a:t>
            </a:r>
            <a:r>
              <a:rPr lang="zh-CN" altLang="en-US" b="1" dirty="0" smtClean="0">
                <a:solidFill>
                  <a:srgbClr val="002060"/>
                </a:solidFill>
              </a:rPr>
              <a:t>正面描写：语言描写、心理描写、动作描写（细节描写）、肖像（神态、形貌、衣着）描写等，通过证明描写全面表现这个人物形象的特点。</a:t>
            </a:r>
            <a:endParaRPr lang="en-US" altLang="zh-CN" b="1" dirty="0" smtClean="0">
              <a:solidFill>
                <a:srgbClr val="002060"/>
              </a:solidFill>
            </a:endParaRPr>
          </a:p>
          <a:p>
            <a:r>
              <a:rPr lang="en-US" altLang="zh-CN" b="1" dirty="0" smtClean="0">
                <a:solidFill>
                  <a:srgbClr val="002060"/>
                </a:solidFill>
              </a:rPr>
              <a:t>2.</a:t>
            </a:r>
            <a:r>
              <a:rPr lang="zh-CN" altLang="en-US" b="1" dirty="0" smtClean="0">
                <a:solidFill>
                  <a:srgbClr val="002060"/>
                </a:solidFill>
              </a:rPr>
              <a:t>侧面描写：景色描写来营造氛围，烘托人物心理，展示性格特征。</a:t>
            </a:r>
            <a:endParaRPr lang="en-US" altLang="zh-CN" b="1" dirty="0" smtClean="0">
              <a:solidFill>
                <a:srgbClr val="002060"/>
              </a:solidFill>
            </a:endParaRPr>
          </a:p>
          <a:p>
            <a:r>
              <a:rPr lang="en-US" altLang="zh-CN" b="1" dirty="0" smtClean="0">
                <a:solidFill>
                  <a:srgbClr val="002060"/>
                </a:solidFill>
              </a:rPr>
              <a:t>3.</a:t>
            </a:r>
            <a:r>
              <a:rPr lang="zh-CN" altLang="en-US" b="1" dirty="0" smtClean="0">
                <a:solidFill>
                  <a:srgbClr val="002060"/>
                </a:solidFill>
              </a:rPr>
              <a:t>次要人物衬托：通过次要人物来表现主要人物的性格特征。</a:t>
            </a:r>
            <a:endParaRPr lang="en-US" altLang="zh-CN" b="1" dirty="0" smtClean="0">
              <a:solidFill>
                <a:srgbClr val="002060"/>
              </a:solidFill>
            </a:endParaRPr>
          </a:p>
          <a:p>
            <a:r>
              <a:rPr lang="zh-CN" altLang="en-US" b="1" dirty="0" smtClean="0">
                <a:solidFill>
                  <a:srgbClr val="FF0000"/>
                </a:solidFill>
              </a:rPr>
              <a:t>说明：在实际答手法的作用的题目时，最好能把表现什么样的人物性格特征答出来。</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fontScale="90000"/>
          </a:bodyPr>
          <a:lstStyle/>
          <a:p>
            <a:r>
              <a:rPr lang="zh-CN" altLang="en-US" dirty="0" smtClean="0">
                <a:solidFill>
                  <a:srgbClr val="FF0000"/>
                </a:solidFill>
              </a:rPr>
              <a:t>考点深度突破二   人物（事物）形象</a:t>
            </a:r>
            <a:endParaRPr lang="zh-CN" altLang="en-US" dirty="0"/>
          </a:p>
        </p:txBody>
      </p:sp>
      <p:sp>
        <p:nvSpPr>
          <p:cNvPr id="3" name="内容占位符 2"/>
          <p:cNvSpPr>
            <a:spLocks noGrp="1"/>
          </p:cNvSpPr>
          <p:nvPr>
            <p:ph idx="1"/>
          </p:nvPr>
        </p:nvSpPr>
        <p:spPr>
          <a:xfrm>
            <a:off x="0" y="908720"/>
            <a:ext cx="9144000" cy="5949280"/>
          </a:xfrm>
        </p:spPr>
        <p:txBody>
          <a:bodyPr/>
          <a:lstStyle/>
          <a:p>
            <a:r>
              <a:rPr lang="zh-CN" altLang="en-US" dirty="0" smtClean="0"/>
              <a:t>概括人物形象类答题模板</a:t>
            </a:r>
            <a:endParaRPr lang="en-US" altLang="zh-CN" dirty="0" smtClean="0"/>
          </a:p>
          <a:p>
            <a:r>
              <a:rPr lang="en-US" altLang="zh-CN" dirty="0" smtClean="0"/>
              <a:t>1.</a:t>
            </a:r>
            <a:r>
              <a:rPr lang="zh-CN" altLang="en-US" dirty="0" smtClean="0"/>
              <a:t>简析人物形象类</a:t>
            </a:r>
            <a:endParaRPr lang="en-US" altLang="zh-CN" dirty="0" smtClean="0"/>
          </a:p>
          <a:p>
            <a:r>
              <a:rPr lang="en-US" altLang="zh-CN" dirty="0" smtClean="0">
                <a:solidFill>
                  <a:srgbClr val="002060"/>
                </a:solidFill>
              </a:rPr>
              <a:t>Xxx</a:t>
            </a:r>
            <a:r>
              <a:rPr lang="zh-CN" altLang="en-US" dirty="0" smtClean="0">
                <a:solidFill>
                  <a:srgbClr val="002060"/>
                </a:solidFill>
              </a:rPr>
              <a:t>是一个</a:t>
            </a:r>
            <a:r>
              <a:rPr lang="en-US" altLang="zh-CN" dirty="0" smtClean="0">
                <a:solidFill>
                  <a:srgbClr val="002060"/>
                </a:solidFill>
              </a:rPr>
              <a:t>…</a:t>
            </a:r>
            <a:r>
              <a:rPr lang="zh-CN" altLang="en-US" dirty="0" smtClean="0">
                <a:solidFill>
                  <a:srgbClr val="002060"/>
                </a:solidFill>
              </a:rPr>
              <a:t>性格品质</a:t>
            </a:r>
            <a:r>
              <a:rPr lang="en-US" altLang="zh-CN" dirty="0" smtClean="0">
                <a:solidFill>
                  <a:srgbClr val="002060"/>
                </a:solidFill>
              </a:rPr>
              <a:t>…</a:t>
            </a:r>
            <a:r>
              <a:rPr lang="zh-CN" altLang="en-US" dirty="0" smtClean="0">
                <a:solidFill>
                  <a:srgbClr val="002060"/>
                </a:solidFill>
              </a:rPr>
              <a:t>身份地位的人，本文通过</a:t>
            </a:r>
            <a:r>
              <a:rPr lang="en-US" altLang="zh-CN" dirty="0" smtClean="0">
                <a:solidFill>
                  <a:srgbClr val="002060"/>
                </a:solidFill>
              </a:rPr>
              <a:t>…</a:t>
            </a:r>
            <a:r>
              <a:rPr lang="zh-CN" altLang="en-US" dirty="0" smtClean="0">
                <a:solidFill>
                  <a:srgbClr val="002060"/>
                </a:solidFill>
              </a:rPr>
              <a:t>的描写，表现了</a:t>
            </a:r>
            <a:r>
              <a:rPr lang="en-US" altLang="zh-CN" dirty="0" smtClean="0">
                <a:solidFill>
                  <a:srgbClr val="002060"/>
                </a:solidFill>
              </a:rPr>
              <a:t>xxx</a:t>
            </a:r>
            <a:r>
              <a:rPr lang="zh-CN" altLang="en-US" dirty="0" smtClean="0">
                <a:solidFill>
                  <a:srgbClr val="002060"/>
                </a:solidFill>
              </a:rPr>
              <a:t>性格特征。（简析的关键是要结合文本中的关键词句分析，人物的每一个性格特征都应以文章中人物的言行等做依据）</a:t>
            </a:r>
            <a:endParaRPr lang="en-US" altLang="zh-CN" dirty="0" smtClean="0">
              <a:solidFill>
                <a:srgbClr val="002060"/>
              </a:solidFill>
            </a:endParaRPr>
          </a:p>
          <a:p>
            <a:r>
              <a:rPr lang="zh-CN" altLang="en-US" dirty="0" smtClean="0"/>
              <a:t>概括人物性格特征类</a:t>
            </a:r>
            <a:endParaRPr lang="en-US" altLang="zh-CN" dirty="0" smtClean="0"/>
          </a:p>
          <a:p>
            <a:r>
              <a:rPr lang="zh-CN" altLang="en-US" dirty="0" smtClean="0">
                <a:solidFill>
                  <a:srgbClr val="002060"/>
                </a:solidFill>
              </a:rPr>
              <a:t>用形容词直接概括就可以了，难的是要全面多角度概括人物的性格特征，同学们往往只会看到人物一个方面的特征而忽略了其别的方面的特征，而导致概括不全面。</a:t>
            </a:r>
            <a:endParaRPr lang="zh-CN" altLang="en-US" dirty="0">
              <a:solidFill>
                <a:srgbClr val="002060"/>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C00000"/>
                </a:solidFill>
              </a:rPr>
              <a:t>典例练习</a:t>
            </a:r>
            <a:endParaRPr lang="zh-CN" altLang="en-US" dirty="0"/>
          </a:p>
        </p:txBody>
      </p:sp>
      <p:sp>
        <p:nvSpPr>
          <p:cNvPr id="3" name="内容占位符 2"/>
          <p:cNvSpPr>
            <a:spLocks noGrp="1"/>
          </p:cNvSpPr>
          <p:nvPr>
            <p:ph idx="1"/>
          </p:nvPr>
        </p:nvSpPr>
        <p:spPr>
          <a:xfrm>
            <a:off x="323528" y="980728"/>
            <a:ext cx="8496944" cy="5472608"/>
          </a:xfrm>
        </p:spPr>
        <p:txBody>
          <a:bodyPr>
            <a:normAutofit/>
          </a:bodyPr>
          <a:lstStyle/>
          <a:p>
            <a:r>
              <a:rPr lang="zh-CN" altLang="en-US" dirty="0" smtClean="0"/>
              <a:t>例</a:t>
            </a:r>
            <a:r>
              <a:rPr lang="en-US" altLang="zh-CN" dirty="0" smtClean="0"/>
              <a:t>1</a:t>
            </a:r>
            <a:r>
              <a:rPr lang="zh-CN" altLang="en-US" dirty="0" smtClean="0"/>
              <a:t>（见上面</a:t>
            </a:r>
            <a:r>
              <a:rPr lang="en-US" altLang="zh-CN" dirty="0" smtClean="0"/>
              <a:t>《</a:t>
            </a:r>
            <a:r>
              <a:rPr lang="zh-CN" altLang="en-US" dirty="0" smtClean="0"/>
              <a:t>小步舞</a:t>
            </a:r>
            <a:r>
              <a:rPr lang="en-US" altLang="zh-CN" dirty="0" smtClean="0"/>
              <a:t>》</a:t>
            </a:r>
            <a:r>
              <a:rPr lang="zh-CN" altLang="en-US" dirty="0" smtClean="0"/>
              <a:t>）</a:t>
            </a:r>
            <a:endParaRPr lang="en-US" altLang="zh-CN" dirty="0" smtClean="0"/>
          </a:p>
          <a:p>
            <a:r>
              <a:rPr lang="en-US" altLang="zh-CN" dirty="0" smtClean="0"/>
              <a:t>8.</a:t>
            </a:r>
            <a:r>
              <a:rPr lang="zh-CN" altLang="zh-CN" dirty="0" smtClean="0"/>
              <a:t>请以老舞蹈师形象为例，谈谈小说塑造人物形象时运用了哪些表现手法。</a:t>
            </a:r>
          </a:p>
          <a:p>
            <a:r>
              <a:rPr lang="en-US" altLang="zh-CN" dirty="0" smtClean="0">
                <a:solidFill>
                  <a:srgbClr val="FF0000"/>
                </a:solidFill>
              </a:rPr>
              <a:t>8. </a:t>
            </a:r>
            <a:r>
              <a:rPr lang="zh-CN" altLang="zh-CN" dirty="0" smtClean="0">
                <a:solidFill>
                  <a:srgbClr val="FF0000"/>
                </a:solidFill>
              </a:rPr>
              <a:t>用特征鲜明的细节凸显人物的个性，如老舞蹈师过时的穿戴、木偶似的舞姿等，表明他是一个怀旧的人；用个性化的对话揭示人物的内心世界，如老舞蹈师与“我”的交谈，流露出内心的痛苦与无奈；用典型化的场景烘托人物状态，如被人遗忘的苗圃，村托了老舞蹈师失落的心态。</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7169"/>
          <p:cNvSpPr>
            <a:spLocks noGrp="1" noChangeArrowheads="1"/>
          </p:cNvSpPr>
          <p:nvPr>
            <p:ph type="title"/>
          </p:nvPr>
        </p:nvSpPr>
        <p:spPr>
          <a:xfrm>
            <a:off x="467544" y="0"/>
            <a:ext cx="8229600" cy="1143000"/>
          </a:xfrm>
        </p:spPr>
        <p:txBody>
          <a:bodyPr/>
          <a:lstStyle/>
          <a:p>
            <a:pPr eaLnBrk="1" hangingPunct="1"/>
            <a:r>
              <a:rPr lang="zh-CN" altLang="en-US" sz="4000" b="1" dirty="0" smtClean="0">
                <a:solidFill>
                  <a:srgbClr val="FF0000"/>
                </a:solidFill>
              </a:rPr>
              <a:t>一、人物</a:t>
            </a:r>
          </a:p>
        </p:txBody>
      </p:sp>
      <p:sp>
        <p:nvSpPr>
          <p:cNvPr id="6147" name="文本占位符 7170"/>
          <p:cNvSpPr>
            <a:spLocks noGrp="1" noChangeArrowheads="1"/>
          </p:cNvSpPr>
          <p:nvPr>
            <p:ph idx="1"/>
          </p:nvPr>
        </p:nvSpPr>
        <p:spPr>
          <a:xfrm>
            <a:off x="251520" y="908720"/>
            <a:ext cx="8786118" cy="5763543"/>
          </a:xfrm>
        </p:spPr>
        <p:txBody>
          <a:bodyPr/>
          <a:lstStyle/>
          <a:p>
            <a:pPr eaLnBrk="1" hangingPunct="1">
              <a:buFontTx/>
              <a:buNone/>
            </a:pPr>
            <a:r>
              <a:rPr lang="zh-CN" altLang="en-US" sz="2400" b="1" dirty="0" smtClean="0">
                <a:solidFill>
                  <a:srgbClr val="FF0000"/>
                </a:solidFill>
              </a:rPr>
              <a:t>设题：</a:t>
            </a:r>
          </a:p>
          <a:p>
            <a:pPr eaLnBrk="1" hangingPunct="1">
              <a:buFontTx/>
              <a:buNone/>
            </a:pPr>
            <a:r>
              <a:rPr lang="zh-CN" altLang="en-US" sz="2400" b="1" dirty="0" smtClean="0"/>
              <a:t>1、是一个怎样的人 （形象）？</a:t>
            </a:r>
          </a:p>
          <a:p>
            <a:pPr eaLnBrk="1" hangingPunct="1">
              <a:buFontTx/>
              <a:buNone/>
            </a:pPr>
            <a:r>
              <a:rPr lang="zh-CN" altLang="en-US" sz="2400" b="1" dirty="0" smtClean="0">
                <a:solidFill>
                  <a:srgbClr val="FF00FF"/>
                </a:solidFill>
              </a:rPr>
              <a:t>    答题</a:t>
            </a:r>
            <a:r>
              <a:rPr lang="zh-CN" altLang="en-US" sz="2400" b="1" dirty="0" smtClean="0"/>
              <a:t>：</a:t>
            </a:r>
            <a:r>
              <a:rPr lang="zh-CN" altLang="en-US" sz="2400" b="1" dirty="0" smtClean="0">
                <a:solidFill>
                  <a:schemeClr val="tx2"/>
                </a:solidFill>
              </a:rPr>
              <a:t>他是一个……（形象特点）的XXX（身份定位）</a:t>
            </a:r>
            <a:endParaRPr lang="zh-CN" altLang="en-US" sz="2400" b="1" dirty="0" smtClean="0"/>
          </a:p>
          <a:p>
            <a:pPr eaLnBrk="1" hangingPunct="1">
              <a:buFontTx/>
              <a:buNone/>
            </a:pPr>
            <a:r>
              <a:rPr lang="zh-CN" altLang="en-US" sz="2400" b="1" dirty="0" smtClean="0"/>
              <a:t>2、这一形象具有怎样的特点？</a:t>
            </a:r>
          </a:p>
          <a:p>
            <a:pPr eaLnBrk="1" hangingPunct="1">
              <a:buFontTx/>
              <a:buNone/>
            </a:pPr>
            <a:r>
              <a:rPr lang="zh-CN" altLang="en-US" sz="2400" b="1" dirty="0" smtClean="0"/>
              <a:t>3、塑造这一形象有何作用？</a:t>
            </a:r>
          </a:p>
          <a:p>
            <a:pPr eaLnBrk="1" hangingPunct="1">
              <a:buFontTx/>
              <a:buNone/>
            </a:pPr>
            <a:r>
              <a:rPr lang="zh-CN" altLang="en-US" sz="2400" b="1" dirty="0" smtClean="0">
                <a:solidFill>
                  <a:srgbClr val="FF00FF"/>
                </a:solidFill>
              </a:rPr>
              <a:t>    答题</a:t>
            </a:r>
            <a:r>
              <a:rPr lang="zh-CN" altLang="en-US" sz="2400" b="1" dirty="0" smtClean="0">
                <a:solidFill>
                  <a:schemeClr val="tx2"/>
                </a:solidFill>
              </a:rPr>
              <a:t>：</a:t>
            </a:r>
            <a:r>
              <a:rPr lang="zh-CN" altLang="en-US" sz="2400" b="1" dirty="0" smtClean="0">
                <a:solidFill>
                  <a:schemeClr val="tx2"/>
                </a:solidFill>
                <a:sym typeface="Wingdings" pitchFamily="2" charset="2"/>
              </a:rPr>
              <a:t>（1）</a:t>
            </a:r>
            <a:r>
              <a:rPr lang="zh-CN" altLang="en-US" sz="2400" b="1" dirty="0" smtClean="0">
                <a:solidFill>
                  <a:schemeClr val="tx2"/>
                </a:solidFill>
              </a:rPr>
              <a:t>衬托主要人物（2）突出主题</a:t>
            </a:r>
            <a:endParaRPr lang="zh-CN" altLang="en-US" sz="2400" b="1" dirty="0" smtClean="0"/>
          </a:p>
          <a:p>
            <a:pPr eaLnBrk="1" hangingPunct="1">
              <a:buFontTx/>
              <a:buNone/>
            </a:pPr>
            <a:r>
              <a:rPr lang="zh-CN" altLang="en-US" sz="2400" b="1" dirty="0" smtClean="0"/>
              <a:t>4、刻画这一形象主要运用了什么方法（或运用了哪些方法）？</a:t>
            </a:r>
          </a:p>
          <a:p>
            <a:pPr eaLnBrk="1" hangingPunct="1">
              <a:buFontTx/>
              <a:buNone/>
            </a:pPr>
            <a:r>
              <a:rPr lang="zh-CN" altLang="en-US" sz="2400" b="1" dirty="0" smtClean="0">
                <a:solidFill>
                  <a:srgbClr val="FF00FF"/>
                </a:solidFill>
              </a:rPr>
              <a:t>    答题：</a:t>
            </a:r>
            <a:r>
              <a:rPr lang="zh-CN" altLang="en-US" sz="2400" b="1" dirty="0" smtClean="0">
                <a:solidFill>
                  <a:schemeClr val="tx2"/>
                </a:solidFill>
              </a:rPr>
              <a:t>概括介绍（全景式描写）、肖像（神态）、 语言、动作、</a:t>
            </a:r>
          </a:p>
          <a:p>
            <a:pPr eaLnBrk="1" hangingPunct="1">
              <a:buFontTx/>
              <a:buNone/>
            </a:pPr>
            <a:r>
              <a:rPr lang="zh-CN" altLang="en-US" sz="2400" b="1" dirty="0" smtClean="0">
                <a:solidFill>
                  <a:schemeClr val="tx2"/>
                </a:solidFill>
              </a:rPr>
              <a:t>心理、细节描写（</a:t>
            </a:r>
            <a:r>
              <a:rPr lang="zh-CN" altLang="en-US" sz="2400" b="1" dirty="0" smtClean="0"/>
              <a:t>对人物形象特征、语言、动作、服饰等细致而</a:t>
            </a:r>
          </a:p>
          <a:p>
            <a:pPr eaLnBrk="1" hangingPunct="1">
              <a:buFontTx/>
              <a:buNone/>
            </a:pPr>
            <a:r>
              <a:rPr lang="zh-CN" altLang="en-US" sz="2400" b="1" dirty="0" smtClean="0"/>
              <a:t>富有表现力的细节作特写式的描写。</a:t>
            </a:r>
            <a:r>
              <a:rPr lang="zh-CN" altLang="en-US" sz="2400" b="1" dirty="0" smtClean="0">
                <a:solidFill>
                  <a:schemeClr val="tx2"/>
                </a:solidFill>
              </a:rPr>
              <a:t>）正面描写、侧面描写（他</a:t>
            </a:r>
          </a:p>
          <a:p>
            <a:pPr eaLnBrk="1" hangingPunct="1">
              <a:buFontTx/>
              <a:buNone/>
            </a:pPr>
            <a:r>
              <a:rPr lang="zh-CN" altLang="en-US" sz="2400" b="1" dirty="0" smtClean="0">
                <a:solidFill>
                  <a:schemeClr val="tx2"/>
                </a:solidFill>
              </a:rPr>
              <a:t>人的言行心理评价、衬托（正衬、反衬）</a:t>
            </a:r>
            <a:endParaRPr lang="zh-CN" altLang="en-US" sz="2400" b="1" dirty="0" smtClean="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r>
              <a:rPr lang="zh-CN" altLang="en-US" dirty="0" smtClean="0"/>
              <a:t>解析</a:t>
            </a:r>
            <a:r>
              <a:rPr lang="zh-CN" altLang="zh-CN" dirty="0" smtClean="0"/>
              <a:t>【</a:t>
            </a:r>
            <a:r>
              <a:rPr lang="en-US" altLang="zh-CN" dirty="0" smtClean="0"/>
              <a:t>8</a:t>
            </a:r>
            <a:r>
              <a:rPr lang="zh-CN" altLang="zh-CN" dirty="0" smtClean="0"/>
              <a:t>题】本题考查鉴赏作品文学形象，领悟作品艺术魅力的能力。题干的核心词有两个：“以老舞蹈师形象为例”“塑造人物形象运用的表现手法”。解答此题，应先明确人物描写手法——直接描写和侧面烘托，然后结合文中叙述性的语句，分析概括小说人物形象特点。小说直接描写老舞蹈师的句子比较多，“他穿一双带银扣的皮鞋，一条带折门襟的短套裤和一件棕褐色的长礼服，戴一顶长绒毛，宽沿的怪诞的灰礼貌”“长的很瘦，几乎是皮包骨头” 属于外貌描写，“把他那木偶似的身体扭来绞去”“只是驱动这对木偶的机械已经有点损坏了” 属于细节刻画，都表现了老舞蹈师的守旧和衰老；“他意外打了个哆嗦”“出人意料的相拥着哭起来”是细节刻画，“先生，它是舞蹈中的王后，王后们的舞蹈，您懂吗？自从没有了国王，也就没有了小步舞”是语言描写，表现了老舞蹈师谈起小步舞时的痛苦和无奈。对老人的侧面烘托主要集中在对花园的描写上，“这是一座似乎被人遗忘的上个世纪的花园……非常幽静”“当我两年后重返巴黎的时候，那片苗圃已被铲平”，花园的幽静和消失都烘托了时代变迁使小步舞被渐渐遗忘所带给老人的痛苦和失落。据此组织答案即可。</a:t>
            </a:r>
          </a:p>
          <a:p>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0"/>
            <a:ext cx="9144000" cy="6858000"/>
          </a:xfrm>
        </p:spPr>
        <p:txBody>
          <a:bodyPr>
            <a:normAutofit/>
          </a:bodyPr>
          <a:lstStyle/>
          <a:p>
            <a:r>
              <a:rPr lang="zh-CN" altLang="zh-CN" dirty="0" smtClean="0">
                <a:solidFill>
                  <a:srgbClr val="FF0000"/>
                </a:solidFill>
              </a:rPr>
              <a:t>【</a:t>
            </a:r>
            <a:r>
              <a:rPr lang="zh-CN" altLang="en-US" b="1" dirty="0" smtClean="0">
                <a:solidFill>
                  <a:srgbClr val="FF0000"/>
                </a:solidFill>
              </a:rPr>
              <a:t>小结</a:t>
            </a:r>
            <a:r>
              <a:rPr lang="zh-CN" altLang="zh-CN" dirty="0" smtClean="0">
                <a:solidFill>
                  <a:srgbClr val="FF0000"/>
                </a:solidFill>
              </a:rPr>
              <a:t>】小说塑造形象手法类的题目组织答案的步骤</a:t>
            </a:r>
            <a:r>
              <a:rPr lang="en-US" altLang="zh-CN" dirty="0" smtClean="0">
                <a:solidFill>
                  <a:srgbClr val="FF0000"/>
                </a:solidFill>
              </a:rPr>
              <a:t>:</a:t>
            </a:r>
            <a:endParaRPr lang="zh-CN" altLang="zh-CN" dirty="0" smtClean="0">
              <a:solidFill>
                <a:srgbClr val="FF0000"/>
              </a:solidFill>
            </a:endParaRPr>
          </a:p>
          <a:p>
            <a:r>
              <a:rPr lang="zh-CN" altLang="zh-CN" dirty="0" smtClean="0"/>
              <a:t>第一步</a:t>
            </a:r>
            <a:r>
              <a:rPr lang="en-US" altLang="zh-CN" dirty="0" smtClean="0"/>
              <a:t>,</a:t>
            </a:r>
            <a:r>
              <a:rPr lang="zh-CN" altLang="zh-CN" dirty="0" smtClean="0"/>
              <a:t>指明小说运用了哪一种描写手法。</a:t>
            </a:r>
          </a:p>
          <a:p>
            <a:r>
              <a:rPr lang="zh-CN" altLang="zh-CN" dirty="0" smtClean="0"/>
              <a:t>第二步</a:t>
            </a:r>
            <a:r>
              <a:rPr lang="en-US" altLang="zh-CN" dirty="0" smtClean="0"/>
              <a:t>,</a:t>
            </a:r>
            <a:r>
              <a:rPr lang="zh-CN" altLang="zh-CN" dirty="0" smtClean="0"/>
              <a:t>结合具体情节分析这种描写手法在文句中是如何体现的。</a:t>
            </a:r>
          </a:p>
          <a:p>
            <a:r>
              <a:rPr lang="zh-CN" altLang="zh-CN" dirty="0" smtClean="0"/>
              <a:t>第三步，明确有何效果和作用。要点明此手法突出了人物的什么形象特点。</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5289451"/>
          </a:xfrm>
        </p:spPr>
        <p:txBody>
          <a:bodyPr>
            <a:normAutofit/>
          </a:bodyPr>
          <a:lstStyle/>
          <a:p>
            <a:pPr>
              <a:buNone/>
            </a:pPr>
            <a:r>
              <a:rPr lang="zh-CN" altLang="en-US" dirty="0" smtClean="0">
                <a:solidFill>
                  <a:srgbClr val="FF0000"/>
                </a:solidFill>
              </a:rPr>
              <a:t>            特别提醒：近几年，考题的任务驱动很明显，比如以上考表现人物手法的题目，他可以这样设题，“本文描写人物用了</a:t>
            </a:r>
            <a:r>
              <a:rPr lang="en-US" altLang="zh-CN" dirty="0" smtClean="0">
                <a:solidFill>
                  <a:srgbClr val="FF0000"/>
                </a:solidFill>
              </a:rPr>
              <a:t>xx</a:t>
            </a:r>
            <a:r>
              <a:rPr lang="zh-CN" altLang="en-US" dirty="0" smtClean="0">
                <a:solidFill>
                  <a:srgbClr val="FF0000"/>
                </a:solidFill>
              </a:rPr>
              <a:t>手法表现人物，请简析；问人物形象的题目还可以这样设题，</a:t>
            </a:r>
            <a:endParaRPr lang="en-US" altLang="zh-CN" dirty="0" smtClean="0">
              <a:solidFill>
                <a:srgbClr val="FF0000"/>
              </a:solidFill>
            </a:endParaRPr>
          </a:p>
          <a:p>
            <a:pPr>
              <a:buNone/>
            </a:pPr>
            <a:r>
              <a:rPr lang="zh-CN" altLang="en-US" dirty="0" smtClean="0">
                <a:solidFill>
                  <a:srgbClr val="FF0000"/>
                </a:solidFill>
              </a:rPr>
              <a:t>“本文表现了人物</a:t>
            </a:r>
            <a:r>
              <a:rPr lang="en-US" altLang="zh-CN" dirty="0" smtClean="0">
                <a:solidFill>
                  <a:srgbClr val="FF0000"/>
                </a:solidFill>
              </a:rPr>
              <a:t>xxx</a:t>
            </a:r>
            <a:r>
              <a:rPr lang="zh-CN" altLang="en-US" dirty="0" smtClean="0">
                <a:solidFill>
                  <a:srgbClr val="FF0000"/>
                </a:solidFill>
              </a:rPr>
              <a:t>的形象，请结合文章分析。这就要我们真正读懂文本并且综合运用学到的技能，怎么问就怎么答。</a:t>
            </a:r>
            <a:endParaRPr lang="zh-CN" altLang="zh-CN" dirty="0" smtClean="0">
              <a:solidFill>
                <a:srgbClr val="FF0000"/>
              </a:solidFill>
            </a:endParaRPr>
          </a:p>
          <a:p>
            <a:r>
              <a:rPr lang="zh-CN" altLang="en-US" b="1" dirty="0" smtClean="0">
                <a:solidFill>
                  <a:srgbClr val="002060"/>
                </a:solidFill>
              </a:rPr>
              <a:t>          要明确出题人要我们完成什么任务，千万别答非所问。</a:t>
            </a:r>
            <a:endParaRPr lang="zh-CN" alt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a:buNone/>
            </a:pPr>
            <a:r>
              <a:rPr lang="zh-CN" altLang="en-US" b="1" dirty="0" smtClean="0"/>
              <a:t>一、（</a:t>
            </a:r>
            <a:r>
              <a:rPr lang="en-US" altLang="zh-CN" b="1" dirty="0" smtClean="0"/>
              <a:t>2016 · </a:t>
            </a:r>
            <a:r>
              <a:rPr lang="zh-CN" altLang="en-US" b="1" dirty="0" smtClean="0"/>
              <a:t>浙江卷）阅读下面的文字，完成文后题目。</a:t>
            </a:r>
          </a:p>
          <a:p>
            <a:pPr algn="ctr">
              <a:buNone/>
            </a:pPr>
            <a:r>
              <a:rPr lang="zh-CN" altLang="en-US" b="1" dirty="0" smtClean="0"/>
              <a:t>母 亲</a:t>
            </a:r>
          </a:p>
          <a:p>
            <a:pPr algn="ctr">
              <a:buNone/>
            </a:pPr>
            <a:r>
              <a:rPr lang="zh-CN" altLang="en-US" b="1" dirty="0" smtClean="0"/>
              <a:t>何家槐</a:t>
            </a:r>
          </a:p>
          <a:p>
            <a:pPr>
              <a:buNone/>
            </a:pPr>
            <a:r>
              <a:rPr lang="zh-CN" altLang="en-US" b="1" dirty="0" smtClean="0"/>
              <a:t>             看见一阵人穿得清清楚楚的打她身边走过，母亲亮着眼睛问：</a:t>
            </a:r>
          </a:p>
          <a:p>
            <a:pPr>
              <a:buNone/>
            </a:pPr>
            <a:r>
              <a:rPr lang="zh-CN" altLang="en-US" b="1" dirty="0" smtClean="0"/>
              <a:t>“你们可是看火车去的？”</a:t>
            </a:r>
          </a:p>
          <a:p>
            <a:pPr>
              <a:buNone/>
            </a:pPr>
            <a:r>
              <a:rPr lang="zh-CN" altLang="en-US" b="1" dirty="0" smtClean="0"/>
              <a:t>“是的，阿南婶！”</a:t>
            </a:r>
          </a:p>
          <a:p>
            <a:pPr>
              <a:buNone/>
            </a:pPr>
            <a:r>
              <a:rPr lang="zh-CN" altLang="en-US" b="1" dirty="0" smtClean="0"/>
              <a:t>“我也想去。”</a:t>
            </a:r>
          </a:p>
          <a:p>
            <a:pPr>
              <a:buNone/>
            </a:pPr>
            <a:r>
              <a:rPr lang="zh-CN" altLang="en-US" b="1" dirty="0" smtClean="0"/>
              <a:t>“要去就去，又没有谁阻止你。”</a:t>
            </a:r>
          </a:p>
          <a:p>
            <a:pPr>
              <a:buNone/>
            </a:pPr>
            <a:endParaRPr lang="zh-CN"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buNone/>
            </a:pPr>
            <a:r>
              <a:rPr lang="zh-CN" altLang="en-US" b="1" dirty="0" smtClean="0"/>
              <a:t>可是母亲摇摇头，她不能去，虽则没有谁阻止。她成年忙碌，尤其是在收豆的时候。这几天一放光她就起身，把家事料理妥当以后，她又忙着跑到天井里，扫干净了地，然后取下挂在泥墙上，屋檐下，或者枯树枝中间的豌豆，用一个笨重的木槌打豆。</a:t>
            </a:r>
          </a:p>
          <a:p>
            <a:pPr>
              <a:buNone/>
            </a:pPr>
            <a:r>
              <a:rPr lang="zh-CN" altLang="en-US" b="1" dirty="0" smtClean="0"/>
              <a:t>这几天天气很好，虽则已是十一月了，却还是暖和和的，像春天。</a:t>
            </a:r>
          </a:p>
          <a:p>
            <a:pPr>
              <a:buNone/>
            </a:pPr>
            <a:r>
              <a:rPr lang="zh-CN" altLang="en-US" b="1" u="wavyHeavy" dirty="0" smtClean="0"/>
              <a:t>母亲只穿着一身单衣，戴一顶凉帽，一天到晚的捶着豌豆，一束又一束的。豆非常干燥，所以打豆一点不费力，有许多直像灯花的爆裂，自然而然地会裂开，像珍珠似的散满一地。可是打完豆以后，她还得理清枯叶泥沙，</a:t>
            </a:r>
          </a:p>
          <a:p>
            <a:pPr>
              <a:buNone/>
            </a:pPr>
            <a:endParaRPr lang="zh-CN"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装进大竹篓，而且亲自挑上楼去。这些本来需要男子做的事，真苦够她了。</a:t>
            </a:r>
          </a:p>
          <a:p>
            <a:pPr>
              <a:buNone/>
            </a:pPr>
            <a:r>
              <a:rPr lang="zh-CN" altLang="en-US" b="1" dirty="0" smtClean="0"/>
              <a:t>催，催，催，催；催，催，</a:t>
            </a:r>
            <a:r>
              <a:rPr lang="en-US" altLang="zh-CN" b="1" dirty="0" smtClean="0"/>
              <a:t>……</a:t>
            </a:r>
          </a:p>
          <a:p>
            <a:pPr>
              <a:buNone/>
            </a:pPr>
            <a:r>
              <a:rPr lang="zh-CN" altLang="en-US" b="1" dirty="0" smtClean="0"/>
              <a:t>她一天打豆，很少休息，连头也难得一抬。可是当她听到火车吹响汽笛的时候，她就放下了工作，忘情地抬起头来，倾听，闭着眼思索，有时还自言自语：</a:t>
            </a:r>
          </a:p>
          <a:p>
            <a:pPr>
              <a:buNone/>
            </a:pPr>
            <a:r>
              <a:rPr lang="zh-CN" altLang="en-US" b="1" dirty="0" smtClean="0"/>
              <a:t>“唉，要是我能看一看火车！”</a:t>
            </a:r>
          </a:p>
          <a:p>
            <a:pPr>
              <a:buNone/>
            </a:pPr>
            <a:r>
              <a:rPr lang="zh-CN" altLang="en-US" b="1" dirty="0" smtClean="0"/>
              <a:t>车站离我们家里并不很远，火车经过的时候，不但可以听到汽笛的声音，如果站在山坡上，还能够看见打回旋的白烟。因为附近有铁路还是最近</a:t>
            </a:r>
          </a:p>
          <a:p>
            <a:pPr>
              <a:buNone/>
            </a:pP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a:buNone/>
            </a:pPr>
            <a:r>
              <a:rPr lang="zh-CN" altLang="en-US" b="1" dirty="0" smtClean="0"/>
              <a:t>的事，所以四方八面赶去看火车的人很多。</a:t>
            </a:r>
          </a:p>
          <a:p>
            <a:pPr>
              <a:buNone/>
            </a:pPr>
            <a:r>
              <a:rPr lang="zh-CN" altLang="en-US" b="1" dirty="0" smtClean="0"/>
              <a:t>母亲打豆的天井，就在大路旁，村里人都得经过她的身旁，如果要去火车站，一有人过去，她总要探问几句，尤其当他们回来的时候：</a:t>
            </a:r>
          </a:p>
          <a:p>
            <a:pPr>
              <a:buNone/>
            </a:pPr>
            <a:r>
              <a:rPr lang="zh-CN" altLang="en-US" b="1" dirty="0" smtClean="0"/>
              <a:t>“看见了没有？”</a:t>
            </a:r>
          </a:p>
          <a:p>
            <a:pPr>
              <a:buNone/>
            </a:pPr>
            <a:r>
              <a:rPr lang="zh-CN" altLang="en-US" b="1" dirty="0" smtClean="0"/>
              <a:t>“自然看见了，阿南婶！”</a:t>
            </a:r>
          </a:p>
          <a:p>
            <a:pPr>
              <a:buNone/>
            </a:pPr>
            <a:r>
              <a:rPr lang="zh-CN" altLang="en-US" b="1" dirty="0" smtClean="0"/>
              <a:t>“像蛇一样的长吗？”</a:t>
            </a:r>
          </a:p>
          <a:p>
            <a:pPr>
              <a:buNone/>
            </a:pPr>
            <a:r>
              <a:rPr lang="zh-CN" altLang="en-US" b="1" dirty="0" smtClean="0"/>
              <a:t>“有点儿像。”</a:t>
            </a:r>
          </a:p>
          <a:p>
            <a:pPr>
              <a:buNone/>
            </a:pPr>
            <a:r>
              <a:rPr lang="zh-CN" altLang="en-US" b="1" dirty="0" smtClean="0"/>
              <a:t>“只有一个喷火的龙头，却能带着几十节几百节的车子跑，不很奇怪吗？</a:t>
            </a:r>
            <a:endParaRPr lang="zh-CN" altLang="en-US" b="1"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“真的很奇怪。”</a:t>
            </a:r>
          </a:p>
          <a:p>
            <a:pPr>
              <a:buNone/>
            </a:pPr>
            <a:r>
              <a:rPr lang="zh-CN" altLang="en-US" b="1" dirty="0" smtClean="0"/>
              <a:t>因为她像小孩子似的，不断地问长问短，有许多人简直让她盘问得不能忍受：</a:t>
            </a:r>
          </a:p>
          <a:p>
            <a:pPr>
              <a:buNone/>
            </a:pPr>
            <a:r>
              <a:rPr lang="zh-CN" altLang="en-US" b="1" dirty="0" smtClean="0"/>
              <a:t>“我们回答不了许多的，阿南婶，最好你自己去看！”</a:t>
            </a:r>
          </a:p>
          <a:p>
            <a:pPr>
              <a:buNone/>
            </a:pPr>
            <a:r>
              <a:rPr lang="zh-CN" altLang="en-US" b="1" dirty="0" smtClean="0"/>
              <a:t>“我自己？”</a:t>
            </a:r>
          </a:p>
          <a:p>
            <a:pPr>
              <a:buNone/>
            </a:pPr>
            <a:r>
              <a:rPr lang="zh-CN" altLang="en-US" b="1" dirty="0" smtClean="0"/>
              <a:t>她仿佛吃了一惊，看火车，在她看来像是永远做不到的事。</a:t>
            </a:r>
          </a:p>
          <a:p>
            <a:pPr>
              <a:buNone/>
            </a:pPr>
            <a:r>
              <a:rPr lang="zh-CN" altLang="en-US" b="1" dirty="0" smtClean="0"/>
              <a:t>“是的，你要去就去，谁也不会阻止你！”</a:t>
            </a:r>
          </a:p>
          <a:p>
            <a:pPr>
              <a:buNone/>
            </a:pPr>
            <a:r>
              <a:rPr lang="zh-CN" altLang="en-US" b="1" dirty="0" smtClean="0"/>
              <a:t>可是母亲摇摇头，她不能去，虽然没有谁阻止。她一生很少出门，成年</a:t>
            </a:r>
            <a:endParaRPr lang="zh-CN" altLang="en-US" b="1"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累月的给钉在家里，像钉子一样。</a:t>
            </a:r>
          </a:p>
          <a:p>
            <a:pPr>
              <a:buNone/>
            </a:pPr>
            <a:r>
              <a:rPr lang="zh-CN" altLang="en-US" b="1" dirty="0" smtClean="0"/>
              <a:t>在这呆滞古板、很少变化的生活中，她对火车发生了很大的兴趣。</a:t>
            </a:r>
            <a:r>
              <a:rPr lang="zh-CN" altLang="en-US" b="1" u="sng" dirty="0" smtClean="0"/>
              <a:t>那悠长的，古怪的汽笛，尤其使她起了辽远的，不可思议的幻想，飘飘然，仿佛她已坐了那蛇一样长的怪物飞往另一个世界。不论什么时候一听到那种声音，她就闭上眼睛，似乎她在听着天外传来的呼唤。完全失神一样地，喂猪她会马上放下麦粥桶，洗衣服她会马上放下板刷，在煮饭的时候，她也会立刻抛开火钳，有时忘了添柴，有时却尽管把柴往灶门送，以致不是把饭煮得半生不熟，就是烧焦了半锅。</a:t>
            </a:r>
          </a:p>
          <a:p>
            <a:pPr>
              <a:buNone/>
            </a:pPr>
            <a:endParaRPr lang="zh-CN"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a:buNone/>
            </a:pPr>
            <a:r>
              <a:rPr lang="zh-CN" altLang="en-US" b="1" dirty="0" smtClean="0"/>
              <a:t>“你也是坐着火车回来的吗？”</a:t>
            </a:r>
          </a:p>
          <a:p>
            <a:pPr>
              <a:buNone/>
            </a:pPr>
            <a:r>
              <a:rPr lang="zh-CN" altLang="en-US" b="1" dirty="0" smtClean="0"/>
              <a:t>她时常问从省城回来的人。</a:t>
            </a:r>
          </a:p>
          <a:p>
            <a:pPr>
              <a:buNone/>
            </a:pPr>
            <a:r>
              <a:rPr lang="zh-CN" altLang="en-US" b="1" dirty="0" smtClean="0"/>
              <a:t>“是的，阿南婶！”</a:t>
            </a:r>
          </a:p>
          <a:p>
            <a:pPr>
              <a:buNone/>
            </a:pPr>
            <a:r>
              <a:rPr lang="zh-CN" altLang="en-US" b="1" dirty="0" smtClean="0"/>
              <a:t>“火车跑得很快吗？”</a:t>
            </a:r>
          </a:p>
          <a:p>
            <a:pPr>
              <a:buNone/>
            </a:pPr>
            <a:r>
              <a:rPr lang="zh-CN" altLang="en-US" b="1" dirty="0" smtClean="0"/>
              <a:t>“一天可以跑一千多里路，我早上还在杭州，现在却在这儿跟你说话了。”</a:t>
            </a:r>
          </a:p>
          <a:p>
            <a:pPr>
              <a:buNone/>
            </a:pPr>
            <a:r>
              <a:rPr lang="zh-CN" altLang="en-US" b="1" dirty="0" smtClean="0"/>
              <a:t>“那末比航船还快？”</a:t>
            </a:r>
          </a:p>
          <a:p>
            <a:pPr>
              <a:buNone/>
            </a:pPr>
            <a:r>
              <a:rPr lang="zh-CN" altLang="en-US" b="1" dirty="0" smtClean="0"/>
              <a:t>“自然自然。”</a:t>
            </a:r>
          </a:p>
          <a:p>
            <a:pPr>
              <a:buNone/>
            </a:pPr>
            <a:r>
              <a:rPr lang="zh-CN" altLang="en-US" b="1" dirty="0" smtClean="0"/>
              <a:t>“它是怎么跑的呢？”</a:t>
            </a:r>
          </a:p>
          <a:p>
            <a:pPr>
              <a:buNone/>
            </a:pP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8193"/>
          <p:cNvSpPr>
            <a:spLocks noGrp="1" noChangeArrowheads="1"/>
          </p:cNvSpPr>
          <p:nvPr>
            <p:ph type="title"/>
          </p:nvPr>
        </p:nvSpPr>
        <p:spPr>
          <a:xfrm>
            <a:off x="468313" y="404813"/>
            <a:ext cx="8229600" cy="1143000"/>
          </a:xfrm>
        </p:spPr>
        <p:txBody>
          <a:bodyPr/>
          <a:lstStyle/>
          <a:p>
            <a:pPr eaLnBrk="1" hangingPunct="1"/>
            <a:r>
              <a:rPr lang="zh-CN" altLang="en-US" b="1" smtClean="0"/>
              <a:t>从四个方面揣摩</a:t>
            </a:r>
          </a:p>
        </p:txBody>
      </p:sp>
      <p:sp>
        <p:nvSpPr>
          <p:cNvPr id="7171" name="文本占位符 8194"/>
          <p:cNvSpPr>
            <a:spLocks noGrp="1" noChangeArrowheads="1"/>
          </p:cNvSpPr>
          <p:nvPr>
            <p:ph idx="1"/>
          </p:nvPr>
        </p:nvSpPr>
        <p:spPr>
          <a:xfrm>
            <a:off x="180975" y="1600200"/>
            <a:ext cx="8785225" cy="5070475"/>
          </a:xfrm>
        </p:spPr>
        <p:txBody>
          <a:bodyPr/>
          <a:lstStyle/>
          <a:p>
            <a:pPr eaLnBrk="1" hangingPunct="1">
              <a:lnSpc>
                <a:spcPct val="90000"/>
              </a:lnSpc>
            </a:pPr>
            <a:r>
              <a:rPr lang="en-US" altLang="zh-CN" b="1" smtClean="0"/>
              <a:t>①</a:t>
            </a:r>
            <a:r>
              <a:rPr lang="zh-CN" altLang="en-US" b="1" smtClean="0"/>
              <a:t>重视小说中人物的身份、地位、经历、教养、气质等，因它们直接决定着人物的言行，影响着人物的性格。</a:t>
            </a:r>
          </a:p>
          <a:p>
            <a:pPr eaLnBrk="1" hangingPunct="1">
              <a:lnSpc>
                <a:spcPct val="90000"/>
              </a:lnSpc>
            </a:pPr>
            <a:r>
              <a:rPr lang="en-US" altLang="zh-CN" b="1" smtClean="0"/>
              <a:t>②</a:t>
            </a:r>
            <a:r>
              <a:rPr lang="zh-CN" altLang="en-US" b="1" smtClean="0"/>
              <a:t>通过人物的外貌、语言、行动、心理描写揭示人物的思想感情和性格特征。</a:t>
            </a:r>
          </a:p>
          <a:p>
            <a:pPr eaLnBrk="1" hangingPunct="1">
              <a:lnSpc>
                <a:spcPct val="90000"/>
              </a:lnSpc>
            </a:pPr>
            <a:r>
              <a:rPr lang="en-US" altLang="zh-CN" b="1" smtClean="0"/>
              <a:t>③</a:t>
            </a:r>
            <a:r>
              <a:rPr lang="zh-CN" altLang="en-US" b="1" smtClean="0"/>
              <a:t>小说里的人物都是在一定的历史背景下活动的，所以分析人物就应把他们放在一定的社会历史背景下去理解。</a:t>
            </a:r>
          </a:p>
          <a:p>
            <a:pPr eaLnBrk="1" hangingPunct="1">
              <a:lnSpc>
                <a:spcPct val="90000"/>
              </a:lnSpc>
            </a:pPr>
            <a:r>
              <a:rPr lang="en-US" altLang="zh-CN" b="1" smtClean="0"/>
              <a:t>④</a:t>
            </a:r>
            <a:r>
              <a:rPr lang="zh-CN" altLang="en-US" b="1" smtClean="0"/>
              <a:t>注意作者对人物的介绍和评价。 </a:t>
            </a:r>
          </a:p>
          <a:p>
            <a:pPr eaLnBrk="1" hangingPunct="1">
              <a:lnSpc>
                <a:spcPct val="90000"/>
              </a:lnSpc>
            </a:pPr>
            <a:endParaRPr lang="zh-CN" altLang="en-US" smtClean="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buNone/>
            </a:pPr>
            <a:r>
              <a:rPr lang="zh-CN" altLang="en-US" b="1" dirty="0" smtClean="0"/>
              <a:t>“那可说不上来。”</a:t>
            </a:r>
          </a:p>
          <a:p>
            <a:pPr>
              <a:buNone/>
            </a:pPr>
            <a:r>
              <a:rPr lang="zh-CN" altLang="en-US" b="1" dirty="0" smtClean="0"/>
              <a:t>“哦，真奇怪</a:t>
            </a:r>
            <a:r>
              <a:rPr lang="en-US" altLang="zh-CN" b="1" dirty="0" smtClean="0"/>
              <a:t>——”</a:t>
            </a:r>
            <a:r>
              <a:rPr lang="zh-CN" altLang="en-US" b="1" dirty="0" smtClean="0"/>
              <a:t>她感叹着说：“一天跑一千多里路，如果用脚走，脚胫也要走断了。这究竟是怎样东西，跑得这样快，又叫得这样响！”</a:t>
            </a:r>
          </a:p>
          <a:p>
            <a:pPr>
              <a:buNone/>
            </a:pPr>
            <a:r>
              <a:rPr lang="zh-CN" altLang="en-US" b="1" dirty="0" smtClean="0"/>
              <a:t>“</a:t>
            </a:r>
            <a:r>
              <a:rPr lang="en-US" altLang="zh-CN" b="1" dirty="0" smtClean="0"/>
              <a:t>……”</a:t>
            </a:r>
          </a:p>
          <a:p>
            <a:pPr>
              <a:buNone/>
            </a:pPr>
            <a:r>
              <a:rPr lang="zh-CN" altLang="en-US" b="1" dirty="0" smtClean="0"/>
              <a:t>跟她讲话的人唯恐她噜苏，急急想走开，可是母亲又拉住问：</a:t>
            </a:r>
          </a:p>
          <a:p>
            <a:pPr>
              <a:buNone/>
            </a:pPr>
            <a:r>
              <a:rPr lang="zh-CN" altLang="en-US" b="1" dirty="0" smtClean="0"/>
              <a:t>“你想我能坐着火车去拜省城隍吗？”</a:t>
            </a:r>
          </a:p>
          <a:p>
            <a:pPr>
              <a:buNone/>
            </a:pPr>
            <a:r>
              <a:rPr lang="zh-CN" altLang="en-US" b="1" dirty="0" smtClean="0"/>
              <a:t>“自然可以的，阿南婶，谁也不会阻止你！”</a:t>
            </a:r>
          </a:p>
          <a:p>
            <a:pPr>
              <a:buNone/>
            </a:pPr>
            <a:r>
              <a:rPr lang="zh-CN" altLang="en-US" b="1" dirty="0" smtClean="0"/>
              <a:t>可是母亲摇摇头，她不能去，虽则没有谁阻止。她举起木槌，紧紧地捏</a:t>
            </a:r>
          </a:p>
          <a:p>
            <a:pPr>
              <a:buNone/>
            </a:pPr>
            <a:endParaRPr lang="zh-CN" altLang="en-US"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b="1" dirty="0" smtClean="0"/>
              <a:t>住一束豌豆，很想一槌打下去，可是一转念她却深深地叹息了。</a:t>
            </a:r>
          </a:p>
          <a:p>
            <a:pPr>
              <a:buNone/>
            </a:pPr>
            <a:r>
              <a:rPr lang="zh-CN" altLang="en-US" b="1" dirty="0" smtClean="0"/>
              <a:t>（原载</a:t>
            </a:r>
            <a:r>
              <a:rPr lang="en-US" altLang="zh-CN" b="1" dirty="0" smtClean="0"/>
              <a:t>《</a:t>
            </a:r>
            <a:r>
              <a:rPr lang="zh-CN" altLang="en-US" b="1" dirty="0" smtClean="0"/>
              <a:t>文学</a:t>
            </a:r>
            <a:r>
              <a:rPr lang="en-US" altLang="zh-CN" b="1" dirty="0" smtClean="0"/>
              <a:t>》</a:t>
            </a:r>
            <a:r>
              <a:rPr lang="zh-CN" altLang="en-US" b="1" dirty="0" smtClean="0"/>
              <a:t>一九三四年一月一日第二卷第一号）</a:t>
            </a:r>
          </a:p>
          <a:p>
            <a:pPr>
              <a:buNone/>
            </a:pPr>
            <a:endParaRPr lang="zh-CN" alt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endParaRPr lang="zh-CN" altLang="en-US" b="1" dirty="0"/>
          </a:p>
        </p:txBody>
      </p:sp>
      <p:sp>
        <p:nvSpPr>
          <p:cNvPr id="3" name="内容占位符 2"/>
          <p:cNvSpPr>
            <a:spLocks noGrp="1"/>
          </p:cNvSpPr>
          <p:nvPr>
            <p:ph idx="1"/>
          </p:nvPr>
        </p:nvSpPr>
        <p:spPr>
          <a:xfrm>
            <a:off x="251520" y="1124744"/>
            <a:ext cx="8712968" cy="5400600"/>
          </a:xfrm>
        </p:spPr>
        <p:txBody>
          <a:bodyPr>
            <a:normAutofit fontScale="92500" lnSpcReduction="10000"/>
          </a:bodyPr>
          <a:lstStyle/>
          <a:p>
            <a:pPr>
              <a:buNone/>
            </a:pPr>
            <a:r>
              <a:rPr lang="en-US" altLang="zh-CN" b="1" dirty="0" smtClean="0"/>
              <a:t>1.</a:t>
            </a:r>
            <a:r>
              <a:rPr lang="zh-CN" altLang="en-US" b="1" dirty="0" smtClean="0"/>
              <a:t>根据文中画波浪线的部分，用两个词概括母亲劳作的特点。</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  ①</a:t>
            </a:r>
            <a:r>
              <a:rPr lang="zh-CN" altLang="en-US" b="1" dirty="0" smtClean="0">
                <a:solidFill>
                  <a:srgbClr val="FF0000"/>
                </a:solidFill>
              </a:rPr>
              <a:t>忙碌　②辛苦</a:t>
            </a:r>
          </a:p>
          <a:p>
            <a:pPr>
              <a:buNone/>
            </a:pPr>
            <a:r>
              <a:rPr lang="en-US" altLang="zh-CN" b="1" dirty="0" smtClean="0"/>
              <a:t>【</a:t>
            </a:r>
            <a:r>
              <a:rPr lang="zh-CN" altLang="en-US" b="1" dirty="0" smtClean="0"/>
              <a:t>解析</a:t>
            </a:r>
            <a:r>
              <a:rPr lang="en-US" altLang="zh-CN" b="1" dirty="0" smtClean="0"/>
              <a:t>】  </a:t>
            </a:r>
            <a:r>
              <a:rPr lang="zh-CN" altLang="en-US" b="1" dirty="0" smtClean="0"/>
              <a:t>其实本题是变相地考查人物形象。解答此题，阅读全文，逐段逐句地筛选文章信息，并加以概括。人物性格注意从小说的情节入手，通过对人物的语言、动作、心理等描写或其它的侧面描写进行分析总结。“忙着”“母亲只穿着一身单衣，戴一顶凉帽，一天到晚的捶着豌豆”“亲自挑上楼去”然后分条概括为辛苦、忙碌等。</a:t>
            </a: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88640"/>
            <a:ext cx="8568952" cy="6480720"/>
          </a:xfrm>
        </p:spPr>
        <p:txBody>
          <a:bodyPr>
            <a:normAutofit/>
          </a:bodyPr>
          <a:lstStyle/>
          <a:p>
            <a:pPr>
              <a:buNone/>
            </a:pPr>
            <a:r>
              <a:rPr lang="en-US" altLang="zh-CN" b="1" dirty="0" smtClean="0"/>
              <a:t>2.</a:t>
            </a:r>
            <a:r>
              <a:rPr lang="zh-CN" altLang="en-US" b="1" dirty="0" smtClean="0"/>
              <a:t>简析“催，催，催，催；催，催，</a:t>
            </a:r>
            <a:r>
              <a:rPr lang="en-US" altLang="zh-CN" b="1" dirty="0" smtClean="0"/>
              <a:t>……”</a:t>
            </a:r>
            <a:r>
              <a:rPr lang="zh-CN" altLang="en-US" b="1" dirty="0" smtClean="0"/>
              <a:t>对表现人物的作用。</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  ①</a:t>
            </a:r>
            <a:r>
              <a:rPr lang="zh-CN" altLang="en-US" b="1" dirty="0" smtClean="0">
                <a:solidFill>
                  <a:srgbClr val="FF0000"/>
                </a:solidFill>
              </a:rPr>
              <a:t>透露了母亲内心的急迫。②表现了母亲劳作的忙碌。③反映了母亲对家庭的责任感。</a:t>
            </a:r>
            <a:endParaRPr lang="en-US" altLang="zh-CN" b="1" dirty="0" smtClean="0">
              <a:solidFill>
                <a:srgbClr val="FF0000"/>
              </a:solidFill>
            </a:endParaRP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  </a:t>
            </a:r>
            <a:r>
              <a:rPr lang="zh-CN" altLang="en-US" b="1" dirty="0" smtClean="0">
                <a:solidFill>
                  <a:srgbClr val="FF0000"/>
                </a:solidFill>
              </a:rPr>
              <a:t>本题考查“催，催，催，催；催，催，</a:t>
            </a:r>
            <a:r>
              <a:rPr lang="en-US" altLang="zh-CN" b="1" dirty="0" smtClean="0">
                <a:solidFill>
                  <a:srgbClr val="FF0000"/>
                </a:solidFill>
              </a:rPr>
              <a:t>……”</a:t>
            </a:r>
            <a:r>
              <a:rPr lang="zh-CN" altLang="en-US" b="1" dirty="0" smtClean="0">
                <a:solidFill>
                  <a:srgbClr val="FF0000"/>
                </a:solidFill>
              </a:rPr>
              <a:t>对表现人物的作用，可以从内容和结构上作答，内容上写出了母亲内心的急迫。表现了母亲劳作的忙碌。结构上为下文写母亲对火车的好奇和一直没有亲自去看过做铺垫，反映了母亲对家庭的责任感。</a:t>
            </a:r>
          </a:p>
          <a:p>
            <a:pPr>
              <a:buNone/>
            </a:pPr>
            <a:endParaRPr lang="zh-CN" altLang="en-US" b="1" dirty="0" smtClean="0">
              <a:solidFill>
                <a:srgbClr val="FF0000"/>
              </a:solidFill>
            </a:endParaRP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88640"/>
            <a:ext cx="8640960" cy="6408712"/>
          </a:xfrm>
        </p:spPr>
        <p:txBody>
          <a:bodyPr>
            <a:normAutofit fontScale="92500" lnSpcReduction="20000"/>
          </a:bodyPr>
          <a:lstStyle/>
          <a:p>
            <a:pPr>
              <a:buNone/>
            </a:pPr>
            <a:r>
              <a:rPr lang="en-US" altLang="zh-CN" b="1" dirty="0" smtClean="0"/>
              <a:t>3.</a:t>
            </a:r>
            <a:r>
              <a:rPr lang="zh-CN" altLang="en-US" b="1" dirty="0" smtClean="0"/>
              <a:t>母亲和行人的对话在文中出现了三次，这样安排有何用意？ </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  ①</a:t>
            </a:r>
            <a:r>
              <a:rPr lang="zh-CN" altLang="en-US" b="1" dirty="0" smtClean="0">
                <a:solidFill>
                  <a:srgbClr val="FF0000"/>
                </a:solidFill>
              </a:rPr>
              <a:t>同样写看火车，内容有变化，在结构上起贯穿全文的作用。②反映了母亲向往又犹疑的复杂心理。③询问的不厌其烦与回答的不胜其烦形式对照，丰富了母亲的形象。</a:t>
            </a:r>
            <a:endParaRPr lang="en-US" altLang="zh-CN" b="1" dirty="0" smtClean="0">
              <a:solidFill>
                <a:srgbClr val="FF0000"/>
              </a:solidFill>
            </a:endParaRP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  </a:t>
            </a:r>
            <a:r>
              <a:rPr lang="zh-CN" altLang="en-US" b="1" dirty="0" smtClean="0">
                <a:solidFill>
                  <a:srgbClr val="FF0000"/>
                </a:solidFill>
              </a:rPr>
              <a:t>本题考查安排母亲和行人的对话在文中出现了三次的用意，实际上就是这样安排的作用，答题时注意首先概括该语段的主要内容，然后分析和上下文之间的关系，在表达主旨和人物性格塑造方面的作用，还要注意结合语段在文章中所处的位置进行分析。同样写火车，内容有变化，在结构上起贯穿全文的作用。反映了母亲向往又犹疑的复杂心理。询问的不厌其烦与回答的不胜其烦形式对照，丰富了母亲的形象。</a:t>
            </a:r>
          </a:p>
          <a:p>
            <a:pPr>
              <a:buNone/>
            </a:pPr>
            <a:endParaRPr lang="zh-CN" altLang="en-US" b="1" dirty="0" smtClean="0">
              <a:solidFill>
                <a:srgbClr val="FF0000"/>
              </a:solidFill>
            </a:endParaRPr>
          </a:p>
          <a:p>
            <a:pPr>
              <a:buNone/>
            </a:pPr>
            <a:endParaRPr lang="zh-CN" altLang="en-US" b="1" dirty="0" smtClean="0">
              <a:solidFill>
                <a:srgbClr val="FF0000"/>
              </a:solidFill>
            </a:endParaRPr>
          </a:p>
          <a:p>
            <a:pPr>
              <a:buNone/>
            </a:pPr>
            <a:endParaRPr lang="zh-CN" altLang="en-US" dirty="0" smtClean="0"/>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88640"/>
            <a:ext cx="8712968" cy="6408712"/>
          </a:xfrm>
        </p:spPr>
        <p:txBody>
          <a:bodyPr>
            <a:normAutofit fontScale="92500" lnSpcReduction="20000"/>
          </a:bodyPr>
          <a:lstStyle/>
          <a:p>
            <a:pPr>
              <a:buNone/>
            </a:pPr>
            <a:r>
              <a:rPr lang="en-US" altLang="zh-CN" b="1" dirty="0" smtClean="0"/>
              <a:t>4.</a:t>
            </a:r>
            <a:r>
              <a:rPr lang="zh-CN" altLang="en-US" b="1" dirty="0" smtClean="0"/>
              <a:t>结合上下文，赏析文中画横线部分。</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  ①</a:t>
            </a:r>
            <a:r>
              <a:rPr lang="zh-CN" altLang="en-US" b="1" dirty="0" smtClean="0">
                <a:solidFill>
                  <a:srgbClr val="FF0000"/>
                </a:solidFill>
              </a:rPr>
              <a:t>通过比喻、排比，渲染了火车的神奇与母亲对火车的痴迷。②通过神态、动作等细节，细腻描写了母亲好奇、陶醉和渴望的心理。③叙事上有过渡、舒缓节奏等作用。</a:t>
            </a:r>
            <a:endParaRPr lang="en-US" altLang="zh-CN" b="1" dirty="0" smtClean="0">
              <a:solidFill>
                <a:srgbClr val="FF0000"/>
              </a:solidFill>
            </a:endParaRP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  </a:t>
            </a:r>
            <a:r>
              <a:rPr lang="zh-CN" altLang="en-US" b="1" dirty="0" smtClean="0">
                <a:solidFill>
                  <a:srgbClr val="FF0000"/>
                </a:solidFill>
              </a:rPr>
              <a:t>赏析句子的题目主要考查修辞手法和表现手法，常见的修辞是比喻、拟人、夸张、排比等，表现手法主要是对比、衬托、动静、虚实和视听结合等，答题时先辨析手法，然后结合文句进行解释，最后明确效果。如本题通过比喻、排比，渲染了火车的神奇与母亲对火车的痴迷。通过神态、动作等细节，细腻描写了母亲好奇、陶醉和渴望的心理。叙事上有过渡、舒缓节奏等作用。</a:t>
            </a:r>
          </a:p>
          <a:p>
            <a:pPr>
              <a:buNone/>
            </a:pPr>
            <a:endParaRPr lang="zh-CN" altLang="en-US" b="1" dirty="0" smtClean="0">
              <a:solidFill>
                <a:srgbClr val="FF0000"/>
              </a:solidFill>
            </a:endParaRPr>
          </a:p>
          <a:p>
            <a:pPr>
              <a:buNone/>
            </a:pPr>
            <a:endParaRPr lang="zh-CN" altLang="en-US" b="1" dirty="0" smtClean="0">
              <a:solidFill>
                <a:srgbClr val="FF0000"/>
              </a:solidFill>
            </a:endParaRP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0"/>
            <a:ext cx="8784976" cy="6858000"/>
          </a:xfrm>
        </p:spPr>
        <p:txBody>
          <a:bodyPr>
            <a:normAutofit/>
          </a:bodyPr>
          <a:lstStyle/>
          <a:p>
            <a:pPr>
              <a:buNone/>
            </a:pPr>
            <a:r>
              <a:rPr lang="en-US" altLang="zh-CN" b="1" dirty="0" smtClean="0"/>
              <a:t>5.</a:t>
            </a:r>
            <a:r>
              <a:rPr lang="zh-CN" altLang="en-US" b="1" dirty="0" smtClean="0"/>
              <a:t>联系全文，评价母亲这一人物。</a:t>
            </a:r>
          </a:p>
          <a:p>
            <a:pPr>
              <a:buNone/>
            </a:pPr>
            <a:r>
              <a:rPr lang="zh-CN" altLang="en-US" dirty="0" smtClean="0"/>
              <a:t>                                                                                                                                </a:t>
            </a:r>
          </a:p>
          <a:p>
            <a:pPr>
              <a:buNone/>
            </a:pPr>
            <a:r>
              <a:rPr lang="en-US" altLang="zh-CN" b="1" dirty="0" smtClean="0">
                <a:solidFill>
                  <a:srgbClr val="FF0000"/>
                </a:solidFill>
              </a:rPr>
              <a:t>【</a:t>
            </a:r>
            <a:r>
              <a:rPr lang="zh-CN" altLang="en-US" b="1" dirty="0" smtClean="0">
                <a:solidFill>
                  <a:srgbClr val="FF0000"/>
                </a:solidFill>
              </a:rPr>
              <a:t>参考答案</a:t>
            </a:r>
            <a:r>
              <a:rPr lang="en-US" altLang="zh-CN" b="1" dirty="0" smtClean="0">
                <a:solidFill>
                  <a:srgbClr val="FF0000"/>
                </a:solidFill>
              </a:rPr>
              <a:t>】  ①</a:t>
            </a:r>
            <a:r>
              <a:rPr lang="zh-CN" altLang="en-US" b="1" dirty="0" smtClean="0">
                <a:solidFill>
                  <a:srgbClr val="FF0000"/>
                </a:solidFill>
              </a:rPr>
              <a:t>母亲是朴实、坚忍、勤勉持家的传统女性。②母亲受到新事物的感召，具有尝试新生活的内在倾向。③母亲受传统和现实的羁绊，缺乏将希望变为行动的自觉和勇气。</a:t>
            </a:r>
            <a:endParaRPr lang="en-US" altLang="zh-CN" b="1" dirty="0" smtClean="0">
              <a:solidFill>
                <a:srgbClr val="FF0000"/>
              </a:solidFill>
            </a:endParaRPr>
          </a:p>
          <a:p>
            <a:pPr>
              <a:buNone/>
            </a:pPr>
            <a:r>
              <a:rPr lang="en-US" altLang="zh-CN" b="1" dirty="0" smtClean="0">
                <a:solidFill>
                  <a:srgbClr val="FF0000"/>
                </a:solidFill>
              </a:rPr>
              <a:t>【</a:t>
            </a:r>
            <a:r>
              <a:rPr lang="zh-CN" altLang="en-US" b="1" dirty="0" smtClean="0">
                <a:solidFill>
                  <a:srgbClr val="FF0000"/>
                </a:solidFill>
              </a:rPr>
              <a:t>解析</a:t>
            </a:r>
            <a:r>
              <a:rPr lang="en-US" altLang="zh-CN" b="1" dirty="0" smtClean="0">
                <a:solidFill>
                  <a:srgbClr val="FF0000"/>
                </a:solidFill>
              </a:rPr>
              <a:t>】  </a:t>
            </a:r>
            <a:r>
              <a:rPr lang="zh-CN" altLang="en-US" b="1" dirty="0" smtClean="0">
                <a:solidFill>
                  <a:srgbClr val="FF0000"/>
                </a:solidFill>
              </a:rPr>
              <a:t>本题主要考查评价母亲的形象。解答此题，阅读全文，逐段逐句地筛选文章信息，并加以概括。人物性格分析注意从小说的情节入手，通过对人物的语言、动作、心理等描写或其它的侧面描写进行分析总结。</a:t>
            </a:r>
          </a:p>
          <a:p>
            <a:pPr>
              <a:buNone/>
            </a:pPr>
            <a:endParaRPr lang="zh-CN" altLang="en-US" b="1" dirty="0" smtClean="0">
              <a:solidFill>
                <a:srgbClr val="FF0000"/>
              </a:solidFill>
            </a:endParaRP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260648"/>
            <a:ext cx="9144000" cy="6408712"/>
          </a:xfrm>
        </p:spPr>
        <p:txBody>
          <a:bodyPr>
            <a:normAutofit/>
          </a:bodyPr>
          <a:lstStyle/>
          <a:p>
            <a:pPr>
              <a:buNone/>
            </a:pPr>
            <a:r>
              <a:rPr lang="zh-CN" altLang="en-US" b="1" dirty="0" smtClean="0"/>
              <a:t>             应该紧紧围绕“母亲”这一中心问题，即她个人具有的内在、外在的特点特征，然后结合文章的内容进行分析，即列举文中反映该性格特征的事例。如本题“而且亲自挑上楼去。“这些本来需要男子做的事，真苦够她了”“她一生很少出门，成年累月的给钉在家里，象钉子一样”可知母亲是朴实、坚忍、勤勉持家的传统女性。“一有人过去，她总要探问几句，尤其当他们回来的时候”可知母亲受到新事物的感召，具有尝试新生活的内在倾向。“可是母亲了”“母亲一直也没有亲自去看过”可知母亲受传统和现实的羁绊，缺乏将希望变为行动的自觉和勇气。</a:t>
            </a:r>
          </a:p>
          <a:p>
            <a:pPr>
              <a:buNone/>
            </a:pPr>
            <a:endParaRPr lang="zh-CN" altLang="en-US" dirty="0" smtClean="0"/>
          </a:p>
          <a:p>
            <a:pPr>
              <a:buNone/>
            </a:pP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585</TotalTime>
  <Words>10851</Words>
  <Application>Microsoft Office PowerPoint</Application>
  <PresentationFormat>全屏显示(4:3)</PresentationFormat>
  <Paragraphs>548</Paragraphs>
  <Slides>97</Slides>
  <Notes>1</Notes>
  <HiddenSlides>0</HiddenSlides>
  <MMClips>0</MMClips>
  <ScaleCrop>false</ScaleCrop>
  <HeadingPairs>
    <vt:vector size="4" baseType="variant">
      <vt:variant>
        <vt:lpstr>主题</vt:lpstr>
      </vt:variant>
      <vt:variant>
        <vt:i4>1</vt:i4>
      </vt:variant>
      <vt:variant>
        <vt:lpstr>幻灯片标题</vt:lpstr>
      </vt:variant>
      <vt:variant>
        <vt:i4>97</vt:i4>
      </vt:variant>
    </vt:vector>
  </HeadingPairs>
  <TitlesOfParts>
    <vt:vector size="98" baseType="lpstr">
      <vt:lpstr>Office 主题</vt:lpstr>
      <vt:lpstr>2020高考复习</vt:lpstr>
      <vt:lpstr>考纲解读</vt:lpstr>
      <vt:lpstr>命题选材推断</vt:lpstr>
      <vt:lpstr>命题形式</vt:lpstr>
      <vt:lpstr>命题趋向</vt:lpstr>
      <vt:lpstr>读懂小说</vt:lpstr>
      <vt:lpstr>小说阅读三步曲</vt:lpstr>
      <vt:lpstr>一、人物</vt:lpstr>
      <vt:lpstr>从四个方面揣摩</vt:lpstr>
      <vt:lpstr>幻灯片 10</vt:lpstr>
      <vt:lpstr>幻灯片 11</vt:lpstr>
      <vt:lpstr>幻灯片 12</vt:lpstr>
      <vt:lpstr>二、鉴赏小说的情节</vt:lpstr>
      <vt:lpstr>幻灯片 14</vt:lpstr>
      <vt:lpstr>情   节</vt:lpstr>
      <vt:lpstr>幻灯片 16</vt:lpstr>
      <vt:lpstr>幻灯片 17</vt:lpstr>
      <vt:lpstr>幻灯片 18</vt:lpstr>
      <vt:lpstr>幻灯片 19</vt:lpstr>
      <vt:lpstr>从三个方面揣摩</vt:lpstr>
      <vt:lpstr>幻灯片 21</vt:lpstr>
      <vt:lpstr>三、鉴赏小说的环境描写</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四、鉴赏小说的主题</vt:lpstr>
      <vt:lpstr>幻灯片 35</vt:lpstr>
      <vt:lpstr>五、鉴赏小说构思的艺术特色 </vt:lpstr>
      <vt:lpstr>幻灯片 37</vt:lpstr>
      <vt:lpstr>幻灯片 38</vt:lpstr>
      <vt:lpstr>幻灯片 39</vt:lpstr>
      <vt:lpstr>幻灯片 40</vt:lpstr>
      <vt:lpstr>考点深度突破一、情节</vt:lpstr>
      <vt:lpstr>考点深度突破一、情节 （二）答题方法</vt:lpstr>
      <vt:lpstr>考点深度突破一、情节 （二）答题方法</vt:lpstr>
      <vt:lpstr>考点深度突破一、情节 （二）答题方法</vt:lpstr>
      <vt:lpstr>考点突破一、情节 （二）答题方法</vt:lpstr>
      <vt:lpstr>典例练习</vt:lpstr>
      <vt:lpstr>幻灯片 47</vt:lpstr>
      <vt:lpstr>幻灯片 48</vt:lpstr>
      <vt:lpstr>幻灯片 49</vt:lpstr>
      <vt:lpstr>幻灯片 50</vt:lpstr>
      <vt:lpstr>幻灯片 51</vt:lpstr>
      <vt:lpstr>幻灯片 52</vt:lpstr>
      <vt:lpstr>幻灯片 53</vt:lpstr>
      <vt:lpstr>幻灯片 54</vt:lpstr>
      <vt:lpstr>【解析】 </vt:lpstr>
      <vt:lpstr>特别说明</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考点深度突破二   人物（事物）形象</vt:lpstr>
      <vt:lpstr>考点深度突破二   人物（事物）形象</vt:lpstr>
      <vt:lpstr>考点深度突破二      物（事物）形象</vt:lpstr>
      <vt:lpstr>考点深度突破二   人物（事物）形象</vt:lpstr>
      <vt:lpstr>考点深度突破二  人物（事物）形象</vt:lpstr>
      <vt:lpstr>考点突破二     人物（事物）形象</vt:lpstr>
      <vt:lpstr>考点深度突破二   人物（事物）形象</vt:lpstr>
      <vt:lpstr>典例练习</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2020高考复习</dc:title>
  <dc:creator>lenovo</dc:creator>
  <cp:lastModifiedBy>lenovo</cp:lastModifiedBy>
  <cp:revision>51</cp:revision>
  <dcterms:created xsi:type="dcterms:W3CDTF">2020-04-07T02:03:53Z</dcterms:created>
  <dcterms:modified xsi:type="dcterms:W3CDTF">2020-04-08T00:26:15Z</dcterms:modified>
</cp:coreProperties>
</file>