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7.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9.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0.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4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49.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50.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2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6" r:id="rId2"/>
    <p:sldMasterId id="2147483740" r:id="rId3"/>
    <p:sldMasterId id="2147483751" r:id="rId4"/>
    <p:sldMasterId id="2147483765" r:id="rId5"/>
    <p:sldMasterId id="2147483787" r:id="rId6"/>
    <p:sldMasterId id="2147483822" r:id="rId7"/>
    <p:sldMasterId id="2147483857" r:id="rId8"/>
    <p:sldMasterId id="2147483868" r:id="rId9"/>
    <p:sldMasterId id="2147483883" r:id="rId10"/>
    <p:sldMasterId id="2147483904" r:id="rId11"/>
  </p:sldMasterIdLst>
  <p:notesMasterIdLst>
    <p:notesMasterId r:id="rId144"/>
  </p:notesMasterIdLst>
  <p:sldIdLst>
    <p:sldId id="290" r:id="rId12"/>
    <p:sldId id="423" r:id="rId13"/>
    <p:sldId id="447" r:id="rId14"/>
    <p:sldId id="422" r:id="rId15"/>
    <p:sldId id="449" r:id="rId16"/>
    <p:sldId id="437" r:id="rId17"/>
    <p:sldId id="436" r:id="rId18"/>
    <p:sldId id="438" r:id="rId19"/>
    <p:sldId id="293" r:id="rId20"/>
    <p:sldId id="455" r:id="rId21"/>
    <p:sldId id="456" r:id="rId22"/>
    <p:sldId id="457" r:id="rId23"/>
    <p:sldId id="459" r:id="rId24"/>
    <p:sldId id="458" r:id="rId25"/>
    <p:sldId id="309" r:id="rId26"/>
    <p:sldId id="448" r:id="rId27"/>
    <p:sldId id="261" r:id="rId28"/>
    <p:sldId id="444" r:id="rId29"/>
    <p:sldId id="440" r:id="rId30"/>
    <p:sldId id="439" r:id="rId31"/>
    <p:sldId id="441" r:id="rId32"/>
    <p:sldId id="442" r:id="rId33"/>
    <p:sldId id="443" r:id="rId34"/>
    <p:sldId id="312" r:id="rId35"/>
    <p:sldId id="328" r:id="rId36"/>
    <p:sldId id="326" r:id="rId37"/>
    <p:sldId id="327" r:id="rId38"/>
    <p:sldId id="337" r:id="rId39"/>
    <p:sldId id="338" r:id="rId40"/>
    <p:sldId id="446" r:id="rId41"/>
    <p:sldId id="325" r:id="rId42"/>
    <p:sldId id="425" r:id="rId43"/>
    <p:sldId id="427" r:id="rId44"/>
    <p:sldId id="340" r:id="rId45"/>
    <p:sldId id="413" r:id="rId46"/>
    <p:sldId id="343" r:id="rId47"/>
    <p:sldId id="342" r:id="rId48"/>
    <p:sldId id="287" r:id="rId49"/>
    <p:sldId id="344" r:id="rId50"/>
    <p:sldId id="270" r:id="rId51"/>
    <p:sldId id="345" r:id="rId52"/>
    <p:sldId id="346" r:id="rId53"/>
    <p:sldId id="274" r:id="rId54"/>
    <p:sldId id="429" r:id="rId55"/>
    <p:sldId id="428" r:id="rId56"/>
    <p:sldId id="349" r:id="rId57"/>
    <p:sldId id="269" r:id="rId58"/>
    <p:sldId id="419" r:id="rId59"/>
    <p:sldId id="421" r:id="rId60"/>
    <p:sldId id="353" r:id="rId61"/>
    <p:sldId id="354" r:id="rId62"/>
    <p:sldId id="360" r:id="rId63"/>
    <p:sldId id="372" r:id="rId64"/>
    <p:sldId id="373" r:id="rId65"/>
    <p:sldId id="376" r:id="rId66"/>
    <p:sldId id="408" r:id="rId67"/>
    <p:sldId id="407" r:id="rId68"/>
    <p:sldId id="409" r:id="rId69"/>
    <p:sldId id="410" r:id="rId70"/>
    <p:sldId id="460" r:id="rId71"/>
    <p:sldId id="461" r:id="rId72"/>
    <p:sldId id="462" r:id="rId73"/>
    <p:sldId id="582" r:id="rId74"/>
    <p:sldId id="583" r:id="rId75"/>
    <p:sldId id="584" r:id="rId76"/>
    <p:sldId id="585" r:id="rId77"/>
    <p:sldId id="586" r:id="rId78"/>
    <p:sldId id="587" r:id="rId79"/>
    <p:sldId id="588" r:id="rId80"/>
    <p:sldId id="589" r:id="rId81"/>
    <p:sldId id="590" r:id="rId82"/>
    <p:sldId id="591" r:id="rId83"/>
    <p:sldId id="592" r:id="rId84"/>
    <p:sldId id="593" r:id="rId85"/>
    <p:sldId id="594" r:id="rId86"/>
    <p:sldId id="595" r:id="rId87"/>
    <p:sldId id="596" r:id="rId88"/>
    <p:sldId id="597" r:id="rId89"/>
    <p:sldId id="598" r:id="rId90"/>
    <p:sldId id="599" r:id="rId91"/>
    <p:sldId id="600" r:id="rId92"/>
    <p:sldId id="602" r:id="rId93"/>
    <p:sldId id="601" r:id="rId94"/>
    <p:sldId id="450" r:id="rId95"/>
    <p:sldId id="451" r:id="rId96"/>
    <p:sldId id="452" r:id="rId97"/>
    <p:sldId id="411" r:id="rId98"/>
    <p:sldId id="382" r:id="rId99"/>
    <p:sldId id="466" r:id="rId100"/>
    <p:sldId id="468" r:id="rId101"/>
    <p:sldId id="471" r:id="rId102"/>
    <p:sldId id="472" r:id="rId103"/>
    <p:sldId id="473" r:id="rId104"/>
    <p:sldId id="474" r:id="rId105"/>
    <p:sldId id="475" r:id="rId106"/>
    <p:sldId id="476" r:id="rId107"/>
    <p:sldId id="477" r:id="rId108"/>
    <p:sldId id="478" r:id="rId109"/>
    <p:sldId id="479" r:id="rId110"/>
    <p:sldId id="492" r:id="rId111"/>
    <p:sldId id="493" r:id="rId112"/>
    <p:sldId id="494" r:id="rId113"/>
    <p:sldId id="495" r:id="rId114"/>
    <p:sldId id="525" r:id="rId115"/>
    <p:sldId id="526" r:id="rId116"/>
    <p:sldId id="527" r:id="rId117"/>
    <p:sldId id="528" r:id="rId118"/>
    <p:sldId id="531" r:id="rId119"/>
    <p:sldId id="532" r:id="rId120"/>
    <p:sldId id="533" r:id="rId121"/>
    <p:sldId id="534" r:id="rId122"/>
    <p:sldId id="573" r:id="rId123"/>
    <p:sldId id="574" r:id="rId124"/>
    <p:sldId id="575" r:id="rId125"/>
    <p:sldId id="576" r:id="rId126"/>
    <p:sldId id="577" r:id="rId127"/>
    <p:sldId id="578" r:id="rId128"/>
    <p:sldId id="579" r:id="rId129"/>
    <p:sldId id="580" r:id="rId130"/>
    <p:sldId id="581" r:id="rId131"/>
    <p:sldId id="414" r:id="rId132"/>
    <p:sldId id="387" r:id="rId133"/>
    <p:sldId id="389" r:id="rId134"/>
    <p:sldId id="453" r:id="rId135"/>
    <p:sldId id="454" r:id="rId136"/>
    <p:sldId id="603" r:id="rId137"/>
    <p:sldId id="604" r:id="rId138"/>
    <p:sldId id="605" r:id="rId139"/>
    <p:sldId id="606" r:id="rId140"/>
    <p:sldId id="607" r:id="rId141"/>
    <p:sldId id="608" r:id="rId142"/>
    <p:sldId id="288" r:id="rId143"/>
  </p:sldIdLst>
  <p:sldSz cx="9144000" cy="5145088"/>
  <p:notesSz cx="6858000" cy="9144000"/>
  <p:custDataLst>
    <p:tags r:id="rId1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E6C36C8-D2F5-4A22-A563-29C3DCBF1798}">
          <p14:sldIdLst>
            <p14:sldId id="290"/>
            <p14:sldId id="423"/>
            <p14:sldId id="447"/>
            <p14:sldId id="422"/>
            <p14:sldId id="449"/>
            <p14:sldId id="437"/>
            <p14:sldId id="436"/>
            <p14:sldId id="438"/>
            <p14:sldId id="293"/>
            <p14:sldId id="455"/>
            <p14:sldId id="456"/>
            <p14:sldId id="457"/>
            <p14:sldId id="459"/>
            <p14:sldId id="458"/>
            <p14:sldId id="309"/>
            <p14:sldId id="448"/>
            <p14:sldId id="261"/>
            <p14:sldId id="444"/>
            <p14:sldId id="440"/>
            <p14:sldId id="439"/>
            <p14:sldId id="441"/>
            <p14:sldId id="442"/>
            <p14:sldId id="443"/>
            <p14:sldId id="312"/>
            <p14:sldId id="328"/>
            <p14:sldId id="326"/>
            <p14:sldId id="327"/>
            <p14:sldId id="337"/>
            <p14:sldId id="338"/>
            <p14:sldId id="446"/>
            <p14:sldId id="325"/>
            <p14:sldId id="425"/>
            <p14:sldId id="427"/>
            <p14:sldId id="340"/>
            <p14:sldId id="413"/>
            <p14:sldId id="343"/>
            <p14:sldId id="342"/>
            <p14:sldId id="287"/>
            <p14:sldId id="344"/>
            <p14:sldId id="270"/>
            <p14:sldId id="345"/>
            <p14:sldId id="346"/>
            <p14:sldId id="274"/>
            <p14:sldId id="429"/>
            <p14:sldId id="428"/>
            <p14:sldId id="349"/>
            <p14:sldId id="269"/>
            <p14:sldId id="419"/>
            <p14:sldId id="421"/>
            <p14:sldId id="353"/>
            <p14:sldId id="354"/>
            <p14:sldId id="360"/>
            <p14:sldId id="372"/>
            <p14:sldId id="373"/>
            <p14:sldId id="376"/>
            <p14:sldId id="408"/>
            <p14:sldId id="407"/>
            <p14:sldId id="409"/>
            <p14:sldId id="410"/>
            <p14:sldId id="460"/>
            <p14:sldId id="461"/>
            <p14:sldId id="462"/>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2"/>
            <p14:sldId id="601"/>
            <p14:sldId id="450"/>
            <p14:sldId id="451"/>
            <p14:sldId id="452"/>
            <p14:sldId id="411"/>
            <p14:sldId id="382"/>
            <p14:sldId id="466"/>
            <p14:sldId id="468"/>
            <p14:sldId id="471"/>
            <p14:sldId id="472"/>
            <p14:sldId id="473"/>
            <p14:sldId id="474"/>
            <p14:sldId id="475"/>
            <p14:sldId id="476"/>
            <p14:sldId id="477"/>
            <p14:sldId id="478"/>
            <p14:sldId id="479"/>
            <p14:sldId id="492"/>
            <p14:sldId id="493"/>
            <p14:sldId id="494"/>
            <p14:sldId id="495"/>
            <p14:sldId id="525"/>
            <p14:sldId id="526"/>
            <p14:sldId id="527"/>
            <p14:sldId id="528"/>
            <p14:sldId id="531"/>
            <p14:sldId id="532"/>
            <p14:sldId id="533"/>
            <p14:sldId id="534"/>
          </p14:sldIdLst>
        </p14:section>
        <p14:section name="无标题节" id="{3DC0ACAA-6842-4DCB-9334-1EE6FC98D265}">
          <p14:sldIdLst>
            <p14:sldId id="573"/>
            <p14:sldId id="574"/>
            <p14:sldId id="575"/>
            <p14:sldId id="576"/>
            <p14:sldId id="577"/>
            <p14:sldId id="578"/>
            <p14:sldId id="579"/>
            <p14:sldId id="580"/>
            <p14:sldId id="581"/>
            <p14:sldId id="414"/>
            <p14:sldId id="387"/>
            <p14:sldId id="389"/>
            <p14:sldId id="453"/>
            <p14:sldId id="454"/>
            <p14:sldId id="603"/>
            <p14:sldId id="604"/>
            <p14:sldId id="605"/>
            <p14:sldId id="606"/>
            <p14:sldId id="607"/>
            <p14:sldId id="608"/>
            <p14:sldId id="28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E8"/>
    <a:srgbClr val="B6B6B6"/>
    <a:srgbClr val="FFFFCC"/>
    <a:srgbClr val="FBF4E3"/>
    <a:srgbClr val="F4F3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39" autoAdjust="0"/>
    <p:restoredTop sz="94660"/>
  </p:normalViewPr>
  <p:slideViewPr>
    <p:cSldViewPr snapToGrid="0">
      <p:cViewPr varScale="1">
        <p:scale>
          <a:sx n="153" d="100"/>
          <a:sy n="153" d="100"/>
        </p:scale>
        <p:origin x="264" y="144"/>
      </p:cViewPr>
      <p:guideLst/>
    </p:cSldViewPr>
  </p:slideViewPr>
  <p:notesTextViewPr>
    <p:cViewPr>
      <p:scale>
        <a:sx n="1" d="1"/>
        <a:sy n="1" d="1"/>
      </p:scale>
      <p:origin x="0" y="0"/>
    </p:cViewPr>
  </p:notesTextViewPr>
  <p:sorterViewPr>
    <p:cViewPr>
      <p:scale>
        <a:sx n="68" d="100"/>
        <a:sy n="68" d="100"/>
      </p:scale>
      <p:origin x="0" y="0"/>
    </p:cViewPr>
  </p:sorter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06.xml"/><Relationship Id="rId21" Type="http://schemas.openxmlformats.org/officeDocument/2006/relationships/slide" Target="slides/slide10.xml"/><Relationship Id="rId42" Type="http://schemas.openxmlformats.org/officeDocument/2006/relationships/slide" Target="slides/slide31.xml"/><Relationship Id="rId63" Type="http://schemas.openxmlformats.org/officeDocument/2006/relationships/slide" Target="slides/slide52.xml"/><Relationship Id="rId84" Type="http://schemas.openxmlformats.org/officeDocument/2006/relationships/slide" Target="slides/slide73.xml"/><Relationship Id="rId138" Type="http://schemas.openxmlformats.org/officeDocument/2006/relationships/slide" Target="slides/slide127.xml"/><Relationship Id="rId107" Type="http://schemas.openxmlformats.org/officeDocument/2006/relationships/slide" Target="slides/slide96.xml"/><Relationship Id="rId11" Type="http://schemas.openxmlformats.org/officeDocument/2006/relationships/slideMaster" Target="slideMasters/slideMaster11.xml"/><Relationship Id="rId32" Type="http://schemas.openxmlformats.org/officeDocument/2006/relationships/slide" Target="slides/slide21.xml"/><Relationship Id="rId53" Type="http://schemas.openxmlformats.org/officeDocument/2006/relationships/slide" Target="slides/slide42.xml"/><Relationship Id="rId74" Type="http://schemas.openxmlformats.org/officeDocument/2006/relationships/slide" Target="slides/slide63.xml"/><Relationship Id="rId128" Type="http://schemas.openxmlformats.org/officeDocument/2006/relationships/slide" Target="slides/slide117.xml"/><Relationship Id="rId149" Type="http://schemas.openxmlformats.org/officeDocument/2006/relationships/tableStyles" Target="tableStyles.xml"/><Relationship Id="rId5" Type="http://schemas.openxmlformats.org/officeDocument/2006/relationships/slideMaster" Target="slideMasters/slideMaster5.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slide" Target="slides/slide102.xml"/><Relationship Id="rId118" Type="http://schemas.openxmlformats.org/officeDocument/2006/relationships/slide" Target="slides/slide107.xml"/><Relationship Id="rId134" Type="http://schemas.openxmlformats.org/officeDocument/2006/relationships/slide" Target="slides/slide123.xml"/><Relationship Id="rId139" Type="http://schemas.openxmlformats.org/officeDocument/2006/relationships/slide" Target="slides/slide128.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slide" Target="slides/slide113.xml"/><Relationship Id="rId129" Type="http://schemas.openxmlformats.org/officeDocument/2006/relationships/slide" Target="slides/slide118.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40" Type="http://schemas.openxmlformats.org/officeDocument/2006/relationships/slide" Target="slides/slide129.xml"/><Relationship Id="rId14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2.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slide" Target="slides/slide103.xml"/><Relationship Id="rId119" Type="http://schemas.openxmlformats.org/officeDocument/2006/relationships/slide" Target="slides/slide108.xml"/><Relationship Id="rId44" Type="http://schemas.openxmlformats.org/officeDocument/2006/relationships/slide" Target="slides/slide33.xml"/><Relationship Id="rId60" Type="http://schemas.openxmlformats.org/officeDocument/2006/relationships/slide" Target="slides/slide49.xml"/><Relationship Id="rId65" Type="http://schemas.openxmlformats.org/officeDocument/2006/relationships/slide" Target="slides/slide54.xml"/><Relationship Id="rId81" Type="http://schemas.openxmlformats.org/officeDocument/2006/relationships/slide" Target="slides/slide70.xml"/><Relationship Id="rId86" Type="http://schemas.openxmlformats.org/officeDocument/2006/relationships/slide" Target="slides/slide75.xml"/><Relationship Id="rId130" Type="http://schemas.openxmlformats.org/officeDocument/2006/relationships/slide" Target="slides/slide119.xml"/><Relationship Id="rId135" Type="http://schemas.openxmlformats.org/officeDocument/2006/relationships/slide" Target="slides/slide124.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slide" Target="slides/slide109.xml"/><Relationship Id="rId125" Type="http://schemas.openxmlformats.org/officeDocument/2006/relationships/slide" Target="slides/slide114.xml"/><Relationship Id="rId141" Type="http://schemas.openxmlformats.org/officeDocument/2006/relationships/slide" Target="slides/slide130.xml"/><Relationship Id="rId14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slide" Target="slides/slide104.xml"/><Relationship Id="rId131" Type="http://schemas.openxmlformats.org/officeDocument/2006/relationships/slide" Target="slides/slide120.xml"/><Relationship Id="rId136" Type="http://schemas.openxmlformats.org/officeDocument/2006/relationships/slide" Target="slides/slide125.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slide" Target="slides/slide115.xml"/><Relationship Id="rId14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slide" Target="slides/slide110.xml"/><Relationship Id="rId142" Type="http://schemas.openxmlformats.org/officeDocument/2006/relationships/slide" Target="slides/slide131.xml"/><Relationship Id="rId3" Type="http://schemas.openxmlformats.org/officeDocument/2006/relationships/slideMaster" Target="slideMasters/slideMaster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slide" Target="slides/slide105.xml"/><Relationship Id="rId137" Type="http://schemas.openxmlformats.org/officeDocument/2006/relationships/slide" Target="slides/slide126.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slide" Target="slides/slide121.xml"/><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106" Type="http://schemas.openxmlformats.org/officeDocument/2006/relationships/slide" Target="slides/slide95.xml"/><Relationship Id="rId127" Type="http://schemas.openxmlformats.org/officeDocument/2006/relationships/slide" Target="slides/slide116.xml"/><Relationship Id="rId10" Type="http://schemas.openxmlformats.org/officeDocument/2006/relationships/slideMaster" Target="slideMasters/slideMaster10.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78" Type="http://schemas.openxmlformats.org/officeDocument/2006/relationships/slide" Target="slides/slide67.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slide" Target="slides/slide111.xml"/><Relationship Id="rId143" Type="http://schemas.openxmlformats.org/officeDocument/2006/relationships/slide" Target="slides/slide132.xml"/><Relationship Id="rId14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5.xml"/><Relationship Id="rId47" Type="http://schemas.openxmlformats.org/officeDocument/2006/relationships/slide" Target="slides/slide36.xml"/><Relationship Id="rId68" Type="http://schemas.openxmlformats.org/officeDocument/2006/relationships/slide" Target="slides/slide57.xml"/><Relationship Id="rId89" Type="http://schemas.openxmlformats.org/officeDocument/2006/relationships/slide" Target="slides/slide78.xml"/><Relationship Id="rId112" Type="http://schemas.openxmlformats.org/officeDocument/2006/relationships/slide" Target="slides/slide101.xml"/><Relationship Id="rId133" Type="http://schemas.openxmlformats.org/officeDocument/2006/relationships/slide" Target="slides/slide122.xml"/><Relationship Id="rId16" Type="http://schemas.openxmlformats.org/officeDocument/2006/relationships/slide" Target="slides/slide5.xml"/><Relationship Id="rId37" Type="http://schemas.openxmlformats.org/officeDocument/2006/relationships/slide" Target="slides/slide26.xml"/><Relationship Id="rId58" Type="http://schemas.openxmlformats.org/officeDocument/2006/relationships/slide" Target="slides/slide47.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slide" Target="slides/slide112.xml"/><Relationship Id="rId144" Type="http://schemas.openxmlformats.org/officeDocument/2006/relationships/notesMaster" Target="notesMasters/notesMaster1.xml"/><Relationship Id="rId90" Type="http://schemas.openxmlformats.org/officeDocument/2006/relationships/slide" Target="slides/slide79.xml"/></Relationships>
</file>

<file path=ppt/diagrams/colors1.xml><?xml version="1.0" encoding="utf-8"?>
<dgm:colorsDef xmlns:dgm="http://schemas.openxmlformats.org/drawingml/2006/diagram" xmlns:a="http://schemas.openxmlformats.org/drawingml/2006/main" uniqueId="urn:microsoft.com/office/officeart/2005/8/colors/colorful4#6">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638045B-72BC-4164-8025-52C6141E9D5E}" type="doc">
      <dgm:prSet loTypeId="urn:microsoft.com/office/officeart/2005/8/layout/venn1" loCatId="relationship" qsTypeId="urn:microsoft.com/office/officeart/2005/8/quickstyle/simple1#15" qsCatId="simple" csTypeId="urn:microsoft.com/office/officeart/2005/8/colors/colorful4#6" csCatId="colorful"/>
      <dgm:spPr/>
      <dgm:t>
        <a:bodyPr/>
        <a:lstStyle/>
        <a:p>
          <a:endParaRPr lang="zh-CN" altLang="en-US"/>
        </a:p>
      </dgm:t>
    </dgm:pt>
    <dgm:pt modelId="{C2773B69-9ECE-428F-A00D-60260E23EF82}">
      <dgm:prSet/>
      <dgm:spPr/>
      <dgm:t>
        <a:bodyPr/>
        <a:lstStyle/>
        <a:p>
          <a:pPr rtl="0"/>
          <a:r>
            <a:rPr lang="zh-CN" dirty="0" smtClean="0"/>
            <a:t>书写</a:t>
          </a:r>
          <a:endParaRPr lang="zh-CN" dirty="0"/>
        </a:p>
      </dgm:t>
    </dgm:pt>
    <dgm:pt modelId="{82E9E1D6-2B75-4477-BE5C-4F78ED5A9E10}" type="parTrans" cxnId="{9B1E7961-7F0E-4625-915F-8BC8B82C0078}">
      <dgm:prSet/>
      <dgm:spPr/>
      <dgm:t>
        <a:bodyPr/>
        <a:lstStyle/>
        <a:p>
          <a:endParaRPr lang="zh-CN" altLang="en-US"/>
        </a:p>
      </dgm:t>
    </dgm:pt>
    <dgm:pt modelId="{96E511DA-9D2C-49E0-AF2D-92F5FCE20059}" type="sibTrans" cxnId="{9B1E7961-7F0E-4625-915F-8BC8B82C0078}">
      <dgm:prSet/>
      <dgm:spPr/>
      <dgm:t>
        <a:bodyPr/>
        <a:lstStyle/>
        <a:p>
          <a:endParaRPr lang="zh-CN" altLang="en-US"/>
        </a:p>
      </dgm:t>
    </dgm:pt>
    <dgm:pt modelId="{548518DD-A20D-4B46-82B0-56E726445CF4}">
      <dgm:prSet/>
      <dgm:spPr/>
      <dgm:t>
        <a:bodyPr/>
        <a:lstStyle/>
        <a:p>
          <a:pPr rtl="0"/>
          <a:r>
            <a:rPr lang="zh-CN" smtClean="0"/>
            <a:t>阅读</a:t>
          </a:r>
          <a:endParaRPr lang="zh-CN"/>
        </a:p>
      </dgm:t>
    </dgm:pt>
    <dgm:pt modelId="{3F3CBC30-02ED-45AE-8851-B1538855CD70}" type="parTrans" cxnId="{85B56C83-BF3A-43FB-BBC0-7D4E26B29D10}">
      <dgm:prSet/>
      <dgm:spPr/>
      <dgm:t>
        <a:bodyPr/>
        <a:lstStyle/>
        <a:p>
          <a:endParaRPr lang="zh-CN" altLang="en-US"/>
        </a:p>
      </dgm:t>
    </dgm:pt>
    <dgm:pt modelId="{CEE4D824-C4FA-40D1-91C4-BB5FD8AB4D03}" type="sibTrans" cxnId="{85B56C83-BF3A-43FB-BBC0-7D4E26B29D10}">
      <dgm:prSet/>
      <dgm:spPr/>
      <dgm:t>
        <a:bodyPr/>
        <a:lstStyle/>
        <a:p>
          <a:endParaRPr lang="zh-CN" altLang="en-US"/>
        </a:p>
      </dgm:t>
    </dgm:pt>
    <dgm:pt modelId="{895CD323-17DF-4FCA-A27A-FE448B2E7369}">
      <dgm:prSet/>
      <dgm:spPr/>
      <dgm:t>
        <a:bodyPr/>
        <a:lstStyle/>
        <a:p>
          <a:pPr rtl="0"/>
          <a:r>
            <a:rPr lang="zh-CN" dirty="0" smtClean="0"/>
            <a:t>常识</a:t>
          </a:r>
          <a:endParaRPr lang="zh-CN" dirty="0"/>
        </a:p>
      </dgm:t>
    </dgm:pt>
    <dgm:pt modelId="{0E3E08C6-B394-4C8E-93A9-EBF4A12D6DEB}" type="parTrans" cxnId="{68CC8A63-B553-4815-9646-11278E3C74BB}">
      <dgm:prSet/>
      <dgm:spPr/>
      <dgm:t>
        <a:bodyPr/>
        <a:lstStyle/>
        <a:p>
          <a:endParaRPr lang="zh-CN" altLang="en-US"/>
        </a:p>
      </dgm:t>
    </dgm:pt>
    <dgm:pt modelId="{4DEF5AB1-F814-4A0B-8888-6C71D9C3D3B5}" type="sibTrans" cxnId="{68CC8A63-B553-4815-9646-11278E3C74BB}">
      <dgm:prSet/>
      <dgm:spPr/>
      <dgm:t>
        <a:bodyPr/>
        <a:lstStyle/>
        <a:p>
          <a:endParaRPr lang="zh-CN" altLang="en-US"/>
        </a:p>
      </dgm:t>
    </dgm:pt>
    <dgm:pt modelId="{41815E40-37C4-40C8-A999-042D9AA3AA57}">
      <dgm:prSet/>
      <dgm:spPr/>
      <dgm:t>
        <a:bodyPr/>
        <a:lstStyle/>
        <a:p>
          <a:pPr rtl="0"/>
          <a:r>
            <a:rPr lang="zh-CN" smtClean="0"/>
            <a:t>逻辑</a:t>
          </a:r>
          <a:endParaRPr lang="zh-CN"/>
        </a:p>
      </dgm:t>
    </dgm:pt>
    <dgm:pt modelId="{99FC2D55-68ED-440E-8B10-5FE3DA07569C}" type="parTrans" cxnId="{4BBAB81C-E803-482F-A9E6-C8F734C7919F}">
      <dgm:prSet/>
      <dgm:spPr/>
      <dgm:t>
        <a:bodyPr/>
        <a:lstStyle/>
        <a:p>
          <a:endParaRPr lang="zh-CN" altLang="en-US"/>
        </a:p>
      </dgm:t>
    </dgm:pt>
    <dgm:pt modelId="{DA9DC2CC-9478-43F0-B903-9436FD8293EB}" type="sibTrans" cxnId="{4BBAB81C-E803-482F-A9E6-C8F734C7919F}">
      <dgm:prSet/>
      <dgm:spPr/>
      <dgm:t>
        <a:bodyPr/>
        <a:lstStyle/>
        <a:p>
          <a:endParaRPr lang="zh-CN" altLang="en-US"/>
        </a:p>
      </dgm:t>
    </dgm:pt>
    <dgm:pt modelId="{9F47D45C-F329-4D43-96BE-CC00F05F38C0}" type="pres">
      <dgm:prSet presAssocID="{B638045B-72BC-4164-8025-52C6141E9D5E}" presName="compositeShape" presStyleCnt="0">
        <dgm:presLayoutVars>
          <dgm:chMax val="7"/>
          <dgm:dir/>
          <dgm:resizeHandles val="exact"/>
        </dgm:presLayoutVars>
      </dgm:prSet>
      <dgm:spPr/>
      <dgm:t>
        <a:bodyPr/>
        <a:lstStyle/>
        <a:p>
          <a:endParaRPr lang="zh-CN" altLang="en-US"/>
        </a:p>
      </dgm:t>
    </dgm:pt>
    <dgm:pt modelId="{4EA8F494-D2D4-4416-873A-F5CC74B36DF1}" type="pres">
      <dgm:prSet presAssocID="{C2773B69-9ECE-428F-A00D-60260E23EF82}" presName="circ1" presStyleLbl="vennNode1" presStyleIdx="0" presStyleCnt="4"/>
      <dgm:spPr/>
      <dgm:t>
        <a:bodyPr/>
        <a:lstStyle/>
        <a:p>
          <a:endParaRPr lang="zh-CN" altLang="en-US"/>
        </a:p>
      </dgm:t>
    </dgm:pt>
    <dgm:pt modelId="{7D5A5933-A0A4-4168-BD3D-0BDE91714B57}" type="pres">
      <dgm:prSet presAssocID="{C2773B69-9ECE-428F-A00D-60260E23EF82}" presName="circ1Tx" presStyleLbl="revTx" presStyleIdx="0" presStyleCnt="0">
        <dgm:presLayoutVars>
          <dgm:chMax val="0"/>
          <dgm:chPref val="0"/>
          <dgm:bulletEnabled val="1"/>
        </dgm:presLayoutVars>
      </dgm:prSet>
      <dgm:spPr/>
      <dgm:t>
        <a:bodyPr/>
        <a:lstStyle/>
        <a:p>
          <a:endParaRPr lang="zh-CN" altLang="en-US"/>
        </a:p>
      </dgm:t>
    </dgm:pt>
    <dgm:pt modelId="{4DB87EA8-9D27-4EBE-8A87-7C9331071341}" type="pres">
      <dgm:prSet presAssocID="{548518DD-A20D-4B46-82B0-56E726445CF4}" presName="circ2" presStyleLbl="vennNode1" presStyleIdx="1" presStyleCnt="4"/>
      <dgm:spPr/>
      <dgm:t>
        <a:bodyPr/>
        <a:lstStyle/>
        <a:p>
          <a:endParaRPr lang="zh-CN" altLang="en-US"/>
        </a:p>
      </dgm:t>
    </dgm:pt>
    <dgm:pt modelId="{BBE24B73-68F9-4A28-946B-BFF15030DFFE}" type="pres">
      <dgm:prSet presAssocID="{548518DD-A20D-4B46-82B0-56E726445CF4}" presName="circ2Tx" presStyleLbl="revTx" presStyleIdx="0" presStyleCnt="0">
        <dgm:presLayoutVars>
          <dgm:chMax val="0"/>
          <dgm:chPref val="0"/>
          <dgm:bulletEnabled val="1"/>
        </dgm:presLayoutVars>
      </dgm:prSet>
      <dgm:spPr/>
      <dgm:t>
        <a:bodyPr/>
        <a:lstStyle/>
        <a:p>
          <a:endParaRPr lang="zh-CN" altLang="en-US"/>
        </a:p>
      </dgm:t>
    </dgm:pt>
    <dgm:pt modelId="{815E3969-7FD9-4A75-A8A3-F9DF834F7751}" type="pres">
      <dgm:prSet presAssocID="{895CD323-17DF-4FCA-A27A-FE448B2E7369}" presName="circ3" presStyleLbl="vennNode1" presStyleIdx="2" presStyleCnt="4"/>
      <dgm:spPr/>
      <dgm:t>
        <a:bodyPr/>
        <a:lstStyle/>
        <a:p>
          <a:endParaRPr lang="zh-CN" altLang="en-US"/>
        </a:p>
      </dgm:t>
    </dgm:pt>
    <dgm:pt modelId="{7FA5B9FD-19CC-42A0-864B-EF132D989070}" type="pres">
      <dgm:prSet presAssocID="{895CD323-17DF-4FCA-A27A-FE448B2E7369}" presName="circ3Tx" presStyleLbl="revTx" presStyleIdx="0" presStyleCnt="0">
        <dgm:presLayoutVars>
          <dgm:chMax val="0"/>
          <dgm:chPref val="0"/>
          <dgm:bulletEnabled val="1"/>
        </dgm:presLayoutVars>
      </dgm:prSet>
      <dgm:spPr/>
      <dgm:t>
        <a:bodyPr/>
        <a:lstStyle/>
        <a:p>
          <a:endParaRPr lang="zh-CN" altLang="en-US"/>
        </a:p>
      </dgm:t>
    </dgm:pt>
    <dgm:pt modelId="{4AAD3B8E-2BDE-497A-80BE-2CCEE69B0DA9}" type="pres">
      <dgm:prSet presAssocID="{41815E40-37C4-40C8-A999-042D9AA3AA57}" presName="circ4" presStyleLbl="vennNode1" presStyleIdx="3" presStyleCnt="4"/>
      <dgm:spPr/>
      <dgm:t>
        <a:bodyPr/>
        <a:lstStyle/>
        <a:p>
          <a:endParaRPr lang="zh-CN" altLang="en-US"/>
        </a:p>
      </dgm:t>
    </dgm:pt>
    <dgm:pt modelId="{D3BEDEFA-4E32-43EC-8C92-EB3F7C66C0CA}" type="pres">
      <dgm:prSet presAssocID="{41815E40-37C4-40C8-A999-042D9AA3AA57}" presName="circ4Tx" presStyleLbl="revTx" presStyleIdx="0" presStyleCnt="0">
        <dgm:presLayoutVars>
          <dgm:chMax val="0"/>
          <dgm:chPref val="0"/>
          <dgm:bulletEnabled val="1"/>
        </dgm:presLayoutVars>
      </dgm:prSet>
      <dgm:spPr/>
      <dgm:t>
        <a:bodyPr/>
        <a:lstStyle/>
        <a:p>
          <a:endParaRPr lang="zh-CN" altLang="en-US"/>
        </a:p>
      </dgm:t>
    </dgm:pt>
  </dgm:ptLst>
  <dgm:cxnLst>
    <dgm:cxn modelId="{68CC8A63-B553-4815-9646-11278E3C74BB}" srcId="{B638045B-72BC-4164-8025-52C6141E9D5E}" destId="{895CD323-17DF-4FCA-A27A-FE448B2E7369}" srcOrd="2" destOrd="0" parTransId="{0E3E08C6-B394-4C8E-93A9-EBF4A12D6DEB}" sibTransId="{4DEF5AB1-F814-4A0B-8888-6C71D9C3D3B5}"/>
    <dgm:cxn modelId="{9B1E7961-7F0E-4625-915F-8BC8B82C0078}" srcId="{B638045B-72BC-4164-8025-52C6141E9D5E}" destId="{C2773B69-9ECE-428F-A00D-60260E23EF82}" srcOrd="0" destOrd="0" parTransId="{82E9E1D6-2B75-4477-BE5C-4F78ED5A9E10}" sibTransId="{96E511DA-9D2C-49E0-AF2D-92F5FCE20059}"/>
    <dgm:cxn modelId="{4BBAB81C-E803-482F-A9E6-C8F734C7919F}" srcId="{B638045B-72BC-4164-8025-52C6141E9D5E}" destId="{41815E40-37C4-40C8-A999-042D9AA3AA57}" srcOrd="3" destOrd="0" parTransId="{99FC2D55-68ED-440E-8B10-5FE3DA07569C}" sibTransId="{DA9DC2CC-9478-43F0-B903-9436FD8293EB}"/>
    <dgm:cxn modelId="{1A34DA7A-EE72-4D9A-A862-F323940CE2C8}" type="presOf" srcId="{548518DD-A20D-4B46-82B0-56E726445CF4}" destId="{4DB87EA8-9D27-4EBE-8A87-7C9331071341}" srcOrd="0" destOrd="0" presId="urn:microsoft.com/office/officeart/2005/8/layout/venn1"/>
    <dgm:cxn modelId="{00AE2EB8-F6EC-40E4-9171-B1F1D72ECEA5}" type="presOf" srcId="{895CD323-17DF-4FCA-A27A-FE448B2E7369}" destId="{815E3969-7FD9-4A75-A8A3-F9DF834F7751}" srcOrd="0" destOrd="0" presId="urn:microsoft.com/office/officeart/2005/8/layout/venn1"/>
    <dgm:cxn modelId="{C73C3DE7-A03F-483E-B81B-FA5E79257F0E}" type="presOf" srcId="{895CD323-17DF-4FCA-A27A-FE448B2E7369}" destId="{7FA5B9FD-19CC-42A0-864B-EF132D989070}" srcOrd="1" destOrd="0" presId="urn:microsoft.com/office/officeart/2005/8/layout/venn1"/>
    <dgm:cxn modelId="{502D0548-03E9-4335-8E13-A7D16430AD38}" type="presOf" srcId="{41815E40-37C4-40C8-A999-042D9AA3AA57}" destId="{4AAD3B8E-2BDE-497A-80BE-2CCEE69B0DA9}" srcOrd="0" destOrd="0" presId="urn:microsoft.com/office/officeart/2005/8/layout/venn1"/>
    <dgm:cxn modelId="{24C459EE-BCC2-4B07-938C-2F1F67DE43AB}" type="presOf" srcId="{C2773B69-9ECE-428F-A00D-60260E23EF82}" destId="{7D5A5933-A0A4-4168-BD3D-0BDE91714B57}" srcOrd="1" destOrd="0" presId="urn:microsoft.com/office/officeart/2005/8/layout/venn1"/>
    <dgm:cxn modelId="{85B56C83-BF3A-43FB-BBC0-7D4E26B29D10}" srcId="{B638045B-72BC-4164-8025-52C6141E9D5E}" destId="{548518DD-A20D-4B46-82B0-56E726445CF4}" srcOrd="1" destOrd="0" parTransId="{3F3CBC30-02ED-45AE-8851-B1538855CD70}" sibTransId="{CEE4D824-C4FA-40D1-91C4-BB5FD8AB4D03}"/>
    <dgm:cxn modelId="{FE84F4FF-B636-4AC0-9F89-B556C543F594}" type="presOf" srcId="{548518DD-A20D-4B46-82B0-56E726445CF4}" destId="{BBE24B73-68F9-4A28-946B-BFF15030DFFE}" srcOrd="1" destOrd="0" presId="urn:microsoft.com/office/officeart/2005/8/layout/venn1"/>
    <dgm:cxn modelId="{5A04AC71-584D-441A-B60C-BD673CB47718}" type="presOf" srcId="{C2773B69-9ECE-428F-A00D-60260E23EF82}" destId="{4EA8F494-D2D4-4416-873A-F5CC74B36DF1}" srcOrd="0" destOrd="0" presId="urn:microsoft.com/office/officeart/2005/8/layout/venn1"/>
    <dgm:cxn modelId="{A037A7A9-DE98-4E88-9705-E138394DF61A}" type="presOf" srcId="{41815E40-37C4-40C8-A999-042D9AA3AA57}" destId="{D3BEDEFA-4E32-43EC-8C92-EB3F7C66C0CA}" srcOrd="1" destOrd="0" presId="urn:microsoft.com/office/officeart/2005/8/layout/venn1"/>
    <dgm:cxn modelId="{ED8CA9C7-9FED-4BA8-9B2E-F76DE85BEA30}" type="presOf" srcId="{B638045B-72BC-4164-8025-52C6141E9D5E}" destId="{9F47D45C-F329-4D43-96BE-CC00F05F38C0}" srcOrd="0" destOrd="0" presId="urn:microsoft.com/office/officeart/2005/8/layout/venn1"/>
    <dgm:cxn modelId="{BBE80008-27A8-43FC-8A9F-1212C9EAF927}" type="presParOf" srcId="{9F47D45C-F329-4D43-96BE-CC00F05F38C0}" destId="{4EA8F494-D2D4-4416-873A-F5CC74B36DF1}" srcOrd="0" destOrd="0" presId="urn:microsoft.com/office/officeart/2005/8/layout/venn1"/>
    <dgm:cxn modelId="{15C4D1FA-8E87-4CD3-9F17-21F3F08D0CE6}" type="presParOf" srcId="{9F47D45C-F329-4D43-96BE-CC00F05F38C0}" destId="{7D5A5933-A0A4-4168-BD3D-0BDE91714B57}" srcOrd="1" destOrd="0" presId="urn:microsoft.com/office/officeart/2005/8/layout/venn1"/>
    <dgm:cxn modelId="{46E3966E-43A8-4A84-867F-C10AD93B4819}" type="presParOf" srcId="{9F47D45C-F329-4D43-96BE-CC00F05F38C0}" destId="{4DB87EA8-9D27-4EBE-8A87-7C9331071341}" srcOrd="2" destOrd="0" presId="urn:microsoft.com/office/officeart/2005/8/layout/venn1"/>
    <dgm:cxn modelId="{311FE94C-0912-4BC8-802D-C89F7E22CACE}" type="presParOf" srcId="{9F47D45C-F329-4D43-96BE-CC00F05F38C0}" destId="{BBE24B73-68F9-4A28-946B-BFF15030DFFE}" srcOrd="3" destOrd="0" presId="urn:microsoft.com/office/officeart/2005/8/layout/venn1"/>
    <dgm:cxn modelId="{7F01455F-2217-46B3-871A-3FE7436ED972}" type="presParOf" srcId="{9F47D45C-F329-4D43-96BE-CC00F05F38C0}" destId="{815E3969-7FD9-4A75-A8A3-F9DF834F7751}" srcOrd="4" destOrd="0" presId="urn:microsoft.com/office/officeart/2005/8/layout/venn1"/>
    <dgm:cxn modelId="{2D3BB630-4F4F-43C4-88CE-F825BCFD35C6}" type="presParOf" srcId="{9F47D45C-F329-4D43-96BE-CC00F05F38C0}" destId="{7FA5B9FD-19CC-42A0-864B-EF132D989070}" srcOrd="5" destOrd="0" presId="urn:microsoft.com/office/officeart/2005/8/layout/venn1"/>
    <dgm:cxn modelId="{86B94EDD-B04E-4D3F-B359-D452BC09E468}" type="presParOf" srcId="{9F47D45C-F329-4D43-96BE-CC00F05F38C0}" destId="{4AAD3B8E-2BDE-497A-80BE-2CCEE69B0DA9}" srcOrd="6" destOrd="0" presId="urn:microsoft.com/office/officeart/2005/8/layout/venn1"/>
    <dgm:cxn modelId="{B212A15D-5219-4C82-BD26-209963F2C8CC}" type="presParOf" srcId="{9F47D45C-F329-4D43-96BE-CC00F05F38C0}" destId="{D3BEDEFA-4E32-43EC-8C92-EB3F7C66C0CA}"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9DD37B-E8F0-46FF-BB7F-9283BB6FDB37}" type="datetimeFigureOut">
              <a:rPr lang="zh-CN" altLang="en-US" smtClean="0"/>
              <a:t>2019/4/15 Monday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67CA7-30D1-48B3-BF62-24E0B73AEF98}" type="slidenum">
              <a:rPr lang="zh-CN" altLang="en-US" smtClean="0"/>
              <a:t>‹#›</a:t>
            </a:fld>
            <a:endParaRPr lang="zh-CN" altLang="en-US"/>
          </a:p>
        </p:txBody>
      </p:sp>
    </p:spTree>
    <p:extLst>
      <p:ext uri="{BB962C8B-B14F-4D97-AF65-F5344CB8AC3E}">
        <p14:creationId xmlns:p14="http://schemas.microsoft.com/office/powerpoint/2010/main" val="383791509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41088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17</a:t>
            </a:fld>
            <a:endParaRPr lang="zh-CN" altLang="en-US"/>
          </a:p>
        </p:txBody>
      </p:sp>
    </p:spTree>
    <p:extLst>
      <p:ext uri="{BB962C8B-B14F-4D97-AF65-F5344CB8AC3E}">
        <p14:creationId xmlns:p14="http://schemas.microsoft.com/office/powerpoint/2010/main" val="847499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220584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575081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439514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74451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72917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401055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25</a:t>
            </a:fld>
            <a:endParaRPr lang="zh-CN" altLang="en-US"/>
          </a:p>
        </p:txBody>
      </p:sp>
    </p:spTree>
    <p:extLst>
      <p:ext uri="{BB962C8B-B14F-4D97-AF65-F5344CB8AC3E}">
        <p14:creationId xmlns:p14="http://schemas.microsoft.com/office/powerpoint/2010/main" val="3447365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26</a:t>
            </a:fld>
            <a:endParaRPr lang="zh-CN" altLang="en-US"/>
          </a:p>
        </p:txBody>
      </p:sp>
    </p:spTree>
    <p:extLst>
      <p:ext uri="{BB962C8B-B14F-4D97-AF65-F5344CB8AC3E}">
        <p14:creationId xmlns:p14="http://schemas.microsoft.com/office/powerpoint/2010/main" val="3840256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27</a:t>
            </a:fld>
            <a:endParaRPr lang="zh-CN" altLang="en-US"/>
          </a:p>
        </p:txBody>
      </p:sp>
    </p:spTree>
    <p:extLst>
      <p:ext uri="{BB962C8B-B14F-4D97-AF65-F5344CB8AC3E}">
        <p14:creationId xmlns:p14="http://schemas.microsoft.com/office/powerpoint/2010/main" val="2365656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704318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28</a:t>
            </a:fld>
            <a:endParaRPr lang="zh-CN" altLang="en-US"/>
          </a:p>
        </p:txBody>
      </p:sp>
    </p:spTree>
    <p:extLst>
      <p:ext uri="{BB962C8B-B14F-4D97-AF65-F5344CB8AC3E}">
        <p14:creationId xmlns:p14="http://schemas.microsoft.com/office/powerpoint/2010/main" val="860662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29</a:t>
            </a:fld>
            <a:endParaRPr lang="zh-CN" altLang="en-US"/>
          </a:p>
        </p:txBody>
      </p:sp>
    </p:spTree>
    <p:extLst>
      <p:ext uri="{BB962C8B-B14F-4D97-AF65-F5344CB8AC3E}">
        <p14:creationId xmlns:p14="http://schemas.microsoft.com/office/powerpoint/2010/main" val="3325165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759618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184930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34</a:t>
            </a:fld>
            <a:endParaRPr lang="zh-CN" altLang="en-US"/>
          </a:p>
        </p:txBody>
      </p:sp>
    </p:spTree>
    <p:extLst>
      <p:ext uri="{BB962C8B-B14F-4D97-AF65-F5344CB8AC3E}">
        <p14:creationId xmlns:p14="http://schemas.microsoft.com/office/powerpoint/2010/main" val="8717956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36</a:t>
            </a:fld>
            <a:endParaRPr lang="zh-CN" altLang="en-US"/>
          </a:p>
        </p:txBody>
      </p:sp>
    </p:spTree>
    <p:extLst>
      <p:ext uri="{BB962C8B-B14F-4D97-AF65-F5344CB8AC3E}">
        <p14:creationId xmlns:p14="http://schemas.microsoft.com/office/powerpoint/2010/main" val="3781501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37</a:t>
            </a:fld>
            <a:endParaRPr lang="zh-CN" altLang="en-US"/>
          </a:p>
        </p:txBody>
      </p:sp>
    </p:spTree>
    <p:extLst>
      <p:ext uri="{BB962C8B-B14F-4D97-AF65-F5344CB8AC3E}">
        <p14:creationId xmlns:p14="http://schemas.microsoft.com/office/powerpoint/2010/main" val="3749767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38</a:t>
            </a:fld>
            <a:endParaRPr lang="zh-CN" altLang="en-US"/>
          </a:p>
        </p:txBody>
      </p:sp>
    </p:spTree>
    <p:extLst>
      <p:ext uri="{BB962C8B-B14F-4D97-AF65-F5344CB8AC3E}">
        <p14:creationId xmlns:p14="http://schemas.microsoft.com/office/powerpoint/2010/main" val="416315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39</a:t>
            </a:fld>
            <a:endParaRPr lang="zh-CN" altLang="en-US"/>
          </a:p>
        </p:txBody>
      </p:sp>
    </p:spTree>
    <p:extLst>
      <p:ext uri="{BB962C8B-B14F-4D97-AF65-F5344CB8AC3E}">
        <p14:creationId xmlns:p14="http://schemas.microsoft.com/office/powerpoint/2010/main" val="3357764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40</a:t>
            </a:fld>
            <a:endParaRPr lang="zh-CN" altLang="en-US"/>
          </a:p>
        </p:txBody>
      </p:sp>
    </p:spTree>
    <p:extLst>
      <p:ext uri="{BB962C8B-B14F-4D97-AF65-F5344CB8AC3E}">
        <p14:creationId xmlns:p14="http://schemas.microsoft.com/office/powerpoint/2010/main" val="1929092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497351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41</a:t>
            </a:fld>
            <a:endParaRPr lang="zh-CN" altLang="en-US"/>
          </a:p>
        </p:txBody>
      </p:sp>
    </p:spTree>
    <p:extLst>
      <p:ext uri="{BB962C8B-B14F-4D97-AF65-F5344CB8AC3E}">
        <p14:creationId xmlns:p14="http://schemas.microsoft.com/office/powerpoint/2010/main" val="1549985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42</a:t>
            </a:fld>
            <a:endParaRPr lang="zh-CN" altLang="en-US"/>
          </a:p>
        </p:txBody>
      </p:sp>
    </p:spTree>
    <p:extLst>
      <p:ext uri="{BB962C8B-B14F-4D97-AF65-F5344CB8AC3E}">
        <p14:creationId xmlns:p14="http://schemas.microsoft.com/office/powerpoint/2010/main" val="33194524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pPr/>
              <a:t>43</a:t>
            </a:fld>
            <a:endParaRPr lang="zh-CN" altLang="en-US"/>
          </a:p>
        </p:txBody>
      </p:sp>
    </p:spTree>
    <p:extLst>
      <p:ext uri="{BB962C8B-B14F-4D97-AF65-F5344CB8AC3E}">
        <p14:creationId xmlns:p14="http://schemas.microsoft.com/office/powerpoint/2010/main" val="40563332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pPr/>
              <a:t>46</a:t>
            </a:fld>
            <a:endParaRPr lang="zh-CN" altLang="en-US"/>
          </a:p>
        </p:txBody>
      </p:sp>
    </p:spTree>
    <p:extLst>
      <p:ext uri="{BB962C8B-B14F-4D97-AF65-F5344CB8AC3E}">
        <p14:creationId xmlns:p14="http://schemas.microsoft.com/office/powerpoint/2010/main" val="4009946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t>47</a:t>
            </a:fld>
            <a:endParaRPr lang="zh-CN" altLang="en-US"/>
          </a:p>
        </p:txBody>
      </p:sp>
    </p:spTree>
    <p:extLst>
      <p:ext uri="{BB962C8B-B14F-4D97-AF65-F5344CB8AC3E}">
        <p14:creationId xmlns:p14="http://schemas.microsoft.com/office/powerpoint/2010/main" val="7737058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t>50</a:t>
            </a:fld>
            <a:endParaRPr lang="zh-CN" altLang="en-US"/>
          </a:p>
        </p:txBody>
      </p:sp>
    </p:spTree>
    <p:extLst>
      <p:ext uri="{BB962C8B-B14F-4D97-AF65-F5344CB8AC3E}">
        <p14:creationId xmlns:p14="http://schemas.microsoft.com/office/powerpoint/2010/main" val="3215528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t>51</a:t>
            </a:fld>
            <a:endParaRPr lang="zh-CN" altLang="en-US"/>
          </a:p>
        </p:txBody>
      </p:sp>
    </p:spTree>
    <p:extLst>
      <p:ext uri="{BB962C8B-B14F-4D97-AF65-F5344CB8AC3E}">
        <p14:creationId xmlns:p14="http://schemas.microsoft.com/office/powerpoint/2010/main" val="39123397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52</a:t>
            </a:fld>
            <a:endParaRPr lang="zh-CN" altLang="en-US"/>
          </a:p>
        </p:txBody>
      </p:sp>
    </p:spTree>
    <p:extLst>
      <p:ext uri="{BB962C8B-B14F-4D97-AF65-F5344CB8AC3E}">
        <p14:creationId xmlns:p14="http://schemas.microsoft.com/office/powerpoint/2010/main" val="38921187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53</a:t>
            </a:fld>
            <a:endParaRPr lang="zh-CN" altLang="en-US"/>
          </a:p>
        </p:txBody>
      </p:sp>
    </p:spTree>
    <p:extLst>
      <p:ext uri="{BB962C8B-B14F-4D97-AF65-F5344CB8AC3E}">
        <p14:creationId xmlns:p14="http://schemas.microsoft.com/office/powerpoint/2010/main" val="26955113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54</a:t>
            </a:fld>
            <a:endParaRPr lang="zh-CN" altLang="en-US"/>
          </a:p>
        </p:txBody>
      </p:sp>
    </p:spTree>
    <p:extLst>
      <p:ext uri="{BB962C8B-B14F-4D97-AF65-F5344CB8AC3E}">
        <p14:creationId xmlns:p14="http://schemas.microsoft.com/office/powerpoint/2010/main" val="2590512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944625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55</a:t>
            </a:fld>
            <a:endParaRPr lang="zh-CN" altLang="en-US"/>
          </a:p>
        </p:txBody>
      </p:sp>
    </p:spTree>
    <p:extLst>
      <p:ext uri="{BB962C8B-B14F-4D97-AF65-F5344CB8AC3E}">
        <p14:creationId xmlns:p14="http://schemas.microsoft.com/office/powerpoint/2010/main" val="42682731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p14="http://schemas.microsoft.com/office/powerpoint/2010/main" val="22443580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60</a:t>
            </a:fld>
            <a:endParaRPr lang="zh-CN" altLang="en-US">
              <a:solidFill>
                <a:prstClr val="black"/>
              </a:solidFill>
            </a:endParaRPr>
          </a:p>
        </p:txBody>
      </p:sp>
    </p:spTree>
    <p:extLst>
      <p:ext uri="{BB962C8B-B14F-4D97-AF65-F5344CB8AC3E}">
        <p14:creationId xmlns:p14="http://schemas.microsoft.com/office/powerpoint/2010/main" val="8088897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61</a:t>
            </a:fld>
            <a:endParaRPr lang="zh-CN" altLang="en-US">
              <a:solidFill>
                <a:prstClr val="black"/>
              </a:solidFill>
            </a:endParaRPr>
          </a:p>
        </p:txBody>
      </p:sp>
    </p:spTree>
    <p:extLst>
      <p:ext uri="{BB962C8B-B14F-4D97-AF65-F5344CB8AC3E}">
        <p14:creationId xmlns:p14="http://schemas.microsoft.com/office/powerpoint/2010/main" val="14554130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62</a:t>
            </a:fld>
            <a:endParaRPr lang="zh-CN" altLang="en-US">
              <a:solidFill>
                <a:prstClr val="black"/>
              </a:solidFill>
            </a:endParaRPr>
          </a:p>
        </p:txBody>
      </p:sp>
    </p:spTree>
    <p:extLst>
      <p:ext uri="{BB962C8B-B14F-4D97-AF65-F5344CB8AC3E}">
        <p14:creationId xmlns:p14="http://schemas.microsoft.com/office/powerpoint/2010/main" val="3888831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87</a:t>
            </a:fld>
            <a:endParaRPr lang="zh-CN" altLang="en-US">
              <a:solidFill>
                <a:prstClr val="black"/>
              </a:solidFill>
            </a:endParaRPr>
          </a:p>
        </p:txBody>
      </p:sp>
    </p:spTree>
    <p:extLst>
      <p:ext uri="{BB962C8B-B14F-4D97-AF65-F5344CB8AC3E}">
        <p14:creationId xmlns:p14="http://schemas.microsoft.com/office/powerpoint/2010/main" val="2565122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88</a:t>
            </a:fld>
            <a:endParaRPr lang="zh-CN" altLang="en-US"/>
          </a:p>
        </p:txBody>
      </p:sp>
    </p:spTree>
    <p:extLst>
      <p:ext uri="{BB962C8B-B14F-4D97-AF65-F5344CB8AC3E}">
        <p14:creationId xmlns:p14="http://schemas.microsoft.com/office/powerpoint/2010/main" val="5253393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solidFill>
                  <a:prstClr val="black"/>
                </a:solidFill>
                <a:latin typeface="Calibri"/>
                <a:ea typeface="宋体" panose="02010600030101010101" pitchFamily="2" charset="-122"/>
              </a:rPr>
              <a:pPr/>
              <a:t>89</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4562411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solidFill>
                  <a:prstClr val="black"/>
                </a:solidFill>
                <a:latin typeface="Calibri"/>
                <a:ea typeface="宋体" panose="02010600030101010101" pitchFamily="2" charset="-122"/>
              </a:rPr>
              <a:pPr/>
              <a:t>99</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42514540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solidFill>
                  <a:prstClr val="black"/>
                </a:solidFill>
                <a:latin typeface="Calibri"/>
                <a:ea typeface="宋体" panose="02010600030101010101" pitchFamily="2" charset="-122"/>
              </a:rPr>
              <a:pPr/>
              <a:t>104</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1568541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3193283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solidFill>
                  <a:prstClr val="black"/>
                </a:solidFill>
                <a:latin typeface="Calibri"/>
                <a:ea typeface="宋体" panose="02010600030101010101" pitchFamily="2" charset="-122"/>
              </a:rPr>
              <a:pPr/>
              <a:t>108</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33658645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FD97D9-CC8F-4533-AFFE-50E5E5F73496}" type="slidenum">
              <a:rPr lang="zh-CN" altLang="en-US" smtClean="0">
                <a:solidFill>
                  <a:prstClr val="black"/>
                </a:solidFill>
                <a:latin typeface="Calibri"/>
                <a:ea typeface="宋体" panose="02010600030101010101" pitchFamily="2" charset="-122"/>
              </a:rPr>
              <a:pPr/>
              <a:t>112</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40734099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122</a:t>
            </a:fld>
            <a:endParaRPr lang="zh-CN" altLang="en-US"/>
          </a:p>
        </p:txBody>
      </p:sp>
    </p:spTree>
    <p:extLst>
      <p:ext uri="{BB962C8B-B14F-4D97-AF65-F5344CB8AC3E}">
        <p14:creationId xmlns:p14="http://schemas.microsoft.com/office/powerpoint/2010/main" val="9485720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67CA7-30D1-48B3-BF62-24E0B73AEF98}" type="slidenum">
              <a:rPr lang="zh-CN" altLang="en-US" smtClean="0"/>
              <a:t>132</a:t>
            </a:fld>
            <a:endParaRPr lang="zh-CN" altLang="en-US"/>
          </a:p>
        </p:txBody>
      </p:sp>
    </p:spTree>
    <p:extLst>
      <p:ext uri="{BB962C8B-B14F-4D97-AF65-F5344CB8AC3E}">
        <p14:creationId xmlns:p14="http://schemas.microsoft.com/office/powerpoint/2010/main" val="966335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4255863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601636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pPr/>
              <a:t>15</a:t>
            </a:fld>
            <a:endParaRPr lang="zh-CN" altLang="en-US"/>
          </a:p>
        </p:txBody>
      </p:sp>
    </p:spTree>
    <p:extLst>
      <p:ext uri="{BB962C8B-B14F-4D97-AF65-F5344CB8AC3E}">
        <p14:creationId xmlns:p14="http://schemas.microsoft.com/office/powerpoint/2010/main" val="900502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557456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20443424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t>‹#›</a:t>
            </a:fld>
            <a:endParaRPr lang="zh-CN" altLang="en-US"/>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方正黄草简体" panose="03000509000000000000" pitchFamily="65" charset="-122"/>
                  <a:ea typeface="方正黄草简体" panose="03000509000000000000" pitchFamily="65" charset="-122"/>
                </a:rPr>
                <a:t>肆</a:t>
              </a:r>
              <a:endParaRPr lang="zh-CN" altLang="en-US" sz="2400" dirty="0">
                <a:latin typeface="方正黄草简体" panose="03000509000000000000" pitchFamily="65" charset="-122"/>
                <a:ea typeface="方正黄草简体" panose="03000509000000000000" pitchFamily="65" charset="-122"/>
              </a:endParaRP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484E54DF-4436-42B4-88C4-7CD0F711DCFE}"/>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542A96BC-EFF5-4491-B90A-FD176D3C6BFC}"/>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89161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DAF426CF-9EE7-46CA-B9FB-2AB49B0DD202}"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72382318"/>
      </p:ext>
    </p:extLst>
  </p:cSld>
  <p:clrMapOvr>
    <a:masterClrMapping/>
  </p:clrMapOvr>
  <p:transition spd="slow">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F172A89C-6F3E-4DA2-A2F0-57A09632F6BB}"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0886197"/>
      </p:ext>
    </p:extLst>
  </p:cSld>
  <p:clrMapOvr>
    <a:masterClrMapping/>
  </p:clrMapOvr>
  <p:transition spd="slow">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399"/>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3887391" y="740797"/>
            <a:ext cx="4629150" cy="3656348"/>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710" indent="0">
              <a:buNone/>
              <a:defRPr sz="750"/>
            </a:lvl5pPr>
            <a:lvl6pPr marL="1714519" indent="0">
              <a:buNone/>
              <a:defRPr sz="750"/>
            </a:lvl6pPr>
            <a:lvl7pPr marL="2057327" indent="0">
              <a:buNone/>
              <a:defRPr sz="750"/>
            </a:lvl7pPr>
            <a:lvl8pPr marL="2400136" indent="0">
              <a:buNone/>
              <a:defRPr sz="750"/>
            </a:lvl8pPr>
            <a:lvl9pPr marL="2742945" indent="0">
              <a:buNone/>
              <a:defRPr sz="75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E6E97033-1505-46D5-9571-6FAE4CF7E3BF}"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8449211"/>
      </p:ext>
    </p:extLst>
  </p:cSld>
  <p:clrMapOvr>
    <a:masterClrMapping/>
  </p:clrMapOvr>
  <p:transition spd="slow">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399"/>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3887391" y="740797"/>
            <a:ext cx="4629150" cy="3656348"/>
          </a:xfrm>
        </p:spPr>
        <p:txBody>
          <a:bodyPr/>
          <a:lstStyle>
            <a:lvl1pPr marL="0" indent="0">
              <a:buNone/>
              <a:defRPr sz="2399"/>
            </a:lvl1pPr>
            <a:lvl2pPr marL="342809" indent="0">
              <a:buNone/>
              <a:defRPr sz="2099"/>
            </a:lvl2pPr>
            <a:lvl3pPr marL="685617" indent="0">
              <a:buNone/>
              <a:defRPr sz="1800"/>
            </a:lvl3pPr>
            <a:lvl4pPr marL="1028426" indent="0">
              <a:buNone/>
              <a:defRPr sz="1500"/>
            </a:lvl4pPr>
            <a:lvl5pPr marL="1371710" indent="0">
              <a:buNone/>
              <a:defRPr sz="1500"/>
            </a:lvl5pPr>
            <a:lvl6pPr marL="1714519" indent="0">
              <a:buNone/>
              <a:defRPr sz="1500"/>
            </a:lvl6pPr>
            <a:lvl7pPr marL="2057327" indent="0">
              <a:buNone/>
              <a:defRPr sz="1500"/>
            </a:lvl7pPr>
            <a:lvl8pPr marL="2400136" indent="0">
              <a:buNone/>
              <a:defRPr sz="1500"/>
            </a:lvl8pPr>
            <a:lvl9pPr marL="2742945" indent="0">
              <a:buNone/>
              <a:defRPr sz="1500"/>
            </a:lvl9pPr>
          </a:lstStyle>
          <a:p>
            <a:r>
              <a:rPr lang="zh-CN" altLang="en-US" noProof="1" smtClean="0"/>
              <a:t>单击图标添加图片</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710" indent="0">
              <a:buNone/>
              <a:defRPr sz="750"/>
            </a:lvl5pPr>
            <a:lvl6pPr marL="1714519" indent="0">
              <a:buNone/>
              <a:defRPr sz="750"/>
            </a:lvl6pPr>
            <a:lvl7pPr marL="2057327" indent="0">
              <a:buNone/>
              <a:defRPr sz="750"/>
            </a:lvl7pPr>
            <a:lvl8pPr marL="2400136" indent="0">
              <a:buNone/>
              <a:defRPr sz="750"/>
            </a:lvl8pPr>
            <a:lvl9pPr marL="2742945" indent="0">
              <a:buNone/>
              <a:defRPr sz="75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239E484-57CD-4C0A-8305-02BCCAF49A9F}"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48311263"/>
      </p:ext>
    </p:extLst>
  </p:cSld>
  <p:clrMapOvr>
    <a:masterClrMapping/>
  </p:clrMapOvr>
  <p:transition spd="slow">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B1CA118-8517-4436-BD6F-D30FFC7CFBB5}"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82490598"/>
      </p:ext>
    </p:extLst>
  </p:cSld>
  <p:clrMapOvr>
    <a:masterClrMapping/>
  </p:clrMapOvr>
  <p:transition spd="slow">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C816CA5-5B2D-4A1B-B8B8-C8F4579D9373}"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16640603"/>
      </p:ext>
    </p:extLst>
  </p:cSld>
  <p:clrMapOvr>
    <a:masterClrMapping/>
  </p:clrMapOvr>
  <p:transition spd="slow">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2271991"/>
      </p:ext>
    </p:extLst>
  </p:cSld>
  <p:clrMapOvr>
    <a:masterClrMapping/>
  </p:clrMapOvr>
  <p:transition spd="slow" advTm="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103878"/>
      </p:ext>
    </p:extLst>
  </p:cSld>
  <p:clrMapOvr>
    <a:masterClrMapping/>
  </p:clrMapOvr>
  <p:transition spd="slow" advTm="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054426"/>
      </p:ext>
    </p:extLst>
  </p:cSld>
  <p:clrMapOvr>
    <a:masterClrMapping/>
  </p:clrMapOvr>
  <p:transition spd="slow" advTm="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376523"/>
      </p:ext>
    </p:extLst>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17842766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2380302"/>
      </p:ext>
    </p:extLst>
  </p:cSld>
  <p:clrMapOvr>
    <a:masterClrMapping/>
  </p:clrMapOvr>
  <p:transition spd="slow" advTm="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760355"/>
      </p:ext>
    </p:extLst>
  </p:cSld>
  <p:clrMapOvr>
    <a:masterClrMapping/>
  </p:clrMapOvr>
  <p:transition spd="slow" advTm="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0556887"/>
      </p:ext>
    </p:extLst>
  </p:cSld>
  <p:clrMapOvr>
    <a:masterClrMapping/>
  </p:clrMapOvr>
  <p:transition spd="slow" advTm="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4001909"/>
      </p:ext>
    </p:extLst>
  </p:cSld>
  <p:clrMapOvr>
    <a:masterClrMapping/>
  </p:clrMapOvr>
  <p:transition spd="slow" advTm="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00015"/>
      </p:ext>
    </p:extLst>
  </p:cSld>
  <p:clrMapOvr>
    <a:masterClrMapping/>
  </p:clrMapOvr>
  <p:transition spd="slow" advTm="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679467"/>
      </p:ext>
    </p:extLst>
  </p:cSld>
  <p:clrMapOvr>
    <a:masterClrMapping/>
  </p:clrMapOvr>
  <p:transition spd="slow" advTm="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3048664"/>
      </p:ext>
    </p:extLst>
  </p:cSld>
  <p:clrMapOvr>
    <a:masterClrMapping/>
  </p:clrMapOvr>
  <p:transition spd="slow" advTm="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3710846"/>
      </p:ext>
    </p:extLst>
  </p:cSld>
  <p:clrMapOvr>
    <a:masterClrMapping/>
  </p:clrMapOvr>
  <p:transition spd="slow" advTm="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3196171"/>
      </p:ext>
    </p:extLst>
  </p:cSld>
  <p:clrMapOvr>
    <a:masterClrMapping/>
  </p:clrMapOvr>
  <p:transition spd="slow" advTm="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293922"/>
      </p:ext>
    </p:extLst>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157880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944382"/>
      </p:ext>
    </p:extLst>
  </p:cSld>
  <p:clrMapOvr>
    <a:masterClrMapping/>
  </p:clrMapOvr>
  <p:transition spd="slow" advTm="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1297471"/>
      </p:ext>
    </p:extLst>
  </p:cSld>
  <p:clrMapOvr>
    <a:masterClrMapping/>
  </p:clrMapOvr>
  <p:transition spd="slow" advTm="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91292"/>
      </p:ext>
    </p:extLst>
  </p:cSld>
  <p:clrMapOvr>
    <a:masterClrMapping/>
  </p:clrMapOvr>
  <p:transition spd="slow" advTm="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723623"/>
      </p:ext>
    </p:extLst>
  </p:cSld>
  <p:clrMapOvr>
    <a:masterClrMapping/>
  </p:clrMapOvr>
  <p:transition spd="slow" advTm="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0301643"/>
      </p:ext>
    </p:extLst>
  </p:cSld>
  <p:clrMapOvr>
    <a:masterClrMapping/>
  </p:clrMapOvr>
  <p:transition spd="slow" advTm="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4152147"/>
      </p:ext>
    </p:extLst>
  </p:cSld>
  <p:clrMapOvr>
    <a:masterClrMapping/>
  </p:clrMapOvr>
  <p:transition spd="slow" advTm="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889995"/>
      </p:ext>
    </p:extLst>
  </p:cSld>
  <p:clrMapOvr>
    <a:masterClrMapping/>
  </p:clrMapOvr>
  <p:transition spd="slow" advTm="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cxnSp>
        <p:nvCxnSpPr>
          <p:cNvPr id="2" name="直接连接符 1"/>
          <p:cNvCxnSpPr/>
          <p:nvPr userDrawn="1"/>
        </p:nvCxnSpPr>
        <p:spPr>
          <a:xfrm>
            <a:off x="1171270" y="520344"/>
            <a:ext cx="797273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244617"/>
      </p:ext>
    </p:extLst>
  </p:cSld>
  <p:clrMapOvr>
    <a:masterClrMapping/>
  </p:clrMapOvr>
  <p:transition spd="slow" advTm="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ADCB9858-908B-4CE7-89C3-E21538EC0AA2}"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87795003"/>
      </p:ext>
    </p:extLst>
  </p:cSld>
  <p:clrMapOvr>
    <a:masterClrMapping/>
  </p:clrMapOvr>
  <p:transition spd="slow">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32195" y="346224"/>
            <a:ext cx="8274250" cy="4466357"/>
            <a:chOff x="576260" y="461511"/>
            <a:chExt cx="11032333" cy="5953580"/>
          </a:xfrm>
          <a:solidFill>
            <a:schemeClr val="accent3"/>
          </a:solidFill>
        </p:grpSpPr>
        <p:sp>
          <p:nvSpPr>
            <p:cNvPr id="5" name="L 形 4"/>
            <p:cNvSpPr/>
            <p:nvPr/>
          </p:nvSpPr>
          <p:spPr>
            <a:xfrm rot="5400000">
              <a:off x="3076348" y="-2038577"/>
              <a:ext cx="3672342" cy="8672517"/>
            </a:xfrm>
            <a:prstGeom prst="corner">
              <a:avLst>
                <a:gd name="adj1" fmla="val 1864"/>
                <a:gd name="adj2" fmla="val 18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6" name="矩形 5"/>
            <p:cNvSpPr/>
            <p:nvPr/>
          </p:nvSpPr>
          <p:spPr>
            <a:xfrm rot="5400000">
              <a:off x="9761711" y="386734"/>
              <a:ext cx="67130" cy="216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10382025" y="421261"/>
              <a:ext cx="67130" cy="147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10800000">
              <a:off x="11551218" y="568894"/>
              <a:ext cx="57375" cy="1359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10800000">
              <a:off x="11551213" y="1207634"/>
              <a:ext cx="57375" cy="5207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5400000">
              <a:off x="7982231" y="2846111"/>
              <a:ext cx="58737" cy="707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5400000">
              <a:off x="3879340" y="6255829"/>
              <a:ext cx="58734" cy="259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2" name="标题 1"/>
          <p:cNvSpPr>
            <a:spLocks noGrp="1"/>
          </p:cNvSpPr>
          <p:nvPr>
            <p:ph type="ctrTitle" hasCustomPrompt="1"/>
          </p:nvPr>
        </p:nvSpPr>
        <p:spPr>
          <a:xfrm>
            <a:off x="1214438" y="1187367"/>
            <a:ext cx="6915150" cy="1509767"/>
          </a:xfrm>
        </p:spPr>
        <p:txBody>
          <a:bodyPr anchor="b">
            <a:normAutofit/>
          </a:bodyPr>
          <a:lstStyle>
            <a:lvl1pPr algn="ctr">
              <a:defRPr sz="4049">
                <a:solidFill>
                  <a:schemeClr val="bg2"/>
                </a:solidFill>
              </a:defRPr>
            </a:lvl1pPr>
          </a:lstStyle>
          <a:p>
            <a:r>
              <a:rPr lang="zh-CN" altLang="en-US" noProof="1"/>
              <a:t>单击此处编辑标题</a:t>
            </a:r>
          </a:p>
        </p:txBody>
      </p:sp>
      <p:sp>
        <p:nvSpPr>
          <p:cNvPr id="3" name="副标题 2"/>
          <p:cNvSpPr>
            <a:spLocks noGrp="1"/>
          </p:cNvSpPr>
          <p:nvPr>
            <p:ph type="subTitle" idx="1"/>
          </p:nvPr>
        </p:nvSpPr>
        <p:spPr>
          <a:xfrm>
            <a:off x="1214439" y="2854677"/>
            <a:ext cx="6915148" cy="755904"/>
          </a:xfrm>
        </p:spPr>
        <p:txBody>
          <a:bodyPr/>
          <a:lstStyle>
            <a:lvl1pPr marL="0" indent="0" algn="ctr">
              <a:buNone/>
              <a:defRPr sz="1800">
                <a:solidFill>
                  <a:schemeClr val="bg2"/>
                </a:solidFill>
              </a:defRPr>
            </a:lvl1pPr>
            <a:lvl2pPr marL="342809" indent="0" algn="ctr">
              <a:buNone/>
              <a:defRPr sz="1500"/>
            </a:lvl2pPr>
            <a:lvl3pPr marL="685617" indent="0" algn="ctr">
              <a:buNone/>
              <a:defRPr sz="1350"/>
            </a:lvl3pPr>
            <a:lvl4pPr marL="1028426" indent="0" algn="ctr">
              <a:buNone/>
              <a:defRPr sz="1200"/>
            </a:lvl4pPr>
            <a:lvl5pPr marL="1371710" indent="0" algn="ctr">
              <a:buNone/>
              <a:defRPr sz="1200"/>
            </a:lvl5pPr>
            <a:lvl6pPr marL="1714519" indent="0" algn="ctr">
              <a:buNone/>
              <a:defRPr sz="1200"/>
            </a:lvl6pPr>
            <a:lvl7pPr marL="2057327" indent="0" algn="ctr">
              <a:buNone/>
              <a:defRPr sz="1200"/>
            </a:lvl7pPr>
            <a:lvl8pPr marL="2400136" indent="0" algn="ctr">
              <a:buNone/>
              <a:defRPr sz="1200"/>
            </a:lvl8pPr>
            <a:lvl9pPr marL="2742945" indent="0" algn="ctr">
              <a:buNone/>
              <a:defRPr sz="1200"/>
            </a:lvl9pPr>
          </a:lstStyle>
          <a:p>
            <a:r>
              <a:rPr lang="zh-CN" altLang="en-US" noProof="1"/>
              <a:t>单击此处编辑母版副标题样式</a:t>
            </a:r>
          </a:p>
        </p:txBody>
      </p:sp>
      <p:sp>
        <p:nvSpPr>
          <p:cNvPr id="12" name="日期占位符 3"/>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3"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4" name="灯片编号占位符 5"/>
          <p:cNvSpPr>
            <a:spLocks noGrp="1"/>
          </p:cNvSpPr>
          <p:nvPr>
            <p:ph type="sldNum" sz="quarter" idx="12"/>
          </p:nvPr>
        </p:nvSpPr>
        <p:spPr/>
        <p:txBody>
          <a:bodyPr/>
          <a:lstStyle>
            <a:lvl1pPr>
              <a:defRPr/>
            </a:lvl1pPr>
          </a:lstStyle>
          <a:p>
            <a:fld id="{E5B71B5E-D674-444D-B7C0-6A6B5EE16F0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0257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2028676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组合 6"/>
          <p:cNvGrpSpPr>
            <a:grpSpLocks/>
          </p:cNvGrpSpPr>
          <p:nvPr/>
        </p:nvGrpSpPr>
        <p:grpSpPr bwMode="auto">
          <a:xfrm>
            <a:off x="411849" y="295298"/>
            <a:ext cx="8322683" cy="4578307"/>
            <a:chOff x="548641" y="393701"/>
            <a:chExt cx="11097025" cy="6102347"/>
          </a:xfrm>
        </p:grpSpPr>
        <p:sp>
          <p:nvSpPr>
            <p:cNvPr id="5" name="L 形 4"/>
            <p:cNvSpPr/>
            <p:nvPr/>
          </p:nvSpPr>
          <p:spPr>
            <a:xfrm rot="5400000">
              <a:off x="2795214" y="-1852872"/>
              <a:ext cx="5423074" cy="9916220"/>
            </a:xfrm>
            <a:prstGeom prst="corner">
              <a:avLst>
                <a:gd name="adj1" fmla="val 822"/>
                <a:gd name="adj2" fmla="val 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6" name="矩形 5"/>
            <p:cNvSpPr/>
            <p:nvPr/>
          </p:nvSpPr>
          <p:spPr>
            <a:xfrm rot="5400000">
              <a:off x="10806882" y="369101"/>
              <a:ext cx="39678" cy="888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10800000">
              <a:off x="11605989" y="544475"/>
              <a:ext cx="39677" cy="11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5400000">
              <a:off x="6712951" y="1598247"/>
              <a:ext cx="42851" cy="9743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5400000">
              <a:off x="11209213" y="327042"/>
              <a:ext cx="39678" cy="172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10800000">
              <a:off x="11605989" y="926962"/>
              <a:ext cx="39677" cy="5569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5400000" flipH="1">
              <a:off x="1612795" y="6341305"/>
              <a:ext cx="42851" cy="257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2" name="标题 1"/>
          <p:cNvSpPr>
            <a:spLocks noGrp="1"/>
          </p:cNvSpPr>
          <p:nvPr>
            <p:ph type="title"/>
          </p:nvPr>
        </p:nvSpPr>
        <p:spPr>
          <a:xfrm>
            <a:off x="628650" y="522505"/>
            <a:ext cx="7886700" cy="887249"/>
          </a:xfrm>
        </p:spPr>
        <p:txBody>
          <a:bodyPr/>
          <a:lstStyle>
            <a:lvl1pPr>
              <a:defRPr>
                <a:solidFill>
                  <a:schemeClr val="bg2"/>
                </a:solidFill>
              </a:defRPr>
            </a:lvl1pPr>
          </a:lstStyle>
          <a:p>
            <a:r>
              <a:rPr lang="zh-CN" altLang="en-US" noProof="1"/>
              <a:t>单击此处编辑母版标题样式</a:t>
            </a:r>
          </a:p>
        </p:txBody>
      </p:sp>
      <p:sp>
        <p:nvSpPr>
          <p:cNvPr id="3" name="内容占位符 2"/>
          <p:cNvSpPr>
            <a:spLocks noGrp="1"/>
          </p:cNvSpPr>
          <p:nvPr>
            <p:ph idx="1"/>
          </p:nvPr>
        </p:nvSpPr>
        <p:spPr>
          <a:xfrm>
            <a:off x="628650" y="1510983"/>
            <a:ext cx="7886700" cy="309749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2" name="日期占位符 3"/>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3"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4" name="灯片编号占位符 5"/>
          <p:cNvSpPr>
            <a:spLocks noGrp="1"/>
          </p:cNvSpPr>
          <p:nvPr>
            <p:ph type="sldNum" sz="quarter" idx="12"/>
          </p:nvPr>
        </p:nvSpPr>
        <p:spPr/>
        <p:txBody>
          <a:bodyPr/>
          <a:lstStyle>
            <a:lvl1pPr>
              <a:defRPr/>
            </a:lvl1pPr>
          </a:lstStyle>
          <a:p>
            <a:fld id="{0C08F4CA-31AA-4F87-929F-B2FDCF9654BA}"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01744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节标题">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155661" y="1426479"/>
            <a:ext cx="4826727" cy="22945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nvGrpSpPr>
          <p:cNvPr id="4" name="组合 6"/>
          <p:cNvGrpSpPr/>
          <p:nvPr/>
        </p:nvGrpSpPr>
        <p:grpSpPr>
          <a:xfrm>
            <a:off x="432195" y="346224"/>
            <a:ext cx="8274250" cy="4466357"/>
            <a:chOff x="576260" y="461511"/>
            <a:chExt cx="11032333" cy="5953580"/>
          </a:xfrm>
          <a:solidFill>
            <a:schemeClr val="accent3"/>
          </a:solidFill>
        </p:grpSpPr>
        <p:sp>
          <p:nvSpPr>
            <p:cNvPr id="5" name="L 形 4"/>
            <p:cNvSpPr/>
            <p:nvPr/>
          </p:nvSpPr>
          <p:spPr>
            <a:xfrm rot="5400000">
              <a:off x="3076348" y="-2038577"/>
              <a:ext cx="3672342" cy="8672517"/>
            </a:xfrm>
            <a:prstGeom prst="corner">
              <a:avLst>
                <a:gd name="adj1" fmla="val 1864"/>
                <a:gd name="adj2" fmla="val 18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6" name="矩形 5"/>
            <p:cNvSpPr/>
            <p:nvPr/>
          </p:nvSpPr>
          <p:spPr>
            <a:xfrm rot="5400000">
              <a:off x="9761711" y="386734"/>
              <a:ext cx="67130" cy="216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10382025" y="421261"/>
              <a:ext cx="67130" cy="147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10800000">
              <a:off x="11551218" y="568894"/>
              <a:ext cx="57375" cy="1359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10800000">
              <a:off x="11551213" y="1207634"/>
              <a:ext cx="57375" cy="5207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5400000">
              <a:off x="7982231" y="2846111"/>
              <a:ext cx="58737" cy="707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5400000">
              <a:off x="3879340" y="6255829"/>
              <a:ext cx="58734" cy="259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2" name="标题 1"/>
          <p:cNvSpPr>
            <a:spLocks noGrp="1"/>
          </p:cNvSpPr>
          <p:nvPr>
            <p:ph type="title" hasCustomPrompt="1"/>
          </p:nvPr>
        </p:nvSpPr>
        <p:spPr>
          <a:xfrm>
            <a:off x="2409825" y="2535335"/>
            <a:ext cx="4324350" cy="794947"/>
          </a:xfrm>
        </p:spPr>
        <p:txBody>
          <a:bodyPr anchor="t">
            <a:normAutofit/>
          </a:bodyPr>
          <a:lstStyle>
            <a:lvl1pPr algn="ctr">
              <a:defRPr sz="2999">
                <a:solidFill>
                  <a:schemeClr val="bg1"/>
                </a:solidFill>
              </a:defRPr>
            </a:lvl1pPr>
          </a:lstStyle>
          <a:p>
            <a:r>
              <a:rPr lang="zh-CN" altLang="en-US" noProof="1"/>
              <a:t>单击此处编辑标题</a:t>
            </a:r>
          </a:p>
        </p:txBody>
      </p:sp>
      <p:sp>
        <p:nvSpPr>
          <p:cNvPr id="12" name="日期占位符 3"/>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3"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4" name="灯片编号占位符 5"/>
          <p:cNvSpPr>
            <a:spLocks noGrp="1"/>
          </p:cNvSpPr>
          <p:nvPr>
            <p:ph type="sldNum" sz="quarter" idx="12"/>
          </p:nvPr>
        </p:nvSpPr>
        <p:spPr/>
        <p:txBody>
          <a:bodyPr/>
          <a:lstStyle>
            <a:lvl1pPr>
              <a:defRPr/>
            </a:lvl1pPr>
          </a:lstStyle>
          <a:p>
            <a:fld id="{84F3A233-80BD-4D6D-AAE7-376D8A9FF5A7}"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73939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 name="组合 7"/>
          <p:cNvGrpSpPr>
            <a:grpSpLocks/>
          </p:cNvGrpSpPr>
          <p:nvPr/>
        </p:nvGrpSpPr>
        <p:grpSpPr bwMode="auto">
          <a:xfrm>
            <a:off x="411849" y="295298"/>
            <a:ext cx="8322683" cy="4578307"/>
            <a:chOff x="548641" y="393701"/>
            <a:chExt cx="11097025" cy="6102347"/>
          </a:xfrm>
        </p:grpSpPr>
        <p:sp>
          <p:nvSpPr>
            <p:cNvPr id="6" name="L 形 5"/>
            <p:cNvSpPr/>
            <p:nvPr/>
          </p:nvSpPr>
          <p:spPr>
            <a:xfrm rot="5400000">
              <a:off x="2795214" y="-1852872"/>
              <a:ext cx="5423074" cy="9916220"/>
            </a:xfrm>
            <a:prstGeom prst="corner">
              <a:avLst>
                <a:gd name="adj1" fmla="val 822"/>
                <a:gd name="adj2" fmla="val 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10806882" y="369101"/>
              <a:ext cx="39678" cy="888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10800000">
              <a:off x="11605989" y="544475"/>
              <a:ext cx="39677" cy="11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5400000">
              <a:off x="6712951" y="1598247"/>
              <a:ext cx="42851" cy="9743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5400000">
              <a:off x="11209213" y="327042"/>
              <a:ext cx="39678" cy="172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10800000">
              <a:off x="11605989" y="926962"/>
              <a:ext cx="39677" cy="5569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2" name="矩形 11"/>
            <p:cNvSpPr/>
            <p:nvPr/>
          </p:nvSpPr>
          <p:spPr>
            <a:xfrm rot="5400000" flipH="1">
              <a:off x="1612795" y="6341305"/>
              <a:ext cx="42851" cy="257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2" name="标题 1"/>
          <p:cNvSpPr>
            <a:spLocks noGrp="1"/>
          </p:cNvSpPr>
          <p:nvPr>
            <p:ph type="title"/>
          </p:nvPr>
        </p:nvSpPr>
        <p:spPr>
          <a:xfrm>
            <a:off x="628650" y="496622"/>
            <a:ext cx="7886700" cy="912640"/>
          </a:xfrm>
        </p:spPr>
        <p:txBody>
          <a:bodyPr/>
          <a:lstStyle>
            <a:lvl1pPr>
              <a:defRPr>
                <a:solidFill>
                  <a:schemeClr val="bg2"/>
                </a:solidFill>
              </a:defRPr>
            </a:lvl1pPr>
          </a:lstStyle>
          <a:p>
            <a:r>
              <a:rPr lang="zh-CN" altLang="en-US" noProof="1"/>
              <a:t>单击此处编辑母版标题样式</a:t>
            </a:r>
          </a:p>
        </p:txBody>
      </p:sp>
      <p:sp>
        <p:nvSpPr>
          <p:cNvPr id="3" name="内容占位符 2"/>
          <p:cNvSpPr>
            <a:spLocks noGrp="1"/>
          </p:cNvSpPr>
          <p:nvPr>
            <p:ph sz="half" idx="1"/>
          </p:nvPr>
        </p:nvSpPr>
        <p:spPr>
          <a:xfrm>
            <a:off x="628650" y="1510151"/>
            <a:ext cx="3886200" cy="315585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510151"/>
            <a:ext cx="3886200" cy="3155857"/>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3" name="日期占位符 4"/>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4" name="页脚占位符 5"/>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5" name="灯片编号占位符 6"/>
          <p:cNvSpPr>
            <a:spLocks noGrp="1"/>
          </p:cNvSpPr>
          <p:nvPr>
            <p:ph type="sldNum" sz="quarter" idx="12"/>
          </p:nvPr>
        </p:nvSpPr>
        <p:spPr/>
        <p:txBody>
          <a:bodyPr/>
          <a:lstStyle>
            <a:lvl1pPr>
              <a:defRPr/>
            </a:lvl1pPr>
          </a:lstStyle>
          <a:p>
            <a:fld id="{0FCFEC9E-D7B3-4778-8A3B-FAEFB200CAA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36731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16"/>
            <a:ext cx="7886700" cy="994433"/>
          </a:xfrm>
        </p:spPr>
        <p:txBody>
          <a:bodyPr/>
          <a:lstStyle/>
          <a:p>
            <a:r>
              <a:rPr lang="zh-CN" altLang="en-US" noProof="1"/>
              <a:t>单击此处编辑母版标题样式</a:t>
            </a:r>
          </a:p>
        </p:txBody>
      </p:sp>
      <p:sp>
        <p:nvSpPr>
          <p:cNvPr id="3" name="文本占位符 2"/>
          <p:cNvSpPr>
            <a:spLocks noGrp="1"/>
          </p:cNvSpPr>
          <p:nvPr>
            <p:ph type="body" idx="1"/>
          </p:nvPr>
        </p:nvSpPr>
        <p:spPr>
          <a:xfrm>
            <a:off x="629841" y="1327896"/>
            <a:ext cx="3868340" cy="618096"/>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710" indent="0">
              <a:buNone/>
              <a:defRPr sz="1200" b="1"/>
            </a:lvl5pPr>
            <a:lvl6pPr marL="1714519" indent="0">
              <a:buNone/>
              <a:defRPr sz="1200" b="1"/>
            </a:lvl6pPr>
            <a:lvl7pPr marL="2057327" indent="0">
              <a:buNone/>
              <a:defRPr sz="1200" b="1"/>
            </a:lvl7pPr>
            <a:lvl8pPr marL="2400136" indent="0">
              <a:buNone/>
              <a:defRPr sz="1200" b="1"/>
            </a:lvl8pPr>
            <a:lvl9pPr marL="2742945"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1" y="1972191"/>
            <a:ext cx="3868340" cy="267127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0" y="1327896"/>
            <a:ext cx="3887391" cy="618096"/>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710" indent="0">
              <a:buNone/>
              <a:defRPr sz="1200" b="1"/>
            </a:lvl5pPr>
            <a:lvl6pPr marL="1714519" indent="0">
              <a:buNone/>
              <a:defRPr sz="1200" b="1"/>
            </a:lvl6pPr>
            <a:lvl7pPr marL="2057327" indent="0">
              <a:buNone/>
              <a:defRPr sz="1200" b="1"/>
            </a:lvl7pPr>
            <a:lvl8pPr marL="2400136" indent="0">
              <a:buNone/>
              <a:defRPr sz="1200" b="1"/>
            </a:lvl8pPr>
            <a:lvl9pPr marL="2742945"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0" y="1972191"/>
            <a:ext cx="3887391" cy="267127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155E5223-9F16-48C9-BDDC-06C5B4A64E3A}"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948313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仅标题">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32195" y="346224"/>
            <a:ext cx="8274250" cy="4466357"/>
            <a:chOff x="576260" y="461511"/>
            <a:chExt cx="11032333" cy="5953580"/>
          </a:xfrm>
          <a:solidFill>
            <a:schemeClr val="accent3"/>
          </a:solidFill>
        </p:grpSpPr>
        <p:sp>
          <p:nvSpPr>
            <p:cNvPr id="6" name="L 形 5"/>
            <p:cNvSpPr/>
            <p:nvPr/>
          </p:nvSpPr>
          <p:spPr>
            <a:xfrm rot="5400000">
              <a:off x="3076348" y="-2038577"/>
              <a:ext cx="3672342" cy="8672517"/>
            </a:xfrm>
            <a:prstGeom prst="corner">
              <a:avLst>
                <a:gd name="adj1" fmla="val 1864"/>
                <a:gd name="adj2" fmla="val 18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9761711" y="386734"/>
              <a:ext cx="67130" cy="216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5400000">
              <a:off x="10382025" y="421261"/>
              <a:ext cx="67130" cy="147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10800000">
              <a:off x="11551218" y="568894"/>
              <a:ext cx="57375" cy="1359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10800000">
              <a:off x="11551213" y="1207634"/>
              <a:ext cx="57375" cy="5207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5400000">
              <a:off x="7982231" y="2846111"/>
              <a:ext cx="58737" cy="707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2" name="矩形 11"/>
            <p:cNvSpPr/>
            <p:nvPr/>
          </p:nvSpPr>
          <p:spPr>
            <a:xfrm rot="5400000">
              <a:off x="3879340" y="6255829"/>
              <a:ext cx="58734" cy="259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cxnSp>
        <p:nvCxnSpPr>
          <p:cNvPr id="13" name="直接连接符 12"/>
          <p:cNvCxnSpPr/>
          <p:nvPr/>
        </p:nvCxnSpPr>
        <p:spPr>
          <a:xfrm>
            <a:off x="1112945" y="2719597"/>
            <a:ext cx="690977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6"/>
          <p:cNvCxnSpPr/>
          <p:nvPr/>
        </p:nvCxnSpPr>
        <p:spPr>
          <a:xfrm>
            <a:off x="1121277" y="3111344"/>
            <a:ext cx="690977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1120881" y="2092977"/>
            <a:ext cx="6902238" cy="578377"/>
          </a:xfrm>
        </p:spPr>
        <p:txBody>
          <a:bodyPr anchor="b">
            <a:normAutofit/>
          </a:bodyPr>
          <a:lstStyle>
            <a:lvl1pPr algn="dist">
              <a:defRPr sz="2699">
                <a:solidFill>
                  <a:schemeClr val="bg2"/>
                </a:solidFill>
              </a:defRPr>
            </a:lvl1pPr>
          </a:lstStyle>
          <a:p>
            <a:r>
              <a:rPr lang="zh-CN" altLang="en-US" noProof="1"/>
              <a:t>单击此处编辑母版标题样式</a:t>
            </a:r>
          </a:p>
        </p:txBody>
      </p:sp>
      <p:sp>
        <p:nvSpPr>
          <p:cNvPr id="18" name="内容占位符 17"/>
          <p:cNvSpPr>
            <a:spLocks noGrp="1"/>
          </p:cNvSpPr>
          <p:nvPr>
            <p:ph sz="quarter" idx="13"/>
          </p:nvPr>
        </p:nvSpPr>
        <p:spPr>
          <a:xfrm>
            <a:off x="1125140" y="2748857"/>
            <a:ext cx="6906014" cy="343709"/>
          </a:xfrm>
        </p:spPr>
        <p:txBody>
          <a:bodyPr anchor="ctr">
            <a:normAutofit/>
          </a:bodyPr>
          <a:lstStyle>
            <a:lvl1pPr marL="0" indent="0" algn="dist">
              <a:buNone/>
              <a:defRPr sz="1800">
                <a:solidFill>
                  <a:schemeClr val="bg2"/>
                </a:solidFill>
              </a:defRPr>
            </a:lvl1pPr>
            <a:lvl2pPr>
              <a:defRPr sz="1800"/>
            </a:lvl2pPr>
            <a:lvl3pPr>
              <a:defRPr sz="1800"/>
            </a:lvl3pPr>
            <a:lvl4pPr>
              <a:defRPr sz="1800"/>
            </a:lvl4pPr>
            <a:lvl5pPr>
              <a:defRPr sz="1800"/>
            </a:lvl5pPr>
          </a:lstStyle>
          <a:p>
            <a:pPr lvl="0"/>
            <a:r>
              <a:rPr lang="zh-CN" altLang="en-US" noProof="1"/>
              <a:t>单击此处编辑母版文本样式</a:t>
            </a:r>
          </a:p>
        </p:txBody>
      </p:sp>
      <p:sp>
        <p:nvSpPr>
          <p:cNvPr id="19" name="内容占位符 17"/>
          <p:cNvSpPr>
            <a:spLocks noGrp="1"/>
          </p:cNvSpPr>
          <p:nvPr>
            <p:ph sz="quarter" idx="14"/>
          </p:nvPr>
        </p:nvSpPr>
        <p:spPr>
          <a:xfrm>
            <a:off x="1125140" y="3156092"/>
            <a:ext cx="6906014" cy="343709"/>
          </a:xfrm>
        </p:spPr>
        <p:txBody>
          <a:bodyPr anchor="ctr">
            <a:normAutofit/>
          </a:bodyPr>
          <a:lstStyle>
            <a:lvl1pPr marL="0" indent="0" algn="ctr">
              <a:buNone/>
              <a:defRPr sz="1800">
                <a:solidFill>
                  <a:schemeClr val="bg2"/>
                </a:solidFill>
              </a:defRPr>
            </a:lvl1pPr>
            <a:lvl2pPr>
              <a:defRPr sz="1800"/>
            </a:lvl2pPr>
            <a:lvl3pPr>
              <a:defRPr sz="1800"/>
            </a:lvl3pPr>
            <a:lvl4pPr>
              <a:defRPr sz="1800"/>
            </a:lvl4pPr>
            <a:lvl5pPr>
              <a:defRPr sz="1800"/>
            </a:lvl5pPr>
          </a:lstStyle>
          <a:p>
            <a:pPr lvl="0"/>
            <a:r>
              <a:rPr lang="zh-CN" altLang="en-US" noProof="1"/>
              <a:t>单击此处编辑母版文本样式</a:t>
            </a:r>
          </a:p>
        </p:txBody>
      </p:sp>
      <p:sp>
        <p:nvSpPr>
          <p:cNvPr id="15" name="日期占位符 2"/>
          <p:cNvSpPr>
            <a:spLocks noGrp="1"/>
          </p:cNvSpPr>
          <p:nvPr>
            <p:ph type="dt" sz="half" idx="15"/>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6" name="页脚占位符 3"/>
          <p:cNvSpPr>
            <a:spLocks noGrp="1"/>
          </p:cNvSpPr>
          <p:nvPr>
            <p:ph type="ftr" sz="quarter" idx="16"/>
          </p:nvPr>
        </p:nvSpPr>
        <p:spPr/>
        <p:txBody>
          <a:bodyPr/>
          <a:lstStyle>
            <a:lvl1pPr>
              <a:defRPr/>
            </a:lvl1pPr>
          </a:lstStyle>
          <a:p>
            <a:endParaRPr lang="zh-CN" altLang="en-US">
              <a:solidFill>
                <a:prstClr val="black">
                  <a:tint val="75000"/>
                </a:prstClr>
              </a:solidFill>
            </a:endParaRPr>
          </a:p>
        </p:txBody>
      </p:sp>
      <p:sp>
        <p:nvSpPr>
          <p:cNvPr id="17" name="灯片编号占位符 4"/>
          <p:cNvSpPr>
            <a:spLocks noGrp="1"/>
          </p:cNvSpPr>
          <p:nvPr>
            <p:ph type="sldNum" sz="quarter" idx="17"/>
          </p:nvPr>
        </p:nvSpPr>
        <p:spPr/>
        <p:txBody>
          <a:bodyPr/>
          <a:lstStyle>
            <a:lvl1pPr>
              <a:defRPr/>
            </a:lvl1pPr>
          </a:lstStyle>
          <a:p>
            <a:fld id="{5A10056C-8691-4B3B-8E21-388B984379F8}"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617614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组合 16"/>
          <p:cNvGrpSpPr>
            <a:grpSpLocks/>
          </p:cNvGrpSpPr>
          <p:nvPr/>
        </p:nvGrpSpPr>
        <p:grpSpPr bwMode="auto">
          <a:xfrm>
            <a:off x="411849" y="295298"/>
            <a:ext cx="8322683" cy="4578307"/>
            <a:chOff x="548641" y="393701"/>
            <a:chExt cx="11097025" cy="6102347"/>
          </a:xfrm>
        </p:grpSpPr>
        <p:sp>
          <p:nvSpPr>
            <p:cNvPr id="3" name="L 形 6"/>
            <p:cNvSpPr/>
            <p:nvPr/>
          </p:nvSpPr>
          <p:spPr>
            <a:xfrm rot="5400000">
              <a:off x="2795214" y="-1852872"/>
              <a:ext cx="5423074" cy="9916220"/>
            </a:xfrm>
            <a:prstGeom prst="corner">
              <a:avLst>
                <a:gd name="adj1" fmla="val 822"/>
                <a:gd name="adj2" fmla="val 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4" name="矩形 3"/>
            <p:cNvSpPr/>
            <p:nvPr/>
          </p:nvSpPr>
          <p:spPr>
            <a:xfrm rot="5400000">
              <a:off x="10806882" y="369101"/>
              <a:ext cx="39678" cy="888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5" name="矩形 4"/>
            <p:cNvSpPr/>
            <p:nvPr/>
          </p:nvSpPr>
          <p:spPr>
            <a:xfrm rot="10800000">
              <a:off x="11605989" y="544475"/>
              <a:ext cx="39677" cy="11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6" name="矩形 5"/>
            <p:cNvSpPr/>
            <p:nvPr/>
          </p:nvSpPr>
          <p:spPr>
            <a:xfrm rot="5400000">
              <a:off x="6712951" y="1598247"/>
              <a:ext cx="42851" cy="9743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11209213" y="327042"/>
              <a:ext cx="39678" cy="172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10800000">
              <a:off x="11605989" y="926962"/>
              <a:ext cx="39677" cy="5569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5400000" flipH="1">
              <a:off x="1612795" y="6341305"/>
              <a:ext cx="42851" cy="257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10" name="日期占位符 1"/>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1" name="页脚占位符 2"/>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2" name="灯片编号占位符 3"/>
          <p:cNvSpPr>
            <a:spLocks noGrp="1"/>
          </p:cNvSpPr>
          <p:nvPr>
            <p:ph type="sldNum" sz="quarter" idx="12"/>
          </p:nvPr>
        </p:nvSpPr>
        <p:spPr/>
        <p:txBody>
          <a:bodyPr/>
          <a:lstStyle>
            <a:lvl1pPr>
              <a:defRPr/>
            </a:lvl1pPr>
          </a:lstStyle>
          <a:p>
            <a:fld id="{B85E3A8F-E748-47B5-8DA3-F9E860132927}"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66040042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图片与标题">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 name="组合 7"/>
          <p:cNvGrpSpPr>
            <a:grpSpLocks/>
          </p:cNvGrpSpPr>
          <p:nvPr/>
        </p:nvGrpSpPr>
        <p:grpSpPr bwMode="auto">
          <a:xfrm>
            <a:off x="411849" y="295298"/>
            <a:ext cx="8322683" cy="4578307"/>
            <a:chOff x="548641" y="393701"/>
            <a:chExt cx="11097025" cy="6102347"/>
          </a:xfrm>
        </p:grpSpPr>
        <p:sp>
          <p:nvSpPr>
            <p:cNvPr id="6" name="L 形 5"/>
            <p:cNvSpPr/>
            <p:nvPr/>
          </p:nvSpPr>
          <p:spPr>
            <a:xfrm rot="5400000">
              <a:off x="2795214" y="-1852872"/>
              <a:ext cx="5423074" cy="9916220"/>
            </a:xfrm>
            <a:prstGeom prst="corner">
              <a:avLst>
                <a:gd name="adj1" fmla="val 822"/>
                <a:gd name="adj2" fmla="val 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7" name="矩形 6"/>
            <p:cNvSpPr/>
            <p:nvPr/>
          </p:nvSpPr>
          <p:spPr>
            <a:xfrm rot="5400000">
              <a:off x="10806882" y="369101"/>
              <a:ext cx="39678" cy="888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10800000">
              <a:off x="11605989" y="544475"/>
              <a:ext cx="39677" cy="11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5400000">
              <a:off x="6712951" y="1598247"/>
              <a:ext cx="42851" cy="9743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5400000">
              <a:off x="11209213" y="327042"/>
              <a:ext cx="39678" cy="172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10800000">
              <a:off x="11605989" y="926962"/>
              <a:ext cx="39677" cy="5569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2" name="矩形 11"/>
            <p:cNvSpPr/>
            <p:nvPr/>
          </p:nvSpPr>
          <p:spPr>
            <a:xfrm rot="5400000" flipH="1">
              <a:off x="1612795" y="6341305"/>
              <a:ext cx="42851" cy="257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2" name="标题 1"/>
          <p:cNvSpPr>
            <a:spLocks noGrp="1"/>
          </p:cNvSpPr>
          <p:nvPr>
            <p:ph type="title"/>
          </p:nvPr>
        </p:nvSpPr>
        <p:spPr>
          <a:xfrm>
            <a:off x="838200" y="540344"/>
            <a:ext cx="2949178" cy="1200465"/>
          </a:xfrm>
        </p:spPr>
        <p:txBody>
          <a:bodyPr anchor="t"/>
          <a:lstStyle>
            <a:lvl1pPr>
              <a:defRPr sz="2399">
                <a:solidFill>
                  <a:schemeClr val="bg2"/>
                </a:solidFill>
              </a:defRPr>
            </a:lvl1pPr>
          </a:lstStyle>
          <a:p>
            <a:r>
              <a:rPr lang="zh-CN" altLang="en-US" noProof="1"/>
              <a:t>单击此处编辑母版标题样式</a:t>
            </a:r>
          </a:p>
        </p:txBody>
      </p:sp>
      <p:sp>
        <p:nvSpPr>
          <p:cNvPr id="3" name="图片占位符 2"/>
          <p:cNvSpPr>
            <a:spLocks noGrp="1"/>
          </p:cNvSpPr>
          <p:nvPr>
            <p:ph type="pic" idx="1"/>
          </p:nvPr>
        </p:nvSpPr>
        <p:spPr>
          <a:xfrm>
            <a:off x="3910693" y="540345"/>
            <a:ext cx="4629150" cy="4053951"/>
          </a:xfrm>
        </p:spPr>
        <p:txBody>
          <a:bodyPr/>
          <a:lstStyle>
            <a:lvl1pPr marL="0" indent="0">
              <a:buNone/>
              <a:defRPr sz="2399"/>
            </a:lvl1pPr>
            <a:lvl2pPr marL="342809" indent="0">
              <a:buNone/>
              <a:defRPr sz="2099"/>
            </a:lvl2pPr>
            <a:lvl3pPr marL="685617" indent="0">
              <a:buNone/>
              <a:defRPr sz="1800"/>
            </a:lvl3pPr>
            <a:lvl4pPr marL="1028426" indent="0">
              <a:buNone/>
              <a:defRPr sz="1500"/>
            </a:lvl4pPr>
            <a:lvl5pPr marL="1371710" indent="0">
              <a:buNone/>
              <a:defRPr sz="1500"/>
            </a:lvl5pPr>
            <a:lvl6pPr marL="1714519" indent="0">
              <a:buNone/>
              <a:defRPr sz="1500"/>
            </a:lvl6pPr>
            <a:lvl7pPr marL="2057327" indent="0">
              <a:buNone/>
              <a:defRPr sz="1500"/>
            </a:lvl7pPr>
            <a:lvl8pPr marL="2400136" indent="0">
              <a:buNone/>
              <a:defRPr sz="1500"/>
            </a:lvl8pPr>
            <a:lvl9pPr marL="2742945" indent="0">
              <a:buNone/>
              <a:defRPr sz="1500"/>
            </a:lvl9pPr>
          </a:lstStyle>
          <a:p>
            <a:endParaRPr lang="zh-CN" altLang="en-US" noProof="1"/>
          </a:p>
        </p:txBody>
      </p:sp>
      <p:sp>
        <p:nvSpPr>
          <p:cNvPr id="4" name="文本占位符 3"/>
          <p:cNvSpPr>
            <a:spLocks noGrp="1"/>
          </p:cNvSpPr>
          <p:nvPr>
            <p:ph type="body" sz="half" idx="2"/>
          </p:nvPr>
        </p:nvSpPr>
        <p:spPr>
          <a:xfrm>
            <a:off x="838200" y="1740809"/>
            <a:ext cx="2949178" cy="2859441"/>
          </a:xfrm>
        </p:spPr>
        <p:txBody>
          <a:bodyPr>
            <a:normAutofit/>
          </a:bodyPr>
          <a:lstStyle>
            <a:lvl1pPr marL="0" indent="0">
              <a:buNone/>
              <a:defRPr sz="1500"/>
            </a:lvl1pPr>
            <a:lvl2pPr marL="342809" indent="0">
              <a:buNone/>
              <a:defRPr sz="1050"/>
            </a:lvl2pPr>
            <a:lvl3pPr marL="685617" indent="0">
              <a:buNone/>
              <a:defRPr sz="900"/>
            </a:lvl3pPr>
            <a:lvl4pPr marL="1028426" indent="0">
              <a:buNone/>
              <a:defRPr sz="750"/>
            </a:lvl4pPr>
            <a:lvl5pPr marL="1371710" indent="0">
              <a:buNone/>
              <a:defRPr sz="750"/>
            </a:lvl5pPr>
            <a:lvl6pPr marL="1714519" indent="0">
              <a:buNone/>
              <a:defRPr sz="750"/>
            </a:lvl6pPr>
            <a:lvl7pPr marL="2057327" indent="0">
              <a:buNone/>
              <a:defRPr sz="750"/>
            </a:lvl7pPr>
            <a:lvl8pPr marL="2400136" indent="0">
              <a:buNone/>
              <a:defRPr sz="750"/>
            </a:lvl8pPr>
            <a:lvl9pPr marL="2742945" indent="0">
              <a:buNone/>
              <a:defRPr sz="750"/>
            </a:lvl9pPr>
          </a:lstStyle>
          <a:p>
            <a:pPr lvl="0"/>
            <a:r>
              <a:rPr lang="zh-CN" altLang="en-US" noProof="1"/>
              <a:t>单击此处编辑母版文本样式</a:t>
            </a:r>
          </a:p>
        </p:txBody>
      </p:sp>
      <p:sp>
        <p:nvSpPr>
          <p:cNvPr id="13" name="日期占位符 4"/>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4" name="页脚占位符 5"/>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15" name="灯片编号占位符 6"/>
          <p:cNvSpPr>
            <a:spLocks noGrp="1"/>
          </p:cNvSpPr>
          <p:nvPr>
            <p:ph type="sldNum" sz="quarter" idx="12"/>
          </p:nvPr>
        </p:nvSpPr>
        <p:spPr/>
        <p:txBody>
          <a:bodyPr/>
          <a:lstStyle>
            <a:lvl1pPr>
              <a:defRPr/>
            </a:lvl1pPr>
          </a:lstStyle>
          <a:p>
            <a:fld id="{5E0E9986-13D6-4F2B-9A85-E1EF14D08E6D}"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31818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7151" y="273916"/>
            <a:ext cx="838200" cy="4360022"/>
          </a:xfrm>
        </p:spPr>
        <p:txBody>
          <a:bodyPr vert="eaVert">
            <a:normAutofit/>
          </a:bodyPr>
          <a:lstStyle>
            <a:lvl1pPr>
              <a:defRPr sz="2699"/>
            </a:lvl1pPr>
          </a:lstStyle>
          <a:p>
            <a:r>
              <a:rPr lang="zh-CN" altLang="en-US" noProof="1"/>
              <a:t>单击此处编辑母版标题样式</a:t>
            </a:r>
          </a:p>
        </p:txBody>
      </p:sp>
      <p:sp>
        <p:nvSpPr>
          <p:cNvPr id="3" name="竖排文字占位符 2"/>
          <p:cNvSpPr>
            <a:spLocks noGrp="1"/>
          </p:cNvSpPr>
          <p:nvPr>
            <p:ph type="body" orient="vert" idx="1"/>
          </p:nvPr>
        </p:nvSpPr>
        <p:spPr>
          <a:xfrm>
            <a:off x="628650" y="273916"/>
            <a:ext cx="6943725" cy="4360022"/>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DFEC7631-F92E-4AD6-A4B5-B94AEDE52BD2}"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60966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 name="组合 7"/>
          <p:cNvGrpSpPr>
            <a:grpSpLocks/>
          </p:cNvGrpSpPr>
          <p:nvPr/>
        </p:nvGrpSpPr>
        <p:grpSpPr bwMode="auto">
          <a:xfrm>
            <a:off x="411849" y="295298"/>
            <a:ext cx="8322683" cy="4578307"/>
            <a:chOff x="548641" y="393701"/>
            <a:chExt cx="11097025" cy="6102347"/>
          </a:xfrm>
        </p:grpSpPr>
        <p:sp>
          <p:nvSpPr>
            <p:cNvPr id="4" name="L 形 3"/>
            <p:cNvSpPr/>
            <p:nvPr/>
          </p:nvSpPr>
          <p:spPr>
            <a:xfrm rot="5400000">
              <a:off x="2795214" y="-1852872"/>
              <a:ext cx="5423074" cy="9916220"/>
            </a:xfrm>
            <a:prstGeom prst="corner">
              <a:avLst>
                <a:gd name="adj1" fmla="val 822"/>
                <a:gd name="adj2" fmla="val 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5" name="矩形 4"/>
            <p:cNvSpPr/>
            <p:nvPr/>
          </p:nvSpPr>
          <p:spPr>
            <a:xfrm rot="5400000">
              <a:off x="10806882" y="369101"/>
              <a:ext cx="39678" cy="888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6" name="矩形 5"/>
            <p:cNvSpPr/>
            <p:nvPr/>
          </p:nvSpPr>
          <p:spPr>
            <a:xfrm rot="10800000">
              <a:off x="11605989" y="544475"/>
              <a:ext cx="39677" cy="11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8" name="矩形 7"/>
            <p:cNvSpPr/>
            <p:nvPr/>
          </p:nvSpPr>
          <p:spPr>
            <a:xfrm rot="5400000">
              <a:off x="6712951" y="1598247"/>
              <a:ext cx="42851" cy="9743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9" name="矩形 8"/>
            <p:cNvSpPr/>
            <p:nvPr/>
          </p:nvSpPr>
          <p:spPr>
            <a:xfrm rot="5400000">
              <a:off x="11209213" y="327042"/>
              <a:ext cx="39678" cy="172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0" name="矩形 9"/>
            <p:cNvSpPr/>
            <p:nvPr/>
          </p:nvSpPr>
          <p:spPr>
            <a:xfrm rot="10800000">
              <a:off x="11605989" y="926962"/>
              <a:ext cx="39677" cy="5569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
          <p:nvSpPr>
            <p:cNvPr id="11" name="矩形 10"/>
            <p:cNvSpPr/>
            <p:nvPr/>
          </p:nvSpPr>
          <p:spPr>
            <a:xfrm rot="5400000" flipH="1">
              <a:off x="1612795" y="6341305"/>
              <a:ext cx="42851" cy="257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grpSp>
      <p:sp>
        <p:nvSpPr>
          <p:cNvPr id="7" name="内容占位符 6"/>
          <p:cNvSpPr>
            <a:spLocks noGrp="1"/>
          </p:cNvSpPr>
          <p:nvPr>
            <p:ph sz="quarter" idx="13"/>
          </p:nvPr>
        </p:nvSpPr>
        <p:spPr>
          <a:xfrm>
            <a:off x="657227" y="496621"/>
            <a:ext cx="7829547" cy="4027815"/>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2" name="日期占位符 2"/>
          <p:cNvSpPr>
            <a:spLocks noGrp="1"/>
          </p:cNvSpPr>
          <p:nvPr>
            <p:ph type="dt" sz="half" idx="14"/>
          </p:nvPr>
        </p:nvSpPr>
        <p:spPr/>
        <p:txBody>
          <a:bodyPr/>
          <a:lstStyle>
            <a:lvl1pPr>
              <a:defRPr/>
            </a:lvl1pPr>
          </a:lstStyle>
          <a:p>
            <a:fld id="{7354D34B-28E5-40EC-AC2A-BD58C81C0076}" type="datetimeFigureOut">
              <a:rPr lang="zh-CN" altLang="en-US">
                <a:solidFill>
                  <a:prstClr val="black">
                    <a:tint val="75000"/>
                  </a:prstClr>
                </a:solidFill>
              </a:rPr>
              <a:pPr/>
              <a:t>2019/4/15 Monday</a:t>
            </a:fld>
            <a:endParaRPr lang="zh-CN" altLang="en-US">
              <a:solidFill>
                <a:prstClr val="black">
                  <a:tint val="75000"/>
                </a:prstClr>
              </a:solidFill>
            </a:endParaRPr>
          </a:p>
        </p:txBody>
      </p:sp>
      <p:sp>
        <p:nvSpPr>
          <p:cNvPr id="13" name="页脚占位符 3"/>
          <p:cNvSpPr>
            <a:spLocks noGrp="1"/>
          </p:cNvSpPr>
          <p:nvPr>
            <p:ph type="ftr" sz="quarter" idx="15"/>
          </p:nvPr>
        </p:nvSpPr>
        <p:spPr/>
        <p:txBody>
          <a:bodyPr/>
          <a:lstStyle>
            <a:lvl1pPr>
              <a:defRPr/>
            </a:lvl1pPr>
          </a:lstStyle>
          <a:p>
            <a:endParaRPr lang="zh-CN" altLang="en-US">
              <a:solidFill>
                <a:prstClr val="black">
                  <a:tint val="75000"/>
                </a:prstClr>
              </a:solidFill>
            </a:endParaRPr>
          </a:p>
        </p:txBody>
      </p:sp>
      <p:sp>
        <p:nvSpPr>
          <p:cNvPr id="14" name="灯片编号占位符 4"/>
          <p:cNvSpPr>
            <a:spLocks noGrp="1"/>
          </p:cNvSpPr>
          <p:nvPr>
            <p:ph type="sldNum" sz="quarter" idx="16"/>
          </p:nvPr>
        </p:nvSpPr>
        <p:spPr/>
        <p:txBody>
          <a:bodyPr/>
          <a:lstStyle>
            <a:lvl1pPr>
              <a:defRPr/>
            </a:lvl1pPr>
          </a:lstStyle>
          <a:p>
            <a:fld id="{94177FA0-61A1-47BB-AB40-734F756CA74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98420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555D1A-EE91-47A6-9276-6470489872D2}"/>
              </a:ext>
            </a:extLst>
          </p:cNvPr>
          <p:cNvSpPr>
            <a:spLocks noGrp="1"/>
          </p:cNvSpPr>
          <p:nvPr>
            <p:ph type="ctrTitle"/>
          </p:nvPr>
        </p:nvSpPr>
        <p:spPr>
          <a:xfrm>
            <a:off x="1143000" y="842032"/>
            <a:ext cx="6858000" cy="1791253"/>
          </a:xfrm>
        </p:spPr>
        <p:txBody>
          <a:bodyPr anchor="b"/>
          <a:lstStyle>
            <a:lvl1pPr algn="ctr">
              <a:defRPr sz="3376"/>
            </a:lvl1pPr>
          </a:lstStyle>
          <a:p>
            <a:r>
              <a:rPr lang="zh-CN" altLang="en-US"/>
              <a:t>单击此处编辑母版标题样式</a:t>
            </a:r>
          </a:p>
        </p:txBody>
      </p:sp>
      <p:sp>
        <p:nvSpPr>
          <p:cNvPr id="3" name="副标题 2">
            <a:extLst>
              <a:ext uri="{FF2B5EF4-FFF2-40B4-BE49-F238E27FC236}">
                <a16:creationId xmlns:a16="http://schemas.microsoft.com/office/drawing/2014/main" xmlns="" id="{B263B163-19C5-4FC6-9032-7E74FF7D48A7}"/>
              </a:ext>
            </a:extLst>
          </p:cNvPr>
          <p:cNvSpPr>
            <a:spLocks noGrp="1"/>
          </p:cNvSpPr>
          <p:nvPr>
            <p:ph type="subTitle" idx="1"/>
          </p:nvPr>
        </p:nvSpPr>
        <p:spPr>
          <a:xfrm>
            <a:off x="1143000" y="2702363"/>
            <a:ext cx="6858000" cy="1242205"/>
          </a:xfrm>
        </p:spPr>
        <p:txBody>
          <a:bodyPr/>
          <a:lstStyle>
            <a:lvl1pPr marL="0" indent="0" algn="ctr">
              <a:buNone/>
              <a:defRPr sz="1350"/>
            </a:lvl1pPr>
            <a:lvl2pPr marL="257244" indent="0" algn="ctr">
              <a:buNone/>
              <a:defRPr sz="1125"/>
            </a:lvl2pPr>
            <a:lvl3pPr marL="514487" indent="0" algn="ctr">
              <a:buNone/>
              <a:defRPr sz="1013"/>
            </a:lvl3pPr>
            <a:lvl4pPr marL="771731" indent="0" algn="ctr">
              <a:buNone/>
              <a:defRPr sz="900"/>
            </a:lvl4pPr>
            <a:lvl5pPr marL="1028974" indent="0" algn="ctr">
              <a:buNone/>
              <a:defRPr sz="900"/>
            </a:lvl5pPr>
            <a:lvl6pPr marL="1286218" indent="0" algn="ctr">
              <a:buNone/>
              <a:defRPr sz="900"/>
            </a:lvl6pPr>
            <a:lvl7pPr marL="1543461" indent="0" algn="ctr">
              <a:buNone/>
              <a:defRPr sz="900"/>
            </a:lvl7pPr>
            <a:lvl8pPr marL="1800705" indent="0" algn="ctr">
              <a:buNone/>
              <a:defRPr sz="900"/>
            </a:lvl8pPr>
            <a:lvl9pPr marL="2057949" indent="0" algn="ctr">
              <a:buNone/>
              <a:defRPr sz="9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7A5A72D-7F24-4AF1-B0A3-0029F45669C1}"/>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62D4ADA9-4706-40C7-A4F4-57B7363142D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CA3033BD-71D9-4028-94BC-FF974EC81BB8}"/>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874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17858053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A91FCC-9C7E-4EE9-8508-8D7E2EFB91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CEF339-21EA-46EA-8F72-17DF6AF4D15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633399C-CE8A-4F5B-BC31-0220177EEE53}"/>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42A89A1-2AF0-4A7E-88C8-B5BC7E823A4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68E1CF6C-88C9-49D7-AFC8-FEB6642218CC}"/>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670401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48816B-E6E2-4496-B8B0-0CA93BDC7F35}"/>
              </a:ext>
            </a:extLst>
          </p:cNvPr>
          <p:cNvSpPr>
            <a:spLocks noGrp="1"/>
          </p:cNvSpPr>
          <p:nvPr>
            <p:ph type="title"/>
          </p:nvPr>
        </p:nvSpPr>
        <p:spPr>
          <a:xfrm>
            <a:off x="623888" y="1282701"/>
            <a:ext cx="7886700" cy="2140213"/>
          </a:xfrm>
        </p:spPr>
        <p:txBody>
          <a:bodyPr anchor="b"/>
          <a:lstStyle>
            <a:lvl1pPr>
              <a:defRPr sz="3376"/>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7043D6B-E620-4508-A121-EE11554E8153}"/>
              </a:ext>
            </a:extLst>
          </p:cNvPr>
          <p:cNvSpPr>
            <a:spLocks noGrp="1"/>
          </p:cNvSpPr>
          <p:nvPr>
            <p:ph type="body" idx="1"/>
          </p:nvPr>
        </p:nvSpPr>
        <p:spPr>
          <a:xfrm>
            <a:off x="623888" y="3443161"/>
            <a:ext cx="7886700" cy="1125488"/>
          </a:xfrm>
        </p:spPr>
        <p:txBody>
          <a:bodyPr/>
          <a:lstStyle>
            <a:lvl1pPr marL="0" indent="0">
              <a:buNone/>
              <a:defRPr sz="1350">
                <a:solidFill>
                  <a:schemeClr val="tx1">
                    <a:tint val="75000"/>
                  </a:schemeClr>
                </a:solidFill>
              </a:defRPr>
            </a:lvl1pPr>
            <a:lvl2pPr marL="257244" indent="0">
              <a:buNone/>
              <a:defRPr sz="1125">
                <a:solidFill>
                  <a:schemeClr val="tx1">
                    <a:tint val="75000"/>
                  </a:schemeClr>
                </a:solidFill>
              </a:defRPr>
            </a:lvl2pPr>
            <a:lvl3pPr marL="514487" indent="0">
              <a:buNone/>
              <a:defRPr sz="1013">
                <a:solidFill>
                  <a:schemeClr val="tx1">
                    <a:tint val="75000"/>
                  </a:schemeClr>
                </a:solidFill>
              </a:defRPr>
            </a:lvl3pPr>
            <a:lvl4pPr marL="771731" indent="0">
              <a:buNone/>
              <a:defRPr sz="900">
                <a:solidFill>
                  <a:schemeClr val="tx1">
                    <a:tint val="75000"/>
                  </a:schemeClr>
                </a:solidFill>
              </a:defRPr>
            </a:lvl4pPr>
            <a:lvl5pPr marL="1028974" indent="0">
              <a:buNone/>
              <a:defRPr sz="900">
                <a:solidFill>
                  <a:schemeClr val="tx1">
                    <a:tint val="75000"/>
                  </a:schemeClr>
                </a:solidFill>
              </a:defRPr>
            </a:lvl5pPr>
            <a:lvl6pPr marL="1286218" indent="0">
              <a:buNone/>
              <a:defRPr sz="900">
                <a:solidFill>
                  <a:schemeClr val="tx1">
                    <a:tint val="75000"/>
                  </a:schemeClr>
                </a:solidFill>
              </a:defRPr>
            </a:lvl6pPr>
            <a:lvl7pPr marL="1543461" indent="0">
              <a:buNone/>
              <a:defRPr sz="900">
                <a:solidFill>
                  <a:schemeClr val="tx1">
                    <a:tint val="75000"/>
                  </a:schemeClr>
                </a:solidFill>
              </a:defRPr>
            </a:lvl7pPr>
            <a:lvl8pPr marL="1800705" indent="0">
              <a:buNone/>
              <a:defRPr sz="900">
                <a:solidFill>
                  <a:schemeClr val="tx1">
                    <a:tint val="75000"/>
                  </a:schemeClr>
                </a:solidFill>
              </a:defRPr>
            </a:lvl8pPr>
            <a:lvl9pPr marL="2057949" indent="0">
              <a:buNone/>
              <a:defRPr sz="9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F3453D1-2F2C-4846-9E19-FF9128184585}"/>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0D19CCCC-CCA8-424B-B51E-FC144AEB06C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56C9E54-D269-4736-9593-31F4FC6D4EC9}"/>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968268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D3AABF-34B1-4DB6-8644-B8AB0D2FD3F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ACF62CA-7F6D-4712-925F-EF95F71C3503}"/>
              </a:ext>
            </a:extLst>
          </p:cNvPr>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08F7554E-6C25-4EB7-8E2F-046CDDF28F0C}"/>
              </a:ext>
            </a:extLst>
          </p:cNvPr>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539FA59-24FF-4C00-9FB1-3C7C379B2A17}"/>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F477227F-E9D6-43BE-9AAF-95CFCFC1B01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E909DA9B-5CC8-4F2B-A400-0444138E6F57}"/>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798160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9870DB-EDBA-434B-BB6F-E7200E68390D}"/>
              </a:ext>
            </a:extLst>
          </p:cNvPr>
          <p:cNvSpPr>
            <a:spLocks noGrp="1"/>
          </p:cNvSpPr>
          <p:nvPr>
            <p:ph type="title"/>
          </p:nvPr>
        </p:nvSpPr>
        <p:spPr>
          <a:xfrm>
            <a:off x="629841" y="273930"/>
            <a:ext cx="7886700" cy="994479"/>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6263263-2416-44CC-A213-B3CFCC49AF30}"/>
              </a:ext>
            </a:extLst>
          </p:cNvPr>
          <p:cNvSpPr>
            <a:spLocks noGrp="1"/>
          </p:cNvSpPr>
          <p:nvPr>
            <p:ph type="body" idx="1"/>
          </p:nvPr>
        </p:nvSpPr>
        <p:spPr>
          <a:xfrm>
            <a:off x="629842" y="1261261"/>
            <a:ext cx="3868340" cy="618125"/>
          </a:xfrm>
        </p:spPr>
        <p:txBody>
          <a:bodyPr anchor="b"/>
          <a:lstStyle>
            <a:lvl1pPr marL="0" indent="0">
              <a:buNone/>
              <a:defRPr sz="1350" b="1"/>
            </a:lvl1pPr>
            <a:lvl2pPr marL="257244" indent="0">
              <a:buNone/>
              <a:defRPr sz="1125" b="1"/>
            </a:lvl2pPr>
            <a:lvl3pPr marL="514487" indent="0">
              <a:buNone/>
              <a:defRPr sz="1013" b="1"/>
            </a:lvl3pPr>
            <a:lvl4pPr marL="771731" indent="0">
              <a:buNone/>
              <a:defRPr sz="900" b="1"/>
            </a:lvl4pPr>
            <a:lvl5pPr marL="1028974" indent="0">
              <a:buNone/>
              <a:defRPr sz="900" b="1"/>
            </a:lvl5pPr>
            <a:lvl6pPr marL="1286218" indent="0">
              <a:buNone/>
              <a:defRPr sz="900" b="1"/>
            </a:lvl6pPr>
            <a:lvl7pPr marL="1543461" indent="0">
              <a:buNone/>
              <a:defRPr sz="900" b="1"/>
            </a:lvl7pPr>
            <a:lvl8pPr marL="1800705" indent="0">
              <a:buNone/>
              <a:defRPr sz="900" b="1"/>
            </a:lvl8pPr>
            <a:lvl9pPr marL="2057949" indent="0">
              <a:buNone/>
              <a:defRPr sz="9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3998EF3-0631-4F4D-B914-ED2791AF2228}"/>
              </a:ext>
            </a:extLst>
          </p:cNvPr>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1620CDB-EAE4-4AE7-8AA0-4DD016880A58}"/>
              </a:ext>
            </a:extLst>
          </p:cNvPr>
          <p:cNvSpPr>
            <a:spLocks noGrp="1"/>
          </p:cNvSpPr>
          <p:nvPr>
            <p:ph type="body" sz="quarter" idx="3"/>
          </p:nvPr>
        </p:nvSpPr>
        <p:spPr>
          <a:xfrm>
            <a:off x="4629151" y="1261261"/>
            <a:ext cx="3887391" cy="618125"/>
          </a:xfrm>
        </p:spPr>
        <p:txBody>
          <a:bodyPr anchor="b"/>
          <a:lstStyle>
            <a:lvl1pPr marL="0" indent="0">
              <a:buNone/>
              <a:defRPr sz="1350" b="1"/>
            </a:lvl1pPr>
            <a:lvl2pPr marL="257244" indent="0">
              <a:buNone/>
              <a:defRPr sz="1125" b="1"/>
            </a:lvl2pPr>
            <a:lvl3pPr marL="514487" indent="0">
              <a:buNone/>
              <a:defRPr sz="1013" b="1"/>
            </a:lvl3pPr>
            <a:lvl4pPr marL="771731" indent="0">
              <a:buNone/>
              <a:defRPr sz="900" b="1"/>
            </a:lvl4pPr>
            <a:lvl5pPr marL="1028974" indent="0">
              <a:buNone/>
              <a:defRPr sz="900" b="1"/>
            </a:lvl5pPr>
            <a:lvl6pPr marL="1286218" indent="0">
              <a:buNone/>
              <a:defRPr sz="900" b="1"/>
            </a:lvl6pPr>
            <a:lvl7pPr marL="1543461" indent="0">
              <a:buNone/>
              <a:defRPr sz="900" b="1"/>
            </a:lvl7pPr>
            <a:lvl8pPr marL="1800705" indent="0">
              <a:buNone/>
              <a:defRPr sz="900" b="1"/>
            </a:lvl8pPr>
            <a:lvl9pPr marL="2057949" indent="0">
              <a:buNone/>
              <a:defRPr sz="9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FD22809-7A9D-4603-ADBF-1A65220533BE}"/>
              </a:ext>
            </a:extLst>
          </p:cNvPr>
          <p:cNvSpPr>
            <a:spLocks noGrp="1"/>
          </p:cNvSpPr>
          <p:nvPr>
            <p:ph sz="quarter" idx="4"/>
          </p:nvPr>
        </p:nvSpPr>
        <p:spPr>
          <a:xfrm>
            <a:off x="4629151"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89DA305C-5168-4B40-80BB-19FB368900A1}"/>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8" name="页脚占位符 7">
            <a:extLst>
              <a:ext uri="{FF2B5EF4-FFF2-40B4-BE49-F238E27FC236}">
                <a16:creationId xmlns:a16="http://schemas.microsoft.com/office/drawing/2014/main" xmlns="" id="{CE43C72F-72EB-481E-B4CD-ADA7FC92CC2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a16="http://schemas.microsoft.com/office/drawing/2014/main" xmlns="" id="{5AD4C701-4B0D-494C-9F22-65134503B0C2}"/>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703933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53BCD1-8126-4DDB-909A-C7F01E0C790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A84EC52-FC02-499E-B931-76E8F9D60C95}"/>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4" name="页脚占位符 3">
            <a:extLst>
              <a:ext uri="{FF2B5EF4-FFF2-40B4-BE49-F238E27FC236}">
                <a16:creationId xmlns:a16="http://schemas.microsoft.com/office/drawing/2014/main" xmlns="" id="{F19BFEC8-4084-443B-9352-DA9D8157351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a16="http://schemas.microsoft.com/office/drawing/2014/main" xmlns="" id="{4188E09D-A43A-42FE-8E2F-89435A8A02A0}"/>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825414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8E4C926-B714-4D0C-9F4C-5FAAC8EDCD2F}"/>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xmlns="" id="{1BFA3869-0ECA-440F-BC42-E3D3D644C230}"/>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xmlns="" id="{60DE761F-1FF2-4B37-81B5-DC84D7390E4B}"/>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163781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90A499-47C4-48EB-AC85-DDE0E77695E3}"/>
              </a:ext>
            </a:extLst>
          </p:cNvPr>
          <p:cNvSpPr>
            <a:spLocks noGrp="1"/>
          </p:cNvSpPr>
          <p:nvPr>
            <p:ph type="title"/>
          </p:nvPr>
        </p:nvSpPr>
        <p:spPr>
          <a:xfrm>
            <a:off x="629841" y="343006"/>
            <a:ext cx="2949178" cy="1200521"/>
          </a:xfrm>
        </p:spPr>
        <p:txBody>
          <a:bodyPr anchor="b"/>
          <a:lstStyle>
            <a:lvl1pPr>
              <a:defRPr sz="18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4D38996-B440-453C-85E3-B72723275C0C}"/>
              </a:ext>
            </a:extLst>
          </p:cNvPr>
          <p:cNvSpPr>
            <a:spLocks noGrp="1"/>
          </p:cNvSpPr>
          <p:nvPr>
            <p:ph idx="1"/>
          </p:nvPr>
        </p:nvSpPr>
        <p:spPr>
          <a:xfrm>
            <a:off x="3887391" y="740799"/>
            <a:ext cx="4629150" cy="3656347"/>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5B425C2-54A9-4FD5-8AB4-A249D323FA65}"/>
              </a:ext>
            </a:extLst>
          </p:cNvPr>
          <p:cNvSpPr>
            <a:spLocks noGrp="1"/>
          </p:cNvSpPr>
          <p:nvPr>
            <p:ph type="body" sz="half" idx="2"/>
          </p:nvPr>
        </p:nvSpPr>
        <p:spPr>
          <a:xfrm>
            <a:off x="629841" y="1543526"/>
            <a:ext cx="2949178" cy="2859574"/>
          </a:xfrm>
        </p:spPr>
        <p:txBody>
          <a:bodyPr/>
          <a:lstStyle>
            <a:lvl1pPr marL="0" indent="0">
              <a:buNone/>
              <a:defRPr sz="900"/>
            </a:lvl1pPr>
            <a:lvl2pPr marL="257244" indent="0">
              <a:buNone/>
              <a:defRPr sz="788"/>
            </a:lvl2pPr>
            <a:lvl3pPr marL="514487" indent="0">
              <a:buNone/>
              <a:defRPr sz="675"/>
            </a:lvl3pPr>
            <a:lvl4pPr marL="771731" indent="0">
              <a:buNone/>
              <a:defRPr sz="563"/>
            </a:lvl4pPr>
            <a:lvl5pPr marL="1028974" indent="0">
              <a:buNone/>
              <a:defRPr sz="563"/>
            </a:lvl5pPr>
            <a:lvl6pPr marL="1286218" indent="0">
              <a:buNone/>
              <a:defRPr sz="563"/>
            </a:lvl6pPr>
            <a:lvl7pPr marL="1543461" indent="0">
              <a:buNone/>
              <a:defRPr sz="563"/>
            </a:lvl7pPr>
            <a:lvl8pPr marL="1800705" indent="0">
              <a:buNone/>
              <a:defRPr sz="563"/>
            </a:lvl8pPr>
            <a:lvl9pPr marL="2057949" indent="0">
              <a:buNone/>
              <a:defRPr sz="563"/>
            </a:lvl9pPr>
          </a:lstStyle>
          <a:p>
            <a:pPr lvl="0"/>
            <a:r>
              <a:rPr lang="zh-CN" altLang="en-US"/>
              <a:t>编辑母版文本样式</a:t>
            </a:r>
          </a:p>
        </p:txBody>
      </p:sp>
      <p:sp>
        <p:nvSpPr>
          <p:cNvPr id="5" name="日期占位符 4">
            <a:extLst>
              <a:ext uri="{FF2B5EF4-FFF2-40B4-BE49-F238E27FC236}">
                <a16:creationId xmlns:a16="http://schemas.microsoft.com/office/drawing/2014/main" xmlns="" id="{926DAC1B-E537-46C0-84BB-B0FCD5F1A564}"/>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ABC3F5A-04E8-4374-BC8F-FA6ED7E1F2C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65A5A067-8B51-4A0C-96F2-C543E3A10D73}"/>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97821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CAD624-853B-4430-9543-13FAFB3E384F}"/>
              </a:ext>
            </a:extLst>
          </p:cNvPr>
          <p:cNvSpPr>
            <a:spLocks noGrp="1"/>
          </p:cNvSpPr>
          <p:nvPr>
            <p:ph type="title"/>
          </p:nvPr>
        </p:nvSpPr>
        <p:spPr>
          <a:xfrm>
            <a:off x="629841" y="343006"/>
            <a:ext cx="2949178" cy="1200521"/>
          </a:xfrm>
        </p:spPr>
        <p:txBody>
          <a:bodyPr anchor="b"/>
          <a:lstStyle>
            <a:lvl1pPr>
              <a:defRPr sz="18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F9D540F-5B38-4F89-AE81-9C9AD6366C7F}"/>
              </a:ext>
            </a:extLst>
          </p:cNvPr>
          <p:cNvSpPr>
            <a:spLocks noGrp="1"/>
          </p:cNvSpPr>
          <p:nvPr>
            <p:ph type="pic" idx="1"/>
          </p:nvPr>
        </p:nvSpPr>
        <p:spPr>
          <a:xfrm>
            <a:off x="3887391" y="740799"/>
            <a:ext cx="4629150" cy="3656347"/>
          </a:xfrm>
        </p:spPr>
        <p:txBody>
          <a:bodyPr/>
          <a:lstStyle>
            <a:lvl1pPr marL="0" indent="0">
              <a:buNone/>
              <a:defRPr sz="1800"/>
            </a:lvl1pPr>
            <a:lvl2pPr marL="257244" indent="0">
              <a:buNone/>
              <a:defRPr sz="1575"/>
            </a:lvl2pPr>
            <a:lvl3pPr marL="514487" indent="0">
              <a:buNone/>
              <a:defRPr sz="1350"/>
            </a:lvl3pPr>
            <a:lvl4pPr marL="771731" indent="0">
              <a:buNone/>
              <a:defRPr sz="1125"/>
            </a:lvl4pPr>
            <a:lvl5pPr marL="1028974" indent="0">
              <a:buNone/>
              <a:defRPr sz="1125"/>
            </a:lvl5pPr>
            <a:lvl6pPr marL="1286218" indent="0">
              <a:buNone/>
              <a:defRPr sz="1125"/>
            </a:lvl6pPr>
            <a:lvl7pPr marL="1543461" indent="0">
              <a:buNone/>
              <a:defRPr sz="1125"/>
            </a:lvl7pPr>
            <a:lvl8pPr marL="1800705" indent="0">
              <a:buNone/>
              <a:defRPr sz="1125"/>
            </a:lvl8pPr>
            <a:lvl9pPr marL="2057949" indent="0">
              <a:buNone/>
              <a:defRPr sz="1125"/>
            </a:lvl9pPr>
          </a:lstStyle>
          <a:p>
            <a:endParaRPr lang="zh-CN" altLang="en-US"/>
          </a:p>
        </p:txBody>
      </p:sp>
      <p:sp>
        <p:nvSpPr>
          <p:cNvPr id="4" name="文本占位符 3">
            <a:extLst>
              <a:ext uri="{FF2B5EF4-FFF2-40B4-BE49-F238E27FC236}">
                <a16:creationId xmlns:a16="http://schemas.microsoft.com/office/drawing/2014/main" xmlns="" id="{D73EA5FF-EFDE-46EF-A0E8-726A7AE3C75E}"/>
              </a:ext>
            </a:extLst>
          </p:cNvPr>
          <p:cNvSpPr>
            <a:spLocks noGrp="1"/>
          </p:cNvSpPr>
          <p:nvPr>
            <p:ph type="body" sz="half" idx="2"/>
          </p:nvPr>
        </p:nvSpPr>
        <p:spPr>
          <a:xfrm>
            <a:off x="629841" y="1543526"/>
            <a:ext cx="2949178" cy="2859574"/>
          </a:xfrm>
        </p:spPr>
        <p:txBody>
          <a:bodyPr/>
          <a:lstStyle>
            <a:lvl1pPr marL="0" indent="0">
              <a:buNone/>
              <a:defRPr sz="900"/>
            </a:lvl1pPr>
            <a:lvl2pPr marL="257244" indent="0">
              <a:buNone/>
              <a:defRPr sz="788"/>
            </a:lvl2pPr>
            <a:lvl3pPr marL="514487" indent="0">
              <a:buNone/>
              <a:defRPr sz="675"/>
            </a:lvl3pPr>
            <a:lvl4pPr marL="771731" indent="0">
              <a:buNone/>
              <a:defRPr sz="563"/>
            </a:lvl4pPr>
            <a:lvl5pPr marL="1028974" indent="0">
              <a:buNone/>
              <a:defRPr sz="563"/>
            </a:lvl5pPr>
            <a:lvl6pPr marL="1286218" indent="0">
              <a:buNone/>
              <a:defRPr sz="563"/>
            </a:lvl6pPr>
            <a:lvl7pPr marL="1543461" indent="0">
              <a:buNone/>
              <a:defRPr sz="563"/>
            </a:lvl7pPr>
            <a:lvl8pPr marL="1800705" indent="0">
              <a:buNone/>
              <a:defRPr sz="563"/>
            </a:lvl8pPr>
            <a:lvl9pPr marL="2057949" indent="0">
              <a:buNone/>
              <a:defRPr sz="563"/>
            </a:lvl9pPr>
          </a:lstStyle>
          <a:p>
            <a:pPr lvl="0"/>
            <a:r>
              <a:rPr lang="zh-CN" altLang="en-US"/>
              <a:t>编辑母版文本样式</a:t>
            </a:r>
          </a:p>
        </p:txBody>
      </p:sp>
      <p:sp>
        <p:nvSpPr>
          <p:cNvPr id="5" name="日期占位符 4">
            <a:extLst>
              <a:ext uri="{FF2B5EF4-FFF2-40B4-BE49-F238E27FC236}">
                <a16:creationId xmlns:a16="http://schemas.microsoft.com/office/drawing/2014/main" xmlns="" id="{AD2627A8-23F5-4A8E-BA2C-701AF05E355D}"/>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7D075EED-0F0D-4972-B5C2-8B7317DF4CA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13F1BD4E-3927-4561-8878-B0844F50F868}"/>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729610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618F92-B9E5-40BA-B020-D3D200AB2D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A0F6B47-479F-46C9-9AB6-F22BDC88E52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AD79DC3-181D-493A-95E5-2CEA9BB9E32E}"/>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6D94ABCA-FF8E-4180-8751-9CB3F132507B}"/>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1FF123EF-A965-41BE-B3B1-57CEAEB25A21}"/>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14824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BE79ACA-B5EC-4576-B7A3-3CC436D86D0E}"/>
              </a:ext>
            </a:extLst>
          </p:cNvPr>
          <p:cNvSpPr>
            <a:spLocks noGrp="1"/>
          </p:cNvSpPr>
          <p:nvPr>
            <p:ph type="title" orient="vert"/>
          </p:nvPr>
        </p:nvSpPr>
        <p:spPr>
          <a:xfrm>
            <a:off x="6543676" y="273928"/>
            <a:ext cx="1971675" cy="4360224"/>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B6F489D-6D46-42A3-BD86-75B2FC7863E5}"/>
              </a:ext>
            </a:extLst>
          </p:cNvPr>
          <p:cNvSpPr>
            <a:spLocks noGrp="1"/>
          </p:cNvSpPr>
          <p:nvPr>
            <p:ph type="body" orient="vert" idx="1"/>
          </p:nvPr>
        </p:nvSpPr>
        <p:spPr>
          <a:xfrm>
            <a:off x="628651"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5D3E66F-9405-4BD8-B127-AE03AD14219A}"/>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9D65B010-A15B-4872-B8CF-9CC1E3302626}"/>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3DAB4AAA-E91D-4CE4-9C1C-A0CC2C6F39AA}"/>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9975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987641" y="2956997"/>
            <a:ext cx="3605213" cy="890862"/>
          </a:xfrm>
        </p:spPr>
        <p:txBody>
          <a:bodyPr/>
          <a:lstStyle>
            <a:lvl1pPr>
              <a:defRPr>
                <a:solidFill>
                  <a:schemeClr val="bg1">
                    <a:alpha val="1000"/>
                  </a:schemeClr>
                </a:solidFill>
              </a:defRPr>
            </a:lvl1pPr>
          </a:lstStyle>
          <a:p>
            <a:fld id="{82F288E0-7875-42C4-84C8-98DBBD3BF4D2}" type="datetimeFigureOut">
              <a:rPr lang="zh-CN" altLang="en-US" smtClean="0"/>
              <a:t>2019/4/15 Monday</a:t>
            </a:fld>
            <a:endParaRPr lang="zh-CN" altLang="en-US"/>
          </a:p>
        </p:txBody>
      </p:sp>
      <p:sp>
        <p:nvSpPr>
          <p:cNvPr id="2" name="文本框 1"/>
          <p:cNvSpPr txBox="1"/>
          <p:nvPr userDrawn="1"/>
        </p:nvSpPr>
        <p:spPr>
          <a:xfrm>
            <a:off x="1145381" y="4067002"/>
            <a:ext cx="2826068" cy="923330"/>
          </a:xfrm>
          <a:prstGeom prst="rect">
            <a:avLst/>
          </a:prstGeom>
          <a:noFill/>
        </p:spPr>
        <p:txBody>
          <a:bodyPr wrap="square" rtlCol="0">
            <a:spAutoFit/>
          </a:bodyPr>
          <a:lstStyle/>
          <a:p>
            <a:pPr algn="l"/>
            <a:r>
              <a:rPr lang="zh-CN" altLang="en-US" sz="1350">
                <a:solidFill>
                  <a:srgbClr val="51A7BA">
                    <a:alpha val="0"/>
                  </a:srgbClr>
                </a:solidFill>
                <a:latin typeface="+mj-ea"/>
                <a:ea typeface="+mj-ea"/>
                <a:cs typeface="宋体" panose="02010600030101010101" pitchFamily="2" charset="-122"/>
                <a:sym typeface="+mn-ea"/>
              </a:rPr>
              <a:t>感谢您下载包图网平台上提供的</a:t>
            </a:r>
            <a:r>
              <a:rPr lang="en-US" altLang="zh-CN" sz="1350">
                <a:solidFill>
                  <a:srgbClr val="51A7BA">
                    <a:alpha val="0"/>
                  </a:srgbClr>
                </a:solidFill>
                <a:latin typeface="+mj-ea"/>
                <a:ea typeface="+mj-ea"/>
                <a:cs typeface="宋体" panose="02010600030101010101" pitchFamily="2" charset="-122"/>
                <a:sym typeface="+mn-ea"/>
              </a:rPr>
              <a:t>PPT</a:t>
            </a:r>
            <a:r>
              <a:rPr lang="zh-CN" altLang="en-US" sz="1350">
                <a:solidFill>
                  <a:srgbClr val="51A7BA">
                    <a:alpha val="0"/>
                  </a:srgbClr>
                </a:solidFill>
                <a:latin typeface="+mj-ea"/>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1627763452"/>
      </p:ext>
    </p:extLst>
  </p:cSld>
  <p:clrMapOvr>
    <a:masterClrMapping/>
  </p:clrMapOvr>
  <p:transition advClick="0" advTm="0"/>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997886"/>
      </p:ext>
    </p:extLst>
  </p:cSld>
  <p:clrMapOvr>
    <a:masterClrMapping/>
  </p:clrMapOvr>
  <p:transition spd="slow" advClick="0" advTm="3000">
    <p:push dir="u"/>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342991" indent="0" algn="ctr">
              <a:buNone/>
              <a:defRPr>
                <a:solidFill>
                  <a:schemeClr val="tx1">
                    <a:tint val="75000"/>
                  </a:schemeClr>
                </a:solidFill>
              </a:defRPr>
            </a:lvl2pPr>
            <a:lvl3pPr marL="685983" indent="0" algn="ctr">
              <a:buNone/>
              <a:defRPr>
                <a:solidFill>
                  <a:schemeClr val="tx1">
                    <a:tint val="75000"/>
                  </a:schemeClr>
                </a:solidFill>
              </a:defRPr>
            </a:lvl3pPr>
            <a:lvl4pPr marL="1028974" indent="0" algn="ctr">
              <a:buNone/>
              <a:defRPr>
                <a:solidFill>
                  <a:schemeClr val="tx1">
                    <a:tint val="75000"/>
                  </a:schemeClr>
                </a:solidFill>
              </a:defRPr>
            </a:lvl4pPr>
            <a:lvl5pPr marL="1371966" indent="0" algn="ctr">
              <a:buNone/>
              <a:defRPr>
                <a:solidFill>
                  <a:schemeClr val="tx1">
                    <a:tint val="75000"/>
                  </a:schemeClr>
                </a:solidFill>
              </a:defRPr>
            </a:lvl5pPr>
            <a:lvl6pPr marL="1714957" indent="0" algn="ctr">
              <a:buNone/>
              <a:defRPr>
                <a:solidFill>
                  <a:schemeClr val="tx1">
                    <a:tint val="75000"/>
                  </a:schemeClr>
                </a:solidFill>
              </a:defRPr>
            </a:lvl6pPr>
            <a:lvl7pPr marL="2057949" indent="0" algn="ctr">
              <a:buNone/>
              <a:defRPr>
                <a:solidFill>
                  <a:schemeClr val="tx1">
                    <a:tint val="75000"/>
                  </a:schemeClr>
                </a:solidFill>
              </a:defRPr>
            </a:lvl7pPr>
            <a:lvl8pPr marL="2400940" indent="0" algn="ctr">
              <a:buNone/>
              <a:defRPr>
                <a:solidFill>
                  <a:schemeClr val="tx1">
                    <a:tint val="75000"/>
                  </a:schemeClr>
                </a:solidFill>
              </a:defRPr>
            </a:lvl8pPr>
            <a:lvl9pPr marL="274393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81276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74850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3001"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500">
                <a:solidFill>
                  <a:schemeClr val="tx1">
                    <a:tint val="75000"/>
                  </a:schemeClr>
                </a:solidFill>
              </a:defRPr>
            </a:lvl1pPr>
            <a:lvl2pPr marL="342991" indent="0">
              <a:buNone/>
              <a:defRPr sz="1350">
                <a:solidFill>
                  <a:schemeClr val="tx1">
                    <a:tint val="75000"/>
                  </a:schemeClr>
                </a:solidFill>
              </a:defRPr>
            </a:lvl2pPr>
            <a:lvl3pPr marL="685983" indent="0">
              <a:buNone/>
              <a:defRPr sz="1200">
                <a:solidFill>
                  <a:schemeClr val="tx1">
                    <a:tint val="75000"/>
                  </a:schemeClr>
                </a:solidFill>
              </a:defRPr>
            </a:lvl3pPr>
            <a:lvl4pPr marL="1028974" indent="0">
              <a:buNone/>
              <a:defRPr sz="1050">
                <a:solidFill>
                  <a:schemeClr val="tx1">
                    <a:tint val="75000"/>
                  </a:schemeClr>
                </a:solidFill>
              </a:defRPr>
            </a:lvl4pPr>
            <a:lvl5pPr marL="1371966" indent="0">
              <a:buNone/>
              <a:defRPr sz="1050">
                <a:solidFill>
                  <a:schemeClr val="tx1">
                    <a:tint val="75000"/>
                  </a:schemeClr>
                </a:solidFill>
              </a:defRPr>
            </a:lvl5pPr>
            <a:lvl6pPr marL="1714957" indent="0">
              <a:buNone/>
              <a:defRPr sz="1050">
                <a:solidFill>
                  <a:schemeClr val="tx1">
                    <a:tint val="75000"/>
                  </a:schemeClr>
                </a:solidFill>
              </a:defRPr>
            </a:lvl6pPr>
            <a:lvl7pPr marL="2057949" indent="0">
              <a:buNone/>
              <a:defRPr sz="1050">
                <a:solidFill>
                  <a:schemeClr val="tx1">
                    <a:tint val="75000"/>
                  </a:schemeClr>
                </a:solidFill>
              </a:defRPr>
            </a:lvl7pPr>
            <a:lvl8pPr marL="2400940" indent="0">
              <a:buNone/>
              <a:defRPr sz="1050">
                <a:solidFill>
                  <a:schemeClr val="tx1">
                    <a:tint val="75000"/>
                  </a:schemeClr>
                </a:solidFill>
              </a:defRPr>
            </a:lvl8pPr>
            <a:lvl9pPr marL="2743932" indent="0">
              <a:buNone/>
              <a:defRPr sz="105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84150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101"/>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101"/>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85449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1800" b="1"/>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1800" b="1"/>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698675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26891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328007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2401"/>
            </a:lvl1pPr>
            <a:lvl2pPr>
              <a:defRPr sz="2101"/>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0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885352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2401"/>
            </a:lvl1pPr>
            <a:lvl2pPr marL="342991" indent="0">
              <a:buNone/>
              <a:defRPr sz="2101"/>
            </a:lvl2pPr>
            <a:lvl3pPr marL="685983" indent="0">
              <a:buNone/>
              <a:defRPr sz="1800"/>
            </a:lvl3pPr>
            <a:lvl4pPr marL="1028974" indent="0">
              <a:buNone/>
              <a:defRPr sz="1500"/>
            </a:lvl4pPr>
            <a:lvl5pPr marL="1371966" indent="0">
              <a:buNone/>
              <a:defRPr sz="1500"/>
            </a:lvl5pPr>
            <a:lvl6pPr marL="1714957" indent="0">
              <a:buNone/>
              <a:defRPr sz="1500"/>
            </a:lvl6pPr>
            <a:lvl7pPr marL="2057949" indent="0">
              <a:buNone/>
              <a:defRPr sz="1500"/>
            </a:lvl7pPr>
            <a:lvl8pPr marL="2400940" indent="0">
              <a:buNone/>
              <a:defRPr sz="1500"/>
            </a:lvl8pPr>
            <a:lvl9pPr marL="2743932" indent="0">
              <a:buNone/>
              <a:defRPr sz="15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0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5267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98584" y="4761589"/>
            <a:ext cx="2579846" cy="273928"/>
          </a:xfrm>
        </p:spPr>
        <p:txBody>
          <a:bodyPr/>
          <a:lstStyle/>
          <a:p>
            <a:fld id="{82F288E0-7875-42C4-84C8-98DBBD3BF4D2}" type="datetimeFigureOut">
              <a:rPr lang="zh-CN" altLang="en-US" smtClean="0"/>
              <a:t>2019/4/15 Monday</a:t>
            </a:fld>
            <a:endParaRPr lang="zh-CN" altLang="en-US"/>
          </a:p>
        </p:txBody>
      </p:sp>
      <p:sp>
        <p:nvSpPr>
          <p:cNvPr id="2" name="文本框 1"/>
          <p:cNvSpPr txBox="1"/>
          <p:nvPr userDrawn="1"/>
        </p:nvSpPr>
        <p:spPr>
          <a:xfrm>
            <a:off x="1145381" y="4067002"/>
            <a:ext cx="2826068" cy="923330"/>
          </a:xfrm>
          <a:prstGeom prst="rect">
            <a:avLst/>
          </a:prstGeom>
          <a:noFill/>
        </p:spPr>
        <p:txBody>
          <a:bodyPr wrap="square" rtlCol="0">
            <a:spAutoFit/>
          </a:bodyPr>
          <a:lstStyle/>
          <a:p>
            <a:pPr algn="l"/>
            <a:r>
              <a:rPr lang="zh-CN" altLang="en-US" sz="1350">
                <a:solidFill>
                  <a:srgbClr val="51A7BA">
                    <a:alpha val="0"/>
                  </a:srgbClr>
                </a:solidFill>
                <a:latin typeface="+mj-ea"/>
                <a:ea typeface="+mj-ea"/>
                <a:cs typeface="宋体" panose="02010600030101010101" pitchFamily="2" charset="-122"/>
                <a:sym typeface="+mn-ea"/>
              </a:rPr>
              <a:t>感谢您下载包图网平台上提供的</a:t>
            </a:r>
            <a:r>
              <a:rPr lang="en-US" altLang="zh-CN" sz="1350">
                <a:solidFill>
                  <a:srgbClr val="51A7BA">
                    <a:alpha val="0"/>
                  </a:srgbClr>
                </a:solidFill>
                <a:latin typeface="+mj-ea"/>
                <a:ea typeface="+mj-ea"/>
                <a:cs typeface="宋体" panose="02010600030101010101" pitchFamily="2" charset="-122"/>
                <a:sym typeface="+mn-ea"/>
              </a:rPr>
              <a:t>PPT</a:t>
            </a:r>
            <a:r>
              <a:rPr lang="zh-CN" altLang="en-US" sz="1350">
                <a:solidFill>
                  <a:srgbClr val="51A7BA">
                    <a:alpha val="0"/>
                  </a:srgbClr>
                </a:solidFill>
                <a:latin typeface="+mj-ea"/>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715354971"/>
      </p:ext>
    </p:extLst>
  </p:cSld>
  <p:clrMapOvr>
    <a:masterClrMapping/>
  </p:clrMapOvr>
  <p:transition advClick="0" advTm="0"/>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330712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17250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81493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6042"/>
            <a:ext cx="8229600" cy="438999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457200" y="4685365"/>
            <a:ext cx="2133600" cy="357298"/>
          </a:xfrm>
        </p:spPr>
        <p:txBody>
          <a:bodyPr/>
          <a:lstStyle>
            <a:lvl1pPr>
              <a:defRPr/>
            </a:lvl1pPr>
          </a:lstStyle>
          <a:p>
            <a:pPr>
              <a:defRPr/>
            </a:pPr>
            <a:endParaRPr lang="zh-CN" altLang="zh-CN">
              <a:solidFill>
                <a:prstClr val="black">
                  <a:tint val="75000"/>
                </a:prstClr>
              </a:solidFill>
            </a:endParaRPr>
          </a:p>
        </p:txBody>
      </p:sp>
      <p:sp>
        <p:nvSpPr>
          <p:cNvPr id="4" name="页脚占位符 3"/>
          <p:cNvSpPr>
            <a:spLocks noGrp="1"/>
          </p:cNvSpPr>
          <p:nvPr>
            <p:ph type="ftr" sz="quarter" idx="11"/>
          </p:nvPr>
        </p:nvSpPr>
        <p:spPr>
          <a:xfrm>
            <a:off x="3124200" y="4685365"/>
            <a:ext cx="2895600" cy="357298"/>
          </a:xfrm>
        </p:spPr>
        <p:txBody>
          <a:bodyPr/>
          <a:lstStyle>
            <a:lvl1pPr>
              <a:defRPr/>
            </a:lvl1pPr>
          </a:lstStyle>
          <a:p>
            <a:pPr>
              <a:defRPr/>
            </a:pPr>
            <a:endParaRPr lang="zh-CN" altLang="zh-CN">
              <a:solidFill>
                <a:prstClr val="black">
                  <a:tint val="75000"/>
                </a:prstClr>
              </a:solidFill>
            </a:endParaRPr>
          </a:p>
        </p:txBody>
      </p:sp>
      <p:sp>
        <p:nvSpPr>
          <p:cNvPr id="5" name="灯片编号占位符 4"/>
          <p:cNvSpPr>
            <a:spLocks noGrp="1"/>
          </p:cNvSpPr>
          <p:nvPr>
            <p:ph type="sldNum" sz="quarter" idx="12"/>
          </p:nvPr>
        </p:nvSpPr>
        <p:spPr>
          <a:xfrm>
            <a:off x="6553200" y="4685365"/>
            <a:ext cx="2133600" cy="357298"/>
          </a:xfrm>
        </p:spPr>
        <p:txBody>
          <a:bodyPr/>
          <a:lstStyle>
            <a:lvl1pPr>
              <a:defRPr smtClean="0"/>
            </a:lvl1pPr>
          </a:lstStyle>
          <a:p>
            <a:pPr>
              <a:defRPr/>
            </a:pPr>
            <a:fld id="{73A91A57-CA6F-434C-ACBB-FE2B0BA53B5F}" type="slidenum">
              <a:rPr lang="zh-CN" altLang="zh-CN">
                <a:solidFill>
                  <a:prstClr val="black">
                    <a:tint val="75000"/>
                  </a:prstClr>
                </a:solidFill>
              </a:rPr>
              <a:pPr>
                <a:defRPr/>
              </a:pPr>
              <a:t>‹#›</a:t>
            </a:fld>
            <a:endParaRPr lang="zh-CN" altLang="zh-CN">
              <a:solidFill>
                <a:prstClr val="black">
                  <a:tint val="75000"/>
                </a:prstClr>
              </a:solidFill>
            </a:endParaRPr>
          </a:p>
        </p:txBody>
      </p:sp>
    </p:spTree>
    <p:extLst>
      <p:ext uri="{BB962C8B-B14F-4D97-AF65-F5344CB8AC3E}">
        <p14:creationId xmlns:p14="http://schemas.microsoft.com/office/powerpoint/2010/main" val="47165355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227410" y="209615"/>
            <a:ext cx="1223412" cy="300082"/>
          </a:xfrm>
          <a:prstGeom prst="rect">
            <a:avLst/>
          </a:prstGeom>
          <a:noFill/>
        </p:spPr>
        <p:txBody>
          <a:bodyPr wrap="none" rtlCol="0">
            <a:spAutoFit/>
          </a:bodyPr>
          <a:lstStyle/>
          <a:p>
            <a:pPr defTabSz="685983"/>
            <a:r>
              <a:rPr lang="zh-CN" altLang="en-US" sz="1350" dirty="0">
                <a:solidFill>
                  <a:prstClr val="black"/>
                </a:solidFill>
              </a:rPr>
              <a:t>点击添加内容</a:t>
            </a:r>
          </a:p>
        </p:txBody>
      </p:sp>
    </p:spTree>
    <p:extLst>
      <p:ext uri="{BB962C8B-B14F-4D97-AF65-F5344CB8AC3E}">
        <p14:creationId xmlns:p14="http://schemas.microsoft.com/office/powerpoint/2010/main" val="330931263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矩形 3"/>
          <p:cNvSpPr/>
          <p:nvPr userDrawn="1"/>
        </p:nvSpPr>
        <p:spPr>
          <a:xfrm>
            <a:off x="0" y="0"/>
            <a:ext cx="9144000" cy="5145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34" tIns="27317" rIns="54634" bIns="27317" rtlCol="0" anchor="ctr"/>
          <a:lstStyle/>
          <a:p>
            <a:pPr algn="ctr" defTabSz="685983"/>
            <a:endParaRPr lang="zh-CN" altLang="en-US" sz="1350">
              <a:solidFill>
                <a:prstClr val="white"/>
              </a:solidFill>
            </a:endParaRPr>
          </a:p>
        </p:txBody>
      </p:sp>
    </p:spTree>
    <p:extLst>
      <p:ext uri="{BB962C8B-B14F-4D97-AF65-F5344CB8AC3E}">
        <p14:creationId xmlns:p14="http://schemas.microsoft.com/office/powerpoint/2010/main" val="321359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058433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矩形 3"/>
          <p:cNvSpPr/>
          <p:nvPr userDrawn="1"/>
        </p:nvSpPr>
        <p:spPr>
          <a:xfrm>
            <a:off x="0" y="0"/>
            <a:ext cx="9144000" cy="5145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34" tIns="27317" rIns="54634" bIns="27317" rtlCol="0" anchor="ctr"/>
          <a:lstStyle/>
          <a:p>
            <a:pPr algn="ctr" defTabSz="685983"/>
            <a:endParaRPr lang="zh-CN" altLang="en-US" sz="1350">
              <a:solidFill>
                <a:prstClr val="white"/>
              </a:solidFill>
            </a:endParaRPr>
          </a:p>
        </p:txBody>
      </p:sp>
    </p:spTree>
    <p:extLst>
      <p:ext uri="{BB962C8B-B14F-4D97-AF65-F5344CB8AC3E}">
        <p14:creationId xmlns:p14="http://schemas.microsoft.com/office/powerpoint/2010/main" val="367143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5722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4" name="矩形 3"/>
          <p:cNvSpPr/>
          <p:nvPr userDrawn="1"/>
        </p:nvSpPr>
        <p:spPr>
          <a:xfrm>
            <a:off x="0" y="0"/>
            <a:ext cx="9144000" cy="5145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34" tIns="27317" rIns="54634" bIns="27317" rtlCol="0" anchor="ctr"/>
          <a:lstStyle/>
          <a:p>
            <a:pPr algn="ctr" defTabSz="685983"/>
            <a:endParaRPr lang="zh-CN" altLang="en-US" sz="1350">
              <a:solidFill>
                <a:prstClr val="white"/>
              </a:solidFill>
            </a:endParaRPr>
          </a:p>
        </p:txBody>
      </p:sp>
    </p:spTree>
    <p:extLst>
      <p:ext uri="{BB962C8B-B14F-4D97-AF65-F5344CB8AC3E}">
        <p14:creationId xmlns:p14="http://schemas.microsoft.com/office/powerpoint/2010/main" val="827893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1_仅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3987641" y="2956997"/>
            <a:ext cx="3605213" cy="890862"/>
          </a:xfrm>
        </p:spPr>
        <p:txBody>
          <a:bodyPr/>
          <a:lstStyle/>
          <a:p>
            <a:fld id="{82F288E0-7875-42C4-84C8-98DBBD3BF4D2}" type="datetimeFigureOut">
              <a:rPr lang="zh-CN" altLang="en-US" smtClean="0"/>
              <a:t>2019/4/15 Monday</a:t>
            </a:fld>
            <a:endParaRPr lang="zh-CN" altLang="en-US"/>
          </a:p>
        </p:txBody>
      </p:sp>
      <p:sp>
        <p:nvSpPr>
          <p:cNvPr id="2" name="文本框 1"/>
          <p:cNvSpPr txBox="1"/>
          <p:nvPr userDrawn="1"/>
        </p:nvSpPr>
        <p:spPr>
          <a:xfrm>
            <a:off x="1145381" y="4067002"/>
            <a:ext cx="2826068" cy="923330"/>
          </a:xfrm>
          <a:prstGeom prst="rect">
            <a:avLst/>
          </a:prstGeom>
          <a:noFill/>
        </p:spPr>
        <p:txBody>
          <a:bodyPr wrap="square" rtlCol="0">
            <a:spAutoFit/>
          </a:bodyPr>
          <a:lstStyle/>
          <a:p>
            <a:pPr algn="l"/>
            <a:r>
              <a:rPr lang="zh-CN" altLang="en-US" sz="1350">
                <a:solidFill>
                  <a:srgbClr val="51A7BA">
                    <a:alpha val="0"/>
                  </a:srgbClr>
                </a:solidFill>
                <a:latin typeface="+mj-ea"/>
                <a:ea typeface="+mj-ea"/>
                <a:cs typeface="宋体" panose="02010600030101010101" pitchFamily="2" charset="-122"/>
                <a:sym typeface="+mn-ea"/>
              </a:rPr>
              <a:t>感谢您下载包图网平台上提供的</a:t>
            </a:r>
            <a:r>
              <a:rPr lang="en-US" altLang="zh-CN" sz="1350">
                <a:solidFill>
                  <a:srgbClr val="51A7BA">
                    <a:alpha val="0"/>
                  </a:srgbClr>
                </a:solidFill>
                <a:latin typeface="+mj-ea"/>
                <a:ea typeface="+mj-ea"/>
                <a:cs typeface="宋体" panose="02010600030101010101" pitchFamily="2" charset="-122"/>
                <a:sym typeface="+mn-ea"/>
              </a:rPr>
              <a:t>PPT</a:t>
            </a:r>
            <a:r>
              <a:rPr lang="zh-CN" altLang="en-US" sz="1350">
                <a:solidFill>
                  <a:srgbClr val="51A7BA">
                    <a:alpha val="0"/>
                  </a:srgbClr>
                </a:solidFill>
                <a:latin typeface="+mj-ea"/>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997563231"/>
      </p:ext>
    </p:extLst>
  </p:cSld>
  <p:clrMapOvr>
    <a:masterClrMapping/>
  </p:clrMapOvr>
  <p:transition advClick="0" advTm="0"/>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4" name="矩形 3"/>
          <p:cNvSpPr/>
          <p:nvPr userDrawn="1"/>
        </p:nvSpPr>
        <p:spPr>
          <a:xfrm>
            <a:off x="0" y="0"/>
            <a:ext cx="9144000" cy="5145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34" tIns="27317" rIns="54634" bIns="27317" rtlCol="0" anchor="ctr"/>
          <a:lstStyle/>
          <a:p>
            <a:pPr algn="ctr" defTabSz="685983"/>
            <a:endParaRPr lang="zh-CN" altLang="en-US" sz="1350">
              <a:solidFill>
                <a:prstClr val="white"/>
              </a:solidFill>
            </a:endParaRPr>
          </a:p>
        </p:txBody>
      </p:sp>
    </p:spTree>
    <p:extLst>
      <p:ext uri="{BB962C8B-B14F-4D97-AF65-F5344CB8AC3E}">
        <p14:creationId xmlns:p14="http://schemas.microsoft.com/office/powerpoint/2010/main" val="333833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2059052958"/>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25630" y="254875"/>
            <a:ext cx="6778625" cy="58358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90525" y="951606"/>
            <a:ext cx="8229600" cy="3395520"/>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2198494733"/>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8"/>
            <a:ext cx="7772400" cy="1021872"/>
          </a:xfrm>
          <a:prstGeom prst="rect">
            <a:avLst/>
          </a:prstGeom>
        </p:spPr>
        <p:txBody>
          <a:bodyPr anchor="t"/>
          <a:lstStyle>
            <a:lvl1pPr algn="l">
              <a:defRPr sz="3601"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1801">
                <a:solidFill>
                  <a:schemeClr val="tx1">
                    <a:tint val="75000"/>
                  </a:schemeClr>
                </a:solidFill>
              </a:defRPr>
            </a:lvl1pPr>
            <a:lvl2pPr marL="411617" indent="0">
              <a:buNone/>
              <a:defRPr sz="1621">
                <a:solidFill>
                  <a:schemeClr val="tx1">
                    <a:tint val="75000"/>
                  </a:schemeClr>
                </a:solidFill>
              </a:defRPr>
            </a:lvl2pPr>
            <a:lvl3pPr marL="823234" indent="0">
              <a:buNone/>
              <a:defRPr sz="1440">
                <a:solidFill>
                  <a:schemeClr val="tx1">
                    <a:tint val="75000"/>
                  </a:schemeClr>
                </a:solidFill>
              </a:defRPr>
            </a:lvl3pPr>
            <a:lvl4pPr marL="1234851" indent="0">
              <a:buNone/>
              <a:defRPr sz="1260">
                <a:solidFill>
                  <a:schemeClr val="tx1">
                    <a:tint val="75000"/>
                  </a:schemeClr>
                </a:solidFill>
              </a:defRPr>
            </a:lvl4pPr>
            <a:lvl5pPr marL="1646469" indent="0">
              <a:buNone/>
              <a:defRPr sz="1260">
                <a:solidFill>
                  <a:schemeClr val="tx1">
                    <a:tint val="75000"/>
                  </a:schemeClr>
                </a:solidFill>
              </a:defRPr>
            </a:lvl5pPr>
            <a:lvl6pPr marL="2058086" indent="0">
              <a:buNone/>
              <a:defRPr sz="1260">
                <a:solidFill>
                  <a:schemeClr val="tx1">
                    <a:tint val="75000"/>
                  </a:schemeClr>
                </a:solidFill>
              </a:defRPr>
            </a:lvl6pPr>
            <a:lvl7pPr marL="2469703" indent="0">
              <a:buNone/>
              <a:defRPr sz="1260">
                <a:solidFill>
                  <a:schemeClr val="tx1">
                    <a:tint val="75000"/>
                  </a:schemeClr>
                </a:solidFill>
              </a:defRPr>
            </a:lvl7pPr>
            <a:lvl8pPr marL="2881320" indent="0">
              <a:buNone/>
              <a:defRPr sz="1260">
                <a:solidFill>
                  <a:schemeClr val="tx1">
                    <a:tint val="75000"/>
                  </a:schemeClr>
                </a:solidFill>
              </a:defRPr>
            </a:lvl8pPr>
            <a:lvl9pPr marL="3292937" indent="0">
              <a:buNone/>
              <a:defRPr sz="1260">
                <a:solidFill>
                  <a:schemeClr val="tx1">
                    <a:tint val="75000"/>
                  </a:schemeClr>
                </a:solidFill>
              </a:defRPr>
            </a:lvl9pPr>
          </a:lstStyle>
          <a:p>
            <a:pPr lvl="0" fontAlgn="base"/>
            <a:r>
              <a:rPr lang="zh-CN" altLang="en-US" strike="noStrike" noProof="1" smtClean="0"/>
              <a:t>单击此处编辑母版文本样式</a:t>
            </a:r>
          </a:p>
        </p:txBody>
      </p:sp>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83998935"/>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25630" y="254875"/>
            <a:ext cx="6778625" cy="58358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521"/>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521"/>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347668737"/>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25630" y="254875"/>
            <a:ext cx="6778625" cy="583586"/>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1692"/>
            <a:ext cx="4040188" cy="479970"/>
          </a:xfrm>
          <a:prstGeom prst="rect">
            <a:avLst/>
          </a:prstGeom>
        </p:spPr>
        <p:txBody>
          <a:bodyPr anchor="b"/>
          <a:lstStyle>
            <a:lvl1pPr marL="0" indent="0">
              <a:buNone/>
              <a:defRPr sz="2161" b="1"/>
            </a:lvl1pPr>
            <a:lvl2pPr marL="411617" indent="0">
              <a:buNone/>
              <a:defRPr sz="1801" b="1"/>
            </a:lvl2pPr>
            <a:lvl3pPr marL="823234" indent="0">
              <a:buNone/>
              <a:defRPr sz="1621" b="1"/>
            </a:lvl3pPr>
            <a:lvl4pPr marL="1234851" indent="0">
              <a:buNone/>
              <a:defRPr sz="1440" b="1"/>
            </a:lvl4pPr>
            <a:lvl5pPr marL="1646469" indent="0">
              <a:buNone/>
              <a:defRPr sz="1440" b="1"/>
            </a:lvl5pPr>
            <a:lvl6pPr marL="2058086" indent="0">
              <a:buNone/>
              <a:defRPr sz="1440" b="1"/>
            </a:lvl6pPr>
            <a:lvl7pPr marL="2469703" indent="0">
              <a:buNone/>
              <a:defRPr sz="1440" b="1"/>
            </a:lvl7pPr>
            <a:lvl8pPr marL="2881320" indent="0">
              <a:buNone/>
              <a:defRPr sz="1440" b="1"/>
            </a:lvl8pPr>
            <a:lvl9pPr marL="3292937" indent="0">
              <a:buNone/>
              <a:defRPr sz="144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161"/>
            </a:lvl1pPr>
            <a:lvl2pPr>
              <a:defRPr sz="1801"/>
            </a:lvl2pPr>
            <a:lvl3pPr>
              <a:defRPr sz="1621"/>
            </a:lvl3pPr>
            <a:lvl4pPr>
              <a:defRPr sz="1440"/>
            </a:lvl4pPr>
            <a:lvl5pPr>
              <a:defRPr sz="1440"/>
            </a:lvl5pPr>
            <a:lvl6pPr>
              <a:defRPr sz="1440"/>
            </a:lvl6pPr>
            <a:lvl7pPr>
              <a:defRPr sz="1440"/>
            </a:lvl7pPr>
            <a:lvl8pPr>
              <a:defRPr sz="1440"/>
            </a:lvl8pPr>
            <a:lvl9pPr>
              <a:defRPr sz="144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33" y="1151692"/>
            <a:ext cx="4041775" cy="479970"/>
          </a:xfrm>
          <a:prstGeom prst="rect">
            <a:avLst/>
          </a:prstGeom>
        </p:spPr>
        <p:txBody>
          <a:bodyPr anchor="b"/>
          <a:lstStyle>
            <a:lvl1pPr marL="0" indent="0">
              <a:buNone/>
              <a:defRPr sz="2161" b="1"/>
            </a:lvl1pPr>
            <a:lvl2pPr marL="411617" indent="0">
              <a:buNone/>
              <a:defRPr sz="1801" b="1"/>
            </a:lvl2pPr>
            <a:lvl3pPr marL="823234" indent="0">
              <a:buNone/>
              <a:defRPr sz="1621" b="1"/>
            </a:lvl3pPr>
            <a:lvl4pPr marL="1234851" indent="0">
              <a:buNone/>
              <a:defRPr sz="1440" b="1"/>
            </a:lvl4pPr>
            <a:lvl5pPr marL="1646469" indent="0">
              <a:buNone/>
              <a:defRPr sz="1440" b="1"/>
            </a:lvl5pPr>
            <a:lvl6pPr marL="2058086" indent="0">
              <a:buNone/>
              <a:defRPr sz="1440" b="1"/>
            </a:lvl6pPr>
            <a:lvl7pPr marL="2469703" indent="0">
              <a:buNone/>
              <a:defRPr sz="1440" b="1"/>
            </a:lvl7pPr>
            <a:lvl8pPr marL="2881320" indent="0">
              <a:buNone/>
              <a:defRPr sz="1440" b="1"/>
            </a:lvl8pPr>
            <a:lvl9pPr marL="3292937" indent="0">
              <a:buNone/>
              <a:defRPr sz="144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33" y="1631660"/>
            <a:ext cx="4041775" cy="2964381"/>
          </a:xfrm>
          <a:prstGeom prst="rect">
            <a:avLst/>
          </a:prstGeom>
        </p:spPr>
        <p:txBody>
          <a:bodyPr/>
          <a:lstStyle>
            <a:lvl1pPr>
              <a:defRPr sz="2161"/>
            </a:lvl1pPr>
            <a:lvl2pPr>
              <a:defRPr sz="1801"/>
            </a:lvl2pPr>
            <a:lvl3pPr>
              <a:defRPr sz="1621"/>
            </a:lvl3pPr>
            <a:lvl4pPr>
              <a:defRPr sz="1440"/>
            </a:lvl4pPr>
            <a:lvl5pPr>
              <a:defRPr sz="1440"/>
            </a:lvl5pPr>
            <a:lvl6pPr>
              <a:defRPr sz="1440"/>
            </a:lvl6pPr>
            <a:lvl7pPr>
              <a:defRPr sz="1440"/>
            </a:lvl7pPr>
            <a:lvl8pPr>
              <a:defRPr sz="1440"/>
            </a:lvl8pPr>
            <a:lvl9pPr>
              <a:defRPr sz="144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1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1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4077508303"/>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25630" y="254875"/>
            <a:ext cx="6778625" cy="58358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1403443919"/>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496125729"/>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852"/>
            <a:ext cx="3008313" cy="871807"/>
          </a:xfrm>
          <a:prstGeom prst="rect">
            <a:avLst/>
          </a:prstGeom>
        </p:spPr>
        <p:txBody>
          <a:bodyPr anchor="b"/>
          <a:lstStyle>
            <a:lvl1pPr algn="l">
              <a:defRPr sz="1801"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851"/>
            <a:ext cx="5111750" cy="4391190"/>
          </a:xfrm>
          <a:prstGeom prst="rect">
            <a:avLst/>
          </a:prstGeom>
        </p:spPr>
        <p:txBody>
          <a:bodyPr/>
          <a:lstStyle>
            <a:lvl1pPr>
              <a:defRPr sz="2881"/>
            </a:lvl1pPr>
            <a:lvl2pPr>
              <a:defRPr sz="2521"/>
            </a:lvl2pPr>
            <a:lvl3pPr>
              <a:defRPr sz="2161"/>
            </a:lvl3pPr>
            <a:lvl4pPr>
              <a:defRPr sz="1801"/>
            </a:lvl4pPr>
            <a:lvl5pPr>
              <a:defRPr sz="1801"/>
            </a:lvl5pPr>
            <a:lvl6pPr>
              <a:defRPr sz="1801"/>
            </a:lvl6pPr>
            <a:lvl7pPr>
              <a:defRPr sz="1801"/>
            </a:lvl7pPr>
            <a:lvl8pPr>
              <a:defRPr sz="1801"/>
            </a:lvl8pPr>
            <a:lvl9pPr>
              <a:defRPr sz="1801"/>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5" y="1076661"/>
            <a:ext cx="3008313" cy="3519383"/>
          </a:xfrm>
          <a:prstGeom prst="rect">
            <a:avLst/>
          </a:prstGeom>
        </p:spPr>
        <p:txBody>
          <a:bodyPr/>
          <a:lstStyle>
            <a:lvl1pPr marL="0" indent="0">
              <a:buNone/>
              <a:defRPr sz="1260"/>
            </a:lvl1pPr>
            <a:lvl2pPr marL="411617" indent="0">
              <a:buNone/>
              <a:defRPr sz="1080"/>
            </a:lvl2pPr>
            <a:lvl3pPr marL="823234" indent="0">
              <a:buNone/>
              <a:defRPr sz="900"/>
            </a:lvl3pPr>
            <a:lvl4pPr marL="1234851" indent="0">
              <a:buNone/>
              <a:defRPr sz="810"/>
            </a:lvl4pPr>
            <a:lvl5pPr marL="1646469" indent="0">
              <a:buNone/>
              <a:defRPr sz="810"/>
            </a:lvl5pPr>
            <a:lvl6pPr marL="2058086" indent="0">
              <a:buNone/>
              <a:defRPr sz="810"/>
            </a:lvl6pPr>
            <a:lvl7pPr marL="2469703" indent="0">
              <a:buNone/>
              <a:defRPr sz="810"/>
            </a:lvl7pPr>
            <a:lvl8pPr marL="2881320" indent="0">
              <a:buNone/>
              <a:defRPr sz="810"/>
            </a:lvl8pPr>
            <a:lvl9pPr marL="3292937" indent="0">
              <a:buNone/>
              <a:defRPr sz="810"/>
            </a:lvl9pPr>
          </a:lstStyle>
          <a:p>
            <a:pPr lvl="0" fontAlgn="base"/>
            <a:r>
              <a:rPr lang="zh-CN" altLang="en-US" strike="noStrike" noProof="1" smtClean="0"/>
              <a:t>单击此处编辑母版文本样式</a:t>
            </a:r>
          </a:p>
        </p:txBody>
      </p:sp>
      <p:sp>
        <p:nvSpPr>
          <p:cNvPr id="7" name="日期占位符 3"/>
          <p:cNvSpPr>
            <a:spLocks noGrp="1"/>
          </p:cNvSpPr>
          <p:nvPr>
            <p:ph type="dt" sz="half" idx="1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1876766239"/>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a:prstGeom prst="rect">
            <a:avLst/>
          </a:prstGeom>
        </p:spPr>
        <p:txBody>
          <a:bodyPr anchor="b"/>
          <a:lstStyle>
            <a:lvl1pPr algn="l">
              <a:defRPr sz="1801"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59723"/>
            <a:ext cx="5486400" cy="3087053"/>
          </a:xfrm>
          <a:prstGeom prst="rect">
            <a:avLst/>
          </a:prstGeom>
        </p:spPr>
        <p:txBody>
          <a:bodyPr rtlCol="0">
            <a:normAutofit/>
          </a:bodyPr>
          <a:lstStyle>
            <a:lvl1pPr marL="0" indent="0">
              <a:buNone/>
              <a:defRPr sz="2881"/>
            </a:lvl1pPr>
            <a:lvl2pPr marL="411617" indent="0">
              <a:buNone/>
              <a:defRPr sz="2521"/>
            </a:lvl2pPr>
            <a:lvl3pPr marL="823234" indent="0">
              <a:buNone/>
              <a:defRPr sz="2161"/>
            </a:lvl3pPr>
            <a:lvl4pPr marL="1234851" indent="0">
              <a:buNone/>
              <a:defRPr sz="1801"/>
            </a:lvl4pPr>
            <a:lvl5pPr marL="1646469" indent="0">
              <a:buNone/>
              <a:defRPr sz="1801"/>
            </a:lvl5pPr>
            <a:lvl6pPr marL="2058086" indent="0">
              <a:buNone/>
              <a:defRPr sz="1801"/>
            </a:lvl6pPr>
            <a:lvl7pPr marL="2469703" indent="0">
              <a:buNone/>
              <a:defRPr sz="1801"/>
            </a:lvl7pPr>
            <a:lvl8pPr marL="2881320" indent="0">
              <a:buNone/>
              <a:defRPr sz="1801"/>
            </a:lvl8pPr>
            <a:lvl9pPr marL="3292937" indent="0">
              <a:buNone/>
              <a:defRPr sz="1801"/>
            </a:lvl9pPr>
          </a:lstStyle>
          <a:p>
            <a:pPr marL="0" marR="0" lvl="0" indent="0" algn="l" defTabSz="823234"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2881" b="0" i="0" u="none" strike="noStrike" kern="1200" cap="none" spc="0" normalizeH="0" baseline="0" noProof="0" smtClean="0">
                <a:ln>
                  <a:noFill/>
                </a:ln>
                <a:solidFill>
                  <a:srgbClr val="716F70"/>
                </a:solidFill>
                <a:effectLst/>
                <a:uLnTx/>
                <a:uFillTx/>
                <a:latin typeface="+mn-lt"/>
                <a:ea typeface="+mn-ea"/>
                <a:cs typeface="+mn-cs"/>
              </a:rPr>
              <a:t>单击图标添加图片</a:t>
            </a:r>
            <a:endParaRPr kumimoji="0" lang="zh-CN" altLang="en-US" sz="2881" b="0" i="0" u="none" strike="noStrike" kern="1200" cap="none" spc="0" normalizeH="0" baseline="0" noProof="0">
              <a:ln>
                <a:noFill/>
              </a:ln>
              <a:solidFill>
                <a:srgbClr val="716F70"/>
              </a:solidFill>
              <a:effectLst/>
              <a:uLnTx/>
              <a:uFillTx/>
              <a:latin typeface="+mn-lt"/>
              <a:ea typeface="+mn-ea"/>
              <a:cs typeface="+mn-cs"/>
            </a:endParaRPr>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260"/>
            </a:lvl1pPr>
            <a:lvl2pPr marL="411617" indent="0">
              <a:buNone/>
              <a:defRPr sz="1080"/>
            </a:lvl2pPr>
            <a:lvl3pPr marL="823234" indent="0">
              <a:buNone/>
              <a:defRPr sz="900"/>
            </a:lvl3pPr>
            <a:lvl4pPr marL="1234851" indent="0">
              <a:buNone/>
              <a:defRPr sz="810"/>
            </a:lvl4pPr>
            <a:lvl5pPr marL="1646469" indent="0">
              <a:buNone/>
              <a:defRPr sz="810"/>
            </a:lvl5pPr>
            <a:lvl6pPr marL="2058086" indent="0">
              <a:buNone/>
              <a:defRPr sz="810"/>
            </a:lvl6pPr>
            <a:lvl7pPr marL="2469703" indent="0">
              <a:buNone/>
              <a:defRPr sz="810"/>
            </a:lvl7pPr>
            <a:lvl8pPr marL="2881320" indent="0">
              <a:buNone/>
              <a:defRPr sz="810"/>
            </a:lvl8pPr>
            <a:lvl9pPr marL="3292937" indent="0">
              <a:buNone/>
              <a:defRPr sz="810"/>
            </a:lvl9pPr>
          </a:lstStyle>
          <a:p>
            <a:pPr lvl="0" fontAlgn="base"/>
            <a:r>
              <a:rPr lang="zh-CN" altLang="en-US" strike="noStrike" noProof="1" smtClean="0"/>
              <a:t>单击此处编辑母版文本样式</a:t>
            </a:r>
          </a:p>
        </p:txBody>
      </p:sp>
      <p:sp>
        <p:nvSpPr>
          <p:cNvPr id="7" name="日期占位符 3"/>
          <p:cNvSpPr>
            <a:spLocks noGrp="1"/>
          </p:cNvSpPr>
          <p:nvPr>
            <p:ph type="dt" sz="half" idx="1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253117833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1_两栏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3987641" y="2956997"/>
            <a:ext cx="3605213" cy="890862"/>
          </a:xfrm>
        </p:spPr>
        <p:txBody>
          <a:bodyPr/>
          <a:lstStyle/>
          <a:p>
            <a:fld id="{82F288E0-7875-42C4-84C8-98DBBD3BF4D2}" type="datetimeFigureOut">
              <a:rPr lang="zh-CN" altLang="en-US" smtClean="0"/>
              <a:t>2019/4/15 Monday</a:t>
            </a:fld>
            <a:endParaRPr lang="zh-CN" altLang="en-US"/>
          </a:p>
        </p:txBody>
      </p:sp>
    </p:spTree>
    <p:extLst>
      <p:ext uri="{BB962C8B-B14F-4D97-AF65-F5344CB8AC3E}">
        <p14:creationId xmlns:p14="http://schemas.microsoft.com/office/powerpoint/2010/main" val="219131671"/>
      </p:ext>
    </p:extLst>
  </p:cSld>
  <p:clrMapOvr>
    <a:masterClrMapping/>
  </p:clrMapOvr>
  <p:transition advClick="0" advTm="0"/>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25630" y="254875"/>
            <a:ext cx="6778625" cy="58358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0525" y="951606"/>
            <a:ext cx="8229600" cy="3395520"/>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1128069420"/>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5"/>
            <a:ext cx="2057400" cy="4389999"/>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45"/>
            <a:ext cx="6019800" cy="4389999"/>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8"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fontAlgn="auto">
              <a:spcBef>
                <a:spcPts val="0"/>
              </a:spcBef>
              <a:spcAft>
                <a:spcPts val="0"/>
              </a:spcAft>
              <a:defRPr>
                <a:ea typeface="+mn-ea"/>
              </a:defRPr>
            </a:lvl1pPr>
          </a:lstStyle>
          <a:p>
            <a:pPr>
              <a:defRPr/>
            </a:pPr>
            <a:endParaRPr lang="en-US" altLang="zh-CN"/>
          </a:p>
        </p:txBody>
      </p:sp>
      <p:sp>
        <p:nvSpPr>
          <p:cNvPr id="9"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592717713"/>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cSld name="1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3376"/>
            </a:lvl1pPr>
          </a:lstStyle>
          <a:p>
            <a:pPr fontAlgn="base"/>
            <a:r>
              <a:rPr lang="zh-CN" altLang="en-US" sz="3376"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362"/>
            <a:ext cx="6858000" cy="1242205"/>
          </a:xfrm>
        </p:spPr>
        <p:txBody>
          <a:bodyPr/>
          <a:lstStyle>
            <a:lvl1pPr marL="0" indent="0" algn="ctr">
              <a:buNone/>
              <a:defRPr sz="1350"/>
            </a:lvl1pPr>
            <a:lvl2pPr marL="257261" indent="0" algn="ctr">
              <a:buNone/>
              <a:defRPr sz="1125"/>
            </a:lvl2pPr>
            <a:lvl3pPr marL="514521" indent="0" algn="ctr">
              <a:buNone/>
              <a:defRPr sz="1013"/>
            </a:lvl3pPr>
            <a:lvl4pPr marL="771782" indent="0" algn="ctr">
              <a:buNone/>
              <a:defRPr sz="900"/>
            </a:lvl4pPr>
            <a:lvl5pPr marL="1029043" indent="0" algn="ctr">
              <a:buNone/>
              <a:defRPr sz="900"/>
            </a:lvl5pPr>
            <a:lvl6pPr marL="1286304" indent="0" algn="ctr">
              <a:buNone/>
              <a:defRPr sz="900"/>
            </a:lvl6pPr>
            <a:lvl7pPr marL="1543564" indent="0" algn="ctr">
              <a:buNone/>
              <a:defRPr sz="900"/>
            </a:lvl7pPr>
            <a:lvl8pPr marL="1800825" indent="0" algn="ctr">
              <a:buNone/>
              <a:defRPr sz="900"/>
            </a:lvl8pPr>
            <a:lvl9pPr marL="2058086" indent="0" algn="ctr">
              <a:buNone/>
              <a:defRPr sz="900"/>
            </a:lvl9pPr>
          </a:lstStyle>
          <a:p>
            <a:pPr fontAlgn="base"/>
            <a:r>
              <a:rPr lang="zh-CN" altLang="en-US" strike="noStrike" noProof="1" smtClean="0"/>
              <a:t>单击此处编辑母版副标题样式</a:t>
            </a:r>
            <a:endParaRPr lang="zh-CN" altLang="en-US" strike="noStrike" noProof="1"/>
          </a:p>
        </p:txBody>
      </p:sp>
      <p:sp>
        <p:nvSpPr>
          <p:cNvPr id="7" name="日期占位符 1027"/>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a:defRPr/>
            </a:lvl1pPr>
          </a:lstStyle>
          <a:p>
            <a:pPr>
              <a:defRPr/>
            </a:pPr>
            <a:endParaRPr lang="zh-CN" altLang="en-US"/>
          </a:p>
        </p:txBody>
      </p:sp>
      <p:sp>
        <p:nvSpPr>
          <p:cNvPr id="8" name="页脚占位符 1028"/>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a:defRPr/>
            </a:lvl1pPr>
          </a:lstStyle>
          <a:p>
            <a:pPr>
              <a:defRPr/>
            </a:pPr>
            <a:endParaRPr lang="zh-CN" altLang="en-US"/>
          </a:p>
        </p:txBody>
      </p:sp>
      <p:sp>
        <p:nvSpPr>
          <p:cNvPr id="9" name="灯片编号占位符 1029"/>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p>
            <a:pPr>
              <a:buFontTx/>
              <a:buChar char="•"/>
            </a:pPr>
            <a:fld id="{9A0DB2DC-4C9A-4742-B13C-FB6460FD3503}" type="slidenum">
              <a:rPr lang="en-US" altLang="zh-CN" noProof="1" dirty="0"/>
              <a:pPr>
                <a:buFontTx/>
                <a:buChar char="•"/>
              </a:pPr>
              <a:t>‹#›</a:t>
            </a:fld>
            <a:endParaRPr lang="en-US" altLang="zh-CN" noProof="1"/>
          </a:p>
        </p:txBody>
      </p:sp>
    </p:spTree>
    <p:extLst>
      <p:ext uri="{BB962C8B-B14F-4D97-AF65-F5344CB8AC3E}">
        <p14:creationId xmlns:p14="http://schemas.microsoft.com/office/powerpoint/2010/main" val="408320804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extLst>
          </p:cNvPr>
          <p:cNvSpPr>
            <a:spLocks noGrp="1"/>
          </p:cNvSpPr>
          <p:nvPr>
            <p:ph type="dt" sz="half" idx="10"/>
          </p:nvPr>
        </p:nvSpPr>
        <p:spPr>
          <a:ln/>
        </p:spPr>
        <p:txBody>
          <a:bodyPr/>
          <a:lstStyle>
            <a:lvl1pPr>
              <a:defRPr/>
            </a:lvl1pPr>
          </a:lstStyle>
          <a:p>
            <a:pPr>
              <a:defRPr/>
            </a:pPr>
            <a:fld id="{DB6AACBE-45FD-4676-9417-856C9A4636B1}" type="datetimeFigureOut">
              <a:rPr lang="zh-CN" altLang="en-US"/>
              <a:pPr>
                <a:defRPr/>
              </a:pPr>
              <a:t>2019/4/15 Monday</a:t>
            </a:fld>
            <a:endParaRPr lang="en-US" altLang="zh-CN" dirty="0"/>
          </a:p>
        </p:txBody>
      </p:sp>
      <p:sp>
        <p:nvSpPr>
          <p:cNvPr id="4"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5"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27641DB9-6BD5-43FE-A8A6-9B7B92719958}" type="slidenum">
              <a:rPr lang="zh-CN" altLang="en-US"/>
              <a:pPr>
                <a:defRPr/>
              </a:pPr>
              <a:t>‹#›</a:t>
            </a:fld>
            <a:endParaRPr lang="en-US" altLang="zh-CN" dirty="0"/>
          </a:p>
        </p:txBody>
      </p:sp>
    </p:spTree>
    <p:extLst>
      <p:ext uri="{BB962C8B-B14F-4D97-AF65-F5344CB8AC3E}">
        <p14:creationId xmlns:p14="http://schemas.microsoft.com/office/powerpoint/2010/main" val="1728300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30125163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54C72F6E-3A17-42A7-B803-037FA67366E9}" type="slidenum">
              <a:rPr lang="zh-CN" altLang="en-US"/>
              <a:pPr>
                <a:defRPr/>
              </a:pPr>
              <a:t>‹#›</a:t>
            </a:fld>
            <a:endParaRPr lang="zh-CN" altLang="en-US"/>
          </a:p>
        </p:txBody>
      </p:sp>
    </p:spTree>
    <p:extLst>
      <p:ext uri="{BB962C8B-B14F-4D97-AF65-F5344CB8AC3E}">
        <p14:creationId xmlns:p14="http://schemas.microsoft.com/office/powerpoint/2010/main" val="2208740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6DA6D105-58CC-4075-BA9C-A2B58E7D3B3C}" type="slidenum">
              <a:rPr lang="zh-CN" altLang="en-US"/>
              <a:pPr>
                <a:defRPr/>
              </a:pPr>
              <a:t>‹#›</a:t>
            </a:fld>
            <a:endParaRPr lang="zh-CN" altLang="en-US"/>
          </a:p>
        </p:txBody>
      </p:sp>
    </p:spTree>
    <p:extLst>
      <p:ext uri="{BB962C8B-B14F-4D97-AF65-F5344CB8AC3E}">
        <p14:creationId xmlns:p14="http://schemas.microsoft.com/office/powerpoint/2010/main" val="4204009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3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47B104EA-CA67-40D9-9033-4B75DD4806E4}" type="slidenum">
              <a:rPr lang="zh-CN" altLang="en-US"/>
              <a:pPr>
                <a:defRPr/>
              </a:pPr>
              <a:t>‹#›</a:t>
            </a:fld>
            <a:endParaRPr lang="zh-CN" altLang="en-US"/>
          </a:p>
        </p:txBody>
      </p:sp>
    </p:spTree>
    <p:extLst>
      <p:ext uri="{BB962C8B-B14F-4D97-AF65-F5344CB8AC3E}">
        <p14:creationId xmlns:p14="http://schemas.microsoft.com/office/powerpoint/2010/main" val="4099687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521"/>
            <a:ext cx="4038600"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521"/>
            <a:ext cx="4038600" cy="339552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0E3F48B5-C2D9-4CF7-B823-4664F97E4488}" type="slidenum">
              <a:rPr lang="zh-CN" altLang="en-US"/>
              <a:pPr>
                <a:defRPr/>
              </a:pPr>
              <a:t>‹#›</a:t>
            </a:fld>
            <a:endParaRPr lang="zh-CN" altLang="en-US"/>
          </a:p>
        </p:txBody>
      </p:sp>
    </p:spTree>
    <p:extLst>
      <p:ext uri="{BB962C8B-B14F-4D97-AF65-F5344CB8AC3E}">
        <p14:creationId xmlns:p14="http://schemas.microsoft.com/office/powerpoint/2010/main" val="15669939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690"/>
            <a:ext cx="4040188" cy="4799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860579DD-8E60-4415-AB37-650F6FF64090}" type="slidenum">
              <a:rPr lang="zh-CN" altLang="en-US"/>
              <a:pPr>
                <a:defRPr/>
              </a:pPr>
              <a:t>‹#›</a:t>
            </a:fld>
            <a:endParaRPr lang="zh-CN" altLang="en-US"/>
          </a:p>
        </p:txBody>
      </p:sp>
    </p:spTree>
    <p:extLst>
      <p:ext uri="{BB962C8B-B14F-4D97-AF65-F5344CB8AC3E}">
        <p14:creationId xmlns:p14="http://schemas.microsoft.com/office/powerpoint/2010/main" val="10837416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D4CEAB3D-87B9-4454-B5A1-C6C2864C0380}" type="slidenum">
              <a:rPr lang="zh-CN" altLang="en-US"/>
              <a:pPr>
                <a:defRPr/>
              </a:pPr>
              <a:t>‹#›</a:t>
            </a:fld>
            <a:endParaRPr lang="zh-CN" altLang="en-US"/>
          </a:p>
        </p:txBody>
      </p:sp>
    </p:spTree>
    <p:extLst>
      <p:ext uri="{BB962C8B-B14F-4D97-AF65-F5344CB8AC3E}">
        <p14:creationId xmlns:p14="http://schemas.microsoft.com/office/powerpoint/2010/main" val="30451206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26718938-4AC7-490F-823E-08C08D21F717}" type="slidenum">
              <a:rPr lang="zh-CN" altLang="en-US"/>
              <a:pPr>
                <a:defRPr/>
              </a:pPr>
              <a:t>‹#›</a:t>
            </a:fld>
            <a:endParaRPr lang="zh-CN" altLang="en-US"/>
          </a:p>
        </p:txBody>
      </p:sp>
    </p:spTree>
    <p:extLst>
      <p:ext uri="{BB962C8B-B14F-4D97-AF65-F5344CB8AC3E}">
        <p14:creationId xmlns:p14="http://schemas.microsoft.com/office/powerpoint/2010/main" val="724889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51"/>
            <a:ext cx="3008313" cy="871807"/>
          </a:xfrm>
        </p:spPr>
        <p:txBody>
          <a:bodyPr anchor="b"/>
          <a:lstStyle>
            <a:lvl1pPr algn="l">
              <a:defRPr sz="15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851"/>
            <a:ext cx="5111750" cy="439119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076658"/>
            <a:ext cx="3008313" cy="351938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E3B90C81-FBB3-4257-A8A1-D7FAB117AC30}" type="slidenum">
              <a:rPr lang="zh-CN" altLang="en-US"/>
              <a:pPr>
                <a:defRPr/>
              </a:pPr>
              <a:t>‹#›</a:t>
            </a:fld>
            <a:endParaRPr lang="zh-CN" altLang="en-US"/>
          </a:p>
        </p:txBody>
      </p:sp>
    </p:spTree>
    <p:extLst>
      <p:ext uri="{BB962C8B-B14F-4D97-AF65-F5344CB8AC3E}">
        <p14:creationId xmlns:p14="http://schemas.microsoft.com/office/powerpoint/2010/main" val="3014093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15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723"/>
            <a:ext cx="5486400" cy="3087053"/>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288" y="4026746"/>
            <a:ext cx="5486400" cy="60383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148D3756-9869-4E85-9A02-9054D1EEDBE9}" type="slidenum">
              <a:rPr lang="zh-CN" altLang="en-US"/>
              <a:pPr>
                <a:defRPr/>
              </a:pPr>
              <a:t>‹#›</a:t>
            </a:fld>
            <a:endParaRPr lang="zh-CN" altLang="en-US"/>
          </a:p>
        </p:txBody>
      </p:sp>
    </p:spTree>
    <p:extLst>
      <p:ext uri="{BB962C8B-B14F-4D97-AF65-F5344CB8AC3E}">
        <p14:creationId xmlns:p14="http://schemas.microsoft.com/office/powerpoint/2010/main" val="36523277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09A642D5-EAC0-4F6F-A2DA-44E6F6C51FBD}" type="slidenum">
              <a:rPr lang="zh-CN" altLang="en-US"/>
              <a:pPr>
                <a:defRPr/>
              </a:pPr>
              <a:t>‹#›</a:t>
            </a:fld>
            <a:endParaRPr lang="zh-CN" altLang="en-US"/>
          </a:p>
        </p:txBody>
      </p:sp>
    </p:spTree>
    <p:extLst>
      <p:ext uri="{BB962C8B-B14F-4D97-AF65-F5344CB8AC3E}">
        <p14:creationId xmlns:p14="http://schemas.microsoft.com/office/powerpoint/2010/main" val="3908049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15495980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buFont typeface="Arial" panose="020B0604020202020204" pitchFamily="34" charset="0"/>
              <a:buNone/>
              <a:defRPr>
                <a:latin typeface="Calibri" panose="020F0502020204030204" pitchFamily="34" charset="0"/>
              </a:defRPr>
            </a:lvl1pPr>
          </a:lstStyle>
          <a:p>
            <a:pPr>
              <a:defRPr/>
            </a:pPr>
            <a:fld id="{78877231-510B-45A7-8484-195CAEC74798}" type="slidenum">
              <a:rPr lang="zh-CN" altLang="en-US"/>
              <a:pPr>
                <a:defRPr/>
              </a:pPr>
              <a:t>‹#›</a:t>
            </a:fld>
            <a:endParaRPr lang="zh-CN" altLang="en-US"/>
          </a:p>
        </p:txBody>
      </p:sp>
    </p:spTree>
    <p:extLst>
      <p:ext uri="{BB962C8B-B14F-4D97-AF65-F5344CB8AC3E}">
        <p14:creationId xmlns:p14="http://schemas.microsoft.com/office/powerpoint/2010/main" val="937933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2" name="矩形 1"/>
          <p:cNvSpPr/>
          <p:nvPr userDrawn="1"/>
        </p:nvSpPr>
        <p:spPr>
          <a:xfrm>
            <a:off x="0" y="1735277"/>
            <a:ext cx="9144000" cy="1846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646">
              <a:defRPr/>
            </a:pPr>
            <a:endParaRPr lang="zh-CN" altLang="en-US" sz="2699"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9980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2713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647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58353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1823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2730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1199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46612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508001" y="457341"/>
            <a:ext cx="6447501" cy="990906"/>
          </a:xfrm>
          <a:prstGeom prst="rect">
            <a:avLst/>
          </a:prstGeom>
        </p:spPr>
        <p:txBody>
          <a:bodyPr>
            <a:normAutofit/>
          </a:bodyPr>
          <a:lstStyle>
            <a:lvl1pPr>
              <a:defRPr sz="2700"/>
            </a:lvl1pPr>
          </a:lstStyle>
          <a:p>
            <a:r>
              <a:rPr lang="zh-CN" altLang="en-US"/>
              <a:t>单击此处编辑母版标题样式</a:t>
            </a:r>
            <a:endParaRPr lang="en-US" dirty="0"/>
          </a:p>
        </p:txBody>
      </p:sp>
      <p:sp>
        <p:nvSpPr>
          <p:cNvPr id="3" name="Content Placeholder 2"/>
          <p:cNvSpPr>
            <a:spLocks noGrp="1"/>
          </p:cNvSpPr>
          <p:nvPr>
            <p:ph idx="1"/>
          </p:nvPr>
        </p:nvSpPr>
        <p:spPr>
          <a:xfrm>
            <a:off x="508001" y="1620943"/>
            <a:ext cx="6447501" cy="291147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5403850" y="4532421"/>
            <a:ext cx="683954" cy="273928"/>
          </a:xfrm>
          <a:prstGeom prst="rect">
            <a:avLst/>
          </a:prstGeom>
        </p:spPr>
        <p:txBody>
          <a:bodyPr/>
          <a:lstStyle/>
          <a:p>
            <a:fld id="{511166DD-6437-4E71-BFC1-368AF88B6CA6}"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508001" y="4532421"/>
            <a:ext cx="4723209" cy="273928"/>
          </a:xfrm>
          <a:prstGeom prst="rect">
            <a:avLst/>
          </a:prstGeom>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a:xfrm>
            <a:off x="6442998" y="4532421"/>
            <a:ext cx="512504" cy="273928"/>
          </a:xfrm>
          <a:prstGeom prst="rect">
            <a:avLst/>
          </a:prstGeom>
        </p:spPr>
        <p:txBody>
          <a:bodyPr/>
          <a:lstStyle/>
          <a:p>
            <a:fld id="{69ECF996-18ED-4EEE-9182-7B2A4674545B}" type="slidenum">
              <a:rPr lang="zh-CN" altLang="en-US" smtClean="0">
                <a:solidFill>
                  <a:srgbClr val="90C226"/>
                </a:solidFill>
              </a:rPr>
              <a:pPr/>
              <a:t>‹#›</a:t>
            </a:fld>
            <a:endParaRPr lang="zh-CN" altLang="en-US">
              <a:solidFill>
                <a:srgbClr val="90C226"/>
              </a:solidFill>
            </a:endParaRPr>
          </a:p>
        </p:txBody>
      </p:sp>
    </p:spTree>
    <p:extLst>
      <p:ext uri="{BB962C8B-B14F-4D97-AF65-F5344CB8AC3E}">
        <p14:creationId xmlns:p14="http://schemas.microsoft.com/office/powerpoint/2010/main" val="201428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889675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457857" y="1073983"/>
            <a:ext cx="8747139" cy="2284680"/>
          </a:xfrm>
        </p:spPr>
        <p:txBody>
          <a:bodyPr anchor="b"/>
          <a:lstStyle>
            <a:lvl1pPr algn="ctr">
              <a:defRPr sz="5740"/>
            </a:lvl1pPr>
          </a:lstStyle>
          <a:p>
            <a:r>
              <a:rPr lang="zh-CN" altLang="en-US"/>
              <a:t>单击此处编辑母版标题样式</a:t>
            </a:r>
          </a:p>
        </p:txBody>
      </p:sp>
      <p:sp>
        <p:nvSpPr>
          <p:cNvPr id="3" name="副标题 2"/>
          <p:cNvSpPr>
            <a:spLocks noGrp="1"/>
          </p:cNvSpPr>
          <p:nvPr>
            <p:ph type="subTitle" idx="1"/>
          </p:nvPr>
        </p:nvSpPr>
        <p:spPr>
          <a:xfrm>
            <a:off x="1457857" y="3446768"/>
            <a:ext cx="8747139" cy="1584389"/>
          </a:xfrm>
        </p:spPr>
        <p:txBody>
          <a:bodyPr/>
          <a:lstStyle>
            <a:lvl1pPr marL="0" indent="0" algn="ctr">
              <a:buNone/>
              <a:defRPr sz="2296"/>
            </a:lvl1pPr>
            <a:lvl2pPr marL="437359" indent="0" algn="ctr">
              <a:buNone/>
              <a:defRPr sz="1913"/>
            </a:lvl2pPr>
            <a:lvl3pPr marL="874717" indent="0" algn="ctr">
              <a:buNone/>
              <a:defRPr sz="1722"/>
            </a:lvl3pPr>
            <a:lvl4pPr marL="1312074" indent="0" algn="ctr">
              <a:buNone/>
              <a:defRPr sz="1531"/>
            </a:lvl4pPr>
            <a:lvl5pPr marL="1749432" indent="0" algn="ctr">
              <a:buNone/>
              <a:defRPr sz="1531"/>
            </a:lvl5pPr>
            <a:lvl6pPr marL="2186790" indent="0" algn="ctr">
              <a:buNone/>
              <a:defRPr sz="1531"/>
            </a:lvl6pPr>
            <a:lvl7pPr marL="2624149" indent="0" algn="ctr">
              <a:buNone/>
              <a:defRPr sz="1531"/>
            </a:lvl7pPr>
            <a:lvl8pPr marL="3061506" indent="0" algn="ctr">
              <a:buNone/>
              <a:defRPr sz="1531"/>
            </a:lvl8pPr>
            <a:lvl9pPr marL="3498865" indent="0" algn="ctr">
              <a:buNone/>
              <a:defRPr sz="1531"/>
            </a:lvl9pPr>
          </a:lstStyle>
          <a:p>
            <a:r>
              <a:rPr lang="zh-CN" altLang="en-US"/>
              <a:t>单击此处编辑母版副标题样式</a:t>
            </a:r>
          </a:p>
        </p:txBody>
      </p:sp>
      <p:sp>
        <p:nvSpPr>
          <p:cNvPr id="4" name="日期占位符 3">
            <a:extLst>
              <a:ext uri="{FF2B5EF4-FFF2-40B4-BE49-F238E27FC236}"/>
            </a:extLst>
          </p:cNvPr>
          <p:cNvSpPr>
            <a:spLocks noGrp="1"/>
          </p:cNvSpPr>
          <p:nvPr>
            <p:ph type="dt" sz="half" idx="10"/>
          </p:nvPr>
        </p:nvSpPr>
        <p:spPr>
          <a:ln/>
        </p:spPr>
        <p:txBody>
          <a:bodyPr/>
          <a:lstStyle>
            <a:lvl1pPr>
              <a:defRPr/>
            </a:lvl1pPr>
          </a:lstStyle>
          <a:p>
            <a:pPr>
              <a:defRPr/>
            </a:pPr>
            <a:fld id="{DB941AF9-01ED-4251-83D6-4B3C624154FD}" type="datetimeFigureOut">
              <a:rPr lang="zh-CN" altLang="en-US"/>
              <a:pPr>
                <a:defRPr/>
              </a:pPr>
              <a:t>2019/4/15 Monday</a:t>
            </a:fld>
            <a:endParaRPr lang="en-US" altLang="zh-CN"/>
          </a:p>
        </p:txBody>
      </p:sp>
      <p:sp>
        <p:nvSpPr>
          <p:cNvPr id="5"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A863F269-71AB-4A5C-A63F-B98A46A0E47A}" type="slidenum">
              <a:rPr lang="zh-CN" altLang="en-US"/>
              <a:pPr>
                <a:defRPr/>
              </a:pPr>
              <a:t>‹#›</a:t>
            </a:fld>
            <a:endParaRPr lang="en-US" altLang="zh-CN"/>
          </a:p>
        </p:txBody>
      </p:sp>
    </p:spTree>
    <p:extLst>
      <p:ext uri="{BB962C8B-B14F-4D97-AF65-F5344CB8AC3E}">
        <p14:creationId xmlns:p14="http://schemas.microsoft.com/office/powerpoint/2010/main" val="31682300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extLst>
          </p:cNvPr>
          <p:cNvSpPr>
            <a:spLocks noGrp="1"/>
          </p:cNvSpPr>
          <p:nvPr>
            <p:ph type="dt" sz="half" idx="10"/>
          </p:nvPr>
        </p:nvSpPr>
        <p:spPr>
          <a:ln/>
        </p:spPr>
        <p:txBody>
          <a:bodyPr/>
          <a:lstStyle>
            <a:lvl1pPr>
              <a:defRPr/>
            </a:lvl1pPr>
          </a:lstStyle>
          <a:p>
            <a:pPr>
              <a:defRPr/>
            </a:pPr>
            <a:fld id="{F6164DD6-6D2B-4C6E-8232-E4EE6ED1A455}" type="datetimeFigureOut">
              <a:rPr lang="zh-CN" altLang="en-US"/>
              <a:pPr>
                <a:defRPr/>
              </a:pPr>
              <a:t>2019/4/15 Monday</a:t>
            </a:fld>
            <a:endParaRPr lang="en-US" altLang="zh-CN"/>
          </a:p>
        </p:txBody>
      </p:sp>
      <p:sp>
        <p:nvSpPr>
          <p:cNvPr id="5"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711B669B-B117-4C7C-82C1-9B30F3CE1CC0}" type="slidenum">
              <a:rPr lang="zh-CN" altLang="en-US"/>
              <a:pPr>
                <a:defRPr/>
              </a:pPr>
              <a:t>‹#›</a:t>
            </a:fld>
            <a:endParaRPr lang="en-US" altLang="zh-CN"/>
          </a:p>
        </p:txBody>
      </p:sp>
    </p:spTree>
    <p:extLst>
      <p:ext uri="{BB962C8B-B14F-4D97-AF65-F5344CB8AC3E}">
        <p14:creationId xmlns:p14="http://schemas.microsoft.com/office/powerpoint/2010/main" val="6933127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95748" y="1636040"/>
            <a:ext cx="10059209" cy="2729767"/>
          </a:xfrm>
        </p:spPr>
        <p:txBody>
          <a:bodyPr anchor="b"/>
          <a:lstStyle>
            <a:lvl1pPr>
              <a:defRPr sz="5740"/>
            </a:lvl1pPr>
          </a:lstStyle>
          <a:p>
            <a:r>
              <a:rPr lang="zh-CN" altLang="en-US"/>
              <a:t>单击此处编辑母版标题样式</a:t>
            </a:r>
          </a:p>
        </p:txBody>
      </p:sp>
      <p:sp>
        <p:nvSpPr>
          <p:cNvPr id="3" name="文本占位符 2"/>
          <p:cNvSpPr>
            <a:spLocks noGrp="1"/>
          </p:cNvSpPr>
          <p:nvPr>
            <p:ph type="body" idx="1"/>
          </p:nvPr>
        </p:nvSpPr>
        <p:spPr>
          <a:xfrm>
            <a:off x="795748" y="4391633"/>
            <a:ext cx="10059209" cy="1435520"/>
          </a:xfrm>
        </p:spPr>
        <p:txBody>
          <a:bodyPr/>
          <a:lstStyle>
            <a:lvl1pPr marL="0" indent="0">
              <a:buNone/>
              <a:defRPr sz="2296">
                <a:solidFill>
                  <a:schemeClr val="tx1">
                    <a:tint val="75000"/>
                  </a:schemeClr>
                </a:solidFill>
              </a:defRPr>
            </a:lvl1pPr>
            <a:lvl2pPr marL="437359" indent="0">
              <a:buNone/>
              <a:defRPr sz="1913">
                <a:solidFill>
                  <a:schemeClr val="tx1">
                    <a:tint val="75000"/>
                  </a:schemeClr>
                </a:solidFill>
              </a:defRPr>
            </a:lvl2pPr>
            <a:lvl3pPr marL="874717" indent="0">
              <a:buNone/>
              <a:defRPr sz="1722">
                <a:solidFill>
                  <a:schemeClr val="tx1">
                    <a:tint val="75000"/>
                  </a:schemeClr>
                </a:solidFill>
              </a:defRPr>
            </a:lvl3pPr>
            <a:lvl4pPr marL="1312074" indent="0">
              <a:buNone/>
              <a:defRPr sz="1531">
                <a:solidFill>
                  <a:schemeClr val="tx1">
                    <a:tint val="75000"/>
                  </a:schemeClr>
                </a:solidFill>
              </a:defRPr>
            </a:lvl4pPr>
            <a:lvl5pPr marL="1749432" indent="0">
              <a:buNone/>
              <a:defRPr sz="1531">
                <a:solidFill>
                  <a:schemeClr val="tx1">
                    <a:tint val="75000"/>
                  </a:schemeClr>
                </a:solidFill>
              </a:defRPr>
            </a:lvl5pPr>
            <a:lvl6pPr marL="2186790" indent="0">
              <a:buNone/>
              <a:defRPr sz="1531">
                <a:solidFill>
                  <a:schemeClr val="tx1">
                    <a:tint val="75000"/>
                  </a:schemeClr>
                </a:solidFill>
              </a:defRPr>
            </a:lvl6pPr>
            <a:lvl7pPr marL="2624149" indent="0">
              <a:buNone/>
              <a:defRPr sz="1531">
                <a:solidFill>
                  <a:schemeClr val="tx1">
                    <a:tint val="75000"/>
                  </a:schemeClr>
                </a:solidFill>
              </a:defRPr>
            </a:lvl7pPr>
            <a:lvl8pPr marL="3061506" indent="0">
              <a:buNone/>
              <a:defRPr sz="1531">
                <a:solidFill>
                  <a:schemeClr val="tx1">
                    <a:tint val="75000"/>
                  </a:schemeClr>
                </a:solidFill>
              </a:defRPr>
            </a:lvl8pPr>
            <a:lvl9pPr marL="3498865" indent="0">
              <a:buNone/>
              <a:defRPr sz="1531">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extLst>
          </p:cNvPr>
          <p:cNvSpPr>
            <a:spLocks noGrp="1"/>
          </p:cNvSpPr>
          <p:nvPr>
            <p:ph type="dt" sz="half" idx="10"/>
          </p:nvPr>
        </p:nvSpPr>
        <p:spPr>
          <a:ln/>
        </p:spPr>
        <p:txBody>
          <a:bodyPr/>
          <a:lstStyle>
            <a:lvl1pPr>
              <a:defRPr/>
            </a:lvl1pPr>
          </a:lstStyle>
          <a:p>
            <a:pPr>
              <a:defRPr/>
            </a:pPr>
            <a:fld id="{374677CF-7D12-4731-BF97-47D031C998B9}" type="datetimeFigureOut">
              <a:rPr lang="zh-CN" altLang="en-US"/>
              <a:pPr>
                <a:defRPr/>
              </a:pPr>
              <a:t>2019/4/15 Monday</a:t>
            </a:fld>
            <a:endParaRPr lang="en-US" altLang="zh-CN"/>
          </a:p>
        </p:txBody>
      </p:sp>
      <p:sp>
        <p:nvSpPr>
          <p:cNvPr id="5"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3D12F29A-5E1D-4330-A861-A3B955895389}" type="slidenum">
              <a:rPr lang="zh-CN" altLang="en-US"/>
              <a:pPr>
                <a:defRPr/>
              </a:pPr>
              <a:t>‹#›</a:t>
            </a:fld>
            <a:endParaRPr lang="en-US" altLang="zh-CN"/>
          </a:p>
        </p:txBody>
      </p:sp>
    </p:spTree>
    <p:extLst>
      <p:ext uri="{BB962C8B-B14F-4D97-AF65-F5344CB8AC3E}">
        <p14:creationId xmlns:p14="http://schemas.microsoft.com/office/powerpoint/2010/main" val="30161604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01823" y="1746930"/>
            <a:ext cx="4932415" cy="416376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928617" y="1746930"/>
            <a:ext cx="4932415" cy="416376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extLst>
          </p:cNvPr>
          <p:cNvSpPr>
            <a:spLocks noGrp="1"/>
          </p:cNvSpPr>
          <p:nvPr>
            <p:ph type="dt" sz="half" idx="10"/>
          </p:nvPr>
        </p:nvSpPr>
        <p:spPr>
          <a:ln/>
        </p:spPr>
        <p:txBody>
          <a:bodyPr/>
          <a:lstStyle>
            <a:lvl1pPr>
              <a:defRPr/>
            </a:lvl1pPr>
          </a:lstStyle>
          <a:p>
            <a:pPr>
              <a:defRPr/>
            </a:pPr>
            <a:fld id="{1AFF58CF-F256-42AA-841E-E1CBD1634517}" type="datetimeFigureOut">
              <a:rPr lang="zh-CN" altLang="en-US"/>
              <a:pPr>
                <a:defRPr/>
              </a:pPr>
              <a:t>2019/4/15 Monday</a:t>
            </a:fld>
            <a:endParaRPr lang="en-US" altLang="zh-CN"/>
          </a:p>
        </p:txBody>
      </p:sp>
      <p:sp>
        <p:nvSpPr>
          <p:cNvPr id="6"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1BBDA4B4-289A-4B85-B6BD-9E7EA079C513}" type="slidenum">
              <a:rPr lang="zh-CN" altLang="en-US"/>
              <a:pPr>
                <a:defRPr/>
              </a:pPr>
              <a:t>‹#›</a:t>
            </a:fld>
            <a:endParaRPr lang="en-US" altLang="zh-CN"/>
          </a:p>
        </p:txBody>
      </p:sp>
    </p:spTree>
    <p:extLst>
      <p:ext uri="{BB962C8B-B14F-4D97-AF65-F5344CB8AC3E}">
        <p14:creationId xmlns:p14="http://schemas.microsoft.com/office/powerpoint/2010/main" val="10942367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03848" y="349389"/>
            <a:ext cx="10059209" cy="1268423"/>
          </a:xfrm>
        </p:spPr>
        <p:txBody>
          <a:bodyPr/>
          <a:lstStyle/>
          <a:p>
            <a:r>
              <a:rPr lang="zh-CN" altLang="en-US"/>
              <a:t>单击此处编辑母版标题样式</a:t>
            </a:r>
          </a:p>
        </p:txBody>
      </p:sp>
      <p:sp>
        <p:nvSpPr>
          <p:cNvPr id="3" name="文本占位符 2"/>
          <p:cNvSpPr>
            <a:spLocks noGrp="1"/>
          </p:cNvSpPr>
          <p:nvPr>
            <p:ph type="body" idx="1"/>
          </p:nvPr>
        </p:nvSpPr>
        <p:spPr>
          <a:xfrm>
            <a:off x="803849" y="1608695"/>
            <a:ext cx="4934439" cy="788397"/>
          </a:xfrm>
        </p:spPr>
        <p:txBody>
          <a:bodyPr anchor="b"/>
          <a:lstStyle>
            <a:lvl1pPr marL="0" indent="0">
              <a:buNone/>
              <a:defRPr sz="2296" b="1"/>
            </a:lvl1pPr>
            <a:lvl2pPr marL="437359" indent="0">
              <a:buNone/>
              <a:defRPr sz="1913" b="1"/>
            </a:lvl2pPr>
            <a:lvl3pPr marL="874717" indent="0">
              <a:buNone/>
              <a:defRPr sz="1722" b="1"/>
            </a:lvl3pPr>
            <a:lvl4pPr marL="1312074" indent="0">
              <a:buNone/>
              <a:defRPr sz="1531" b="1"/>
            </a:lvl4pPr>
            <a:lvl5pPr marL="1749432" indent="0">
              <a:buNone/>
              <a:defRPr sz="1531" b="1"/>
            </a:lvl5pPr>
            <a:lvl6pPr marL="2186790" indent="0">
              <a:buNone/>
              <a:defRPr sz="1531" b="1"/>
            </a:lvl6pPr>
            <a:lvl7pPr marL="2624149" indent="0">
              <a:buNone/>
              <a:defRPr sz="1531" b="1"/>
            </a:lvl7pPr>
            <a:lvl8pPr marL="3061506" indent="0">
              <a:buNone/>
              <a:defRPr sz="1531" b="1"/>
            </a:lvl8pPr>
            <a:lvl9pPr marL="3498865" indent="0">
              <a:buNone/>
              <a:defRPr sz="1531" b="1"/>
            </a:lvl9pPr>
          </a:lstStyle>
          <a:p>
            <a:pPr lvl="0"/>
            <a:r>
              <a:rPr lang="zh-CN" altLang="en-US"/>
              <a:t>单击此处编辑母版文本样式</a:t>
            </a:r>
          </a:p>
        </p:txBody>
      </p:sp>
      <p:sp>
        <p:nvSpPr>
          <p:cNvPr id="4" name="内容占位符 3"/>
          <p:cNvSpPr>
            <a:spLocks noGrp="1"/>
          </p:cNvSpPr>
          <p:nvPr>
            <p:ph sz="half" idx="2"/>
          </p:nvPr>
        </p:nvSpPr>
        <p:spPr>
          <a:xfrm>
            <a:off x="803849" y="2397092"/>
            <a:ext cx="4934439" cy="3525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904319" y="1608695"/>
            <a:ext cx="4958738" cy="788397"/>
          </a:xfrm>
        </p:spPr>
        <p:txBody>
          <a:bodyPr anchor="b"/>
          <a:lstStyle>
            <a:lvl1pPr marL="0" indent="0">
              <a:buNone/>
              <a:defRPr sz="2296" b="1"/>
            </a:lvl1pPr>
            <a:lvl2pPr marL="437359" indent="0">
              <a:buNone/>
              <a:defRPr sz="1913" b="1"/>
            </a:lvl2pPr>
            <a:lvl3pPr marL="874717" indent="0">
              <a:buNone/>
              <a:defRPr sz="1722" b="1"/>
            </a:lvl3pPr>
            <a:lvl4pPr marL="1312074" indent="0">
              <a:buNone/>
              <a:defRPr sz="1531" b="1"/>
            </a:lvl4pPr>
            <a:lvl5pPr marL="1749432" indent="0">
              <a:buNone/>
              <a:defRPr sz="1531" b="1"/>
            </a:lvl5pPr>
            <a:lvl6pPr marL="2186790" indent="0">
              <a:buNone/>
              <a:defRPr sz="1531" b="1"/>
            </a:lvl6pPr>
            <a:lvl7pPr marL="2624149" indent="0">
              <a:buNone/>
              <a:defRPr sz="1531" b="1"/>
            </a:lvl7pPr>
            <a:lvl8pPr marL="3061506" indent="0">
              <a:buNone/>
              <a:defRPr sz="1531" b="1"/>
            </a:lvl8pPr>
            <a:lvl9pPr marL="3498865" indent="0">
              <a:buNone/>
              <a:defRPr sz="1531" b="1"/>
            </a:lvl9pPr>
          </a:lstStyle>
          <a:p>
            <a:pPr lvl="0"/>
            <a:r>
              <a:rPr lang="zh-CN" altLang="en-US"/>
              <a:t>单击此处编辑母版文本样式</a:t>
            </a:r>
          </a:p>
        </p:txBody>
      </p:sp>
      <p:sp>
        <p:nvSpPr>
          <p:cNvPr id="6" name="内容占位符 5"/>
          <p:cNvSpPr>
            <a:spLocks noGrp="1"/>
          </p:cNvSpPr>
          <p:nvPr>
            <p:ph sz="quarter" idx="4"/>
          </p:nvPr>
        </p:nvSpPr>
        <p:spPr>
          <a:xfrm>
            <a:off x="5904319" y="2397092"/>
            <a:ext cx="4958738" cy="3525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extLst>
          </p:cNvPr>
          <p:cNvSpPr>
            <a:spLocks noGrp="1"/>
          </p:cNvSpPr>
          <p:nvPr>
            <p:ph type="dt" sz="half" idx="10"/>
          </p:nvPr>
        </p:nvSpPr>
        <p:spPr>
          <a:ln/>
        </p:spPr>
        <p:txBody>
          <a:bodyPr/>
          <a:lstStyle>
            <a:lvl1pPr>
              <a:defRPr/>
            </a:lvl1pPr>
          </a:lstStyle>
          <a:p>
            <a:pPr>
              <a:defRPr/>
            </a:pPr>
            <a:fld id="{99EED4C1-EE59-45D2-86F0-24A43FDB5516}" type="datetimeFigureOut">
              <a:rPr lang="zh-CN" altLang="en-US"/>
              <a:pPr>
                <a:defRPr/>
              </a:pPr>
              <a:t>2019/4/15 Monday</a:t>
            </a:fld>
            <a:endParaRPr lang="en-US" altLang="zh-CN"/>
          </a:p>
        </p:txBody>
      </p:sp>
      <p:sp>
        <p:nvSpPr>
          <p:cNvPr id="8"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9"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C3D2A9E7-75EB-494F-A69F-6870146357DF}" type="slidenum">
              <a:rPr lang="zh-CN" altLang="en-US"/>
              <a:pPr>
                <a:defRPr/>
              </a:pPr>
              <a:t>‹#›</a:t>
            </a:fld>
            <a:endParaRPr lang="en-US" altLang="zh-CN"/>
          </a:p>
        </p:txBody>
      </p:sp>
    </p:spTree>
    <p:extLst>
      <p:ext uri="{BB962C8B-B14F-4D97-AF65-F5344CB8AC3E}">
        <p14:creationId xmlns:p14="http://schemas.microsoft.com/office/powerpoint/2010/main" val="19064679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extLst>
          </p:cNvPr>
          <p:cNvSpPr>
            <a:spLocks noGrp="1"/>
          </p:cNvSpPr>
          <p:nvPr>
            <p:ph type="dt" sz="half" idx="10"/>
          </p:nvPr>
        </p:nvSpPr>
        <p:spPr>
          <a:ln/>
        </p:spPr>
        <p:txBody>
          <a:bodyPr/>
          <a:lstStyle>
            <a:lvl1pPr>
              <a:defRPr/>
            </a:lvl1pPr>
          </a:lstStyle>
          <a:p>
            <a:pPr>
              <a:defRPr/>
            </a:pPr>
            <a:fld id="{45DF5939-25F9-455B-87A2-DB73BF8EABD6}" type="datetimeFigureOut">
              <a:rPr lang="zh-CN" altLang="en-US"/>
              <a:pPr>
                <a:defRPr/>
              </a:pPr>
              <a:t>2019/4/15 Monday</a:t>
            </a:fld>
            <a:endParaRPr lang="en-US" altLang="zh-CN"/>
          </a:p>
        </p:txBody>
      </p:sp>
      <p:sp>
        <p:nvSpPr>
          <p:cNvPr id="4"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5"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8F143C96-4CEB-4EAB-97AC-182B543E5581}" type="slidenum">
              <a:rPr lang="zh-CN" altLang="en-US"/>
              <a:pPr>
                <a:defRPr/>
              </a:pPr>
              <a:t>‹#›</a:t>
            </a:fld>
            <a:endParaRPr lang="en-US" altLang="zh-CN"/>
          </a:p>
        </p:txBody>
      </p:sp>
    </p:spTree>
    <p:extLst>
      <p:ext uri="{BB962C8B-B14F-4D97-AF65-F5344CB8AC3E}">
        <p14:creationId xmlns:p14="http://schemas.microsoft.com/office/powerpoint/2010/main" val="18784101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extLst>
          </p:cNvPr>
          <p:cNvSpPr>
            <a:spLocks noGrp="1"/>
          </p:cNvSpPr>
          <p:nvPr>
            <p:ph type="dt" sz="half" idx="10"/>
          </p:nvPr>
        </p:nvSpPr>
        <p:spPr>
          <a:ln/>
        </p:spPr>
        <p:txBody>
          <a:bodyPr/>
          <a:lstStyle>
            <a:lvl1pPr>
              <a:defRPr/>
            </a:lvl1pPr>
          </a:lstStyle>
          <a:p>
            <a:pPr>
              <a:defRPr/>
            </a:pPr>
            <a:fld id="{B3BF0E95-3299-4D96-B0B2-DBCAB794943E}" type="datetimeFigureOut">
              <a:rPr lang="zh-CN" altLang="en-US"/>
              <a:pPr>
                <a:defRPr/>
              </a:pPr>
              <a:t>2019/4/15 Monday</a:t>
            </a:fld>
            <a:endParaRPr lang="en-US" altLang="zh-CN"/>
          </a:p>
        </p:txBody>
      </p:sp>
      <p:sp>
        <p:nvSpPr>
          <p:cNvPr id="3"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4"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95231F54-80E5-4E01-8258-1493E62E1B15}" type="slidenum">
              <a:rPr lang="zh-CN" altLang="en-US"/>
              <a:pPr>
                <a:defRPr/>
              </a:pPr>
              <a:t>‹#›</a:t>
            </a:fld>
            <a:endParaRPr lang="en-US" altLang="zh-CN"/>
          </a:p>
        </p:txBody>
      </p:sp>
    </p:spTree>
    <p:extLst>
      <p:ext uri="{BB962C8B-B14F-4D97-AF65-F5344CB8AC3E}">
        <p14:creationId xmlns:p14="http://schemas.microsoft.com/office/powerpoint/2010/main" val="36778849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3849" y="437493"/>
            <a:ext cx="3762080" cy="1531222"/>
          </a:xfrm>
        </p:spPr>
        <p:txBody>
          <a:bodyPr anchor="b"/>
          <a:lstStyle>
            <a:lvl1pPr>
              <a:defRPr sz="3062"/>
            </a:lvl1pPr>
          </a:lstStyle>
          <a:p>
            <a:r>
              <a:rPr lang="zh-CN" altLang="en-US"/>
              <a:t>单击此处编辑母版标题样式</a:t>
            </a:r>
          </a:p>
        </p:txBody>
      </p:sp>
      <p:sp>
        <p:nvSpPr>
          <p:cNvPr id="3" name="内容占位符 2"/>
          <p:cNvSpPr>
            <a:spLocks noGrp="1"/>
          </p:cNvSpPr>
          <p:nvPr>
            <p:ph idx="1"/>
          </p:nvPr>
        </p:nvSpPr>
        <p:spPr>
          <a:xfrm>
            <a:off x="4958737" y="944864"/>
            <a:ext cx="5904320" cy="4663543"/>
          </a:xfrm>
        </p:spPr>
        <p:txBody>
          <a:bodyPr/>
          <a:lstStyle>
            <a:lvl1pPr>
              <a:defRPr sz="3062"/>
            </a:lvl1pPr>
            <a:lvl2pPr>
              <a:defRPr sz="2678"/>
            </a:lvl2pPr>
            <a:lvl3pPr>
              <a:defRPr sz="2296"/>
            </a:lvl3pPr>
            <a:lvl4pPr>
              <a:defRPr sz="1913"/>
            </a:lvl4pPr>
            <a:lvl5pPr>
              <a:defRPr sz="1913"/>
            </a:lvl5pPr>
            <a:lvl6pPr>
              <a:defRPr sz="1913"/>
            </a:lvl6pPr>
            <a:lvl7pPr>
              <a:defRPr sz="1913"/>
            </a:lvl7pPr>
            <a:lvl8pPr>
              <a:defRPr sz="1913"/>
            </a:lvl8pPr>
            <a:lvl9pPr>
              <a:defRPr sz="191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03849" y="1968714"/>
            <a:ext cx="3762080" cy="3647286"/>
          </a:xfrm>
        </p:spPr>
        <p:txBody>
          <a:bodyPr/>
          <a:lstStyle>
            <a:lvl1pPr marL="0" indent="0">
              <a:buNone/>
              <a:defRPr sz="1531"/>
            </a:lvl1pPr>
            <a:lvl2pPr marL="437359" indent="0">
              <a:buNone/>
              <a:defRPr sz="1340"/>
            </a:lvl2pPr>
            <a:lvl3pPr marL="874717" indent="0">
              <a:buNone/>
              <a:defRPr sz="1148"/>
            </a:lvl3pPr>
            <a:lvl4pPr marL="1312074" indent="0">
              <a:buNone/>
              <a:defRPr sz="957"/>
            </a:lvl4pPr>
            <a:lvl5pPr marL="1749432" indent="0">
              <a:buNone/>
              <a:defRPr sz="957"/>
            </a:lvl5pPr>
            <a:lvl6pPr marL="2186790" indent="0">
              <a:buNone/>
              <a:defRPr sz="957"/>
            </a:lvl6pPr>
            <a:lvl7pPr marL="2624149" indent="0">
              <a:buNone/>
              <a:defRPr sz="957"/>
            </a:lvl7pPr>
            <a:lvl8pPr marL="3061506" indent="0">
              <a:buNone/>
              <a:defRPr sz="957"/>
            </a:lvl8pPr>
            <a:lvl9pPr marL="3498865" indent="0">
              <a:buNone/>
              <a:defRPr sz="957"/>
            </a:lvl9pPr>
          </a:lstStyle>
          <a:p>
            <a:pPr lvl="0"/>
            <a:r>
              <a:rPr lang="zh-CN" altLang="en-US"/>
              <a:t>单击此处编辑母版文本样式</a:t>
            </a:r>
          </a:p>
        </p:txBody>
      </p:sp>
      <p:sp>
        <p:nvSpPr>
          <p:cNvPr id="5" name="日期占位符 3">
            <a:extLst>
              <a:ext uri="{FF2B5EF4-FFF2-40B4-BE49-F238E27FC236}"/>
            </a:extLst>
          </p:cNvPr>
          <p:cNvSpPr>
            <a:spLocks noGrp="1"/>
          </p:cNvSpPr>
          <p:nvPr>
            <p:ph type="dt" sz="half" idx="10"/>
          </p:nvPr>
        </p:nvSpPr>
        <p:spPr>
          <a:ln/>
        </p:spPr>
        <p:txBody>
          <a:bodyPr/>
          <a:lstStyle>
            <a:lvl1pPr>
              <a:defRPr/>
            </a:lvl1pPr>
          </a:lstStyle>
          <a:p>
            <a:pPr>
              <a:defRPr/>
            </a:pPr>
            <a:fld id="{B02F8FE2-1DE5-49ED-BA2C-509C107D4E63}" type="datetimeFigureOut">
              <a:rPr lang="zh-CN" altLang="en-US"/>
              <a:pPr>
                <a:defRPr/>
              </a:pPr>
              <a:t>2019/4/15 Monday</a:t>
            </a:fld>
            <a:endParaRPr lang="en-US" altLang="zh-CN"/>
          </a:p>
        </p:txBody>
      </p:sp>
      <p:sp>
        <p:nvSpPr>
          <p:cNvPr id="6"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35763250-DD51-4E63-902C-C0C48E9D228A}" type="slidenum">
              <a:rPr lang="zh-CN" altLang="en-US"/>
              <a:pPr>
                <a:defRPr/>
              </a:pPr>
              <a:t>‹#›</a:t>
            </a:fld>
            <a:endParaRPr lang="en-US" altLang="zh-CN"/>
          </a:p>
        </p:txBody>
      </p:sp>
    </p:spTree>
    <p:extLst>
      <p:ext uri="{BB962C8B-B14F-4D97-AF65-F5344CB8AC3E}">
        <p14:creationId xmlns:p14="http://schemas.microsoft.com/office/powerpoint/2010/main" val="20105082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3849" y="437493"/>
            <a:ext cx="3762080" cy="1531222"/>
          </a:xfrm>
        </p:spPr>
        <p:txBody>
          <a:bodyPr anchor="b"/>
          <a:lstStyle>
            <a:lvl1pPr>
              <a:defRPr sz="3062"/>
            </a:lvl1pPr>
          </a:lstStyle>
          <a:p>
            <a:r>
              <a:rPr lang="zh-CN" altLang="en-US"/>
              <a:t>单击此处编辑母版标题样式</a:t>
            </a:r>
          </a:p>
        </p:txBody>
      </p:sp>
      <p:sp>
        <p:nvSpPr>
          <p:cNvPr id="3" name="图片占位符 2"/>
          <p:cNvSpPr>
            <a:spLocks noGrp="1"/>
          </p:cNvSpPr>
          <p:nvPr>
            <p:ph type="pic" idx="1"/>
          </p:nvPr>
        </p:nvSpPr>
        <p:spPr>
          <a:xfrm>
            <a:off x="4958737" y="944864"/>
            <a:ext cx="5904320" cy="4663543"/>
          </a:xfrm>
        </p:spPr>
        <p:txBody>
          <a:bodyPr lIns="91440" tIns="45720" rIns="91440" bIns="45720" rtlCol="0">
            <a:normAutofit/>
          </a:bodyPr>
          <a:lstStyle>
            <a:lvl1pPr marL="0" indent="0">
              <a:buNone/>
              <a:defRPr sz="3062"/>
            </a:lvl1pPr>
            <a:lvl2pPr marL="437359" indent="0">
              <a:buNone/>
              <a:defRPr sz="2678"/>
            </a:lvl2pPr>
            <a:lvl3pPr marL="874717" indent="0">
              <a:buNone/>
              <a:defRPr sz="2296"/>
            </a:lvl3pPr>
            <a:lvl4pPr marL="1312074" indent="0">
              <a:buNone/>
              <a:defRPr sz="1913"/>
            </a:lvl4pPr>
            <a:lvl5pPr marL="1749432" indent="0">
              <a:buNone/>
              <a:defRPr sz="1913"/>
            </a:lvl5pPr>
            <a:lvl6pPr marL="2186790" indent="0">
              <a:buNone/>
              <a:defRPr sz="1913"/>
            </a:lvl6pPr>
            <a:lvl7pPr marL="2624149" indent="0">
              <a:buNone/>
              <a:defRPr sz="1913"/>
            </a:lvl7pPr>
            <a:lvl8pPr marL="3061506" indent="0">
              <a:buNone/>
              <a:defRPr sz="1913"/>
            </a:lvl8pPr>
            <a:lvl9pPr marL="3498865" indent="0">
              <a:buNone/>
              <a:defRPr sz="1913"/>
            </a:lvl9pPr>
          </a:lstStyle>
          <a:p>
            <a:pPr lvl="0"/>
            <a:endParaRPr lang="zh-CN" altLang="en-US" noProof="0"/>
          </a:p>
        </p:txBody>
      </p:sp>
      <p:sp>
        <p:nvSpPr>
          <p:cNvPr id="4" name="文本占位符 3"/>
          <p:cNvSpPr>
            <a:spLocks noGrp="1"/>
          </p:cNvSpPr>
          <p:nvPr>
            <p:ph type="body" sz="half" idx="2"/>
          </p:nvPr>
        </p:nvSpPr>
        <p:spPr>
          <a:xfrm>
            <a:off x="803849" y="1968714"/>
            <a:ext cx="3762080" cy="3647286"/>
          </a:xfrm>
        </p:spPr>
        <p:txBody>
          <a:bodyPr/>
          <a:lstStyle>
            <a:lvl1pPr marL="0" indent="0">
              <a:buNone/>
              <a:defRPr sz="1531"/>
            </a:lvl1pPr>
            <a:lvl2pPr marL="437359" indent="0">
              <a:buNone/>
              <a:defRPr sz="1340"/>
            </a:lvl2pPr>
            <a:lvl3pPr marL="874717" indent="0">
              <a:buNone/>
              <a:defRPr sz="1148"/>
            </a:lvl3pPr>
            <a:lvl4pPr marL="1312074" indent="0">
              <a:buNone/>
              <a:defRPr sz="957"/>
            </a:lvl4pPr>
            <a:lvl5pPr marL="1749432" indent="0">
              <a:buNone/>
              <a:defRPr sz="957"/>
            </a:lvl5pPr>
            <a:lvl6pPr marL="2186790" indent="0">
              <a:buNone/>
              <a:defRPr sz="957"/>
            </a:lvl6pPr>
            <a:lvl7pPr marL="2624149" indent="0">
              <a:buNone/>
              <a:defRPr sz="957"/>
            </a:lvl7pPr>
            <a:lvl8pPr marL="3061506" indent="0">
              <a:buNone/>
              <a:defRPr sz="957"/>
            </a:lvl8pPr>
            <a:lvl9pPr marL="3498865" indent="0">
              <a:buNone/>
              <a:defRPr sz="957"/>
            </a:lvl9pPr>
          </a:lstStyle>
          <a:p>
            <a:pPr lvl="0"/>
            <a:r>
              <a:rPr lang="zh-CN" altLang="en-US"/>
              <a:t>单击此处编辑母版文本样式</a:t>
            </a:r>
          </a:p>
        </p:txBody>
      </p:sp>
      <p:sp>
        <p:nvSpPr>
          <p:cNvPr id="5" name="日期占位符 3">
            <a:extLst>
              <a:ext uri="{FF2B5EF4-FFF2-40B4-BE49-F238E27FC236}"/>
            </a:extLst>
          </p:cNvPr>
          <p:cNvSpPr>
            <a:spLocks noGrp="1"/>
          </p:cNvSpPr>
          <p:nvPr>
            <p:ph type="dt" sz="half" idx="10"/>
          </p:nvPr>
        </p:nvSpPr>
        <p:spPr>
          <a:ln/>
        </p:spPr>
        <p:txBody>
          <a:bodyPr/>
          <a:lstStyle>
            <a:lvl1pPr>
              <a:defRPr/>
            </a:lvl1pPr>
          </a:lstStyle>
          <a:p>
            <a:pPr>
              <a:defRPr/>
            </a:pPr>
            <a:fld id="{B3D41310-84C7-4449-B0FF-0110CFCC47D9}" type="datetimeFigureOut">
              <a:rPr lang="zh-CN" altLang="en-US"/>
              <a:pPr>
                <a:defRPr/>
              </a:pPr>
              <a:t>2019/4/15 Monday</a:t>
            </a:fld>
            <a:endParaRPr lang="en-US" altLang="zh-CN"/>
          </a:p>
        </p:txBody>
      </p:sp>
      <p:sp>
        <p:nvSpPr>
          <p:cNvPr id="6"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F0F70FF5-EE71-4335-9DD1-C8B7A3677D7C}" type="slidenum">
              <a:rPr lang="zh-CN" altLang="en-US"/>
              <a:pPr>
                <a:defRPr/>
              </a:pPr>
              <a:t>‹#›</a:t>
            </a:fld>
            <a:endParaRPr lang="en-US" altLang="zh-CN"/>
          </a:p>
        </p:txBody>
      </p:sp>
    </p:spTree>
    <p:extLst>
      <p:ext uri="{BB962C8B-B14F-4D97-AF65-F5344CB8AC3E}">
        <p14:creationId xmlns:p14="http://schemas.microsoft.com/office/powerpoint/2010/main" val="36404233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extLst>
          </p:cNvPr>
          <p:cNvSpPr>
            <a:spLocks noGrp="1"/>
          </p:cNvSpPr>
          <p:nvPr>
            <p:ph type="dt" sz="half" idx="10"/>
          </p:nvPr>
        </p:nvSpPr>
        <p:spPr>
          <a:ln/>
        </p:spPr>
        <p:txBody>
          <a:bodyPr/>
          <a:lstStyle>
            <a:lvl1pPr>
              <a:defRPr/>
            </a:lvl1pPr>
          </a:lstStyle>
          <a:p>
            <a:pPr>
              <a:defRPr/>
            </a:pPr>
            <a:fld id="{E9391E3C-5D8C-40A3-A769-D8C8EFE4C65A}" type="datetimeFigureOut">
              <a:rPr lang="zh-CN" altLang="en-US"/>
              <a:pPr>
                <a:defRPr/>
              </a:pPr>
              <a:t>2019/4/15 Monday</a:t>
            </a:fld>
            <a:endParaRPr lang="en-US" altLang="zh-CN"/>
          </a:p>
        </p:txBody>
      </p:sp>
      <p:sp>
        <p:nvSpPr>
          <p:cNvPr id="5"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8A9B5745-8BF0-4D67-A3A6-4EED5D6EFF05}" type="slidenum">
              <a:rPr lang="zh-CN" altLang="en-US"/>
              <a:pPr>
                <a:defRPr/>
              </a:pPr>
              <a:t>‹#›</a:t>
            </a:fld>
            <a:endParaRPr lang="en-US" altLang="zh-CN"/>
          </a:p>
        </p:txBody>
      </p:sp>
    </p:spTree>
    <p:extLst>
      <p:ext uri="{BB962C8B-B14F-4D97-AF65-F5344CB8AC3E}">
        <p14:creationId xmlns:p14="http://schemas.microsoft.com/office/powerpoint/2010/main" val="3723620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22190960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46231" y="349386"/>
            <a:ext cx="2514803" cy="55613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01825" y="349386"/>
            <a:ext cx="7350026" cy="55613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extLst>
          </p:cNvPr>
          <p:cNvSpPr>
            <a:spLocks noGrp="1"/>
          </p:cNvSpPr>
          <p:nvPr>
            <p:ph type="dt" sz="half" idx="10"/>
          </p:nvPr>
        </p:nvSpPr>
        <p:spPr>
          <a:ln/>
        </p:spPr>
        <p:txBody>
          <a:bodyPr/>
          <a:lstStyle>
            <a:lvl1pPr>
              <a:defRPr/>
            </a:lvl1pPr>
          </a:lstStyle>
          <a:p>
            <a:pPr>
              <a:defRPr/>
            </a:pPr>
            <a:fld id="{0B93D999-94E6-40AA-97CE-EEC5B990F994}" type="datetimeFigureOut">
              <a:rPr lang="zh-CN" altLang="en-US"/>
              <a:pPr>
                <a:defRPr/>
              </a:pPr>
              <a:t>2019/4/15 Monday</a:t>
            </a:fld>
            <a:endParaRPr lang="en-US" altLang="zh-CN"/>
          </a:p>
        </p:txBody>
      </p:sp>
      <p:sp>
        <p:nvSpPr>
          <p:cNvPr id="5"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7007DC83-193A-42DF-893F-F952A89332B0}" type="slidenum">
              <a:rPr lang="zh-CN" altLang="en-US"/>
              <a:pPr>
                <a:defRPr/>
              </a:pPr>
              <a:t>‹#›</a:t>
            </a:fld>
            <a:endParaRPr lang="en-US" altLang="zh-CN"/>
          </a:p>
        </p:txBody>
      </p:sp>
    </p:spTree>
    <p:extLst>
      <p:ext uri="{BB962C8B-B14F-4D97-AF65-F5344CB8AC3E}">
        <p14:creationId xmlns:p14="http://schemas.microsoft.com/office/powerpoint/2010/main" val="3683723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extLst>
          </p:cNvPr>
          <p:cNvSpPr>
            <a:spLocks noGrp="1"/>
          </p:cNvSpPr>
          <p:nvPr>
            <p:ph type="dt" sz="half" idx="10"/>
          </p:nvPr>
        </p:nvSpPr>
        <p:spPr>
          <a:ln/>
        </p:spPr>
        <p:txBody>
          <a:bodyPr/>
          <a:lstStyle>
            <a:lvl1pPr>
              <a:defRPr/>
            </a:lvl1pPr>
          </a:lstStyle>
          <a:p>
            <a:pPr>
              <a:defRPr/>
            </a:pPr>
            <a:fld id="{0C7C55A2-BF34-40FA-8A6C-D3951ACCDBA4}" type="datetimeFigureOut">
              <a:rPr lang="zh-CN" altLang="en-US"/>
              <a:pPr>
                <a:defRPr/>
              </a:pPr>
              <a:t>2019/4/15 Monday</a:t>
            </a:fld>
            <a:endParaRPr lang="en-US" altLang="zh-CN"/>
          </a:p>
        </p:txBody>
      </p:sp>
      <p:sp>
        <p:nvSpPr>
          <p:cNvPr id="4"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p>
        </p:txBody>
      </p:sp>
      <p:sp>
        <p:nvSpPr>
          <p:cNvPr id="5"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AAD45165-0B1B-47CE-BCBB-BC4B2BC3A4FC}" type="slidenum">
              <a:rPr lang="zh-CN" altLang="en-US"/>
              <a:pPr>
                <a:defRPr/>
              </a:pPr>
              <a:t>‹#›</a:t>
            </a:fld>
            <a:endParaRPr lang="en-US" altLang="zh-CN"/>
          </a:p>
        </p:txBody>
      </p:sp>
    </p:spTree>
    <p:extLst>
      <p:ext uri="{BB962C8B-B14F-4D97-AF65-F5344CB8AC3E}">
        <p14:creationId xmlns:p14="http://schemas.microsoft.com/office/powerpoint/2010/main" val="9815121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7860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50960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856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68006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8202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32664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3201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a16="http://schemas.microsoft.com/office/drawing/2014/main" xmlns=""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a16="http://schemas.microsoft.com/office/drawing/2014/main" xmlns=""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a16="http://schemas.microsoft.com/office/drawing/2014/main" xmlns=""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壹</a:t>
              </a:r>
            </a:p>
          </p:txBody>
        </p:sp>
        <p:sp>
          <p:nvSpPr>
            <p:cNvPr id="9" name="椭圆 8">
              <a:extLst>
                <a:ext uri="{FF2B5EF4-FFF2-40B4-BE49-F238E27FC236}">
                  <a16:creationId xmlns:a16="http://schemas.microsoft.com/office/drawing/2014/main" xmlns=""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a16="http://schemas.microsoft.com/office/drawing/2014/main" xmlns=""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a16="http://schemas.microsoft.com/office/drawing/2014/main" xmlns=""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a16="http://schemas.microsoft.com/office/drawing/2014/main" xmlns=""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a16="http://schemas.microsoft.com/office/drawing/2014/main" xmlns="" id="{F2B081D7-5864-4418-A26D-3C01D750B3A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a16="http://schemas.microsoft.com/office/drawing/2014/main" xmlns="" id="{79E1C45B-A3C6-4EB0-8A5D-9C17499E63B4}"/>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5768629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37007712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a16="http://schemas.microsoft.com/office/drawing/2014/main" xmlns=""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a16="http://schemas.microsoft.com/office/drawing/2014/main" xmlns=""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a16="http://schemas.microsoft.com/office/drawing/2014/main" xmlns=""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贰</a:t>
              </a:r>
            </a:p>
          </p:txBody>
        </p:sp>
        <p:sp>
          <p:nvSpPr>
            <p:cNvPr id="9" name="椭圆 8">
              <a:extLst>
                <a:ext uri="{FF2B5EF4-FFF2-40B4-BE49-F238E27FC236}">
                  <a16:creationId xmlns:a16="http://schemas.microsoft.com/office/drawing/2014/main" xmlns=""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a16="http://schemas.microsoft.com/office/drawing/2014/main" xmlns=""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a16="http://schemas.microsoft.com/office/drawing/2014/main" xmlns=""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a16="http://schemas.microsoft.com/office/drawing/2014/main" xmlns=""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a16="http://schemas.microsoft.com/office/drawing/2014/main" xmlns="" id="{3137A4A2-F08A-43BA-89E4-D307B0E139E8}"/>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a16="http://schemas.microsoft.com/office/drawing/2014/main" xmlns="" id="{28053EDD-21F8-4B66-8D1E-4BCF7F1B98DA}"/>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482176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a16="http://schemas.microsoft.com/office/drawing/2014/main" xmlns=""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a16="http://schemas.microsoft.com/office/drawing/2014/main" xmlns=""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a16="http://schemas.microsoft.com/office/drawing/2014/main" xmlns=""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叁</a:t>
              </a:r>
            </a:p>
          </p:txBody>
        </p:sp>
        <p:sp>
          <p:nvSpPr>
            <p:cNvPr id="9" name="椭圆 8">
              <a:extLst>
                <a:ext uri="{FF2B5EF4-FFF2-40B4-BE49-F238E27FC236}">
                  <a16:creationId xmlns:a16="http://schemas.microsoft.com/office/drawing/2014/main" xmlns=""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a16="http://schemas.microsoft.com/office/drawing/2014/main" xmlns=""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a16="http://schemas.microsoft.com/office/drawing/2014/main" xmlns=""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a16="http://schemas.microsoft.com/office/drawing/2014/main" xmlns=""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a16="http://schemas.microsoft.com/office/drawing/2014/main" xmlns="" id="{60C72CA6-FF15-43FD-BD92-8C1F6491AD3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a16="http://schemas.microsoft.com/office/drawing/2014/main" xmlns="" id="{DEB9A33C-7696-40C0-B506-5934AEFAE5A1}"/>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9516613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a16="http://schemas.microsoft.com/office/drawing/2014/main" xmlns=""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a16="http://schemas.microsoft.com/office/drawing/2014/main" xmlns=""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a16="http://schemas.microsoft.com/office/drawing/2014/main" xmlns=""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prstClr val="white"/>
                  </a:solidFill>
                  <a:latin typeface="方正黄草简体" panose="03000509000000000000" pitchFamily="65" charset="-122"/>
                  <a:ea typeface="方正黄草简体" panose="03000509000000000000" pitchFamily="65" charset="-122"/>
                </a:rPr>
                <a:t>肆</a:t>
              </a:r>
              <a:endParaRPr lang="zh-CN" altLang="en-US" sz="2400" dirty="0">
                <a:solidFill>
                  <a:prstClr val="white"/>
                </a:solidFill>
                <a:latin typeface="方正黄草简体" panose="03000509000000000000" pitchFamily="65" charset="-122"/>
                <a:ea typeface="方正黄草简体" panose="03000509000000000000" pitchFamily="65" charset="-122"/>
              </a:endParaRPr>
            </a:p>
          </p:txBody>
        </p:sp>
        <p:sp>
          <p:nvSpPr>
            <p:cNvPr id="9" name="椭圆 8">
              <a:extLst>
                <a:ext uri="{FF2B5EF4-FFF2-40B4-BE49-F238E27FC236}">
                  <a16:creationId xmlns:a16="http://schemas.microsoft.com/office/drawing/2014/main" xmlns=""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a16="http://schemas.microsoft.com/office/drawing/2014/main" xmlns=""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a16="http://schemas.microsoft.com/office/drawing/2014/main" xmlns=""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a16="http://schemas.microsoft.com/office/drawing/2014/main" xmlns=""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a16="http://schemas.microsoft.com/office/drawing/2014/main" xmlns="" id="{484E54DF-4436-42B4-88C4-7CD0F711DCFE}"/>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a16="http://schemas.microsoft.com/office/drawing/2014/main" xmlns="" id="{542A96BC-EFF5-4491-B90A-FD176D3C6BFC}"/>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9211248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35218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49911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78476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03242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1_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987641" y="2956997"/>
            <a:ext cx="3605213" cy="890862"/>
          </a:xfrm>
        </p:spPr>
        <p:txBody>
          <a:bodyPr/>
          <a:lstStyle>
            <a:lvl1pPr>
              <a:defRPr>
                <a:solidFill>
                  <a:schemeClr val="bg1">
                    <a:alpha val="1000"/>
                  </a:schemeClr>
                </a:solidFill>
              </a:defRPr>
            </a:lvl1pPr>
          </a:lstStyle>
          <a:p>
            <a:fld id="{82F288E0-7875-42C4-84C8-98DBBD3BF4D2}" type="datetimeFigureOut">
              <a:rPr lang="zh-CN" altLang="en-US" smtClean="0">
                <a:solidFill>
                  <a:prstClr val="white">
                    <a:alpha val="1000"/>
                  </a:prstClr>
                </a:solidFill>
              </a:rPr>
              <a:pPr/>
              <a:t>2019/4/15 Monday</a:t>
            </a:fld>
            <a:endParaRPr lang="zh-CN" altLang="en-US">
              <a:solidFill>
                <a:prstClr val="white">
                  <a:alpha val="1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3993471250"/>
      </p:ext>
    </p:extLst>
  </p:cSld>
  <p:clrMapOvr>
    <a:masterClrMapping/>
  </p:clrMapOvr>
  <p:transition advClick="0" advTm="0"/>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98584" y="4761589"/>
            <a:ext cx="2579846" cy="273928"/>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3205385632"/>
      </p:ext>
    </p:extLst>
  </p:cSld>
  <p:clrMapOvr>
    <a:masterClrMapping/>
  </p:clrMapOvr>
  <p:transition advClick="0" advTm="0"/>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cSld name="1_仅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1890057747"/>
      </p:ext>
    </p:extLst>
  </p:cSld>
  <p:clrMapOvr>
    <a:masterClrMapping/>
  </p:clrMapOvr>
  <p:transition advClick="0" advTm="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t>‹#›</a:t>
            </a:fld>
            <a:endParaRPr lang="zh-CN" altLang="en-US"/>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黄草简体" panose="03000509000000000000" pitchFamily="65" charset="-122"/>
                  <a:ea typeface="方正黄草简体" panose="03000509000000000000" pitchFamily="65" charset="-122"/>
                </a:rPr>
                <a:t>壹</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F2B081D7-5864-4418-A26D-3C01D750B3A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79E1C45B-A3C6-4EB0-8A5D-9C17499E63B4}"/>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09958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cSld name="1_两栏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Tree>
    <p:extLst>
      <p:ext uri="{BB962C8B-B14F-4D97-AF65-F5344CB8AC3E}">
        <p14:creationId xmlns:p14="http://schemas.microsoft.com/office/powerpoint/2010/main" val="2383082902"/>
      </p:ext>
    </p:extLst>
  </p:cSld>
  <p:clrMapOvr>
    <a:masterClrMapping/>
  </p:clrMapOvr>
  <p:transition advClick="0" advTm="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cSld name="1_比较">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2216683155"/>
      </p:ext>
    </p:extLst>
  </p:cSld>
  <p:clrMapOvr>
    <a:masterClrMapping/>
  </p:clrMapOvr>
  <p:transition advClick="0" advTm="0"/>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cSld name="1_节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2164869255"/>
      </p:ext>
    </p:extLst>
  </p:cSld>
  <p:clrMapOvr>
    <a:masterClrMapping/>
  </p:clrMapOvr>
  <p:transition advClick="0" advTm="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extLst>
          </p:cNvPr>
          <p:cNvSpPr>
            <a:spLocks noGrp="1"/>
          </p:cNvSpPr>
          <p:nvPr>
            <p:ph type="dt" sz="half" idx="10"/>
          </p:nvPr>
        </p:nvSpPr>
        <p:spPr>
          <a:ln/>
        </p:spPr>
        <p:txBody>
          <a:bodyPr/>
          <a:lstStyle>
            <a:lvl1pPr>
              <a:defRPr/>
            </a:lvl1pPr>
          </a:lstStyle>
          <a:p>
            <a:pPr>
              <a:defRPr/>
            </a:pPr>
            <a:fld id="{DB6AACBE-45FD-4676-9417-856C9A4636B1}" type="datetimeFigureOut">
              <a:rPr lang="zh-CN" altLang="en-US">
                <a:solidFill>
                  <a:prstClr val="black">
                    <a:tint val="75000"/>
                  </a:prstClr>
                </a:solidFill>
              </a:rPr>
              <a:pPr>
                <a:defRPr/>
              </a:pPr>
              <a:t>2019/4/15 Monday</a:t>
            </a:fld>
            <a:endParaRPr lang="en-US" altLang="zh-CN" dirty="0">
              <a:solidFill>
                <a:prstClr val="black">
                  <a:tint val="75000"/>
                </a:prstClr>
              </a:solidFill>
            </a:endParaRPr>
          </a:p>
        </p:txBody>
      </p:sp>
      <p:sp>
        <p:nvSpPr>
          <p:cNvPr id="4"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solidFill>
                <a:prstClr val="black">
                  <a:tint val="75000"/>
                </a:prstClr>
              </a:solidFill>
            </a:endParaRPr>
          </a:p>
        </p:txBody>
      </p:sp>
      <p:sp>
        <p:nvSpPr>
          <p:cNvPr id="5"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27641DB9-6BD5-43FE-A8A6-9B7B92719958}" type="slidenum">
              <a:rPr lang="zh-CN" altLang="en-US">
                <a:solidFill>
                  <a:prstClr val="black">
                    <a:tint val="75000"/>
                  </a:prstClr>
                </a:solidFill>
              </a:rPr>
              <a:pPr>
                <a:defRPr/>
              </a:pPr>
              <a:t>‹#›</a:t>
            </a:fld>
            <a:endParaRPr lang="en-US" altLang="zh-CN" dirty="0">
              <a:solidFill>
                <a:prstClr val="black">
                  <a:tint val="75000"/>
                </a:prstClr>
              </a:solidFill>
            </a:endParaRPr>
          </a:p>
        </p:txBody>
      </p:sp>
    </p:spTree>
    <p:extLst>
      <p:ext uri="{BB962C8B-B14F-4D97-AF65-F5344CB8AC3E}">
        <p14:creationId xmlns:p14="http://schemas.microsoft.com/office/powerpoint/2010/main" val="37654247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7758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4480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612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01023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1869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19410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t>‹#›</a:t>
            </a:fld>
            <a:endParaRPr lang="zh-CN" altLang="en-US"/>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黄草简体" panose="03000509000000000000" pitchFamily="65" charset="-122"/>
                  <a:ea typeface="方正黄草简体" panose="03000509000000000000" pitchFamily="65" charset="-122"/>
                </a:rPr>
                <a:t>贰</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3137A4A2-F08A-43BA-89E4-D307B0E139E8}"/>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28053EDD-21F8-4B66-8D1E-4BCF7F1B98DA}"/>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87477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壹</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F2B081D7-5864-4418-A26D-3C01D750B3A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 xmlns:a16="http://schemas.microsoft.com/office/drawing/2014/main" id="{79E1C45B-A3C6-4EB0-8A5D-9C17499E63B4}"/>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1886641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贰</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3137A4A2-F08A-43BA-89E4-D307B0E139E8}"/>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 xmlns:a16="http://schemas.microsoft.com/office/drawing/2014/main" id="{28053EDD-21F8-4B66-8D1E-4BCF7F1B98DA}"/>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8638231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white"/>
                  </a:solidFill>
                  <a:latin typeface="方正黄草简体" panose="03000509000000000000" pitchFamily="65" charset="-122"/>
                  <a:ea typeface="方正黄草简体" panose="03000509000000000000" pitchFamily="65" charset="-122"/>
                </a:rPr>
                <a:t>叁</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60C72CA6-FF15-43FD-BD92-8C1F6491AD3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 xmlns:a16="http://schemas.microsoft.com/office/drawing/2014/main" id="{DEB9A33C-7696-40C0-B506-5934AEFAE5A1}"/>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1312749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prstClr val="white"/>
                  </a:solidFill>
                  <a:latin typeface="方正黄草简体" panose="03000509000000000000" pitchFamily="65" charset="-122"/>
                  <a:ea typeface="方正黄草简体" panose="03000509000000000000" pitchFamily="65" charset="-122"/>
                </a:rPr>
                <a:t>肆</a:t>
              </a:r>
              <a:endParaRPr lang="zh-CN" altLang="en-US" sz="2400" dirty="0">
                <a:solidFill>
                  <a:prstClr val="white"/>
                </a:solidFill>
                <a:latin typeface="方正黄草简体" panose="03000509000000000000" pitchFamily="65" charset="-122"/>
                <a:ea typeface="方正黄草简体" panose="03000509000000000000" pitchFamily="65" charset="-122"/>
              </a:endParaRP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prstClr val="white"/>
              </a:solidFill>
            </a:endParaRPr>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484E54DF-4436-42B4-88C4-7CD0F711DCFE}"/>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a:extLst>
              <a:ext uri="{FF2B5EF4-FFF2-40B4-BE49-F238E27FC236}">
                <a16:creationId xmlns="" xmlns:a16="http://schemas.microsoft.com/office/drawing/2014/main" id="{542A96BC-EFF5-4491-B90A-FD176D3C6BFC}"/>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0195920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41120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23416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40195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0118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1_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987641" y="2956997"/>
            <a:ext cx="3605213" cy="890862"/>
          </a:xfrm>
        </p:spPr>
        <p:txBody>
          <a:bodyPr/>
          <a:lstStyle>
            <a:lvl1pPr>
              <a:defRPr>
                <a:solidFill>
                  <a:schemeClr val="bg1">
                    <a:alpha val="1000"/>
                  </a:schemeClr>
                </a:solidFill>
              </a:defRPr>
            </a:lvl1pPr>
          </a:lstStyle>
          <a:p>
            <a:fld id="{82F288E0-7875-42C4-84C8-98DBBD3BF4D2}" type="datetimeFigureOut">
              <a:rPr lang="zh-CN" altLang="en-US" smtClean="0">
                <a:solidFill>
                  <a:prstClr val="white">
                    <a:alpha val="1000"/>
                  </a:prstClr>
                </a:solidFill>
              </a:rPr>
              <a:pPr/>
              <a:t>2019/4/15 Monday</a:t>
            </a:fld>
            <a:endParaRPr lang="zh-CN" altLang="en-US">
              <a:solidFill>
                <a:prstClr val="white">
                  <a:alpha val="1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2102467251"/>
      </p:ext>
    </p:extLst>
  </p:cSld>
  <p:clrMapOvr>
    <a:masterClrMapping/>
  </p:clrMapOvr>
  <p:transition advClick="0" advTm="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98584" y="4761589"/>
            <a:ext cx="2579846" cy="273928"/>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2449177771"/>
      </p:ext>
    </p:extLst>
  </p:cSld>
  <p:clrMapOvr>
    <a:masterClrMapping/>
  </p:clrMapOvr>
  <p:transition advClick="0" advTm="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59B3-A42A-428B-B50E-84C31948EFDF}" type="datetimeFigureOut">
              <a:rPr lang="zh-CN" altLang="en-US" smtClean="0"/>
              <a:t>2019/4/15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C7B6B6-5982-40F5-9800-9EE2485E23F6}" type="slidenum">
              <a:rPr lang="zh-CN" altLang="en-US" smtClean="0"/>
              <a:t>‹#›</a:t>
            </a:fld>
            <a:endParaRPr lang="zh-CN" altLang="en-US"/>
          </a:p>
        </p:txBody>
      </p:sp>
      <p:pic>
        <p:nvPicPr>
          <p:cNvPr id="5" name="图片 4">
            <a:extLst>
              <a:ext uri="{FF2B5EF4-FFF2-40B4-BE49-F238E27FC236}">
                <a16:creationId xmlns="" xmlns:a16="http://schemas.microsoft.com/office/drawing/2014/main" id="{5E4E6CD6-A3BF-46A9-8FE5-C2C986A368EE}"/>
              </a:ext>
            </a:extLst>
          </p:cNvPr>
          <p:cNvPicPr>
            <a:picLocks noChangeAspect="1"/>
          </p:cNvPicPr>
          <p:nvPr userDrawn="1"/>
        </p:nvPicPr>
        <p:blipFill>
          <a:blip r:embed="rId2"/>
          <a:stretch>
            <a:fillRect/>
          </a:stretch>
        </p:blipFill>
        <p:spPr>
          <a:xfrm>
            <a:off x="1" y="0"/>
            <a:ext cx="9141641" cy="5145088"/>
          </a:xfrm>
          <a:prstGeom prst="rect">
            <a:avLst/>
          </a:prstGeom>
        </p:spPr>
      </p:pic>
      <p:grpSp>
        <p:nvGrpSpPr>
          <p:cNvPr id="7" name="组合 6">
            <a:extLst>
              <a:ext uri="{FF2B5EF4-FFF2-40B4-BE49-F238E27FC236}">
                <a16:creationId xmlns="" xmlns:a16="http://schemas.microsoft.com/office/drawing/2014/main" id="{D39D973A-E5F5-4CA3-99E4-862B63856914}"/>
              </a:ext>
            </a:extLst>
          </p:cNvPr>
          <p:cNvGrpSpPr/>
          <p:nvPr userDrawn="1"/>
        </p:nvGrpSpPr>
        <p:grpSpPr>
          <a:xfrm>
            <a:off x="614230" y="284761"/>
            <a:ext cx="435142" cy="435142"/>
            <a:chOff x="5544108" y="2340814"/>
            <a:chExt cx="633448" cy="633448"/>
          </a:xfrm>
        </p:grpSpPr>
        <p:sp>
          <p:nvSpPr>
            <p:cNvPr id="8" name="椭圆 7">
              <a:extLst>
                <a:ext uri="{FF2B5EF4-FFF2-40B4-BE49-F238E27FC236}">
                  <a16:creationId xmlns="" xmlns:a16="http://schemas.microsoft.com/office/drawing/2014/main" id="{AE771CFD-3036-4C12-919A-80BB7450EDE3}"/>
                </a:ext>
              </a:extLst>
            </p:cNvPr>
            <p:cNvSpPr/>
            <p:nvPr/>
          </p:nvSpPr>
          <p:spPr>
            <a:xfrm>
              <a:off x="5576663" y="2373369"/>
              <a:ext cx="568339" cy="56833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黄草简体" panose="03000509000000000000" pitchFamily="65" charset="-122"/>
                  <a:ea typeface="方正黄草简体" panose="03000509000000000000" pitchFamily="65" charset="-122"/>
                </a:rPr>
                <a:t>叁</a:t>
              </a:r>
            </a:p>
          </p:txBody>
        </p:sp>
        <p:sp>
          <p:nvSpPr>
            <p:cNvPr id="9" name="椭圆 8">
              <a:extLst>
                <a:ext uri="{FF2B5EF4-FFF2-40B4-BE49-F238E27FC236}">
                  <a16:creationId xmlns="" xmlns:a16="http://schemas.microsoft.com/office/drawing/2014/main" id="{E9A985AE-D260-475A-85FC-4AA743B84DCC}"/>
                </a:ext>
              </a:extLst>
            </p:cNvPr>
            <p:cNvSpPr>
              <a:spLocks noChangeAspect="1"/>
            </p:cNvSpPr>
            <p:nvPr/>
          </p:nvSpPr>
          <p:spPr>
            <a:xfrm>
              <a:off x="5544108" y="2340814"/>
              <a:ext cx="633448" cy="633448"/>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noFill/>
                <a:latin typeface="方正黄草简体" panose="03000509000000000000" pitchFamily="65" charset="-122"/>
                <a:ea typeface="方正黄草简体" panose="03000509000000000000" pitchFamily="65" charset="-122"/>
              </a:endParaRPr>
            </a:p>
          </p:txBody>
        </p:sp>
      </p:grpSp>
      <p:sp>
        <p:nvSpPr>
          <p:cNvPr id="10" name="流程图: 联系 14">
            <a:extLst>
              <a:ext uri="{FF2B5EF4-FFF2-40B4-BE49-F238E27FC236}">
                <a16:creationId xmlns="" xmlns:a16="http://schemas.microsoft.com/office/drawing/2014/main" id="{8F43B0A1-A456-4BB9-922A-C8296C223C79}"/>
              </a:ext>
            </a:extLst>
          </p:cNvPr>
          <p:cNvSpPr/>
          <p:nvPr userDrawn="1"/>
        </p:nvSpPr>
        <p:spPr>
          <a:xfrm>
            <a:off x="3288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1" name="流程图: 联系 14">
            <a:extLst>
              <a:ext uri="{FF2B5EF4-FFF2-40B4-BE49-F238E27FC236}">
                <a16:creationId xmlns="" xmlns:a16="http://schemas.microsoft.com/office/drawing/2014/main" id="{DC63AE34-3ACC-4384-A6AE-34FF4A6B79E7}"/>
              </a:ext>
            </a:extLst>
          </p:cNvPr>
          <p:cNvSpPr/>
          <p:nvPr userDrawn="1"/>
        </p:nvSpPr>
        <p:spPr>
          <a:xfrm>
            <a:off x="1160615" y="383914"/>
            <a:ext cx="174172" cy="17422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2" name="文本框 11">
            <a:extLst>
              <a:ext uri="{FF2B5EF4-FFF2-40B4-BE49-F238E27FC236}">
                <a16:creationId xmlns="" xmlns:a16="http://schemas.microsoft.com/office/drawing/2014/main" id="{DA0AFEDE-49B1-48A2-A7B6-362AEF20DDF4}"/>
              </a:ext>
            </a:extLst>
          </p:cNvPr>
          <p:cNvSpPr txBox="1"/>
          <p:nvPr userDrawn="1"/>
        </p:nvSpPr>
        <p:spPr>
          <a:xfrm>
            <a:off x="1445341" y="317191"/>
            <a:ext cx="1826141" cy="338554"/>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p>
        </p:txBody>
      </p:sp>
      <p:sp>
        <p:nvSpPr>
          <p:cNvPr id="13" name="矩形 12">
            <a:extLst>
              <a:ext uri="{FF2B5EF4-FFF2-40B4-BE49-F238E27FC236}">
                <a16:creationId xmlns="" xmlns:a16="http://schemas.microsoft.com/office/drawing/2014/main" id="{60C72CA6-FF15-43FD-BD92-8C1F6491AD35}"/>
              </a:ext>
            </a:extLst>
          </p:cNvPr>
          <p:cNvSpPr/>
          <p:nvPr userDrawn="1"/>
        </p:nvSpPr>
        <p:spPr>
          <a:xfrm>
            <a:off x="231354" y="213105"/>
            <a:ext cx="8681292" cy="473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DEB9A33C-7696-40C0-B506-5934AEFAE5A1}"/>
              </a:ext>
            </a:extLst>
          </p:cNvPr>
          <p:cNvSpPr/>
          <p:nvPr userDrawn="1"/>
        </p:nvSpPr>
        <p:spPr>
          <a:xfrm>
            <a:off x="187286" y="154237"/>
            <a:ext cx="8780444" cy="484742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6804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cSld name="1_仅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1951389996"/>
      </p:ext>
    </p:extLst>
  </p:cSld>
  <p:clrMapOvr>
    <a:masterClrMapping/>
  </p:clrMapOvr>
  <p:transition advClick="0" advTm="0"/>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cSld name="1_两栏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Tree>
    <p:extLst>
      <p:ext uri="{BB962C8B-B14F-4D97-AF65-F5344CB8AC3E}">
        <p14:creationId xmlns:p14="http://schemas.microsoft.com/office/powerpoint/2010/main" val="1687653251"/>
      </p:ext>
    </p:extLst>
  </p:cSld>
  <p:clrMapOvr>
    <a:masterClrMapping/>
  </p:clrMapOvr>
  <p:transition advClick="0" advTm="0"/>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cSld name="1_比较">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2982836290"/>
      </p:ext>
    </p:extLst>
  </p:cSld>
  <p:clrMapOvr>
    <a:masterClrMapping/>
  </p:clrMapOvr>
  <p:transition advClick="0" advTm="0"/>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cSld name="1_节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987641" y="2956997"/>
            <a:ext cx="3605213" cy="890862"/>
          </a:xfrm>
        </p:spPr>
        <p:txBody>
          <a:bodyPr/>
          <a:lstStyle/>
          <a:p>
            <a:fld id="{82F288E0-7875-42C4-84C8-98DBBD3BF4D2}"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2" name="文本框 1"/>
          <p:cNvSpPr txBox="1"/>
          <p:nvPr userDrawn="1"/>
        </p:nvSpPr>
        <p:spPr>
          <a:xfrm>
            <a:off x="1145381" y="4067002"/>
            <a:ext cx="2826068" cy="923330"/>
          </a:xfrm>
          <a:prstGeom prst="rect">
            <a:avLst/>
          </a:prstGeom>
          <a:noFill/>
        </p:spPr>
        <p:txBody>
          <a:bodyPr wrap="square" rtlCol="0">
            <a:spAutoFit/>
          </a:bodyPr>
          <a:lstStyle/>
          <a:p>
            <a:r>
              <a:rPr lang="zh-CN" altLang="en-US" sz="1350">
                <a:solidFill>
                  <a:srgbClr val="51A7BA">
                    <a:alpha val="0"/>
                  </a:srgbClr>
                </a:solidFill>
                <a:latin typeface="等线 Light"/>
                <a:ea typeface="+mj-ea"/>
                <a:cs typeface="宋体" panose="02010600030101010101" pitchFamily="2" charset="-122"/>
                <a:sym typeface="+mn-ea"/>
              </a:rPr>
              <a:t>感谢您下载包图网平台上提供的</a:t>
            </a:r>
            <a:r>
              <a:rPr lang="en-US" altLang="zh-CN" sz="1350">
                <a:solidFill>
                  <a:srgbClr val="51A7BA">
                    <a:alpha val="0"/>
                  </a:srgbClr>
                </a:solidFill>
                <a:latin typeface="等线 Light"/>
                <a:ea typeface="+mj-ea"/>
                <a:cs typeface="宋体" panose="02010600030101010101" pitchFamily="2" charset="-122"/>
                <a:sym typeface="+mn-ea"/>
              </a:rPr>
              <a:t>PPT</a:t>
            </a:r>
            <a:r>
              <a:rPr lang="zh-CN" altLang="en-US" sz="1350">
                <a:solidFill>
                  <a:srgbClr val="51A7BA">
                    <a:alpha val="0"/>
                  </a:srgbClr>
                </a:solidFill>
                <a:latin typeface="等线 Light"/>
                <a:ea typeface="+mj-ea"/>
                <a:cs typeface="宋体" panose="02010600030101010101" pitchFamily="2" charset="-122"/>
                <a:sym typeface="+mn-ea"/>
              </a:rPr>
              <a:t>模板！包图网是正版商业图库，所有原创作品（含预览图）均受著作权法保护。</a:t>
            </a:r>
          </a:p>
        </p:txBody>
      </p:sp>
    </p:spTree>
    <p:extLst>
      <p:ext uri="{BB962C8B-B14F-4D97-AF65-F5344CB8AC3E}">
        <p14:creationId xmlns:p14="http://schemas.microsoft.com/office/powerpoint/2010/main" val="4125568204"/>
      </p:ext>
    </p:extLst>
  </p:cSld>
  <p:clrMapOvr>
    <a:masterClrMapping/>
  </p:clrMapOvr>
  <p:transition advClick="0" advTm="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extLst>
          </p:cNvPr>
          <p:cNvSpPr>
            <a:spLocks noGrp="1"/>
          </p:cNvSpPr>
          <p:nvPr>
            <p:ph type="dt" sz="half" idx="10"/>
          </p:nvPr>
        </p:nvSpPr>
        <p:spPr>
          <a:ln/>
        </p:spPr>
        <p:txBody>
          <a:bodyPr/>
          <a:lstStyle>
            <a:lvl1pPr>
              <a:defRPr/>
            </a:lvl1pPr>
          </a:lstStyle>
          <a:p>
            <a:pPr>
              <a:defRPr/>
            </a:pPr>
            <a:fld id="{DB6AACBE-45FD-4676-9417-856C9A4636B1}" type="datetimeFigureOut">
              <a:rPr lang="zh-CN" altLang="en-US">
                <a:solidFill>
                  <a:prstClr val="black">
                    <a:tint val="75000"/>
                  </a:prstClr>
                </a:solidFill>
              </a:rPr>
              <a:pPr>
                <a:defRPr/>
              </a:pPr>
              <a:t>2019/4/15 Monday</a:t>
            </a:fld>
            <a:endParaRPr lang="en-US" altLang="zh-CN" dirty="0">
              <a:solidFill>
                <a:prstClr val="black">
                  <a:tint val="75000"/>
                </a:prstClr>
              </a:solidFill>
            </a:endParaRPr>
          </a:p>
        </p:txBody>
      </p:sp>
      <p:sp>
        <p:nvSpPr>
          <p:cNvPr id="4" name="页脚占位符 4">
            <a:extLst>
              <a:ext uri="{FF2B5EF4-FFF2-40B4-BE49-F238E27FC236}"/>
            </a:extLst>
          </p:cNvPr>
          <p:cNvSpPr>
            <a:spLocks noGrp="1"/>
          </p:cNvSpPr>
          <p:nvPr>
            <p:ph type="ftr" sz="quarter" idx="11"/>
          </p:nvPr>
        </p:nvSpPr>
        <p:spPr>
          <a:ln/>
        </p:spPr>
        <p:txBody>
          <a:bodyPr/>
          <a:lstStyle>
            <a:lvl1pPr>
              <a:defRPr/>
            </a:lvl1pPr>
          </a:lstStyle>
          <a:p>
            <a:pPr>
              <a:defRPr/>
            </a:pPr>
            <a:endParaRPr lang="zh-CN" altLang="en-US">
              <a:solidFill>
                <a:prstClr val="black">
                  <a:tint val="75000"/>
                </a:prstClr>
              </a:solidFill>
            </a:endParaRPr>
          </a:p>
        </p:txBody>
      </p:sp>
      <p:sp>
        <p:nvSpPr>
          <p:cNvPr id="5" name="灯片编号占位符 5">
            <a:extLst>
              <a:ext uri="{FF2B5EF4-FFF2-40B4-BE49-F238E27FC236}"/>
            </a:extLst>
          </p:cNvPr>
          <p:cNvSpPr>
            <a:spLocks noGrp="1"/>
          </p:cNvSpPr>
          <p:nvPr>
            <p:ph type="sldNum" sz="quarter" idx="12"/>
          </p:nvPr>
        </p:nvSpPr>
        <p:spPr>
          <a:ln/>
        </p:spPr>
        <p:txBody>
          <a:bodyPr/>
          <a:lstStyle>
            <a:lvl1pPr>
              <a:defRPr/>
            </a:lvl1pPr>
          </a:lstStyle>
          <a:p>
            <a:pPr>
              <a:defRPr/>
            </a:pPr>
            <a:fld id="{27641DB9-6BD5-43FE-A8A6-9B7B92719958}" type="slidenum">
              <a:rPr lang="zh-CN" altLang="en-US">
                <a:solidFill>
                  <a:prstClr val="black">
                    <a:tint val="75000"/>
                  </a:prstClr>
                </a:solidFill>
              </a:rPr>
              <a:pPr>
                <a:defRPr/>
              </a:pPr>
              <a:t>‹#›</a:t>
            </a:fld>
            <a:endParaRPr lang="en-US" altLang="zh-CN" dirty="0">
              <a:solidFill>
                <a:prstClr val="black">
                  <a:tint val="75000"/>
                </a:prstClr>
              </a:solidFill>
            </a:endParaRPr>
          </a:p>
        </p:txBody>
      </p:sp>
    </p:spTree>
    <p:extLst>
      <p:ext uri="{BB962C8B-B14F-4D97-AF65-F5344CB8AC3E}">
        <p14:creationId xmlns:p14="http://schemas.microsoft.com/office/powerpoint/2010/main" val="62341783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3"/>
            <a:ext cx="6858000" cy="1791253"/>
          </a:xfrm>
        </p:spPr>
        <p:txBody>
          <a:bodyPr anchor="b"/>
          <a:lstStyle>
            <a:lvl1pPr algn="ctr">
              <a:defRPr sz="4499"/>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710" indent="0" algn="ctr">
              <a:buNone/>
              <a:defRPr sz="1200"/>
            </a:lvl5pPr>
            <a:lvl6pPr marL="1714519" indent="0" algn="ctr">
              <a:buNone/>
              <a:defRPr sz="1200"/>
            </a:lvl6pPr>
            <a:lvl7pPr marL="2057327" indent="0" algn="ctr">
              <a:buNone/>
              <a:defRPr sz="1200"/>
            </a:lvl7pPr>
            <a:lvl8pPr marL="2400136" indent="0" algn="ctr">
              <a:buNone/>
              <a:defRPr sz="1200"/>
            </a:lvl8pPr>
            <a:lvl9pPr marL="2742945" indent="0" algn="ctr">
              <a:buNone/>
              <a:defRPr sz="12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6E09BD54-45FE-40E2-9BD2-E3691BB8205A}"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9096268"/>
      </p:ext>
    </p:extLst>
  </p:cSld>
  <p:clrMapOvr>
    <a:masterClrMapping/>
  </p:clrMapOvr>
  <p:transition spd="slow">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DC51899-228C-412B-8EFD-8A4EF0F4325F}"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9942046"/>
      </p:ext>
    </p:extLst>
  </p:cSld>
  <p:clrMapOvr>
    <a:masterClrMapping/>
  </p:clrMapOvr>
  <p:transition spd="slow">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699"/>
            <a:ext cx="7886700" cy="2140214"/>
          </a:xfrm>
        </p:spPr>
        <p:txBody>
          <a:bodyPr anchor="b"/>
          <a:lstStyle>
            <a:lvl1pPr>
              <a:defRPr sz="4499"/>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3888" y="3443160"/>
            <a:ext cx="7886700" cy="1125487"/>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710" indent="0">
              <a:buNone/>
              <a:defRPr sz="1200">
                <a:solidFill>
                  <a:schemeClr val="tx1">
                    <a:tint val="75000"/>
                  </a:schemeClr>
                </a:solidFill>
              </a:defRPr>
            </a:lvl5pPr>
            <a:lvl6pPr marL="1714519" indent="0">
              <a:buNone/>
              <a:defRPr sz="1200">
                <a:solidFill>
                  <a:schemeClr val="tx1">
                    <a:tint val="75000"/>
                  </a:schemeClr>
                </a:solidFill>
              </a:defRPr>
            </a:lvl6pPr>
            <a:lvl7pPr marL="2057327" indent="0">
              <a:buNone/>
              <a:defRPr sz="1200">
                <a:solidFill>
                  <a:schemeClr val="tx1">
                    <a:tint val="75000"/>
                  </a:schemeClr>
                </a:solidFill>
              </a:defRPr>
            </a:lvl7pPr>
            <a:lvl8pPr marL="2400136" indent="0">
              <a:buNone/>
              <a:defRPr sz="1200">
                <a:solidFill>
                  <a:schemeClr val="tx1">
                    <a:tint val="75000"/>
                  </a:schemeClr>
                </a:solidFill>
              </a:defRPr>
            </a:lvl8pPr>
            <a:lvl9pPr marL="2742945" indent="0">
              <a:buNone/>
              <a:defRPr sz="12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331F748A-438B-4722-B54A-88BA408DB35F}"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6231267"/>
      </p:ext>
    </p:extLst>
  </p:cSld>
  <p:clrMapOvr>
    <a:masterClrMapping/>
  </p:clrMapOvr>
  <p:transition spd="slow">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4629151" y="1369642"/>
            <a:ext cx="3886200" cy="326451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0A2403D-BFDE-423F-8A48-EDBF24D72CFA}"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11905012"/>
      </p:ext>
    </p:extLst>
  </p:cSld>
  <p:clrMapOvr>
    <a:masterClrMapping/>
  </p:clrMapOvr>
  <p:transition spd="slow">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9841" y="1261262"/>
            <a:ext cx="3868340" cy="618125"/>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710" indent="0">
              <a:buNone/>
              <a:defRPr sz="1200" b="1"/>
            </a:lvl5pPr>
            <a:lvl6pPr marL="1714519" indent="0">
              <a:buNone/>
              <a:defRPr sz="1200" b="1"/>
            </a:lvl6pPr>
            <a:lvl7pPr marL="2057327" indent="0">
              <a:buNone/>
              <a:defRPr sz="1200" b="1"/>
            </a:lvl7pPr>
            <a:lvl8pPr marL="2400136" indent="0">
              <a:buNone/>
              <a:defRPr sz="1200" b="1"/>
            </a:lvl8pPr>
            <a:lvl9pPr marL="2742945" indent="0">
              <a:buNone/>
              <a:defRPr sz="12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629841" y="1879387"/>
            <a:ext cx="3868340" cy="276429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2"/>
            <a:ext cx="3887391" cy="618125"/>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710" indent="0">
              <a:buNone/>
              <a:defRPr sz="1200" b="1"/>
            </a:lvl5pPr>
            <a:lvl6pPr marL="1714519" indent="0">
              <a:buNone/>
              <a:defRPr sz="1200" b="1"/>
            </a:lvl6pPr>
            <a:lvl7pPr marL="2057327" indent="0">
              <a:buNone/>
              <a:defRPr sz="1200" b="1"/>
            </a:lvl7pPr>
            <a:lvl8pPr marL="2400136" indent="0">
              <a:buNone/>
              <a:defRPr sz="1200" b="1"/>
            </a:lvl8pPr>
            <a:lvl9pPr marL="2742945" indent="0">
              <a:buNone/>
              <a:defRPr sz="12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4629150" y="1879387"/>
            <a:ext cx="3887391" cy="276429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fld id="{C764DE79-268F-4C1A-8933-263129D2AF90}" type="datetimeFigureOut">
              <a:rPr lang="en-US">
                <a:solidFill>
                  <a:prstClr val="black">
                    <a:tint val="75000"/>
                  </a:prstClr>
                </a:solidFill>
              </a:rPr>
              <a:pPr/>
              <a:t>4/15/2019</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6066EDA5-005A-4FC9-B30C-6027C638494F}"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2692370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18" Type="http://schemas.openxmlformats.org/officeDocument/2006/relationships/slideLayout" Target="../slideLayouts/slideLayout168.xml"/><Relationship Id="rId3" Type="http://schemas.openxmlformats.org/officeDocument/2006/relationships/slideLayout" Target="../slideLayouts/slideLayout153.xml"/><Relationship Id="rId21" Type="http://schemas.openxmlformats.org/officeDocument/2006/relationships/theme" Target="../theme/theme10.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slideLayout" Target="../slideLayouts/slideLayout167.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20" Type="http://schemas.openxmlformats.org/officeDocument/2006/relationships/slideLayout" Target="../slideLayouts/slideLayout170.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19" Type="http://schemas.openxmlformats.org/officeDocument/2006/relationships/slideLayout" Target="../slideLayouts/slideLayout169.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theme" Target="../theme/theme11.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6.jpeg"/><Relationship Id="rId5" Type="http://schemas.openxmlformats.org/officeDocument/2006/relationships/slideLayout" Target="../slideLayouts/slideLayout35.xml"/><Relationship Id="rId10" Type="http://schemas.openxmlformats.org/officeDocument/2006/relationships/theme" Target="../theme/theme3.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3" Type="http://schemas.openxmlformats.org/officeDocument/2006/relationships/slideLayout" Target="../slideLayouts/slideLayout76.xml"/><Relationship Id="rId21" Type="http://schemas.openxmlformats.org/officeDocument/2006/relationships/slideLayout" Target="../slideLayouts/slideLayout94.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26" Type="http://schemas.openxmlformats.org/officeDocument/2006/relationships/slideLayout" Target="../slideLayouts/slideLayout120.xml"/><Relationship Id="rId3" Type="http://schemas.openxmlformats.org/officeDocument/2006/relationships/slideLayout" Target="../slideLayouts/slideLayout97.xml"/><Relationship Id="rId21" Type="http://schemas.openxmlformats.org/officeDocument/2006/relationships/slideLayout" Target="../slideLayouts/slideLayout115.xml"/><Relationship Id="rId34" Type="http://schemas.openxmlformats.org/officeDocument/2006/relationships/slideLayout" Target="../slideLayouts/slideLayout128.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5" Type="http://schemas.openxmlformats.org/officeDocument/2006/relationships/slideLayout" Target="../slideLayouts/slideLayout119.xml"/><Relationship Id="rId33" Type="http://schemas.openxmlformats.org/officeDocument/2006/relationships/slideLayout" Target="../slideLayouts/slideLayout127.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0" Type="http://schemas.openxmlformats.org/officeDocument/2006/relationships/slideLayout" Target="../slideLayouts/slideLayout114.xml"/><Relationship Id="rId29" Type="http://schemas.openxmlformats.org/officeDocument/2006/relationships/slideLayout" Target="../slideLayouts/slideLayout123.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24" Type="http://schemas.openxmlformats.org/officeDocument/2006/relationships/slideLayout" Target="../slideLayouts/slideLayout118.xml"/><Relationship Id="rId32" Type="http://schemas.openxmlformats.org/officeDocument/2006/relationships/slideLayout" Target="../slideLayouts/slideLayout126.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23" Type="http://schemas.openxmlformats.org/officeDocument/2006/relationships/slideLayout" Target="../slideLayouts/slideLayout117.xml"/><Relationship Id="rId28" Type="http://schemas.openxmlformats.org/officeDocument/2006/relationships/slideLayout" Target="../slideLayouts/slideLayout122.xml"/><Relationship Id="rId10" Type="http://schemas.openxmlformats.org/officeDocument/2006/relationships/slideLayout" Target="../slideLayouts/slideLayout104.xml"/><Relationship Id="rId19" Type="http://schemas.openxmlformats.org/officeDocument/2006/relationships/slideLayout" Target="../slideLayouts/slideLayout113.xml"/><Relationship Id="rId31" Type="http://schemas.openxmlformats.org/officeDocument/2006/relationships/slideLayout" Target="../slideLayouts/slideLayout125.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 Id="rId22" Type="http://schemas.openxmlformats.org/officeDocument/2006/relationships/slideLayout" Target="../slideLayouts/slideLayout116.xml"/><Relationship Id="rId27" Type="http://schemas.openxmlformats.org/officeDocument/2006/relationships/slideLayout" Target="../slideLayouts/slideLayout121.xml"/><Relationship Id="rId30" Type="http://schemas.openxmlformats.org/officeDocument/2006/relationships/slideLayout" Target="../slideLayouts/slideLayout124.xml"/><Relationship Id="rId35" Type="http://schemas.openxmlformats.org/officeDocument/2006/relationships/theme" Target="../theme/theme7.xml"/><Relationship Id="rId8" Type="http://schemas.openxmlformats.org/officeDocument/2006/relationships/slideLayout" Target="../slideLayouts/slideLayout10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tags" Target="../tags/tag3.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tags" Target="../tags/tag2.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theme" Target="../theme/theme8.xml"/><Relationship Id="rId5" Type="http://schemas.openxmlformats.org/officeDocument/2006/relationships/slideLayout" Target="../slideLayouts/slideLayout13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tags" Target="../tags/tag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theme" Target="../theme/theme9.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4FC59B3-A42A-428B-B50E-84C31948EFDF}" type="datetimeFigureOut">
              <a:rPr lang="zh-CN" altLang="en-US" smtClean="0"/>
              <a:t>2019/4/15 Monday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8C7B6B6-5982-40F5-9800-9EE2485E23F6}" type="slidenum">
              <a:rPr lang="zh-CN" altLang="en-US" smtClean="0"/>
              <a:t>‹#›</a:t>
            </a:fld>
            <a:endParaRPr lang="zh-CN" altLang="en-US"/>
          </a:p>
        </p:txBody>
      </p:sp>
    </p:spTree>
    <p:extLst>
      <p:ext uri="{BB962C8B-B14F-4D97-AF65-F5344CB8AC3E}">
        <p14:creationId xmlns:p14="http://schemas.microsoft.com/office/powerpoint/2010/main" val="324592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2" r:id="rId7"/>
    <p:sldLayoutId id="2147483667" r:id="rId8"/>
    <p:sldLayoutId id="2147483673" r:id="rId9"/>
    <p:sldLayoutId id="2147483674" r:id="rId10"/>
    <p:sldLayoutId id="2147483668" r:id="rId11"/>
    <p:sldLayoutId id="2147483669" r:id="rId12"/>
    <p:sldLayoutId id="2147483670" r:id="rId13"/>
    <p:sldLayoutId id="2147483671" r:id="rId14"/>
    <p:sldLayoutId id="2147483675" r:id="rId15"/>
    <p:sldLayoutId id="2147483676" r:id="rId16"/>
    <p:sldLayoutId id="2147483677" r:id="rId17"/>
    <p:sldLayoutId id="2147483678" r:id="rId18"/>
    <p:sldLayoutId id="2147483681" r:id="rId19"/>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983"/>
            <a:fld id="{530820CF-B880-4189-942D-D702A7CBA730}" type="datetimeFigureOut">
              <a:rPr lang="zh-CN" altLang="en-US" smtClean="0">
                <a:solidFill>
                  <a:prstClr val="black">
                    <a:tint val="75000"/>
                  </a:prstClr>
                </a:solidFill>
              </a:rPr>
              <a:pPr defTabSz="685983"/>
              <a:t>2019/4/15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9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983"/>
            <a:fld id="{0C913308-F349-4B6D-A68A-DD1791B4A57B}" type="slidenum">
              <a:rPr lang="zh-CN" altLang="en-US" smtClean="0">
                <a:solidFill>
                  <a:prstClr val="black">
                    <a:tint val="75000"/>
                  </a:prstClr>
                </a:solidFill>
              </a:rPr>
              <a:pPr defTabSz="685983"/>
              <a:t>‹#›</a:t>
            </a:fld>
            <a:endParaRPr lang="zh-CN" altLang="en-US">
              <a:solidFill>
                <a:prstClr val="black">
                  <a:tint val="75000"/>
                </a:prstClr>
              </a:solidFill>
            </a:endParaRPr>
          </a:p>
        </p:txBody>
      </p:sp>
    </p:spTree>
    <p:extLst>
      <p:ext uri="{BB962C8B-B14F-4D97-AF65-F5344CB8AC3E}">
        <p14:creationId xmlns:p14="http://schemas.microsoft.com/office/powerpoint/2010/main" val="1734527916"/>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 id="2147483901" r:id="rId18"/>
    <p:sldLayoutId id="2147483902" r:id="rId19"/>
    <p:sldLayoutId id="2147483903" r:id="rId20"/>
  </p:sldLayoutIdLst>
  <p:txStyles>
    <p:titleStyle>
      <a:lvl1pPr algn="ctr" defTabSz="685983" rtl="0" eaLnBrk="1" latinLnBrk="0" hangingPunct="1">
        <a:spcBef>
          <a:spcPct val="0"/>
        </a:spcBef>
        <a:buNone/>
        <a:defRPr sz="3301" kern="1200">
          <a:solidFill>
            <a:schemeClr val="tx1"/>
          </a:solidFill>
          <a:latin typeface="+mj-lt"/>
          <a:ea typeface="+mj-ea"/>
          <a:cs typeface="+mj-cs"/>
        </a:defRPr>
      </a:lvl1pPr>
    </p:titleStyle>
    <p:bodyStyle>
      <a:lvl1pPr marL="257244" indent="-257244" algn="l" defTabSz="685983" rtl="0" eaLnBrk="1" latinLnBrk="0" hangingPunct="1">
        <a:spcBef>
          <a:spcPct val="20000"/>
        </a:spcBef>
        <a:buFont typeface="Arial" pitchFamily="34" charset="0"/>
        <a:buChar char="•"/>
        <a:defRPr sz="2401" kern="1200">
          <a:solidFill>
            <a:schemeClr val="tx1"/>
          </a:solidFill>
          <a:latin typeface="+mn-lt"/>
          <a:ea typeface="+mn-ea"/>
          <a:cs typeface="+mn-cs"/>
        </a:defRPr>
      </a:lvl1pPr>
      <a:lvl2pPr marL="557361" indent="-214370" algn="l" defTabSz="685983" rtl="0" eaLnBrk="1" latinLnBrk="0" hangingPunct="1">
        <a:spcBef>
          <a:spcPct val="20000"/>
        </a:spcBef>
        <a:buFont typeface="Arial" pitchFamily="34" charset="0"/>
        <a:buChar char="–"/>
        <a:defRPr sz="2101" kern="1200">
          <a:solidFill>
            <a:schemeClr val="tx1"/>
          </a:solidFill>
          <a:latin typeface="+mn-lt"/>
          <a:ea typeface="+mn-ea"/>
          <a:cs typeface="+mn-cs"/>
        </a:defRPr>
      </a:lvl2pPr>
      <a:lvl3pPr marL="857479" indent="-171496" algn="l" defTabSz="685983"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470"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461"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 y="1"/>
            <a:ext cx="9153525" cy="4862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23234" fontAlgn="base">
              <a:spcBef>
                <a:spcPct val="0"/>
              </a:spcBef>
              <a:spcAft>
                <a:spcPct val="0"/>
              </a:spcAft>
              <a:defRPr/>
            </a:pPr>
            <a:endParaRPr lang="zh-CN" altLang="en-US" sz="1621">
              <a:solidFill>
                <a:prstClr val="white"/>
              </a:solidFill>
            </a:endParaRPr>
          </a:p>
        </p:txBody>
      </p:sp>
      <p:sp>
        <p:nvSpPr>
          <p:cNvPr id="4" name="日期占位符 3"/>
          <p:cNvSpPr>
            <a:spLocks noGrp="1"/>
          </p:cNvSpPr>
          <p:nvPr>
            <p:ph type="dt" sz="half" idx="2"/>
          </p:nvPr>
        </p:nvSpPr>
        <p:spPr>
          <a:xfrm>
            <a:off x="457200" y="4193247"/>
            <a:ext cx="2133600" cy="274405"/>
          </a:xfrm>
          <a:prstGeom prst="rect">
            <a:avLst/>
          </a:prstGeom>
        </p:spPr>
        <p:txBody>
          <a:bodyPr vert="horz" lIns="91440" tIns="45720" rIns="91440" bIns="45720" rtlCol="0" anchor="ctr"/>
          <a:lstStyle>
            <a:lvl1pPr algn="l" eaLnBrk="1" hangingPunct="1">
              <a:buFontTx/>
              <a:buNone/>
              <a:defRPr sz="1080">
                <a:solidFill>
                  <a:prstClr val="black">
                    <a:tint val="75000"/>
                  </a:prstClr>
                </a:solidFill>
                <a:latin typeface="Arial" panose="020B0604020202020204" pitchFamily="34" charset="0"/>
              </a:defRPr>
            </a:lvl1pPr>
          </a:lstStyle>
          <a:p>
            <a:pPr defTabSz="823234" fontAlgn="base">
              <a:spcBef>
                <a:spcPct val="0"/>
              </a:spcBef>
              <a:spcAft>
                <a:spcPct val="0"/>
              </a:spcAft>
              <a:defRPr/>
            </a:pPr>
            <a:endParaRPr lang="en-US" altLang="zh-CN">
              <a:ea typeface="宋体" panose="02010600030101010101" pitchFamily="2" charset="-122"/>
            </a:endParaRPr>
          </a:p>
        </p:txBody>
      </p:sp>
      <p:sp>
        <p:nvSpPr>
          <p:cNvPr id="5" name="页脚占位符 4"/>
          <p:cNvSpPr>
            <a:spLocks noGrp="1"/>
          </p:cNvSpPr>
          <p:nvPr>
            <p:ph type="ftr" sz="quarter" idx="3"/>
          </p:nvPr>
        </p:nvSpPr>
        <p:spPr>
          <a:xfrm>
            <a:off x="3124200" y="4193247"/>
            <a:ext cx="2895600" cy="274405"/>
          </a:xfrm>
          <a:prstGeom prst="rect">
            <a:avLst/>
          </a:prstGeom>
        </p:spPr>
        <p:txBody>
          <a:bodyPr vert="horz" lIns="91440" tIns="45720" rIns="91440" bIns="45720" rtlCol="0" anchor="ctr"/>
          <a:lstStyle>
            <a:lvl1pPr algn="ctr" eaLnBrk="1" hangingPunct="1">
              <a:buFontTx/>
              <a:buNone/>
              <a:defRPr sz="1080">
                <a:solidFill>
                  <a:prstClr val="black">
                    <a:tint val="75000"/>
                  </a:prstClr>
                </a:solidFill>
                <a:latin typeface="Arial" panose="020B0604020202020204" pitchFamily="34" charset="0"/>
              </a:defRPr>
            </a:lvl1pPr>
          </a:lstStyle>
          <a:p>
            <a:pPr defTabSz="823234" fontAlgn="base">
              <a:spcBef>
                <a:spcPct val="0"/>
              </a:spcBef>
              <a:spcAft>
                <a:spcPct val="0"/>
              </a:spcAft>
              <a:defRPr/>
            </a:pPr>
            <a:endParaRPr lang="en-US" altLang="zh-CN">
              <a:ea typeface="宋体" panose="02010600030101010101" pitchFamily="2" charset="-122"/>
            </a:endParaRPr>
          </a:p>
        </p:txBody>
      </p:sp>
      <p:sp>
        <p:nvSpPr>
          <p:cNvPr id="6" name="灯片编号占位符 5"/>
          <p:cNvSpPr>
            <a:spLocks noGrp="1"/>
          </p:cNvSpPr>
          <p:nvPr>
            <p:ph type="sldNum" sz="quarter" idx="4"/>
          </p:nvPr>
        </p:nvSpPr>
        <p:spPr>
          <a:xfrm>
            <a:off x="6553200" y="4193247"/>
            <a:ext cx="2133600" cy="274405"/>
          </a:xfrm>
          <a:prstGeom prst="rect">
            <a:avLst/>
          </a:prstGeom>
        </p:spPr>
        <p:txBody>
          <a:bodyPr vert="horz" wrap="square" lIns="91440" tIns="45720" rIns="91440" bIns="45720" numCol="1" anchor="ctr" anchorCtr="0" compatLnSpc="1"/>
          <a:lstStyle>
            <a:lvl1pPr algn="r">
              <a:defRPr sz="1080">
                <a:solidFill>
                  <a:srgbClr val="898989"/>
                </a:solidFill>
              </a:defRPr>
            </a:lvl1pPr>
          </a:lstStyle>
          <a:p>
            <a:pPr defTabSz="823234" fontAlgn="base">
              <a:spcBef>
                <a:spcPct val="0"/>
              </a:spcBef>
              <a:spcAft>
                <a:spcPct val="0"/>
              </a:spcAft>
              <a:buFontTx/>
              <a:buChar char="•"/>
            </a:pPr>
            <a:fld id="{9A0DB2DC-4C9A-4742-B13C-FB6460FD3503}" type="slidenum">
              <a:rPr lang="en-US" altLang="zh-CN" noProof="1" smtClean="0">
                <a:latin typeface="Arial" panose="020B0604020202020204" pitchFamily="34" charset="0"/>
                <a:ea typeface="宋体" panose="02010600030101010101" pitchFamily="2" charset="-122"/>
              </a:rPr>
              <a:pPr defTabSz="823234" fontAlgn="base">
                <a:spcBef>
                  <a:spcPct val="0"/>
                </a:spcBef>
                <a:spcAft>
                  <a:spcPct val="0"/>
                </a:spcAft>
                <a:buFontTx/>
                <a:buChar char="•"/>
              </a:pPr>
              <a:t>‹#›</a:t>
            </a:fld>
            <a:endParaRPr lang="en-US" altLang="zh-CN" noProof="1">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888005840"/>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ransition>
    <p:fade/>
  </p:transition>
  <p:hf sldNum="0" hdr="0" ftr="0" dt="0"/>
  <p:txStyles>
    <p:titleStyle>
      <a:lvl1pPr algn="l" rtl="0" eaLnBrk="0" fontAlgn="base" hangingPunct="0">
        <a:spcBef>
          <a:spcPct val="0"/>
        </a:spcBef>
        <a:spcAft>
          <a:spcPct val="0"/>
        </a:spcAft>
        <a:defRPr sz="2521" b="1" kern="1200">
          <a:solidFill>
            <a:srgbClr val="716F70"/>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2pPr>
      <a:lvl3pPr algn="l" rtl="0" eaLnBrk="0" fontAlgn="base" hangingPunct="0">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3pPr>
      <a:lvl4pPr algn="l" rtl="0" eaLnBrk="0" fontAlgn="base" hangingPunct="0">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4pPr>
      <a:lvl5pPr algn="l" rtl="0" eaLnBrk="0" fontAlgn="base" hangingPunct="0">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5pPr>
      <a:lvl6pPr marL="411617" algn="l" rtl="0" fontAlgn="base">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6pPr>
      <a:lvl7pPr marL="823234" algn="l" rtl="0" fontAlgn="base">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7pPr>
      <a:lvl8pPr marL="1234851" algn="l" rtl="0" fontAlgn="base">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8pPr>
      <a:lvl9pPr marL="1646469" algn="l" rtl="0" fontAlgn="base">
        <a:spcBef>
          <a:spcPct val="0"/>
        </a:spcBef>
        <a:spcAft>
          <a:spcPct val="0"/>
        </a:spcAft>
        <a:defRPr sz="2521" b="1">
          <a:solidFill>
            <a:srgbClr val="716F70"/>
          </a:solidFill>
          <a:latin typeface="微软雅黑" panose="020B0503020204020204" pitchFamily="34" charset="-122"/>
          <a:ea typeface="微软雅黑" panose="020B0503020204020204" pitchFamily="34" charset="-122"/>
        </a:defRPr>
      </a:lvl9pPr>
    </p:titleStyle>
    <p:bodyStyle>
      <a:lvl1pPr marL="308713" indent="-308713" algn="l" rtl="0" eaLnBrk="0" fontAlgn="base" hangingPunct="0">
        <a:spcBef>
          <a:spcPct val="20000"/>
        </a:spcBef>
        <a:spcAft>
          <a:spcPct val="0"/>
        </a:spcAft>
        <a:buFont typeface="Arial" panose="020B0604020202020204" pitchFamily="34" charset="0"/>
        <a:buChar char="•"/>
        <a:defRPr sz="2521" kern="1200">
          <a:solidFill>
            <a:srgbClr val="716F70"/>
          </a:solidFill>
          <a:latin typeface="+mn-lt"/>
          <a:ea typeface="+mn-ea"/>
          <a:cs typeface="+mn-cs"/>
        </a:defRPr>
      </a:lvl1pPr>
      <a:lvl2pPr marL="668878" indent="-257261" algn="l" rtl="0" eaLnBrk="0" fontAlgn="base" hangingPunct="0">
        <a:spcBef>
          <a:spcPct val="20000"/>
        </a:spcBef>
        <a:spcAft>
          <a:spcPct val="0"/>
        </a:spcAft>
        <a:buFont typeface="Arial" panose="020B0604020202020204" pitchFamily="34" charset="0"/>
        <a:buChar char="–"/>
        <a:defRPr sz="2161" kern="1200">
          <a:solidFill>
            <a:srgbClr val="716F70"/>
          </a:solidFill>
          <a:latin typeface="+mn-lt"/>
          <a:ea typeface="+mn-ea"/>
          <a:cs typeface="+mn-cs"/>
        </a:defRPr>
      </a:lvl2pPr>
      <a:lvl3pPr marL="1029043" indent="-205809" algn="l" rtl="0" eaLnBrk="0" fontAlgn="base" hangingPunct="0">
        <a:spcBef>
          <a:spcPct val="20000"/>
        </a:spcBef>
        <a:spcAft>
          <a:spcPct val="0"/>
        </a:spcAft>
        <a:buFont typeface="Arial" panose="020B0604020202020204" pitchFamily="34" charset="0"/>
        <a:buChar char="•"/>
        <a:defRPr sz="1801" kern="1200">
          <a:solidFill>
            <a:srgbClr val="716F70"/>
          </a:solidFill>
          <a:latin typeface="+mn-lt"/>
          <a:ea typeface="+mn-ea"/>
          <a:cs typeface="+mn-cs"/>
        </a:defRPr>
      </a:lvl3pPr>
      <a:lvl4pPr marL="1440660" indent="-205809" algn="l" rtl="0" eaLnBrk="0" fontAlgn="base" hangingPunct="0">
        <a:spcBef>
          <a:spcPct val="20000"/>
        </a:spcBef>
        <a:spcAft>
          <a:spcPct val="0"/>
        </a:spcAft>
        <a:buFont typeface="Arial" panose="020B0604020202020204" pitchFamily="34" charset="0"/>
        <a:buChar char="–"/>
        <a:defRPr sz="1801" kern="1200">
          <a:solidFill>
            <a:srgbClr val="716F70"/>
          </a:solidFill>
          <a:latin typeface="+mn-lt"/>
          <a:ea typeface="+mn-ea"/>
          <a:cs typeface="+mn-cs"/>
        </a:defRPr>
      </a:lvl4pPr>
      <a:lvl5pPr marL="1852277" indent="-205809" algn="l" rtl="0" eaLnBrk="0" fontAlgn="base" hangingPunct="0">
        <a:spcBef>
          <a:spcPct val="20000"/>
        </a:spcBef>
        <a:spcAft>
          <a:spcPct val="0"/>
        </a:spcAft>
        <a:buFont typeface="Arial" panose="020B0604020202020204" pitchFamily="34" charset="0"/>
        <a:buChar char="»"/>
        <a:defRPr sz="1801" kern="1200">
          <a:solidFill>
            <a:srgbClr val="716F70"/>
          </a:solidFill>
          <a:latin typeface="+mn-lt"/>
          <a:ea typeface="+mn-ea"/>
          <a:cs typeface="+mn-cs"/>
        </a:defRPr>
      </a:lvl5pPr>
      <a:lvl6pPr marL="2263894" indent="-205809" algn="l" defTabSz="823234" rtl="0" eaLnBrk="1" latinLnBrk="0" hangingPunct="1">
        <a:spcBef>
          <a:spcPct val="20000"/>
        </a:spcBef>
        <a:buFont typeface="Arial" panose="020B0604020202020204" pitchFamily="34" charset="0"/>
        <a:buChar char="•"/>
        <a:defRPr sz="1801" kern="1200">
          <a:solidFill>
            <a:schemeClr val="tx1"/>
          </a:solidFill>
          <a:latin typeface="+mn-lt"/>
          <a:ea typeface="+mn-ea"/>
          <a:cs typeface="+mn-cs"/>
        </a:defRPr>
      </a:lvl6pPr>
      <a:lvl7pPr marL="2675512" indent="-205809" algn="l" defTabSz="823234" rtl="0" eaLnBrk="1" latinLnBrk="0" hangingPunct="1">
        <a:spcBef>
          <a:spcPct val="20000"/>
        </a:spcBef>
        <a:buFont typeface="Arial" panose="020B0604020202020204" pitchFamily="34" charset="0"/>
        <a:buChar char="•"/>
        <a:defRPr sz="1801" kern="1200">
          <a:solidFill>
            <a:schemeClr val="tx1"/>
          </a:solidFill>
          <a:latin typeface="+mn-lt"/>
          <a:ea typeface="+mn-ea"/>
          <a:cs typeface="+mn-cs"/>
        </a:defRPr>
      </a:lvl7pPr>
      <a:lvl8pPr marL="3087129" indent="-205809" algn="l" defTabSz="823234" rtl="0" eaLnBrk="1" latinLnBrk="0" hangingPunct="1">
        <a:spcBef>
          <a:spcPct val="20000"/>
        </a:spcBef>
        <a:buFont typeface="Arial" panose="020B0604020202020204" pitchFamily="34" charset="0"/>
        <a:buChar char="•"/>
        <a:defRPr sz="1801" kern="1200">
          <a:solidFill>
            <a:schemeClr val="tx1"/>
          </a:solidFill>
          <a:latin typeface="+mn-lt"/>
          <a:ea typeface="+mn-ea"/>
          <a:cs typeface="+mn-cs"/>
        </a:defRPr>
      </a:lvl8pPr>
      <a:lvl9pPr marL="3498746" indent="-205809" algn="l" defTabSz="823234" rtl="0" eaLnBrk="1" latinLnBrk="0" hangingPunct="1">
        <a:spcBef>
          <a:spcPct val="20000"/>
        </a:spcBef>
        <a:buFont typeface="Arial" panose="020B0604020202020204" pitchFamily="34" charset="0"/>
        <a:buChar char="•"/>
        <a:defRPr sz="1801" kern="1200">
          <a:solidFill>
            <a:schemeClr val="tx1"/>
          </a:solidFill>
          <a:latin typeface="+mn-lt"/>
          <a:ea typeface="+mn-ea"/>
          <a:cs typeface="+mn-cs"/>
        </a:defRPr>
      </a:lvl9pPr>
    </p:bodyStyle>
    <p:otherStyle>
      <a:defPPr>
        <a:defRPr lang="zh-CN"/>
      </a:defPPr>
      <a:lvl1pPr marL="0" algn="l" defTabSz="823234" rtl="0" eaLnBrk="1" latinLnBrk="0" hangingPunct="1">
        <a:defRPr sz="1621" kern="1200">
          <a:solidFill>
            <a:schemeClr val="tx1"/>
          </a:solidFill>
          <a:latin typeface="+mn-lt"/>
          <a:ea typeface="+mn-ea"/>
          <a:cs typeface="+mn-cs"/>
        </a:defRPr>
      </a:lvl1pPr>
      <a:lvl2pPr marL="411617" algn="l" defTabSz="823234" rtl="0" eaLnBrk="1" latinLnBrk="0" hangingPunct="1">
        <a:defRPr sz="1621" kern="1200">
          <a:solidFill>
            <a:schemeClr val="tx1"/>
          </a:solidFill>
          <a:latin typeface="+mn-lt"/>
          <a:ea typeface="+mn-ea"/>
          <a:cs typeface="+mn-cs"/>
        </a:defRPr>
      </a:lvl2pPr>
      <a:lvl3pPr marL="823234" algn="l" defTabSz="823234" rtl="0" eaLnBrk="1" latinLnBrk="0" hangingPunct="1">
        <a:defRPr sz="1621" kern="1200">
          <a:solidFill>
            <a:schemeClr val="tx1"/>
          </a:solidFill>
          <a:latin typeface="+mn-lt"/>
          <a:ea typeface="+mn-ea"/>
          <a:cs typeface="+mn-cs"/>
        </a:defRPr>
      </a:lvl3pPr>
      <a:lvl4pPr marL="1234851" algn="l" defTabSz="823234" rtl="0" eaLnBrk="1" latinLnBrk="0" hangingPunct="1">
        <a:defRPr sz="1621" kern="1200">
          <a:solidFill>
            <a:schemeClr val="tx1"/>
          </a:solidFill>
          <a:latin typeface="+mn-lt"/>
          <a:ea typeface="+mn-ea"/>
          <a:cs typeface="+mn-cs"/>
        </a:defRPr>
      </a:lvl4pPr>
      <a:lvl5pPr marL="1646469" algn="l" defTabSz="823234" rtl="0" eaLnBrk="1" latinLnBrk="0" hangingPunct="1">
        <a:defRPr sz="1621" kern="1200">
          <a:solidFill>
            <a:schemeClr val="tx1"/>
          </a:solidFill>
          <a:latin typeface="+mn-lt"/>
          <a:ea typeface="+mn-ea"/>
          <a:cs typeface="+mn-cs"/>
        </a:defRPr>
      </a:lvl5pPr>
      <a:lvl6pPr marL="2058086" algn="l" defTabSz="823234" rtl="0" eaLnBrk="1" latinLnBrk="0" hangingPunct="1">
        <a:defRPr sz="1621" kern="1200">
          <a:solidFill>
            <a:schemeClr val="tx1"/>
          </a:solidFill>
          <a:latin typeface="+mn-lt"/>
          <a:ea typeface="+mn-ea"/>
          <a:cs typeface="+mn-cs"/>
        </a:defRPr>
      </a:lvl6pPr>
      <a:lvl7pPr marL="2469703" algn="l" defTabSz="823234" rtl="0" eaLnBrk="1" latinLnBrk="0" hangingPunct="1">
        <a:defRPr sz="1621" kern="1200">
          <a:solidFill>
            <a:schemeClr val="tx1"/>
          </a:solidFill>
          <a:latin typeface="+mn-lt"/>
          <a:ea typeface="+mn-ea"/>
          <a:cs typeface="+mn-cs"/>
        </a:defRPr>
      </a:lvl7pPr>
      <a:lvl8pPr marL="2881320" algn="l" defTabSz="823234" rtl="0" eaLnBrk="1" latinLnBrk="0" hangingPunct="1">
        <a:defRPr sz="1621" kern="1200">
          <a:solidFill>
            <a:schemeClr val="tx1"/>
          </a:solidFill>
          <a:latin typeface="+mn-lt"/>
          <a:ea typeface="+mn-ea"/>
          <a:cs typeface="+mn-cs"/>
        </a:defRPr>
      </a:lvl8pPr>
      <a:lvl9pPr marL="3292937" algn="l" defTabSz="823234" rtl="0" eaLnBrk="1" latinLnBrk="0" hangingPunct="1">
        <a:defRPr sz="162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042"/>
            <a:ext cx="8229600" cy="85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457200" y="1200521"/>
            <a:ext cx="8229600" cy="339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900">
                <a:solidFill>
                  <a:prstClr val="black">
                    <a:tint val="75000"/>
                  </a:prstClr>
                </a:solidFill>
                <a:latin typeface="Calibri" panose="020F0502020204030204"/>
              </a:defRPr>
            </a:lvl1pPr>
          </a:lstStyle>
          <a:p>
            <a:pPr defTabSz="685800">
              <a:defRPr/>
            </a:pPr>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900">
                <a:solidFill>
                  <a:prstClr val="black">
                    <a:tint val="75000"/>
                  </a:prstClr>
                </a:solidFill>
                <a:latin typeface="Calibri" panose="020F0502020204030204"/>
              </a:defRPr>
            </a:lvl1pPr>
          </a:lstStyle>
          <a:p>
            <a:pPr defTabSz="685800">
              <a:defRPr/>
            </a:pPr>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eaLnBrk="1" fontAlgn="auto" hangingPunct="1">
              <a:spcBef>
                <a:spcPts val="0"/>
              </a:spcBef>
              <a:spcAft>
                <a:spcPts val="0"/>
              </a:spcAft>
              <a:buFontTx/>
              <a:buNone/>
              <a:defRPr sz="900">
                <a:solidFill>
                  <a:prstClr val="black">
                    <a:tint val="75000"/>
                  </a:prstClr>
                </a:solidFill>
                <a:latin typeface="Calibri" panose="020F0502020204030204"/>
              </a:defRPr>
            </a:lvl1pPr>
          </a:lstStyle>
          <a:p>
            <a:pPr defTabSz="685800">
              <a:defRPr/>
            </a:pPr>
            <a:fld id="{EFD9768B-0C92-430D-9865-0404F28DD3AC}" type="slidenum">
              <a:rPr lang="zh-CN" altLang="en-US" smtClean="0"/>
              <a:pPr defTabSz="685800">
                <a:defRPr/>
              </a:pPr>
              <a:t>‹#›</a:t>
            </a:fld>
            <a:endParaRPr lang="zh-CN" altLang="en-US"/>
          </a:p>
        </p:txBody>
      </p:sp>
    </p:spTree>
    <p:extLst>
      <p:ext uri="{BB962C8B-B14F-4D97-AF65-F5344CB8AC3E}">
        <p14:creationId xmlns:p14="http://schemas.microsoft.com/office/powerpoint/2010/main" val="57849897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6843034"/>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8" r:id="rId7"/>
    <p:sldLayoutId id="2147483749" r:id="rId8"/>
    <p:sldLayoutId id="2147483750" r:id="rId9"/>
  </p:sldLayoutIdLst>
  <p:timing>
    <p:tnLst>
      <p:par>
        <p:cTn id="1" dur="indefinite" restart="never" nodeType="tmRoot"/>
      </p:par>
    </p:tnLst>
  </p:timing>
  <p:txStyles>
    <p:titleStyle>
      <a:lvl1pPr algn="ctr" defTabSz="684610" rtl="0" eaLnBrk="0" fontAlgn="base" hangingPunct="0">
        <a:spcBef>
          <a:spcPct val="0"/>
        </a:spcBef>
        <a:spcAft>
          <a:spcPct val="0"/>
        </a:spcAft>
        <a:defRPr sz="3225" kern="1200">
          <a:solidFill>
            <a:schemeClr val="tx1"/>
          </a:solidFill>
          <a:latin typeface="+mj-lt"/>
          <a:ea typeface="+mj-ea"/>
          <a:cs typeface="+mj-cs"/>
        </a:defRPr>
      </a:lvl1pPr>
      <a:lvl2pPr algn="ctr" defTabSz="684610" rtl="0" eaLnBrk="0" fontAlgn="base" hangingPunct="0">
        <a:spcBef>
          <a:spcPct val="0"/>
        </a:spcBef>
        <a:spcAft>
          <a:spcPct val="0"/>
        </a:spcAft>
        <a:defRPr sz="3225">
          <a:solidFill>
            <a:schemeClr val="tx1"/>
          </a:solidFill>
          <a:latin typeface="Calibri" panose="020F0502020204030204" pitchFamily="34" charset="0"/>
          <a:ea typeface="宋体" panose="02010600030101010101" pitchFamily="2" charset="-122"/>
        </a:defRPr>
      </a:lvl2pPr>
      <a:lvl3pPr algn="ctr" defTabSz="684610" rtl="0" eaLnBrk="0" fontAlgn="base" hangingPunct="0">
        <a:spcBef>
          <a:spcPct val="0"/>
        </a:spcBef>
        <a:spcAft>
          <a:spcPct val="0"/>
        </a:spcAft>
        <a:defRPr sz="3225">
          <a:solidFill>
            <a:schemeClr val="tx1"/>
          </a:solidFill>
          <a:latin typeface="Calibri" panose="020F0502020204030204" pitchFamily="34" charset="0"/>
          <a:ea typeface="宋体" panose="02010600030101010101" pitchFamily="2" charset="-122"/>
        </a:defRPr>
      </a:lvl3pPr>
      <a:lvl4pPr algn="ctr" defTabSz="684610" rtl="0" eaLnBrk="0" fontAlgn="base" hangingPunct="0">
        <a:spcBef>
          <a:spcPct val="0"/>
        </a:spcBef>
        <a:spcAft>
          <a:spcPct val="0"/>
        </a:spcAft>
        <a:defRPr sz="3225">
          <a:solidFill>
            <a:schemeClr val="tx1"/>
          </a:solidFill>
          <a:latin typeface="Calibri" panose="020F0502020204030204" pitchFamily="34" charset="0"/>
          <a:ea typeface="宋体" panose="02010600030101010101" pitchFamily="2" charset="-122"/>
        </a:defRPr>
      </a:lvl4pPr>
      <a:lvl5pPr algn="ctr" defTabSz="684610" rtl="0" eaLnBrk="0" fontAlgn="base" hangingPunct="0">
        <a:spcBef>
          <a:spcPct val="0"/>
        </a:spcBef>
        <a:spcAft>
          <a:spcPct val="0"/>
        </a:spcAft>
        <a:defRPr sz="3225">
          <a:solidFill>
            <a:schemeClr val="tx1"/>
          </a:solidFill>
          <a:latin typeface="Calibri" panose="020F0502020204030204" pitchFamily="34" charset="0"/>
          <a:ea typeface="宋体" panose="02010600030101010101" pitchFamily="2" charset="-122"/>
        </a:defRPr>
      </a:lvl5pPr>
      <a:lvl6pPr marL="342900" algn="ctr" defTabSz="684610" rtl="0" fontAlgn="base">
        <a:spcBef>
          <a:spcPct val="0"/>
        </a:spcBef>
        <a:spcAft>
          <a:spcPct val="0"/>
        </a:spcAft>
        <a:defRPr sz="3225">
          <a:solidFill>
            <a:schemeClr val="tx1"/>
          </a:solidFill>
          <a:latin typeface="Calibri" panose="020F0502020204030204" pitchFamily="34" charset="0"/>
          <a:ea typeface="宋体" panose="02010600030101010101" pitchFamily="2" charset="-122"/>
        </a:defRPr>
      </a:lvl6pPr>
      <a:lvl7pPr marL="685800" algn="ctr" defTabSz="684610" rtl="0" fontAlgn="base">
        <a:spcBef>
          <a:spcPct val="0"/>
        </a:spcBef>
        <a:spcAft>
          <a:spcPct val="0"/>
        </a:spcAft>
        <a:defRPr sz="3225">
          <a:solidFill>
            <a:schemeClr val="tx1"/>
          </a:solidFill>
          <a:latin typeface="Calibri" panose="020F0502020204030204" pitchFamily="34" charset="0"/>
          <a:ea typeface="宋体" panose="02010600030101010101" pitchFamily="2" charset="-122"/>
        </a:defRPr>
      </a:lvl7pPr>
      <a:lvl8pPr marL="1028700" algn="ctr" defTabSz="684610" rtl="0" fontAlgn="base">
        <a:spcBef>
          <a:spcPct val="0"/>
        </a:spcBef>
        <a:spcAft>
          <a:spcPct val="0"/>
        </a:spcAft>
        <a:defRPr sz="3225">
          <a:solidFill>
            <a:schemeClr val="tx1"/>
          </a:solidFill>
          <a:latin typeface="Calibri" panose="020F0502020204030204" pitchFamily="34" charset="0"/>
          <a:ea typeface="宋体" panose="02010600030101010101" pitchFamily="2" charset="-122"/>
        </a:defRPr>
      </a:lvl8pPr>
      <a:lvl9pPr marL="1371600" algn="ctr" defTabSz="684610" rtl="0" fontAlgn="base">
        <a:spcBef>
          <a:spcPct val="0"/>
        </a:spcBef>
        <a:spcAft>
          <a:spcPct val="0"/>
        </a:spcAft>
        <a:defRPr sz="3225">
          <a:solidFill>
            <a:schemeClr val="tx1"/>
          </a:solidFill>
          <a:latin typeface="Calibri" panose="020F0502020204030204" pitchFamily="34" charset="0"/>
          <a:ea typeface="宋体" panose="02010600030101010101" pitchFamily="2" charset="-122"/>
        </a:defRPr>
      </a:lvl9pPr>
    </p:titleStyle>
    <p:bodyStyle>
      <a:lvl1pPr marL="255985" indent="-255985" algn="l" defTabSz="684610" rtl="0" eaLnBrk="0" fontAlgn="base" hangingPunct="0">
        <a:spcBef>
          <a:spcPct val="20000"/>
        </a:spcBef>
        <a:spcAft>
          <a:spcPct val="0"/>
        </a:spcAft>
        <a:buFont typeface="Arial" panose="020B0604020202020204" pitchFamily="34" charset="0"/>
        <a:buChar char="•"/>
        <a:defRPr sz="2325" kern="1200">
          <a:solidFill>
            <a:schemeClr val="tx1"/>
          </a:solidFill>
          <a:latin typeface="+mn-lt"/>
          <a:ea typeface="+mn-ea"/>
          <a:cs typeface="+mn-cs"/>
        </a:defRPr>
      </a:lvl1pPr>
      <a:lvl2pPr marL="556022" indent="-213122" algn="l" defTabSz="684610" rtl="0" eaLnBrk="0" fontAlgn="base" hangingPunct="0">
        <a:spcBef>
          <a:spcPct val="20000"/>
        </a:spcBef>
        <a:spcAft>
          <a:spcPct val="0"/>
        </a:spcAft>
        <a:buFont typeface="Arial" panose="020B0604020202020204" pitchFamily="34" charset="0"/>
        <a:buChar char="–"/>
        <a:defRPr sz="2025" kern="1200">
          <a:solidFill>
            <a:schemeClr val="tx1"/>
          </a:solidFill>
          <a:latin typeface="+mn-lt"/>
          <a:ea typeface="+mn-ea"/>
          <a:cs typeface="+mn-cs"/>
        </a:defRPr>
      </a:lvl2pPr>
      <a:lvl3pPr marL="856060" indent="-170260" algn="l" defTabSz="684610"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198960" indent="-170260" algn="l" defTabSz="68461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1860" indent="-170260" algn="l" defTabSz="68461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714" indent="-171428" algn="l" defTabSz="68571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72" indent="-171428" algn="l" defTabSz="68571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28" indent="-171428" algn="l" defTabSz="68571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286" indent="-171428" algn="l" defTabSz="68571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714" rtl="0" eaLnBrk="1" latinLnBrk="0" hangingPunct="1">
        <a:defRPr sz="1425" kern="1200">
          <a:solidFill>
            <a:schemeClr val="tx1"/>
          </a:solidFill>
          <a:latin typeface="+mn-lt"/>
          <a:ea typeface="+mn-ea"/>
          <a:cs typeface="+mn-cs"/>
        </a:defRPr>
      </a:lvl1pPr>
      <a:lvl2pPr marL="342858" algn="l" defTabSz="685714" rtl="0" eaLnBrk="1" latinLnBrk="0" hangingPunct="1">
        <a:defRPr sz="1425" kern="1200">
          <a:solidFill>
            <a:schemeClr val="tx1"/>
          </a:solidFill>
          <a:latin typeface="+mn-lt"/>
          <a:ea typeface="+mn-ea"/>
          <a:cs typeface="+mn-cs"/>
        </a:defRPr>
      </a:lvl2pPr>
      <a:lvl3pPr marL="685714" algn="l" defTabSz="685714" rtl="0" eaLnBrk="1" latinLnBrk="0" hangingPunct="1">
        <a:defRPr sz="1425" kern="1200">
          <a:solidFill>
            <a:schemeClr val="tx1"/>
          </a:solidFill>
          <a:latin typeface="+mn-lt"/>
          <a:ea typeface="+mn-ea"/>
          <a:cs typeface="+mn-cs"/>
        </a:defRPr>
      </a:lvl3pPr>
      <a:lvl4pPr marL="1028572" algn="l" defTabSz="685714" rtl="0" eaLnBrk="1" latinLnBrk="0" hangingPunct="1">
        <a:defRPr sz="1425" kern="1200">
          <a:solidFill>
            <a:schemeClr val="tx1"/>
          </a:solidFill>
          <a:latin typeface="+mn-lt"/>
          <a:ea typeface="+mn-ea"/>
          <a:cs typeface="+mn-cs"/>
        </a:defRPr>
      </a:lvl4pPr>
      <a:lvl5pPr marL="1371428" algn="l" defTabSz="685714" rtl="0" eaLnBrk="1" latinLnBrk="0" hangingPunct="1">
        <a:defRPr sz="1425" kern="1200">
          <a:solidFill>
            <a:schemeClr val="tx1"/>
          </a:solidFill>
          <a:latin typeface="+mn-lt"/>
          <a:ea typeface="+mn-ea"/>
          <a:cs typeface="+mn-cs"/>
        </a:defRPr>
      </a:lvl5pPr>
      <a:lvl6pPr marL="1714286" algn="l" defTabSz="685714" rtl="0" eaLnBrk="1" latinLnBrk="0" hangingPunct="1">
        <a:defRPr sz="1425" kern="1200">
          <a:solidFill>
            <a:schemeClr val="tx1"/>
          </a:solidFill>
          <a:latin typeface="+mn-lt"/>
          <a:ea typeface="+mn-ea"/>
          <a:cs typeface="+mn-cs"/>
        </a:defRPr>
      </a:lvl6pPr>
      <a:lvl7pPr marL="2057143" algn="l" defTabSz="685714" rtl="0" eaLnBrk="1" latinLnBrk="0" hangingPunct="1">
        <a:defRPr sz="1425" kern="1200">
          <a:solidFill>
            <a:schemeClr val="tx1"/>
          </a:solidFill>
          <a:latin typeface="+mn-lt"/>
          <a:ea typeface="+mn-ea"/>
          <a:cs typeface="+mn-cs"/>
        </a:defRPr>
      </a:lvl7pPr>
      <a:lvl8pPr marL="2400000" algn="l" defTabSz="685714" rtl="0" eaLnBrk="1" latinLnBrk="0" hangingPunct="1">
        <a:defRPr sz="1425" kern="1200">
          <a:solidFill>
            <a:schemeClr val="tx1"/>
          </a:solidFill>
          <a:latin typeface="+mn-lt"/>
          <a:ea typeface="+mn-ea"/>
          <a:cs typeface="+mn-cs"/>
        </a:defRPr>
      </a:lvl8pPr>
      <a:lvl9pPr marL="2742857" algn="l" defTabSz="685714" rtl="0" eaLnBrk="1" latinLnBrk="0" hangingPunct="1">
        <a:defRPr sz="142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E8DC"/>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629841" y="273929"/>
            <a:ext cx="7884319" cy="994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ctr" anchorCtr="0" compatLnSpc="1">
            <a:prstTxWarp prst="textNoShape">
              <a:avLst/>
            </a:prstTxWarp>
          </a:bodyPr>
          <a:lstStyle/>
          <a:p>
            <a:pPr lvl="0"/>
            <a:r>
              <a:rPr lang="zh-CN" altLang="en-US" smtClean="0"/>
              <a:t>单击此处编辑母版标题样式</a:t>
            </a:r>
          </a:p>
        </p:txBody>
      </p:sp>
      <p:sp>
        <p:nvSpPr>
          <p:cNvPr id="5123" name="文本占位符 2"/>
          <p:cNvSpPr>
            <a:spLocks noGrp="1"/>
          </p:cNvSpPr>
          <p:nvPr>
            <p:ph type="body" idx="1"/>
          </p:nvPr>
        </p:nvSpPr>
        <p:spPr bwMode="auto">
          <a:xfrm>
            <a:off x="629841" y="1369642"/>
            <a:ext cx="7884319" cy="326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a:extLst>
              <a:ext uri="{FF2B5EF4-FFF2-40B4-BE49-F238E27FC236}"/>
            </a:extLst>
          </p:cNvPr>
          <p:cNvSpPr>
            <a:spLocks noGrp="1"/>
          </p:cNvSpPr>
          <p:nvPr>
            <p:ph type="dt" sz="half" idx="2"/>
          </p:nvPr>
        </p:nvSpPr>
        <p:spPr bwMode="auto">
          <a:xfrm>
            <a:off x="629841" y="4768735"/>
            <a:ext cx="2055019" cy="27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ctr" anchorCtr="0" compatLnSpc="1">
            <a:prstTxWarp prst="textNoShape">
              <a:avLst/>
            </a:prstTxWarp>
          </a:bodyPr>
          <a:lstStyle>
            <a:lvl1pPr defTabSz="654519" eaLnBrk="1" hangingPunct="1">
              <a:buFont typeface="Arial" panose="020B0604020202020204" pitchFamily="34" charset="0"/>
              <a:buNone/>
              <a:defRPr sz="861">
                <a:solidFill>
                  <a:srgbClr val="898989"/>
                </a:solidFill>
              </a:defRPr>
            </a:lvl1pPr>
          </a:lstStyle>
          <a:p>
            <a:pPr fontAlgn="base">
              <a:spcBef>
                <a:spcPct val="0"/>
              </a:spcBef>
              <a:spcAft>
                <a:spcPct val="0"/>
              </a:spcAft>
              <a:defRPr/>
            </a:pPr>
            <a:fld id="{B8DBDF1B-2843-409C-BCB1-EADC2BB5D58E}" type="datetimeFigureOut">
              <a:rPr lang="zh-CN" altLang="en-US">
                <a:latin typeface="Arial" panose="020B0604020202020204" pitchFamily="34" charset="0"/>
                <a:ea typeface="宋体" panose="02010600030101010101" pitchFamily="2" charset="-122"/>
              </a:rPr>
              <a:pPr fontAlgn="base">
                <a:spcBef>
                  <a:spcPct val="0"/>
                </a:spcBef>
                <a:spcAft>
                  <a:spcPct val="0"/>
                </a:spcAft>
                <a:defRPr/>
              </a:pPr>
              <a:t>2019/4/15 Monday</a:t>
            </a:fld>
            <a:endParaRPr lang="en-US" altLang="zh-CN">
              <a:latin typeface="Arial" panose="020B0604020202020204" pitchFamily="34" charset="0"/>
              <a:ea typeface="宋体" panose="02010600030101010101" pitchFamily="2" charset="-122"/>
            </a:endParaRPr>
          </a:p>
        </p:txBody>
      </p:sp>
      <p:sp>
        <p:nvSpPr>
          <p:cNvPr id="5" name="页脚占位符 4">
            <a:extLst>
              <a:ext uri="{FF2B5EF4-FFF2-40B4-BE49-F238E27FC236}"/>
            </a:extLst>
          </p:cNvPr>
          <p:cNvSpPr>
            <a:spLocks noGrp="1"/>
          </p:cNvSpPr>
          <p:nvPr>
            <p:ph type="ftr" sz="quarter" idx="3"/>
          </p:nvPr>
        </p:nvSpPr>
        <p:spPr bwMode="auto">
          <a:xfrm>
            <a:off x="3030141" y="4768735"/>
            <a:ext cx="3083719" cy="27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ctr" anchorCtr="0" compatLnSpc="1">
            <a:prstTxWarp prst="textNoShape">
              <a:avLst/>
            </a:prstTxWarp>
          </a:bodyPr>
          <a:lstStyle>
            <a:lvl1pPr algn="ctr" defTabSz="654519" eaLnBrk="1" hangingPunct="1">
              <a:buFont typeface="Arial" panose="020B0604020202020204" pitchFamily="34" charset="0"/>
              <a:buNone/>
              <a:defRPr sz="861">
                <a:solidFill>
                  <a:srgbClr val="898989"/>
                </a:solidFill>
              </a:defRPr>
            </a:lvl1pPr>
          </a:lstStyle>
          <a:p>
            <a:pPr fontAlgn="base">
              <a:spcBef>
                <a:spcPct val="0"/>
              </a:spcBef>
              <a:spcAft>
                <a:spcPct val="0"/>
              </a:spcAft>
              <a:defRPr/>
            </a:pPr>
            <a:endParaRPr lang="zh-CN" altLang="en-US">
              <a:latin typeface="Arial" panose="020B0604020202020204" pitchFamily="34" charset="0"/>
              <a:ea typeface="宋体" panose="02010600030101010101" pitchFamily="2" charset="-122"/>
            </a:endParaRPr>
          </a:p>
        </p:txBody>
      </p:sp>
      <p:sp>
        <p:nvSpPr>
          <p:cNvPr id="6" name="灯片编号占位符 5">
            <a:extLst>
              <a:ext uri="{FF2B5EF4-FFF2-40B4-BE49-F238E27FC236}"/>
            </a:extLst>
          </p:cNvPr>
          <p:cNvSpPr>
            <a:spLocks noGrp="1"/>
          </p:cNvSpPr>
          <p:nvPr>
            <p:ph type="sldNum" sz="quarter" idx="4"/>
          </p:nvPr>
        </p:nvSpPr>
        <p:spPr bwMode="auto">
          <a:xfrm>
            <a:off x="6459141" y="4768735"/>
            <a:ext cx="2055019" cy="27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ctr" anchorCtr="0" compatLnSpc="1">
            <a:prstTxWarp prst="textNoShape">
              <a:avLst/>
            </a:prstTxWarp>
          </a:bodyPr>
          <a:lstStyle>
            <a:lvl1pPr algn="r" defTabSz="654519" eaLnBrk="1" hangingPunct="1">
              <a:buFont typeface="Arial" panose="020B0604020202020204" pitchFamily="34" charset="0"/>
              <a:buNone/>
              <a:defRPr sz="861">
                <a:solidFill>
                  <a:srgbClr val="898989"/>
                </a:solidFill>
              </a:defRPr>
            </a:lvl1pPr>
          </a:lstStyle>
          <a:p>
            <a:pPr fontAlgn="base">
              <a:spcBef>
                <a:spcPct val="0"/>
              </a:spcBef>
              <a:spcAft>
                <a:spcPct val="0"/>
              </a:spcAft>
              <a:defRPr/>
            </a:pPr>
            <a:fld id="{4E324F94-0475-4D64-AE6C-2ECBAE039C4A}" type="slidenum">
              <a:rPr lang="zh-CN" altLang="en-US">
                <a:latin typeface="Arial" panose="020B0604020202020204" pitchFamily="34" charset="0"/>
                <a:ea typeface="宋体" panose="02010600030101010101" pitchFamily="2" charset="-122"/>
              </a:rPr>
              <a:pPr fontAlgn="base">
                <a:spcBef>
                  <a:spcPct val="0"/>
                </a:spcBef>
                <a:spcAft>
                  <a:spcPct val="0"/>
                </a:spcAft>
                <a:defRPr/>
              </a:p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54076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transition/>
  <p:txStyles>
    <p:titleStyle>
      <a:lvl1pPr algn="l" defTabSz="652463" rtl="0" eaLnBrk="0" fontAlgn="base" hangingPunct="0">
        <a:lnSpc>
          <a:spcPct val="90000"/>
        </a:lnSpc>
        <a:spcBef>
          <a:spcPct val="0"/>
        </a:spcBef>
        <a:spcAft>
          <a:spcPct val="0"/>
        </a:spcAft>
        <a:defRPr sz="3150" kern="1200">
          <a:solidFill>
            <a:schemeClr val="tx1"/>
          </a:solidFill>
          <a:latin typeface="+mj-lt"/>
          <a:ea typeface="+mj-ea"/>
          <a:cs typeface="+mj-cs"/>
        </a:defRPr>
      </a:lvl1pPr>
      <a:lvl2pPr algn="l" defTabSz="652463" rtl="0" eaLnBrk="0" fontAlgn="base" hangingPunct="0">
        <a:lnSpc>
          <a:spcPct val="90000"/>
        </a:lnSpc>
        <a:spcBef>
          <a:spcPct val="0"/>
        </a:spcBef>
        <a:spcAft>
          <a:spcPct val="0"/>
        </a:spcAft>
        <a:defRPr sz="3150">
          <a:solidFill>
            <a:schemeClr val="tx1"/>
          </a:solidFill>
          <a:latin typeface="Calibri Light" panose="020F0302020204030204" pitchFamily="34" charset="0"/>
          <a:ea typeface="Microsoft YaHei UI" panose="020B0503020204020204" pitchFamily="34" charset="-122"/>
        </a:defRPr>
      </a:lvl2pPr>
      <a:lvl3pPr algn="l" defTabSz="652463" rtl="0" eaLnBrk="0" fontAlgn="base" hangingPunct="0">
        <a:lnSpc>
          <a:spcPct val="90000"/>
        </a:lnSpc>
        <a:spcBef>
          <a:spcPct val="0"/>
        </a:spcBef>
        <a:spcAft>
          <a:spcPct val="0"/>
        </a:spcAft>
        <a:defRPr sz="3150">
          <a:solidFill>
            <a:schemeClr val="tx1"/>
          </a:solidFill>
          <a:latin typeface="Calibri Light" panose="020F0302020204030204" pitchFamily="34" charset="0"/>
          <a:ea typeface="Microsoft YaHei UI" panose="020B0503020204020204" pitchFamily="34" charset="-122"/>
        </a:defRPr>
      </a:lvl3pPr>
      <a:lvl4pPr algn="l" defTabSz="652463" rtl="0" eaLnBrk="0" fontAlgn="base" hangingPunct="0">
        <a:lnSpc>
          <a:spcPct val="90000"/>
        </a:lnSpc>
        <a:spcBef>
          <a:spcPct val="0"/>
        </a:spcBef>
        <a:spcAft>
          <a:spcPct val="0"/>
        </a:spcAft>
        <a:defRPr sz="3150">
          <a:solidFill>
            <a:schemeClr val="tx1"/>
          </a:solidFill>
          <a:latin typeface="Calibri Light" panose="020F0302020204030204" pitchFamily="34" charset="0"/>
          <a:ea typeface="Microsoft YaHei UI" panose="020B0503020204020204" pitchFamily="34" charset="-122"/>
        </a:defRPr>
      </a:lvl4pPr>
      <a:lvl5pPr algn="l" defTabSz="652463" rtl="0" eaLnBrk="0" fontAlgn="base" hangingPunct="0">
        <a:lnSpc>
          <a:spcPct val="90000"/>
        </a:lnSpc>
        <a:spcBef>
          <a:spcPct val="0"/>
        </a:spcBef>
        <a:spcAft>
          <a:spcPct val="0"/>
        </a:spcAft>
        <a:defRPr sz="3150">
          <a:solidFill>
            <a:schemeClr val="tx1"/>
          </a:solidFill>
          <a:latin typeface="Calibri Light" panose="020F0302020204030204" pitchFamily="34" charset="0"/>
          <a:ea typeface="Microsoft YaHei UI" panose="020B0503020204020204" pitchFamily="34" charset="-122"/>
        </a:defRPr>
      </a:lvl5pPr>
      <a:lvl6pPr marL="437359" algn="l" rtl="0" fontAlgn="base">
        <a:lnSpc>
          <a:spcPct val="90000"/>
        </a:lnSpc>
        <a:spcBef>
          <a:spcPct val="0"/>
        </a:spcBef>
        <a:spcAft>
          <a:spcPct val="0"/>
        </a:spcAft>
        <a:defRPr sz="4209">
          <a:solidFill>
            <a:schemeClr val="tx1"/>
          </a:solidFill>
          <a:latin typeface="Calibri Light" panose="020F0302020204030204" pitchFamily="34" charset="0"/>
          <a:ea typeface="宋体" panose="02010600030101010101" pitchFamily="2" charset="-122"/>
        </a:defRPr>
      </a:lvl6pPr>
      <a:lvl7pPr marL="874717" algn="l" rtl="0" fontAlgn="base">
        <a:lnSpc>
          <a:spcPct val="90000"/>
        </a:lnSpc>
        <a:spcBef>
          <a:spcPct val="0"/>
        </a:spcBef>
        <a:spcAft>
          <a:spcPct val="0"/>
        </a:spcAft>
        <a:defRPr sz="4209">
          <a:solidFill>
            <a:schemeClr val="tx1"/>
          </a:solidFill>
          <a:latin typeface="Calibri Light" panose="020F0302020204030204" pitchFamily="34" charset="0"/>
          <a:ea typeface="宋体" panose="02010600030101010101" pitchFamily="2" charset="-122"/>
        </a:defRPr>
      </a:lvl7pPr>
      <a:lvl8pPr marL="1312074" algn="l" rtl="0" fontAlgn="base">
        <a:lnSpc>
          <a:spcPct val="90000"/>
        </a:lnSpc>
        <a:spcBef>
          <a:spcPct val="0"/>
        </a:spcBef>
        <a:spcAft>
          <a:spcPct val="0"/>
        </a:spcAft>
        <a:defRPr sz="4209">
          <a:solidFill>
            <a:schemeClr val="tx1"/>
          </a:solidFill>
          <a:latin typeface="Calibri Light" panose="020F0302020204030204" pitchFamily="34" charset="0"/>
          <a:ea typeface="宋体" panose="02010600030101010101" pitchFamily="2" charset="-122"/>
        </a:defRPr>
      </a:lvl8pPr>
      <a:lvl9pPr marL="1749432" algn="l" rtl="0" fontAlgn="base">
        <a:lnSpc>
          <a:spcPct val="90000"/>
        </a:lnSpc>
        <a:spcBef>
          <a:spcPct val="0"/>
        </a:spcBef>
        <a:spcAft>
          <a:spcPct val="0"/>
        </a:spcAft>
        <a:defRPr sz="4209">
          <a:solidFill>
            <a:schemeClr val="tx1"/>
          </a:solidFill>
          <a:latin typeface="Calibri Light" panose="020F0302020204030204" pitchFamily="34" charset="0"/>
          <a:ea typeface="宋体" panose="02010600030101010101" pitchFamily="2" charset="-122"/>
        </a:defRPr>
      </a:lvl9pPr>
    </p:titleStyle>
    <p:bodyStyle>
      <a:lvl1pPr marL="161925" indent="-161925" algn="l" defTabSz="652463" rtl="0" eaLnBrk="0" fontAlgn="base" hangingPunct="0">
        <a:lnSpc>
          <a:spcPct val="90000"/>
        </a:lnSpc>
        <a:spcBef>
          <a:spcPts val="722"/>
        </a:spcBef>
        <a:spcAft>
          <a:spcPct val="0"/>
        </a:spcAft>
        <a:buFont typeface="Arial" panose="020B0604020202020204" pitchFamily="34" charset="0"/>
        <a:buChar char="•"/>
        <a:defRPr sz="1950" kern="1200">
          <a:solidFill>
            <a:schemeClr val="tx1"/>
          </a:solidFill>
          <a:latin typeface="+mn-lt"/>
          <a:ea typeface="+mn-ea"/>
          <a:cs typeface="+mn-cs"/>
        </a:defRPr>
      </a:lvl1pPr>
      <a:lvl2pPr marL="488156" indent="-160735" algn="l" defTabSz="652463" rtl="0" eaLnBrk="0" fontAlgn="base" hangingPunct="0">
        <a:lnSpc>
          <a:spcPct val="90000"/>
        </a:lnSpc>
        <a:spcBef>
          <a:spcPts val="356"/>
        </a:spcBef>
        <a:spcAft>
          <a:spcPct val="0"/>
        </a:spcAft>
        <a:buFont typeface="Arial" panose="020B0604020202020204" pitchFamily="34" charset="0"/>
        <a:buChar char="•"/>
        <a:defRPr kern="1200">
          <a:solidFill>
            <a:schemeClr val="tx1"/>
          </a:solidFill>
          <a:latin typeface="+mn-lt"/>
          <a:ea typeface="+mn-ea"/>
          <a:cs typeface="+mn-cs"/>
        </a:defRPr>
      </a:lvl2pPr>
      <a:lvl3pPr marL="816769" indent="-161925" algn="l" defTabSz="652463" rtl="0" eaLnBrk="0" fontAlgn="base" hangingPunct="0">
        <a:lnSpc>
          <a:spcPct val="90000"/>
        </a:lnSpc>
        <a:spcBef>
          <a:spcPts val="356"/>
        </a:spcBef>
        <a:spcAft>
          <a:spcPct val="0"/>
        </a:spcAft>
        <a:buFont typeface="Arial" panose="020B0604020202020204" pitchFamily="34" charset="0"/>
        <a:buChar char="•"/>
        <a:defRPr sz="1425" kern="1200">
          <a:solidFill>
            <a:schemeClr val="tx1"/>
          </a:solidFill>
          <a:latin typeface="+mn-lt"/>
          <a:ea typeface="+mn-ea"/>
          <a:cs typeface="+mn-cs"/>
        </a:defRPr>
      </a:lvl3pPr>
      <a:lvl4pPr marL="1144191" indent="-161925" algn="l" defTabSz="652463" rtl="0" eaLnBrk="0" fontAlgn="base" hangingPunct="0">
        <a:lnSpc>
          <a:spcPct val="90000"/>
        </a:lnSpc>
        <a:spcBef>
          <a:spcPts val="356"/>
        </a:spcBef>
        <a:spcAft>
          <a:spcPct val="0"/>
        </a:spcAft>
        <a:buFont typeface="Arial" panose="020B0604020202020204" pitchFamily="34" charset="0"/>
        <a:buChar char="•"/>
        <a:defRPr sz="1200" kern="1200">
          <a:solidFill>
            <a:schemeClr val="tx1"/>
          </a:solidFill>
          <a:latin typeface="+mn-lt"/>
          <a:ea typeface="+mn-ea"/>
          <a:cs typeface="+mn-cs"/>
        </a:defRPr>
      </a:lvl4pPr>
      <a:lvl5pPr marL="1470422" indent="-161925" algn="l" defTabSz="652463" rtl="0" eaLnBrk="0" fontAlgn="base" hangingPunct="0">
        <a:lnSpc>
          <a:spcPct val="90000"/>
        </a:lnSpc>
        <a:spcBef>
          <a:spcPts val="356"/>
        </a:spcBef>
        <a:spcAft>
          <a:spcPct val="0"/>
        </a:spcAft>
        <a:buFont typeface="Arial" panose="020B0604020202020204" pitchFamily="34" charset="0"/>
        <a:buChar char="•"/>
        <a:defRPr sz="1200" kern="1200">
          <a:solidFill>
            <a:schemeClr val="tx1"/>
          </a:solidFill>
          <a:latin typeface="+mn-lt"/>
          <a:ea typeface="+mn-ea"/>
          <a:cs typeface="+mn-cs"/>
        </a:defRPr>
      </a:lvl5pPr>
      <a:lvl6pPr marL="2405469" indent="-218679" algn="l" defTabSz="874717" rtl="0" eaLnBrk="1" latinLnBrk="0" hangingPunct="1">
        <a:lnSpc>
          <a:spcPct val="90000"/>
        </a:lnSpc>
        <a:spcBef>
          <a:spcPts val="479"/>
        </a:spcBef>
        <a:buFont typeface="Arial" panose="020B0604020202020204" pitchFamily="34" charset="0"/>
        <a:buChar char="•"/>
        <a:defRPr sz="1722" kern="1200">
          <a:solidFill>
            <a:schemeClr val="tx1"/>
          </a:solidFill>
          <a:latin typeface="+mn-lt"/>
          <a:ea typeface="+mn-ea"/>
          <a:cs typeface="+mn-cs"/>
        </a:defRPr>
      </a:lvl6pPr>
      <a:lvl7pPr marL="2842828" indent="-218679" algn="l" defTabSz="874717" rtl="0" eaLnBrk="1" latinLnBrk="0" hangingPunct="1">
        <a:lnSpc>
          <a:spcPct val="90000"/>
        </a:lnSpc>
        <a:spcBef>
          <a:spcPts val="479"/>
        </a:spcBef>
        <a:buFont typeface="Arial" panose="020B0604020202020204" pitchFamily="34" charset="0"/>
        <a:buChar char="•"/>
        <a:defRPr sz="1722" kern="1200">
          <a:solidFill>
            <a:schemeClr val="tx1"/>
          </a:solidFill>
          <a:latin typeface="+mn-lt"/>
          <a:ea typeface="+mn-ea"/>
          <a:cs typeface="+mn-cs"/>
        </a:defRPr>
      </a:lvl7pPr>
      <a:lvl8pPr marL="3280186" indent="-218679" algn="l" defTabSz="874717" rtl="0" eaLnBrk="1" latinLnBrk="0" hangingPunct="1">
        <a:lnSpc>
          <a:spcPct val="90000"/>
        </a:lnSpc>
        <a:spcBef>
          <a:spcPts val="479"/>
        </a:spcBef>
        <a:buFont typeface="Arial" panose="020B0604020202020204" pitchFamily="34" charset="0"/>
        <a:buChar char="•"/>
        <a:defRPr sz="1722" kern="1200">
          <a:solidFill>
            <a:schemeClr val="tx1"/>
          </a:solidFill>
          <a:latin typeface="+mn-lt"/>
          <a:ea typeface="+mn-ea"/>
          <a:cs typeface="+mn-cs"/>
        </a:defRPr>
      </a:lvl8pPr>
      <a:lvl9pPr marL="3717543" indent="-218679" algn="l" defTabSz="874717" rtl="0" eaLnBrk="1" latinLnBrk="0" hangingPunct="1">
        <a:lnSpc>
          <a:spcPct val="90000"/>
        </a:lnSpc>
        <a:spcBef>
          <a:spcPts val="479"/>
        </a:spcBef>
        <a:buFont typeface="Arial" panose="020B0604020202020204" pitchFamily="34" charset="0"/>
        <a:buChar char="•"/>
        <a:defRPr sz="1722" kern="1200">
          <a:solidFill>
            <a:schemeClr val="tx1"/>
          </a:solidFill>
          <a:latin typeface="+mn-lt"/>
          <a:ea typeface="+mn-ea"/>
          <a:cs typeface="+mn-cs"/>
        </a:defRPr>
      </a:lvl9pPr>
    </p:bodyStyle>
    <p:otherStyle>
      <a:defPPr>
        <a:defRPr lang="zh-CN"/>
      </a:defPPr>
      <a:lvl1pPr marL="0" algn="l" defTabSz="874717" rtl="0" eaLnBrk="1" latinLnBrk="0" hangingPunct="1">
        <a:defRPr sz="1722" kern="1200">
          <a:solidFill>
            <a:schemeClr val="tx1"/>
          </a:solidFill>
          <a:latin typeface="+mn-lt"/>
          <a:ea typeface="+mn-ea"/>
          <a:cs typeface="+mn-cs"/>
        </a:defRPr>
      </a:lvl1pPr>
      <a:lvl2pPr marL="437359" algn="l" defTabSz="874717" rtl="0" eaLnBrk="1" latinLnBrk="0" hangingPunct="1">
        <a:defRPr sz="1722" kern="1200">
          <a:solidFill>
            <a:schemeClr val="tx1"/>
          </a:solidFill>
          <a:latin typeface="+mn-lt"/>
          <a:ea typeface="+mn-ea"/>
          <a:cs typeface="+mn-cs"/>
        </a:defRPr>
      </a:lvl2pPr>
      <a:lvl3pPr marL="874717" algn="l" defTabSz="874717" rtl="0" eaLnBrk="1" latinLnBrk="0" hangingPunct="1">
        <a:defRPr sz="1722" kern="1200">
          <a:solidFill>
            <a:schemeClr val="tx1"/>
          </a:solidFill>
          <a:latin typeface="+mn-lt"/>
          <a:ea typeface="+mn-ea"/>
          <a:cs typeface="+mn-cs"/>
        </a:defRPr>
      </a:lvl3pPr>
      <a:lvl4pPr marL="1312074" algn="l" defTabSz="874717" rtl="0" eaLnBrk="1" latinLnBrk="0" hangingPunct="1">
        <a:defRPr sz="1722" kern="1200">
          <a:solidFill>
            <a:schemeClr val="tx1"/>
          </a:solidFill>
          <a:latin typeface="+mn-lt"/>
          <a:ea typeface="+mn-ea"/>
          <a:cs typeface="+mn-cs"/>
        </a:defRPr>
      </a:lvl4pPr>
      <a:lvl5pPr marL="1749432" algn="l" defTabSz="874717" rtl="0" eaLnBrk="1" latinLnBrk="0" hangingPunct="1">
        <a:defRPr sz="1722" kern="1200">
          <a:solidFill>
            <a:schemeClr val="tx1"/>
          </a:solidFill>
          <a:latin typeface="+mn-lt"/>
          <a:ea typeface="+mn-ea"/>
          <a:cs typeface="+mn-cs"/>
        </a:defRPr>
      </a:lvl5pPr>
      <a:lvl6pPr marL="2186790" algn="l" defTabSz="874717" rtl="0" eaLnBrk="1" latinLnBrk="0" hangingPunct="1">
        <a:defRPr sz="1722" kern="1200">
          <a:solidFill>
            <a:schemeClr val="tx1"/>
          </a:solidFill>
          <a:latin typeface="+mn-lt"/>
          <a:ea typeface="+mn-ea"/>
          <a:cs typeface="+mn-cs"/>
        </a:defRPr>
      </a:lvl6pPr>
      <a:lvl7pPr marL="2624149" algn="l" defTabSz="874717" rtl="0" eaLnBrk="1" latinLnBrk="0" hangingPunct="1">
        <a:defRPr sz="1722" kern="1200">
          <a:solidFill>
            <a:schemeClr val="tx1"/>
          </a:solidFill>
          <a:latin typeface="+mn-lt"/>
          <a:ea typeface="+mn-ea"/>
          <a:cs typeface="+mn-cs"/>
        </a:defRPr>
      </a:lvl7pPr>
      <a:lvl8pPr marL="3061506" algn="l" defTabSz="874717" rtl="0" eaLnBrk="1" latinLnBrk="0" hangingPunct="1">
        <a:defRPr sz="1722" kern="1200">
          <a:solidFill>
            <a:schemeClr val="tx1"/>
          </a:solidFill>
          <a:latin typeface="+mn-lt"/>
          <a:ea typeface="+mn-ea"/>
          <a:cs typeface="+mn-cs"/>
        </a:defRPr>
      </a:lvl8pPr>
      <a:lvl9pPr marL="3498865" algn="l" defTabSz="874717" rtl="0" eaLnBrk="1" latinLnBrk="0" hangingPunct="1">
        <a:defRPr sz="172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316626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 id="2147483786" r:id="rId2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4FC59B3-A42A-428B-B50E-84C31948EFDF}" type="datetimeFigureOut">
              <a:rPr lang="zh-CN" altLang="en-US" smtClean="0">
                <a:solidFill>
                  <a:prstClr val="black">
                    <a:tint val="75000"/>
                  </a:prstClr>
                </a:solidFill>
              </a:rPr>
              <a:pPr/>
              <a:t>2019/4/15 Monday</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8C7B6B6-5982-40F5-9800-9EE2485E23F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8896991"/>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 id="2147483807" r:id="rId20"/>
    <p:sldLayoutId id="2147483808" r:id="rId2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628487" y="273865"/>
            <a:ext cx="7887027" cy="994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4294967295"/>
          </p:nvPr>
        </p:nvSpPr>
        <p:spPr bwMode="auto">
          <a:xfrm>
            <a:off x="628487" y="1369325"/>
            <a:ext cx="7887027" cy="326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486" y="4768822"/>
            <a:ext cx="2058055" cy="273865"/>
          </a:xfrm>
          <a:prstGeom prst="rect">
            <a:avLst/>
          </a:prstGeom>
        </p:spPr>
        <p:txBody>
          <a:bodyPr vert="horz" lIns="91440" tIns="45720" rIns="91440" bIns="45720" rtlCol="0" anchor="ctr"/>
          <a:lstStyle>
            <a:lvl1pPr algn="l" fontAlgn="auto">
              <a:defRPr sz="900" noProof="1" smtClean="0">
                <a:solidFill>
                  <a:schemeClr val="tx1">
                    <a:tint val="75000"/>
                  </a:schemeClr>
                </a:solidFill>
                <a:latin typeface="+mn-lt"/>
                <a:ea typeface="+mn-ea"/>
              </a:defRPr>
            </a:lvl1pPr>
          </a:lstStyle>
          <a:p>
            <a:pPr defTabSz="914156">
              <a:spcBef>
                <a:spcPct val="0"/>
              </a:spcBef>
              <a:spcAft>
                <a:spcPct val="0"/>
              </a:spcAft>
            </a:pPr>
            <a:fld id="{C764DE79-268F-4C1A-8933-263129D2AF90}" type="datetimeFigureOut">
              <a:rPr lang="en-US" smtClean="0">
                <a:solidFill>
                  <a:prstClr val="black">
                    <a:tint val="75000"/>
                  </a:prstClr>
                </a:solidFill>
              </a:rPr>
              <a:pPr defTabSz="914156">
                <a:spcBef>
                  <a:spcPct val="0"/>
                </a:spcBef>
                <a:spcAft>
                  <a:spcPct val="0"/>
                </a:spcAft>
              </a:pPr>
              <a:t>4/15/2019</a:t>
            </a:fld>
            <a:endParaRPr lang="en-US" dirty="0">
              <a:solidFill>
                <a:prstClr val="black">
                  <a:tint val="75000"/>
                </a:prstClr>
              </a:solidFill>
              <a:ea typeface="宋体" panose="02010600030101010101" pitchFamily="2" charset="-122"/>
            </a:endParaRPr>
          </a:p>
        </p:txBody>
      </p:sp>
      <p:sp>
        <p:nvSpPr>
          <p:cNvPr id="5" name="Footer Placeholder 4"/>
          <p:cNvSpPr>
            <a:spLocks noGrp="1"/>
          </p:cNvSpPr>
          <p:nvPr>
            <p:ph type="ftr" sz="quarter" idx="3"/>
          </p:nvPr>
        </p:nvSpPr>
        <p:spPr>
          <a:xfrm>
            <a:off x="3029352" y="4768822"/>
            <a:ext cx="3085297" cy="273865"/>
          </a:xfrm>
          <a:prstGeom prst="rect">
            <a:avLst/>
          </a:prstGeom>
        </p:spPr>
        <p:txBody>
          <a:bodyPr vert="horz" lIns="91440" tIns="45720" rIns="91440" bIns="45720" rtlCol="0" anchor="ctr"/>
          <a:lstStyle>
            <a:lvl1pPr algn="ctr" fontAlgn="auto">
              <a:defRPr sz="900" noProof="1" dirty="0">
                <a:solidFill>
                  <a:schemeClr val="tx1">
                    <a:tint val="75000"/>
                  </a:schemeClr>
                </a:solidFill>
              </a:defRPr>
            </a:lvl1pPr>
          </a:lstStyle>
          <a:p>
            <a:pPr defTabSz="914156">
              <a:spcBef>
                <a:spcPct val="0"/>
              </a:spcBef>
              <a:spcAft>
                <a:spcPct val="0"/>
              </a:spcAft>
            </a:pPr>
            <a:endParaRPr lang="en-US">
              <a:solidFill>
                <a:prstClr val="black">
                  <a:tint val="75000"/>
                </a:prstClr>
              </a:solidFill>
              <a:ea typeface="宋体" panose="02010600030101010101" pitchFamily="2" charset="-122"/>
            </a:endParaRPr>
          </a:p>
        </p:txBody>
      </p:sp>
      <p:sp>
        <p:nvSpPr>
          <p:cNvPr id="6" name="Slide Number Placeholder 5"/>
          <p:cNvSpPr>
            <a:spLocks noGrp="1"/>
          </p:cNvSpPr>
          <p:nvPr>
            <p:ph type="sldNum" sz="quarter" idx="4"/>
          </p:nvPr>
        </p:nvSpPr>
        <p:spPr>
          <a:xfrm>
            <a:off x="6457460" y="4768822"/>
            <a:ext cx="2058054" cy="273865"/>
          </a:xfrm>
          <a:prstGeom prst="rect">
            <a:avLst/>
          </a:prstGeom>
        </p:spPr>
        <p:txBody>
          <a:bodyPr vert="horz" lIns="91440" tIns="45720" rIns="91440" bIns="45720" rtlCol="0" anchor="ctr"/>
          <a:lstStyle>
            <a:lvl1pPr algn="r" fontAlgn="auto">
              <a:defRPr sz="900" noProof="1" smtClean="0">
                <a:solidFill>
                  <a:schemeClr val="tx1">
                    <a:tint val="75000"/>
                  </a:schemeClr>
                </a:solidFill>
                <a:latin typeface="+mn-lt"/>
                <a:ea typeface="+mn-ea"/>
              </a:defRPr>
            </a:lvl1pPr>
          </a:lstStyle>
          <a:p>
            <a:pPr defTabSz="914156">
              <a:spcBef>
                <a:spcPct val="0"/>
              </a:spcBef>
              <a:spcAft>
                <a:spcPct val="0"/>
              </a:spcAft>
            </a:pPr>
            <a:fld id="{C8B6F6D7-6631-4454-BBD7-FBDF1567433A}" type="slidenum">
              <a:rPr lang="en-US" smtClean="0">
                <a:solidFill>
                  <a:prstClr val="black">
                    <a:tint val="75000"/>
                  </a:prstClr>
                </a:solidFill>
              </a:rPr>
              <a:pPr defTabSz="914156">
                <a:spcBef>
                  <a:spcPct val="0"/>
                </a:spcBef>
                <a:spcAft>
                  <a:spcPct val="0"/>
                </a:spcAft>
              </a:pPr>
              <a:t>‹#›</a:t>
            </a:fld>
            <a:endParaRPr lang="en-US" dirty="0">
              <a:solidFill>
                <a:prstClr val="black">
                  <a:tint val="75000"/>
                </a:prstClr>
              </a:solidFill>
              <a:ea typeface="宋体" panose="02010600030101010101" pitchFamily="2" charset="-122"/>
            </a:endParaRPr>
          </a:p>
        </p:txBody>
      </p:sp>
    </p:spTree>
    <p:extLst>
      <p:ext uri="{BB962C8B-B14F-4D97-AF65-F5344CB8AC3E}">
        <p14:creationId xmlns:p14="http://schemas.microsoft.com/office/powerpoint/2010/main" val="1659344747"/>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 id="2147483839" r:id="rId17"/>
    <p:sldLayoutId id="2147483840" r:id="rId18"/>
    <p:sldLayoutId id="2147483841" r:id="rId19"/>
    <p:sldLayoutId id="2147483842" r:id="rId20"/>
    <p:sldLayoutId id="2147483843" r:id="rId21"/>
    <p:sldLayoutId id="2147483844" r:id="rId22"/>
    <p:sldLayoutId id="2147483845" r:id="rId23"/>
    <p:sldLayoutId id="2147483846" r:id="rId24"/>
    <p:sldLayoutId id="2147483847" r:id="rId25"/>
    <p:sldLayoutId id="2147483848" r:id="rId26"/>
    <p:sldLayoutId id="2147483849" r:id="rId27"/>
    <p:sldLayoutId id="2147483850" r:id="rId28"/>
    <p:sldLayoutId id="2147483851" r:id="rId29"/>
    <p:sldLayoutId id="2147483852" r:id="rId30"/>
    <p:sldLayoutId id="2147483853" r:id="rId31"/>
    <p:sldLayoutId id="2147483854" r:id="rId32"/>
    <p:sldLayoutId id="2147483855" r:id="rId33"/>
    <p:sldLayoutId id="2147483856" r:id="rId34"/>
  </p:sldLayoutIdLst>
  <p:transition spd="slow">
    <p:wipe/>
  </p:transition>
  <p:txStyles>
    <p:titleStyle>
      <a:lvl1pPr algn="l" rtl="0" fontAlgn="base">
        <a:lnSpc>
          <a:spcPct val="90000"/>
        </a:lnSpc>
        <a:spcBef>
          <a:spcPct val="0"/>
        </a:spcBef>
        <a:spcAft>
          <a:spcPct val="0"/>
        </a:spcAft>
        <a:defRPr sz="3299" kern="1200">
          <a:solidFill>
            <a:schemeClr val="tx1"/>
          </a:solidFill>
          <a:latin typeface="+mj-lt"/>
          <a:ea typeface="+mj-ea"/>
          <a:cs typeface="+mj-cs"/>
        </a:defRPr>
      </a:lvl1pPr>
      <a:lvl2pPr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5pPr>
      <a:lvl6pPr marL="342809"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6pPr>
      <a:lvl7pPr marL="685617"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7pPr>
      <a:lvl8pPr marL="1028426"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8pPr>
      <a:lvl9pPr marL="1371234" algn="l" rtl="0" fontAlgn="base">
        <a:lnSpc>
          <a:spcPct val="90000"/>
        </a:lnSpc>
        <a:spcBef>
          <a:spcPct val="0"/>
        </a:spcBef>
        <a:spcAft>
          <a:spcPct val="0"/>
        </a:spcAft>
        <a:defRPr sz="3299">
          <a:solidFill>
            <a:schemeClr val="tx1"/>
          </a:solidFill>
          <a:latin typeface="Calibri Light" panose="020F0302020204030204" pitchFamily="34" charset="0"/>
          <a:ea typeface="宋体" panose="02010600030101010101" pitchFamily="2" charset="-122"/>
        </a:defRPr>
      </a:lvl9pPr>
    </p:titleStyle>
    <p:bodyStyle>
      <a:lvl1pPr marL="171404" indent="-171404" algn="l" rtl="0" fontAlgn="base">
        <a:lnSpc>
          <a:spcPct val="90000"/>
        </a:lnSpc>
        <a:spcBef>
          <a:spcPts val="750"/>
        </a:spcBef>
        <a:spcAft>
          <a:spcPct val="0"/>
        </a:spcAft>
        <a:buFont typeface="Arial" panose="020B0604020202020204" pitchFamily="34" charset="0"/>
        <a:buChar char="•"/>
        <a:defRPr sz="2099" kern="1200">
          <a:solidFill>
            <a:schemeClr val="tx1"/>
          </a:solidFill>
          <a:latin typeface="+mn-lt"/>
          <a:ea typeface="+mn-ea"/>
          <a:cs typeface="+mn-cs"/>
        </a:defRPr>
      </a:lvl1pPr>
      <a:lvl2pPr marL="514213" indent="-171404" algn="l" rtl="0" fontAlgn="base">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021" indent="-171404"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199830" indent="-171404"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2639" indent="-171404"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2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2"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54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34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710" algn="l" defTabSz="685617" rtl="0" eaLnBrk="1" latinLnBrk="0" hangingPunct="1">
        <a:defRPr sz="1350" kern="1200">
          <a:solidFill>
            <a:schemeClr val="tx1"/>
          </a:solidFill>
          <a:latin typeface="+mn-lt"/>
          <a:ea typeface="+mn-ea"/>
          <a:cs typeface="+mn-cs"/>
        </a:defRPr>
      </a:lvl5pPr>
      <a:lvl6pPr marL="1714519" algn="l" defTabSz="685617" rtl="0" eaLnBrk="1" latinLnBrk="0" hangingPunct="1">
        <a:defRPr sz="1350" kern="1200">
          <a:solidFill>
            <a:schemeClr val="tx1"/>
          </a:solidFill>
          <a:latin typeface="+mn-lt"/>
          <a:ea typeface="+mn-ea"/>
          <a:cs typeface="+mn-cs"/>
        </a:defRPr>
      </a:lvl6pPr>
      <a:lvl7pPr marL="2057327" algn="l" defTabSz="685617" rtl="0" eaLnBrk="1" latinLnBrk="0" hangingPunct="1">
        <a:defRPr sz="1350" kern="1200">
          <a:solidFill>
            <a:schemeClr val="tx1"/>
          </a:solidFill>
          <a:latin typeface="+mn-lt"/>
          <a:ea typeface="+mn-ea"/>
          <a:cs typeface="+mn-cs"/>
        </a:defRPr>
      </a:lvl7pPr>
      <a:lvl8pPr marL="2400136" algn="l" defTabSz="685617" rtl="0" eaLnBrk="1" latinLnBrk="0" hangingPunct="1">
        <a:defRPr sz="1350" kern="1200">
          <a:solidFill>
            <a:schemeClr val="tx1"/>
          </a:solidFill>
          <a:latin typeface="+mn-lt"/>
          <a:ea typeface="+mn-ea"/>
          <a:cs typeface="+mn-cs"/>
        </a:defRPr>
      </a:lvl8pPr>
      <a:lvl9pPr marL="2742945" algn="l" defTabSz="685617"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custDataLst>
              <p:tags r:id="rId12"/>
            </p:custDataLst>
          </p:nvPr>
        </p:nvSpPr>
        <p:spPr bwMode="auto">
          <a:xfrm>
            <a:off x="628487" y="381030"/>
            <a:ext cx="7887027" cy="887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custDataLst>
              <p:tags r:id="rId13"/>
            </p:custDataLst>
          </p:nvPr>
        </p:nvSpPr>
        <p:spPr bwMode="auto">
          <a:xfrm>
            <a:off x="628487" y="1369325"/>
            <a:ext cx="7887027" cy="326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486" y="4768822"/>
            <a:ext cx="2058055" cy="273865"/>
          </a:xfrm>
          <a:prstGeom prst="rect">
            <a:avLst/>
          </a:prstGeom>
        </p:spPr>
        <p:txBody>
          <a:bodyPr vert="horz" lIns="91440" tIns="45720" rIns="91440" bIns="45720" rtlCol="0" anchor="ctr">
            <a:normAutofit/>
          </a:bodyPr>
          <a:lstStyle>
            <a:lvl1pPr algn="l" fontAlgn="auto">
              <a:defRPr sz="900" noProof="1" smtClean="0">
                <a:solidFill>
                  <a:schemeClr val="tx1">
                    <a:tint val="75000"/>
                  </a:schemeClr>
                </a:solidFill>
                <a:latin typeface="+mn-lt"/>
                <a:ea typeface="+mn-ea"/>
              </a:defRPr>
            </a:lvl1pPr>
          </a:lstStyle>
          <a:p>
            <a:pPr defTabSz="914156">
              <a:spcBef>
                <a:spcPct val="0"/>
              </a:spcBef>
              <a:spcAft>
                <a:spcPct val="0"/>
              </a:spcAft>
            </a:pPr>
            <a:fld id="{7354D34B-28E5-40EC-AC2A-BD58C81C0076}" type="datetimeFigureOut">
              <a:rPr lang="zh-CN" altLang="en-US" smtClean="0">
                <a:solidFill>
                  <a:prstClr val="black">
                    <a:tint val="75000"/>
                  </a:prstClr>
                </a:solidFill>
              </a:rPr>
              <a:pPr defTabSz="914156">
                <a:spcBef>
                  <a:spcPct val="0"/>
                </a:spcBef>
                <a:spcAft>
                  <a:spcPct val="0"/>
                </a:spcAft>
              </a:pPr>
              <a:t>2019/4/15 Monday</a:t>
            </a:fld>
            <a:endParaRPr lang="zh-CN" altLang="en-US">
              <a:solidFill>
                <a:prstClr val="black">
                  <a:tint val="75000"/>
                </a:prstClr>
              </a:solidFill>
              <a:latin typeface="Calibri" panose="020F0502020204030204" pitchFamily="34" charset="0"/>
              <a:ea typeface="宋体" panose="02010600030101010101" pitchFamily="2" charset="-122"/>
            </a:endParaRPr>
          </a:p>
        </p:txBody>
      </p:sp>
      <p:sp>
        <p:nvSpPr>
          <p:cNvPr id="5" name="页脚占位符 4"/>
          <p:cNvSpPr>
            <a:spLocks noGrp="1"/>
          </p:cNvSpPr>
          <p:nvPr>
            <p:ph type="ftr" sz="quarter" idx="3"/>
          </p:nvPr>
        </p:nvSpPr>
        <p:spPr>
          <a:xfrm>
            <a:off x="3029352" y="4768822"/>
            <a:ext cx="3085297" cy="273865"/>
          </a:xfrm>
          <a:prstGeom prst="rect">
            <a:avLst/>
          </a:prstGeom>
        </p:spPr>
        <p:txBody>
          <a:bodyPr vert="horz" lIns="91440" tIns="45720" rIns="91440" bIns="45720" rtlCol="0" anchor="ctr">
            <a:normAutofit/>
          </a:bodyPr>
          <a:lstStyle>
            <a:lvl1pPr algn="ctr" fontAlgn="auto">
              <a:defRPr sz="900" noProof="1">
                <a:solidFill>
                  <a:schemeClr val="tx1">
                    <a:tint val="75000"/>
                  </a:schemeClr>
                </a:solidFill>
              </a:defRPr>
            </a:lvl1pPr>
          </a:lstStyle>
          <a:p>
            <a:pPr defTabSz="914156">
              <a:spcBef>
                <a:spcPct val="0"/>
              </a:spcBef>
              <a:spcAft>
                <a:spcPct val="0"/>
              </a:spcAft>
            </a:pPr>
            <a:endParaRPr lang="zh-CN" altLang="en-US">
              <a:solidFill>
                <a:prstClr val="black">
                  <a:tint val="75000"/>
                </a:prstClr>
              </a:solidFill>
              <a:latin typeface="Calibri" panose="020F0502020204030204" pitchFamily="34" charset="0"/>
              <a:ea typeface="宋体" panose="02010600030101010101" pitchFamily="2" charset="-122"/>
            </a:endParaRPr>
          </a:p>
        </p:txBody>
      </p:sp>
      <p:sp>
        <p:nvSpPr>
          <p:cNvPr id="6" name="灯片编号占位符 5"/>
          <p:cNvSpPr>
            <a:spLocks noGrp="1"/>
          </p:cNvSpPr>
          <p:nvPr>
            <p:ph type="sldNum" sz="quarter" idx="4"/>
          </p:nvPr>
        </p:nvSpPr>
        <p:spPr>
          <a:xfrm>
            <a:off x="6457460" y="4768822"/>
            <a:ext cx="2058054" cy="273865"/>
          </a:xfrm>
          <a:prstGeom prst="rect">
            <a:avLst/>
          </a:prstGeom>
        </p:spPr>
        <p:txBody>
          <a:bodyPr vert="horz" lIns="91440" tIns="45720" rIns="91440" bIns="45720" rtlCol="0" anchor="ctr">
            <a:normAutofit/>
          </a:bodyPr>
          <a:lstStyle>
            <a:lvl1pPr algn="r" fontAlgn="auto">
              <a:defRPr sz="900" noProof="1" smtClean="0">
                <a:solidFill>
                  <a:schemeClr val="tx1">
                    <a:tint val="75000"/>
                  </a:schemeClr>
                </a:solidFill>
                <a:latin typeface="+mn-lt"/>
                <a:ea typeface="+mn-ea"/>
              </a:defRPr>
            </a:lvl1pPr>
          </a:lstStyle>
          <a:p>
            <a:pPr defTabSz="914156">
              <a:spcBef>
                <a:spcPct val="0"/>
              </a:spcBef>
              <a:spcAft>
                <a:spcPct val="0"/>
              </a:spcAft>
            </a:pPr>
            <a:fld id="{DD89A813-4DC6-4A6E-8E12-B941B9AB554E}" type="slidenum">
              <a:rPr lang="zh-CN" altLang="en-US" smtClean="0">
                <a:solidFill>
                  <a:prstClr val="black">
                    <a:tint val="75000"/>
                  </a:prstClr>
                </a:solidFill>
              </a:rPr>
              <a:pPr defTabSz="914156">
                <a:spcBef>
                  <a:spcPct val="0"/>
                </a:spcBef>
                <a:spcAft>
                  <a:spcPct val="0"/>
                </a:spcAft>
              </a:pPr>
              <a:t>‹#›</a:t>
            </a:fld>
            <a:endParaRPr lang="zh-CN" altLang="en-US">
              <a:solidFill>
                <a:prstClr val="black">
                  <a:tint val="75000"/>
                </a:prstClr>
              </a:solidFill>
              <a:latin typeface="Calibri" panose="020F0502020204030204" pitchFamily="34" charset="0"/>
              <a:ea typeface="宋体" panose="02010600030101010101" pitchFamily="2" charset="-122"/>
            </a:endParaRPr>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56">
              <a:spcBef>
                <a:spcPct val="0"/>
              </a:spcBef>
              <a:spcAft>
                <a:spcPct val="0"/>
              </a:spcAft>
            </a:pPr>
            <a:endParaRPr lang="zh-CN" altLang="en-US" sz="1350" noProof="1">
              <a:solidFill>
                <a:prstClr val="white"/>
              </a:solidFill>
            </a:endParaRPr>
          </a:p>
        </p:txBody>
      </p:sp>
    </p:spTree>
    <p:extLst>
      <p:ext uri="{BB962C8B-B14F-4D97-AF65-F5344CB8AC3E}">
        <p14:creationId xmlns:p14="http://schemas.microsoft.com/office/powerpoint/2010/main" val="55539527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Lst>
  <p:txStyles>
    <p:titleStyle>
      <a:lvl1pPr algn="l" rtl="0" fontAlgn="base">
        <a:lnSpc>
          <a:spcPct val="90000"/>
        </a:lnSpc>
        <a:spcBef>
          <a:spcPct val="0"/>
        </a:spcBef>
        <a:spcAft>
          <a:spcPct val="0"/>
        </a:spcAft>
        <a:defRPr sz="3299" kern="1200">
          <a:solidFill>
            <a:schemeClr val="tx1"/>
          </a:solidFill>
          <a:latin typeface="+mj-lt"/>
          <a:ea typeface="+mj-ea"/>
          <a:cs typeface="+mj-cs"/>
        </a:defRPr>
      </a:lvl1pPr>
      <a:lvl2pPr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2pPr>
      <a:lvl3pPr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3pPr>
      <a:lvl4pPr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4pPr>
      <a:lvl5pPr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5pPr>
      <a:lvl6pPr marL="342809"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6pPr>
      <a:lvl7pPr marL="685617"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7pPr>
      <a:lvl8pPr marL="1028426"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8pPr>
      <a:lvl9pPr marL="1371234" algn="l" rtl="0" fontAlgn="base">
        <a:lnSpc>
          <a:spcPct val="90000"/>
        </a:lnSpc>
        <a:spcBef>
          <a:spcPct val="0"/>
        </a:spcBef>
        <a:spcAft>
          <a:spcPct val="0"/>
        </a:spcAft>
        <a:defRPr sz="3299">
          <a:solidFill>
            <a:schemeClr val="tx1"/>
          </a:solidFill>
          <a:latin typeface="Arial" panose="020B0604020202020204" pitchFamily="34" charset="0"/>
          <a:ea typeface="黑体" panose="02010609060101010101" pitchFamily="49" charset="-122"/>
        </a:defRPr>
      </a:lvl9pPr>
    </p:titleStyle>
    <p:bodyStyle>
      <a:lvl1pPr marL="171404" indent="-171404" algn="l" rtl="0" fontAlgn="base">
        <a:lnSpc>
          <a:spcPct val="90000"/>
        </a:lnSpc>
        <a:spcBef>
          <a:spcPts val="750"/>
        </a:spcBef>
        <a:spcAft>
          <a:spcPct val="0"/>
        </a:spcAft>
        <a:buFont typeface="Arial" panose="020B0604020202020204" pitchFamily="34" charset="0"/>
        <a:buChar char="•"/>
        <a:defRPr sz="1800" kern="1200">
          <a:solidFill>
            <a:schemeClr val="tx1"/>
          </a:solidFill>
          <a:latin typeface="+mn-lt"/>
          <a:ea typeface="+mn-ea"/>
          <a:cs typeface="+mn-cs"/>
        </a:defRPr>
      </a:lvl1pPr>
      <a:lvl2pPr marL="514213" indent="-171404"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2pPr>
      <a:lvl3pPr marL="857021" indent="-171404"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3pPr>
      <a:lvl4pPr marL="1199830" indent="-171404"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2639" indent="-171404"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2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2"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54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34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710" algn="l" defTabSz="685617" rtl="0" eaLnBrk="1" latinLnBrk="0" hangingPunct="1">
        <a:defRPr sz="1350" kern="1200">
          <a:solidFill>
            <a:schemeClr val="tx1"/>
          </a:solidFill>
          <a:latin typeface="+mn-lt"/>
          <a:ea typeface="+mn-ea"/>
          <a:cs typeface="+mn-cs"/>
        </a:defRPr>
      </a:lvl5pPr>
      <a:lvl6pPr marL="1714519" algn="l" defTabSz="685617" rtl="0" eaLnBrk="1" latinLnBrk="0" hangingPunct="1">
        <a:defRPr sz="1350" kern="1200">
          <a:solidFill>
            <a:schemeClr val="tx1"/>
          </a:solidFill>
          <a:latin typeface="+mn-lt"/>
          <a:ea typeface="+mn-ea"/>
          <a:cs typeface="+mn-cs"/>
        </a:defRPr>
      </a:lvl6pPr>
      <a:lvl7pPr marL="2057327" algn="l" defTabSz="685617" rtl="0" eaLnBrk="1" latinLnBrk="0" hangingPunct="1">
        <a:defRPr sz="1350" kern="1200">
          <a:solidFill>
            <a:schemeClr val="tx1"/>
          </a:solidFill>
          <a:latin typeface="+mn-lt"/>
          <a:ea typeface="+mn-ea"/>
          <a:cs typeface="+mn-cs"/>
        </a:defRPr>
      </a:lvl7pPr>
      <a:lvl8pPr marL="2400136" algn="l" defTabSz="685617" rtl="0" eaLnBrk="1" latinLnBrk="0" hangingPunct="1">
        <a:defRPr sz="1350" kern="1200">
          <a:solidFill>
            <a:schemeClr val="tx1"/>
          </a:solidFill>
          <a:latin typeface="+mn-lt"/>
          <a:ea typeface="+mn-ea"/>
          <a:cs typeface="+mn-cs"/>
        </a:defRPr>
      </a:lvl8pPr>
      <a:lvl9pPr marL="2742945" algn="l" defTabSz="685617"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FF18D5F-041F-47C2-AD0A-D8B63F8C101C}"/>
              </a:ext>
            </a:extLst>
          </p:cNvPr>
          <p:cNvSpPr>
            <a:spLocks noGrp="1"/>
          </p:cNvSpPr>
          <p:nvPr>
            <p:ph type="title"/>
          </p:nvPr>
        </p:nvSpPr>
        <p:spPr>
          <a:xfrm>
            <a:off x="628650" y="273930"/>
            <a:ext cx="7886700" cy="99447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3A0190B-9D43-45B7-A06E-51365191231A}"/>
              </a:ext>
            </a:extLst>
          </p:cNvPr>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7FAC968-169D-4E62-A222-8F62E96DF829}"/>
              </a:ext>
            </a:extLst>
          </p:cNvPr>
          <p:cNvSpPr>
            <a:spLocks noGrp="1"/>
          </p:cNvSpPr>
          <p:nvPr>
            <p:ph type="dt" sz="half" idx="2"/>
          </p:nvPr>
        </p:nvSpPr>
        <p:spPr>
          <a:xfrm>
            <a:off x="628650" y="4768736"/>
            <a:ext cx="2057400" cy="273928"/>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983"/>
            <a:fld id="{D997B5FA-0921-464F-AAE1-844C04324D75}" type="datetimeFigureOut">
              <a:rPr lang="zh-CN" altLang="en-US" smtClean="0">
                <a:solidFill>
                  <a:prstClr val="black">
                    <a:tint val="75000"/>
                  </a:prstClr>
                </a:solidFill>
              </a:rPr>
              <a:pPr defTabSz="685983"/>
              <a:t>2019/4/15 Monday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986730D-3D02-426B-8111-B1AF31BF3EE6}"/>
              </a:ext>
            </a:extLst>
          </p:cNvPr>
          <p:cNvSpPr>
            <a:spLocks noGrp="1"/>
          </p:cNvSpPr>
          <p:nvPr>
            <p:ph type="ftr" sz="quarter" idx="3"/>
          </p:nvPr>
        </p:nvSpPr>
        <p:spPr>
          <a:xfrm>
            <a:off x="3028950" y="4768736"/>
            <a:ext cx="3086100" cy="273928"/>
          </a:xfrm>
          <a:prstGeom prst="rect">
            <a:avLst/>
          </a:prstGeom>
        </p:spPr>
        <p:txBody>
          <a:bodyPr vert="horz" lIns="91440" tIns="45720" rIns="91440" bIns="45720" rtlCol="0" anchor="ctr"/>
          <a:lstStyle>
            <a:lvl1pPr algn="ctr">
              <a:defRPr sz="675">
                <a:solidFill>
                  <a:schemeClr val="tx1">
                    <a:tint val="75000"/>
                  </a:schemeClr>
                </a:solidFill>
              </a:defRPr>
            </a:lvl1pPr>
          </a:lstStyle>
          <a:p>
            <a:pPr defTabSz="685983"/>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E01B9B12-D509-4CB8-A519-EF4CFCB2CCBA}"/>
              </a:ext>
            </a:extLst>
          </p:cNvPr>
          <p:cNvSpPr>
            <a:spLocks noGrp="1"/>
          </p:cNvSpPr>
          <p:nvPr>
            <p:ph type="sldNum" sz="quarter" idx="4"/>
          </p:nvPr>
        </p:nvSpPr>
        <p:spPr>
          <a:xfrm>
            <a:off x="6457950" y="4768736"/>
            <a:ext cx="2057400" cy="273928"/>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983"/>
            <a:fld id="{565CE74E-AB26-4998-AD42-012C4C1AD076}" type="slidenum">
              <a:rPr lang="zh-CN" altLang="en-US" smtClean="0">
                <a:solidFill>
                  <a:prstClr val="black">
                    <a:tint val="75000"/>
                  </a:prstClr>
                </a:solidFill>
              </a:rPr>
              <a:pPr defTabSz="685983"/>
              <a:t>‹#›</a:t>
            </a:fld>
            <a:endParaRPr lang="zh-CN" altLang="en-US">
              <a:solidFill>
                <a:prstClr val="black">
                  <a:tint val="75000"/>
                </a:prstClr>
              </a:solidFill>
            </a:endParaRPr>
          </a:p>
        </p:txBody>
      </p:sp>
    </p:spTree>
    <p:extLst>
      <p:ext uri="{BB962C8B-B14F-4D97-AF65-F5344CB8AC3E}">
        <p14:creationId xmlns:p14="http://schemas.microsoft.com/office/powerpoint/2010/main" val="2077361988"/>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1" r:id="rId12"/>
  </p:sldLayoutIdLst>
  <p:txStyles>
    <p:titleStyle>
      <a:lvl1pPr algn="l" defTabSz="514487" rtl="0" eaLnBrk="1" latinLnBrk="0" hangingPunct="1">
        <a:lnSpc>
          <a:spcPct val="90000"/>
        </a:lnSpc>
        <a:spcBef>
          <a:spcPct val="0"/>
        </a:spcBef>
        <a:buNone/>
        <a:defRPr sz="2476" kern="1200">
          <a:solidFill>
            <a:schemeClr val="tx1"/>
          </a:solidFill>
          <a:latin typeface="+mj-lt"/>
          <a:ea typeface="+mj-ea"/>
          <a:cs typeface="+mj-cs"/>
        </a:defRPr>
      </a:lvl1pPr>
    </p:titleStyle>
    <p:bodyStyle>
      <a:lvl1pPr marL="128622" indent="-128622" algn="l" defTabSz="514487"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865" indent="-128622" algn="l" defTabSz="514487"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3109" indent="-128622" algn="l" defTabSz="514487"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353"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596"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840"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2083"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9327"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6570" indent="-128622" algn="l" defTabSz="51448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514487" rtl="0" eaLnBrk="1" latinLnBrk="0" hangingPunct="1">
        <a:defRPr sz="1013" kern="1200">
          <a:solidFill>
            <a:schemeClr val="tx1"/>
          </a:solidFill>
          <a:latin typeface="+mn-lt"/>
          <a:ea typeface="+mn-ea"/>
          <a:cs typeface="+mn-cs"/>
        </a:defRPr>
      </a:lvl1pPr>
      <a:lvl2pPr marL="257244" algn="l" defTabSz="514487" rtl="0" eaLnBrk="1" latinLnBrk="0" hangingPunct="1">
        <a:defRPr sz="1013" kern="1200">
          <a:solidFill>
            <a:schemeClr val="tx1"/>
          </a:solidFill>
          <a:latin typeface="+mn-lt"/>
          <a:ea typeface="+mn-ea"/>
          <a:cs typeface="+mn-cs"/>
        </a:defRPr>
      </a:lvl2pPr>
      <a:lvl3pPr marL="514487" algn="l" defTabSz="514487" rtl="0" eaLnBrk="1" latinLnBrk="0" hangingPunct="1">
        <a:defRPr sz="1013" kern="1200">
          <a:solidFill>
            <a:schemeClr val="tx1"/>
          </a:solidFill>
          <a:latin typeface="+mn-lt"/>
          <a:ea typeface="+mn-ea"/>
          <a:cs typeface="+mn-cs"/>
        </a:defRPr>
      </a:lvl3pPr>
      <a:lvl4pPr marL="771731" algn="l" defTabSz="514487" rtl="0" eaLnBrk="1" latinLnBrk="0" hangingPunct="1">
        <a:defRPr sz="1013" kern="1200">
          <a:solidFill>
            <a:schemeClr val="tx1"/>
          </a:solidFill>
          <a:latin typeface="+mn-lt"/>
          <a:ea typeface="+mn-ea"/>
          <a:cs typeface="+mn-cs"/>
        </a:defRPr>
      </a:lvl4pPr>
      <a:lvl5pPr marL="1028974" algn="l" defTabSz="514487" rtl="0" eaLnBrk="1" latinLnBrk="0" hangingPunct="1">
        <a:defRPr sz="1013" kern="1200">
          <a:solidFill>
            <a:schemeClr val="tx1"/>
          </a:solidFill>
          <a:latin typeface="+mn-lt"/>
          <a:ea typeface="+mn-ea"/>
          <a:cs typeface="+mn-cs"/>
        </a:defRPr>
      </a:lvl5pPr>
      <a:lvl6pPr marL="1286218" algn="l" defTabSz="514487" rtl="0" eaLnBrk="1" latinLnBrk="0" hangingPunct="1">
        <a:defRPr sz="1013" kern="1200">
          <a:solidFill>
            <a:schemeClr val="tx1"/>
          </a:solidFill>
          <a:latin typeface="+mn-lt"/>
          <a:ea typeface="+mn-ea"/>
          <a:cs typeface="+mn-cs"/>
        </a:defRPr>
      </a:lvl6pPr>
      <a:lvl7pPr marL="1543461" algn="l" defTabSz="514487" rtl="0" eaLnBrk="1" latinLnBrk="0" hangingPunct="1">
        <a:defRPr sz="1013" kern="1200">
          <a:solidFill>
            <a:schemeClr val="tx1"/>
          </a:solidFill>
          <a:latin typeface="+mn-lt"/>
          <a:ea typeface="+mn-ea"/>
          <a:cs typeface="+mn-cs"/>
        </a:defRPr>
      </a:lvl7pPr>
      <a:lvl8pPr marL="1800705" algn="l" defTabSz="514487" rtl="0" eaLnBrk="1" latinLnBrk="0" hangingPunct="1">
        <a:defRPr sz="1013" kern="1200">
          <a:solidFill>
            <a:schemeClr val="tx1"/>
          </a:solidFill>
          <a:latin typeface="+mn-lt"/>
          <a:ea typeface="+mn-ea"/>
          <a:cs typeface="+mn-cs"/>
        </a:defRPr>
      </a:lvl8pPr>
      <a:lvl9pPr marL="2057949" algn="l" defTabSz="51448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4.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notesSlide" Target="../notesSlides/notesSlide49.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slideLayout" Target="../slideLayouts/slideLayout150.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08.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3" Type="http://schemas.openxmlformats.org/officeDocument/2006/relationships/tags" Target="../tags/tag83.xml"/><Relationship Id="rId21" Type="http://schemas.openxmlformats.org/officeDocument/2006/relationships/tags" Target="../tags/tag101.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tags" Target="../tags/tag100.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24" Type="http://schemas.openxmlformats.org/officeDocument/2006/relationships/notesSlide" Target="../notesSlides/notesSlide50.xml"/><Relationship Id="rId5" Type="http://schemas.openxmlformats.org/officeDocument/2006/relationships/tags" Target="../tags/tag85.xml"/><Relationship Id="rId15" Type="http://schemas.openxmlformats.org/officeDocument/2006/relationships/tags" Target="../tags/tag95.xml"/><Relationship Id="rId23" Type="http://schemas.openxmlformats.org/officeDocument/2006/relationships/slideLayout" Target="../slideLayouts/slideLayout150.xml"/><Relationship Id="rId10" Type="http://schemas.openxmlformats.org/officeDocument/2006/relationships/tags" Target="../tags/tag90.xml"/><Relationship Id="rId19" Type="http://schemas.openxmlformats.org/officeDocument/2006/relationships/tags" Target="../tags/tag99.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 Id="rId22" Type="http://schemas.openxmlformats.org/officeDocument/2006/relationships/tags" Target="../tags/tag10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2.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tags" Target="../tags/tag120.xml"/><Relationship Id="rId3" Type="http://schemas.openxmlformats.org/officeDocument/2006/relationships/tags" Target="../tags/tag105.xml"/><Relationship Id="rId21" Type="http://schemas.openxmlformats.org/officeDocument/2006/relationships/tags" Target="../tags/tag123.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notesSlide" Target="../notesSlides/notesSlide51.xml"/><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slideLayout" Target="../slideLayouts/slideLayout150.xml"/><Relationship Id="rId10" Type="http://schemas.openxmlformats.org/officeDocument/2006/relationships/tags" Target="../tags/tag112.xml"/><Relationship Id="rId19" Type="http://schemas.openxmlformats.org/officeDocument/2006/relationships/tags" Target="../tags/tag121.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2.xml"/><Relationship Id="rId1" Type="http://schemas.openxmlformats.org/officeDocument/2006/relationships/slideLayout" Target="../slideLayouts/slideLayout18.xml"/><Relationship Id="rId4" Type="http://schemas.openxmlformats.org/officeDocument/2006/relationships/image" Target="../media/image39.jpeg"/></Relationships>
</file>

<file path=ppt/slides/_rels/slide1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Layout" Target="../slideLayouts/slideLayout2.xml"/><Relationship Id="rId1" Type="http://schemas.openxmlformats.org/officeDocument/2006/relationships/tags" Target="../tags/tag12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72.xml"/><Relationship Id="rId1" Type="http://schemas.openxmlformats.org/officeDocument/2006/relationships/tags" Target="../tags/tag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72.xml"/><Relationship Id="rId1" Type="http://schemas.openxmlformats.org/officeDocument/2006/relationships/tags" Target="../tags/tag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6.xml"/></Relationships>
</file>

<file path=ppt/slides/_rels/slide8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6.xml"/></Relationships>
</file>

<file path=ppt/slides/_rels/slide8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26" Type="http://schemas.openxmlformats.org/officeDocument/2006/relationships/tags" Target="../tags/tag32.xml"/><Relationship Id="rId3" Type="http://schemas.openxmlformats.org/officeDocument/2006/relationships/tags" Target="../tags/tag9.xml"/><Relationship Id="rId21" Type="http://schemas.openxmlformats.org/officeDocument/2006/relationships/tags" Target="../tags/tag27.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5" Type="http://schemas.openxmlformats.org/officeDocument/2006/relationships/tags" Target="../tags/tag31.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tags" Target="../tags/tag26.xml"/><Relationship Id="rId29" Type="http://schemas.openxmlformats.org/officeDocument/2006/relationships/tags" Target="../tags/tag35.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24" Type="http://schemas.openxmlformats.org/officeDocument/2006/relationships/tags" Target="../tags/tag30.xml"/><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tags" Target="../tags/tag29.xml"/><Relationship Id="rId28" Type="http://schemas.openxmlformats.org/officeDocument/2006/relationships/tags" Target="../tags/tag34.xml"/><Relationship Id="rId10" Type="http://schemas.openxmlformats.org/officeDocument/2006/relationships/tags" Target="../tags/tag16.xml"/><Relationship Id="rId19" Type="http://schemas.openxmlformats.org/officeDocument/2006/relationships/tags" Target="../tags/tag25.xml"/><Relationship Id="rId31" Type="http://schemas.openxmlformats.org/officeDocument/2006/relationships/slideLayout" Target="../slideLayouts/slideLayout152.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tags" Target="../tags/tag28.xml"/><Relationship Id="rId27" Type="http://schemas.openxmlformats.org/officeDocument/2006/relationships/tags" Target="../tags/tag33.xml"/><Relationship Id="rId30" Type="http://schemas.openxmlformats.org/officeDocument/2006/relationships/tags" Target="../tags/tag36.xml"/></Relationships>
</file>

<file path=ppt/slides/_rels/slide9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5.xml"/></Relationships>
</file>

<file path=ppt/slides/_rels/slide9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9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0.xml"/></Relationships>
</file>

<file path=ppt/slides/_rels/slide9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99.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tags" Target="../tags/tag54.xml"/><Relationship Id="rId3" Type="http://schemas.openxmlformats.org/officeDocument/2006/relationships/tags" Target="../tags/tag39.xml"/><Relationship Id="rId21" Type="http://schemas.openxmlformats.org/officeDocument/2006/relationships/tags" Target="../tags/tag57.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 Type="http://schemas.openxmlformats.org/officeDocument/2006/relationships/tags" Target="../tags/tag38.xml"/><Relationship Id="rId16" Type="http://schemas.openxmlformats.org/officeDocument/2006/relationships/tags" Target="../tags/tag52.xml"/><Relationship Id="rId20" Type="http://schemas.openxmlformats.org/officeDocument/2006/relationships/tags" Target="../tags/tag56.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24" Type="http://schemas.openxmlformats.org/officeDocument/2006/relationships/notesSlide" Target="../notesSlides/notesSlide48.xml"/><Relationship Id="rId5" Type="http://schemas.openxmlformats.org/officeDocument/2006/relationships/tags" Target="../tags/tag41.xml"/><Relationship Id="rId15" Type="http://schemas.openxmlformats.org/officeDocument/2006/relationships/tags" Target="../tags/tag51.xml"/><Relationship Id="rId23" Type="http://schemas.openxmlformats.org/officeDocument/2006/relationships/slideLayout" Target="../slideLayouts/slideLayout150.xml"/><Relationship Id="rId10" Type="http://schemas.openxmlformats.org/officeDocument/2006/relationships/tags" Target="../tags/tag46.xml"/><Relationship Id="rId19" Type="http://schemas.openxmlformats.org/officeDocument/2006/relationships/tags" Target="../tags/tag55.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tags" Target="../tags/tag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606416" y="3521710"/>
            <a:ext cx="2948464" cy="1494949"/>
            <a:chOff x="11772" y="7393"/>
            <a:chExt cx="6191" cy="3139"/>
          </a:xfrm>
        </p:grpSpPr>
        <p:pic>
          <p:nvPicPr>
            <p:cNvPr id="23" name="图片 22" descr="e0dced7b5e7b010780fa146e99850f01"/>
            <p:cNvPicPr>
              <a:picLocks noChangeAspect="1"/>
            </p:cNvPicPr>
            <p:nvPr/>
          </p:nvPicPr>
          <p:blipFill>
            <a:blip r:embed="rId3"/>
            <a:stretch>
              <a:fillRect/>
            </a:stretch>
          </p:blipFill>
          <p:spPr>
            <a:xfrm>
              <a:off x="11772" y="7393"/>
              <a:ext cx="6191" cy="3139"/>
            </a:xfrm>
            <a:prstGeom prst="rect">
              <a:avLst/>
            </a:prstGeom>
          </p:spPr>
        </p:pic>
        <p:sp>
          <p:nvSpPr>
            <p:cNvPr id="20" name="文本框 19"/>
            <p:cNvSpPr txBox="1"/>
            <p:nvPr/>
          </p:nvSpPr>
          <p:spPr>
            <a:xfrm>
              <a:off x="12639" y="8478"/>
              <a:ext cx="4457" cy="969"/>
            </a:xfrm>
            <a:prstGeom prst="rect">
              <a:avLst/>
            </a:prstGeom>
            <a:noFill/>
          </p:spPr>
          <p:txBody>
            <a:bodyPr wrap="none" rtlCol="0">
              <a:spAutoFit/>
            </a:bodyPr>
            <a:lstStyle/>
            <a:p>
              <a:pPr algn="ctr"/>
              <a:r>
                <a:rPr lang="zh-CN" altLang="en-US" sz="2400" dirty="0">
                  <a:solidFill>
                    <a:srgbClr val="B60004"/>
                  </a:solidFill>
                  <a:latin typeface="微软雅黑" panose="020B0503020204020204" charset="-122"/>
                  <a:ea typeface="微软雅黑" panose="020B0503020204020204" charset="-122"/>
                </a:rPr>
                <a:t>厦门一</a:t>
              </a:r>
              <a:r>
                <a:rPr lang="zh-CN" altLang="en-US" sz="2400" dirty="0" smtClean="0">
                  <a:solidFill>
                    <a:srgbClr val="B60004"/>
                  </a:solidFill>
                  <a:latin typeface="微软雅黑" panose="020B0503020204020204" charset="-122"/>
                  <a:ea typeface="微软雅黑" panose="020B0503020204020204" charset="-122"/>
                </a:rPr>
                <a:t>中 钟斌</a:t>
              </a:r>
              <a:endParaRPr lang="zh-CN" altLang="en-US" sz="2400" dirty="0">
                <a:solidFill>
                  <a:srgbClr val="B60004"/>
                </a:solidFill>
                <a:latin typeface="微软雅黑" panose="020B0503020204020204" charset="-122"/>
                <a:ea typeface="微软雅黑" panose="020B0503020204020204" charset="-122"/>
              </a:endParaRPr>
            </a:p>
          </p:txBody>
        </p:sp>
      </p:grpSp>
      <p:sp>
        <p:nvSpPr>
          <p:cNvPr id="29" name="文本框 2"/>
          <p:cNvSpPr txBox="1">
            <a:spLocks noChangeArrowheads="1"/>
          </p:cNvSpPr>
          <p:nvPr/>
        </p:nvSpPr>
        <p:spPr bwMode="auto">
          <a:xfrm>
            <a:off x="524341" y="1398053"/>
            <a:ext cx="82423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4000" b="1" dirty="0" smtClean="0">
                <a:latin typeface="Microsoft YaHei UI" panose="020B0503020204020204" pitchFamily="34" charset="-122"/>
                <a:ea typeface="Microsoft YaHei UI" panose="020B0503020204020204" pitchFamily="34" charset="-122"/>
              </a:rPr>
              <a:t>2019</a:t>
            </a:r>
            <a:r>
              <a:rPr lang="zh-CN" altLang="en-US" sz="4000" b="1" dirty="0" smtClean="0">
                <a:latin typeface="Microsoft YaHei UI" panose="020B0503020204020204" pitchFamily="34" charset="-122"/>
                <a:ea typeface="Microsoft YaHei UI" panose="020B0503020204020204" pitchFamily="34" charset="-122"/>
              </a:rPr>
              <a:t>二轮复习作文应对策略</a:t>
            </a:r>
            <a:endParaRPr lang="zh-CN" altLang="en-US" sz="4000" b="1"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105229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310" y="851770"/>
            <a:ext cx="8787007" cy="4067780"/>
          </a:xfrm>
          <a:prstGeom prst="rect">
            <a:avLst/>
          </a:prstGeom>
          <a:noFill/>
        </p:spPr>
        <p:txBody>
          <a:bodyPr wrap="square" rtlCol="0">
            <a:spAutoFit/>
          </a:bodyPr>
          <a:lstStyle/>
          <a:p>
            <a:pPr indent="266700">
              <a:lnSpc>
                <a:spcPts val="2200"/>
              </a:lnSpc>
              <a:spcAft>
                <a:spcPts val="600"/>
              </a:spcAft>
            </a:pP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福建省质检写作</a:t>
            </a: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22</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．阅读下面材料，根据要求写作。（</a:t>
            </a: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60</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分）</a:t>
            </a:r>
          </a:p>
          <a:p>
            <a:pPr indent="266700">
              <a:lnSpc>
                <a:spcPts val="2600"/>
              </a:lnSpc>
              <a:spcAft>
                <a:spcPts val="600"/>
              </a:spcAft>
            </a:pPr>
            <a:r>
              <a:rPr lang="zh-CN" altLang="zh-CN" sz="2800" kern="100" dirty="0">
                <a:latin typeface="Calibri" panose="020F0502020204030204" pitchFamily="34" charset="0"/>
                <a:ea typeface="楷体" panose="02010609060101010101" pitchFamily="49" charset="-122"/>
                <a:cs typeface="Times New Roman" panose="02020603050405020304" pitchFamily="18" charset="0"/>
              </a:rPr>
              <a:t>国家科技进步让天更蓝了，地更绿了，空气更清新了，我们穿的越来越靓，吃的越来越好，出行更加便捷，学习、沟通更加方便，我们也更有尊严感，更有安全感，我们有更多的时间、更好的条件追求精神生活。</a:t>
            </a:r>
            <a:endParaRPr lang="zh-CN" altLang="zh-CN" sz="2800"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600"/>
              </a:lnSpc>
              <a:spcAft>
                <a:spcPts val="600"/>
              </a:spcAft>
            </a:pPr>
            <a:r>
              <a:rPr lang="zh-CN" altLang="zh-CN" sz="2800" kern="100" dirty="0">
                <a:latin typeface="方正粗黑宋简体" panose="02000000000000000000" pitchFamily="2" charset="-122"/>
                <a:ea typeface="方正粗黑宋简体" panose="02000000000000000000" pitchFamily="2" charset="-122"/>
                <a:cs typeface="Times New Roman" panose="02020603050405020304" pitchFamily="18" charset="0"/>
              </a:rPr>
              <a:t>以上材料触发了你对未来生活怎样的联想与思考？请你写一篇发言稿，在校园科技文化节上发言，分享你的未来生活拼图与理由。</a:t>
            </a:r>
          </a:p>
          <a:p>
            <a:pPr indent="266700">
              <a:lnSpc>
                <a:spcPts val="2200"/>
              </a:lnSpc>
              <a:spcAft>
                <a:spcPts val="600"/>
              </a:spcAft>
            </a:pP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要求：选好角度，确定立意，明确文体，自拟标题，不要套作，不得抄袭，不得泄露个人信息；不少于</a:t>
            </a: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800</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字。</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373884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4361" y="24684"/>
            <a:ext cx="8561539" cy="4524315"/>
          </a:xfrm>
          <a:prstGeom prst="rect">
            <a:avLst/>
          </a:prstGeom>
        </p:spPr>
        <p:txBody>
          <a:bodyPr wrap="square">
            <a:spAutoFit/>
          </a:bodyPr>
          <a:lstStyle/>
          <a:p>
            <a:pPr defTabSz="685983"/>
            <a:r>
              <a:rPr lang="zh-CN" altLang="zh-CN" dirty="0">
                <a:solidFill>
                  <a:prstClr val="black"/>
                </a:solidFill>
                <a:latin typeface="宋体" panose="02010600030101010101" pitchFamily="2" charset="-122"/>
                <a:ea typeface="宋体" panose="02010600030101010101" pitchFamily="2" charset="-122"/>
              </a:rPr>
              <a:t>阅读下面的材料，根据要求写作。（</a:t>
            </a:r>
            <a:r>
              <a:rPr lang="en-US" altLang="zh-CN" dirty="0">
                <a:solidFill>
                  <a:prstClr val="black"/>
                </a:solidFill>
                <a:latin typeface="宋体" panose="02010600030101010101" pitchFamily="2" charset="-122"/>
                <a:ea typeface="宋体" panose="02010600030101010101" pitchFamily="2" charset="-122"/>
              </a:rPr>
              <a:t>60</a:t>
            </a:r>
            <a:r>
              <a:rPr lang="zh-CN" altLang="zh-CN" dirty="0">
                <a:solidFill>
                  <a:prstClr val="black"/>
                </a:solidFill>
                <a:latin typeface="宋体" panose="02010600030101010101" pitchFamily="2" charset="-122"/>
                <a:ea typeface="宋体" panose="02010600030101010101" pitchFamily="2" charset="-122"/>
              </a:rPr>
              <a:t>分）</a:t>
            </a:r>
          </a:p>
          <a:p>
            <a:pPr defTabSz="685983"/>
            <a:r>
              <a:rPr lang="zh-CN" altLang="zh-CN" b="1" dirty="0">
                <a:solidFill>
                  <a:prstClr val="black"/>
                </a:solidFill>
              </a:rPr>
              <a:t>　　</a:t>
            </a:r>
            <a:r>
              <a:rPr lang="zh-CN" altLang="zh-CN" b="1" dirty="0">
                <a:solidFill>
                  <a:prstClr val="black"/>
                </a:solidFill>
                <a:latin typeface="楷体" panose="02010609060101010101" pitchFamily="49" charset="-122"/>
                <a:ea typeface="楷体" panose="02010609060101010101" pitchFamily="49" charset="-122"/>
              </a:rPr>
              <a:t>①和平和繁荣是娱乐业长成参天大树的沃土，只有和平久了繁荣普遍了，娱乐业才能把社会注意力揽入怀中，几个俊男靓女才会突然间拥有万人空巷的力量。（《环球时报》）</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②我们不反对媒体提供娱乐信息来缓解社会压力，但是娱乐应当有度，媒体应该秉持自身的职责，释放正能量。（《光明日报》）</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③党的十九大报告指出，社会主义核心价值观是当代中国精神的集中体现。（《光明日报》）</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④国家精神是一个国家、一个民族的魂。国之魂者，立国之本。中国精神就在于英雄们感天动地的牺牲和奉献、就在英雄们的生命和鲜血里。（《人民网·强国社区》）</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⑤一切的公众话语都日渐以娱乐的方式出现，并成为一种人文精神。我们的政治、体育、新闻、教育、商业都心甘情愿地成为娱乐的附庸，毫无怨言甚至无声无息，其结果是我们成了一个娱乐至死的物种。（尼尔·波兹曼《娱乐至死》）</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rPr>
              <a:t>　　</a:t>
            </a:r>
            <a:r>
              <a:rPr lang="zh-CN" altLang="zh-CN" dirty="0">
                <a:solidFill>
                  <a:prstClr val="black"/>
                </a:solidFill>
                <a:latin typeface="宋体" panose="02010600030101010101" pitchFamily="2" charset="-122"/>
                <a:ea typeface="宋体" panose="02010600030101010101" pitchFamily="2" charset="-122"/>
              </a:rPr>
              <a:t>以上材料引发你怎样的思考？请围绕材料内容及含意，表达你的思考和看法。要求：选好角度，明确文体，自拟题目；不要套作，不得抄袭；不少于</a:t>
            </a:r>
            <a:r>
              <a:rPr lang="en-US" altLang="zh-CN" dirty="0">
                <a:solidFill>
                  <a:prstClr val="black"/>
                </a:solidFill>
                <a:latin typeface="宋体" panose="02010600030101010101" pitchFamily="2" charset="-122"/>
                <a:ea typeface="宋体" panose="02010600030101010101" pitchFamily="2" charset="-122"/>
              </a:rPr>
              <a:t>800</a:t>
            </a:r>
            <a:r>
              <a:rPr lang="zh-CN" altLang="zh-CN" dirty="0">
                <a:solidFill>
                  <a:prstClr val="black"/>
                </a:solidFill>
                <a:latin typeface="宋体" panose="02010600030101010101" pitchFamily="2" charset="-122"/>
                <a:ea typeface="宋体" panose="02010600030101010101" pitchFamily="2" charset="-122"/>
              </a:rPr>
              <a:t>字。</a:t>
            </a:r>
          </a:p>
        </p:txBody>
      </p:sp>
    </p:spTree>
    <p:extLst>
      <p:ext uri="{BB962C8B-B14F-4D97-AF65-F5344CB8AC3E}">
        <p14:creationId xmlns:p14="http://schemas.microsoft.com/office/powerpoint/2010/main" val="375557503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3047" y="24683"/>
            <a:ext cx="8599117" cy="3970318"/>
          </a:xfrm>
          <a:prstGeom prst="rect">
            <a:avLst/>
          </a:prstGeom>
        </p:spPr>
        <p:txBody>
          <a:bodyPr wrap="square">
            <a:spAutoFit/>
          </a:bodyPr>
          <a:lstStyle/>
          <a:p>
            <a:pPr defTabSz="685983"/>
            <a:endParaRPr lang="zh-CN" altLang="zh-CN" dirty="0">
              <a:solidFill>
                <a:prstClr val="black"/>
              </a:solidFill>
              <a:latin typeface="宋体" panose="02010600030101010101" pitchFamily="2" charset="-122"/>
              <a:ea typeface="宋体" panose="02010600030101010101" pitchFamily="2" charset="-122"/>
            </a:endParaRPr>
          </a:p>
          <a:p>
            <a:pPr defTabSz="685983"/>
            <a:r>
              <a:rPr lang="zh-CN" altLang="zh-CN" b="1" dirty="0">
                <a:solidFill>
                  <a:prstClr val="black"/>
                </a:solidFill>
              </a:rPr>
              <a:t>　　</a:t>
            </a:r>
            <a:r>
              <a:rPr lang="zh-CN" altLang="zh-CN" b="1" dirty="0">
                <a:solidFill>
                  <a:prstClr val="black"/>
                </a:solidFill>
                <a:latin typeface="楷体" panose="02010609060101010101" pitchFamily="49" charset="-122"/>
                <a:ea typeface="楷体" panose="02010609060101010101" pitchFamily="49" charset="-122"/>
              </a:rPr>
              <a:t>①</a:t>
            </a:r>
            <a:r>
              <a:rPr lang="zh-CN" altLang="en-US" b="1" dirty="0">
                <a:solidFill>
                  <a:prstClr val="black"/>
                </a:solidFill>
                <a:latin typeface="楷体" panose="02010609060101010101" pitchFamily="49" charset="-122"/>
                <a:ea typeface="楷体" panose="02010609060101010101" pitchFamily="49" charset="-122"/>
              </a:rPr>
              <a:t>娱乐业发展的基础是：</a:t>
            </a:r>
            <a:r>
              <a:rPr lang="zh-CN" altLang="zh-CN" b="1" dirty="0">
                <a:solidFill>
                  <a:prstClr val="black"/>
                </a:solidFill>
                <a:latin typeface="楷体" panose="02010609060101010101" pitchFamily="49" charset="-122"/>
                <a:ea typeface="楷体" panose="02010609060101010101" pitchFamily="49" charset="-122"/>
              </a:rPr>
              <a:t>和平</a:t>
            </a:r>
            <a:r>
              <a:rPr lang="zh-CN" altLang="en-US" b="1" dirty="0">
                <a:solidFill>
                  <a:prstClr val="black"/>
                </a:solidFill>
                <a:latin typeface="楷体" panose="02010609060101010101" pitchFamily="49" charset="-122"/>
                <a:ea typeface="楷体" panose="02010609060101010101" pitchFamily="49" charset="-122"/>
              </a:rPr>
              <a:t>与</a:t>
            </a:r>
            <a:r>
              <a:rPr lang="zh-CN" altLang="zh-CN" b="1" dirty="0">
                <a:solidFill>
                  <a:prstClr val="black"/>
                </a:solidFill>
                <a:latin typeface="楷体" panose="02010609060101010101" pitchFamily="49" charset="-122"/>
                <a:ea typeface="楷体" panose="02010609060101010101" pitchFamily="49" charset="-122"/>
              </a:rPr>
              <a:t>繁荣</a:t>
            </a:r>
            <a:endParaRPr lang="en-US" altLang="zh-CN" b="1"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②娱乐</a:t>
            </a:r>
            <a:r>
              <a:rPr lang="zh-CN" altLang="en-US" b="1" dirty="0">
                <a:solidFill>
                  <a:prstClr val="black"/>
                </a:solidFill>
                <a:latin typeface="楷体" panose="02010609060101010101" pitchFamily="49" charset="-122"/>
                <a:ea typeface="楷体" panose="02010609060101010101" pitchFamily="49" charset="-122"/>
              </a:rPr>
              <a:t>有益</a:t>
            </a:r>
            <a:r>
              <a:rPr lang="zh-CN" altLang="zh-CN" b="1" dirty="0">
                <a:solidFill>
                  <a:prstClr val="black"/>
                </a:solidFill>
                <a:latin typeface="楷体" panose="02010609060101010101" pitchFamily="49" charset="-122"/>
                <a:ea typeface="楷体" panose="02010609060101010101" pitchFamily="49" charset="-122"/>
              </a:rPr>
              <a:t>，</a:t>
            </a:r>
            <a:r>
              <a:rPr lang="zh-CN" altLang="en-US" b="1" dirty="0">
                <a:solidFill>
                  <a:prstClr val="black"/>
                </a:solidFill>
                <a:latin typeface="楷体" panose="02010609060101010101" pitchFamily="49" charset="-122"/>
                <a:ea typeface="楷体" panose="02010609060101010101" pitchFamily="49" charset="-122"/>
              </a:rPr>
              <a:t>但要</a:t>
            </a:r>
            <a:r>
              <a:rPr lang="zh-CN" altLang="zh-CN" b="1" dirty="0">
                <a:solidFill>
                  <a:prstClr val="black"/>
                </a:solidFill>
                <a:latin typeface="楷体" panose="02010609060101010101" pitchFamily="49" charset="-122"/>
                <a:ea typeface="楷体" panose="02010609060101010101" pitchFamily="49" charset="-122"/>
              </a:rPr>
              <a:t>有度</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③社会主义核心价值观是当代中国精神的集中体现。</a:t>
            </a:r>
            <a:endParaRPr lang="zh-CN" altLang="zh-CN"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④国家精神是一个国家、一个民族的魂。</a:t>
            </a:r>
            <a:r>
              <a:rPr lang="zh-CN" altLang="en-US" b="1" dirty="0">
                <a:solidFill>
                  <a:prstClr val="black"/>
                </a:solidFill>
                <a:latin typeface="楷体" panose="02010609060101010101" pitchFamily="49" charset="-122"/>
                <a:ea typeface="楷体" panose="02010609060101010101" pitchFamily="49" charset="-122"/>
              </a:rPr>
              <a:t>国家</a:t>
            </a:r>
            <a:r>
              <a:rPr lang="zh-CN" altLang="zh-CN" b="1" dirty="0">
                <a:solidFill>
                  <a:prstClr val="black"/>
                </a:solidFill>
                <a:latin typeface="楷体" panose="02010609060101010101" pitchFamily="49" charset="-122"/>
                <a:ea typeface="楷体" panose="02010609060101010101" pitchFamily="49" charset="-122"/>
              </a:rPr>
              <a:t>精神</a:t>
            </a:r>
            <a:r>
              <a:rPr lang="zh-CN" altLang="en-US" b="1" dirty="0">
                <a:solidFill>
                  <a:prstClr val="black"/>
                </a:solidFill>
                <a:latin typeface="楷体" panose="02010609060101010101" pitchFamily="49" charset="-122"/>
                <a:ea typeface="楷体" panose="02010609060101010101" pitchFamily="49" charset="-122"/>
              </a:rPr>
              <a:t>主要由</a:t>
            </a:r>
            <a:r>
              <a:rPr lang="zh-CN" altLang="zh-CN" b="1" dirty="0">
                <a:solidFill>
                  <a:prstClr val="black"/>
                </a:solidFill>
                <a:latin typeface="楷体" panose="02010609060101010101" pitchFamily="49" charset="-122"/>
                <a:ea typeface="楷体" panose="02010609060101010101" pitchFamily="49" charset="-122"/>
              </a:rPr>
              <a:t>英雄们</a:t>
            </a:r>
            <a:r>
              <a:rPr lang="zh-CN" altLang="en-US" b="1" dirty="0">
                <a:solidFill>
                  <a:prstClr val="black"/>
                </a:solidFill>
                <a:latin typeface="楷体" panose="02010609060101010101" pitchFamily="49" charset="-122"/>
                <a:ea typeface="楷体" panose="02010609060101010101" pitchFamily="49" charset="-122"/>
              </a:rPr>
              <a:t>体现</a:t>
            </a:r>
            <a:endParaRPr lang="en-US" altLang="zh-CN" b="1"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latin typeface="楷体" panose="02010609060101010101" pitchFamily="49" charset="-122"/>
                <a:ea typeface="楷体" panose="02010609060101010101" pitchFamily="49" charset="-122"/>
              </a:rPr>
              <a:t>　　⑤</a:t>
            </a:r>
            <a:r>
              <a:rPr lang="zh-CN" altLang="en-US" b="1" dirty="0">
                <a:solidFill>
                  <a:prstClr val="black"/>
                </a:solidFill>
                <a:latin typeface="楷体" panose="02010609060101010101" pitchFamily="49" charset="-122"/>
                <a:ea typeface="楷体" panose="02010609060101010101" pitchFamily="49" charset="-122"/>
              </a:rPr>
              <a:t>“</a:t>
            </a:r>
            <a:r>
              <a:rPr lang="zh-CN" altLang="zh-CN" b="1" dirty="0">
                <a:solidFill>
                  <a:prstClr val="black"/>
                </a:solidFill>
                <a:latin typeface="楷体" panose="02010609060101010101" pitchFamily="49" charset="-122"/>
                <a:ea typeface="楷体" panose="02010609060101010101" pitchFamily="49" charset="-122"/>
              </a:rPr>
              <a:t>娱乐至死</a:t>
            </a:r>
            <a:r>
              <a:rPr lang="zh-CN" altLang="en-US" b="1" dirty="0">
                <a:solidFill>
                  <a:prstClr val="black"/>
                </a:solidFill>
                <a:latin typeface="楷体" panose="02010609060101010101" pitchFamily="49" charset="-122"/>
                <a:ea typeface="楷体" panose="02010609060101010101" pitchFamily="49" charset="-122"/>
              </a:rPr>
              <a:t>”是危险的发展方向</a:t>
            </a:r>
            <a:endParaRPr lang="en-US" altLang="zh-CN" b="1" dirty="0">
              <a:solidFill>
                <a:prstClr val="black"/>
              </a:solidFill>
              <a:latin typeface="楷体" panose="02010609060101010101" pitchFamily="49" charset="-122"/>
              <a:ea typeface="楷体" panose="02010609060101010101" pitchFamily="49" charset="-122"/>
            </a:endParaRPr>
          </a:p>
          <a:p>
            <a:pPr defTabSz="685983"/>
            <a:r>
              <a:rPr lang="zh-CN" altLang="zh-CN" b="1" dirty="0">
                <a:solidFill>
                  <a:prstClr val="black"/>
                </a:solidFill>
              </a:rPr>
              <a:t>　　</a:t>
            </a:r>
            <a:endParaRPr lang="en-US" altLang="zh-CN" b="1" dirty="0">
              <a:solidFill>
                <a:prstClr val="black"/>
              </a:solidFill>
            </a:endParaRPr>
          </a:p>
          <a:p>
            <a:pPr defTabSz="685983"/>
            <a:endParaRPr lang="en-US" altLang="zh-CN" b="1" dirty="0">
              <a:solidFill>
                <a:prstClr val="black"/>
              </a:solidFill>
              <a:latin typeface="宋体" panose="02010600030101010101" pitchFamily="2" charset="-122"/>
              <a:ea typeface="宋体" panose="02010600030101010101" pitchFamily="2" charset="-122"/>
            </a:endParaRPr>
          </a:p>
          <a:p>
            <a:pPr defTabSz="685983"/>
            <a:endParaRPr lang="en-US" altLang="zh-CN" b="1" dirty="0">
              <a:solidFill>
                <a:prstClr val="black"/>
              </a:solidFill>
              <a:latin typeface="宋体" panose="02010600030101010101" pitchFamily="2" charset="-122"/>
              <a:ea typeface="宋体" panose="02010600030101010101" pitchFamily="2" charset="-122"/>
            </a:endParaRPr>
          </a:p>
          <a:p>
            <a:pPr defTabSz="685983"/>
            <a:endParaRPr lang="en-US" altLang="zh-CN" b="1" dirty="0">
              <a:solidFill>
                <a:prstClr val="black"/>
              </a:solidFill>
              <a:latin typeface="宋体" panose="02010600030101010101" pitchFamily="2" charset="-122"/>
              <a:ea typeface="宋体" panose="02010600030101010101" pitchFamily="2" charset="-122"/>
            </a:endParaRPr>
          </a:p>
          <a:p>
            <a:pPr defTabSz="685983"/>
            <a:r>
              <a:rPr lang="en-US" altLang="zh-CN" dirty="0">
                <a:solidFill>
                  <a:prstClr val="black"/>
                </a:solidFill>
                <a:latin typeface="宋体" panose="02010600030101010101" pitchFamily="2" charset="-122"/>
                <a:ea typeface="宋体" panose="02010600030101010101" pitchFamily="2" charset="-122"/>
              </a:rPr>
              <a:t>                 </a:t>
            </a:r>
            <a:r>
              <a:rPr lang="zh-CN" altLang="en-US" dirty="0">
                <a:solidFill>
                  <a:srgbClr val="FF0000"/>
                </a:solidFill>
                <a:latin typeface="楷体" panose="02010609060101010101" pitchFamily="49" charset="-122"/>
                <a:ea typeface="楷体" panose="02010609060101010101" pitchFamily="49" charset="-122"/>
              </a:rPr>
              <a:t>娱乐    国家精神（中国精神）</a:t>
            </a:r>
            <a:endParaRPr lang="en-US" altLang="zh-CN" dirty="0">
              <a:solidFill>
                <a:srgbClr val="FF0000"/>
              </a:solidFill>
              <a:latin typeface="楷体" panose="02010609060101010101" pitchFamily="49" charset="-122"/>
              <a:ea typeface="楷体" panose="02010609060101010101" pitchFamily="49" charset="-122"/>
            </a:endParaRPr>
          </a:p>
          <a:p>
            <a:pPr defTabSz="685983"/>
            <a:endParaRPr lang="en-US" altLang="zh-CN" dirty="0">
              <a:solidFill>
                <a:prstClr val="black"/>
              </a:solidFill>
              <a:latin typeface="宋体" panose="02010600030101010101" pitchFamily="2" charset="-122"/>
              <a:ea typeface="宋体" panose="02010600030101010101" pitchFamily="2" charset="-122"/>
            </a:endParaRPr>
          </a:p>
          <a:p>
            <a:pPr defTabSz="685983"/>
            <a:r>
              <a:rPr lang="en-US" altLang="zh-CN" dirty="0">
                <a:solidFill>
                  <a:prstClr val="black"/>
                </a:solidFill>
                <a:latin typeface="宋体" panose="02010600030101010101" pitchFamily="2" charset="-122"/>
                <a:ea typeface="宋体" panose="02010600030101010101" pitchFamily="2" charset="-122"/>
              </a:rPr>
              <a:t>                  </a:t>
            </a:r>
          </a:p>
          <a:p>
            <a:pPr defTabSz="685983"/>
            <a:r>
              <a:rPr lang="en-US" altLang="zh-CN" dirty="0">
                <a:solidFill>
                  <a:srgbClr val="FF0000"/>
                </a:solidFill>
                <a:latin typeface="楷体" panose="02010609060101010101" pitchFamily="49" charset="-122"/>
                <a:ea typeface="楷体" panose="02010609060101010101" pitchFamily="49" charset="-122"/>
              </a:rPr>
              <a:t>                </a:t>
            </a:r>
            <a:r>
              <a:rPr lang="zh-CN" altLang="en-US" dirty="0">
                <a:solidFill>
                  <a:srgbClr val="FF0000"/>
                </a:solidFill>
                <a:latin typeface="楷体" panose="02010609060101010101" pitchFamily="49" charset="-122"/>
                <a:ea typeface="楷体" panose="02010609060101010101" pitchFamily="49" charset="-122"/>
              </a:rPr>
              <a:t>偶像崇拜        英雄崇拜</a:t>
            </a:r>
            <a:endParaRPr lang="zh-CN" altLang="zh-CN" dirty="0">
              <a:solidFill>
                <a:srgbClr val="FF0000"/>
              </a:solidFill>
              <a:latin typeface="楷体" panose="02010609060101010101" pitchFamily="49" charset="-122"/>
              <a:ea typeface="楷体" panose="02010609060101010101" pitchFamily="49" charset="-122"/>
            </a:endParaRPr>
          </a:p>
        </p:txBody>
      </p:sp>
      <p:sp>
        <p:nvSpPr>
          <p:cNvPr id="2" name="下箭头 1"/>
          <p:cNvSpPr/>
          <p:nvPr/>
        </p:nvSpPr>
        <p:spPr>
          <a:xfrm>
            <a:off x="3707637" y="2032317"/>
            <a:ext cx="1350567" cy="9183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3" name="下箭头 2"/>
          <p:cNvSpPr/>
          <p:nvPr/>
        </p:nvSpPr>
        <p:spPr>
          <a:xfrm>
            <a:off x="3167411" y="3382884"/>
            <a:ext cx="432181" cy="4321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5" name="下箭头 4"/>
          <p:cNvSpPr/>
          <p:nvPr/>
        </p:nvSpPr>
        <p:spPr>
          <a:xfrm>
            <a:off x="5058204" y="3400086"/>
            <a:ext cx="378159" cy="4321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6" name="左右箭头 5"/>
          <p:cNvSpPr/>
          <p:nvPr/>
        </p:nvSpPr>
        <p:spPr>
          <a:xfrm>
            <a:off x="4085796" y="3869088"/>
            <a:ext cx="756317" cy="38113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Tree>
    <p:extLst>
      <p:ext uri="{BB962C8B-B14F-4D97-AF65-F5344CB8AC3E}">
        <p14:creationId xmlns:p14="http://schemas.microsoft.com/office/powerpoint/2010/main" val="228469531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4986" y="87502"/>
            <a:ext cx="8179495" cy="4247317"/>
          </a:xfrm>
          <a:prstGeom prst="rect">
            <a:avLst/>
          </a:prstGeom>
        </p:spPr>
        <p:txBody>
          <a:bodyPr wrap="square">
            <a:spAutoFit/>
          </a:bodyPr>
          <a:lstStyle/>
          <a:p>
            <a:pPr algn="ctr" defTabSz="685983"/>
            <a:r>
              <a:rPr lang="zh-CN" altLang="zh-CN" dirty="0">
                <a:solidFill>
                  <a:srgbClr val="FF0000"/>
                </a:solidFill>
              </a:rPr>
              <a:t>把握娱乐之度</a:t>
            </a:r>
            <a:r>
              <a:rPr lang="en-US" altLang="zh-CN" dirty="0">
                <a:solidFill>
                  <a:srgbClr val="FF0000"/>
                </a:solidFill>
              </a:rPr>
              <a:t>   </a:t>
            </a:r>
            <a:r>
              <a:rPr lang="zh-CN" altLang="zh-CN" dirty="0">
                <a:solidFill>
                  <a:srgbClr val="FF0000"/>
                </a:solidFill>
              </a:rPr>
              <a:t>弘扬国之精神</a:t>
            </a:r>
          </a:p>
          <a:p>
            <a:pPr defTabSz="685983"/>
            <a:r>
              <a:rPr lang="en-US" altLang="zh-CN" dirty="0">
                <a:solidFill>
                  <a:prstClr val="black"/>
                </a:solidFill>
              </a:rPr>
              <a:t>                                </a:t>
            </a:r>
            <a:r>
              <a:rPr lang="zh-CN" altLang="zh-CN" dirty="0">
                <a:solidFill>
                  <a:prstClr val="black"/>
                </a:solidFill>
              </a:rPr>
              <a:t>高三（</a:t>
            </a:r>
            <a:r>
              <a:rPr lang="en-US" altLang="zh-CN" dirty="0">
                <a:solidFill>
                  <a:prstClr val="black"/>
                </a:solidFill>
              </a:rPr>
              <a:t>4</a:t>
            </a:r>
            <a:r>
              <a:rPr lang="zh-CN" altLang="zh-CN" dirty="0">
                <a:solidFill>
                  <a:prstClr val="black"/>
                </a:solidFill>
              </a:rPr>
              <a:t>）班</a:t>
            </a:r>
            <a:r>
              <a:rPr lang="en-US" altLang="zh-CN" dirty="0">
                <a:solidFill>
                  <a:prstClr val="black"/>
                </a:solidFill>
              </a:rPr>
              <a:t>   </a:t>
            </a:r>
            <a:r>
              <a:rPr lang="zh-CN" altLang="zh-CN" dirty="0">
                <a:solidFill>
                  <a:prstClr val="black"/>
                </a:solidFill>
              </a:rPr>
              <a:t>陈汝思</a:t>
            </a:r>
          </a:p>
          <a:p>
            <a:pPr defTabSz="685983"/>
            <a:r>
              <a:rPr lang="en-US" altLang="zh-CN" dirty="0">
                <a:solidFill>
                  <a:prstClr val="black"/>
                </a:solidFill>
              </a:rPr>
              <a:t> </a:t>
            </a:r>
            <a:r>
              <a:rPr lang="en-US" altLang="zh-CN" dirty="0">
                <a:solidFill>
                  <a:srgbClr val="FF0000"/>
                </a:solidFill>
              </a:rPr>
              <a:t>15+16+16=47</a:t>
            </a:r>
            <a:endParaRPr lang="zh-CN" altLang="zh-CN" dirty="0">
              <a:solidFill>
                <a:srgbClr val="FF0000"/>
              </a:solidFill>
            </a:endParaRPr>
          </a:p>
          <a:p>
            <a:pPr defTabSz="685983"/>
            <a:r>
              <a:rPr lang="en-US" altLang="zh-CN" dirty="0">
                <a:solidFill>
                  <a:prstClr val="black"/>
                </a:solidFill>
                <a:latin typeface="楷体" panose="02010609060101010101" pitchFamily="49" charset="-122"/>
                <a:ea typeface="楷体" panose="02010609060101010101" pitchFamily="49" charset="-122"/>
              </a:rPr>
              <a:t>    </a:t>
            </a:r>
            <a:r>
              <a:rPr lang="zh-CN" altLang="zh-CN" dirty="0">
                <a:solidFill>
                  <a:prstClr val="black"/>
                </a:solidFill>
                <a:latin typeface="楷体" panose="02010609060101010101" pitchFamily="49" charset="-122"/>
                <a:ea typeface="楷体" panose="02010609060101010101" pitchFamily="49" charset="-122"/>
              </a:rPr>
              <a:t>在英雄们感天动地的牺牲和奉献中，在国家精神的滋养下，我们的国家拥有了和平的沃土，娱乐产业便在这和平繁荣的沃土里得以花繁叶茂。但近年来，越来越多的产业呈现出娱乐化甚至泛娱乐化的现象，成为了娱乐的附庸，尼尔也在其《娱乐至死》中称“人类将会成为娱乐至死的物种”。</a:t>
            </a:r>
          </a:p>
          <a:p>
            <a:pPr defTabSz="685983"/>
            <a:r>
              <a:rPr lang="en-US" altLang="zh-CN" dirty="0">
                <a:solidFill>
                  <a:prstClr val="black"/>
                </a:solidFill>
                <a:latin typeface="楷体" panose="02010609060101010101" pitchFamily="49" charset="-122"/>
                <a:ea typeface="楷体" panose="02010609060101010101" pitchFamily="49" charset="-122"/>
              </a:rPr>
              <a:t>    </a:t>
            </a:r>
            <a:r>
              <a:rPr lang="zh-CN" altLang="zh-CN" dirty="0">
                <a:solidFill>
                  <a:prstClr val="black"/>
                </a:solidFill>
                <a:latin typeface="楷体" panose="02010609060101010101" pitchFamily="49" charset="-122"/>
                <a:ea typeface="楷体" panose="02010609060101010101" pitchFamily="49" charset="-122"/>
              </a:rPr>
              <a:t>我认为，对于当代浮躁的娱乐精神，我们应以蓬勃积极的中国精神作为发展的底色，把握娱乐的底线，只有如此，娱乐精神才能被赋予更深刻的内涵，我们也将避免成为泛娱乐化的奴隶。</a:t>
            </a:r>
          </a:p>
          <a:p>
            <a:pPr defTabSz="685983"/>
            <a:r>
              <a:rPr lang="en-US" altLang="zh-CN" dirty="0">
                <a:solidFill>
                  <a:prstClr val="black"/>
                </a:solidFill>
                <a:latin typeface="楷体" panose="02010609060101010101" pitchFamily="49" charset="-122"/>
                <a:ea typeface="楷体" panose="02010609060101010101" pitchFamily="49" charset="-122"/>
              </a:rPr>
              <a:t>    </a:t>
            </a:r>
            <a:r>
              <a:rPr lang="zh-CN" altLang="zh-CN" dirty="0">
                <a:solidFill>
                  <a:prstClr val="black"/>
                </a:solidFill>
                <a:latin typeface="楷体" panose="02010609060101010101" pitchFamily="49" charset="-122"/>
                <a:ea typeface="楷体" panose="02010609060101010101" pitchFamily="49" charset="-122"/>
              </a:rPr>
              <a:t>首先，娱乐产业之所以能得以持续繁荣，离不开中国英雄们的牺牲与奉献。娱乐产业的背后，是大国精神源源不断的滋养。如量子科技之父潘建伟的“工匠精神”，核潜艇之父黄旭华的“无私奉献精神”等等，是他们所秉持的中国精神，为我国的蓬勃发展打造出了光辉的道路。</a:t>
            </a:r>
          </a:p>
          <a:p>
            <a:pPr defTabSz="685983"/>
            <a:r>
              <a:rPr lang="en-US" altLang="zh-CN" dirty="0">
                <a:solidFill>
                  <a:prstClr val="black"/>
                </a:solidFill>
              </a:rPr>
              <a:t> </a:t>
            </a:r>
            <a:endParaRPr lang="zh-CN" altLang="zh-CN" dirty="0">
              <a:solidFill>
                <a:prstClr val="black"/>
              </a:solidFill>
            </a:endParaRPr>
          </a:p>
        </p:txBody>
      </p:sp>
    </p:spTree>
    <p:extLst>
      <p:ext uri="{BB962C8B-B14F-4D97-AF65-F5344CB8AC3E}">
        <p14:creationId xmlns:p14="http://schemas.microsoft.com/office/powerpoint/2010/main" val="266178927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79"/>
            <a:ext cx="8354859" cy="4154984"/>
          </a:xfrm>
          <a:prstGeom prst="rect">
            <a:avLst/>
          </a:prstGeom>
        </p:spPr>
        <p:txBody>
          <a:bodyPr wrap="square">
            <a:spAutoFit/>
          </a:bodyPr>
          <a:lstStyle/>
          <a:p>
            <a:pPr defTabSz="685983"/>
            <a:r>
              <a:rPr lang="en-US" altLang="zh-CN" sz="1650" dirty="0">
                <a:solidFill>
                  <a:prstClr val="black"/>
                </a:solidFill>
                <a:latin typeface="楷体" panose="02010609060101010101" pitchFamily="49" charset="-122"/>
                <a:ea typeface="楷体" panose="02010609060101010101" pitchFamily="49" charset="-122"/>
              </a:rPr>
              <a:t>    </a:t>
            </a:r>
            <a:r>
              <a:rPr lang="zh-CN" altLang="zh-CN" sz="1650" dirty="0">
                <a:solidFill>
                  <a:prstClr val="black"/>
                </a:solidFill>
                <a:latin typeface="楷体" panose="02010609060101010101" pitchFamily="49" charset="-122"/>
                <a:ea typeface="楷体" panose="02010609060101010101" pitchFamily="49" charset="-122"/>
              </a:rPr>
              <a:t>其次，“娱乐产业”是当人们的物质生活得到满足后，渴望丰富自己的精神世界而应运而生的时代产物，所以，娱乐产业是折射当代中国精神面貌的镜子。然而，这面镜子折射出的却是如今“浮躁风”盛行的娱乐产业，各种为了娱乐而娱乐的节目充斥着我们的生活，给予我们刺激而短暂的碰撞，余波散尽后却空空如也。这种单一化的娱乐形式对与文化内涵欣赏力提高的观众们也失去了其原有的吸引力。这也就告诉我们，仅仅是为了狂欢而进行的娱乐，道路终究是不会光明的。</a:t>
            </a:r>
          </a:p>
          <a:p>
            <a:pPr defTabSz="685983"/>
            <a:r>
              <a:rPr lang="en-US" altLang="zh-CN" sz="1650" dirty="0">
                <a:solidFill>
                  <a:prstClr val="black"/>
                </a:solidFill>
                <a:latin typeface="楷体" panose="02010609060101010101" pitchFamily="49" charset="-122"/>
                <a:ea typeface="楷体" panose="02010609060101010101" pitchFamily="49" charset="-122"/>
              </a:rPr>
              <a:t>    </a:t>
            </a:r>
            <a:r>
              <a:rPr lang="zh-CN" altLang="zh-CN" sz="1650" dirty="0">
                <a:solidFill>
                  <a:prstClr val="black"/>
                </a:solidFill>
                <a:latin typeface="楷体" panose="02010609060101010101" pitchFamily="49" charset="-122"/>
                <a:ea typeface="楷体" panose="02010609060101010101" pitchFamily="49" charset="-122"/>
              </a:rPr>
              <a:t>因此，当代的娱乐产业，不应成为绑架人们时间的罪人，而应该融合国家精神，作为弘扬国家精神的船帆。如近几十年来，我国跨年晚会的形式和内容经历的由“娱乐至上”到“注重观赏性、艺术性、思想性一体化”主旨的过程。央视的跨年晚会主打家国情怀牌，把娱乐性的跨年晚会与庄严的家国情怀融为一体，也被称为“有态度有风范的清流晚会”。文化综艺节目《朗读者》中，也邀请了首批航天员邓清明同志讲述其锲而不舍奋斗的故事，传递了爱国敬业不求回报的大国精神。</a:t>
            </a:r>
          </a:p>
          <a:p>
            <a:pPr defTabSz="685983"/>
            <a:r>
              <a:rPr lang="en-US" altLang="zh-CN" sz="1650" dirty="0">
                <a:solidFill>
                  <a:prstClr val="black"/>
                </a:solidFill>
                <a:latin typeface="楷体" panose="02010609060101010101" pitchFamily="49" charset="-122"/>
                <a:ea typeface="楷体" panose="02010609060101010101" pitchFamily="49" charset="-122"/>
              </a:rPr>
              <a:t>    </a:t>
            </a:r>
            <a:r>
              <a:rPr lang="zh-CN" altLang="zh-CN" sz="1650" dirty="0">
                <a:solidFill>
                  <a:prstClr val="black"/>
                </a:solidFill>
                <a:latin typeface="楷体" panose="02010609060101010101" pitchFamily="49" charset="-122"/>
                <a:ea typeface="楷体" panose="02010609060101010101" pitchFamily="49" charset="-122"/>
              </a:rPr>
              <a:t>适当的娱乐能缓解社会的压力，作为人们平淡无奇的学习生活中的调味剂。但只有传递社会正能量的，能彰显大国风采的娱乐才能称之为真正的娱乐。而身处娱乐洪流的我们，也应秉持着适当娱乐的原则，在含有丰富中国精神的娱乐中寻求精神世界的栖息之所。</a:t>
            </a:r>
          </a:p>
        </p:txBody>
      </p:sp>
    </p:spTree>
    <p:extLst>
      <p:ext uri="{BB962C8B-B14F-4D97-AF65-F5344CB8AC3E}">
        <p14:creationId xmlns:p14="http://schemas.microsoft.com/office/powerpoint/2010/main" val="334339620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5953" y="3404"/>
            <a:ext cx="1354873" cy="51450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12" name="PA_菱形 1"/>
          <p:cNvSpPr/>
          <p:nvPr>
            <p:custDataLst>
              <p:tags r:id="rId1"/>
            </p:custDataLst>
          </p:nvPr>
        </p:nvSpPr>
        <p:spPr>
          <a:xfrm>
            <a:off x="1517142" y="1063992"/>
            <a:ext cx="1916731" cy="2555642"/>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0" name="PA_菱形 1"/>
          <p:cNvSpPr/>
          <p:nvPr>
            <p:custDataLst>
              <p:tags r:id="rId2"/>
            </p:custDataLst>
          </p:nvPr>
        </p:nvSpPr>
        <p:spPr>
          <a:xfrm>
            <a:off x="1692854" y="1298276"/>
            <a:ext cx="1565305" cy="2087074"/>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1" name="PA_菱形 1"/>
          <p:cNvSpPr/>
          <p:nvPr>
            <p:custDataLst>
              <p:tags r:id="rId3"/>
            </p:custDataLst>
          </p:nvPr>
        </p:nvSpPr>
        <p:spPr>
          <a:xfrm>
            <a:off x="1715935" y="1450741"/>
            <a:ext cx="1542224" cy="1782144"/>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r>
              <a:rPr lang="zh-CN" altLang="en-US" sz="2401" dirty="0">
                <a:solidFill>
                  <a:srgbClr val="FF0000"/>
                </a:solidFill>
                <a:latin typeface="黑体" panose="02010609060101010101" pitchFamily="49" charset="-122"/>
                <a:ea typeface="黑体" panose="02010609060101010101" pitchFamily="49" charset="-122"/>
              </a:rPr>
              <a:t>经验</a:t>
            </a:r>
          </a:p>
        </p:txBody>
      </p:sp>
      <p:sp>
        <p:nvSpPr>
          <p:cNvPr id="24" name="PA_菱形 23"/>
          <p:cNvSpPr/>
          <p:nvPr>
            <p:custDataLst>
              <p:tags r:id="rId4"/>
            </p:custDataLst>
          </p:nvPr>
        </p:nvSpPr>
        <p:spPr>
          <a:xfrm>
            <a:off x="1657396" y="1298307"/>
            <a:ext cx="338871" cy="45182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sp>
        <p:nvSpPr>
          <p:cNvPr id="25" name="PA_菱形 23"/>
          <p:cNvSpPr/>
          <p:nvPr>
            <p:custDataLst>
              <p:tags r:id="rId5"/>
            </p:custDataLst>
          </p:nvPr>
        </p:nvSpPr>
        <p:spPr>
          <a:xfrm>
            <a:off x="1996081" y="740570"/>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34" name="组合 33"/>
          <p:cNvGrpSpPr/>
          <p:nvPr/>
        </p:nvGrpSpPr>
        <p:grpSpPr>
          <a:xfrm rot="16200000" flipH="1">
            <a:off x="3000931" y="2199437"/>
            <a:ext cx="1081852" cy="404801"/>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1644794" y="521279"/>
            <a:ext cx="162409" cy="21654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59" name="PA_组合 58"/>
          <p:cNvGrpSpPr/>
          <p:nvPr>
            <p:custDataLst>
              <p:tags r:id="rId7"/>
            </p:custDataLst>
          </p:nvPr>
        </p:nvGrpSpPr>
        <p:grpSpPr>
          <a:xfrm>
            <a:off x="4058055" y="4284620"/>
            <a:ext cx="208080" cy="642651"/>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118007" y="1224827"/>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9" name="PA_菱形 23"/>
          <p:cNvSpPr/>
          <p:nvPr>
            <p:custDataLst>
              <p:tags r:id="rId9"/>
            </p:custDataLst>
          </p:nvPr>
        </p:nvSpPr>
        <p:spPr>
          <a:xfrm flipH="1">
            <a:off x="5434539" y="639936"/>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11" name="PA_菱形 23"/>
          <p:cNvSpPr/>
          <p:nvPr>
            <p:custDataLst>
              <p:tags r:id="rId10"/>
            </p:custDataLst>
          </p:nvPr>
        </p:nvSpPr>
        <p:spPr>
          <a:xfrm flipH="1">
            <a:off x="5974506" y="639936"/>
            <a:ext cx="162409" cy="21654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8" name="PA_菱形 23"/>
          <p:cNvSpPr/>
          <p:nvPr>
            <p:custDataLst>
              <p:tags r:id="rId11"/>
            </p:custDataLst>
          </p:nvPr>
        </p:nvSpPr>
        <p:spPr>
          <a:xfrm flipH="1">
            <a:off x="6741225" y="3351082"/>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29" name="TextBox 1">
            <a:extLst>
              <a:ext uri="{FF2B5EF4-FFF2-40B4-BE49-F238E27FC236}">
                <a16:creationId xmlns:a16="http://schemas.microsoft.com/office/drawing/2014/main" xmlns="" id="{E5A8891C-D1B8-4139-9E8E-8F610BDD72A4}"/>
              </a:ext>
            </a:extLst>
          </p:cNvPr>
          <p:cNvSpPr txBox="1">
            <a:spLocks noChangeArrowheads="1"/>
          </p:cNvSpPr>
          <p:nvPr/>
        </p:nvSpPr>
        <p:spPr bwMode="auto">
          <a:xfrm>
            <a:off x="4082080" y="1676653"/>
            <a:ext cx="3133445" cy="300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685983" eaLnBrk="1" hangingPunct="1">
              <a:spcBef>
                <a:spcPct val="0"/>
              </a:spcBef>
              <a:buNone/>
            </a:pPr>
            <a:r>
              <a:rPr lang="zh-CN" altLang="en-US" sz="2101" dirty="0">
                <a:solidFill>
                  <a:srgbClr val="FF0000"/>
                </a:solidFill>
                <a:latin typeface="黑体" panose="02010609060101010101" pitchFamily="49" charset="-122"/>
                <a:ea typeface="黑体" panose="02010609060101010101" pitchFamily="49" charset="-122"/>
              </a:rPr>
              <a:t>格局高的立意评分时会更有优势</a:t>
            </a:r>
            <a:endParaRPr lang="en-US" altLang="zh-CN" sz="2101" dirty="0">
              <a:solidFill>
                <a:srgbClr val="FF0000"/>
              </a:solidFill>
              <a:latin typeface="黑体" panose="02010609060101010101" pitchFamily="49" charset="-122"/>
              <a:ea typeface="黑体" panose="02010609060101010101" pitchFamily="49" charset="-122"/>
            </a:endParaRPr>
          </a:p>
          <a:p>
            <a:pPr defTabSz="685983" eaLnBrk="1" hangingPunct="1">
              <a:spcBef>
                <a:spcPct val="0"/>
              </a:spcBef>
              <a:buNone/>
            </a:pPr>
            <a:r>
              <a:rPr lang="zh-CN" altLang="en-US" sz="2101" dirty="0">
                <a:solidFill>
                  <a:srgbClr val="7030A0"/>
                </a:solidFill>
                <a:latin typeface="楷体" panose="02010609060101010101" pitchFamily="49" charset="-122"/>
                <a:ea typeface="楷体" panose="02010609060101010101" pitchFamily="49" charset="-122"/>
              </a:rPr>
              <a:t>立意：本层意义要充分，然后尽量往高走</a:t>
            </a:r>
            <a:endParaRPr lang="en-US" altLang="zh-CN" sz="2101" dirty="0">
              <a:solidFill>
                <a:srgbClr val="7030A0"/>
              </a:solidFill>
              <a:latin typeface="楷体" panose="02010609060101010101" pitchFamily="49" charset="-122"/>
              <a:ea typeface="楷体" panose="02010609060101010101" pitchFamily="49" charset="-122"/>
            </a:endParaRPr>
          </a:p>
          <a:p>
            <a:pPr defTabSz="685983" eaLnBrk="1" hangingPunct="1">
              <a:spcBef>
                <a:spcPct val="0"/>
              </a:spcBef>
              <a:buNone/>
            </a:pPr>
            <a:endParaRPr lang="en-US" altLang="zh-CN" sz="2101" dirty="0">
              <a:solidFill>
                <a:srgbClr val="FF0000"/>
              </a:solidFill>
              <a:latin typeface="楷体" panose="02010609060101010101" pitchFamily="49" charset="-122"/>
              <a:ea typeface="楷体" panose="02010609060101010101" pitchFamily="49" charset="-122"/>
            </a:endParaRPr>
          </a:p>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本材料层面的立意</a:t>
            </a:r>
            <a:endParaRPr lang="en-US" altLang="zh-CN" sz="2101" dirty="0">
              <a:solidFill>
                <a:srgbClr val="FF0000"/>
              </a:solidFill>
              <a:latin typeface="楷体" panose="02010609060101010101" pitchFamily="49" charset="-122"/>
              <a:ea typeface="楷体" panose="02010609060101010101" pitchFamily="49" charset="-122"/>
            </a:endParaRPr>
          </a:p>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社会层面的立意</a:t>
            </a:r>
            <a:endParaRPr lang="en-US" altLang="zh-CN" sz="2101" dirty="0">
              <a:solidFill>
                <a:srgbClr val="FF0000"/>
              </a:solidFill>
              <a:latin typeface="楷体" panose="02010609060101010101" pitchFamily="49" charset="-122"/>
              <a:ea typeface="楷体" panose="02010609060101010101" pitchFamily="49" charset="-122"/>
            </a:endParaRPr>
          </a:p>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哲学层面的立意</a:t>
            </a:r>
            <a:endParaRPr lang="en-US" altLang="zh-CN" sz="2101" dirty="0">
              <a:solidFill>
                <a:srgbClr val="FF0000"/>
              </a:solidFill>
              <a:latin typeface="楷体" panose="02010609060101010101" pitchFamily="49" charset="-122"/>
              <a:ea typeface="楷体" panose="02010609060101010101" pitchFamily="49" charset="-122"/>
            </a:endParaRPr>
          </a:p>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文化层面的立意</a:t>
            </a:r>
          </a:p>
        </p:txBody>
      </p:sp>
    </p:spTree>
    <p:extLst>
      <p:ext uri="{BB962C8B-B14F-4D97-AF65-F5344CB8AC3E}">
        <p14:creationId xmlns:p14="http://schemas.microsoft.com/office/powerpoint/2010/main" val="87375367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Box 3"/>
          <p:cNvSpPr txBox="1">
            <a:spLocks noChangeArrowheads="1"/>
          </p:cNvSpPr>
          <p:nvPr/>
        </p:nvSpPr>
        <p:spPr bwMode="auto">
          <a:xfrm>
            <a:off x="93945" y="195546"/>
            <a:ext cx="872437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en-US" altLang="zh-CN" sz="1350" dirty="0">
                <a:solidFill>
                  <a:prstClr val="black"/>
                </a:solidFill>
                <a:latin typeface="黑体" pitchFamily="49" charset="-122"/>
                <a:ea typeface="黑体" pitchFamily="49" charset="-122"/>
              </a:rPr>
              <a:t>                              </a:t>
            </a:r>
            <a:r>
              <a:rPr lang="zh-CN" altLang="zh-CN" sz="1800" dirty="0">
                <a:solidFill>
                  <a:srgbClr val="FF0000"/>
                </a:solidFill>
                <a:latin typeface="黑体" pitchFamily="49" charset="-122"/>
                <a:ea typeface="黑体" pitchFamily="49" charset="-122"/>
              </a:rPr>
              <a:t>创新之道在于“合”</a:t>
            </a:r>
            <a:r>
              <a:rPr lang="zh-CN" altLang="en-US" sz="1800" dirty="0">
                <a:solidFill>
                  <a:prstClr val="black"/>
                </a:solidFill>
                <a:latin typeface="黑体" pitchFamily="49" charset="-122"/>
                <a:ea typeface="黑体" pitchFamily="49" charset="-122"/>
              </a:rPr>
              <a:t>（</a:t>
            </a:r>
            <a:r>
              <a:rPr lang="en-US" altLang="zh-CN" sz="1800" dirty="0">
                <a:solidFill>
                  <a:prstClr val="black"/>
                </a:solidFill>
                <a:ea typeface="黑体" pitchFamily="49" charset="-122"/>
              </a:rPr>
              <a:t>58</a:t>
            </a:r>
            <a:r>
              <a:rPr lang="zh-CN" altLang="zh-CN" sz="1800" dirty="0">
                <a:solidFill>
                  <a:prstClr val="black"/>
                </a:solidFill>
                <a:ea typeface="黑体" pitchFamily="49" charset="-122"/>
              </a:rPr>
              <a:t>分</a:t>
            </a:r>
            <a:r>
              <a:rPr lang="zh-CN" altLang="en-US" sz="1800" dirty="0">
                <a:solidFill>
                  <a:prstClr val="black"/>
                </a:solidFill>
                <a:ea typeface="黑体" pitchFamily="49" charset="-122"/>
              </a:rPr>
              <a:t>）</a:t>
            </a:r>
            <a:endParaRPr lang="zh-CN" altLang="zh-CN" sz="1800" dirty="0">
              <a:solidFill>
                <a:prstClr val="black"/>
              </a:solidFill>
              <a:ea typeface="黑体" pitchFamily="49" charset="-122"/>
            </a:endParaRPr>
          </a:p>
          <a:p>
            <a:pPr defTabSz="685983">
              <a:spcBef>
                <a:spcPct val="0"/>
              </a:spcBef>
              <a:buNone/>
            </a:pPr>
            <a:r>
              <a:rPr lang="zh-CN" altLang="en-US" sz="1800" dirty="0">
                <a:solidFill>
                  <a:prstClr val="black"/>
                </a:solidFill>
                <a:ea typeface="黑体" pitchFamily="49" charset="-122"/>
              </a:rPr>
              <a:t>                                                                  </a:t>
            </a:r>
            <a:r>
              <a:rPr lang="zh-CN" altLang="en-US" sz="1800" dirty="0">
                <a:solidFill>
                  <a:prstClr val="black"/>
                </a:solidFill>
                <a:latin typeface="楷体" pitchFamily="49" charset="-122"/>
                <a:ea typeface="楷体" pitchFamily="49" charset="-122"/>
              </a:rPr>
              <a:t>□广州考生</a:t>
            </a:r>
            <a:endParaRPr lang="zh-CN" altLang="zh-CN" sz="1800" dirty="0">
              <a:solidFill>
                <a:prstClr val="black"/>
              </a:solidFill>
              <a:latin typeface="楷体" pitchFamily="49" charset="-122"/>
              <a:ea typeface="楷体" pitchFamily="49" charset="-122"/>
            </a:endParaRPr>
          </a:p>
          <a:p>
            <a:pPr defTabSz="685983">
              <a:spcBef>
                <a:spcPct val="0"/>
              </a:spcBef>
              <a:buNone/>
            </a:pPr>
            <a:r>
              <a:rPr lang="zh-CN" altLang="en-US" sz="180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在这个大众创新万众创业的时代，人们如曾经的“淘金者”蜂拥至这个充满机遇与变数之地——创新之地。但成功者实少而失败者诚多。何也？究其原因，创新不是光有“撸起袖子加油干”的冲劲就可以成功的，但要顺其道，而创新之道便在于“合”。</a:t>
            </a:r>
          </a:p>
          <a:p>
            <a:pPr defTabSz="685983">
              <a:spcBef>
                <a:spcPct val="0"/>
              </a:spcBef>
              <a:buNone/>
            </a:pPr>
            <a:r>
              <a:rPr lang="zh-CN" altLang="en-US" sz="180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所谓“合”，指符合，合乎市场，合乎人群，合乎时代，合乎潮流。且看甲企业致力于更轻薄的机身、更卓越的摄像头的研究是合乎现代简约之风的潮流，也是合乎人们生活之需要。而乙公司着眼软件的开发，是合乎人性之需求，合乎这个追求极致用户体验的时代。而丙公司从商业模式入手，另辟蹊径，制定更有效的竞争策略则是合乎市场与这个竞争激烈瞬息万变的高速时代。它们的成功莫不抓住一核心“合”，有的放矢，使自己的产品与成果针对性强，迎合受众，从而不致被时代淘汰，或到头来只是做了一番不被大众认可的努力，“竹篮打水一场空”。</a:t>
            </a:r>
          </a:p>
          <a:p>
            <a:pPr defTabSz="685983">
              <a:spcBef>
                <a:spcPct val="0"/>
              </a:spcBef>
              <a:buNone/>
            </a:pPr>
            <a:r>
              <a:rPr lang="zh-CN" altLang="en-US" sz="1800" dirty="0">
                <a:solidFill>
                  <a:prstClr val="black"/>
                </a:solidFill>
                <a:latin typeface="楷体" pitchFamily="49" charset="-122"/>
                <a:ea typeface="楷体" pitchFamily="49" charset="-122"/>
              </a:rPr>
              <a:t>    </a:t>
            </a:r>
            <a:endParaRPr lang="zh-CN" altLang="en-US" sz="1800" dirty="0">
              <a:solidFill>
                <a:prstClr val="black"/>
              </a:solidFill>
            </a:endParaRPr>
          </a:p>
        </p:txBody>
      </p:sp>
    </p:spTree>
    <p:extLst>
      <p:ext uri="{BB962C8B-B14F-4D97-AF65-F5344CB8AC3E}">
        <p14:creationId xmlns:p14="http://schemas.microsoft.com/office/powerpoint/2010/main" val="419673223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Box 3"/>
          <p:cNvSpPr txBox="1">
            <a:spLocks noChangeArrowheads="1"/>
          </p:cNvSpPr>
          <p:nvPr/>
        </p:nvSpPr>
        <p:spPr bwMode="auto">
          <a:xfrm>
            <a:off x="200416" y="519682"/>
            <a:ext cx="8774483" cy="279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en-US" altLang="zh-CN" sz="135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综观商场，深谙“合”之道的成功企业家比比皆是。腾讯曾经手握“</a:t>
            </a:r>
            <a:r>
              <a:rPr lang="en-US" altLang="zh-CN" sz="1800" dirty="0">
                <a:solidFill>
                  <a:prstClr val="black"/>
                </a:solidFill>
                <a:latin typeface="楷体" pitchFamily="49" charset="-122"/>
                <a:ea typeface="楷体" pitchFamily="49" charset="-122"/>
              </a:rPr>
              <a:t>QQ</a:t>
            </a:r>
            <a:r>
              <a:rPr lang="zh-CN" altLang="zh-CN" sz="1800" dirty="0">
                <a:solidFill>
                  <a:prstClr val="black"/>
                </a:solidFill>
                <a:latin typeface="楷体" pitchFamily="49" charset="-122"/>
                <a:ea typeface="楷体" pitchFamily="49" charset="-122"/>
              </a:rPr>
              <a:t>”这张王牌占尽市场风光，但机敏的领军人物马化腾却在一片赞扬声中发现</a:t>
            </a:r>
            <a:r>
              <a:rPr lang="en-US" altLang="zh-CN" sz="1800" dirty="0">
                <a:solidFill>
                  <a:prstClr val="black"/>
                </a:solidFill>
                <a:latin typeface="楷体" pitchFamily="49" charset="-122"/>
                <a:ea typeface="楷体" pitchFamily="49" charset="-122"/>
              </a:rPr>
              <a:t>QQ</a:t>
            </a:r>
            <a:r>
              <a:rPr lang="zh-CN" altLang="zh-CN" sz="1800" dirty="0">
                <a:solidFill>
                  <a:prstClr val="black"/>
                </a:solidFill>
                <a:latin typeface="楷体" pitchFamily="49" charset="-122"/>
                <a:ea typeface="楷体" pitchFamily="49" charset="-122"/>
              </a:rPr>
              <a:t>的许多功能与运营模式逐渐与现代人的交往方式不合，于是他顶住压力与质疑，创立了微信这一通讯平台，并凭借其人性化的设计，一举成为国民如命的掌中宝。再看打车软件，</a:t>
            </a:r>
            <a:r>
              <a:rPr lang="en-US" altLang="zh-CN" sz="1800" dirty="0">
                <a:solidFill>
                  <a:prstClr val="black"/>
                </a:solidFill>
                <a:latin typeface="楷体" pitchFamily="49" charset="-122"/>
                <a:ea typeface="楷体" pitchFamily="49" charset="-122"/>
              </a:rPr>
              <a:t>Uber</a:t>
            </a:r>
            <a:r>
              <a:rPr lang="zh-CN" altLang="zh-CN" sz="1800" dirty="0">
                <a:solidFill>
                  <a:prstClr val="black"/>
                </a:solidFill>
                <a:latin typeface="楷体" pitchFamily="49" charset="-122"/>
                <a:ea typeface="楷体" pitchFamily="49" charset="-122"/>
              </a:rPr>
              <a:t>和“滴滴”，也是合人民之所需而“应时而生”，成为大家手机里的必备。再看中国首富马云及淘宝的成长，也是一段践行“合”字之道的史诗：合乎网络发展潮流，合乎人们便捷生活的渴望。可见“合”字是一把利剑，看似充满了“妥协与让步”，但却包含了化被动为主动、积极适应的大智慧。而在这个“物竞天择，适者生存”的激烈社会中，也只有它能助我披荆斩棘，赢取创新的成功。</a:t>
            </a:r>
            <a:endParaRPr lang="zh-CN" altLang="en-US" sz="1800" dirty="0">
              <a:solidFill>
                <a:prstClr val="black"/>
              </a:solidFill>
            </a:endParaRPr>
          </a:p>
          <a:p>
            <a:pPr defTabSz="685983">
              <a:spcBef>
                <a:spcPct val="0"/>
              </a:spcBef>
              <a:buNone/>
            </a:pPr>
            <a:endParaRPr lang="zh-CN" altLang="en-US" sz="1350" dirty="0">
              <a:solidFill>
                <a:prstClr val="black"/>
              </a:solidFill>
            </a:endParaRPr>
          </a:p>
        </p:txBody>
      </p:sp>
    </p:spTree>
    <p:extLst>
      <p:ext uri="{BB962C8B-B14F-4D97-AF65-F5344CB8AC3E}">
        <p14:creationId xmlns:p14="http://schemas.microsoft.com/office/powerpoint/2010/main" val="115641252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Box 3"/>
          <p:cNvSpPr txBox="1">
            <a:spLocks noChangeArrowheads="1"/>
          </p:cNvSpPr>
          <p:nvPr/>
        </p:nvSpPr>
        <p:spPr bwMode="auto">
          <a:xfrm>
            <a:off x="407095" y="8338"/>
            <a:ext cx="8530225" cy="445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en-US" altLang="zh-CN" sz="135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然而合乎人群，合乎市场便足够了吗？在这个商业化利益、气味弥漫的时代中，我们看到太多的企业创新却只是合乎“利”，却忽略了一份“合乎国与世界之需求”的担当与责任感。“为生民立命，为天地立心”，我们更希望企业创新在“求生存”“求获利”之余，更能“合乎生民与天地、国家之需”。且看中国自主创新研究的</a:t>
            </a:r>
            <a:r>
              <a:rPr lang="en-US" altLang="zh-CN" sz="1800" dirty="0">
                <a:solidFill>
                  <a:prstClr val="black"/>
                </a:solidFill>
                <a:latin typeface="楷体" pitchFamily="49" charset="-122"/>
                <a:ea typeface="楷体" pitchFamily="49" charset="-122"/>
              </a:rPr>
              <a:t>ATM</a:t>
            </a:r>
            <a:r>
              <a:rPr lang="zh-CN" altLang="zh-CN" sz="1800" dirty="0">
                <a:solidFill>
                  <a:prstClr val="black"/>
                </a:solidFill>
                <a:latin typeface="楷体" pitchFamily="49" charset="-122"/>
                <a:ea typeface="楷体" pitchFamily="49" charset="-122"/>
              </a:rPr>
              <a:t>“中国芯”，运用虹膜人脸识别的机器不仅带来利，更合乎大国尊严，反观圆珠笔钢珠这小小的工艺，却因利益微小而长期被外垄断，创新与突破的雨露从来未光顾。马云在完成财富的积累后，有创新思维，创立了蚂蚁金服，致力于为中小企业和个体户提供优惠的创业贷款；英国大学研究生没有着眼于华丽的灯饰改进，而是专注于足球台灯的创新研发，让非洲贫困的孩子，在踢球时攒电为晚上看书提供可能；再看“摩拜”等共享单车，在创新之时方便了万千底层民众，实现了“城市环保出行”的理念……</a:t>
            </a:r>
          </a:p>
          <a:p>
            <a:pPr defTabSz="685983">
              <a:spcBef>
                <a:spcPct val="0"/>
              </a:spcBef>
              <a:buNone/>
            </a:pPr>
            <a:r>
              <a:rPr lang="en-US" altLang="zh-CN" sz="180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合乎人群，合乎市场固然是创新所需，但在当下，我们也不应忘记自己身上那“合乎天合乎地”的责任感与使命感。创新之道在于“合”，背后更是情与理的支撑。愿你我，化“合”为剑，在创业之路上，披荆斩棘，收获成功，也为后人留下一条便捷幽美的小径。</a:t>
            </a:r>
            <a:endParaRPr lang="zh-CN" altLang="en-US" sz="1800" dirty="0">
              <a:solidFill>
                <a:prstClr val="black"/>
              </a:solidFill>
              <a:latin typeface="楷体" pitchFamily="49" charset="-122"/>
              <a:ea typeface="楷体" pitchFamily="49" charset="-122"/>
            </a:endParaRPr>
          </a:p>
          <a:p>
            <a:pPr defTabSz="685983">
              <a:spcBef>
                <a:spcPct val="0"/>
              </a:spcBef>
              <a:buNone/>
            </a:pPr>
            <a:endParaRPr lang="zh-CN" altLang="en-US" sz="1350" dirty="0">
              <a:solidFill>
                <a:prstClr val="black"/>
              </a:solidFill>
            </a:endParaRPr>
          </a:p>
        </p:txBody>
      </p:sp>
    </p:spTree>
    <p:extLst>
      <p:ext uri="{BB962C8B-B14F-4D97-AF65-F5344CB8AC3E}">
        <p14:creationId xmlns:p14="http://schemas.microsoft.com/office/powerpoint/2010/main" val="360429720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5953" y="3404"/>
            <a:ext cx="1354873" cy="51450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12" name="PA_菱形 1"/>
          <p:cNvSpPr/>
          <p:nvPr>
            <p:custDataLst>
              <p:tags r:id="rId1"/>
            </p:custDataLst>
          </p:nvPr>
        </p:nvSpPr>
        <p:spPr>
          <a:xfrm>
            <a:off x="1517142" y="1063992"/>
            <a:ext cx="1916731" cy="2555642"/>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0" name="PA_菱形 1"/>
          <p:cNvSpPr/>
          <p:nvPr>
            <p:custDataLst>
              <p:tags r:id="rId2"/>
            </p:custDataLst>
          </p:nvPr>
        </p:nvSpPr>
        <p:spPr>
          <a:xfrm>
            <a:off x="1692854" y="1298276"/>
            <a:ext cx="1565305" cy="2087074"/>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1" name="PA_菱形 1"/>
          <p:cNvSpPr/>
          <p:nvPr>
            <p:custDataLst>
              <p:tags r:id="rId3"/>
            </p:custDataLst>
          </p:nvPr>
        </p:nvSpPr>
        <p:spPr>
          <a:xfrm>
            <a:off x="1715935" y="1450741"/>
            <a:ext cx="1542224" cy="1782144"/>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r>
              <a:rPr lang="zh-CN" altLang="en-US" sz="2401" dirty="0">
                <a:solidFill>
                  <a:srgbClr val="FF0000"/>
                </a:solidFill>
                <a:latin typeface="黑体" panose="02010609060101010101" pitchFamily="49" charset="-122"/>
                <a:ea typeface="黑体" panose="02010609060101010101" pitchFamily="49" charset="-122"/>
              </a:rPr>
              <a:t>经验</a:t>
            </a:r>
          </a:p>
        </p:txBody>
      </p:sp>
      <p:sp>
        <p:nvSpPr>
          <p:cNvPr id="24" name="PA_菱形 23"/>
          <p:cNvSpPr/>
          <p:nvPr>
            <p:custDataLst>
              <p:tags r:id="rId4"/>
            </p:custDataLst>
          </p:nvPr>
        </p:nvSpPr>
        <p:spPr>
          <a:xfrm>
            <a:off x="1657396" y="1298307"/>
            <a:ext cx="338871" cy="45182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sp>
        <p:nvSpPr>
          <p:cNvPr id="25" name="PA_菱形 23"/>
          <p:cNvSpPr/>
          <p:nvPr>
            <p:custDataLst>
              <p:tags r:id="rId5"/>
            </p:custDataLst>
          </p:nvPr>
        </p:nvSpPr>
        <p:spPr>
          <a:xfrm>
            <a:off x="1996081" y="740570"/>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34" name="组合 33"/>
          <p:cNvGrpSpPr/>
          <p:nvPr/>
        </p:nvGrpSpPr>
        <p:grpSpPr>
          <a:xfrm rot="16200000" flipH="1">
            <a:off x="3000931" y="2199437"/>
            <a:ext cx="1081852" cy="404801"/>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1644794" y="521279"/>
            <a:ext cx="162409" cy="21654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59" name="PA_组合 58"/>
          <p:cNvGrpSpPr/>
          <p:nvPr>
            <p:custDataLst>
              <p:tags r:id="rId7"/>
            </p:custDataLst>
          </p:nvPr>
        </p:nvGrpSpPr>
        <p:grpSpPr>
          <a:xfrm>
            <a:off x="4058055" y="4284620"/>
            <a:ext cx="208080" cy="642651"/>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118007" y="1224827"/>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9" name="PA_菱形 23"/>
          <p:cNvSpPr/>
          <p:nvPr>
            <p:custDataLst>
              <p:tags r:id="rId9"/>
            </p:custDataLst>
          </p:nvPr>
        </p:nvSpPr>
        <p:spPr>
          <a:xfrm flipH="1">
            <a:off x="5434539" y="639936"/>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11" name="PA_菱形 23"/>
          <p:cNvSpPr/>
          <p:nvPr>
            <p:custDataLst>
              <p:tags r:id="rId10"/>
            </p:custDataLst>
          </p:nvPr>
        </p:nvSpPr>
        <p:spPr>
          <a:xfrm flipH="1">
            <a:off x="5974506" y="639936"/>
            <a:ext cx="162409" cy="21654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8" name="PA_菱形 23"/>
          <p:cNvSpPr/>
          <p:nvPr>
            <p:custDataLst>
              <p:tags r:id="rId11"/>
            </p:custDataLst>
          </p:nvPr>
        </p:nvSpPr>
        <p:spPr>
          <a:xfrm flipH="1">
            <a:off x="6741225" y="3351082"/>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29" name="TextBox 1">
            <a:extLst>
              <a:ext uri="{FF2B5EF4-FFF2-40B4-BE49-F238E27FC236}">
                <a16:creationId xmlns:a16="http://schemas.microsoft.com/office/drawing/2014/main" xmlns="" id="{E5A8891C-D1B8-4139-9E8E-8F610BDD72A4}"/>
              </a:ext>
            </a:extLst>
          </p:cNvPr>
          <p:cNvSpPr txBox="1">
            <a:spLocks noChangeArrowheads="1"/>
          </p:cNvSpPr>
          <p:nvPr/>
        </p:nvSpPr>
        <p:spPr bwMode="auto">
          <a:xfrm>
            <a:off x="3986657" y="2130482"/>
            <a:ext cx="3133445" cy="73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打造黄金段</a:t>
            </a:r>
            <a:endParaRPr lang="en-US" altLang="zh-CN" sz="2101" dirty="0">
              <a:solidFill>
                <a:srgbClr val="FF0000"/>
              </a:solidFill>
              <a:latin typeface="楷体" panose="02010609060101010101" pitchFamily="49" charset="-122"/>
              <a:ea typeface="楷体" panose="02010609060101010101" pitchFamily="49" charset="-122"/>
            </a:endParaRPr>
          </a:p>
          <a:p>
            <a:pPr defTabSz="685983" eaLnBrk="1" hangingPunct="1">
              <a:spcBef>
                <a:spcPct val="0"/>
              </a:spcBef>
              <a:buNone/>
            </a:pPr>
            <a:r>
              <a:rPr lang="zh-CN" altLang="en-US" sz="2101" dirty="0">
                <a:solidFill>
                  <a:srgbClr val="FF0000"/>
                </a:solidFill>
                <a:latin typeface="楷体" panose="02010609060101010101" pitchFamily="49" charset="-122"/>
                <a:ea typeface="楷体" panose="02010609060101010101" pitchFamily="49" charset="-122"/>
              </a:rPr>
              <a:t>中心突出时时要牢记</a:t>
            </a:r>
            <a:endParaRPr lang="en-US" altLang="zh-CN" sz="210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6614432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
          <p:cNvSpPr txBox="1">
            <a:spLocks noChangeArrowheads="1"/>
          </p:cNvSpPr>
          <p:nvPr/>
        </p:nvSpPr>
        <p:spPr bwMode="auto">
          <a:xfrm>
            <a:off x="1141942" y="114335"/>
            <a:ext cx="6860117" cy="436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685983">
              <a:spcBef>
                <a:spcPct val="0"/>
              </a:spcBef>
              <a:buNone/>
            </a:pPr>
            <a:r>
              <a:rPr lang="zh-CN" altLang="zh-CN" sz="1500" dirty="0">
                <a:solidFill>
                  <a:prstClr val="black"/>
                </a:solidFill>
                <a:latin typeface="黑体" pitchFamily="49" charset="-122"/>
                <a:ea typeface="黑体" pitchFamily="49" charset="-122"/>
              </a:rPr>
              <a:t>进步与退步</a:t>
            </a:r>
          </a:p>
          <a:p>
            <a:pPr algn="ctr" defTabSz="685983">
              <a:spcBef>
                <a:spcPct val="0"/>
              </a:spcBef>
              <a:buNone/>
            </a:pPr>
            <a:r>
              <a:rPr lang="zh-CN" altLang="zh-CN" sz="1350" dirty="0">
                <a:solidFill>
                  <a:prstClr val="black"/>
                </a:solidFill>
              </a:rPr>
              <a:t>□广东考生</a:t>
            </a:r>
          </a:p>
          <a:p>
            <a:pPr defTabSz="685983">
              <a:spcBef>
                <a:spcPct val="0"/>
              </a:spcBef>
              <a:buNone/>
            </a:pPr>
            <a:r>
              <a:rPr lang="en-US" altLang="zh-CN" sz="1350" dirty="0">
                <a:solidFill>
                  <a:prstClr val="black"/>
                </a:solidFill>
              </a:rPr>
              <a:t>       </a:t>
            </a:r>
            <a:r>
              <a:rPr lang="zh-CN" altLang="zh-CN" sz="1800" dirty="0">
                <a:solidFill>
                  <a:prstClr val="black"/>
                </a:solidFill>
                <a:latin typeface="楷体" pitchFamily="49" charset="-122"/>
                <a:ea typeface="楷体" pitchFamily="49" charset="-122"/>
              </a:rPr>
              <a:t>在第一幅漫画中，前一位小孩因考得</a:t>
            </a:r>
            <a:r>
              <a:rPr lang="en-US" altLang="zh-CN" sz="1800" dirty="0">
                <a:solidFill>
                  <a:prstClr val="black"/>
                </a:solidFill>
                <a:latin typeface="楷体" pitchFamily="49" charset="-122"/>
                <a:ea typeface="楷体" pitchFamily="49" charset="-122"/>
              </a:rPr>
              <a:t>100</a:t>
            </a:r>
            <a:r>
              <a:rPr lang="zh-CN" altLang="zh-CN" sz="1800" dirty="0">
                <a:solidFill>
                  <a:prstClr val="black"/>
                </a:solidFill>
                <a:latin typeface="楷体" pitchFamily="49" charset="-122"/>
                <a:ea typeface="楷体" pitchFamily="49" charset="-122"/>
              </a:rPr>
              <a:t>分而获得了家长的亲吻，后一位则因为拿了不及格的</a:t>
            </a:r>
            <a:r>
              <a:rPr lang="en-US" altLang="zh-CN" sz="1800" dirty="0">
                <a:solidFill>
                  <a:prstClr val="black"/>
                </a:solidFill>
                <a:latin typeface="楷体" pitchFamily="49" charset="-122"/>
                <a:ea typeface="楷体" pitchFamily="49" charset="-122"/>
              </a:rPr>
              <a:t>55</a:t>
            </a:r>
            <a:r>
              <a:rPr lang="zh-CN" altLang="zh-CN" sz="1800" dirty="0">
                <a:solidFill>
                  <a:prstClr val="black"/>
                </a:solidFill>
                <a:latin typeface="楷体" pitchFamily="49" charset="-122"/>
                <a:ea typeface="楷体" pitchFamily="49" charset="-122"/>
              </a:rPr>
              <a:t>分而被家长打了一巴掌。然而在第二幅图中，曾获</a:t>
            </a:r>
            <a:r>
              <a:rPr lang="en-US" altLang="zh-CN" sz="1800" dirty="0">
                <a:solidFill>
                  <a:prstClr val="black"/>
                </a:solidFill>
                <a:latin typeface="楷体" pitchFamily="49" charset="-122"/>
                <a:ea typeface="楷体" pitchFamily="49" charset="-122"/>
              </a:rPr>
              <a:t>100</a:t>
            </a:r>
            <a:r>
              <a:rPr lang="zh-CN" altLang="zh-CN" sz="1800" dirty="0">
                <a:solidFill>
                  <a:prstClr val="black"/>
                </a:solidFill>
                <a:latin typeface="楷体" pitchFamily="49" charset="-122"/>
                <a:ea typeface="楷体" pitchFamily="49" charset="-122"/>
              </a:rPr>
              <a:t>分的小孩因只得了</a:t>
            </a:r>
            <a:r>
              <a:rPr lang="en-US" altLang="zh-CN" sz="1800" dirty="0">
                <a:solidFill>
                  <a:prstClr val="black"/>
                </a:solidFill>
                <a:latin typeface="楷体" pitchFamily="49" charset="-122"/>
                <a:ea typeface="楷体" pitchFamily="49" charset="-122"/>
              </a:rPr>
              <a:t>98</a:t>
            </a:r>
            <a:r>
              <a:rPr lang="zh-CN" altLang="zh-CN" sz="1800" dirty="0">
                <a:solidFill>
                  <a:prstClr val="black"/>
                </a:solidFill>
                <a:latin typeface="楷体" pitchFamily="49" charset="-122"/>
                <a:ea typeface="楷体" pitchFamily="49" charset="-122"/>
              </a:rPr>
              <a:t>分而被惩罚，后一位不及格的小孩因为进步得了</a:t>
            </a:r>
            <a:r>
              <a:rPr lang="en-US" altLang="zh-CN" sz="1800" dirty="0">
                <a:solidFill>
                  <a:prstClr val="black"/>
                </a:solidFill>
                <a:latin typeface="楷体" pitchFamily="49" charset="-122"/>
                <a:ea typeface="楷体" pitchFamily="49" charset="-122"/>
              </a:rPr>
              <a:t>61</a:t>
            </a:r>
            <a:r>
              <a:rPr lang="zh-CN" altLang="zh-CN" sz="1800" dirty="0">
                <a:solidFill>
                  <a:prstClr val="black"/>
                </a:solidFill>
                <a:latin typeface="楷体" pitchFamily="49" charset="-122"/>
                <a:ea typeface="楷体" pitchFamily="49" charset="-122"/>
              </a:rPr>
              <a:t>分而受奖励。两图对照，不难看出这其中蕴含的进步与退步的关系。但在我看来，家长在教育孩子时，既要给孩子进步的鼓励，也应给孩子留有一定的退步空间。　　</a:t>
            </a:r>
          </a:p>
          <a:p>
            <a:pPr defTabSz="685983">
              <a:spcBef>
                <a:spcPct val="0"/>
              </a:spcBef>
              <a:buNone/>
            </a:pPr>
            <a:r>
              <a:rPr lang="en-US" altLang="zh-CN" sz="1800" dirty="0">
                <a:solidFill>
                  <a:prstClr val="black"/>
                </a:solidFill>
                <a:latin typeface="楷体" pitchFamily="49" charset="-122"/>
                <a:ea typeface="楷体" pitchFamily="49" charset="-122"/>
              </a:rPr>
              <a:t>    </a:t>
            </a:r>
            <a:r>
              <a:rPr lang="zh-CN" altLang="zh-CN" sz="1800" dirty="0">
                <a:solidFill>
                  <a:srgbClr val="FF0000"/>
                </a:solidFill>
                <a:latin typeface="楷体" pitchFamily="49" charset="-122"/>
                <a:ea typeface="楷体" pitchFamily="49" charset="-122"/>
              </a:rPr>
              <a:t>进步与退步，两个看似截然相反的趋势，实则在某种程度上有着相同的方向。进步是一个人能力发掘的过程，而退步则是一个人缺陷暴露的过程。在教育的过程中，对待进步与退步，教育者应秉持科学的态度，鼓励进步者是鼓励其不断砥砺自我的奋进状态，而鼓励退步者则是为其留足反思的空间。利用好暴露的缺陷，实现自我完善。正确地处理进步与退步，最终都将促使受教育者保持一个积极向上的状态。</a:t>
            </a:r>
            <a:r>
              <a:rPr lang="zh-CN" altLang="zh-CN" sz="1800" dirty="0">
                <a:solidFill>
                  <a:prstClr val="black"/>
                </a:solidFill>
                <a:latin typeface="楷体" pitchFamily="49" charset="-122"/>
                <a:ea typeface="楷体" pitchFamily="49" charset="-122"/>
              </a:rPr>
              <a:t>　　</a:t>
            </a:r>
          </a:p>
          <a:p>
            <a:pPr defTabSz="685983">
              <a:spcBef>
                <a:spcPct val="0"/>
              </a:spcBef>
              <a:buNone/>
            </a:pPr>
            <a:r>
              <a:rPr lang="zh-CN" altLang="zh-CN" sz="1500" dirty="0">
                <a:solidFill>
                  <a:prstClr val="black"/>
                </a:solidFill>
                <a:latin typeface="楷体" pitchFamily="49" charset="-122"/>
                <a:ea typeface="楷体" pitchFamily="49" charset="-122"/>
              </a:rPr>
              <a:t>　</a:t>
            </a:r>
            <a:r>
              <a:rPr lang="zh-CN" altLang="zh-CN" sz="1350" dirty="0">
                <a:solidFill>
                  <a:prstClr val="black"/>
                </a:solidFill>
              </a:rPr>
              <a:t>　</a:t>
            </a:r>
          </a:p>
        </p:txBody>
      </p:sp>
    </p:spTree>
    <p:extLst>
      <p:ext uri="{BB962C8B-B14F-4D97-AF65-F5344CB8AC3E}">
        <p14:creationId xmlns:p14="http://schemas.microsoft.com/office/powerpoint/2010/main" val="3750029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156" y="814192"/>
            <a:ext cx="8793271" cy="3862596"/>
          </a:xfrm>
          <a:prstGeom prst="rect">
            <a:avLst/>
          </a:prstGeom>
          <a:noFill/>
        </p:spPr>
        <p:txBody>
          <a:bodyPr wrap="square" rtlCol="0">
            <a:spAutoFit/>
          </a:bodyPr>
          <a:lstStyle/>
          <a:p>
            <a:pPr indent="127000">
              <a:lnSpc>
                <a:spcPts val="2400"/>
              </a:lnSpc>
              <a:spcAft>
                <a:spcPts val="600"/>
              </a:spcAft>
            </a:pPr>
            <a:r>
              <a:rPr lang="zh-CN" altLang="zh-CN" kern="100" dirty="0" smtClean="0">
                <a:latin typeface="Calibri" panose="020F0502020204030204" pitchFamily="34" charset="0"/>
                <a:ea typeface="楷体" panose="02010609060101010101" pitchFamily="49" charset="-122"/>
                <a:cs typeface="Times New Roman" panose="02020603050405020304" pitchFamily="18" charset="0"/>
              </a:rPr>
              <a:t>各位</a:t>
            </a:r>
            <a:r>
              <a:rPr lang="zh-CN" altLang="zh-CN" kern="100" dirty="0">
                <a:latin typeface="Calibri" panose="020F0502020204030204" pitchFamily="34" charset="0"/>
                <a:ea typeface="楷体" panose="02010609060101010101" pitchFamily="49" charset="-122"/>
                <a:cs typeface="Times New Roman" panose="02020603050405020304" pitchFamily="18" charset="0"/>
              </a:rPr>
              <a:t>同学们：</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400"/>
              </a:lnSpc>
            </a:pPr>
            <a:r>
              <a:rPr lang="zh-CN" altLang="zh-CN" kern="100" dirty="0">
                <a:latin typeface="Calibri" panose="020F0502020204030204" pitchFamily="34" charset="0"/>
                <a:ea typeface="楷体" panose="02010609060101010101" pitchFamily="49" charset="-122"/>
                <a:cs typeface="Times New Roman" panose="02020603050405020304" pitchFamily="18" charset="0"/>
              </a:rPr>
              <a:t>大家好，我是</a:t>
            </a:r>
            <a:r>
              <a:rPr lang="en-US" altLang="zh-CN" kern="100" dirty="0">
                <a:latin typeface="Calibri" panose="020F0502020204030204" pitchFamily="34" charset="0"/>
                <a:ea typeface="楷体" panose="02010609060101010101" pitchFamily="49" charset="-122"/>
                <a:cs typeface="Times New Roman" panose="02020603050405020304" pitchFamily="18" charset="0"/>
              </a:rPr>
              <a:t>xxx</a:t>
            </a:r>
            <a:r>
              <a:rPr lang="zh-CN" altLang="zh-CN" kern="100" dirty="0">
                <a:latin typeface="Calibri" panose="020F0502020204030204" pitchFamily="34" charset="0"/>
                <a:ea typeface="楷体" panose="02010609060101010101" pitchFamily="49" charset="-122"/>
                <a:cs typeface="Times New Roman" panose="02020603050405020304" pitchFamily="18" charset="0"/>
              </a:rPr>
              <a:t>老师，很荣幸能够在本次校园科技文化节上发言！</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400"/>
              </a:lnSpc>
            </a:pPr>
            <a:r>
              <a:rPr lang="zh-CN" altLang="zh-CN" kern="100" dirty="0">
                <a:latin typeface="Calibri" panose="020F0502020204030204" pitchFamily="34" charset="0"/>
                <a:ea typeface="楷体" panose="02010609060101010101" pitchFamily="49" charset="-122"/>
                <a:cs typeface="Times New Roman" panose="02020603050405020304" pitchFamily="18" charset="0"/>
              </a:rPr>
              <a:t>少年时，我们总会痴迷于神话故事中先民新奇的想象，传说中有夸父与日逐走，有精卫衔西山之石以填东海，更有千里眼顺风耳安坐室内可知天下、得道仙家腾云驾雾一日千里。这些从远古先民时代便口口相传的神奇想象，是对自身局限的突破和对美好生活图景的最初向往。</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400"/>
              </a:lnSpc>
            </a:pPr>
            <a:r>
              <a:rPr lang="zh-CN" altLang="zh-CN" kern="100" dirty="0">
                <a:latin typeface="Calibri" panose="020F0502020204030204" pitchFamily="34" charset="0"/>
                <a:ea typeface="楷体" panose="02010609060101010101" pitchFamily="49" charset="-122"/>
                <a:cs typeface="Times New Roman" panose="02020603050405020304" pitchFamily="18" charset="0"/>
              </a:rPr>
              <a:t>“节物风光不相待，桑田碧海须臾改”，时光流逝，人们晃过神来，才发现 “神迹”早已成为现实，我们遇山开洞，遇水架桥，移山填海不在话下；我们有全球一半以上的高铁网络，相距千里亦可朝发夕至；我们万物互联，于方寸之间可知天下……新时代以科技发展之名毫不吝惜地给予了每一个群体与个体无尽的物质与精神馈赠。辉煌已就，未来可期，科技蓝图的版块将被重绘，不妨让我们伸出想象的双臂，在其中涂上浓墨重彩的几笔，未来将是一个物质与精神并重，人文情怀与科技发展共举的世界</a:t>
            </a:r>
            <a:r>
              <a:rPr lang="zh-CN" altLang="zh-CN" kern="100" dirty="0" smtClean="0">
                <a:latin typeface="Calibri" panose="020F0502020204030204" pitchFamily="34" charset="0"/>
                <a:ea typeface="楷体" panose="02010609060101010101" pitchFamily="49" charset="-122"/>
                <a:cs typeface="Times New Roman" panose="02020603050405020304" pitchFamily="18" charset="0"/>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1509386" y="382044"/>
            <a:ext cx="6244225" cy="646331"/>
          </a:xfrm>
          <a:prstGeom prst="rect">
            <a:avLst/>
          </a:prstGeom>
          <a:noFill/>
        </p:spPr>
        <p:txBody>
          <a:bodyPr wrap="square" rtlCol="0">
            <a:spAutoFit/>
          </a:bodyPr>
          <a:lstStyle/>
          <a:p>
            <a:r>
              <a:rPr lang="zh-CN" altLang="en-US" dirty="0"/>
              <a:t>你们的未来：物质与精神并重，人文与科技共</a:t>
            </a:r>
            <a:r>
              <a:rPr lang="zh-CN" altLang="en-US" dirty="0" smtClean="0"/>
              <a:t>举</a:t>
            </a:r>
            <a:endParaRPr lang="en-US" altLang="zh-CN" dirty="0" smtClean="0"/>
          </a:p>
          <a:p>
            <a:r>
              <a:rPr lang="en-US" altLang="zh-CN" dirty="0"/>
              <a:t> </a:t>
            </a:r>
            <a:r>
              <a:rPr lang="en-US" altLang="zh-CN" dirty="0" smtClean="0"/>
              <a:t>                                   </a:t>
            </a:r>
            <a:r>
              <a:rPr lang="zh-CN" altLang="en-US" dirty="0" smtClean="0"/>
              <a:t>集</a:t>
            </a:r>
            <a:r>
              <a:rPr lang="zh-CN" altLang="en-US" dirty="0"/>
              <a:t>美中学 王蓁蓁</a:t>
            </a:r>
          </a:p>
        </p:txBody>
      </p:sp>
    </p:spTree>
    <p:extLst>
      <p:ext uri="{BB962C8B-B14F-4D97-AF65-F5344CB8AC3E}">
        <p14:creationId xmlns:p14="http://schemas.microsoft.com/office/powerpoint/2010/main" val="29428662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2708" y="303593"/>
            <a:ext cx="6158584" cy="2862322"/>
          </a:xfrm>
          <a:prstGeom prst="rect">
            <a:avLst/>
          </a:prstGeom>
        </p:spPr>
        <p:txBody>
          <a:bodyPr wrap="square">
            <a:spAutoFit/>
          </a:bodyPr>
          <a:lstStyle/>
          <a:p>
            <a:pPr defTabSz="685983"/>
            <a:r>
              <a:rPr lang="en-US" altLang="zh-CN" dirty="0">
                <a:solidFill>
                  <a:srgbClr val="FF0000"/>
                </a:solidFill>
                <a:latin typeface="楷体" pitchFamily="49" charset="-122"/>
                <a:ea typeface="楷体" pitchFamily="49" charset="-122"/>
              </a:rPr>
              <a:t>    </a:t>
            </a:r>
            <a:r>
              <a:rPr lang="zh-CN" altLang="zh-CN" dirty="0">
                <a:solidFill>
                  <a:srgbClr val="FF0000"/>
                </a:solidFill>
                <a:latin typeface="楷体" pitchFamily="49" charset="-122"/>
                <a:ea typeface="楷体" pitchFamily="49" charset="-122"/>
              </a:rPr>
              <a:t>家长应鼓励孩子前进的每一小步。</a:t>
            </a:r>
            <a:r>
              <a:rPr lang="zh-CN" altLang="zh-CN" dirty="0">
                <a:solidFill>
                  <a:prstClr val="black"/>
                </a:solidFill>
                <a:latin typeface="楷体" pitchFamily="49" charset="-122"/>
                <a:ea typeface="楷体" pitchFamily="49" charset="-122"/>
              </a:rPr>
              <a:t>漫画中的第二位小孩两次获得的分数均未超过第一位小孩，但其家长仍在他获得进步后予以鼓励，这是我所赞同的。即便</a:t>
            </a:r>
            <a:r>
              <a:rPr lang="en-US" altLang="zh-CN" dirty="0">
                <a:solidFill>
                  <a:prstClr val="black"/>
                </a:solidFill>
                <a:latin typeface="楷体" pitchFamily="49" charset="-122"/>
                <a:ea typeface="楷体" pitchFamily="49" charset="-122"/>
              </a:rPr>
              <a:t>55</a:t>
            </a:r>
            <a:r>
              <a:rPr lang="zh-CN" altLang="zh-CN" dirty="0">
                <a:solidFill>
                  <a:prstClr val="black"/>
                </a:solidFill>
                <a:latin typeface="楷体" pitchFamily="49" charset="-122"/>
                <a:ea typeface="楷体" pitchFamily="49" charset="-122"/>
              </a:rPr>
              <a:t>分到</a:t>
            </a:r>
            <a:r>
              <a:rPr lang="en-US" altLang="zh-CN" dirty="0">
                <a:solidFill>
                  <a:prstClr val="black"/>
                </a:solidFill>
                <a:latin typeface="楷体" pitchFamily="49" charset="-122"/>
                <a:ea typeface="楷体" pitchFamily="49" charset="-122"/>
              </a:rPr>
              <a:t>61</a:t>
            </a:r>
            <a:r>
              <a:rPr lang="zh-CN" altLang="zh-CN" dirty="0">
                <a:solidFill>
                  <a:prstClr val="black"/>
                </a:solidFill>
                <a:latin typeface="楷体" pitchFamily="49" charset="-122"/>
                <a:ea typeface="楷体" pitchFamily="49" charset="-122"/>
              </a:rPr>
              <a:t>分只有</a:t>
            </a:r>
            <a:r>
              <a:rPr lang="en-US" altLang="zh-CN" dirty="0">
                <a:solidFill>
                  <a:prstClr val="black"/>
                </a:solidFill>
                <a:latin typeface="楷体" pitchFamily="49" charset="-122"/>
                <a:ea typeface="楷体" pitchFamily="49" charset="-122"/>
              </a:rPr>
              <a:t>6</a:t>
            </a:r>
            <a:r>
              <a:rPr lang="zh-CN" altLang="zh-CN" dirty="0">
                <a:solidFill>
                  <a:prstClr val="black"/>
                </a:solidFill>
                <a:latin typeface="楷体" pitchFamily="49" charset="-122"/>
                <a:ea typeface="楷体" pitchFamily="49" charset="-122"/>
              </a:rPr>
              <a:t>分的进步，且</a:t>
            </a:r>
            <a:r>
              <a:rPr lang="en-US" altLang="zh-CN" dirty="0">
                <a:solidFill>
                  <a:prstClr val="black"/>
                </a:solidFill>
                <a:latin typeface="楷体" pitchFamily="49" charset="-122"/>
                <a:ea typeface="楷体" pitchFamily="49" charset="-122"/>
              </a:rPr>
              <a:t>61</a:t>
            </a:r>
            <a:r>
              <a:rPr lang="zh-CN" altLang="zh-CN" dirty="0">
                <a:solidFill>
                  <a:prstClr val="black"/>
                </a:solidFill>
                <a:latin typeface="楷体" pitchFamily="49" charset="-122"/>
                <a:ea typeface="楷体" pitchFamily="49" charset="-122"/>
              </a:rPr>
              <a:t>分离满分还有很远距离，但这个鼓励是应有的。家长以鼓励的方式告诉孩子</a:t>
            </a:r>
            <a:r>
              <a:rPr lang="en-US" altLang="zh-CN" dirty="0">
                <a:solidFill>
                  <a:prstClr val="black"/>
                </a:solidFill>
                <a:latin typeface="楷体" pitchFamily="49" charset="-122"/>
                <a:ea typeface="楷体" pitchFamily="49" charset="-122"/>
              </a:rPr>
              <a:t>“</a:t>
            </a:r>
            <a:r>
              <a:rPr lang="zh-CN" altLang="zh-CN" dirty="0">
                <a:solidFill>
                  <a:prstClr val="black"/>
                </a:solidFill>
                <a:latin typeface="楷体" pitchFamily="49" charset="-122"/>
                <a:ea typeface="楷体" pitchFamily="49" charset="-122"/>
              </a:rPr>
              <a:t>不积跬步，无以至千里；不积小流，无以成江海</a:t>
            </a:r>
            <a:r>
              <a:rPr lang="en-US" altLang="zh-CN" dirty="0">
                <a:solidFill>
                  <a:prstClr val="black"/>
                </a:solidFill>
                <a:latin typeface="楷体" pitchFamily="49" charset="-122"/>
                <a:ea typeface="楷体" pitchFamily="49" charset="-122"/>
              </a:rPr>
              <a:t>”</a:t>
            </a:r>
            <a:r>
              <a:rPr lang="zh-CN" altLang="zh-CN" dirty="0">
                <a:solidFill>
                  <a:prstClr val="black"/>
                </a:solidFill>
                <a:latin typeface="楷体" pitchFamily="49" charset="-122"/>
                <a:ea typeface="楷体" pitchFamily="49" charset="-122"/>
              </a:rPr>
              <a:t>。在自我的升华过程中，需要一个量的积累，一小步的前进相对于从差到优的路途来说是微小的，但没有这一步步的积累便不可能到达优秀。因此，家长给予小孩进步的鼓励，应从细微处出发，给孩子一个良好的指引，脚踏实地，滴水穿石。</a:t>
            </a:r>
            <a:endParaRPr lang="zh-CN" altLang="en-US" dirty="0">
              <a:solidFill>
                <a:prstClr val="black"/>
              </a:solidFill>
            </a:endParaRPr>
          </a:p>
        </p:txBody>
      </p:sp>
    </p:spTree>
    <p:extLst>
      <p:ext uri="{BB962C8B-B14F-4D97-AF65-F5344CB8AC3E}">
        <p14:creationId xmlns:p14="http://schemas.microsoft.com/office/powerpoint/2010/main" val="24392296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矩形 1"/>
          <p:cNvSpPr>
            <a:spLocks noChangeArrowheads="1"/>
          </p:cNvSpPr>
          <p:nvPr/>
        </p:nvSpPr>
        <p:spPr bwMode="auto">
          <a:xfrm>
            <a:off x="1256277" y="114336"/>
            <a:ext cx="663144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en-US" altLang="zh-CN" sz="1500" dirty="0">
                <a:solidFill>
                  <a:prstClr val="black"/>
                </a:solidFill>
                <a:latin typeface="楷体" pitchFamily="49" charset="-122"/>
                <a:ea typeface="楷体" pitchFamily="49" charset="-122"/>
              </a:rPr>
              <a:t>    </a:t>
            </a:r>
            <a:r>
              <a:rPr lang="zh-CN" altLang="zh-CN" sz="1800" dirty="0">
                <a:solidFill>
                  <a:srgbClr val="FF0000"/>
                </a:solidFill>
                <a:latin typeface="楷体" pitchFamily="49" charset="-122"/>
                <a:ea typeface="楷体" pitchFamily="49" charset="-122"/>
              </a:rPr>
              <a:t>家长应给孩子的退步保留一定的空间。</a:t>
            </a:r>
            <a:r>
              <a:rPr lang="zh-CN" altLang="zh-CN" sz="1800" dirty="0">
                <a:solidFill>
                  <a:prstClr val="black"/>
                </a:solidFill>
                <a:latin typeface="楷体" pitchFamily="49" charset="-122"/>
                <a:ea typeface="楷体" pitchFamily="49" charset="-122"/>
              </a:rPr>
              <a:t>孩子的成长发展就如同发掘一处金矿，不可能出现每一次挖掘都能见到金矿的情状。单纯地把孩子的退步视作一种失败，而不仔细推究其中的原因所在，那么这一个退步或许会变成孩子走向衰颓的一个开端。因此，给孩子的退步留一点空间，就如陈忠实在寻找中不断剥离过去的束缚重建自我一样，就如王阳明在被贬作驿使仍静心思悟一样，就如杨绛在下放到干校改造仍潜心学习西班牙语一样。从一个小退步入手，引导孩子给自己一个反省的空间，在退中求进，才能如那些古今中外的大师一样在面对人生的退步时以正确的态度重建自我，上下求索。　　</a:t>
            </a:r>
            <a:r>
              <a:rPr lang="en-US" altLang="zh-CN" sz="1800" dirty="0">
                <a:solidFill>
                  <a:prstClr val="black"/>
                </a:solidFill>
                <a:latin typeface="楷体" pitchFamily="49" charset="-122"/>
                <a:ea typeface="楷体" pitchFamily="49" charset="-122"/>
              </a:rPr>
              <a:t> </a:t>
            </a:r>
            <a:endParaRPr lang="zh-CN" altLang="zh-CN" sz="1800" dirty="0">
              <a:solidFill>
                <a:prstClr val="black"/>
              </a:solidFill>
              <a:latin typeface="楷体" pitchFamily="49" charset="-122"/>
              <a:ea typeface="楷体" pitchFamily="49" charset="-122"/>
            </a:endParaRPr>
          </a:p>
          <a:p>
            <a:pPr defTabSz="685983">
              <a:spcBef>
                <a:spcPct val="0"/>
              </a:spcBef>
              <a:buNone/>
            </a:pPr>
            <a:r>
              <a:rPr lang="en-US" altLang="zh-CN" sz="1800" dirty="0">
                <a:solidFill>
                  <a:prstClr val="black"/>
                </a:solidFill>
                <a:latin typeface="楷体" pitchFamily="49" charset="-122"/>
                <a:ea typeface="楷体" pitchFamily="49" charset="-122"/>
              </a:rPr>
              <a:t>    </a:t>
            </a:r>
            <a:r>
              <a:rPr lang="zh-CN" altLang="zh-CN" sz="1800" dirty="0">
                <a:solidFill>
                  <a:prstClr val="black"/>
                </a:solidFill>
                <a:latin typeface="楷体" pitchFamily="49" charset="-122"/>
                <a:ea typeface="楷体" pitchFamily="49" charset="-122"/>
              </a:rPr>
              <a:t>进步和退步是相离相生的一对，家长在教育孩子时，不以单纯的奖惩来对待孩子的进与退，才能让孩子在独当一面时正确处理自己人生的进退，成为一个能够推动社会在变动中求稳求发展的栋梁。</a:t>
            </a:r>
            <a:r>
              <a:rPr lang="en-US" altLang="zh-CN" sz="1800" dirty="0">
                <a:solidFill>
                  <a:prstClr val="black"/>
                </a:solidFill>
                <a:latin typeface="楷体" pitchFamily="49" charset="-122"/>
                <a:ea typeface="楷体" pitchFamily="49" charset="-122"/>
              </a:rPr>
              <a:t>  </a:t>
            </a:r>
            <a:endParaRPr lang="zh-CN" altLang="en-US" sz="1800"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16733389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5953" y="3404"/>
            <a:ext cx="1354873" cy="51450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12" name="PA_菱形 1"/>
          <p:cNvSpPr/>
          <p:nvPr>
            <p:custDataLst>
              <p:tags r:id="rId1"/>
            </p:custDataLst>
          </p:nvPr>
        </p:nvSpPr>
        <p:spPr>
          <a:xfrm>
            <a:off x="1517142" y="1063992"/>
            <a:ext cx="1916731" cy="2555642"/>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0" name="PA_菱形 1"/>
          <p:cNvSpPr/>
          <p:nvPr>
            <p:custDataLst>
              <p:tags r:id="rId2"/>
            </p:custDataLst>
          </p:nvPr>
        </p:nvSpPr>
        <p:spPr>
          <a:xfrm>
            <a:off x="1692854" y="1298276"/>
            <a:ext cx="1565305" cy="2087074"/>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1" name="PA_菱形 1"/>
          <p:cNvSpPr/>
          <p:nvPr>
            <p:custDataLst>
              <p:tags r:id="rId3"/>
            </p:custDataLst>
          </p:nvPr>
        </p:nvSpPr>
        <p:spPr>
          <a:xfrm>
            <a:off x="1715935" y="1450741"/>
            <a:ext cx="1542224" cy="1782144"/>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r>
              <a:rPr lang="zh-CN" altLang="en-US" sz="2401" dirty="0">
                <a:solidFill>
                  <a:srgbClr val="FF0000"/>
                </a:solidFill>
                <a:latin typeface="黑体" panose="02010609060101010101" pitchFamily="49" charset="-122"/>
                <a:ea typeface="黑体" panose="02010609060101010101" pitchFamily="49" charset="-122"/>
              </a:rPr>
              <a:t>经验</a:t>
            </a:r>
          </a:p>
        </p:txBody>
      </p:sp>
      <p:sp>
        <p:nvSpPr>
          <p:cNvPr id="24" name="PA_菱形 23"/>
          <p:cNvSpPr/>
          <p:nvPr>
            <p:custDataLst>
              <p:tags r:id="rId4"/>
            </p:custDataLst>
          </p:nvPr>
        </p:nvSpPr>
        <p:spPr>
          <a:xfrm>
            <a:off x="1657396" y="1298307"/>
            <a:ext cx="338871" cy="45182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sp>
        <p:nvSpPr>
          <p:cNvPr id="25" name="PA_菱形 23"/>
          <p:cNvSpPr/>
          <p:nvPr>
            <p:custDataLst>
              <p:tags r:id="rId5"/>
            </p:custDataLst>
          </p:nvPr>
        </p:nvSpPr>
        <p:spPr>
          <a:xfrm>
            <a:off x="1996081" y="740570"/>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34" name="组合 33"/>
          <p:cNvGrpSpPr/>
          <p:nvPr/>
        </p:nvGrpSpPr>
        <p:grpSpPr>
          <a:xfrm rot="16200000" flipH="1">
            <a:off x="3000931" y="2199437"/>
            <a:ext cx="1081852" cy="404801"/>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1644794" y="521279"/>
            <a:ext cx="162409" cy="21654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59" name="PA_组合 58"/>
          <p:cNvGrpSpPr/>
          <p:nvPr>
            <p:custDataLst>
              <p:tags r:id="rId7"/>
            </p:custDataLst>
          </p:nvPr>
        </p:nvGrpSpPr>
        <p:grpSpPr>
          <a:xfrm>
            <a:off x="4058055" y="4284620"/>
            <a:ext cx="208080" cy="642651"/>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118007" y="1224827"/>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9" name="PA_菱形 23"/>
          <p:cNvSpPr/>
          <p:nvPr>
            <p:custDataLst>
              <p:tags r:id="rId9"/>
            </p:custDataLst>
          </p:nvPr>
        </p:nvSpPr>
        <p:spPr>
          <a:xfrm flipH="1">
            <a:off x="5434539" y="639936"/>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11" name="PA_菱形 23"/>
          <p:cNvSpPr/>
          <p:nvPr>
            <p:custDataLst>
              <p:tags r:id="rId10"/>
            </p:custDataLst>
          </p:nvPr>
        </p:nvSpPr>
        <p:spPr>
          <a:xfrm flipH="1">
            <a:off x="5974506" y="639936"/>
            <a:ext cx="162409" cy="21654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8" name="PA_菱形 23"/>
          <p:cNvSpPr/>
          <p:nvPr>
            <p:custDataLst>
              <p:tags r:id="rId11"/>
            </p:custDataLst>
          </p:nvPr>
        </p:nvSpPr>
        <p:spPr>
          <a:xfrm flipH="1">
            <a:off x="6741225" y="3351082"/>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29" name="TextBox 2"/>
          <p:cNvSpPr txBox="1">
            <a:spLocks noChangeArrowheads="1"/>
          </p:cNvSpPr>
          <p:nvPr/>
        </p:nvSpPr>
        <p:spPr bwMode="auto">
          <a:xfrm>
            <a:off x="3977750" y="2030092"/>
            <a:ext cx="531656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endParaRPr lang="en-US" altLang="zh-CN" sz="1800" dirty="0">
              <a:solidFill>
                <a:srgbClr val="FF0000"/>
              </a:solidFill>
              <a:latin typeface="黑体" pitchFamily="49" charset="-122"/>
              <a:ea typeface="楷体" pitchFamily="49" charset="-122"/>
            </a:endParaRPr>
          </a:p>
          <a:p>
            <a:pPr defTabSz="685983">
              <a:spcBef>
                <a:spcPct val="0"/>
              </a:spcBef>
              <a:buNone/>
            </a:pPr>
            <a:r>
              <a:rPr lang="zh-CN" altLang="en-US" sz="1800" dirty="0">
                <a:solidFill>
                  <a:srgbClr val="FF0000"/>
                </a:solidFill>
                <a:latin typeface="黑体" pitchFamily="49" charset="-122"/>
                <a:ea typeface="楷体" pitchFamily="49" charset="-122"/>
              </a:rPr>
              <a:t>清晰了解自己存在的问题</a:t>
            </a:r>
            <a:endParaRPr lang="en-US" altLang="zh-CN" sz="1800" dirty="0">
              <a:solidFill>
                <a:srgbClr val="FF0000"/>
              </a:solidFill>
              <a:latin typeface="黑体" pitchFamily="49" charset="-122"/>
              <a:ea typeface="楷体" pitchFamily="49" charset="-122"/>
            </a:endParaRPr>
          </a:p>
          <a:p>
            <a:pPr defTabSz="685983">
              <a:spcBef>
                <a:spcPct val="0"/>
              </a:spcBef>
              <a:buNone/>
            </a:pPr>
            <a:r>
              <a:rPr lang="zh-CN" altLang="en-US" sz="1800" dirty="0">
                <a:solidFill>
                  <a:srgbClr val="FF0000"/>
                </a:solidFill>
                <a:latin typeface="黑体" pitchFamily="49" charset="-122"/>
                <a:ea typeface="楷体" pitchFamily="49" charset="-122"/>
              </a:rPr>
              <a:t>抠细节</a:t>
            </a:r>
            <a:endParaRPr lang="en-US" altLang="zh-CN" sz="1800" dirty="0">
              <a:solidFill>
                <a:srgbClr val="FF0000"/>
              </a:solidFill>
              <a:latin typeface="黑体" pitchFamily="49" charset="-122"/>
              <a:ea typeface="楷体" pitchFamily="49" charset="-122"/>
            </a:endParaRPr>
          </a:p>
          <a:p>
            <a:pPr defTabSz="685983">
              <a:spcBef>
                <a:spcPct val="0"/>
              </a:spcBef>
              <a:buNone/>
            </a:pPr>
            <a:r>
              <a:rPr lang="zh-CN" altLang="en-US" sz="1800" dirty="0">
                <a:solidFill>
                  <a:srgbClr val="FF0000"/>
                </a:solidFill>
                <a:latin typeface="黑体" pitchFamily="49" charset="-122"/>
                <a:ea typeface="楷体" pitchFamily="49" charset="-122"/>
              </a:rPr>
              <a:t>制订个性化作文提升方案</a:t>
            </a:r>
          </a:p>
        </p:txBody>
      </p:sp>
    </p:spTree>
    <p:extLst>
      <p:ext uri="{BB962C8B-B14F-4D97-AF65-F5344CB8AC3E}">
        <p14:creationId xmlns:p14="http://schemas.microsoft.com/office/powerpoint/2010/main" val="40731107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矩形 3"/>
          <p:cNvSpPr>
            <a:spLocks noChangeArrowheads="1"/>
          </p:cNvSpPr>
          <p:nvPr/>
        </p:nvSpPr>
        <p:spPr bwMode="auto">
          <a:xfrm>
            <a:off x="726509" y="132201"/>
            <a:ext cx="8129391" cy="435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685983">
              <a:lnSpc>
                <a:spcPct val="80000"/>
              </a:lnSpc>
              <a:buClr>
                <a:srgbClr val="0563C1"/>
              </a:buClr>
              <a:buSzPct val="95000"/>
              <a:buNone/>
            </a:pPr>
            <a:r>
              <a:rPr lang="zh-CN" altLang="en-US" sz="1800" dirty="0">
                <a:solidFill>
                  <a:srgbClr val="FF0000"/>
                </a:solidFill>
                <a:latin typeface="黑体" pitchFamily="49" charset="-122"/>
                <a:ea typeface="黑体" pitchFamily="49" charset="-122"/>
              </a:rPr>
              <a:t>以商业模式创新引领新风尚</a:t>
            </a:r>
            <a:endParaRPr lang="en-US" altLang="zh-CN" sz="1800" dirty="0">
              <a:solidFill>
                <a:srgbClr val="FF0000"/>
              </a:solidFill>
              <a:latin typeface="黑体" pitchFamily="49" charset="-122"/>
              <a:ea typeface="黑体" pitchFamily="49" charset="-122"/>
            </a:endParaRPr>
          </a:p>
          <a:p>
            <a:pPr algn="ctr" defTabSz="685983">
              <a:lnSpc>
                <a:spcPct val="80000"/>
              </a:lnSpc>
              <a:buClr>
                <a:srgbClr val="0563C1"/>
              </a:buClr>
              <a:buSzPct val="95000"/>
              <a:buNone/>
            </a:pPr>
            <a:r>
              <a:rPr lang="zh-CN" altLang="en-US" sz="1800" dirty="0">
                <a:solidFill>
                  <a:prstClr val="black"/>
                </a:solidFill>
                <a:latin typeface="黑体" pitchFamily="49" charset="-122"/>
                <a:ea typeface="黑体" pitchFamily="49" charset="-122"/>
              </a:rPr>
              <a:t>广州考生</a:t>
            </a:r>
            <a:endParaRPr lang="en-US" altLang="zh-CN" sz="1800" dirty="0">
              <a:solidFill>
                <a:prstClr val="black"/>
              </a:solidFill>
              <a:latin typeface="黑体" pitchFamily="49" charset="-122"/>
              <a:ea typeface="黑体" pitchFamily="49" charset="-122"/>
            </a:endParaRPr>
          </a:p>
          <a:p>
            <a:pPr defTabSz="685983">
              <a:lnSpc>
                <a:spcPct val="80000"/>
              </a:lnSpc>
              <a:buClr>
                <a:srgbClr val="0563C1"/>
              </a:buClr>
              <a:buSzPct val="95000"/>
              <a:buNone/>
            </a:pPr>
            <a:r>
              <a:rPr lang="zh-CN" altLang="en-US" sz="1350" dirty="0">
                <a:solidFill>
                  <a:prstClr val="black"/>
                </a:solidFill>
                <a:latin typeface="黑体" pitchFamily="49" charset="-122"/>
                <a:ea typeface="黑体" pitchFamily="49" charset="-122"/>
              </a:rPr>
              <a:t>    </a:t>
            </a:r>
            <a:r>
              <a:rPr lang="zh-CN" altLang="en-US" sz="1800" dirty="0">
                <a:solidFill>
                  <a:prstClr val="black"/>
                </a:solidFill>
                <a:latin typeface="楷体" pitchFamily="49" charset="-122"/>
                <a:ea typeface="楷体" pitchFamily="49" charset="-122"/>
              </a:rPr>
              <a:t>创新，在当今社会已是一个老生常谈的话题。从鹰击长空的长征</a:t>
            </a:r>
            <a:r>
              <a:rPr lang="en-US" altLang="zh-CN" sz="1800" dirty="0">
                <a:solidFill>
                  <a:prstClr val="black"/>
                </a:solidFill>
                <a:latin typeface="楷体" pitchFamily="49" charset="-122"/>
                <a:ea typeface="楷体" pitchFamily="49" charset="-122"/>
              </a:rPr>
              <a:t>5</a:t>
            </a:r>
            <a:r>
              <a:rPr lang="zh-CN" altLang="en-US" sz="1800" dirty="0">
                <a:solidFill>
                  <a:prstClr val="black"/>
                </a:solidFill>
                <a:latin typeface="楷体" pitchFamily="49" charset="-122"/>
                <a:ea typeface="楷体" pitchFamily="49" charset="-122"/>
              </a:rPr>
              <a:t>号运载火箭，到遨游沧海的“蛟龙号”潜水器，甚至我们随时随地都用得到的手机，都融入了创新的元素。创新，成了科技发展，社会进步的必经之路。</a:t>
            </a:r>
            <a:endParaRPr lang="en-US" altLang="zh-CN" sz="1800" dirty="0">
              <a:solidFill>
                <a:prstClr val="black"/>
              </a:solidFill>
              <a:latin typeface="楷体" pitchFamily="49" charset="-122"/>
              <a:ea typeface="楷体" pitchFamily="49" charset="-122"/>
            </a:endParaRPr>
          </a:p>
          <a:p>
            <a:pPr defTabSz="685983">
              <a:lnSpc>
                <a:spcPct val="80000"/>
              </a:lnSpc>
              <a:buClr>
                <a:srgbClr val="0563C1"/>
              </a:buClr>
              <a:buSzPct val="95000"/>
              <a:buNone/>
            </a:pPr>
            <a:r>
              <a:rPr lang="zh-CN" altLang="en-US" sz="1800" dirty="0">
                <a:solidFill>
                  <a:prstClr val="black"/>
                </a:solidFill>
                <a:latin typeface="楷体" pitchFamily="49" charset="-122"/>
                <a:ea typeface="楷体" pitchFamily="49" charset="-122"/>
              </a:rPr>
              <a:t>    尼采曾言：“你有你的路，我有我的路。至于适当的路，正确的路和唯一的路，这样的路并不存在。”诚然，创新有多条路可走，这在发展势头迅猛的智能手机行业也不例外。然而我认为，在技术创新的同时，商业模式的创新显得尤为重要。</a:t>
            </a:r>
            <a:endParaRPr lang="en-US" altLang="zh-CN" sz="1800" dirty="0">
              <a:solidFill>
                <a:prstClr val="black"/>
              </a:solidFill>
              <a:latin typeface="楷体" pitchFamily="49" charset="-122"/>
              <a:ea typeface="楷体" pitchFamily="49" charset="-122"/>
            </a:endParaRPr>
          </a:p>
          <a:p>
            <a:pPr defTabSz="685983">
              <a:lnSpc>
                <a:spcPct val="80000"/>
              </a:lnSpc>
              <a:buClr>
                <a:srgbClr val="0563C1"/>
              </a:buClr>
              <a:buSzPct val="95000"/>
              <a:buNone/>
            </a:pPr>
            <a:r>
              <a:rPr lang="zh-CN" altLang="en-US" sz="1800" dirty="0">
                <a:solidFill>
                  <a:prstClr val="black"/>
                </a:solidFill>
                <a:latin typeface="楷体" pitchFamily="49" charset="-122"/>
                <a:ea typeface="楷体" pitchFamily="49" charset="-122"/>
              </a:rPr>
              <a:t>    什么是商业模式创新？它就是一种营销策略，竞争策略的更新。那什么是营销策略？说白了，就是以独</a:t>
            </a:r>
            <a:r>
              <a:rPr lang="zh-CN" altLang="en-US" sz="1800" dirty="0">
                <a:solidFill>
                  <a:srgbClr val="FF0000"/>
                </a:solidFill>
                <a:latin typeface="楷体" pitchFamily="49" charset="-122"/>
                <a:ea typeface="楷体" pitchFamily="49" charset="-122"/>
              </a:rPr>
              <a:t>特的方式，手段，</a:t>
            </a:r>
            <a:r>
              <a:rPr lang="zh-CN" altLang="en-US" sz="1800" dirty="0">
                <a:solidFill>
                  <a:prstClr val="black"/>
                </a:solidFill>
                <a:latin typeface="楷体" pitchFamily="49" charset="-122"/>
                <a:ea typeface="楷体" pitchFamily="49" charset="-122"/>
              </a:rPr>
              <a:t>达到销售产品目的的营销。以小米公司为例，它就曾以饥饿营销策略，吊足了顾客的胃口，也达到了很高的营销业绩。</a:t>
            </a:r>
            <a:endParaRPr lang="en-US" altLang="zh-CN" sz="1800" dirty="0">
              <a:solidFill>
                <a:prstClr val="black"/>
              </a:solidFill>
              <a:latin typeface="楷体" pitchFamily="49" charset="-122"/>
              <a:ea typeface="楷体" pitchFamily="49" charset="-122"/>
            </a:endParaRPr>
          </a:p>
          <a:p>
            <a:pPr defTabSz="685983">
              <a:lnSpc>
                <a:spcPct val="80000"/>
              </a:lnSpc>
              <a:buClr>
                <a:srgbClr val="0563C1"/>
              </a:buClr>
              <a:buSzPct val="95000"/>
              <a:buNone/>
            </a:pPr>
            <a:r>
              <a:rPr lang="zh-CN" altLang="en-US" sz="1800" dirty="0">
                <a:solidFill>
                  <a:prstClr val="black"/>
                </a:solidFill>
                <a:latin typeface="楷体" pitchFamily="49" charset="-122"/>
                <a:ea typeface="楷体" pitchFamily="49" charset="-122"/>
              </a:rPr>
              <a:t>    为什么商业模式的创新如此重要？当今社会，随着科技水平的不断提高，技术的突破已经不再是不可越过的山沟了。这就需要新的方法来更多地吸引顾客的眼球。倘若没有好的营销，竞争策略，产品再好也可能无人问津。反之，</a:t>
            </a:r>
            <a:r>
              <a:rPr lang="zh-CN" altLang="en-US" sz="1800" dirty="0">
                <a:solidFill>
                  <a:srgbClr val="FF0000"/>
                </a:solidFill>
                <a:latin typeface="楷体" pitchFamily="49" charset="-122"/>
                <a:ea typeface="楷体" pitchFamily="49" charset="-122"/>
              </a:rPr>
              <a:t>有了良好的，新颖的，吸引人的</a:t>
            </a:r>
            <a:r>
              <a:rPr lang="zh-CN" altLang="en-US" sz="1800" dirty="0">
                <a:solidFill>
                  <a:prstClr val="black"/>
                </a:solidFill>
                <a:latin typeface="楷体" pitchFamily="49" charset="-122"/>
                <a:ea typeface="楷体" pitchFamily="49" charset="-122"/>
              </a:rPr>
              <a:t>商业模式，没有技术的创新，企业也可以得到发展，盈利。</a:t>
            </a:r>
            <a:endParaRPr lang="en-US" altLang="zh-CN" sz="1800"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237104749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3566" y="121080"/>
            <a:ext cx="8185759" cy="4967514"/>
          </a:xfrm>
          <a:prstGeom prst="rect">
            <a:avLst/>
          </a:prstGeom>
        </p:spPr>
        <p:txBody>
          <a:bodyPr wrap="square">
            <a:spAutoFit/>
          </a:bodyPr>
          <a:lstStyle/>
          <a:p>
            <a:pPr defTabSz="685983" eaLnBrk="0" hangingPunct="0">
              <a:lnSpc>
                <a:spcPct val="80000"/>
              </a:lnSpc>
              <a:spcBef>
                <a:spcPct val="20000"/>
              </a:spcBef>
              <a:buClr>
                <a:srgbClr val="0563C1"/>
              </a:buClr>
              <a:buSzPct val="95000"/>
              <a:defRPr/>
            </a:pPr>
            <a:r>
              <a:rPr lang="zh-CN" altLang="en-US" sz="1500" dirty="0">
                <a:solidFill>
                  <a:prstClr val="black"/>
                </a:solidFill>
                <a:latin typeface="楷体" pitchFamily="49" charset="-122"/>
                <a:ea typeface="楷体" pitchFamily="49" charset="-122"/>
              </a:rPr>
              <a:t>    </a:t>
            </a:r>
            <a:r>
              <a:rPr lang="zh-CN" altLang="en-US" sz="2400" dirty="0">
                <a:solidFill>
                  <a:prstClr val="black"/>
                </a:solidFill>
                <a:latin typeface="楷体" pitchFamily="49" charset="-122"/>
                <a:ea typeface="楷体" pitchFamily="49" charset="-122"/>
              </a:rPr>
              <a:t>以当今风靡神</a:t>
            </a:r>
            <a:r>
              <a:rPr lang="zh-CN" altLang="en-US" sz="2400" strike="sngStrike" dirty="0">
                <a:solidFill>
                  <a:srgbClr val="FF0000"/>
                </a:solidFill>
                <a:latin typeface="楷体" pitchFamily="49" charset="-122"/>
                <a:ea typeface="楷体" pitchFamily="49" charset="-122"/>
              </a:rPr>
              <a:t>舟</a:t>
            </a:r>
            <a:r>
              <a:rPr lang="zh-CN" altLang="en-US" sz="2400" dirty="0">
                <a:solidFill>
                  <a:prstClr val="black"/>
                </a:solidFill>
                <a:latin typeface="楷体" pitchFamily="49" charset="-122"/>
                <a:ea typeface="楷体" pitchFamily="49" charset="-122"/>
              </a:rPr>
              <a:t>大地的共享单车为例。它与传统的</a:t>
            </a:r>
            <a:r>
              <a:rPr lang="zh-CN" altLang="en-US" sz="2400" dirty="0">
                <a:solidFill>
                  <a:srgbClr val="FF0000"/>
                </a:solidFill>
                <a:latin typeface="楷体" pitchFamily="49" charset="-122"/>
                <a:ea typeface="楷体" pitchFamily="49" charset="-122"/>
              </a:rPr>
              <a:t>租借，出售</a:t>
            </a:r>
            <a:r>
              <a:rPr lang="zh-CN" altLang="en-US" sz="2400" dirty="0">
                <a:solidFill>
                  <a:prstClr val="black"/>
                </a:solidFill>
                <a:latin typeface="楷体" pitchFamily="49" charset="-122"/>
                <a:ea typeface="楷体" pitchFamily="49" charset="-122"/>
              </a:rPr>
              <a:t>单车相比，无疑很大程度地进行了商业模式的创新。在这种全新的模式下，人们只需要交纳押金，就可以以手机为媒介，轻松出行。这种模式以资源共享的形式，无疑既方便了人们的出行，又推动了环境保护，绿色出行，还达到了自己盈利的目的。可谓多赢。仔细想想，这种模式有技术创新吗？显然没有。它仅仅通过了商业模式的创新，就达到了如此效果，可见商业模式创新的能量不小。</a:t>
            </a:r>
            <a:endParaRPr lang="en-US" altLang="zh-CN" sz="2400" dirty="0">
              <a:solidFill>
                <a:prstClr val="black"/>
              </a:solidFill>
              <a:latin typeface="楷体" pitchFamily="49" charset="-122"/>
              <a:ea typeface="楷体" pitchFamily="49" charset="-122"/>
            </a:endParaRPr>
          </a:p>
          <a:p>
            <a:pPr defTabSz="685983" eaLnBrk="0" hangingPunct="0">
              <a:lnSpc>
                <a:spcPct val="80000"/>
              </a:lnSpc>
              <a:spcBef>
                <a:spcPct val="20000"/>
              </a:spcBef>
              <a:buClr>
                <a:srgbClr val="0563C1"/>
              </a:buClr>
              <a:buSzPct val="95000"/>
              <a:defRPr/>
            </a:pPr>
            <a:r>
              <a:rPr lang="zh-CN" altLang="en-US" sz="2400" dirty="0">
                <a:solidFill>
                  <a:prstClr val="black"/>
                </a:solidFill>
                <a:latin typeface="楷体" pitchFamily="49" charset="-122"/>
                <a:ea typeface="楷体" pitchFamily="49" charset="-122"/>
              </a:rPr>
              <a:t>    在信息时代，一切都日新月异，单一的模式不可能获得长久的关注，这就需要不断地进行创新。然而，商业模式的创新，一定要经过反复的思考，抓住民众的需求，适应民众的心理。如果只是</a:t>
            </a:r>
            <a:r>
              <a:rPr lang="zh-CN" altLang="en-US" sz="2400" dirty="0">
                <a:solidFill>
                  <a:srgbClr val="FF0000"/>
                </a:solidFill>
                <a:latin typeface="楷体" pitchFamily="49" charset="-122"/>
                <a:ea typeface="楷体" pitchFamily="49" charset="-122"/>
              </a:rPr>
              <a:t>草率的，简单的，</a:t>
            </a:r>
            <a:r>
              <a:rPr lang="zh-CN" altLang="en-US" sz="2400" dirty="0">
                <a:solidFill>
                  <a:prstClr val="black"/>
                </a:solidFill>
                <a:latin typeface="楷体" pitchFamily="49" charset="-122"/>
                <a:ea typeface="楷体" pitchFamily="49" charset="-122"/>
              </a:rPr>
              <a:t>不经过深思熟虑就进行创新，该企业就可能与锤子手机一样，沦为大家的笑柄。</a:t>
            </a:r>
            <a:endParaRPr lang="en-US" altLang="zh-CN" sz="2400" dirty="0">
              <a:solidFill>
                <a:prstClr val="black"/>
              </a:solidFill>
              <a:latin typeface="楷体" pitchFamily="49" charset="-122"/>
              <a:ea typeface="楷体" pitchFamily="49" charset="-122"/>
            </a:endParaRPr>
          </a:p>
          <a:p>
            <a:pPr defTabSz="685983" eaLnBrk="0" hangingPunct="0">
              <a:lnSpc>
                <a:spcPct val="80000"/>
              </a:lnSpc>
              <a:spcBef>
                <a:spcPct val="20000"/>
              </a:spcBef>
              <a:buClr>
                <a:srgbClr val="0563C1"/>
              </a:buClr>
              <a:buSzPct val="95000"/>
              <a:defRPr/>
            </a:pPr>
            <a:r>
              <a:rPr lang="zh-CN" altLang="en-US" sz="2400" dirty="0">
                <a:solidFill>
                  <a:prstClr val="black"/>
                </a:solidFill>
                <a:latin typeface="楷体" pitchFamily="49" charset="-122"/>
                <a:ea typeface="楷体" pitchFamily="49" charset="-122"/>
              </a:rPr>
              <a:t>    新时代，新技术，当需新的商业模式。而新的商业模式通过创新来实现。商业模式的创新，引领</a:t>
            </a:r>
            <a:r>
              <a:rPr lang="zh-CN" altLang="en-US" sz="2400" strike="sngStrike" dirty="0">
                <a:solidFill>
                  <a:srgbClr val="FF0000"/>
                </a:solidFill>
                <a:latin typeface="楷体" pitchFamily="49" charset="-122"/>
                <a:ea typeface="楷体" pitchFamily="49" charset="-122"/>
              </a:rPr>
              <a:t>者</a:t>
            </a:r>
            <a:r>
              <a:rPr lang="zh-CN" altLang="en-US" sz="2400" dirty="0">
                <a:solidFill>
                  <a:prstClr val="black"/>
                </a:solidFill>
                <a:latin typeface="楷体" pitchFamily="49" charset="-122"/>
                <a:ea typeface="楷体" pitchFamily="49" charset="-122"/>
              </a:rPr>
              <a:t>企业发展的新风尚。</a:t>
            </a:r>
            <a:endParaRPr lang="en-US" altLang="zh-CN" sz="2400"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215230029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矩形 3"/>
          <p:cNvSpPr>
            <a:spLocks noChangeArrowheads="1"/>
          </p:cNvSpPr>
          <p:nvPr/>
        </p:nvSpPr>
        <p:spPr bwMode="auto">
          <a:xfrm>
            <a:off x="331940" y="250109"/>
            <a:ext cx="848012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zh-CN" altLang="en-US" sz="2400" dirty="0">
                <a:solidFill>
                  <a:prstClr val="black"/>
                </a:solidFill>
                <a:latin typeface="黑体" pitchFamily="49" charset="-122"/>
                <a:ea typeface="黑体" pitchFamily="49" charset="-122"/>
              </a:rPr>
              <a:t>这篇文章的问题：</a:t>
            </a:r>
            <a:endParaRPr lang="en-US" altLang="zh-CN" sz="2400" dirty="0">
              <a:solidFill>
                <a:prstClr val="black"/>
              </a:solidFill>
              <a:latin typeface="黑体" pitchFamily="49" charset="-122"/>
              <a:ea typeface="黑体" pitchFamily="49" charset="-122"/>
            </a:endParaRPr>
          </a:p>
          <a:p>
            <a:pPr defTabSz="685983">
              <a:spcBef>
                <a:spcPct val="0"/>
              </a:spcBef>
              <a:buNone/>
            </a:pPr>
            <a:r>
              <a:rPr lang="en-US" altLang="zh-CN" sz="2400" dirty="0">
                <a:solidFill>
                  <a:prstClr val="black"/>
                </a:solidFill>
                <a:latin typeface="黑体" pitchFamily="49" charset="-122"/>
                <a:ea typeface="黑体" pitchFamily="49" charset="-122"/>
              </a:rPr>
              <a:t>1.</a:t>
            </a:r>
            <a:r>
              <a:rPr lang="zh-CN" altLang="en-US" sz="2400" dirty="0">
                <a:solidFill>
                  <a:prstClr val="black"/>
                </a:solidFill>
                <a:latin typeface="黑体" pitchFamily="49" charset="-122"/>
                <a:ea typeface="黑体" pitchFamily="49" charset="-122"/>
              </a:rPr>
              <a:t>标点问题：</a:t>
            </a:r>
            <a:r>
              <a:rPr lang="zh-CN" altLang="en-US" sz="2400" dirty="0">
                <a:solidFill>
                  <a:prstClr val="black"/>
                </a:solidFill>
                <a:latin typeface="楷体" pitchFamily="49" charset="-122"/>
                <a:ea typeface="楷体" pitchFamily="49" charset="-122"/>
              </a:rPr>
              <a:t>用逗号不用顿号。</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黑体" pitchFamily="49" charset="-122"/>
                <a:ea typeface="黑体" pitchFamily="49" charset="-122"/>
              </a:rPr>
              <a:t>2.</a:t>
            </a:r>
            <a:r>
              <a:rPr lang="zh-CN" altLang="en-US" sz="2400" dirty="0">
                <a:solidFill>
                  <a:prstClr val="black"/>
                </a:solidFill>
                <a:latin typeface="黑体" pitchFamily="49" charset="-122"/>
                <a:ea typeface="黑体" pitchFamily="49" charset="-122"/>
              </a:rPr>
              <a:t>错别字问题：</a:t>
            </a:r>
            <a:r>
              <a:rPr lang="zh-CN" altLang="en-US" sz="2400" dirty="0">
                <a:solidFill>
                  <a:prstClr val="black"/>
                </a:solidFill>
                <a:latin typeface="楷体" pitchFamily="49" charset="-122"/>
                <a:ea typeface="楷体" pitchFamily="49" charset="-122"/>
              </a:rPr>
              <a:t>神</a:t>
            </a:r>
            <a:r>
              <a:rPr lang="zh-CN" altLang="en-US" sz="2400" dirty="0">
                <a:solidFill>
                  <a:srgbClr val="FF0000"/>
                </a:solidFill>
                <a:latin typeface="楷体" pitchFamily="49" charset="-122"/>
                <a:ea typeface="楷体" pitchFamily="49" charset="-122"/>
              </a:rPr>
              <a:t>舟</a:t>
            </a:r>
            <a:r>
              <a:rPr lang="zh-CN" altLang="en-US" sz="2400" dirty="0">
                <a:solidFill>
                  <a:prstClr val="black"/>
                </a:solidFill>
                <a:latin typeface="楷体" pitchFamily="49" charset="-122"/>
                <a:ea typeface="楷体" pitchFamily="49" charset="-122"/>
              </a:rPr>
              <a:t>大地  引领</a:t>
            </a:r>
            <a:r>
              <a:rPr lang="zh-CN" altLang="en-US" sz="2400" dirty="0">
                <a:solidFill>
                  <a:srgbClr val="FF0000"/>
                </a:solidFill>
                <a:latin typeface="楷体" pitchFamily="49" charset="-122"/>
                <a:ea typeface="楷体" pitchFamily="49" charset="-122"/>
              </a:rPr>
              <a:t>者</a:t>
            </a:r>
            <a:r>
              <a:rPr lang="zh-CN" altLang="en-US" sz="2400" dirty="0">
                <a:solidFill>
                  <a:prstClr val="black"/>
                </a:solidFill>
                <a:latin typeface="楷体" pitchFamily="49" charset="-122"/>
                <a:ea typeface="楷体" pitchFamily="49" charset="-122"/>
              </a:rPr>
              <a:t>企业发展的新风尚</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黑体" pitchFamily="49" charset="-122"/>
                <a:ea typeface="黑体" pitchFamily="49" charset="-122"/>
              </a:rPr>
              <a:t>3.</a:t>
            </a:r>
            <a:r>
              <a:rPr lang="zh-CN" altLang="en-US" sz="2400" dirty="0">
                <a:solidFill>
                  <a:prstClr val="black"/>
                </a:solidFill>
                <a:latin typeface="黑体" pitchFamily="49" charset="-122"/>
                <a:ea typeface="黑体" pitchFamily="49" charset="-122"/>
              </a:rPr>
              <a:t>思维严密性的问题</a:t>
            </a:r>
            <a:endParaRPr lang="en-US" altLang="zh-CN" sz="2400" dirty="0">
              <a:solidFill>
                <a:prstClr val="black"/>
              </a:solidFill>
              <a:latin typeface="黑体" pitchFamily="49" charset="-122"/>
              <a:ea typeface="黑体" pitchFamily="49" charset="-122"/>
            </a:endParaRPr>
          </a:p>
          <a:p>
            <a:pPr defTabSz="685983">
              <a:spcBef>
                <a:spcPct val="0"/>
              </a:spcBef>
              <a:buNone/>
            </a:pPr>
            <a:r>
              <a:rPr lang="en-US" altLang="zh-CN" sz="2400" dirty="0">
                <a:solidFill>
                  <a:prstClr val="black"/>
                </a:solidFill>
                <a:latin typeface="黑体" pitchFamily="49" charset="-122"/>
                <a:ea typeface="黑体" pitchFamily="49" charset="-122"/>
              </a:rPr>
              <a:t>  </a:t>
            </a:r>
            <a:r>
              <a:rPr lang="zh-CN" altLang="en-US" sz="2400" dirty="0">
                <a:solidFill>
                  <a:prstClr val="black"/>
                </a:solidFill>
                <a:latin typeface="楷体" pitchFamily="49" charset="-122"/>
                <a:ea typeface="楷体" pitchFamily="49" charset="-122"/>
              </a:rPr>
              <a:t>（</a:t>
            </a:r>
            <a:r>
              <a:rPr lang="en-US" altLang="zh-CN" sz="2400" dirty="0">
                <a:solidFill>
                  <a:prstClr val="black"/>
                </a:solidFill>
                <a:latin typeface="楷体" pitchFamily="49" charset="-122"/>
                <a:ea typeface="楷体" pitchFamily="49" charset="-122"/>
              </a:rPr>
              <a:t>1</a:t>
            </a:r>
            <a:r>
              <a:rPr lang="zh-CN" altLang="en-US" sz="2400" dirty="0">
                <a:solidFill>
                  <a:prstClr val="black"/>
                </a:solidFill>
                <a:latin typeface="楷体" pitchFamily="49" charset="-122"/>
                <a:ea typeface="楷体" pitchFamily="49" charset="-122"/>
              </a:rPr>
              <a:t>）商业模式</a:t>
            </a:r>
            <a:r>
              <a:rPr lang="en-US" altLang="zh-CN" sz="2400" dirty="0">
                <a:solidFill>
                  <a:prstClr val="black"/>
                </a:solidFill>
                <a:latin typeface="楷体" pitchFamily="49" charset="-122"/>
                <a:ea typeface="楷体" pitchFamily="49" charset="-122"/>
              </a:rPr>
              <a:t>=</a:t>
            </a:r>
            <a:r>
              <a:rPr lang="zh-CN" altLang="en-US" sz="2400" dirty="0">
                <a:solidFill>
                  <a:prstClr val="black"/>
                </a:solidFill>
                <a:latin typeface="楷体" pitchFamily="49" charset="-122"/>
                <a:ea typeface="楷体" pitchFamily="49" charset="-122"/>
              </a:rPr>
              <a:t>营销策略？</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楷体" pitchFamily="49" charset="-122"/>
                <a:ea typeface="楷体" pitchFamily="49" charset="-122"/>
              </a:rPr>
              <a:t>  </a:t>
            </a:r>
            <a:r>
              <a:rPr lang="zh-CN" altLang="en-US" sz="2400" dirty="0">
                <a:solidFill>
                  <a:prstClr val="black"/>
                </a:solidFill>
                <a:latin typeface="楷体" pitchFamily="49" charset="-122"/>
                <a:ea typeface="楷体" pitchFamily="49" charset="-122"/>
              </a:rPr>
              <a:t>（</a:t>
            </a:r>
            <a:r>
              <a:rPr lang="en-US" altLang="zh-CN" sz="2400" dirty="0">
                <a:solidFill>
                  <a:prstClr val="black"/>
                </a:solidFill>
                <a:latin typeface="楷体" pitchFamily="49" charset="-122"/>
                <a:ea typeface="楷体" pitchFamily="49" charset="-122"/>
              </a:rPr>
              <a:t>2</a:t>
            </a:r>
            <a:r>
              <a:rPr lang="zh-CN" altLang="en-US" sz="2400" dirty="0">
                <a:solidFill>
                  <a:prstClr val="black"/>
                </a:solidFill>
                <a:latin typeface="楷体" pitchFamily="49" charset="-122"/>
                <a:ea typeface="楷体" pitchFamily="49" charset="-122"/>
              </a:rPr>
              <a:t>）营销与硬件的对比，缺少软件，漏了一个重要的角度</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楷体" pitchFamily="49" charset="-122"/>
                <a:ea typeface="楷体" pitchFamily="49" charset="-122"/>
              </a:rPr>
              <a:t>  </a:t>
            </a:r>
            <a:r>
              <a:rPr lang="zh-CN" altLang="en-US" sz="2400" dirty="0">
                <a:solidFill>
                  <a:prstClr val="black"/>
                </a:solidFill>
                <a:latin typeface="楷体" pitchFamily="49" charset="-122"/>
                <a:ea typeface="楷体" pitchFamily="49" charset="-122"/>
              </a:rPr>
              <a:t>（</a:t>
            </a:r>
            <a:r>
              <a:rPr lang="en-US" altLang="zh-CN" sz="2400" dirty="0">
                <a:solidFill>
                  <a:prstClr val="black"/>
                </a:solidFill>
                <a:latin typeface="楷体" pitchFamily="49" charset="-122"/>
                <a:ea typeface="楷体" pitchFamily="49" charset="-122"/>
              </a:rPr>
              <a:t>3</a:t>
            </a:r>
            <a:r>
              <a:rPr lang="zh-CN" altLang="en-US" sz="2400" dirty="0">
                <a:solidFill>
                  <a:prstClr val="black"/>
                </a:solidFill>
                <a:latin typeface="楷体" pitchFamily="49" charset="-122"/>
                <a:ea typeface="楷体" pitchFamily="49" charset="-122"/>
              </a:rPr>
              <a:t>）恰恰文中举的“共享单车”的例子，是软件创新的结果。</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黑体" pitchFamily="49" charset="-122"/>
                <a:ea typeface="黑体" pitchFamily="49" charset="-122"/>
              </a:rPr>
              <a:t>4.</a:t>
            </a:r>
            <a:r>
              <a:rPr lang="zh-CN" altLang="en-US" sz="2400" dirty="0">
                <a:solidFill>
                  <a:prstClr val="black"/>
                </a:solidFill>
                <a:latin typeface="黑体" pitchFamily="49" charset="-122"/>
                <a:ea typeface="黑体" pitchFamily="49" charset="-122"/>
              </a:rPr>
              <a:t>观点的表述不够周全</a:t>
            </a:r>
            <a:endParaRPr lang="en-US" altLang="zh-CN" sz="2400" dirty="0">
              <a:solidFill>
                <a:prstClr val="black"/>
              </a:solidFill>
              <a:latin typeface="黑体" pitchFamily="49" charset="-122"/>
              <a:ea typeface="黑体" pitchFamily="49" charset="-122"/>
            </a:endParaRPr>
          </a:p>
          <a:p>
            <a:pPr defTabSz="685983">
              <a:spcBef>
                <a:spcPct val="0"/>
              </a:spcBef>
              <a:buNone/>
            </a:pPr>
            <a:r>
              <a:rPr lang="zh-CN" altLang="en-US" sz="2400" dirty="0">
                <a:solidFill>
                  <a:prstClr val="black"/>
                </a:solidFill>
                <a:latin typeface="楷体" pitchFamily="49" charset="-122"/>
                <a:ea typeface="楷体" pitchFamily="49" charset="-122"/>
              </a:rPr>
              <a:t>   有了良好的，新颖的，吸引人的商业模式，没有技术的创新，企业也可以得到发展，盈利。</a:t>
            </a:r>
            <a:endParaRPr lang="en-US" altLang="zh-CN" sz="2400" dirty="0">
              <a:solidFill>
                <a:prstClr val="black"/>
              </a:solidFill>
              <a:latin typeface="楷体" pitchFamily="49" charset="-122"/>
              <a:ea typeface="楷体" pitchFamily="49" charset="-122"/>
            </a:endParaRPr>
          </a:p>
          <a:p>
            <a:pPr defTabSz="685983">
              <a:spcBef>
                <a:spcPct val="0"/>
              </a:spcBef>
              <a:buNone/>
            </a:pPr>
            <a:r>
              <a:rPr lang="en-US" altLang="zh-CN" sz="2400" dirty="0">
                <a:solidFill>
                  <a:prstClr val="black"/>
                </a:solidFill>
                <a:latin typeface="楷体" pitchFamily="49" charset="-122"/>
                <a:ea typeface="楷体" pitchFamily="49" charset="-122"/>
              </a:rPr>
              <a:t>    </a:t>
            </a:r>
            <a:r>
              <a:rPr lang="zh-CN" altLang="en-US" sz="2400" dirty="0">
                <a:solidFill>
                  <a:prstClr val="black"/>
                </a:solidFill>
                <a:latin typeface="楷体" pitchFamily="49" charset="-122"/>
                <a:ea typeface="楷体" pitchFamily="49" charset="-122"/>
              </a:rPr>
              <a:t>这个要加上：</a:t>
            </a:r>
            <a:r>
              <a:rPr lang="zh-CN" altLang="en-US" sz="2400" dirty="0">
                <a:solidFill>
                  <a:srgbClr val="FF0000"/>
                </a:solidFill>
                <a:latin typeface="楷体" pitchFamily="49" charset="-122"/>
                <a:ea typeface="楷体" pitchFamily="49" charset="-122"/>
              </a:rPr>
              <a:t>硬件达到了一定水平</a:t>
            </a:r>
            <a:endParaRPr lang="en-US" altLang="zh-CN" sz="2400"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87668410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ChangeArrowheads="1"/>
          </p:cNvSpPr>
          <p:nvPr/>
        </p:nvSpPr>
        <p:spPr bwMode="auto">
          <a:xfrm>
            <a:off x="125260" y="114336"/>
            <a:ext cx="901874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685983" eaLnBrk="1" hangingPunct="1"/>
            <a:r>
              <a:rPr lang="zh-CN" altLang="en-US" dirty="0">
                <a:solidFill>
                  <a:srgbClr val="FF0000"/>
                </a:solidFill>
                <a:latin typeface="黑体" pitchFamily="49" charset="-122"/>
                <a:ea typeface="黑体" pitchFamily="49" charset="-122"/>
              </a:rPr>
              <a:t>林同学高考作文提升简案</a:t>
            </a:r>
            <a:endParaRPr lang="en-US" altLang="zh-CN" dirty="0">
              <a:solidFill>
                <a:srgbClr val="FF0000"/>
              </a:solidFill>
              <a:latin typeface="黑体" pitchFamily="49" charset="-122"/>
              <a:ea typeface="黑体" pitchFamily="49" charset="-122"/>
            </a:endParaRPr>
          </a:p>
          <a:p>
            <a:pPr defTabSz="685983" eaLnBrk="1" hangingPunct="1"/>
            <a:r>
              <a:rPr lang="zh-CN" altLang="zh-CN" dirty="0">
                <a:solidFill>
                  <a:srgbClr val="FF0000"/>
                </a:solidFill>
                <a:latin typeface="黑体" pitchFamily="49" charset="-122"/>
                <a:ea typeface="黑体" pitchFamily="49" charset="-122"/>
              </a:rPr>
              <a:t>一、基本情况分析</a:t>
            </a:r>
          </a:p>
          <a:p>
            <a:pPr defTabSz="685983" eaLnBrk="1" hangingPunct="1"/>
            <a:r>
              <a:rPr lang="en-US" altLang="zh-CN" dirty="0">
                <a:solidFill>
                  <a:prstClr val="black"/>
                </a:solidFill>
              </a:rPr>
              <a:t>  </a:t>
            </a:r>
            <a:r>
              <a:rPr lang="zh-CN" altLang="zh-CN" dirty="0">
                <a:solidFill>
                  <a:prstClr val="black"/>
                </a:solidFill>
              </a:rPr>
              <a:t>林同学提交了共</a:t>
            </a:r>
            <a:r>
              <a:rPr lang="en-US" altLang="zh-CN" dirty="0">
                <a:solidFill>
                  <a:prstClr val="black"/>
                </a:solidFill>
              </a:rPr>
              <a:t>9</a:t>
            </a:r>
            <a:r>
              <a:rPr lang="zh-CN" altLang="zh-CN" dirty="0">
                <a:solidFill>
                  <a:prstClr val="black"/>
                </a:solidFill>
              </a:rPr>
              <a:t>篇文章。</a:t>
            </a:r>
          </a:p>
          <a:p>
            <a:pPr defTabSz="685983" eaLnBrk="1" hangingPunct="1"/>
            <a:r>
              <a:rPr lang="zh-CN" altLang="zh-CN" dirty="0" smtClean="0">
                <a:solidFill>
                  <a:prstClr val="black"/>
                </a:solidFill>
              </a:rPr>
              <a:t>《努力前行，抬头欣赏》《心境决定高度》《状元的苦痛》《汉子危机应深掘不应浅扩》《碎片化的沉淀》《微的大力量》《大众文化“去哪儿”》《弃名求质》《张弛有度的教育是最高追求》</a:t>
            </a:r>
            <a:endParaRPr lang="zh-CN" altLang="zh-CN" dirty="0">
              <a:solidFill>
                <a:prstClr val="black"/>
              </a:solidFill>
            </a:endParaRPr>
          </a:p>
          <a:p>
            <a:pPr defTabSz="685983" eaLnBrk="1" hangingPunct="1"/>
            <a:r>
              <a:rPr lang="en-US" altLang="zh-CN" dirty="0">
                <a:solidFill>
                  <a:prstClr val="black"/>
                </a:solidFill>
              </a:rPr>
              <a:t>1.</a:t>
            </a:r>
            <a:r>
              <a:rPr lang="zh-CN" altLang="zh-CN" dirty="0">
                <a:solidFill>
                  <a:prstClr val="black"/>
                </a:solidFill>
              </a:rPr>
              <a:t>《努力前行，抬头欣赏》这篇文章，是典型的中庸思想的文章，意思大致是既要努力工作，又要享受生活。这样的观点是普遍存在的，没有问题。问题是对观点的认识思路不够开阔，只是列出了自己的观点，并相应地用林清玄的例子作为佐证，写作就结束了，深度不够。为什么持这样的观点？持这样的观点有什么好处？这样中庸的观点在实际生活中是否容易做到？这些都是值得思考，值得深挖的问题。在思想认识上，还有继续深挖的空间。语言上，部分用词不准确，欠锤炼，如第四行“狭隘于眼前”，表达上有点别扭，能否改为“将目光锁定在眼前”。第</a:t>
            </a:r>
            <a:r>
              <a:rPr lang="en-US" altLang="zh-CN" dirty="0">
                <a:solidFill>
                  <a:prstClr val="black"/>
                </a:solidFill>
              </a:rPr>
              <a:t>8</a:t>
            </a:r>
            <a:r>
              <a:rPr lang="zh-CN" altLang="zh-CN" dirty="0">
                <a:solidFill>
                  <a:prstClr val="black"/>
                </a:solidFill>
              </a:rPr>
              <a:t>行，“即努力主义和享乐主义”，“享乐主义”这个概念是常用的，没问题，但是“努力主义”就是生造词，假如一定要用，就加上双引号为宜。第</a:t>
            </a:r>
            <a:r>
              <a:rPr lang="en-US" altLang="zh-CN" dirty="0">
                <a:solidFill>
                  <a:prstClr val="black"/>
                </a:solidFill>
              </a:rPr>
              <a:t>17</a:t>
            </a:r>
            <a:r>
              <a:rPr lang="zh-CN" altLang="zh-CN" dirty="0">
                <a:solidFill>
                  <a:prstClr val="black"/>
                </a:solidFill>
              </a:rPr>
              <a:t>行“享受生活的烦恼”，不搭配。另外有三个错别字，按照细则就要扣</a:t>
            </a:r>
            <a:r>
              <a:rPr lang="en-US" altLang="zh-CN" dirty="0">
                <a:solidFill>
                  <a:prstClr val="black"/>
                </a:solidFill>
              </a:rPr>
              <a:t>1</a:t>
            </a:r>
            <a:r>
              <a:rPr lang="zh-CN" altLang="zh-CN" dirty="0">
                <a:solidFill>
                  <a:prstClr val="black"/>
                </a:solidFill>
              </a:rPr>
              <a:t>分了，不应该。第一页第</a:t>
            </a:r>
            <a:r>
              <a:rPr lang="en-US" altLang="zh-CN" dirty="0">
                <a:solidFill>
                  <a:prstClr val="black"/>
                </a:solidFill>
              </a:rPr>
              <a:t>8</a:t>
            </a:r>
            <a:r>
              <a:rPr lang="zh-CN" altLang="zh-CN" dirty="0">
                <a:solidFill>
                  <a:prstClr val="black"/>
                </a:solidFill>
              </a:rPr>
              <a:t>行“功名利碌”中的“碌”应为“禄”；该页倒数第</a:t>
            </a:r>
            <a:r>
              <a:rPr lang="en-US" altLang="zh-CN" dirty="0">
                <a:solidFill>
                  <a:prstClr val="black"/>
                </a:solidFill>
              </a:rPr>
              <a:t>2</a:t>
            </a:r>
            <a:r>
              <a:rPr lang="zh-CN" altLang="zh-CN" dirty="0">
                <a:solidFill>
                  <a:prstClr val="black"/>
                </a:solidFill>
              </a:rPr>
              <a:t>行“羡幕”的“幕”应为“慕”；第二页第</a:t>
            </a:r>
            <a:r>
              <a:rPr lang="en-US" altLang="zh-CN" dirty="0">
                <a:solidFill>
                  <a:prstClr val="black"/>
                </a:solidFill>
              </a:rPr>
              <a:t>1</a:t>
            </a:r>
            <a:r>
              <a:rPr lang="zh-CN" altLang="zh-CN" dirty="0">
                <a:solidFill>
                  <a:prstClr val="black"/>
                </a:solidFill>
              </a:rPr>
              <a:t>行“做风”的“做”应为“作”。</a:t>
            </a:r>
          </a:p>
          <a:p>
            <a:pPr defTabSz="685983" eaLnBrk="1" hangingPunct="1"/>
            <a:endParaRPr lang="zh-CN" altLang="en-US" dirty="0">
              <a:solidFill>
                <a:prstClr val="black"/>
              </a:solidFill>
            </a:endParaRPr>
          </a:p>
        </p:txBody>
      </p:sp>
    </p:spTree>
    <p:extLst>
      <p:ext uri="{BB962C8B-B14F-4D97-AF65-F5344CB8AC3E}">
        <p14:creationId xmlns:p14="http://schemas.microsoft.com/office/powerpoint/2010/main" val="367917121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169101" y="171503"/>
            <a:ext cx="8906006"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983" eaLnBrk="1" hangingPunct="1"/>
            <a:r>
              <a:rPr lang="en-US" altLang="zh-CN" sz="1600" dirty="0">
                <a:solidFill>
                  <a:prstClr val="black"/>
                </a:solidFill>
              </a:rPr>
              <a:t>2.</a:t>
            </a:r>
            <a:r>
              <a:rPr lang="zh-CN" altLang="zh-CN" sz="1600" dirty="0">
                <a:solidFill>
                  <a:prstClr val="black"/>
                </a:solidFill>
              </a:rPr>
              <a:t>《心境决定高度》这篇文章，最大的问题是不扣材料写作的问题，这在高考作文中是一个比较危险的问题。还是那句话，观点要从材料中来，又要回到材料中去。写作的时候要跟材料有所呼应。另外一个是中心不够突出的问题，“心境决定高度”，“决定高度”是最重要的判断，怎么决定高度，如何心境好就高，心境不好就低，都没有论述和事例得支撑。</a:t>
            </a:r>
          </a:p>
          <a:p>
            <a:pPr defTabSz="685983" eaLnBrk="1" hangingPunct="1"/>
            <a:r>
              <a:rPr lang="en-US" altLang="zh-CN" sz="1600" dirty="0">
                <a:solidFill>
                  <a:prstClr val="black"/>
                </a:solidFill>
              </a:rPr>
              <a:t>3.</a:t>
            </a:r>
            <a:r>
              <a:rPr lang="zh-CN" altLang="zh-CN" sz="1600" dirty="0">
                <a:solidFill>
                  <a:prstClr val="black"/>
                </a:solidFill>
              </a:rPr>
              <a:t>《状元的苦痛》这篇文章，最大的问题是文章的构思不够好，主要就是在人称的选择上未能够选择好，使到整篇文章的表达收到限制。“状元的苦痛”本来很适合以第一人称或者第三人称来写作，从单一个体的角度切入。但是文章用的是“他们”，就成了概述性质的文章，既增加了表达的难度，又受到局限，所以说这样的构思设计是不够好的。要是从个体的角度切入，会表达得更生动，更有感染力。</a:t>
            </a:r>
          </a:p>
          <a:p>
            <a:pPr defTabSz="685983" eaLnBrk="1" hangingPunct="1"/>
            <a:r>
              <a:rPr lang="en-US" altLang="zh-CN" sz="1600" dirty="0">
                <a:solidFill>
                  <a:prstClr val="black"/>
                </a:solidFill>
              </a:rPr>
              <a:t>4.</a:t>
            </a:r>
            <a:r>
              <a:rPr lang="zh-CN" altLang="zh-CN" sz="1600" dirty="0">
                <a:solidFill>
                  <a:prstClr val="black"/>
                </a:solidFill>
              </a:rPr>
              <a:t>《文字危机应深掘不应浅扩》这篇文章，思想上的问题是中庸之道，不是中庸之道不好，是作者对这种中庸的思想认识肤浅，需要加强这方面的理论支撑。文章只是停留在提出不偏不倚的观点，但是如何深入内涵却提不出任何有建设性的意见。这是不足够的，也是持中庸观点的文章最致命的地方。中庸就变成了模棱两可，没有个性了。同样地，本文部分句子欠锤炼，值得商榷，值得注意。</a:t>
            </a:r>
          </a:p>
          <a:p>
            <a:pPr defTabSz="685983" eaLnBrk="1" hangingPunct="1"/>
            <a:r>
              <a:rPr lang="en-US" altLang="zh-CN" sz="1600" dirty="0">
                <a:solidFill>
                  <a:prstClr val="black"/>
                </a:solidFill>
              </a:rPr>
              <a:t>5.</a:t>
            </a:r>
            <a:r>
              <a:rPr lang="zh-CN" altLang="zh-CN" sz="1600" dirty="0">
                <a:solidFill>
                  <a:prstClr val="black"/>
                </a:solidFill>
              </a:rPr>
              <a:t>《碎片化的沉淀》这篇文章，整篇文章是紧扣核心关键词“碎片化”写作的，稍微泛华，因为“碎片化”与“碎片化阅读”并不是一回事，从材料来看，应该核心关键词是“碎片化阅读”。文章中因为有“碎片化阅读”的内容，所以对文章的总体质量影响不是很大。但是这是一个启示：在采用材料的概念的时候一定要准确，本文准确的应该是谈“碎片化阅读”的问题，不要泛化到“碎片化”信息时代，集中火力，把“碎片化阅读”写好写深更适合。另外，本文在扣材料的整体意思写作方面有缺陷。</a:t>
            </a:r>
          </a:p>
          <a:p>
            <a:pPr defTabSz="685983" eaLnBrk="1" hangingPunct="1"/>
            <a:endParaRPr lang="zh-CN" altLang="en-US" sz="1350" dirty="0">
              <a:solidFill>
                <a:prstClr val="black"/>
              </a:solidFill>
            </a:endParaRPr>
          </a:p>
        </p:txBody>
      </p:sp>
    </p:spTree>
    <p:extLst>
      <p:ext uri="{BB962C8B-B14F-4D97-AF65-F5344CB8AC3E}">
        <p14:creationId xmlns:p14="http://schemas.microsoft.com/office/powerpoint/2010/main" val="371234610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1"/>
          <p:cNvSpPr txBox="1">
            <a:spLocks noChangeArrowheads="1"/>
          </p:cNvSpPr>
          <p:nvPr/>
        </p:nvSpPr>
        <p:spPr bwMode="auto">
          <a:xfrm>
            <a:off x="319414" y="171503"/>
            <a:ext cx="8649222"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983" eaLnBrk="1" hangingPunct="1"/>
            <a:r>
              <a:rPr lang="en-US" altLang="zh-CN" sz="2000" dirty="0">
                <a:solidFill>
                  <a:prstClr val="black"/>
                </a:solidFill>
              </a:rPr>
              <a:t>6.</a:t>
            </a:r>
            <a:r>
              <a:rPr lang="zh-CN" altLang="zh-CN" sz="2000" dirty="0">
                <a:solidFill>
                  <a:prstClr val="black"/>
                </a:solidFill>
              </a:rPr>
              <a:t>《微的大力量》这篇文章，最大的问题是对材料中的相关概念的理解不够准确。具体来说就是对“微”的理解不够准确。材料中的“微”是客观的微，不是主观性的，文章中，用人微而力量大来展开写作，是泛华了材料的概念。</a:t>
            </a:r>
          </a:p>
          <a:p>
            <a:pPr defTabSz="685983" eaLnBrk="1" hangingPunct="1"/>
            <a:r>
              <a:rPr lang="en-US" altLang="zh-CN" sz="2000" dirty="0">
                <a:solidFill>
                  <a:prstClr val="black"/>
                </a:solidFill>
              </a:rPr>
              <a:t>7.</a:t>
            </a:r>
            <a:r>
              <a:rPr lang="zh-CN" altLang="zh-CN" sz="2000" dirty="0">
                <a:solidFill>
                  <a:prstClr val="black"/>
                </a:solidFill>
              </a:rPr>
              <a:t>《大众文化“去哪儿”》这篇文章，最大的问题也是扣材料不紧的问题，文章基本上是开头点一下材料 ，就独立来谈大众文化的问题，虽然这个问题从大含意上来说是符合材料的含意的，但是这样写，不能突出材料对“神曲”的讨论。最好是结合这个“神曲”的讨论入题，然后用类比的形式来扩充文章的内容。</a:t>
            </a:r>
          </a:p>
          <a:p>
            <a:pPr defTabSz="685983" eaLnBrk="1" hangingPunct="1"/>
            <a:r>
              <a:rPr lang="en-US" altLang="zh-CN" sz="2000" dirty="0">
                <a:solidFill>
                  <a:prstClr val="black"/>
                </a:solidFill>
              </a:rPr>
              <a:t>8.</a:t>
            </a:r>
            <a:r>
              <a:rPr lang="zh-CN" altLang="zh-CN" sz="2000" dirty="0">
                <a:solidFill>
                  <a:prstClr val="black"/>
                </a:solidFill>
              </a:rPr>
              <a:t>《弃名求质》这篇文章，同样是中庸思想的观点的写作，问题也同样是在思想认识上无法深入。这是因为缺少相关理论作为支撑。</a:t>
            </a:r>
          </a:p>
          <a:p>
            <a:pPr defTabSz="685983" eaLnBrk="1" hangingPunct="1"/>
            <a:r>
              <a:rPr lang="en-US" altLang="zh-CN" sz="2000" dirty="0">
                <a:solidFill>
                  <a:prstClr val="black"/>
                </a:solidFill>
              </a:rPr>
              <a:t>9.</a:t>
            </a:r>
            <a:r>
              <a:rPr lang="zh-CN" altLang="zh-CN" sz="2000" dirty="0">
                <a:solidFill>
                  <a:prstClr val="black"/>
                </a:solidFill>
              </a:rPr>
              <a:t>《张弛有度的教育是最高追求》这篇文章，同样是中庸思想的观点的写作，问题也同样是在思想认识上无法深入。如何才能做到“张弛有道”，没有碰触到。另外，有错别字，还有部分句子表达很别扭。</a:t>
            </a:r>
          </a:p>
          <a:p>
            <a:pPr defTabSz="685983" eaLnBrk="1" hangingPunct="1"/>
            <a:endParaRPr lang="zh-CN" altLang="en-US" sz="2000" dirty="0">
              <a:solidFill>
                <a:prstClr val="black"/>
              </a:solidFill>
            </a:endParaRPr>
          </a:p>
        </p:txBody>
      </p:sp>
    </p:spTree>
    <p:extLst>
      <p:ext uri="{BB962C8B-B14F-4D97-AF65-F5344CB8AC3E}">
        <p14:creationId xmlns:p14="http://schemas.microsoft.com/office/powerpoint/2010/main" val="192040930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1"/>
          <p:cNvSpPr txBox="1">
            <a:spLocks noChangeArrowheads="1"/>
          </p:cNvSpPr>
          <p:nvPr/>
        </p:nvSpPr>
        <p:spPr bwMode="auto">
          <a:xfrm>
            <a:off x="112734" y="285839"/>
            <a:ext cx="8818324" cy="460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983" eaLnBrk="1" hangingPunct="1"/>
            <a:r>
              <a:rPr lang="zh-CN" altLang="zh-CN" sz="2000" dirty="0">
                <a:solidFill>
                  <a:srgbClr val="FF0000"/>
                </a:solidFill>
                <a:latin typeface="黑体" pitchFamily="49" charset="-122"/>
                <a:ea typeface="黑体" pitchFamily="49" charset="-122"/>
              </a:rPr>
              <a:t>二、问题提炼</a:t>
            </a:r>
          </a:p>
          <a:p>
            <a:pPr defTabSz="685983" eaLnBrk="1" hangingPunct="1"/>
            <a:r>
              <a:rPr lang="zh-CN" altLang="zh-CN" sz="2000" dirty="0">
                <a:solidFill>
                  <a:prstClr val="black"/>
                </a:solidFill>
              </a:rPr>
              <a:t>从这</a:t>
            </a:r>
            <a:r>
              <a:rPr lang="en-US" altLang="zh-CN" sz="2000" dirty="0">
                <a:solidFill>
                  <a:prstClr val="black"/>
                </a:solidFill>
              </a:rPr>
              <a:t>9</a:t>
            </a:r>
            <a:r>
              <a:rPr lang="zh-CN" altLang="zh-CN" sz="2000" dirty="0">
                <a:solidFill>
                  <a:prstClr val="black"/>
                </a:solidFill>
              </a:rPr>
              <a:t>篇文章来看，作者有自己的优点，也有明显的缺点。</a:t>
            </a:r>
          </a:p>
          <a:p>
            <a:pPr defTabSz="685983" eaLnBrk="1" hangingPunct="1"/>
            <a:r>
              <a:rPr lang="zh-CN" altLang="zh-CN" sz="2000" dirty="0">
                <a:solidFill>
                  <a:prstClr val="black"/>
                </a:solidFill>
              </a:rPr>
              <a:t>优点是审题普遍较好，基本上没有理解偏离题意的情况出现；文笔通顺，表达上有点意蕴；书写比较工整，版面清洁整齐。</a:t>
            </a:r>
          </a:p>
          <a:p>
            <a:pPr defTabSz="685983" eaLnBrk="1" hangingPunct="1"/>
            <a:r>
              <a:rPr lang="zh-CN" altLang="zh-CN" sz="2000" dirty="0">
                <a:solidFill>
                  <a:prstClr val="black"/>
                </a:solidFill>
              </a:rPr>
              <a:t>缺点有几个方面：</a:t>
            </a:r>
          </a:p>
          <a:p>
            <a:pPr defTabSz="685983" eaLnBrk="1" hangingPunct="1"/>
            <a:r>
              <a:rPr lang="zh-CN" altLang="zh-CN" sz="2000" dirty="0">
                <a:solidFill>
                  <a:prstClr val="black"/>
                </a:solidFill>
              </a:rPr>
              <a:t>第一，从几篇文章来看，作者思想上都是持中庸的态度，这是可以的，但是在认识问题上，缺乏强烈的依据。只能达到不强不弱，不左不右的程度，而为什么要持中庸的态度，理据及认识不足，使到文章的思想认识不能往前再走一步。</a:t>
            </a:r>
          </a:p>
          <a:p>
            <a:pPr defTabSz="685983" eaLnBrk="1" hangingPunct="1"/>
            <a:r>
              <a:rPr lang="zh-CN" altLang="zh-CN" sz="2000" dirty="0">
                <a:solidFill>
                  <a:prstClr val="black"/>
                </a:solidFill>
              </a:rPr>
              <a:t>第二，表达的思路不够完整清晰。哪些地方该先说，哪些地方该后说，思路不够清晰。</a:t>
            </a:r>
          </a:p>
          <a:p>
            <a:pPr defTabSz="685983" eaLnBrk="1" hangingPunct="1"/>
            <a:r>
              <a:rPr lang="zh-CN" altLang="zh-CN" sz="2000" dirty="0">
                <a:solidFill>
                  <a:prstClr val="black"/>
                </a:solidFill>
              </a:rPr>
              <a:t>第三，对文体的优势，对表达人称的选择等写作的前期选择欠缺，有发展的空间。</a:t>
            </a:r>
          </a:p>
          <a:p>
            <a:pPr defTabSz="685983" eaLnBrk="1" hangingPunct="1"/>
            <a:r>
              <a:rPr lang="zh-CN" altLang="zh-CN" sz="2000" dirty="0">
                <a:solidFill>
                  <a:prstClr val="black"/>
                </a:solidFill>
              </a:rPr>
              <a:t>第四，语言表达基本通顺，但是细节欠打磨，在语言表达上有提高的空间。</a:t>
            </a:r>
          </a:p>
          <a:p>
            <a:pPr defTabSz="685983" eaLnBrk="1" hangingPunct="1"/>
            <a:endParaRPr lang="zh-CN" altLang="en-US" sz="1350" dirty="0">
              <a:solidFill>
                <a:prstClr val="black"/>
              </a:solidFill>
            </a:endParaRPr>
          </a:p>
        </p:txBody>
      </p:sp>
    </p:spTree>
    <p:extLst>
      <p:ext uri="{BB962C8B-B14F-4D97-AF65-F5344CB8AC3E}">
        <p14:creationId xmlns:p14="http://schemas.microsoft.com/office/powerpoint/2010/main" val="1337724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0833" y="814192"/>
            <a:ext cx="8467594" cy="2633413"/>
          </a:xfrm>
          <a:prstGeom prst="rect">
            <a:avLst/>
          </a:prstGeom>
          <a:noFill/>
        </p:spPr>
        <p:txBody>
          <a:bodyPr wrap="square" rtlCol="0">
            <a:spAutoFit/>
          </a:bodyPr>
          <a:lstStyle/>
          <a:p>
            <a:pPr indent="266700">
              <a:lnSpc>
                <a:spcPts val="2500"/>
              </a:lnSpc>
            </a:pPr>
            <a:r>
              <a:rPr lang="zh-CN" altLang="zh-CN" kern="100" dirty="0" smtClean="0">
                <a:solidFill>
                  <a:prstClr val="black"/>
                </a:solidFill>
                <a:ea typeface="楷体" panose="02010609060101010101" pitchFamily="49" charset="-122"/>
                <a:cs typeface="Times New Roman" panose="02020603050405020304" pitchFamily="18" charset="0"/>
              </a:rPr>
              <a:t>驰骋</a:t>
            </a:r>
            <a:r>
              <a:rPr lang="zh-CN" altLang="zh-CN" kern="100" dirty="0">
                <a:solidFill>
                  <a:prstClr val="black"/>
                </a:solidFill>
                <a:ea typeface="楷体" panose="02010609060101010101" pitchFamily="49" charset="-122"/>
                <a:cs typeface="Times New Roman" panose="02020603050405020304" pitchFamily="18" charset="0"/>
              </a:rPr>
              <a:t>思绪，未来科技动力深入各个角落，无人驾驶的汽车规模颇具；</a:t>
            </a:r>
            <a:r>
              <a:rPr lang="en-US" altLang="zh-CN" kern="100" dirty="0">
                <a:solidFill>
                  <a:prstClr val="black"/>
                </a:solidFill>
                <a:ea typeface="楷体" panose="02010609060101010101" pitchFamily="49" charset="-122"/>
                <a:cs typeface="Times New Roman" panose="02020603050405020304" pitchFamily="18" charset="0"/>
              </a:rPr>
              <a:t>6G</a:t>
            </a:r>
            <a:r>
              <a:rPr lang="zh-CN" altLang="zh-CN" kern="100" dirty="0">
                <a:solidFill>
                  <a:prstClr val="black"/>
                </a:solidFill>
                <a:ea typeface="楷体" panose="02010609060101010101" pitchFamily="49" charset="-122"/>
                <a:cs typeface="Times New Roman" panose="02020603050405020304" pitchFamily="18" charset="0"/>
              </a:rPr>
              <a:t>技术即时粘合人际关系；云端大数据的积累助力每个人的决策分析；物联网</a:t>
            </a:r>
            <a:r>
              <a:rPr lang="en-US" altLang="zh-CN" kern="100" dirty="0">
                <a:solidFill>
                  <a:prstClr val="black"/>
                </a:solidFill>
                <a:ea typeface="楷体" panose="02010609060101010101" pitchFamily="49" charset="-122"/>
                <a:cs typeface="Times New Roman" panose="02020603050405020304" pitchFamily="18" charset="0"/>
              </a:rPr>
              <a:t>+</a:t>
            </a:r>
            <a:r>
              <a:rPr lang="zh-CN" altLang="zh-CN" kern="100" dirty="0">
                <a:solidFill>
                  <a:prstClr val="black"/>
                </a:solidFill>
                <a:ea typeface="楷体" panose="02010609060101010101" pitchFamily="49" charset="-122"/>
                <a:cs typeface="Times New Roman" panose="02020603050405020304" pitchFamily="18" charset="0"/>
              </a:rPr>
              <a:t>技术抓住快递即时可达的机遇；可控核聚变解决了能源缺乏问题，汽车、航天器拥有了更持久的动力；人类彻底摆脱土地的束缚，再也没有粮食危机……</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500"/>
              </a:lnSpc>
            </a:pPr>
            <a:r>
              <a:rPr lang="zh-CN" altLang="zh-CN" kern="100" dirty="0">
                <a:solidFill>
                  <a:prstClr val="black"/>
                </a:solidFill>
                <a:ea typeface="楷体" panose="02010609060101010101" pitchFamily="49" charset="-122"/>
                <a:cs typeface="Times New Roman" panose="02020603050405020304" pitchFamily="18" charset="0"/>
              </a:rPr>
              <a:t>未来，科技丰盈了物质享受，更充实了精神世界。</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500"/>
              </a:lnSpc>
            </a:pPr>
            <a:r>
              <a:rPr lang="zh-CN" altLang="zh-CN" kern="100" dirty="0">
                <a:solidFill>
                  <a:prstClr val="black"/>
                </a:solidFill>
                <a:ea typeface="楷体" panose="02010609060101010101" pitchFamily="49" charset="-122"/>
                <a:cs typeface="Times New Roman" panose="02020603050405020304" pitchFamily="18" charset="0"/>
              </a:rPr>
              <a:t>你不必读尽万卷书，行尽万里路，就可秒知天下信息；你不必冲出地球，就可于</a:t>
            </a:r>
            <a:r>
              <a:rPr lang="en-US" altLang="zh-CN" kern="100" dirty="0" err="1">
                <a:solidFill>
                  <a:prstClr val="black"/>
                </a:solidFill>
                <a:ea typeface="楷体" panose="02010609060101010101" pitchFamily="49" charset="-122"/>
                <a:cs typeface="Times New Roman" panose="02020603050405020304" pitchFamily="18" charset="0"/>
              </a:rPr>
              <a:t>vr</a:t>
            </a:r>
            <a:r>
              <a:rPr lang="zh-CN" altLang="zh-CN" kern="100" dirty="0">
                <a:solidFill>
                  <a:prstClr val="black"/>
                </a:solidFill>
                <a:ea typeface="楷体" panose="02010609060101010101" pitchFamily="49" charset="-122"/>
                <a:cs typeface="Times New Roman" panose="02020603050405020304" pitchFamily="18" charset="0"/>
              </a:rPr>
              <a:t>技术中“咀嚼”太阳系和银河系的斗转星移；你不必“穿越过去”，就可体验数字博物馆里汉唐朝代的巍巍峭壁</a:t>
            </a:r>
            <a:r>
              <a:rPr lang="zh-CN" altLang="zh-CN" kern="100" dirty="0" smtClean="0">
                <a:solidFill>
                  <a:prstClr val="black"/>
                </a:solidFill>
                <a:ea typeface="楷体" panose="02010609060101010101" pitchFamily="49" charset="-122"/>
                <a:cs typeface="Times New Roman" panose="02020603050405020304" pitchFamily="18" charset="0"/>
              </a:rPr>
              <a:t>……</a:t>
            </a:r>
            <a:endParaRPr lang="zh-CN" altLang="zh-CN" kern="100" dirty="0">
              <a:solidFill>
                <a:prstClr val="black"/>
              </a:solidFill>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995819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1"/>
          <p:cNvSpPr txBox="1">
            <a:spLocks noChangeArrowheads="1"/>
          </p:cNvSpPr>
          <p:nvPr/>
        </p:nvSpPr>
        <p:spPr bwMode="auto">
          <a:xfrm>
            <a:off x="50104" y="285839"/>
            <a:ext cx="8981161"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983" eaLnBrk="1" hangingPunct="1"/>
            <a:r>
              <a:rPr lang="zh-CN" altLang="zh-CN" dirty="0">
                <a:solidFill>
                  <a:srgbClr val="FF0000"/>
                </a:solidFill>
                <a:latin typeface="黑体" pitchFamily="49" charset="-122"/>
                <a:ea typeface="黑体" pitchFamily="49" charset="-122"/>
              </a:rPr>
              <a:t>三、应对策略</a:t>
            </a:r>
          </a:p>
          <a:p>
            <a:pPr defTabSz="685983" eaLnBrk="1" hangingPunct="1"/>
            <a:r>
              <a:rPr lang="en-US" altLang="zh-CN" dirty="0">
                <a:solidFill>
                  <a:prstClr val="black"/>
                </a:solidFill>
              </a:rPr>
              <a:t>        </a:t>
            </a:r>
            <a:r>
              <a:rPr lang="zh-CN" altLang="zh-CN" dirty="0">
                <a:solidFill>
                  <a:prstClr val="black"/>
                </a:solidFill>
              </a:rPr>
              <a:t>第一，最好能读一读相关的关于中国人中庸之道的相关资料，对中庸之道有一个理论上的认识。从这几篇文章来看，只要是有几种观点的拼合，作者都是选择中庸的看法。看得出来，作者受到这种中庸之道的影响是深刻的。但是作者对中庸之道的理论认识缺乏，使到思想认识上很难达到深刻的要求。这个是要恶补一下的内容，对作者的思想认识有很大的帮助。中庸之道的优势在哪里？欠缺在哪里？要有一个理论性的补充。这样，分析到具体问题的时候，才会意识到自己观点的局限性，加以补充。这样思想认识才能上台阶。</a:t>
            </a:r>
          </a:p>
          <a:p>
            <a:pPr defTabSz="685983" eaLnBrk="1" hangingPunct="1"/>
            <a:r>
              <a:rPr lang="en-US" altLang="zh-CN" dirty="0">
                <a:solidFill>
                  <a:prstClr val="black"/>
                </a:solidFill>
              </a:rPr>
              <a:t>        </a:t>
            </a:r>
            <a:r>
              <a:rPr lang="zh-CN" altLang="zh-CN" dirty="0">
                <a:solidFill>
                  <a:prstClr val="black"/>
                </a:solidFill>
              </a:rPr>
              <a:t>第二，概括自己的表达的流程图，应该先说什么后说什么，要有一个清晰的思考线路图。这个是思维训练的要求，要有意识地去做。</a:t>
            </a:r>
          </a:p>
          <a:p>
            <a:pPr defTabSz="685983" eaLnBrk="1" hangingPunct="1"/>
            <a:r>
              <a:rPr lang="en-US" altLang="zh-CN" dirty="0">
                <a:solidFill>
                  <a:prstClr val="black"/>
                </a:solidFill>
              </a:rPr>
              <a:t>        </a:t>
            </a:r>
            <a:r>
              <a:rPr lang="zh-CN" altLang="zh-CN" dirty="0">
                <a:solidFill>
                  <a:prstClr val="black"/>
                </a:solidFill>
              </a:rPr>
              <a:t>第三，从这</a:t>
            </a:r>
            <a:r>
              <a:rPr lang="en-US" altLang="zh-CN" dirty="0">
                <a:solidFill>
                  <a:prstClr val="black"/>
                </a:solidFill>
              </a:rPr>
              <a:t>9</a:t>
            </a:r>
            <a:r>
              <a:rPr lang="zh-CN" altLang="zh-CN" dirty="0">
                <a:solidFill>
                  <a:prstClr val="black"/>
                </a:solidFill>
              </a:rPr>
              <a:t>篇文章的情况来看，适合选“议论散文”作为自己的重点训练文体，既发挥议论的优势，又发挥表达较为清新，略有文采的优势。在表达人称的选择上，要根据实际的情况，选择最合适的表达角度。例如《状元的苦痛》，这篇文章的人称选择就不好，影响了文章质量的提高。</a:t>
            </a:r>
          </a:p>
          <a:p>
            <a:pPr defTabSz="685983" eaLnBrk="1" hangingPunct="1"/>
            <a:r>
              <a:rPr lang="en-US" altLang="zh-CN" dirty="0">
                <a:solidFill>
                  <a:prstClr val="black"/>
                </a:solidFill>
              </a:rPr>
              <a:t>        </a:t>
            </a:r>
            <a:r>
              <a:rPr lang="zh-CN" altLang="zh-CN" dirty="0">
                <a:solidFill>
                  <a:prstClr val="black"/>
                </a:solidFill>
              </a:rPr>
              <a:t>第四，语言表达基本通顺，但是偶有错别字，几篇文章中都超过三个错别字，所以要特别重视，最好有校对的过程。另外，就是用词欠准确的问题比较普遍。这个要多推敲。另外，标题的拟写需要锤炼。</a:t>
            </a:r>
          </a:p>
          <a:p>
            <a:pPr defTabSz="685983" eaLnBrk="1" hangingPunct="1"/>
            <a:endParaRPr lang="zh-CN" altLang="en-US" dirty="0">
              <a:solidFill>
                <a:prstClr val="black"/>
              </a:solidFill>
            </a:endParaRPr>
          </a:p>
        </p:txBody>
      </p:sp>
    </p:spTree>
    <p:extLst>
      <p:ext uri="{BB962C8B-B14F-4D97-AF65-F5344CB8AC3E}">
        <p14:creationId xmlns:p14="http://schemas.microsoft.com/office/powerpoint/2010/main" val="411319356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81263" y="188944"/>
            <a:ext cx="8345103" cy="4662189"/>
          </a:xfrm>
          <a:prstGeom prst="rect">
            <a:avLst/>
          </a:prstGeom>
          <a:solidFill>
            <a:srgbClr val="FFF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563" name="标题 1"/>
          <p:cNvSpPr>
            <a:spLocks noGrp="1" noChangeArrowheads="1"/>
          </p:cNvSpPr>
          <p:nvPr>
            <p:ph type="title"/>
          </p:nvPr>
        </p:nvSpPr>
        <p:spPr/>
        <p:txBody>
          <a:bodyPr vert="horz" wrap="square" lIns="91440" tIns="45720" rIns="91440" bIns="45720" numCol="1" anchor="ctr" anchorCtr="0" compatLnSpc="1">
            <a:prstTxWarp prst="textNoShape">
              <a:avLst/>
            </a:prstTxWarp>
          </a:bodyPr>
          <a:lstStyle/>
          <a:p>
            <a:pPr eaLnBrk="1" hangingPunct="1"/>
            <a:r>
              <a:rPr lang="zh-CN" altLang="en-US" b="1" smtClean="0">
                <a:latin typeface="微软雅黑" panose="020B0503020204020204" pitchFamily="34" charset="-122"/>
                <a:ea typeface="微软雅黑" panose="020B0503020204020204" pitchFamily="34" charset="-122"/>
              </a:rPr>
              <a:t>获奖秘笈</a:t>
            </a:r>
          </a:p>
        </p:txBody>
      </p:sp>
      <p:sp>
        <p:nvSpPr>
          <p:cNvPr id="3" name="内容占位符 2"/>
          <p:cNvSpPr>
            <a:spLocks noGrp="1"/>
          </p:cNvSpPr>
          <p:nvPr>
            <p:ph idx="1"/>
          </p:nvPr>
        </p:nvSpPr>
        <p:spPr>
          <a:solidFill>
            <a:schemeClr val="bg1">
              <a:alpha val="68000"/>
            </a:schemeClr>
          </a:solidFill>
        </p:spPr>
        <p:txBody>
          <a:bodyPr vert="horz" wrap="square" lIns="91440" tIns="45720" rIns="91440" bIns="45720" numCol="1" rtlCol="0" anchor="t" anchorCtr="0" compatLnSpc="1">
            <a:prstTxWarp prst="textNoShape">
              <a:avLst/>
            </a:prstTxWarp>
            <a:normAutofit/>
          </a:bodyPr>
          <a:lstStyle/>
          <a:p>
            <a:pPr eaLnBrk="1" fontAlgn="auto" hangingPunct="1">
              <a:spcAft>
                <a:spcPts val="0"/>
              </a:spcAft>
              <a:defRPr/>
            </a:pPr>
            <a:r>
              <a:rPr lang="zh-CN" altLang="en-US" sz="3199" b="1" dirty="0">
                <a:solidFill>
                  <a:srgbClr val="FF0000"/>
                </a:solidFill>
                <a:latin typeface="微软雅黑" panose="020B0503020204020204" pitchFamily="34" charset="-122"/>
                <a:ea typeface="微软雅黑" panose="020B0503020204020204" pitchFamily="34" charset="-122"/>
              </a:rPr>
              <a:t>有个性：情趣、</a:t>
            </a:r>
            <a:r>
              <a:rPr lang="zh-CN" altLang="en-US" sz="3199" b="1" dirty="0" smtClean="0">
                <a:solidFill>
                  <a:srgbClr val="FF0000"/>
                </a:solidFill>
                <a:latin typeface="微软雅黑" panose="020B0503020204020204" pitchFamily="34" charset="-122"/>
                <a:ea typeface="微软雅黑" panose="020B0503020204020204" pitchFamily="34" charset="-122"/>
              </a:rPr>
              <a:t>真情、理趣（风格）</a:t>
            </a:r>
            <a:endParaRPr lang="en-US" altLang="zh-CN" sz="3199" b="1" dirty="0">
              <a:solidFill>
                <a:srgbClr val="FF0000"/>
              </a:solidFill>
              <a:latin typeface="微软雅黑" panose="020B0503020204020204" pitchFamily="34" charset="-122"/>
              <a:ea typeface="微软雅黑" panose="020B0503020204020204" pitchFamily="34" charset="-122"/>
            </a:endParaRPr>
          </a:p>
          <a:p>
            <a:pPr eaLnBrk="1" fontAlgn="auto" hangingPunct="1">
              <a:spcAft>
                <a:spcPts val="0"/>
              </a:spcAft>
              <a:defRPr/>
            </a:pPr>
            <a:r>
              <a:rPr lang="zh-CN" altLang="en-US" sz="3199" b="1" dirty="0">
                <a:solidFill>
                  <a:srgbClr val="FF0000"/>
                </a:solidFill>
                <a:latin typeface="微软雅黑" panose="020B0503020204020204" pitchFamily="34" charset="-122"/>
                <a:ea typeface="微软雅黑" panose="020B0503020204020204" pitchFamily="34" charset="-122"/>
              </a:rPr>
              <a:t>有文化：历史、传统、地域、学术</a:t>
            </a:r>
            <a:endParaRPr lang="en-US" altLang="zh-CN" sz="3199" b="1" dirty="0">
              <a:solidFill>
                <a:srgbClr val="FF0000"/>
              </a:solidFill>
              <a:latin typeface="微软雅黑" panose="020B0503020204020204" pitchFamily="34" charset="-122"/>
              <a:ea typeface="微软雅黑" panose="020B0503020204020204" pitchFamily="34" charset="-122"/>
            </a:endParaRPr>
          </a:p>
          <a:p>
            <a:pPr eaLnBrk="1" fontAlgn="auto" hangingPunct="1">
              <a:spcAft>
                <a:spcPts val="0"/>
              </a:spcAft>
              <a:defRPr/>
            </a:pPr>
            <a:r>
              <a:rPr lang="zh-CN" altLang="en-US" sz="3199" b="1" dirty="0">
                <a:solidFill>
                  <a:srgbClr val="FF0000"/>
                </a:solidFill>
                <a:latin typeface="微软雅黑" panose="020B0503020204020204" pitchFamily="34" charset="-122"/>
                <a:ea typeface="微软雅黑" panose="020B0503020204020204" pitchFamily="34" charset="-122"/>
              </a:rPr>
              <a:t>有文学：诗词、古文、文学手法</a:t>
            </a:r>
            <a:endParaRPr lang="en-US" altLang="zh-CN" sz="3199" b="1" dirty="0">
              <a:solidFill>
                <a:srgbClr val="FF0000"/>
              </a:solidFill>
              <a:latin typeface="微软雅黑" panose="020B0503020204020204" pitchFamily="34" charset="-122"/>
              <a:ea typeface="微软雅黑" panose="020B0503020204020204" pitchFamily="34" charset="-122"/>
            </a:endParaRPr>
          </a:p>
          <a:p>
            <a:pPr eaLnBrk="1" fontAlgn="auto" hangingPunct="1">
              <a:spcAft>
                <a:spcPts val="0"/>
              </a:spcAft>
              <a:defRPr/>
            </a:pPr>
            <a:r>
              <a:rPr lang="zh-CN" altLang="en-US" sz="3199" b="1" dirty="0">
                <a:solidFill>
                  <a:srgbClr val="FF0000"/>
                </a:solidFill>
                <a:latin typeface="微软雅黑" panose="020B0503020204020204" pitchFamily="34" charset="-122"/>
                <a:ea typeface="微软雅黑" panose="020B0503020204020204" pitchFamily="34" charset="-122"/>
              </a:rPr>
              <a:t>有哲理：反思工具理性、现代性、碎片化、</a:t>
            </a:r>
            <a:endParaRPr lang="en-US" altLang="zh-CN" sz="3199" b="1" dirty="0">
              <a:solidFill>
                <a:srgbClr val="FF0000"/>
              </a:solidFill>
              <a:latin typeface="微软雅黑" panose="020B0503020204020204" pitchFamily="34" charset="-122"/>
              <a:ea typeface="微软雅黑" panose="020B0503020204020204" pitchFamily="34" charset="-122"/>
            </a:endParaRPr>
          </a:p>
          <a:p>
            <a:pPr marL="0" indent="0" eaLnBrk="1" fontAlgn="auto" hangingPunct="1">
              <a:spcAft>
                <a:spcPts val="0"/>
              </a:spcAft>
              <a:buNone/>
              <a:defRPr/>
            </a:pPr>
            <a:r>
              <a:rPr lang="en-US" altLang="zh-CN" sz="3199" b="1" dirty="0">
                <a:solidFill>
                  <a:srgbClr val="FF0000"/>
                </a:solidFill>
                <a:latin typeface="微软雅黑" panose="020B0503020204020204" pitchFamily="34" charset="-122"/>
                <a:ea typeface="微软雅黑" panose="020B0503020204020204" pitchFamily="34" charset="-122"/>
              </a:rPr>
              <a:t>                   </a:t>
            </a:r>
            <a:r>
              <a:rPr lang="zh-CN" altLang="en-US" sz="3199" b="1" dirty="0">
                <a:solidFill>
                  <a:srgbClr val="FF0000"/>
                </a:solidFill>
                <a:latin typeface="微软雅黑" panose="020B0503020204020204" pitchFamily="34" charset="-122"/>
                <a:ea typeface="微软雅黑" panose="020B0503020204020204" pitchFamily="34" charset="-122"/>
              </a:rPr>
              <a:t>   娱乐化、商业化、人的异化</a:t>
            </a:r>
          </a:p>
        </p:txBody>
      </p:sp>
    </p:spTree>
    <p:extLst>
      <p:ext uri="{BB962C8B-B14F-4D97-AF65-F5344CB8AC3E}">
        <p14:creationId xmlns:p14="http://schemas.microsoft.com/office/powerpoint/2010/main" val="355845209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1263" y="188944"/>
            <a:ext cx="8345103" cy="4662189"/>
          </a:xfrm>
          <a:prstGeom prst="rect">
            <a:avLst/>
          </a:prstGeom>
          <a:solidFill>
            <a:srgbClr val="FFF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a:spLocks/>
          </p:cNvSpPr>
          <p:nvPr/>
        </p:nvSpPr>
        <p:spPr>
          <a:xfrm>
            <a:off x="3192195" y="384743"/>
            <a:ext cx="4381780" cy="829649"/>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b="1" smtClean="0"/>
              <a:t>书写自古重要！</a:t>
            </a:r>
            <a:endParaRPr lang="zh-CN" altLang="en-US" smtClean="0"/>
          </a:p>
        </p:txBody>
      </p:sp>
      <p:sp>
        <p:nvSpPr>
          <p:cNvPr id="5" name="内容占位符 2"/>
          <p:cNvSpPr txBox="1">
            <a:spLocks/>
          </p:cNvSpPr>
          <p:nvPr/>
        </p:nvSpPr>
        <p:spPr>
          <a:xfrm>
            <a:off x="3030347" y="799568"/>
            <a:ext cx="4705477" cy="386708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800" b="1" noProof="1" smtClean="0">
                <a:solidFill>
                  <a:srgbClr val="FF0000"/>
                </a:solidFill>
                <a:latin typeface="楷体" panose="02010609060101010101" pitchFamily="49" charset="-122"/>
                <a:ea typeface="楷体" panose="02010609060101010101" pitchFamily="49" charset="-122"/>
                <a:sym typeface="+mn-ea"/>
              </a:rPr>
              <a:t>在科举时代，书法直接就是阅卷最重要的依据。</a:t>
            </a:r>
            <a:r>
              <a:rPr lang="zh-CN" altLang="en-US" sz="2800" b="1" noProof="1" smtClean="0">
                <a:latin typeface="楷体" panose="02010609060101010101" pitchFamily="49" charset="-122"/>
                <a:ea typeface="楷体" panose="02010609060101010101" pitchFamily="49" charset="-122"/>
                <a:sym typeface="+mn-ea"/>
              </a:rPr>
              <a:t>清代</a:t>
            </a:r>
            <a:r>
              <a:rPr lang="zh-CN" altLang="en-US" sz="2800" b="1" dirty="0" smtClean="0">
                <a:latin typeface="楷体" panose="02010609060101010101" pitchFamily="49" charset="-122"/>
                <a:ea typeface="楷体" panose="02010609060101010101" pitchFamily="49" charset="-122"/>
              </a:rPr>
              <a:t>陈康祺</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郎潜纪闻二笔</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卷十一：“殿廷考试专尚楷法之由”条 </a:t>
            </a:r>
            <a:r>
              <a:rPr lang="en-US" altLang="zh-CN" sz="2800" b="1" dirty="0" smtClean="0">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近数十年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殿廷考试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专尚楷法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不复问策论之优劣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以致空疏浅陋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竞列清班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甚至有抄袭前一科鼎甲策 </a:t>
            </a:r>
            <a:r>
              <a:rPr lang="en-US" altLang="zh-CN" sz="2800" b="1" u="sng" dirty="0" smtClean="0">
                <a:solidFill>
                  <a:srgbClr val="0070C0"/>
                </a:solidFill>
                <a:latin typeface="楷体" panose="02010609060101010101" pitchFamily="49" charset="-122"/>
                <a:ea typeface="楷体" panose="02010609060101010101" pitchFamily="49" charset="-122"/>
              </a:rPr>
              <a:t>,</a:t>
            </a:r>
            <a:r>
              <a:rPr lang="zh-CN" altLang="en-US" sz="2800" b="1" u="sng" dirty="0" smtClean="0">
                <a:solidFill>
                  <a:srgbClr val="0070C0"/>
                </a:solidFill>
                <a:latin typeface="楷体" panose="02010609060101010101" pitchFamily="49" charset="-122"/>
                <a:ea typeface="楷体" panose="02010609060101010101" pitchFamily="49" charset="-122"/>
              </a:rPr>
              <a:t>仍列鼎甲者。</a:t>
            </a:r>
            <a:r>
              <a:rPr lang="zh-CN" altLang="en-US" sz="2800" b="1" dirty="0" smtClean="0">
                <a:latin typeface="楷体" panose="02010609060101010101" pitchFamily="49" charset="-122"/>
                <a:ea typeface="楷体" panose="02010609060101010101" pitchFamily="49" charset="-122"/>
              </a:rPr>
              <a:t>而读卷诸公 </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评骘楷法 </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又苛求之点划之间</a:t>
            </a:r>
            <a:r>
              <a:rPr lang="en-US" altLang="zh-CN" sz="2800" b="1" dirty="0" smtClean="0">
                <a:latin typeface="楷体" panose="02010609060101010101" pitchFamily="49" charset="-122"/>
                <a:ea typeface="楷体" panose="02010609060101010101" pitchFamily="49" charset="-122"/>
              </a:rPr>
              <a:t>……</a:t>
            </a:r>
            <a:r>
              <a:rPr lang="en-US" altLang="en-US" sz="2800" b="1" noProof="1" smtClean="0">
                <a:solidFill>
                  <a:srgbClr val="FF0000"/>
                </a:solidFill>
                <a:latin typeface="楷体" panose="02010609060101010101" pitchFamily="49" charset="-122"/>
                <a:ea typeface="楷体" panose="02010609060101010101" pitchFamily="49" charset="-122"/>
                <a:sym typeface="+mn-ea"/>
              </a:rPr>
              <a:t>”</a:t>
            </a:r>
            <a:endParaRPr lang="en-US" altLang="zh-CN" sz="2800" b="1" noProof="1" smtClean="0">
              <a:solidFill>
                <a:srgbClr val="FF0000"/>
              </a:solidFill>
              <a:latin typeface="楷体" panose="02010609060101010101" pitchFamily="49" charset="-122"/>
              <a:ea typeface="楷体" panose="02010609060101010101" pitchFamily="49" charset="-122"/>
              <a:sym typeface="+mn-ea"/>
            </a:endParaRPr>
          </a:p>
        </p:txBody>
      </p:sp>
      <p:pic>
        <p:nvPicPr>
          <p:cNvPr id="6"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2147" y="-202143"/>
            <a:ext cx="1887190" cy="272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147" y="2526768"/>
            <a:ext cx="1887190" cy="261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4325363"/>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extLst>
          </p:cNvPr>
          <p:cNvSpPr/>
          <p:nvPr/>
        </p:nvSpPr>
        <p:spPr>
          <a:xfrm>
            <a:off x="617760" y="-384048"/>
            <a:ext cx="7684992" cy="6330528"/>
          </a:xfrm>
          <a:prstGeom prst="rect">
            <a:avLst/>
          </a:prstGeom>
          <a:solidFill>
            <a:srgbClr val="EBD8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600" b="1">
              <a:solidFill>
                <a:srgbClr val="FFFFFF"/>
              </a:solidFill>
              <a:ea typeface="微软雅黑" panose="020B0503020204020204" pitchFamily="34" charset="-122"/>
            </a:endParaRPr>
          </a:p>
        </p:txBody>
      </p:sp>
      <p:sp>
        <p:nvSpPr>
          <p:cNvPr id="13313" name="标题 1"/>
          <p:cNvSpPr>
            <a:spLocks noGrp="1" noChangeArrowheads="1"/>
          </p:cNvSpPr>
          <p:nvPr>
            <p:ph type="title"/>
          </p:nvPr>
        </p:nvSpPr>
        <p:spPr>
          <a:xfrm>
            <a:off x="1485900" y="794"/>
            <a:ext cx="6172200" cy="623888"/>
          </a:xfrm>
        </p:spPr>
        <p:txBody>
          <a:bodyPr rtlCol="0">
            <a:normAutofit/>
          </a:bodyPr>
          <a:lstStyle/>
          <a:p>
            <a:pPr>
              <a:defRPr/>
            </a:pPr>
            <a:r>
              <a:rPr lang="en-US" altLang="zh-CN" sz="2700" b="1" dirty="0">
                <a:latin typeface="+mn-ea"/>
                <a:ea typeface="+mn-ea"/>
              </a:rPr>
              <a:t>2017</a:t>
            </a:r>
            <a:r>
              <a:rPr lang="zh-CN" altLang="en-US" sz="2700" b="1" dirty="0">
                <a:latin typeface="+mn-ea"/>
                <a:ea typeface="+mn-ea"/>
              </a:rPr>
              <a:t>届</a:t>
            </a:r>
            <a:r>
              <a:rPr lang="en-US" altLang="zh-CN" sz="2700" b="1" dirty="0">
                <a:latin typeface="+mn-ea"/>
                <a:ea typeface="+mn-ea"/>
              </a:rPr>
              <a:t>70</a:t>
            </a:r>
            <a:r>
              <a:rPr lang="zh-CN" altLang="en-US" sz="2700" b="1" dirty="0">
                <a:latin typeface="+mn-ea"/>
                <a:ea typeface="+mn-ea"/>
              </a:rPr>
              <a:t>班李筱箐三次调考作文卷</a:t>
            </a:r>
          </a:p>
        </p:txBody>
      </p:sp>
      <p:sp>
        <p:nvSpPr>
          <p:cNvPr id="25602" name="内容占位符 2"/>
          <p:cNvSpPr>
            <a:spLocks noGrp="1" noChangeArrowheads="1"/>
          </p:cNvSpPr>
          <p:nvPr>
            <p:ph idx="1"/>
          </p:nvPr>
        </p:nvSpPr>
        <p:spPr>
          <a:xfrm>
            <a:off x="1143000" y="574676"/>
            <a:ext cx="6786563" cy="3394472"/>
          </a:xfrm>
        </p:spPr>
        <p:txBody>
          <a:bodyPr rtlCol="0">
            <a:normAutofit/>
          </a:bodyPr>
          <a:lstStyle/>
          <a:p>
            <a:pPr marL="0" indent="0">
              <a:buNone/>
              <a:defRPr/>
            </a:pPr>
            <a:r>
              <a:rPr lang="zh-CN" altLang="en-US" b="1" dirty="0">
                <a:latin typeface="楷体" panose="02010609060101010101" pitchFamily="49" charset="-122"/>
                <a:ea typeface="楷体" panose="02010609060101010101" pitchFamily="49" charset="-122"/>
              </a:rPr>
              <a:t>十六模得分</a:t>
            </a:r>
            <a:r>
              <a:rPr lang="en-US" altLang="zh-CN" b="1" dirty="0">
                <a:latin typeface="楷体" panose="02010609060101010101" pitchFamily="49" charset="-122"/>
                <a:ea typeface="楷体" panose="02010609060101010101" pitchFamily="49" charset="-122"/>
              </a:rPr>
              <a:t>60</a:t>
            </a:r>
            <a:r>
              <a:rPr lang="zh-CN" altLang="en-US" b="1" dirty="0">
                <a:latin typeface="楷体" panose="02010609060101010101" pitchFamily="49" charset="-122"/>
                <a:ea typeface="楷体" panose="02010609060101010101" pitchFamily="49" charset="-122"/>
              </a:rPr>
              <a:t>分；十八模得分</a:t>
            </a:r>
            <a:r>
              <a:rPr lang="en-US" altLang="zh-CN" b="1" dirty="0">
                <a:latin typeface="楷体" panose="02010609060101010101" pitchFamily="49" charset="-122"/>
                <a:ea typeface="楷体" panose="02010609060101010101" pitchFamily="49" charset="-122"/>
              </a:rPr>
              <a:t>60</a:t>
            </a:r>
            <a:r>
              <a:rPr lang="zh-CN" altLang="en-US" b="1" dirty="0">
                <a:latin typeface="楷体" panose="02010609060101010101" pitchFamily="49" charset="-122"/>
                <a:ea typeface="楷体" panose="02010609060101010101" pitchFamily="49" charset="-122"/>
              </a:rPr>
              <a:t>分；十九模得分</a:t>
            </a:r>
            <a:r>
              <a:rPr lang="en-US" altLang="zh-CN" b="1" dirty="0">
                <a:latin typeface="楷体" panose="02010609060101010101" pitchFamily="49" charset="-122"/>
                <a:ea typeface="楷体" panose="02010609060101010101" pitchFamily="49" charset="-122"/>
              </a:rPr>
              <a:t>59</a:t>
            </a:r>
            <a:r>
              <a:rPr lang="zh-CN" altLang="en-US" b="1" dirty="0">
                <a:latin typeface="楷体" panose="02010609060101010101" pitchFamily="49" charset="-122"/>
                <a:ea typeface="楷体" panose="02010609060101010101" pitchFamily="49" charset="-122"/>
              </a:rPr>
              <a:t>分</a:t>
            </a:r>
          </a:p>
          <a:p>
            <a:pPr>
              <a:defRPr/>
            </a:pPr>
            <a:endParaRPr lang="zh-CN" altLang="en-US" dirty="0"/>
          </a:p>
        </p:txBody>
      </p:sp>
      <p:pic>
        <p:nvPicPr>
          <p:cNvPr id="175108" name="图片 3" descr="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4438" y="960438"/>
            <a:ext cx="2143125" cy="4145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09" name="图片 4" descr="02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3997" y="960438"/>
            <a:ext cx="2195513" cy="416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0" name="图片 5" descr="十九模"/>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5944" y="960438"/>
            <a:ext cx="2283619" cy="4096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extLst>
          </p:cNvPr>
          <p:cNvSpPr/>
          <p:nvPr/>
        </p:nvSpPr>
        <p:spPr>
          <a:xfrm>
            <a:off x="197644" y="142479"/>
            <a:ext cx="8640366" cy="542418"/>
          </a:xfrm>
          <a:prstGeom prst="rect">
            <a:avLst/>
          </a:prstGeom>
          <a:ln>
            <a:solidFill>
              <a:schemeClr val="tx1"/>
            </a:solidFill>
          </a:ln>
        </p:spPr>
        <p:txBody>
          <a:bodyPr lIns="91403" tIns="45701" rIns="91403" bIns="45701">
            <a:spAutoFit/>
          </a:bodyPr>
          <a:lstStyle/>
          <a:p>
            <a:pPr indent="539892" algn="just" defTabSz="685714">
              <a:lnSpc>
                <a:spcPct val="150000"/>
              </a:lnSpc>
              <a:tabLst>
                <a:tab pos="1687493" algn="l"/>
              </a:tabLst>
              <a:defRPr/>
            </a:pPr>
            <a:endParaRPr lang="zh-CN" altLang="en-US" sz="1950" b="1" kern="100" dirty="0">
              <a:solidFill>
                <a:prstClr val="black"/>
              </a:solidFill>
              <a:latin typeface="微软雅黑" panose="020B0503020204020204" pitchFamily="34" charset="-122"/>
              <a:ea typeface="微软雅黑" panose="020B0503020204020204" pitchFamily="34" charset="-122"/>
              <a:cs typeface="Courier New"/>
              <a:sym typeface="微软雅黑" panose="020B0503020204020204" pitchFamily="34" charset="-122"/>
            </a:endParaRPr>
          </a:p>
        </p:txBody>
      </p:sp>
    </p:spTree>
    <p:custDataLst>
      <p:tags r:id="rId1"/>
    </p:custDataLst>
    <p:extLst>
      <p:ext uri="{BB962C8B-B14F-4D97-AF65-F5344CB8AC3E}">
        <p14:creationId xmlns:p14="http://schemas.microsoft.com/office/powerpoint/2010/main" val="9967200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标题 1"/>
          <p:cNvSpPr>
            <a:spLocks noGrp="1" noChangeArrowheads="1"/>
          </p:cNvSpPr>
          <p:nvPr>
            <p:ph type="title"/>
          </p:nvPr>
        </p:nvSpPr>
        <p:spPr>
          <a:xfrm>
            <a:off x="630868" y="412718"/>
            <a:ext cx="7885837" cy="993913"/>
          </a:xfrm>
        </p:spPr>
        <p:txBody>
          <a:bodyPr/>
          <a:lstStyle/>
          <a:p>
            <a:pPr algn="ctr"/>
            <a:r>
              <a:rPr lang="zh-CN" altLang="en-US" dirty="0" smtClean="0">
                <a:solidFill>
                  <a:srgbClr val="FF0000"/>
                </a:solidFill>
              </a:rPr>
              <a:t>提高语文素养，</a:t>
            </a:r>
            <a:r>
              <a:rPr lang="zh-CN" altLang="zh-CN" b="1" dirty="0" smtClean="0">
                <a:solidFill>
                  <a:srgbClr val="FF0000"/>
                </a:solidFill>
              </a:rPr>
              <a:t>写出灵动的作文：</a:t>
            </a:r>
            <a:r>
              <a:rPr lang="zh-CN" altLang="zh-CN" dirty="0" smtClean="0">
                <a:solidFill>
                  <a:srgbClr val="FF0000"/>
                </a:solidFill>
              </a:rPr>
              <a:t/>
            </a:r>
            <a:br>
              <a:rPr lang="zh-CN" altLang="zh-CN" dirty="0" smtClean="0">
                <a:solidFill>
                  <a:srgbClr val="FF0000"/>
                </a:solidFill>
              </a:rPr>
            </a:br>
            <a:r>
              <a:rPr lang="zh-CN" altLang="zh-CN" dirty="0" smtClean="0">
                <a:solidFill>
                  <a:srgbClr val="FF0000"/>
                </a:solidFill>
              </a:rPr>
              <a:t>好的作文有大气、灵气、书卷气。</a:t>
            </a:r>
            <a:endParaRPr lang="zh-CN" altLang="en-US" dirty="0" smtClean="0">
              <a:solidFill>
                <a:srgbClr val="FF0000"/>
              </a:solidFill>
            </a:endParaRPr>
          </a:p>
        </p:txBody>
      </p:sp>
      <p:graphicFrame>
        <p:nvGraphicFramePr>
          <p:cNvPr id="5" name="内容占位符 3"/>
          <p:cNvGraphicFramePr>
            <a:graphicFrameLocks noGrp="1"/>
          </p:cNvGraphicFramePr>
          <p:nvPr>
            <p:ph idx="1"/>
          </p:nvPr>
        </p:nvGraphicFramePr>
        <p:xfrm>
          <a:off x="630885" y="1508146"/>
          <a:ext cx="7886107" cy="32632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233717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0419" name="标题 1"/>
          <p:cNvSpPr>
            <a:spLocks noGrp="1" noChangeArrowheads="1"/>
          </p:cNvSpPr>
          <p:nvPr>
            <p:ph type="title"/>
          </p:nvPr>
        </p:nvSpPr>
        <p:spPr/>
        <p:txBody>
          <a:bodyPr vert="horz" wrap="square" lIns="91440" tIns="45720" rIns="91440" bIns="45720" numCol="1" anchor="ctr" anchorCtr="0" compatLnSpc="1">
            <a:prstTxWarp prst="textNoShape">
              <a:avLst/>
            </a:prstTxWarp>
          </a:bodyPr>
          <a:lstStyle/>
          <a:p>
            <a:pPr eaLnBrk="1" hangingPunct="1"/>
            <a:endParaRPr lang="zh-CN" altLang="en-US" smtClean="0"/>
          </a:p>
        </p:txBody>
      </p:sp>
      <p:sp>
        <p:nvSpPr>
          <p:cNvPr id="3" name="内容占位符 2"/>
          <p:cNvSpPr>
            <a:spLocks noGrp="1"/>
          </p:cNvSpPr>
          <p:nvPr>
            <p:ph idx="1"/>
          </p:nvPr>
        </p:nvSpPr>
        <p:spPr>
          <a:xfrm>
            <a:off x="71437" y="1063557"/>
            <a:ext cx="9001125" cy="4003958"/>
          </a:xfrm>
          <a:solidFill>
            <a:schemeClr val="bg1">
              <a:alpha val="68000"/>
            </a:schemeClr>
          </a:solidFill>
        </p:spPr>
        <p:txBody>
          <a:bodyPr vert="horz" wrap="square" lIns="91440" tIns="45720" rIns="91440" bIns="45720" numCol="1" rtlCol="0" anchor="t" anchorCtr="0" compatLnSpc="1">
            <a:prstTxWarp prst="textNoShape">
              <a:avLst/>
            </a:prstTxWarp>
            <a:normAutofit fontScale="97500"/>
          </a:bodyPr>
          <a:lstStyle/>
          <a:p>
            <a:pPr eaLnBrk="1" fontAlgn="auto" hangingPunct="1">
              <a:spcAft>
                <a:spcPts val="0"/>
              </a:spcAft>
              <a:defRPr/>
            </a:pPr>
            <a:r>
              <a:rPr lang="zh-CN" altLang="en-US" sz="3199" b="1" dirty="0">
                <a:solidFill>
                  <a:srgbClr val="C00000"/>
                </a:solidFill>
                <a:latin typeface="微软雅黑" panose="020B0503020204020204" pitchFamily="34" charset="-122"/>
                <a:ea typeface="微软雅黑" panose="020B0503020204020204" pitchFamily="34" charset="-122"/>
              </a:rPr>
              <a:t>一切艺术创作都是人的主观世界和客观世界的互动，都是以艺术的形式反映生活的本质、提炼生活蕴含的真善美，从而给人以审美的享受、思想的启迪、心灵的震撼。只有用博大的胸怀去拥抱时代、深邃的目光去观察现实、真诚的感情去体验生活、艺术的灵感去捕捉人间之美，才能够创作出伟大的作品。</a:t>
            </a:r>
          </a:p>
          <a:p>
            <a:pPr eaLnBrk="1" fontAlgn="auto" hangingPunct="1">
              <a:spcAft>
                <a:spcPts val="0"/>
              </a:spcAft>
              <a:defRPr/>
            </a:pPr>
            <a:r>
              <a:rPr lang="zh-CN" altLang="en-US" sz="3199" dirty="0">
                <a:solidFill>
                  <a:srgbClr val="FF0000"/>
                </a:solidFill>
                <a:latin typeface="方正姚体" panose="02010601030101010101" pitchFamily="2" charset="-122"/>
                <a:ea typeface="方正姚体" panose="02010601030101010101" pitchFamily="2" charset="-122"/>
              </a:rPr>
              <a:t>　</a:t>
            </a:r>
            <a:endParaRPr lang="zh-CN" altLang="en-US" sz="3199" dirty="0"/>
          </a:p>
        </p:txBody>
      </p:sp>
    </p:spTree>
    <p:extLst>
      <p:ext uri="{BB962C8B-B14F-4D97-AF65-F5344CB8AC3E}">
        <p14:creationId xmlns:p14="http://schemas.microsoft.com/office/powerpoint/2010/main" val="35159201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0105" y="-100208"/>
            <a:ext cx="9012477" cy="4696249"/>
          </a:xfrm>
        </p:spPr>
        <p:txBody>
          <a:bodyPr/>
          <a:lstStyle/>
          <a:p>
            <a:r>
              <a:rPr lang="zh-CN" altLang="en-US" sz="2000" dirty="0"/>
              <a:t>阅读下面的材料，根据要求写作。（</a:t>
            </a:r>
            <a:r>
              <a:rPr lang="en-US" altLang="zh-CN" sz="2000" dirty="0"/>
              <a:t>60</a:t>
            </a:r>
            <a:r>
              <a:rPr lang="zh-CN" altLang="en-US" sz="2000" dirty="0"/>
              <a:t>分</a:t>
            </a:r>
            <a:r>
              <a:rPr lang="zh-CN" altLang="en-US" sz="2000" dirty="0" smtClean="0"/>
              <a:t>）</a:t>
            </a:r>
            <a:endParaRPr lang="en-US" altLang="zh-CN" sz="2000" dirty="0" smtClean="0"/>
          </a:p>
          <a:p>
            <a:r>
              <a:rPr lang="zh-CN" altLang="en-US" sz="2000" dirty="0" smtClean="0">
                <a:latin typeface="方正粗黑宋简体" panose="02000000000000000000" pitchFamily="2" charset="-122"/>
                <a:ea typeface="方正粗黑宋简体" panose="02000000000000000000" pitchFamily="2" charset="-122"/>
              </a:rPr>
              <a:t>材料</a:t>
            </a:r>
            <a:r>
              <a:rPr lang="zh-CN" altLang="en-US" sz="2000" dirty="0">
                <a:latin typeface="方正粗黑宋简体" panose="02000000000000000000" pitchFamily="2" charset="-122"/>
                <a:ea typeface="方正粗黑宋简体" panose="02000000000000000000" pitchFamily="2" charset="-122"/>
              </a:rPr>
              <a:t>一：“</a:t>
            </a:r>
            <a:r>
              <a:rPr lang="en-US" altLang="zh-CN" sz="2000" dirty="0">
                <a:latin typeface="方正粗黑宋简体" panose="02000000000000000000" pitchFamily="2" charset="-122"/>
                <a:ea typeface="方正粗黑宋简体" panose="02000000000000000000" pitchFamily="2" charset="-122"/>
              </a:rPr>
              <a:t>2018</a:t>
            </a:r>
            <a:r>
              <a:rPr lang="zh-CN" altLang="en-US" sz="2000" dirty="0">
                <a:latin typeface="方正粗黑宋简体" panose="02000000000000000000" pitchFamily="2" charset="-122"/>
                <a:ea typeface="方正粗黑宋简体" panose="02000000000000000000" pitchFamily="2" charset="-122"/>
              </a:rPr>
              <a:t>年度国家最高科学技术奖”获得者、防护工程专家、中国人民解放军陆军工程大学钱七虎院士表示，将</a:t>
            </a:r>
            <a:r>
              <a:rPr lang="en-US" altLang="zh-CN" sz="2000" dirty="0">
                <a:latin typeface="方正粗黑宋简体" panose="02000000000000000000" pitchFamily="2" charset="-122"/>
                <a:ea typeface="方正粗黑宋简体" panose="02000000000000000000" pitchFamily="2" charset="-122"/>
              </a:rPr>
              <a:t>800</a:t>
            </a:r>
            <a:r>
              <a:rPr lang="zh-CN" altLang="en-US" sz="2000" dirty="0">
                <a:latin typeface="方正粗黑宋简体" panose="02000000000000000000" pitchFamily="2" charset="-122"/>
                <a:ea typeface="方正粗黑宋简体" panose="02000000000000000000" pitchFamily="2" charset="-122"/>
              </a:rPr>
              <a:t>万元奖金捐献，在家乡成立助学基金。材料二：</a:t>
            </a:r>
            <a:r>
              <a:rPr lang="en-US" altLang="zh-CN" sz="2000" dirty="0">
                <a:latin typeface="方正粗黑宋简体" panose="02000000000000000000" pitchFamily="2" charset="-122"/>
                <a:ea typeface="方正粗黑宋简体" panose="02000000000000000000" pitchFamily="2" charset="-122"/>
              </a:rPr>
              <a:t>2019</a:t>
            </a:r>
            <a:r>
              <a:rPr lang="zh-CN" altLang="en-US" sz="2000" dirty="0">
                <a:latin typeface="方正粗黑宋简体" panose="02000000000000000000" pitchFamily="2" charset="-122"/>
                <a:ea typeface="方正粗黑宋简体" panose="02000000000000000000" pitchFamily="2" charset="-122"/>
              </a:rPr>
              <a:t>年</a:t>
            </a:r>
            <a:r>
              <a:rPr lang="en-US" altLang="zh-CN" sz="2000" dirty="0">
                <a:latin typeface="方正粗黑宋简体" panose="02000000000000000000" pitchFamily="2" charset="-122"/>
                <a:ea typeface="方正粗黑宋简体" panose="02000000000000000000" pitchFamily="2" charset="-122"/>
              </a:rPr>
              <a:t>1</a:t>
            </a:r>
            <a:r>
              <a:rPr lang="zh-CN" altLang="en-US" sz="2000" dirty="0">
                <a:latin typeface="方正粗黑宋简体" panose="02000000000000000000" pitchFamily="2" charset="-122"/>
                <a:ea typeface="方正粗黑宋简体" panose="02000000000000000000" pitchFamily="2" charset="-122"/>
              </a:rPr>
              <a:t>月</a:t>
            </a:r>
            <a:r>
              <a:rPr lang="en-US" altLang="zh-CN" sz="2000" dirty="0">
                <a:latin typeface="方正粗黑宋简体" panose="02000000000000000000" pitchFamily="2" charset="-122"/>
                <a:ea typeface="方正粗黑宋简体" panose="02000000000000000000" pitchFamily="2" charset="-122"/>
              </a:rPr>
              <a:t>16</a:t>
            </a:r>
            <a:r>
              <a:rPr lang="zh-CN" altLang="en-US" sz="2000" dirty="0">
                <a:latin typeface="方正粗黑宋简体" panose="02000000000000000000" pitchFamily="2" charset="-122"/>
                <a:ea typeface="方正粗黑宋简体" panose="02000000000000000000" pitchFamily="2" charset="-122"/>
              </a:rPr>
              <a:t>日，被誉为“中国氢弹之父”的于敏院士与世长辞，享年</a:t>
            </a:r>
            <a:r>
              <a:rPr lang="en-US" altLang="zh-CN" sz="2000" dirty="0">
                <a:latin typeface="方正粗黑宋简体" panose="02000000000000000000" pitchFamily="2" charset="-122"/>
                <a:ea typeface="方正粗黑宋简体" panose="02000000000000000000" pitchFamily="2" charset="-122"/>
              </a:rPr>
              <a:t>93</a:t>
            </a:r>
            <a:r>
              <a:rPr lang="zh-CN" altLang="en-US" sz="2000" dirty="0">
                <a:latin typeface="方正粗黑宋简体" panose="02000000000000000000" pitchFamily="2" charset="-122"/>
                <a:ea typeface="方正粗黑宋简体" panose="02000000000000000000" pitchFamily="2" charset="-122"/>
              </a:rPr>
              <a:t>周岁，为了祖国的国防事业，他隐姓埋名几十年，连妻子都不知道他从事的是“这么高级的保密工作”。材料三：</a:t>
            </a:r>
            <a:r>
              <a:rPr lang="en-US" altLang="zh-CN" sz="2000" dirty="0">
                <a:latin typeface="方正粗黑宋简体" panose="02000000000000000000" pitchFamily="2" charset="-122"/>
                <a:ea typeface="方正粗黑宋简体" panose="02000000000000000000" pitchFamily="2" charset="-122"/>
              </a:rPr>
              <a:t>2019</a:t>
            </a:r>
            <a:r>
              <a:rPr lang="zh-CN" altLang="en-US" sz="2000" dirty="0">
                <a:latin typeface="方正粗黑宋简体" panose="02000000000000000000" pitchFamily="2" charset="-122"/>
                <a:ea typeface="方正粗黑宋简体" panose="02000000000000000000" pitchFamily="2" charset="-122"/>
              </a:rPr>
              <a:t>年</a:t>
            </a:r>
            <a:r>
              <a:rPr lang="en-US" altLang="zh-CN" sz="2000" dirty="0">
                <a:latin typeface="方正粗黑宋简体" panose="02000000000000000000" pitchFamily="2" charset="-122"/>
                <a:ea typeface="方正粗黑宋简体" panose="02000000000000000000" pitchFamily="2" charset="-122"/>
              </a:rPr>
              <a:t>1</a:t>
            </a:r>
            <a:r>
              <a:rPr lang="zh-CN" altLang="en-US" sz="2000" dirty="0">
                <a:latin typeface="方正粗黑宋简体" panose="02000000000000000000" pitchFamily="2" charset="-122"/>
                <a:ea typeface="方正粗黑宋简体" panose="02000000000000000000" pitchFamily="2" charset="-122"/>
              </a:rPr>
              <a:t>月，英国广播公司发起“</a:t>
            </a:r>
            <a:r>
              <a:rPr lang="en-US" altLang="zh-CN" sz="2000" dirty="0">
                <a:latin typeface="方正粗黑宋简体" panose="02000000000000000000" pitchFamily="2" charset="-122"/>
                <a:ea typeface="方正粗黑宋简体" panose="02000000000000000000" pitchFamily="2" charset="-122"/>
              </a:rPr>
              <a:t>20</a:t>
            </a:r>
            <a:r>
              <a:rPr lang="zh-CN" altLang="en-US" sz="2000" dirty="0">
                <a:latin typeface="方正粗黑宋简体" panose="02000000000000000000" pitchFamily="2" charset="-122"/>
                <a:ea typeface="方正粗黑宋简体" panose="02000000000000000000" pitchFamily="2" charset="-122"/>
              </a:rPr>
              <a:t>世纪最伟大人物”评选活动。在公布的“科学家篇”候选人名单中，诺贝尔生理学或医学奖得主屠呦呦与居里夫人、爱因斯坦、阿兰</a:t>
            </a:r>
            <a:r>
              <a:rPr lang="en-US" altLang="zh-CN" sz="2000" dirty="0">
                <a:latin typeface="方正粗黑宋简体" panose="02000000000000000000" pitchFamily="2" charset="-122"/>
                <a:ea typeface="方正粗黑宋简体" panose="02000000000000000000" pitchFamily="2" charset="-122"/>
              </a:rPr>
              <a:t>·</a:t>
            </a:r>
            <a:r>
              <a:rPr lang="zh-CN" altLang="en-US" sz="2000" dirty="0">
                <a:latin typeface="方正粗黑宋简体" panose="02000000000000000000" pitchFamily="2" charset="-122"/>
                <a:ea typeface="方正粗黑宋简体" panose="02000000000000000000" pitchFamily="2" charset="-122"/>
              </a:rPr>
              <a:t>图灵共同入选。英国广播公司列出屠呦呦入选的理由，在艰难时刻仍然秉持科学理想，砥砺前行亦不忘回望过去，成就跨越东西。为什么老一辈科学家能做出卓越的贡献？有人认为这是源于其高尚的思想道德素养，也有人认为这奠基于其坚实的科学文化素养，还有的则认为这取决于他们非凡的思想道德与科学文化素养的融合</a:t>
            </a:r>
            <a:r>
              <a:rPr lang="zh-CN" altLang="en-US" sz="2000" dirty="0" smtClean="0">
                <a:latin typeface="方正粗黑宋简体" panose="02000000000000000000" pitchFamily="2" charset="-122"/>
                <a:ea typeface="方正粗黑宋简体" panose="02000000000000000000" pitchFamily="2" charset="-122"/>
              </a:rPr>
              <a:t>。</a:t>
            </a:r>
            <a:endParaRPr lang="en-US" altLang="zh-CN" sz="2000" dirty="0" smtClean="0">
              <a:latin typeface="方正粗黑宋简体" panose="02000000000000000000" pitchFamily="2" charset="-122"/>
              <a:ea typeface="方正粗黑宋简体" panose="02000000000000000000" pitchFamily="2" charset="-122"/>
            </a:endParaRPr>
          </a:p>
          <a:p>
            <a:r>
              <a:rPr lang="zh-CN" altLang="en-US" sz="2000" dirty="0" smtClean="0"/>
              <a:t>对此</a:t>
            </a:r>
            <a:r>
              <a:rPr lang="zh-CN" altLang="en-US" sz="2000" dirty="0"/>
              <a:t>，你怎么看？请根据材料，写一篇演讲稿，参加“致敬科学前辈”主题演讲会</a:t>
            </a:r>
            <a:r>
              <a:rPr lang="zh-CN" altLang="en-US" sz="2000" dirty="0" smtClean="0"/>
              <a:t>。要求</a:t>
            </a:r>
            <a:r>
              <a:rPr lang="zh-CN" altLang="en-US" sz="2000" dirty="0"/>
              <a:t>：综合材料内容及含意，选好角度，确定立意，自拟标题；不要套作，不得抄袭，不得泄露个人信息；不少于</a:t>
            </a:r>
            <a:r>
              <a:rPr lang="en-US" altLang="zh-CN" sz="2000" dirty="0"/>
              <a:t>800</a:t>
            </a:r>
            <a:r>
              <a:rPr lang="zh-CN" altLang="en-US" sz="2000" dirty="0"/>
              <a:t>字。</a:t>
            </a:r>
          </a:p>
        </p:txBody>
      </p:sp>
    </p:spTree>
    <p:extLst>
      <p:ext uri="{BB962C8B-B14F-4D97-AF65-F5344CB8AC3E}">
        <p14:creationId xmlns:p14="http://schemas.microsoft.com/office/powerpoint/2010/main" val="157316076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06042"/>
            <a:ext cx="8229600" cy="4389999"/>
          </a:xfrm>
        </p:spPr>
        <p:txBody>
          <a:bodyPr/>
          <a:lstStyle/>
          <a:p>
            <a:r>
              <a:rPr lang="zh-CN" altLang="en-US" dirty="0"/>
              <a:t>阅读下面的材料，根据要求写作</a:t>
            </a:r>
            <a:r>
              <a:rPr lang="zh-CN" altLang="en-US" dirty="0" smtClean="0"/>
              <a:t>。</a:t>
            </a:r>
            <a:endParaRPr lang="en-US" altLang="zh-CN" dirty="0" smtClean="0"/>
          </a:p>
          <a:p>
            <a:r>
              <a:rPr lang="en-US" altLang="zh-CN" dirty="0">
                <a:latin typeface="方正粗黑宋简体" panose="02000000000000000000" pitchFamily="2" charset="-122"/>
                <a:ea typeface="方正粗黑宋简体" panose="02000000000000000000" pitchFamily="2" charset="-122"/>
              </a:rPr>
              <a:t> </a:t>
            </a:r>
            <a:r>
              <a:rPr lang="en-US" altLang="zh-CN" dirty="0" smtClean="0">
                <a:latin typeface="方正粗黑宋简体" panose="02000000000000000000" pitchFamily="2" charset="-122"/>
                <a:ea typeface="方正粗黑宋简体" panose="02000000000000000000" pitchFamily="2" charset="-122"/>
              </a:rPr>
              <a:t>  </a:t>
            </a:r>
            <a:r>
              <a:rPr lang="zh-CN" altLang="en-US" dirty="0" smtClean="0">
                <a:latin typeface="方正粗黑宋简体" panose="02000000000000000000" pitchFamily="2" charset="-122"/>
                <a:ea typeface="方正粗黑宋简体" panose="02000000000000000000" pitchFamily="2" charset="-122"/>
              </a:rPr>
              <a:t>在</a:t>
            </a:r>
            <a:r>
              <a:rPr lang="zh-CN" altLang="en-US" dirty="0">
                <a:latin typeface="方正粗黑宋简体" panose="02000000000000000000" pitchFamily="2" charset="-122"/>
                <a:ea typeface="方正粗黑宋简体" panose="02000000000000000000" pitchFamily="2" charset="-122"/>
              </a:rPr>
              <a:t>微信里刷存在感、在网络小说中找爱情、在游戏里成就“王者荣耀”</a:t>
            </a:r>
            <a:r>
              <a:rPr lang="en-US" altLang="zh-CN" dirty="0">
                <a:latin typeface="方正粗黑宋简体" panose="02000000000000000000" pitchFamily="2" charset="-122"/>
                <a:ea typeface="方正粗黑宋简体" panose="02000000000000000000" pitchFamily="2" charset="-122"/>
              </a:rPr>
              <a:t>……</a:t>
            </a:r>
            <a:r>
              <a:rPr lang="zh-CN" altLang="en-US" dirty="0">
                <a:latin typeface="方正粗黑宋简体" panose="02000000000000000000" pitchFamily="2" charset="-122"/>
                <a:ea typeface="方正粗黑宋简体" panose="02000000000000000000" pitchFamily="2" charset="-122"/>
              </a:rPr>
              <a:t>当</a:t>
            </a:r>
            <a:r>
              <a:rPr lang="en-US" altLang="zh-CN" dirty="0" err="1">
                <a:latin typeface="方正粗黑宋简体" panose="02000000000000000000" pitchFamily="2" charset="-122"/>
                <a:ea typeface="方正粗黑宋简体" panose="02000000000000000000" pitchFamily="2" charset="-122"/>
              </a:rPr>
              <a:t>Wifi</a:t>
            </a:r>
            <a:r>
              <a:rPr lang="zh-CN" altLang="en-US" dirty="0">
                <a:latin typeface="方正粗黑宋简体" panose="02000000000000000000" pitchFamily="2" charset="-122"/>
                <a:ea typeface="方正粗黑宋简体" panose="02000000000000000000" pitchFamily="2" charset="-122"/>
              </a:rPr>
              <a:t>成为“底层需求”，现实生活也在不断被“二进制化”。在“我分享、故我在”的架空世界里，人们彼此联系得更加紧密、便捷；但真实中，人与人却越来越疏离、孤独和焦虑。你我的生活被“架空”了，离真实世界越来越远了</a:t>
            </a:r>
            <a:r>
              <a:rPr lang="zh-CN" altLang="en-US" dirty="0" smtClean="0">
                <a:latin typeface="方正粗黑宋简体" panose="02000000000000000000" pitchFamily="2" charset="-122"/>
                <a:ea typeface="方正粗黑宋简体" panose="02000000000000000000" pitchFamily="2" charset="-122"/>
              </a:rPr>
              <a:t>。</a:t>
            </a:r>
            <a:endParaRPr lang="en-US" altLang="zh-CN" dirty="0" smtClean="0">
              <a:latin typeface="方正粗黑宋简体" panose="02000000000000000000" pitchFamily="2" charset="-122"/>
              <a:ea typeface="方正粗黑宋简体" panose="02000000000000000000" pitchFamily="2" charset="-122"/>
            </a:endParaRPr>
          </a:p>
          <a:p>
            <a:r>
              <a:rPr lang="en-US" altLang="zh-CN" dirty="0">
                <a:latin typeface="方正粗黑宋简体" panose="02000000000000000000" pitchFamily="2" charset="-122"/>
                <a:ea typeface="方正粗黑宋简体" panose="02000000000000000000" pitchFamily="2" charset="-122"/>
              </a:rPr>
              <a:t> </a:t>
            </a:r>
            <a:r>
              <a:rPr lang="zh-CN" altLang="en-US" dirty="0" smtClean="0"/>
              <a:t>每个</a:t>
            </a:r>
            <a:r>
              <a:rPr lang="zh-CN" altLang="en-US" dirty="0"/>
              <a:t>时代我们要面临不同的问题，对此你有什么感触与思考？要求：</a:t>
            </a:r>
            <a:r>
              <a:rPr lang="en-US" altLang="zh-CN" dirty="0"/>
              <a:t>(1)</a:t>
            </a:r>
            <a:r>
              <a:rPr lang="zh-CN" altLang="en-US" dirty="0"/>
              <a:t>立意自定；</a:t>
            </a:r>
            <a:r>
              <a:rPr lang="en-US" altLang="zh-CN" dirty="0"/>
              <a:t>(2)</a:t>
            </a:r>
            <a:r>
              <a:rPr lang="zh-CN" altLang="en-US" dirty="0"/>
              <a:t>除诗歌外文体自选；</a:t>
            </a:r>
            <a:r>
              <a:rPr lang="en-US" altLang="zh-CN" dirty="0"/>
              <a:t>(3)</a:t>
            </a:r>
            <a:r>
              <a:rPr lang="zh-CN" altLang="en-US" dirty="0"/>
              <a:t>不要套作，不得抄袭，不得泄露个人信息；</a:t>
            </a:r>
            <a:r>
              <a:rPr lang="en-US" altLang="zh-CN" dirty="0"/>
              <a:t>(4)</a:t>
            </a:r>
            <a:r>
              <a:rPr lang="zh-CN" altLang="en-US" dirty="0"/>
              <a:t>不少于</a:t>
            </a:r>
            <a:r>
              <a:rPr lang="en-US" altLang="zh-CN" dirty="0"/>
              <a:t>800</a:t>
            </a:r>
            <a:r>
              <a:rPr lang="zh-CN" altLang="en-US" dirty="0"/>
              <a:t>字。</a:t>
            </a:r>
          </a:p>
        </p:txBody>
      </p:sp>
    </p:spTree>
    <p:extLst>
      <p:ext uri="{BB962C8B-B14F-4D97-AF65-F5344CB8AC3E}">
        <p14:creationId xmlns:p14="http://schemas.microsoft.com/office/powerpoint/2010/main" val="197831873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1420" y="0"/>
            <a:ext cx="9225419" cy="4596041"/>
          </a:xfrm>
        </p:spPr>
        <p:txBody>
          <a:bodyPr/>
          <a:lstStyle/>
          <a:p>
            <a:r>
              <a:rPr lang="en-US" altLang="zh-CN" sz="2000" dirty="0"/>
              <a:t>22</a:t>
            </a:r>
            <a:r>
              <a:rPr lang="zh-CN" altLang="en-US" sz="2000" dirty="0"/>
              <a:t>．阅读下面的材料，按要求作文</a:t>
            </a:r>
            <a:r>
              <a:rPr lang="zh-CN" altLang="en-US" sz="2000" dirty="0" smtClean="0"/>
              <a:t>。</a:t>
            </a:r>
            <a:endParaRPr lang="en-US" altLang="zh-CN" sz="2000" dirty="0" smtClean="0"/>
          </a:p>
          <a:p>
            <a:r>
              <a:rPr lang="zh-CN" altLang="en-US" sz="2000" dirty="0" smtClean="0">
                <a:latin typeface="方正粗黑宋简体" panose="02000000000000000000" pitchFamily="2" charset="-122"/>
                <a:ea typeface="方正粗黑宋简体" panose="02000000000000000000" pitchFamily="2" charset="-122"/>
              </a:rPr>
              <a:t>材料</a:t>
            </a:r>
            <a:r>
              <a:rPr lang="zh-CN" altLang="en-US" sz="2000" dirty="0">
                <a:latin typeface="方正粗黑宋简体" panose="02000000000000000000" pitchFamily="2" charset="-122"/>
                <a:ea typeface="方正粗黑宋简体" panose="02000000000000000000" pitchFamily="2" charset="-122"/>
              </a:rPr>
              <a:t>一：十九大报告指出，文化是一个民族的根，承载着国家的昨天和明天，只有让文化的传承和共享相得益彰，才能真正地释放出中国文化的活力。材料二：“兰州拉面”有</a:t>
            </a:r>
            <a:r>
              <a:rPr lang="en-US" altLang="zh-CN" sz="2000" dirty="0">
                <a:latin typeface="方正粗黑宋简体" panose="02000000000000000000" pitchFamily="2" charset="-122"/>
                <a:ea typeface="方正粗黑宋简体" panose="02000000000000000000" pitchFamily="2" charset="-122"/>
              </a:rPr>
              <a:t>200</a:t>
            </a:r>
            <a:r>
              <a:rPr lang="zh-CN" altLang="en-US" sz="2000" dirty="0">
                <a:latin typeface="方正粗黑宋简体" panose="02000000000000000000" pitchFamily="2" charset="-122"/>
                <a:ea typeface="方正粗黑宋简体" panose="02000000000000000000" pitchFamily="2" charset="-122"/>
              </a:rPr>
              <a:t>多年历史，传承自河南有着厨艺高手的中医世家。熬一锅牛肉汤需要</a:t>
            </a:r>
            <a:r>
              <a:rPr lang="en-US" altLang="zh-CN" sz="2000" dirty="0">
                <a:latin typeface="方正粗黑宋简体" panose="02000000000000000000" pitchFamily="2" charset="-122"/>
                <a:ea typeface="方正粗黑宋简体" panose="02000000000000000000" pitchFamily="2" charset="-122"/>
              </a:rPr>
              <a:t>20</a:t>
            </a:r>
            <a:r>
              <a:rPr lang="zh-CN" altLang="en-US" sz="2000" dirty="0">
                <a:latin typeface="方正粗黑宋简体" panose="02000000000000000000" pitchFamily="2" charset="-122"/>
                <a:ea typeface="方正粗黑宋简体" panose="02000000000000000000" pitchFamily="2" charset="-122"/>
              </a:rPr>
              <a:t>多种中草药。博大精深的中医文化、养生之道，也融合在一碗面汤里。从上世纪</a:t>
            </a:r>
            <a:r>
              <a:rPr lang="en-US" altLang="zh-CN" sz="2000" dirty="0">
                <a:latin typeface="方正粗黑宋简体" panose="02000000000000000000" pitchFamily="2" charset="-122"/>
                <a:ea typeface="方正粗黑宋简体" panose="02000000000000000000" pitchFamily="2" charset="-122"/>
              </a:rPr>
              <a:t>80</a:t>
            </a:r>
            <a:r>
              <a:rPr lang="zh-CN" altLang="en-US" sz="2000" dirty="0">
                <a:latin typeface="方正粗黑宋简体" panose="02000000000000000000" pitchFamily="2" charset="-122"/>
                <a:ea typeface="方正粗黑宋简体" panose="02000000000000000000" pitchFamily="2" charset="-122"/>
              </a:rPr>
              <a:t>年代开始，这碗拉面帮助甘肃、青海的许多百姓走出大山，摆脱贫困，融入城市。许多城市的大街小巷，总能看到“兰州拉面”“青海拉面”之类的招牌。拉面成了老百姓改变命运的“聚宝盆”。改革开放</a:t>
            </a:r>
            <a:r>
              <a:rPr lang="en-US" altLang="zh-CN" sz="2000" dirty="0">
                <a:latin typeface="方正粗黑宋简体" panose="02000000000000000000" pitchFamily="2" charset="-122"/>
                <a:ea typeface="方正粗黑宋简体" panose="02000000000000000000" pitchFamily="2" charset="-122"/>
              </a:rPr>
              <a:t>40</a:t>
            </a:r>
            <a:r>
              <a:rPr lang="zh-CN" altLang="en-US" sz="2000" dirty="0">
                <a:latin typeface="方正粗黑宋简体" panose="02000000000000000000" pitchFamily="2" charset="-122"/>
                <a:ea typeface="方正粗黑宋简体" panose="02000000000000000000" pitchFamily="2" charset="-122"/>
              </a:rPr>
              <a:t>年，人们对美好生活有了更加丰富的需求。下馆子更加讲究，哪怕一碗面也要吃得“有情怀、有情调”。可多数拉面馆仍为家庭作坊。一个炉子，几张桌子，简易的招牌，卫生条件急需改善。这种状况，显然难以适应人们对餐饮品质提升的需求。这碗“脱贫面”还能吃多久</a:t>
            </a:r>
            <a:r>
              <a:rPr lang="zh-CN" altLang="en-US" sz="2000" dirty="0" smtClean="0">
                <a:latin typeface="方正粗黑宋简体" panose="02000000000000000000" pitchFamily="2" charset="-122"/>
                <a:ea typeface="方正粗黑宋简体" panose="02000000000000000000" pitchFamily="2" charset="-122"/>
              </a:rPr>
              <a:t>？</a:t>
            </a:r>
            <a:endParaRPr lang="en-US" altLang="zh-CN" sz="2000" dirty="0" smtClean="0">
              <a:latin typeface="方正粗黑宋简体" panose="02000000000000000000" pitchFamily="2" charset="-122"/>
              <a:ea typeface="方正粗黑宋简体" panose="02000000000000000000" pitchFamily="2" charset="-122"/>
            </a:endParaRPr>
          </a:p>
          <a:p>
            <a:r>
              <a:rPr lang="en-US" altLang="zh-CN" sz="2000" dirty="0">
                <a:latin typeface="方正粗黑宋简体" panose="02000000000000000000" pitchFamily="2" charset="-122"/>
                <a:ea typeface="方正粗黑宋简体" panose="02000000000000000000" pitchFamily="2" charset="-122"/>
              </a:rPr>
              <a:t> </a:t>
            </a:r>
            <a:r>
              <a:rPr lang="en-US" altLang="zh-CN" sz="2000" dirty="0" smtClean="0">
                <a:latin typeface="方正粗黑宋简体" panose="02000000000000000000" pitchFamily="2" charset="-122"/>
                <a:ea typeface="方正粗黑宋简体" panose="02000000000000000000" pitchFamily="2" charset="-122"/>
              </a:rPr>
              <a:t> </a:t>
            </a:r>
            <a:r>
              <a:rPr lang="zh-CN" altLang="en-US" sz="2000" dirty="0" smtClean="0"/>
              <a:t>以上</a:t>
            </a:r>
            <a:r>
              <a:rPr lang="zh-CN" altLang="en-US" sz="2000" dirty="0"/>
              <a:t>材料，触发了你怎样的联想和思考？改革开放</a:t>
            </a:r>
            <a:r>
              <a:rPr lang="en-US" altLang="zh-CN" sz="2000" dirty="0"/>
              <a:t>40</a:t>
            </a:r>
            <a:r>
              <a:rPr lang="zh-CN" altLang="en-US" sz="2000" dirty="0"/>
              <a:t>年，你周围的生活一定也发生了很多改变，请结合上述材料，联系你的生活，就中华文化传承问题．写一篇文章，谈一谈你的理解和看法。要求：选好角度，确定立意，明确文体，自拟标题，不要套作，不得抄袭，不得泄露个人信息；不少于</a:t>
            </a:r>
            <a:r>
              <a:rPr lang="en-US" altLang="zh-CN" sz="2000" dirty="0"/>
              <a:t>800</a:t>
            </a:r>
            <a:r>
              <a:rPr lang="zh-CN" altLang="en-US" sz="2000" dirty="0"/>
              <a:t>字。</a:t>
            </a:r>
          </a:p>
        </p:txBody>
      </p:sp>
    </p:spTree>
    <p:extLst>
      <p:ext uri="{BB962C8B-B14F-4D97-AF65-F5344CB8AC3E}">
        <p14:creationId xmlns:p14="http://schemas.microsoft.com/office/powerpoint/2010/main" val="121743299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37995" y="0"/>
            <a:ext cx="8448805" cy="4596041"/>
          </a:xfrm>
        </p:spPr>
        <p:txBody>
          <a:bodyPr/>
          <a:lstStyle/>
          <a:p>
            <a:r>
              <a:rPr lang="en-US" altLang="zh-CN" sz="2000" dirty="0"/>
              <a:t>22</a:t>
            </a:r>
            <a:r>
              <a:rPr lang="zh-CN" altLang="en-US" sz="2000" dirty="0"/>
              <a:t>．阅读下面的材料，按要求作文</a:t>
            </a:r>
            <a:r>
              <a:rPr lang="zh-CN" altLang="en-US" sz="2000" dirty="0" smtClean="0"/>
              <a:t>。</a:t>
            </a:r>
            <a:endParaRPr lang="en-US" altLang="zh-CN" sz="2000" dirty="0" smtClean="0"/>
          </a:p>
          <a:p>
            <a:r>
              <a:rPr lang="zh-CN" altLang="en-US" sz="2000" dirty="0" smtClean="0">
                <a:latin typeface="方正粗黑宋简体" panose="02000000000000000000" pitchFamily="2" charset="-122"/>
                <a:ea typeface="方正粗黑宋简体" panose="02000000000000000000" pitchFamily="2" charset="-122"/>
              </a:rPr>
              <a:t>材料</a:t>
            </a:r>
            <a:r>
              <a:rPr lang="zh-CN" altLang="en-US" sz="2000" dirty="0">
                <a:latin typeface="方正粗黑宋简体" panose="02000000000000000000" pitchFamily="2" charset="-122"/>
                <a:ea typeface="方正粗黑宋简体" panose="02000000000000000000" pitchFamily="2" charset="-122"/>
              </a:rPr>
              <a:t>一：一位著名企业家到商学院演讲，许多年轻人期待听到他对“区块链”“流量池”等新兴商业概念的理解，结果在长达</a:t>
            </a:r>
            <a:r>
              <a:rPr lang="en-US" altLang="zh-CN" sz="2000" dirty="0">
                <a:latin typeface="方正粗黑宋简体" panose="02000000000000000000" pitchFamily="2" charset="-122"/>
                <a:ea typeface="方正粗黑宋简体" panose="02000000000000000000" pitchFamily="2" charset="-122"/>
              </a:rPr>
              <a:t>4</a:t>
            </a:r>
            <a:r>
              <a:rPr lang="zh-CN" altLang="en-US" sz="2000" dirty="0">
                <a:latin typeface="方正粗黑宋简体" panose="02000000000000000000" pitchFamily="2" charset="-122"/>
                <a:ea typeface="方正粗黑宋简体" panose="02000000000000000000" pitchFamily="2" charset="-122"/>
              </a:rPr>
              <a:t>个小时的演讲中他们听到的都是些普通常识。材料二：有人问胡适：“知识是无限的，而我们的生命是有限的，如何用有限的生命，穷尽无限知识呢？”胡适答：“进一寸有一寸的欢喜。”材料三：</a:t>
            </a:r>
            <a:r>
              <a:rPr lang="en-US" altLang="zh-CN" sz="2000" dirty="0">
                <a:latin typeface="方正粗黑宋简体" panose="02000000000000000000" pitchFamily="2" charset="-122"/>
                <a:ea typeface="方正粗黑宋简体" panose="02000000000000000000" pitchFamily="2" charset="-122"/>
              </a:rPr>
              <a:t>《</a:t>
            </a:r>
            <a:r>
              <a:rPr lang="zh-CN" altLang="en-US" sz="2000" dirty="0">
                <a:latin typeface="方正粗黑宋简体" panose="02000000000000000000" pitchFamily="2" charset="-122"/>
                <a:ea typeface="方正粗黑宋简体" panose="02000000000000000000" pitchFamily="2" charset="-122"/>
              </a:rPr>
              <a:t>学习进行时</a:t>
            </a:r>
            <a:r>
              <a:rPr lang="en-US" altLang="zh-CN" sz="2000" dirty="0">
                <a:latin typeface="方正粗黑宋简体" panose="02000000000000000000" pitchFamily="2" charset="-122"/>
                <a:ea typeface="方正粗黑宋简体" panose="02000000000000000000" pitchFamily="2" charset="-122"/>
              </a:rPr>
              <a:t>》</a:t>
            </a:r>
            <a:r>
              <a:rPr lang="zh-CN" altLang="en-US" sz="2000" dirty="0">
                <a:latin typeface="方正粗黑宋简体" panose="02000000000000000000" pitchFamily="2" charset="-122"/>
                <a:ea typeface="方正粗黑宋简体" panose="02000000000000000000" pitchFamily="2" charset="-122"/>
              </a:rPr>
              <a:t>：学到的东西，不能停留在书本上，不能只装在脑袋里，而应该落实到行动上，做到知行合一、以知促行、以行求知，正所谓“知者行之始，行者知之成”</a:t>
            </a:r>
            <a:r>
              <a:rPr lang="zh-CN" altLang="en-US" sz="2000" dirty="0" smtClean="0">
                <a:latin typeface="方正粗黑宋简体" panose="02000000000000000000" pitchFamily="2" charset="-122"/>
                <a:ea typeface="方正粗黑宋简体" panose="02000000000000000000" pitchFamily="2" charset="-122"/>
              </a:rPr>
              <a:t>。</a:t>
            </a:r>
            <a:endParaRPr lang="en-US" altLang="zh-CN" sz="2000" dirty="0" smtClean="0">
              <a:latin typeface="方正粗黑宋简体" panose="02000000000000000000" pitchFamily="2" charset="-122"/>
              <a:ea typeface="方正粗黑宋简体" panose="02000000000000000000" pitchFamily="2" charset="-122"/>
            </a:endParaRPr>
          </a:p>
          <a:p>
            <a:r>
              <a:rPr lang="zh-CN" altLang="en-US" sz="2000" dirty="0" smtClean="0"/>
              <a:t>以上</a:t>
            </a:r>
            <a:r>
              <a:rPr lang="zh-CN" altLang="en-US" sz="2000" dirty="0"/>
              <a:t>三则材料，触发了你怎样的联想和思考？请据此写一篇言稿，在班会上与同学们分享。要求：围绕材料内容及含意，选好角度，确定立意，明确文体，自拟标题；不要套作，不得抄袭，不得泄露个人信息；不少于</a:t>
            </a:r>
            <a:r>
              <a:rPr lang="en-US" altLang="zh-CN" sz="2000" dirty="0"/>
              <a:t>800</a:t>
            </a:r>
            <a:r>
              <a:rPr lang="zh-CN" altLang="en-US" sz="2000" dirty="0"/>
              <a:t>字。</a:t>
            </a:r>
          </a:p>
        </p:txBody>
      </p:sp>
    </p:spTree>
    <p:extLst>
      <p:ext uri="{BB962C8B-B14F-4D97-AF65-F5344CB8AC3E}">
        <p14:creationId xmlns:p14="http://schemas.microsoft.com/office/powerpoint/2010/main" val="2198734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3463" y="826718"/>
            <a:ext cx="8467594" cy="3765133"/>
          </a:xfrm>
          <a:prstGeom prst="rect">
            <a:avLst/>
          </a:prstGeom>
          <a:noFill/>
        </p:spPr>
        <p:txBody>
          <a:bodyPr wrap="square" rtlCol="0">
            <a:spAutoFit/>
          </a:bodyPr>
          <a:lstStyle/>
          <a:p>
            <a:pPr indent="266700">
              <a:lnSpc>
                <a:spcPts val="2400"/>
              </a:lnSpc>
            </a:pPr>
            <a:r>
              <a:rPr lang="zh-CN" altLang="zh-CN" kern="100" dirty="0" smtClean="0">
                <a:solidFill>
                  <a:prstClr val="black"/>
                </a:solidFill>
                <a:ea typeface="楷体" panose="02010609060101010101" pitchFamily="49" charset="-122"/>
                <a:cs typeface="Times New Roman" panose="02020603050405020304" pitchFamily="18" charset="0"/>
              </a:rPr>
              <a:t>当然</a:t>
            </a:r>
            <a:r>
              <a:rPr lang="zh-CN" altLang="zh-CN" kern="100" dirty="0">
                <a:solidFill>
                  <a:prstClr val="black"/>
                </a:solidFill>
                <a:ea typeface="楷体" panose="02010609060101010101" pitchFamily="49" charset="-122"/>
                <a:cs typeface="Times New Roman" panose="02020603050405020304" pitchFamily="18" charset="0"/>
              </a:rPr>
              <a:t>，真实的未来永远无法准确预见。上百年前，或许有人预见到了今日的科技腾飞、生活富足，但随之而来的雾霾、基因编辑婴儿、核武器威胁等没人预见过的，同样不期而至。科技的发展改变了低效的生活方式，解放了人的双手，却也带来了所谓“便捷”的危机与挑战，当机械臂取代人力在流水线上操作，当阿尔法狗挑落围棋届的第一人，当机器人小冰用</a:t>
            </a:r>
            <a:r>
              <a:rPr lang="en-US" altLang="zh-CN" kern="100" dirty="0">
                <a:solidFill>
                  <a:prstClr val="black"/>
                </a:solidFill>
                <a:ea typeface="楷体" panose="02010609060101010101" pitchFamily="49" charset="-122"/>
                <a:cs typeface="Times New Roman" panose="02020603050405020304" pitchFamily="18" charset="0"/>
              </a:rPr>
              <a:t>4</a:t>
            </a:r>
            <a:r>
              <a:rPr lang="zh-CN" altLang="zh-CN" kern="100" dirty="0">
                <a:solidFill>
                  <a:prstClr val="black"/>
                </a:solidFill>
                <a:ea typeface="楷体" panose="02010609060101010101" pitchFamily="49" charset="-122"/>
                <a:cs typeface="Times New Roman" panose="02020603050405020304" pitchFamily="18" charset="0"/>
              </a:rPr>
              <a:t>秒写出了足以乱真的长诗，人们恐慌：将来，人类还有哪块物质和精神的高地不会被科技所侵占？</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400"/>
              </a:lnSpc>
            </a:pPr>
            <a:r>
              <a:rPr lang="zh-CN" altLang="zh-CN" kern="100" dirty="0">
                <a:solidFill>
                  <a:prstClr val="black"/>
                </a:solidFill>
                <a:ea typeface="楷体" panose="02010609060101010101" pitchFamily="49" charset="-122"/>
                <a:cs typeface="Times New Roman" panose="02020603050405020304" pitchFamily="18" charset="0"/>
              </a:rPr>
              <a:t>未来，永远在情理之中、想象之外。赫胥黎《美丽新世界》的未来社会因高度机械化程式化而变成了冰冷的机器，在这样的环境中，人性的尊严变得无比卑微，人实际上已被自己创造的技术所异化。高尔泰《草色连云》里，信息的丰富却导致了人类世界文化精神的贫乏和哲学思考力的衰退。这些无不警醒着我们，科技发展解放了双手不意味着人类可以惰于思考，不意味着人类对生活机器的无条件依赖，更不意味着科技可以凌驾于伦理道德、人性底线之上</a:t>
            </a:r>
            <a:r>
              <a:rPr lang="zh-CN" altLang="zh-CN" kern="100" dirty="0" smtClean="0">
                <a:solidFill>
                  <a:prstClr val="black"/>
                </a:solidFill>
                <a:ea typeface="楷体" panose="02010609060101010101" pitchFamily="49" charset="-122"/>
                <a:cs typeface="Times New Roman" panose="02020603050405020304" pitchFamily="18" charset="0"/>
              </a:rPr>
              <a:t>。</a:t>
            </a:r>
            <a:endParaRPr lang="zh-CN" altLang="zh-CN" kern="100" dirty="0">
              <a:solidFill>
                <a:prstClr val="black"/>
              </a:solidFill>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282102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44049" y="-256784"/>
            <a:ext cx="8824587" cy="4852825"/>
          </a:xfrm>
        </p:spPr>
        <p:txBody>
          <a:bodyPr/>
          <a:lstStyle/>
          <a:p>
            <a:r>
              <a:rPr lang="en-US" altLang="zh-CN" sz="2000" dirty="0"/>
              <a:t>22</a:t>
            </a:r>
            <a:r>
              <a:rPr lang="zh-CN" altLang="zh-CN" sz="2000" dirty="0"/>
              <a:t>．阅读下面的材料，根据要求写作。（</a:t>
            </a:r>
            <a:r>
              <a:rPr lang="en-US" altLang="zh-CN" sz="2000" dirty="0"/>
              <a:t>60</a:t>
            </a:r>
            <a:r>
              <a:rPr lang="zh-CN" altLang="zh-CN" sz="2000" dirty="0"/>
              <a:t>分）</a:t>
            </a:r>
          </a:p>
          <a:p>
            <a:r>
              <a:rPr lang="zh-CN" altLang="zh-CN" sz="2000" dirty="0">
                <a:latin typeface="方正粗黑宋简体" panose="02000000000000000000" pitchFamily="2" charset="-122"/>
                <a:ea typeface="方正粗黑宋简体" panose="02000000000000000000" pitchFamily="2" charset="-122"/>
              </a:rPr>
              <a:t>同学们，人类对意义的追寻永远不会停息，追寻意义是人类自身的价值所在。我希望你们无论身处何时何地，无论境遇是好是坏，永远不要放弃追寻意义的努力。——清华大学校长邱勇在</a:t>
            </a:r>
            <a:r>
              <a:rPr lang="en-US" altLang="zh-CN" sz="2000" dirty="0">
                <a:latin typeface="方正粗黑宋简体" panose="02000000000000000000" pitchFamily="2" charset="-122"/>
                <a:ea typeface="方正粗黑宋简体" panose="02000000000000000000" pitchFamily="2" charset="-122"/>
              </a:rPr>
              <a:t>2018</a:t>
            </a:r>
            <a:r>
              <a:rPr lang="zh-CN" altLang="zh-CN" sz="2000" dirty="0">
                <a:latin typeface="方正粗黑宋简体" panose="02000000000000000000" pitchFamily="2" charset="-122"/>
                <a:ea typeface="方正粗黑宋简体" panose="02000000000000000000" pitchFamily="2" charset="-122"/>
              </a:rPr>
              <a:t>年本科生毕业典礼暨学位授予仪式上的讲话</a:t>
            </a:r>
          </a:p>
          <a:p>
            <a:r>
              <a:rPr lang="zh-CN" altLang="zh-CN" sz="2000" dirty="0">
                <a:latin typeface="方正粗黑宋简体" panose="02000000000000000000" pitchFamily="2" charset="-122"/>
                <a:ea typeface="方正粗黑宋简体" panose="02000000000000000000" pitchFamily="2" charset="-122"/>
              </a:rPr>
              <a:t>这是一个利益在前，道德在后的时代：金钱、地位、权力，已经成为世人追逐的唯一之物，道德和价值观的培育，却渐渐被人遗忘。壁立千仞，无欲则刚。但愿我们不要让利益掩盖良心，而应厚德载物。我们所追求的，理应是较名与利更能持久的东西。</a:t>
            </a:r>
            <a:r>
              <a:rPr lang="en-US" altLang="zh-CN" sz="2000" dirty="0">
                <a:latin typeface="方正粗黑宋简体" panose="02000000000000000000" pitchFamily="2" charset="-122"/>
                <a:ea typeface="方正粗黑宋简体" panose="02000000000000000000" pitchFamily="2" charset="-122"/>
              </a:rPr>
              <a:t>        </a:t>
            </a:r>
            <a:r>
              <a:rPr lang="zh-CN" altLang="zh-CN" sz="2000" dirty="0">
                <a:latin typeface="方正粗黑宋简体" panose="02000000000000000000" pitchFamily="2" charset="-122"/>
                <a:ea typeface="方正粗黑宋简体" panose="02000000000000000000" pitchFamily="2" charset="-122"/>
              </a:rPr>
              <a:t>——香港中文大学校长毕业典礼致辞</a:t>
            </a:r>
          </a:p>
          <a:p>
            <a:r>
              <a:rPr lang="zh-CN" altLang="zh-CN" sz="2000" dirty="0">
                <a:latin typeface="方正粗黑宋简体" panose="02000000000000000000" pitchFamily="2" charset="-122"/>
                <a:ea typeface="方正粗黑宋简体" panose="02000000000000000000" pitchFamily="2" charset="-122"/>
              </a:rPr>
              <a:t>其实人生的意义并没有那么的复杂，简单来说就是因为你的存在，让你周围的人感到生活更加美好，而不是因为你的出现让周围的人苦不堪言。生而平凡，可以让家人更好；小有所成，可以让团队更好；身居要职，可以让国家和社会更好。——四川大学校长李言荣毕业典礼致辞</a:t>
            </a:r>
          </a:p>
          <a:p>
            <a:r>
              <a:rPr lang="zh-CN" altLang="zh-CN" sz="2000" dirty="0"/>
              <a:t>以上是三位大学校长在毕业典礼上给学生致辞的片段，你更喜欢其中的哪一则呢？请阐述你的态度和理由</a:t>
            </a:r>
            <a:r>
              <a:rPr lang="zh-CN" altLang="zh-CN" sz="2000" dirty="0" smtClean="0"/>
              <a:t>。要求</a:t>
            </a:r>
            <a:r>
              <a:rPr lang="zh-CN" altLang="zh-CN" sz="2000" dirty="0"/>
              <a:t>：选好角度，确定立意，明确文体，自拟标题，不要套作，不得抄袭，不得泄露个人信息；不少于</a:t>
            </a:r>
            <a:r>
              <a:rPr lang="en-US" altLang="zh-CN" sz="2000" dirty="0"/>
              <a:t>800</a:t>
            </a:r>
            <a:r>
              <a:rPr lang="zh-CN" altLang="zh-CN" sz="2000" dirty="0"/>
              <a:t>字。</a:t>
            </a:r>
          </a:p>
          <a:p>
            <a:endParaRPr lang="zh-CN" altLang="en-US" dirty="0"/>
          </a:p>
        </p:txBody>
      </p:sp>
    </p:spTree>
    <p:extLst>
      <p:ext uri="{BB962C8B-B14F-4D97-AF65-F5344CB8AC3E}">
        <p14:creationId xmlns:p14="http://schemas.microsoft.com/office/powerpoint/2010/main" val="241564950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263047"/>
            <a:ext cx="9256734" cy="4859088"/>
          </a:xfrm>
        </p:spPr>
        <p:txBody>
          <a:bodyPr/>
          <a:lstStyle/>
          <a:p>
            <a:r>
              <a:rPr lang="zh-CN" altLang="en-US" sz="1600" dirty="0"/>
              <a:t>阅读下面的材料，根据要求写作。</a:t>
            </a:r>
          </a:p>
          <a:p>
            <a:r>
              <a:rPr lang="zh-CN" altLang="en-US" sz="1600" dirty="0">
                <a:latin typeface="方正粗黑宋简体" panose="02000000000000000000" pitchFamily="2" charset="-122"/>
                <a:ea typeface="方正粗黑宋简体" panose="02000000000000000000" pitchFamily="2" charset="-122"/>
              </a:rPr>
              <a:t>材料一：电视系列剧</a:t>
            </a:r>
            <a:r>
              <a:rPr lang="en-US" altLang="zh-CN" sz="1600" dirty="0">
                <a:latin typeface="方正粗黑宋简体" panose="02000000000000000000" pitchFamily="2" charset="-122"/>
                <a:ea typeface="方正粗黑宋简体" panose="02000000000000000000" pitchFamily="2" charset="-122"/>
              </a:rPr>
              <a:t>《</a:t>
            </a:r>
            <a:r>
              <a:rPr lang="zh-CN" altLang="en-US" sz="1600" dirty="0">
                <a:latin typeface="方正粗黑宋简体" panose="02000000000000000000" pitchFamily="2" charset="-122"/>
                <a:ea typeface="方正粗黑宋简体" panose="02000000000000000000" pitchFamily="2" charset="-122"/>
              </a:rPr>
              <a:t>家道颖颖</a:t>
            </a:r>
            <a:r>
              <a:rPr lang="en-US" altLang="zh-CN" sz="1600" dirty="0">
                <a:latin typeface="方正粗黑宋简体" panose="02000000000000000000" pitchFamily="2" charset="-122"/>
                <a:ea typeface="方正粗黑宋简体" panose="02000000000000000000" pitchFamily="2" charset="-122"/>
              </a:rPr>
              <a:t>》</a:t>
            </a:r>
            <a:r>
              <a:rPr lang="zh-CN" altLang="en-US" sz="1600" dirty="0">
                <a:latin typeface="方正粗黑宋简体" panose="02000000000000000000" pitchFamily="2" charset="-122"/>
                <a:ea typeface="方正粗黑宋简体" panose="02000000000000000000" pitchFamily="2" charset="-122"/>
              </a:rPr>
              <a:t>第一部</a:t>
            </a:r>
            <a:r>
              <a:rPr lang="en-US" altLang="zh-CN" sz="1600" dirty="0">
                <a:latin typeface="方正粗黑宋简体" panose="02000000000000000000" pitchFamily="2" charset="-122"/>
                <a:ea typeface="方正粗黑宋简体" panose="02000000000000000000" pitchFamily="2" charset="-122"/>
              </a:rPr>
              <a:t>《</a:t>
            </a:r>
            <a:r>
              <a:rPr lang="zh-CN" altLang="en-US" sz="1600" dirty="0">
                <a:latin typeface="方正粗黑宋简体" panose="02000000000000000000" pitchFamily="2" charset="-122"/>
                <a:ea typeface="方正粗黑宋简体" panose="02000000000000000000" pitchFamily="2" charset="-122"/>
              </a:rPr>
              <a:t>回家</a:t>
            </a:r>
            <a:r>
              <a:rPr lang="en-US" altLang="zh-CN" sz="1600" dirty="0">
                <a:latin typeface="方正粗黑宋简体" panose="02000000000000000000" pitchFamily="2" charset="-122"/>
                <a:ea typeface="方正粗黑宋简体" panose="02000000000000000000" pitchFamily="2" charset="-122"/>
              </a:rPr>
              <a:t>》</a:t>
            </a:r>
            <a:r>
              <a:rPr lang="zh-CN" altLang="en-US" sz="1600" dirty="0">
                <a:latin typeface="方正粗黑宋简体" panose="02000000000000000000" pitchFamily="2" charset="-122"/>
                <a:ea typeface="方正粗黑宋简体" panose="02000000000000000000" pitchFamily="2" charset="-122"/>
              </a:rPr>
              <a:t>，</a:t>
            </a:r>
            <a:r>
              <a:rPr lang="en-US" altLang="zh-CN" sz="1600" dirty="0">
                <a:latin typeface="方正粗黑宋简体" panose="02000000000000000000" pitchFamily="2" charset="-122"/>
                <a:ea typeface="方正粗黑宋简体" panose="02000000000000000000" pitchFamily="2" charset="-122"/>
              </a:rPr>
              <a:t>2</a:t>
            </a:r>
            <a:r>
              <a:rPr lang="zh-CN" altLang="en-US" sz="1600" dirty="0">
                <a:latin typeface="方正粗黑宋简体" panose="02000000000000000000" pitchFamily="2" charset="-122"/>
                <a:ea typeface="方正粗黑宋简体" panose="02000000000000000000" pitchFamily="2" charset="-122"/>
              </a:rPr>
              <a:t>月</a:t>
            </a:r>
            <a:r>
              <a:rPr lang="en-US" altLang="zh-CN" sz="1600" dirty="0">
                <a:latin typeface="方正粗黑宋简体" panose="02000000000000000000" pitchFamily="2" charset="-122"/>
                <a:ea typeface="方正粗黑宋简体" panose="02000000000000000000" pitchFamily="2" charset="-122"/>
              </a:rPr>
              <a:t>18</a:t>
            </a:r>
            <a:r>
              <a:rPr lang="zh-CN" altLang="en-US" sz="1600" dirty="0">
                <a:latin typeface="方正粗黑宋简体" panose="02000000000000000000" pitchFamily="2" charset="-122"/>
                <a:ea typeface="方正粗黑宋简体" panose="02000000000000000000" pitchFamily="2" charset="-122"/>
              </a:rPr>
              <a:t>日在央视一经播出，就收获不少好评，实时收视率高达</a:t>
            </a:r>
            <a:r>
              <a:rPr lang="en-US" altLang="zh-CN" sz="1600" dirty="0">
                <a:latin typeface="方正粗黑宋简体" panose="02000000000000000000" pitchFamily="2" charset="-122"/>
                <a:ea typeface="方正粗黑宋简体" panose="02000000000000000000" pitchFamily="2" charset="-122"/>
              </a:rPr>
              <a:t>0.8%</a:t>
            </a:r>
            <a:r>
              <a:rPr lang="zh-CN" altLang="en-US" sz="1600" dirty="0">
                <a:latin typeface="方正粗黑宋简体" panose="02000000000000000000" pitchFamily="2" charset="-122"/>
                <a:ea typeface="方正粗黑宋简体" panose="02000000000000000000" pitchFamily="2" charset="-122"/>
              </a:rPr>
              <a:t>。该片制片人表示，“在大年三十这样一个对中国人来说蕴含着特别意义的日子，一列连接古老的青桫镇和现代化城市的山区窄轨蒸汽小火车，不仅是一个连接历史与未来、传统与现代、旧与新的载体，更能成为串联人间真情与家风故事的纽带，引发更多人的共鸣。”</a:t>
            </a:r>
          </a:p>
          <a:p>
            <a:r>
              <a:rPr lang="zh-CN" altLang="en-US" sz="1600" dirty="0">
                <a:latin typeface="方正粗黑宋简体" panose="02000000000000000000" pitchFamily="2" charset="-122"/>
                <a:ea typeface="方正粗黑宋简体" panose="02000000000000000000" pitchFamily="2" charset="-122"/>
              </a:rPr>
              <a:t>材料二：“爷爷奶奶动不动就提他们当年如何清贫，如何饥一顿饱一顿。父母也常把穿补丁衣服、吃糠咽菜挂在嘴边，听得我耳朵都起了茧子。”一位刚上高中的“</a:t>
            </a:r>
            <a:r>
              <a:rPr lang="en-US" altLang="zh-CN" sz="1600" dirty="0">
                <a:latin typeface="方正粗黑宋简体" panose="02000000000000000000" pitchFamily="2" charset="-122"/>
                <a:ea typeface="方正粗黑宋简体" panose="02000000000000000000" pitchFamily="2" charset="-122"/>
              </a:rPr>
              <a:t>00</a:t>
            </a:r>
            <a:r>
              <a:rPr lang="zh-CN" altLang="en-US" sz="1600" dirty="0">
                <a:latin typeface="方正粗黑宋简体" panose="02000000000000000000" pitchFamily="2" charset="-122"/>
                <a:ea typeface="方正粗黑宋简体" panose="02000000000000000000" pitchFamily="2" charset="-122"/>
              </a:rPr>
              <a:t>后”学生向在进行家风话题采访的记者“吐槽”，长辈常拿“老一套”来说事，让他很头疼，双方关系正在疏远。</a:t>
            </a:r>
          </a:p>
          <a:p>
            <a:r>
              <a:rPr lang="zh-CN" altLang="en-US" sz="1600" dirty="0">
                <a:latin typeface="方正粗黑宋简体" panose="02000000000000000000" pitchFamily="2" charset="-122"/>
                <a:ea typeface="方正粗黑宋简体" panose="02000000000000000000" pitchFamily="2" charset="-122"/>
              </a:rPr>
              <a:t>材料三：古人有言：“家之兴替，在于礼义，不在于富贵贫贱。”</a:t>
            </a:r>
          </a:p>
          <a:p>
            <a:r>
              <a:rPr lang="zh-CN" altLang="en-US" sz="1600" dirty="0">
                <a:latin typeface="方正粗黑宋简体" panose="02000000000000000000" pitchFamily="2" charset="-122"/>
                <a:ea typeface="方正粗黑宋简体" panose="02000000000000000000" pitchFamily="2" charset="-122"/>
              </a:rPr>
              <a:t>材料四：习近平总书记曾语重心长地指出：“不论时代发生多大变化，不论生活格局发生多大变化，我们都要重视家庭建设，注重家庭、注重家教、注重家风”。</a:t>
            </a:r>
          </a:p>
          <a:p>
            <a:r>
              <a:rPr lang="zh-CN" altLang="en-US" sz="1600" dirty="0">
                <a:latin typeface="方正粗黑宋简体" panose="02000000000000000000" pitchFamily="2" charset="-122"/>
                <a:ea typeface="方正粗黑宋简体" panose="02000000000000000000" pitchFamily="2" charset="-122"/>
              </a:rPr>
              <a:t>材料五：钱理群说：“为下一代人，特别是年轻人担忧，实在是杞人之忧。每代人都会有他们自己的问题，但既不能看得太重，而且最终也得靠他们自己来解决问题。一是要相信青年，二是要相信时间。”</a:t>
            </a:r>
          </a:p>
          <a:p>
            <a:r>
              <a:rPr lang="zh-CN" altLang="en-US" sz="1600" dirty="0"/>
              <a:t>每个时代，家风的内涵都会发生一些变化。以上材料触发了你怎样的联想和思考？请据此写一篇演讲稿，参加某社区“好家风、好家训、好家教”主题演讲比赛，谈你对以上现象的感受或认识</a:t>
            </a:r>
            <a:r>
              <a:rPr lang="zh-CN" altLang="en-US" sz="1600" dirty="0" smtClean="0"/>
              <a:t>。要求</a:t>
            </a:r>
            <a:r>
              <a:rPr lang="zh-CN" altLang="en-US" sz="1600" dirty="0"/>
              <a:t>：选好角度，确定立意，明确文体，自拟标题，不要套作，不得抄袭，不得泄露个人信息；不少于</a:t>
            </a:r>
            <a:r>
              <a:rPr lang="en-US" altLang="zh-CN" sz="1600" dirty="0"/>
              <a:t>800</a:t>
            </a:r>
            <a:r>
              <a:rPr lang="zh-CN" altLang="en-US" sz="1600" dirty="0"/>
              <a:t>字。</a:t>
            </a:r>
          </a:p>
          <a:p>
            <a:endParaRPr lang="zh-CN" altLang="en-US" sz="1600" dirty="0"/>
          </a:p>
          <a:p>
            <a:endParaRPr lang="zh-CN" altLang="en-US" sz="1600" dirty="0"/>
          </a:p>
        </p:txBody>
      </p:sp>
    </p:spTree>
    <p:extLst>
      <p:ext uri="{BB962C8B-B14F-4D97-AF65-F5344CB8AC3E}">
        <p14:creationId xmlns:p14="http://schemas.microsoft.com/office/powerpoint/2010/main" val="106807216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17203AB-3225-4082-B268-C3B73E74A937}"/>
              </a:ext>
            </a:extLst>
          </p:cNvPr>
          <p:cNvPicPr>
            <a:picLocks noChangeAspect="1"/>
          </p:cNvPicPr>
          <p:nvPr/>
        </p:nvPicPr>
        <p:blipFill>
          <a:blip r:embed="rId3"/>
          <a:stretch>
            <a:fillRect/>
          </a:stretch>
        </p:blipFill>
        <p:spPr>
          <a:xfrm>
            <a:off x="1" y="0"/>
            <a:ext cx="9141641" cy="5145088"/>
          </a:xfrm>
          <a:prstGeom prst="rect">
            <a:avLst/>
          </a:prstGeom>
        </p:spPr>
      </p:pic>
      <p:pic>
        <p:nvPicPr>
          <p:cNvPr id="17" name="图片 16">
            <a:extLst>
              <a:ext uri="{FF2B5EF4-FFF2-40B4-BE49-F238E27FC236}">
                <a16:creationId xmlns="" xmlns:a16="http://schemas.microsoft.com/office/drawing/2014/main" id="{DD03F89B-9329-48CB-8513-1E700A57CEEE}"/>
              </a:ext>
            </a:extLst>
          </p:cNvPr>
          <p:cNvPicPr>
            <a:picLocks noChangeAspect="1"/>
          </p:cNvPicPr>
          <p:nvPr/>
        </p:nvPicPr>
        <p:blipFill rotWithShape="1">
          <a:blip r:embed="rId4">
            <a:extLst>
              <a:ext uri="{28A0092B-C50C-407E-A947-70E740481C1C}">
                <a14:useLocalDpi xmlns:a14="http://schemas.microsoft.com/office/drawing/2010/main" val="0"/>
              </a:ext>
            </a:extLst>
          </a:blip>
          <a:srcRect l="38333" t="7415" r="31714" b="48004"/>
          <a:stretch/>
        </p:blipFill>
        <p:spPr>
          <a:xfrm>
            <a:off x="16308" y="0"/>
            <a:ext cx="1707502" cy="3593206"/>
          </a:xfrm>
          <a:prstGeom prst="rect">
            <a:avLst/>
          </a:prstGeom>
        </p:spPr>
      </p:pic>
      <p:pic>
        <p:nvPicPr>
          <p:cNvPr id="18" name="图片 17">
            <a:extLst>
              <a:ext uri="{FF2B5EF4-FFF2-40B4-BE49-F238E27FC236}">
                <a16:creationId xmlns="" xmlns:a16="http://schemas.microsoft.com/office/drawing/2014/main" id="{3E2EDCC9-8265-48D3-B668-4A4B456580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140" y="0"/>
            <a:ext cx="3872419" cy="4310743"/>
          </a:xfrm>
          <a:prstGeom prst="rect">
            <a:avLst/>
          </a:prstGeom>
        </p:spPr>
      </p:pic>
      <p:pic>
        <p:nvPicPr>
          <p:cNvPr id="7" name="图片 6">
            <a:extLst>
              <a:ext uri="{FF2B5EF4-FFF2-40B4-BE49-F238E27FC236}">
                <a16:creationId xmlns="" xmlns:a16="http://schemas.microsoft.com/office/drawing/2014/main" id="{66BF0FA7-4BF7-4968-85E4-18FCA41E4B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135087"/>
            <a:ext cx="2948921" cy="1998584"/>
          </a:xfrm>
          <a:prstGeom prst="rect">
            <a:avLst/>
          </a:prstGeom>
        </p:spPr>
      </p:pic>
      <p:pic>
        <p:nvPicPr>
          <p:cNvPr id="9" name="图片 8">
            <a:extLst>
              <a:ext uri="{FF2B5EF4-FFF2-40B4-BE49-F238E27FC236}">
                <a16:creationId xmlns="" xmlns:a16="http://schemas.microsoft.com/office/drawing/2014/main" id="{38CBE352-61E8-458D-9CBC-770ECBE7C5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8009" y="3045854"/>
            <a:ext cx="1276740" cy="1808478"/>
          </a:xfrm>
          <a:prstGeom prst="rect">
            <a:avLst/>
          </a:prstGeom>
        </p:spPr>
      </p:pic>
      <p:sp>
        <p:nvSpPr>
          <p:cNvPr id="19" name="文本框 18">
            <a:extLst>
              <a:ext uri="{FF2B5EF4-FFF2-40B4-BE49-F238E27FC236}">
                <a16:creationId xmlns="" xmlns:a16="http://schemas.microsoft.com/office/drawing/2014/main" id="{93DC3ED1-D6B5-4DDA-B70B-660CF11042DC}"/>
              </a:ext>
            </a:extLst>
          </p:cNvPr>
          <p:cNvSpPr txBox="1"/>
          <p:nvPr/>
        </p:nvSpPr>
        <p:spPr>
          <a:xfrm>
            <a:off x="3734395" y="671514"/>
            <a:ext cx="677108" cy="3802060"/>
          </a:xfrm>
          <a:prstGeom prst="rect">
            <a:avLst/>
          </a:prstGeom>
          <a:noFill/>
        </p:spPr>
        <p:txBody>
          <a:bodyPr vert="eaVert" wrap="square" rtlCol="0">
            <a:spAutoFit/>
          </a:bodyPr>
          <a:lstStyle/>
          <a:p>
            <a:r>
              <a:rPr lang="zh-CN" altLang="en-US" sz="3200" dirty="0" smtClean="0">
                <a:latin typeface="方正清刻本悦宋简体" panose="02000000000000000000" pitchFamily="2" charset="-122"/>
                <a:ea typeface="方正清刻本悦宋简体" panose="02000000000000000000" pitchFamily="2" charset="-122"/>
              </a:rPr>
              <a:t>谢谢大家</a:t>
            </a:r>
            <a:endParaRPr lang="zh-CN" altLang="en-US" sz="3200" dirty="0">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4217240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wipe(up)">
                                      <p:cBhvr>
                                        <p:cTn id="19" dur="12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0833" y="814192"/>
            <a:ext cx="8467594" cy="3402663"/>
          </a:xfrm>
          <a:prstGeom prst="rect">
            <a:avLst/>
          </a:prstGeom>
          <a:noFill/>
        </p:spPr>
        <p:txBody>
          <a:bodyPr wrap="square" rtlCol="0">
            <a:spAutoFit/>
          </a:bodyPr>
          <a:lstStyle/>
          <a:p>
            <a:pPr indent="266700">
              <a:lnSpc>
                <a:spcPts val="2600"/>
              </a:lnSpc>
            </a:pPr>
            <a:r>
              <a:rPr lang="zh-CN" altLang="zh-CN" kern="100" dirty="0" smtClean="0">
                <a:solidFill>
                  <a:prstClr val="black"/>
                </a:solidFill>
                <a:ea typeface="楷体" panose="02010609060101010101" pitchFamily="49" charset="-122"/>
                <a:cs typeface="Times New Roman" panose="02020603050405020304" pitchFamily="18" charset="0"/>
              </a:rPr>
              <a:t>亲爱的</a:t>
            </a:r>
            <a:r>
              <a:rPr lang="zh-CN" altLang="zh-CN" kern="100" dirty="0">
                <a:solidFill>
                  <a:prstClr val="black"/>
                </a:solidFill>
                <a:ea typeface="楷体" panose="02010609060101010101" pitchFamily="49" charset="-122"/>
                <a:cs typeface="Times New Roman" panose="02020603050405020304" pitchFamily="18" charset="0"/>
              </a:rPr>
              <a:t>同学们，每个时代，都有每个时代的困顿，科技时代也是如此，希望你们能常怀敬畏之心，居安思危，悲天悯人。三体里说：愿我们给岁月以文明，而不是给文明以岁月。今天，站在历史的临界点，让我们一同负责任的思考，人类文明的未来将面临的未知是怎样的暗涌洪流。唯有常怀敬畏之心</a:t>
            </a:r>
            <a:r>
              <a:rPr lang="en-US" altLang="zh-CN" kern="100" dirty="0">
                <a:solidFill>
                  <a:prstClr val="black"/>
                </a:solidFill>
                <a:ea typeface="楷体" panose="02010609060101010101" pitchFamily="49" charset="-122"/>
                <a:cs typeface="Times New Roman" panose="02020603050405020304" pitchFamily="18" charset="0"/>
              </a:rPr>
              <a:t>:</a:t>
            </a:r>
            <a:r>
              <a:rPr lang="zh-CN" altLang="zh-CN" kern="100" dirty="0">
                <a:solidFill>
                  <a:prstClr val="black"/>
                </a:solidFill>
                <a:ea typeface="楷体" panose="02010609060101010101" pitchFamily="49" charset="-122"/>
                <a:cs typeface="Times New Roman" panose="02020603050405020304" pitchFamily="18" charset="0"/>
              </a:rPr>
              <a:t>敬畏科技、敬畏自然、敬畏规则、敬畏生命、敬畏人性，你们的未来，才能不辜负科技带来的乐趣以及我们肩膀上的责任和担当。</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600"/>
              </a:lnSpc>
            </a:pPr>
            <a:r>
              <a:rPr lang="zh-CN" altLang="zh-CN" kern="100" dirty="0">
                <a:solidFill>
                  <a:prstClr val="black"/>
                </a:solidFill>
                <a:ea typeface="楷体" panose="02010609060101010101" pitchFamily="49" charset="-122"/>
                <a:cs typeface="Times New Roman" panose="02020603050405020304" pitchFamily="18" charset="0"/>
              </a:rPr>
              <a:t>除此以外，我也希望你们既能够勇于发明创造，又能够以自己劳动，自己执子，自己写诗为乐。</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600"/>
              </a:lnSpc>
            </a:pPr>
            <a:r>
              <a:rPr lang="zh-CN" altLang="zh-CN" kern="100" dirty="0">
                <a:solidFill>
                  <a:prstClr val="black"/>
                </a:solidFill>
                <a:ea typeface="楷体" panose="02010609060101010101" pitchFamily="49" charset="-122"/>
                <a:cs typeface="Times New Roman" panose="02020603050405020304" pitchFamily="18" charset="0"/>
              </a:rPr>
              <a:t>谢谢大家！</a:t>
            </a:r>
            <a:endParaRPr lang="zh-CN" altLang="zh-CN" kern="100" dirty="0">
              <a:solidFill>
                <a:prstClr val="black"/>
              </a:solidFill>
              <a:ea typeface="宋体" panose="02010600030101010101" pitchFamily="2" charset="-122"/>
              <a:cs typeface="Times New Roman" panose="02020603050405020304" pitchFamily="18" charset="0"/>
            </a:endParaRPr>
          </a:p>
          <a:p>
            <a:pPr indent="266700">
              <a:lnSpc>
                <a:spcPts val="2600"/>
              </a:lnSpc>
            </a:pPr>
            <a:r>
              <a:rPr lang="en-US" altLang="zh-CN" kern="1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solidFill>
                <a:prstClr val="black"/>
              </a:solidFill>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8055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2943" t="58712" r="79920" b="24000"/>
          <a:stretch/>
        </p:blipFill>
        <p:spPr>
          <a:xfrm>
            <a:off x="285726" y="4250066"/>
            <a:ext cx="652714" cy="895022"/>
          </a:xfrm>
          <a:prstGeom prst="rect">
            <a:avLst/>
          </a:prstGeom>
        </p:spPr>
      </p:pic>
      <p:sp>
        <p:nvSpPr>
          <p:cNvPr id="4" name="内容占位符 2"/>
          <p:cNvSpPr txBox="1">
            <a:spLocks/>
          </p:cNvSpPr>
          <p:nvPr/>
        </p:nvSpPr>
        <p:spPr>
          <a:xfrm>
            <a:off x="508107" y="457200"/>
            <a:ext cx="8038141" cy="494461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认清高考作文命题的发展方向：价值观导向</a:t>
            </a:r>
          </a:p>
          <a:p>
            <a:r>
              <a:rPr lang="zh-CN" altLang="en-US" sz="2400" b="1" dirty="0" smtClean="0">
                <a:solidFill>
                  <a:srgbClr val="FF0000"/>
                </a:solidFill>
                <a:latin typeface="Hiragino Sans GB"/>
              </a:rPr>
              <a:t>力求将彰显宏大主题与贴近考生实际相结合，以厚重感与鲜活性兼具的材料、新颖而灵动的形式，直观而巧妙地反映时代精神，正面而有策略地传递价值观念，</a:t>
            </a:r>
            <a:r>
              <a:rPr lang="zh-CN" altLang="en-US" sz="2400" b="1" dirty="0" smtClean="0">
                <a:latin typeface="Hiragino Sans GB"/>
              </a:rPr>
              <a:t>在考查、区分考生语言文字表达能力的同时，有效落实对其思维品质和创新能力的测评</a:t>
            </a:r>
            <a:endParaRPr lang="en-US" altLang="zh-CN" sz="2400" b="1" dirty="0" smtClean="0">
              <a:latin typeface="Hiragino Sans GB"/>
            </a:endParaRPr>
          </a:p>
          <a:p>
            <a:r>
              <a:rPr lang="zh-CN" altLang="en-US" sz="2400" b="1" dirty="0" smtClean="0">
                <a:latin typeface="Hiragino Sans GB"/>
              </a:rPr>
              <a:t>过去作文要么侧重时代要么侧重个人，侧重时代容易空泛，</a:t>
            </a:r>
            <a:r>
              <a:rPr lang="zh-CN" altLang="en-US" sz="2400" b="1" dirty="0">
                <a:solidFill>
                  <a:prstClr val="black"/>
                </a:solidFill>
                <a:latin typeface="Hiragino Sans GB"/>
              </a:rPr>
              <a:t>容易</a:t>
            </a:r>
            <a:r>
              <a:rPr lang="zh-CN" altLang="en-US" sz="2400" b="1" dirty="0" smtClean="0">
                <a:latin typeface="Hiragino Sans GB"/>
              </a:rPr>
              <a:t>被“压中”；侧重个人容易被“宿构”，写成套路。而今年的作文题凸显时代特色，引导考生从大时代中寻找个人意义，从传统文化中汲取养分，在立德树人和文化自信方面更进一步，在语文思维品质和表达能力的考查上更上一层楼。</a:t>
            </a:r>
            <a:endParaRPr lang="en-US" altLang="zh-CN" sz="2400" b="1" dirty="0" smtClean="0">
              <a:latin typeface="Hiragino Sans GB"/>
            </a:endParaRPr>
          </a:p>
        </p:txBody>
      </p:sp>
    </p:spTree>
    <p:extLst>
      <p:ext uri="{BB962C8B-B14F-4D97-AF65-F5344CB8AC3E}">
        <p14:creationId xmlns:p14="http://schemas.microsoft.com/office/powerpoint/2010/main" val="21890081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896113" y="822960"/>
            <a:ext cx="7187184" cy="5375021"/>
          </a:xfrm>
          <a:prstGeom prst="rect">
            <a:avLst/>
          </a:prstGeom>
        </p:spPr>
        <p:txBody>
          <a:bodyPr lIns="87302" tIns="43651" rIns="87302" bIns="43651"/>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Tx/>
              <a:buNone/>
            </a:pPr>
            <a:r>
              <a:rPr lang="zh-CN" altLang="en-US" sz="2400" b="1" noProof="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400" b="1" noProof="1"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607512" y="1279089"/>
            <a:ext cx="8041710" cy="3970318"/>
          </a:xfrm>
          <a:prstGeom prst="rect">
            <a:avLst/>
          </a:prstGeom>
        </p:spPr>
        <p:txBody>
          <a:bodyPr wrap="square">
            <a:spAutoFit/>
          </a:bodyPr>
          <a:lstStyle/>
          <a:p>
            <a:r>
              <a:rPr lang="zh-CN" altLang="en-US" sz="2800" dirty="0" smtClean="0">
                <a:solidFill>
                  <a:prstClr val="black"/>
                </a:solidFill>
              </a:rPr>
              <a:t>                           导向性是广泛的</a:t>
            </a:r>
            <a:endParaRPr lang="en-US" altLang="zh-CN" sz="2800" dirty="0" smtClean="0">
              <a:solidFill>
                <a:prstClr val="black"/>
              </a:solidFill>
            </a:endParaRPr>
          </a:p>
          <a:p>
            <a:r>
              <a:rPr lang="zh-CN" altLang="en-US" sz="2800" dirty="0" smtClean="0">
                <a:solidFill>
                  <a:prstClr val="black"/>
                </a:solidFill>
              </a:rPr>
              <a:t>    红色</a:t>
            </a:r>
            <a:r>
              <a:rPr lang="zh-CN" altLang="en-US" sz="2800" dirty="0">
                <a:solidFill>
                  <a:prstClr val="black"/>
                </a:solidFill>
              </a:rPr>
              <a:t>基因是实现中华民族伟大复兴的力量源泉。井冈山精神、长征精神、延安精神和西柏坡精神都是红色基因的精髓，是激励人们拼博奋进的强大精神支柱。和平建设时期形成的大庆精神、“两弹一星”精神、抗洪精神、抗震救灾精神、载人航天精神，是红色基因得以传承的体现。改革开放四十年之所以取得举世瞩目的伟大成就，正是因为从红色基因中汲取了无穷的力量。</a:t>
            </a:r>
          </a:p>
        </p:txBody>
      </p:sp>
    </p:spTree>
    <p:extLst>
      <p:ext uri="{BB962C8B-B14F-4D97-AF65-F5344CB8AC3E}">
        <p14:creationId xmlns:p14="http://schemas.microsoft.com/office/powerpoint/2010/main" val="71654477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4F62B459-254F-481C-925E-EE6F209FCC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954" y="2815113"/>
            <a:ext cx="3801689" cy="2138449"/>
          </a:xfrm>
          <a:prstGeom prst="rect">
            <a:avLst/>
          </a:prstGeom>
        </p:spPr>
      </p:pic>
      <p:grpSp>
        <p:nvGrpSpPr>
          <p:cNvPr id="3" name="组合 2"/>
          <p:cNvGrpSpPr/>
          <p:nvPr/>
        </p:nvGrpSpPr>
        <p:grpSpPr>
          <a:xfrm>
            <a:off x="1028007" y="2166525"/>
            <a:ext cx="2611306" cy="1717812"/>
            <a:chOff x="891470" y="1447086"/>
            <a:chExt cx="4726277" cy="3067432"/>
          </a:xfrm>
          <a:solidFill>
            <a:srgbClr val="FFFFFF"/>
          </a:solidFill>
        </p:grpSpPr>
        <p:sp>
          <p:nvSpPr>
            <p:cNvPr id="2" name="椭圆 1"/>
            <p:cNvSpPr/>
            <p:nvPr/>
          </p:nvSpPr>
          <p:spPr>
            <a:xfrm>
              <a:off x="1465787" y="1447086"/>
              <a:ext cx="3067432" cy="3067432"/>
            </a:xfrm>
            <a:prstGeom prst="ellipse">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470" y="3176674"/>
              <a:ext cx="1819603" cy="696388"/>
            </a:xfrm>
            <a:prstGeom prst="rect">
              <a:avLst/>
            </a:prstGeom>
            <a:noFill/>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5340" y="2097355"/>
              <a:ext cx="2372407" cy="787479"/>
            </a:xfrm>
            <a:prstGeom prst="rect">
              <a:avLst/>
            </a:prstGeom>
            <a:noFill/>
          </p:spPr>
        </p:pic>
      </p:grpSp>
      <p:sp>
        <p:nvSpPr>
          <p:cNvPr id="5" name="矩形 4"/>
          <p:cNvSpPr/>
          <p:nvPr/>
        </p:nvSpPr>
        <p:spPr>
          <a:xfrm>
            <a:off x="4132471" y="1232749"/>
            <a:ext cx="4572000" cy="3477875"/>
          </a:xfrm>
          <a:prstGeom prst="rect">
            <a:avLst/>
          </a:prstGeom>
        </p:spPr>
        <p:txBody>
          <a:bodyPr>
            <a:spAutoFit/>
          </a:bodyPr>
          <a:lstStyle/>
          <a:p>
            <a:pPr indent="229235" algn="just">
              <a:defRPr/>
            </a:pP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今年高考语文加大了对学生的逻辑思维能力和形象思维能力的全面测查。命题专家介绍，全国</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Ⅱ</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卷作文</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幸存者偏差</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，是深化对逻辑思维、批判性思维的考查；上海卷作文试题</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被需要</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为考生的写作内容提供了丰富的逻辑关系与层次，便于集中考查考生的思维品质和表达水平；天津卷作文试题要求考生围绕</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器</a:t>
            </a:r>
            <a:r>
              <a:rPr lang="en-US"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展开联想和思考，贴近生活实际，在提供多向思维路径的同时，又有一定的思维梯度。</a:t>
            </a:r>
          </a:p>
        </p:txBody>
      </p:sp>
      <p:sp>
        <p:nvSpPr>
          <p:cNvPr id="18" name="标题 1"/>
          <p:cNvSpPr txBox="1">
            <a:spLocks/>
          </p:cNvSpPr>
          <p:nvPr/>
        </p:nvSpPr>
        <p:spPr>
          <a:xfrm>
            <a:off x="-405414" y="381110"/>
            <a:ext cx="10512426" cy="132556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600" b="1" dirty="0" smtClean="0">
                <a:latin typeface="微软雅黑" panose="020B0503020204020204" pitchFamily="34" charset="-122"/>
                <a:ea typeface="微软雅黑" panose="020B0503020204020204" pitchFamily="34" charset="-122"/>
                <a:sym typeface="微软雅黑" panose="020B0503020204020204" pitchFamily="34" charset="-122"/>
              </a:rPr>
              <a:t>高考命题价值理念：   思辨性</a:t>
            </a:r>
          </a:p>
        </p:txBody>
      </p:sp>
    </p:spTree>
    <p:extLst>
      <p:ext uri="{BB962C8B-B14F-4D97-AF65-F5344CB8AC3E}">
        <p14:creationId xmlns:p14="http://schemas.microsoft.com/office/powerpoint/2010/main" val="22328527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896113" y="822960"/>
            <a:ext cx="7187184" cy="5375021"/>
          </a:xfrm>
          <a:prstGeom prst="rect">
            <a:avLst/>
          </a:prstGeom>
        </p:spPr>
        <p:txBody>
          <a:bodyPr lIns="87302" tIns="43651" rIns="87302" bIns="43651"/>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Tx/>
              <a:buNone/>
            </a:pPr>
            <a:r>
              <a:rPr lang="zh-CN" altLang="en-US" sz="2400" b="1" noProof="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温儒敏：高考作文也应该尽量避开政治思想的内容而专门着眼于写作能力事项的考察。高考作文不可能“包打天下”，应该纯粹一点。它考查的应该主要是“语文”的“写作能力”，而不应该过多承担“文化的”“政治的”“民族的”“国家的”“社会改造”“弘扬正能量”的功能，一道小小高考题可以谈论“一带一路”“空气污染”“移动支付”，但不可能解决国家的政治经济军事问题，也不可能成为千古文人意淫的什么“经国之大业、不朽之胜事”，</a:t>
            </a:r>
            <a:r>
              <a:rPr lang="zh-CN" altLang="en-US" sz="2400" b="1" noProof="1"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它考查的只能是：作为合格公民或国民应该具备的适应社会生活学习工作需要的基本写作能力。</a:t>
            </a:r>
          </a:p>
        </p:txBody>
      </p:sp>
    </p:spTree>
    <p:extLst>
      <p:ext uri="{BB962C8B-B14F-4D97-AF65-F5344CB8AC3E}">
        <p14:creationId xmlns:p14="http://schemas.microsoft.com/office/powerpoint/2010/main" val="100193885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a:spLocks noChangeAspect="1"/>
          </p:cNvSpPr>
          <p:nvPr/>
        </p:nvSpPr>
        <p:spPr>
          <a:xfrm>
            <a:off x="1127955" y="2129052"/>
            <a:ext cx="2160000" cy="21606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cs typeface="+mn-ea"/>
              <a:sym typeface="+mn-lt"/>
            </a:endParaRPr>
          </a:p>
        </p:txBody>
      </p:sp>
      <p:pic>
        <p:nvPicPr>
          <p:cNvPr id="35" name="图片 34"/>
          <p:cNvPicPr>
            <a:picLocks noChangeAspect="1"/>
          </p:cNvPicPr>
          <p:nvPr/>
        </p:nvPicPr>
        <p:blipFill rotWithShape="1">
          <a:blip r:embed="rId3" cstate="screen">
            <a:extLst>
              <a:ext uri="{28A0092B-C50C-407E-A947-70E740481C1C}">
                <a14:useLocalDpi xmlns:a14="http://schemas.microsoft.com/office/drawing/2010/main"/>
              </a:ext>
            </a:extLst>
          </a:blip>
          <a:srcRect r="78994"/>
          <a:stretch/>
        </p:blipFill>
        <p:spPr>
          <a:xfrm>
            <a:off x="1398837" y="3506477"/>
            <a:ext cx="384437" cy="1566483"/>
          </a:xfrm>
          <a:prstGeom prst="rect">
            <a:avLst/>
          </a:prstGeom>
        </p:spPr>
      </p:pic>
      <p:pic>
        <p:nvPicPr>
          <p:cNvPr id="4" name="图片 3">
            <a:extLst>
              <a:ext uri="{FF2B5EF4-FFF2-40B4-BE49-F238E27FC236}">
                <a16:creationId xmlns="" xmlns:a16="http://schemas.microsoft.com/office/drawing/2014/main" id="{7C7E9638-8993-4867-9B3D-6D5C25F0AF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003" y="1134214"/>
            <a:ext cx="1466053" cy="3607956"/>
          </a:xfrm>
          <a:prstGeom prst="rect">
            <a:avLst/>
          </a:prstGeom>
        </p:spPr>
      </p:pic>
      <p:sp>
        <p:nvSpPr>
          <p:cNvPr id="6" name="标题 1"/>
          <p:cNvSpPr txBox="1">
            <a:spLocks/>
          </p:cNvSpPr>
          <p:nvPr/>
        </p:nvSpPr>
        <p:spPr>
          <a:xfrm>
            <a:off x="1398837" y="303398"/>
            <a:ext cx="7452555" cy="525562"/>
          </a:xfrm>
          <a:prstGeom prst="rect">
            <a:avLst/>
          </a:prstGeom>
          <a:solidFill>
            <a:srgbClr val="FBF4E3"/>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疯传两份状元名单的思考</a:t>
            </a:r>
            <a:br>
              <a:rPr lang="zh-CN" altLang="en-US"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br>
            <a:endParaRPr lang="zh-CN" altLang="en-US"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内容占位符 2"/>
          <p:cNvSpPr txBox="1">
            <a:spLocks/>
          </p:cNvSpPr>
          <p:nvPr/>
        </p:nvSpPr>
        <p:spPr>
          <a:xfrm>
            <a:off x="1270821" y="828960"/>
            <a:ext cx="7452555" cy="502265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第一份名单：傅以渐、王式丹、毕沅、林召堂、王云锦、刘子壮、陈沆、刘福姚、刘春霖。</a:t>
            </a:r>
            <a:endPar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第二份名单：李渔、洪昇、顾炎武、金圣叹、黄宗羲、吴敬梓、蒲松龄、洪秀全、袁世凯。哪份名单上你认识的人多一些？</a:t>
            </a:r>
          </a:p>
          <a:p>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答案揭晓：前者全是清朝科举状元；后者全是当时落第秀才。</a:t>
            </a:r>
          </a:p>
          <a:p>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一眼看到这条广播，感觉挺有道理的，论据充足，论证有力，实在是安慰今天高考孩子的一剂良药：即使你这次高考没考好，也不代表你这一辈子就完蛋了。看看这份名单上的人，后者全都落榜，但现在流传千古，我们永远怀念他；前者虽然是当年的状元，可现在谁还知道他们。所以，成功和学历并没有半毛钱关系！安心去考，落榜了也能有大好前程！</a:t>
            </a:r>
          </a:p>
          <a:p>
            <a:endParaRPr lang="zh-CN" altLang="en-US" dirty="0" smtClean="0">
              <a:solidFill>
                <a:prstClr val="black"/>
              </a:solidFill>
            </a:endParaRPr>
          </a:p>
        </p:txBody>
      </p:sp>
    </p:spTree>
    <p:extLst>
      <p:ext uri="{BB962C8B-B14F-4D97-AF65-F5344CB8AC3E}">
        <p14:creationId xmlns:p14="http://schemas.microsoft.com/office/powerpoint/2010/main" val="577430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2942" y="200417"/>
            <a:ext cx="8523962" cy="4596130"/>
          </a:xfrm>
          <a:prstGeom prst="rect">
            <a:avLst/>
          </a:prstGeom>
          <a:noFill/>
        </p:spPr>
        <p:txBody>
          <a:bodyPr wrap="square" rtlCol="0">
            <a:spAutoFit/>
          </a:bodyPr>
          <a:lstStyle/>
          <a:p>
            <a:pPr marL="342900" lvl="0">
              <a:spcBef>
                <a:spcPts val="215"/>
              </a:spcBef>
            </a:pPr>
            <a:r>
              <a:rPr lang="zh-CN" altLang="zh-CN" dirty="0">
                <a:solidFill>
                  <a:prstClr val="black"/>
                </a:solidFill>
                <a:latin typeface="宋体" panose="02010600030101010101" pitchFamily="2" charset="-122"/>
                <a:ea typeface="宋体" panose="02010600030101010101" pitchFamily="2" charset="-122"/>
                <a:cs typeface="宋体" panose="02010600030101010101" pitchFamily="2" charset="-122"/>
              </a:rPr>
              <a:t>阅读下面的材料，根据要求写作。 </a:t>
            </a:r>
          </a:p>
          <a:p>
            <a:pPr marL="76200" marR="99060" lvl="0" indent="266065">
              <a:lnSpc>
                <a:spcPct val="115000"/>
              </a:lnSpc>
              <a:spcBef>
                <a:spcPts val="215"/>
              </a:spcBef>
            </a:pPr>
            <a:r>
              <a:rPr lang="zh-CN" altLang="zh-CN" sz="2000" dirty="0">
                <a:solidFill>
                  <a:prstClr val="black"/>
                </a:solidFill>
                <a:latin typeface="宋体" panose="02010600030101010101" pitchFamily="2" charset="-122"/>
                <a:ea typeface="楷体" panose="02010609060101010101" pitchFamily="49" charset="-122"/>
                <a:cs typeface="宋体" panose="02010600030101010101" pitchFamily="2" charset="-122"/>
              </a:rPr>
              <a:t>上世纪五六十年代，“宁可少活 </a:t>
            </a:r>
            <a:r>
              <a:rPr lang="zh-CN" altLang="zh-CN" sz="2000" dirty="0">
                <a:solidFill>
                  <a:prstClr val="black"/>
                </a:solidFill>
                <a:latin typeface="宋体" panose="02010600030101010101" pitchFamily="2" charset="-122"/>
                <a:ea typeface="Times New Roman" panose="02020603050405020304" pitchFamily="18" charset="0"/>
                <a:cs typeface="宋体" panose="02010600030101010101" pitchFamily="2" charset="-122"/>
              </a:rPr>
              <a:t>20 </a:t>
            </a:r>
            <a:r>
              <a:rPr lang="zh-CN" altLang="zh-CN" sz="2000" dirty="0">
                <a:solidFill>
                  <a:prstClr val="black"/>
                </a:solidFill>
                <a:latin typeface="宋体" panose="02010600030101010101" pitchFamily="2" charset="-122"/>
                <a:ea typeface="楷体" panose="02010609060101010101" pitchFamily="49" charset="-122"/>
                <a:cs typeface="宋体" panose="02010600030101010101" pitchFamily="2" charset="-122"/>
              </a:rPr>
              <a:t>年，拼命也要拿下大油田”“有条件要上，没有条件创造条件也要上”，铁人王进喜带领工人克服万难，创造了我国石油工业发展的奇迹。</a:t>
            </a:r>
            <a:r>
              <a:rPr lang="zh-CN" altLang="zh-CN" sz="2000" spc="-55" dirty="0">
                <a:solidFill>
                  <a:prstClr val="black"/>
                </a:solidFill>
                <a:latin typeface="宋体" panose="02010600030101010101" pitchFamily="2" charset="-122"/>
                <a:ea typeface="楷体" panose="02010609060101010101" pitchFamily="49" charset="-122"/>
                <a:cs typeface="宋体" panose="02010600030101010101" pitchFamily="2" charset="-122"/>
              </a:rPr>
              <a:t>上世纪七八十年代，“知识就是力量”“时间就是生命”，陈景润等一批科学家与时间</a:t>
            </a:r>
            <a:r>
              <a:rPr lang="zh-CN" altLang="zh-CN" sz="2000" spc="-30" dirty="0">
                <a:solidFill>
                  <a:prstClr val="black"/>
                </a:solidFill>
                <a:latin typeface="宋体" panose="02010600030101010101" pitchFamily="2" charset="-122"/>
                <a:ea typeface="楷体" panose="02010609060101010101" pitchFamily="49" charset="-122"/>
                <a:cs typeface="宋体" panose="02010600030101010101" pitchFamily="2" charset="-122"/>
              </a:rPr>
              <a:t>赛跑，刻苦钻研，大大提升了我国的科研文化水平。</a:t>
            </a:r>
            <a:r>
              <a:rPr lang="zh-CN" altLang="zh-CN" sz="2000" spc="-80" dirty="0">
                <a:solidFill>
                  <a:prstClr val="black"/>
                </a:solidFill>
                <a:latin typeface="宋体" panose="02010600030101010101" pitchFamily="2" charset="-122"/>
                <a:ea typeface="楷体" panose="02010609060101010101" pitchFamily="49" charset="-122"/>
                <a:cs typeface="宋体" panose="02010600030101010101" pitchFamily="2" charset="-122"/>
              </a:rPr>
              <a:t>新世纪，互联网风起云涌，“企业家就应为社会创造环境，企业家务必要有创新精神”，</a:t>
            </a:r>
            <a:r>
              <a:rPr lang="zh-CN" altLang="zh-CN" sz="2000" spc="-35" dirty="0">
                <a:solidFill>
                  <a:prstClr val="black"/>
                </a:solidFill>
                <a:latin typeface="宋体" panose="02010600030101010101" pitchFamily="2" charset="-122"/>
                <a:ea typeface="楷体" panose="02010609060101010101" pitchFamily="49" charset="-122"/>
                <a:cs typeface="宋体" panose="02010600030101010101" pitchFamily="2" charset="-122"/>
              </a:rPr>
              <a:t>马云带领员工改变观念，改变世界，阿里成为全球最具跨时代意义的公司之一。</a:t>
            </a:r>
            <a:endParaRPr lang="zh-CN" altLang="zh-CN" sz="2000" dirty="0">
              <a:solidFill>
                <a:prstClr val="black"/>
              </a:solidFill>
              <a:latin typeface="宋体" panose="02010600030101010101" pitchFamily="2" charset="-122"/>
              <a:ea typeface="宋体" panose="02010600030101010101" pitchFamily="2" charset="-122"/>
              <a:cs typeface="宋体" panose="02010600030101010101" pitchFamily="2" charset="-122"/>
            </a:endParaRPr>
          </a:p>
          <a:p>
            <a:pPr lvl="0"/>
            <a:r>
              <a:rPr lang="zh-CN" altLang="zh-CN" sz="2800" spc="-45" dirty="0">
                <a:solidFill>
                  <a:prstClr val="black"/>
                </a:solidFill>
                <a:ea typeface="宋体" panose="02010600030101010101" pitchFamily="2" charset="-122"/>
                <a:cs typeface="宋体" panose="02010600030101010101" pitchFamily="2" charset="-122"/>
              </a:rPr>
              <a:t>一个时代有一个时代的劳动者，一个时代有一个时代的劳动精神。以上材料触发了你怎</a:t>
            </a:r>
            <a:r>
              <a:rPr lang="zh-CN" altLang="zh-CN" sz="2800" spc="-40" dirty="0">
                <a:solidFill>
                  <a:prstClr val="black"/>
                </a:solidFill>
                <a:ea typeface="宋体" panose="02010600030101010101" pitchFamily="2" charset="-122"/>
                <a:cs typeface="宋体" panose="02010600030101010101" pitchFamily="2" charset="-122"/>
              </a:rPr>
              <a:t>样的联想和感悟？请写一篇演讲稿，在“发扬劳动精神，逐梦新时代”的主题班会上</a:t>
            </a:r>
            <a:endParaRPr lang="zh-CN" altLang="en-US" sz="2800" dirty="0">
              <a:solidFill>
                <a:prstClr val="black"/>
              </a:solidFill>
            </a:endParaRPr>
          </a:p>
        </p:txBody>
      </p:sp>
    </p:spTree>
    <p:extLst>
      <p:ext uri="{BB962C8B-B14F-4D97-AF65-F5344CB8AC3E}">
        <p14:creationId xmlns:p14="http://schemas.microsoft.com/office/powerpoint/2010/main" val="4249329739"/>
      </p:ext>
    </p:extLst>
  </p:cSld>
  <p:clrMapOvr>
    <a:masterClrMapping/>
  </p:clrMapOvr>
  <p:transition advClick="0" advTm="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2943" t="58712" r="79920" b="24000"/>
          <a:stretch/>
        </p:blipFill>
        <p:spPr>
          <a:xfrm>
            <a:off x="285726" y="4250066"/>
            <a:ext cx="652714" cy="895022"/>
          </a:xfrm>
          <a:prstGeom prst="rect">
            <a:avLst/>
          </a:prstGeom>
        </p:spPr>
      </p:pic>
      <p:sp>
        <p:nvSpPr>
          <p:cNvPr id="8" name="内容占位符 2"/>
          <p:cNvSpPr txBox="1">
            <a:spLocks/>
          </p:cNvSpPr>
          <p:nvPr/>
        </p:nvSpPr>
        <p:spPr>
          <a:xfrm>
            <a:off x="285726" y="430134"/>
            <a:ext cx="8602242" cy="581183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smtClean="0">
                <a:solidFill>
                  <a:srgbClr val="333333"/>
                </a:solidFill>
                <a:latin typeface="Microsoft YaHei UI" panose="020B0503020204020204" pitchFamily="34" charset="-122"/>
              </a:rPr>
              <a:t>   孙绍振：从历史和世界视野看高考作文命题的理性思维走向</a:t>
            </a:r>
            <a:endParaRPr lang="en-US" altLang="zh-CN" b="1" dirty="0" smtClean="0">
              <a:solidFill>
                <a:srgbClr val="333333"/>
              </a:solidFill>
              <a:latin typeface="Microsoft YaHei UI" panose="020B0503020204020204" pitchFamily="34" charset="-122"/>
            </a:endParaRPr>
          </a:p>
          <a:p>
            <a:r>
              <a:rPr lang="zh-CN" altLang="en-US" b="1" dirty="0" smtClean="0">
                <a:solidFill>
                  <a:srgbClr val="333333"/>
                </a:solidFill>
                <a:latin typeface="Microsoft YaHei UI" panose="020B0503020204020204" pitchFamily="34" charset="-122"/>
              </a:rPr>
              <a:t>十几年来，经历了曲折的实践，有成功的经验，也有失败的教训，在以下三点上得到共识：</a:t>
            </a:r>
            <a:r>
              <a:rPr lang="zh-CN" altLang="en-US" b="1" dirty="0" smtClean="0">
                <a:solidFill>
                  <a:srgbClr val="FF2941"/>
                </a:solidFill>
                <a:latin typeface="Microsoft YaHei UI" panose="020B0503020204020204" pitchFamily="34" charset="-122"/>
              </a:rPr>
              <a:t>第一，开放性与导向性的统一；第二，命题的思维模式，大致由显性的或者是隐性的矛盾组成；第三，与之紧密联系的，是文体从着重抒情散文，向理性议论转化。</a:t>
            </a:r>
            <a:endParaRPr lang="en-US" altLang="zh-CN" b="1" dirty="0" smtClean="0">
              <a:solidFill>
                <a:srgbClr val="FF2941"/>
              </a:solidFill>
              <a:latin typeface="Microsoft YaHei UI" panose="020B0503020204020204" pitchFamily="34" charset="-122"/>
            </a:endParaRPr>
          </a:p>
          <a:p>
            <a:r>
              <a:rPr lang="zh-CN" altLang="en-US" b="1" dirty="0" smtClean="0">
                <a:solidFill>
                  <a:srgbClr val="FF2941"/>
                </a:solidFill>
                <a:latin typeface="Microsoft YaHei UI" panose="020B0503020204020204" pitchFamily="34" charset="-122"/>
              </a:rPr>
              <a:t>智性议论的选择还是世界高考命题的共同取向。</a:t>
            </a:r>
            <a:endParaRPr lang="en-US" altLang="zh-CN" b="1" dirty="0" smtClean="0">
              <a:solidFill>
                <a:srgbClr val="FF2941"/>
              </a:solidFill>
              <a:latin typeface="Microsoft YaHei UI" panose="020B0503020204020204" pitchFamily="34" charset="-122"/>
            </a:endParaRPr>
          </a:p>
          <a:p>
            <a:r>
              <a:rPr lang="zh-CN" altLang="en-US" b="1" dirty="0" smtClean="0">
                <a:solidFill>
                  <a:srgbClr val="333333"/>
                </a:solidFill>
                <a:latin typeface="Microsoft YaHei UI" panose="020B0503020204020204" pitchFamily="34" charset="-122"/>
              </a:rPr>
              <a:t>清朝最后一次科举殿试第一场史论题目如下：</a:t>
            </a:r>
            <a:r>
              <a:rPr lang="en-US" altLang="zh-CN" b="1" dirty="0" smtClean="0">
                <a:solidFill>
                  <a:srgbClr val="333333"/>
                </a:solidFill>
                <a:latin typeface="Microsoft YaHei UI" panose="020B0503020204020204" pitchFamily="34" charset="-122"/>
              </a:rPr>
              <a:t>1.</a:t>
            </a:r>
            <a:r>
              <a:rPr lang="zh-CN" altLang="en-US" b="1" dirty="0" smtClean="0">
                <a:solidFill>
                  <a:srgbClr val="333333"/>
                </a:solidFill>
                <a:latin typeface="Microsoft YaHei UI" panose="020B0503020204020204" pitchFamily="34" charset="-122"/>
              </a:rPr>
              <a:t>周唐外重内轻，秦魏外轻内重各有得论；</a:t>
            </a:r>
            <a:r>
              <a:rPr lang="en-US" altLang="zh-CN" b="1" dirty="0" smtClean="0">
                <a:solidFill>
                  <a:srgbClr val="333333"/>
                </a:solidFill>
                <a:latin typeface="Microsoft YaHei UI" panose="020B0503020204020204" pitchFamily="34" charset="-122"/>
              </a:rPr>
              <a:t>2.</a:t>
            </a:r>
            <a:r>
              <a:rPr lang="zh-CN" altLang="en-US" b="1" dirty="0" smtClean="0">
                <a:solidFill>
                  <a:srgbClr val="333333"/>
                </a:solidFill>
                <a:latin typeface="Microsoft YaHei UI" panose="020B0503020204020204" pitchFamily="34" charset="-122"/>
              </a:rPr>
              <a:t>诸葛亮无申商之心而用其术，王安石用申商之实而讳其名论。</a:t>
            </a:r>
            <a:endParaRPr lang="en-US" altLang="zh-CN" b="1" dirty="0" smtClean="0">
              <a:solidFill>
                <a:srgbClr val="333333"/>
              </a:solidFill>
              <a:latin typeface="Microsoft YaHei UI" panose="020B0503020204020204" pitchFamily="34" charset="-122"/>
            </a:endParaRPr>
          </a:p>
          <a:p>
            <a:r>
              <a:rPr lang="zh-CN" altLang="en-US" b="1" dirty="0" smtClean="0">
                <a:solidFill>
                  <a:srgbClr val="333333"/>
                </a:solidFill>
                <a:latin typeface="Microsoft YaHei UI" panose="020B0503020204020204" pitchFamily="34" charset="-122"/>
              </a:rPr>
              <a:t>全国</a:t>
            </a:r>
            <a:r>
              <a:rPr lang="en-US" altLang="zh-CN" b="1" dirty="0" smtClean="0">
                <a:solidFill>
                  <a:srgbClr val="333333"/>
                </a:solidFill>
                <a:latin typeface="Microsoft YaHei UI" panose="020B0503020204020204" pitchFamily="34" charset="-122"/>
              </a:rPr>
              <a:t>III</a:t>
            </a:r>
            <a:r>
              <a:rPr lang="zh-CN" altLang="en-US" b="1" dirty="0" smtClean="0">
                <a:solidFill>
                  <a:srgbClr val="333333"/>
                </a:solidFill>
                <a:latin typeface="Microsoft YaHei UI" panose="020B0503020204020204" pitchFamily="34" charset="-122"/>
              </a:rPr>
              <a:t>卷相比全国</a:t>
            </a:r>
            <a:r>
              <a:rPr lang="en-US" altLang="zh-CN" b="1" dirty="0" smtClean="0">
                <a:solidFill>
                  <a:srgbClr val="333333"/>
                </a:solidFill>
                <a:latin typeface="Microsoft YaHei UI" panose="020B0503020204020204" pitchFamily="34" charset="-122"/>
              </a:rPr>
              <a:t>I</a:t>
            </a:r>
            <a:r>
              <a:rPr lang="zh-CN" altLang="en-US" b="1" dirty="0" smtClean="0">
                <a:solidFill>
                  <a:srgbClr val="333333"/>
                </a:solidFill>
                <a:latin typeface="Microsoft YaHei UI" panose="020B0503020204020204" pitchFamily="34" charset="-122"/>
              </a:rPr>
              <a:t>卷，命意几乎相同，但是比较单纯，而且明确规定写议论文。但是其启发性、感性想象和形式方面显然不如全国</a:t>
            </a:r>
            <a:r>
              <a:rPr lang="en-US" altLang="zh-CN" b="1" dirty="0" smtClean="0">
                <a:solidFill>
                  <a:srgbClr val="333333"/>
                </a:solidFill>
                <a:latin typeface="Microsoft YaHei UI" panose="020B0503020204020204" pitchFamily="34" charset="-122"/>
              </a:rPr>
              <a:t>I</a:t>
            </a:r>
            <a:r>
              <a:rPr lang="zh-CN" altLang="en-US" b="1" dirty="0" smtClean="0">
                <a:solidFill>
                  <a:srgbClr val="333333"/>
                </a:solidFill>
                <a:latin typeface="Microsoft YaHei UI" panose="020B0503020204020204" pitchFamily="34" charset="-122"/>
              </a:rPr>
              <a:t>卷深远。命意雷同，水平不一，可以总结的是：</a:t>
            </a:r>
            <a:endParaRPr lang="en-US" altLang="zh-CN" b="1" dirty="0" smtClean="0">
              <a:solidFill>
                <a:srgbClr val="333333"/>
              </a:solidFill>
              <a:latin typeface="Microsoft YaHei UI" panose="020B0503020204020204" pitchFamily="34" charset="-122"/>
            </a:endParaRPr>
          </a:p>
          <a:p>
            <a:r>
              <a:rPr lang="en-US" altLang="zh-CN" b="1" dirty="0" smtClean="0">
                <a:solidFill>
                  <a:srgbClr val="333333"/>
                </a:solidFill>
                <a:latin typeface="Microsoft YaHei UI" panose="020B0503020204020204" pitchFamily="34" charset="-122"/>
              </a:rPr>
              <a:t>      </a:t>
            </a:r>
            <a:r>
              <a:rPr lang="zh-CN" altLang="en-US" b="1" dirty="0" smtClean="0">
                <a:solidFill>
                  <a:srgbClr val="FF0000"/>
                </a:solidFill>
                <a:latin typeface="Microsoft YaHei UI" panose="020B0503020204020204" pitchFamily="34" charset="-122"/>
              </a:rPr>
              <a:t>一方面，时政关切度应该坚持；另一方面，关切不能生硬。</a:t>
            </a:r>
            <a:endParaRPr lang="zh-CN" altLang="en-US" b="1" dirty="0" smtClean="0">
              <a:solidFill>
                <a:srgbClr val="333333"/>
              </a:solidFill>
              <a:latin typeface="Microsoft YaHei UI" panose="020B0503020204020204" pitchFamily="34" charset="-122"/>
            </a:endParaRPr>
          </a:p>
        </p:txBody>
      </p:sp>
    </p:spTree>
    <p:extLst>
      <p:ext uri="{BB962C8B-B14F-4D97-AF65-F5344CB8AC3E}">
        <p14:creationId xmlns:p14="http://schemas.microsoft.com/office/powerpoint/2010/main" val="13325685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C1433E7-36DE-419B-89FB-3335BD9B1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7674" y="192589"/>
            <a:ext cx="4063277" cy="4617156"/>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r="78994"/>
          <a:stretch/>
        </p:blipFill>
        <p:spPr>
          <a:xfrm>
            <a:off x="253929" y="1827524"/>
            <a:ext cx="773815" cy="3153099"/>
          </a:xfrm>
          <a:prstGeom prst="rect">
            <a:avLst/>
          </a:prstGeom>
        </p:spPr>
      </p:pic>
      <p:sp>
        <p:nvSpPr>
          <p:cNvPr id="5" name="内容占位符 2"/>
          <p:cNvSpPr txBox="1">
            <a:spLocks/>
          </p:cNvSpPr>
          <p:nvPr/>
        </p:nvSpPr>
        <p:spPr>
          <a:xfrm>
            <a:off x="640836" y="405634"/>
            <a:ext cx="7847012" cy="548481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第三份名单：</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欧阳修为避嫌曾巩，不然苏轼本是状元；</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唐宋八大家的曾巩是状元；</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文天祥是状元；</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王维是状元；</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柳公权是状元；</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郭子仪是状元；</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7.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贺知章是状元；</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8.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三国演义开头曲，写二十一史弹词的杨慎，明朝三大才子，他也是状元；</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9.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张居正更是出名的神童，顾璘怕他年少得意，故意压制了几年，即使如此也在嘉靖二十六年中了进士；</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其继任者申时行也是状元。</a:t>
            </a:r>
          </a:p>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怎么不举这些例子？</a:t>
            </a:r>
          </a:p>
          <a:p>
            <a:endParaRPr lang="zh-CN" altLang="en-US" sz="2400" dirty="0" smtClean="0">
              <a:solidFill>
                <a:prstClr val="black"/>
              </a:solidFill>
            </a:endParaRPr>
          </a:p>
        </p:txBody>
      </p:sp>
    </p:spTree>
    <p:extLst>
      <p:ext uri="{BB962C8B-B14F-4D97-AF65-F5344CB8AC3E}">
        <p14:creationId xmlns:p14="http://schemas.microsoft.com/office/powerpoint/2010/main" val="399440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F79553CF-DA5B-4F8D-AEE9-5781596AA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974" y="-314878"/>
            <a:ext cx="4787894" cy="1645671"/>
          </a:xfrm>
          <a:prstGeom prst="rect">
            <a:avLst/>
          </a:prstGeom>
        </p:spPr>
      </p:pic>
      <p:sp>
        <p:nvSpPr>
          <p:cNvPr id="17" name="内容占位符 2"/>
          <p:cNvSpPr txBox="1">
            <a:spLocks/>
          </p:cNvSpPr>
          <p:nvPr/>
        </p:nvSpPr>
        <p:spPr>
          <a:xfrm>
            <a:off x="492317" y="507957"/>
            <a:ext cx="7883588" cy="50514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第一、幸存者偏差</a:t>
            </a:r>
          </a:p>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第三份名单上的十个例子即是死亡的数据。他们并不会开口说话，告诉你，你看我也是状元不也流传千古了。这就是幸存者偏差。</a:t>
            </a:r>
          </a:p>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他们并不会告诉你事实的全部，总是以偏概全，只采纳对他们有利的数据，从而诱导出他们希望你得到的结论。</a:t>
            </a:r>
          </a:p>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第二、故意含混的因果逻辑</a:t>
            </a:r>
          </a:p>
          <a:p>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成功学把事实隐藏，逻辑简化，只留下简单的因果联系：</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、考中状元</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无人知晓；</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、考不上</a:t>
            </a:r>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流传千古；</a:t>
            </a:r>
          </a:p>
          <a:p>
            <a:r>
              <a:rPr lang="en-US" altLang="zh-CN"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400" b="1"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、你即使考不上也会流传千古</a:t>
            </a:r>
          </a:p>
          <a:p>
            <a:endParaRPr lang="zh-CN" altLang="en-US" sz="2400" dirty="0" smtClean="0">
              <a:solidFill>
                <a:prstClr val="black"/>
              </a:solidFill>
            </a:endParaRPr>
          </a:p>
        </p:txBody>
      </p:sp>
    </p:spTree>
    <p:extLst>
      <p:ext uri="{BB962C8B-B14F-4D97-AF65-F5344CB8AC3E}">
        <p14:creationId xmlns:p14="http://schemas.microsoft.com/office/powerpoint/2010/main" val="5048724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6*min(max(#ppt_w*#ppt_h,.3),1)-7.4)/-.7*#ppt_w"/>
                                          </p:val>
                                        </p:tav>
                                        <p:tav tm="100000">
                                          <p:val>
                                            <p:strVal val="#ppt_w"/>
                                          </p:val>
                                        </p:tav>
                                      </p:tavLst>
                                    </p:anim>
                                    <p:anim calcmode="lin" valueType="num">
                                      <p:cBhvr>
                                        <p:cTn id="8" dur="500" fill="hold"/>
                                        <p:tgtEl>
                                          <p:spTgt spid="6"/>
                                        </p:tgtEl>
                                        <p:attrNameLst>
                                          <p:attrName>ppt_h</p:attrName>
                                        </p:attrNameLst>
                                      </p:cBhvr>
                                      <p:tavLst>
                                        <p:tav tm="0">
                                          <p:val>
                                            <p:strVal val="(6*min(max(#ppt_w*#ppt_h,.3),1)-7.4)/-.7*#ppt_h"/>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F79553CF-DA5B-4F8D-AEE9-5781596AA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974" y="-314878"/>
            <a:ext cx="4787894" cy="1645671"/>
          </a:xfrm>
          <a:prstGeom prst="rect">
            <a:avLst/>
          </a:prstGeom>
        </p:spPr>
      </p:pic>
      <p:sp>
        <p:nvSpPr>
          <p:cNvPr id="4" name="内容占位符 2"/>
          <p:cNvSpPr txBox="1">
            <a:spLocks/>
          </p:cNvSpPr>
          <p:nvPr/>
        </p:nvSpPr>
        <p:spPr>
          <a:xfrm>
            <a:off x="201168" y="362966"/>
            <a:ext cx="8705088" cy="478212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第三、单维度的价值判断</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这份名单隐含的结论是仅以在民众流传的名气来衡量成功与否。而这世上很多事情都是多因一果。可鸡汤文只列举一因一果。</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第四、选择性失明</a:t>
            </a:r>
            <a:endPar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第一份名单里仅举毕沅、傅以渐为例</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毕沅：经史小学金石地理之学，无所不通，续司马光书，成</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续资治通鉴</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。梁启超对之评价极高</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以为</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有毕</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鉴</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则各家续</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鉴</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皆可废也。”</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傅以渐：学识广博，精通经史，工于诗文，学者称星岩先生。是一位竭诚尽忠的贤臣良相。有史料记载：顺治破格提拔傅以渐为兵部尚书，众皆赞同，一致认为，选择得当，用人适时，宫廷和睦，天下太平。</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第二份名单里，如李渔，蒲松龄流传是因为文学作品受众广，而毕沅所作</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续资治通鉴</a:t>
            </a:r>
            <a:r>
              <a:rPr lang="en-US" altLang="zh-CN"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除了对史学研究感兴趣的人谁会注意到？</a:t>
            </a:r>
          </a:p>
          <a:p>
            <a:pPr>
              <a:spcBef>
                <a:spcPts val="0"/>
              </a:spcBef>
            </a:pPr>
            <a:r>
              <a:rPr lang="zh-CN" altLang="en-US"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你没听说过人家的名字并不代表人家不厉害，只能说明你现在的思维、格局、学术水平离他们还太远。</a:t>
            </a:r>
          </a:p>
          <a:p>
            <a:endParaRPr lang="zh-CN" altLang="en-US" dirty="0" smtClean="0">
              <a:solidFill>
                <a:prstClr val="black"/>
              </a:solidFill>
            </a:endParaRPr>
          </a:p>
        </p:txBody>
      </p:sp>
    </p:spTree>
    <p:extLst>
      <p:ext uri="{BB962C8B-B14F-4D97-AF65-F5344CB8AC3E}">
        <p14:creationId xmlns:p14="http://schemas.microsoft.com/office/powerpoint/2010/main" val="3182530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6*min(max(#ppt_w*#ppt_h,.3),1)-7.4)/-.7*#ppt_w"/>
                                          </p:val>
                                        </p:tav>
                                        <p:tav tm="100000">
                                          <p:val>
                                            <p:strVal val="#ppt_w"/>
                                          </p:val>
                                        </p:tav>
                                      </p:tavLst>
                                    </p:anim>
                                    <p:anim calcmode="lin" valueType="num">
                                      <p:cBhvr>
                                        <p:cTn id="8" dur="500" fill="hold"/>
                                        <p:tgtEl>
                                          <p:spTgt spid="6"/>
                                        </p:tgtEl>
                                        <p:attrNameLst>
                                          <p:attrName>ppt_h</p:attrName>
                                        </p:attrNameLst>
                                      </p:cBhvr>
                                      <p:tavLst>
                                        <p:tav tm="0">
                                          <p:val>
                                            <p:strVal val="(6*min(max(#ppt_w*#ppt_h,.3),1)-7.4)/-.7*#ppt_h"/>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8" name="矩形 7">
            <a:extLst>
              <a:ext uri="{FF2B5EF4-FFF2-40B4-BE49-F238E27FC236}"/>
            </a:extLst>
          </p:cNvPr>
          <p:cNvSpPr/>
          <p:nvPr/>
        </p:nvSpPr>
        <p:spPr>
          <a:xfrm>
            <a:off x="251222" y="134970"/>
            <a:ext cx="8545305" cy="4711350"/>
          </a:xfrm>
          <a:prstGeom prst="rect">
            <a:avLst/>
          </a:prstGeom>
          <a:solidFill>
            <a:srgbClr val="EBD8C3"/>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sz="2600" b="1">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594" name="标题 1"/>
          <p:cNvSpPr>
            <a:spLocks noGrp="1"/>
          </p:cNvSpPr>
          <p:nvPr>
            <p:ph type="title"/>
          </p:nvPr>
        </p:nvSpPr>
        <p:spPr>
          <a:xfrm>
            <a:off x="251223" y="466329"/>
            <a:ext cx="8155781" cy="1565672"/>
          </a:xfrm>
        </p:spPr>
        <p:txBody>
          <a:bodyPr>
            <a:normAutofit fontScale="90000"/>
          </a:bodyPr>
          <a:lstStyle/>
          <a:p>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
            </a:r>
            <a:b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b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
            </a:r>
            <a:b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b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走出思维的误区</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批判性思维指南</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美</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〉M.</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尼尔</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布朗  斯图尔特</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.M.</a:t>
            </a:r>
            <a: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t>基利著  译者：张晓辉  马昕出版社：世界图书出版公司</a:t>
            </a:r>
            <a:br>
              <a:rPr lang="zh-CN" altLang="en-US" sz="1800" b="1" dirty="0">
                <a:latin typeface="微软雅黑" panose="020B0503020204020204" pitchFamily="34" charset="-122"/>
                <a:ea typeface="微软雅黑" panose="020B0503020204020204" pitchFamily="34" charset="-122"/>
                <a:sym typeface="微软雅黑" panose="020B0503020204020204" pitchFamily="34" charset="-122"/>
              </a:rPr>
            </a:b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
            </a:r>
            <a:b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br>
            <a:r>
              <a:rPr lang="zh-CN" altLang="zh-CN" sz="1800" b="1" dirty="0">
                <a:latin typeface="微软雅黑" panose="020B0503020204020204" pitchFamily="34" charset="-122"/>
                <a:ea typeface="微软雅黑" panose="020B0503020204020204" pitchFamily="34" charset="-122"/>
                <a:sym typeface="微软雅黑" panose="020B0503020204020204" pitchFamily="34" charset="-122"/>
              </a:rPr>
              <a:t>第十三章</a:t>
            </a:r>
            <a:r>
              <a:rPr lang="en-US" altLang="zh-CN" sz="1800" b="1"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b="1" dirty="0">
                <a:latin typeface="微软雅黑" panose="020B0503020204020204" pitchFamily="34" charset="-122"/>
                <a:ea typeface="微软雅黑" panose="020B0503020204020204" pitchFamily="34" charset="-122"/>
                <a:sym typeface="微软雅黑" panose="020B0503020204020204" pitchFamily="34" charset="-122"/>
              </a:rPr>
              <a:t>可能得出哪些合理的结论？</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
            </a:r>
            <a:b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通过对结论进行</a:t>
            </a:r>
            <a:r>
              <a:rPr lang="zh-CN" altLang="zh-CN" sz="1800" b="1" dirty="0">
                <a:latin typeface="微软雅黑" panose="020B0503020204020204" pitchFamily="34" charset="-122"/>
                <a:ea typeface="微软雅黑" panose="020B0503020204020204" pitchFamily="34" charset="-122"/>
                <a:sym typeface="微软雅黑" panose="020B0503020204020204" pitchFamily="34" charset="-122"/>
              </a:rPr>
              <a:t>限定</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并把结论放在一定情境中可以避免二元思维。（每个问题都会出现多种结论，因为我们遗漏了某些信息、定义、假设或分析理由的人参照的标准。回答时最好用“如果……”句式，这就是表明你的结论是根据某些你不确定的声称或假设推断出来的。）</a:t>
            </a:r>
            <a:b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br>
            <a:r>
              <a:rPr lang="zh-CN" altLang="zh-CN" sz="1800" b="1" dirty="0">
                <a:latin typeface="微软雅黑" panose="020B0503020204020204" pitchFamily="34" charset="-122"/>
                <a:ea typeface="微软雅黑" panose="020B0503020204020204" pitchFamily="34" charset="-122"/>
                <a:sym typeface="微软雅黑" panose="020B0503020204020204" pitchFamily="34" charset="-122"/>
              </a:rPr>
              <a:t>需要对所有结论做如下提问：</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
            </a:r>
            <a:b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b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a:extLst>
              <a:ext uri="{FF2B5EF4-FFF2-40B4-BE49-F238E27FC236}"/>
            </a:extLst>
          </p:cNvPr>
          <p:cNvGraphicFramePr>
            <a:graphicFrameLocks noGrp="1"/>
          </p:cNvGraphicFramePr>
          <p:nvPr/>
        </p:nvGraphicFramePr>
        <p:xfrm>
          <a:off x="683419" y="2032000"/>
          <a:ext cx="7777163" cy="1081088"/>
        </p:xfrm>
        <a:graphic>
          <a:graphicData uri="http://schemas.openxmlformats.org/drawingml/2006/table">
            <a:tbl>
              <a:tblPr firstRow="1" firstCol="1" bandRow="1">
                <a:tableStyleId>{5C22544A-7EE6-4342-B048-85BDC9FD1C3A}</a:tableStyleId>
              </a:tblPr>
              <a:tblGrid>
                <a:gridCol w="7777163">
                  <a:extLst>
                    <a:ext uri="{9D8B030D-6E8A-4147-A177-3AD203B41FA5}"/>
                  </a:extLst>
                </a:gridCol>
              </a:tblGrid>
              <a:tr h="1081088">
                <a:tc>
                  <a:txBody>
                    <a:bodyPr/>
                    <a:lstStyle/>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该结论在何时是正确的？</a:t>
                      </a:r>
                    </a:p>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该结论在何地是正确的？</a:t>
                      </a:r>
                    </a:p>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该结论为何是正确的或对于哪种目的而言是正确的？</a:t>
                      </a:r>
                      <a:endParaRPr 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txBody>
                  <a:tcPr marL="51437" marR="51437" marT="0" marB="0"/>
                </a:tc>
                <a:extLst>
                  <a:ext uri="{0D108BD9-81ED-4DB2-BD59-A6C34878D82A}"/>
                </a:extLst>
              </a:tr>
            </a:tbl>
          </a:graphicData>
        </a:graphic>
      </p:graphicFrame>
      <p:sp>
        <p:nvSpPr>
          <p:cNvPr id="4" name="矩形 3">
            <a:extLst>
              <a:ext uri="{FF2B5EF4-FFF2-40B4-BE49-F238E27FC236}"/>
            </a:extLst>
          </p:cNvPr>
          <p:cNvSpPr/>
          <p:nvPr/>
        </p:nvSpPr>
        <p:spPr>
          <a:xfrm>
            <a:off x="698670" y="3183336"/>
            <a:ext cx="2435282" cy="392415"/>
          </a:xfrm>
          <a:prstGeom prst="rect">
            <a:avLst/>
          </a:prstGeom>
        </p:spPr>
        <p:txBody>
          <a:bodyPr wrap="none">
            <a:spAutoFit/>
          </a:bodyPr>
          <a:lstStyle/>
          <a:p>
            <a:pPr algn="just">
              <a:defRPr/>
            </a:pPr>
            <a:r>
              <a:rPr lang="zh-CN" altLang="zh-CN" sz="1950" b="1"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寻找多种结论的线索</a:t>
            </a:r>
          </a:p>
        </p:txBody>
      </p:sp>
      <p:graphicFrame>
        <p:nvGraphicFramePr>
          <p:cNvPr id="5" name="表格 4">
            <a:extLst>
              <a:ext uri="{FF2B5EF4-FFF2-40B4-BE49-F238E27FC236}"/>
            </a:extLst>
          </p:cNvPr>
          <p:cNvGraphicFramePr>
            <a:graphicFrameLocks noGrp="1"/>
          </p:cNvGraphicFramePr>
          <p:nvPr/>
        </p:nvGraphicFramePr>
        <p:xfrm>
          <a:off x="736997" y="3575051"/>
          <a:ext cx="7723584" cy="1103710"/>
        </p:xfrm>
        <a:graphic>
          <a:graphicData uri="http://schemas.openxmlformats.org/drawingml/2006/table">
            <a:tbl>
              <a:tblPr firstRow="1" firstCol="1" bandRow="1">
                <a:tableStyleId>{5C22544A-7EE6-4342-B048-85BDC9FD1C3A}</a:tableStyleId>
              </a:tblPr>
              <a:tblGrid>
                <a:gridCol w="7723584">
                  <a:extLst>
                    <a:ext uri="{9D8B030D-6E8A-4147-A177-3AD203B41FA5}"/>
                  </a:extLst>
                </a:gridCol>
              </a:tblGrid>
              <a:tr h="1103710">
                <a:tc>
                  <a:txBody>
                    <a:bodyPr/>
                    <a:lstStyle/>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设法根据理由产生尽可能多的结论。</a:t>
                      </a:r>
                    </a:p>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使用“如果</a:t>
                      </a:r>
                      <a:r>
                        <a:rPr lang="en-US" sz="2000" b="1" kern="100" dirty="0">
                          <a:effectLst/>
                          <a:latin typeface="微软雅黑" panose="020B0503020204020204" pitchFamily="34" charset="-122"/>
                          <a:ea typeface="微软雅黑" panose="020B0503020204020204" pitchFamily="34" charset="-122"/>
                          <a:sym typeface="微软雅黑" panose="020B0503020204020204" pitchFamily="34" charset="-122"/>
                        </a:rPr>
                        <a:t>……</a:t>
                      </a: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”句型对结论进行限定。</a:t>
                      </a:r>
                    </a:p>
                    <a:p>
                      <a:pPr algn="just">
                        <a:spcAft>
                          <a:spcPts val="0"/>
                        </a:spcAft>
                      </a:pP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用“对于</a:t>
                      </a:r>
                      <a:r>
                        <a:rPr lang="en-US" sz="2000" b="1" kern="100" dirty="0">
                          <a:effectLst/>
                          <a:latin typeface="微软雅黑" panose="020B0503020204020204" pitchFamily="34" charset="-122"/>
                          <a:ea typeface="微软雅黑" panose="020B0503020204020204" pitchFamily="34" charset="-122"/>
                          <a:sym typeface="微软雅黑" panose="020B0503020204020204" pitchFamily="34" charset="-122"/>
                        </a:rPr>
                        <a:t>Y</a:t>
                      </a:r>
                      <a:r>
                        <a:rPr lang="zh-CN" sz="2000" b="1" kern="100" dirty="0">
                          <a:effectLst/>
                          <a:latin typeface="微软雅黑" panose="020B0503020204020204" pitchFamily="34" charset="-122"/>
                          <a:ea typeface="微软雅黑" panose="020B0503020204020204" pitchFamily="34" charset="-122"/>
                          <a:sym typeface="微软雅黑" panose="020B0503020204020204" pitchFamily="34" charset="-122"/>
                        </a:rPr>
                        <a:t>，我们应该怎么办”的形式对论题进行重述。</a:t>
                      </a:r>
                      <a:endParaRPr 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txBody>
                  <a:tcPr marL="51440" marR="51440" marT="0" marB="0"/>
                </a:tc>
                <a:extLst>
                  <a:ext uri="{0D108BD9-81ED-4DB2-BD59-A6C34878D82A}"/>
                </a:extLst>
              </a:tr>
            </a:tbl>
          </a:graphicData>
        </a:graphic>
      </p:graphicFrame>
    </p:spTree>
    <p:extLst>
      <p:ext uri="{BB962C8B-B14F-4D97-AF65-F5344CB8AC3E}">
        <p14:creationId xmlns:p14="http://schemas.microsoft.com/office/powerpoint/2010/main" val="314967158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201168" y="804672"/>
            <a:ext cx="8741664" cy="617696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67970" algn="just">
              <a:spcAft>
                <a:spcPts val="0"/>
              </a:spcAft>
              <a:defRPr/>
            </a:pPr>
            <a:r>
              <a:rPr lang="en-US" altLang="zh-CN" sz="2800" b="1" kern="100" dirty="0" smtClean="0">
                <a:ea typeface="宋体" panose="02010600030101010101" pitchFamily="2" charset="-122"/>
                <a:cs typeface="Times New Roman" panose="02020603050405020304" pitchFamily="18" charset="0"/>
              </a:rPr>
              <a:t> </a:t>
            </a:r>
            <a:r>
              <a:rPr lang="zh-CN" altLang="zh-CN" sz="2800" b="1" kern="100" dirty="0" smtClean="0">
                <a:ea typeface="宋体" panose="02010600030101010101" pitchFamily="2" charset="-122"/>
                <a:cs typeface="Times New Roman" panose="02020603050405020304" pitchFamily="18" charset="0"/>
              </a:rPr>
              <a:t>官方</a:t>
            </a:r>
            <a:r>
              <a:rPr lang="zh-CN" altLang="zh-CN" sz="2800" b="1" kern="100" dirty="0">
                <a:ea typeface="宋体" panose="02010600030101010101" pitchFamily="2" charset="-122"/>
                <a:cs typeface="Times New Roman" panose="02020603050405020304" pitchFamily="18" charset="0"/>
              </a:rPr>
              <a:t>的“封杀”与低俗的权利</a:t>
            </a:r>
            <a:endParaRPr lang="zh-CN" altLang="zh-CN" sz="2800" kern="100" dirty="0">
              <a:ea typeface="宋体" panose="02010600030101010101" pitchFamily="2" charset="-122"/>
              <a:cs typeface="Times New Roman" panose="02020603050405020304" pitchFamily="18" charset="0"/>
            </a:endParaRPr>
          </a:p>
          <a:p>
            <a:pPr indent="266700" algn="just">
              <a:spcAft>
                <a:spcPts val="0"/>
              </a:spcAft>
              <a:defRPr/>
            </a:pPr>
            <a:r>
              <a:rPr lang="zh-CN" altLang="zh-CN" sz="2800" kern="100" dirty="0">
                <a:ea typeface="宋体" panose="02010600030101010101" pitchFamily="2" charset="-122"/>
                <a:cs typeface="Times New Roman" panose="02020603050405020304" pitchFamily="18" charset="0"/>
              </a:rPr>
              <a:t>撕裂程度：</a:t>
            </a:r>
            <a:r>
              <a:rPr lang="en-US" altLang="zh-CN" sz="2800" kern="100" dirty="0">
                <a:latin typeface="Segoe UI Symbol" panose="020B0502040204020203" pitchFamily="34" charset="0"/>
                <a:ea typeface="宋体" panose="02010600030101010101" pitchFamily="2" charset="-122"/>
                <a:cs typeface="Segoe UI Symbol" panose="020B0502040204020203" pitchFamily="34" charset="0"/>
              </a:rPr>
              <a:t>⭐️⭐️⭐️⭐️</a:t>
            </a:r>
            <a:endParaRPr lang="zh-CN" altLang="zh-CN" sz="2800" kern="100" dirty="0">
              <a:ea typeface="宋体" panose="02010600030101010101" pitchFamily="2" charset="-122"/>
              <a:cs typeface="Times New Roman" panose="02020603050405020304" pitchFamily="18" charset="0"/>
            </a:endParaRPr>
          </a:p>
          <a:p>
            <a:pPr indent="266700" algn="just">
              <a:spcAft>
                <a:spcPts val="0"/>
              </a:spcAft>
              <a:defRPr/>
            </a:pPr>
            <a:r>
              <a:rPr lang="zh-CN" altLang="zh-CN" sz="2800" kern="100" dirty="0">
                <a:ea typeface="宋体" panose="02010600030101010101" pitchFamily="2" charset="-122"/>
                <a:cs typeface="Times New Roman" panose="02020603050405020304" pitchFamily="18" charset="0"/>
              </a:rPr>
              <a:t>背景：这一年第一个被“封杀”的倒霉蛋，是</a:t>
            </a:r>
            <a:r>
              <a:rPr lang="en-US" altLang="zh-CN" sz="2800" kern="100" dirty="0" err="1">
                <a:ea typeface="宋体" panose="02010600030101010101" pitchFamily="2" charset="-122"/>
                <a:cs typeface="Times New Roman" panose="02020603050405020304" pitchFamily="18" charset="0"/>
              </a:rPr>
              <a:t>PGone</a:t>
            </a:r>
            <a:r>
              <a:rPr lang="zh-CN" altLang="zh-CN" sz="2800" kern="100" dirty="0">
                <a:ea typeface="宋体" panose="02010600030101010101" pitchFamily="2" charset="-122"/>
                <a:cs typeface="Times New Roman" panose="02020603050405020304" pitchFamily="18" charset="0"/>
              </a:rPr>
              <a:t>。第二波被封杀的，是各类“低俗”视频。四月，今日头条、快手两大平台被国家广播电视总局发文整顿，“低俗、暴力、血腥、色情、有害”五类小视频被要求下线</a:t>
            </a:r>
            <a:r>
              <a:rPr lang="zh-CN" altLang="zh-CN" sz="2800" kern="100" dirty="0" smtClean="0">
                <a:ea typeface="宋体" panose="02010600030101010101" pitchFamily="2" charset="-122"/>
                <a:cs typeface="Times New Roman" panose="02020603050405020304" pitchFamily="18" charset="0"/>
              </a:rPr>
              <a:t>。</a:t>
            </a:r>
            <a:endParaRPr lang="en-US" altLang="zh-CN" sz="2800" kern="100" dirty="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4450" y="0"/>
            <a:ext cx="1940645" cy="2011472"/>
          </a:xfrm>
          <a:prstGeom prst="rect">
            <a:avLst/>
          </a:prstGeom>
        </p:spPr>
      </p:pic>
    </p:spTree>
    <p:extLst>
      <p:ext uri="{BB962C8B-B14F-4D97-AF65-F5344CB8AC3E}">
        <p14:creationId xmlns:p14="http://schemas.microsoft.com/office/powerpoint/2010/main" val="29460123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201168" y="365760"/>
            <a:ext cx="8741664" cy="617696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66700" algn="just">
              <a:spcAft>
                <a:spcPts val="0"/>
              </a:spcAft>
              <a:defRPr/>
            </a:pPr>
            <a:r>
              <a:rPr lang="zh-CN" altLang="zh-CN" sz="2800" kern="100" dirty="0" smtClean="0">
                <a:ea typeface="宋体" panose="02010600030101010101" pitchFamily="2" charset="-122"/>
                <a:cs typeface="Times New Roman" panose="02020603050405020304" pitchFamily="18" charset="0"/>
              </a:rPr>
              <a:t>撕裂</a:t>
            </a:r>
            <a:r>
              <a:rPr lang="zh-CN" altLang="zh-CN" sz="2800" kern="100" dirty="0">
                <a:ea typeface="宋体" panose="02010600030101010101" pitchFamily="2" charset="-122"/>
                <a:cs typeface="Times New Roman" panose="02020603050405020304" pitchFamily="18" charset="0"/>
              </a:rPr>
              <a:t>观点：</a:t>
            </a:r>
          </a:p>
          <a:p>
            <a:pPr indent="266700" algn="just">
              <a:spcAft>
                <a:spcPts val="0"/>
              </a:spcAft>
              <a:defRPr/>
            </a:pPr>
            <a:r>
              <a:rPr lang="zh-CN" altLang="zh-CN" sz="2800" kern="100" dirty="0">
                <a:ea typeface="宋体" panose="02010600030101010101" pitchFamily="2" charset="-122"/>
                <a:cs typeface="Times New Roman" panose="02020603050405020304" pitchFamily="18" charset="0"/>
              </a:rPr>
              <a:t>支持官方“封杀”：这些乱搞的艺人不封杀留着过年</a:t>
            </a:r>
            <a:r>
              <a:rPr lang="zh-CN" altLang="zh-CN" sz="2800" kern="100" dirty="0" smtClean="0">
                <a:ea typeface="宋体" panose="02010600030101010101" pitchFamily="2" charset="-122"/>
                <a:cs typeface="Times New Roman" panose="02020603050405020304" pitchFamily="18" charset="0"/>
              </a:rPr>
              <a:t>？还有</a:t>
            </a:r>
            <a:r>
              <a:rPr lang="zh-CN" altLang="zh-CN" sz="2800" kern="100" dirty="0">
                <a:ea typeface="宋体" panose="02010600030101010101" pitchFamily="2" charset="-122"/>
                <a:cs typeface="Times New Roman" panose="02020603050405020304" pitchFamily="18" charset="0"/>
              </a:rPr>
              <a:t>乌七八糟的社会摇——这些东西难道不早该封杀掉？我不歧视同性恋，但反对他们大肆宣扬，封杀是应该的。</a:t>
            </a:r>
          </a:p>
          <a:p>
            <a:pPr indent="266700" algn="just">
              <a:spcAft>
                <a:spcPts val="0"/>
              </a:spcAft>
              <a:defRPr/>
            </a:pPr>
            <a:r>
              <a:rPr lang="zh-CN" altLang="zh-CN" sz="2800" kern="100" dirty="0">
                <a:ea typeface="宋体" panose="02010600030101010101" pitchFamily="2" charset="-122"/>
                <a:cs typeface="Times New Roman" panose="02020603050405020304" pitchFamily="18" charset="0"/>
              </a:rPr>
              <a:t>反对官方“封杀”：人们可以在公共舆论场上表达自己的好恶，但官方的“封杀”必须有法律依据。在法律保障、权利救济不充分的情况下，随随便便封杀掉一个人；在没有任何明确规定的情况下，由官方垄断对“低俗”的解释权——其结果将是对公民就业权利与言论自由的侵犯</a:t>
            </a:r>
            <a:r>
              <a:rPr lang="zh-CN" altLang="zh-CN" sz="2800" kern="100" dirty="0" smtClean="0">
                <a:ea typeface="宋体" panose="02010600030101010101" pitchFamily="2" charset="-122"/>
                <a:cs typeface="Times New Roman" panose="02020603050405020304" pitchFamily="18" charset="0"/>
              </a:rPr>
              <a:t>。</a:t>
            </a:r>
            <a:endParaRPr lang="en-US" altLang="zh-CN" sz="2800" kern="100" dirty="0" smtClean="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67527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125260" y="419622"/>
            <a:ext cx="9024753" cy="647057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66700" algn="just">
              <a:spcAft>
                <a:spcPts val="0"/>
              </a:spcAft>
              <a:defRPr/>
            </a:pPr>
            <a:r>
              <a:rPr lang="zh-CN" altLang="zh-CN" sz="2800" kern="100" dirty="0">
                <a:ea typeface="宋体" panose="02010600030101010101" pitchFamily="2" charset="-122"/>
                <a:cs typeface="Times New Roman" panose="02020603050405020304" pitchFamily="18" charset="0"/>
              </a:rPr>
              <a:t>来自</a:t>
            </a:r>
            <a:r>
              <a:rPr lang="en-US" altLang="zh-CN" sz="2800" kern="100" dirty="0">
                <a:ea typeface="宋体" panose="02010600030101010101" pitchFamily="2" charset="-122"/>
                <a:cs typeface="Times New Roman" panose="02020603050405020304" pitchFamily="18" charset="0"/>
              </a:rPr>
              <a:t>C</a:t>
            </a:r>
            <a:r>
              <a:rPr lang="zh-CN" altLang="zh-CN" sz="2800" kern="100" dirty="0">
                <a:ea typeface="宋体" panose="02010600030101010101" pitchFamily="2" charset="-122"/>
                <a:cs typeface="Times New Roman" panose="02020603050405020304" pitchFamily="18" charset="0"/>
              </a:rPr>
              <a:t>计划的观点：</a:t>
            </a:r>
          </a:p>
          <a:p>
            <a:pPr indent="266700" algn="just">
              <a:spcAft>
                <a:spcPts val="0"/>
              </a:spcAft>
              <a:defRPr/>
            </a:pPr>
            <a:r>
              <a:rPr lang="zh-CN" altLang="zh-CN" sz="2800" kern="100" dirty="0">
                <a:latin typeface="华文新魏" panose="02010800040101010101" pitchFamily="2" charset="-122"/>
                <a:ea typeface="华文新魏" panose="02010800040101010101" pitchFamily="2" charset="-122"/>
                <a:cs typeface="Times New Roman" panose="02020603050405020304" pitchFamily="18" charset="0"/>
              </a:rPr>
              <a:t>我们都想把自己不喜欢的人封杀掉。我们觉得他们低俗、堕落，会“带坏”我们的下一代。但这种厌恶和反感，哪些具有真正的道德基础，哪些只是自己的刻板成见（例如对同性恋群体”的攻击）？对于那些真正有违社会基本道德的人和言论，公开的谴责、明确的抗议，都是正常且正当的社会反应。但一旦官方“出手”，涉及到对公民权利的限制，就需要在法律框架下进行。否则，今天封杀的是自己讨厌的人，谁又能知道明天封杀的会是谁呢</a:t>
            </a:r>
            <a:r>
              <a:rPr lang="zh-CN" altLang="zh-CN" sz="2800" kern="100" dirty="0" smtClean="0">
                <a:latin typeface="华文新魏" panose="02010800040101010101" pitchFamily="2" charset="-122"/>
                <a:ea typeface="华文新魏" panose="02010800040101010101" pitchFamily="2" charset="-122"/>
                <a:cs typeface="Times New Roman" panose="02020603050405020304" pitchFamily="18" charset="0"/>
              </a:rPr>
              <a:t>？</a:t>
            </a:r>
            <a:endParaRPr lang="en-US" altLang="zh-CN" sz="2800" kern="100" dirty="0" smtClean="0">
              <a:latin typeface="华文新魏" panose="02010800040101010101" pitchFamily="2" charset="-122"/>
              <a:ea typeface="华文新魏" panose="02010800040101010101" pitchFamily="2" charset="-122"/>
              <a:cs typeface="Times New Roman" panose="02020603050405020304" pitchFamily="18" charset="0"/>
            </a:endParaRPr>
          </a:p>
          <a:p>
            <a:pPr indent="266700" algn="just">
              <a:spcAft>
                <a:spcPts val="0"/>
              </a:spcAft>
              <a:defRPr/>
            </a:pPr>
            <a:r>
              <a:rPr lang="en-US" altLang="zh-CN" sz="2800" kern="100" dirty="0" smtClean="0">
                <a:latin typeface="华文新魏" panose="02010800040101010101" pitchFamily="2" charset="-122"/>
                <a:ea typeface="华文新魏" panose="02010800040101010101" pitchFamily="2" charset="-122"/>
                <a:cs typeface="Times New Roman" panose="02020603050405020304" pitchFamily="18" charset="0"/>
              </a:rPr>
              <a:t>《</a:t>
            </a:r>
            <a:r>
              <a:rPr lang="zh-CN" altLang="en-US" sz="2800" kern="100" dirty="0">
                <a:latin typeface="华文新魏" panose="02010800040101010101" pitchFamily="2" charset="-122"/>
                <a:ea typeface="华文新魏" panose="02010800040101010101" pitchFamily="2" charset="-122"/>
                <a:cs typeface="Times New Roman" panose="02020603050405020304" pitchFamily="18" charset="0"/>
              </a:rPr>
              <a:t>只有心怀光明的人，才会关注和批评社会的阴暗面</a:t>
            </a:r>
            <a:r>
              <a:rPr lang="en-US" altLang="zh-CN" sz="2800" kern="100" dirty="0">
                <a:latin typeface="华文新魏" panose="02010800040101010101" pitchFamily="2" charset="-122"/>
                <a:ea typeface="华文新魏" panose="02010800040101010101" pitchFamily="2" charset="-122"/>
                <a:cs typeface="Times New Roman" panose="02020603050405020304" pitchFamily="18" charset="0"/>
              </a:rPr>
              <a:t>》</a:t>
            </a:r>
          </a:p>
          <a:p>
            <a:pPr indent="266700" algn="just">
              <a:spcAft>
                <a:spcPts val="0"/>
              </a:spcAft>
              <a:defRPr/>
            </a:pPr>
            <a:endParaRPr lang="zh-CN" altLang="zh-CN" sz="2800" kern="100" dirty="0">
              <a:latin typeface="华文新魏" panose="02010800040101010101" pitchFamily="2" charset="-122"/>
              <a:ea typeface="华文新魏" panose="02010800040101010101" pitchFamily="2" charset="-122"/>
              <a:cs typeface="Times New Roman" panose="02020603050405020304" pitchFamily="18" charset="0"/>
            </a:endParaRPr>
          </a:p>
          <a:p>
            <a:pPr>
              <a:defRPr/>
            </a:pPr>
            <a:endParaRPr lang="zh-CN" altLang="en-US" sz="2800" dirty="0"/>
          </a:p>
          <a:p>
            <a:endParaRPr lang="zh-CN" altLang="en-US" dirty="0" smtClean="0"/>
          </a:p>
        </p:txBody>
      </p:sp>
      <p:pic>
        <p:nvPicPr>
          <p:cNvPr id="4" name="图片 3">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9865" y="-112926"/>
            <a:ext cx="1594135" cy="1652316"/>
          </a:xfrm>
          <a:prstGeom prst="rect">
            <a:avLst/>
          </a:prstGeom>
        </p:spPr>
      </p:pic>
    </p:spTree>
    <p:extLst>
      <p:ext uri="{BB962C8B-B14F-4D97-AF65-F5344CB8AC3E}">
        <p14:creationId xmlns:p14="http://schemas.microsoft.com/office/powerpoint/2010/main" val="8960137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0" y="804672"/>
            <a:ext cx="8741664" cy="617696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66700" algn="just">
              <a:spcAft>
                <a:spcPts val="0"/>
              </a:spcAft>
              <a:defRPr/>
            </a:pPr>
            <a:r>
              <a:rPr lang="en-US" altLang="zh-CN" sz="2400" kern="100" dirty="0" smtClean="0">
                <a:ea typeface="宋体" panose="02010600030101010101" pitchFamily="2" charset="-122"/>
                <a:cs typeface="Times New Roman" panose="02020603050405020304" pitchFamily="18" charset="0"/>
              </a:rPr>
              <a:t> </a:t>
            </a:r>
            <a:r>
              <a:rPr lang="zh-CN" altLang="zh-CN" sz="2400" kern="100" dirty="0" smtClean="0">
                <a:ea typeface="宋体" panose="02010600030101010101" pitchFamily="2" charset="-122"/>
                <a:cs typeface="Times New Roman" panose="02020603050405020304" pitchFamily="18" charset="0"/>
              </a:rPr>
              <a:t>一块</a:t>
            </a:r>
            <a:r>
              <a:rPr lang="zh-CN" altLang="zh-CN" sz="2400" kern="100" dirty="0">
                <a:ea typeface="宋体" panose="02010600030101010101" pitchFamily="2" charset="-122"/>
                <a:cs typeface="Times New Roman" panose="02020603050405020304" pitchFamily="18" charset="0"/>
              </a:rPr>
              <a:t>屏幕，真的可以改变命运吗？</a:t>
            </a:r>
          </a:p>
          <a:p>
            <a:pPr indent="266700" algn="just">
              <a:spcAft>
                <a:spcPts val="0"/>
              </a:spcAft>
              <a:defRPr/>
            </a:pPr>
            <a:r>
              <a:rPr lang="zh-CN" altLang="zh-CN" sz="2400" kern="100" dirty="0">
                <a:ea typeface="宋体" panose="02010600030101010101" pitchFamily="2" charset="-122"/>
                <a:cs typeface="Times New Roman" panose="02020603050405020304" pitchFamily="18" charset="0"/>
              </a:rPr>
              <a:t>撕裂程度：</a:t>
            </a:r>
            <a:r>
              <a:rPr lang="en-US" altLang="zh-CN" sz="2400" kern="100" dirty="0">
                <a:latin typeface="Segoe UI Symbol" panose="020B0502040204020203" pitchFamily="34" charset="0"/>
                <a:ea typeface="宋体" panose="02010600030101010101" pitchFamily="2" charset="-122"/>
                <a:cs typeface="Segoe UI Symbol" panose="020B0502040204020203" pitchFamily="34" charset="0"/>
              </a:rPr>
              <a:t>⭐️⭐️⭐️</a:t>
            </a:r>
            <a:endParaRPr lang="zh-CN" altLang="zh-CN" sz="2400" kern="100" dirty="0">
              <a:ea typeface="宋体" panose="02010600030101010101" pitchFamily="2" charset="-122"/>
              <a:cs typeface="Times New Roman" panose="02020603050405020304" pitchFamily="18" charset="0"/>
            </a:endParaRPr>
          </a:p>
          <a:p>
            <a:pPr indent="266700" algn="just">
              <a:spcAft>
                <a:spcPts val="0"/>
              </a:spcAft>
              <a:defRPr/>
            </a:pPr>
            <a:r>
              <a:rPr lang="zh-CN" altLang="zh-CN" sz="2400" kern="100" dirty="0">
                <a:ea typeface="宋体" panose="02010600030101010101" pitchFamily="2" charset="-122"/>
                <a:cs typeface="Times New Roman" panose="02020603050405020304" pitchFamily="18" charset="0"/>
              </a:rPr>
              <a:t>撕裂言论：</a:t>
            </a:r>
          </a:p>
          <a:p>
            <a:pPr indent="266700" algn="just">
              <a:spcAft>
                <a:spcPts val="0"/>
              </a:spcAft>
              <a:defRPr/>
            </a:pPr>
            <a:r>
              <a:rPr lang="zh-CN" altLang="zh-CN" sz="2400" kern="100" dirty="0">
                <a:ea typeface="宋体" panose="02010600030101010101" pitchFamily="2" charset="-122"/>
                <a:cs typeface="Times New Roman" panose="02020603050405020304" pitchFamily="18" charset="0"/>
              </a:rPr>
              <a:t>真正有意义的教育创新：在“屏幕”的支持者看来，远程教育的模式是弥合城乡教育鸿沟的可行路径，正在切切实实地推进教育公平，用教育改变贫困学子的命运。</a:t>
            </a:r>
          </a:p>
          <a:p>
            <a:pPr indent="266700" algn="just">
              <a:spcAft>
                <a:spcPts val="0"/>
              </a:spcAft>
              <a:defRPr/>
            </a:pPr>
            <a:r>
              <a:rPr lang="zh-CN" altLang="zh-CN" sz="2400" kern="100" dirty="0">
                <a:ea typeface="宋体" panose="02010600030101010101" pitchFamily="2" charset="-122"/>
                <a:cs typeface="Times New Roman" panose="02020603050405020304" pitchFamily="18" charset="0"/>
              </a:rPr>
              <a:t>“屏幕”的效果被夸大，并未改变乡村教育的现状：直播班的升学率提高，是因为直播，还是因为国家扶贫定向招生计划？质疑者认为“直播”的效果被夸大。直播班依然是对应试教育的强化，同时在加剧贫困地区内部的教育不公。</a:t>
            </a:r>
          </a:p>
          <a:p>
            <a:pPr>
              <a:defRPr/>
            </a:pPr>
            <a:endParaRPr lang="zh-CN" altLang="en-US" sz="2400" dirty="0"/>
          </a:p>
        </p:txBody>
      </p:sp>
      <p:pic>
        <p:nvPicPr>
          <p:cNvPr id="5" name="图片 4">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816" y="0"/>
            <a:ext cx="2335280" cy="2420510"/>
          </a:xfrm>
          <a:prstGeom prst="rect">
            <a:avLst/>
          </a:prstGeom>
        </p:spPr>
      </p:pic>
    </p:spTree>
    <p:extLst>
      <p:ext uri="{BB962C8B-B14F-4D97-AF65-F5344CB8AC3E}">
        <p14:creationId xmlns:p14="http://schemas.microsoft.com/office/powerpoint/2010/main" val="402158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164592" y="201168"/>
            <a:ext cx="8741664" cy="617696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66700" algn="r">
              <a:spcAft>
                <a:spcPts val="0"/>
              </a:spcAft>
              <a:defRPr/>
            </a:pPr>
            <a:r>
              <a:rPr lang="zh-CN" altLang="zh-CN" sz="2800" kern="100" dirty="0">
                <a:ea typeface="宋体" panose="02010600030101010101" pitchFamily="2" charset="-122"/>
                <a:cs typeface="Times New Roman" panose="02020603050405020304" pitchFamily="18" charset="0"/>
              </a:rPr>
              <a:t>来自</a:t>
            </a:r>
            <a:r>
              <a:rPr lang="en-US" altLang="zh-CN" sz="2800" kern="100" dirty="0">
                <a:ea typeface="宋体" panose="02010600030101010101" pitchFamily="2" charset="-122"/>
                <a:cs typeface="Times New Roman" panose="02020603050405020304" pitchFamily="18" charset="0"/>
              </a:rPr>
              <a:t>C</a:t>
            </a:r>
            <a:r>
              <a:rPr lang="zh-CN" altLang="zh-CN" sz="2800" kern="100" dirty="0">
                <a:ea typeface="宋体" panose="02010600030101010101" pitchFamily="2" charset="-122"/>
                <a:cs typeface="Times New Roman" panose="02020603050405020304" pitchFamily="18" charset="0"/>
              </a:rPr>
              <a:t>计划的观点：</a:t>
            </a:r>
          </a:p>
          <a:p>
            <a:pPr indent="266700" algn="just">
              <a:spcAft>
                <a:spcPts val="0"/>
              </a:spcAft>
              <a:defRPr/>
            </a:pPr>
            <a:r>
              <a:rPr lang="zh-CN" altLang="zh-CN" sz="2800" kern="100" dirty="0">
                <a:ea typeface="宋体" panose="02010600030101010101" pitchFamily="2" charset="-122"/>
                <a:cs typeface="Times New Roman" panose="02020603050405020304" pitchFamily="18" charset="0"/>
              </a:rPr>
              <a:t>舆论对“直播”模式的赞赏声背后，是对教育公平的殷切期盼。事实上，此种远程教育、双师模式已在贫困地区推行多年，其真实的教学成果却始终缺乏全面、客观的评估。毫无疑问，直播课堂确实能为贫困地区的学生打开眼界，但也有着诸多不可回避的弊端。远端的学生失去了“因材施教”的机会，失去了教育应有的对话和互动。如何在利用好网络资源的同时，尽可能调动乡村老师的积极性，不断创新课堂，给农村的孩子提供真正适合他们的教育？让更多人关注中国乡村教育现状，并未改变教育不公而努力探索——这将是这场大讨论最重要的意义。</a:t>
            </a:r>
          </a:p>
        </p:txBody>
      </p:sp>
    </p:spTree>
    <p:extLst>
      <p:ext uri="{BB962C8B-B14F-4D97-AF65-F5344CB8AC3E}">
        <p14:creationId xmlns:p14="http://schemas.microsoft.com/office/powerpoint/2010/main" val="31376656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241" y="1146132"/>
            <a:ext cx="7565721" cy="3760004"/>
          </a:xfrm>
          <a:prstGeom prst="rect">
            <a:avLst/>
          </a:prstGeom>
          <a:noFill/>
        </p:spPr>
        <p:txBody>
          <a:bodyPr wrap="square" rtlCol="0">
            <a:spAutoFit/>
          </a:bodyPr>
          <a:lstStyle/>
          <a:p>
            <a:pPr indent="266700">
              <a:lnSpc>
                <a:spcPts val="2200"/>
              </a:lnSpc>
            </a:pPr>
            <a:r>
              <a:rPr lang="zh-CN" altLang="zh-CN" sz="2000" kern="0" dirty="0" smtClean="0">
                <a:latin typeface="Calibri" panose="020F0502020204030204" pitchFamily="34" charset="0"/>
                <a:ea typeface="微软雅黑" panose="020B0503020204020204" pitchFamily="34" charset="-122"/>
                <a:cs typeface="宋体" panose="02010600030101010101" pitchFamily="2" charset="-122"/>
              </a:rPr>
              <a:t>阅读</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下面的材料，根据任务要求写作。（</a:t>
            </a:r>
            <a:r>
              <a:rPr lang="en-US" altLang="zh-CN" sz="2000" kern="0" dirty="0">
                <a:latin typeface="Calibri" panose="020F0502020204030204" pitchFamily="34" charset="0"/>
                <a:ea typeface="微软雅黑" panose="020B0503020204020204" pitchFamily="34" charset="-122"/>
                <a:cs typeface="宋体" panose="02010600030101010101" pitchFamily="2" charset="-122"/>
              </a:rPr>
              <a:t>60</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分）</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200"/>
              </a:lnSpc>
            </a:pPr>
            <a:r>
              <a:rPr lang="en-US" altLang="zh-CN" sz="2000" b="1" kern="0" dirty="0" smtClean="0">
                <a:latin typeface="华文楷体" panose="02010600040101010101" pitchFamily="2" charset="-122"/>
                <a:ea typeface="华文楷体" panose="02010600040101010101" pitchFamily="2" charset="-122"/>
                <a:cs typeface="宋体" panose="02010600030101010101" pitchFamily="2" charset="-122"/>
              </a:rPr>
              <a:t>20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世纪</a:t>
            </a:r>
            <a:r>
              <a:rPr lang="en-US" altLang="zh-CN" sz="2000" b="1" kern="0" dirty="0">
                <a:latin typeface="华文楷体" panose="02010600040101010101" pitchFamily="2" charset="-122"/>
                <a:ea typeface="华文楷体" panose="02010600040101010101" pitchFamily="2" charset="-122"/>
                <a:cs typeface="宋体" panose="02010600030101010101" pitchFamily="2" charset="-122"/>
              </a:rPr>
              <a:t> 60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年代，雷锋成为了人们心中的偶像，艰苦朴素、舍己为人、献身国家是他身上最突出的闪光点；</a:t>
            </a:r>
            <a:r>
              <a:rPr lang="en-US" altLang="zh-CN" sz="2000" b="1" kern="0" dirty="0">
                <a:latin typeface="华文楷体" panose="02010600040101010101" pitchFamily="2" charset="-122"/>
                <a:ea typeface="华文楷体" panose="02010600040101010101" pitchFamily="2" charset="-122"/>
                <a:cs typeface="宋体" panose="02010600030101010101" pitchFamily="2" charset="-122"/>
              </a:rPr>
              <a:t>70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年代，陈景润怀着科技报国的激情投身科学研究，摘取了“数学皇 冠上的明珠”，成为那个时代的偶像；</a:t>
            </a:r>
            <a:r>
              <a:rPr lang="en-US" altLang="zh-CN" sz="2000" b="1" kern="0" dirty="0">
                <a:latin typeface="华文楷体" panose="02010600040101010101" pitchFamily="2" charset="-122"/>
                <a:ea typeface="华文楷体" panose="02010600040101010101" pitchFamily="2" charset="-122"/>
                <a:cs typeface="宋体" panose="02010600030101010101" pitchFamily="2" charset="-122"/>
              </a:rPr>
              <a:t>80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年代，中国女排以勇往直前的拼搏精神创下了世 界排球史上的“五连冠”，成为了一代偶像；</a:t>
            </a:r>
            <a:r>
              <a:rPr lang="en-US" altLang="zh-CN" sz="2000" b="1" kern="0" dirty="0">
                <a:latin typeface="华文楷体" panose="02010600040101010101" pitchFamily="2" charset="-122"/>
                <a:ea typeface="华文楷体" panose="02010600040101010101" pitchFamily="2" charset="-122"/>
                <a:cs typeface="宋体" panose="02010600030101010101" pitchFamily="2" charset="-122"/>
              </a:rPr>
              <a:t>90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年代，微软公司的创始者比尔·盖茨成为了一代人的偶像……进入</a:t>
            </a:r>
            <a:r>
              <a:rPr lang="en-US" altLang="zh-CN" sz="2000" b="1" kern="0" dirty="0">
                <a:latin typeface="华文楷体" panose="02010600040101010101" pitchFamily="2" charset="-122"/>
                <a:ea typeface="华文楷体" panose="02010600040101010101" pitchFamily="2" charset="-122"/>
                <a:cs typeface="宋体" panose="02010600030101010101" pitchFamily="2" charset="-122"/>
              </a:rPr>
              <a:t> 21 </a:t>
            </a:r>
            <a:r>
              <a:rPr lang="zh-CN" altLang="zh-CN" sz="2000" b="1" kern="0" dirty="0">
                <a:latin typeface="华文楷体" panose="02010600040101010101" pitchFamily="2" charset="-122"/>
                <a:ea typeface="华文楷体" panose="02010600040101010101" pitchFamily="2" charset="-122"/>
                <a:cs typeface="宋体" panose="02010600030101010101" pitchFamily="2" charset="-122"/>
              </a:rPr>
              <a:t>世纪的今天，各个领域都涌现出了一批偶像</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nSpc>
                <a:spcPts val="2200"/>
              </a:lnSpc>
            </a:pPr>
            <a:r>
              <a:rPr lang="zh-CN" altLang="zh-CN" sz="2000" kern="0" dirty="0">
                <a:latin typeface="Calibri" panose="020F0502020204030204" pitchFamily="34" charset="0"/>
                <a:ea typeface="微软雅黑" panose="020B0503020204020204" pitchFamily="34" charset="-122"/>
                <a:cs typeface="宋体" panose="02010600030101010101" pitchFamily="2" charset="-122"/>
              </a:rPr>
              <a:t>每个时代的人们都有自己的偶像，这些偶像代表着各个时代的精神气质，闪烁着时代精神的光芒</a:t>
            </a:r>
            <a:r>
              <a:rPr lang="zh-CN" altLang="zh-CN" sz="2000" kern="0" dirty="0" smtClean="0">
                <a:latin typeface="Calibri" panose="020F0502020204030204" pitchFamily="34" charset="0"/>
                <a:ea typeface="微软雅黑" panose="020B0503020204020204" pitchFamily="34" charset="-122"/>
                <a:cs typeface="宋体" panose="02010600030101010101" pitchFamily="2" charset="-122"/>
              </a:rPr>
              <a:t>。你</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觉得</a:t>
            </a:r>
            <a:r>
              <a:rPr lang="en-US" altLang="zh-CN" sz="2000" kern="0" dirty="0">
                <a:latin typeface="Calibri" panose="020F0502020204030204" pitchFamily="34" charset="0"/>
                <a:ea typeface="微软雅黑" panose="020B0503020204020204" pitchFamily="34" charset="-122"/>
                <a:cs typeface="宋体" panose="02010600030101010101" pitchFamily="2" charset="-122"/>
              </a:rPr>
              <a:t>21</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世纪的偶像应具备怎样的时代精神？请综合材料内容及含意作文，表明你的态度，阐述你的看法。要求：选好角度，明确文体，自拟标题；不要套作，不得抄袭；不少于</a:t>
            </a:r>
            <a:r>
              <a:rPr lang="en-US" altLang="zh-CN" sz="2000" kern="0" dirty="0">
                <a:latin typeface="Calibri" panose="020F0502020204030204" pitchFamily="34" charset="0"/>
                <a:ea typeface="微软雅黑" panose="020B0503020204020204" pitchFamily="34" charset="-122"/>
                <a:cs typeface="宋体" panose="02010600030101010101" pitchFamily="2" charset="-122"/>
              </a:rPr>
              <a:t> 800 </a:t>
            </a:r>
            <a:r>
              <a:rPr lang="zh-CN" altLang="zh-CN" sz="2000" kern="0" dirty="0">
                <a:latin typeface="Calibri" panose="020F0502020204030204" pitchFamily="34" charset="0"/>
                <a:ea typeface="微软雅黑" panose="020B0503020204020204" pitchFamily="34" charset="-122"/>
                <a:cs typeface="宋体" panose="02010600030101010101" pitchFamily="2" charset="-122"/>
              </a:rPr>
              <a:t>字</a:t>
            </a:r>
            <a:r>
              <a:rPr lang="zh-CN" altLang="zh-CN" sz="2000" kern="0" dirty="0" smtClean="0">
                <a:latin typeface="Calibri" panose="020F0502020204030204" pitchFamily="34" charset="0"/>
                <a:ea typeface="微软雅黑" panose="020B0503020204020204" pitchFamily="34" charset="-122"/>
                <a:cs typeface="宋体" panose="02010600030101010101" pitchFamily="2" charset="-122"/>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2523598"/>
      </p:ext>
    </p:extLst>
  </p:cSld>
  <p:clrMapOvr>
    <a:masterClrMapping/>
  </p:clrMapOvr>
  <p:transition advClick="0" advTm="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1874" y="1058449"/>
            <a:ext cx="8029184" cy="3695178"/>
          </a:xfrm>
          <a:prstGeom prst="rect">
            <a:avLst/>
          </a:prstGeom>
          <a:noFill/>
        </p:spPr>
        <p:txBody>
          <a:bodyPr wrap="square" rtlCol="0">
            <a:spAutoFit/>
          </a:bodyPr>
          <a:lstStyle/>
          <a:p>
            <a:endParaRPr lang="zh-CN" altLang="en-US" dirty="0"/>
          </a:p>
        </p:txBody>
      </p:sp>
      <p:sp>
        <p:nvSpPr>
          <p:cNvPr id="3" name="文本框 2"/>
          <p:cNvSpPr txBox="1"/>
          <p:nvPr/>
        </p:nvSpPr>
        <p:spPr>
          <a:xfrm>
            <a:off x="707721" y="945715"/>
            <a:ext cx="7903923" cy="3970318"/>
          </a:xfrm>
          <a:prstGeom prst="rect">
            <a:avLst/>
          </a:prstGeom>
          <a:noFill/>
        </p:spPr>
        <p:txBody>
          <a:bodyPr wrap="square" rtlCol="0">
            <a:spAutoFit/>
          </a:bodyPr>
          <a:lstStyle/>
          <a:p>
            <a:r>
              <a:rPr lang="zh-CN" altLang="en-US" sz="3600" dirty="0">
                <a:solidFill>
                  <a:srgbClr val="333333"/>
                </a:solidFill>
                <a:latin typeface="Arial" panose="020B0604020202020204" pitchFamily="34" charset="0"/>
              </a:rPr>
              <a:t>外公在权健开会，外婆是拼多多扫货，舅舅是锤粉，舅妈追咪蒙，叔叔炒币，婶婶钟爱</a:t>
            </a:r>
            <a:r>
              <a:rPr lang="en-US" altLang="zh-CN" sz="3600" dirty="0">
                <a:solidFill>
                  <a:srgbClr val="333333"/>
                </a:solidFill>
                <a:latin typeface="Arial" panose="020B0604020202020204" pitchFamily="34" charset="0"/>
              </a:rPr>
              <a:t>P2P</a:t>
            </a:r>
            <a:r>
              <a:rPr lang="zh-CN" altLang="en-US" sz="3600" dirty="0">
                <a:solidFill>
                  <a:srgbClr val="333333"/>
                </a:solidFill>
                <a:latin typeface="Arial" panose="020B0604020202020204" pitchFamily="34" charset="0"/>
              </a:rPr>
              <a:t>，爷爷练香功，奶奶吃保健品，表哥痴迷冯提莫，堂妹每天给吴亦凡打</a:t>
            </a:r>
            <a:r>
              <a:rPr lang="en-US" altLang="zh-CN" sz="3600" dirty="0">
                <a:solidFill>
                  <a:srgbClr val="333333"/>
                </a:solidFill>
                <a:latin typeface="Arial" panose="020B0604020202020204" pitchFamily="34" charset="0"/>
              </a:rPr>
              <a:t>CALL</a:t>
            </a:r>
            <a:r>
              <a:rPr lang="zh-CN" altLang="en-US" sz="3600" dirty="0">
                <a:solidFill>
                  <a:srgbClr val="333333"/>
                </a:solidFill>
                <a:latin typeface="Arial" panose="020B0604020202020204" pitchFamily="34" charset="0"/>
              </a:rPr>
              <a:t>，妈妈花钱除甲醛，爸爸买票听跨年</a:t>
            </a:r>
            <a:r>
              <a:rPr lang="zh-CN" altLang="en-US" sz="3600">
                <a:solidFill>
                  <a:srgbClr val="333333"/>
                </a:solidFill>
                <a:latin typeface="Arial" panose="020B0604020202020204" pitchFamily="34" charset="0"/>
              </a:rPr>
              <a:t>演说</a:t>
            </a:r>
            <a:r>
              <a:rPr lang="zh-CN" altLang="en-US" sz="3600" smtClean="0">
                <a:solidFill>
                  <a:srgbClr val="333333"/>
                </a:solidFill>
                <a:latin typeface="Arial" panose="020B0604020202020204" pitchFamily="34" charset="0"/>
              </a:rPr>
              <a:t>，儿子</a:t>
            </a:r>
            <a:r>
              <a:rPr lang="zh-CN" altLang="en-US" sz="3600" dirty="0">
                <a:solidFill>
                  <a:srgbClr val="333333"/>
                </a:solidFill>
                <a:latin typeface="Arial" panose="020B0604020202020204" pitchFamily="34" charset="0"/>
              </a:rPr>
              <a:t>上</a:t>
            </a:r>
            <a:r>
              <a:rPr lang="zh-CN" altLang="en-US" sz="3600">
                <a:solidFill>
                  <a:srgbClr val="333333"/>
                </a:solidFill>
                <a:latin typeface="Arial" panose="020B0604020202020204" pitchFamily="34" charset="0"/>
              </a:rPr>
              <a:t>国学</a:t>
            </a:r>
            <a:r>
              <a:rPr lang="zh-CN" altLang="en-US" sz="3600" smtClean="0">
                <a:solidFill>
                  <a:srgbClr val="333333"/>
                </a:solidFill>
                <a:latin typeface="Arial" panose="020B0604020202020204" pitchFamily="34" charset="0"/>
              </a:rPr>
              <a:t>班，女儿上女德班</a:t>
            </a:r>
            <a:r>
              <a:rPr lang="en-US" altLang="zh-CN" sz="3600" smtClean="0">
                <a:solidFill>
                  <a:srgbClr val="333333"/>
                </a:solidFill>
                <a:latin typeface="Arial" panose="020B0604020202020204" pitchFamily="34" charset="0"/>
              </a:rPr>
              <a:t>……</a:t>
            </a:r>
            <a:r>
              <a:rPr lang="zh-CN" altLang="en-US" sz="3600" dirty="0">
                <a:solidFill>
                  <a:srgbClr val="333333"/>
                </a:solidFill>
                <a:latin typeface="Arial" panose="020B0604020202020204" pitchFamily="34" charset="0"/>
              </a:rPr>
              <a:t>一家人齐齐整整。 ​​​ ​​​​</a:t>
            </a:r>
            <a:endParaRPr lang="zh-CN" altLang="en-US" sz="3600" dirty="0"/>
          </a:p>
        </p:txBody>
      </p:sp>
    </p:spTree>
    <p:extLst>
      <p:ext uri="{BB962C8B-B14F-4D97-AF65-F5344CB8AC3E}">
        <p14:creationId xmlns:p14="http://schemas.microsoft.com/office/powerpoint/2010/main" val="14647648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lum contrast="20000"/>
            <a:extLst>
              <a:ext uri="{28A0092B-C50C-407E-A947-70E740481C1C}">
                <a14:useLocalDpi xmlns:a14="http://schemas.microsoft.com/office/drawing/2010/main"/>
              </a:ext>
            </a:extLst>
          </a:blip>
          <a:srcRect/>
          <a:stretch/>
        </p:blipFill>
        <p:spPr>
          <a:xfrm>
            <a:off x="0" y="1588"/>
            <a:ext cx="9144000" cy="5143500"/>
          </a:xfrm>
          <a:prstGeom prst="rect">
            <a:avLst/>
          </a:prstGeom>
        </p:spPr>
      </p:pic>
      <p:sp>
        <p:nvSpPr>
          <p:cNvPr id="7" name="矩形 6"/>
          <p:cNvSpPr/>
          <p:nvPr/>
        </p:nvSpPr>
        <p:spPr>
          <a:xfrm>
            <a:off x="0" y="1188720"/>
            <a:ext cx="9144000" cy="3955574"/>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标题 1">
            <a:extLst>
              <a:ext uri="{FF2B5EF4-FFF2-40B4-BE49-F238E27FC236}"/>
            </a:extLst>
          </p:cNvPr>
          <p:cNvSpPr txBox="1">
            <a:spLocks/>
          </p:cNvSpPr>
          <p:nvPr/>
        </p:nvSpPr>
        <p:spPr>
          <a:xfrm>
            <a:off x="2504865" y="1370965"/>
            <a:ext cx="6639135" cy="61595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zh-CN" altLang="en-US" sz="2600" b="1"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高考命题价值理念：</a:t>
            </a:r>
            <a:r>
              <a:rPr lang="zh-CN" altLang="en-US" sz="2600" b="1" dirty="0" smtClean="0">
                <a:latin typeface="微软雅黑" panose="020B0503020204020204" pitchFamily="34" charset="-122"/>
                <a:ea typeface="微软雅黑" panose="020B0503020204020204" pitchFamily="34" charset="-122"/>
                <a:sym typeface="微软雅黑" panose="020B0503020204020204" pitchFamily="34" charset="-122"/>
              </a:rPr>
              <a:t>交际性</a:t>
            </a:r>
            <a:endParaRPr lang="zh-CN" altLang="en-US" sz="2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内容占位符 2"/>
          <p:cNvSpPr txBox="1">
            <a:spLocks/>
          </p:cNvSpPr>
          <p:nvPr/>
        </p:nvSpPr>
        <p:spPr>
          <a:xfrm>
            <a:off x="0" y="1840611"/>
            <a:ext cx="9144000" cy="46926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r>
              <a:rPr lang="zh-CN" altLang="en-US" b="1" dirty="0" smtClean="0">
                <a:latin typeface="微软雅黑" panose="020B0503020204020204" pitchFamily="34" charset="-122"/>
                <a:ea typeface="微软雅黑" panose="020B0503020204020204" pitchFamily="34" charset="-122"/>
                <a:sym typeface="微软雅黑" panose="020B0503020204020204" pitchFamily="34" charset="-122"/>
              </a:rPr>
              <a:t>“想象它装进‘时光瓶’留待</a:t>
            </a:r>
            <a:r>
              <a:rPr lang="en-US" altLang="zh-CN" b="1" dirty="0" smtClean="0">
                <a:latin typeface="微软雅黑" panose="020B0503020204020204" pitchFamily="34" charset="-122"/>
                <a:ea typeface="微软雅黑" panose="020B0503020204020204" pitchFamily="34" charset="-122"/>
                <a:sym typeface="微软雅黑" panose="020B0503020204020204" pitchFamily="34" charset="-122"/>
              </a:rPr>
              <a:t>2035</a:t>
            </a:r>
            <a:r>
              <a:rPr lang="zh-CN" altLang="en-US" b="1" dirty="0" smtClean="0">
                <a:latin typeface="微软雅黑" panose="020B0503020204020204" pitchFamily="34" charset="-122"/>
                <a:ea typeface="微软雅黑" panose="020B0503020204020204" pitchFamily="34" charset="-122"/>
                <a:sym typeface="微软雅黑" panose="020B0503020204020204" pitchFamily="34" charset="-122"/>
              </a:rPr>
              <a:t>年开启，给那时</a:t>
            </a:r>
            <a:r>
              <a:rPr lang="en-US" altLang="zh-CN" b="1" dirty="0" smtClean="0">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b="1" dirty="0" smtClean="0">
                <a:latin typeface="微软雅黑" panose="020B0503020204020204" pitchFamily="34" charset="-122"/>
                <a:ea typeface="微软雅黑" panose="020B0503020204020204" pitchFamily="34" charset="-122"/>
                <a:sym typeface="微软雅黑" panose="020B0503020204020204" pitchFamily="34" charset="-122"/>
              </a:rPr>
              <a:t>岁的一代人阅读”这句话实际包含了交际语境的两个对象，也是行文中容易被忽略的“隐性作者”和“隐性读者”。考生和阅卷老师是“在场作者”和“在场读者”，考生一般都站在自我的立场去叙写故事抒发情感表达见解，甚至比较功利地迎合阅卷者的口味，投其所好地选择素材确定内容。但材料隐含了一个重要的虚拟交际场景：</a:t>
            </a:r>
            <a:r>
              <a:rPr lang="en-US" altLang="zh-CN" b="1" dirty="0" smtClean="0">
                <a:latin typeface="微软雅黑" panose="020B0503020204020204" pitchFamily="34" charset="-122"/>
                <a:ea typeface="微软雅黑" panose="020B0503020204020204" pitchFamily="34" charset="-122"/>
                <a:sym typeface="微软雅黑" panose="020B0503020204020204" pitchFamily="34" charset="-122"/>
              </a:rPr>
              <a:t>2035</a:t>
            </a:r>
            <a:r>
              <a:rPr lang="zh-CN" altLang="en-US" b="1" dirty="0" smtClean="0">
                <a:latin typeface="微软雅黑" panose="020B0503020204020204" pitchFamily="34" charset="-122"/>
                <a:ea typeface="微软雅黑" panose="020B0503020204020204" pitchFamily="34" charset="-122"/>
                <a:sym typeface="微软雅黑" panose="020B0503020204020204" pitchFamily="34" charset="-122"/>
              </a:rPr>
              <a:t>年，时代肯定发生了日新月异的大变化了，你已经是</a:t>
            </a:r>
            <a:r>
              <a:rPr lang="en-US" altLang="zh-CN" b="1" dirty="0" smtClean="0">
                <a:latin typeface="微软雅黑" panose="020B0503020204020204" pitchFamily="34" charset="-122"/>
                <a:ea typeface="微软雅黑" panose="020B0503020204020204" pitchFamily="34" charset="-122"/>
                <a:sym typeface="微软雅黑" panose="020B0503020204020204" pitchFamily="34" charset="-122"/>
              </a:rPr>
              <a:t>36</a:t>
            </a:r>
            <a:r>
              <a:rPr lang="zh-CN" altLang="en-US" b="1" dirty="0" smtClean="0">
                <a:latin typeface="微软雅黑" panose="020B0503020204020204" pitchFamily="34" charset="-122"/>
                <a:ea typeface="微软雅黑" panose="020B0503020204020204" pitchFamily="34" charset="-122"/>
                <a:sym typeface="微软雅黑" panose="020B0503020204020204" pitchFamily="34" charset="-122"/>
              </a:rPr>
              <a:t>岁步入中年了，收信者和现在的你在文化理解、思想观点、价值取向等等也许和你已经“代沟”重重了。他将如何看待你所处的时代和你所持的观点？你能做的且必须做的就是客观反映我们的时代特征变化，告诉他你成长的践履和思考，甚至你可以敞开心扉谈你的时代困惑和担忧。</a:t>
            </a:r>
          </a:p>
        </p:txBody>
      </p:sp>
    </p:spTree>
    <p:extLst>
      <p:ext uri="{BB962C8B-B14F-4D97-AF65-F5344CB8AC3E}">
        <p14:creationId xmlns:p14="http://schemas.microsoft.com/office/powerpoint/2010/main" val="2337921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2286" y="1751057"/>
            <a:ext cx="8530818" cy="2308324"/>
          </a:xfrm>
          <a:prstGeom prst="rect">
            <a:avLst/>
          </a:prstGeom>
          <a:solidFill>
            <a:srgbClr val="FBF4E3"/>
          </a:solidFill>
        </p:spPr>
        <p:txBody>
          <a:bodyPr wrap="square">
            <a:spAutoFit/>
          </a:bodyPr>
          <a:lstStyle/>
          <a:p>
            <a:pPr indent="866775" algn="just">
              <a:defRPr/>
            </a:pPr>
            <a:r>
              <a:rPr lang="zh-CN" altLang="en-US" sz="2400" b="1" kern="100" dirty="0">
                <a:solidFill>
                  <a:prstClr val="black"/>
                </a:solidFill>
                <a:ea typeface="微软雅黑" panose="020B0503020204020204" pitchFamily="34" charset="-122"/>
                <a:cs typeface="Times New Roman" panose="02020603050405020304" pitchFamily="18" charset="0"/>
              </a:rPr>
              <a:t>教育部考试中心党委书记、主任姜钢在</a:t>
            </a:r>
            <a:r>
              <a:rPr lang="en-US" altLang="zh-CN" sz="2400" b="1" kern="100" dirty="0">
                <a:solidFill>
                  <a:prstClr val="black"/>
                </a:solidFill>
                <a:ea typeface="微软雅黑" panose="020B0503020204020204" pitchFamily="34" charset="-122"/>
                <a:cs typeface="Times New Roman" panose="02020603050405020304" pitchFamily="18" charset="0"/>
              </a:rPr>
              <a:t>2018</a:t>
            </a:r>
            <a:r>
              <a:rPr lang="zh-CN" altLang="en-US" sz="2400" b="1" kern="100" dirty="0">
                <a:solidFill>
                  <a:prstClr val="black"/>
                </a:solidFill>
                <a:ea typeface="微软雅黑" panose="020B0503020204020204" pitchFamily="34" charset="-122"/>
                <a:cs typeface="Times New Roman" panose="02020603050405020304" pitchFamily="18" charset="0"/>
              </a:rPr>
              <a:t>年</a:t>
            </a:r>
            <a:r>
              <a:rPr lang="en-US" altLang="zh-CN" sz="2400" b="1" kern="100" dirty="0">
                <a:solidFill>
                  <a:prstClr val="black"/>
                </a:solidFill>
                <a:ea typeface="微软雅黑" panose="020B0503020204020204" pitchFamily="34" charset="-122"/>
                <a:cs typeface="Times New Roman" panose="02020603050405020304" pitchFamily="18" charset="0"/>
              </a:rPr>
              <a:t>12</a:t>
            </a:r>
            <a:r>
              <a:rPr lang="zh-CN" altLang="en-US" sz="2400" b="1" kern="100" dirty="0">
                <a:solidFill>
                  <a:prstClr val="black"/>
                </a:solidFill>
                <a:ea typeface="微软雅黑" panose="020B0503020204020204" pitchFamily="34" charset="-122"/>
                <a:cs typeface="Times New Roman" panose="02020603050405020304" pitchFamily="18" charset="0"/>
              </a:rPr>
              <a:t>月</a:t>
            </a:r>
            <a:r>
              <a:rPr lang="en-US" altLang="zh-CN" sz="2400" b="1" kern="100" dirty="0">
                <a:solidFill>
                  <a:prstClr val="black"/>
                </a:solidFill>
                <a:ea typeface="微软雅黑" panose="020B0503020204020204" pitchFamily="34" charset="-122"/>
                <a:cs typeface="Times New Roman" panose="02020603050405020304" pitchFamily="18" charset="0"/>
              </a:rPr>
              <a:t>25</a:t>
            </a:r>
            <a:r>
              <a:rPr lang="zh-CN" altLang="en-US" sz="2400" b="1" kern="100" dirty="0">
                <a:solidFill>
                  <a:prstClr val="black"/>
                </a:solidFill>
                <a:ea typeface="微软雅黑" panose="020B0503020204020204" pitchFamily="34" charset="-122"/>
                <a:cs typeface="Times New Roman" panose="02020603050405020304" pitchFamily="18" charset="0"/>
              </a:rPr>
              <a:t>日在</a:t>
            </a:r>
            <a:r>
              <a:rPr lang="en-US" altLang="zh-CN" sz="2400" b="1" kern="100" dirty="0">
                <a:solidFill>
                  <a:prstClr val="black"/>
                </a:solidFill>
                <a:ea typeface="微软雅黑" panose="020B0503020204020204" pitchFamily="34" charset="-122"/>
                <a:cs typeface="Times New Roman" panose="02020603050405020304" pitchFamily="18" charset="0"/>
              </a:rPr>
              <a:t>《</a:t>
            </a:r>
            <a:r>
              <a:rPr lang="zh-CN" altLang="en-US" sz="2400" b="1" kern="100" dirty="0">
                <a:solidFill>
                  <a:prstClr val="black"/>
                </a:solidFill>
                <a:ea typeface="微软雅黑" panose="020B0503020204020204" pitchFamily="34" charset="-122"/>
                <a:cs typeface="Times New Roman" panose="02020603050405020304" pitchFamily="18" charset="0"/>
              </a:rPr>
              <a:t>中国教育报</a:t>
            </a:r>
            <a:r>
              <a:rPr lang="en-US" altLang="zh-CN" sz="2400" b="1" kern="100" dirty="0">
                <a:solidFill>
                  <a:prstClr val="black"/>
                </a:solidFill>
                <a:ea typeface="微软雅黑" panose="020B0503020204020204" pitchFamily="34" charset="-122"/>
                <a:cs typeface="Times New Roman" panose="02020603050405020304" pitchFamily="18" charset="0"/>
              </a:rPr>
              <a:t>》</a:t>
            </a:r>
            <a:r>
              <a:rPr lang="zh-CN" altLang="en-US" sz="2400" b="1" kern="100" dirty="0">
                <a:solidFill>
                  <a:prstClr val="black"/>
                </a:solidFill>
                <a:ea typeface="微软雅黑" panose="020B0503020204020204" pitchFamily="34" charset="-122"/>
                <a:cs typeface="Times New Roman" panose="02020603050405020304" pitchFamily="18" charset="0"/>
              </a:rPr>
              <a:t>发表署名文章</a:t>
            </a:r>
            <a:r>
              <a:rPr lang="en-US" altLang="zh-CN" sz="2400" b="1" kern="100" dirty="0">
                <a:solidFill>
                  <a:prstClr val="black"/>
                </a:solidFill>
                <a:ea typeface="微软雅黑" panose="020B0503020204020204" pitchFamily="34" charset="-122"/>
                <a:cs typeface="Times New Roman" panose="02020603050405020304" pitchFamily="18" charset="0"/>
              </a:rPr>
              <a:t>《</a:t>
            </a:r>
            <a:r>
              <a:rPr lang="zh-CN" altLang="en-US" sz="2400" b="1" kern="100" dirty="0">
                <a:solidFill>
                  <a:prstClr val="black"/>
                </a:solidFill>
                <a:ea typeface="微软雅黑" panose="020B0503020204020204" pitchFamily="34" charset="-122"/>
                <a:cs typeface="Times New Roman" panose="02020603050405020304" pitchFamily="18" charset="0"/>
              </a:rPr>
              <a:t>落实立德树人根本任务进一步深化高考内容改革</a:t>
            </a:r>
            <a:r>
              <a:rPr lang="en-US" altLang="zh-CN" sz="2400" b="1" kern="100" dirty="0">
                <a:solidFill>
                  <a:prstClr val="black"/>
                </a:solidFill>
                <a:ea typeface="微软雅黑" panose="020B0503020204020204" pitchFamily="34" charset="-122"/>
                <a:cs typeface="Times New Roman" panose="02020603050405020304" pitchFamily="18" charset="0"/>
              </a:rPr>
              <a:t>》</a:t>
            </a:r>
            <a:r>
              <a:rPr lang="zh-CN" altLang="en-US" sz="2400" b="1" kern="100" dirty="0">
                <a:solidFill>
                  <a:prstClr val="black"/>
                </a:solidFill>
                <a:ea typeface="微软雅黑" panose="020B0503020204020204" pitchFamily="34" charset="-122"/>
                <a:cs typeface="Times New Roman" panose="02020603050405020304" pitchFamily="18" charset="0"/>
              </a:rPr>
              <a:t>。他说：“要优化考试内容。在高考命题中，要依据高中课程标准和高校人才选拔要求，突出核心价值、学科素养、关键能力、必备知识的考查内容，强化基础性、综合性、应用性、创新性的考查要求</a:t>
            </a:r>
            <a:r>
              <a:rPr lang="zh-CN" altLang="en-US" sz="2400" b="1" kern="100" dirty="0" smtClean="0">
                <a:solidFill>
                  <a:prstClr val="black"/>
                </a:solidFill>
                <a:ea typeface="微软雅黑" panose="020B0503020204020204" pitchFamily="34" charset="-122"/>
                <a:cs typeface="Times New Roman" panose="02020603050405020304" pitchFamily="18" charset="0"/>
              </a:rPr>
              <a:t>。</a:t>
            </a:r>
            <a:endParaRPr lang="zh-CN" altLang="en-US" sz="24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4198213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574" y="1838854"/>
            <a:ext cx="8530818" cy="523220"/>
          </a:xfrm>
          <a:prstGeom prst="rect">
            <a:avLst/>
          </a:prstGeom>
          <a:solidFill>
            <a:srgbClr val="FBF4E3"/>
          </a:solidFill>
        </p:spPr>
        <p:txBody>
          <a:bodyPr wrap="square">
            <a:spAutoFit/>
          </a:bodyPr>
          <a:lstStyle/>
          <a:p>
            <a:pPr indent="866775" algn="just">
              <a:defRPr/>
            </a:pP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320574" y="889348"/>
            <a:ext cx="8190863" cy="3539430"/>
          </a:xfrm>
          <a:prstGeom prst="rect">
            <a:avLst/>
          </a:prstGeom>
          <a:noFill/>
        </p:spPr>
        <p:txBody>
          <a:bodyPr wrap="square" rtlCol="0">
            <a:spAutoFit/>
          </a:bodyPr>
          <a:lstStyle/>
          <a:p>
            <a:pPr lvl="0" indent="866775" algn="just">
              <a:defRPr/>
            </a:pPr>
            <a:r>
              <a:rPr lang="zh-CN" altLang="en-US" sz="2800" b="1" kern="100">
                <a:solidFill>
                  <a:prstClr val="black"/>
                </a:solidFill>
                <a:ea typeface="微软雅黑" panose="020B0503020204020204" pitchFamily="34" charset="-122"/>
                <a:cs typeface="Times New Roman" panose="02020603050405020304" pitchFamily="18" charset="0"/>
              </a:rPr>
              <a:t>应用写作，显然不同于狭义的应用文写作，应用写作这个概念要大于狭义的应用文写作。应用写作 ，可以作为小作文（如北京卷）考，</a:t>
            </a:r>
            <a:r>
              <a:rPr lang="zh-CN" altLang="en-US" sz="2800" b="1" kern="100">
                <a:solidFill>
                  <a:srgbClr val="FF0000"/>
                </a:solidFill>
                <a:ea typeface="微软雅黑" panose="020B0503020204020204" pitchFamily="34" charset="-122"/>
                <a:cs typeface="Times New Roman" panose="02020603050405020304" pitchFamily="18" charset="0"/>
              </a:rPr>
              <a:t>大作文也会考演讲稿、讲话稿、倡议书、书信、策划书、建议书、思想评论</a:t>
            </a:r>
            <a:r>
              <a:rPr lang="en-US" altLang="zh-CN" sz="2800" b="1" kern="100">
                <a:solidFill>
                  <a:srgbClr val="FF0000"/>
                </a:solidFill>
                <a:ea typeface="微软雅黑" panose="020B0503020204020204" pitchFamily="34" charset="-122"/>
                <a:cs typeface="Times New Roman" panose="02020603050405020304" pitchFamily="18" charset="0"/>
              </a:rPr>
              <a:t>…… </a:t>
            </a:r>
            <a:r>
              <a:rPr lang="zh-CN" altLang="zh-CN" sz="2800" u="sng">
                <a:solidFill>
                  <a:prstClr val="black"/>
                </a:solidFill>
              </a:rPr>
              <a:t>高考应用写作，最有可能的是考应用型议论文，一般试题有明确的文体样式要求。如，对策性议论文、提出对策建议、提出解决方案、演讲稿、公开信、讲话稿、建议书等。</a:t>
            </a:r>
            <a:endParaRPr lang="zh-CN" altLang="zh-CN" sz="2800" dirty="0">
              <a:solidFill>
                <a:prstClr val="black"/>
              </a:solidFill>
            </a:endParaRPr>
          </a:p>
        </p:txBody>
      </p:sp>
    </p:spTree>
    <p:extLst>
      <p:ext uri="{BB962C8B-B14F-4D97-AF65-F5344CB8AC3E}">
        <p14:creationId xmlns:p14="http://schemas.microsoft.com/office/powerpoint/2010/main" val="3956448395"/>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33D521C-FF4B-4698-97C2-FFDE908AF7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9074" y="0"/>
            <a:ext cx="2043934" cy="1194962"/>
          </a:xfrm>
          <a:prstGeom prst="rect">
            <a:avLst/>
          </a:prstGeom>
        </p:spPr>
      </p:pic>
      <p:pic>
        <p:nvPicPr>
          <p:cNvPr id="15" name="图片 14">
            <a:extLst>
              <a:ext uri="{FF2B5EF4-FFF2-40B4-BE49-F238E27FC236}">
                <a16:creationId xmlns="" xmlns:a16="http://schemas.microsoft.com/office/drawing/2014/main" id="{0C2E436D-ADE6-4F9C-8874-7E75094DA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8352" y="3549044"/>
            <a:ext cx="1755648" cy="1596043"/>
          </a:xfrm>
          <a:prstGeom prst="rect">
            <a:avLst/>
          </a:prstGeom>
        </p:spPr>
      </p:pic>
      <p:sp>
        <p:nvSpPr>
          <p:cNvPr id="6" name="内容占位符 2"/>
          <p:cNvSpPr txBox="1">
            <a:spLocks/>
          </p:cNvSpPr>
          <p:nvPr/>
        </p:nvSpPr>
        <p:spPr bwMode="auto">
          <a:xfrm>
            <a:off x="254573" y="1194962"/>
            <a:ext cx="87065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t" anchorCtr="0" compatLnSpc="1">
            <a:prstTxWarp prst="textNoShape">
              <a:avLst/>
            </a:prstTxWarp>
          </a:bodyPr>
          <a:lstStyle>
            <a:lvl1pPr marL="215900" indent="-215900" algn="l" defTabSz="869950" rtl="0" eaLnBrk="0" fontAlgn="base" hangingPunct="0">
              <a:lnSpc>
                <a:spcPct val="90000"/>
              </a:lnSpc>
              <a:spcBef>
                <a:spcPts val="963"/>
              </a:spcBef>
              <a:spcAft>
                <a:spcPct val="0"/>
              </a:spcAft>
              <a:buFont typeface="Arial" panose="020B0604020202020204" pitchFamily="34" charset="0"/>
              <a:buChar char="•"/>
              <a:defRPr sz="2600" kern="1200">
                <a:solidFill>
                  <a:schemeClr val="tx1"/>
                </a:solidFill>
                <a:latin typeface="+mn-lt"/>
                <a:ea typeface="+mn-ea"/>
                <a:cs typeface="+mn-cs"/>
              </a:defRPr>
            </a:lvl1pPr>
            <a:lvl2pPr marL="650875" indent="-214313" algn="l" defTabSz="869950" rtl="0" eaLnBrk="0" fontAlgn="base" hangingPunct="0">
              <a:lnSpc>
                <a:spcPct val="90000"/>
              </a:lnSpc>
              <a:spcBef>
                <a:spcPts val="475"/>
              </a:spcBef>
              <a:spcAft>
                <a:spcPct val="0"/>
              </a:spcAft>
              <a:buFont typeface="Arial" panose="020B0604020202020204" pitchFamily="34" charset="0"/>
              <a:buChar char="•"/>
              <a:defRPr kern="1200">
                <a:solidFill>
                  <a:schemeClr val="tx1"/>
                </a:solidFill>
                <a:latin typeface="+mn-lt"/>
                <a:ea typeface="+mn-ea"/>
                <a:cs typeface="+mn-cs"/>
              </a:defRPr>
            </a:lvl2pPr>
            <a:lvl3pPr marL="1089025" indent="-215900" algn="l" defTabSz="86995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25588" indent="-215900" algn="l" defTabSz="869950" rtl="0" eaLnBrk="0" fontAlgn="base" hangingPunct="0">
              <a:lnSpc>
                <a:spcPct val="90000"/>
              </a:lnSpc>
              <a:spcBef>
                <a:spcPts val="475"/>
              </a:spcBef>
              <a:spcAft>
                <a:spcPct val="0"/>
              </a:spcAft>
              <a:buFont typeface="Arial" panose="020B0604020202020204" pitchFamily="34" charset="0"/>
              <a:buChar char="•"/>
              <a:defRPr sz="1600" kern="1200">
                <a:solidFill>
                  <a:schemeClr val="tx1"/>
                </a:solidFill>
                <a:latin typeface="+mn-lt"/>
                <a:ea typeface="+mn-ea"/>
                <a:cs typeface="+mn-cs"/>
              </a:defRPr>
            </a:lvl4pPr>
            <a:lvl5pPr marL="1960563" indent="-215900" algn="l" defTabSz="869950" rtl="0" eaLnBrk="0" fontAlgn="base" hangingPunct="0">
              <a:lnSpc>
                <a:spcPct val="90000"/>
              </a:lnSpc>
              <a:spcBef>
                <a:spcPts val="475"/>
              </a:spcBef>
              <a:spcAft>
                <a:spcPct val="0"/>
              </a:spcAft>
              <a:buFont typeface="Arial" panose="020B0604020202020204" pitchFamily="34" charset="0"/>
              <a:buChar char="•"/>
              <a:defRPr sz="1600" kern="1200">
                <a:solidFill>
                  <a:schemeClr val="tx1"/>
                </a:solidFill>
                <a:latin typeface="+mn-lt"/>
                <a:ea typeface="+mn-ea"/>
                <a:cs typeface="+mn-cs"/>
              </a:defRPr>
            </a:lvl5pPr>
            <a:lvl6pPr marL="3207292"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6pPr>
            <a:lvl7pPr marL="3790437"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7pPr>
            <a:lvl8pPr marL="4373581"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8pPr>
            <a:lvl9pPr marL="4956724"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9pPr>
          </a:lstStyle>
          <a:p>
            <a:pPr marL="215900" marR="0" lvl="0" indent="-215900" algn="l" defTabSz="869950" rtl="0" eaLnBrk="0" fontAlgn="base" latinLnBrk="0" hangingPunct="0">
              <a:lnSpc>
                <a:spcPct val="90000"/>
              </a:lnSpc>
              <a:spcBef>
                <a:spcPts val="963"/>
              </a:spcBef>
              <a:spcAft>
                <a:spcPct val="0"/>
              </a:spcAft>
              <a:buClrTx/>
              <a:buSzTx/>
              <a:buFont typeface="Arial" panose="020B0604020202020204" pitchFamily="34" charset="0"/>
              <a:buChar char="•"/>
              <a:tabLst/>
              <a:defRPr/>
            </a:pPr>
            <a:r>
              <a:rPr kumimoji="0" lang="zh-CN" altLang="en-US" sz="2400" b="0" i="0" u="none" strike="noStrike" kern="1200" cap="none" spc="0" normalizeH="0" baseline="0" noProof="0" dirty="0" smtClean="0">
                <a:ln>
                  <a:noFill/>
                </a:ln>
                <a:solidFill>
                  <a:sysClr val="windowText" lastClr="000000"/>
                </a:solidFill>
                <a:effectLst/>
                <a:uLnTx/>
                <a:uFillTx/>
                <a:latin typeface="Calibri"/>
                <a:ea typeface="Microsoft YaHei UI"/>
                <a:cs typeface="+mn-cs"/>
              </a:rPr>
              <a:t>从考试作文反馈来看，命题改变了“名人开会、名言荟萃”的“小清新”盛行的文风，矫正了“穿鞋戴帽”的“无病呻吟”的写法，引导师生立足与波澜壮阔时代，关注“自我”与国家时代的命运，充分彰显了传统召唤和时代的需求，对中学作文教学和应考产生了巨大的正面的影响。但不可否认，从阅卷反馈来看，广大考生受到“价值导引”和“立意正确”的影响，命题对辩证思维、批判性思维的考查不能很好地落实，要求“个性表达”、“差异化”严重缺失，“同质化表达”问题严重，表现在如下几点：一是立意高大上，大多观点接近；二是材料雷同，缺乏个性；三是空话、套话多，没有形成思辨的看法；四是分析空洞，缺乏具体的分析。</a:t>
            </a:r>
          </a:p>
        </p:txBody>
      </p:sp>
      <p:sp>
        <p:nvSpPr>
          <p:cNvPr id="8" name="标题 1"/>
          <p:cNvSpPr txBox="1">
            <a:spLocks/>
          </p:cNvSpPr>
          <p:nvPr/>
        </p:nvSpPr>
        <p:spPr bwMode="auto">
          <a:xfrm>
            <a:off x="858077" y="565731"/>
            <a:ext cx="7938452" cy="82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ctr" anchorCtr="0" compatLnSpc="1">
            <a:prstTxWarp prst="textNoShape">
              <a:avLst/>
            </a:prstTxWarp>
          </a:bodyPr>
          <a:lstStyle>
            <a:lvl1pPr algn="l" defTabSz="86995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9950" rtl="0" eaLnBrk="0" fontAlgn="base" hangingPunct="0">
              <a:lnSpc>
                <a:spcPct val="90000"/>
              </a:lnSpc>
              <a:spcBef>
                <a:spcPct val="0"/>
              </a:spcBef>
              <a:spcAft>
                <a:spcPct val="0"/>
              </a:spcAft>
              <a:defRPr sz="4200">
                <a:solidFill>
                  <a:schemeClr val="tx1"/>
                </a:solidFill>
                <a:latin typeface="Calibri Light" panose="020F0302020204030204" pitchFamily="34" charset="0"/>
                <a:ea typeface="Microsoft YaHei UI" panose="020B0503020204020204" pitchFamily="34" charset="-122"/>
              </a:defRPr>
            </a:lvl2pPr>
            <a:lvl3pPr algn="l" defTabSz="869950" rtl="0" eaLnBrk="0" fontAlgn="base" hangingPunct="0">
              <a:lnSpc>
                <a:spcPct val="90000"/>
              </a:lnSpc>
              <a:spcBef>
                <a:spcPct val="0"/>
              </a:spcBef>
              <a:spcAft>
                <a:spcPct val="0"/>
              </a:spcAft>
              <a:defRPr sz="4200">
                <a:solidFill>
                  <a:schemeClr val="tx1"/>
                </a:solidFill>
                <a:latin typeface="Calibri Light" panose="020F0302020204030204" pitchFamily="34" charset="0"/>
                <a:ea typeface="Microsoft YaHei UI" panose="020B0503020204020204" pitchFamily="34" charset="-122"/>
              </a:defRPr>
            </a:lvl3pPr>
            <a:lvl4pPr algn="l" defTabSz="869950" rtl="0" eaLnBrk="0" fontAlgn="base" hangingPunct="0">
              <a:lnSpc>
                <a:spcPct val="90000"/>
              </a:lnSpc>
              <a:spcBef>
                <a:spcPct val="0"/>
              </a:spcBef>
              <a:spcAft>
                <a:spcPct val="0"/>
              </a:spcAft>
              <a:defRPr sz="4200">
                <a:solidFill>
                  <a:schemeClr val="tx1"/>
                </a:solidFill>
                <a:latin typeface="Calibri Light" panose="020F0302020204030204" pitchFamily="34" charset="0"/>
                <a:ea typeface="Microsoft YaHei UI" panose="020B0503020204020204" pitchFamily="34" charset="-122"/>
              </a:defRPr>
            </a:lvl4pPr>
            <a:lvl5pPr algn="l" defTabSz="869950" rtl="0" eaLnBrk="0" fontAlgn="base" hangingPunct="0">
              <a:lnSpc>
                <a:spcPct val="90000"/>
              </a:lnSpc>
              <a:spcBef>
                <a:spcPct val="0"/>
              </a:spcBef>
              <a:spcAft>
                <a:spcPct val="0"/>
              </a:spcAft>
              <a:defRPr sz="4200">
                <a:solidFill>
                  <a:schemeClr val="tx1"/>
                </a:solidFill>
                <a:latin typeface="Calibri Light" panose="020F0302020204030204" pitchFamily="34" charset="0"/>
                <a:ea typeface="Microsoft YaHei UI" panose="020B0503020204020204" pitchFamily="34" charset="-122"/>
              </a:defRPr>
            </a:lvl5pPr>
            <a:lvl6pPr marL="583145" algn="l" rtl="0" fontAlgn="base">
              <a:lnSpc>
                <a:spcPct val="90000"/>
              </a:lnSpc>
              <a:spcBef>
                <a:spcPct val="0"/>
              </a:spcBef>
              <a:spcAft>
                <a:spcPct val="0"/>
              </a:spcAft>
              <a:defRPr sz="5612">
                <a:solidFill>
                  <a:schemeClr val="tx1"/>
                </a:solidFill>
                <a:latin typeface="Calibri Light" panose="020F0302020204030204" pitchFamily="34" charset="0"/>
                <a:ea typeface="宋体" panose="02010600030101010101" pitchFamily="2" charset="-122"/>
              </a:defRPr>
            </a:lvl6pPr>
            <a:lvl7pPr marL="1166289" algn="l" rtl="0" fontAlgn="base">
              <a:lnSpc>
                <a:spcPct val="90000"/>
              </a:lnSpc>
              <a:spcBef>
                <a:spcPct val="0"/>
              </a:spcBef>
              <a:spcAft>
                <a:spcPct val="0"/>
              </a:spcAft>
              <a:defRPr sz="5612">
                <a:solidFill>
                  <a:schemeClr val="tx1"/>
                </a:solidFill>
                <a:latin typeface="Calibri Light" panose="020F0302020204030204" pitchFamily="34" charset="0"/>
                <a:ea typeface="宋体" panose="02010600030101010101" pitchFamily="2" charset="-122"/>
              </a:defRPr>
            </a:lvl7pPr>
            <a:lvl8pPr marL="1749432" algn="l" rtl="0" fontAlgn="base">
              <a:lnSpc>
                <a:spcPct val="90000"/>
              </a:lnSpc>
              <a:spcBef>
                <a:spcPct val="0"/>
              </a:spcBef>
              <a:spcAft>
                <a:spcPct val="0"/>
              </a:spcAft>
              <a:defRPr sz="5612">
                <a:solidFill>
                  <a:schemeClr val="tx1"/>
                </a:solidFill>
                <a:latin typeface="Calibri Light" panose="020F0302020204030204" pitchFamily="34" charset="0"/>
                <a:ea typeface="宋体" panose="02010600030101010101" pitchFamily="2" charset="-122"/>
              </a:defRPr>
            </a:lvl8pPr>
            <a:lvl9pPr marL="2332576" algn="l" rtl="0" fontAlgn="base">
              <a:lnSpc>
                <a:spcPct val="90000"/>
              </a:lnSpc>
              <a:spcBef>
                <a:spcPct val="0"/>
              </a:spcBef>
              <a:spcAft>
                <a:spcPct val="0"/>
              </a:spcAft>
              <a:defRPr sz="5612">
                <a:solidFill>
                  <a:schemeClr val="tx1"/>
                </a:solidFill>
                <a:latin typeface="Calibri Light" panose="020F0302020204030204" pitchFamily="34" charset="0"/>
                <a:ea typeface="宋体" panose="02010600030101010101" pitchFamily="2" charset="-122"/>
              </a:defRPr>
            </a:lvl9pPr>
          </a:lstStyle>
          <a:p>
            <a:pPr marL="0" marR="0" lvl="0" indent="0" algn="l" defTabSz="869950" rtl="0" eaLnBrk="0" fontAlgn="base" latinLnBrk="0" hangingPunct="0">
              <a:lnSpc>
                <a:spcPct val="9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ysClr val="windowText" lastClr="000000"/>
                </a:solidFill>
                <a:effectLst/>
                <a:uLnTx/>
                <a:uFillTx/>
                <a:latin typeface="Calibri Light"/>
                <a:ea typeface="Microsoft YaHei UI"/>
                <a:cs typeface="+mj-cs"/>
              </a:rPr>
              <a:t>家国情怀命题素材的如何避免同质化表达</a:t>
            </a:r>
          </a:p>
        </p:txBody>
      </p:sp>
    </p:spTree>
    <p:extLst>
      <p:ext uri="{BB962C8B-B14F-4D97-AF65-F5344CB8AC3E}">
        <p14:creationId xmlns:p14="http://schemas.microsoft.com/office/powerpoint/2010/main" val="19313486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81263" y="188944"/>
            <a:ext cx="8345103" cy="4662189"/>
          </a:xfrm>
          <a:prstGeom prst="rect">
            <a:avLst/>
          </a:prstGeom>
          <a:solidFill>
            <a:srgbClr val="FFF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xmlns="" id="{16D66A07-FC14-42E9-811B-5DB669CE7A52}"/>
              </a:ext>
            </a:extLst>
          </p:cNvPr>
          <p:cNvSpPr>
            <a:spLocks noGrp="1"/>
          </p:cNvSpPr>
          <p:nvPr>
            <p:ph idx="1"/>
          </p:nvPr>
        </p:nvSpPr>
        <p:spPr>
          <a:xfrm>
            <a:off x="671906" y="400435"/>
            <a:ext cx="7966536" cy="1078670"/>
          </a:xfrm>
        </p:spPr>
        <p:txBody>
          <a:bodyPr>
            <a:normAutofit/>
          </a:bodyPr>
          <a:lstStyle/>
          <a:p>
            <a:pPr marL="0" indent="0">
              <a:buNone/>
            </a:pPr>
            <a:r>
              <a:rPr lang="zh-CN" altLang="en-US" sz="2400" b="1" dirty="0">
                <a:solidFill>
                  <a:schemeClr val="tx1"/>
                </a:solidFill>
                <a:latin typeface="Microsoft YaHei UI" panose="020B0503020204020204" pitchFamily="34" charset="-122"/>
                <a:ea typeface="Microsoft YaHei UI" panose="020B0503020204020204" pitchFamily="34" charset="-122"/>
              </a:rPr>
              <a:t>表达的生活化和语文味</a:t>
            </a:r>
            <a:endParaRPr lang="en-US" altLang="zh-CN" sz="2400" b="1" dirty="0">
              <a:solidFill>
                <a:schemeClr val="tx1"/>
              </a:solidFill>
              <a:latin typeface="Microsoft YaHei UI" panose="020B0503020204020204" pitchFamily="34" charset="-122"/>
              <a:ea typeface="Microsoft YaHei UI" panose="020B0503020204020204" pitchFamily="34" charset="-122"/>
            </a:endParaRPr>
          </a:p>
          <a:p>
            <a:pPr marL="0" indent="0">
              <a:buNone/>
            </a:pPr>
            <a:r>
              <a:rPr lang="zh-CN" altLang="en-US" sz="2100" b="1" dirty="0" smtClean="0">
                <a:solidFill>
                  <a:schemeClr val="tx1"/>
                </a:solidFill>
                <a:latin typeface="Microsoft YaHei UI" panose="020B0503020204020204" pitchFamily="34" charset="-122"/>
                <a:ea typeface="Microsoft YaHei UI" panose="020B0503020204020204" pitchFamily="34" charset="-122"/>
              </a:rPr>
              <a:t>从</a:t>
            </a:r>
            <a:r>
              <a:rPr lang="zh-CN" altLang="en-US" sz="2100" b="1" dirty="0">
                <a:solidFill>
                  <a:schemeClr val="tx1"/>
                </a:solidFill>
                <a:latin typeface="Microsoft YaHei UI" panose="020B0503020204020204" pitchFamily="34" charset="-122"/>
                <a:ea typeface="Microsoft YaHei UI" panose="020B0503020204020204" pitchFamily="34" charset="-122"/>
              </a:rPr>
              <a:t>概念化口号式表达转化为情境描述、细节再现</a:t>
            </a:r>
            <a:endParaRPr lang="en-US" altLang="zh-CN" sz="2100" b="1" dirty="0">
              <a:solidFill>
                <a:schemeClr val="tx1"/>
              </a:solidFill>
              <a:latin typeface="Microsoft YaHei UI" panose="020B0503020204020204" pitchFamily="34" charset="-122"/>
              <a:ea typeface="Microsoft YaHei UI" panose="020B0503020204020204" pitchFamily="34" charset="-122"/>
            </a:endParaRPr>
          </a:p>
          <a:p>
            <a:pPr marL="0" indent="0">
              <a:buNone/>
            </a:pPr>
            <a:endParaRPr lang="en-US" altLang="zh-CN" sz="2100" b="1" dirty="0">
              <a:solidFill>
                <a:srgbClr val="FF0000"/>
              </a:solidFill>
              <a:latin typeface="Microsoft YaHei UI" panose="020B0503020204020204" pitchFamily="34" charset="-122"/>
              <a:ea typeface="Microsoft YaHei UI" panose="020B0503020204020204" pitchFamily="34" charset="-122"/>
            </a:endParaRPr>
          </a:p>
        </p:txBody>
      </p:sp>
      <p:sp>
        <p:nvSpPr>
          <p:cNvPr id="2" name="文本框 1">
            <a:extLst>
              <a:ext uri="{FF2B5EF4-FFF2-40B4-BE49-F238E27FC236}">
                <a16:creationId xmlns:a16="http://schemas.microsoft.com/office/drawing/2014/main" xmlns="" id="{EFBA22B6-EAC4-424D-ADF8-093D7CD57A3C}"/>
              </a:ext>
            </a:extLst>
          </p:cNvPr>
          <p:cNvSpPr txBox="1"/>
          <p:nvPr/>
        </p:nvSpPr>
        <p:spPr>
          <a:xfrm>
            <a:off x="481263" y="1389712"/>
            <a:ext cx="8638442" cy="1200329"/>
          </a:xfrm>
          <a:prstGeom prst="rect">
            <a:avLst/>
          </a:prstGeom>
          <a:noFill/>
        </p:spPr>
        <p:txBody>
          <a:bodyPr wrap="square" rtlCol="0">
            <a:spAutoFit/>
          </a:bodyPr>
          <a:lstStyle/>
          <a:p>
            <a:r>
              <a:rPr lang="zh-CN" altLang="zh-CN" dirty="0">
                <a:solidFill>
                  <a:prstClr val="black"/>
                </a:solidFill>
                <a:latin typeface="Microsoft YaHei UI" panose="020B0503020204020204" pitchFamily="34" charset="-122"/>
                <a:ea typeface="Microsoft YaHei UI" panose="020B0503020204020204" pitchFamily="34" charset="-122"/>
              </a:rPr>
              <a:t>当我乘坐着高铁穿越祖国大地时，可以看到南方稻田间飞翔的白鹭，看到北方广袤田野上的大型收割机，也可以看到工业城市上空的蓝天白云，看到大山深处绿树掩映下的白墙黑瓦。从城市到乡村，从工业污染治理到扶贫攻坚战的打响，我们的祖国正在以中国速度迈步向前，走向不远处的春天。</a:t>
            </a:r>
            <a:r>
              <a:rPr lang="en-US" altLang="zh-CN" dirty="0">
                <a:solidFill>
                  <a:prstClr val="black"/>
                </a:solidFill>
                <a:latin typeface="Microsoft YaHei UI" panose="020B0503020204020204" pitchFamily="34" charset="-122"/>
                <a:ea typeface="Microsoft YaHei UI" panose="020B0503020204020204" pitchFamily="34" charset="-122"/>
              </a:rPr>
              <a:t>  ——</a:t>
            </a:r>
            <a:r>
              <a:rPr lang="zh-CN" altLang="en-US" dirty="0">
                <a:solidFill>
                  <a:prstClr val="black"/>
                </a:solidFill>
                <a:latin typeface="Microsoft YaHei UI" panose="020B0503020204020204" pitchFamily="34" charset="-122"/>
                <a:ea typeface="Microsoft YaHei UI" panose="020B0503020204020204" pitchFamily="34" charset="-122"/>
              </a:rPr>
              <a:t>南海区摸底考作文下水文</a:t>
            </a:r>
          </a:p>
        </p:txBody>
      </p:sp>
      <p:sp>
        <p:nvSpPr>
          <p:cNvPr id="4" name="文本框 3">
            <a:extLst>
              <a:ext uri="{FF2B5EF4-FFF2-40B4-BE49-F238E27FC236}">
                <a16:creationId xmlns:a16="http://schemas.microsoft.com/office/drawing/2014/main" xmlns="" id="{9797937C-D4A3-443A-9F98-4812F22B9CD6}"/>
              </a:ext>
            </a:extLst>
          </p:cNvPr>
          <p:cNvSpPr txBox="1"/>
          <p:nvPr/>
        </p:nvSpPr>
        <p:spPr>
          <a:xfrm>
            <a:off x="535783" y="2702155"/>
            <a:ext cx="8236061" cy="1754326"/>
          </a:xfrm>
          <a:prstGeom prst="rect">
            <a:avLst/>
          </a:prstGeom>
          <a:noFill/>
        </p:spPr>
        <p:txBody>
          <a:bodyPr wrap="square" rtlCol="0">
            <a:spAutoFit/>
          </a:bodyPr>
          <a:lstStyle/>
          <a:p>
            <a:r>
              <a:rPr lang="zh-CN" altLang="zh-CN" dirty="0">
                <a:solidFill>
                  <a:prstClr val="black"/>
                </a:solidFill>
                <a:latin typeface="Microsoft YaHei UI" panose="020B0503020204020204" pitchFamily="34" charset="-122"/>
                <a:ea typeface="Microsoft YaHei UI" panose="020B0503020204020204" pitchFamily="34" charset="-122"/>
              </a:rPr>
              <a:t>我依然羡慕那个骑在你肩头的孩子。虽然他不懂得什么是“王者荣耀”，也没有手机或游戏机，但是他可以在一个晴朗的夜晚，骑在你的肩头，和你一起分享简单的快乐与幸福。而我呢，则跟众多的同龄人一样，坐在敞亮安静的客厅里，一边是电视机里停不下来的喧闹和欢笑，一边是手机上不断刷屏的朋友圈，内心却总是装满了挥之不去的寂静与孤独。</a:t>
            </a:r>
            <a:r>
              <a:rPr lang="en-US" altLang="zh-CN" dirty="0">
                <a:solidFill>
                  <a:prstClr val="black"/>
                </a:solidFill>
                <a:latin typeface="Microsoft YaHei UI" panose="020B0503020204020204" pitchFamily="34" charset="-122"/>
                <a:ea typeface="Microsoft YaHei UI" panose="020B0503020204020204" pitchFamily="34" charset="-122"/>
              </a:rPr>
              <a:t>——</a:t>
            </a:r>
            <a:r>
              <a:rPr lang="zh-CN" altLang="en-US" dirty="0">
                <a:solidFill>
                  <a:prstClr val="black"/>
                </a:solidFill>
                <a:latin typeface="Microsoft YaHei UI" panose="020B0503020204020204" pitchFamily="34" charset="-122"/>
                <a:ea typeface="Microsoft YaHei UI" panose="020B0503020204020204" pitchFamily="34" charset="-122"/>
              </a:rPr>
              <a:t>南海区摸底考作文下水文</a:t>
            </a:r>
            <a:endParaRPr lang="zh-CN" altLang="zh-CN" dirty="0">
              <a:solidFill>
                <a:prstClr val="black"/>
              </a:solidFill>
              <a:latin typeface="Microsoft YaHei UI" panose="020B0503020204020204" pitchFamily="34" charset="-122"/>
              <a:ea typeface="Microsoft YaHei UI" panose="020B0503020204020204" pitchFamily="34" charset="-122"/>
            </a:endParaRPr>
          </a:p>
          <a:p>
            <a:endParaRPr lang="zh-CN" altLang="en-US" dirty="0">
              <a:solidFill>
                <a:prstClr val="black"/>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12999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33D521C-FF4B-4698-97C2-FFDE908AF7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9074" y="0"/>
            <a:ext cx="2043934" cy="1194962"/>
          </a:xfrm>
          <a:prstGeom prst="rect">
            <a:avLst/>
          </a:prstGeom>
        </p:spPr>
      </p:pic>
      <p:pic>
        <p:nvPicPr>
          <p:cNvPr id="15" name="图片 14">
            <a:extLst>
              <a:ext uri="{FF2B5EF4-FFF2-40B4-BE49-F238E27FC236}">
                <a16:creationId xmlns="" xmlns:a16="http://schemas.microsoft.com/office/drawing/2014/main" id="{0C2E436D-ADE6-4F9C-8874-7E75094DA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8352" y="3549044"/>
            <a:ext cx="1755648" cy="1596043"/>
          </a:xfrm>
          <a:prstGeom prst="rect">
            <a:avLst/>
          </a:prstGeom>
        </p:spPr>
      </p:pic>
      <p:sp>
        <p:nvSpPr>
          <p:cNvPr id="7" name="WordArt 6"/>
          <p:cNvSpPr>
            <a:spLocks noChangeArrowheads="1" noChangeShapeType="1" noTextEdit="1"/>
          </p:cNvSpPr>
          <p:nvPr/>
        </p:nvSpPr>
        <p:spPr bwMode="auto">
          <a:xfrm>
            <a:off x="3816858" y="315486"/>
            <a:ext cx="3887788" cy="755650"/>
          </a:xfrm>
          <a:prstGeom prst="rect">
            <a:avLst/>
          </a:prstGeom>
        </p:spPr>
        <p:txBody>
          <a:bodyPr wrap="none" fromWordArt="1">
            <a:prstTxWarp prst="textPlain">
              <a:avLst>
                <a:gd name="adj" fmla="val 50000"/>
              </a:avLst>
            </a:prstTxWarp>
          </a:bodyPr>
          <a:lstStyle/>
          <a:p>
            <a:pPr algn="ctr"/>
            <a:r>
              <a:rPr lang="zh-CN" altLang="en-US" sz="3600" kern="10" dirty="0">
                <a:ln w="25400" cap="rnd">
                  <a:solidFill>
                    <a:srgbClr val="0000FF"/>
                  </a:solidFill>
                  <a:prstDash val="sysDot"/>
                  <a:round/>
                  <a:headEnd/>
                  <a:tailEnd/>
                </a:ln>
                <a:solidFill>
                  <a:srgbClr val="0066CC"/>
                </a:solidFill>
                <a:effectLst>
                  <a:outerShdw dist="35921" dir="2700000" algn="ctr" rotWithShape="0">
                    <a:srgbClr val="990000"/>
                  </a:outerShdw>
                </a:effectLst>
                <a:latin typeface="宋体" panose="02010600030101010101" pitchFamily="2" charset="-122"/>
              </a:rPr>
              <a:t>有“我”之境</a:t>
            </a:r>
          </a:p>
        </p:txBody>
      </p:sp>
      <p:sp>
        <p:nvSpPr>
          <p:cNvPr id="8" name="Text Box 8"/>
          <p:cNvSpPr txBox="1">
            <a:spLocks noChangeArrowheads="1"/>
          </p:cNvSpPr>
          <p:nvPr/>
        </p:nvSpPr>
        <p:spPr bwMode="auto">
          <a:xfrm>
            <a:off x="323850" y="1242586"/>
            <a:ext cx="8642350" cy="2308225"/>
          </a:xfrm>
          <a:prstGeom prst="rect">
            <a:avLst/>
          </a:prstGeom>
          <a:noFill/>
          <a:ln w="22225">
            <a:solidFill>
              <a:srgbClr val="FF0000"/>
            </a:solidFill>
            <a:prstDash val="sys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lang="zh-CN" altLang="en-US" sz="1800" b="1" dirty="0">
                <a:solidFill>
                  <a:srgbClr val="000000"/>
                </a:solidFill>
              </a:rPr>
              <a:t>           </a:t>
            </a:r>
            <a:r>
              <a:rPr lang="zh-CN" altLang="en-US" sz="3600" b="1" dirty="0">
                <a:solidFill>
                  <a:srgbClr val="000000"/>
                </a:solidFill>
                <a:latin typeface="楷体" panose="02010609060101010101" pitchFamily="49" charset="-122"/>
                <a:ea typeface="楷体" panose="02010609060101010101" pitchFamily="49" charset="-122"/>
              </a:rPr>
              <a:t>所谓</a:t>
            </a:r>
            <a:r>
              <a:rPr lang="zh-CN" altLang="en-US" sz="3600" b="1" dirty="0">
                <a:solidFill>
                  <a:srgbClr val="E40000"/>
                </a:solidFill>
                <a:latin typeface="楷体" panose="02010609060101010101" pitchFamily="49" charset="-122"/>
                <a:ea typeface="楷体" panose="02010609060101010101" pitchFamily="49" charset="-122"/>
              </a:rPr>
              <a:t>有“我”之境</a:t>
            </a:r>
            <a:r>
              <a:rPr lang="zh-CN" altLang="en-US" sz="3600" b="1" dirty="0">
                <a:solidFill>
                  <a:srgbClr val="000000"/>
                </a:solidFill>
                <a:latin typeface="楷体" panose="02010609060101010101" pitchFamily="49" charset="-122"/>
                <a:ea typeface="楷体" panose="02010609060101010101" pitchFamily="49" charset="-122"/>
              </a:rPr>
              <a:t>是指在任务驱动型作文写作中，</a:t>
            </a:r>
            <a:r>
              <a:rPr lang="zh-CN" altLang="en-US" sz="3600" b="1" dirty="0">
                <a:solidFill>
                  <a:srgbClr val="E40000"/>
                </a:solidFill>
                <a:latin typeface="楷体" panose="02010609060101010101" pitchFamily="49" charset="-122"/>
                <a:ea typeface="楷体" panose="02010609060101010101" pitchFamily="49" charset="-122"/>
              </a:rPr>
              <a:t>得体</a:t>
            </a:r>
            <a:r>
              <a:rPr lang="zh-CN" altLang="en-US" sz="3600" b="1" dirty="0">
                <a:solidFill>
                  <a:srgbClr val="000000"/>
                </a:solidFill>
                <a:latin typeface="楷体" panose="02010609060101010101" pitchFamily="49" charset="-122"/>
                <a:ea typeface="楷体" panose="02010609060101010101" pitchFamily="49" charset="-122"/>
              </a:rPr>
              <a:t>地表达自己</a:t>
            </a:r>
            <a:r>
              <a:rPr lang="zh-CN" altLang="en-US" sz="3600" b="1" dirty="0">
                <a:solidFill>
                  <a:srgbClr val="0033CC"/>
                </a:solidFill>
                <a:latin typeface="楷体" panose="02010609060101010101" pitchFamily="49" charset="-122"/>
                <a:ea typeface="楷体" panose="02010609060101010101" pitchFamily="49" charset="-122"/>
              </a:rPr>
              <a:t>对社会、对时事、对生活、对生命的</a:t>
            </a:r>
            <a:r>
              <a:rPr lang="zh-CN" altLang="en-US" sz="3600" b="1" dirty="0">
                <a:solidFill>
                  <a:srgbClr val="E40000"/>
                </a:solidFill>
                <a:latin typeface="楷体" panose="02010609060101010101" pitchFamily="49" charset="-122"/>
                <a:ea typeface="楷体" panose="02010609060101010101" pitchFamily="49" charset="-122"/>
              </a:rPr>
              <a:t>“个性化”观察、体悟、思考和情感</a:t>
            </a:r>
            <a:r>
              <a:rPr lang="zh-CN" altLang="en-US" sz="3600" b="1" dirty="0">
                <a:solidFill>
                  <a:srgbClr val="000000"/>
                </a:solidFill>
                <a:latin typeface="楷体" panose="02010609060101010101" pitchFamily="49" charset="-122"/>
                <a:ea typeface="楷体" panose="02010609060101010101" pitchFamily="49" charset="-122"/>
              </a:rPr>
              <a:t>。</a:t>
            </a:r>
          </a:p>
        </p:txBody>
      </p:sp>
      <p:sp>
        <p:nvSpPr>
          <p:cNvPr id="10" name="Rectangle 32"/>
          <p:cNvSpPr>
            <a:spLocks noChangeArrowheads="1"/>
          </p:cNvSpPr>
          <p:nvPr/>
        </p:nvSpPr>
        <p:spPr bwMode="auto">
          <a:xfrm>
            <a:off x="287338" y="3471435"/>
            <a:ext cx="58340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500" b="1" dirty="0">
                <a:solidFill>
                  <a:srgbClr val="FF0000"/>
                </a:solidFill>
                <a:latin typeface="黑体" panose="02010609060101010101" pitchFamily="49" charset="-122"/>
                <a:ea typeface="黑体" panose="02010609060101010101" pitchFamily="49" charset="-122"/>
              </a:rPr>
              <a:t>　 叩问</a:t>
            </a:r>
            <a:r>
              <a:rPr lang="zh-CN" altLang="en-US" sz="2400" b="1" dirty="0">
                <a:solidFill>
                  <a:srgbClr val="FF0000"/>
                </a:solidFill>
                <a:latin typeface="黑体" panose="02010609060101010101" pitchFamily="49" charset="-122"/>
                <a:ea typeface="黑体" panose="02010609060101010101" pitchFamily="49" charset="-122"/>
              </a:rPr>
              <a:t>交际语境中的有“我”之境</a:t>
            </a:r>
            <a:endParaRPr lang="zh-CN" altLang="en-US" sz="2000" b="1" dirty="0">
              <a:solidFill>
                <a:srgbClr val="0000FF"/>
              </a:solidFill>
              <a:latin typeface="黑体" panose="02010609060101010101" pitchFamily="49" charset="-122"/>
              <a:ea typeface="黑体" panose="02010609060101010101" pitchFamily="49" charset="-122"/>
            </a:endParaRPr>
          </a:p>
        </p:txBody>
      </p:sp>
      <p:sp>
        <p:nvSpPr>
          <p:cNvPr id="11" name="Rectangle 30"/>
          <p:cNvSpPr>
            <a:spLocks noChangeArrowheads="1"/>
          </p:cNvSpPr>
          <p:nvPr/>
        </p:nvSpPr>
        <p:spPr bwMode="auto">
          <a:xfrm>
            <a:off x="449262" y="3947685"/>
            <a:ext cx="576103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500" b="1" dirty="0">
                <a:solidFill>
                  <a:srgbClr val="FF0000"/>
                </a:solidFill>
                <a:latin typeface="黑体" panose="02010609060101010101" pitchFamily="49" charset="-122"/>
                <a:ea typeface="黑体" panose="02010609060101010101" pitchFamily="49" charset="-122"/>
              </a:rPr>
              <a:t>　思考篇章语境的有“我”之境</a:t>
            </a:r>
          </a:p>
        </p:txBody>
      </p:sp>
      <p:sp>
        <p:nvSpPr>
          <p:cNvPr id="12" name="Rectangle 30"/>
          <p:cNvSpPr>
            <a:spLocks noChangeArrowheads="1"/>
          </p:cNvSpPr>
          <p:nvPr/>
        </p:nvSpPr>
        <p:spPr bwMode="auto">
          <a:xfrm>
            <a:off x="287338" y="4420760"/>
            <a:ext cx="60118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500" b="1" dirty="0">
                <a:solidFill>
                  <a:srgbClr val="FF0000"/>
                </a:solidFill>
                <a:latin typeface="黑体" panose="02010609060101010101" pitchFamily="49" charset="-122"/>
                <a:ea typeface="黑体" panose="02010609060101010101" pitchFamily="49" charset="-122"/>
              </a:rPr>
              <a:t>　 探寻文化语境中的有“我”之境</a:t>
            </a:r>
            <a:endParaRPr lang="zh-CN" altLang="en-US" sz="2000" b="1" dirty="0">
              <a:solidFill>
                <a:srgbClr val="0000FF"/>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730039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33D521C-FF4B-4698-97C2-FFDE908AF7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9074" y="0"/>
            <a:ext cx="2043934" cy="1194962"/>
          </a:xfrm>
          <a:prstGeom prst="rect">
            <a:avLst/>
          </a:prstGeom>
        </p:spPr>
      </p:pic>
      <p:pic>
        <p:nvPicPr>
          <p:cNvPr id="15" name="图片 14">
            <a:extLst>
              <a:ext uri="{FF2B5EF4-FFF2-40B4-BE49-F238E27FC236}">
                <a16:creationId xmlns="" xmlns:a16="http://schemas.microsoft.com/office/drawing/2014/main" id="{0C2E436D-ADE6-4F9C-8874-7E75094DA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8352" y="3549044"/>
            <a:ext cx="1755648" cy="1596043"/>
          </a:xfrm>
          <a:prstGeom prst="rect">
            <a:avLst/>
          </a:prstGeom>
        </p:spPr>
      </p:pic>
      <p:sp>
        <p:nvSpPr>
          <p:cNvPr id="6" name="内容占位符 2"/>
          <p:cNvSpPr txBox="1">
            <a:spLocks/>
          </p:cNvSpPr>
          <p:nvPr/>
        </p:nvSpPr>
        <p:spPr bwMode="auto">
          <a:xfrm>
            <a:off x="675197" y="1194962"/>
            <a:ext cx="78653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52" tIns="34226" rIns="68452" bIns="34226" numCol="1" anchor="t" anchorCtr="0" compatLnSpc="1">
            <a:prstTxWarp prst="textNoShape">
              <a:avLst/>
            </a:prstTxWarp>
          </a:bodyPr>
          <a:lstStyle>
            <a:lvl1pPr marL="215900" indent="-215900" algn="l" defTabSz="869950" rtl="0" eaLnBrk="0" fontAlgn="base" hangingPunct="0">
              <a:lnSpc>
                <a:spcPct val="90000"/>
              </a:lnSpc>
              <a:spcBef>
                <a:spcPts val="963"/>
              </a:spcBef>
              <a:spcAft>
                <a:spcPct val="0"/>
              </a:spcAft>
              <a:buFont typeface="Arial" panose="020B0604020202020204" pitchFamily="34" charset="0"/>
              <a:buChar char="•"/>
              <a:defRPr sz="2600" kern="1200">
                <a:solidFill>
                  <a:schemeClr val="tx1"/>
                </a:solidFill>
                <a:latin typeface="+mn-lt"/>
                <a:ea typeface="+mn-ea"/>
                <a:cs typeface="+mn-cs"/>
              </a:defRPr>
            </a:lvl1pPr>
            <a:lvl2pPr marL="650875" indent="-214313" algn="l" defTabSz="869950" rtl="0" eaLnBrk="0" fontAlgn="base" hangingPunct="0">
              <a:lnSpc>
                <a:spcPct val="90000"/>
              </a:lnSpc>
              <a:spcBef>
                <a:spcPts val="475"/>
              </a:spcBef>
              <a:spcAft>
                <a:spcPct val="0"/>
              </a:spcAft>
              <a:buFont typeface="Arial" panose="020B0604020202020204" pitchFamily="34" charset="0"/>
              <a:buChar char="•"/>
              <a:defRPr kern="1200">
                <a:solidFill>
                  <a:schemeClr val="tx1"/>
                </a:solidFill>
                <a:latin typeface="+mn-lt"/>
                <a:ea typeface="+mn-ea"/>
                <a:cs typeface="+mn-cs"/>
              </a:defRPr>
            </a:lvl2pPr>
            <a:lvl3pPr marL="1089025" indent="-215900" algn="l" defTabSz="86995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25588" indent="-215900" algn="l" defTabSz="869950" rtl="0" eaLnBrk="0" fontAlgn="base" hangingPunct="0">
              <a:lnSpc>
                <a:spcPct val="90000"/>
              </a:lnSpc>
              <a:spcBef>
                <a:spcPts val="475"/>
              </a:spcBef>
              <a:spcAft>
                <a:spcPct val="0"/>
              </a:spcAft>
              <a:buFont typeface="Arial" panose="020B0604020202020204" pitchFamily="34" charset="0"/>
              <a:buChar char="•"/>
              <a:defRPr sz="1600" kern="1200">
                <a:solidFill>
                  <a:schemeClr val="tx1"/>
                </a:solidFill>
                <a:latin typeface="+mn-lt"/>
                <a:ea typeface="+mn-ea"/>
                <a:cs typeface="+mn-cs"/>
              </a:defRPr>
            </a:lvl4pPr>
            <a:lvl5pPr marL="1960563" indent="-215900" algn="l" defTabSz="869950" rtl="0" eaLnBrk="0" fontAlgn="base" hangingPunct="0">
              <a:lnSpc>
                <a:spcPct val="90000"/>
              </a:lnSpc>
              <a:spcBef>
                <a:spcPts val="475"/>
              </a:spcBef>
              <a:spcAft>
                <a:spcPct val="0"/>
              </a:spcAft>
              <a:buFont typeface="Arial" panose="020B0604020202020204" pitchFamily="34" charset="0"/>
              <a:buChar char="•"/>
              <a:defRPr sz="1600" kern="1200">
                <a:solidFill>
                  <a:schemeClr val="tx1"/>
                </a:solidFill>
                <a:latin typeface="+mn-lt"/>
                <a:ea typeface="+mn-ea"/>
                <a:cs typeface="+mn-cs"/>
              </a:defRPr>
            </a:lvl5pPr>
            <a:lvl6pPr marL="3207292"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6pPr>
            <a:lvl7pPr marL="3790437"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7pPr>
            <a:lvl8pPr marL="4373581"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8pPr>
            <a:lvl9pPr marL="4956724" indent="-291572" algn="l" defTabSz="1166289" rtl="0" eaLnBrk="1" latinLnBrk="0" hangingPunct="1">
              <a:lnSpc>
                <a:spcPct val="90000"/>
              </a:lnSpc>
              <a:spcBef>
                <a:spcPts val="638"/>
              </a:spcBef>
              <a:buFont typeface="Arial" panose="020B0604020202020204" pitchFamily="34" charset="0"/>
              <a:buChar char="•"/>
              <a:defRPr sz="2296" kern="1200">
                <a:solidFill>
                  <a:schemeClr val="tx1"/>
                </a:solidFill>
                <a:latin typeface="+mn-lt"/>
                <a:ea typeface="+mn-ea"/>
                <a:cs typeface="+mn-cs"/>
              </a:defRPr>
            </a:lvl9pPr>
          </a:lstStyle>
          <a:p>
            <a:pPr marL="215900" marR="0" lvl="0" indent="-215900" algn="l" defTabSz="869950" rtl="0" eaLnBrk="0" fontAlgn="base" latinLnBrk="0" hangingPunct="0">
              <a:lnSpc>
                <a:spcPct val="90000"/>
              </a:lnSpc>
              <a:spcBef>
                <a:spcPts val="963"/>
              </a:spcBef>
              <a:spcAft>
                <a:spcPct val="0"/>
              </a:spcAft>
              <a:buClrTx/>
              <a:buSzTx/>
              <a:buFont typeface="Arial" panose="020B0604020202020204" pitchFamily="34" charset="0"/>
              <a:buChar char="•"/>
              <a:tabLst/>
              <a:defRPr/>
            </a:pPr>
            <a:r>
              <a:rPr kumimoji="0" lang="zh-CN" altLang="en-US" sz="2600" b="0" i="0" u="none" strike="noStrike" kern="1200" cap="none" spc="0" normalizeH="0" baseline="0" noProof="0" smtClean="0">
                <a:ln>
                  <a:noFill/>
                </a:ln>
                <a:solidFill>
                  <a:sysClr val="windowText" lastClr="000000"/>
                </a:solidFill>
                <a:effectLst/>
                <a:uLnTx/>
                <a:uFillTx/>
                <a:latin typeface="Calibri"/>
                <a:ea typeface="Microsoft YaHei UI"/>
                <a:cs typeface="+mn-cs"/>
              </a:rPr>
              <a:t>一、“我”的确认：在交际语境下彰显“我”的立场</a:t>
            </a:r>
          </a:p>
          <a:p>
            <a:pPr marL="215900" marR="0" lvl="0" indent="-215900" algn="l" defTabSz="869950" rtl="0" eaLnBrk="0" fontAlgn="base" latinLnBrk="0" hangingPunct="0">
              <a:lnSpc>
                <a:spcPct val="90000"/>
              </a:lnSpc>
              <a:spcBef>
                <a:spcPts val="963"/>
              </a:spcBef>
              <a:spcAft>
                <a:spcPct val="0"/>
              </a:spcAft>
              <a:buClrTx/>
              <a:buSzTx/>
              <a:buFont typeface="Arial" panose="020B0604020202020204" pitchFamily="34" charset="0"/>
              <a:buChar char="•"/>
              <a:tabLst/>
              <a:defRPr/>
            </a:pPr>
            <a:r>
              <a:rPr kumimoji="0" lang="zh-CN" altLang="en-US" sz="2600" b="0" i="0" u="none" strike="noStrike" kern="1200" cap="none" spc="0" normalizeH="0" baseline="0" noProof="0" smtClean="0">
                <a:ln>
                  <a:noFill/>
                </a:ln>
                <a:solidFill>
                  <a:sysClr val="windowText" lastClr="000000"/>
                </a:solidFill>
                <a:effectLst/>
                <a:uLnTx/>
                <a:uFillTx/>
                <a:latin typeface="Calibri"/>
                <a:ea typeface="Microsoft YaHei UI"/>
                <a:cs typeface="+mn-cs"/>
              </a:rPr>
              <a:t>所谓 “我”的确认是指在写作中，得体地表达自己对社会、对时事、对生活、对生命的“个性化”观察、体悟、思考和情感。“我”可以是考生个人，可以是一代人，比如“</a:t>
            </a:r>
            <a:r>
              <a:rPr kumimoji="0" lang="en-US" altLang="zh-CN" sz="2600" b="0" i="0" u="none" strike="noStrike" kern="1200" cap="none" spc="0" normalizeH="0" baseline="0" noProof="0" smtClean="0">
                <a:ln>
                  <a:noFill/>
                </a:ln>
                <a:solidFill>
                  <a:sysClr val="windowText" lastClr="000000"/>
                </a:solidFill>
                <a:effectLst/>
                <a:uLnTx/>
                <a:uFillTx/>
                <a:latin typeface="Calibri"/>
                <a:ea typeface="Microsoft YaHei UI"/>
                <a:cs typeface="+mn-cs"/>
              </a:rPr>
              <a:t>90”</a:t>
            </a:r>
            <a:r>
              <a:rPr kumimoji="0" lang="zh-CN" altLang="en-US" sz="2600" b="0" i="0" u="none" strike="noStrike" kern="1200" cap="none" spc="0" normalizeH="0" baseline="0" noProof="0" smtClean="0">
                <a:ln>
                  <a:noFill/>
                </a:ln>
                <a:solidFill>
                  <a:sysClr val="windowText" lastClr="000000"/>
                </a:solidFill>
                <a:effectLst/>
                <a:uLnTx/>
                <a:uFillTx/>
                <a:latin typeface="Calibri"/>
                <a:ea typeface="Microsoft YaHei UI"/>
                <a:cs typeface="+mn-cs"/>
              </a:rPr>
              <a:t>后或“</a:t>
            </a:r>
            <a:r>
              <a:rPr kumimoji="0" lang="en-US" altLang="zh-CN" sz="2600" b="0" i="0" u="none" strike="noStrike" kern="1200" cap="none" spc="0" normalizeH="0" baseline="0" noProof="0" smtClean="0">
                <a:ln>
                  <a:noFill/>
                </a:ln>
                <a:solidFill>
                  <a:sysClr val="windowText" lastClr="000000"/>
                </a:solidFill>
                <a:effectLst/>
                <a:uLnTx/>
                <a:uFillTx/>
                <a:latin typeface="Calibri"/>
                <a:ea typeface="Microsoft YaHei UI"/>
                <a:cs typeface="+mn-cs"/>
              </a:rPr>
              <a:t>00</a:t>
            </a:r>
            <a:r>
              <a:rPr kumimoji="0" lang="zh-CN" altLang="en-US" sz="2600" b="0" i="0" u="none" strike="noStrike" kern="1200" cap="none" spc="0" normalizeH="0" baseline="0" noProof="0" smtClean="0">
                <a:ln>
                  <a:noFill/>
                </a:ln>
                <a:solidFill>
                  <a:sysClr val="windowText" lastClr="000000"/>
                </a:solidFill>
                <a:effectLst/>
                <a:uLnTx/>
                <a:uFillTx/>
                <a:latin typeface="Calibri"/>
                <a:ea typeface="Microsoft YaHei UI"/>
                <a:cs typeface="+mn-cs"/>
              </a:rPr>
              <a:t>后”，可以是某个城市或者某个农村山区的代表。每个“我”的年龄、身份、地域、职业、文化水平等呈现出不同的个性特征，所经历的所思考的所言说的必然打上“我”的独特立场。</a:t>
            </a:r>
          </a:p>
          <a:p>
            <a:pPr marL="215900" marR="0" lvl="0" indent="-215900" algn="l" defTabSz="869950" rtl="0" eaLnBrk="0" fontAlgn="base" latinLnBrk="0" hangingPunct="0">
              <a:lnSpc>
                <a:spcPct val="90000"/>
              </a:lnSpc>
              <a:spcBef>
                <a:spcPts val="963"/>
              </a:spcBef>
              <a:spcAft>
                <a:spcPct val="0"/>
              </a:spcAft>
              <a:buClrTx/>
              <a:buSzTx/>
              <a:buFont typeface="Arial" panose="020B0604020202020204" pitchFamily="34" charset="0"/>
              <a:buChar char="•"/>
              <a:tabLst/>
              <a:defRPr/>
            </a:pPr>
            <a:endParaRPr kumimoji="0" lang="zh-CN" altLang="en-US" sz="2600" b="0" i="0" u="none" strike="noStrike" kern="1200" cap="none" spc="0" normalizeH="0" baseline="0" noProof="0" dirty="0" smtClean="0">
              <a:ln>
                <a:noFill/>
              </a:ln>
              <a:solidFill>
                <a:sysClr val="windowText" lastClr="000000"/>
              </a:solidFill>
              <a:effectLst/>
              <a:uLnTx/>
              <a:uFillTx/>
              <a:latin typeface="Calibri"/>
              <a:ea typeface="Microsoft YaHei UI"/>
              <a:cs typeface="+mn-cs"/>
            </a:endParaRPr>
          </a:p>
        </p:txBody>
      </p:sp>
    </p:spTree>
    <p:extLst>
      <p:ext uri="{BB962C8B-B14F-4D97-AF65-F5344CB8AC3E}">
        <p14:creationId xmlns:p14="http://schemas.microsoft.com/office/powerpoint/2010/main" val="1325684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17203AB-3225-4082-B268-C3B73E74A937}"/>
              </a:ext>
            </a:extLst>
          </p:cNvPr>
          <p:cNvPicPr>
            <a:picLocks noChangeAspect="1"/>
          </p:cNvPicPr>
          <p:nvPr/>
        </p:nvPicPr>
        <p:blipFill>
          <a:blip r:embed="rId3"/>
          <a:stretch>
            <a:fillRect/>
          </a:stretch>
        </p:blipFill>
        <p:spPr>
          <a:xfrm>
            <a:off x="2359" y="-13294"/>
            <a:ext cx="9141641" cy="5145088"/>
          </a:xfrm>
          <a:prstGeom prst="rect">
            <a:avLst/>
          </a:prstGeom>
        </p:spPr>
      </p:pic>
      <p:pic>
        <p:nvPicPr>
          <p:cNvPr id="22" name="图片 21">
            <a:extLst>
              <a:ext uri="{FF2B5EF4-FFF2-40B4-BE49-F238E27FC236}">
                <a16:creationId xmlns="" xmlns:a16="http://schemas.microsoft.com/office/drawing/2014/main" id="{CE66929E-1E9D-4358-A70F-1BF55C7D4F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3294"/>
            <a:ext cx="7652521" cy="5145088"/>
          </a:xfrm>
          <a:prstGeom prst="rect">
            <a:avLst/>
          </a:prstGeom>
        </p:spPr>
      </p:pic>
      <p:sp>
        <p:nvSpPr>
          <p:cNvPr id="16" name="内容占位符 2"/>
          <p:cNvSpPr>
            <a:spLocks noGrp="1"/>
          </p:cNvSpPr>
          <p:nvPr>
            <p:ph idx="1"/>
          </p:nvPr>
        </p:nvSpPr>
        <p:spPr>
          <a:xfrm>
            <a:off x="94048" y="271399"/>
            <a:ext cx="8867071" cy="5411788"/>
          </a:xfrm>
        </p:spPr>
        <p:txBody>
          <a:bodyPr>
            <a:normAutofit/>
          </a:bodyPr>
          <a:lstStyle/>
          <a:p>
            <a:r>
              <a:rPr lang="zh-CN" altLang="en-US" b="1" dirty="0" smtClean="0">
                <a:latin typeface="Microsoft YaHei UI" panose="020B0503020204020204" pitchFamily="34" charset="-122"/>
                <a:ea typeface="Microsoft YaHei UI" panose="020B0503020204020204" pitchFamily="34" charset="-122"/>
              </a:rPr>
              <a:t>找准交际语境下的情境角色下“我”的存在，确认“我”的 身份，是实现个性表达的第一步。试看某省</a:t>
            </a:r>
            <a:r>
              <a:rPr lang="en-US" altLang="zh-CN" b="1" dirty="0" smtClean="0">
                <a:latin typeface="Microsoft YaHei UI" panose="020B0503020204020204" pitchFamily="34" charset="-122"/>
                <a:ea typeface="Microsoft YaHei UI" panose="020B0503020204020204" pitchFamily="34" charset="-122"/>
              </a:rPr>
              <a:t>2018</a:t>
            </a:r>
            <a:r>
              <a:rPr lang="zh-CN" altLang="en-US" b="1" dirty="0" smtClean="0">
                <a:latin typeface="Microsoft YaHei UI" panose="020B0503020204020204" pitchFamily="34" charset="-122"/>
                <a:ea typeface="Microsoft YaHei UI" panose="020B0503020204020204" pitchFamily="34" charset="-122"/>
              </a:rPr>
              <a:t>年优卷</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时代风华 你我同行</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片段：</a:t>
            </a:r>
          </a:p>
          <a:p>
            <a:r>
              <a:rPr lang="zh-CN" altLang="en-US" dirty="0" smtClean="0">
                <a:latin typeface="华文楷体" panose="02010600040101010101" pitchFamily="2" charset="-122"/>
                <a:ea typeface="华文楷体" panose="02010600040101010101" pitchFamily="2" charset="-122"/>
              </a:rPr>
              <a:t>当你打开这尘封已久的时光瓶时，是否想过，我写下这封信时只有</a:t>
            </a:r>
            <a:r>
              <a:rPr lang="en-US" altLang="zh-CN" dirty="0" smtClean="0">
                <a:latin typeface="华文楷体" panose="02010600040101010101" pitchFamily="2" charset="-122"/>
                <a:ea typeface="华文楷体" panose="02010600040101010101" pitchFamily="2" charset="-122"/>
              </a:rPr>
              <a:t>18</a:t>
            </a:r>
            <a:r>
              <a:rPr lang="zh-CN" altLang="en-US" dirty="0" smtClean="0">
                <a:latin typeface="华文楷体" panose="02010600040101010101" pitchFamily="2" charset="-122"/>
                <a:ea typeface="华文楷体" panose="02010600040101010101" pitchFamily="2" charset="-122"/>
              </a:rPr>
              <a:t>岁。当你看到信时已经</a:t>
            </a:r>
            <a:r>
              <a:rPr lang="en-US" altLang="zh-CN" dirty="0" smtClean="0">
                <a:latin typeface="华文楷体" panose="02010600040101010101" pitchFamily="2" charset="-122"/>
                <a:ea typeface="华文楷体" panose="02010600040101010101" pitchFamily="2" charset="-122"/>
              </a:rPr>
              <a:t>35</a:t>
            </a:r>
            <a:r>
              <a:rPr lang="zh-CN" altLang="en-US" dirty="0" smtClean="0">
                <a:latin typeface="华文楷体" panose="02010600040101010101" pitchFamily="2" charset="-122"/>
                <a:ea typeface="华文楷体" panose="02010600040101010101" pitchFamily="2" charset="-122"/>
              </a:rPr>
              <a:t>岁了。那时你们才刚出生，如今已经是意气风发的一代了。我是谁？我在哪儿？这并不重要，重要的是，写下这封信的我，与现在的你们，都是</a:t>
            </a:r>
            <a:r>
              <a:rPr lang="en-US" altLang="zh-CN" dirty="0" smtClean="0">
                <a:latin typeface="华文楷体" panose="02010600040101010101" pitchFamily="2" charset="-122"/>
                <a:ea typeface="华文楷体" panose="02010600040101010101" pitchFamily="2" charset="-122"/>
              </a:rPr>
              <a:t>18</a:t>
            </a:r>
            <a:r>
              <a:rPr lang="zh-CN" altLang="en-US" dirty="0" smtClean="0">
                <a:latin typeface="华文楷体" panose="02010600040101010101" pitchFamily="2" charset="-122"/>
                <a:ea typeface="华文楷体" panose="02010600040101010101" pitchFamily="2" charset="-122"/>
              </a:rPr>
              <a:t>岁的一代。在我的时代涌现出的那些新名词（也许你们已经习以为常），人工智能、大数据、互联网</a:t>
            </a:r>
            <a:r>
              <a:rPr lang="en-US" altLang="zh-CN" dirty="0" smtClean="0">
                <a:latin typeface="华文楷体" panose="02010600040101010101" pitchFamily="2" charset="-122"/>
                <a:ea typeface="华文楷体" panose="02010600040101010101" pitchFamily="2" charset="-122"/>
              </a:rPr>
              <a:t>......</a:t>
            </a:r>
            <a:r>
              <a:rPr lang="zh-CN" altLang="en-US" dirty="0" smtClean="0">
                <a:latin typeface="华文楷体" panose="02010600040101010101" pitchFamily="2" charset="-122"/>
                <a:ea typeface="华文楷体" panose="02010600040101010101" pitchFamily="2" charset="-122"/>
              </a:rPr>
              <a:t>都有他们的功劳。他们是时代的风华，并注定成为我们社会的中流砥柱。而我呢？我也曾经迷茫。人的一生呢，修短不过百龄之中，动静不过一室之内；举目远眺不过百里，两足所立不过立锥；是多么短暂啊！倘若只是向内探寻人生的价值，追寻“小而确定的幸福”恐怕远不能达到人生的圆满。</a:t>
            </a:r>
          </a:p>
          <a:p>
            <a:r>
              <a:rPr lang="zh-CN" altLang="en-US" b="1" dirty="0" smtClean="0">
                <a:latin typeface="Microsoft YaHei UI" panose="020B0503020204020204" pitchFamily="34" charset="-122"/>
                <a:ea typeface="Microsoft YaHei UI" panose="020B0503020204020204" pitchFamily="34" charset="-122"/>
              </a:rPr>
              <a:t>文段中“我”的身份意识强烈，站在一个</a:t>
            </a:r>
            <a:r>
              <a:rPr lang="en-US" altLang="zh-CN" b="1" dirty="0" smtClean="0">
                <a:latin typeface="Microsoft YaHei UI" panose="020B0503020204020204" pitchFamily="34" charset="-122"/>
                <a:ea typeface="Microsoft YaHei UI" panose="020B0503020204020204" pitchFamily="34" charset="-122"/>
              </a:rPr>
              <a:t>18</a:t>
            </a:r>
            <a:r>
              <a:rPr lang="zh-CN" altLang="en-US" b="1" dirty="0" smtClean="0">
                <a:latin typeface="Microsoft YaHei UI" panose="020B0503020204020204" pitchFamily="34" charset="-122"/>
                <a:ea typeface="Microsoft YaHei UI" panose="020B0503020204020204" pitchFamily="34" charset="-122"/>
              </a:rPr>
              <a:t>岁青年的视觉来述说改革的变化历程和自身的“迷茫”，没有虚假的表达和矫情的生发，让人感到真实真诚真切。</a:t>
            </a:r>
            <a:endParaRPr lang="zh-CN" altLang="en-US" dirty="0" smtClean="0"/>
          </a:p>
        </p:txBody>
      </p:sp>
    </p:spTree>
    <p:extLst>
      <p:ext uri="{BB962C8B-B14F-4D97-AF65-F5344CB8AC3E}">
        <p14:creationId xmlns:p14="http://schemas.microsoft.com/office/powerpoint/2010/main" val="32189741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17203AB-3225-4082-B268-C3B73E74A937}"/>
              </a:ext>
            </a:extLst>
          </p:cNvPr>
          <p:cNvPicPr>
            <a:picLocks noChangeAspect="1"/>
          </p:cNvPicPr>
          <p:nvPr/>
        </p:nvPicPr>
        <p:blipFill>
          <a:blip r:embed="rId3"/>
          <a:stretch>
            <a:fillRect/>
          </a:stretch>
        </p:blipFill>
        <p:spPr>
          <a:xfrm>
            <a:off x="2359" y="-13294"/>
            <a:ext cx="9141641" cy="5145088"/>
          </a:xfrm>
          <a:prstGeom prst="rect">
            <a:avLst/>
          </a:prstGeom>
        </p:spPr>
      </p:pic>
      <p:pic>
        <p:nvPicPr>
          <p:cNvPr id="22" name="图片 21">
            <a:extLst>
              <a:ext uri="{FF2B5EF4-FFF2-40B4-BE49-F238E27FC236}">
                <a16:creationId xmlns="" xmlns:a16="http://schemas.microsoft.com/office/drawing/2014/main" id="{CE66929E-1E9D-4358-A70F-1BF55C7D4F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3294"/>
            <a:ext cx="7652521" cy="5145088"/>
          </a:xfrm>
          <a:prstGeom prst="rect">
            <a:avLst/>
          </a:prstGeom>
        </p:spPr>
      </p:pic>
      <p:sp>
        <p:nvSpPr>
          <p:cNvPr id="16" name="内容占位符 2"/>
          <p:cNvSpPr>
            <a:spLocks noGrp="1"/>
          </p:cNvSpPr>
          <p:nvPr>
            <p:ph idx="1"/>
          </p:nvPr>
        </p:nvSpPr>
        <p:spPr>
          <a:xfrm>
            <a:off x="0" y="198247"/>
            <a:ext cx="9281786" cy="5411788"/>
          </a:xfrm>
        </p:spPr>
        <p:txBody>
          <a:bodyPr>
            <a:normAutofit fontScale="92500" lnSpcReduction="10000"/>
          </a:bodyPr>
          <a:lstStyle/>
          <a:p>
            <a:pPr marL="215900" lvl="0" indent="-468000" defTabSz="869950" fontAlgn="base" hangingPunct="0">
              <a:spcBef>
                <a:spcPts val="963"/>
              </a:spcBef>
              <a:spcAft>
                <a:spcPct val="0"/>
              </a:spcAft>
            </a:pPr>
            <a:r>
              <a:rPr lang="zh-CN" altLang="en-US" sz="2600" dirty="0">
                <a:solidFill>
                  <a:prstClr val="black"/>
                </a:solidFill>
                <a:ea typeface="Microsoft YaHei UI"/>
              </a:rPr>
              <a:t>“我”的群体</a:t>
            </a:r>
            <a:r>
              <a:rPr lang="zh-CN" altLang="en-US" sz="2600" dirty="0" smtClean="0">
                <a:solidFill>
                  <a:prstClr val="black"/>
                </a:solidFill>
                <a:ea typeface="Microsoft YaHei UI"/>
              </a:rPr>
              <a:t>身份又</a:t>
            </a:r>
            <a:r>
              <a:rPr lang="zh-CN" altLang="en-US" sz="2600" dirty="0">
                <a:solidFill>
                  <a:prstClr val="black"/>
                </a:solidFill>
                <a:ea typeface="Microsoft YaHei UI"/>
              </a:rPr>
              <a:t>另一篇如优文</a:t>
            </a:r>
            <a:r>
              <a:rPr lang="en-US" altLang="zh-CN" sz="2600" dirty="0">
                <a:solidFill>
                  <a:prstClr val="black"/>
                </a:solidFill>
                <a:ea typeface="Microsoft YaHei UI"/>
              </a:rPr>
              <a:t>《</a:t>
            </a:r>
            <a:r>
              <a:rPr lang="zh-CN" altLang="en-US" sz="2600" dirty="0">
                <a:solidFill>
                  <a:prstClr val="black"/>
                </a:solidFill>
                <a:ea typeface="Microsoft YaHei UI"/>
              </a:rPr>
              <a:t>擦亮青春的黑眸</a:t>
            </a:r>
            <a:r>
              <a:rPr lang="en-US" altLang="zh-CN" sz="2600" dirty="0">
                <a:solidFill>
                  <a:prstClr val="black"/>
                </a:solidFill>
                <a:ea typeface="Microsoft YaHei UI"/>
              </a:rPr>
              <a:t>》</a:t>
            </a:r>
            <a:r>
              <a:rPr lang="zh-CN" altLang="en-US" sz="2600" dirty="0">
                <a:solidFill>
                  <a:prstClr val="black"/>
                </a:solidFill>
                <a:ea typeface="Microsoft YaHei UI"/>
              </a:rPr>
              <a:t>：</a:t>
            </a:r>
          </a:p>
          <a:p>
            <a:pPr marL="215900" lvl="0" indent="-468000" defTabSz="869950" fontAlgn="base" hangingPunct="0">
              <a:spcBef>
                <a:spcPts val="963"/>
              </a:spcBef>
              <a:spcAft>
                <a:spcPct val="0"/>
              </a:spcAft>
            </a:pPr>
            <a:r>
              <a:rPr lang="zh-CN" altLang="en-US" sz="2600" dirty="0">
                <a:solidFill>
                  <a:prstClr val="black"/>
                </a:solidFill>
                <a:latin typeface="华文楷体" panose="02010600040101010101" pitchFamily="2" charset="-122"/>
                <a:ea typeface="华文楷体" panose="02010600040101010101" pitchFamily="2" charset="-122"/>
              </a:rPr>
              <a:t>物质极度丰盈的今天，我们却看到佛系青年的迷茫，算法下的无所适从，失去追求的无奈，最好的时代里，年轻的我们该如何？如塞缪尔</a:t>
            </a:r>
            <a:r>
              <a:rPr lang="en-US" altLang="zh-CN" sz="2600" dirty="0">
                <a:solidFill>
                  <a:prstClr val="black"/>
                </a:solidFill>
                <a:latin typeface="华文楷体" panose="02010600040101010101" pitchFamily="2" charset="-122"/>
                <a:ea typeface="华文楷体" panose="02010600040101010101" pitchFamily="2" charset="-122"/>
              </a:rPr>
              <a:t>·</a:t>
            </a:r>
            <a:r>
              <a:rPr lang="zh-CN" altLang="en-US" sz="2600" dirty="0">
                <a:solidFill>
                  <a:prstClr val="black"/>
                </a:solidFill>
                <a:latin typeface="华文楷体" panose="02010600040101010101" pitchFamily="2" charset="-122"/>
                <a:ea typeface="华文楷体" panose="02010600040101010101" pitchFamily="2" charset="-122"/>
              </a:rPr>
              <a:t>厄尔曼所言，“青春不是桃面、丹唇、柔膝，而是深沉的意志、恢弘的想象、炽热的感情”，在这个怀疑的时代里，青春的我们仍然需要热切的对理想的信仰。当潜心做学问者越来越少，我们是否该重拾“工匠精神”；当追名逐利者迎头便是，我们是否该相信奋斗的力量；当文化自信者寥若星辰，我们是否该像</a:t>
            </a:r>
            <a:r>
              <a:rPr lang="en-US" altLang="zh-CN" sz="2600" dirty="0">
                <a:solidFill>
                  <a:prstClr val="black"/>
                </a:solidFill>
                <a:latin typeface="华文楷体" panose="02010600040101010101" pitchFamily="2" charset="-122"/>
                <a:ea typeface="华文楷体" panose="02010600040101010101" pitchFamily="2" charset="-122"/>
              </a:rPr>
              <a:t>《</a:t>
            </a:r>
            <a:r>
              <a:rPr lang="zh-CN" altLang="en-US" sz="2600" dirty="0">
                <a:solidFill>
                  <a:prstClr val="black"/>
                </a:solidFill>
                <a:latin typeface="华文楷体" panose="02010600040101010101" pitchFamily="2" charset="-122"/>
                <a:ea typeface="华文楷体" panose="02010600040101010101" pitchFamily="2" charset="-122"/>
              </a:rPr>
              <a:t>上新了</a:t>
            </a:r>
            <a:r>
              <a:rPr lang="en-US" altLang="zh-CN" sz="2600" dirty="0">
                <a:solidFill>
                  <a:prstClr val="black"/>
                </a:solidFill>
                <a:latin typeface="华文楷体" panose="02010600040101010101" pitchFamily="2" charset="-122"/>
                <a:ea typeface="华文楷体" panose="02010600040101010101" pitchFamily="2" charset="-122"/>
              </a:rPr>
              <a:t>·</a:t>
            </a:r>
            <a:r>
              <a:rPr lang="zh-CN" altLang="en-US" sz="2600" dirty="0">
                <a:solidFill>
                  <a:prstClr val="black"/>
                </a:solidFill>
                <a:latin typeface="华文楷体" panose="02010600040101010101" pitchFamily="2" charset="-122"/>
                <a:ea typeface="华文楷体" panose="02010600040101010101" pitchFamily="2" charset="-122"/>
              </a:rPr>
              <a:t>故宫</a:t>
            </a:r>
            <a:r>
              <a:rPr lang="en-US" altLang="zh-CN" sz="2600" dirty="0">
                <a:solidFill>
                  <a:prstClr val="black"/>
                </a:solidFill>
                <a:latin typeface="华文楷体" panose="02010600040101010101" pitchFamily="2" charset="-122"/>
                <a:ea typeface="华文楷体" panose="02010600040101010101" pitchFamily="2" charset="-122"/>
              </a:rPr>
              <a:t>》</a:t>
            </a:r>
            <a:r>
              <a:rPr lang="zh-CN" altLang="en-US" sz="2600" dirty="0">
                <a:solidFill>
                  <a:prstClr val="black"/>
                </a:solidFill>
                <a:latin typeface="华文楷体" panose="02010600040101010101" pitchFamily="2" charset="-122"/>
                <a:ea typeface="华文楷体" panose="02010600040101010101" pitchFamily="2" charset="-122"/>
              </a:rPr>
              <a:t>团队的青年们那样坚持对中华文化的信仰？深沉的意志、恢弘的想象与炽热的感情，便是我们对待时代的朝气，便是我们所持有的信仰，倘你我青年失去信仰，这个时代的朝气从何处迸发？ </a:t>
            </a:r>
          </a:p>
          <a:p>
            <a:pPr marL="215900" lvl="0" indent="-468000" defTabSz="869950" fontAlgn="base" hangingPunct="0">
              <a:spcBef>
                <a:spcPts val="963"/>
              </a:spcBef>
              <a:spcAft>
                <a:spcPct val="0"/>
              </a:spcAft>
            </a:pPr>
            <a:r>
              <a:rPr lang="zh-CN" altLang="en-US" sz="2600" dirty="0">
                <a:solidFill>
                  <a:prstClr val="black"/>
                </a:solidFill>
                <a:ea typeface="Microsoft YaHei UI"/>
              </a:rPr>
              <a:t>在这里，“我”不仅是作者个人，更是“我们”，是一代人的代表，是新一代</a:t>
            </a:r>
            <a:r>
              <a:rPr lang="zh-CN" altLang="en-US" sz="2600" dirty="0" smtClean="0">
                <a:solidFill>
                  <a:prstClr val="black"/>
                </a:solidFill>
                <a:ea typeface="Microsoft YaHei UI"/>
              </a:rPr>
              <a:t>青年的</a:t>
            </a:r>
            <a:r>
              <a:rPr lang="en-US" altLang="zh-CN" sz="2600" dirty="0" smtClean="0">
                <a:solidFill>
                  <a:prstClr val="black"/>
                </a:solidFill>
                <a:ea typeface="Microsoft YaHei UI"/>
              </a:rPr>
              <a:t> </a:t>
            </a:r>
            <a:r>
              <a:rPr lang="zh-CN" altLang="en-US" sz="2600" dirty="0" smtClean="0">
                <a:solidFill>
                  <a:prstClr val="black"/>
                </a:solidFill>
                <a:ea typeface="Microsoft YaHei UI"/>
              </a:rPr>
              <a:t>自我反思和未来宣言</a:t>
            </a:r>
            <a:r>
              <a:rPr lang="zh-CN" altLang="en-US" sz="2600" dirty="0">
                <a:solidFill>
                  <a:prstClr val="black"/>
                </a:solidFill>
                <a:ea typeface="Microsoft YaHei UI"/>
              </a:rPr>
              <a:t>，文中有“我”，如何实现“我”的确认</a:t>
            </a:r>
            <a:r>
              <a:rPr lang="zh-CN" altLang="en-US" sz="2600" dirty="0" smtClean="0">
                <a:solidFill>
                  <a:prstClr val="black"/>
                </a:solidFill>
                <a:ea typeface="Microsoft YaHei UI"/>
              </a:rPr>
              <a:t>，可以</a:t>
            </a:r>
            <a:r>
              <a:rPr lang="zh-CN" altLang="en-US" sz="2600" dirty="0">
                <a:solidFill>
                  <a:prstClr val="black"/>
                </a:solidFill>
                <a:ea typeface="Microsoft YaHei UI"/>
              </a:rPr>
              <a:t>从两个方面来理解，一是文字上，里边有“我”；二是从灵魂上，把“我”融入进去了。 “把灵魂融入到文字里。”</a:t>
            </a:r>
          </a:p>
          <a:p>
            <a:pPr marL="215900" lvl="0" indent="-215900" defTabSz="869950" fontAlgn="base" hangingPunct="0">
              <a:spcBef>
                <a:spcPts val="963"/>
              </a:spcBef>
              <a:spcAft>
                <a:spcPct val="0"/>
              </a:spcAft>
            </a:pPr>
            <a:endParaRPr lang="zh-CN" altLang="en-US" sz="2600" dirty="0">
              <a:solidFill>
                <a:prstClr val="black"/>
              </a:solidFill>
              <a:ea typeface="Microsoft YaHei UI"/>
            </a:endParaRPr>
          </a:p>
        </p:txBody>
      </p:sp>
    </p:spTree>
    <p:extLst>
      <p:ext uri="{BB962C8B-B14F-4D97-AF65-F5344CB8AC3E}">
        <p14:creationId xmlns:p14="http://schemas.microsoft.com/office/powerpoint/2010/main" val="8653066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877825" y="1901953"/>
            <a:ext cx="7015098" cy="2395728"/>
          </a:xfrm>
          <a:prstGeom prst="rect">
            <a:avLst/>
          </a:prstGeom>
          <a:solidFill>
            <a:srgbClr val="FFFFFF">
              <a:alpha val="69803"/>
            </a:srgbClr>
          </a:solidFill>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Tx/>
              <a:buNone/>
            </a:pPr>
            <a:r>
              <a:rPr lang="zh-CN" altLang="en-US" sz="2400" b="1"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今日人民日报发表拙文，评高考作文，因为篇幅等原因，删去一些内容。我在评述作文命题所体现的趋向时，曾特别说到：虽然思想性和时代性强了，但比较“宏大叙事”，容易导向空论。还提到“小社论体”对中学生不太合适，容易套作，或者照抄时论，同质化，拉不开分差，对学生思维品质的提升不见得有好处。</a:t>
            </a:r>
            <a:endParaRPr lang="zh-CN" altLang="en-US" sz="24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3364992" y="841248"/>
            <a:ext cx="2487108" cy="646331"/>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温儒敏说</a:t>
            </a:r>
            <a:r>
              <a:rPr lang="en-US" altLang="zh-CN" sz="3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600" dirty="0">
              <a:solidFill>
                <a:prstClr val="black"/>
              </a:solidFill>
            </a:endParaRPr>
          </a:p>
        </p:txBody>
      </p:sp>
    </p:spTree>
    <p:extLst>
      <p:ext uri="{BB962C8B-B14F-4D97-AF65-F5344CB8AC3E}">
        <p14:creationId xmlns:p14="http://schemas.microsoft.com/office/powerpoint/2010/main" val="2013972394"/>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C1433E7-36DE-419B-89FB-3335BD9B1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016" y="192588"/>
            <a:ext cx="4147936" cy="4713355"/>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r="78994"/>
          <a:stretch/>
        </p:blipFill>
        <p:spPr>
          <a:xfrm>
            <a:off x="253929" y="1827524"/>
            <a:ext cx="773815" cy="3153099"/>
          </a:xfrm>
          <a:prstGeom prst="rect">
            <a:avLst/>
          </a:prstGeom>
        </p:spPr>
      </p:pic>
      <p:sp>
        <p:nvSpPr>
          <p:cNvPr id="2" name="矩形 1"/>
          <p:cNvSpPr/>
          <p:nvPr/>
        </p:nvSpPr>
        <p:spPr>
          <a:xfrm>
            <a:off x="475488" y="471773"/>
            <a:ext cx="8455464" cy="4154984"/>
          </a:xfrm>
          <a:prstGeom prst="rect">
            <a:avLst/>
          </a:prstGeom>
          <a:solidFill>
            <a:srgbClr val="F4F3F1"/>
          </a:solidFill>
        </p:spPr>
        <p:txBody>
          <a:bodyPr wrap="square">
            <a:spAutoFit/>
          </a:bodyPr>
          <a:lstStyle/>
          <a:p>
            <a:pPr lvl="0" defTabSz="914400" fontAlgn="base">
              <a:spcBef>
                <a:spcPct val="0"/>
              </a:spcBef>
              <a:spcAft>
                <a:spcPct val="0"/>
              </a:spcAft>
            </a:pPr>
            <a:r>
              <a:rPr lang="zh-CN" altLang="en-US" sz="2400" b="1" dirty="0" smtClean="0">
                <a:solidFill>
                  <a:srgbClr val="FF0000"/>
                </a:solidFill>
                <a:latin typeface="微软雅黑" panose="020B0503020204020204" pitchFamily="34" charset="-122"/>
                <a:ea typeface="微软雅黑" panose="020B0503020204020204" pitchFamily="34" charset="-122"/>
              </a:rPr>
              <a:t> 每</a:t>
            </a:r>
            <a:r>
              <a:rPr lang="zh-CN" altLang="en-US" sz="2400" b="1" dirty="0">
                <a:solidFill>
                  <a:srgbClr val="FF0000"/>
                </a:solidFill>
                <a:latin typeface="微软雅黑" panose="020B0503020204020204" pitchFamily="34" charset="-122"/>
                <a:ea typeface="微软雅黑" panose="020B0503020204020204" pitchFamily="34" charset="-122"/>
              </a:rPr>
              <a:t>一个人或者每一个时代，都有独特的‘怕’和‘爱’” </a:t>
            </a:r>
            <a:r>
              <a:rPr lang="zh-CN" altLang="en-US" b="1" dirty="0">
                <a:solidFill>
                  <a:srgbClr val="FF0000"/>
                </a:solidFill>
                <a:latin typeface="微软雅黑" panose="020B0503020204020204" pitchFamily="34" charset="-122"/>
                <a:ea typeface="微软雅黑" panose="020B0503020204020204" pitchFamily="34" charset="-122"/>
              </a:rPr>
              <a:t>。</a:t>
            </a:r>
          </a:p>
          <a:p>
            <a:r>
              <a:rPr lang="zh-CN" altLang="en-US" sz="2400" b="1" dirty="0" smtClean="0">
                <a:latin typeface="Microsoft YaHei UI" panose="020B0503020204020204" pitchFamily="34" charset="-122"/>
                <a:ea typeface="Microsoft YaHei UI" panose="020B0503020204020204" pitchFamily="34" charset="-122"/>
              </a:rPr>
              <a:t>    再</a:t>
            </a:r>
            <a:r>
              <a:rPr lang="zh-CN" altLang="en-US" sz="2400" b="1" dirty="0">
                <a:latin typeface="Microsoft YaHei UI" panose="020B0503020204020204" pitchFamily="34" charset="-122"/>
                <a:ea typeface="Microsoft YaHei UI" panose="020B0503020204020204" pitchFamily="34" charset="-122"/>
              </a:rPr>
              <a:t>以</a:t>
            </a:r>
            <a:r>
              <a:rPr lang="en-US" altLang="zh-CN" sz="2400" b="1" dirty="0">
                <a:latin typeface="Microsoft YaHei UI" panose="020B0503020204020204" pitchFamily="34" charset="-122"/>
                <a:ea typeface="Microsoft YaHei UI" panose="020B0503020204020204" pitchFamily="34" charset="-122"/>
              </a:rPr>
              <a:t>2016</a:t>
            </a:r>
            <a:r>
              <a:rPr lang="zh-CN" altLang="en-US" sz="2400" b="1" dirty="0">
                <a:latin typeface="Microsoft YaHei UI" panose="020B0503020204020204" pitchFamily="34" charset="-122"/>
                <a:ea typeface="Microsoft YaHei UI" panose="020B0503020204020204" pitchFamily="34" charset="-122"/>
              </a:rPr>
              <a:t>年福建省质检作文题“学校教学楼拆除引发的争议”为例，我们来看看交际语境下“我”的确认和立意确定的关系：</a:t>
            </a:r>
          </a:p>
          <a:p>
            <a:r>
              <a:rPr lang="zh-CN" altLang="en-US" sz="2400" b="1" dirty="0">
                <a:latin typeface="Microsoft YaHei UI" panose="020B0503020204020204" pitchFamily="34" charset="-122"/>
                <a:ea typeface="Microsoft YaHei UI" panose="020B0503020204020204" pitchFamily="34" charset="-122"/>
              </a:rPr>
              <a:t>该作文题要求“对于以上事情，你怎么看？请给该校校长、该知名作家或其他相关方写一封信，表明你的态度，阐述你的看法”，“我”可以是老校友，可以是在校教师，在校学生，也可以是家长，甚至是关心学校的有关人士，基于“我”的身份不同，对“教学楼要不要拆”的问题上必将见仁见智。对“教学楼”的价值判断也将看法迥异。有人看重老楼的艺术审美价值；有人看重楼情感寄托和认同感；有人从文化传承的角度希望保存学校的精神气韵和历史积淀。</a:t>
            </a:r>
          </a:p>
        </p:txBody>
      </p:sp>
    </p:spTree>
    <p:extLst>
      <p:ext uri="{BB962C8B-B14F-4D97-AF65-F5344CB8AC3E}">
        <p14:creationId xmlns:p14="http://schemas.microsoft.com/office/powerpoint/2010/main" val="37718417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C1433E7-36DE-419B-89FB-3335BD9B1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016" y="192588"/>
            <a:ext cx="4147936" cy="4713355"/>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r="78994"/>
          <a:stretch/>
        </p:blipFill>
        <p:spPr>
          <a:xfrm>
            <a:off x="253929" y="1827524"/>
            <a:ext cx="773815" cy="3153099"/>
          </a:xfrm>
          <a:prstGeom prst="rect">
            <a:avLst/>
          </a:prstGeom>
        </p:spPr>
      </p:pic>
      <p:sp>
        <p:nvSpPr>
          <p:cNvPr id="2" name="矩形 1"/>
          <p:cNvSpPr/>
          <p:nvPr/>
        </p:nvSpPr>
        <p:spPr>
          <a:xfrm>
            <a:off x="253929" y="1489623"/>
            <a:ext cx="8455464" cy="3416320"/>
          </a:xfrm>
          <a:prstGeom prst="rect">
            <a:avLst/>
          </a:prstGeom>
          <a:solidFill>
            <a:srgbClr val="F4F3F1"/>
          </a:solidFill>
        </p:spPr>
        <p:txBody>
          <a:bodyPr wrap="square">
            <a:spAutoFit/>
          </a:bodyPr>
          <a:lstStyle/>
          <a:p>
            <a:r>
              <a:rPr lang="zh-CN" altLang="en-US" sz="2400" b="1" dirty="0">
                <a:latin typeface="Microsoft YaHei UI" panose="020B0503020204020204" pitchFamily="34" charset="-122"/>
                <a:ea typeface="Microsoft YaHei UI" panose="020B0503020204020204" pitchFamily="34" charset="-122"/>
              </a:rPr>
              <a:t> “我”如果是在校师生，则可能关注“拆楼叙事”中师生的利益必须得到保障；“我”如果是学校领导，则可能关注学校的可持续发展问题；“我”如果是媒体和学者，可能会借“拆楼叙事”来反思批判学校传统精神失落；如果“我”是校长，则可能要全盘考虑：校友的感情必须得到尊重 ，精美的艺术必须妥善保存，历史的传承必须得到敬畏 ，决策的程序必须公正合法，各方的诉求必须得到回应。不同的“我”，必有不同的立场，必有不同的具有个性色彩的观点见解。</a:t>
            </a:r>
          </a:p>
          <a:p>
            <a:endParaRPr lang="zh-CN" altLang="en-US" sz="2400" b="1"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477714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C1433E7-36DE-419B-89FB-3335BD9B1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016" y="192588"/>
            <a:ext cx="4147936" cy="4713355"/>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r="78994"/>
          <a:stretch/>
        </p:blipFill>
        <p:spPr>
          <a:xfrm>
            <a:off x="253929" y="1827524"/>
            <a:ext cx="773815" cy="3153099"/>
          </a:xfrm>
          <a:prstGeom prst="rect">
            <a:avLst/>
          </a:prstGeom>
        </p:spPr>
      </p:pic>
      <p:sp>
        <p:nvSpPr>
          <p:cNvPr id="2" name="矩形 1"/>
          <p:cNvSpPr/>
          <p:nvPr/>
        </p:nvSpPr>
        <p:spPr>
          <a:xfrm>
            <a:off x="475488" y="325469"/>
            <a:ext cx="8455464" cy="4431983"/>
          </a:xfrm>
          <a:prstGeom prst="rect">
            <a:avLst/>
          </a:prstGeom>
          <a:solidFill>
            <a:srgbClr val="F4F3F1"/>
          </a:solidFill>
        </p:spPr>
        <p:txBody>
          <a:bodyPr wrap="square">
            <a:spAutoFit/>
          </a:bodyPr>
          <a:lstStyle/>
          <a:p>
            <a:r>
              <a:rPr lang="zh-CN" altLang="en-US" sz="2400" b="1" dirty="0">
                <a:latin typeface="Microsoft YaHei UI" panose="020B0503020204020204" pitchFamily="34" charset="-122"/>
                <a:ea typeface="Microsoft YaHei UI" panose="020B0503020204020204" pitchFamily="34" charset="-122"/>
              </a:rPr>
              <a:t>比如一考生在</a:t>
            </a:r>
            <a:r>
              <a:rPr lang="en-US" altLang="zh-CN" sz="2400" b="1" dirty="0">
                <a:latin typeface="Microsoft YaHei UI" panose="020B0503020204020204" pitchFamily="34" charset="-122"/>
                <a:ea typeface="Microsoft YaHei UI" panose="020B0503020204020204" pitchFamily="34" charset="-122"/>
              </a:rPr>
              <a:t>《</a:t>
            </a:r>
            <a:r>
              <a:rPr lang="zh-CN" altLang="en-US" sz="2400" b="1" dirty="0">
                <a:latin typeface="Microsoft YaHei UI" panose="020B0503020204020204" pitchFamily="34" charset="-122"/>
                <a:ea typeface="Microsoft YaHei UI" panose="020B0503020204020204" pitchFamily="34" charset="-122"/>
              </a:rPr>
              <a:t>一个</a:t>
            </a:r>
            <a:r>
              <a:rPr lang="en-US" altLang="zh-CN" sz="2400" b="1" dirty="0">
                <a:latin typeface="Microsoft YaHei UI" panose="020B0503020204020204" pitchFamily="34" charset="-122"/>
                <a:ea typeface="Microsoft YaHei UI" panose="020B0503020204020204" pitchFamily="34" charset="-122"/>
              </a:rPr>
              <a:t>00</a:t>
            </a:r>
            <a:r>
              <a:rPr lang="zh-CN" altLang="en-US" sz="2400" b="1" dirty="0">
                <a:latin typeface="Microsoft YaHei UI" panose="020B0503020204020204" pitchFamily="34" charset="-122"/>
                <a:ea typeface="Microsoft YaHei UI" panose="020B0503020204020204" pitchFamily="34" charset="-122"/>
              </a:rPr>
              <a:t>后的独白</a:t>
            </a:r>
            <a:r>
              <a:rPr lang="en-US" altLang="zh-CN" sz="2400" b="1" dirty="0">
                <a:latin typeface="Microsoft YaHei UI" panose="020B0503020204020204" pitchFamily="34" charset="-122"/>
                <a:ea typeface="Microsoft YaHei UI" panose="020B0503020204020204" pitchFamily="34" charset="-122"/>
              </a:rPr>
              <a:t>——</a:t>
            </a:r>
            <a:r>
              <a:rPr lang="zh-CN" altLang="en-US" sz="2400" b="1" dirty="0">
                <a:latin typeface="Microsoft YaHei UI" panose="020B0503020204020204" pitchFamily="34" charset="-122"/>
                <a:ea typeface="Microsoft YaHei UI" panose="020B0503020204020204" pitchFamily="34" charset="-122"/>
              </a:rPr>
              <a:t>写给</a:t>
            </a:r>
            <a:r>
              <a:rPr lang="en-US" altLang="zh-CN" sz="2400" b="1" dirty="0">
                <a:latin typeface="Microsoft YaHei UI" panose="020B0503020204020204" pitchFamily="34" charset="-122"/>
                <a:ea typeface="Microsoft YaHei UI" panose="020B0503020204020204" pitchFamily="34" charset="-122"/>
              </a:rPr>
              <a:t>2035》</a:t>
            </a:r>
            <a:r>
              <a:rPr lang="zh-CN" altLang="en-US" sz="2400" b="1" dirty="0">
                <a:latin typeface="Microsoft YaHei UI" panose="020B0503020204020204" pitchFamily="34" charset="-122"/>
                <a:ea typeface="Microsoft YaHei UI" panose="020B0503020204020204" pitchFamily="34" charset="-122"/>
              </a:rPr>
              <a:t>写道：</a:t>
            </a:r>
          </a:p>
          <a:p>
            <a:pPr indent="457200"/>
            <a:r>
              <a:rPr lang="zh-CN" altLang="en-US" sz="2400" b="1" dirty="0">
                <a:latin typeface="华文新魏" panose="02010800040101010101" pitchFamily="2" charset="-122"/>
                <a:ea typeface="华文新魏" panose="02010800040101010101" pitchFamily="2" charset="-122"/>
              </a:rPr>
              <a:t>仍记得走过懵懂的孩提时代日渐懂事时，</a:t>
            </a:r>
            <a:r>
              <a:rPr lang="en-US" altLang="zh-CN" sz="2400" b="1" dirty="0">
                <a:latin typeface="华文新魏" panose="02010800040101010101" pitchFamily="2" charset="-122"/>
                <a:ea typeface="华文新魏" panose="02010800040101010101" pitchFamily="2" charset="-122"/>
              </a:rPr>
              <a:t>2008</a:t>
            </a:r>
            <a:r>
              <a:rPr lang="zh-CN" altLang="en-US" sz="2400" b="1" dirty="0">
                <a:latin typeface="华文新魏" panose="02010800040101010101" pitchFamily="2" charset="-122"/>
                <a:ea typeface="华文新魏" panose="02010800040101010101" pitchFamily="2" charset="-122"/>
              </a:rPr>
              <a:t>年就成为了我生命中一道明媚的伤疤，被烙在记忆里，难以磨灭。</a:t>
            </a:r>
            <a:r>
              <a:rPr lang="en-US" altLang="zh-CN" sz="2400" b="1" dirty="0">
                <a:latin typeface="华文新魏" panose="02010800040101010101" pitchFamily="2" charset="-122"/>
                <a:ea typeface="华文新魏" panose="02010800040101010101" pitchFamily="2" charset="-122"/>
              </a:rPr>
              <a:t>2008.5.12</a:t>
            </a:r>
            <a:r>
              <a:rPr lang="zh-CN" altLang="en-US" sz="2400" b="1" dirty="0">
                <a:latin typeface="华文新魏" panose="02010800040101010101" pitchFamily="2" charset="-122"/>
                <a:ea typeface="华文新魏" panose="02010800040101010101" pitchFamily="2" charset="-122"/>
              </a:rPr>
              <a:t>，我放学后在车站等车，小小的心牵挂着奥运火炬的传递，快乐得像只白鸽。那天堵车了，公交迟迟不来，我不停地看表，焦虑如泥沼，一点点将我吞噬。为什么心情会这么沉痛？小小的我想不明白，如困兽般在车站转圈，那些路人，他们讨论的话题怎么可以那么一致？什么地震？汶川地震了？我猛地站住，生根似地怔着，一把尖刀剜着我的心，旋转迂回，丝丝渗血。那些受害者，他们，他们可都是我的同胞啊！对火炬的喜悦如泡影般消失了，我如入冰窟，难抑哀痛</a:t>
            </a:r>
            <a:r>
              <a:rPr lang="zh-CN" altLang="en-US" sz="2400" b="1" dirty="0" smtClean="0">
                <a:latin typeface="华文新魏" panose="02010800040101010101" pitchFamily="2" charset="-122"/>
                <a:ea typeface="华文新魏" panose="02010800040101010101" pitchFamily="2" charset="-122"/>
              </a:rPr>
              <a:t>。</a:t>
            </a:r>
            <a:endParaRPr lang="en-US" altLang="zh-CN" sz="2400" b="1" dirty="0" smtClean="0">
              <a:latin typeface="华文新魏" panose="02010800040101010101" pitchFamily="2" charset="-122"/>
              <a:ea typeface="华文新魏" panose="02010800040101010101" pitchFamily="2" charset="-122"/>
            </a:endParaRPr>
          </a:p>
          <a:p>
            <a:pPr lvl="0" defTabSz="914400" fontAlgn="base">
              <a:spcBef>
                <a:spcPct val="0"/>
              </a:spcBef>
              <a:spcAft>
                <a:spcPct val="0"/>
              </a:spcAft>
            </a:pPr>
            <a:r>
              <a:rPr lang="zh-CN" altLang="en-US" b="1" dirty="0" smtClean="0">
                <a:solidFill>
                  <a:prstClr val="black"/>
                </a:solidFill>
                <a:latin typeface="微软雅黑" panose="020B0503020204020204" pitchFamily="34" charset="-122"/>
                <a:ea typeface="微软雅黑" panose="020B0503020204020204" pitchFamily="34" charset="-122"/>
              </a:rPr>
              <a:t>             </a:t>
            </a:r>
            <a:endParaRPr lang="zh-CN" altLang="en-US" sz="24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024546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88C6B138-D941-4343-9C9A-6212A0A9D4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18582"/>
            <a:ext cx="4205427" cy="3726506"/>
          </a:xfrm>
          <a:prstGeom prst="rect">
            <a:avLst/>
          </a:prstGeom>
        </p:spPr>
      </p:pic>
      <p:pic>
        <p:nvPicPr>
          <p:cNvPr id="19" name="图片 18">
            <a:extLst>
              <a:ext uri="{FF2B5EF4-FFF2-40B4-BE49-F238E27FC236}">
                <a16:creationId xmlns="" xmlns:a16="http://schemas.microsoft.com/office/drawing/2014/main" id="{3A12EE8A-CE38-4E44-8B3E-CED4392A90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9016" y="292688"/>
            <a:ext cx="2746174" cy="3456501"/>
          </a:xfrm>
          <a:prstGeom prst="rect">
            <a:avLst/>
          </a:prstGeom>
        </p:spPr>
      </p:pic>
      <p:pic>
        <p:nvPicPr>
          <p:cNvPr id="20" name="图片 19">
            <a:extLst>
              <a:ext uri="{FF2B5EF4-FFF2-40B4-BE49-F238E27FC236}">
                <a16:creationId xmlns="" xmlns:a16="http://schemas.microsoft.com/office/drawing/2014/main" id="{0879A2D3-D97F-4B45-8A02-FAE245A3D8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5427" y="1012424"/>
            <a:ext cx="4938573" cy="4132664"/>
          </a:xfrm>
          <a:prstGeom prst="rect">
            <a:avLst/>
          </a:prstGeom>
        </p:spPr>
      </p:pic>
      <p:pic>
        <p:nvPicPr>
          <p:cNvPr id="2" name="图片 1"/>
          <p:cNvPicPr>
            <a:picLocks noChangeAspect="1"/>
          </p:cNvPicPr>
          <p:nvPr/>
        </p:nvPicPr>
        <p:blipFill>
          <a:blip r:embed="rId6"/>
          <a:stretch>
            <a:fillRect/>
          </a:stretch>
        </p:blipFill>
        <p:spPr>
          <a:xfrm>
            <a:off x="289558" y="292688"/>
            <a:ext cx="8485632" cy="4773168"/>
          </a:xfrm>
          <a:prstGeom prst="rect">
            <a:avLst/>
          </a:prstGeom>
        </p:spPr>
      </p:pic>
    </p:spTree>
    <p:extLst>
      <p:ext uri="{BB962C8B-B14F-4D97-AF65-F5344CB8AC3E}">
        <p14:creationId xmlns:p14="http://schemas.microsoft.com/office/powerpoint/2010/main" val="34121037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8411" y="707721"/>
            <a:ext cx="8448805" cy="3416320"/>
          </a:xfrm>
          <a:prstGeom prst="rect">
            <a:avLst/>
          </a:prstGeom>
          <a:noFill/>
        </p:spPr>
        <p:txBody>
          <a:bodyPr wrap="square" rtlCol="0">
            <a:spAutoFit/>
          </a:bodyPr>
          <a:lstStyle/>
          <a:p>
            <a:pPr indent="266700"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没有读者及文体意识</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。【病例呈现】</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2018</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年的我们，见证的是一个历史的自信的大国阔步走向世界。</a:t>
            </a:r>
          </a:p>
          <a:p>
            <a:pPr indent="266700" algn="just">
              <a:spcAft>
                <a:spcPts val="0"/>
              </a:spcAft>
            </a:pP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从</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2007</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年的“嫦娥一号”到</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2013</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年的“神舟十号”飞天梦成；</a:t>
            </a:r>
          </a:p>
          <a:p>
            <a:pPr indent="266700" algn="just">
              <a:spcAft>
                <a:spcPts val="0"/>
              </a:spcAft>
            </a:pP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从</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2008</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年的汶川地震到如今的十周年纪念，多难兴邦；</a:t>
            </a:r>
          </a:p>
          <a:p>
            <a:pPr indent="266700" algn="just">
              <a:spcAft>
                <a:spcPts val="0"/>
              </a:spcAft>
            </a:pP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从</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2003</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年的“世贸组织”到</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2015</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年的“一带一路”，共享发展成果；</a:t>
            </a:r>
          </a:p>
          <a:p>
            <a:pPr indent="266700" algn="just">
              <a:spcAft>
                <a:spcPts val="0"/>
              </a:spcAft>
            </a:pP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a:t>
            </a:r>
          </a:p>
          <a:p>
            <a:pPr indent="266700" algn="just">
              <a:spcAft>
                <a:spcPts val="0"/>
              </a:spcAft>
            </a:pP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一个个“中国梦”的视线，彰显了中国的大格局、大胸怀。这是我们这个时代对</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2035</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年的一代人的希冀和砥砺。</a:t>
            </a:r>
          </a:p>
          <a:p>
            <a:pPr indent="266700" algn="just">
              <a:spcAft>
                <a:spcPts val="0"/>
              </a:spcAft>
            </a:pP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2018</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中国在时代激流之中顺溜而行且回首。丝绸之路的驼铃又响彻在中国的角落；“故宫修文物”重申古老的文明，又把它延伸到无限的远方。“第三卫生间”在社会建设之中回首人文，如吹面不寒杨柳风，拂过大江南北。这个信念，足以影响</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2035</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年的一代青年们，更足以促进</a:t>
            </a:r>
            <a:r>
              <a:rPr lang="en-US" altLang="zh-CN" kern="100" dirty="0">
                <a:latin typeface="华文新魏" panose="02010800040101010101" pitchFamily="2" charset="-122"/>
                <a:ea typeface="华文新魏" panose="02010800040101010101" pitchFamily="2" charset="-122"/>
                <a:cs typeface="Times New Roman" panose="02020603050405020304" pitchFamily="18" charset="0"/>
              </a:rPr>
              <a:t>2035</a:t>
            </a:r>
            <a:r>
              <a:rPr lang="zh-CN" altLang="zh-CN" kern="100" dirty="0">
                <a:latin typeface="华文新魏" panose="02010800040101010101" pitchFamily="2" charset="-122"/>
                <a:ea typeface="华文新魏" panose="02010800040101010101" pitchFamily="2" charset="-122"/>
                <a:cs typeface="Times New Roman" panose="02020603050405020304" pitchFamily="18" charset="0"/>
              </a:rPr>
              <a:t>年乃至更久远的未来</a:t>
            </a:r>
            <a:r>
              <a:rPr lang="zh-CN" altLang="zh-CN" kern="100" dirty="0">
                <a:latin typeface="Calibri" panose="020F0502020204030204" pitchFamily="34" charset="0"/>
                <a:ea typeface="楷体" panose="02010609060101010101" pitchFamily="49" charset="-122"/>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606351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468" y="876822"/>
            <a:ext cx="8642959" cy="4154984"/>
          </a:xfrm>
          <a:prstGeom prst="rect">
            <a:avLst/>
          </a:prstGeom>
          <a:noFill/>
        </p:spPr>
        <p:txBody>
          <a:bodyPr wrap="square" rtlCol="0">
            <a:spAutoFit/>
          </a:bodyPr>
          <a:lstStyle/>
          <a:p>
            <a:pPr indent="266700" algn="just">
              <a:spcAft>
                <a:spcPts val="0"/>
              </a:spcAft>
            </a:pP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【优秀案例】陌生</a:t>
            </a:r>
            <a:r>
              <a:rPr lang="zh-CN" altLang="zh-CN" kern="100" dirty="0">
                <a:latin typeface="Calibri" panose="020F0502020204030204" pitchFamily="34" charset="0"/>
                <a:ea typeface="宋体" panose="02010600030101010101" pitchFamily="2" charset="-122"/>
                <a:cs typeface="Times New Roman" panose="02020603050405020304" pitchFamily="18" charset="0"/>
              </a:rPr>
              <a:t>而熟悉的青年：</a:t>
            </a:r>
          </a:p>
          <a:p>
            <a:pPr indent="266700" algn="just">
              <a:spcAft>
                <a:spcPts val="0"/>
              </a:spcAft>
            </a:pP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你好</a:t>
            </a:r>
            <a:r>
              <a:rPr lang="zh-CN" altLang="zh-CN" sz="2400" kern="100" dirty="0" smtClean="0">
                <a:latin typeface="华文新魏" panose="02010800040101010101" pitchFamily="2" charset="-122"/>
                <a:ea typeface="华文新魏" panose="02010800040101010101" pitchFamily="2" charset="-122"/>
                <a:cs typeface="Times New Roman" panose="02020603050405020304" pitchFamily="18" charset="0"/>
              </a:rPr>
              <a:t>！当</a:t>
            </a: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你打开“时光瓶”发现这封信时，你怎么也不会想到，</a:t>
            </a:r>
            <a:r>
              <a:rPr lang="en-US" altLang="zh-CN" sz="2400" kern="100" dirty="0">
                <a:latin typeface="华文新魏" panose="02010800040101010101" pitchFamily="2" charset="-122"/>
                <a:ea typeface="华文新魏" panose="02010800040101010101" pitchFamily="2" charset="-122"/>
                <a:cs typeface="Times New Roman" panose="02020603050405020304" pitchFamily="18" charset="0"/>
              </a:rPr>
              <a:t>17</a:t>
            </a: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年前有一个和你年龄相仿的人会越过时光给你写信。</a:t>
            </a:r>
          </a:p>
          <a:p>
            <a:pPr indent="266700" algn="just">
              <a:spcAft>
                <a:spcPts val="0"/>
              </a:spcAft>
            </a:pP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我现在坐在高考的考场上思绪翻飞，回顾</a:t>
            </a:r>
            <a:r>
              <a:rPr lang="en-US" altLang="zh-CN" sz="2400" kern="100" dirty="0">
                <a:latin typeface="华文新魏" panose="02010800040101010101" pitchFamily="2" charset="-122"/>
                <a:ea typeface="华文新魏" panose="02010800040101010101" pitchFamily="2" charset="-122"/>
                <a:cs typeface="Times New Roman" panose="02020603050405020304" pitchFamily="18" charset="0"/>
              </a:rPr>
              <a:t>18</a:t>
            </a: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年的成长经历，想象着</a:t>
            </a:r>
            <a:r>
              <a:rPr lang="en-US" altLang="zh-CN" sz="2400" kern="100" dirty="0">
                <a:latin typeface="华文新魏" panose="02010800040101010101" pitchFamily="2" charset="-122"/>
                <a:ea typeface="华文新魏" panose="02010800040101010101" pitchFamily="2" charset="-122"/>
                <a:cs typeface="Times New Roman" panose="02020603050405020304" pitchFamily="18" charset="0"/>
              </a:rPr>
              <a:t>17</a:t>
            </a:r>
            <a:r>
              <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rPr>
              <a:t>年后的发展变化，心潮涌动，任凭眼前一幕幕画面依次展现</a:t>
            </a:r>
            <a:r>
              <a:rPr lang="zh-CN" altLang="zh-CN" sz="2400" kern="100" dirty="0" smtClean="0">
                <a:latin typeface="华文新魏" panose="02010800040101010101" pitchFamily="2" charset="-122"/>
                <a:ea typeface="华文新魏" panose="02010800040101010101" pitchFamily="2" charset="-122"/>
                <a:cs typeface="Times New Roman" panose="02020603050405020304" pitchFamily="18" charset="0"/>
              </a:rPr>
              <a:t>。……</a:t>
            </a:r>
            <a:endParaRPr lang="zh-CN" altLang="zh-CN" sz="2400" kern="100" dirty="0">
              <a:latin typeface="华文新魏" panose="02010800040101010101" pitchFamily="2" charset="-122"/>
              <a:ea typeface="华文新魏" panose="02010800040101010101" pitchFamily="2" charset="-122"/>
              <a:cs typeface="Times New Roman" panose="02020603050405020304" pitchFamily="18" charset="0"/>
            </a:endParaRPr>
          </a:p>
          <a:p>
            <a:pPr indent="266700"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高分处方</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：文</a:t>
            </a:r>
            <a:r>
              <a:rPr lang="zh-CN" altLang="zh-CN" kern="100" dirty="0">
                <a:latin typeface="Calibri" panose="020F0502020204030204" pitchFamily="34" charset="0"/>
                <a:ea typeface="宋体" panose="02010600030101010101" pitchFamily="2" charset="-122"/>
                <a:cs typeface="Times New Roman" panose="02020603050405020304" pitchFamily="18" charset="0"/>
              </a:rPr>
              <a:t>段选用书信体裁写作，相较普通的议论文有更强的交际感，交流双方为“我”和“你”，能更直观地抒情议论，这些都与材料中的写作要求相契合。</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考生在行文中可参照文段，选用第一人称“我”，以“我”的口吻写作。另外，“给那时</a:t>
            </a:r>
            <a:r>
              <a:rPr lang="en-US" altLang="zh-CN" u="sng" kern="100" dirty="0">
                <a:latin typeface="Calibri" panose="020F0502020204030204" pitchFamily="34" charset="0"/>
                <a:ea typeface="宋体" panose="02010600030101010101" pitchFamily="2" charset="-122"/>
                <a:cs typeface="Times New Roman" panose="02020603050405020304" pitchFamily="18" charset="0"/>
              </a:rPr>
              <a:t>18</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岁的一代人阅读”这一句是提醒学生写给</a:t>
            </a:r>
            <a:r>
              <a:rPr lang="en-US" altLang="zh-CN" u="sng" kern="100" dirty="0">
                <a:latin typeface="Calibri" panose="020F0502020204030204" pitchFamily="34" charset="0"/>
                <a:ea typeface="宋体" panose="02010600030101010101" pitchFamily="2" charset="-122"/>
                <a:cs typeface="Times New Roman" panose="02020603050405020304" pitchFamily="18" charset="0"/>
              </a:rPr>
              <a:t>2035</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年</a:t>
            </a:r>
            <a:r>
              <a:rPr lang="en-US" altLang="zh-CN" u="sng" kern="100" dirty="0">
                <a:latin typeface="Calibri" panose="020F0502020204030204" pitchFamily="34" charset="0"/>
                <a:ea typeface="宋体" panose="02010600030101010101" pitchFamily="2" charset="-122"/>
                <a:cs typeface="Times New Roman" panose="02020603050405020304" pitchFamily="18" charset="0"/>
              </a:rPr>
              <a:t>18</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岁的我与</a:t>
            </a:r>
            <a:r>
              <a:rPr lang="en-US" altLang="zh-CN" u="sng" kern="100" dirty="0">
                <a:latin typeface="Calibri" panose="020F0502020204030204" pitchFamily="34" charset="0"/>
                <a:ea typeface="宋体" panose="02010600030101010101" pitchFamily="2" charset="-122"/>
                <a:cs typeface="Times New Roman" panose="02020603050405020304" pitchFamily="18" charset="0"/>
              </a:rPr>
              <a:t>2035</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年</a:t>
            </a:r>
            <a:r>
              <a:rPr lang="en-US" altLang="zh-CN" u="sng" kern="100" dirty="0">
                <a:latin typeface="Calibri" panose="020F0502020204030204" pitchFamily="34" charset="0"/>
                <a:ea typeface="宋体" panose="02010600030101010101" pitchFamily="2" charset="-122"/>
                <a:cs typeface="Times New Roman" panose="02020603050405020304" pitchFamily="18" charset="0"/>
              </a:rPr>
              <a:t>18</a:t>
            </a:r>
            <a:r>
              <a:rPr lang="zh-CN" altLang="zh-CN" u="sng" kern="100" dirty="0">
                <a:latin typeface="Calibri" panose="020F0502020204030204" pitchFamily="34" charset="0"/>
                <a:ea typeface="宋体" panose="02010600030101010101" pitchFamily="2" charset="-122"/>
                <a:cs typeface="Times New Roman" panose="02020603050405020304" pitchFamily="18" charset="0"/>
              </a:rPr>
              <a:t>岁的你，用第二人称“你”比较适合。</a:t>
            </a:r>
            <a:r>
              <a:rPr lang="zh-CN" altLang="zh-CN" kern="100" dirty="0">
                <a:latin typeface="Calibri" panose="020F0502020204030204" pitchFamily="34" charset="0"/>
                <a:ea typeface="宋体" panose="02010600030101010101" pitchFamily="2" charset="-122"/>
                <a:cs typeface="Times New Roman" panose="02020603050405020304" pitchFamily="18" charset="0"/>
              </a:rPr>
              <a:t>而在文体上，建议选择书信体，夹叙夹议，便于抒情议论。文章在选材方面，可选取自己亲身经历的事情，作为一个过来人，去给“</a:t>
            </a:r>
            <a:r>
              <a:rPr lang="en-US" altLang="zh-CN" kern="100" dirty="0">
                <a:latin typeface="Calibri" panose="020F0502020204030204" pitchFamily="34" charset="0"/>
                <a:ea typeface="宋体" panose="02010600030101010101" pitchFamily="2" charset="-122"/>
                <a:cs typeface="Times New Roman" panose="02020603050405020304" pitchFamily="18" charset="0"/>
              </a:rPr>
              <a:t>2035</a:t>
            </a:r>
            <a:r>
              <a:rPr lang="zh-CN" altLang="zh-CN" kern="100" dirty="0">
                <a:latin typeface="Calibri" panose="020F0502020204030204" pitchFamily="34" charset="0"/>
                <a:ea typeface="宋体" panose="02010600030101010101" pitchFamily="2" charset="-122"/>
                <a:cs typeface="Times New Roman" panose="02020603050405020304" pitchFamily="18" charset="0"/>
              </a:rPr>
              <a:t>年”的“你”提建议，这样的情感更能说服和打动读者。</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27394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88C6B138-D941-4343-9C9A-6212A0A9D4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18582"/>
            <a:ext cx="4205427" cy="3726506"/>
          </a:xfrm>
          <a:prstGeom prst="rect">
            <a:avLst/>
          </a:prstGeom>
        </p:spPr>
      </p:pic>
      <p:pic>
        <p:nvPicPr>
          <p:cNvPr id="19" name="图片 18">
            <a:extLst>
              <a:ext uri="{FF2B5EF4-FFF2-40B4-BE49-F238E27FC236}">
                <a16:creationId xmlns="" xmlns:a16="http://schemas.microsoft.com/office/drawing/2014/main" id="{3A12EE8A-CE38-4E44-8B3E-CED4392A90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9016" y="292688"/>
            <a:ext cx="2746174" cy="3456501"/>
          </a:xfrm>
          <a:prstGeom prst="rect">
            <a:avLst/>
          </a:prstGeom>
        </p:spPr>
      </p:pic>
      <p:pic>
        <p:nvPicPr>
          <p:cNvPr id="20" name="图片 19">
            <a:extLst>
              <a:ext uri="{FF2B5EF4-FFF2-40B4-BE49-F238E27FC236}">
                <a16:creationId xmlns="" xmlns:a16="http://schemas.microsoft.com/office/drawing/2014/main" id="{0879A2D3-D97F-4B45-8A02-FAE245A3D8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5427" y="1012424"/>
            <a:ext cx="4938573" cy="4132664"/>
          </a:xfrm>
          <a:prstGeom prst="rect">
            <a:avLst/>
          </a:prstGeom>
        </p:spPr>
      </p:pic>
      <p:sp>
        <p:nvSpPr>
          <p:cNvPr id="6" name="内容占位符 2"/>
          <p:cNvSpPr txBox="1">
            <a:spLocks/>
          </p:cNvSpPr>
          <p:nvPr/>
        </p:nvSpPr>
        <p:spPr>
          <a:xfrm>
            <a:off x="610006" y="829268"/>
            <a:ext cx="7800848" cy="449897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468000"/>
            <a:r>
              <a:rPr lang="zh-CN" altLang="en-US" b="1" dirty="0" smtClean="0">
                <a:latin typeface="Microsoft YaHei UI" panose="020B0503020204020204" pitchFamily="34" charset="-122"/>
                <a:ea typeface="Microsoft YaHei UI" panose="020B0503020204020204" pitchFamily="34" charset="-122"/>
              </a:rPr>
              <a:t>二、有效可靠：建构个性化的“思维支架”和“表达技巧” </a:t>
            </a:r>
          </a:p>
          <a:p>
            <a:pPr indent="-468000"/>
            <a:r>
              <a:rPr lang="en-US" altLang="zh-CN" b="1" dirty="0" smtClean="0">
                <a:latin typeface="Microsoft YaHei UI" panose="020B0503020204020204" pitchFamily="34" charset="-122"/>
                <a:ea typeface="Microsoft YaHei UI" panose="020B0503020204020204" pitchFamily="34" charset="-122"/>
              </a:rPr>
              <a:t>(1)</a:t>
            </a:r>
            <a:r>
              <a:rPr lang="zh-CN" altLang="en-US" b="1" dirty="0" smtClean="0">
                <a:latin typeface="Microsoft YaHei UI" panose="020B0503020204020204" pitchFamily="34" charset="-122"/>
                <a:ea typeface="Microsoft YaHei UI" panose="020B0503020204020204" pitchFamily="34" charset="-122"/>
              </a:rPr>
              <a:t>有效的质疑审辩</a:t>
            </a:r>
          </a:p>
          <a:p>
            <a:pPr indent="-468000"/>
            <a:r>
              <a:rPr lang="zh-CN" altLang="en-US" b="1" dirty="0" smtClean="0">
                <a:latin typeface="Microsoft YaHei UI" panose="020B0503020204020204" pitchFamily="34" charset="-122"/>
                <a:ea typeface="Microsoft YaHei UI" panose="020B0503020204020204" pitchFamily="34" charset="-122"/>
              </a:rPr>
              <a:t>从说理的有效和可靠来看，比如对盛行的“专家意见”，我们不可能无所不知，而不可避免地需要依靠别人的分析和意见，尤其是科学和学术问题。但是听从专家的意见并不意味着我们应该停止批判性。相反，我们应该检查专家是否可信、准确、公正。下面是需要考虑的同题清单：专家的意见究竟是什么</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是不是该领域的专家</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专家可靠吗</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他或她是否有良好的声誉</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意见是在什么情境下做出的</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同一领域的其他权威是否赞成此意见</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有利益冲突吗</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是否有其他来源的偏见</a:t>
            </a:r>
            <a:r>
              <a:rPr lang="en-US" altLang="zh-CN" b="1" dirty="0" smtClean="0">
                <a:latin typeface="Microsoft YaHei UI" panose="020B0503020204020204" pitchFamily="34" charset="-122"/>
                <a:ea typeface="Microsoft YaHei UI" panose="020B0503020204020204" pitchFamily="34" charset="-122"/>
              </a:rPr>
              <a:t>?</a:t>
            </a:r>
          </a:p>
          <a:p>
            <a:endParaRPr lang="zh-CN" altLang="en-US" b="1" dirty="0" smtClean="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0971256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5178" y="0"/>
            <a:ext cx="2619918" cy="2715536"/>
          </a:xfrm>
          <a:prstGeom prst="rect">
            <a:avLst/>
          </a:prstGeom>
        </p:spPr>
      </p:pic>
      <p:pic>
        <p:nvPicPr>
          <p:cNvPr id="46" name="图片 45">
            <a:extLst>
              <a:ext uri="{FF2B5EF4-FFF2-40B4-BE49-F238E27FC236}">
                <a16:creationId xmlns="" xmlns:a16="http://schemas.microsoft.com/office/drawing/2014/main" id="{9423D7A2-3A10-4001-9229-8C6E6036B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8292" y="129613"/>
            <a:ext cx="1745432" cy="1824951"/>
          </a:xfrm>
          <a:prstGeom prst="rect">
            <a:avLst/>
          </a:prstGeom>
        </p:spPr>
      </p:pic>
      <p:sp>
        <p:nvSpPr>
          <p:cNvPr id="38" name="内容占位符 2"/>
          <p:cNvSpPr txBox="1">
            <a:spLocks/>
          </p:cNvSpPr>
          <p:nvPr/>
        </p:nvSpPr>
        <p:spPr>
          <a:xfrm>
            <a:off x="611632" y="1357768"/>
            <a:ext cx="7800848" cy="449897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smtClean="0">
                <a:latin typeface="Microsoft YaHei UI" panose="020B0503020204020204" pitchFamily="34" charset="-122"/>
                <a:ea typeface="Microsoft YaHei UI" panose="020B0503020204020204" pitchFamily="34" charset="-122"/>
              </a:rPr>
              <a:t>如优文</a:t>
            </a:r>
            <a:r>
              <a:rPr lang="en-US" altLang="zh-CN" b="1" dirty="0" smtClean="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时代召唤，激扬青春</a:t>
            </a:r>
            <a:r>
              <a:rPr lang="en-US" altLang="zh-CN" b="1" dirty="0" smtClean="0">
                <a:latin typeface="Microsoft YaHei UI" panose="020B0503020204020204" pitchFamily="34" charset="-122"/>
                <a:ea typeface="Microsoft YaHei UI" panose="020B0503020204020204" pitchFamily="34" charset="-122"/>
              </a:rPr>
              <a:t>》 </a:t>
            </a:r>
            <a:r>
              <a:rPr lang="zh-CN" altLang="en-US" b="1" dirty="0" smtClean="0">
                <a:latin typeface="Microsoft YaHei UI" panose="020B0503020204020204" pitchFamily="34" charset="-122"/>
                <a:ea typeface="Microsoft YaHei UI" panose="020B0503020204020204" pitchFamily="34" charset="-122"/>
              </a:rPr>
              <a:t>：</a:t>
            </a:r>
          </a:p>
          <a:p>
            <a:pPr indent="-468000"/>
            <a:r>
              <a:rPr lang="zh-CN" altLang="en-US" b="1" dirty="0" smtClean="0">
                <a:latin typeface="华文新魏" panose="02010800040101010101" pitchFamily="2" charset="-122"/>
                <a:ea typeface="华文新魏" panose="02010800040101010101" pitchFamily="2" charset="-122"/>
              </a:rPr>
              <a:t>激扬青春最佳，“佛系”青春也未尝不可。笔者认为，当下我们对“佛系青年”的批驳不宜过激，毕竟“不以物喜，不以己悲”的人生态度也是个人的一种选择，他们同样以自己的方式来感悟、呈现着青春芳华。但是“佛”与“不佛”应把握有度。对人生态度可“佛”，对国家民族大义面前不能“佛”，更不应该因“佛”而丧失斗志，混吃等死。</a:t>
            </a:r>
          </a:p>
          <a:p>
            <a:r>
              <a:rPr lang="zh-CN" altLang="en-US" b="1" dirty="0" smtClean="0">
                <a:latin typeface="Microsoft YaHei UI" panose="020B0503020204020204" pitchFamily="34" charset="-122"/>
                <a:ea typeface="Microsoft YaHei UI" panose="020B0503020204020204" pitchFamily="34" charset="-122"/>
              </a:rPr>
              <a:t>该文以审辩思维对“佛系”青春定性分析和适用范围界定，有专家说“驳论文是最好的议论文”，信然。</a:t>
            </a:r>
          </a:p>
        </p:txBody>
      </p:sp>
    </p:spTree>
    <p:extLst>
      <p:ext uri="{BB962C8B-B14F-4D97-AF65-F5344CB8AC3E}">
        <p14:creationId xmlns:p14="http://schemas.microsoft.com/office/powerpoint/2010/main" val="6443574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4625" y="1004552"/>
            <a:ext cx="8094372" cy="3939540"/>
          </a:xfrm>
          <a:prstGeom prst="rect">
            <a:avLst/>
          </a:prstGeom>
          <a:noFill/>
        </p:spPr>
        <p:txBody>
          <a:bodyPr wrap="square" rtlCol="0">
            <a:spAutoFit/>
          </a:bodyPr>
          <a:lstStyle/>
          <a:p>
            <a:pPr indent="228600">
              <a:lnSpc>
                <a:spcPts val="2000"/>
              </a:lnSpc>
              <a:spcAft>
                <a:spcPts val="0"/>
              </a:spcAft>
            </a:pPr>
            <a:r>
              <a:rPr lang="zh-CN" altLang="en-US" b="1" dirty="0">
                <a:latin typeface="宋体" panose="02010600030101010101" pitchFamily="2" charset="-122"/>
                <a:ea typeface="宋体" panose="02010600030101010101" pitchFamily="2" charset="-122"/>
                <a:cs typeface="宋体" panose="02010600030101010101" pitchFamily="2" charset="-122"/>
              </a:rPr>
              <a:t>应肯定“适度娱乐”、“合理娱乐”。不过应注意的是，理性思辨绝不是平分秋色，而是有所侧重。</a:t>
            </a:r>
            <a:endParaRPr lang="en-US" altLang="zh-CN" b="1" dirty="0" smtClean="0">
              <a:latin typeface="宋体" panose="02010600030101010101" pitchFamily="2" charset="-122"/>
              <a:ea typeface="宋体" panose="02010600030101010101" pitchFamily="2" charset="-122"/>
              <a:cs typeface="宋体" panose="02010600030101010101" pitchFamily="2" charset="-122"/>
            </a:endParaRPr>
          </a:p>
          <a:p>
            <a:pPr indent="228600">
              <a:lnSpc>
                <a:spcPts val="2000"/>
              </a:lnSpc>
              <a:spcAft>
                <a:spcPts val="0"/>
              </a:spcAft>
            </a:pPr>
            <a:r>
              <a:rPr lang="zh-CN" altLang="en-US" b="1" dirty="0">
                <a:latin typeface="宋体" panose="02010600030101010101" pitchFamily="2" charset="-122"/>
                <a:ea typeface="宋体" panose="02010600030101010101" pitchFamily="2" charset="-122"/>
                <a:cs typeface="宋体" panose="02010600030101010101" pitchFamily="2" charset="-122"/>
              </a:rPr>
              <a:t>如果一个民族分心于繁杂琐事，如果文化生活被重新定义为娱乐的周而复始，如果严肃的公众对话变成了幼稚的婴儿语言，总之，人民蜕化为被动的受众，而一切公共事务形同杂耍，那么这个民族就会发现自己危在旦夕，文化灭亡的命运就在劫难逃。</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尼尔</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波兹曼的</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娱乐至死</a:t>
            </a:r>
            <a:r>
              <a:rPr lang="en-US" altLang="zh-CN" b="1" dirty="0">
                <a:latin typeface="宋体" panose="02010600030101010101" pitchFamily="2" charset="-122"/>
                <a:ea typeface="宋体" panose="02010600030101010101" pitchFamily="2" charset="-122"/>
                <a:cs typeface="宋体" panose="02010600030101010101" pitchFamily="2" charset="-122"/>
              </a:rPr>
              <a:t>》</a:t>
            </a:r>
          </a:p>
          <a:p>
            <a:pPr indent="228600">
              <a:lnSpc>
                <a:spcPts val="2000"/>
              </a:lnSpc>
              <a:spcAft>
                <a:spcPts val="0"/>
              </a:spcAft>
            </a:pPr>
            <a:r>
              <a:rPr lang="zh-CN" altLang="en-US" b="1" dirty="0" smtClean="0">
                <a:latin typeface="宋体" panose="02010600030101010101" pitchFamily="2" charset="-122"/>
                <a:ea typeface="宋体" panose="02010600030101010101" pitchFamily="2" charset="-122"/>
                <a:cs typeface="宋体" panose="02010600030101010101" pitchFamily="2" charset="-122"/>
              </a:rPr>
              <a:t>美国</a:t>
            </a:r>
            <a:r>
              <a:rPr lang="zh-CN" altLang="en-US" b="1" dirty="0">
                <a:latin typeface="宋体" panose="02010600030101010101" pitchFamily="2" charset="-122"/>
                <a:ea typeface="宋体" panose="02010600030101010101" pitchFamily="2" charset="-122"/>
                <a:cs typeface="宋体" panose="02010600030101010101" pitchFamily="2" charset="-122"/>
              </a:rPr>
              <a:t>动画电影</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狮子王</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，以爱与责任的主题，小狮子王辛巴的成长，亲情、爱情、友情的完美演绎，音乐与剧情的绝佳契合，深深打动了无数国人。日本动画片</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聪明的一休</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，以其斗智的主题，内涵的哲理，聪明、爱思考、热心肠、正义的小和尚一休，深深地影响了一代中国人。</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朗读者</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中国诗词大会</a:t>
            </a: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等文化节目，有效地推动并实现了优秀传统文化的创造性转化与创新性传播</a:t>
            </a:r>
            <a:r>
              <a:rPr lang="en-US" altLang="zh-CN" b="1" dirty="0">
                <a:latin typeface="宋体" panose="02010600030101010101" pitchFamily="2" charset="-122"/>
                <a:ea typeface="宋体" panose="02010600030101010101" pitchFamily="2" charset="-122"/>
                <a:cs typeface="宋体" panose="02010600030101010101" pitchFamily="2" charset="-122"/>
              </a:rPr>
              <a:t>……</a:t>
            </a:r>
            <a:endParaRPr lang="en-US" altLang="zh-CN" b="1" dirty="0" smtClean="0">
              <a:latin typeface="宋体" panose="02010600030101010101" pitchFamily="2" charset="-122"/>
              <a:ea typeface="宋体" panose="02010600030101010101" pitchFamily="2" charset="-122"/>
              <a:cs typeface="宋体" panose="02010600030101010101" pitchFamily="2" charset="-122"/>
            </a:endParaRPr>
          </a:p>
          <a:p>
            <a:pPr indent="228600">
              <a:lnSpc>
                <a:spcPts val="2000"/>
              </a:lnSpc>
              <a:spcAft>
                <a:spcPts val="0"/>
              </a:spcAft>
            </a:pPr>
            <a:r>
              <a:rPr lang="en-US" altLang="zh-CN" dirty="0" smtClean="0">
                <a:latin typeface="宋体" panose="02010600030101010101" pitchFamily="2" charset="-122"/>
                <a:ea typeface="宋体" panose="02010600030101010101" pitchFamily="2" charset="-122"/>
                <a:cs typeface="宋体" panose="02010600030101010101" pitchFamily="2" charset="-122"/>
              </a:rPr>
              <a:t>《</a:t>
            </a:r>
            <a:r>
              <a:rPr lang="zh-CN" altLang="zh-CN" dirty="0" smtClean="0">
                <a:latin typeface="宋体" panose="02010600030101010101" pitchFamily="2" charset="-122"/>
                <a:ea typeface="宋体" panose="02010600030101010101" pitchFamily="2" charset="-122"/>
                <a:cs typeface="宋体" panose="02010600030101010101" pitchFamily="2" charset="-122"/>
              </a:rPr>
              <a:t>泛</a:t>
            </a:r>
            <a:r>
              <a:rPr lang="zh-CN" altLang="zh-CN" dirty="0">
                <a:latin typeface="宋体" panose="02010600030101010101" pitchFamily="2" charset="-122"/>
                <a:ea typeface="宋体" panose="02010600030101010101" pitchFamily="2" charset="-122"/>
                <a:cs typeface="宋体" panose="02010600030101010101" pitchFamily="2" charset="-122"/>
              </a:rPr>
              <a:t>娱乐化伤害了</a:t>
            </a:r>
            <a:r>
              <a:rPr lang="zh-CN" altLang="zh-CN" dirty="0" smtClean="0">
                <a:latin typeface="宋体" panose="02010600030101010101" pitchFamily="2" charset="-122"/>
                <a:ea typeface="宋体" panose="02010600030101010101" pitchFamily="2" charset="-122"/>
                <a:cs typeface="宋体" panose="02010600030101010101" pitchFamily="2" charset="-122"/>
              </a:rPr>
              <a:t>谁</a:t>
            </a:r>
            <a:r>
              <a:rPr lang="en-US" altLang="zh-CN" dirty="0">
                <a:latin typeface="宋体" panose="02010600030101010101" pitchFamily="2" charset="-122"/>
                <a:ea typeface="宋体" panose="02010600030101010101" pitchFamily="2" charset="-122"/>
                <a:cs typeface="宋体" panose="02010600030101010101" pitchFamily="2" charset="-122"/>
              </a:rPr>
              <a:t>》  </a:t>
            </a:r>
            <a:r>
              <a:rPr lang="zh-CN" altLang="zh-CN" dirty="0" smtClean="0">
                <a:latin typeface="宋体" panose="02010600030101010101" pitchFamily="2" charset="-122"/>
                <a:ea typeface="宋体" panose="02010600030101010101" pitchFamily="2" charset="-122"/>
                <a:cs typeface="宋体" panose="02010600030101010101" pitchFamily="2" charset="-122"/>
              </a:rPr>
              <a:t>人民日报 </a:t>
            </a:r>
            <a:r>
              <a:rPr lang="en-US" altLang="zh-CN" dirty="0" smtClean="0">
                <a:latin typeface="宋体" panose="02010600030101010101" pitchFamily="2" charset="-122"/>
                <a:ea typeface="宋体" panose="02010600030101010101" pitchFamily="2" charset="-122"/>
                <a:cs typeface="宋体" panose="02010600030101010101" pitchFamily="2" charset="-122"/>
              </a:rPr>
              <a:t>  </a:t>
            </a:r>
            <a:r>
              <a:rPr lang="zh-CN" altLang="zh-CN" dirty="0">
                <a:latin typeface="宋体" panose="02010600030101010101" pitchFamily="2" charset="-122"/>
                <a:ea typeface="宋体" panose="02010600030101010101" pitchFamily="2" charset="-122"/>
                <a:cs typeface="宋体" panose="02010600030101010101" pitchFamily="2" charset="-122"/>
              </a:rPr>
              <a:t>张</a:t>
            </a:r>
            <a:r>
              <a:rPr lang="zh-CN" altLang="zh-CN" dirty="0" smtClean="0">
                <a:latin typeface="宋体" panose="02010600030101010101" pitchFamily="2" charset="-122"/>
                <a:ea typeface="宋体" panose="02010600030101010101" pitchFamily="2" charset="-122"/>
                <a:cs typeface="宋体" panose="02010600030101010101" pitchFamily="2" charset="-122"/>
              </a:rPr>
              <a:t>贺</a:t>
            </a:r>
            <a:endParaRPr lang="en-US" altLang="zh-CN" dirty="0" smtClean="0">
              <a:latin typeface="宋体" panose="02010600030101010101" pitchFamily="2" charset="-122"/>
              <a:ea typeface="宋体" panose="02010600030101010101" pitchFamily="2" charset="-122"/>
              <a:cs typeface="宋体" panose="02010600030101010101" pitchFamily="2" charset="-122"/>
            </a:endParaRPr>
          </a:p>
          <a:p>
            <a:pPr indent="228600">
              <a:lnSpc>
                <a:spcPts val="2000"/>
              </a:lnSpc>
              <a:spcAft>
                <a:spcPts val="0"/>
              </a:spcAft>
            </a:pPr>
            <a:r>
              <a:rPr lang="en-US" altLang="zh-CN" dirty="0" smtClean="0">
                <a:latin typeface="宋体" panose="02010600030101010101" pitchFamily="2" charset="-122"/>
                <a:ea typeface="宋体" panose="02010600030101010101" pitchFamily="2" charset="-122"/>
                <a:cs typeface="宋体" panose="02010600030101010101" pitchFamily="2" charset="-122"/>
              </a:rPr>
              <a:t>《</a:t>
            </a:r>
            <a:r>
              <a:rPr lang="zh-CN" altLang="en-US" dirty="0">
                <a:latin typeface="宋体" panose="02010600030101010101" pitchFamily="2" charset="-122"/>
                <a:ea typeface="宋体" panose="02010600030101010101" pitchFamily="2" charset="-122"/>
                <a:cs typeface="宋体" panose="02010600030101010101" pitchFamily="2" charset="-122"/>
              </a:rPr>
              <a:t>警惕文化泛娱乐化侵蚀精神</a:t>
            </a:r>
            <a:r>
              <a:rPr lang="zh-CN" altLang="en-US" dirty="0" smtClean="0">
                <a:latin typeface="宋体" panose="02010600030101010101" pitchFamily="2" charset="-122"/>
                <a:ea typeface="宋体" panose="02010600030101010101" pitchFamily="2" charset="-122"/>
                <a:cs typeface="宋体" panose="02010600030101010101" pitchFamily="2" charset="-122"/>
              </a:rPr>
              <a:t>家园 </a:t>
            </a:r>
            <a:r>
              <a:rPr lang="en-US" altLang="zh-CN" dirty="0" smtClean="0">
                <a:latin typeface="宋体" panose="02010600030101010101" pitchFamily="2" charset="-122"/>
                <a:ea typeface="宋体" panose="02010600030101010101" pitchFamily="2" charset="-122"/>
                <a:cs typeface="宋体" panose="02010600030101010101" pitchFamily="2" charset="-122"/>
              </a:rPr>
              <a:t>》</a:t>
            </a:r>
            <a:r>
              <a:rPr lang="zh-CN" altLang="en-US" dirty="0">
                <a:latin typeface="宋体" panose="02010600030101010101" pitchFamily="2" charset="-122"/>
                <a:ea typeface="宋体" panose="02010600030101010101" pitchFamily="2" charset="-122"/>
                <a:cs typeface="宋体" panose="02010600030101010101" pitchFamily="2" charset="-122"/>
              </a:rPr>
              <a:t>人民日报 曾 楠</a:t>
            </a:r>
            <a:endParaRPr lang="en-US" altLang="zh-CN" dirty="0" smtClean="0">
              <a:latin typeface="宋体" panose="02010600030101010101" pitchFamily="2" charset="-122"/>
              <a:ea typeface="宋体" panose="02010600030101010101" pitchFamily="2" charset="-122"/>
              <a:cs typeface="宋体" panose="02010600030101010101" pitchFamily="2" charset="-122"/>
            </a:endParaRPr>
          </a:p>
          <a:p>
            <a:pPr indent="228600">
              <a:lnSpc>
                <a:spcPts val="2000"/>
              </a:lnSpc>
              <a:spcAft>
                <a:spcPts val="0"/>
              </a:spcAft>
            </a:pPr>
            <a:endParaRPr lang="zh-CN" altLang="zh-CN" sz="32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34022" y="400833"/>
            <a:ext cx="5862181" cy="369332"/>
          </a:xfrm>
          <a:prstGeom prst="rect">
            <a:avLst/>
          </a:prstGeom>
          <a:noFill/>
        </p:spPr>
        <p:txBody>
          <a:bodyPr wrap="square" rtlCol="0">
            <a:spAutoFit/>
          </a:bodyPr>
          <a:lstStyle/>
          <a:p>
            <a:pPr lvl="0" indent="266700" algn="just"/>
            <a:r>
              <a:rPr lang="en-US" altLang="zh-CN" b="1"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zh-CN" altLang="en-US" b="1"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同情理解和自我校准</a:t>
            </a:r>
            <a:endParaRPr lang="zh-CN" altLang="zh-CN"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606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8186" y="920839"/>
            <a:ext cx="8010659" cy="3970318"/>
          </a:xfrm>
          <a:prstGeom prst="rect">
            <a:avLst/>
          </a:prstGeom>
          <a:noFill/>
        </p:spPr>
        <p:txBody>
          <a:bodyPr wrap="square" rtlCol="0">
            <a:spAutoFit/>
          </a:bodyPr>
          <a:lstStyle/>
          <a:p>
            <a:r>
              <a:rPr lang="en-US" altLang="zh-CN" dirty="0"/>
              <a:t>.【</a:t>
            </a:r>
            <a:r>
              <a:rPr lang="zh-CN" altLang="en-US" dirty="0"/>
              <a:t>新华社评论：</a:t>
            </a:r>
            <a:r>
              <a:rPr lang="en-US" altLang="zh-CN" dirty="0"/>
              <a:t>】</a:t>
            </a:r>
            <a:r>
              <a:rPr lang="zh-CN" altLang="en-US" dirty="0"/>
              <a:t>辛识平：“娘炮”之风当休</a:t>
            </a:r>
            <a:r>
              <a:rPr lang="zh-CN" altLang="en-US" dirty="0" smtClean="0"/>
              <a:t>矣</a:t>
            </a:r>
            <a:endParaRPr lang="en-US" altLang="zh-CN" dirty="0" smtClean="0"/>
          </a:p>
          <a:p>
            <a:r>
              <a:rPr lang="zh-CN" altLang="zh-CN" dirty="0">
                <a:latin typeface="Calibri" panose="020F0502020204030204" pitchFamily="34" charset="0"/>
                <a:ea typeface="宋体" panose="02010600030101010101" pitchFamily="2" charset="-122"/>
                <a:cs typeface="Times New Roman" panose="02020603050405020304" pitchFamily="18" charset="0"/>
              </a:rPr>
              <a:t>【人民日报评论：】什么是今天该有的</a:t>
            </a:r>
            <a:r>
              <a:rPr lang="zh-CN" altLang="zh-CN" dirty="0" smtClean="0">
                <a:latin typeface="Calibri" panose="020F0502020204030204" pitchFamily="34" charset="0"/>
                <a:ea typeface="宋体" panose="02010600030101010101" pitchFamily="2" charset="-122"/>
                <a:cs typeface="Times New Roman" panose="02020603050405020304" pitchFamily="18" charset="0"/>
              </a:rPr>
              <a:t>“男性气质”</a:t>
            </a:r>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r>
              <a:rPr lang="en-US" altLang="zh-CN" dirty="0" smtClean="0"/>
              <a:t>《</a:t>
            </a:r>
            <a:r>
              <a:rPr lang="zh-CN" altLang="en-US" dirty="0"/>
              <a:t>谁造就了“娘炮”？</a:t>
            </a:r>
            <a:r>
              <a:rPr lang="en-US" altLang="zh-CN" dirty="0"/>
              <a:t>》 </a:t>
            </a:r>
            <a:endParaRPr lang="en-US" altLang="zh-CN" dirty="0" smtClean="0"/>
          </a:p>
          <a:p>
            <a:r>
              <a:rPr lang="zh-CN" altLang="en-US" dirty="0" smtClean="0"/>
              <a:t> </a:t>
            </a:r>
            <a:r>
              <a:rPr lang="en-US" altLang="zh-CN" dirty="0" smtClean="0"/>
              <a:t>《 </a:t>
            </a:r>
            <a:r>
              <a:rPr lang="zh-CN" altLang="en-US" dirty="0" smtClean="0"/>
              <a:t>“娘炮”</a:t>
            </a:r>
            <a:r>
              <a:rPr lang="zh-CN" altLang="en-US" dirty="0"/>
              <a:t>当审美有失“主流文化”价值观</a:t>
            </a:r>
            <a:r>
              <a:rPr lang="en-US" altLang="zh-CN" dirty="0" smtClean="0"/>
              <a:t>》</a:t>
            </a:r>
          </a:p>
          <a:p>
            <a:r>
              <a:rPr lang="zh-CN" altLang="zh-CN" dirty="0">
                <a:latin typeface="Calibri" panose="020F0502020204030204" pitchFamily="34" charset="0"/>
                <a:ea typeface="宋体" panose="02010600030101010101" pitchFamily="2" charset="-122"/>
                <a:cs typeface="Times New Roman" panose="02020603050405020304" pitchFamily="18" charset="0"/>
              </a:rPr>
              <a:t>【凤凰网】</a:t>
            </a:r>
            <a:r>
              <a:rPr lang="zh-CN" altLang="zh-CN" dirty="0" smtClean="0">
                <a:latin typeface="Calibri" panose="020F0502020204030204" pitchFamily="34" charset="0"/>
                <a:ea typeface="宋体" panose="02010600030101010101" pitchFamily="2" charset="-122"/>
                <a:cs typeface="Times New Roman" panose="02020603050405020304" pitchFamily="18" charset="0"/>
              </a:rPr>
              <a:t>《对于“娘炮”，视而不见是一种宽容》</a:t>
            </a:r>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r>
              <a:rPr lang="en-US" altLang="zh-CN" dirty="0" smtClean="0"/>
              <a:t>1</a:t>
            </a:r>
            <a:r>
              <a:rPr lang="zh-CN" altLang="en-US" dirty="0" smtClean="0"/>
              <a:t>、</a:t>
            </a:r>
            <a:r>
              <a:rPr lang="zh-CN" altLang="en-US" dirty="0"/>
              <a:t>随着社会的发展，社会意识形态呈现多元化，拓宽了性别审美的境域，丰富了审美标准。人们的审美观念要与时俱进。</a:t>
            </a:r>
          </a:p>
          <a:p>
            <a:r>
              <a:rPr lang="en-US" altLang="zh-CN" dirty="0"/>
              <a:t>2</a:t>
            </a:r>
            <a:r>
              <a:rPr lang="zh-CN" altLang="en-US" dirty="0"/>
              <a:t>、尊重人的个性是社会文明向前发展的主流，允许自我意识的觉醒、复苏是社会发展的必然趋势。</a:t>
            </a:r>
          </a:p>
          <a:p>
            <a:r>
              <a:rPr lang="en-US" altLang="zh-CN" dirty="0"/>
              <a:t>3</a:t>
            </a:r>
            <a:r>
              <a:rPr lang="zh-CN" altLang="en-US" dirty="0" smtClean="0"/>
              <a:t>、特殊</a:t>
            </a:r>
            <a:r>
              <a:rPr lang="zh-CN" altLang="en-US" dirty="0"/>
              <a:t>的职业需要，应予以理解尊重。</a:t>
            </a:r>
          </a:p>
          <a:p>
            <a:r>
              <a:rPr lang="en-US" altLang="zh-CN" dirty="0" smtClean="0"/>
              <a:t>5</a:t>
            </a:r>
            <a:r>
              <a:rPr lang="zh-CN" altLang="en-US" dirty="0" smtClean="0"/>
              <a:t>、外表</a:t>
            </a:r>
            <a:r>
              <a:rPr lang="zh-CN" altLang="en-US" dirty="0"/>
              <a:t>阴柔不能判定内心懦弱，没骨气，没责任感。</a:t>
            </a:r>
          </a:p>
          <a:p>
            <a:r>
              <a:rPr lang="en-US" altLang="zh-CN" smtClean="0"/>
              <a:t>5</a:t>
            </a:r>
            <a:r>
              <a:rPr lang="zh-CN" altLang="en-US" smtClean="0"/>
              <a:t>、</a:t>
            </a:r>
            <a:r>
              <a:rPr lang="zh-CN" altLang="en-US" dirty="0"/>
              <a:t>粉丝并不都是脑残，她们有辨识，懂得动心于颜值，钟情于才华，沦陷于人品。</a:t>
            </a:r>
          </a:p>
          <a:p>
            <a:endParaRPr lang="zh-CN" altLang="en-US" dirty="0"/>
          </a:p>
        </p:txBody>
      </p:sp>
      <p:pic>
        <p:nvPicPr>
          <p:cNvPr id="3" name="图片 2">
            <a:extLst>
              <a:ext uri="{FF2B5EF4-FFF2-40B4-BE49-F238E27FC236}">
                <a16:creationId xmlns="" xmlns:a16="http://schemas.microsoft.com/office/drawing/2014/main" id="{1C108742-093C-4BD8-A258-E21237FC9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5554" y="-41687"/>
            <a:ext cx="2470034" cy="2560182"/>
          </a:xfrm>
          <a:prstGeom prst="rect">
            <a:avLst/>
          </a:prstGeom>
        </p:spPr>
      </p:pic>
    </p:spTree>
    <p:extLst>
      <p:ext uri="{BB962C8B-B14F-4D97-AF65-F5344CB8AC3E}">
        <p14:creationId xmlns:p14="http://schemas.microsoft.com/office/powerpoint/2010/main" val="24208238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514569" y="244257"/>
            <a:ext cx="8303753" cy="4128580"/>
          </a:xfrm>
          <a:prstGeom prst="rect">
            <a:avLst/>
          </a:prstGeom>
          <a:solidFill>
            <a:srgbClr val="FFFFFF">
              <a:alpha val="69803"/>
            </a:srgbClr>
          </a:solidFill>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defTabSz="914400" fontAlgn="base">
              <a:lnSpc>
                <a:spcPct val="100000"/>
              </a:lnSpc>
              <a:spcBef>
                <a:spcPct val="20000"/>
              </a:spcBef>
              <a:spcAft>
                <a:spcPct val="0"/>
              </a:spcAft>
              <a:buFont typeface="Arial" panose="020B0604020202020204" pitchFamily="34" charset="0"/>
              <a:buNone/>
            </a:pPr>
            <a:r>
              <a:rPr lang="zh-CN" altLang="en-US" sz="2800" b="1" kern="0" dirty="0" smtClean="0">
                <a:solidFill>
                  <a:srgbClr val="0000FF"/>
                </a:solidFill>
                <a:latin typeface="宋体" panose="02010600030101010101" pitchFamily="2" charset="-122"/>
                <a:ea typeface="宋体"/>
              </a:rPr>
              <a:t>     思维</a:t>
            </a:r>
            <a:r>
              <a:rPr lang="en-US" altLang="zh-CN" sz="2800" b="1" kern="0" dirty="0" smtClean="0">
                <a:solidFill>
                  <a:srgbClr val="0000FF"/>
                </a:solidFill>
                <a:latin typeface="宋体" panose="02010600030101010101" pitchFamily="2" charset="-122"/>
                <a:ea typeface="宋体"/>
              </a:rPr>
              <a:t>(</a:t>
            </a:r>
            <a:r>
              <a:rPr lang="zh-CN" altLang="en-US" sz="2800" b="1" kern="0" dirty="0" smtClean="0">
                <a:solidFill>
                  <a:srgbClr val="0000FF"/>
                </a:solidFill>
                <a:latin typeface="宋体" panose="02010600030101010101" pitchFamily="2" charset="-122"/>
                <a:ea typeface="宋体"/>
              </a:rPr>
              <a:t>素材、语言、观点）的</a:t>
            </a:r>
            <a:r>
              <a:rPr lang="zh-CN" altLang="en-US" sz="2800" b="1" kern="0" dirty="0">
                <a:solidFill>
                  <a:srgbClr val="0000FF"/>
                </a:solidFill>
                <a:latin typeface="宋体" panose="02010600030101010101" pitchFamily="2" charset="-122"/>
                <a:ea typeface="宋体"/>
              </a:rPr>
              <a:t>同质</a:t>
            </a:r>
            <a:r>
              <a:rPr lang="zh-CN" altLang="en-US" sz="2800" b="1" kern="0" dirty="0" smtClean="0">
                <a:solidFill>
                  <a:srgbClr val="0000FF"/>
                </a:solidFill>
                <a:latin typeface="宋体" panose="02010600030101010101" pitchFamily="2" charset="-122"/>
                <a:ea typeface="宋体"/>
              </a:rPr>
              <a:t>化</a:t>
            </a:r>
            <a:r>
              <a:rPr lang="en-US" altLang="zh-CN" sz="2800" b="1" kern="0" dirty="0">
                <a:solidFill>
                  <a:srgbClr val="000000"/>
                </a:solidFill>
                <a:latin typeface="宋体" panose="02010600030101010101" pitchFamily="2" charset="-122"/>
                <a:ea typeface="宋体"/>
              </a:rPr>
              <a:t>	</a:t>
            </a:r>
            <a:endParaRPr lang="en-US" altLang="zh-CN" sz="2800" b="1" kern="0" dirty="0">
              <a:solidFill>
                <a:srgbClr val="FF0000"/>
              </a:solidFill>
              <a:latin typeface="宋体" panose="02010600030101010101" pitchFamily="2" charset="-122"/>
              <a:ea typeface="宋体"/>
            </a:endParaRPr>
          </a:p>
          <a:p>
            <a:pPr marL="342900" indent="-342900" defTabSz="914400" fontAlgn="base">
              <a:lnSpc>
                <a:spcPts val="3400"/>
              </a:lnSpc>
              <a:spcBef>
                <a:spcPct val="20000"/>
              </a:spcBef>
              <a:spcAft>
                <a:spcPct val="0"/>
              </a:spcAft>
              <a:buFont typeface="Arial" panose="020B0604020202020204" pitchFamily="34" charset="0"/>
              <a:buNone/>
            </a:pPr>
            <a:r>
              <a:rPr lang="en-US" altLang="zh-CN" sz="2800" b="1" kern="0" dirty="0">
                <a:solidFill>
                  <a:srgbClr val="000000"/>
                </a:solidFill>
                <a:latin typeface="宋体" panose="02010600030101010101" pitchFamily="2" charset="-122"/>
                <a:ea typeface="楷体" panose="02010609060101010101" pitchFamily="49" charset="-122"/>
              </a:rPr>
              <a:t>		</a:t>
            </a:r>
            <a:r>
              <a:rPr lang="zh-CN" altLang="en-US" sz="2800" b="1" kern="0" dirty="0">
                <a:solidFill>
                  <a:srgbClr val="000000"/>
                </a:solidFill>
                <a:latin typeface="楷体" panose="02010609060101010101" pitchFamily="49" charset="-122"/>
                <a:ea typeface="楷体" panose="02010609060101010101" pitchFamily="49" charset="-122"/>
              </a:rPr>
              <a:t>信息、事件、沸点、意见、声音</a:t>
            </a:r>
            <a:r>
              <a:rPr lang="en-US" altLang="zh-CN" sz="2800" b="1" kern="0" dirty="0">
                <a:solidFill>
                  <a:srgbClr val="000000"/>
                </a:solidFill>
                <a:latin typeface="楷体" panose="02010609060101010101" pitchFamily="49" charset="-122"/>
                <a:ea typeface="楷体" panose="02010609060101010101" pitchFamily="49" charset="-122"/>
              </a:rPr>
              <a:t>……</a:t>
            </a:r>
            <a:r>
              <a:rPr lang="zh-CN" altLang="en-US" sz="2800" b="1" kern="0" dirty="0">
                <a:solidFill>
                  <a:srgbClr val="000000"/>
                </a:solidFill>
                <a:latin typeface="楷体" panose="02010609060101010101" pitchFamily="49" charset="-122"/>
                <a:ea typeface="楷体" panose="02010609060101010101" pitchFamily="49" charset="-122"/>
              </a:rPr>
              <a:t>铺天盖地，但个性、情趣、纬度、视角少了，真正的题目少了。欲望的体积、目标的吨位越来越大，但品种单一，质地雷同。</a:t>
            </a:r>
          </a:p>
          <a:p>
            <a:pPr marL="342900" indent="-342900" defTabSz="914400" fontAlgn="base">
              <a:lnSpc>
                <a:spcPts val="3400"/>
              </a:lnSpc>
              <a:spcBef>
                <a:spcPct val="20000"/>
              </a:spcBef>
              <a:spcAft>
                <a:spcPct val="0"/>
              </a:spcAft>
              <a:buFont typeface="Arial" panose="020B0604020202020204" pitchFamily="34" charset="0"/>
              <a:buNone/>
            </a:pPr>
            <a:r>
              <a:rPr lang="en-US" altLang="zh-CN" sz="2800" b="1" kern="0" dirty="0">
                <a:solidFill>
                  <a:srgbClr val="000000"/>
                </a:solidFill>
                <a:latin typeface="楷体" panose="02010609060101010101" pitchFamily="49" charset="-122"/>
                <a:ea typeface="楷体" panose="02010609060101010101" pitchFamily="49" charset="-122"/>
              </a:rPr>
              <a:t>		</a:t>
            </a:r>
            <a:r>
              <a:rPr lang="zh-CN" altLang="en-US" sz="2800" b="1" kern="0" dirty="0">
                <a:solidFill>
                  <a:srgbClr val="000000"/>
                </a:solidFill>
                <a:latin typeface="楷体" panose="02010609060101010101" pitchFamily="49" charset="-122"/>
                <a:ea typeface="楷体" panose="02010609060101010101" pitchFamily="49" charset="-122"/>
              </a:rPr>
              <a:t>越来越多的人，活得像一个人，像别人的替身。</a:t>
            </a:r>
            <a:endParaRPr lang="en-US" altLang="zh-CN" sz="2800" b="1" kern="0" dirty="0">
              <a:solidFill>
                <a:srgbClr val="000000"/>
              </a:solidFill>
              <a:latin typeface="楷体" panose="02010609060101010101" pitchFamily="49" charset="-122"/>
              <a:ea typeface="楷体" panose="02010609060101010101" pitchFamily="49" charset="-122"/>
            </a:endParaRPr>
          </a:p>
          <a:p>
            <a:pPr marL="342900" indent="-342900" defTabSz="914400" fontAlgn="base">
              <a:lnSpc>
                <a:spcPts val="3400"/>
              </a:lnSpc>
              <a:spcBef>
                <a:spcPct val="20000"/>
              </a:spcBef>
              <a:spcAft>
                <a:spcPct val="0"/>
              </a:spcAft>
              <a:buFont typeface="Arial" panose="020B0604020202020204" pitchFamily="34" charset="0"/>
              <a:buNone/>
            </a:pPr>
            <a:r>
              <a:rPr lang="en-US" altLang="zh-CN" sz="2800" b="1" kern="0" dirty="0">
                <a:solidFill>
                  <a:srgbClr val="000000"/>
                </a:solidFill>
                <a:latin typeface="楷体" panose="02010609060101010101" pitchFamily="49" charset="-122"/>
                <a:ea typeface="楷体" panose="02010609060101010101" pitchFamily="49" charset="-122"/>
              </a:rPr>
              <a:t>		</a:t>
            </a:r>
            <a:r>
              <a:rPr lang="zh-CN" altLang="en-US" sz="2800" b="1" kern="0" dirty="0">
                <a:solidFill>
                  <a:srgbClr val="000000"/>
                </a:solidFill>
                <a:latin typeface="楷体" panose="02010609060101010101" pitchFamily="49" charset="-122"/>
                <a:ea typeface="楷体" panose="02010609060101010101" pitchFamily="49" charset="-122"/>
              </a:rPr>
              <a:t>越来越多的人生，像一场抄袭，像流水线肥皂。    </a:t>
            </a:r>
            <a:endParaRPr lang="en-US" altLang="zh-CN" sz="2800" b="1" kern="0" dirty="0">
              <a:solidFill>
                <a:srgbClr val="000000"/>
              </a:solidFill>
              <a:latin typeface="楷体" panose="02010609060101010101" pitchFamily="49" charset="-122"/>
              <a:ea typeface="楷体" panose="02010609060101010101" pitchFamily="49" charset="-122"/>
            </a:endParaRPr>
          </a:p>
          <a:p>
            <a:pPr marL="342900" indent="-342900" defTabSz="914400" fontAlgn="base">
              <a:lnSpc>
                <a:spcPts val="3400"/>
              </a:lnSpc>
              <a:spcBef>
                <a:spcPct val="20000"/>
              </a:spcBef>
              <a:spcAft>
                <a:spcPct val="0"/>
              </a:spcAft>
              <a:buFont typeface="Arial" panose="020B0604020202020204" pitchFamily="34" charset="0"/>
              <a:buNone/>
            </a:pPr>
            <a:r>
              <a:rPr lang="en-US" altLang="zh-CN" sz="2800" b="1" kern="0" dirty="0">
                <a:solidFill>
                  <a:srgbClr val="000000"/>
                </a:solidFill>
                <a:latin typeface="楷体" panose="02010609060101010101" pitchFamily="49" charset="-122"/>
                <a:ea typeface="楷体" panose="02010609060101010101" pitchFamily="49" charset="-122"/>
              </a:rPr>
              <a:t>          ——</a:t>
            </a:r>
            <a:r>
              <a:rPr lang="zh-CN" altLang="en-US" sz="2800" b="1" kern="0" dirty="0">
                <a:solidFill>
                  <a:srgbClr val="000000"/>
                </a:solidFill>
                <a:latin typeface="楷体" panose="02010609060101010101" pitchFamily="49" charset="-122"/>
                <a:ea typeface="楷体" panose="02010609060101010101" pitchFamily="49" charset="-122"/>
              </a:rPr>
              <a:t>王开岭</a:t>
            </a:r>
            <a:r>
              <a:rPr lang="en-US" altLang="zh-CN" sz="2800" b="1" kern="0" dirty="0">
                <a:solidFill>
                  <a:srgbClr val="000000"/>
                </a:solidFill>
                <a:latin typeface="楷体" panose="02010609060101010101" pitchFamily="49" charset="-122"/>
                <a:ea typeface="楷体" panose="02010609060101010101" pitchFamily="49" charset="-122"/>
              </a:rPr>
              <a:t>《</a:t>
            </a:r>
            <a:r>
              <a:rPr lang="zh-CN" altLang="en-US" sz="2800" b="1" kern="0" dirty="0">
                <a:solidFill>
                  <a:srgbClr val="000000"/>
                </a:solidFill>
                <a:latin typeface="楷体" panose="02010609060101010101" pitchFamily="49" charset="-122"/>
                <a:ea typeface="楷体" panose="02010609060101010101" pitchFamily="49" charset="-122"/>
              </a:rPr>
              <a:t>在古代有几个熟人</a:t>
            </a:r>
            <a:r>
              <a:rPr lang="en-US" altLang="zh-CN" sz="2800" b="1" kern="0" dirty="0">
                <a:solidFill>
                  <a:srgbClr val="000000"/>
                </a:solidFill>
                <a:latin typeface="楷体" panose="02010609060101010101" pitchFamily="49" charset="-122"/>
                <a:ea typeface="楷体" panose="02010609060101010101" pitchFamily="49" charset="-122"/>
              </a:rPr>
              <a:t>》</a:t>
            </a:r>
            <a:endParaRPr lang="zh-CN" altLang="en-US" sz="2800" b="1" kern="0" dirty="0">
              <a:solidFill>
                <a:srgbClr val="000000"/>
              </a:solidFill>
              <a:latin typeface="楷体" panose="02010609060101010101" pitchFamily="49" charset="-122"/>
              <a:ea typeface="楷体" panose="02010609060101010101" pitchFamily="49" charset="-122"/>
            </a:endParaRPr>
          </a:p>
          <a:p>
            <a:pPr marL="342900" indent="-342900" defTabSz="914400" fontAlgn="base">
              <a:lnSpc>
                <a:spcPct val="100000"/>
              </a:lnSpc>
              <a:spcBef>
                <a:spcPct val="20000"/>
              </a:spcBef>
              <a:spcAft>
                <a:spcPct val="0"/>
              </a:spcAft>
              <a:buFont typeface="Arial" panose="020B0604020202020204" pitchFamily="34" charset="0"/>
              <a:buNone/>
            </a:pPr>
            <a:endParaRPr lang="en-US" altLang="zh-CN" sz="2800" b="1" kern="0" dirty="0">
              <a:solidFill>
                <a:srgbClr val="000000"/>
              </a:solidFill>
              <a:latin typeface="宋体" panose="02010600030101010101" pitchFamily="2" charset="-122"/>
              <a:ea typeface="宋体"/>
            </a:endParaRPr>
          </a:p>
        </p:txBody>
      </p:sp>
    </p:spTree>
    <p:extLst>
      <p:ext uri="{BB962C8B-B14F-4D97-AF65-F5344CB8AC3E}">
        <p14:creationId xmlns:p14="http://schemas.microsoft.com/office/powerpoint/2010/main" val="341075469"/>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5178" y="0"/>
            <a:ext cx="2619918" cy="2715536"/>
          </a:xfrm>
          <a:prstGeom prst="rect">
            <a:avLst/>
          </a:prstGeom>
        </p:spPr>
      </p:pic>
      <p:pic>
        <p:nvPicPr>
          <p:cNvPr id="46" name="图片 45">
            <a:extLst>
              <a:ext uri="{FF2B5EF4-FFF2-40B4-BE49-F238E27FC236}">
                <a16:creationId xmlns="" xmlns:a16="http://schemas.microsoft.com/office/drawing/2014/main" id="{9423D7A2-3A10-4001-9229-8C6E6036B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8292" y="129613"/>
            <a:ext cx="1745432" cy="1824951"/>
          </a:xfrm>
          <a:prstGeom prst="rect">
            <a:avLst/>
          </a:prstGeom>
        </p:spPr>
      </p:pic>
      <p:sp>
        <p:nvSpPr>
          <p:cNvPr id="38" name="内容占位符 2"/>
          <p:cNvSpPr txBox="1">
            <a:spLocks/>
          </p:cNvSpPr>
          <p:nvPr/>
        </p:nvSpPr>
        <p:spPr>
          <a:xfrm>
            <a:off x="648208" y="1042088"/>
            <a:ext cx="7800848" cy="449897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a:latin typeface="Microsoft YaHei UI" panose="020B0503020204020204" pitchFamily="34" charset="-122"/>
                <a:ea typeface="Microsoft YaHei UI" panose="020B0503020204020204" pitchFamily="34" charset="-122"/>
              </a:rPr>
              <a:t>（</a:t>
            </a:r>
            <a:r>
              <a:rPr lang="en-US" altLang="zh-CN" b="1" dirty="0">
                <a:latin typeface="Microsoft YaHei UI" panose="020B0503020204020204" pitchFamily="34" charset="-122"/>
                <a:ea typeface="Microsoft YaHei UI" panose="020B0503020204020204" pitchFamily="34" charset="-122"/>
              </a:rPr>
              <a:t>2</a:t>
            </a:r>
            <a:r>
              <a:rPr lang="zh-CN" altLang="en-US" b="1" dirty="0">
                <a:latin typeface="Microsoft YaHei UI" panose="020B0503020204020204" pitchFamily="34" charset="-122"/>
                <a:ea typeface="Microsoft YaHei UI" panose="020B0503020204020204" pitchFamily="34" charset="-122"/>
              </a:rPr>
              <a:t>）个性化的内容选择</a:t>
            </a:r>
          </a:p>
          <a:p>
            <a:r>
              <a:rPr lang="zh-CN" altLang="en-US" b="1" dirty="0">
                <a:latin typeface="Microsoft YaHei UI" panose="020B0503020204020204" pitchFamily="34" charset="-122"/>
                <a:ea typeface="Microsoft YaHei UI" panose="020B0503020204020204" pitchFamily="34" charset="-122"/>
              </a:rPr>
              <a:t>高考作文题目中常常有“以上材料触发了</a:t>
            </a:r>
            <a:r>
              <a:rPr lang="en-US" altLang="zh-CN" b="1" dirty="0">
                <a:latin typeface="Microsoft YaHei UI" panose="020B0503020204020204" pitchFamily="34" charset="-122"/>
                <a:ea typeface="Microsoft YaHei UI" panose="020B0503020204020204" pitchFamily="34" charset="-122"/>
              </a:rPr>
              <a:t>……”</a:t>
            </a:r>
            <a:r>
              <a:rPr lang="zh-CN" altLang="en-US" b="1" dirty="0">
                <a:latin typeface="Microsoft YaHei UI" panose="020B0503020204020204" pitchFamily="34" charset="-122"/>
                <a:ea typeface="Microsoft YaHei UI" panose="020B0503020204020204" pitchFamily="34" charset="-122"/>
              </a:rPr>
              <a:t>这一提法，虽然立足材料整体而不是局部。但以上材料” 涉及的一系列重大历史事件与“我”有关，不能只去其一，限制性相对较强，“以上材料”虽涉及的事件多，但不宜“宏大叙事”，也不能顾此失彼 。</a:t>
            </a:r>
          </a:p>
          <a:p>
            <a:r>
              <a:rPr lang="zh-CN" altLang="en-US" b="1" dirty="0">
                <a:latin typeface="Microsoft YaHei UI" panose="020B0503020204020204" pitchFamily="34" charset="-122"/>
                <a:ea typeface="Microsoft YaHei UI" panose="020B0503020204020204" pitchFamily="34" charset="-122"/>
              </a:rPr>
              <a:t>有效可靠的说理，在内容选择和说理思维上要求有独到之思。观点选择与确立力求做到“没有最好，只有更好。”材料筛选与分析力求做到“人无我有，人有我新。”论证推进与深化力求做到“不走错路，不走老路。”</a:t>
            </a:r>
          </a:p>
          <a:p>
            <a:r>
              <a:rPr lang="zh-CN" altLang="en-US" b="1" dirty="0">
                <a:latin typeface="Microsoft YaHei UI" panose="020B0503020204020204" pitchFamily="34" charset="-122"/>
                <a:ea typeface="Microsoft YaHei UI" panose="020B0503020204020204" pitchFamily="34" charset="-122"/>
              </a:rPr>
              <a:t>如何选择内容？先明了写作目的。写作此文想达到什么目标？对交际性说服性的议论文写作来说尤为重要。</a:t>
            </a:r>
          </a:p>
        </p:txBody>
      </p:sp>
    </p:spTree>
    <p:extLst>
      <p:ext uri="{BB962C8B-B14F-4D97-AF65-F5344CB8AC3E}">
        <p14:creationId xmlns:p14="http://schemas.microsoft.com/office/powerpoint/2010/main" val="26089252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1C108742-093C-4BD8-A258-E21237FC9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5178" y="0"/>
            <a:ext cx="2619918" cy="2715536"/>
          </a:xfrm>
          <a:prstGeom prst="rect">
            <a:avLst/>
          </a:prstGeom>
        </p:spPr>
      </p:pic>
      <p:pic>
        <p:nvPicPr>
          <p:cNvPr id="46" name="图片 45">
            <a:extLst>
              <a:ext uri="{FF2B5EF4-FFF2-40B4-BE49-F238E27FC236}">
                <a16:creationId xmlns="" xmlns:a16="http://schemas.microsoft.com/office/drawing/2014/main" id="{9423D7A2-3A10-4001-9229-8C6E6036B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8292" y="129613"/>
            <a:ext cx="1745432" cy="1824951"/>
          </a:xfrm>
          <a:prstGeom prst="rect">
            <a:avLst/>
          </a:prstGeom>
        </p:spPr>
      </p:pic>
      <p:sp>
        <p:nvSpPr>
          <p:cNvPr id="38" name="内容占位符 2"/>
          <p:cNvSpPr txBox="1">
            <a:spLocks/>
          </p:cNvSpPr>
          <p:nvPr/>
        </p:nvSpPr>
        <p:spPr>
          <a:xfrm>
            <a:off x="330210" y="374681"/>
            <a:ext cx="8439368" cy="4498975"/>
          </a:xfrm>
          <a:prstGeom prst="rect">
            <a:avLst/>
          </a:prstGeom>
          <a:solidFill>
            <a:srgbClr val="FFF8E8"/>
          </a:solidFill>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576000"/>
            <a:r>
              <a:rPr lang="zh-CN" altLang="en-US" b="1" dirty="0">
                <a:latin typeface="Microsoft YaHei UI" panose="020B0503020204020204" pitchFamily="34" charset="-122"/>
                <a:ea typeface="Microsoft YaHei UI" panose="020B0503020204020204" pitchFamily="34" charset="-122"/>
              </a:rPr>
              <a:t>首先要站在受众立场上考虑，采用受众感兴趣材料的材料，论述利害关系，站在交际对象的立意立场上展开说理，成功的写作范例有</a:t>
            </a:r>
            <a:r>
              <a:rPr lang="en-US" altLang="zh-CN" b="1" dirty="0">
                <a:latin typeface="Microsoft YaHei UI" panose="020B0503020204020204" pitchFamily="34" charset="-122"/>
                <a:ea typeface="Microsoft YaHei UI" panose="020B0503020204020204" pitchFamily="34" charset="-122"/>
              </a:rPr>
              <a:t>《</a:t>
            </a:r>
            <a:r>
              <a:rPr lang="zh-CN" altLang="en-US" b="1" dirty="0">
                <a:latin typeface="Microsoft YaHei UI" panose="020B0503020204020204" pitchFamily="34" charset="-122"/>
                <a:ea typeface="Microsoft YaHei UI" panose="020B0503020204020204" pitchFamily="34" charset="-122"/>
              </a:rPr>
              <a:t>烛之武退秦师</a:t>
            </a:r>
            <a:r>
              <a:rPr lang="en-US" altLang="zh-CN" b="1" dirty="0">
                <a:latin typeface="Microsoft YaHei UI" panose="020B0503020204020204" pitchFamily="34" charset="-122"/>
                <a:ea typeface="Microsoft YaHei UI" panose="020B0503020204020204" pitchFamily="34" charset="-122"/>
              </a:rPr>
              <a:t>》</a:t>
            </a:r>
            <a:r>
              <a:rPr lang="zh-CN" altLang="en-US" b="1" dirty="0">
                <a:latin typeface="Microsoft YaHei UI" panose="020B0503020204020204" pitchFamily="34" charset="-122"/>
                <a:ea typeface="Microsoft YaHei UI" panose="020B0503020204020204" pitchFamily="34" charset="-122"/>
              </a:rPr>
              <a:t>。其次要尽量运用个性化的“人无我有”的论据，让逻辑严密论证的论证显得不会拾人牙慧，让受众的消除存疑，乐意倾听。如高考优卷</a:t>
            </a:r>
            <a:r>
              <a:rPr lang="en-US" altLang="zh-CN" b="1" dirty="0">
                <a:latin typeface="Microsoft YaHei UI" panose="020B0503020204020204" pitchFamily="34" charset="-122"/>
                <a:ea typeface="Microsoft YaHei UI" panose="020B0503020204020204" pitchFamily="34" charset="-122"/>
              </a:rPr>
              <a:t>《</a:t>
            </a:r>
            <a:r>
              <a:rPr lang="zh-CN" altLang="en-US" b="1" dirty="0">
                <a:latin typeface="Microsoft YaHei UI" panose="020B0503020204020204" pitchFamily="34" charset="-122"/>
                <a:ea typeface="Microsoft YaHei UI" panose="020B0503020204020204" pitchFamily="34" charset="-122"/>
              </a:rPr>
              <a:t>且将故火烹新茶</a:t>
            </a:r>
            <a:r>
              <a:rPr lang="en-US" altLang="zh-CN" b="1" dirty="0">
                <a:latin typeface="Microsoft YaHei UI" panose="020B0503020204020204" pitchFamily="34" charset="-122"/>
                <a:ea typeface="Microsoft YaHei UI" panose="020B0503020204020204" pitchFamily="34" charset="-122"/>
              </a:rPr>
              <a:t>》</a:t>
            </a:r>
            <a:r>
              <a:rPr lang="zh-CN" altLang="en-US" b="1" dirty="0" smtClean="0">
                <a:latin typeface="Microsoft YaHei UI" panose="020B0503020204020204" pitchFamily="34" charset="-122"/>
                <a:ea typeface="Microsoft YaHei UI" panose="020B0503020204020204" pitchFamily="34" charset="-122"/>
              </a:rPr>
              <a:t>：</a:t>
            </a:r>
            <a:endParaRPr lang="en-US" altLang="zh-CN" b="1" dirty="0" smtClean="0">
              <a:latin typeface="Microsoft YaHei UI" panose="020B0503020204020204" pitchFamily="34" charset="-122"/>
              <a:ea typeface="Microsoft YaHei UI" panose="020B0503020204020204" pitchFamily="34" charset="-122"/>
            </a:endParaRPr>
          </a:p>
          <a:p>
            <a:pPr indent="576000"/>
            <a:r>
              <a:rPr lang="zh-CN" altLang="en-US" b="1" dirty="0" smtClean="0">
                <a:latin typeface="华文新魏" panose="02010800040101010101" pitchFamily="2" charset="-122"/>
                <a:ea typeface="华文新魏" panose="02010800040101010101" pitchFamily="2" charset="-122"/>
              </a:rPr>
              <a:t>对</a:t>
            </a:r>
            <a:r>
              <a:rPr lang="zh-CN" altLang="en-US" b="1" dirty="0">
                <a:latin typeface="华文新魏" panose="02010800040101010101" pitchFamily="2" charset="-122"/>
                <a:ea typeface="华文新魏" panose="02010800040101010101" pitchFamily="2" charset="-122"/>
              </a:rPr>
              <a:t>许多外国青年朋友来说，这片无垠土地也越来越多地聚焦着代表人类文明最前沿的“科技”、“创新”亮点。高铁助推中国速度让神话中的“风翔千里，壶公缩地”终成现实，移动支付、共享单车让便捷高效的“末来经济模式”首先在这里落地生根；“大疆”无人机翱翔行业顶峰，“华为”手机走出国门响誉海外</a:t>
            </a:r>
            <a:r>
              <a:rPr lang="en-US" altLang="zh-CN" b="1" dirty="0">
                <a:latin typeface="华文新魏" panose="02010800040101010101" pitchFamily="2" charset="-122"/>
                <a:ea typeface="华文新魏" panose="02010800040101010101" pitchFamily="2" charset="-122"/>
              </a:rPr>
              <a:t>……</a:t>
            </a:r>
            <a:r>
              <a:rPr lang="zh-CN" altLang="en-US" b="1" dirty="0">
                <a:latin typeface="华文新魏" panose="02010800040101010101" pitchFamily="2" charset="-122"/>
                <a:ea typeface="华文新魏" panose="02010800040101010101" pitchFamily="2" charset="-122"/>
              </a:rPr>
              <a:t>创新，是今日中国之青春脉搏；新茶之香，芳菲菲其弥章！不可否认，“中国速度”也曾带来新时代发展的通病，满目灯彩高楼也曾让我们遗忘了脚下的“土地”“最好的微式建筑保存在美国”，“鱼传尺素”“袅袅乡音”无人问津，张爱玲笔下的上海弄堂将成脑海中的回响</a:t>
            </a:r>
            <a:r>
              <a:rPr lang="en-US" altLang="zh-CN" b="1" dirty="0">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25418183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9134" y="796438"/>
            <a:ext cx="8530818" cy="3908762"/>
          </a:xfrm>
          <a:prstGeom prst="rect">
            <a:avLst/>
          </a:prstGeom>
          <a:solidFill>
            <a:srgbClr val="FBF4E3"/>
          </a:solidFill>
        </p:spPr>
        <p:txBody>
          <a:bodyPr wrap="square">
            <a:spAutoFit/>
          </a:bodyPr>
          <a:lstStyle/>
          <a:p>
            <a:pPr indent="504000">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3</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）入情有说服力的“表达技巧”</a:t>
            </a:r>
          </a:p>
          <a:p>
            <a:pPr indent="504000">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入情有说服力的“表达技巧”是考场作文脱颖而出的有效途径。如高考优卷</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且将故火烹新茶</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a:t>
            </a:r>
          </a:p>
          <a:p>
            <a:pPr indent="504000">
              <a:spcBef>
                <a:spcPct val="0"/>
              </a:spcBef>
              <a:buFontTx/>
              <a:buNone/>
            </a:pPr>
            <a:r>
              <a:rPr lang="zh-CN" altLang="en-US" sz="2000" b="1" dirty="0">
                <a:solidFill>
                  <a:schemeClr val="accent6">
                    <a:lumMod val="50000"/>
                  </a:schemeClr>
                </a:solidFill>
                <a:latin typeface="华文新魏" panose="02010800040101010101" pitchFamily="2" charset="-122"/>
                <a:ea typeface="华文新魏" panose="02010800040101010101" pitchFamily="2" charset="-122"/>
              </a:rPr>
              <a:t>万幸，“非遗保护”“传统新生”的风笛惊醒梦中人，猛回头，尧封舜土的悠久文化在今日绽若繁花似锦：诗词大会上的才女风姿唤醒国人诗香情怀；书信朗读以文化情感扣响灵魂深处的悸动：“瑜老板”京剧创新迎来梨园新春</a:t>
            </a:r>
            <a:r>
              <a:rPr lang="en-US" altLang="zh-CN" sz="2000" b="1" dirty="0">
                <a:solidFill>
                  <a:schemeClr val="accent6">
                    <a:lumMod val="50000"/>
                  </a:schemeClr>
                </a:solidFill>
                <a:latin typeface="华文新魏" panose="02010800040101010101" pitchFamily="2" charset="-122"/>
                <a:ea typeface="华文新魏" panose="02010800040101010101" pitchFamily="2" charset="-122"/>
              </a:rPr>
              <a:t>……</a:t>
            </a:r>
            <a:r>
              <a:rPr lang="zh-CN" altLang="en-US" sz="2000" b="1" dirty="0">
                <a:solidFill>
                  <a:schemeClr val="accent6">
                    <a:lumMod val="50000"/>
                  </a:schemeClr>
                </a:solidFill>
                <a:latin typeface="华文新魏" panose="02010800040101010101" pitchFamily="2" charset="-122"/>
                <a:ea typeface="华文新魏" panose="02010800040101010101" pitchFamily="2" charset="-122"/>
              </a:rPr>
              <a:t>传统与创新、实干与梦想在今日中国已不可分割。今年达沃斯论坛选出的世界</a:t>
            </a:r>
            <a:r>
              <a:rPr lang="en-US" altLang="zh-CN" sz="2000" b="1" dirty="0">
                <a:solidFill>
                  <a:schemeClr val="accent6">
                    <a:lumMod val="50000"/>
                  </a:schemeClr>
                </a:solidFill>
                <a:latin typeface="华文新魏" panose="02010800040101010101" pitchFamily="2" charset="-122"/>
                <a:ea typeface="华文新魏" panose="02010800040101010101" pitchFamily="2" charset="-122"/>
              </a:rPr>
              <a:t>100</a:t>
            </a:r>
            <a:r>
              <a:rPr lang="zh-CN" altLang="en-US" sz="2000" b="1" dirty="0">
                <a:solidFill>
                  <a:schemeClr val="accent6">
                    <a:lumMod val="50000"/>
                  </a:schemeClr>
                </a:solidFill>
                <a:latin typeface="华文新魏" panose="02010800040101010101" pitchFamily="2" charset="-122"/>
                <a:ea typeface="华文新魏" panose="02010800040101010101" pitchFamily="2" charset="-122"/>
              </a:rPr>
              <a:t>人青年领袖中，有科技前沿潇酒弄潮的邹吴，有俯身耕耘黑土麦田的秦玥飞，有用镜头低吟“祖国万岁”引领世界艺术潮流的陈漫</a:t>
            </a:r>
            <a:r>
              <a:rPr lang="en-US" altLang="zh-CN" sz="2000" b="1" dirty="0">
                <a:solidFill>
                  <a:schemeClr val="accent6">
                    <a:lumMod val="50000"/>
                  </a:schemeClr>
                </a:solidFill>
                <a:latin typeface="华文新魏" panose="02010800040101010101" pitchFamily="2" charset="-122"/>
                <a:ea typeface="华文新魏" panose="02010800040101010101" pitchFamily="2" charset="-122"/>
              </a:rPr>
              <a:t>……</a:t>
            </a:r>
            <a:r>
              <a:rPr lang="zh-CN" altLang="en-US" sz="2000" b="1" dirty="0">
                <a:solidFill>
                  <a:schemeClr val="accent6">
                    <a:lumMod val="50000"/>
                  </a:schemeClr>
                </a:solidFill>
                <a:latin typeface="华文新魏" panose="02010800040101010101" pitchFamily="2" charset="-122"/>
                <a:ea typeface="华文新魏" panose="02010800040101010101" pitchFamily="2" charset="-122"/>
              </a:rPr>
              <a:t>故火融融，为新茶之灵动添一丝醇厚品格。</a:t>
            </a:r>
          </a:p>
          <a:p>
            <a:pPr indent="504000">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该文标题别具匠心，巧妙化用，排比铺陈，文辞优美</a:t>
            </a:r>
            <a:r>
              <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富有激情和感染力。比喻新奇，入情入理，不失为考场佳作</a:t>
            </a:r>
          </a:p>
        </p:txBody>
      </p:sp>
    </p:spTree>
    <p:extLst>
      <p:ext uri="{BB962C8B-B14F-4D97-AF65-F5344CB8AC3E}">
        <p14:creationId xmlns:p14="http://schemas.microsoft.com/office/powerpoint/2010/main" val="4456778"/>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5710" y="339238"/>
            <a:ext cx="8530818" cy="4524315"/>
          </a:xfrm>
          <a:prstGeom prst="rect">
            <a:avLst/>
          </a:prstGeom>
          <a:solidFill>
            <a:srgbClr val="FBF4E3"/>
          </a:solidFill>
        </p:spPr>
        <p:txBody>
          <a:bodyPr wrap="square">
            <a:spAutoFit/>
          </a:bodyPr>
          <a:lstStyle/>
          <a:p>
            <a:pPr>
              <a:spcBef>
                <a:spcPct val="0"/>
              </a:spcBef>
              <a:buFontTx/>
              <a:buNone/>
            </a:pPr>
            <a:r>
              <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rPr>
              <a:t>三、深度探寻：从“小我”观照中彰显“大我”的文化语境</a:t>
            </a:r>
          </a:p>
          <a:p>
            <a:pPr indent="457200">
              <a:spcBef>
                <a:spcPct val="0"/>
              </a:spcBef>
              <a:buFontTx/>
              <a:buNone/>
            </a:pPr>
            <a:r>
              <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rPr>
              <a:t>深度探寻就是力求写得深刻，写得深刻必须彰显“大我”的文化语境， “大我”的文化语境找到实实在在具体载体，须从“小我”观照入手。</a:t>
            </a:r>
          </a:p>
          <a:p>
            <a:pPr indent="457200">
              <a:spcBef>
                <a:spcPct val="0"/>
              </a:spcBef>
              <a:buFontTx/>
              <a:buNone/>
            </a:pPr>
            <a:r>
              <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rPr>
              <a:t>如以“如何过传统节日引发的正义和思考”的作文题为例，显性的写作任务是“为什么要过传统节日”，隐藏的任务是“如何把传统节日过得更要意义和更有意思”。作为民俗文化的节日，面临现代生活方式和城市化进程、商业化炒作的冲击，，这是时代的问题。关于过节的意义要从家国政治层面、文化层面、哲学宗教层面、个人身份认同和精神返乡等方面综合阐述，如何过也就围绕这些而谈。把宏大叙事的意义和个人的困惑思考结合</a:t>
            </a:r>
            <a:r>
              <a:rPr lang="zh-CN" altLang="en-US" sz="2400" b="1" dirty="0" smtClean="0">
                <a:solidFill>
                  <a:schemeClr val="accent6">
                    <a:lumMod val="50000"/>
                  </a:schemeClr>
                </a:solidFill>
                <a:latin typeface="Microsoft YaHei UI" panose="020B0503020204020204" pitchFamily="34" charset="-122"/>
                <a:ea typeface="Microsoft YaHei UI" panose="020B0503020204020204" pitchFamily="34" charset="-122"/>
              </a:rPr>
              <a:t>起来。</a:t>
            </a:r>
            <a:endPar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131248618"/>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5710" y="320950"/>
            <a:ext cx="8530818" cy="4524315"/>
          </a:xfrm>
          <a:prstGeom prst="rect">
            <a:avLst/>
          </a:prstGeom>
          <a:solidFill>
            <a:srgbClr val="FBF4E3"/>
          </a:solidFill>
        </p:spPr>
        <p:txBody>
          <a:bodyPr wrap="square">
            <a:spAutoFit/>
          </a:bodyPr>
          <a:lstStyle/>
          <a:p>
            <a:pPr indent="457200">
              <a:spcBef>
                <a:spcPct val="0"/>
              </a:spcBef>
              <a:buFontTx/>
              <a:buNone/>
            </a:pPr>
            <a:r>
              <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rPr>
              <a:t>尤其是个人层面很重要，是解决个性表达的突破口。可以引用有关传统节日的诗词或者历史上过节的经典场景，但对传统节日在当代的不适、个人的不解和时代的困惑是不可或缺的内容。我们应该看到，对于现代人而言，传统文化既有延续历史、增强凝聚力、增强国家文化软实力的重要意义，也有利于建构人与自然、人与社会的和谐关系的现实需求。特别是中国农耕文化主导下的节日文化和思维理念，其中蕴含的“天人合一”、“忠孝仁义”、“贵和尚美”等文化精神，对当下信仰缺失、家园沦陷的一代人具有很好地教育价值。如何传承传统节日本身蕴含的价值观念、思维模式、伦理道德、审美情趣，培养年青一代的家国情怀、文化认同，帮助年青一代实现文化适应和家园建构，应该成为深刻写作的内容。</a:t>
            </a:r>
          </a:p>
        </p:txBody>
      </p:sp>
    </p:spTree>
    <p:extLst>
      <p:ext uri="{BB962C8B-B14F-4D97-AF65-F5344CB8AC3E}">
        <p14:creationId xmlns:p14="http://schemas.microsoft.com/office/powerpoint/2010/main" val="3949202472"/>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574" y="1546246"/>
            <a:ext cx="8530818" cy="3046988"/>
          </a:xfrm>
          <a:prstGeom prst="rect">
            <a:avLst/>
          </a:prstGeom>
          <a:solidFill>
            <a:srgbClr val="FBF4E3"/>
          </a:solidFill>
        </p:spPr>
        <p:txBody>
          <a:bodyPr wrap="square">
            <a:spAutoFit/>
          </a:bodyPr>
          <a:lstStyle/>
          <a:p>
            <a:pPr indent="266700" algn="just">
              <a:spcAft>
                <a:spcPts val="0"/>
              </a:spcAft>
            </a:pPr>
            <a:r>
              <a:rPr lang="zh-CN" altLang="zh-CN" sz="2800" b="1" kern="100" dirty="0">
                <a:latin typeface="黑体" panose="02010609060101010101" pitchFamily="49" charset="-122"/>
                <a:ea typeface="黑体" panose="02010609060101010101" pitchFamily="49" charset="-122"/>
                <a:cs typeface="Times New Roman" panose="02020603050405020304" pitchFamily="18" charset="0"/>
              </a:rPr>
              <a:t>其他一些诸如、民族精神、时代品格、荣誉感、个人与时代的关联、四个自信、青春梦想的宏大主题话题，可从个人发展的经历、社会现象的变迁入手，找到具体的载体。在具体的文化现象中，在“文化语境”中，展现“小我”情怀和思考，展现“大我”的深度与</a:t>
            </a:r>
            <a:r>
              <a:rPr lang="zh-CN" altLang="zh-CN" sz="2800" b="1" kern="100" dirty="0" smtClean="0">
                <a:latin typeface="黑体" panose="02010609060101010101" pitchFamily="49" charset="-122"/>
                <a:ea typeface="黑体" panose="02010609060101010101" pitchFamily="49" charset="-122"/>
                <a:cs typeface="Times New Roman" panose="02020603050405020304" pitchFamily="18" charset="0"/>
              </a:rPr>
              <a:t>厚度</a:t>
            </a:r>
            <a:r>
              <a:rPr lang="en-US" altLang="zh-CN" sz="2800" b="1"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800" b="1" kern="100" dirty="0">
              <a:latin typeface="黑体" panose="02010609060101010101" pitchFamily="49" charset="-122"/>
              <a:ea typeface="黑体" panose="02010609060101010101" pitchFamily="49" charset="-122"/>
              <a:cs typeface="Times New Roman" panose="02020603050405020304" pitchFamily="18" charset="0"/>
            </a:endParaRPr>
          </a:p>
          <a:p>
            <a:pPr>
              <a:spcBef>
                <a:spcPct val="0"/>
              </a:spcBef>
              <a:buFontTx/>
              <a:buNone/>
            </a:pPr>
            <a:r>
              <a:rPr lang="zh-CN" altLang="en-US" sz="2400" b="1" dirty="0" smtClean="0">
                <a:solidFill>
                  <a:schemeClr val="accent6">
                    <a:lumMod val="50000"/>
                  </a:schemeClr>
                </a:solidFill>
                <a:latin typeface="Microsoft YaHei UI" panose="020B0503020204020204" pitchFamily="34" charset="-122"/>
                <a:ea typeface="Microsoft YaHei UI" panose="020B0503020204020204" pitchFamily="34" charset="-122"/>
              </a:rPr>
              <a:t> </a:t>
            </a:r>
            <a:endParaRPr lang="zh-CN" altLang="en-US" sz="2400" b="1" dirty="0">
              <a:solidFill>
                <a:schemeClr val="accent6">
                  <a:lumMod val="50000"/>
                </a:schemeClr>
              </a:solidFill>
              <a:latin typeface="Microsoft YaHei UI" panose="020B0503020204020204" pitchFamily="34" charset="-122"/>
              <a:ea typeface="Microsoft YaHei UI" panose="020B0503020204020204" pitchFamily="34" charset="-122"/>
            </a:endParaRPr>
          </a:p>
        </p:txBody>
      </p:sp>
      <p:sp>
        <p:nvSpPr>
          <p:cNvPr id="4" name="标题 1"/>
          <p:cNvSpPr txBox="1">
            <a:spLocks/>
          </p:cNvSpPr>
          <p:nvPr/>
        </p:nvSpPr>
        <p:spPr>
          <a:xfrm>
            <a:off x="1228578" y="853848"/>
            <a:ext cx="6431026" cy="546989"/>
          </a:xfrm>
          <a:prstGeom prst="rect">
            <a:avLst/>
          </a:prstGeom>
          <a:solidFill>
            <a:srgbClr val="FFF8E8"/>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267970" algn="just">
              <a:spcAft>
                <a:spcPts val="0"/>
              </a:spcAft>
            </a:pPr>
            <a:r>
              <a:rPr lang="zh-CN" altLang="zh-CN" sz="28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化大为小：具体分析下的升华延展</a:t>
            </a:r>
            <a:endParaRPr lang="zh-CN" altLang="zh-CN" sz="2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1862087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8624" y="991133"/>
            <a:ext cx="7948246" cy="3046988"/>
          </a:xfrm>
          <a:prstGeom prst="rect">
            <a:avLst/>
          </a:prstGeom>
          <a:noFill/>
        </p:spPr>
        <p:txBody>
          <a:bodyPr wrap="square" rtlCol="0">
            <a:spAutoFit/>
          </a:bodyPr>
          <a:lstStyle/>
          <a:p>
            <a:pPr indent="266700" algn="just">
              <a:spcAft>
                <a:spcPts val="0"/>
              </a:spcAft>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做到以小见大并避免泛化实质是具体的价值分析，“化大为小”可以从以下三个方面着手：</a:t>
            </a:r>
          </a:p>
          <a:p>
            <a:pPr indent="266700" algn="just">
              <a:spcAft>
                <a:spcPts val="0"/>
              </a:spcAft>
            </a:pP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．化大为小，小中寓大，宏大的主题话题找到具体而微的载体，具体的小事蕴含深刻的时代命题。</a:t>
            </a:r>
          </a:p>
          <a:p>
            <a:pPr indent="266700" algn="just">
              <a:spcAft>
                <a:spcPts val="0"/>
              </a:spcAft>
            </a:pP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．透过现象探究背后的认知原因、制度原因、文化原因，赋予具体的个人、个案、事件普遍的意义，从哲学、文化、体制等方面分析事件的解决方案。</a:t>
            </a:r>
          </a:p>
          <a:p>
            <a:pPr indent="266700" algn="just">
              <a:spcAft>
                <a:spcPts val="0"/>
              </a:spcAft>
            </a:pP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3</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．从国家民族时代的价值召唤去探讨</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小我</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的意义。</a:t>
            </a:r>
            <a:endPar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3726403"/>
      </p:ext>
    </p:extLst>
  </p:cSld>
  <p:clrMapOvr>
    <a:masterClrMapping/>
  </p:clrMapOvr>
  <p:transition advClick="0" advTm="0"/>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1263" y="188944"/>
            <a:ext cx="8345103" cy="4662189"/>
          </a:xfrm>
          <a:prstGeom prst="rect">
            <a:avLst/>
          </a:prstGeom>
          <a:solidFill>
            <a:srgbClr val="FFF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08466" y="391876"/>
            <a:ext cx="7890696" cy="4678204"/>
          </a:xfrm>
          <a:prstGeom prst="rect">
            <a:avLst/>
          </a:prstGeom>
          <a:noFill/>
        </p:spPr>
        <p:txBody>
          <a:bodyPr wrap="square" rtlCol="0">
            <a:spAutoFit/>
          </a:bodyPr>
          <a:lstStyle/>
          <a:p>
            <a:pPr indent="266700" algn="just">
              <a:spcAft>
                <a:spcPts val="0"/>
              </a:spcAft>
            </a:pPr>
            <a:r>
              <a:rPr lang="zh-CN" altLang="zh-CN" sz="2000" b="1" kern="100" dirty="0">
                <a:latin typeface="Microsoft YaHei UI" panose="020B0503020204020204" pitchFamily="34" charset="-122"/>
                <a:ea typeface="Microsoft YaHei UI" panose="020B0503020204020204" pitchFamily="34" charset="-122"/>
                <a:cs typeface="Times New Roman" panose="02020603050405020304" pitchFamily="18" charset="0"/>
              </a:rPr>
              <a:t>如《从“故宫中的星巴克”说开去》，从“在故宫一座古香古色大殿的一角，一家“星巴克咖啡店”已开设了六年这家披着西服的洋店”说起，接着指出蕴含本质：“星巴克咖啡店是美国消费主义、实用主义的象征”，接着分析“文化的渗透与扩张”，向展开，联系现实生活中的例子，扣题“说开去”一个宏大沉重的话题，在一件具体的看似无关宏旨的事情中敷衍展开。</a:t>
            </a:r>
          </a:p>
          <a:p>
            <a:pPr indent="266700" algn="just">
              <a:spcAft>
                <a:spcPts val="0"/>
              </a:spcAft>
            </a:pPr>
            <a:r>
              <a:rPr lang="en-US" altLang="zh-CN" sz="2000" b="1" kern="100" dirty="0">
                <a:latin typeface="Microsoft YaHei UI" panose="020B0503020204020204" pitchFamily="34" charset="-122"/>
                <a:ea typeface="Microsoft YaHei UI" panose="020B0503020204020204" pitchFamily="34" charset="-122"/>
                <a:cs typeface="Times New Roman" panose="02020603050405020304" pitchFamily="18" charset="0"/>
              </a:rPr>
              <a:t> </a:t>
            </a:r>
            <a:r>
              <a:rPr lang="zh-CN" altLang="zh-CN" sz="2000" b="1" kern="100" dirty="0">
                <a:latin typeface="Microsoft YaHei UI" panose="020B0503020204020204" pitchFamily="34" charset="-122"/>
                <a:ea typeface="Microsoft YaHei UI" panose="020B0503020204020204" pitchFamily="34" charset="-122"/>
                <a:cs typeface="Times New Roman" panose="02020603050405020304" pitchFamily="18" charset="0"/>
              </a:rPr>
              <a:t>如某省质检优卷《非立新无以为进，非立旧无以为守》其中一段：</a:t>
            </a:r>
          </a:p>
          <a:p>
            <a:pPr indent="266700" algn="just">
              <a:spcAft>
                <a:spcPts val="0"/>
              </a:spcAft>
            </a:pPr>
            <a:r>
              <a:rPr lang="zh-CN" altLang="zh-CN" sz="2000" b="1" kern="100" dirty="0">
                <a:latin typeface="华文新魏" panose="02010800040101010101" pitchFamily="2" charset="-122"/>
                <a:ea typeface="华文新魏" panose="02010800040101010101" pitchFamily="2" charset="-122"/>
                <a:cs typeface="Times New Roman" panose="02020603050405020304" pitchFamily="18" charset="0"/>
              </a:rPr>
              <a:t>可能有人要反驳：“难道我们传承传统文化，就是要像过去的举子一样死背四书五经吗？”此言诚然在理。现代科技、现代文化固然无法改变传统的本质，却可以改变传统的传播方式和表现形式。</a:t>
            </a:r>
            <a:r>
              <a:rPr lang="en-US" altLang="zh-CN" sz="2000" b="1" kern="100" dirty="0">
                <a:latin typeface="华文新魏" panose="02010800040101010101" pitchFamily="2" charset="-122"/>
                <a:ea typeface="华文新魏" panose="02010800040101010101" pitchFamily="2" charset="-122"/>
                <a:cs typeface="Times New Roman" panose="02020603050405020304" pitchFamily="18" charset="0"/>
              </a:rPr>
              <a:t>2016</a:t>
            </a:r>
            <a:r>
              <a:rPr lang="zh-CN" altLang="zh-CN" sz="2000" b="1" kern="100" dirty="0">
                <a:latin typeface="华文新魏" panose="02010800040101010101" pitchFamily="2" charset="-122"/>
                <a:ea typeface="华文新魏" panose="02010800040101010101" pitchFamily="2" charset="-122"/>
                <a:cs typeface="Times New Roman" panose="02020603050405020304" pitchFamily="18" charset="0"/>
              </a:rPr>
              <a:t>年春晚谭维维携手华阴老腔艺人共同以现代摇滚展现《华阴老腔一声喊》，广受好评。传统文化的传承，不是要让其停留在故纸堆里抱残守缺，而应走到现代化的大潮之中，接受现代文化合理的改编。唯有接受现代社会的淬炼，才能让大众亲身体会传统文化的绝妙</a:t>
            </a:r>
            <a:r>
              <a:rPr lang="zh-CN" altLang="zh-CN" sz="2000" b="1" kern="100" dirty="0">
                <a:latin typeface="Microsoft YaHei UI" panose="020B0503020204020204" pitchFamily="34" charset="-122"/>
                <a:ea typeface="Microsoft YaHei UI" panose="020B0503020204020204" pitchFamily="34" charset="-122"/>
                <a:cs typeface="Times New Roman" panose="02020603050405020304" pitchFamily="18" charset="0"/>
              </a:rPr>
              <a:t>。</a:t>
            </a:r>
          </a:p>
          <a:p>
            <a:pPr indent="266700" algn="just">
              <a:spcAft>
                <a:spcPts val="0"/>
              </a:spcAft>
            </a:pPr>
            <a:endParaRPr lang="zh-CN" altLang="zh-CN" sz="2000" b="1" kern="100" dirty="0">
              <a:effectLst/>
              <a:latin typeface="Microsoft YaHei UI" panose="020B0503020204020204" pitchFamily="34" charset="-122"/>
              <a:ea typeface="Microsoft YaHei UI"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4965892"/>
      </p:ext>
    </p:extLst>
  </p:cSld>
  <p:clrMapOvr>
    <a:masterClrMapping/>
  </p:clrMapOvr>
  <p:transition advClick="0" advTm="0"/>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870" y="237071"/>
            <a:ext cx="8644495" cy="4662189"/>
          </a:xfrm>
          <a:prstGeom prst="rect">
            <a:avLst/>
          </a:prstGeom>
          <a:solidFill>
            <a:srgbClr val="FFF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128596" y="487388"/>
            <a:ext cx="5339329" cy="769441"/>
          </a:xfrm>
          <a:prstGeom prst="rect">
            <a:avLst/>
          </a:prstGeom>
          <a:noFill/>
        </p:spPr>
        <p:txBody>
          <a:bodyPr wrap="square" rtlCol="0">
            <a:spAutoFit/>
          </a:bodyPr>
          <a:lstStyle/>
          <a:p>
            <a:r>
              <a:rPr lang="zh-CN" altLang="zh-CN" sz="4400" b="1" dirty="0">
                <a:solidFill>
                  <a:srgbClr val="FF0000"/>
                </a:solidFill>
                <a:latin typeface="隶书" panose="02010509060101010101" pitchFamily="49" charset="-122"/>
                <a:ea typeface="隶书" panose="02010509060101010101" pitchFamily="49" charset="-122"/>
                <a:cs typeface="Times New Roman" panose="02020603050405020304" pitchFamily="18" charset="0"/>
              </a:rPr>
              <a:t>议论的理趣和情趣：</a:t>
            </a:r>
            <a:endParaRPr lang="zh-CN" altLang="en-US" sz="4400" dirty="0">
              <a:solidFill>
                <a:srgbClr val="FF0000"/>
              </a:solidFill>
              <a:latin typeface="隶书" panose="02010509060101010101" pitchFamily="49" charset="-122"/>
              <a:ea typeface="隶书" panose="02010509060101010101" pitchFamily="49" charset="-122"/>
            </a:endParaRPr>
          </a:p>
        </p:txBody>
      </p:sp>
      <p:sp>
        <p:nvSpPr>
          <p:cNvPr id="3" name="文本框 2"/>
          <p:cNvSpPr txBox="1"/>
          <p:nvPr/>
        </p:nvSpPr>
        <p:spPr>
          <a:xfrm>
            <a:off x="130343" y="1616236"/>
            <a:ext cx="8747547" cy="2585323"/>
          </a:xfrm>
          <a:prstGeom prst="rect">
            <a:avLst/>
          </a:prstGeom>
          <a:noFill/>
        </p:spPr>
        <p:txBody>
          <a:bodyPr wrap="square" rtlCol="0">
            <a:spAutoFit/>
          </a:bodyPr>
          <a:lstStyle/>
          <a:p>
            <a:pPr indent="228600" algn="just">
              <a:spcAft>
                <a:spcPts val="0"/>
              </a:spcAft>
            </a:pPr>
            <a:r>
              <a:rPr lang="zh-CN" altLang="zh-CN" kern="100" dirty="0">
                <a:solidFill>
                  <a:srgbClr val="000000"/>
                </a:solidFill>
                <a:latin typeface="Times New Roman" panose="02020603050405020304" pitchFamily="18" charset="0"/>
                <a:ea typeface="黑体" panose="02010609060101010101" pitchFamily="49" charset="-122"/>
              </a:rPr>
              <a:t>吴辰旭的《说“眼”》</a:t>
            </a:r>
            <a:r>
              <a:rPr lang="en-US" altLang="zh-CN" kern="100" dirty="0" smtClean="0">
                <a:solidFill>
                  <a:srgbClr val="000000"/>
                </a:solidFill>
                <a:latin typeface="Times New Roman" panose="02020603050405020304" pitchFamily="18" charset="0"/>
                <a:ea typeface="黑体" panose="02010609060101010101" pitchFamily="49" charset="-122"/>
              </a:rPr>
              <a:t>:</a:t>
            </a:r>
            <a:r>
              <a:rPr lang="zh-CN" altLang="zh-CN" kern="100" dirty="0" smtClean="0">
                <a:solidFill>
                  <a:srgbClr val="000000"/>
                </a:solidFill>
                <a:latin typeface="Times New Roman" panose="02020603050405020304" pitchFamily="18" charset="0"/>
                <a:ea typeface="黑体" panose="02010609060101010101" pitchFamily="49" charset="-122"/>
              </a:rPr>
              <a:t>眼睛</a:t>
            </a:r>
            <a:r>
              <a:rPr lang="zh-CN" altLang="zh-CN" kern="100" dirty="0">
                <a:solidFill>
                  <a:srgbClr val="000000"/>
                </a:solidFill>
                <a:latin typeface="Times New Roman" panose="02020603050405020304" pitchFamily="18" charset="0"/>
                <a:ea typeface="黑体" panose="02010609060101010101" pitchFamily="49" charset="-122"/>
              </a:rPr>
              <a:t>之为用</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可谓大矣哉</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但不同的人却有天壤之别。列宁的眼睛</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可以‘看到时间掩盖着的一切’</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马雅可夫斯基语</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哲学家的眼睛</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可以看到现象表层下面涌动着的洪流</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爱因斯坦的眼睛</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可以看到宏观和微观世界里物质运动的形式</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诗人雪莱的眼睛</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从‘冬天来了’可以看到‘春天还会远吗’的喜人景象。当然</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有的人‘目光如炬’</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有的人却‘鼠目寸光’</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有的人‘窥一斑而知全豹’</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有的人却‘一叶障目</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不见泰山’。现实生活中</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这种差别不是随处可见吗</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尤其是在急剧变革的时代。</a:t>
            </a:r>
            <a:endParaRPr lang="zh-CN" altLang="zh-CN" sz="2400" kern="100" dirty="0">
              <a:latin typeface="Times New Roman" panose="02020603050405020304" pitchFamily="18" charset="0"/>
              <a:ea typeface="宋体" panose="02010600030101010101" pitchFamily="2" charset="-122"/>
            </a:endParaRPr>
          </a:p>
          <a:p>
            <a:pPr indent="228600" algn="just">
              <a:spcAft>
                <a:spcPts val="0"/>
              </a:spcAft>
            </a:pPr>
            <a:r>
              <a:rPr lang="zh-CN" altLang="zh-CN" kern="100" dirty="0">
                <a:solidFill>
                  <a:srgbClr val="000000"/>
                </a:solidFill>
                <a:latin typeface="Times New Roman" panose="02020603050405020304" pitchFamily="18" charset="0"/>
                <a:ea typeface="黑体" panose="02010609060101010101" pitchFamily="49" charset="-122"/>
              </a:rPr>
              <a:t>毛泽东的《星星之火</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可以燎原》结尾 “它是站在海岸遥望海中已经看得见桅杆尖头的一只航船</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它是立于高山之巅远看东方已见光芒四射喷薄欲出的一轮红日</a:t>
            </a:r>
            <a:r>
              <a:rPr lang="en-US" altLang="zh-CN" kern="100" dirty="0">
                <a:solidFill>
                  <a:srgbClr val="000000"/>
                </a:solidFill>
                <a:latin typeface="Times New Roman" panose="02020603050405020304" pitchFamily="18" charset="0"/>
                <a:ea typeface="黑体" panose="02010609060101010101" pitchFamily="49" charset="-122"/>
              </a:rPr>
              <a:t>,</a:t>
            </a:r>
            <a:r>
              <a:rPr lang="zh-CN" altLang="zh-CN" kern="100" dirty="0">
                <a:solidFill>
                  <a:srgbClr val="000000"/>
                </a:solidFill>
                <a:latin typeface="Times New Roman" panose="02020603050405020304" pitchFamily="18" charset="0"/>
                <a:ea typeface="黑体" panose="02010609060101010101" pitchFamily="49" charset="-122"/>
              </a:rPr>
              <a:t>它是躁动于母腹中的快要成熟的一个婴儿。</a:t>
            </a:r>
            <a:r>
              <a:rPr lang="zh-CN" altLang="zh-CN" kern="100" dirty="0" smtClean="0">
                <a:solidFill>
                  <a:srgbClr val="000000"/>
                </a:solidFill>
                <a:latin typeface="Times New Roman" panose="02020603050405020304" pitchFamily="18" charset="0"/>
                <a:ea typeface="黑体" panose="02010609060101010101" pitchFamily="49" charset="-122"/>
              </a:rPr>
              <a:t>”</a:t>
            </a:r>
            <a:endParaRPr lang="zh-CN" altLang="zh-CN" sz="2400" kern="100" dirty="0">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 xmlns:a16="http://schemas.microsoft.com/office/drawing/2014/main" id="{1C108742-093C-4BD8-A258-E21237FC9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3355" y="0"/>
            <a:ext cx="1940645" cy="2011472"/>
          </a:xfrm>
          <a:prstGeom prst="rect">
            <a:avLst/>
          </a:prstGeom>
        </p:spPr>
      </p:pic>
    </p:spTree>
    <p:extLst>
      <p:ext uri="{BB962C8B-B14F-4D97-AF65-F5344CB8AC3E}">
        <p14:creationId xmlns:p14="http://schemas.microsoft.com/office/powerpoint/2010/main" val="1989496840"/>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998" y="869590"/>
            <a:ext cx="8530818" cy="4231928"/>
          </a:xfrm>
          <a:prstGeom prst="rect">
            <a:avLst/>
          </a:prstGeom>
          <a:solidFill>
            <a:srgbClr val="FBF4E3"/>
          </a:solidFill>
        </p:spPr>
        <p:txBody>
          <a:bodyPr wrap="square">
            <a:spAutoFit/>
          </a:bodyPr>
          <a:lstStyle/>
          <a:p>
            <a:pPr indent="228600" algn="just">
              <a:spcAft>
                <a:spcPts val="0"/>
              </a:spcAft>
            </a:pPr>
            <a:r>
              <a:rPr lang="zh-CN" altLang="zh-CN" sz="2400" kern="100" dirty="0">
                <a:solidFill>
                  <a:srgbClr val="000000"/>
                </a:solidFill>
                <a:latin typeface="Times New Roman" panose="02020603050405020304" pitchFamily="18" charset="0"/>
                <a:ea typeface="黑体" panose="02010609060101010101" pitchFamily="49" charset="-122"/>
              </a:rPr>
              <a:t>错落参差之美</a:t>
            </a:r>
            <a:r>
              <a:rPr lang="zh-CN" altLang="zh-CN" sz="2400" kern="100" dirty="0" smtClean="0">
                <a:solidFill>
                  <a:srgbClr val="000000"/>
                </a:solidFill>
                <a:latin typeface="Times New Roman" panose="02020603050405020304" pitchFamily="18" charset="0"/>
                <a:ea typeface="黑体" panose="02010609060101010101" pitchFamily="49" charset="-122"/>
              </a:rPr>
              <a:t>：《虎皮鹦鹉之死》</a:t>
            </a:r>
            <a:r>
              <a:rPr lang="zh-CN" altLang="zh-CN" sz="2400" kern="100" dirty="0">
                <a:solidFill>
                  <a:srgbClr val="000000"/>
                </a:solidFill>
                <a:latin typeface="Times New Roman" panose="02020603050405020304" pitchFamily="18" charset="0"/>
                <a:ea typeface="黑体" panose="02010609060101010101" pitchFamily="49" charset="-122"/>
              </a:rPr>
              <a:t>中的话</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“昌明隆盛之邦</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诗</a:t>
            </a:r>
            <a:r>
              <a:rPr lang="zh-CN" altLang="zh-CN" sz="2400" kern="100" dirty="0" smtClean="0">
                <a:solidFill>
                  <a:srgbClr val="000000"/>
                </a:solidFill>
                <a:latin typeface="Times New Roman" panose="02020603050405020304" pitchFamily="18" charset="0"/>
                <a:ea typeface="黑体" panose="02010609060101010101" pitchFamily="49" charset="-122"/>
              </a:rPr>
              <a:t>礼</a:t>
            </a:r>
            <a:r>
              <a:rPr lang="zh-CN" altLang="en-US" sz="2400" kern="100" dirty="0">
                <a:solidFill>
                  <a:srgbClr val="000000"/>
                </a:solidFill>
                <a:latin typeface="Times New Roman" panose="02020603050405020304" pitchFamily="18" charset="0"/>
                <a:ea typeface="黑体" panose="02010609060101010101" pitchFamily="49" charset="-122"/>
              </a:rPr>
              <a:t>簪缨</a:t>
            </a:r>
            <a:r>
              <a:rPr lang="zh-CN" altLang="zh-CN" sz="2400" kern="100" dirty="0" smtClean="0">
                <a:solidFill>
                  <a:srgbClr val="000000"/>
                </a:solidFill>
                <a:latin typeface="Times New Roman" panose="02020603050405020304" pitchFamily="18" charset="0"/>
                <a:ea typeface="黑体" panose="02010609060101010101" pitchFamily="49" charset="-122"/>
              </a:rPr>
              <a:t>之</a:t>
            </a:r>
            <a:r>
              <a:rPr lang="zh-CN" altLang="zh-CN" sz="2400" kern="100" dirty="0">
                <a:solidFill>
                  <a:srgbClr val="000000"/>
                </a:solidFill>
                <a:latin typeface="Times New Roman" panose="02020603050405020304" pitchFamily="18" charset="0"/>
                <a:ea typeface="黑体" panose="02010609060101010101" pitchFamily="49" charset="-122"/>
              </a:rPr>
              <a:t>族</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钟鸣鼎食之家</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落得个蓬墉茅椽</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绳床瓦灶</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贫困潦倒</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不足为奇。老子‘威赫赫爵禄高登’</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儿女‘昏惨惨黄泉路尽’</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也是常事。中国人向来只咒骂败家子</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其实冤了一半</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败家子的习性</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十之八九</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zh-CN" sz="2400" kern="100" dirty="0">
                <a:solidFill>
                  <a:srgbClr val="000000"/>
                </a:solidFill>
                <a:latin typeface="Times New Roman" panose="02020603050405020304" pitchFamily="18" charset="0"/>
                <a:ea typeface="黑体" panose="02010609060101010101" pitchFamily="49" charset="-122"/>
              </a:rPr>
              <a:t>应该归过于兴家老子的娇养。</a:t>
            </a:r>
            <a:r>
              <a:rPr lang="zh-CN" altLang="zh-CN" sz="2400" kern="100" dirty="0" smtClean="0">
                <a:solidFill>
                  <a:srgbClr val="000000"/>
                </a:solidFill>
                <a:latin typeface="Times New Roman" panose="02020603050405020304" pitchFamily="18" charset="0"/>
                <a:ea typeface="黑体" panose="02010609060101010101" pitchFamily="49" charset="-122"/>
              </a:rPr>
              <a:t>”</a:t>
            </a:r>
            <a:endParaRPr lang="en-US" altLang="zh-CN" sz="2400" kern="100" dirty="0" smtClean="0">
              <a:solidFill>
                <a:srgbClr val="000000"/>
              </a:solidFill>
              <a:latin typeface="Times New Roman" panose="02020603050405020304" pitchFamily="18" charset="0"/>
              <a:ea typeface="黑体" panose="02010609060101010101" pitchFamily="49" charset="-122"/>
            </a:endParaRPr>
          </a:p>
          <a:p>
            <a:pPr algn="just">
              <a:lnSpc>
                <a:spcPts val="3000"/>
              </a:lnSpc>
              <a:spcAft>
                <a:spcPts val="0"/>
              </a:spcAft>
            </a:pPr>
            <a:r>
              <a:rPr lang="zh-CN" altLang="en-US" sz="2400" b="1" kern="100" dirty="0" smtClean="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曹林：</a:t>
            </a:r>
            <a:r>
              <a:rPr lang="zh-CN" altLang="zh-CN" sz="2400" b="1" kern="100" dirty="0" smtClean="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其一</a:t>
            </a:r>
            <a:r>
              <a:rPr lang="zh-CN"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，把一个众所周知的道理讲清楚，文字简炼，讲得很扎实，可以得</a:t>
            </a:r>
            <a:r>
              <a:rPr lang="en-US"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80</a:t>
            </a:r>
            <a:r>
              <a:rPr lang="zh-CN"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分；其二，从不同的角度作出让人眼前一亮的判断，与众不同，写出新意，又能够自圆其说，可以得</a:t>
            </a:r>
            <a:r>
              <a:rPr lang="en-US"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85</a:t>
            </a:r>
            <a:r>
              <a:rPr lang="zh-CN"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分、</a:t>
            </a:r>
            <a:r>
              <a:rPr lang="en-US"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90</a:t>
            </a:r>
            <a:r>
              <a:rPr lang="zh-CN" altLang="zh-CN" sz="2400" b="1" kern="100" dirty="0">
                <a:solidFill>
                  <a:srgbClr val="006600"/>
                </a:solidFill>
                <a:highlight>
                  <a:srgbClr val="FFFF00"/>
                </a:highlight>
                <a:latin typeface="Calibri" panose="020F0502020204030204" pitchFamily="34" charset="0"/>
                <a:ea typeface="黑体" panose="02010609060101010101" pitchFamily="49" charset="-122"/>
                <a:cs typeface="黑体" panose="02010609060101010101" pitchFamily="49" charset="-122"/>
              </a:rPr>
              <a:t>分以上；其三，角度独到又充满情怀，不只有文本的美感，更有思想的美感和价值的美感，可得满分。</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spcAft>
                <a:spcPts val="0"/>
              </a:spcAft>
            </a:pPr>
            <a:endParaRPr lang="en-US" altLang="zh-CN" sz="2400" kern="100" dirty="0" smtClean="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305053649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912" y="926259"/>
            <a:ext cx="6492240" cy="3170099"/>
          </a:xfrm>
          <a:prstGeom prst="rect">
            <a:avLst/>
          </a:prstGeom>
        </p:spPr>
        <p:txBody>
          <a:bodyPr wrap="square">
            <a:spAutoFit/>
          </a:bodyPr>
          <a:lstStyle/>
          <a:p>
            <a:pPr indent="228600" algn="just">
              <a:defRPr/>
            </a:pPr>
            <a:r>
              <a:rPr lang="en-US" altLang="zh-CN" sz="20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你猜中的可能不是作文题，而是遗憾</a:t>
            </a:r>
          </a:p>
          <a:p>
            <a:pPr indent="457200" algn="just">
              <a:buFont typeface="Arial" panose="020B0604020202020204" pitchFamily="34" charset="0"/>
              <a:buNone/>
              <a:defRPr/>
            </a:pPr>
            <a:r>
              <a:rPr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很多人一看到这个作文题一是窃喜，二是认为这道题出的很不好，原因是被很多人“押中了”。其实所谓的“押中”都是没押中，因为他们只看到了涉及的材料曾经出现在自己训练的命题里，却没有发现“提示语”表明的要求与自己的命题是绝然不同的，也就是“写什么”“写给谁看”的要求是绝然不同的。</a:t>
            </a:r>
            <a:endParaRPr lang="en-US" altLang="zh-CN"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indent="457200">
              <a:defRPr/>
            </a:pPr>
            <a:r>
              <a:rPr lang="zh-CN" altLang="en-US" sz="20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首先，考生能不能从似曾相识的命题里把握到这个题目含有的“陌生”的命题意图，会不会“具体题目具体分析”而准确定位“写什么”。</a:t>
            </a:r>
            <a:endParaRPr lang="zh-CN" altLang="en-US" sz="2000" dirty="0">
              <a:solidFill>
                <a:prstClr val="black"/>
              </a:solidFill>
            </a:endParaRPr>
          </a:p>
        </p:txBody>
      </p:sp>
    </p:spTree>
    <p:extLst>
      <p:ext uri="{BB962C8B-B14F-4D97-AF65-F5344CB8AC3E}">
        <p14:creationId xmlns:p14="http://schemas.microsoft.com/office/powerpoint/2010/main" val="313596656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156" y="869590"/>
            <a:ext cx="8739660" cy="4524315"/>
          </a:xfrm>
          <a:prstGeom prst="rect">
            <a:avLst/>
          </a:prstGeom>
          <a:solidFill>
            <a:srgbClr val="FBF4E3"/>
          </a:solidFill>
        </p:spPr>
        <p:txBody>
          <a:bodyPr wrap="square">
            <a:spAutoFit/>
          </a:bodyPr>
          <a:lstStyle/>
          <a:p>
            <a:pPr indent="228600" algn="just"/>
            <a:r>
              <a:rPr lang="zh-CN" altLang="en-US" sz="2400" kern="100" dirty="0">
                <a:solidFill>
                  <a:srgbClr val="000000"/>
                </a:solidFill>
                <a:latin typeface="Times New Roman" panose="02020603050405020304" pitchFamily="18" charset="0"/>
                <a:ea typeface="黑体" panose="02010609060101010101" pitchFamily="49" charset="-122"/>
              </a:rPr>
              <a:t>我国写作教学中的文体意识混乱。这一点，在二十世纪三四十年代就存在着。叶圣陶、朱自清等人都指出过：他们收到的学生的信件，往往有或者掺杂着“景物描写”的文句，或者“抒情的成分”，这是一种不像文学作品，也不大符合书信语体特征的写作。现在有所谓的“八不归”的学生习作的怪胎。它们写议论文却掺杂着大量的文学性的语言的渲染、铺排，尤其是在一些中考、高考的满分作文，大多数属于这一类型。他们的目的不明确，是说理，还是劝说，感染，不过我们心知肚明的是“为了博取好的考分”，这是一种为了应试的“伪写作”：它的特点是：文体不限、语体不限，语言新奇多文学性的新奇怪异的语句，但又不属于文学创作</a:t>
            </a:r>
            <a:r>
              <a:rPr lang="en-US" altLang="zh-CN" sz="2400" kern="100" dirty="0">
                <a:solidFill>
                  <a:srgbClr val="000000"/>
                </a:solidFill>
                <a:latin typeface="Times New Roman" panose="02020603050405020304" pitchFamily="18" charset="0"/>
                <a:ea typeface="黑体" panose="02010609060101010101" pitchFamily="49" charset="-122"/>
              </a:rPr>
              <a:t>,</a:t>
            </a:r>
            <a:r>
              <a:rPr lang="zh-CN" altLang="en-US" sz="2400" kern="100" dirty="0">
                <a:solidFill>
                  <a:srgbClr val="000000"/>
                </a:solidFill>
                <a:latin typeface="Times New Roman" panose="02020603050405020304" pitchFamily="18" charset="0"/>
                <a:ea typeface="黑体" panose="02010609060101010101" pitchFamily="49" charset="-122"/>
              </a:rPr>
              <a:t>王荣生称之为“小文人语篇”。</a:t>
            </a:r>
            <a:endParaRPr lang="en-US" altLang="zh-CN" sz="2400" kern="100" dirty="0" smtClean="0">
              <a:solidFill>
                <a:srgbClr val="000000"/>
              </a:solidFill>
              <a:latin typeface="Times New Roman" panose="02020603050405020304" pitchFamily="18" charset="0"/>
              <a:ea typeface="黑体" panose="02010609060101010101" pitchFamily="49" charset="-122"/>
            </a:endParaRPr>
          </a:p>
          <a:p>
            <a:pPr indent="228600" algn="just"/>
            <a:endParaRPr lang="en-US" altLang="zh-CN" sz="2400" kern="100" dirty="0" smtClean="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687319709"/>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998" y="869590"/>
            <a:ext cx="8530818" cy="4093428"/>
          </a:xfrm>
          <a:prstGeom prst="rect">
            <a:avLst/>
          </a:prstGeom>
          <a:solidFill>
            <a:srgbClr val="FBF4E3"/>
          </a:solidFill>
        </p:spPr>
        <p:txBody>
          <a:bodyPr wrap="square">
            <a:spAutoFit/>
          </a:bodyPr>
          <a:lstStyle/>
          <a:p>
            <a:pPr algn="just">
              <a:spcAft>
                <a:spcPts val="0"/>
              </a:spcAft>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我们教的议论文，和我们考的议论文，到底是一种怎样的文体？是一种文体，还是一类属性的文章的总称？</a:t>
            </a:r>
          </a:p>
          <a:p>
            <a:pPr algn="just">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所以</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我们教学中是否应该指导学生写议论文中的某一类的具体的文体，比如时评、书评、史论、学术小论文，而不是教学生去写一个抽象的议论文？</a:t>
            </a:r>
          </a:p>
          <a:p>
            <a:pPr algn="just">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在</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我国文化传统中，的确不乏兼具议论和抒情的篇章</a:t>
            </a:r>
          </a:p>
          <a:p>
            <a:pPr algn="just">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如果</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是学术性的议论文，还能不能抒情呢</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比如</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倡议书、政论文、学术文，是否抒情要求就</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不同学术</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文要客观逻辑讲证据，政论宣传倡议又似乎可以</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抒情</a:t>
            </a:r>
            <a:r>
              <a:rPr lang="en-US" altLang="zh-CN" sz="2000" kern="10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latin typeface="Calibri" panose="020F0502020204030204" pitchFamily="34" charset="0"/>
                <a:ea typeface="宋体" panose="02010600030101010101" pitchFamily="2" charset="-122"/>
                <a:cs typeface="Times New Roman" panose="02020603050405020304" pitchFamily="18" charset="0"/>
              </a:rPr>
              <a:t>如果</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培养真正的逻辑思辨，不要抒情甚至要警惕主观情感的渗入；如果要培养传统的博雅文采就需要抒情了，那些满分作文大都是如此套路的。这面临选择？绝大多数中国的语文老师专家都属于后者，西方属于逻辑思辨写作，不一样。</a:t>
            </a:r>
          </a:p>
          <a:p>
            <a:pPr algn="just">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kern="100" dirty="0" smtClean="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242612256"/>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998" y="869590"/>
            <a:ext cx="8530818" cy="3785652"/>
          </a:xfrm>
          <a:prstGeom prst="rect">
            <a:avLst/>
          </a:prstGeom>
          <a:solidFill>
            <a:srgbClr val="FBF4E3"/>
          </a:solidFill>
        </p:spPr>
        <p:txBody>
          <a:bodyPr wrap="square">
            <a:spAutoFit/>
          </a:bodyPr>
          <a:lstStyle/>
          <a:p>
            <a:pPr algn="just"/>
            <a:r>
              <a:rPr lang="en-US" altLang="zh-CN" sz="1600" kern="100" dirty="0">
                <a:solidFill>
                  <a:prstClr val="black"/>
                </a:solidFill>
                <a:ea typeface="宋体" panose="02010600030101010101" pitchFamily="2" charset="-122"/>
                <a:cs typeface="Times New Roman" panose="02020603050405020304" pitchFamily="18" charset="0"/>
              </a:rPr>
              <a:t> </a:t>
            </a:r>
            <a:r>
              <a:rPr lang="zh-CN" altLang="zh-CN" sz="2000" kern="100" dirty="0" smtClean="0">
                <a:solidFill>
                  <a:prstClr val="black"/>
                </a:solidFill>
                <a:ea typeface="宋体" panose="02010600030101010101" pitchFamily="2" charset="-122"/>
                <a:cs typeface="Times New Roman" panose="02020603050405020304" pitchFamily="18" charset="0"/>
              </a:rPr>
              <a:t>不</a:t>
            </a:r>
            <a:r>
              <a:rPr lang="zh-CN" altLang="zh-CN" sz="2000" kern="100" dirty="0">
                <a:solidFill>
                  <a:prstClr val="black"/>
                </a:solidFill>
                <a:ea typeface="宋体" panose="02010600030101010101" pitchFamily="2" charset="-122"/>
                <a:cs typeface="Times New Roman" panose="02020603050405020304" pitchFamily="18" charset="0"/>
              </a:rPr>
              <a:t>应该在议论丶叙事丶抒情层面分文体，这些都是表达方式。文体的界定与具体语境有关，为什么写就决定怎么写！这可能方便丶明确一些。</a:t>
            </a:r>
          </a:p>
          <a:p>
            <a:pPr algn="just"/>
            <a:r>
              <a:rPr lang="en-US" altLang="zh-CN" sz="2000" kern="100" dirty="0">
                <a:solidFill>
                  <a:prstClr val="black"/>
                </a:solidFill>
                <a:ea typeface="宋体" panose="02010600030101010101" pitchFamily="2" charset="-122"/>
                <a:cs typeface="Times New Roman" panose="02020603050405020304" pitchFamily="18" charset="0"/>
              </a:rPr>
              <a:t> </a:t>
            </a:r>
            <a:r>
              <a:rPr lang="zh-CN" altLang="zh-CN" sz="2000" kern="100" dirty="0" smtClean="0">
                <a:solidFill>
                  <a:prstClr val="black"/>
                </a:solidFill>
                <a:ea typeface="宋体" panose="02010600030101010101" pitchFamily="2" charset="-122"/>
                <a:cs typeface="Times New Roman" panose="02020603050405020304" pitchFamily="18" charset="0"/>
              </a:rPr>
              <a:t>某地</a:t>
            </a:r>
            <a:r>
              <a:rPr lang="zh-CN" altLang="zh-CN" sz="2000" kern="100" dirty="0">
                <a:solidFill>
                  <a:prstClr val="black"/>
                </a:solidFill>
                <a:ea typeface="宋体" panose="02010600030101010101" pitchFamily="2" charset="-122"/>
                <a:cs typeface="Times New Roman" panose="02020603050405020304" pitchFamily="18" charset="0"/>
              </a:rPr>
              <a:t>区出的高三模拟题《与祖国同梦》，学生还能有什么思辨讨论的余地呢？就像我们曾经考过《先天下之忧而忧》一样，这个还用讨论吗？还能讨论吗？</a:t>
            </a:r>
          </a:p>
          <a:p>
            <a:pPr algn="just"/>
            <a:r>
              <a:rPr lang="en-US" altLang="zh-CN" sz="2000" kern="100" dirty="0">
                <a:solidFill>
                  <a:prstClr val="black"/>
                </a:solidFill>
                <a:ea typeface="宋体" panose="02010600030101010101" pitchFamily="2" charset="-122"/>
                <a:cs typeface="Times New Roman" panose="02020603050405020304" pitchFamily="18" charset="0"/>
              </a:rPr>
              <a:t> </a:t>
            </a:r>
            <a:r>
              <a:rPr lang="zh-CN" altLang="zh-CN" sz="2000" kern="100" dirty="0" smtClean="0">
                <a:solidFill>
                  <a:prstClr val="black"/>
                </a:solidFill>
                <a:ea typeface="宋体" panose="02010600030101010101" pitchFamily="2" charset="-122"/>
                <a:cs typeface="Times New Roman" panose="02020603050405020304" pitchFamily="18" charset="0"/>
              </a:rPr>
              <a:t>议论文</a:t>
            </a:r>
            <a:r>
              <a:rPr lang="zh-CN" altLang="zh-CN" sz="2000" kern="100" dirty="0">
                <a:solidFill>
                  <a:prstClr val="black"/>
                </a:solidFill>
                <a:ea typeface="宋体" panose="02010600030101010101" pitchFamily="2" charset="-122"/>
                <a:cs typeface="Times New Roman" panose="02020603050405020304" pitchFamily="18" charset="0"/>
              </a:rPr>
              <a:t>写作的目的是什么？说服别人接受自己的观点？如果从这个角度上来说，抒情又是允许的，正所谓，晓之以理，动之以情，就像演讲稿一样。</a:t>
            </a:r>
          </a:p>
          <a:p>
            <a:pPr algn="just"/>
            <a:r>
              <a:rPr lang="en-US" altLang="zh-CN" sz="2000" kern="100" dirty="0">
                <a:solidFill>
                  <a:prstClr val="black"/>
                </a:solidFill>
                <a:ea typeface="宋体" panose="02010600030101010101" pitchFamily="2" charset="-122"/>
                <a:cs typeface="Times New Roman" panose="02020603050405020304" pitchFamily="18" charset="0"/>
              </a:rPr>
              <a:t> </a:t>
            </a:r>
            <a:r>
              <a:rPr lang="zh-CN" altLang="zh-CN" sz="2000" kern="100" dirty="0" smtClean="0">
                <a:solidFill>
                  <a:prstClr val="black"/>
                </a:solidFill>
                <a:ea typeface="宋体" panose="02010600030101010101" pitchFamily="2" charset="-122"/>
                <a:cs typeface="Times New Roman" panose="02020603050405020304" pitchFamily="18" charset="0"/>
              </a:rPr>
              <a:t>从</a:t>
            </a:r>
            <a:r>
              <a:rPr lang="zh-CN" altLang="zh-CN" sz="2000" kern="100" dirty="0">
                <a:solidFill>
                  <a:prstClr val="black"/>
                </a:solidFill>
                <a:ea typeface="宋体" panose="02010600030101010101" pitchFamily="2" charset="-122"/>
                <a:cs typeface="Times New Roman" panose="02020603050405020304" pitchFamily="18" charset="0"/>
              </a:rPr>
              <a:t>当前学生</a:t>
            </a:r>
            <a:r>
              <a:rPr lang="en-US" altLang="zh-CN" sz="2000" kern="100" dirty="0">
                <a:solidFill>
                  <a:prstClr val="black"/>
                </a:solidFill>
                <a:ea typeface="宋体" panose="02010600030101010101" pitchFamily="2" charset="-122"/>
                <a:cs typeface="Times New Roman" panose="02020603050405020304" pitchFamily="18" charset="0"/>
              </a:rPr>
              <a:t>(</a:t>
            </a:r>
            <a:r>
              <a:rPr lang="zh-CN" altLang="zh-CN" sz="2000" kern="100" dirty="0">
                <a:solidFill>
                  <a:prstClr val="black"/>
                </a:solidFill>
                <a:ea typeface="宋体" panose="02010600030101010101" pitchFamily="2" charset="-122"/>
                <a:cs typeface="Times New Roman" panose="02020603050405020304" pitchFamily="18" charset="0"/>
              </a:rPr>
              <a:t>其实不光是学生</a:t>
            </a:r>
            <a:r>
              <a:rPr lang="en-US" altLang="zh-CN" sz="2000" kern="100" dirty="0">
                <a:solidFill>
                  <a:prstClr val="black"/>
                </a:solidFill>
                <a:ea typeface="宋体" panose="02010600030101010101" pitchFamily="2" charset="-122"/>
                <a:cs typeface="Times New Roman" panose="02020603050405020304" pitchFamily="18" charset="0"/>
              </a:rPr>
              <a:t>)</a:t>
            </a:r>
            <a:r>
              <a:rPr lang="zh-CN" altLang="zh-CN" sz="2000" kern="100" dirty="0">
                <a:solidFill>
                  <a:prstClr val="black"/>
                </a:solidFill>
                <a:ea typeface="宋体" panose="02010600030101010101" pitchFamily="2" charset="-122"/>
                <a:cs typeface="Times New Roman" panose="02020603050405020304" pitchFamily="18" charset="0"/>
              </a:rPr>
              <a:t>所欠缺的角度看，逻辑思维还应该是写作教学培养的重点</a:t>
            </a:r>
          </a:p>
          <a:p>
            <a:pPr algn="just"/>
            <a:r>
              <a:rPr lang="en-US" altLang="zh-CN" sz="2000" kern="100" dirty="0">
                <a:solidFill>
                  <a:prstClr val="black"/>
                </a:solidFill>
                <a:ea typeface="宋体" panose="02010600030101010101" pitchFamily="2" charset="-122"/>
                <a:cs typeface="Times New Roman" panose="02020603050405020304" pitchFamily="18" charset="0"/>
              </a:rPr>
              <a:t> </a:t>
            </a:r>
            <a:r>
              <a:rPr lang="zh-CN" altLang="zh-CN" sz="2000" kern="100" dirty="0" smtClean="0">
                <a:solidFill>
                  <a:prstClr val="black"/>
                </a:solidFill>
                <a:ea typeface="宋体" panose="02010600030101010101" pitchFamily="2" charset="-122"/>
                <a:cs typeface="Times New Roman" panose="02020603050405020304" pitchFamily="18" charset="0"/>
              </a:rPr>
              <a:t>一直</a:t>
            </a:r>
            <a:r>
              <a:rPr lang="zh-CN" altLang="zh-CN" sz="2000" kern="100" dirty="0">
                <a:solidFill>
                  <a:prstClr val="black"/>
                </a:solidFill>
                <a:ea typeface="宋体" panose="02010600030101010101" pitchFamily="2" charset="-122"/>
                <a:cs typeface="Times New Roman" panose="02020603050405020304" pitchFamily="18" charset="0"/>
              </a:rPr>
              <a:t>都在纠结：有文采的抒情式议论文，可否看作满分作文。比如那些引用大量古诗词，运用排比、比喻的</a:t>
            </a:r>
            <a:r>
              <a:rPr lang="zh-CN" altLang="zh-CN" sz="2000" kern="100" dirty="0" smtClean="0">
                <a:solidFill>
                  <a:prstClr val="black"/>
                </a:solidFill>
                <a:ea typeface="宋体" panose="02010600030101010101" pitchFamily="2" charset="-122"/>
                <a:cs typeface="Times New Roman" panose="02020603050405020304" pitchFamily="18" charset="0"/>
              </a:rPr>
              <a:t>作文</a:t>
            </a:r>
            <a:r>
              <a:rPr lang="en-US" altLang="zh-CN" sz="2000" kern="100" dirty="0">
                <a:solidFill>
                  <a:prstClr val="black"/>
                </a:solidFill>
                <a:ea typeface="宋体" panose="02010600030101010101" pitchFamily="2" charset="-122"/>
                <a:cs typeface="Times New Roman" panose="02020603050405020304" pitchFamily="18" charset="0"/>
              </a:rPr>
              <a:t>.</a:t>
            </a:r>
            <a:endParaRPr lang="zh-CN" altLang="zh-CN" sz="2000" kern="100" dirty="0">
              <a:solidFill>
                <a:prstClr val="black"/>
              </a:solidFill>
              <a:ea typeface="宋体" panose="02010600030101010101" pitchFamily="2" charset="-122"/>
              <a:cs typeface="Times New Roman" panose="02020603050405020304" pitchFamily="18" charset="0"/>
            </a:endParaRPr>
          </a:p>
          <a:p>
            <a:pPr indent="228600" algn="just"/>
            <a:endParaRPr lang="en-US" altLang="zh-CN" sz="2000" kern="100" dirty="0" smtClean="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031517244"/>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a:xfrm>
            <a:off x="1460652" y="174361"/>
            <a:ext cx="6102645" cy="584540"/>
          </a:xfrm>
          <a:noFill/>
          <a:ln>
            <a:noFill/>
          </a:ln>
        </p:spPr>
        <p:txBody>
          <a:bodyPr anchor="t"/>
          <a:lstStyle/>
          <a:p>
            <a:pPr algn="ctr"/>
            <a:r>
              <a:rPr lang="zh-CN" altLang="en-US" dirty="0">
                <a:solidFill>
                  <a:srgbClr val="FF0000"/>
                </a:solidFill>
              </a:rPr>
              <a:t>考场作文素材储备与使用</a:t>
            </a:r>
          </a:p>
        </p:txBody>
      </p:sp>
      <p:graphicFrame>
        <p:nvGraphicFramePr>
          <p:cNvPr id="43011" name="内容占位符 43010"/>
          <p:cNvGraphicFramePr>
            <a:graphicFrameLocks noGrp="1"/>
          </p:cNvGraphicFramePr>
          <p:nvPr>
            <p:ph/>
          </p:nvPr>
        </p:nvGraphicFramePr>
        <p:xfrm>
          <a:off x="617714" y="822071"/>
          <a:ext cx="7649029" cy="3573549"/>
        </p:xfrm>
        <a:graphic>
          <a:graphicData uri="http://schemas.openxmlformats.org/drawingml/2006/table">
            <a:tbl>
              <a:tblPr/>
              <a:tblGrid>
                <a:gridCol w="384738"/>
                <a:gridCol w="5570986"/>
                <a:gridCol w="1693305"/>
              </a:tblGrid>
              <a:tr h="51050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b="1" dirty="0">
                        <a:solidFill>
                          <a:srgbClr val="FFFFFF"/>
                        </a:solidFill>
                        <a:latin typeface="Franklin Gothic Medium" panose="020B0603020102020204" pitchFamily="34" charset="0"/>
                        <a:ea typeface="微软雅黑" panose="020B0503020204020204" pitchFamily="34"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b="1" dirty="0">
                        <a:solidFill>
                          <a:srgbClr val="FFFFFF"/>
                        </a:solidFill>
                        <a:latin typeface="Franklin Gothic Medium" panose="020B0603020102020204" pitchFamily="34" charset="0"/>
                        <a:ea typeface="微软雅黑" panose="020B0503020204020204" pitchFamily="34"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b="1" dirty="0">
                        <a:solidFill>
                          <a:srgbClr val="FFFFFF"/>
                        </a:solidFill>
                        <a:latin typeface="Franklin Gothic Medium" panose="020B0603020102020204" pitchFamily="34" charset="0"/>
                        <a:ea typeface="微软雅黑" panose="020B0503020204020204" pitchFamily="34"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r>
              <a:tr h="51050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en-US" altLang="zh-CN" sz="1600" dirty="0">
                          <a:solidFill>
                            <a:srgbClr val="C00000"/>
                          </a:solidFill>
                          <a:latin typeface="Franklin Gothic Medium" panose="020B0603020102020204" pitchFamily="34" charset="0"/>
                          <a:ea typeface="微软雅黑" panose="020B0503020204020204" pitchFamily="34" charset="-122"/>
                        </a:rPr>
                        <a:t>1</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zh-CN" altLang="en-US" sz="1600" dirty="0">
                          <a:solidFill>
                            <a:srgbClr val="376092"/>
                          </a:solidFill>
                          <a:latin typeface="Franklin Gothic Medium" panose="020B0603020102020204" pitchFamily="34" charset="0"/>
                          <a:ea typeface="微软雅黑" panose="020B0503020204020204" pitchFamily="34" charset="-122"/>
                        </a:rPr>
                        <a:t>人物素材（哲学、政治、文艺、教育、心理、经济</a:t>
                      </a:r>
                      <a:r>
                        <a:rPr lang="en-US" altLang="zh-CN" sz="1600" dirty="0">
                          <a:solidFill>
                            <a:srgbClr val="376092"/>
                          </a:solidFill>
                          <a:latin typeface="Franklin Gothic Medium" panose="020B0603020102020204" pitchFamily="34" charset="0"/>
                          <a:ea typeface="微软雅黑" panose="020B0503020204020204" pitchFamily="34" charset="-122"/>
                        </a:rPr>
                        <a:t>……</a:t>
                      </a:r>
                      <a:r>
                        <a:rPr lang="zh-CN" altLang="en-US" sz="1600" dirty="0">
                          <a:solidFill>
                            <a:srgbClr val="376092"/>
                          </a:solidFill>
                          <a:latin typeface="Franklin Gothic Medium" panose="020B0603020102020204" pitchFamily="34" charset="0"/>
                          <a:ea typeface="微软雅黑" panose="020B0503020204020204" pitchFamily="34" charset="-122"/>
                        </a:rPr>
                        <a:t>）</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dirty="0">
                        <a:solidFill>
                          <a:srgbClr val="000000"/>
                        </a:solidFill>
                        <a:latin typeface="Franklin Gothic Medium" panose="020B0603020102020204" pitchFamily="34" charset="0"/>
                        <a:ea typeface="微软雅黑" panose="020B0503020204020204" pitchFamily="34"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r>
              <a:tr h="51050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en-US" altLang="zh-CN" sz="1600" dirty="0">
                          <a:solidFill>
                            <a:srgbClr val="C00000"/>
                          </a:solidFill>
                          <a:latin typeface="Franklin Gothic Medium" panose="020B0603020102020204" pitchFamily="34" charset="0"/>
                          <a:ea typeface="微软雅黑" panose="020B0503020204020204" pitchFamily="34" charset="-122"/>
                        </a:rPr>
                        <a:t>2</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zh-CN" altLang="en-US" sz="1600" dirty="0">
                          <a:solidFill>
                            <a:srgbClr val="376092"/>
                          </a:solidFill>
                          <a:latin typeface="Franklin Gothic Medium" panose="020B0603020102020204" pitchFamily="34" charset="0"/>
                          <a:ea typeface="微软雅黑" panose="020B0503020204020204" pitchFamily="34" charset="-122"/>
                        </a:rPr>
                        <a:t>热点素材</a:t>
                      </a:r>
                      <a:endParaRPr lang="en-US" altLang="zh-CN" sz="1600" dirty="0">
                        <a:solidFill>
                          <a:srgbClr val="376092"/>
                        </a:solidFill>
                        <a:latin typeface="Franklin Gothic Medium" panose="020B0603020102020204" pitchFamily="34" charset="0"/>
                        <a:ea typeface="微软雅黑" panose="020B0503020204020204" pitchFamily="34"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dirty="0">
                        <a:solidFill>
                          <a:srgbClr val="C00000"/>
                        </a:solidFill>
                        <a:latin typeface="楷体" panose="02010609060101010101" pitchFamily="49" charset="-122"/>
                        <a:ea typeface="楷体" panose="02010609060101010101" pitchFamily="49"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r h="51050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en-US" altLang="zh-CN" sz="1600" dirty="0">
                          <a:solidFill>
                            <a:srgbClr val="C00000"/>
                          </a:solidFill>
                          <a:latin typeface="Franklin Gothic Medium" panose="020B0603020102020204" pitchFamily="34" charset="0"/>
                          <a:ea typeface="微软雅黑" panose="020B0503020204020204" pitchFamily="34" charset="-122"/>
                        </a:rPr>
                        <a:t>3</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zh-CN" altLang="en-US" sz="1600" dirty="0">
                          <a:solidFill>
                            <a:srgbClr val="376092"/>
                          </a:solidFill>
                          <a:latin typeface="Franklin Gothic Medium" panose="020B0603020102020204" pitchFamily="34" charset="0"/>
                          <a:ea typeface="微软雅黑" panose="020B0503020204020204" pitchFamily="34" charset="-122"/>
                        </a:rPr>
                        <a:t>主题素材</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dirty="0">
                        <a:solidFill>
                          <a:srgbClr val="C00000"/>
                        </a:solidFill>
                        <a:latin typeface="楷体" panose="02010609060101010101" pitchFamily="49" charset="-122"/>
                        <a:ea typeface="楷体" panose="02010609060101010101" pitchFamily="49"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r>
              <a:tr h="51050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en-US" altLang="zh-CN" sz="1600" dirty="0">
                          <a:solidFill>
                            <a:srgbClr val="C00000"/>
                          </a:solidFill>
                          <a:latin typeface="Franklin Gothic Medium" panose="020B0603020102020204" pitchFamily="34" charset="0"/>
                          <a:ea typeface="微软雅黑" panose="020B0503020204020204" pitchFamily="34" charset="-122"/>
                        </a:rPr>
                        <a:t>4</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r>
                        <a:rPr lang="zh-CN" altLang="en-US" sz="1600" dirty="0">
                          <a:solidFill>
                            <a:srgbClr val="376092"/>
                          </a:solidFill>
                          <a:latin typeface="Franklin Gothic Medium" panose="020B0603020102020204" pitchFamily="34" charset="0"/>
                          <a:ea typeface="微软雅黑" panose="020B0503020204020204" pitchFamily="34" charset="-122"/>
                        </a:rPr>
                        <a:t>言论素材</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50000"/>
                        </a:lnSpc>
                        <a:buNone/>
                      </a:pPr>
                      <a:endParaRPr lang="zh-CN" altLang="en-US" sz="1600" dirty="0">
                        <a:solidFill>
                          <a:srgbClr val="C00000"/>
                        </a:solidFill>
                        <a:latin typeface="楷体" panose="02010609060101010101" pitchFamily="49" charset="-122"/>
                        <a:ea typeface="楷体" panose="02010609060101010101" pitchFamily="49"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r h="510507">
                <a:tc>
                  <a:txBody>
                    <a:bodyPr/>
                    <a:lstStyle/>
                    <a:p>
                      <a:pPr lvl="0">
                        <a:lnSpc>
                          <a:spcPct val="150000"/>
                        </a:lnSpc>
                        <a:buNone/>
                      </a:pPr>
                      <a:r>
                        <a:rPr lang="en-US" altLang="zh-CN" sz="1500" dirty="0">
                          <a:solidFill>
                            <a:srgbClr val="C00000"/>
                          </a:solidFill>
                          <a:latin typeface="Franklin Gothic Medium" panose="020B0603020102020204" pitchFamily="34" charset="0"/>
                          <a:ea typeface="微软雅黑" panose="020B0503020204020204" pitchFamily="34" charset="-122"/>
                        </a:rPr>
                        <a:t>5</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a:lnSpc>
                          <a:spcPct val="150000"/>
                        </a:lnSpc>
                        <a:buNone/>
                      </a:pPr>
                      <a:r>
                        <a:rPr lang="zh-CN" altLang="en-US" sz="1500" dirty="0">
                          <a:solidFill>
                            <a:srgbClr val="376092"/>
                          </a:solidFill>
                          <a:latin typeface="Franklin Gothic Medium" panose="020B0603020102020204" pitchFamily="34" charset="0"/>
                          <a:ea typeface="微软雅黑" panose="020B0503020204020204" pitchFamily="34" charset="-122"/>
                        </a:rPr>
                        <a:t>意象素材</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a:lnSpc>
                          <a:spcPct val="150000"/>
                        </a:lnSpc>
                        <a:buNone/>
                      </a:pPr>
                      <a:endParaRPr lang="zh-CN" altLang="en-US" sz="1500" dirty="0">
                        <a:solidFill>
                          <a:srgbClr val="C00000"/>
                        </a:solidFill>
                        <a:latin typeface="楷体" panose="02010609060101010101" pitchFamily="49" charset="-122"/>
                        <a:ea typeface="楷体" panose="02010609060101010101" pitchFamily="49"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r h="510507">
                <a:tc>
                  <a:txBody>
                    <a:bodyPr/>
                    <a:lstStyle/>
                    <a:p>
                      <a:pPr lvl="0">
                        <a:lnSpc>
                          <a:spcPct val="150000"/>
                        </a:lnSpc>
                        <a:buNone/>
                      </a:pPr>
                      <a:r>
                        <a:rPr lang="en-US" altLang="zh-CN" sz="1500" dirty="0">
                          <a:solidFill>
                            <a:srgbClr val="C00000"/>
                          </a:solidFill>
                          <a:latin typeface="Franklin Gothic Medium" panose="020B0603020102020204" pitchFamily="34" charset="0"/>
                          <a:ea typeface="微软雅黑" panose="020B0503020204020204" pitchFamily="34" charset="-122"/>
                        </a:rPr>
                        <a:t>6</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a:lnSpc>
                          <a:spcPct val="150000"/>
                        </a:lnSpc>
                        <a:buNone/>
                      </a:pPr>
                      <a:r>
                        <a:rPr lang="zh-CN" altLang="en-US" sz="1500" dirty="0">
                          <a:solidFill>
                            <a:srgbClr val="376092"/>
                          </a:solidFill>
                          <a:latin typeface="Franklin Gothic Medium" panose="020B0603020102020204" pitchFamily="34" charset="0"/>
                          <a:ea typeface="微软雅黑" panose="020B0503020204020204" pitchFamily="34" charset="-122"/>
                        </a:rPr>
                        <a:t>课本素材</a:t>
                      </a: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a:lnSpc>
                          <a:spcPct val="150000"/>
                        </a:lnSpc>
                        <a:buNone/>
                      </a:pPr>
                      <a:endParaRPr lang="zh-CN" altLang="en-US" sz="1500" dirty="0">
                        <a:solidFill>
                          <a:srgbClr val="C00000"/>
                        </a:solidFill>
                        <a:latin typeface="楷体" panose="02010609060101010101" pitchFamily="49" charset="-122"/>
                        <a:ea typeface="楷体" panose="02010609060101010101" pitchFamily="49" charset="-122"/>
                      </a:endParaRPr>
                    </a:p>
                  </a:txBody>
                  <a:tcPr marL="82321" marR="82321" marT="41161" marB="41161">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bl>
          </a:graphicData>
        </a:graphic>
      </p:graphicFrame>
    </p:spTree>
    <p:extLst>
      <p:ext uri="{BB962C8B-B14F-4D97-AF65-F5344CB8AC3E}">
        <p14:creationId xmlns:p14="http://schemas.microsoft.com/office/powerpoint/2010/main" val="554994543"/>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0915" y="212092"/>
            <a:ext cx="7436366" cy="4790648"/>
          </a:xfrm>
        </p:spPr>
        <p:txBody>
          <a:bodyPr/>
          <a:lstStyle/>
          <a:p>
            <a:pPr algn="ctr"/>
            <a:r>
              <a:rPr lang="zh-CN" altLang="en-US" b="1">
                <a:latin typeface="黑体" panose="02010609060101010101" pitchFamily="49" charset="-122"/>
                <a:ea typeface="黑体" panose="02010609060101010101" pitchFamily="49" charset="-122"/>
              </a:rPr>
              <a:t>殊途同归</a:t>
            </a:r>
            <a:endParaRPr lang="zh-CN" altLang="en-US" b="1"/>
          </a:p>
          <a:p>
            <a:pPr>
              <a:lnSpc>
                <a:spcPct val="150000"/>
              </a:lnSpc>
              <a:spcBef>
                <a:spcPts val="0"/>
              </a:spcBef>
            </a:pPr>
            <a:r>
              <a:rPr lang="zh-CN" altLang="en-US" b="1">
                <a:latin typeface="楷体" panose="02010609060101010101" pitchFamily="49" charset="-122"/>
                <a:ea typeface="楷体" panose="02010609060101010101" pitchFamily="49" charset="-122"/>
              </a:rPr>
              <a:t>    </a:t>
            </a:r>
            <a:r>
              <a:rPr lang="zh-CN" altLang="en-US" b="1">
                <a:solidFill>
                  <a:srgbClr val="0033CC"/>
                </a:solidFill>
                <a:latin typeface="楷体" panose="02010609060101010101" pitchFamily="49" charset="-122"/>
                <a:ea typeface="楷体" panose="02010609060101010101" pitchFamily="49" charset="-122"/>
              </a:rPr>
              <a:t>青瓷缸中戎戎水影，养的是水仙清丽；污泥塘里深深沼洼，养的是白莲洁净。倘若人品是哺育艺术的土壤，为何白莲见不到泥土色，闻不见土壤气？</a:t>
            </a:r>
            <a:r>
              <a:rPr lang="zh-CN" altLang="en-US" b="1">
                <a:solidFill>
                  <a:srgbClr val="FF3300"/>
                </a:solidFill>
                <a:latin typeface="楷体" panose="02010609060101010101" pitchFamily="49" charset="-122"/>
                <a:ea typeface="楷体" panose="02010609060101010101" pitchFamily="49" charset="-122"/>
              </a:rPr>
              <a:t>性情急徐固然可从字里行间略窥几许，而人品一说，实难揣测。然而我们欣赏艺术，并非一定要读作者生年，只要骨子里渴望开出一朵好花。</a:t>
            </a:r>
            <a:r>
              <a:rPr lang="zh-CN" altLang="en-US">
                <a:solidFill>
                  <a:srgbClr val="FF3300"/>
                </a:solidFill>
              </a:rPr>
              <a:t>　</a:t>
            </a:r>
          </a:p>
        </p:txBody>
      </p:sp>
    </p:spTree>
    <p:extLst>
      <p:ext uri="{BB962C8B-B14F-4D97-AF65-F5344CB8AC3E}">
        <p14:creationId xmlns:p14="http://schemas.microsoft.com/office/powerpoint/2010/main" val="1971888144"/>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1690" y="132057"/>
            <a:ext cx="7922291" cy="4731194"/>
          </a:xfrm>
        </p:spPr>
        <p:txBody>
          <a:bodyPr/>
          <a:lstStyle/>
          <a:p>
            <a:pPr>
              <a:lnSpc>
                <a:spcPts val="3223"/>
              </a:lnSpc>
              <a:spcBef>
                <a:spcPts val="0"/>
              </a:spcBef>
            </a:pPr>
            <a:r>
              <a:rPr lang="en-US" altLang="zh-CN" sz="1801" b="1">
                <a:latin typeface="楷体" panose="02010609060101010101" pitchFamily="49" charset="-122"/>
                <a:ea typeface="楷体" panose="02010609060101010101" pitchFamily="49" charset="-122"/>
                <a:cs typeface="楷体" panose="02010609060101010101" pitchFamily="49" charset="-122"/>
              </a:rPr>
              <a:t>   </a:t>
            </a:r>
            <a:r>
              <a:rPr lang="en-US" altLang="zh-CN" sz="2161" b="1">
                <a:latin typeface="楷体" panose="02010609060101010101" pitchFamily="49" charset="-122"/>
                <a:ea typeface="楷体" panose="02010609060101010101" pitchFamily="49" charset="-122"/>
                <a:cs typeface="楷体" panose="02010609060101010101" pitchFamily="49" charset="-122"/>
              </a:rPr>
              <a:t> </a:t>
            </a:r>
            <a:r>
              <a:rPr lang="zh-CN" altLang="en-US" sz="2161" b="1">
                <a:solidFill>
                  <a:srgbClr val="0033CC"/>
                </a:solidFill>
                <a:latin typeface="楷体" panose="02010609060101010101" pitchFamily="49" charset="-122"/>
                <a:ea typeface="楷体" panose="02010609060101010101" pitchFamily="49" charset="-122"/>
                <a:cs typeface="楷体" panose="02010609060101010101" pitchFamily="49" charset="-122"/>
              </a:rPr>
              <a:t>“诗歌只与诗人有关的想法是反诗歌的。”马尔克斯如是说。</a:t>
            </a:r>
            <a:r>
              <a:rPr lang="zh-CN" altLang="en-US" sz="2161" b="1" u="sng">
                <a:latin typeface="楷体" panose="02010609060101010101" pitchFamily="49" charset="-122"/>
                <a:ea typeface="楷体" panose="02010609060101010101" pitchFamily="49" charset="-122"/>
                <a:cs typeface="楷体" panose="02010609060101010101" pitchFamily="49" charset="-122"/>
              </a:rPr>
              <a:t>尤其到了革命时，艺术的种子似乎满战场撒播。犹记得铿锵的《马赛曲》响彻巴黎，《自由引导人民》的画作擎起战旗，然而法国国歌作曲词者鲁热，不过是个上尉，甚至在战争的后程抵触革命，像个懦夫一样度完余生；画家德拉克洛瓦倒是“法国革命的种子”，自信勇敢，连素描的笔触都不愿收敛，作品的格调趣味惊人地一致，可性情人品确是云泥之别，可见艺术，从不是人品忠实的镜子</a:t>
            </a:r>
            <a:r>
              <a:rPr lang="zh-CN" altLang="en-US" sz="2161" b="1">
                <a:latin typeface="楷体" panose="02010609060101010101" pitchFamily="49" charset="-122"/>
                <a:ea typeface="楷体" panose="02010609060101010101" pitchFamily="49" charset="-122"/>
                <a:cs typeface="楷体" panose="02010609060101010101" pitchFamily="49" charset="-122"/>
              </a:rPr>
              <a:t>。</a:t>
            </a:r>
            <a:r>
              <a:rPr lang="zh-CN" altLang="en-US" sz="2161" b="1">
                <a:solidFill>
                  <a:srgbClr val="0033CC"/>
                </a:solidFill>
                <a:latin typeface="楷体" panose="02010609060101010101" pitchFamily="49" charset="-122"/>
                <a:ea typeface="楷体" panose="02010609060101010101" pitchFamily="49" charset="-122"/>
                <a:cs typeface="楷体" panose="02010609060101010101" pitchFamily="49" charset="-122"/>
              </a:rPr>
              <a:t>然而我想，作品之所以得以流传，必有其唯一的批判标准。肥沃的黑土，美丽的红壤乃至贫瘠的黄泥，因为一致的追求，都能生长出哺育人性的大麦、稻谷与青稞。</a:t>
            </a:r>
          </a:p>
        </p:txBody>
      </p:sp>
    </p:spTree>
    <p:extLst>
      <p:ext uri="{BB962C8B-B14F-4D97-AF65-F5344CB8AC3E}">
        <p14:creationId xmlns:p14="http://schemas.microsoft.com/office/powerpoint/2010/main" val="507469996"/>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6992" y="148637"/>
            <a:ext cx="8298493" cy="4896408"/>
          </a:xfrm>
        </p:spPr>
        <p:txBody>
          <a:bodyPr/>
          <a:lstStyle/>
          <a:p>
            <a:pPr>
              <a:lnSpc>
                <a:spcPts val="3223"/>
              </a:lnSpc>
              <a:spcBef>
                <a:spcPts val="0"/>
              </a:spcBef>
            </a:pPr>
            <a:r>
              <a:rPr lang="en-US" altLang="zh-CN" sz="1801" b="1" dirty="0">
                <a:latin typeface="楷体" panose="02010609060101010101" pitchFamily="49" charset="-122"/>
                <a:ea typeface="楷体" panose="02010609060101010101" pitchFamily="49" charset="-122"/>
                <a:cs typeface="楷体" panose="02010609060101010101" pitchFamily="49" charset="-122"/>
              </a:rPr>
              <a:t>    </a:t>
            </a:r>
            <a:r>
              <a:rPr lang="zh-CN" altLang="en-US" sz="2161" b="1" dirty="0">
                <a:solidFill>
                  <a:srgbClr val="0033CC"/>
                </a:solidFill>
                <a:latin typeface="楷体" panose="02010609060101010101" pitchFamily="49" charset="-122"/>
                <a:ea typeface="楷体" panose="02010609060101010101" pitchFamily="49" charset="-122"/>
                <a:cs typeface="楷体" panose="02010609060101010101" pitchFamily="49" charset="-122"/>
              </a:rPr>
              <a:t>作品的格调趣味未必与人品一致，却一定与内心的追求吻合。</a:t>
            </a:r>
            <a:r>
              <a:rPr lang="zh-CN" altLang="en-US" sz="2161" b="1" u="sng" dirty="0">
                <a:latin typeface="楷体" panose="02010609060101010101" pitchFamily="49" charset="-122"/>
                <a:ea typeface="楷体" panose="02010609060101010101" pitchFamily="49" charset="-122"/>
                <a:cs typeface="楷体" panose="02010609060101010101" pitchFamily="49" charset="-122"/>
              </a:rPr>
              <a:t>国家危亡之时，懦夫鲁热的笔下也流淌出了“向前，向前，祖国的儿子！”这般的字眼，而在浩瀚的宇宙真理面前，好与人计较、抬杠的牛顿才俯首为真理海边拾贝的孩子；法律的殿堂前，口吃敏感的毛姆滔滔不绝，语带机锋；书法的恣意中，好顺手偷人字画的米芾潇洒挥毫，尽是大家之风</a:t>
            </a:r>
            <a:r>
              <a:rPr lang="zh-CN" altLang="en-US" sz="2161" b="1" dirty="0">
                <a:latin typeface="楷体" panose="02010609060101010101" pitchFamily="49" charset="-122"/>
                <a:ea typeface="楷体" panose="02010609060101010101" pitchFamily="49" charset="-122"/>
                <a:cs typeface="楷体" panose="02010609060101010101" pitchFamily="49" charset="-122"/>
              </a:rPr>
              <a:t>　　</a:t>
            </a:r>
          </a:p>
          <a:p>
            <a:pPr>
              <a:lnSpc>
                <a:spcPts val="3223"/>
              </a:lnSpc>
              <a:spcBef>
                <a:spcPts val="0"/>
              </a:spcBef>
            </a:pPr>
            <a:r>
              <a:rPr lang="zh-CN" altLang="en-US" sz="2161" b="1" dirty="0">
                <a:latin typeface="楷体" panose="02010609060101010101" pitchFamily="49" charset="-122"/>
                <a:ea typeface="楷体" panose="02010609060101010101" pitchFamily="49" charset="-122"/>
                <a:cs typeface="楷体" panose="02010609060101010101" pitchFamily="49" charset="-122"/>
              </a:rPr>
              <a:t>    </a:t>
            </a:r>
            <a:r>
              <a:rPr lang="zh-CN" altLang="en-US" sz="2161" b="1" dirty="0">
                <a:solidFill>
                  <a:srgbClr val="0033CC"/>
                </a:solidFill>
                <a:latin typeface="楷体" panose="02010609060101010101" pitchFamily="49" charset="-122"/>
                <a:ea typeface="楷体" panose="02010609060101010101" pitchFamily="49" charset="-122"/>
                <a:cs typeface="楷体" panose="02010609060101010101" pitchFamily="49" charset="-122"/>
              </a:rPr>
              <a:t>因为追求了共同的自由、真理与美，作品才被称为艺术，而追求，从来不由人品决定</a:t>
            </a:r>
            <a:r>
              <a:rPr lang="zh-CN" altLang="en-US" sz="2161" b="1" dirty="0">
                <a:latin typeface="楷体" panose="02010609060101010101" pitchFamily="49" charset="-122"/>
                <a:ea typeface="楷体" panose="02010609060101010101" pitchFamily="49" charset="-122"/>
                <a:cs typeface="楷体" panose="02010609060101010101" pitchFamily="49" charset="-122"/>
              </a:rPr>
              <a:t>。忠实于内心的艺术家当然可以字如其人，言为心声，而被生活的苟且压弯了腰，被人性的阴暗绊住了脚，依然追求着正直与光明，不正是艺术最强烈痛苦的诗意吗？</a:t>
            </a:r>
          </a:p>
        </p:txBody>
      </p:sp>
    </p:spTree>
    <p:extLst>
      <p:ext uri="{BB962C8B-B14F-4D97-AF65-F5344CB8AC3E}">
        <p14:creationId xmlns:p14="http://schemas.microsoft.com/office/powerpoint/2010/main" val="4238282944"/>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0811" y="65171"/>
            <a:ext cx="7984032" cy="4990735"/>
          </a:xfrm>
        </p:spPr>
        <p:txBody>
          <a:bodyPr/>
          <a:lstStyle/>
          <a:p>
            <a:pPr>
              <a:lnSpc>
                <a:spcPts val="2701"/>
              </a:lnSpc>
              <a:spcBef>
                <a:spcPts val="0"/>
              </a:spcBef>
            </a:pPr>
            <a:r>
              <a:rPr lang="en-US" altLang="zh-CN" sz="1801" b="1">
                <a:latin typeface="楷体" panose="02010609060101010101" pitchFamily="49" charset="-122"/>
                <a:ea typeface="楷体" panose="02010609060101010101" pitchFamily="49" charset="-122"/>
                <a:cs typeface="楷体" panose="02010609060101010101" pitchFamily="49" charset="-122"/>
              </a:rPr>
              <a:t>    </a:t>
            </a:r>
            <a:r>
              <a:rPr lang="zh-CN" altLang="en-US" sz="1801" b="1">
                <a:latin typeface="楷体" panose="02010609060101010101" pitchFamily="49" charset="-122"/>
                <a:ea typeface="楷体" panose="02010609060101010101" pitchFamily="49" charset="-122"/>
                <a:cs typeface="楷体" panose="02010609060101010101" pitchFamily="49" charset="-122"/>
              </a:rPr>
              <a:t>北大教授孔庆东近日发微博称莫言常说的家境没落、常日饥寒全是谎言，还附图一张，上头的小莫言穿着棉袄，虎头虎脑，很是可爱。所以我们该要求艺术家什么呢？村上春树说：“我们是一群日复一日真诚地制造虚构的人。”作品的格调趣味与人品很难达到一致，但我们可以在虚构中要求真诚，那是一颗热忱地为人类共同的光明挣扎的心。</a:t>
            </a:r>
            <a:r>
              <a:rPr lang="zh-CN" altLang="en-US" sz="1801" b="1">
                <a:solidFill>
                  <a:srgbClr val="0033CC"/>
                </a:solidFill>
                <a:latin typeface="楷体" panose="02010609060101010101" pitchFamily="49" charset="-122"/>
                <a:ea typeface="楷体" panose="02010609060101010101" pitchFamily="49" charset="-122"/>
                <a:cs typeface="楷体" panose="02010609060101010101" pitchFamily="49" charset="-122"/>
              </a:rPr>
              <a:t>莫言的村庄充满了人性的残酷与温暖，既然有所收获，便不必苛责作者的童年是否充满谎言。诚如不必劝凡·高戒酒，让鲁迅戒烟，要知道他们都是脚踩在污泥之中，而把手伸向满天星辰的人啊！我们自己都是这般口是心非，便只顾欣赏艺术，何苦纠缠于多变的人品。</a:t>
            </a:r>
            <a:r>
              <a:rPr lang="zh-CN" altLang="en-US" sz="1801" b="1">
                <a:latin typeface="楷体" panose="02010609060101010101" pitchFamily="49" charset="-122"/>
                <a:ea typeface="楷体" panose="02010609060101010101" pitchFamily="49" charset="-122"/>
                <a:cs typeface="楷体" panose="02010609060101010101" pitchFamily="49" charset="-122"/>
              </a:rPr>
              <a:t>　　</a:t>
            </a:r>
          </a:p>
          <a:p>
            <a:pPr>
              <a:lnSpc>
                <a:spcPts val="2701"/>
              </a:lnSpc>
              <a:spcBef>
                <a:spcPts val="0"/>
              </a:spcBef>
            </a:pPr>
            <a:r>
              <a:rPr lang="zh-CN" altLang="en-US" sz="1801" b="1">
                <a:latin typeface="楷体" panose="02010609060101010101" pitchFamily="49" charset="-122"/>
                <a:ea typeface="楷体" panose="02010609060101010101" pitchFamily="49" charset="-122"/>
                <a:cs typeface="楷体" panose="02010609060101010101" pitchFamily="49" charset="-122"/>
              </a:rPr>
              <a:t>    </a:t>
            </a:r>
            <a:r>
              <a:rPr lang="zh-CN" altLang="en-US" sz="1801" b="1" u="sng">
                <a:latin typeface="楷体" panose="02010609060101010101" pitchFamily="49" charset="-122"/>
                <a:ea typeface="楷体" panose="02010609060101010101" pitchFamily="49" charset="-122"/>
                <a:cs typeface="楷体" panose="02010609060101010101" pitchFamily="49" charset="-122"/>
              </a:rPr>
              <a:t>艺术家一生都在难以实现的格调与人品的一致中挣扎，而他们因为同样高尚的追求觅得一致的归途。　　 </a:t>
            </a:r>
          </a:p>
          <a:p>
            <a:pPr>
              <a:lnSpc>
                <a:spcPts val="2701"/>
              </a:lnSpc>
              <a:spcBef>
                <a:spcPts val="0"/>
              </a:spcBef>
            </a:pPr>
            <a:r>
              <a:rPr lang="zh-CN" altLang="en-US" sz="1801" b="1">
                <a:latin typeface="楷体" panose="02010609060101010101" pitchFamily="49" charset="-122"/>
                <a:ea typeface="楷体" panose="02010609060101010101" pitchFamily="49" charset="-122"/>
                <a:cs typeface="楷体" panose="02010609060101010101" pitchFamily="49" charset="-122"/>
              </a:rPr>
              <a:t>    </a:t>
            </a:r>
            <a:r>
              <a:rPr lang="zh-CN" altLang="en-US" sz="1801" b="1" u="sng">
                <a:latin typeface="楷体" panose="02010609060101010101" pitchFamily="49" charset="-122"/>
                <a:ea typeface="楷体" panose="02010609060101010101" pitchFamily="49" charset="-122"/>
                <a:cs typeface="楷体" panose="02010609060101010101" pitchFamily="49" charset="-122"/>
              </a:rPr>
              <a:t>我虽然知道这条路难找也难走，但也愿南辕北辙。我希望有追求引路，让我的文字、我的人品携手并肩，一同前行。　　</a:t>
            </a:r>
          </a:p>
          <a:p>
            <a:pPr>
              <a:lnSpc>
                <a:spcPts val="2701"/>
              </a:lnSpc>
              <a:spcBef>
                <a:spcPts val="0"/>
              </a:spcBef>
            </a:pPr>
            <a:r>
              <a:rPr lang="zh-CN" altLang="en-US" sz="1801" b="1">
                <a:latin typeface="楷体" panose="02010609060101010101" pitchFamily="49" charset="-122"/>
                <a:ea typeface="楷体" panose="02010609060101010101" pitchFamily="49" charset="-122"/>
                <a:cs typeface="楷体" panose="02010609060101010101" pitchFamily="49" charset="-122"/>
              </a:rPr>
              <a:t>    </a:t>
            </a:r>
            <a:r>
              <a:rPr lang="zh-CN" altLang="en-US" sz="1801" b="1" u="sng">
                <a:latin typeface="楷体" panose="02010609060101010101" pitchFamily="49" charset="-122"/>
                <a:ea typeface="楷体" panose="02010609060101010101" pitchFamily="49" charset="-122"/>
                <a:cs typeface="楷体" panose="02010609060101010101" pitchFamily="49" charset="-122"/>
              </a:rPr>
              <a:t>那是不同人品，一致而永恒的归途</a:t>
            </a:r>
            <a:r>
              <a:rPr lang="zh-CN" altLang="en-US" sz="1801" b="1">
                <a:latin typeface="楷体" panose="02010609060101010101" pitchFamily="49" charset="-122"/>
                <a:ea typeface="楷体" panose="02010609060101010101" pitchFamily="49" charset="-122"/>
                <a:cs typeface="楷体" panose="02010609060101010101" pitchFamily="49" charset="-122"/>
              </a:rPr>
              <a:t>。</a:t>
            </a:r>
          </a:p>
        </p:txBody>
      </p:sp>
    </p:spTree>
    <p:extLst>
      <p:ext uri="{BB962C8B-B14F-4D97-AF65-F5344CB8AC3E}">
        <p14:creationId xmlns:p14="http://schemas.microsoft.com/office/powerpoint/2010/main" val="2329842103"/>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9975" y="137203"/>
            <a:ext cx="7979459" cy="4907842"/>
          </a:xfrm>
        </p:spPr>
        <p:txBody>
          <a:bodyPr/>
          <a:lstStyle/>
          <a:p>
            <a:pPr marL="0" indent="0">
              <a:buNone/>
            </a:pPr>
            <a:r>
              <a:rPr lang="zh-CN" altLang="en-US" sz="1801"/>
              <a:t>（2018•卷Ⅰ）阅读下面的材料，根据要求写作。    </a:t>
            </a:r>
          </a:p>
          <a:p>
            <a:r>
              <a:rPr lang="zh-CN" altLang="en-US" sz="1801" b="1">
                <a:solidFill>
                  <a:srgbClr val="FF0000"/>
                </a:solidFill>
                <a:latin typeface="楷体" panose="02010609060101010101" pitchFamily="49" charset="-122"/>
                <a:ea typeface="楷体" panose="02010609060101010101" pitchFamily="49" charset="-122"/>
                <a:cs typeface="楷体" panose="02010609060101010101" pitchFamily="49" charset="-122"/>
              </a:rPr>
              <a:t>2000年</a:t>
            </a:r>
            <a:r>
              <a:rPr lang="zh-CN" altLang="en-US" sz="1801" b="1">
                <a:latin typeface="楷体" panose="02010609060101010101" pitchFamily="49" charset="-122"/>
                <a:ea typeface="楷体" panose="02010609060101010101" pitchFamily="49" charset="-122"/>
                <a:cs typeface="楷体" panose="02010609060101010101" pitchFamily="49" charset="-122"/>
              </a:rPr>
              <a:t>    农历庚辰龙年，人类迈进新千年，中国千万“世纪宝宝”</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出生</a:t>
            </a:r>
            <a:endParaRPr lang="zh-CN" altLang="en-US" sz="1801" b="1">
              <a:latin typeface="楷体" panose="02010609060101010101" pitchFamily="49" charset="-122"/>
              <a:ea typeface="楷体" panose="02010609060101010101" pitchFamily="49" charset="-122"/>
              <a:cs typeface="楷体" panose="02010609060101010101" pitchFamily="49" charset="-122"/>
            </a:endParaRPr>
          </a:p>
          <a:p>
            <a:r>
              <a:rPr lang="zh-CN" altLang="en-US" sz="1801" b="1">
                <a:latin typeface="楷体" panose="02010609060101010101" pitchFamily="49" charset="-122"/>
                <a:ea typeface="楷体" panose="02010609060101010101" pitchFamily="49" charset="-122"/>
                <a:cs typeface="楷体" panose="02010609060101010101" pitchFamily="49" charset="-122"/>
              </a:rPr>
              <a:t>2008年    汶川</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大地震</a:t>
            </a:r>
            <a:r>
              <a:rPr lang="zh-CN" altLang="en-US" sz="1801" b="1">
                <a:latin typeface="楷体" panose="02010609060101010101" pitchFamily="49" charset="-122"/>
                <a:ea typeface="楷体" panose="02010609060101010101" pitchFamily="49" charset="-122"/>
                <a:cs typeface="楷体" panose="02010609060101010101" pitchFamily="49" charset="-122"/>
              </a:rPr>
              <a:t>。北京</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奥运会</a:t>
            </a:r>
            <a:r>
              <a:rPr lang="zh-CN" altLang="en-US" sz="1801" b="1">
                <a:latin typeface="楷体" panose="02010609060101010101" pitchFamily="49" charset="-122"/>
                <a:ea typeface="楷体" panose="02010609060101010101" pitchFamily="49" charset="-122"/>
                <a:cs typeface="楷体" panose="02010609060101010101" pitchFamily="49" charset="-122"/>
              </a:rPr>
              <a:t>。</a:t>
            </a:r>
          </a:p>
          <a:p>
            <a:r>
              <a:rPr lang="zh-CN" altLang="en-US" sz="1801" b="1">
                <a:latin typeface="楷体" panose="02010609060101010101" pitchFamily="49" charset="-122"/>
                <a:ea typeface="楷体" panose="02010609060101010101" pitchFamily="49" charset="-122"/>
                <a:cs typeface="楷体" panose="02010609060101010101" pitchFamily="49" charset="-122"/>
              </a:rPr>
              <a:t>2013年   “天宫一号”首次</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太空授课</a:t>
            </a:r>
            <a:r>
              <a:rPr lang="zh-CN" altLang="en-US" sz="1801" b="1">
                <a:latin typeface="楷体" panose="02010609060101010101" pitchFamily="49" charset="-122"/>
                <a:ea typeface="楷体" panose="02010609060101010101" pitchFamily="49" charset="-122"/>
                <a:cs typeface="楷体" panose="02010609060101010101" pitchFamily="49" charset="-122"/>
              </a:rPr>
              <a:t>。</a:t>
            </a:r>
          </a:p>
          <a:p>
            <a:r>
              <a:rPr lang="zh-CN" altLang="en-US" sz="1801" b="1">
                <a:latin typeface="楷体" panose="02010609060101010101" pitchFamily="49" charset="-122"/>
                <a:ea typeface="楷体" panose="02010609060101010101" pitchFamily="49" charset="-122"/>
                <a:cs typeface="楷体" panose="02010609060101010101" pitchFamily="49" charset="-122"/>
              </a:rPr>
              <a:t>2017年    网民规模达7</a:t>
            </a:r>
            <a:r>
              <a:rPr lang="en-US" altLang="zh-CN" sz="1801" b="1">
                <a:latin typeface="楷体" panose="02010609060101010101" pitchFamily="49" charset="-122"/>
                <a:ea typeface="楷体" panose="02010609060101010101" pitchFamily="49" charset="-122"/>
                <a:cs typeface="楷体" panose="02010609060101010101" pitchFamily="49" charset="-122"/>
              </a:rPr>
              <a:t>.</a:t>
            </a:r>
            <a:r>
              <a:rPr lang="zh-CN" altLang="en-US" sz="1801" b="1">
                <a:latin typeface="楷体" panose="02010609060101010101" pitchFamily="49" charset="-122"/>
                <a:ea typeface="楷体" panose="02010609060101010101" pitchFamily="49" charset="-122"/>
                <a:cs typeface="楷体" panose="02010609060101010101" pitchFamily="49" charset="-122"/>
              </a:rPr>
              <a:t>72亿，</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互联网普及</a:t>
            </a:r>
            <a:r>
              <a:rPr lang="zh-CN" altLang="en-US" sz="1801" b="1">
                <a:latin typeface="楷体" panose="02010609060101010101" pitchFamily="49" charset="-122"/>
                <a:ea typeface="楷体" panose="02010609060101010101" pitchFamily="49" charset="-122"/>
                <a:cs typeface="楷体" panose="02010609060101010101" pitchFamily="49" charset="-122"/>
              </a:rPr>
              <a:t>率超全球平均水平。</a:t>
            </a:r>
          </a:p>
          <a:p>
            <a:r>
              <a:rPr lang="zh-CN" altLang="en-US" sz="1801" b="1">
                <a:solidFill>
                  <a:srgbClr val="FF0000"/>
                </a:solidFill>
                <a:latin typeface="楷体" panose="02010609060101010101" pitchFamily="49" charset="-122"/>
                <a:ea typeface="楷体" panose="02010609060101010101" pitchFamily="49" charset="-122"/>
                <a:cs typeface="楷体" panose="02010609060101010101" pitchFamily="49" charset="-122"/>
              </a:rPr>
              <a:t>2018年</a:t>
            </a:r>
            <a:r>
              <a:rPr lang="zh-CN" altLang="en-US" sz="1801" b="1">
                <a:latin typeface="楷体" panose="02010609060101010101" pitchFamily="49" charset="-122"/>
                <a:ea typeface="楷体" panose="02010609060101010101" pitchFamily="49" charset="-122"/>
                <a:cs typeface="楷体" panose="02010609060101010101" pitchFamily="49" charset="-122"/>
              </a:rPr>
              <a:t>   “世纪宝宝”一代</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长大成人</a:t>
            </a:r>
            <a:r>
              <a:rPr lang="zh-CN" altLang="en-US" sz="1801" b="1">
                <a:latin typeface="楷体" panose="02010609060101010101" pitchFamily="49" charset="-122"/>
                <a:ea typeface="楷体" panose="02010609060101010101" pitchFamily="49" charset="-122"/>
                <a:cs typeface="楷体" panose="02010609060101010101" pitchFamily="49" charset="-122"/>
              </a:rPr>
              <a:t>。</a:t>
            </a:r>
          </a:p>
          <a:p>
            <a:r>
              <a:rPr lang="zh-CN" altLang="en-US" sz="1801" b="1">
                <a:latin typeface="楷体" panose="02010609060101010101" pitchFamily="49" charset="-122"/>
                <a:ea typeface="楷体" panose="02010609060101010101" pitchFamily="49" charset="-122"/>
                <a:cs typeface="楷体" panose="02010609060101010101" pitchFamily="49" charset="-122"/>
              </a:rPr>
              <a:t>            …………</a:t>
            </a:r>
          </a:p>
          <a:p>
            <a:r>
              <a:rPr lang="zh-CN" altLang="en-US" sz="1801" b="1">
                <a:latin typeface="楷体" panose="02010609060101010101" pitchFamily="49" charset="-122"/>
                <a:ea typeface="楷体" panose="02010609060101010101" pitchFamily="49" charset="-122"/>
                <a:cs typeface="楷体" panose="02010609060101010101" pitchFamily="49" charset="-122"/>
              </a:rPr>
              <a:t>2020年    全面建成</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小康社会</a:t>
            </a:r>
            <a:r>
              <a:rPr lang="zh-CN" altLang="en-US" sz="1801" b="1">
                <a:latin typeface="楷体" panose="02010609060101010101" pitchFamily="49" charset="-122"/>
                <a:ea typeface="楷体" panose="02010609060101010101" pitchFamily="49" charset="-122"/>
                <a:cs typeface="楷体" panose="02010609060101010101" pitchFamily="49" charset="-122"/>
              </a:rPr>
              <a:t>。</a:t>
            </a:r>
          </a:p>
          <a:p>
            <a:r>
              <a:rPr lang="zh-CN" altLang="en-US" sz="1801" b="1">
                <a:solidFill>
                  <a:srgbClr val="FF0000"/>
                </a:solidFill>
                <a:latin typeface="楷体" panose="02010609060101010101" pitchFamily="49" charset="-122"/>
                <a:ea typeface="楷体" panose="02010609060101010101" pitchFamily="49" charset="-122"/>
                <a:cs typeface="楷体" panose="02010609060101010101" pitchFamily="49" charset="-122"/>
              </a:rPr>
              <a:t>2035年</a:t>
            </a:r>
            <a:r>
              <a:rPr lang="zh-CN" altLang="en-US" sz="1801" b="1">
                <a:latin typeface="楷体" panose="02010609060101010101" pitchFamily="49" charset="-122"/>
                <a:ea typeface="楷体" panose="02010609060101010101" pitchFamily="49" charset="-122"/>
                <a:cs typeface="楷体" panose="02010609060101010101" pitchFamily="49" charset="-122"/>
              </a:rPr>
              <a:t>    基本实现社会主义</a:t>
            </a:r>
            <a:r>
              <a:rPr lang="zh-CN" altLang="en-US" sz="1801" b="1">
                <a:solidFill>
                  <a:srgbClr val="FF0000"/>
                </a:solidFill>
                <a:latin typeface="黑体" panose="02010609060101010101" pitchFamily="49" charset="-122"/>
                <a:ea typeface="黑体" panose="02010609060101010101" pitchFamily="49" charset="-122"/>
                <a:cs typeface="楷体" panose="02010609060101010101" pitchFamily="49" charset="-122"/>
              </a:rPr>
              <a:t>现代化</a:t>
            </a:r>
            <a:r>
              <a:rPr lang="zh-CN" altLang="en-US" sz="1801" b="1">
                <a:latin typeface="楷体" panose="02010609060101010101" pitchFamily="49" charset="-122"/>
                <a:ea typeface="楷体" panose="02010609060101010101" pitchFamily="49" charset="-122"/>
                <a:cs typeface="楷体" panose="02010609060101010101" pitchFamily="49" charset="-122"/>
              </a:rPr>
              <a:t>。</a:t>
            </a:r>
            <a:endParaRPr lang="zh-CN" altLang="en-US" sz="1801">
              <a:latin typeface="楷体" panose="02010609060101010101" pitchFamily="49" charset="-122"/>
              <a:ea typeface="楷体" panose="02010609060101010101" pitchFamily="49" charset="-122"/>
              <a:cs typeface="楷体" panose="02010609060101010101" pitchFamily="49" charset="-122"/>
            </a:endParaRPr>
          </a:p>
          <a:p>
            <a:pPr>
              <a:lnSpc>
                <a:spcPct val="150000"/>
              </a:lnSpc>
              <a:spcBef>
                <a:spcPts val="0"/>
              </a:spcBef>
            </a:pPr>
            <a:r>
              <a:rPr lang="zh-CN" altLang="en-US" sz="1801"/>
              <a:t>        </a:t>
            </a:r>
            <a:r>
              <a:rPr lang="zh-CN" altLang="en-US" sz="1801" b="1">
                <a:solidFill>
                  <a:srgbClr val="3333CC"/>
                </a:solidFill>
                <a:sym typeface="+mn-ea"/>
              </a:rPr>
              <a:t>一代人有一代人的际遇和机缘，使命和挑战。你们与新世纪的中国一路同行，成长，中国的新时代一起追梦，圆梦。</a:t>
            </a:r>
            <a:endParaRPr lang="zh-CN" altLang="en-US" sz="1801"/>
          </a:p>
          <a:p>
            <a:pPr>
              <a:lnSpc>
                <a:spcPct val="150000"/>
              </a:lnSpc>
              <a:spcBef>
                <a:spcPts val="0"/>
              </a:spcBef>
            </a:pPr>
            <a:r>
              <a:rPr lang="zh-CN" altLang="en-US" sz="1801">
                <a:sym typeface="+mn-ea"/>
              </a:rPr>
              <a:t>        以上材料触发了你怎样的联想和思考？请据此写一篇文章，</a:t>
            </a:r>
            <a:r>
              <a:rPr lang="zh-CN" altLang="en-US" sz="1801" b="1" u="sng">
                <a:solidFill>
                  <a:srgbClr val="3333CC"/>
                </a:solidFill>
                <a:sym typeface="+mn-ea"/>
              </a:rPr>
              <a:t>想象它装进“时光瓶”留待2035年开启；给那时18岁的一代人阅读</a:t>
            </a:r>
            <a:r>
              <a:rPr lang="zh-CN" altLang="en-US" sz="1801">
                <a:sym typeface="+mn-ea"/>
              </a:rPr>
              <a:t>。</a:t>
            </a:r>
            <a:endParaRPr lang="zh-CN" altLang="en-US" sz="1801"/>
          </a:p>
        </p:txBody>
      </p:sp>
    </p:spTree>
    <p:custDataLst>
      <p:tags r:id="rId1"/>
    </p:custDataLst>
    <p:extLst>
      <p:ext uri="{BB962C8B-B14F-4D97-AF65-F5344CB8AC3E}">
        <p14:creationId xmlns:p14="http://schemas.microsoft.com/office/powerpoint/2010/main" val="3878630494"/>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8767" y="254968"/>
            <a:ext cx="7133378" cy="583682"/>
          </a:xfrm>
        </p:spPr>
        <p:txBody>
          <a:bodyPr/>
          <a:lstStyle/>
          <a:p>
            <a:pPr algn="ctr"/>
            <a:r>
              <a:rPr lang="zh-CN" altLang="en-US">
                <a:solidFill>
                  <a:srgbClr val="3333CC"/>
                </a:solidFill>
                <a:latin typeface="黑体" panose="02010609060101010101" pitchFamily="49" charset="-122"/>
                <a:ea typeface="黑体" panose="02010609060101010101" pitchFamily="49" charset="-122"/>
                <a:sym typeface="+mn-ea"/>
              </a:rPr>
              <a:t>与赤子书</a:t>
            </a:r>
          </a:p>
        </p:txBody>
      </p:sp>
      <p:sp>
        <p:nvSpPr>
          <p:cNvPr id="3" name="内容占位符 2"/>
          <p:cNvSpPr>
            <a:spLocks noGrp="1"/>
          </p:cNvSpPr>
          <p:nvPr>
            <p:ph idx="1"/>
          </p:nvPr>
        </p:nvSpPr>
        <p:spPr>
          <a:xfrm>
            <a:off x="194153" y="951841"/>
            <a:ext cx="8236091" cy="3395758"/>
          </a:xfrm>
        </p:spPr>
        <p:txBody>
          <a:bodyPr/>
          <a:lstStyle/>
          <a:p>
            <a:pPr>
              <a:lnSpc>
                <a:spcPct val="150000"/>
              </a:lnSpc>
              <a:spcBef>
                <a:spcPts val="0"/>
              </a:spcBef>
            </a:pPr>
            <a:r>
              <a:rPr lang="en-US" altLang="zh-CN" sz="1801" b="1" dirty="0">
                <a:latin typeface="宋体" panose="02010600030101010101" pitchFamily="2" charset="-122"/>
                <a:ea typeface="宋体" panose="02010600030101010101" pitchFamily="2" charset="-122"/>
              </a:rPr>
              <a:t>    </a:t>
            </a:r>
            <a:r>
              <a:rPr lang="zh-CN" altLang="en-US" sz="1801" b="1" dirty="0">
                <a:solidFill>
                  <a:srgbClr val="3333CC"/>
                </a:solidFill>
                <a:latin typeface="黑体" panose="02010609060101010101" pitchFamily="49" charset="-122"/>
                <a:ea typeface="黑体" panose="02010609060101010101" pitchFamily="49" charset="-122"/>
              </a:rPr>
              <a:t>你是否</a:t>
            </a:r>
            <a:r>
              <a:rPr lang="zh-CN" altLang="en-US" sz="1801" b="1" dirty="0">
                <a:latin typeface="宋体" panose="02010600030101010101" pitchFamily="2" charset="-122"/>
                <a:ea typeface="宋体" panose="02010600030101010101" pitchFamily="2" charset="-122"/>
              </a:rPr>
              <a:t>与我一样，回望茫茫苍穹之中璀璨夺目的星辰大海；昨夜猝不及防的一场大雪，已被晨曦明媚如初的日光点滴消融，</a:t>
            </a:r>
            <a:r>
              <a:rPr lang="zh-CN" altLang="en-US" sz="1801" b="1" dirty="0">
                <a:solidFill>
                  <a:srgbClr val="3333CC"/>
                </a:solidFill>
                <a:latin typeface="黑体" panose="02010609060101010101" pitchFamily="49" charset="-122"/>
                <a:ea typeface="黑体" panose="02010609060101010101" pitchFamily="49" charset="-122"/>
              </a:rPr>
              <a:t>你是否</a:t>
            </a:r>
            <a:r>
              <a:rPr lang="zh-CN" altLang="en-US" sz="1801" b="1" dirty="0">
                <a:latin typeface="宋体" panose="02010600030101010101" pitchFamily="2" charset="-122"/>
                <a:ea typeface="宋体" panose="02010600030101010101" pitchFamily="2" charset="-122"/>
              </a:rPr>
              <a:t>也站在雪白的银杏树下等待枝丫上最后一片雪花飘落；平生能被赠与几多欢愉，或是正气凛然、昂首挺胸的欢呼雀跃，或是三杯两盏淡酒、颔首低眉的浅浅吟唱。</a:t>
            </a:r>
            <a:r>
              <a:rPr lang="zh-CN" altLang="en-US" sz="1801" b="1" dirty="0">
                <a:solidFill>
                  <a:srgbClr val="3333CC"/>
                </a:solidFill>
                <a:latin typeface="黑体" panose="02010609060101010101" pitchFamily="49" charset="-122"/>
                <a:ea typeface="黑体" panose="02010609060101010101" pitchFamily="49" charset="-122"/>
              </a:rPr>
              <a:t>你是否</a:t>
            </a:r>
            <a:r>
              <a:rPr lang="zh-CN" altLang="en-US" sz="1801" b="1" dirty="0">
                <a:latin typeface="宋体" panose="02010600030101010101" pitchFamily="2" charset="-122"/>
                <a:ea typeface="宋体" panose="02010600030101010101" pitchFamily="2" charset="-122"/>
              </a:rPr>
              <a:t>与我一样，看到了斑斑点点的星光汇集而成的银河，它正向我们奔涌而来。</a:t>
            </a:r>
            <a:r>
              <a:rPr lang="zh-CN" altLang="en-US" sz="1801" b="1" u="sng" dirty="0">
                <a:latin typeface="宋体" panose="02010600030101010101" pitchFamily="2" charset="-122"/>
                <a:ea typeface="宋体" panose="02010600030101010101" pitchFamily="2" charset="-122"/>
              </a:rPr>
              <a:t>新时代的舞台已敞开，你是台上耀眼的明星，鼓动的掌声已为你响起</a:t>
            </a:r>
            <a:r>
              <a:rPr lang="zh-CN" altLang="en-US" sz="1801"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65199192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2943" t="58712" r="79920" b="24000"/>
          <a:stretch/>
        </p:blipFill>
        <p:spPr>
          <a:xfrm>
            <a:off x="285726" y="4250066"/>
            <a:ext cx="652714" cy="895022"/>
          </a:xfrm>
          <a:prstGeom prst="rect">
            <a:avLst/>
          </a:prstGeom>
        </p:spPr>
      </p:pic>
      <p:sp>
        <p:nvSpPr>
          <p:cNvPr id="2" name="矩形 1"/>
          <p:cNvSpPr/>
          <p:nvPr/>
        </p:nvSpPr>
        <p:spPr>
          <a:xfrm>
            <a:off x="938440" y="822961"/>
            <a:ext cx="7528904" cy="3539430"/>
          </a:xfrm>
          <a:prstGeom prst="rect">
            <a:avLst/>
          </a:prstGeom>
        </p:spPr>
        <p:txBody>
          <a:bodyPr wrap="square">
            <a:spAutoFit/>
          </a:bodyPr>
          <a:lstStyle/>
          <a:p>
            <a:r>
              <a:rPr lang="zh-CN" altLang="en-US" sz="2800" b="1" dirty="0">
                <a:solidFill>
                  <a:srgbClr val="C00000"/>
                </a:solidFill>
                <a:latin typeface="Hiragino Sans GB"/>
              </a:rPr>
              <a:t>第一，不是简单的让学生关注现实，要引领学生以语文的方式关心现实，再对现实进行深度思考。新课标提出以具体情境为载体，我们大量的现实生活应该转化为具体情境，进而在探究过程中培养思考能力。</a:t>
            </a:r>
            <a:endParaRPr lang="en-US" altLang="zh-CN" sz="2800" b="1" dirty="0">
              <a:solidFill>
                <a:srgbClr val="C00000"/>
              </a:solidFill>
              <a:latin typeface="Hiragino Sans GB"/>
            </a:endParaRPr>
          </a:p>
          <a:p>
            <a:r>
              <a:rPr lang="zh-CN" altLang="en-US" sz="2800" b="1" dirty="0">
                <a:solidFill>
                  <a:srgbClr val="C00000"/>
                </a:solidFill>
                <a:latin typeface="Hiragino Sans GB"/>
              </a:rPr>
              <a:t>第二，要有效训练学生的基本思维能力。</a:t>
            </a:r>
            <a:endParaRPr lang="en-US" altLang="zh-CN" sz="2800" b="1" dirty="0">
              <a:solidFill>
                <a:srgbClr val="C00000"/>
              </a:solidFill>
              <a:latin typeface="Hiragino Sans GB"/>
            </a:endParaRPr>
          </a:p>
          <a:p>
            <a:r>
              <a:rPr lang="zh-CN" altLang="en-US" sz="2800" b="1" dirty="0">
                <a:solidFill>
                  <a:srgbClr val="C00000"/>
                </a:solidFill>
                <a:latin typeface="Hiragino Sans GB"/>
              </a:rPr>
              <a:t>第三，要加强写作技巧和写作手法的训练，不是套路化的训练，而是个性化特色化的训练。</a:t>
            </a:r>
            <a:endParaRPr lang="zh-CN" altLang="en-US" sz="2800" b="1" dirty="0">
              <a:solidFill>
                <a:srgbClr val="C00000"/>
              </a:solidFill>
            </a:endParaRPr>
          </a:p>
        </p:txBody>
      </p:sp>
    </p:spTree>
    <p:extLst>
      <p:ext uri="{BB962C8B-B14F-4D97-AF65-F5344CB8AC3E}">
        <p14:creationId xmlns:p14="http://schemas.microsoft.com/office/powerpoint/2010/main" val="17497224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4874" y="364158"/>
            <a:ext cx="7782231" cy="4517387"/>
          </a:xfrm>
        </p:spPr>
        <p:txBody>
          <a:bodyPr/>
          <a:lstStyle/>
          <a:p>
            <a:pPr>
              <a:lnSpc>
                <a:spcPct val="150000"/>
              </a:lnSpc>
              <a:spcBef>
                <a:spcPts val="0"/>
              </a:spcBef>
            </a:pPr>
            <a:r>
              <a:rPr lang="en-US" altLang="zh-CN" sz="1801" b="1">
                <a:latin typeface="宋体" panose="02010600030101010101" pitchFamily="2" charset="-122"/>
                <a:ea typeface="宋体" panose="02010600030101010101" pitchFamily="2" charset="-122"/>
                <a:cs typeface="宋体" panose="02010600030101010101" pitchFamily="2" charset="-122"/>
              </a:rPr>
              <a:t>    </a:t>
            </a:r>
            <a:r>
              <a:rPr lang="zh-CN" altLang="en-US" sz="1801" b="1">
                <a:solidFill>
                  <a:srgbClr val="3333CC"/>
                </a:solidFill>
                <a:latin typeface="黑体" panose="02010609060101010101" pitchFamily="49" charset="-122"/>
                <a:ea typeface="黑体" panose="02010609060101010101" pitchFamily="49" charset="-122"/>
                <a:cs typeface="宋体" panose="02010600030101010101" pitchFamily="2" charset="-122"/>
              </a:rPr>
              <a:t>你断断续续感激的过去是什么模样？</a:t>
            </a:r>
            <a:r>
              <a:rPr lang="zh-CN" altLang="en-US" sz="1801" b="1">
                <a:latin typeface="宋体" panose="02010600030101010101" pitchFamily="2" charset="-122"/>
                <a:ea typeface="宋体" panose="02010600030101010101" pitchFamily="2" charset="-122"/>
                <a:cs typeface="宋体" panose="02010600030101010101" pitchFamily="2" charset="-122"/>
              </a:rPr>
              <a:t>2000年，千万“世纪宝宝”闪烁着明亮的双眼，拉开了21世纪的帷幕，而中国也迎来了属于它的新时代；2008年5月12日下午2时28分，一声巨响在岁月的修罗场上撕下了深不见底的疤痕，而短短几个月之后的鸟巢等待的是奥运圣火熊熊燃烧；2013年，在辽远空阔的无边宇宙中，“天宫一号”振翅腾飞，带给中国人一次全新的探索与体验；同年，公路“村村通”计划接近尾声，“精准扶贫”工作全面推进；2017年，网民规模高达7.22亿，互联网普及率超出全球平均水平；2018年，“世纪宝宝”们的成人礼已谢幕……这条时间轴，一点一点被光辉与闪烁耀眼的灯火占据，“现在”的标码正马不停蹄地向未来靠近。</a:t>
            </a:r>
          </a:p>
        </p:txBody>
      </p:sp>
    </p:spTree>
    <p:custDataLst>
      <p:tags r:id="rId1"/>
    </p:custDataLst>
    <p:extLst>
      <p:ext uri="{BB962C8B-B14F-4D97-AF65-F5344CB8AC3E}">
        <p14:creationId xmlns:p14="http://schemas.microsoft.com/office/powerpoint/2010/main" val="4278033013"/>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5146" y="310993"/>
            <a:ext cx="7689047" cy="4036607"/>
          </a:xfrm>
        </p:spPr>
        <p:txBody>
          <a:bodyPr/>
          <a:lstStyle/>
          <a:p>
            <a:pPr>
              <a:lnSpc>
                <a:spcPct val="150000"/>
              </a:lnSpc>
              <a:spcBef>
                <a:spcPts val="0"/>
              </a:spcBef>
            </a:pPr>
            <a:r>
              <a:rPr lang="en-US" altLang="zh-CN" sz="1801" b="1">
                <a:latin typeface="宋体" panose="02010600030101010101" pitchFamily="2" charset="-122"/>
                <a:ea typeface="宋体" panose="02010600030101010101" pitchFamily="2" charset="-122"/>
              </a:rPr>
              <a:t>    </a:t>
            </a:r>
            <a:r>
              <a:rPr lang="zh-CN" altLang="en-US" sz="1801" b="1">
                <a:solidFill>
                  <a:srgbClr val="3333CC"/>
                </a:solidFill>
                <a:latin typeface="黑体" panose="02010609060101010101" pitchFamily="49" charset="-122"/>
                <a:ea typeface="黑体" panose="02010609060101010101" pitchFamily="49" charset="-122"/>
              </a:rPr>
              <a:t>你问，梦想是什么颜色的？</a:t>
            </a:r>
            <a:r>
              <a:rPr lang="zh-CN" altLang="en-US" sz="1801" b="1">
                <a:latin typeface="宋体" panose="02010600030101010101" pitchFamily="2" charset="-122"/>
                <a:ea typeface="宋体" panose="02010600030101010101" pitchFamily="2" charset="-122"/>
              </a:rPr>
              <a:t>我回答，</a:t>
            </a:r>
            <a:r>
              <a:rPr lang="zh-CN" altLang="en-US" sz="1801" b="1" u="sng">
                <a:latin typeface="宋体" panose="02010600030101010101" pitchFamily="2" charset="-122"/>
                <a:ea typeface="宋体" panose="02010600030101010101" pitchFamily="2" charset="-122"/>
              </a:rPr>
              <a:t>梦想是</a:t>
            </a:r>
            <a:r>
              <a:rPr lang="zh-CN" altLang="en-US" sz="1801" b="1">
                <a:latin typeface="宋体" panose="02010600030101010101" pitchFamily="2" charset="-122"/>
                <a:ea typeface="宋体" panose="02010600030101010101" pitchFamily="2" charset="-122"/>
              </a:rPr>
              <a:t>初生花开娇艳欲滴的纯白，</a:t>
            </a:r>
            <a:r>
              <a:rPr lang="zh-CN" altLang="en-US" sz="1801" b="1" u="sng">
                <a:latin typeface="宋体" panose="02010600030101010101" pitchFamily="2" charset="-122"/>
                <a:ea typeface="宋体" panose="02010600030101010101" pitchFamily="2" charset="-122"/>
              </a:rPr>
              <a:t>是</a:t>
            </a:r>
            <a:r>
              <a:rPr lang="zh-CN" altLang="en-US" sz="1801" b="1">
                <a:latin typeface="宋体" panose="02010600030101010101" pitchFamily="2" charset="-122"/>
                <a:ea typeface="宋体" panose="02010600030101010101" pitchFamily="2" charset="-122"/>
              </a:rPr>
              <a:t>雏鹰展翅向往广阔的翠绿，</a:t>
            </a:r>
            <a:r>
              <a:rPr lang="zh-CN" altLang="en-US" sz="1801" b="1" u="sng">
                <a:latin typeface="宋体" panose="02010600030101010101" pitchFamily="2" charset="-122"/>
                <a:ea typeface="宋体" panose="02010600030101010101" pitchFamily="2" charset="-122"/>
              </a:rPr>
              <a:t>是</a:t>
            </a:r>
            <a:r>
              <a:rPr lang="zh-CN" altLang="en-US" sz="1801" b="1">
                <a:latin typeface="宋体" panose="02010600030101010101" pitchFamily="2" charset="-122"/>
                <a:ea typeface="宋体" panose="02010600030101010101" pitchFamily="2" charset="-122"/>
              </a:rPr>
              <a:t>翱翔天际畅游海底的深蓝，</a:t>
            </a:r>
            <a:r>
              <a:rPr lang="zh-CN" altLang="en-US" sz="1801" b="1" u="sng">
                <a:latin typeface="宋体" panose="02010600030101010101" pitchFamily="2" charset="-122"/>
                <a:ea typeface="宋体" panose="02010600030101010101" pitchFamily="2" charset="-122"/>
              </a:rPr>
              <a:t>是</a:t>
            </a:r>
            <a:r>
              <a:rPr lang="zh-CN" altLang="en-US" sz="1801" b="1">
                <a:latin typeface="宋体" panose="02010600030101010101" pitchFamily="2" charset="-122"/>
                <a:ea typeface="宋体" panose="02010600030101010101" pitchFamily="2" charset="-122"/>
              </a:rPr>
              <a:t>终有一日划破天空的闭合版、令世人为之嗟叹的金光璀璨！</a:t>
            </a:r>
            <a:r>
              <a:rPr lang="zh-CN" altLang="en-US" sz="1801" b="1" u="sng">
                <a:latin typeface="宋体" panose="02010600030101010101" pitchFamily="2" charset="-122"/>
                <a:ea typeface="宋体" panose="02010600030101010101" pitchFamily="2" charset="-122"/>
              </a:rPr>
              <a:t>这是梦想的颜色，这是属于中国的梦之彩</a:t>
            </a:r>
            <a:r>
              <a:rPr lang="zh-CN" altLang="en-US" sz="1801" b="1">
                <a:latin typeface="宋体" panose="02010600030101010101" pitchFamily="2" charset="-122"/>
                <a:ea typeface="宋体" panose="02010600030101010101" pitchFamily="2" charset="-122"/>
              </a:rPr>
              <a:t>！很幸运，我所扎根、生活的祖国，它从不允许任何一个人踽踽独行，无论前路或坦荡或坎坷，或一马平川或荆棘密布，它从未松懈过握紧每一个人的手，朝着梦想的前方奔跑，看到的终点种满鲜花，看到的终点拥有霓虹。</a:t>
            </a:r>
            <a:r>
              <a:rPr lang="zh-CN" altLang="en-US" sz="1801" b="1" u="sng">
                <a:solidFill>
                  <a:srgbClr val="3333CC"/>
                </a:solidFill>
                <a:latin typeface="宋体" panose="02010600030101010101" pitchFamily="2" charset="-122"/>
                <a:ea typeface="宋体" panose="02010600030101010101" pitchFamily="2" charset="-122"/>
              </a:rPr>
              <a:t>你是否与我一样，幸运与幸福</a:t>
            </a:r>
            <a:r>
              <a:rPr lang="zh-CN" altLang="en-US" sz="1801" b="1">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3817944330"/>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2877" y="310993"/>
            <a:ext cx="7766795" cy="4639154"/>
          </a:xfrm>
        </p:spPr>
        <p:txBody>
          <a:bodyPr/>
          <a:lstStyle/>
          <a:p>
            <a:pPr>
              <a:lnSpc>
                <a:spcPct val="150000"/>
              </a:lnSpc>
              <a:spcBef>
                <a:spcPts val="0"/>
              </a:spcBef>
            </a:pPr>
            <a:r>
              <a:rPr lang="en-US" altLang="zh-CN" sz="1801" b="1">
                <a:latin typeface="宋体" panose="02010600030101010101" pitchFamily="2" charset="-122"/>
                <a:ea typeface="宋体" panose="02010600030101010101" pitchFamily="2" charset="-122"/>
                <a:cs typeface="宋体" panose="02010600030101010101" pitchFamily="2" charset="-122"/>
              </a:rPr>
              <a:t>    </a:t>
            </a:r>
            <a:r>
              <a:rPr lang="zh-CN" altLang="en-US" sz="1801" b="1">
                <a:solidFill>
                  <a:srgbClr val="3333CC"/>
                </a:solidFill>
                <a:latin typeface="黑体" panose="02010609060101010101" pitchFamily="49" charset="-122"/>
                <a:ea typeface="黑体" panose="02010609060101010101" pitchFamily="49" charset="-122"/>
                <a:cs typeface="宋体" panose="02010600030101010101" pitchFamily="2" charset="-122"/>
              </a:rPr>
              <a:t>你是否感到些许迷茫：不是圣人不是盘古，从未拥有过拔山扛鼎的力量，何从被委以重任？</a:t>
            </a:r>
            <a:r>
              <a:rPr lang="zh-CN" altLang="en-US" sz="1801" b="1">
                <a:latin typeface="宋体" panose="02010600030101010101" pitchFamily="2" charset="-122"/>
                <a:ea typeface="宋体" panose="02010600030101010101" pitchFamily="2" charset="-122"/>
                <a:cs typeface="宋体" panose="02010600030101010101" pitchFamily="2" charset="-122"/>
              </a:rPr>
              <a:t>不要紧，这场属于我们18岁跨越时空的对话悄悄进行……全面建成小康社会、基本实现社会主义现代化的目标未曾停歇，需要的是每一个中国的新青年勇敢地向未来招手。</a:t>
            </a:r>
            <a:r>
              <a:rPr lang="zh-CN" altLang="en-US" sz="1801" b="1" u="sng">
                <a:latin typeface="宋体" panose="02010600030101010101" pitchFamily="2" charset="-122"/>
                <a:ea typeface="宋体" panose="02010600030101010101" pitchFamily="2" charset="-122"/>
                <a:cs typeface="宋体" panose="02010600030101010101" pitchFamily="2" charset="-122"/>
              </a:rPr>
              <a:t>请不要</a:t>
            </a:r>
            <a:r>
              <a:rPr lang="zh-CN" altLang="en-US" sz="1801" b="1">
                <a:latin typeface="宋体" panose="02010600030101010101" pitchFamily="2" charset="-122"/>
                <a:ea typeface="宋体" panose="02010600030101010101" pitchFamily="2" charset="-122"/>
                <a:cs typeface="宋体" panose="02010600030101010101" pitchFamily="2" charset="-122"/>
              </a:rPr>
              <a:t>因前人已铺好了星光大道而慵懒散漫；</a:t>
            </a:r>
            <a:r>
              <a:rPr lang="zh-CN" altLang="en-US" sz="1801" b="1" u="sng">
                <a:latin typeface="宋体" panose="02010600030101010101" pitchFamily="2" charset="-122"/>
                <a:ea typeface="宋体" panose="02010600030101010101" pitchFamily="2" charset="-122"/>
                <a:cs typeface="宋体" panose="02010600030101010101" pitchFamily="2" charset="-122"/>
              </a:rPr>
              <a:t>也不要</a:t>
            </a:r>
            <a:r>
              <a:rPr lang="zh-CN" altLang="en-US" sz="1801" b="1">
                <a:latin typeface="宋体" panose="02010600030101010101" pitchFamily="2" charset="-122"/>
                <a:ea typeface="宋体" panose="02010600030101010101" pitchFamily="2" charset="-122"/>
                <a:cs typeface="宋体" panose="02010600030101010101" pitchFamily="2" charset="-122"/>
              </a:rPr>
              <a:t>只为自己而活，既是社会主义的接班人，就请举旗标枪、时刻准备战斗，为打好小康社会攻坚战做好最夯实的基础。</a:t>
            </a:r>
            <a:r>
              <a:rPr lang="zh-CN" altLang="en-US" sz="1801" b="1" u="sng">
                <a:latin typeface="宋体" panose="02010600030101010101" pitchFamily="2" charset="-122"/>
                <a:ea typeface="宋体" panose="02010600030101010101" pitchFamily="2" charset="-122"/>
                <a:cs typeface="宋体" panose="02010600030101010101" pitchFamily="2" charset="-122"/>
              </a:rPr>
              <a:t>请学会做一位有情怀的人</a:t>
            </a:r>
            <a:r>
              <a:rPr lang="zh-CN" altLang="en-US" sz="1801" b="1">
                <a:latin typeface="宋体" panose="02010600030101010101" pitchFamily="2" charset="-122"/>
                <a:ea typeface="宋体" panose="02010600030101010101" pitchFamily="2" charset="-122"/>
                <a:cs typeface="宋体" panose="02010600030101010101" pitchFamily="2" charset="-122"/>
              </a:rPr>
              <a:t>，不为“钱途”而拼搏，成为钱理群先生所说的“精致的利己主义者”；</a:t>
            </a:r>
            <a:r>
              <a:rPr lang="zh-CN" altLang="en-US" sz="1801" b="1" u="sng">
                <a:latin typeface="宋体" panose="02010600030101010101" pitchFamily="2" charset="-122"/>
                <a:ea typeface="宋体" panose="02010600030101010101" pitchFamily="2" charset="-122"/>
                <a:cs typeface="宋体" panose="02010600030101010101" pitchFamily="2" charset="-122"/>
              </a:rPr>
              <a:t>请学会做一位有思考的人</a:t>
            </a:r>
            <a:r>
              <a:rPr lang="zh-CN" altLang="en-US" sz="1801" b="1">
                <a:latin typeface="宋体" panose="02010600030101010101" pitchFamily="2" charset="-122"/>
                <a:ea typeface="宋体" panose="02010600030101010101" pitchFamily="2" charset="-122"/>
                <a:cs typeface="宋体" panose="02010600030101010101" pitchFamily="2" charset="-122"/>
              </a:rPr>
              <a:t>，现代化的脚步正渐渐吞噬人类最原始的灵魂，不被机器左右，不被人工智能占据了理智，因为你才是高万物一等、富有思考灵性的个体。</a:t>
            </a:r>
          </a:p>
        </p:txBody>
      </p:sp>
    </p:spTree>
    <p:extLst>
      <p:ext uri="{BB962C8B-B14F-4D97-AF65-F5344CB8AC3E}">
        <p14:creationId xmlns:p14="http://schemas.microsoft.com/office/powerpoint/2010/main" val="3163939404"/>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0010" y="218953"/>
            <a:ext cx="7819961" cy="4678028"/>
          </a:xfrm>
        </p:spPr>
        <p:txBody>
          <a:bodyPr/>
          <a:lstStyle/>
          <a:p>
            <a:pPr>
              <a:lnSpc>
                <a:spcPct val="150000"/>
              </a:lnSpc>
              <a:spcBef>
                <a:spcPts val="0"/>
              </a:spcBef>
            </a:pPr>
            <a:r>
              <a:rPr lang="en-US" altLang="zh-CN" sz="1801" b="1">
                <a:latin typeface="宋体" panose="02010600030101010101" pitchFamily="2" charset="-122"/>
                <a:ea typeface="宋体" panose="02010600030101010101" pitchFamily="2" charset="-122"/>
                <a:cs typeface="宋体" panose="02010600030101010101" pitchFamily="2" charset="-122"/>
              </a:rPr>
              <a:t>    </a:t>
            </a:r>
            <a:r>
              <a:rPr lang="zh-CN" altLang="en-US" sz="1801" b="1">
                <a:solidFill>
                  <a:srgbClr val="3333CC"/>
                </a:solidFill>
                <a:latin typeface="黑体" panose="02010609060101010101" pitchFamily="49" charset="-122"/>
                <a:ea typeface="黑体" panose="02010609060101010101" pitchFamily="49" charset="-122"/>
                <a:cs typeface="宋体" panose="02010600030101010101" pitchFamily="2" charset="-122"/>
              </a:rPr>
              <a:t>还有什么值得中国新青年去畏惧？</a:t>
            </a:r>
            <a:r>
              <a:rPr lang="zh-CN" altLang="en-US" sz="1801" b="1" u="sng">
                <a:latin typeface="宋体" panose="02010600030101010101" pitchFamily="2" charset="-122"/>
                <a:ea typeface="宋体" panose="02010600030101010101" pitchFamily="2" charset="-122"/>
                <a:cs typeface="宋体" panose="02010600030101010101" pitchFamily="2" charset="-122"/>
              </a:rPr>
              <a:t>大学生村官秦玥飞放弃提拔的机会，用“造血”建设乡村；卧底非洲的中国少年黄泓翔，冒生命危险揭露血腥象牙秘密贸易</a:t>
            </a:r>
            <a:r>
              <a:rPr lang="zh-CN" altLang="en-US" sz="1801" b="1">
                <a:latin typeface="宋体" panose="02010600030101010101" pitchFamily="2" charset="-122"/>
                <a:ea typeface="宋体" panose="02010600030101010101" pitchFamily="2" charset="-122"/>
                <a:cs typeface="宋体" panose="02010600030101010101" pitchFamily="2" charset="-122"/>
              </a:rPr>
              <a:t>……正如他们一样，不去评论谁有价值，这正是社会主义新青年让世人瞠目结舌、无法企及的高度。</a:t>
            </a:r>
          </a:p>
          <a:p>
            <a:pPr>
              <a:lnSpc>
                <a:spcPct val="150000"/>
              </a:lnSpc>
              <a:spcBef>
                <a:spcPts val="0"/>
              </a:spcBef>
            </a:pPr>
            <a:r>
              <a:rPr lang="zh-CN" altLang="en-US" sz="1801" b="1">
                <a:latin typeface="宋体" panose="02010600030101010101" pitchFamily="2" charset="-122"/>
                <a:ea typeface="宋体" panose="02010600030101010101" pitchFamily="2" charset="-122"/>
                <a:cs typeface="宋体" panose="02010600030101010101" pitchFamily="2" charset="-122"/>
              </a:rPr>
              <a:t>    没有什么好犹豫的，你终会逃离捆绑自我的枷锁，迈开环绕梦想踯躅不前的脚步去呐喊，去超越！“寄意寒星荃不察，我以我血荐轩辕”，</a:t>
            </a:r>
            <a:r>
              <a:rPr lang="zh-CN" altLang="en-US" sz="1801" b="1" u="sng">
                <a:latin typeface="宋体" panose="02010600030101010101" pitchFamily="2" charset="-122"/>
                <a:ea typeface="宋体" panose="02010600030101010101" pitchFamily="2" charset="-122"/>
                <a:cs typeface="宋体" panose="02010600030101010101" pitchFamily="2" charset="-122"/>
              </a:rPr>
              <a:t>新时代的中国青年们，请以独立之志，做合群之事，敢于担当，敢于突破与创新，没有什么能被称作不可能</a:t>
            </a:r>
            <a:r>
              <a:rPr lang="zh-CN" altLang="en-US" sz="1801" b="1">
                <a:latin typeface="宋体" panose="02010600030101010101" pitchFamily="2" charset="-122"/>
                <a:ea typeface="宋体" panose="02010600030101010101" pitchFamily="2" charset="-122"/>
                <a:cs typeface="宋体" panose="02010600030101010101" pitchFamily="2" charset="-122"/>
              </a:rPr>
              <a:t>。</a:t>
            </a:r>
          </a:p>
          <a:p>
            <a:pPr>
              <a:lnSpc>
                <a:spcPct val="150000"/>
              </a:lnSpc>
              <a:spcBef>
                <a:spcPts val="0"/>
              </a:spcBef>
            </a:pPr>
            <a:r>
              <a:rPr lang="zh-CN" altLang="en-US" sz="1801" b="1">
                <a:latin typeface="宋体" panose="02010600030101010101" pitchFamily="2" charset="-122"/>
                <a:ea typeface="宋体" panose="02010600030101010101" pitchFamily="2" charset="-122"/>
                <a:cs typeface="宋体" panose="02010600030101010101" pitchFamily="2" charset="-122"/>
              </a:rPr>
              <a:t>    </a:t>
            </a:r>
            <a:r>
              <a:rPr lang="zh-CN" altLang="en-US" sz="1801" b="1" u="sng">
                <a:latin typeface="宋体" panose="02010600030101010101" pitchFamily="2" charset="-122"/>
                <a:ea typeface="宋体" panose="02010600030101010101" pitchFamily="2" charset="-122"/>
                <a:cs typeface="宋体" panose="02010600030101010101" pitchFamily="2" charset="-122"/>
              </a:rPr>
              <a:t>舞台已为你搭建好，及时成为不了镁光灯下耀眼的明星，也可以做一位台下默默鼓掌的人</a:t>
            </a:r>
            <a:r>
              <a:rPr lang="zh-CN" altLang="en-US" sz="1801" b="1">
                <a:latin typeface="宋体" panose="02010600030101010101" pitchFamily="2" charset="-122"/>
                <a:ea typeface="宋体" panose="02010600030101010101" pitchFamily="2" charset="-122"/>
                <a:cs typeface="宋体" panose="02010600030101010101" pitchFamily="2" charset="-122"/>
              </a:rPr>
              <a:t>。</a:t>
            </a:r>
          </a:p>
        </p:txBody>
      </p:sp>
    </p:spTree>
    <p:extLst>
      <p:ext uri="{BB962C8B-B14F-4D97-AF65-F5344CB8AC3E}">
        <p14:creationId xmlns:p14="http://schemas.microsoft.com/office/powerpoint/2010/main" val="4079418718"/>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4575" y="232673"/>
            <a:ext cx="7885704" cy="4665451"/>
          </a:xfrm>
        </p:spPr>
        <p:txBody>
          <a:bodyPr/>
          <a:lstStyle/>
          <a:p>
            <a:pPr>
              <a:lnSpc>
                <a:spcPct val="150000"/>
              </a:lnSpc>
              <a:spcBef>
                <a:spcPts val="0"/>
              </a:spcBef>
            </a:pPr>
            <a:r>
              <a:rPr lang="zh-CN" altLang="en-US" sz="2161"/>
              <a:t>（2018•卷Ⅱ）阅读下面的材料，根据要求写作。    </a:t>
            </a:r>
          </a:p>
          <a:p>
            <a:pPr>
              <a:lnSpc>
                <a:spcPct val="150000"/>
              </a:lnSpc>
              <a:spcBef>
                <a:spcPts val="0"/>
              </a:spcBef>
            </a:pPr>
            <a:r>
              <a:rPr lang="zh-CN" altLang="en-US" sz="2161"/>
              <a:t>        </a:t>
            </a:r>
            <a:r>
              <a:rPr lang="zh-CN" altLang="en-US" sz="2161" b="1">
                <a:latin typeface="楷体" panose="02010609060101010101" pitchFamily="49" charset="-122"/>
                <a:ea typeface="楷体" panose="02010609060101010101" pitchFamily="49" charset="-122"/>
                <a:cs typeface="楷体" panose="02010609060101010101" pitchFamily="49" charset="-122"/>
              </a:rPr>
              <a:t>“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endParaRPr lang="zh-CN" altLang="en-US" sz="2161"/>
          </a:p>
          <a:p>
            <a:pPr>
              <a:lnSpc>
                <a:spcPct val="150000"/>
              </a:lnSpc>
              <a:spcBef>
                <a:spcPts val="0"/>
              </a:spcBef>
            </a:pPr>
            <a:r>
              <a:rPr lang="zh-CN" altLang="en-US" sz="2161"/>
              <a:t>        要求：综合材料内容及含意，选好角度，确定立意，明确文体，自拟标题；不要套作，不得抄袭；不少于800字。</a:t>
            </a:r>
          </a:p>
        </p:txBody>
      </p:sp>
    </p:spTree>
    <p:extLst>
      <p:ext uri="{BB962C8B-B14F-4D97-AF65-F5344CB8AC3E}">
        <p14:creationId xmlns:p14="http://schemas.microsoft.com/office/powerpoint/2010/main" val="250189993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4575" y="232673"/>
            <a:ext cx="7885704" cy="4665451"/>
          </a:xfrm>
        </p:spPr>
        <p:txBody>
          <a:bodyPr/>
          <a:lstStyle/>
          <a:p>
            <a:pPr>
              <a:lnSpc>
                <a:spcPct val="150000"/>
              </a:lnSpc>
              <a:spcBef>
                <a:spcPts val="0"/>
              </a:spcBef>
            </a:pPr>
            <a:r>
              <a:rPr lang="zh-CN" altLang="en-US" sz="2161"/>
              <a:t>（2018•卷Ⅱ）阅读下面的材料，根据要求写作。    </a:t>
            </a:r>
          </a:p>
          <a:p>
            <a:pPr>
              <a:lnSpc>
                <a:spcPct val="150000"/>
              </a:lnSpc>
              <a:spcBef>
                <a:spcPts val="0"/>
              </a:spcBef>
            </a:pPr>
            <a:r>
              <a:rPr lang="zh-CN" altLang="en-US" sz="2161"/>
              <a:t>        </a:t>
            </a:r>
            <a:r>
              <a:rPr lang="zh-CN" altLang="en-US" sz="2161" b="1">
                <a:latin typeface="楷体" panose="02010609060101010101" pitchFamily="49" charset="-122"/>
                <a:ea typeface="楷体" panose="02010609060101010101" pitchFamily="49" charset="-122"/>
                <a:cs typeface="楷体" panose="02010609060101010101" pitchFamily="49" charset="-122"/>
              </a:rPr>
              <a:t>“二战”期间，为了加强对战机的防护，英美军方调查了作战后</a:t>
            </a:r>
            <a:r>
              <a:rPr lang="zh-CN" altLang="en-US" sz="2161" b="1">
                <a:solidFill>
                  <a:srgbClr val="3333CC"/>
                </a:solidFill>
                <a:latin typeface="黑体" panose="02010609060101010101" pitchFamily="49" charset="-122"/>
                <a:ea typeface="黑体" panose="02010609060101010101" pitchFamily="49" charset="-122"/>
                <a:cs typeface="楷体" panose="02010609060101010101" pitchFamily="49" charset="-122"/>
              </a:rPr>
              <a:t>幸存飞机上弹痕的分布</a:t>
            </a:r>
            <a:r>
              <a:rPr lang="zh-CN" altLang="en-US" sz="2161" b="1">
                <a:latin typeface="楷体" panose="02010609060101010101" pitchFamily="49" charset="-122"/>
                <a:ea typeface="楷体" panose="02010609060101010101" pitchFamily="49" charset="-122"/>
                <a:cs typeface="楷体" panose="02010609060101010101" pitchFamily="49" charset="-122"/>
              </a:rPr>
              <a:t>，</a:t>
            </a:r>
            <a:r>
              <a:rPr lang="zh-CN" altLang="en-US" sz="2161" b="1">
                <a:solidFill>
                  <a:srgbClr val="3333CC"/>
                </a:solidFill>
                <a:latin typeface="黑体" panose="02010609060101010101" pitchFamily="49" charset="-122"/>
                <a:ea typeface="黑体" panose="02010609060101010101" pitchFamily="49" charset="-122"/>
                <a:cs typeface="楷体" panose="02010609060101010101" pitchFamily="49" charset="-122"/>
              </a:rPr>
              <a:t>决定哪里弹痕多就加强哪里</a:t>
            </a:r>
            <a:r>
              <a:rPr lang="zh-CN" altLang="en-US" sz="2161" b="1">
                <a:latin typeface="楷体" panose="02010609060101010101" pitchFamily="49" charset="-122"/>
                <a:ea typeface="楷体" panose="02010609060101010101" pitchFamily="49" charset="-122"/>
                <a:cs typeface="楷体" panose="02010609060101010101" pitchFamily="49" charset="-122"/>
              </a:rPr>
              <a:t>。然而统计学家沃德力排众议，指出</a:t>
            </a:r>
            <a:r>
              <a:rPr lang="zh-CN" altLang="en-US" sz="2161" b="1">
                <a:solidFill>
                  <a:srgbClr val="FF0000"/>
                </a:solidFill>
                <a:latin typeface="黑体" panose="02010609060101010101" pitchFamily="49" charset="-122"/>
                <a:ea typeface="黑体" panose="02010609060101010101" pitchFamily="49" charset="-122"/>
                <a:cs typeface="楷体" panose="02010609060101010101" pitchFamily="49" charset="-122"/>
              </a:rPr>
              <a:t>更应该注意弹痕少的部位，因为这些部位受到重创的战机，很难有机会返航，而这部分数据被忽略了</a:t>
            </a:r>
            <a:r>
              <a:rPr lang="zh-CN" altLang="en-US" sz="2161" b="1">
                <a:latin typeface="楷体" panose="02010609060101010101" pitchFamily="49" charset="-122"/>
                <a:ea typeface="楷体" panose="02010609060101010101" pitchFamily="49" charset="-122"/>
                <a:cs typeface="楷体" panose="02010609060101010101" pitchFamily="49" charset="-122"/>
              </a:rPr>
              <a:t>。</a:t>
            </a:r>
            <a:r>
              <a:rPr lang="zh-CN" altLang="en-US" sz="2161" b="1" u="sng">
                <a:latin typeface="楷体" panose="02010609060101010101" pitchFamily="49" charset="-122"/>
                <a:ea typeface="楷体" panose="02010609060101010101" pitchFamily="49" charset="-122"/>
                <a:cs typeface="楷体" panose="02010609060101010101" pitchFamily="49" charset="-122"/>
              </a:rPr>
              <a:t>事实证明，沃德是正确的</a:t>
            </a:r>
            <a:r>
              <a:rPr lang="zh-CN" altLang="en-US" sz="2161" b="1">
                <a:latin typeface="楷体" panose="02010609060101010101" pitchFamily="49" charset="-122"/>
                <a:ea typeface="楷体" panose="02010609060101010101" pitchFamily="49" charset="-122"/>
                <a:cs typeface="楷体" panose="02010609060101010101" pitchFamily="49" charset="-122"/>
              </a:rPr>
              <a:t>。</a:t>
            </a:r>
            <a:endParaRPr lang="zh-CN" altLang="en-US" sz="2161"/>
          </a:p>
          <a:p>
            <a:pPr>
              <a:lnSpc>
                <a:spcPct val="150000"/>
              </a:lnSpc>
              <a:spcBef>
                <a:spcPts val="0"/>
              </a:spcBef>
            </a:pPr>
            <a:r>
              <a:rPr lang="zh-CN" altLang="en-US" sz="2161"/>
              <a:t>        要求：</a:t>
            </a:r>
            <a:r>
              <a:rPr lang="zh-CN" altLang="en-US" sz="2161">
                <a:solidFill>
                  <a:srgbClr val="3333CC"/>
                </a:solidFill>
              </a:rPr>
              <a:t>综合材料内容及含意，选好角度，确定立意，明确文体，自拟标题</a:t>
            </a:r>
            <a:r>
              <a:rPr lang="zh-CN" altLang="en-US" sz="2161"/>
              <a:t>；不要套作，不得抄袭；不少于800字。</a:t>
            </a:r>
          </a:p>
        </p:txBody>
      </p:sp>
    </p:spTree>
    <p:extLst>
      <p:ext uri="{BB962C8B-B14F-4D97-AF65-F5344CB8AC3E}">
        <p14:creationId xmlns:p14="http://schemas.microsoft.com/office/powerpoint/2010/main" val="3420506548"/>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2148" y="280694"/>
            <a:ext cx="8088421" cy="4440211"/>
          </a:xfrm>
        </p:spPr>
        <p:txBody>
          <a:bodyPr/>
          <a:lstStyle/>
          <a:p>
            <a:pPr algn="ctr">
              <a:lnSpc>
                <a:spcPct val="150000"/>
              </a:lnSpc>
              <a:spcBef>
                <a:spcPts val="0"/>
              </a:spcBef>
            </a:pPr>
            <a:r>
              <a:rPr lang="zh-CN" altLang="en-US" sz="1801" b="1" dirty="0">
                <a:solidFill>
                  <a:srgbClr val="3333CC"/>
                </a:solidFill>
              </a:rPr>
              <a:t>看到看不到的</a:t>
            </a:r>
          </a:p>
          <a:p>
            <a:pPr>
              <a:lnSpc>
                <a:spcPct val="150000"/>
              </a:lnSpc>
              <a:spcBef>
                <a:spcPts val="0"/>
              </a:spcBef>
            </a:pPr>
            <a:r>
              <a:rPr lang="zh-CN" altLang="en-US" sz="1801" dirty="0"/>
              <a:t>        轰轰烈烈的空战过后，专家对伤痕累累的战机进行整修。所有的人都只看到了幸存战机弹痕多的部位，只有沃德看到了别人没有看到的——幸存战机之所以幸存，是因为受伤的部位并不致命，而真正应该受到重视的那些伤口，却早已随着失事战机消逝在硝烟与炮火中。</a:t>
            </a:r>
          </a:p>
          <a:p>
            <a:pPr>
              <a:lnSpc>
                <a:spcPct val="150000"/>
              </a:lnSpc>
              <a:spcBef>
                <a:spcPts val="0"/>
              </a:spcBef>
            </a:pPr>
            <a:r>
              <a:rPr lang="zh-CN" altLang="en-US" sz="1801" dirty="0"/>
              <a:t>        </a:t>
            </a:r>
            <a:r>
              <a:rPr lang="zh-CN" altLang="en-US" sz="1801" b="1" dirty="0"/>
              <a:t>如果</a:t>
            </a:r>
            <a:r>
              <a:rPr lang="zh-CN" altLang="en-US" sz="1801" dirty="0"/>
              <a:t>没有沃德这样的人，以自己独到的眼光看到了被忽略的内容，那么对战机的加固将是徒劳的，甚至会如“马掌钉与将军”的故事一样，导致整个国家的覆灭。</a:t>
            </a:r>
            <a:r>
              <a:rPr lang="zh-CN" altLang="en-US" sz="1801" b="1" dirty="0">
                <a:solidFill>
                  <a:srgbClr val="3333CC"/>
                </a:solidFill>
              </a:rPr>
              <a:t>看到别人所看不到的，只有这样，才能防止被一叶障目而不见泰山，才能做出正确的决策</a:t>
            </a:r>
            <a:r>
              <a:rPr lang="zh-CN" altLang="en-US" sz="1801" dirty="0"/>
              <a:t>。</a:t>
            </a:r>
          </a:p>
        </p:txBody>
      </p:sp>
    </p:spTree>
    <p:extLst>
      <p:ext uri="{BB962C8B-B14F-4D97-AF65-F5344CB8AC3E}">
        <p14:creationId xmlns:p14="http://schemas.microsoft.com/office/powerpoint/2010/main" val="3771448200"/>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567" y="280694"/>
            <a:ext cx="7890278" cy="4683745"/>
          </a:xfrm>
        </p:spPr>
        <p:txBody>
          <a:bodyPr/>
          <a:lstStyle/>
          <a:p>
            <a:pPr>
              <a:lnSpc>
                <a:spcPct val="150000"/>
              </a:lnSpc>
              <a:spcBef>
                <a:spcPts val="0"/>
              </a:spcBef>
            </a:pPr>
            <a:r>
              <a:rPr lang="en-US" altLang="zh-CN" sz="1801"/>
              <a:t>   </a:t>
            </a:r>
            <a:r>
              <a:rPr lang="zh-CN" altLang="en-US" sz="1801"/>
              <a:t>“</a:t>
            </a:r>
            <a:r>
              <a:rPr lang="zh-CN" altLang="en-US" sz="1801" u="sng"/>
              <a:t>成功的花，人们只惊羡现时的明艳!然而当初她的芽儿，浸透了奋斗的泪泉，洒遍了牺牲的血雨。”冰心的诗句也正是揭示了这一道理</a:t>
            </a:r>
            <a:r>
              <a:rPr lang="zh-CN" altLang="en-US" sz="1801"/>
              <a:t>。</a:t>
            </a:r>
            <a:r>
              <a:rPr lang="zh-CN" altLang="en-US" sz="1801">
                <a:solidFill>
                  <a:srgbClr val="3333CC"/>
                </a:solidFill>
              </a:rPr>
              <a:t>当我们看待成功者、看待残酷筛选下的“幸存者”时，我们应扪心自问，自己是否只看到了他们所展现的光鲜亮丽的一面，将他们的成功看得唾手可得，却忽略了成功者每一份今日的成就，背后都凝结着昔日的血与泪</a:t>
            </a:r>
            <a:r>
              <a:rPr lang="zh-CN" altLang="en-US" sz="1801"/>
              <a:t>？</a:t>
            </a:r>
          </a:p>
          <a:p>
            <a:pPr>
              <a:lnSpc>
                <a:spcPct val="150000"/>
              </a:lnSpc>
              <a:spcBef>
                <a:spcPts val="0"/>
              </a:spcBef>
            </a:pPr>
            <a:r>
              <a:rPr lang="zh-CN" altLang="en-US" sz="1801"/>
              <a:t>        </a:t>
            </a:r>
            <a:r>
              <a:rPr lang="zh-CN" altLang="en-US" sz="1801" u="sng"/>
              <a:t>德摩斯梯尼之所以成为千古留名的雄辩家，背后是十年如一日口含石头对着大海演讲的决心;“黑曼巴”科比之所以统治篮球界，是因为每天凌晨四点都在洛杉矶迎着朝阳奔跑</a:t>
            </a:r>
            <a:r>
              <a:rPr lang="zh-CN" altLang="en-US" sz="1801"/>
              <a:t>。</a:t>
            </a:r>
            <a:r>
              <a:rPr lang="zh-CN" altLang="en-US" sz="1801">
                <a:solidFill>
                  <a:srgbClr val="3333CC"/>
                </a:solidFill>
              </a:rPr>
              <a:t>看到别人所忽略的，因为那很可能蕴含着所有伟大背后的秘密。即使无法成为伟大，看到成功背后的汗水，然后向着它努力;或是看看遗憾落幕的人，然后补足自己的短板，也至少能让你我免于平庸，成为时代洪流的“幸存者</a:t>
            </a:r>
            <a:r>
              <a:rPr lang="zh-CN" altLang="en-US" sz="1801"/>
              <a:t>”。</a:t>
            </a:r>
          </a:p>
        </p:txBody>
      </p:sp>
    </p:spTree>
    <p:extLst>
      <p:ext uri="{BB962C8B-B14F-4D97-AF65-F5344CB8AC3E}">
        <p14:creationId xmlns:p14="http://schemas.microsoft.com/office/powerpoint/2010/main" val="2160230159"/>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7970" y="280694"/>
            <a:ext cx="8004613" cy="4683745"/>
          </a:xfrm>
        </p:spPr>
        <p:txBody>
          <a:bodyPr/>
          <a:lstStyle/>
          <a:p>
            <a:pPr>
              <a:lnSpc>
                <a:spcPct val="150000"/>
              </a:lnSpc>
              <a:spcBef>
                <a:spcPts val="0"/>
              </a:spcBef>
            </a:pPr>
            <a:r>
              <a:rPr lang="en-US" altLang="zh-CN" sz="1801" dirty="0"/>
              <a:t>       </a:t>
            </a:r>
            <a:r>
              <a:rPr lang="en-US" altLang="zh-CN" sz="1801" b="1" dirty="0">
                <a:solidFill>
                  <a:srgbClr val="3333CC"/>
                </a:solidFill>
              </a:rPr>
              <a:t>但是否所有被忽视的都有价值?</a:t>
            </a:r>
            <a:r>
              <a:rPr lang="en-US" altLang="zh-CN" sz="1801" dirty="0"/>
              <a:t>并非如此。看到别人看不到的，不意味着必须要将自己慧眼独识的内容加以利用，而是在仔细辨别与考量的基础上有所取舍。哪怕这一部分只有1%是有益的，但全面的眼光与独到的思维的也可能会带来100%的改变，这即是成功。 </a:t>
            </a:r>
          </a:p>
          <a:p>
            <a:pPr>
              <a:lnSpc>
                <a:spcPct val="150000"/>
              </a:lnSpc>
              <a:spcBef>
                <a:spcPts val="0"/>
              </a:spcBef>
            </a:pPr>
            <a:r>
              <a:rPr lang="zh-CN" altLang="en-US" sz="1801" dirty="0"/>
              <a:t>        巴尔扎克曾说过：“真理喜欢捉弄人，他总是给你看虚幻的真相，然后自己藏在别处偷笑”。任何时候看待任何事物都要全面，我们的眼中都不能只看到应当看到的，更应该用智慧的头脑寻找看不到的部分。</a:t>
            </a:r>
          </a:p>
          <a:p>
            <a:pPr>
              <a:lnSpc>
                <a:spcPct val="150000"/>
              </a:lnSpc>
              <a:spcBef>
                <a:spcPts val="0"/>
              </a:spcBef>
            </a:pPr>
            <a:r>
              <a:rPr lang="zh-CN" altLang="en-US" sz="1801" dirty="0"/>
              <a:t>       </a:t>
            </a:r>
            <a:r>
              <a:rPr lang="zh-CN" altLang="en-US" sz="1801" b="1" dirty="0">
                <a:solidFill>
                  <a:srgbClr val="3333CC"/>
                </a:solidFill>
              </a:rPr>
              <a:t> 或许真理正藏在其中等待发掘，它将使我们免于平庸，甚至走向伟大</a:t>
            </a:r>
          </a:p>
        </p:txBody>
      </p:sp>
    </p:spTree>
    <p:extLst>
      <p:ext uri="{BB962C8B-B14F-4D97-AF65-F5344CB8AC3E}">
        <p14:creationId xmlns:p14="http://schemas.microsoft.com/office/powerpoint/2010/main" val="3060512269"/>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0257" y="217809"/>
            <a:ext cx="8004041" cy="4790648"/>
          </a:xfrm>
        </p:spPr>
        <p:txBody>
          <a:bodyPr/>
          <a:lstStyle/>
          <a:p>
            <a:pPr>
              <a:lnSpc>
                <a:spcPct val="200000"/>
              </a:lnSpc>
              <a:spcBef>
                <a:spcPts val="0"/>
              </a:spcBef>
            </a:pPr>
            <a:r>
              <a:rPr lang="zh-CN" altLang="en-US" sz="2161"/>
              <a:t>（2018•卷Ⅲ）阅读下面的材料，根据要求写作。</a:t>
            </a:r>
          </a:p>
          <a:p>
            <a:pPr>
              <a:lnSpc>
                <a:spcPct val="200000"/>
              </a:lnSpc>
              <a:spcBef>
                <a:spcPts val="0"/>
              </a:spcBef>
            </a:pPr>
            <a:r>
              <a:rPr lang="zh-CN" altLang="en-US" sz="2161">
                <a:latin typeface="楷体" panose="02010609060101010101" pitchFamily="49" charset="-122"/>
                <a:ea typeface="楷体" panose="02010609060101010101" pitchFamily="49" charset="-122"/>
                <a:cs typeface="楷体" panose="02010609060101010101" pitchFamily="49" charset="-122"/>
              </a:rPr>
              <a:t>   </a:t>
            </a:r>
            <a:r>
              <a:rPr lang="zh-CN" altLang="en-US" sz="2161" u="sng">
                <a:latin typeface="楷体" panose="02010609060101010101" pitchFamily="49" charset="-122"/>
                <a:ea typeface="楷体" panose="02010609060101010101" pitchFamily="49" charset="-122"/>
                <a:cs typeface="楷体" panose="02010609060101010101" pitchFamily="49" charset="-122"/>
              </a:rPr>
              <a:t>时间就是金钱，效率就是生命</a:t>
            </a:r>
            <a:r>
              <a:rPr lang="zh-CN" altLang="en-US" sz="2161">
                <a:latin typeface="楷体" panose="02010609060101010101" pitchFamily="49" charset="-122"/>
                <a:ea typeface="楷体" panose="02010609060101010101" pitchFamily="49" charset="-122"/>
                <a:cs typeface="楷体" panose="02010609060101010101" pitchFamily="49" charset="-122"/>
              </a:rPr>
              <a:t>——特区口号，</a:t>
            </a:r>
            <a:r>
              <a:rPr lang="zh-CN" altLang="en-US" sz="2161" b="1">
                <a:solidFill>
                  <a:srgbClr val="3333CC"/>
                </a:solidFill>
                <a:latin typeface="黑体" panose="02010609060101010101" pitchFamily="49" charset="-122"/>
                <a:ea typeface="黑体" panose="02010609060101010101" pitchFamily="49" charset="-122"/>
                <a:cs typeface="黑体" panose="02010609060101010101" pitchFamily="49" charset="-122"/>
              </a:rPr>
              <a:t>深圳，1981</a:t>
            </a:r>
            <a:endParaRPr lang="zh-CN" altLang="en-US" sz="2161">
              <a:latin typeface="楷体" panose="02010609060101010101" pitchFamily="49" charset="-122"/>
              <a:ea typeface="楷体" panose="02010609060101010101" pitchFamily="49" charset="-122"/>
              <a:cs typeface="楷体" panose="02010609060101010101" pitchFamily="49" charset="-122"/>
            </a:endParaRPr>
          </a:p>
          <a:p>
            <a:pPr>
              <a:lnSpc>
                <a:spcPct val="200000"/>
              </a:lnSpc>
              <a:spcBef>
                <a:spcPts val="0"/>
              </a:spcBef>
            </a:pPr>
            <a:r>
              <a:rPr lang="zh-CN" altLang="en-US" sz="2161">
                <a:latin typeface="楷体" panose="02010609060101010101" pitchFamily="49" charset="-122"/>
                <a:ea typeface="楷体" panose="02010609060101010101" pitchFamily="49" charset="-122"/>
                <a:cs typeface="楷体" panose="02010609060101010101" pitchFamily="49" charset="-122"/>
              </a:rPr>
              <a:t>   </a:t>
            </a:r>
            <a:r>
              <a:rPr lang="zh-CN" altLang="en-US" sz="2161" u="sng">
                <a:latin typeface="楷体" panose="02010609060101010101" pitchFamily="49" charset="-122"/>
                <a:ea typeface="楷体" panose="02010609060101010101" pitchFamily="49" charset="-122"/>
                <a:cs typeface="楷体" panose="02010609060101010101" pitchFamily="49" charset="-122"/>
              </a:rPr>
              <a:t>绿水青山也是金山银山</a:t>
            </a:r>
            <a:r>
              <a:rPr lang="zh-CN" altLang="en-US" sz="2161">
                <a:latin typeface="楷体" panose="02010609060101010101" pitchFamily="49" charset="-122"/>
                <a:ea typeface="楷体" panose="02010609060101010101" pitchFamily="49" charset="-122"/>
                <a:cs typeface="楷体" panose="02010609060101010101" pitchFamily="49" charset="-122"/>
              </a:rPr>
              <a:t>——时评标题，</a:t>
            </a:r>
            <a:r>
              <a:rPr lang="zh-CN" altLang="en-US" sz="2161" b="1">
                <a:solidFill>
                  <a:srgbClr val="3333CC"/>
                </a:solidFill>
                <a:latin typeface="黑体" panose="02010609060101010101" pitchFamily="49" charset="-122"/>
                <a:ea typeface="黑体" panose="02010609060101010101" pitchFamily="49" charset="-122"/>
                <a:cs typeface="黑体" panose="02010609060101010101" pitchFamily="49" charset="-122"/>
              </a:rPr>
              <a:t>浙江，2005</a:t>
            </a:r>
            <a:endParaRPr lang="zh-CN" altLang="en-US" sz="2161">
              <a:latin typeface="楷体" panose="02010609060101010101" pitchFamily="49" charset="-122"/>
              <a:ea typeface="楷体" panose="02010609060101010101" pitchFamily="49" charset="-122"/>
              <a:cs typeface="楷体" panose="02010609060101010101" pitchFamily="49" charset="-122"/>
            </a:endParaRPr>
          </a:p>
          <a:p>
            <a:pPr>
              <a:lnSpc>
                <a:spcPct val="200000"/>
              </a:lnSpc>
              <a:spcBef>
                <a:spcPts val="0"/>
              </a:spcBef>
            </a:pPr>
            <a:r>
              <a:rPr lang="zh-CN" altLang="en-US" sz="2161">
                <a:latin typeface="楷体" panose="02010609060101010101" pitchFamily="49" charset="-122"/>
                <a:ea typeface="楷体" panose="02010609060101010101" pitchFamily="49" charset="-122"/>
                <a:cs typeface="楷体" panose="02010609060101010101" pitchFamily="49" charset="-122"/>
              </a:rPr>
              <a:t>   </a:t>
            </a:r>
            <a:r>
              <a:rPr lang="zh-CN" altLang="en-US" sz="2161" u="sng">
                <a:latin typeface="楷体" panose="02010609060101010101" pitchFamily="49" charset="-122"/>
                <a:ea typeface="楷体" panose="02010609060101010101" pitchFamily="49" charset="-122"/>
                <a:cs typeface="楷体" panose="02010609060101010101" pitchFamily="49" charset="-122"/>
              </a:rPr>
              <a:t>走好我们这一代人的长征路</a:t>
            </a:r>
            <a:r>
              <a:rPr lang="zh-CN" altLang="en-US" sz="2161">
                <a:latin typeface="楷体" panose="02010609060101010101" pitchFamily="49" charset="-122"/>
                <a:ea typeface="楷体" panose="02010609060101010101" pitchFamily="49" charset="-122"/>
                <a:cs typeface="楷体" panose="02010609060101010101" pitchFamily="49" charset="-122"/>
              </a:rPr>
              <a:t>——新区标语，</a:t>
            </a:r>
            <a:r>
              <a:rPr lang="zh-CN" altLang="en-US" sz="2161" b="1">
                <a:solidFill>
                  <a:srgbClr val="3333CC"/>
                </a:solidFill>
                <a:latin typeface="黑体" panose="02010609060101010101" pitchFamily="49" charset="-122"/>
                <a:ea typeface="黑体" panose="02010609060101010101" pitchFamily="49" charset="-122"/>
                <a:cs typeface="黑体" panose="02010609060101010101" pitchFamily="49" charset="-122"/>
              </a:rPr>
              <a:t>雄安，2017</a:t>
            </a:r>
          </a:p>
          <a:p>
            <a:pPr>
              <a:lnSpc>
                <a:spcPct val="200000"/>
              </a:lnSpc>
              <a:spcBef>
                <a:spcPts val="0"/>
              </a:spcBef>
            </a:pPr>
            <a:r>
              <a:rPr lang="zh-CN" altLang="en-US" sz="2161"/>
              <a:t>       要求：</a:t>
            </a:r>
            <a:r>
              <a:rPr lang="zh-CN" altLang="en-US" sz="2161">
                <a:solidFill>
                  <a:srgbClr val="3333CC"/>
                </a:solidFill>
              </a:rPr>
              <a:t>围绕材料内容及含意，选好角度，确定立意，明确文体，自拟标题</a:t>
            </a:r>
            <a:r>
              <a:rPr lang="zh-CN" altLang="en-US" sz="2161"/>
              <a:t>；不要套作，不得抄装。</a:t>
            </a:r>
          </a:p>
        </p:txBody>
      </p:sp>
    </p:spTree>
    <p:extLst>
      <p:ext uri="{BB962C8B-B14F-4D97-AF65-F5344CB8AC3E}">
        <p14:creationId xmlns:p14="http://schemas.microsoft.com/office/powerpoint/2010/main" val="359800559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
          <p:cNvSpPr txBox="1">
            <a:spLocks noChangeArrowheads="1"/>
          </p:cNvSpPr>
          <p:nvPr/>
        </p:nvSpPr>
        <p:spPr bwMode="auto">
          <a:xfrm>
            <a:off x="1844298" y="867904"/>
            <a:ext cx="742368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表达水平将成为今后考试作文制胜的关键因素。</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Tx/>
              <a:buNone/>
            </a:pPr>
            <a:r>
              <a:rPr lang="zh-CN" altLang="en-US" sz="20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全国</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卷</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是写给</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2035</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年青年的，这就意味着要考虑国家发展的变化、语言表达的得体等等因素。你可以用想象写一篇记叙文，表达你圆梦的曲折过程；你也可以写一封书信，表达对未来教育、民生的期许</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再比如北京卷，文体只能是议论，必须在“新”字上做足文章，“新青年”的“新”到底有哪些内涵？与“新时代”之“新”如何契合？值得思考与挖掘的东西很多，绝不是说几句空话、唱唱高调就完事的。另外，好文章都需追求感染力、说服力，相近的内容以不同的方式、句式写出来，效果差别是巨大的。总之，当审题没有难度之后，表达水平就成为作文成败的关键了。</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Tx/>
              <a:buNone/>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02163305"/>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7970" y="280694"/>
            <a:ext cx="7941157" cy="4683745"/>
          </a:xfrm>
        </p:spPr>
        <p:txBody>
          <a:bodyPr/>
          <a:lstStyle/>
          <a:p>
            <a:pPr algn="ctr">
              <a:lnSpc>
                <a:spcPct val="200000"/>
              </a:lnSpc>
              <a:spcBef>
                <a:spcPts val="0"/>
              </a:spcBef>
            </a:pPr>
            <a:r>
              <a:rPr lang="en-US" altLang="zh-CN" sz="1801"/>
              <a:t>    </a:t>
            </a:r>
            <a:r>
              <a:rPr lang="en-US" altLang="zh-CN" sz="2161"/>
              <a:t> </a:t>
            </a:r>
            <a:r>
              <a:rPr lang="en-US" altLang="zh-CN" sz="2161" b="1"/>
              <a:t> 守住绿水青山，方得金山银山</a:t>
            </a:r>
          </a:p>
          <a:p>
            <a:pPr>
              <a:lnSpc>
                <a:spcPct val="200000"/>
              </a:lnSpc>
              <a:spcBef>
                <a:spcPts val="0"/>
              </a:spcBef>
            </a:pPr>
            <a:r>
              <a:rPr lang="zh-CN" altLang="en-US" sz="2161" b="1">
                <a:solidFill>
                  <a:srgbClr val="3333CC"/>
                </a:solidFill>
              </a:rPr>
              <a:t>        我们都愿在阳光明媚的午后，去看那一片令人心胸顿爽的翠绿，去赏那一抹争奇斗艳的娇红，去听那一声声婉转动听的鸟鸣，去体会诗意的人生。然而，当清新嫣红和美妙乐曲被裸露的沙土和噪杂的轰鸣取代时，连生存都成了问题，金钱效率又有何用？</a:t>
            </a:r>
          </a:p>
          <a:p>
            <a:pPr>
              <a:lnSpc>
                <a:spcPct val="150000"/>
              </a:lnSpc>
              <a:spcBef>
                <a:spcPts val="0"/>
              </a:spcBef>
            </a:pPr>
            <a:endParaRPr lang="zh-CN" altLang="en-US" sz="2161" b="1">
              <a:solidFill>
                <a:srgbClr val="3333CC"/>
              </a:solidFill>
            </a:endParaRPr>
          </a:p>
        </p:txBody>
      </p:sp>
    </p:spTree>
    <p:extLst>
      <p:ext uri="{BB962C8B-B14F-4D97-AF65-F5344CB8AC3E}">
        <p14:creationId xmlns:p14="http://schemas.microsoft.com/office/powerpoint/2010/main" val="1093983548"/>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520" y="61170"/>
            <a:ext cx="8418011" cy="4903268"/>
          </a:xfrm>
        </p:spPr>
        <p:txBody>
          <a:bodyPr/>
          <a:lstStyle/>
          <a:p>
            <a:pPr>
              <a:lnSpc>
                <a:spcPct val="150000"/>
              </a:lnSpc>
              <a:spcBef>
                <a:spcPts val="0"/>
              </a:spcBef>
            </a:pPr>
            <a:r>
              <a:rPr lang="en-US" altLang="zh-CN" sz="1801" dirty="0"/>
              <a:t>      </a:t>
            </a:r>
            <a:r>
              <a:rPr lang="en-US" altLang="zh-CN" sz="2161" dirty="0"/>
              <a:t>   “</a:t>
            </a:r>
            <a:r>
              <a:rPr lang="en-US" altLang="zh-CN" sz="2161" dirty="0" err="1"/>
              <a:t>斧斤以时入山林，材木不可</a:t>
            </a:r>
            <a:r>
              <a:rPr lang="zh-CN" altLang="en-US" sz="2161" dirty="0"/>
              <a:t>胜</a:t>
            </a:r>
            <a:r>
              <a:rPr lang="en-US" altLang="zh-CN" sz="2161" dirty="0"/>
              <a:t>用也”两千多年前，儒家先哲荀子就已经提出了可持续发展的观点。诚哉斯言，观及今日，我们常以“可持续发展”为口号，为国策，然而，我们扪心自问，我们，真的做到了这一点吗？我们早已在“时间就是金钱，效率就是生命”的洪潮中涉的太深，以至于我们忘记了从西北复袭而来的荒漠化，以东南蔓延开来的红漠化还有黄土高原的水土流失……这些是别人强加给我们的吗？非也。因此，我们必然得为沙尘暴、雾霾担责，因为这是我们自己种下的“果实”。这时，连生存都无法得到保障，我们如何去谈改革，谈发展？是以言之，绿水青山便是金山银山。</a:t>
            </a:r>
          </a:p>
          <a:p>
            <a:pPr>
              <a:lnSpc>
                <a:spcPct val="150000"/>
              </a:lnSpc>
              <a:spcBef>
                <a:spcPts val="0"/>
              </a:spcBef>
            </a:pPr>
            <a:endParaRPr lang="en-US" altLang="zh-CN" sz="2161" b="1" dirty="0">
              <a:solidFill>
                <a:srgbClr val="3333CC"/>
              </a:solidFill>
            </a:endParaRPr>
          </a:p>
        </p:txBody>
      </p:sp>
    </p:spTree>
    <p:extLst>
      <p:ext uri="{BB962C8B-B14F-4D97-AF65-F5344CB8AC3E}">
        <p14:creationId xmlns:p14="http://schemas.microsoft.com/office/powerpoint/2010/main" val="1795765892"/>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93945"/>
            <a:ext cx="9018740" cy="4441071"/>
          </a:xfrm>
        </p:spPr>
        <p:txBody>
          <a:bodyPr/>
          <a:lstStyle/>
          <a:p>
            <a:pPr indent="266700" algn="just" eaLnBrk="1">
              <a:spcAft>
                <a:spcPts val="0"/>
              </a:spcAft>
            </a:pPr>
            <a:r>
              <a:rPr lang="zh-CN" altLang="zh-CN" sz="2800" kern="100" dirty="0">
                <a:latin typeface="Calibri" panose="020F0502020204030204" pitchFamily="34" charset="0"/>
                <a:ea typeface="楷体" panose="02010609060101010101" pitchFamily="49" charset="-122"/>
                <a:cs typeface="Times New Roman" panose="02020603050405020304" pitchFamily="18" charset="0"/>
              </a:rPr>
              <a:t>　任何时候，我们都不能走先发展再治理的老路。英国在第一个走上资本主义道路的曙光的照耀下，轰轰烈烈地向工业进军，诚然，这使它跻身为“世界工厂”，世界一度以它为中心。然而，它的中心</a:t>
            </a:r>
            <a:r>
              <a:rPr lang="en-US" altLang="zh-CN" sz="2800" kern="100" dirty="0">
                <a:latin typeface="Calibri" panose="020F0502020204030204" pitchFamily="34" charset="0"/>
                <a:ea typeface="楷体" panose="02010609060101010101" pitchFamily="49" charset="-122"/>
                <a:cs typeface="Times New Roman" panose="02020603050405020304" pitchFamily="18" charset="0"/>
              </a:rPr>
              <a:t>--</a:t>
            </a:r>
            <a:r>
              <a:rPr lang="zh-CN" altLang="zh-CN" sz="2800" kern="100" dirty="0">
                <a:latin typeface="Calibri" panose="020F0502020204030204" pitchFamily="34" charset="0"/>
                <a:ea typeface="楷体" panose="02010609060101010101" pitchFamily="49" charset="-122"/>
                <a:cs typeface="Times New Roman" panose="02020603050405020304" pitchFamily="18" charset="0"/>
              </a:rPr>
              <a:t>伦敦却因废气而终年不见天日，因废渣，废水臭味冲天，一团糟乱。人们纷纷因患呼吸道疾病而丧生，不亦悲乎</a:t>
            </a:r>
            <a:r>
              <a:rPr lang="en-US" altLang="zh-CN" sz="2800" kern="100" dirty="0">
                <a:latin typeface="Calibri" panose="020F0502020204030204" pitchFamily="34" charset="0"/>
                <a:ea typeface="楷体" panose="02010609060101010101" pitchFamily="49" charset="-122"/>
                <a:cs typeface="Times New Roman" panose="02020603050405020304" pitchFamily="18" charset="0"/>
              </a:rPr>
              <a:t>!</a:t>
            </a:r>
            <a:r>
              <a:rPr lang="zh-CN" altLang="zh-CN" sz="2800" kern="100" dirty="0">
                <a:latin typeface="Calibri" panose="020F0502020204030204" pitchFamily="34" charset="0"/>
                <a:ea typeface="楷体" panose="02010609060101010101" pitchFamily="49" charset="-122"/>
                <a:cs typeface="Times New Roman" panose="02020603050405020304" pitchFamily="18" charset="0"/>
              </a:rPr>
              <a:t>难道这就是工业文明带给我们的福祉吗</a:t>
            </a:r>
            <a:r>
              <a:rPr lang="en-US" altLang="zh-CN" sz="2800" kern="100" dirty="0">
                <a:latin typeface="Calibri" panose="020F0502020204030204" pitchFamily="34" charset="0"/>
                <a:ea typeface="楷体" panose="02010609060101010101" pitchFamily="49" charset="-122"/>
                <a:cs typeface="Times New Roman" panose="02020603050405020304" pitchFamily="18" charset="0"/>
              </a:rPr>
              <a:t>?</a:t>
            </a:r>
            <a:r>
              <a:rPr lang="zh-CN" altLang="zh-CN" sz="2800" kern="100" dirty="0">
                <a:latin typeface="Calibri" panose="020F0502020204030204" pitchFamily="34" charset="0"/>
                <a:ea typeface="楷体" panose="02010609060101010101" pitchFamily="49" charset="-122"/>
                <a:cs typeface="Times New Roman" panose="02020603050405020304" pitchFamily="18" charset="0"/>
              </a:rPr>
              <a:t>由此可见，以破坏绿水青山为代价而创造金山银山是极不明智的选择，这也更是在提醒和告诫我们，发展的源头就是环境，就是一片片绿水青山。</a:t>
            </a:r>
            <a:endParaRPr lang="zh-CN" altLang="zh-CN" sz="28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4256238070"/>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9204" y="61170"/>
            <a:ext cx="8774483" cy="4903268"/>
          </a:xfrm>
        </p:spPr>
        <p:txBody>
          <a:bodyPr/>
          <a:lstStyle/>
          <a:p>
            <a:pPr>
              <a:lnSpc>
                <a:spcPct val="150000"/>
              </a:lnSpc>
              <a:spcBef>
                <a:spcPts val="0"/>
              </a:spcBef>
            </a:pPr>
            <a:r>
              <a:rPr lang="en-US" altLang="zh-CN" sz="1801" dirty="0"/>
              <a:t>      </a:t>
            </a:r>
            <a:r>
              <a:rPr lang="en-US" altLang="zh-CN" sz="2161" dirty="0"/>
              <a:t>   </a:t>
            </a:r>
            <a:r>
              <a:rPr lang="en-US" altLang="zh-CN" sz="2161" dirty="0" err="1">
                <a:solidFill>
                  <a:schemeClr val="tx1"/>
                </a:solidFill>
              </a:rPr>
              <a:t>十九大报告中这</a:t>
            </a:r>
            <a:r>
              <a:rPr lang="zh-CN" altLang="en-US" sz="2161" dirty="0">
                <a:solidFill>
                  <a:schemeClr val="tx1"/>
                </a:solidFill>
              </a:rPr>
              <a:t>样写道</a:t>
            </a:r>
            <a:r>
              <a:rPr lang="en-US" altLang="zh-CN" sz="2161" dirty="0">
                <a:solidFill>
                  <a:schemeClr val="tx1"/>
                </a:solidFill>
              </a:rPr>
              <a:t>：“我们生活的世界充满希望，也充满挑战”。而环境破坏，生态污染便是其中最严峻的一个挑战，且这一问题与国民生活和经济建设息息相关，因此，我们更要注重青保护环境的重要性。</a:t>
            </a:r>
          </a:p>
          <a:p>
            <a:pPr>
              <a:lnSpc>
                <a:spcPct val="150000"/>
              </a:lnSpc>
              <a:spcBef>
                <a:spcPts val="0"/>
              </a:spcBef>
            </a:pPr>
            <a:r>
              <a:rPr lang="en-US" altLang="zh-CN" sz="2161" dirty="0">
                <a:solidFill>
                  <a:schemeClr val="tx1"/>
                </a:solidFill>
              </a:rPr>
              <a:t>        走好我们这一代人的“长征路”，看到保护好每一座山、每一道水的重要性。我们不能因现实复杂而放弃梦想，不能因理想遥远而放弃追求，更不能一味追求经济利益而放弃环境效益。离开了我们赖以生存的环境，一切都只是空谈。</a:t>
            </a:r>
          </a:p>
          <a:p>
            <a:pPr>
              <a:lnSpc>
                <a:spcPct val="150000"/>
              </a:lnSpc>
              <a:spcBef>
                <a:spcPts val="0"/>
              </a:spcBef>
            </a:pPr>
            <a:r>
              <a:rPr lang="en-US" altLang="zh-CN" sz="2161" dirty="0">
                <a:solidFill>
                  <a:schemeClr val="tx1"/>
                </a:solidFill>
              </a:rPr>
              <a:t>        </a:t>
            </a:r>
            <a:r>
              <a:rPr lang="en-US" altLang="zh-CN" sz="2161" dirty="0" err="1">
                <a:solidFill>
                  <a:schemeClr val="tx1"/>
                </a:solidFill>
              </a:rPr>
              <a:t>为了阳光明媚的明天，我们应守住绿水青山，如此方可言金山银山</a:t>
            </a:r>
            <a:r>
              <a:rPr lang="en-US" altLang="zh-CN" sz="2161" dirty="0">
                <a:solidFill>
                  <a:schemeClr val="tx1"/>
                </a:solidFill>
              </a:rPr>
              <a:t>。</a:t>
            </a:r>
          </a:p>
        </p:txBody>
      </p:sp>
    </p:spTree>
    <p:extLst>
      <p:ext uri="{BB962C8B-B14F-4D97-AF65-F5344CB8AC3E}">
        <p14:creationId xmlns:p14="http://schemas.microsoft.com/office/powerpoint/2010/main" val="1502700174"/>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noChangeArrowheads="1"/>
          </p:cNvSpPr>
          <p:nvPr>
            <p:ph type="title"/>
          </p:nvPr>
        </p:nvSpPr>
        <p:spPr/>
        <p:txBody>
          <a:bodyPr/>
          <a:lstStyle/>
          <a:p>
            <a:endParaRPr lang="zh-CN" altLang="en-US" smtClean="0"/>
          </a:p>
        </p:txBody>
      </p:sp>
      <p:pic>
        <p:nvPicPr>
          <p:cNvPr id="52226"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r="66792" b="51392"/>
          <a:stretch>
            <a:fillRect/>
          </a:stretch>
        </p:blipFill>
        <p:spPr>
          <a:xfrm>
            <a:off x="-120222" y="33007"/>
            <a:ext cx="4582714" cy="4416069"/>
          </a:xfrm>
        </p:spPr>
      </p:pic>
      <p:pic>
        <p:nvPicPr>
          <p:cNvPr id="52227" name="内容占位符 3"/>
          <p:cNvPicPr>
            <a:picLocks noChangeAspect="1" noChangeArrowheads="1"/>
          </p:cNvPicPr>
          <p:nvPr/>
        </p:nvPicPr>
        <p:blipFill>
          <a:blip r:embed="rId2">
            <a:extLst>
              <a:ext uri="{28A0092B-C50C-407E-A947-70E740481C1C}">
                <a14:useLocalDpi xmlns:a14="http://schemas.microsoft.com/office/drawing/2010/main" val="0"/>
              </a:ext>
            </a:extLst>
          </a:blip>
          <a:srcRect t="48083" r="66792"/>
          <a:stretch>
            <a:fillRect/>
          </a:stretch>
        </p:blipFill>
        <p:spPr bwMode="auto">
          <a:xfrm>
            <a:off x="4462492" y="334157"/>
            <a:ext cx="4704125" cy="48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1382427"/>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noChangeArrowheads="1"/>
          </p:cNvSpPr>
          <p:nvPr>
            <p:ph type="title"/>
          </p:nvPr>
        </p:nvSpPr>
        <p:spPr/>
        <p:txBody>
          <a:bodyPr/>
          <a:lstStyle/>
          <a:p>
            <a:endParaRPr lang="zh-CN" altLang="en-US" smtClean="0"/>
          </a:p>
        </p:txBody>
      </p:sp>
      <p:pic>
        <p:nvPicPr>
          <p:cNvPr id="53250"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3977" r="33395" b="58450"/>
          <a:stretch>
            <a:fillRect/>
          </a:stretch>
        </p:blipFill>
        <p:spPr>
          <a:xfrm>
            <a:off x="-44042" y="274641"/>
            <a:ext cx="4448208" cy="3729257"/>
          </a:xfrm>
        </p:spPr>
      </p:pic>
      <p:pic>
        <p:nvPicPr>
          <p:cNvPr id="53251" name="内容占位符 3"/>
          <p:cNvPicPr>
            <a:picLocks noChangeAspect="1" noChangeArrowheads="1"/>
          </p:cNvPicPr>
          <p:nvPr/>
        </p:nvPicPr>
        <p:blipFill>
          <a:blip r:embed="rId2">
            <a:extLst>
              <a:ext uri="{28A0092B-C50C-407E-A947-70E740481C1C}">
                <a14:useLocalDpi xmlns:a14="http://schemas.microsoft.com/office/drawing/2010/main" val="0"/>
              </a:ext>
            </a:extLst>
          </a:blip>
          <a:srcRect l="33977" t="40143" r="33395"/>
          <a:stretch>
            <a:fillRect/>
          </a:stretch>
        </p:blipFill>
        <p:spPr bwMode="auto">
          <a:xfrm>
            <a:off x="4507724" y="77049"/>
            <a:ext cx="4338698" cy="523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20472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noChangeArrowheads="1"/>
          </p:cNvSpPr>
          <p:nvPr>
            <p:ph type="title"/>
          </p:nvPr>
        </p:nvSpPr>
        <p:spPr/>
        <p:txBody>
          <a:bodyPr/>
          <a:lstStyle/>
          <a:p>
            <a:endParaRPr lang="zh-CN" altLang="en-US" smtClean="0"/>
          </a:p>
        </p:txBody>
      </p:sp>
      <p:pic>
        <p:nvPicPr>
          <p:cNvPr id="54274"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66344" t="1498" r="436" b="46320"/>
          <a:stretch>
            <a:fillRect/>
          </a:stretch>
        </p:blipFill>
        <p:spPr>
          <a:xfrm>
            <a:off x="1948547" y="-6274"/>
            <a:ext cx="4987420" cy="5156445"/>
          </a:xfrm>
        </p:spPr>
      </p:pic>
    </p:spTree>
    <p:extLst>
      <p:ext uri="{BB962C8B-B14F-4D97-AF65-F5344CB8AC3E}">
        <p14:creationId xmlns:p14="http://schemas.microsoft.com/office/powerpoint/2010/main" val="3583620979"/>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998" y="869590"/>
            <a:ext cx="8530818" cy="4093428"/>
          </a:xfrm>
          <a:prstGeom prst="rect">
            <a:avLst/>
          </a:prstGeom>
          <a:solidFill>
            <a:srgbClr val="FBF4E3"/>
          </a:solidFill>
        </p:spPr>
        <p:txBody>
          <a:bodyPr wrap="square">
            <a:spAutoFit/>
          </a:bodyPr>
          <a:lstStyle/>
          <a:p>
            <a:pPr indent="719856" algn="just" defTabSz="914194">
              <a:lnSpc>
                <a:spcPct val="150000"/>
              </a:lnSpc>
              <a:tabLst>
                <a:tab pos="2249990" algn="l"/>
              </a:tabLst>
              <a:defRPr/>
            </a:pPr>
            <a:r>
              <a:rPr lang="zh-CN" altLang="zh-CN" sz="2000" b="1" u="wavyHeavy" kern="100" dirty="0" smtClean="0">
                <a:solidFill>
                  <a:prstClr val="black"/>
                </a:solidFill>
                <a:uFill>
                  <a:solidFill>
                    <a:srgbClr val="C00000"/>
                  </a:solidFill>
                </a:uFill>
                <a:latin typeface="微软雅黑" panose="020B0503020204020204" pitchFamily="34" charset="-122"/>
                <a:ea typeface="微软雅黑" panose="020B0503020204020204" pitchFamily="34" charset="-122"/>
                <a:cs typeface="Times New Roman"/>
                <a:sym typeface="微软雅黑" panose="020B0503020204020204" pitchFamily="34" charset="-122"/>
              </a:rPr>
              <a:t>成长</a:t>
            </a:r>
            <a:r>
              <a:rPr lang="zh-CN" altLang="zh-CN" sz="2000" b="1" u="wavyHeavy" kern="100" dirty="0">
                <a:solidFill>
                  <a:prstClr val="black"/>
                </a:solidFill>
                <a:uFill>
                  <a:solidFill>
                    <a:srgbClr val="C00000"/>
                  </a:solidFill>
                </a:uFill>
                <a:latin typeface="微软雅黑" panose="020B0503020204020204" pitchFamily="34" charset="-122"/>
                <a:ea typeface="微软雅黑" panose="020B0503020204020204" pitchFamily="34" charset="-122"/>
                <a:cs typeface="Times New Roman"/>
                <a:sym typeface="微软雅黑" panose="020B0503020204020204" pitchFamily="34" charset="-122"/>
              </a:rPr>
              <a:t>中的中国定是美丽与污染并存的。</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诚如你所见，满天黄沙飞扬，雾霾蔽日是真实的。但你要记得，黄沙雾霾覆不住</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飞流直下三千尺</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的豪迈，掩不了</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落霞与孤鹜齐飞</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的柔美，挡不住</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长河落日圆</a:t>
            </a:r>
            <a:r>
              <a:rPr lang="en-US" altLang="zh-CN" sz="2000" b="1" kern="100" dirty="0">
                <a:solidFill>
                  <a:prstClr val="black"/>
                </a:solidFill>
                <a:latin typeface="宋体"/>
                <a:ea typeface="华文细黑"/>
                <a:cs typeface="Times New Roman"/>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的壮阔。我想让你知道，那些美妙的山河美景不会被空气污染图</a:t>
            </a:r>
            <a:r>
              <a:rPr lang="en-US" altLang="zh-CN" sz="2000" b="1" kern="100" dirty="0">
                <a:solidFill>
                  <a:prstClr val="black"/>
                </a:solidFill>
                <a:latin typeface="微软雅黑" panose="020B0503020204020204" pitchFamily="34" charset="-122"/>
                <a:ea typeface="微软雅黑" panose="020B0503020204020204" pitchFamily="34" charset="-122"/>
                <a:cs typeface="Courier New"/>
                <a:sym typeface="微软雅黑" panose="020B0503020204020204" pitchFamily="34" charset="-122"/>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涂</a:t>
            </a:r>
            <a:r>
              <a:rPr lang="en-US" altLang="zh-CN" sz="2000" b="1" kern="100" dirty="0">
                <a:solidFill>
                  <a:prstClr val="black"/>
                </a:solidFill>
                <a:latin typeface="微软雅黑" panose="020B0503020204020204" pitchFamily="34" charset="-122"/>
                <a:ea typeface="微软雅黑" panose="020B0503020204020204" pitchFamily="34" charset="-122"/>
                <a:cs typeface="Courier New"/>
                <a:sym typeface="微软雅黑" panose="020B0503020204020204" pitchFamily="34" charset="-122"/>
              </a:rPr>
              <a:t>)</a:t>
            </a:r>
            <a:r>
              <a:rPr lang="zh-CN" altLang="zh-CN" sz="2000" b="1" kern="100" dirty="0">
                <a:solidFill>
                  <a:prstClr val="black"/>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抹掉灿烂的颜色，并且你不也看到了，那一排排可爱的共享单车正是我们为保护环境、低碳生活所做出的巨大努力。所以啊，朋友，请欣赏那个辽阔壮美、刚柔相济的美丽中国，请一定程度上宽容如今这个为了天更蓝而做出努力的成长中的中国。</a:t>
            </a:r>
            <a:r>
              <a:rPr lang="zh-CN" altLang="zh-CN" sz="2000" b="1" kern="100" dirty="0">
                <a:solidFill>
                  <a:srgbClr val="C00000"/>
                </a:solidFill>
                <a:latin typeface="微软雅黑" panose="020B0503020204020204" pitchFamily="34" charset="-122"/>
                <a:ea typeface="微软雅黑" panose="020B0503020204020204" pitchFamily="34" charset="-122"/>
                <a:cs typeface="Times New Roman"/>
                <a:sym typeface="微软雅黑" panose="020B0503020204020204" pitchFamily="34" charset="-122"/>
              </a:rPr>
              <a:t>在发展中看问题，就要看到中国的两面性：美丽与污染并存。</a:t>
            </a:r>
            <a:endParaRPr lang="zh-CN" altLang="zh-CN" sz="2000" b="1" kern="100" dirty="0">
              <a:solidFill>
                <a:prstClr val="black"/>
              </a:solidFill>
              <a:latin typeface="微软雅黑" panose="020B0503020204020204" pitchFamily="34" charset="-122"/>
              <a:ea typeface="微软雅黑" panose="020B0503020204020204" pitchFamily="34" charset="-122"/>
              <a:cs typeface="Courier New"/>
              <a:sym typeface="微软雅黑" panose="020B0503020204020204" pitchFamily="34" charset="-122"/>
            </a:endParaRPr>
          </a:p>
          <a:p>
            <a:pPr indent="228600" algn="just"/>
            <a:endParaRPr lang="zh-CN" altLang="zh-CN" sz="2000" kern="100" dirty="0">
              <a:solidFill>
                <a:prstClr val="black"/>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2356110"/>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998" y="869590"/>
            <a:ext cx="8530818" cy="3785652"/>
          </a:xfrm>
          <a:prstGeom prst="rect">
            <a:avLst/>
          </a:prstGeom>
          <a:solidFill>
            <a:srgbClr val="FBF4E3"/>
          </a:solidFill>
        </p:spPr>
        <p:txBody>
          <a:bodyPr wrap="square">
            <a:spAutoFit/>
          </a:bodyPr>
          <a:lstStyle/>
          <a:p>
            <a:pPr>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没有雪的冬天，还有季节的尊严吗？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王开岭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精神明亮的人</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p>
          <a:p>
            <a:pPr>
              <a:spcBef>
                <a:spcPct val="0"/>
              </a:spcBef>
              <a:buFontTx/>
              <a:buNone/>
            </a:pP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 </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世上有些墓地，虽巍峨，却缺乏自由感和生命性，法老的金字塔、中国的帝王陵</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凸起的都太夸张、太坚硬，硕大的体积，捆着一团空荡荡的腐气，太具物质的膨胀力，太具侵略性和彰显欲望。总之，有一种疏远尘世的味道，虽威风凛凛，却远离了人间体息和泥土亲情，一点不像生命栖息的地儿，反倒是给人落下个印象，那人的的确确熄灭了。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王开岭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精神明亮的人</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 </a:t>
            </a:r>
          </a:p>
          <a:p>
            <a:pPr>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人多数时候都需要狠狠的推自己一把，要不真的颓废了，当然也不会知道自己还会做什么，成就什么。 </a:t>
            </a:r>
          </a:p>
          <a:p>
            <a:pPr>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没有合格的黑夜，也就无所谓真正的黎明。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王开岭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精神明亮的人</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p>
          <a:p>
            <a:pPr>
              <a:spcBef>
                <a:spcPct val="0"/>
              </a:spcBef>
              <a:buFontTx/>
              <a:buNone/>
            </a:pP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  </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我们唱了一路的歌，却发现无词无曲。 </a:t>
            </a:r>
          </a:p>
          <a:p>
            <a:pPr>
              <a:spcBef>
                <a:spcPct val="0"/>
              </a:spcBef>
              <a:buFontTx/>
              <a:buNone/>
            </a:pP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我们走了很远很累，却忘了为何出发。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王开岭 </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r>
              <a:rPr lang="zh-CN" altLang="en-US" sz="2000" b="1" dirty="0">
                <a:solidFill>
                  <a:schemeClr val="accent6">
                    <a:lumMod val="50000"/>
                  </a:schemeClr>
                </a:solidFill>
                <a:latin typeface="Microsoft YaHei UI" panose="020B0503020204020204" pitchFamily="34" charset="-122"/>
                <a:ea typeface="Microsoft YaHei UI" panose="020B0503020204020204" pitchFamily="34" charset="-122"/>
              </a:rPr>
              <a:t>古典之殇</a:t>
            </a:r>
            <a:r>
              <a:rPr lang="en-US" altLang="zh-CN" sz="2000" b="1" dirty="0">
                <a:solidFill>
                  <a:schemeClr val="accent6">
                    <a:lumMod val="50000"/>
                  </a:schemeClr>
                </a:solidFill>
                <a:latin typeface="Microsoft YaHei UI" panose="020B0503020204020204" pitchFamily="34" charset="-122"/>
                <a:ea typeface="Microsoft YaHei UI" panose="020B0503020204020204" pitchFamily="34" charset="-122"/>
              </a:rPr>
              <a:t>》</a:t>
            </a:r>
          </a:p>
        </p:txBody>
      </p:sp>
    </p:spTree>
    <p:extLst>
      <p:ext uri="{BB962C8B-B14F-4D97-AF65-F5344CB8AC3E}">
        <p14:creationId xmlns:p14="http://schemas.microsoft.com/office/powerpoint/2010/main" val="1496453791"/>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2247899" y="967087"/>
            <a:ext cx="3090590" cy="2308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685983"/>
            <a:r>
              <a:rPr lang="zh-CN" altLang="en-US" sz="3001" b="1" dirty="0">
                <a:solidFill>
                  <a:srgbClr val="7030A0"/>
                </a:solidFill>
                <a:latin typeface="黑体" panose="02010609060101010101" pitchFamily="49" charset="-122"/>
                <a:ea typeface="黑体" panose="02010609060101010101" pitchFamily="49" charset="-122"/>
              </a:rPr>
              <a:t>评什么？</a:t>
            </a:r>
            <a:endParaRPr lang="en-US" altLang="zh-CN" sz="3001" b="1" dirty="0">
              <a:solidFill>
                <a:srgbClr val="7030A0"/>
              </a:solidFill>
              <a:latin typeface="黑体" panose="02010609060101010101" pitchFamily="49" charset="-122"/>
              <a:ea typeface="黑体" panose="02010609060101010101" pitchFamily="49" charset="-122"/>
            </a:endParaRPr>
          </a:p>
          <a:p>
            <a:pPr algn="ctr" defTabSz="685983"/>
            <a:endParaRPr lang="en-US" altLang="zh-CN" sz="3001" b="1" dirty="0">
              <a:solidFill>
                <a:srgbClr val="7030A0"/>
              </a:solidFill>
              <a:latin typeface="黑体" panose="02010609060101010101" pitchFamily="49" charset="-122"/>
              <a:ea typeface="黑体" panose="02010609060101010101" pitchFamily="49" charset="-122"/>
            </a:endParaRPr>
          </a:p>
          <a:p>
            <a:pPr algn="ctr" defTabSz="685983"/>
            <a:r>
              <a:rPr lang="zh-CN" altLang="en-US" sz="3001" b="1" dirty="0">
                <a:solidFill>
                  <a:prstClr val="black"/>
                </a:solidFill>
                <a:latin typeface="黑体" panose="02010609060101010101" pitchFamily="49" charset="-122"/>
                <a:ea typeface="黑体" panose="02010609060101010101" pitchFamily="49" charset="-122"/>
              </a:rPr>
              <a:t>审题的准确性</a:t>
            </a:r>
            <a:endParaRPr lang="en-US" altLang="zh-CN" sz="3001" b="1" dirty="0">
              <a:solidFill>
                <a:prstClr val="black"/>
              </a:solidFill>
              <a:latin typeface="黑体" panose="02010609060101010101" pitchFamily="49" charset="-122"/>
              <a:ea typeface="黑体" panose="02010609060101010101" pitchFamily="49" charset="-122"/>
            </a:endParaRPr>
          </a:p>
          <a:p>
            <a:pPr algn="ctr" defTabSz="685983"/>
            <a:r>
              <a:rPr lang="zh-CN" altLang="en-US" sz="3001" b="1" dirty="0">
                <a:solidFill>
                  <a:prstClr val="black"/>
                </a:solidFill>
                <a:latin typeface="黑体" panose="02010609060101010101" pitchFamily="49" charset="-122"/>
                <a:ea typeface="黑体" panose="02010609060101010101" pitchFamily="49" charset="-122"/>
              </a:rPr>
              <a:t>思维的深度与广度</a:t>
            </a:r>
            <a:endParaRPr lang="en-US" altLang="zh-CN" sz="3001" b="1" dirty="0">
              <a:solidFill>
                <a:prstClr val="black"/>
              </a:solidFill>
              <a:latin typeface="黑体" panose="02010609060101010101" pitchFamily="49" charset="-122"/>
              <a:ea typeface="黑体" panose="02010609060101010101" pitchFamily="49" charset="-122"/>
            </a:endParaRPr>
          </a:p>
          <a:p>
            <a:pPr algn="ctr" defTabSz="685983"/>
            <a:r>
              <a:rPr lang="zh-CN" altLang="en-US" sz="3001" b="1" dirty="0">
                <a:solidFill>
                  <a:prstClr val="black"/>
                </a:solidFill>
                <a:latin typeface="黑体" panose="02010609060101010101" pitchFamily="49" charset="-122"/>
                <a:ea typeface="黑体" panose="02010609060101010101" pitchFamily="49" charset="-122"/>
              </a:rPr>
              <a:t>语言篇章的表现力</a:t>
            </a:r>
          </a:p>
        </p:txBody>
      </p:sp>
      <p:sp>
        <p:nvSpPr>
          <p:cNvPr id="8" name="菱形 7"/>
          <p:cNvSpPr/>
          <p:nvPr/>
        </p:nvSpPr>
        <p:spPr>
          <a:xfrm>
            <a:off x="7174989" y="2077565"/>
            <a:ext cx="190340" cy="25370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811" tIns="38405" rIns="76811" bIns="38405" rtlCol="0" anchor="ctr"/>
          <a:lstStyle/>
          <a:p>
            <a:pPr algn="ctr" defTabSz="685983"/>
            <a:endParaRPr lang="zh-CN" altLang="en-US" sz="1050">
              <a:solidFill>
                <a:prstClr val="white"/>
              </a:solidFill>
              <a:ea typeface="微软雅黑 Light" panose="020B0502040204020203" pitchFamily="34" charset="-122"/>
              <a:cs typeface="+mn-ea"/>
            </a:endParaRPr>
          </a:p>
        </p:txBody>
      </p:sp>
      <p:sp>
        <p:nvSpPr>
          <p:cNvPr id="10" name="菱形 9"/>
          <p:cNvSpPr/>
          <p:nvPr/>
        </p:nvSpPr>
        <p:spPr>
          <a:xfrm>
            <a:off x="6076834" y="1652733"/>
            <a:ext cx="380653" cy="507381"/>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811" tIns="38405" rIns="76811" bIns="38405" rtlCol="0" anchor="ctr"/>
          <a:lstStyle/>
          <a:p>
            <a:pPr algn="ctr" defTabSz="685983"/>
            <a:endParaRPr lang="zh-CN" altLang="en-US" sz="1050">
              <a:solidFill>
                <a:prstClr val="white"/>
              </a:solidFill>
              <a:ea typeface="微软雅黑 Light" panose="020B0502040204020203" pitchFamily="34" charset="-122"/>
              <a:cs typeface="+mn-ea"/>
            </a:endParaRPr>
          </a:p>
        </p:txBody>
      </p:sp>
      <p:sp>
        <p:nvSpPr>
          <p:cNvPr id="11" name="菱形 10"/>
          <p:cNvSpPr/>
          <p:nvPr/>
        </p:nvSpPr>
        <p:spPr>
          <a:xfrm>
            <a:off x="6786256" y="269452"/>
            <a:ext cx="310127" cy="413375"/>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811" tIns="38405" rIns="76811" bIns="38405" rtlCol="0" anchor="ctr"/>
          <a:lstStyle/>
          <a:p>
            <a:pPr algn="ctr" defTabSz="685983"/>
            <a:endParaRPr lang="zh-CN" altLang="en-US" sz="1050">
              <a:solidFill>
                <a:prstClr val="white"/>
              </a:solidFill>
              <a:ea typeface="微软雅黑 Light" panose="020B0502040204020203" pitchFamily="34" charset="-122"/>
              <a:cs typeface="+mn-ea"/>
            </a:endParaRPr>
          </a:p>
        </p:txBody>
      </p:sp>
      <p:sp>
        <p:nvSpPr>
          <p:cNvPr id="16" name="菱形 15"/>
          <p:cNvSpPr/>
          <p:nvPr/>
        </p:nvSpPr>
        <p:spPr>
          <a:xfrm>
            <a:off x="6457073" y="66944"/>
            <a:ext cx="190340" cy="25370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811" tIns="38405" rIns="76811" bIns="38405" rtlCol="0" anchor="ctr"/>
          <a:lstStyle/>
          <a:p>
            <a:pPr algn="ctr" defTabSz="685983"/>
            <a:endParaRPr lang="zh-CN" altLang="en-US" sz="1050">
              <a:solidFill>
                <a:prstClr val="white"/>
              </a:solidFill>
              <a:ea typeface="微软雅黑 Light" panose="020B0502040204020203" pitchFamily="34" charset="-122"/>
              <a:cs typeface="+mn-ea"/>
            </a:endParaRPr>
          </a:p>
        </p:txBody>
      </p:sp>
      <p:sp>
        <p:nvSpPr>
          <p:cNvPr id="17" name="菱形 16"/>
          <p:cNvSpPr/>
          <p:nvPr/>
        </p:nvSpPr>
        <p:spPr>
          <a:xfrm>
            <a:off x="6168228" y="2314584"/>
            <a:ext cx="299976" cy="399844"/>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811" tIns="38405" rIns="76811" bIns="38405" rtlCol="0" anchor="ctr"/>
          <a:lstStyle/>
          <a:p>
            <a:pPr algn="ctr" defTabSz="685983"/>
            <a:endParaRPr lang="zh-CN" altLang="en-US" sz="1050">
              <a:solidFill>
                <a:prstClr val="white"/>
              </a:solidFill>
              <a:ea typeface="微软雅黑 Light" panose="020B0502040204020203" pitchFamily="34" charset="-122"/>
              <a:cs typeface="+mn-ea"/>
            </a:endParaRPr>
          </a:p>
        </p:txBody>
      </p:sp>
      <p:grpSp>
        <p:nvGrpSpPr>
          <p:cNvPr id="18" name="组合 17"/>
          <p:cNvGrpSpPr/>
          <p:nvPr/>
        </p:nvGrpSpPr>
        <p:grpSpPr>
          <a:xfrm>
            <a:off x="6305145" y="910740"/>
            <a:ext cx="936904" cy="124882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grpSp>
      <p:grpSp>
        <p:nvGrpSpPr>
          <p:cNvPr id="26" name="组合 25"/>
          <p:cNvGrpSpPr/>
          <p:nvPr/>
        </p:nvGrpSpPr>
        <p:grpSpPr>
          <a:xfrm>
            <a:off x="5424504" y="1019486"/>
            <a:ext cx="773732" cy="1031325"/>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grpSp>
        <p:nvGrpSpPr>
          <p:cNvPr id="29" name="组合 28"/>
          <p:cNvGrpSpPr/>
          <p:nvPr/>
        </p:nvGrpSpPr>
        <p:grpSpPr>
          <a:xfrm>
            <a:off x="6573812" y="2058305"/>
            <a:ext cx="778307" cy="1037422"/>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grpSp>
      <p:grpSp>
        <p:nvGrpSpPr>
          <p:cNvPr id="35" name="组合 34"/>
          <p:cNvGrpSpPr/>
          <p:nvPr/>
        </p:nvGrpSpPr>
        <p:grpSpPr>
          <a:xfrm>
            <a:off x="6872911" y="384962"/>
            <a:ext cx="763594" cy="1017811"/>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grpSp>
      <p:grpSp>
        <p:nvGrpSpPr>
          <p:cNvPr id="43" name="组合 42"/>
          <p:cNvGrpSpPr/>
          <p:nvPr/>
        </p:nvGrpSpPr>
        <p:grpSpPr>
          <a:xfrm>
            <a:off x="6014935" y="523918"/>
            <a:ext cx="555096" cy="739899"/>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grpSp>
        <p:nvGrpSpPr>
          <p:cNvPr id="46" name="组合 45"/>
          <p:cNvGrpSpPr/>
          <p:nvPr/>
        </p:nvGrpSpPr>
        <p:grpSpPr>
          <a:xfrm>
            <a:off x="7257497" y="1445000"/>
            <a:ext cx="536501" cy="715114"/>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05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48" tIns="25724" rIns="51448" bIns="25724" numCol="1" anchor="t" anchorCtr="0" compatLnSpc="1">
              <a:prstTxWarp prst="textNoShape">
                <a:avLst/>
              </a:prstTxWarp>
            </a:bodyPr>
            <a:lstStyle/>
            <a:p>
              <a:pPr defTabSz="685983"/>
              <a:endParaRPr lang="zh-CN" altLang="en-US" sz="105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141943" y="4704144"/>
            <a:ext cx="685892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133704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20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200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454" y="2003446"/>
            <a:ext cx="8198602" cy="1569660"/>
          </a:xfrm>
          <a:prstGeom prst="rect">
            <a:avLst/>
          </a:prstGeom>
          <a:solidFill>
            <a:srgbClr val="FFF8E8"/>
          </a:solidFill>
        </p:spPr>
        <p:txBody>
          <a:bodyPr wrap="square">
            <a:spAutoFit/>
          </a:bodyPr>
          <a:lstStyle/>
          <a:p>
            <a:pPr>
              <a:spcBef>
                <a:spcPct val="0"/>
              </a:spcBef>
              <a:buFontTx/>
              <a:buNone/>
            </a:pPr>
            <a:r>
              <a:rPr lang="en-US" altLang="zh-CN" sz="2400" b="1" dirty="0">
                <a:solidFill>
                  <a:srgbClr val="C00000"/>
                </a:solidFill>
                <a:latin typeface="Microsoft YaHei UI" panose="020B0503020204020204" pitchFamily="34" charset="-122"/>
                <a:ea typeface="Microsoft YaHei UI" panose="020B0503020204020204" pitchFamily="34" charset="-122"/>
              </a:rPr>
              <a:t>1</a:t>
            </a:r>
            <a:r>
              <a:rPr lang="zh-CN" altLang="en-US" sz="2400" b="1" dirty="0">
                <a:solidFill>
                  <a:srgbClr val="C00000"/>
                </a:solidFill>
                <a:latin typeface="Microsoft YaHei UI" panose="020B0503020204020204" pitchFamily="34" charset="-122"/>
                <a:ea typeface="Microsoft YaHei UI" panose="020B0503020204020204" pitchFamily="34" charset="-122"/>
              </a:rPr>
              <a:t>、议论文的理趣和情趣：</a:t>
            </a:r>
            <a:endParaRPr lang="en-US" altLang="zh-CN" sz="2400" b="1" dirty="0">
              <a:solidFill>
                <a:srgbClr val="C00000"/>
              </a:solidFill>
              <a:latin typeface="Microsoft YaHei UI" panose="020B0503020204020204" pitchFamily="34" charset="-122"/>
              <a:ea typeface="Microsoft YaHei UI" panose="020B0503020204020204" pitchFamily="34" charset="-122"/>
            </a:endParaRPr>
          </a:p>
          <a:p>
            <a:pPr>
              <a:spcBef>
                <a:spcPct val="0"/>
              </a:spcBef>
              <a:buFontTx/>
              <a:buNone/>
            </a:pPr>
            <a:r>
              <a:rPr lang="zh-CN" altLang="en-US" sz="2400" b="1" dirty="0">
                <a:solidFill>
                  <a:srgbClr val="C00000"/>
                </a:solidFill>
                <a:latin typeface="Microsoft YaHei UI" panose="020B0503020204020204" pitchFamily="34" charset="-122"/>
                <a:ea typeface="Microsoft YaHei UI" panose="020B0503020204020204" pitchFamily="34" charset="-122"/>
              </a:rPr>
              <a:t>高考作文宏大叙事命题价值取向背景下的个性表达策略 </a:t>
            </a:r>
            <a:endParaRPr lang="en-US" altLang="zh-CN" sz="2400" b="1" dirty="0">
              <a:solidFill>
                <a:srgbClr val="C00000"/>
              </a:solidFill>
              <a:latin typeface="Microsoft YaHei UI" panose="020B0503020204020204" pitchFamily="34" charset="-122"/>
              <a:ea typeface="Microsoft YaHei UI" panose="020B0503020204020204" pitchFamily="34" charset="-122"/>
            </a:endParaRPr>
          </a:p>
          <a:p>
            <a:pPr>
              <a:spcBef>
                <a:spcPct val="0"/>
              </a:spcBef>
              <a:buFontTx/>
              <a:buNone/>
            </a:pPr>
            <a:r>
              <a:rPr lang="en-US" altLang="zh-CN" sz="2400" b="1" dirty="0">
                <a:solidFill>
                  <a:srgbClr val="C00000"/>
                </a:solidFill>
                <a:latin typeface="Microsoft YaHei UI" panose="020B0503020204020204" pitchFamily="34" charset="-122"/>
                <a:ea typeface="Microsoft YaHei UI" panose="020B0503020204020204" pitchFamily="34" charset="-122"/>
              </a:rPr>
              <a:t>2</a:t>
            </a:r>
            <a:r>
              <a:rPr lang="zh-CN" altLang="en-US" sz="2400" b="1" dirty="0">
                <a:solidFill>
                  <a:srgbClr val="C00000"/>
                </a:solidFill>
                <a:latin typeface="Microsoft YaHei UI" panose="020B0503020204020204" pitchFamily="34" charset="-122"/>
                <a:ea typeface="Microsoft YaHei UI" panose="020B0503020204020204" pitchFamily="34" charset="-122"/>
              </a:rPr>
              <a:t>、立足“小我”，彰显“大我”：</a:t>
            </a:r>
            <a:endParaRPr lang="en-US" altLang="zh-CN" sz="2400" b="1" dirty="0">
              <a:solidFill>
                <a:srgbClr val="C00000"/>
              </a:solidFill>
              <a:latin typeface="Microsoft YaHei UI" panose="020B0503020204020204" pitchFamily="34" charset="-122"/>
              <a:ea typeface="Microsoft YaHei UI" panose="020B0503020204020204" pitchFamily="34" charset="-122"/>
            </a:endParaRPr>
          </a:p>
          <a:p>
            <a:pPr>
              <a:spcBef>
                <a:spcPct val="0"/>
              </a:spcBef>
              <a:buFontTx/>
              <a:buNone/>
            </a:pPr>
            <a:r>
              <a:rPr lang="zh-CN" altLang="en-US" sz="2400" b="1" dirty="0">
                <a:solidFill>
                  <a:srgbClr val="C00000"/>
                </a:solidFill>
                <a:latin typeface="Microsoft YaHei UI" panose="020B0503020204020204" pitchFamily="34" charset="-122"/>
                <a:ea typeface="Microsoft YaHei UI" panose="020B0503020204020204" pitchFamily="34" charset="-122"/>
              </a:rPr>
              <a:t>家国情怀命题素材的如何避免同质化表达</a:t>
            </a:r>
            <a:endParaRPr lang="en-US" altLang="zh-CN" sz="2400" dirty="0">
              <a:solidFill>
                <a:srgbClr val="C00000"/>
              </a:solidFill>
            </a:endParaRPr>
          </a:p>
        </p:txBody>
      </p:sp>
    </p:spTree>
    <p:extLst>
      <p:ext uri="{BB962C8B-B14F-4D97-AF65-F5344CB8AC3E}">
        <p14:creationId xmlns:p14="http://schemas.microsoft.com/office/powerpoint/2010/main" val="3146638597"/>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65"/>
          <p:cNvGrpSpPr/>
          <p:nvPr>
            <p:custDataLst>
              <p:tags r:id="rId1"/>
            </p:custDataLst>
          </p:nvPr>
        </p:nvGrpSpPr>
        <p:grpSpPr>
          <a:xfrm>
            <a:off x="1303798" y="1068505"/>
            <a:ext cx="1081176" cy="1882796"/>
            <a:chOff x="2287443" y="2307114"/>
            <a:chExt cx="3037756" cy="3052364"/>
          </a:xfrm>
        </p:grpSpPr>
        <p:sp>
          <p:nvSpPr>
            <p:cNvPr id="5" name="任意多边形 2"/>
            <p:cNvSpPr/>
            <p:nvPr/>
          </p:nvSpPr>
          <p:spPr>
            <a:xfrm>
              <a:off x="2287443" y="2307114"/>
              <a:ext cx="3037756" cy="3052364"/>
            </a:xfrm>
            <a:custGeom>
              <a:avLst/>
              <a:gdLst/>
              <a:ahLst/>
              <a:cxnLst/>
              <a:rect l="0" t="0" r="0" b="0"/>
              <a:pathLst>
                <a:path w="3037756" h="3052364">
                  <a:moveTo>
                    <a:pt x="0" y="0"/>
                  </a:moveTo>
                  <a:lnTo>
                    <a:pt x="3037755" y="0"/>
                  </a:lnTo>
                  <a:lnTo>
                    <a:pt x="3037755" y="3052363"/>
                  </a:lnTo>
                  <a:lnTo>
                    <a:pt x="0" y="3052363"/>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125">
                <a:solidFill>
                  <a:prstClr val="white"/>
                </a:solidFill>
              </a:endParaRPr>
            </a:p>
          </p:txBody>
        </p:sp>
        <p:grpSp>
          <p:nvGrpSpPr>
            <p:cNvPr id="6" name="PA_组合 5"/>
            <p:cNvGrpSpPr/>
            <p:nvPr>
              <p:custDataLst>
                <p:tags r:id="rId26"/>
              </p:custDataLst>
            </p:nvPr>
          </p:nvGrpSpPr>
          <p:grpSpPr>
            <a:xfrm>
              <a:off x="2287443" y="2357915"/>
              <a:ext cx="2936155" cy="3001563"/>
              <a:chOff x="2287443" y="2357915"/>
              <a:chExt cx="2936155" cy="3001563"/>
            </a:xfrm>
          </p:grpSpPr>
          <p:sp>
            <p:nvSpPr>
              <p:cNvPr id="7" name="MH_Other_1"/>
              <p:cNvSpPr/>
              <p:nvPr>
                <p:custDataLst>
                  <p:tags r:id="rId27"/>
                </p:custDataLst>
              </p:nvPr>
            </p:nvSpPr>
            <p:spPr>
              <a:xfrm rot="5400000">
                <a:off x="2564771" y="408391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4"/>
              </a:solidFill>
              <a:ln>
                <a:solidFill>
                  <a:schemeClr val="accent4"/>
                </a:solid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8" name="MH_Other_1"/>
              <p:cNvSpPr/>
              <p:nvPr>
                <p:custDataLst>
                  <p:tags r:id="rId28"/>
                </p:custDataLst>
              </p:nvPr>
            </p:nvSpPr>
            <p:spPr>
              <a:xfrm>
                <a:off x="3487968" y="374773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3"/>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9" name="MH_Other_1"/>
              <p:cNvSpPr/>
              <p:nvPr>
                <p:custDataLst>
                  <p:tags r:id="rId29"/>
                </p:custDataLst>
              </p:nvPr>
            </p:nvSpPr>
            <p:spPr>
              <a:xfrm rot="16200000">
                <a:off x="3155258" y="281797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0" name="MH_Other_1"/>
              <p:cNvSpPr/>
              <p:nvPr>
                <p:custDataLst>
                  <p:tags r:id="rId30"/>
                </p:custDataLst>
              </p:nvPr>
            </p:nvSpPr>
            <p:spPr>
              <a:xfrm rot="10800000">
                <a:off x="2287443" y="3172626"/>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1" name="椭圆 10"/>
              <p:cNvSpPr/>
              <p:nvPr/>
            </p:nvSpPr>
            <p:spPr>
              <a:xfrm>
                <a:off x="3488525" y="3620942"/>
                <a:ext cx="534548" cy="534548"/>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b="1" dirty="0">
                  <a:solidFill>
                    <a:prstClr val="white">
                      <a:lumMod val="50000"/>
                    </a:prstClr>
                  </a:solidFill>
                  <a:latin typeface="Britannic Bold" panose="020B0903060703020204" pitchFamily="34" charset="0"/>
                  <a:ea typeface="微软雅黑" panose="020B0503020204020204" charset="-122"/>
                </a:endParaRPr>
              </a:p>
            </p:txBody>
          </p:sp>
        </p:grpSp>
      </p:grpSp>
      <p:grpSp>
        <p:nvGrpSpPr>
          <p:cNvPr id="12" name="组合 137"/>
          <p:cNvGrpSpPr/>
          <p:nvPr>
            <p:custDataLst>
              <p:tags r:id="rId2"/>
            </p:custDataLst>
          </p:nvPr>
        </p:nvGrpSpPr>
        <p:grpSpPr>
          <a:xfrm>
            <a:off x="2864409" y="1276000"/>
            <a:ext cx="299261" cy="407779"/>
            <a:chOff x="8190203" y="2071649"/>
            <a:chExt cx="2936155" cy="3001563"/>
          </a:xfrm>
          <a:solidFill>
            <a:schemeClr val="accent1"/>
          </a:solidFill>
        </p:grpSpPr>
        <p:sp>
          <p:nvSpPr>
            <p:cNvPr id="13" name="半圆-4"/>
            <p:cNvSpPr/>
            <p:nvPr>
              <p:custDataLst>
                <p:tags r:id="rId22"/>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4" name="半圆-3"/>
            <p:cNvSpPr/>
            <p:nvPr>
              <p:custDataLst>
                <p:tags r:id="rId23"/>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5" name="半圆-2"/>
            <p:cNvSpPr/>
            <p:nvPr>
              <p:custDataLst>
                <p:tags r:id="rId24"/>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6" name="半圆-1"/>
            <p:cNvSpPr/>
            <p:nvPr>
              <p:custDataLst>
                <p:tags r:id="rId25"/>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17" name="椭圆 16"/>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b="1" dirty="0">
                <a:solidFill>
                  <a:prstClr val="white">
                    <a:lumMod val="50000"/>
                  </a:prstClr>
                </a:solidFill>
                <a:latin typeface="Britannic Bold" panose="020B0903060703020204" pitchFamily="34" charset="0"/>
                <a:ea typeface="微软雅黑" panose="020B0503020204020204" charset="-122"/>
              </a:endParaRPr>
            </a:p>
          </p:txBody>
        </p:sp>
      </p:grpSp>
      <p:grpSp>
        <p:nvGrpSpPr>
          <p:cNvPr id="18" name="组合 144"/>
          <p:cNvGrpSpPr/>
          <p:nvPr>
            <p:custDataLst>
              <p:tags r:id="rId3"/>
            </p:custDataLst>
          </p:nvPr>
        </p:nvGrpSpPr>
        <p:grpSpPr>
          <a:xfrm>
            <a:off x="2821420" y="2116014"/>
            <a:ext cx="299261" cy="407779"/>
            <a:chOff x="8190203" y="2071649"/>
            <a:chExt cx="2936155" cy="3001563"/>
          </a:xfrm>
          <a:solidFill>
            <a:schemeClr val="accent1"/>
          </a:solidFill>
        </p:grpSpPr>
        <p:sp>
          <p:nvSpPr>
            <p:cNvPr id="19" name="半圆-4"/>
            <p:cNvSpPr/>
            <p:nvPr>
              <p:custDataLst>
                <p:tags r:id="rId18"/>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0" name="半圆-3"/>
            <p:cNvSpPr/>
            <p:nvPr>
              <p:custDataLst>
                <p:tags r:id="rId19"/>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1" name="半圆-2"/>
            <p:cNvSpPr/>
            <p:nvPr>
              <p:custDataLst>
                <p:tags r:id="rId20"/>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2" name="半圆-1"/>
            <p:cNvSpPr/>
            <p:nvPr>
              <p:custDataLst>
                <p:tags r:id="rId21"/>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3" name="椭圆 22"/>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b="1" dirty="0">
                <a:solidFill>
                  <a:prstClr val="white">
                    <a:lumMod val="50000"/>
                  </a:prstClr>
                </a:solidFill>
                <a:latin typeface="Britannic Bold" panose="020B0903060703020204" pitchFamily="34" charset="0"/>
                <a:ea typeface="微软雅黑" panose="020B0503020204020204" charset="-122"/>
              </a:endParaRPr>
            </a:p>
          </p:txBody>
        </p:sp>
      </p:grpSp>
      <p:grpSp>
        <p:nvGrpSpPr>
          <p:cNvPr id="24" name="组合 151"/>
          <p:cNvGrpSpPr/>
          <p:nvPr>
            <p:custDataLst>
              <p:tags r:id="rId4"/>
            </p:custDataLst>
          </p:nvPr>
        </p:nvGrpSpPr>
        <p:grpSpPr>
          <a:xfrm>
            <a:off x="2864408" y="3112771"/>
            <a:ext cx="299261" cy="407779"/>
            <a:chOff x="8190203" y="2071649"/>
            <a:chExt cx="2936155" cy="3001563"/>
          </a:xfrm>
          <a:solidFill>
            <a:schemeClr val="accent1"/>
          </a:solidFill>
        </p:grpSpPr>
        <p:sp>
          <p:nvSpPr>
            <p:cNvPr id="25" name="半圆-4"/>
            <p:cNvSpPr/>
            <p:nvPr>
              <p:custDataLst>
                <p:tags r:id="rId14"/>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6" name="半圆-3"/>
            <p:cNvSpPr/>
            <p:nvPr>
              <p:custDataLst>
                <p:tags r:id="rId15"/>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7" name="半圆-2"/>
            <p:cNvSpPr/>
            <p:nvPr>
              <p:custDataLst>
                <p:tags r:id="rId16"/>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8" name="半圆-1"/>
            <p:cNvSpPr/>
            <p:nvPr>
              <p:custDataLst>
                <p:tags r:id="rId17"/>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29" name="椭圆 28"/>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b="1" dirty="0">
                <a:solidFill>
                  <a:prstClr val="white">
                    <a:lumMod val="50000"/>
                  </a:prstClr>
                </a:solidFill>
                <a:latin typeface="Britannic Bold" panose="020B0903060703020204" pitchFamily="34" charset="0"/>
                <a:ea typeface="微软雅黑" panose="020B0503020204020204" charset="-122"/>
              </a:endParaRPr>
            </a:p>
          </p:txBody>
        </p:sp>
      </p:grpSp>
      <p:sp>
        <p:nvSpPr>
          <p:cNvPr id="36" name="文本框 143"/>
          <p:cNvSpPr txBox="1"/>
          <p:nvPr>
            <p:custDataLst>
              <p:tags r:id="rId5"/>
            </p:custDataLst>
          </p:nvPr>
        </p:nvSpPr>
        <p:spPr>
          <a:xfrm>
            <a:off x="3467112" y="1131161"/>
            <a:ext cx="4130158" cy="493058"/>
          </a:xfrm>
          <a:prstGeom prst="rect">
            <a:avLst/>
          </a:prstGeom>
          <a:noFill/>
        </p:spPr>
        <p:txBody>
          <a:bodyPr wrap="square" lIns="76811" tIns="38405" rIns="76811" bIns="38405" rtlCol="0">
            <a:spAutoFit/>
          </a:bodyPr>
          <a:lstStyle/>
          <a:p>
            <a:pPr marL="257244" indent="-257244" defTabSz="685983" eaLnBrk="0" fontAlgn="base" hangingPunct="0">
              <a:lnSpc>
                <a:spcPct val="150000"/>
              </a:lnSpc>
              <a:spcBef>
                <a:spcPct val="20000"/>
              </a:spcBef>
              <a:spcAft>
                <a:spcPct val="0"/>
              </a:spcAft>
              <a:buFontTx/>
              <a:buChar char="•"/>
              <a:defRPr/>
            </a:pPr>
            <a:r>
              <a:rPr lang="zh-CN" altLang="en-US" dirty="0">
                <a:solidFill>
                  <a:srgbClr val="002060"/>
                </a:solidFill>
                <a:latin typeface="楷体" panose="02010609060101010101" pitchFamily="49" charset="-122"/>
                <a:ea typeface="楷体" panose="02010609060101010101" pitchFamily="49" charset="-122"/>
              </a:rPr>
              <a:t>思维的深度决定了文章认识的高度；</a:t>
            </a:r>
          </a:p>
        </p:txBody>
      </p:sp>
      <p:sp>
        <p:nvSpPr>
          <p:cNvPr id="37" name="文本框 150"/>
          <p:cNvSpPr txBox="1"/>
          <p:nvPr>
            <p:custDataLst>
              <p:tags r:id="rId6"/>
            </p:custDataLst>
          </p:nvPr>
        </p:nvSpPr>
        <p:spPr>
          <a:xfrm>
            <a:off x="3536749" y="1936703"/>
            <a:ext cx="5168839" cy="631558"/>
          </a:xfrm>
          <a:prstGeom prst="rect">
            <a:avLst/>
          </a:prstGeom>
          <a:noFill/>
        </p:spPr>
        <p:txBody>
          <a:bodyPr wrap="square" lIns="76811" tIns="38405" rIns="76811" bIns="38405" rtlCol="0">
            <a:spAutoFit/>
          </a:bodyPr>
          <a:lstStyle/>
          <a:p>
            <a:pPr defTabSz="685983">
              <a:defRPr/>
            </a:pPr>
            <a:r>
              <a:rPr lang="zh-CN" altLang="en-US" dirty="0">
                <a:solidFill>
                  <a:srgbClr val="002060"/>
                </a:solidFill>
                <a:latin typeface="楷体" panose="02010609060101010101" pitchFamily="49" charset="-122"/>
                <a:ea typeface="楷体" panose="02010609060101010101" pitchFamily="49" charset="-122"/>
              </a:rPr>
              <a:t>同一思想认识水平的前提下，分数的高低决定在语言的水平比较</a:t>
            </a:r>
            <a:r>
              <a:rPr lang="zh-CN" altLang="en-US" dirty="0">
                <a:solidFill>
                  <a:prstClr val="black"/>
                </a:solidFill>
                <a:latin typeface="楷体" panose="02010609060101010101" pitchFamily="49" charset="-122"/>
                <a:ea typeface="楷体" panose="02010609060101010101" pitchFamily="49" charset="-122"/>
              </a:rPr>
              <a:t>。</a:t>
            </a:r>
            <a:endParaRPr lang="en-US" altLang="zh-CN" dirty="0">
              <a:solidFill>
                <a:prstClr val="black"/>
              </a:solidFill>
              <a:latin typeface="楷体" panose="02010609060101010101" pitchFamily="49" charset="-122"/>
              <a:ea typeface="楷体" panose="02010609060101010101" pitchFamily="49" charset="-122"/>
            </a:endParaRPr>
          </a:p>
        </p:txBody>
      </p:sp>
      <p:sp>
        <p:nvSpPr>
          <p:cNvPr id="38" name="文本框 150"/>
          <p:cNvSpPr txBox="1"/>
          <p:nvPr>
            <p:custDataLst>
              <p:tags r:id="rId7"/>
            </p:custDataLst>
          </p:nvPr>
        </p:nvSpPr>
        <p:spPr>
          <a:xfrm>
            <a:off x="3386438" y="2930167"/>
            <a:ext cx="5250258" cy="908557"/>
          </a:xfrm>
          <a:prstGeom prst="rect">
            <a:avLst/>
          </a:prstGeom>
          <a:noFill/>
        </p:spPr>
        <p:txBody>
          <a:bodyPr wrap="square" lIns="76811" tIns="38405" rIns="76811" bIns="38405" rtlCol="0">
            <a:spAutoFit/>
          </a:bodyPr>
          <a:lstStyle/>
          <a:p>
            <a:pPr marL="257244" indent="-257244" defTabSz="685983" eaLnBrk="0" fontAlgn="base" hangingPunct="0">
              <a:lnSpc>
                <a:spcPct val="150000"/>
              </a:lnSpc>
              <a:spcBef>
                <a:spcPct val="20000"/>
              </a:spcBef>
              <a:spcAft>
                <a:spcPct val="0"/>
              </a:spcAft>
              <a:buFontTx/>
              <a:buChar char="•"/>
              <a:defRPr/>
            </a:pPr>
            <a:r>
              <a:rPr lang="zh-CN" altLang="en-US" dirty="0">
                <a:solidFill>
                  <a:srgbClr val="002060"/>
                </a:solidFill>
                <a:latin typeface="黑体" panose="02010609060101010101" pitchFamily="49" charset="-122"/>
                <a:ea typeface="楷体" panose="02010609060101010101" pitchFamily="49" charset="-122"/>
              </a:rPr>
              <a:t>语言的基本要求是要通顺，语言不通顺，再好再深的思考都无法体现。</a:t>
            </a:r>
            <a:endParaRPr lang="en-US" altLang="zh-CN" dirty="0">
              <a:solidFill>
                <a:srgbClr val="002060"/>
              </a:solidFill>
              <a:latin typeface="黑体" panose="02010609060101010101" pitchFamily="49" charset="-122"/>
              <a:ea typeface="楷体" panose="02010609060101010101" pitchFamily="49" charset="-122"/>
            </a:endParaRPr>
          </a:p>
        </p:txBody>
      </p:sp>
      <p:sp>
        <p:nvSpPr>
          <p:cNvPr id="39" name="文本框 150"/>
          <p:cNvSpPr txBox="1"/>
          <p:nvPr>
            <p:custDataLst>
              <p:tags r:id="rId8"/>
            </p:custDataLst>
          </p:nvPr>
        </p:nvSpPr>
        <p:spPr>
          <a:xfrm>
            <a:off x="1168758" y="4406636"/>
            <a:ext cx="6860117" cy="354559"/>
          </a:xfrm>
          <a:prstGeom prst="rect">
            <a:avLst/>
          </a:prstGeom>
          <a:solidFill>
            <a:srgbClr val="00B0F0"/>
          </a:solidFill>
        </p:spPr>
        <p:txBody>
          <a:bodyPr wrap="square" lIns="76811" tIns="38405" rIns="76811" bIns="38405" rtlCol="0">
            <a:spAutoFit/>
          </a:bodyPr>
          <a:lstStyle/>
          <a:p>
            <a:pPr defTabSz="685983">
              <a:defRPr/>
            </a:pPr>
            <a:endParaRPr lang="en-US" altLang="zh-CN" dirty="0">
              <a:solidFill>
                <a:prstClr val="black"/>
              </a:solidFill>
              <a:latin typeface="楷体" panose="02010609060101010101" pitchFamily="49" charset="-122"/>
              <a:ea typeface="楷体" panose="02010609060101010101" pitchFamily="49" charset="-122"/>
            </a:endParaRPr>
          </a:p>
        </p:txBody>
      </p:sp>
      <p:grpSp>
        <p:nvGrpSpPr>
          <p:cNvPr id="40" name="组合 137"/>
          <p:cNvGrpSpPr/>
          <p:nvPr>
            <p:custDataLst>
              <p:tags r:id="rId9"/>
            </p:custDataLst>
          </p:nvPr>
        </p:nvGrpSpPr>
        <p:grpSpPr>
          <a:xfrm>
            <a:off x="2789252" y="195547"/>
            <a:ext cx="299261" cy="407779"/>
            <a:chOff x="8190203" y="2071649"/>
            <a:chExt cx="2936155" cy="3001563"/>
          </a:xfrm>
          <a:solidFill>
            <a:schemeClr val="accent1"/>
          </a:solidFill>
        </p:grpSpPr>
        <p:sp>
          <p:nvSpPr>
            <p:cNvPr id="41" name="半圆-4"/>
            <p:cNvSpPr/>
            <p:nvPr>
              <p:custDataLst>
                <p:tags r:id="rId10"/>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42" name="半圆-3"/>
            <p:cNvSpPr/>
            <p:nvPr>
              <p:custDataLst>
                <p:tags r:id="rId11"/>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43" name="半圆-2"/>
            <p:cNvSpPr/>
            <p:nvPr>
              <p:custDataLst>
                <p:tags r:id="rId12"/>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44" name="半圆-1"/>
            <p:cNvSpPr/>
            <p:nvPr>
              <p:custDataLst>
                <p:tags r:id="rId13"/>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983">
                <a:defRPr/>
              </a:pPr>
              <a:endParaRPr lang="zh-CN" altLang="en-US" sz="2776" b="1" dirty="0">
                <a:solidFill>
                  <a:srgbClr val="34618A"/>
                </a:solidFill>
                <a:latin typeface="Britannic Bold" panose="020B0903060703020204" pitchFamily="34" charset="0"/>
                <a:ea typeface="微软雅黑" panose="020B0503020204020204" charset="-122"/>
              </a:endParaRPr>
            </a:p>
          </p:txBody>
        </p:sp>
        <p:sp>
          <p:nvSpPr>
            <p:cNvPr id="45" name="椭圆 44"/>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b="1" dirty="0">
                <a:solidFill>
                  <a:prstClr val="white">
                    <a:lumMod val="50000"/>
                  </a:prstClr>
                </a:solidFill>
                <a:latin typeface="Britannic Bold" panose="020B0903060703020204" pitchFamily="34" charset="0"/>
                <a:ea typeface="微软雅黑" panose="020B0503020204020204" charset="-122"/>
              </a:endParaRPr>
            </a:p>
          </p:txBody>
        </p:sp>
      </p:grpSp>
      <p:sp>
        <p:nvSpPr>
          <p:cNvPr id="2" name="TextBox 1"/>
          <p:cNvSpPr txBox="1"/>
          <p:nvPr/>
        </p:nvSpPr>
        <p:spPr>
          <a:xfrm>
            <a:off x="3223853" y="56974"/>
            <a:ext cx="5350213" cy="923330"/>
          </a:xfrm>
          <a:prstGeom prst="rect">
            <a:avLst/>
          </a:prstGeom>
          <a:noFill/>
        </p:spPr>
        <p:txBody>
          <a:bodyPr wrap="square" rtlCol="0">
            <a:spAutoFit/>
          </a:bodyPr>
          <a:lstStyle/>
          <a:p>
            <a:pPr marL="257244" indent="-257244" defTabSz="685983" eaLnBrk="0" fontAlgn="base" hangingPunct="0">
              <a:lnSpc>
                <a:spcPct val="150000"/>
              </a:lnSpc>
              <a:spcBef>
                <a:spcPct val="20000"/>
              </a:spcBef>
              <a:spcAft>
                <a:spcPct val="0"/>
              </a:spcAft>
              <a:buFontTx/>
              <a:buChar char="•"/>
              <a:defRPr/>
            </a:pPr>
            <a:r>
              <a:rPr lang="zh-CN" altLang="en-US" dirty="0">
                <a:solidFill>
                  <a:srgbClr val="002060"/>
                </a:solidFill>
                <a:latin typeface="黑体" panose="02010609060101010101" pitchFamily="49" charset="-122"/>
                <a:ea typeface="楷体" panose="02010609060101010101" pitchFamily="49" charset="-122"/>
              </a:rPr>
              <a:t>审题是高考作文第一关键。审题关做不好，思想与语言方面做的工作都是白干！</a:t>
            </a:r>
          </a:p>
        </p:txBody>
      </p:sp>
      <p:sp>
        <p:nvSpPr>
          <p:cNvPr id="3" name="TextBox 2"/>
          <p:cNvSpPr txBox="1"/>
          <p:nvPr/>
        </p:nvSpPr>
        <p:spPr>
          <a:xfrm>
            <a:off x="1438686" y="4445416"/>
            <a:ext cx="6320652" cy="507831"/>
          </a:xfrm>
          <a:prstGeom prst="rect">
            <a:avLst/>
          </a:prstGeom>
          <a:noFill/>
        </p:spPr>
        <p:txBody>
          <a:bodyPr wrap="square" rtlCol="0">
            <a:spAutoFit/>
          </a:bodyPr>
          <a:lstStyle/>
          <a:p>
            <a:pPr defTabSz="685983"/>
            <a:r>
              <a:rPr lang="zh-CN" altLang="en-US" sz="1350" dirty="0">
                <a:solidFill>
                  <a:srgbClr val="FFFF00"/>
                </a:solidFill>
                <a:latin typeface="黑体" panose="02010609060101010101" pitchFamily="49" charset="-122"/>
                <a:ea typeface="黑体" panose="02010609060101010101" pitchFamily="49" charset="-122"/>
              </a:rPr>
              <a:t>高考作文评卷三个采分点：审题的准确性、思维的深度与广度、语言篇章的表现力</a:t>
            </a:r>
          </a:p>
        </p:txBody>
      </p:sp>
    </p:spTree>
    <p:extLst>
      <p:ext uri="{BB962C8B-B14F-4D97-AF65-F5344CB8AC3E}">
        <p14:creationId xmlns:p14="http://schemas.microsoft.com/office/powerpoint/2010/main" val="118621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8" presetClass="emph" presetSubtype="0" repeatCount="indefinite" fill="hold" nodeType="withEffect">
                                  <p:stCondLst>
                                    <p:cond delay="0"/>
                                  </p:stCondLst>
                                  <p:childTnLst>
                                    <p:animRot by="64800000">
                                      <p:cBhvr>
                                        <p:cTn id="11" dur="5000" fill="hold"/>
                                        <p:tgtEl>
                                          <p:spTgt spid="4"/>
                                        </p:tgtEl>
                                        <p:attrNameLst>
                                          <p:attrName>r</p:attrName>
                                        </p:attrNameLst>
                                      </p:cBhvr>
                                    </p:animRot>
                                  </p:childTnLst>
                                </p:cTn>
                              </p:par>
                              <p:par>
                                <p:cTn id="12" presetID="53" presetClass="entr" presetSubtype="16" fill="hold" nodeType="withEffect">
                                  <p:stCondLst>
                                    <p:cond delay="100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00" fill="hold"/>
                                        <p:tgtEl>
                                          <p:spTgt spid="12"/>
                                        </p:tgtEl>
                                        <p:attrNameLst>
                                          <p:attrName>ppt_w</p:attrName>
                                        </p:attrNameLst>
                                      </p:cBhvr>
                                      <p:tavLst>
                                        <p:tav tm="0">
                                          <p:val>
                                            <p:fltVal val="0"/>
                                          </p:val>
                                        </p:tav>
                                        <p:tav tm="100000">
                                          <p:val>
                                            <p:strVal val="#ppt_w"/>
                                          </p:val>
                                        </p:tav>
                                      </p:tavLst>
                                    </p:anim>
                                    <p:anim calcmode="lin" valueType="num">
                                      <p:cBhvr>
                                        <p:cTn id="15" dur="700" fill="hold"/>
                                        <p:tgtEl>
                                          <p:spTgt spid="12"/>
                                        </p:tgtEl>
                                        <p:attrNameLst>
                                          <p:attrName>ppt_h</p:attrName>
                                        </p:attrNameLst>
                                      </p:cBhvr>
                                      <p:tavLst>
                                        <p:tav tm="0">
                                          <p:val>
                                            <p:fltVal val="0"/>
                                          </p:val>
                                        </p:tav>
                                        <p:tav tm="100000">
                                          <p:val>
                                            <p:strVal val="#ppt_h"/>
                                          </p:val>
                                        </p:tav>
                                      </p:tavLst>
                                    </p:anim>
                                    <p:animEffect transition="in" filter="fade">
                                      <p:cBhvr>
                                        <p:cTn id="16" dur="700"/>
                                        <p:tgtEl>
                                          <p:spTgt spid="12"/>
                                        </p:tgtEl>
                                      </p:cBhvr>
                                    </p:animEffect>
                                  </p:childTnLst>
                                </p:cTn>
                              </p:par>
                              <p:par>
                                <p:cTn id="17" presetID="8" presetClass="emph" presetSubtype="0" fill="hold" nodeType="withEffect">
                                  <p:stCondLst>
                                    <p:cond delay="1000"/>
                                  </p:stCondLst>
                                  <p:childTnLst>
                                    <p:animRot by="21600000">
                                      <p:cBhvr>
                                        <p:cTn id="18" dur="700" fill="hold"/>
                                        <p:tgtEl>
                                          <p:spTgt spid="12"/>
                                        </p:tgtEl>
                                        <p:attrNameLst>
                                          <p:attrName>r</p:attrName>
                                        </p:attrNameLst>
                                      </p:cBhvr>
                                    </p:animRot>
                                  </p:childTnLst>
                                </p:cTn>
                              </p:par>
                              <p:par>
                                <p:cTn id="19" presetID="26" presetClass="emph" presetSubtype="0" fill="hold" nodeType="withEffect">
                                  <p:stCondLst>
                                    <p:cond delay="1700"/>
                                  </p:stCondLst>
                                  <p:childTnLst>
                                    <p:animEffect transition="out" filter="fade">
                                      <p:cBhvr>
                                        <p:cTn id="20" dur="800" tmFilter="0, 0; .2, .5; .8, .5; 1, 0"/>
                                        <p:tgtEl>
                                          <p:spTgt spid="12"/>
                                        </p:tgtEl>
                                      </p:cBhvr>
                                    </p:animEffect>
                                    <p:animScale>
                                      <p:cBhvr>
                                        <p:cTn id="21" dur="400" autoRev="1" fill="hold"/>
                                        <p:tgtEl>
                                          <p:spTgt spid="12"/>
                                        </p:tgtEl>
                                      </p:cBhvr>
                                      <p:by x="105000" y="105000"/>
                                    </p:animScale>
                                  </p:childTnLst>
                                </p:cTn>
                              </p:par>
                              <p:par>
                                <p:cTn id="22" presetID="53" presetClass="entr" presetSubtype="16" fill="hold" nodeType="withEffect">
                                  <p:stCondLst>
                                    <p:cond delay="30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750" fill="hold"/>
                                        <p:tgtEl>
                                          <p:spTgt spid="18"/>
                                        </p:tgtEl>
                                        <p:attrNameLst>
                                          <p:attrName>ppt_w</p:attrName>
                                        </p:attrNameLst>
                                      </p:cBhvr>
                                      <p:tavLst>
                                        <p:tav tm="0">
                                          <p:val>
                                            <p:fltVal val="0"/>
                                          </p:val>
                                        </p:tav>
                                        <p:tav tm="100000">
                                          <p:val>
                                            <p:strVal val="#ppt_w"/>
                                          </p:val>
                                        </p:tav>
                                      </p:tavLst>
                                    </p:anim>
                                    <p:anim calcmode="lin" valueType="num">
                                      <p:cBhvr>
                                        <p:cTn id="25" dur="750" fill="hold"/>
                                        <p:tgtEl>
                                          <p:spTgt spid="18"/>
                                        </p:tgtEl>
                                        <p:attrNameLst>
                                          <p:attrName>ppt_h</p:attrName>
                                        </p:attrNameLst>
                                      </p:cBhvr>
                                      <p:tavLst>
                                        <p:tav tm="0">
                                          <p:val>
                                            <p:fltVal val="0"/>
                                          </p:val>
                                        </p:tav>
                                        <p:tav tm="100000">
                                          <p:val>
                                            <p:strVal val="#ppt_h"/>
                                          </p:val>
                                        </p:tav>
                                      </p:tavLst>
                                    </p:anim>
                                    <p:animEffect transition="in" filter="fade">
                                      <p:cBhvr>
                                        <p:cTn id="26" dur="750"/>
                                        <p:tgtEl>
                                          <p:spTgt spid="18"/>
                                        </p:tgtEl>
                                      </p:cBhvr>
                                    </p:animEffect>
                                  </p:childTnLst>
                                </p:cTn>
                              </p:par>
                              <p:par>
                                <p:cTn id="27" presetID="8" presetClass="emph" presetSubtype="0" fill="hold" nodeType="withEffect">
                                  <p:stCondLst>
                                    <p:cond delay="3000"/>
                                  </p:stCondLst>
                                  <p:childTnLst>
                                    <p:animRot by="21600000">
                                      <p:cBhvr>
                                        <p:cTn id="28" dur="750" fill="hold"/>
                                        <p:tgtEl>
                                          <p:spTgt spid="18"/>
                                        </p:tgtEl>
                                        <p:attrNameLst>
                                          <p:attrName>r</p:attrName>
                                        </p:attrNameLst>
                                      </p:cBhvr>
                                    </p:animRot>
                                  </p:childTnLst>
                                </p:cTn>
                              </p:par>
                              <p:par>
                                <p:cTn id="29" presetID="26" presetClass="emph" presetSubtype="0" fill="hold" nodeType="withEffect">
                                  <p:stCondLst>
                                    <p:cond delay="3800"/>
                                  </p:stCondLst>
                                  <p:childTnLst>
                                    <p:animEffect transition="out" filter="fade">
                                      <p:cBhvr>
                                        <p:cTn id="30" dur="500" tmFilter="0, 0; .2, .5; .8, .5; 1, 0"/>
                                        <p:tgtEl>
                                          <p:spTgt spid="18"/>
                                        </p:tgtEl>
                                      </p:cBhvr>
                                    </p:animEffect>
                                    <p:animScale>
                                      <p:cBhvr>
                                        <p:cTn id="31" dur="250" autoRev="1" fill="hold"/>
                                        <p:tgtEl>
                                          <p:spTgt spid="18"/>
                                        </p:tgtEl>
                                      </p:cBhvr>
                                      <p:by x="105000" y="105000"/>
                                    </p:animScale>
                                  </p:childTnLst>
                                </p:cTn>
                              </p:par>
                              <p:par>
                                <p:cTn id="32" presetID="53" presetClass="entr" presetSubtype="16" fill="hold" nodeType="withEffect">
                                  <p:stCondLst>
                                    <p:cond delay="48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800" fill="hold"/>
                                        <p:tgtEl>
                                          <p:spTgt spid="24"/>
                                        </p:tgtEl>
                                        <p:attrNameLst>
                                          <p:attrName>ppt_w</p:attrName>
                                        </p:attrNameLst>
                                      </p:cBhvr>
                                      <p:tavLst>
                                        <p:tav tm="0">
                                          <p:val>
                                            <p:fltVal val="0"/>
                                          </p:val>
                                        </p:tav>
                                        <p:tav tm="100000">
                                          <p:val>
                                            <p:strVal val="#ppt_w"/>
                                          </p:val>
                                        </p:tav>
                                      </p:tavLst>
                                    </p:anim>
                                    <p:anim calcmode="lin" valueType="num">
                                      <p:cBhvr>
                                        <p:cTn id="35" dur="800" fill="hold"/>
                                        <p:tgtEl>
                                          <p:spTgt spid="24"/>
                                        </p:tgtEl>
                                        <p:attrNameLst>
                                          <p:attrName>ppt_h</p:attrName>
                                        </p:attrNameLst>
                                      </p:cBhvr>
                                      <p:tavLst>
                                        <p:tav tm="0">
                                          <p:val>
                                            <p:fltVal val="0"/>
                                          </p:val>
                                        </p:tav>
                                        <p:tav tm="100000">
                                          <p:val>
                                            <p:strVal val="#ppt_h"/>
                                          </p:val>
                                        </p:tav>
                                      </p:tavLst>
                                    </p:anim>
                                    <p:animEffect transition="in" filter="fade">
                                      <p:cBhvr>
                                        <p:cTn id="36" dur="800"/>
                                        <p:tgtEl>
                                          <p:spTgt spid="24"/>
                                        </p:tgtEl>
                                      </p:cBhvr>
                                    </p:animEffect>
                                  </p:childTnLst>
                                </p:cTn>
                              </p:par>
                              <p:par>
                                <p:cTn id="37" presetID="8" presetClass="emph" presetSubtype="0" fill="hold" nodeType="withEffect">
                                  <p:stCondLst>
                                    <p:cond delay="4800"/>
                                  </p:stCondLst>
                                  <p:childTnLst>
                                    <p:animRot by="21600000">
                                      <p:cBhvr>
                                        <p:cTn id="38" dur="800" fill="hold"/>
                                        <p:tgtEl>
                                          <p:spTgt spid="24"/>
                                        </p:tgtEl>
                                        <p:attrNameLst>
                                          <p:attrName>r</p:attrName>
                                        </p:attrNameLst>
                                      </p:cBhvr>
                                    </p:animRot>
                                  </p:childTnLst>
                                </p:cTn>
                              </p:par>
                              <p:par>
                                <p:cTn id="39" presetID="26" presetClass="emph" presetSubtype="0" fill="hold" nodeType="withEffect">
                                  <p:stCondLst>
                                    <p:cond delay="5600"/>
                                  </p:stCondLst>
                                  <p:childTnLst>
                                    <p:animEffect transition="out" filter="fade">
                                      <p:cBhvr>
                                        <p:cTn id="40" dur="500" tmFilter="0, 0; .2, .5; .8, .5; 1, 0"/>
                                        <p:tgtEl>
                                          <p:spTgt spid="24"/>
                                        </p:tgtEl>
                                      </p:cBhvr>
                                    </p:animEffect>
                                    <p:animScale>
                                      <p:cBhvr>
                                        <p:cTn id="41" dur="250" autoRev="1" fill="hold"/>
                                        <p:tgtEl>
                                          <p:spTgt spid="24"/>
                                        </p:tgtEl>
                                      </p:cBhvr>
                                      <p:by x="105000" y="105000"/>
                                    </p:animScale>
                                  </p:childTnLst>
                                </p:cTn>
                              </p:par>
                              <p:par>
                                <p:cTn id="42" presetID="53" presetClass="entr" presetSubtype="16" fill="hold" nodeType="withEffect">
                                  <p:stCondLst>
                                    <p:cond delay="10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700" fill="hold"/>
                                        <p:tgtEl>
                                          <p:spTgt spid="40"/>
                                        </p:tgtEl>
                                        <p:attrNameLst>
                                          <p:attrName>ppt_w</p:attrName>
                                        </p:attrNameLst>
                                      </p:cBhvr>
                                      <p:tavLst>
                                        <p:tav tm="0">
                                          <p:val>
                                            <p:fltVal val="0"/>
                                          </p:val>
                                        </p:tav>
                                        <p:tav tm="100000">
                                          <p:val>
                                            <p:strVal val="#ppt_w"/>
                                          </p:val>
                                        </p:tav>
                                      </p:tavLst>
                                    </p:anim>
                                    <p:anim calcmode="lin" valueType="num">
                                      <p:cBhvr>
                                        <p:cTn id="45" dur="700" fill="hold"/>
                                        <p:tgtEl>
                                          <p:spTgt spid="40"/>
                                        </p:tgtEl>
                                        <p:attrNameLst>
                                          <p:attrName>ppt_h</p:attrName>
                                        </p:attrNameLst>
                                      </p:cBhvr>
                                      <p:tavLst>
                                        <p:tav tm="0">
                                          <p:val>
                                            <p:fltVal val="0"/>
                                          </p:val>
                                        </p:tav>
                                        <p:tav tm="100000">
                                          <p:val>
                                            <p:strVal val="#ppt_h"/>
                                          </p:val>
                                        </p:tav>
                                      </p:tavLst>
                                    </p:anim>
                                    <p:animEffect transition="in" filter="fade">
                                      <p:cBhvr>
                                        <p:cTn id="46"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C:\Users\Administrator\AppData\Roaming\Tencent\Users\1178230744\QQ\WinTemp\RichOle\7YQ0QB3I4RFGP1BH`D)74I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362" y="0"/>
            <a:ext cx="6330499" cy="495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xmlns="" id="{4721B594-B226-4C28-A920-4B4DE61837EF}"/>
              </a:ext>
            </a:extLst>
          </p:cNvPr>
          <p:cNvSpPr/>
          <p:nvPr/>
        </p:nvSpPr>
        <p:spPr>
          <a:xfrm flipH="1">
            <a:off x="6678884" y="789796"/>
            <a:ext cx="1242521" cy="1338828"/>
          </a:xfrm>
          <a:prstGeom prst="rect">
            <a:avLst/>
          </a:prstGeom>
        </p:spPr>
        <p:txBody>
          <a:bodyPr wrap="square">
            <a:spAutoFit/>
          </a:bodyPr>
          <a:lstStyle/>
          <a:p>
            <a:pPr marL="257244" indent="-257244" defTabSz="685983" eaLnBrk="0" fontAlgn="base" hangingPunct="0">
              <a:lnSpc>
                <a:spcPct val="150000"/>
              </a:lnSpc>
              <a:spcBef>
                <a:spcPct val="20000"/>
              </a:spcBef>
              <a:spcAft>
                <a:spcPct val="0"/>
              </a:spcAft>
              <a:buFontTx/>
              <a:buChar char="•"/>
              <a:defRPr/>
            </a:pPr>
            <a:r>
              <a:rPr lang="zh-CN" altLang="en-US" sz="1350" dirty="0">
                <a:solidFill>
                  <a:srgbClr val="FF0000"/>
                </a:solidFill>
                <a:latin typeface="楷体" panose="02010609060101010101" pitchFamily="49" charset="-122"/>
                <a:ea typeface="楷体" panose="02010609060101010101" pitchFamily="49" charset="-122"/>
              </a:rPr>
              <a:t>思维的深度决定了文章认识的高度；</a:t>
            </a:r>
          </a:p>
        </p:txBody>
      </p:sp>
    </p:spTree>
    <p:extLst>
      <p:ext uri="{BB962C8B-B14F-4D97-AF65-F5344CB8AC3E}">
        <p14:creationId xmlns:p14="http://schemas.microsoft.com/office/powerpoint/2010/main" val="9467591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411" y="105630"/>
            <a:ext cx="8404964" cy="480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22352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
          <p:cNvSpPr txBox="1">
            <a:spLocks noChangeArrowheads="1"/>
          </p:cNvSpPr>
          <p:nvPr/>
        </p:nvSpPr>
        <p:spPr bwMode="auto">
          <a:xfrm>
            <a:off x="682668" y="245427"/>
            <a:ext cx="8185759"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685983">
              <a:spcBef>
                <a:spcPct val="0"/>
              </a:spcBef>
              <a:buNone/>
            </a:pPr>
            <a:r>
              <a:rPr lang="zh-CN" altLang="zh-CN" sz="1800" dirty="0">
                <a:solidFill>
                  <a:srgbClr val="FF0000"/>
                </a:solidFill>
                <a:latin typeface="楷体" pitchFamily="49" charset="-122"/>
                <a:ea typeface="楷体" pitchFamily="49" charset="-122"/>
              </a:rPr>
              <a:t>外修文化之“城”，内养精神之“剧”</a:t>
            </a:r>
          </a:p>
          <a:p>
            <a:pPr algn="ctr" defTabSz="685983">
              <a:spcBef>
                <a:spcPct val="0"/>
              </a:spcBef>
              <a:buNone/>
            </a:pPr>
            <a:r>
              <a:rPr lang="zh-CN" altLang="zh-CN" sz="1350" dirty="0">
                <a:solidFill>
                  <a:prstClr val="black"/>
                </a:solidFill>
              </a:rPr>
              <a:t>□广东考生</a:t>
            </a:r>
          </a:p>
          <a:p>
            <a:pPr defTabSz="685983">
              <a:spcBef>
                <a:spcPct val="0"/>
              </a:spcBef>
              <a:buNone/>
            </a:pPr>
            <a:r>
              <a:rPr lang="en-US" altLang="zh-CN" sz="1500" dirty="0">
                <a:solidFill>
                  <a:prstClr val="black"/>
                </a:solidFill>
              </a:rPr>
              <a:t>       </a:t>
            </a:r>
            <a:r>
              <a:rPr lang="zh-CN" altLang="zh-CN" sz="1500" dirty="0">
                <a:solidFill>
                  <a:prstClr val="black"/>
                </a:solidFill>
              </a:rPr>
              <a:t>在一系列的“中国关键词”中，“长城”与“京剧” 不仅使我有骄傲之情，还让我多了一份厚重与庄重之感。</a:t>
            </a:r>
            <a:r>
              <a:rPr lang="zh-CN" altLang="zh-CN" sz="1500" dirty="0">
                <a:solidFill>
                  <a:srgbClr val="FF0000"/>
                </a:solidFill>
              </a:rPr>
              <a:t>一刚一柔，一豪一婉，如阴阳之遘会，构成了独特的中国文化。</a:t>
            </a:r>
            <a:r>
              <a:rPr lang="zh-CN" altLang="zh-CN" sz="1500" dirty="0">
                <a:solidFill>
                  <a:prstClr val="black"/>
                </a:solidFill>
              </a:rPr>
              <a:t>欲读懂中国，便须在这似悖实和的两种文化中细数落花、缓寻芳草，然后方可茫然而来，朗然而归。</a:t>
            </a:r>
          </a:p>
          <a:p>
            <a:pPr defTabSz="685983">
              <a:spcBef>
                <a:spcPct val="0"/>
              </a:spcBef>
              <a:buNone/>
            </a:pPr>
            <a:r>
              <a:rPr lang="en-US" altLang="zh-CN" sz="1500" dirty="0">
                <a:solidFill>
                  <a:prstClr val="black"/>
                </a:solidFill>
              </a:rPr>
              <a:t>       </a:t>
            </a:r>
            <a:r>
              <a:rPr lang="zh-CN" altLang="zh-CN" sz="1500" dirty="0">
                <a:solidFill>
                  <a:srgbClr val="FF0000"/>
                </a:solidFill>
              </a:rPr>
              <a:t>长城和京剧自然有其相似性，前者是中国建筑艺术的仙葩，后者是中国音乐艺术的金玉，它们都是中国文化的伟大分脉，但其最本质的联系却是：长城构成了中国文化的刚毅和长久，京剧凝聚了中国文化的柔和与安宁。它们互补，同时互相融合，这是中国人性格的两面，也是中国文化的两种表现形式。</a:t>
            </a:r>
          </a:p>
          <a:p>
            <a:pPr defTabSz="685983">
              <a:spcBef>
                <a:spcPct val="0"/>
              </a:spcBef>
              <a:buNone/>
            </a:pPr>
            <a:r>
              <a:rPr lang="en-US" altLang="zh-CN" sz="1500" dirty="0">
                <a:solidFill>
                  <a:prstClr val="black"/>
                </a:solidFill>
              </a:rPr>
              <a:t>       </a:t>
            </a:r>
            <a:r>
              <a:rPr lang="zh-CN" altLang="zh-CN" sz="1500" dirty="0">
                <a:solidFill>
                  <a:prstClr val="black"/>
                </a:solidFill>
              </a:rPr>
              <a:t>李泽厚先生在《美的历程》中指出，建筑艺术本身便被赋予了审美功能，也是一种“有意味的形式”，长城便是如此。它绵延横亘，威严肃穆，是一种壮美，也彰显了中国的硬性性格。但我之所以称其为“文化之城”，除了其体现的坚毅，还因为它带来的长久。</a:t>
            </a:r>
            <a:r>
              <a:rPr lang="zh-CN" altLang="zh-CN" sz="1500" dirty="0">
                <a:solidFill>
                  <a:srgbClr val="FF0000"/>
                </a:solidFill>
              </a:rPr>
              <a:t>长城不仅在军事上有防御功能，它还保证了中国内部文化的整体性和生命力，使其免受铁蹄之践踏、蛮夷之同化，进而使中华文明成为四大古文明中唯一没有中断的文明。一片片秦砖汉瓦，就这样孕育和保卫了其他文明，它是中国文化的外在保障，伟岸、坚强，是阳刚的中国文化，在其打造的屏障内，分娩出无数同样伟大的文化，包括京剧。</a:t>
            </a:r>
          </a:p>
          <a:p>
            <a:pPr defTabSz="685983">
              <a:spcBef>
                <a:spcPct val="0"/>
              </a:spcBef>
              <a:buNone/>
            </a:pPr>
            <a:endParaRPr lang="zh-CN" altLang="en-US" sz="1350" dirty="0">
              <a:solidFill>
                <a:prstClr val="black"/>
              </a:solidFill>
            </a:endParaRPr>
          </a:p>
        </p:txBody>
      </p:sp>
    </p:spTree>
    <p:extLst>
      <p:ext uri="{BB962C8B-B14F-4D97-AF65-F5344CB8AC3E}">
        <p14:creationId xmlns:p14="http://schemas.microsoft.com/office/powerpoint/2010/main" val="387786747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294362" y="86943"/>
            <a:ext cx="878074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685983">
              <a:spcBef>
                <a:spcPct val="0"/>
              </a:spcBef>
              <a:buNone/>
            </a:pPr>
            <a:r>
              <a:rPr lang="en-US" altLang="zh-CN" sz="1500" dirty="0">
                <a:solidFill>
                  <a:prstClr val="black"/>
                </a:solidFill>
              </a:rPr>
              <a:t>        </a:t>
            </a:r>
            <a:r>
              <a:rPr lang="zh-CN" altLang="zh-CN" sz="2000" dirty="0">
                <a:solidFill>
                  <a:prstClr val="black"/>
                </a:solidFill>
              </a:rPr>
              <a:t>余秋雨在《中国文化</a:t>
            </a:r>
            <a:r>
              <a:rPr lang="en-US" altLang="zh-CN" sz="2000" dirty="0">
                <a:solidFill>
                  <a:prstClr val="black"/>
                </a:solidFill>
              </a:rPr>
              <a:t>47</a:t>
            </a:r>
            <a:r>
              <a:rPr lang="zh-CN" altLang="zh-CN" sz="2000" dirty="0">
                <a:solidFill>
                  <a:prstClr val="black"/>
                </a:solidFill>
              </a:rPr>
              <a:t>堂课》中说到，中国的文化，归结于音乐艺术，即《论语》所谓的“游于</a:t>
            </a:r>
            <a:r>
              <a:rPr lang="zh-CN" altLang="en-US" sz="2000" dirty="0">
                <a:solidFill>
                  <a:prstClr val="black"/>
                </a:solidFill>
              </a:rPr>
              <a:t>艺</a:t>
            </a:r>
            <a:r>
              <a:rPr lang="zh-CN" altLang="zh-CN" sz="2000" dirty="0">
                <a:solidFill>
                  <a:prstClr val="black"/>
                </a:solidFill>
              </a:rPr>
              <a:t>”“成于乐”。京剧便很好地完成了这项文化责任。我以为，</a:t>
            </a:r>
            <a:r>
              <a:rPr lang="zh-CN" altLang="zh-CN" sz="2000" dirty="0">
                <a:solidFill>
                  <a:srgbClr val="FF0000"/>
                </a:solidFill>
              </a:rPr>
              <a:t>京剧的底色是庄重，这也应是中国人的底色。</a:t>
            </a:r>
            <a:r>
              <a:rPr lang="zh-CN" altLang="zh-CN" sz="2000" dirty="0">
                <a:solidFill>
                  <a:prstClr val="black"/>
                </a:solidFill>
              </a:rPr>
              <a:t>自远古便有的音乐习惯，如“箫韶九成。凤凰来仪”等，在京剧中得以显示其精神价值。在由长城等刚性文化打造的内核中，京剧聚集了一切柔情、万般风神。正如《霸王别姬》电影所言，京剧的特点是无声不歌，无动不舞。细致、柔和、庄重是厚实的文化内核中珍贵的精神价值。</a:t>
            </a:r>
            <a:r>
              <a:rPr lang="zh-CN" altLang="zh-CN" sz="2000" dirty="0">
                <a:solidFill>
                  <a:srgbClr val="FF0000"/>
                </a:solidFill>
              </a:rPr>
              <a:t>庄重的艺术会形成庄重的品格，从而形成一个温文尔雅又庄严可敬的民族。所以，京剧本身就有引领国民走向风度，走向雅致，走向智慧和修养的文化使命和精神期盼。</a:t>
            </a:r>
          </a:p>
          <a:p>
            <a:pPr defTabSz="685983">
              <a:spcBef>
                <a:spcPct val="0"/>
              </a:spcBef>
              <a:buNone/>
            </a:pPr>
            <a:r>
              <a:rPr lang="en-US" altLang="zh-CN" sz="2000" dirty="0">
                <a:solidFill>
                  <a:prstClr val="black"/>
                </a:solidFill>
              </a:rPr>
              <a:t>        </a:t>
            </a:r>
            <a:r>
              <a:rPr lang="zh-CN" altLang="zh-CN" sz="2000" dirty="0">
                <a:solidFill>
                  <a:srgbClr val="FF0000"/>
                </a:solidFill>
              </a:rPr>
              <a:t>一个民族的文化，必须由阴阳两极同时支撑，中国用几千年的时间找到了这种平衡，阳阴互彰、刚柔并济也成为了中国的文化密码。若想读懂中国，应首先发现和思考这种平衡。中国外修文化之城，此乃勇士之为；内修精神之剧，此乃君子之乐，刚柔兼修，外勇内雅，这就是我所认识的中国。</a:t>
            </a:r>
          </a:p>
          <a:p>
            <a:pPr defTabSz="685983">
              <a:spcBef>
                <a:spcPct val="0"/>
              </a:spcBef>
              <a:buNone/>
            </a:pPr>
            <a:r>
              <a:rPr lang="en-US" altLang="zh-CN" sz="2000" dirty="0">
                <a:solidFill>
                  <a:prstClr val="black"/>
                </a:solidFill>
              </a:rPr>
              <a:t>       </a:t>
            </a:r>
            <a:endParaRPr lang="zh-CN" altLang="en-US" sz="2000" dirty="0">
              <a:solidFill>
                <a:prstClr val="black"/>
              </a:solidFill>
            </a:endParaRPr>
          </a:p>
        </p:txBody>
      </p:sp>
    </p:spTree>
    <p:extLst>
      <p:ext uri="{BB962C8B-B14F-4D97-AF65-F5344CB8AC3E}">
        <p14:creationId xmlns:p14="http://schemas.microsoft.com/office/powerpoint/2010/main" val="87524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096" y="-18836"/>
            <a:ext cx="5407425" cy="5028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a:extLst>
              <a:ext uri="{FF2B5EF4-FFF2-40B4-BE49-F238E27FC236}">
                <a16:creationId xmlns:a16="http://schemas.microsoft.com/office/drawing/2014/main" xmlns="" id="{48E7C441-0429-4B85-A796-CE0BA8AD58C5}"/>
              </a:ext>
            </a:extLst>
          </p:cNvPr>
          <p:cNvSpPr/>
          <p:nvPr/>
        </p:nvSpPr>
        <p:spPr>
          <a:xfrm>
            <a:off x="5825785" y="1305123"/>
            <a:ext cx="2052861" cy="1338828"/>
          </a:xfrm>
          <a:prstGeom prst="rect">
            <a:avLst/>
          </a:prstGeom>
        </p:spPr>
        <p:txBody>
          <a:bodyPr wrap="square">
            <a:spAutoFit/>
          </a:bodyPr>
          <a:lstStyle/>
          <a:p>
            <a:pPr marL="257244" indent="-257244" defTabSz="685983" eaLnBrk="0" fontAlgn="base" hangingPunct="0">
              <a:lnSpc>
                <a:spcPct val="150000"/>
              </a:lnSpc>
              <a:spcBef>
                <a:spcPct val="20000"/>
              </a:spcBef>
              <a:spcAft>
                <a:spcPct val="0"/>
              </a:spcAft>
              <a:buFontTx/>
              <a:buChar char="•"/>
              <a:defRPr/>
            </a:pPr>
            <a:r>
              <a:rPr lang="zh-CN" altLang="en-US" sz="1350" dirty="0">
                <a:solidFill>
                  <a:srgbClr val="FF0000"/>
                </a:solidFill>
                <a:latin typeface="楷体" panose="02010609060101010101" pitchFamily="49" charset="-122"/>
                <a:ea typeface="楷体" panose="02010609060101010101" pitchFamily="49" charset="-122"/>
              </a:rPr>
              <a:t>同一思想认识水平的前提下，分数的高低决定在语言的水平比较</a:t>
            </a:r>
          </a:p>
        </p:txBody>
      </p:sp>
    </p:spTree>
    <p:extLst>
      <p:ext uri="{BB962C8B-B14F-4D97-AF65-F5344CB8AC3E}">
        <p14:creationId xmlns:p14="http://schemas.microsoft.com/office/powerpoint/2010/main" val="77503489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674" y="145949"/>
            <a:ext cx="5408331" cy="4708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右大括号 2"/>
          <p:cNvSpPr/>
          <p:nvPr/>
        </p:nvSpPr>
        <p:spPr>
          <a:xfrm>
            <a:off x="5922567" y="2194385"/>
            <a:ext cx="270113" cy="102643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685983"/>
            <a:endParaRPr lang="zh-CN" altLang="en-US" sz="1350">
              <a:solidFill>
                <a:prstClr val="black"/>
              </a:solidFill>
            </a:endParaRPr>
          </a:p>
        </p:txBody>
      </p:sp>
      <p:sp>
        <p:nvSpPr>
          <p:cNvPr id="4" name="TextBox 3"/>
          <p:cNvSpPr txBox="1"/>
          <p:nvPr/>
        </p:nvSpPr>
        <p:spPr>
          <a:xfrm>
            <a:off x="6300726" y="2500177"/>
            <a:ext cx="1404589" cy="415627"/>
          </a:xfrm>
          <a:prstGeom prst="rect">
            <a:avLst/>
          </a:prstGeom>
          <a:noFill/>
        </p:spPr>
        <p:txBody>
          <a:bodyPr wrap="square" rtlCol="0">
            <a:spAutoFit/>
          </a:bodyPr>
          <a:lstStyle/>
          <a:p>
            <a:pPr defTabSz="685983"/>
            <a:r>
              <a:rPr lang="zh-CN" altLang="en-US" sz="2101" dirty="0">
                <a:solidFill>
                  <a:srgbClr val="FF0000"/>
                </a:solidFill>
                <a:latin typeface="楷体" panose="02010609060101010101" pitchFamily="49" charset="-122"/>
                <a:ea typeface="楷体" panose="02010609060101010101" pitchFamily="49" charset="-122"/>
              </a:rPr>
              <a:t>思想认识</a:t>
            </a:r>
          </a:p>
        </p:txBody>
      </p:sp>
    </p:spTree>
    <p:extLst>
      <p:ext uri="{BB962C8B-B14F-4D97-AF65-F5344CB8AC3E}">
        <p14:creationId xmlns:p14="http://schemas.microsoft.com/office/powerpoint/2010/main" val="17648662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971" y="-6086343"/>
            <a:ext cx="3430058" cy="5286062"/>
          </a:xfrm>
          <a:prstGeom prst="rect">
            <a:avLst/>
          </a:prstGeom>
        </p:spPr>
        <p:txBody>
          <a:bodyPr>
            <a:spAutoFit/>
          </a:bodyPr>
          <a:lstStyle/>
          <a:p>
            <a:pPr defTabSz="685983"/>
            <a:r>
              <a:rPr lang="zh-CN" altLang="zh-CN" sz="1350" dirty="0">
                <a:solidFill>
                  <a:prstClr val="black"/>
                </a:solidFill>
              </a:rPr>
              <a:t>你我之梦，中国之梦</a:t>
            </a:r>
          </a:p>
          <a:p>
            <a:pPr defTabSz="685983"/>
            <a:r>
              <a:rPr lang="zh-CN" altLang="zh-CN" sz="1350" dirty="0">
                <a:solidFill>
                  <a:prstClr val="black"/>
                </a:solidFill>
              </a:rPr>
              <a:t>□广东考生</a:t>
            </a:r>
          </a:p>
          <a:p>
            <a:pPr defTabSz="685983"/>
            <a:r>
              <a:rPr lang="zh-CN" altLang="zh-CN" sz="1350" dirty="0">
                <a:solidFill>
                  <a:prstClr val="black"/>
                </a:solidFill>
              </a:rPr>
              <a:t>十八年前，庚辰龙年，我随新千年来到人世间走这一遭；十八年后，戊戌狗年，你接过火炬来到人世间走这一遭。有缘相逢，请你打开时光瓶，它已漂过了又一个十八年。</a:t>
            </a:r>
          </a:p>
          <a:p>
            <a:pPr defTabSz="685983"/>
            <a:r>
              <a:rPr lang="en-US" altLang="zh-CN" sz="1350" dirty="0">
                <a:solidFill>
                  <a:prstClr val="black"/>
                </a:solidFill>
              </a:rPr>
              <a:t>2018</a:t>
            </a:r>
            <a:r>
              <a:rPr lang="zh-CN" altLang="zh-CN" sz="1350" dirty="0">
                <a:solidFill>
                  <a:prstClr val="black"/>
                </a:solidFill>
              </a:rPr>
              <a:t>年，我在时光这头，你在时光那头，我望着你。我的梦，也是你的梦。</a:t>
            </a:r>
          </a:p>
          <a:p>
            <a:pPr defTabSz="685983"/>
            <a:r>
              <a:rPr lang="zh-CN" altLang="zh-CN" sz="1350" dirty="0">
                <a:solidFill>
                  <a:prstClr val="black"/>
                </a:solidFill>
              </a:rPr>
              <a:t>我有幸与新世纪同生，更有幸与新世纪的中国一路同行。许是注定，我见证了这十八年来祖国的日新月异。有道是，“周虽旧邦，其命维新”。两千年前，中国还是奴隶社会；一千年前，中国还是封建社会；今天，中国是飞速发展的社会主义社会。我看过北京奥运会上灿烂的烟火，我上过来自宇宙中的授课，我走过众多山区里崭新的公路，“为国者，以富民为本，以正学为基”，中国做到了。“精准扶贫”已入攻坚阶段，扶起了后劲十足的东方巨龙。而如今我坐在这考场之上，将我十二年所学化作文字，正是得到了科教的好处。中国梦是不会终止的，尽管成就已辉煌，但逐梦人不会停下脚步。我的中国梦，十八年后也是你的梦。</a:t>
            </a:r>
          </a:p>
        </p:txBody>
      </p:sp>
      <p:sp>
        <p:nvSpPr>
          <p:cNvPr id="3" name="矩形 2"/>
          <p:cNvSpPr/>
          <p:nvPr/>
        </p:nvSpPr>
        <p:spPr>
          <a:xfrm>
            <a:off x="551145" y="148056"/>
            <a:ext cx="8110603" cy="4247317"/>
          </a:xfrm>
          <a:prstGeom prst="rect">
            <a:avLst/>
          </a:prstGeom>
        </p:spPr>
        <p:txBody>
          <a:bodyPr wrap="square">
            <a:spAutoFit/>
          </a:bodyPr>
          <a:lstStyle/>
          <a:p>
            <a:pPr algn="ctr" defTabSz="685983"/>
            <a:r>
              <a:rPr lang="zh-CN" altLang="zh-CN" dirty="0">
                <a:solidFill>
                  <a:prstClr val="black"/>
                </a:solidFill>
              </a:rPr>
              <a:t>你我之梦，中国之梦</a:t>
            </a:r>
          </a:p>
          <a:p>
            <a:pPr algn="ctr" defTabSz="685983"/>
            <a:r>
              <a:rPr lang="zh-CN" altLang="zh-CN" dirty="0">
                <a:solidFill>
                  <a:prstClr val="black"/>
                </a:solidFill>
              </a:rPr>
              <a:t>□广东考生</a:t>
            </a:r>
          </a:p>
          <a:p>
            <a:pPr defTabSz="685983"/>
            <a:r>
              <a:rPr lang="en-US" altLang="zh-CN" dirty="0">
                <a:solidFill>
                  <a:prstClr val="black"/>
                </a:solidFill>
              </a:rPr>
              <a:t>        </a:t>
            </a:r>
            <a:r>
              <a:rPr lang="zh-CN" altLang="zh-CN" dirty="0">
                <a:solidFill>
                  <a:prstClr val="black"/>
                </a:solidFill>
              </a:rPr>
              <a:t>十八年前，庚辰龙年，我随新千年来到人世间走这一遭；十八年后，戊戌狗年，你接过火炬来到人世间走这一遭。有缘相逢，请你打开时光瓶，它已漂过了又一个十八年。</a:t>
            </a:r>
          </a:p>
          <a:p>
            <a:pPr defTabSz="685983"/>
            <a:r>
              <a:rPr lang="en-US" altLang="zh-CN" dirty="0">
                <a:solidFill>
                  <a:prstClr val="black"/>
                </a:solidFill>
              </a:rPr>
              <a:t>        </a:t>
            </a:r>
            <a:r>
              <a:rPr lang="en-US" altLang="zh-CN" dirty="0">
                <a:solidFill>
                  <a:srgbClr val="FF0000"/>
                </a:solidFill>
              </a:rPr>
              <a:t>2018</a:t>
            </a:r>
            <a:r>
              <a:rPr lang="zh-CN" altLang="zh-CN" dirty="0">
                <a:solidFill>
                  <a:srgbClr val="FF0000"/>
                </a:solidFill>
              </a:rPr>
              <a:t>年，我在时光这头，你在时光那头，我望着你。我的梦，也是你的梦。</a:t>
            </a:r>
          </a:p>
          <a:p>
            <a:pPr defTabSz="685983"/>
            <a:r>
              <a:rPr lang="en-US" altLang="zh-CN" dirty="0">
                <a:solidFill>
                  <a:prstClr val="black"/>
                </a:solidFill>
              </a:rPr>
              <a:t>       </a:t>
            </a:r>
            <a:r>
              <a:rPr lang="zh-CN" altLang="zh-CN" dirty="0">
                <a:solidFill>
                  <a:prstClr val="black"/>
                </a:solidFill>
              </a:rPr>
              <a:t>我有幸与新世纪同生，更有幸与新世纪的中国一路同行。许是注定，我见证了这十八年来祖国的日新月异。有道是，</a:t>
            </a:r>
            <a:r>
              <a:rPr lang="zh-CN" altLang="zh-CN" dirty="0">
                <a:solidFill>
                  <a:srgbClr val="00B0F0"/>
                </a:solidFill>
              </a:rPr>
              <a:t>“周虽旧邦，其命维新”。</a:t>
            </a:r>
            <a:r>
              <a:rPr lang="zh-CN" altLang="zh-CN" dirty="0">
                <a:solidFill>
                  <a:prstClr val="black"/>
                </a:solidFill>
              </a:rPr>
              <a:t>两千年前，中国还是奴隶社会；一千年前，中国还是封建社会；今天，中国是飞速发展的社会主义社会。我看过北京奥运会上灿烂的烟火，我上过来自宇宙中的授课，我走过众多山区里崭新的公路，</a:t>
            </a:r>
            <a:r>
              <a:rPr lang="zh-CN" altLang="zh-CN" dirty="0">
                <a:solidFill>
                  <a:srgbClr val="00B0F0"/>
                </a:solidFill>
              </a:rPr>
              <a:t>“为国者，以富民为本，以正学为基”，</a:t>
            </a:r>
            <a:r>
              <a:rPr lang="zh-CN" altLang="zh-CN" dirty="0">
                <a:solidFill>
                  <a:prstClr val="black"/>
                </a:solidFill>
              </a:rPr>
              <a:t>中国做到了。“精准扶贫”已入攻坚阶段，扶起了后劲十足的东方巨龙。而如今我坐在这考场之上，将我十二年所学化作文字，正是得到了科教的好处。</a:t>
            </a:r>
            <a:r>
              <a:rPr lang="zh-CN" altLang="zh-CN" dirty="0">
                <a:solidFill>
                  <a:srgbClr val="7030A0"/>
                </a:solidFill>
              </a:rPr>
              <a:t>中国梦是不会终止的，尽管成就已辉煌，但逐梦人不会停下脚步。</a:t>
            </a:r>
            <a:r>
              <a:rPr lang="zh-CN" altLang="zh-CN" dirty="0">
                <a:solidFill>
                  <a:prstClr val="black"/>
                </a:solidFill>
              </a:rPr>
              <a:t>我的中国梦，十八年后也是你的梦。</a:t>
            </a:r>
          </a:p>
        </p:txBody>
      </p:sp>
    </p:spTree>
    <p:extLst>
      <p:ext uri="{BB962C8B-B14F-4D97-AF65-F5344CB8AC3E}">
        <p14:creationId xmlns:p14="http://schemas.microsoft.com/office/powerpoint/2010/main" val="415888736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312" y="249569"/>
            <a:ext cx="8937321" cy="4801314"/>
          </a:xfrm>
          <a:prstGeom prst="rect">
            <a:avLst/>
          </a:prstGeom>
        </p:spPr>
        <p:txBody>
          <a:bodyPr wrap="square">
            <a:spAutoFit/>
          </a:bodyPr>
          <a:lstStyle/>
          <a:p>
            <a:pPr defTabSz="685983"/>
            <a:r>
              <a:rPr lang="en-US" altLang="zh-CN" dirty="0">
                <a:solidFill>
                  <a:prstClr val="black"/>
                </a:solidFill>
              </a:rPr>
              <a:t>        </a:t>
            </a:r>
            <a:r>
              <a:rPr lang="en-US" altLang="zh-CN" dirty="0">
                <a:solidFill>
                  <a:srgbClr val="FF0000"/>
                </a:solidFill>
              </a:rPr>
              <a:t>2035</a:t>
            </a:r>
            <a:r>
              <a:rPr lang="zh-CN" altLang="zh-CN" dirty="0">
                <a:solidFill>
                  <a:srgbClr val="FF0000"/>
                </a:solidFill>
              </a:rPr>
              <a:t>年，我在时光那头，你在时光这头。你望着我。你的梦，也是我的梦。</a:t>
            </a:r>
          </a:p>
          <a:p>
            <a:pPr defTabSz="685983"/>
            <a:r>
              <a:rPr lang="en-US" altLang="zh-CN" dirty="0">
                <a:solidFill>
                  <a:prstClr val="black"/>
                </a:solidFill>
              </a:rPr>
              <a:t>        </a:t>
            </a:r>
            <a:r>
              <a:rPr lang="zh-CN" altLang="zh-CN" dirty="0">
                <a:solidFill>
                  <a:prstClr val="black"/>
                </a:solidFill>
              </a:rPr>
              <a:t>又一代新人，又一轮十八年。你我似已相距太远，然</a:t>
            </a:r>
            <a:r>
              <a:rPr lang="zh-CN" altLang="zh-CN" dirty="0">
                <a:solidFill>
                  <a:srgbClr val="00B0F0"/>
                </a:solidFill>
              </a:rPr>
              <a:t>“志合者，不以山海为远”</a:t>
            </a:r>
            <a:r>
              <a:rPr lang="zh-CN" altLang="zh-CN" dirty="0">
                <a:solidFill>
                  <a:prstClr val="black"/>
                </a:solidFill>
              </a:rPr>
              <a:t>。时空，也并非阻碍。社会主义现代化实现了，全面小康早已建成了，你生逢盛世，你是比我更幸运的一代天之骄子，你的使命无疑更大了。我这一代，目送中国雄起于东方，而你这一代，则要成为建成社会主义强国的中流砥柱。</a:t>
            </a:r>
            <a:r>
              <a:rPr lang="zh-CN" altLang="zh-CN" dirty="0">
                <a:solidFill>
                  <a:srgbClr val="00B0F0"/>
                </a:solidFill>
              </a:rPr>
              <a:t>“功以才成，业由才广”</a:t>
            </a:r>
            <a:r>
              <a:rPr lang="zh-CN" altLang="zh-CN" dirty="0">
                <a:solidFill>
                  <a:prstClr val="black"/>
                </a:solidFill>
              </a:rPr>
              <a:t>，生于信息时代的你定然更有超世之才，不过，我也会在你身边，我们的中国梦，不单靠一代人孤单地努力，</a:t>
            </a:r>
            <a:r>
              <a:rPr lang="zh-CN" altLang="zh-CN" dirty="0">
                <a:solidFill>
                  <a:srgbClr val="7030A0"/>
                </a:solidFill>
              </a:rPr>
              <a:t>中国梦，是代代人心血的结晶。</a:t>
            </a:r>
          </a:p>
          <a:p>
            <a:pPr defTabSz="685983"/>
            <a:r>
              <a:rPr lang="en-US" altLang="zh-CN" dirty="0">
                <a:solidFill>
                  <a:prstClr val="black"/>
                </a:solidFill>
              </a:rPr>
              <a:t>        </a:t>
            </a:r>
            <a:r>
              <a:rPr lang="zh-CN" altLang="zh-CN" dirty="0">
                <a:solidFill>
                  <a:srgbClr val="FF0000"/>
                </a:solidFill>
              </a:rPr>
              <a:t>新世纪，你我都在时光这头。你我的梦，中国的梦。</a:t>
            </a:r>
          </a:p>
          <a:p>
            <a:pPr defTabSz="685983"/>
            <a:r>
              <a:rPr lang="en-US" altLang="zh-CN" dirty="0">
                <a:solidFill>
                  <a:prstClr val="black"/>
                </a:solidFill>
              </a:rPr>
              <a:t>        </a:t>
            </a:r>
            <a:r>
              <a:rPr lang="zh-CN" altLang="zh-CN" dirty="0">
                <a:solidFill>
                  <a:srgbClr val="00B0F0"/>
                </a:solidFill>
              </a:rPr>
              <a:t>“明镜所以照形，古事所以知今”</a:t>
            </a:r>
            <a:r>
              <a:rPr lang="zh-CN" altLang="zh-CN" dirty="0">
                <a:solidFill>
                  <a:prstClr val="black"/>
                </a:solidFill>
              </a:rPr>
              <a:t>，我们回望过往的辉煌，不为沉湎自傲，而为展望未来。中国尚有诸多不足，产品质量有待提升，科技人才有待壮大，军事力量有待增强。无妨，你我齐努力，社会共出力，沉下心来为中国谋发展，须知</a:t>
            </a:r>
            <a:r>
              <a:rPr lang="zh-CN" altLang="zh-CN" dirty="0">
                <a:solidFill>
                  <a:srgbClr val="00B0F0"/>
                </a:solidFill>
              </a:rPr>
              <a:t>“骐骥之速，非一足之力”</a:t>
            </a:r>
            <a:r>
              <a:rPr lang="zh-CN" altLang="zh-CN" dirty="0">
                <a:solidFill>
                  <a:prstClr val="black"/>
                </a:solidFill>
              </a:rPr>
              <a:t>，</a:t>
            </a:r>
            <a:r>
              <a:rPr lang="zh-CN" altLang="zh-CN" dirty="0">
                <a:solidFill>
                  <a:srgbClr val="7030A0"/>
                </a:solidFill>
              </a:rPr>
              <a:t>只有万众一心，才能最大限度地推动中国发展。</a:t>
            </a:r>
            <a:r>
              <a:rPr lang="zh-CN" altLang="zh-CN" dirty="0">
                <a:solidFill>
                  <a:prstClr val="black"/>
                </a:solidFill>
              </a:rPr>
              <a:t>既如是，何不携手共创新时代？</a:t>
            </a:r>
          </a:p>
          <a:p>
            <a:pPr defTabSz="685983"/>
            <a:r>
              <a:rPr lang="en-US" altLang="zh-CN" dirty="0">
                <a:solidFill>
                  <a:prstClr val="black"/>
                </a:solidFill>
              </a:rPr>
              <a:t>        </a:t>
            </a:r>
            <a:r>
              <a:rPr lang="zh-CN" altLang="zh-CN" dirty="0">
                <a:solidFill>
                  <a:prstClr val="black"/>
                </a:solidFill>
              </a:rPr>
              <a:t>每一代人都有各自的机缘与使命、际遇与挑战。时光两头的你与我亦如此，然，新世纪的中国、新时代的中国，是你我共有的中国。她的梦，当是你我齐追逐的美好的远方。此肺腑之言，我装进时光瓶，留待你亲启。</a:t>
            </a:r>
          </a:p>
          <a:p>
            <a:pPr defTabSz="685983"/>
            <a:r>
              <a:rPr lang="en-US" altLang="zh-CN" dirty="0">
                <a:solidFill>
                  <a:prstClr val="black"/>
                </a:solidFill>
              </a:rPr>
              <a:t>        </a:t>
            </a:r>
            <a:r>
              <a:rPr lang="zh-CN" altLang="zh-CN" dirty="0">
                <a:solidFill>
                  <a:srgbClr val="00B0F0"/>
                </a:solidFill>
              </a:rPr>
              <a:t>“江日初升，其道大光；河出伏流，一泻汪洋。”</a:t>
            </a:r>
            <a:r>
              <a:rPr lang="zh-CN" altLang="zh-CN" dirty="0">
                <a:solidFill>
                  <a:prstClr val="black"/>
                </a:solidFill>
              </a:rPr>
              <a:t>望十八岁的你与我陪伴着祖国高歌猛进。愿与君共勉，待他日归来回首，春满园。</a:t>
            </a:r>
          </a:p>
        </p:txBody>
      </p:sp>
    </p:spTree>
    <p:extLst>
      <p:ext uri="{BB962C8B-B14F-4D97-AF65-F5344CB8AC3E}">
        <p14:creationId xmlns:p14="http://schemas.microsoft.com/office/powerpoint/2010/main" val="177289812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5953" y="3404"/>
            <a:ext cx="1354873" cy="5145088"/>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12" name="PA_菱形 1"/>
          <p:cNvSpPr/>
          <p:nvPr>
            <p:custDataLst>
              <p:tags r:id="rId1"/>
            </p:custDataLst>
          </p:nvPr>
        </p:nvSpPr>
        <p:spPr>
          <a:xfrm>
            <a:off x="1517142" y="1063992"/>
            <a:ext cx="1916731" cy="2555642"/>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0" name="PA_菱形 1"/>
          <p:cNvSpPr/>
          <p:nvPr>
            <p:custDataLst>
              <p:tags r:id="rId2"/>
            </p:custDataLst>
          </p:nvPr>
        </p:nvSpPr>
        <p:spPr>
          <a:xfrm>
            <a:off x="1692854" y="1298276"/>
            <a:ext cx="1565305" cy="2087074"/>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1" name="PA_菱形 1"/>
          <p:cNvSpPr/>
          <p:nvPr>
            <p:custDataLst>
              <p:tags r:id="rId3"/>
            </p:custDataLst>
          </p:nvPr>
        </p:nvSpPr>
        <p:spPr>
          <a:xfrm>
            <a:off x="1715935" y="1450741"/>
            <a:ext cx="1542224" cy="1782144"/>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r>
              <a:rPr lang="zh-CN" altLang="en-US" sz="2401" dirty="0">
                <a:solidFill>
                  <a:srgbClr val="FF0000"/>
                </a:solidFill>
                <a:latin typeface="黑体" panose="02010609060101010101" pitchFamily="49" charset="-122"/>
                <a:ea typeface="黑体" panose="02010609060101010101" pitchFamily="49" charset="-122"/>
              </a:rPr>
              <a:t>经验</a:t>
            </a:r>
          </a:p>
        </p:txBody>
      </p:sp>
      <p:sp>
        <p:nvSpPr>
          <p:cNvPr id="24" name="PA_菱形 23"/>
          <p:cNvSpPr/>
          <p:nvPr>
            <p:custDataLst>
              <p:tags r:id="rId4"/>
            </p:custDataLst>
          </p:nvPr>
        </p:nvSpPr>
        <p:spPr>
          <a:xfrm>
            <a:off x="1657396" y="1298307"/>
            <a:ext cx="338871" cy="45182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sp>
        <p:nvSpPr>
          <p:cNvPr id="25" name="PA_菱形 23"/>
          <p:cNvSpPr/>
          <p:nvPr>
            <p:custDataLst>
              <p:tags r:id="rId5"/>
            </p:custDataLst>
          </p:nvPr>
        </p:nvSpPr>
        <p:spPr>
          <a:xfrm>
            <a:off x="1996081" y="740570"/>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34" name="组合 33"/>
          <p:cNvGrpSpPr/>
          <p:nvPr/>
        </p:nvGrpSpPr>
        <p:grpSpPr>
          <a:xfrm rot="16200000" flipH="1">
            <a:off x="3000931" y="2199437"/>
            <a:ext cx="1081852" cy="404801"/>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1644794" y="521279"/>
            <a:ext cx="162409" cy="21654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983"/>
            <a:endParaRPr lang="zh-CN" altLang="en-US" sz="1350">
              <a:solidFill>
                <a:prstClr val="white"/>
              </a:solidFill>
            </a:endParaRPr>
          </a:p>
        </p:txBody>
      </p:sp>
      <p:grpSp>
        <p:nvGrpSpPr>
          <p:cNvPr id="59" name="PA_组合 58"/>
          <p:cNvGrpSpPr/>
          <p:nvPr>
            <p:custDataLst>
              <p:tags r:id="rId7"/>
            </p:custDataLst>
          </p:nvPr>
        </p:nvGrpSpPr>
        <p:grpSpPr>
          <a:xfrm>
            <a:off x="4058055" y="4284620"/>
            <a:ext cx="208080" cy="642651"/>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118007" y="1224827"/>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9" name="PA_菱形 23"/>
          <p:cNvSpPr/>
          <p:nvPr>
            <p:custDataLst>
              <p:tags r:id="rId9"/>
            </p:custDataLst>
          </p:nvPr>
        </p:nvSpPr>
        <p:spPr>
          <a:xfrm flipH="1">
            <a:off x="5434539" y="639936"/>
            <a:ext cx="237683" cy="316911"/>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11" name="PA_菱形 23"/>
          <p:cNvSpPr/>
          <p:nvPr>
            <p:custDataLst>
              <p:tags r:id="rId10"/>
            </p:custDataLst>
          </p:nvPr>
        </p:nvSpPr>
        <p:spPr>
          <a:xfrm flipH="1">
            <a:off x="5974506" y="639936"/>
            <a:ext cx="162409" cy="21654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83"/>
            <a:endParaRPr lang="zh-CN" altLang="en-US" sz="1350">
              <a:solidFill>
                <a:prstClr val="white"/>
              </a:solidFill>
            </a:endParaRPr>
          </a:p>
        </p:txBody>
      </p:sp>
      <p:sp>
        <p:nvSpPr>
          <p:cNvPr id="28" name="PA_菱形 23"/>
          <p:cNvSpPr/>
          <p:nvPr>
            <p:custDataLst>
              <p:tags r:id="rId11"/>
            </p:custDataLst>
          </p:nvPr>
        </p:nvSpPr>
        <p:spPr>
          <a:xfrm flipH="1">
            <a:off x="6741225" y="3351082"/>
            <a:ext cx="338871" cy="45182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983"/>
            <a:endParaRPr lang="zh-CN" altLang="en-US" sz="1350">
              <a:solidFill>
                <a:prstClr val="white"/>
              </a:solidFill>
            </a:endParaRPr>
          </a:p>
        </p:txBody>
      </p:sp>
      <p:sp>
        <p:nvSpPr>
          <p:cNvPr id="27" name="TextBox 26"/>
          <p:cNvSpPr txBox="1"/>
          <p:nvPr/>
        </p:nvSpPr>
        <p:spPr>
          <a:xfrm>
            <a:off x="4161580" y="1450740"/>
            <a:ext cx="3705803" cy="3000821"/>
          </a:xfrm>
          <a:prstGeom prst="rect">
            <a:avLst/>
          </a:prstGeom>
          <a:noFill/>
        </p:spPr>
        <p:txBody>
          <a:bodyPr wrap="square" rtlCol="0">
            <a:spAutoFit/>
          </a:bodyPr>
          <a:lstStyle/>
          <a:p>
            <a:pPr defTabSz="685983">
              <a:lnSpc>
                <a:spcPct val="150000"/>
              </a:lnSpc>
            </a:pPr>
            <a:r>
              <a:rPr lang="zh-CN" altLang="en-US" dirty="0">
                <a:solidFill>
                  <a:srgbClr val="C00000"/>
                </a:solidFill>
                <a:latin typeface="楷体"/>
                <a:ea typeface="楷体"/>
              </a:rPr>
              <a:t>●</a:t>
            </a:r>
            <a:r>
              <a:rPr lang="zh-CN" altLang="en-US" dirty="0">
                <a:solidFill>
                  <a:srgbClr val="C00000"/>
                </a:solidFill>
                <a:latin typeface="楷体" panose="02010609060101010101" pitchFamily="49" charset="-122"/>
                <a:ea typeface="楷体" panose="02010609060101010101" pitchFamily="49" charset="-122"/>
              </a:rPr>
              <a:t>能有深入的思考尽量做深入的思考；</a:t>
            </a:r>
            <a:endParaRPr lang="en-US" altLang="zh-CN" dirty="0">
              <a:solidFill>
                <a:srgbClr val="C00000"/>
              </a:solidFill>
              <a:latin typeface="楷体" panose="02010609060101010101" pitchFamily="49" charset="-122"/>
              <a:ea typeface="楷体" panose="02010609060101010101" pitchFamily="49" charset="-122"/>
            </a:endParaRPr>
          </a:p>
          <a:p>
            <a:pPr defTabSz="685983">
              <a:lnSpc>
                <a:spcPct val="150000"/>
              </a:lnSpc>
            </a:pPr>
            <a:r>
              <a:rPr lang="zh-CN" altLang="en-US" dirty="0">
                <a:solidFill>
                  <a:srgbClr val="C00000"/>
                </a:solidFill>
                <a:latin typeface="楷体"/>
                <a:ea typeface="楷体"/>
              </a:rPr>
              <a:t>●</a:t>
            </a:r>
            <a:r>
              <a:rPr lang="zh-CN" altLang="en-US" dirty="0">
                <a:solidFill>
                  <a:srgbClr val="C00000"/>
                </a:solidFill>
                <a:latin typeface="楷体" panose="02010609060101010101" pitchFamily="49" charset="-122"/>
                <a:ea typeface="楷体" panose="02010609060101010101" pitchFamily="49" charset="-122"/>
              </a:rPr>
              <a:t>思考不能更深入了，要在“如何把自己的思考说好”上下功夫；</a:t>
            </a:r>
            <a:endParaRPr lang="en-US" altLang="zh-CN" dirty="0">
              <a:solidFill>
                <a:srgbClr val="C00000"/>
              </a:solidFill>
              <a:latin typeface="楷体" panose="02010609060101010101" pitchFamily="49" charset="-122"/>
              <a:ea typeface="楷体" panose="02010609060101010101" pitchFamily="49" charset="-122"/>
            </a:endParaRPr>
          </a:p>
          <a:p>
            <a:pPr defTabSz="685983">
              <a:lnSpc>
                <a:spcPct val="150000"/>
              </a:lnSpc>
            </a:pPr>
            <a:r>
              <a:rPr lang="zh-CN" altLang="en-US" dirty="0">
                <a:solidFill>
                  <a:srgbClr val="C00000"/>
                </a:solidFill>
                <a:latin typeface="楷体"/>
                <a:ea typeface="楷体"/>
              </a:rPr>
              <a:t>●书写好、</a:t>
            </a:r>
            <a:r>
              <a:rPr lang="zh-CN" altLang="en-US" dirty="0">
                <a:solidFill>
                  <a:srgbClr val="C00000"/>
                </a:solidFill>
                <a:latin typeface="楷体" panose="02010609060101010101" pitchFamily="49" charset="-122"/>
                <a:ea typeface="楷体" panose="02010609060101010101" pitchFamily="49" charset="-122"/>
              </a:rPr>
              <a:t>文采好对高考作文来说始终是个优点，要发挥好。</a:t>
            </a:r>
            <a:endParaRPr lang="en-US" altLang="zh-CN" dirty="0">
              <a:solidFill>
                <a:srgbClr val="C00000"/>
              </a:solidFill>
              <a:latin typeface="楷体" panose="02010609060101010101" pitchFamily="49" charset="-122"/>
              <a:ea typeface="楷体" panose="02010609060101010101" pitchFamily="49" charset="-122"/>
            </a:endParaRPr>
          </a:p>
          <a:p>
            <a:pPr defTabSz="685983">
              <a:lnSpc>
                <a:spcPct val="150000"/>
              </a:lnSpc>
            </a:pPr>
            <a:r>
              <a:rPr lang="zh-CN" altLang="en-US" dirty="0">
                <a:solidFill>
                  <a:srgbClr val="C00000"/>
                </a:solidFill>
                <a:latin typeface="楷体"/>
                <a:ea typeface="楷体"/>
              </a:rPr>
              <a:t>●要有意识地营造文章的亮点。</a:t>
            </a:r>
            <a:endParaRPr lang="zh-CN" altLang="en-US" dirty="0">
              <a:solidFill>
                <a:srgbClr val="C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9411006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45"/>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75961"/>
</p:tagLst>
</file>

<file path=ppt/tags/tag2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75961"/>
</p:tagLst>
</file>

<file path=ppt/tags/tag3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72772_1"/>
  <p:tag name="KSO_WM_TEMPLATE_CATEGORY" val="custom"/>
  <p:tag name="KSO_WM_TEMPLATE_INDEX" val="20175961"/>
  <p:tag name="KSO_WM_TEMPLATE_SUBCATEGORY" val="combine"/>
  <p:tag name="KSO_WM_TEMPLATE_THUMBS_INDEX" val="1、5、6、12、13、17、23、26、28、33"/>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1058">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演示文稿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网格">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w="12700">
          <a:noFill/>
        </a:ln>
      </a:spPr>
      <a:bodyPr wrap="square" rtlCol="0" anchor="ctr">
        <a:spAutoFit/>
      </a:bodyPr>
      <a:lstStyle>
        <a:defPPr algn="ctr">
          <a:defRPr sz="1600" b="1">
            <a:solidFill>
              <a:schemeClr val="bg1"/>
            </a:solidFill>
            <a:latin typeface="微软雅黑" panose="020B0503020204020204" pitchFamily="34" charset="-122"/>
            <a:ea typeface="微软雅黑" panose="020B0503020204020204" pitchFamily="34" charset="-122"/>
            <a:cs typeface="Lao UI" pitchFamily="34" charset="0"/>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Calibri Light"/>
        <a:ea typeface="Microsoft YaHei UI"/>
        <a:cs typeface=""/>
      </a:majorFont>
      <a:minorFont>
        <a:latin typeface="Calibr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自定义 1058">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自定义 1058">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自定义 82">
      <a:dk1>
        <a:sysClr val="windowText" lastClr="000000"/>
      </a:dk1>
      <a:lt1>
        <a:sysClr val="window" lastClr="FFFFFF"/>
      </a:lt1>
      <a:dk2>
        <a:srgbClr val="44546A"/>
      </a:dk2>
      <a:lt2>
        <a:srgbClr val="1C7D61"/>
      </a:lt2>
      <a:accent1>
        <a:srgbClr val="EB2F69"/>
      </a:accent1>
      <a:accent2>
        <a:srgbClr val="FCB534"/>
      </a:accent2>
      <a:accent3>
        <a:srgbClr val="1C7D61"/>
      </a:accent3>
      <a:accent4>
        <a:srgbClr val="F07CAE"/>
      </a:accent4>
      <a:accent5>
        <a:srgbClr val="FD4090"/>
      </a:accent5>
      <a:accent6>
        <a:srgbClr val="02AF48"/>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2126</TotalTime>
  <Words>18975</Words>
  <Application>Microsoft Office PowerPoint</Application>
  <PresentationFormat>自定义</PresentationFormat>
  <Paragraphs>541</Paragraphs>
  <Slides>132</Slides>
  <Notes>53</Notes>
  <HiddenSlides>0</HiddenSlides>
  <MMClips>0</MMClips>
  <ScaleCrop>false</ScaleCrop>
  <HeadingPairs>
    <vt:vector size="6" baseType="variant">
      <vt:variant>
        <vt:lpstr>已用的字体</vt:lpstr>
      </vt:variant>
      <vt:variant>
        <vt:i4>25</vt:i4>
      </vt:variant>
      <vt:variant>
        <vt:lpstr>主题</vt:lpstr>
      </vt:variant>
      <vt:variant>
        <vt:i4>11</vt:i4>
      </vt:variant>
      <vt:variant>
        <vt:lpstr>幻灯片标题</vt:lpstr>
      </vt:variant>
      <vt:variant>
        <vt:i4>132</vt:i4>
      </vt:variant>
    </vt:vector>
  </HeadingPairs>
  <TitlesOfParts>
    <vt:vector size="168" baseType="lpstr">
      <vt:lpstr>Hiragino Sans GB</vt:lpstr>
      <vt:lpstr>Microsoft YaHei UI</vt:lpstr>
      <vt:lpstr>等线</vt:lpstr>
      <vt:lpstr>等线 Light</vt:lpstr>
      <vt:lpstr>方正粗黑宋简体</vt:lpstr>
      <vt:lpstr>方正黄草简体</vt:lpstr>
      <vt:lpstr>方正清刻本悦宋简体</vt:lpstr>
      <vt:lpstr>方正姚体</vt:lpstr>
      <vt:lpstr>黑体</vt:lpstr>
      <vt:lpstr>华文楷体</vt:lpstr>
      <vt:lpstr>华文细黑</vt:lpstr>
      <vt:lpstr>华文新魏</vt:lpstr>
      <vt:lpstr>楷体</vt:lpstr>
      <vt:lpstr>隶书</vt:lpstr>
      <vt:lpstr>宋体</vt:lpstr>
      <vt:lpstr>微软雅黑</vt:lpstr>
      <vt:lpstr>微软雅黑 Light</vt:lpstr>
      <vt:lpstr>Arial</vt:lpstr>
      <vt:lpstr>Britannic Bold</vt:lpstr>
      <vt:lpstr>Calibri</vt:lpstr>
      <vt:lpstr>Calibri Light</vt:lpstr>
      <vt:lpstr>Courier New</vt:lpstr>
      <vt:lpstr>Franklin Gothic Medium</vt:lpstr>
      <vt:lpstr>Segoe UI Symbol</vt:lpstr>
      <vt:lpstr>Times New Roman</vt:lpstr>
      <vt:lpstr>Office 主题​​</vt:lpstr>
      <vt:lpstr>Office 主题</vt:lpstr>
      <vt:lpstr>2_Office 主题</vt:lpstr>
      <vt:lpstr>5_自定义设计方案</vt:lpstr>
      <vt:lpstr>1_Office 主题​​</vt:lpstr>
      <vt:lpstr>2_Office 主题​​</vt:lpstr>
      <vt:lpstr>3_Office 主题​​</vt:lpstr>
      <vt:lpstr>4_Office 主题​​</vt:lpstr>
      <vt:lpstr>5_Office 主题​​</vt:lpstr>
      <vt:lpstr>1_Office 主题</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《走出思维的误区——批判性思维指南》〈美〉M.尼尔.布朗  斯图尔特.M.基利著  译者：张晓辉  马昕出版社：世界图书出版公司  第十三章  可能得出哪些合理的结论？ 通过对结论进行限定并把结论放在一定情境中可以避免二元思维。（每个问题都会出现多种结论，因为我们遗漏了某些信息、定义、假设或分析理由的人参照的标准。回答时最好用“如果……”句式，这就是表明你的结论是根据某些你不确定的声称或假设推断出来的。） 需要对所有结论做如下提问：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考场作文素材储备与使用</vt:lpstr>
      <vt:lpstr>PowerPoint 演示文稿</vt:lpstr>
      <vt:lpstr>PowerPoint 演示文稿</vt:lpstr>
      <vt:lpstr>PowerPoint 演示文稿</vt:lpstr>
      <vt:lpstr>PowerPoint 演示文稿</vt:lpstr>
      <vt:lpstr>PowerPoint 演示文稿</vt:lpstr>
      <vt:lpstr>与赤子书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获奖秘笈</vt:lpstr>
      <vt:lpstr>PowerPoint 演示文稿</vt:lpstr>
      <vt:lpstr>2017届70班李筱箐三次调考作文卷</vt:lpstr>
      <vt:lpstr>提高语文素养，写出灵动的作文： 好的作文有大气、灵气、书卷气。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忆夏技术</cp:lastModifiedBy>
  <cp:revision>176</cp:revision>
  <dcterms:created xsi:type="dcterms:W3CDTF">2017-07-21T07:14:20Z</dcterms:created>
  <dcterms:modified xsi:type="dcterms:W3CDTF">2019-04-15T09:47:10Z</dcterms:modified>
</cp:coreProperties>
</file>