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9" r:id="rId2"/>
    <p:sldId id="364" r:id="rId3"/>
    <p:sldId id="445" r:id="rId4"/>
    <p:sldId id="456" r:id="rId5"/>
    <p:sldId id="498" r:id="rId6"/>
    <p:sldId id="499" r:id="rId7"/>
    <p:sldId id="500" r:id="rId8"/>
    <p:sldId id="392" r:id="rId9"/>
    <p:sldId id="403" r:id="rId10"/>
    <p:sldId id="398" r:id="rId11"/>
    <p:sldId id="476" r:id="rId12"/>
    <p:sldId id="477" r:id="rId13"/>
    <p:sldId id="270" r:id="rId14"/>
    <p:sldId id="406" r:id="rId15"/>
    <p:sldId id="501" r:id="rId16"/>
    <p:sldId id="502" r:id="rId17"/>
    <p:sldId id="484" r:id="rId18"/>
    <p:sldId id="503" r:id="rId19"/>
    <p:sldId id="504" r:id="rId20"/>
    <p:sldId id="505" r:id="rId21"/>
    <p:sldId id="506" r:id="rId22"/>
    <p:sldId id="485" r:id="rId23"/>
    <p:sldId id="486" r:id="rId24"/>
    <p:sldId id="487" r:id="rId25"/>
    <p:sldId id="488" r:id="rId26"/>
    <p:sldId id="489" r:id="rId27"/>
    <p:sldId id="490" r:id="rId28"/>
    <p:sldId id="491" r:id="rId29"/>
    <p:sldId id="492" r:id="rId30"/>
    <p:sldId id="483" r:id="rId31"/>
    <p:sldId id="496" r:id="rId32"/>
    <p:sldId id="300" r:id="rId33"/>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varScale="1">
        <p:scale>
          <a:sx n="114" d="100"/>
          <a:sy n="114" d="100"/>
        </p:scale>
        <p:origin x="-660" y="-102"/>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50590" y="3447291"/>
            <a:ext cx="10729192" cy="1061829"/>
          </a:xfrm>
          <a:prstGeom prst="rect">
            <a:avLst/>
          </a:prstGeom>
          <a:noFill/>
        </p:spPr>
        <p:txBody>
          <a:bodyPr wrap="square" rtlCol="0">
            <a:spAutoFit/>
          </a:bodyPr>
          <a:lstStyle/>
          <a:p>
            <a:pPr>
              <a:lnSpc>
                <a:spcPct val="150000"/>
              </a:lnSpc>
            </a:pPr>
            <a:r>
              <a:rPr lang="zh-CN" altLang="en-US" sz="2800" b="1"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题型</a:t>
            </a: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攻略一</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压缩语段题：精准阅读，方法灵活</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550590" y="301181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一</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语言表达和应用</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6" name="Picture 3" descr="G:\语文考前三个月\7bb5c9ea15ce36d3c07693933af33a87e950b126.jpg"/>
          <p:cNvPicPr>
            <a:picLocks noChangeAspect="1" noChangeArrowheads="1"/>
          </p:cNvPicPr>
          <p:nvPr/>
        </p:nvPicPr>
        <p:blipFill rotWithShape="1">
          <a:blip r:embed="rId2">
            <a:extLst>
              <a:ext uri="{28A0092B-C50C-407E-A947-70E740481C1C}">
                <a14:useLocalDpi xmlns:a14="http://schemas.microsoft.com/office/drawing/2010/main" val="0"/>
              </a:ext>
            </a:extLst>
          </a:blip>
          <a:srcRect l="-1533" t="7961" b="46256"/>
          <a:stretch/>
        </p:blipFill>
        <p:spPr bwMode="auto">
          <a:xfrm>
            <a:off x="8808435" y="0"/>
            <a:ext cx="3381978" cy="2281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6176"/>
            <a:ext cx="11515037" cy="1231940"/>
          </a:xfrm>
          <a:prstGeom prst="rect">
            <a:avLst/>
          </a:prstGeom>
          <a:noFill/>
        </p:spPr>
        <p:txBody>
          <a:bodyPr wrap="square" rtlCol="0">
            <a:spAutoFit/>
          </a:bodyPr>
          <a:lstStyle/>
          <a:p>
            <a:pPr algn="just">
              <a:lnSpc>
                <a:spcPct val="140000"/>
              </a:lnSpc>
            </a:pPr>
            <a:r>
              <a:rPr lang="zh-CN" altLang="zh-CN" sz="2800" b="1" kern="100" dirty="0">
                <a:solidFill>
                  <a:srgbClr val="0000FF"/>
                </a:solidFill>
                <a:latin typeface="Times New Roman"/>
                <a:ea typeface="华文细黑"/>
                <a:cs typeface="Times New Roman"/>
              </a:rPr>
              <a:t>二、阅读下面的语段，回答问题，并体悟浙江卷压缩语段题的审答规范，力避考生现场答案中存在的问题。</a:t>
            </a:r>
          </a:p>
        </p:txBody>
      </p:sp>
      <p:sp>
        <p:nvSpPr>
          <p:cNvPr id="8" name="TextBox 7"/>
          <p:cNvSpPr txBox="1"/>
          <p:nvPr/>
        </p:nvSpPr>
        <p:spPr>
          <a:xfrm>
            <a:off x="243508" y="1206201"/>
            <a:ext cx="11515037" cy="4846455"/>
          </a:xfrm>
          <a:prstGeom prst="rect">
            <a:avLst/>
          </a:prstGeom>
          <a:noFill/>
        </p:spPr>
        <p:txBody>
          <a:bodyPr wrap="square" rtlCol="0">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阅读下面这段文字，筛选主要信息，提取三个关键词语。</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总理在《政府工作报告》中先后</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次提到互联网、移动互联网等新兴行业，并且提出了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互联网＋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这个新概念，每天引来上百万网民的点赞。可以说，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互联网＋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在中国的迅猛发展，不但提升了一个又一个传统行业的层次，也给每一个人带来了机遇、希望与挑战。那么对于中国教育领域，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互联网＋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又意味着什么呢？那就是教育内容的持续更新、教育样式的不断变化、教育评价的日益多元。一言以蔽之，中国教育正进入到一场基于信息技术的更伟大变革中。</a:t>
            </a:r>
            <a:endParaRPr lang="zh-CN" altLang="zh-CN" sz="1050" kern="100" dirty="0">
              <a:effectLst/>
              <a:latin typeface="宋体"/>
              <a:cs typeface="Courier New"/>
            </a:endParaRPr>
          </a:p>
        </p:txBody>
      </p:sp>
      <p:sp>
        <p:nvSpPr>
          <p:cNvPr id="4" name="TextBox 3"/>
          <p:cNvSpPr txBox="1"/>
          <p:nvPr/>
        </p:nvSpPr>
        <p:spPr>
          <a:xfrm>
            <a:off x="243508" y="5949280"/>
            <a:ext cx="11515037" cy="656846"/>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互联网＋　</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中国</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教育　</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伟大</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变革</a:t>
            </a:r>
            <a:endParaRPr lang="zh-CN" altLang="zh-CN" sz="1050" kern="100" dirty="0">
              <a:solidFill>
                <a:srgbClr val="0000FF"/>
              </a:solidFill>
              <a:effectLst/>
              <a:latin typeface="宋体"/>
              <a:cs typeface="Courier New"/>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280851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649" y="96312"/>
            <a:ext cx="11515037" cy="6656951"/>
          </a:xfrm>
          <a:prstGeom prst="rect">
            <a:avLst/>
          </a:prstGeom>
          <a:noFill/>
        </p:spPr>
        <p:txBody>
          <a:bodyPr wrap="square" rtlCol="0">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阅读下面的材料，按要求回答问题。</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近日，诺贝尔奖委员会公布屠呦呦获得</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年诺贝尔生理学或医学奖。当年，屠呦呦领导科研组从系统整理历代医籍入手，收集了</a:t>
            </a:r>
            <a:r>
              <a:rPr lang="en-US" altLang="zh-CN" sz="2800" kern="100" dirty="0">
                <a:latin typeface="Times New Roman"/>
                <a:ea typeface="华文细黑"/>
                <a:cs typeface="Courier New"/>
              </a:rPr>
              <a:t>2 000</a:t>
            </a:r>
            <a:r>
              <a:rPr lang="zh-CN" altLang="zh-CN" sz="2800" kern="100" dirty="0">
                <a:latin typeface="Times New Roman"/>
                <a:ea typeface="华文细黑"/>
                <a:cs typeface="Times New Roman"/>
              </a:rPr>
              <a:t>多种方药，又从中选出</a:t>
            </a:r>
            <a:r>
              <a:rPr lang="en-US" altLang="zh-CN" sz="2800" kern="100" dirty="0">
                <a:latin typeface="Times New Roman"/>
                <a:ea typeface="华文细黑"/>
                <a:cs typeface="Courier New"/>
              </a:rPr>
              <a:t>200</a:t>
            </a:r>
            <a:r>
              <a:rPr lang="zh-CN" altLang="zh-CN" sz="2800" kern="100" dirty="0">
                <a:latin typeface="Times New Roman"/>
                <a:ea typeface="华文细黑"/>
                <a:cs typeface="Times New Roman"/>
              </a:rPr>
              <a:t>多种方药，研制出</a:t>
            </a:r>
            <a:r>
              <a:rPr lang="en-US" altLang="zh-CN" sz="2800" kern="100" dirty="0">
                <a:latin typeface="Times New Roman"/>
                <a:ea typeface="华文细黑"/>
                <a:cs typeface="Courier New"/>
              </a:rPr>
              <a:t>380</a:t>
            </a:r>
            <a:r>
              <a:rPr lang="zh-CN" altLang="zh-CN" sz="2800" kern="100" dirty="0">
                <a:latin typeface="Times New Roman"/>
                <a:ea typeface="华文细黑"/>
                <a:cs typeface="Times New Roman"/>
              </a:rPr>
              <a:t>多个样品。最后从东晋的葛洪《肘后备急方》的青蒿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绞汁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服用截疟记载中得到启发，结合温度、酶解等因素，进行多次试验，不断改进提取方法。当屠呦呦确认青蒿的粗提取物对鼠疟、猴疟原虫抑制率达</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后，一套现代制药流程便开始启动了。这种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再试验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测定化学结构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分析毒性药效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动物试验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临床试验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提取工艺的优化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生产工艺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的模式，是所有现代正规药物出厂上架前必经的流程。经过这个流程后所得的青蒿素，证实具有满意的疗效，抗疟新药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青蒿素由此诞生</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8587995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389563"/>
            <a:ext cx="11630187" cy="2031325"/>
          </a:xfrm>
          <a:prstGeom prst="rect">
            <a:avLst/>
          </a:prstGeom>
          <a:noFill/>
        </p:spPr>
        <p:txBody>
          <a:bodyPr wrap="square" rtlCol="0">
            <a:spAutoFit/>
          </a:bodyPr>
          <a:lstStyle/>
          <a:p>
            <a:pPr lvl="0" algn="just">
              <a:lnSpc>
                <a:spcPct val="150000"/>
              </a:lnSpc>
            </a:pPr>
            <a:r>
              <a:rPr lang="zh-CN" altLang="zh-CN" sz="2800" kern="100" dirty="0">
                <a:solidFill>
                  <a:prstClr val="black"/>
                </a:solidFill>
                <a:latin typeface="Times New Roman"/>
                <a:ea typeface="华文细黑"/>
                <a:cs typeface="Times New Roman"/>
              </a:rPr>
              <a:t>根据材料，概括屠呦呦发明抗疟新药</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青蒿素的过程，不超过</a:t>
            </a:r>
            <a:r>
              <a:rPr lang="en-US" altLang="zh-CN" sz="2800" kern="100" dirty="0">
                <a:solidFill>
                  <a:prstClr val="black"/>
                </a:solidFill>
                <a:latin typeface="Times New Roman"/>
                <a:ea typeface="华文细黑"/>
                <a:cs typeface="Courier New"/>
              </a:rPr>
              <a:t>50</a:t>
            </a:r>
            <a:r>
              <a:rPr lang="zh-CN" altLang="zh-CN" sz="2800" kern="100" dirty="0">
                <a:solidFill>
                  <a:prstClr val="black"/>
                </a:solidFill>
                <a:latin typeface="Times New Roman"/>
                <a:ea typeface="华文细黑"/>
                <a:cs typeface="Times New Roman"/>
              </a:rPr>
              <a:t>个字</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从历代医籍中精选方药，研制样品；受葛洪《肘后备急方》启发，改进提取方法；确认药效，启动现代制药流程</a:t>
            </a:r>
            <a:r>
              <a:rPr lang="zh-CN" altLang="zh-CN" sz="2800" kern="100" dirty="0" smtClean="0">
                <a:solidFill>
                  <a:srgbClr val="0000FF"/>
                </a:solidFill>
                <a:latin typeface="Times New Roman"/>
                <a:ea typeface="华文细黑"/>
                <a:cs typeface="Times New Roman"/>
              </a:rPr>
              <a:t>。</a:t>
            </a:r>
            <a:endParaRPr lang="zh-CN" altLang="zh-CN" sz="1050" kern="100" dirty="0">
              <a:solidFill>
                <a:srgbClr val="0000FF"/>
              </a:solidFill>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6" name="圆角矩形 5"/>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050259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xEl>
                                              <p:pRg st="1" end="1"/>
                                            </p:txEl>
                                          </p:spTgt>
                                        </p:tgtEl>
                                      </p:cBhvr>
                                    </p:animEffect>
                                    <p:set>
                                      <p:cBhvr>
                                        <p:cTn id="12" dur="1" fill="hold">
                                          <p:stCondLst>
                                            <p:cond delay="499"/>
                                          </p:stCondLst>
                                        </p:cTn>
                                        <p:tgtEl>
                                          <p:spTgt spid="2">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突破</a:t>
            </a:r>
            <a:r>
              <a:rPr lang="zh-CN" altLang="en-US" sz="2400" b="1" kern="0" dirty="0">
                <a:solidFill>
                  <a:schemeClr val="bg1"/>
                </a:solidFill>
                <a:latin typeface="微软雅黑" pitchFamily="34" charset="-122"/>
                <a:ea typeface="微软雅黑" pitchFamily="34" charset="-122"/>
              </a:rPr>
              <a:t>题点</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找准核心题点   精准细透突破</a:t>
            </a:r>
            <a:endParaRPr lang="zh-CN" altLang="en-US" sz="2400" b="1" kern="0" dirty="0">
              <a:solidFill>
                <a:schemeClr val="bg1"/>
              </a:solidFill>
              <a:latin typeface="华文新魏" pitchFamily="2" charset="-122"/>
              <a:ea typeface="华文新魏" pitchFamily="2" charset="-122"/>
            </a:endParaRPr>
          </a:p>
        </p:txBody>
      </p:sp>
      <p:sp>
        <p:nvSpPr>
          <p:cNvPr id="7" name="TextBox 6"/>
          <p:cNvSpPr txBox="1"/>
          <p:nvPr/>
        </p:nvSpPr>
        <p:spPr>
          <a:xfrm>
            <a:off x="233348" y="687821"/>
            <a:ext cx="11515037" cy="656077"/>
          </a:xfrm>
          <a:prstGeom prst="rect">
            <a:avLst/>
          </a:prstGeom>
          <a:noFill/>
        </p:spPr>
        <p:txBody>
          <a:bodyPr wrap="square" rtlCol="0">
            <a:spAutoFit/>
          </a:bodyPr>
          <a:lstStyle/>
          <a:p>
            <a:pPr lvl="0" algn="just">
              <a:lnSpc>
                <a:spcPct val="150000"/>
              </a:lnSpc>
            </a:pPr>
            <a:r>
              <a:rPr lang="zh-CN" altLang="zh-CN" sz="2800" b="1" kern="100" dirty="0">
                <a:latin typeface="Times New Roman"/>
                <a:ea typeface="华文细黑"/>
                <a:cs typeface="Times New Roman"/>
              </a:rPr>
              <a:t>一、阅读：把握中心层次</a:t>
            </a:r>
          </a:p>
        </p:txBody>
      </p:sp>
      <p:sp>
        <p:nvSpPr>
          <p:cNvPr id="9" name="TextBox 8"/>
          <p:cNvSpPr txBox="1"/>
          <p:nvPr/>
        </p:nvSpPr>
        <p:spPr>
          <a:xfrm>
            <a:off x="233348" y="1334373"/>
            <a:ext cx="11684346" cy="5262979"/>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Times New Roman"/>
                <a:ea typeface="华文细黑"/>
                <a:cs typeface="Times New Roman"/>
              </a:rPr>
              <a:t>压缩</a:t>
            </a:r>
            <a:r>
              <a:rPr lang="zh-CN" altLang="zh-CN" sz="2800" kern="100" dirty="0">
                <a:latin typeface="Times New Roman"/>
                <a:ea typeface="华文细黑"/>
                <a:cs typeface="Times New Roman"/>
              </a:rPr>
              <a:t>语段题实际上是个读写结合题。阅读在前，概括在后；阅读是前提、根本。不少考生在答题过程中出现的信息要点提取概括不准、不全问题，首先与未能准确把握语段的中心和层次有关。其实，考试题目中的语段，就是由五六个句子组成的句群，要确定其中心和层次，必须注意以下几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明确类型，确定中心</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阅读一个语段，在明白语段性质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是说明性语段还是议论性语段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之后，就要确定语段中心。语段中心有时放在段首一、二句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中心句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，有时放在段尾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尾重心</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，有时放在过渡句中，有时则分散于语段的各个层次中。</a:t>
            </a:r>
            <a:endParaRPr lang="zh-CN" altLang="zh-CN" sz="1050" kern="100" dirty="0">
              <a:effectLst/>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76672"/>
            <a:ext cx="11515037" cy="194950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弄清结构，理清层次</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看看语段由几个句子构成，通过抓层次标志性词语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或找句号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来理清内部层次关系，弄清语段内部结构关系。</a:t>
            </a:r>
            <a:endParaRPr lang="zh-CN" altLang="zh-CN" sz="1050" kern="100" dirty="0">
              <a:effectLst/>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832058"/>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Times New Roman"/>
                <a:ea typeface="华文细黑"/>
                <a:cs typeface="Times New Roman"/>
              </a:rPr>
              <a:t>阅读</a:t>
            </a:r>
            <a:r>
              <a:rPr lang="zh-CN" altLang="zh-CN" sz="2800" kern="100" dirty="0">
                <a:latin typeface="Times New Roman"/>
                <a:ea typeface="华文细黑"/>
                <a:cs typeface="Times New Roman"/>
              </a:rPr>
              <a:t>下面一段文字，按要求回答问题。</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近日，一些网友发布信息，号召节约粮食。随后，新浪网发起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光盘行动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：拒绝浪费，从我做起，晒出自己吃光的盘子，一起向舌尖上的浪费说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，争做节约达人。该信息被转发约</a:t>
            </a:r>
            <a:r>
              <a:rPr lang="en-US" altLang="zh-CN" sz="2800" kern="100" dirty="0">
                <a:latin typeface="Times New Roman"/>
                <a:ea typeface="华文细黑"/>
                <a:cs typeface="Courier New"/>
              </a:rPr>
              <a:t>5 000</a:t>
            </a:r>
            <a:r>
              <a:rPr lang="zh-CN" altLang="zh-CN" sz="2800" kern="100" dirty="0">
                <a:latin typeface="Times New Roman"/>
                <a:ea typeface="华文细黑"/>
                <a:cs typeface="Times New Roman"/>
              </a:rPr>
              <a:t>万次。紧接着，人民网也表示支持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光盘行动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，倡议网民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拒绝浪费，珍惜粮食。今天不剩饭，打包离开，从我做起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。新华网、光明网及其他各大网站也纷纷关注和转载。很快，活动参与者在北京实地发放宣传单</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万多份，在餐饮企业张贴海报</a:t>
            </a:r>
            <a:r>
              <a:rPr lang="en-US" altLang="zh-CN" sz="2800" kern="100" dirty="0">
                <a:latin typeface="Times New Roman"/>
                <a:ea typeface="华文细黑"/>
                <a:cs typeface="Courier New"/>
              </a:rPr>
              <a:t>5 000</a:t>
            </a:r>
            <a:r>
              <a:rPr lang="zh-CN" altLang="zh-CN" sz="2800" kern="100" dirty="0">
                <a:latin typeface="Times New Roman"/>
                <a:ea typeface="华文细黑"/>
                <a:cs typeface="Times New Roman"/>
              </a:rPr>
              <a:t>余张，天津、石家庄、呼和浩特等城市的志愿者也纷纷发放宣传资料。</a:t>
            </a:r>
            <a:endParaRPr lang="zh-CN" altLang="zh-CN" sz="1050" kern="100" dirty="0">
              <a:effectLst/>
              <a:latin typeface="宋体"/>
              <a:cs typeface="Courier New"/>
            </a:endParaRPr>
          </a:p>
        </p:txBody>
      </p:sp>
      <p:sp>
        <p:nvSpPr>
          <p:cNvPr id="3" name="TextBox 2"/>
          <p:cNvSpPr txBox="1"/>
          <p:nvPr/>
        </p:nvSpPr>
        <p:spPr>
          <a:xfrm>
            <a:off x="190550" y="213970"/>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r>
              <a:rPr lang="en-US" altLang="zh-CN" sz="2600" b="1" dirty="0" smtClean="0">
                <a:solidFill>
                  <a:srgbClr val="0066FF"/>
                </a:solidFill>
                <a:latin typeface="Times New Roman" pitchFamily="18" charset="0"/>
                <a:ea typeface="微软雅黑" pitchFamily="34" charset="-122"/>
                <a:cs typeface="Times New Roman" pitchFamily="18" charset="0"/>
              </a:rPr>
              <a:t>1</a:t>
            </a:r>
            <a:r>
              <a:rPr lang="zh-CN" altLang="en-US" sz="2600" b="1" dirty="0" smtClean="0">
                <a:solidFill>
                  <a:srgbClr val="0066FF"/>
                </a:solidFill>
                <a:latin typeface="Times New Roman" pitchFamily="18" charset="0"/>
                <a:ea typeface="微软雅黑" pitchFamily="34" charset="-122"/>
                <a:cs typeface="Times New Roman" pitchFamily="18" charset="0"/>
              </a:rPr>
              <a:t> </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745654"/>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4394404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20" y="391721"/>
            <a:ext cx="11515037" cy="66101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概括该语段的主要信息，不超过</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个字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含标点符号</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3" name="TextBox 2"/>
          <p:cNvSpPr txBox="1"/>
          <p:nvPr/>
        </p:nvSpPr>
        <p:spPr>
          <a:xfrm>
            <a:off x="205720" y="1124744"/>
            <a:ext cx="11515037" cy="1302408"/>
          </a:xfrm>
          <a:prstGeom prst="rect">
            <a:avLst/>
          </a:prstGeom>
          <a:noFill/>
        </p:spPr>
        <p:txBody>
          <a:bodyPr wrap="square" rtlCol="0">
            <a:spAutoFit/>
          </a:bodyPr>
          <a:lstStyle/>
          <a:p>
            <a:pPr lvl="0" algn="just">
              <a:lnSpc>
                <a:spcPct val="150000"/>
              </a:lnSpc>
            </a:pPr>
            <a:r>
              <a:rPr lang="zh-CN" altLang="zh-CN" sz="2800" b="1" kern="100" dirty="0">
                <a:solidFill>
                  <a:srgbClr val="C00000"/>
                </a:solidFill>
                <a:latin typeface="Times New Roman"/>
                <a:ea typeface="华文细黑"/>
                <a:cs typeface="Times New Roman"/>
              </a:rPr>
              <a:t>答案</a:t>
            </a:r>
            <a:r>
              <a:rPr lang="zh-CN" altLang="zh-CN" sz="2800" kern="100" dirty="0">
                <a:solidFill>
                  <a:prstClr val="black"/>
                </a:solidFill>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网络发起拒绝浪费的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光盘行动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，网友及媒体纷纷响应，众多志愿者进行实地宣传。</a:t>
            </a:r>
            <a:endParaRPr lang="zh-CN" altLang="zh-CN" sz="1050" kern="100" dirty="0">
              <a:solidFill>
                <a:srgbClr val="0000FF"/>
              </a:solidFill>
              <a:latin typeface="宋体"/>
              <a:cs typeface="Courier New"/>
            </a:endParaRPr>
          </a:p>
        </p:txBody>
      </p:sp>
      <p:sp>
        <p:nvSpPr>
          <p:cNvPr id="6" name="矩形 5"/>
          <p:cNvSpPr/>
          <p:nvPr/>
        </p:nvSpPr>
        <p:spPr>
          <a:xfrm>
            <a:off x="205720" y="2492896"/>
            <a:ext cx="3836307" cy="656846"/>
          </a:xfrm>
          <a:prstGeom prst="rect">
            <a:avLst/>
          </a:prstGeom>
        </p:spPr>
        <p:txBody>
          <a:bodyPr wrap="non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划分该语段的层次。</a:t>
            </a:r>
            <a:endParaRPr lang="zh-CN" altLang="zh-CN" sz="2800" kern="100" dirty="0">
              <a:effectLst/>
              <a:latin typeface="宋体"/>
              <a:cs typeface="Courier New"/>
            </a:endParaRPr>
          </a:p>
        </p:txBody>
      </p:sp>
      <p:sp>
        <p:nvSpPr>
          <p:cNvPr id="7" name="TextBox 6"/>
          <p:cNvSpPr txBox="1"/>
          <p:nvPr/>
        </p:nvSpPr>
        <p:spPr>
          <a:xfrm>
            <a:off x="205720" y="3212976"/>
            <a:ext cx="11515037" cy="1948739"/>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solidFill>
                  <a:prstClr val="black"/>
                </a:solidFill>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该语段由七句话组成：第一、二句为第一层，讲网络发起</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光盘行动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；第三至六句为第二层，讲网友和媒体纷纷响应；最后一句为第三层，讲各地志愿者实地发放宣传资料。</a:t>
            </a:r>
            <a:endParaRPr lang="zh-CN" altLang="zh-CN" sz="1050" kern="100" dirty="0">
              <a:solidFill>
                <a:srgbClr val="0000FF"/>
              </a:solidFill>
              <a:effectLst/>
              <a:latin typeface="宋体"/>
              <a:cs typeface="Courier New"/>
            </a:endParaRPr>
          </a:p>
        </p:txBody>
      </p:sp>
      <p:sp>
        <p:nvSpPr>
          <p:cNvPr id="8" name="矩形 7"/>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63463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612552"/>
            <a:ext cx="11515037" cy="3241400"/>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二、方法：灵活使用提取法和概括法</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压缩的方法有很多，基本的方法有提取法和概括法两种。除提取关键问题外，其他压缩语段题很少单一地使用一种方法，一般都是提取法和概括法的综合使用。因此，在碰到具体题目时，根据层次要点的不同，能提取则提取，不能提取则概括。</a:t>
            </a:r>
            <a:endParaRPr lang="zh-CN" altLang="zh-CN" sz="1050" kern="100" dirty="0">
              <a:effectLst/>
              <a:latin typeface="宋体"/>
              <a:cs typeface="Courier New"/>
            </a:endParaRPr>
          </a:p>
        </p:txBody>
      </p:sp>
    </p:spTree>
    <p:extLst>
      <p:ext uri="{BB962C8B-B14F-4D97-AF65-F5344CB8AC3E}">
        <p14:creationId xmlns:p14="http://schemas.microsoft.com/office/powerpoint/2010/main" val="4932669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238729"/>
            <a:ext cx="11515037" cy="4846455"/>
          </a:xfrm>
          <a:prstGeom prst="rect">
            <a:avLst/>
          </a:prstGeom>
          <a:noFill/>
        </p:spPr>
        <p:txBody>
          <a:bodyPr wrap="square" rtlCol="0">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提取法</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提取法就是从原文中直接摘录关键词、句作为答案的方法。该法虽然较为常用，但具体到某一题中，只能被使用一至两次。</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使用该法，特别要注意：</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舍次取主：舍去次要信息，提取主要、重要信息</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一般说来，应舍因取果，舍偏取正，舍否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否定性信息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取肯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肯定性或正面信息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，舍材料取结论。</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例如：提取下句的核心信息。</a:t>
            </a:r>
            <a:endParaRPr lang="zh-CN" altLang="zh-CN" sz="1050" kern="100" dirty="0">
              <a:effectLst/>
              <a:latin typeface="宋体"/>
              <a:cs typeface="Courier New"/>
            </a:endParaRPr>
          </a:p>
        </p:txBody>
      </p:sp>
      <p:sp>
        <p:nvSpPr>
          <p:cNvPr id="4" name="矩形 3"/>
          <p:cNvSpPr/>
          <p:nvPr/>
        </p:nvSpPr>
        <p:spPr>
          <a:xfrm>
            <a:off x="268801" y="5013176"/>
            <a:ext cx="9812557" cy="656077"/>
          </a:xfrm>
          <a:prstGeom prst="rect">
            <a:avLst/>
          </a:prstGeom>
        </p:spPr>
        <p:txBody>
          <a:bodyPr>
            <a:spAutoFit/>
          </a:bodyPr>
          <a:lstStyle/>
          <a:p>
            <a:pPr algn="just">
              <a:lnSpc>
                <a:spcPct val="150000"/>
              </a:lnSpc>
              <a:spcAft>
                <a:spcPts val="0"/>
              </a:spcAft>
            </a:pPr>
            <a:r>
              <a:rPr lang="zh-CN" altLang="zh-CN" sz="2800" u="heavy" kern="100" dirty="0">
                <a:latin typeface="Times New Roman"/>
                <a:ea typeface="华文细黑"/>
                <a:cs typeface="Times New Roman"/>
              </a:rPr>
              <a:t>自然科学小论文同正规学术论文相比，选题较小，内容较浅，</a:t>
            </a:r>
            <a:endParaRPr lang="zh-CN" altLang="zh-CN" sz="2800" u="heavy" kern="100" dirty="0">
              <a:effectLst/>
              <a:latin typeface="宋体"/>
              <a:cs typeface="Courier New"/>
            </a:endParaRPr>
          </a:p>
        </p:txBody>
      </p:sp>
      <p:sp>
        <p:nvSpPr>
          <p:cNvPr id="5" name="TextBox 4"/>
          <p:cNvSpPr txBox="1"/>
          <p:nvPr/>
        </p:nvSpPr>
        <p:spPr>
          <a:xfrm>
            <a:off x="4903395" y="5517232"/>
            <a:ext cx="543739" cy="523220"/>
          </a:xfrm>
          <a:prstGeom prst="rect">
            <a:avLst/>
          </a:prstGeom>
          <a:noFill/>
        </p:spPr>
        <p:txBody>
          <a:bodyPr wrap="none" rtlCol="0">
            <a:spAutoFit/>
          </a:bodyPr>
          <a:lstStyle/>
          <a:p>
            <a:r>
              <a:rPr lang="zh-CN" altLang="en-US" sz="2800" kern="100" dirty="0">
                <a:latin typeface="Times New Roman"/>
                <a:ea typeface="华文细黑"/>
                <a:cs typeface="Times New Roman"/>
              </a:rPr>
              <a:t>因</a:t>
            </a:r>
          </a:p>
        </p:txBody>
      </p:sp>
      <p:sp>
        <p:nvSpPr>
          <p:cNvPr id="7" name="矩形 6"/>
          <p:cNvSpPr/>
          <p:nvPr/>
        </p:nvSpPr>
        <p:spPr>
          <a:xfrm>
            <a:off x="1210275" y="6218148"/>
            <a:ext cx="543739" cy="523220"/>
          </a:xfrm>
          <a:prstGeom prst="rect">
            <a:avLst/>
          </a:prstGeom>
        </p:spPr>
        <p:txBody>
          <a:bodyPr wrap="none">
            <a:spAutoFit/>
          </a:bodyPr>
          <a:lstStyle/>
          <a:p>
            <a:r>
              <a:rPr lang="zh-CN" altLang="zh-CN" sz="2800" kern="100" dirty="0">
                <a:latin typeface="Times New Roman"/>
                <a:ea typeface="华文细黑"/>
                <a:cs typeface="Times New Roman"/>
              </a:rPr>
              <a:t>果</a:t>
            </a:r>
            <a:endParaRPr lang="zh-CN" altLang="en-US" sz="2800" kern="100" dirty="0">
              <a:latin typeface="Times New Roman"/>
              <a:ea typeface="华文细黑"/>
              <a:cs typeface="Times New Roman"/>
            </a:endParaRPr>
          </a:p>
        </p:txBody>
      </p:sp>
      <p:sp>
        <p:nvSpPr>
          <p:cNvPr id="8" name="矩形 7"/>
          <p:cNvSpPr/>
          <p:nvPr/>
        </p:nvSpPr>
        <p:spPr>
          <a:xfrm>
            <a:off x="268801" y="5661248"/>
            <a:ext cx="2802069" cy="656077"/>
          </a:xfrm>
          <a:prstGeom prst="rect">
            <a:avLst/>
          </a:prstGeom>
        </p:spPr>
        <p:txBody>
          <a:bodyPr wrap="square">
            <a:spAutoFit/>
          </a:bodyPr>
          <a:lstStyle/>
          <a:p>
            <a:pPr algn="just">
              <a:lnSpc>
                <a:spcPct val="150000"/>
              </a:lnSpc>
              <a:spcAft>
                <a:spcPts val="0"/>
              </a:spcAft>
            </a:pPr>
            <a:r>
              <a:rPr lang="zh-CN" altLang="zh-CN" sz="2800" u="heavy" dirty="0">
                <a:latin typeface="Times New Roman"/>
                <a:ea typeface="华文细黑"/>
                <a:cs typeface="Times New Roman"/>
              </a:rPr>
              <a:t>因而篇幅也不</a:t>
            </a:r>
            <a:r>
              <a:rPr lang="zh-CN" altLang="zh-CN" sz="2800" u="heavy" dirty="0" smtClean="0">
                <a:latin typeface="Times New Roman"/>
                <a:ea typeface="华文细黑"/>
                <a:cs typeface="Times New Roman"/>
              </a:rPr>
              <a:t>长</a:t>
            </a:r>
            <a:r>
              <a:rPr lang="zh-CN" altLang="zh-CN" sz="28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9899725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476672"/>
            <a:ext cx="11515037" cy="2677656"/>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根据舍因取果的原则，核心信息为：篇幅不长。</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分层提取</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分层提取主要是针对那些信息点集中、结构复杂的句子采取的分层次提取的办法</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5850542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7806" y="1448204"/>
            <a:ext cx="10908000" cy="656077"/>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掌握做压缩语段题精准阅读、方法灵活、审答规范的要领。</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复习要点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25474" y="2564904"/>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2609528"/>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7" name="TextBox 6">
            <a:hlinkClick r:id="rId2" action="ppaction://hlinksldjump"/>
          </p:cNvPr>
          <p:cNvSpPr txBox="1"/>
          <p:nvPr/>
        </p:nvSpPr>
        <p:spPr>
          <a:xfrm>
            <a:off x="1270670" y="3606022"/>
            <a:ext cx="6624736"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强化规范</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研究真题问答   体悟审答要点</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1270670" y="4520577"/>
            <a:ext cx="6624736"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突破题点</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找准核心题点   精准细透突破</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1380778" y="4229790"/>
            <a:ext cx="63706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380778" y="5128260"/>
            <a:ext cx="637061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764704"/>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Times New Roman"/>
                <a:ea typeface="华文细黑"/>
                <a:cs typeface="Times New Roman"/>
              </a:rPr>
              <a:t>阅读</a:t>
            </a:r>
            <a:r>
              <a:rPr lang="zh-CN" altLang="zh-CN" sz="2800" kern="100" dirty="0">
                <a:latin typeface="Times New Roman"/>
                <a:ea typeface="华文细黑"/>
                <a:cs typeface="Times New Roman"/>
              </a:rPr>
              <a:t>下面一段文字，用四个短语概括出美元贬值有利于中国经济发展的表现，不超过</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由于人民币兑美元的汇率浮动幅度较小，美元汇率下跌，人民币兑非美元货币汇率也随之下调，这将会促进中国对非美元地区的出口。相应地，中国对美元区的出口，则因为对非美元区出口商品的价格优势而得到间接促进，美元贬值使得欧元、日元和英镑等货币能兑换更多的人民币在中国进行投资，还会促进中国国际贸易顺差的扩大，外汇储备增长加快。这样，央行需要相应地投放更多的基础货币，若不在公开市场上进行对冲操作，则这些高能的基础货币可望产生克服通货紧缩的效果。</a:t>
            </a:r>
            <a:endParaRPr lang="zh-CN" altLang="zh-CN" sz="1050" kern="100" dirty="0">
              <a:latin typeface="宋体"/>
              <a:cs typeface="Courier New"/>
            </a:endParaRPr>
          </a:p>
        </p:txBody>
      </p:sp>
      <p:sp>
        <p:nvSpPr>
          <p:cNvPr id="3" name="TextBox 2"/>
          <p:cNvSpPr txBox="1"/>
          <p:nvPr/>
        </p:nvSpPr>
        <p:spPr>
          <a:xfrm>
            <a:off x="190550" y="213970"/>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r>
              <a:rPr lang="en-US" altLang="zh-CN" sz="2600" b="1" dirty="0" smtClean="0">
                <a:solidFill>
                  <a:srgbClr val="0066FF"/>
                </a:solidFill>
                <a:latin typeface="Times New Roman" pitchFamily="18" charset="0"/>
                <a:ea typeface="微软雅黑" pitchFamily="34" charset="-122"/>
                <a:cs typeface="Times New Roman" pitchFamily="18" charset="0"/>
              </a:rPr>
              <a:t>2</a:t>
            </a:r>
            <a:r>
              <a:rPr lang="zh-CN" altLang="en-US" sz="2600" b="1" dirty="0" smtClean="0">
                <a:solidFill>
                  <a:srgbClr val="0066FF"/>
                </a:solidFill>
                <a:latin typeface="Times New Roman" pitchFamily="18" charset="0"/>
                <a:ea typeface="微软雅黑" pitchFamily="34" charset="-122"/>
                <a:cs typeface="Times New Roman" pitchFamily="18" charset="0"/>
              </a:rPr>
              <a:t> </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745654"/>
            <a:ext cx="1746244" cy="0"/>
          </a:xfrm>
          <a:prstGeom prst="line">
            <a:avLst/>
          </a:prstGeom>
        </p:spPr>
        <p:style>
          <a:lnRef idx="1">
            <a:schemeClr val="accent5"/>
          </a:lnRef>
          <a:fillRef idx="0">
            <a:schemeClr val="accent5"/>
          </a:fillRef>
          <a:effectRef idx="0">
            <a:schemeClr val="accent5"/>
          </a:effectRef>
          <a:fontRef idx="minor">
            <a:schemeClr val="tx1"/>
          </a:fontRef>
        </p:style>
      </p:cxn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384847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40809" y="188640"/>
            <a:ext cx="11515037" cy="6555641"/>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该语段共三句话，要概括出四个短语来，则必有一句有两个答题点。从第一句中直接提取出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促进出口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答题点，从第三句中则提取出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克服通缩</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通货紧缩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的简写</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。而对第二句来说，句子较长，结构复杂，又包含两个答题点，该如何提取概括呢？首先分清层次。该句以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间接促进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为界分为两个层次，第一层次为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促进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美元区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出口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，这一点与第一句要点相同，可以合并；第二层次是一个递进关系，又包含两小层：前一小层提取为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吸引外资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，后一小层又包含两小点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扩大贸易顺差和加快增长外汇储备。依据题干、字数、要点要求，只能取两层之间内在的因果关系中的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果</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加快储备。这就是分层提取</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促进出口　吸引外资　加快储备　克服通</a:t>
            </a:r>
            <a:r>
              <a:rPr lang="zh-CN" altLang="zh-CN" sz="2800" kern="100" dirty="0" smtClean="0">
                <a:solidFill>
                  <a:srgbClr val="0000FF"/>
                </a:solidFill>
                <a:latin typeface="Times New Roman"/>
                <a:ea typeface="华文细黑"/>
                <a:cs typeface="Times New Roman"/>
              </a:rPr>
              <a:t>缩</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2587641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612552"/>
            <a:ext cx="11515037" cy="324140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概括法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概括法是较高层次的压缩方法，当信息无法提取时就需要用自己的语言将要点准确地归纳出来。这种方法最能反映考生的概括水平，因而很受命题者青睐，经常在试题中要求考生使用此法。而不少考生做压缩语段题时只知道生硬地提取而不知用概括的方法，则很难得分。</a:t>
            </a:r>
            <a:endParaRPr lang="zh-CN" altLang="zh-CN" sz="1050" kern="100" dirty="0">
              <a:effectLst/>
              <a:latin typeface="宋体"/>
              <a:cs typeface="Courier New"/>
            </a:endParaRPr>
          </a:p>
        </p:txBody>
      </p:sp>
    </p:spTree>
    <p:extLst>
      <p:ext uri="{BB962C8B-B14F-4D97-AF65-F5344CB8AC3E}">
        <p14:creationId xmlns:p14="http://schemas.microsoft.com/office/powerpoint/2010/main" val="25510630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764704"/>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Times New Roman"/>
                <a:ea typeface="华文细黑"/>
                <a:cs typeface="Times New Roman"/>
              </a:rPr>
              <a:t>阅读</a:t>
            </a:r>
            <a:r>
              <a:rPr lang="zh-CN" altLang="zh-CN" sz="2800" kern="100" dirty="0">
                <a:latin typeface="Times New Roman"/>
                <a:ea typeface="华文细黑"/>
                <a:cs typeface="Times New Roman"/>
              </a:rPr>
              <a:t>下面一段文字，用四个短语概括其要点。</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南阳古镇是运河四大古镇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另有夏镇、镇江、扬州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之一，位于微山湖北端的南阳湖中，四面环水，号称南阳岛，古京杭运河纵贯其中。南阳镇的历史至少有</a:t>
            </a:r>
            <a:r>
              <a:rPr lang="en-US" altLang="zh-CN" sz="2800" kern="100" dirty="0">
                <a:latin typeface="Times New Roman"/>
                <a:ea typeface="华文细黑"/>
                <a:cs typeface="Courier New"/>
              </a:rPr>
              <a:t>2 200</a:t>
            </a:r>
            <a:r>
              <a:rPr lang="zh-CN" altLang="zh-CN" sz="2800" kern="100" dirty="0">
                <a:latin typeface="Times New Roman"/>
                <a:ea typeface="华文细黑"/>
                <a:cs typeface="Times New Roman"/>
              </a:rPr>
              <a:t>年，兴起于唐代，元朝发展成为运河岸边的重要商埠，明代中期被誉为古运河畔四名镇之一，清初由陆地变成湖中之岛，鼎盛于明、清两代。古镇河湖串连，水路交错，拥有湖面</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万亩、水生经济植物</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多种、鱼虾贝类近百种。古镇统辖的</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多个村庄星散空旷的</a:t>
            </a:r>
            <a:r>
              <a:rPr lang="en-US" altLang="zh-CN" sz="2800" kern="100" spc="100" dirty="0">
                <a:latin typeface="Times New Roman"/>
                <a:ea typeface="华文细黑"/>
                <a:cs typeface="Courier New"/>
              </a:rPr>
              <a:t>15</a:t>
            </a:r>
            <a:r>
              <a:rPr lang="zh-CN" altLang="zh-CN" sz="2800" kern="100" spc="100" dirty="0">
                <a:latin typeface="Times New Roman"/>
                <a:ea typeface="华文细黑"/>
                <a:cs typeface="Times New Roman"/>
              </a:rPr>
              <a:t>万亩湖面上，居民分为湖民和渔民，出镇下村必定要驾小船，形成独具一格的民风民俗。南阳古镇既有古老的青石板街和带厦檐的铺面</a:t>
            </a:r>
            <a:r>
              <a:rPr lang="zh-CN" altLang="zh-CN" sz="2800" kern="100" spc="100" dirty="0" smtClean="0">
                <a:latin typeface="Times New Roman"/>
                <a:ea typeface="华文细黑"/>
                <a:cs typeface="Times New Roman"/>
              </a:rPr>
              <a:t>，</a:t>
            </a:r>
            <a:endParaRPr lang="zh-CN" altLang="zh-CN" sz="2800" kern="100" spc="100" dirty="0">
              <a:effectLst/>
              <a:latin typeface="宋体"/>
              <a:cs typeface="Courier New"/>
            </a:endParaRPr>
          </a:p>
        </p:txBody>
      </p:sp>
      <p:sp>
        <p:nvSpPr>
          <p:cNvPr id="3" name="TextBox 2"/>
          <p:cNvSpPr txBox="1"/>
          <p:nvPr/>
        </p:nvSpPr>
        <p:spPr>
          <a:xfrm>
            <a:off x="190550" y="188640"/>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r>
              <a:rPr lang="en-US" altLang="zh-CN" sz="2600" b="1" dirty="0" smtClean="0">
                <a:solidFill>
                  <a:srgbClr val="0066FF"/>
                </a:solidFill>
                <a:latin typeface="Times New Roman" pitchFamily="18" charset="0"/>
                <a:ea typeface="微软雅黑" pitchFamily="34" charset="-122"/>
                <a:cs typeface="Times New Roman" pitchFamily="18" charset="0"/>
              </a:rPr>
              <a:t>3</a:t>
            </a:r>
            <a:r>
              <a:rPr lang="zh-CN" altLang="en-US" sz="2600" b="1" dirty="0" smtClean="0">
                <a:solidFill>
                  <a:srgbClr val="0066FF"/>
                </a:solidFill>
                <a:latin typeface="Times New Roman" pitchFamily="18" charset="0"/>
                <a:ea typeface="微软雅黑" pitchFamily="34" charset="-122"/>
                <a:cs typeface="Times New Roman" pitchFamily="18" charset="0"/>
              </a:rPr>
              <a:t> </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720324"/>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3099555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2348880"/>
            <a:ext cx="11515037"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历史悠久　水广物丰　民风民俗独特　旅游价值较大</a:t>
            </a:r>
            <a:endParaRPr lang="zh-CN" altLang="zh-CN" sz="1050" kern="100" dirty="0">
              <a:solidFill>
                <a:srgbClr val="0000FF"/>
              </a:solidFill>
              <a:effectLst/>
              <a:latin typeface="宋体"/>
              <a:cs typeface="Courier New"/>
            </a:endParaRPr>
          </a:p>
        </p:txBody>
      </p:sp>
      <p:sp>
        <p:nvSpPr>
          <p:cNvPr id="4" name="矩形 3"/>
          <p:cNvSpPr/>
          <p:nvPr/>
        </p:nvSpPr>
        <p:spPr>
          <a:xfrm>
            <a:off x="243508" y="389563"/>
            <a:ext cx="11396314" cy="2031325"/>
          </a:xfrm>
          <a:prstGeom prst="rect">
            <a:avLst/>
          </a:prstGeom>
        </p:spPr>
        <p:txBody>
          <a:bodyPr wrap="square">
            <a:spAutoFit/>
          </a:bodyPr>
          <a:lstStyle/>
          <a:p>
            <a:pPr lvl="0" algn="just">
              <a:lnSpc>
                <a:spcPct val="150000"/>
              </a:lnSpc>
            </a:pPr>
            <a:r>
              <a:rPr lang="zh-CN" altLang="zh-CN" sz="2800" kern="100" dirty="0">
                <a:solidFill>
                  <a:prstClr val="black"/>
                </a:solidFill>
                <a:latin typeface="Times New Roman"/>
                <a:ea typeface="华文细黑"/>
                <a:cs typeface="Times New Roman"/>
              </a:rPr>
              <a:t>也有近年兴建的现代气派的旅馆与饭店，隔水相望的奇特北方水乡景观在整个运河从南到北都是罕见的。千年古镇与湖光山色融为一体，具有丰富的旅游资源和深厚的文化底蕴，成为运河沿线的一个重要节点。</a:t>
            </a:r>
            <a:endParaRPr lang="zh-CN" altLang="zh-CN" sz="2800" kern="100" dirty="0">
              <a:solidFill>
                <a:prstClr val="black"/>
              </a:solidFill>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4850384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 grpId="0"/>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88640"/>
            <a:ext cx="11515037" cy="5826723"/>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三、规范：审清题干要求，明确答题要求、方法</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审清题干要求</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审清题型，明确压缩方法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压缩语段题题型较多，审题时首先要审清属哪类题型，以便确定压缩方法：概括语段题用整合法，新闻题要用新闻要素和格式来压缩，下定义题用下定义法，提取关键词题用两次提取法，寓言题用提炼法。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审清字数要求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这一点特别重要。一般而言，字数越少，压缩的是核心信息；字数较多，压缩的是一级、二级等信息。</a:t>
            </a:r>
            <a:endParaRPr lang="zh-CN" altLang="zh-CN" sz="1050" kern="100" dirty="0">
              <a:effectLst/>
              <a:latin typeface="宋体"/>
              <a:cs typeface="Courier New"/>
            </a:endParaRPr>
          </a:p>
        </p:txBody>
      </p:sp>
    </p:spTree>
    <p:extLst>
      <p:ext uri="{BB962C8B-B14F-4D97-AF65-F5344CB8AC3E}">
        <p14:creationId xmlns:p14="http://schemas.microsoft.com/office/powerpoint/2010/main" val="2138883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70277"/>
            <a:ext cx="11515037" cy="5181162"/>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特别注意：</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提取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的区别。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意味着要用原词语答题。</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在类似下定义题中要注意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下定义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请以该概念开头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的不同答题规范。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明确答题要求、方法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具体要求：</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要点是否齐全。</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字数是否超出。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字不扣分，标点符号一般不算字数，有规定的除外</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语言表达是否简洁流畅。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具体方法：抓核、分层、明度、懂法。</a:t>
            </a:r>
            <a:endParaRPr lang="zh-CN" altLang="zh-CN" sz="1050" kern="100" dirty="0">
              <a:effectLst/>
              <a:latin typeface="宋体"/>
              <a:cs typeface="Courier New"/>
            </a:endParaRPr>
          </a:p>
        </p:txBody>
      </p:sp>
    </p:spTree>
    <p:extLst>
      <p:ext uri="{BB962C8B-B14F-4D97-AF65-F5344CB8AC3E}">
        <p14:creationId xmlns:p14="http://schemas.microsoft.com/office/powerpoint/2010/main" val="11557066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620688"/>
            <a:ext cx="11515037" cy="388773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解答此类题，要抓核</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去次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、分层、明度、懂法。</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抓核</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去次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。确认语段内聚的核心，即抓住关键词、关键句找出中心所在，去掉肯定不要的信息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包括原因、论据、解释性话语等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分层。将语段分为若干个层次，用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层意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的交集合成。</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明度。明确字数限制。</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懂法。留：保留或摘录能表明中心内容的词句。删：删除冗余信息。简：简化句子或句意。改：改换简洁说法</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6943726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4406" y="620688"/>
            <a:ext cx="11515037" cy="6052939"/>
          </a:xfrm>
          <a:prstGeom prst="rect">
            <a:avLst/>
          </a:prstGeom>
          <a:noFill/>
        </p:spPr>
        <p:txBody>
          <a:bodyPr wrap="square" rtlCol="0">
            <a:spAutoFit/>
          </a:bodyPr>
          <a:lstStyle/>
          <a:p>
            <a:pPr algn="just">
              <a:lnSpc>
                <a:spcPct val="14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阅读下面的文字，选取必要的信息，为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供给侧改革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下定义。</a:t>
            </a:r>
            <a:r>
              <a:rPr lang="en-US" altLang="zh-CN" sz="2800" kern="100" dirty="0">
                <a:latin typeface="Times New Roman"/>
                <a:ea typeface="华文细黑"/>
                <a:cs typeface="Courier New"/>
              </a:rPr>
              <a:t>(75</a:t>
            </a:r>
            <a:r>
              <a:rPr lang="zh-CN" altLang="zh-CN" sz="2800" kern="100" dirty="0">
                <a:latin typeface="Times New Roman"/>
                <a:ea typeface="华文细黑"/>
                <a:cs typeface="Times New Roman"/>
              </a:rPr>
              <a:t>个字以内</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1200" algn="just">
              <a:lnSpc>
                <a:spcPct val="140000"/>
              </a:lnSpc>
              <a:spcAft>
                <a:spcPts val="0"/>
              </a:spcAft>
            </a:pP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26</a:t>
            </a:r>
            <a:r>
              <a:rPr lang="zh-CN" altLang="zh-CN" sz="2800" kern="100" dirty="0">
                <a:latin typeface="Times New Roman"/>
                <a:ea typeface="华文细黑"/>
                <a:cs typeface="Times New Roman"/>
              </a:rPr>
              <a:t>日中央财经领导小组第十二次会议上，习近平总书记强调，供给侧结构性改革的根本目的是提高社会生产力水平，落实好以人民为中心的发展思想，更好满足广大人民群众的需要，促进经济社会持续健康发展。</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供给侧改革是相对于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需求侧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言的改革，它是从提高供给质量出发，用改革的办法推进结构调整，其核心是提高全要素生产率。具体而言，必须清理僵尸企业、淘汰落后产能，即优化产业结构；锁定新兴领域、创新领域，创造新的经济增长点。</a:t>
            </a:r>
            <a:endParaRPr lang="zh-CN" altLang="zh-CN" sz="1050" kern="100" dirty="0">
              <a:effectLst/>
              <a:latin typeface="宋体"/>
              <a:cs typeface="Courier New"/>
            </a:endParaRPr>
          </a:p>
        </p:txBody>
      </p:sp>
      <p:sp>
        <p:nvSpPr>
          <p:cNvPr id="3" name="TextBox 2"/>
          <p:cNvSpPr txBox="1"/>
          <p:nvPr/>
        </p:nvSpPr>
        <p:spPr>
          <a:xfrm>
            <a:off x="190550" y="116632"/>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 </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648316"/>
            <a:ext cx="1746244" cy="0"/>
          </a:xfrm>
          <a:prstGeom prst="line">
            <a:avLst/>
          </a:prstGeom>
        </p:spPr>
        <p:style>
          <a:lnRef idx="1">
            <a:schemeClr val="accent5"/>
          </a:lnRef>
          <a:fillRef idx="0">
            <a:schemeClr val="accent5"/>
          </a:fillRef>
          <a:effectRef idx="0">
            <a:schemeClr val="accent5"/>
          </a:effectRef>
          <a:fontRef idx="minor">
            <a:schemeClr val="tx1"/>
          </a:fontRef>
        </p:style>
      </p:cxn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7269653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243508" y="623130"/>
            <a:ext cx="11515037" cy="194873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供给侧改革是指通过优化产业结构，创造新的经济增长点，来提高全要素生产率，从而更好地满足广大人民群众的需要、促进经济社会持续健康发展的结构性改革。</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3753603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强化规范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a:solidFill>
                  <a:schemeClr val="bg1"/>
                </a:solidFill>
                <a:latin typeface="微软雅黑" pitchFamily="34" charset="-122"/>
                <a:ea typeface="微软雅黑" pitchFamily="34" charset="-122"/>
              </a:rPr>
              <a:t> </a:t>
            </a:r>
            <a:r>
              <a:rPr lang="zh-CN" altLang="en-US" sz="2400" b="1" kern="0" dirty="0" smtClean="0">
                <a:solidFill>
                  <a:schemeClr val="bg1"/>
                </a:solidFill>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研究</a:t>
            </a:r>
            <a:r>
              <a:rPr lang="zh-CN" altLang="en-US" sz="2400" kern="0" dirty="0">
                <a:solidFill>
                  <a:schemeClr val="bg1"/>
                </a:solidFill>
                <a:latin typeface="华文新魏" pitchFamily="2" charset="-122"/>
                <a:ea typeface="华文新魏" pitchFamily="2" charset="-122"/>
              </a:rPr>
              <a:t>真题问答  </a:t>
            </a:r>
            <a:r>
              <a:rPr lang="zh-CN" altLang="en-US" sz="2400" kern="0" dirty="0" smtClean="0">
                <a:solidFill>
                  <a:schemeClr val="bg1"/>
                </a:solidFill>
                <a:latin typeface="华文新魏" pitchFamily="2" charset="-122"/>
                <a:ea typeface="华文新魏" pitchFamily="2" charset="-122"/>
              </a:rPr>
              <a:t> 体悟</a:t>
            </a:r>
            <a:r>
              <a:rPr lang="zh-CN" altLang="en-US" sz="2400" kern="0" dirty="0">
                <a:solidFill>
                  <a:schemeClr val="bg1"/>
                </a:solidFill>
                <a:latin typeface="华文新魏" pitchFamily="2" charset="-122"/>
                <a:ea typeface="华文新魏" pitchFamily="2" charset="-122"/>
              </a:rPr>
              <a:t>审答要点</a:t>
            </a:r>
          </a:p>
        </p:txBody>
      </p:sp>
      <p:sp>
        <p:nvSpPr>
          <p:cNvPr id="6" name="TextBox 5"/>
          <p:cNvSpPr txBox="1"/>
          <p:nvPr/>
        </p:nvSpPr>
        <p:spPr>
          <a:xfrm>
            <a:off x="181365" y="694956"/>
            <a:ext cx="10234321" cy="738664"/>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一、请认真研读浙江卷近几年压缩语段类试题，回答下列问题。</a:t>
            </a:r>
          </a:p>
        </p:txBody>
      </p:sp>
      <p:sp>
        <p:nvSpPr>
          <p:cNvPr id="3" name="矩形 2"/>
          <p:cNvSpPr/>
          <p:nvPr/>
        </p:nvSpPr>
        <p:spPr>
          <a:xfrm>
            <a:off x="272083" y="1340768"/>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2114272"/>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1346567"/>
            <a:ext cx="7542591" cy="738664"/>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2012</a:t>
            </a:r>
            <a:r>
              <a:rPr lang="zh-CN" altLang="zh-CN" sz="2800" kern="100" dirty="0">
                <a:latin typeface="Times New Roman"/>
                <a:ea typeface="华文细黑"/>
                <a:cs typeface="Times New Roman"/>
              </a:rPr>
              <a:t>年</a:t>
            </a:r>
            <a:endParaRPr lang="zh-CN" altLang="zh-CN" sz="1050" b="1" kern="100" dirty="0">
              <a:solidFill>
                <a:srgbClr val="0000FF"/>
              </a:solidFill>
              <a:effectLst/>
              <a:latin typeface="宋体"/>
              <a:cs typeface="Courier New"/>
            </a:endParaRPr>
          </a:p>
        </p:txBody>
      </p:sp>
      <p:sp>
        <p:nvSpPr>
          <p:cNvPr id="12" name="TextBox 11"/>
          <p:cNvSpPr txBox="1"/>
          <p:nvPr/>
        </p:nvSpPr>
        <p:spPr>
          <a:xfrm>
            <a:off x="406575" y="2130361"/>
            <a:ext cx="10945216" cy="4538999"/>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阅读以下新闻材料，根据要求答题。</a:t>
            </a:r>
            <a:endParaRPr lang="en-US" altLang="zh-CN" sz="2800" kern="100" dirty="0" smtClean="0">
              <a:latin typeface="Times New Roman"/>
              <a:ea typeface="华文细黑"/>
              <a:cs typeface="Times New Roman"/>
            </a:endParaRPr>
          </a:p>
          <a:p>
            <a:pPr indent="711200">
              <a:lnSpc>
                <a:spcPct val="150000"/>
              </a:lnSpc>
            </a:pPr>
            <a:r>
              <a:rPr lang="zh-CN" altLang="zh-CN" sz="2800" kern="100" dirty="0">
                <a:latin typeface="Times New Roman"/>
                <a:ea typeface="华文细黑"/>
                <a:cs typeface="Times New Roman"/>
              </a:rPr>
              <a:t>不久前，某地一所高中对</a:t>
            </a:r>
            <a:r>
              <a:rPr lang="en-US" altLang="zh-CN" sz="2800" kern="100" dirty="0">
                <a:latin typeface="Times New Roman"/>
                <a:ea typeface="华文细黑"/>
                <a:cs typeface="Courier New"/>
              </a:rPr>
              <a:t>700</a:t>
            </a:r>
            <a:r>
              <a:rPr lang="zh-CN" altLang="zh-CN" sz="2800" kern="100" dirty="0">
                <a:latin typeface="Times New Roman"/>
                <a:ea typeface="华文细黑"/>
                <a:cs typeface="Times New Roman"/>
              </a:rPr>
              <a:t>名学生做了以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你觉得你离父母有多远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为主题的调查。调查结果显示，</a:t>
            </a:r>
            <a:r>
              <a:rPr lang="en-US" altLang="zh-CN" sz="2800" kern="100" dirty="0">
                <a:latin typeface="Times New Roman"/>
                <a:ea typeface="华文细黑"/>
                <a:cs typeface="Courier New"/>
              </a:rPr>
              <a:t>69%</a:t>
            </a:r>
            <a:r>
              <a:rPr lang="zh-CN" altLang="zh-CN" sz="2800" kern="100" dirty="0">
                <a:latin typeface="Times New Roman"/>
                <a:ea typeface="华文细黑"/>
                <a:cs typeface="Times New Roman"/>
              </a:rPr>
              <a:t>的学生认为与父母有代沟，其中</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的学生觉得离父母很远。很多学生说，与父母沟通时，除了学习再无别的话题。</a:t>
            </a:r>
            <a:endParaRPr lang="zh-CN" altLang="zh-CN" sz="1050" kern="100" dirty="0">
              <a:latin typeface="宋体"/>
              <a:cs typeface="Courier New"/>
            </a:endParaRPr>
          </a:p>
          <a:p>
            <a:pPr>
              <a:lnSpc>
                <a:spcPct val="150000"/>
              </a:lnSpc>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用一句话概括这则新闻的主要内容。</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就此现象谈谈你的看法。</a:t>
            </a:r>
            <a:r>
              <a:rPr lang="en-US" altLang="zh-CN" sz="2800" kern="100" dirty="0">
                <a:latin typeface="Times New Roman"/>
                <a:ea typeface="华文细黑"/>
              </a:rPr>
              <a:t>(</a:t>
            </a:r>
            <a:r>
              <a:rPr lang="zh-CN" altLang="zh-CN" sz="2800" kern="100" dirty="0">
                <a:latin typeface="Times New Roman"/>
                <a:ea typeface="华文细黑"/>
                <a:cs typeface="Times New Roman"/>
              </a:rPr>
              <a:t>不超过</a:t>
            </a:r>
            <a:r>
              <a:rPr lang="en-US" altLang="zh-CN" sz="2800" kern="100" dirty="0">
                <a:latin typeface="Times New Roman"/>
                <a:ea typeface="华文细黑"/>
              </a:rPr>
              <a:t>80</a:t>
            </a:r>
            <a:r>
              <a:rPr lang="zh-CN" altLang="zh-CN" sz="2800" kern="100" dirty="0">
                <a:latin typeface="Times New Roman"/>
                <a:ea typeface="华文细黑"/>
                <a:cs typeface="Times New Roman"/>
              </a:rPr>
              <a:t>字</a:t>
            </a:r>
            <a:r>
              <a:rPr lang="en-US" altLang="zh-CN" sz="2800" kern="100" dirty="0">
                <a:latin typeface="Times New Roman"/>
                <a:ea typeface="华文细黑"/>
              </a:rPr>
              <a:t>)</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8801" y="116632"/>
            <a:ext cx="11515037" cy="6473054"/>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阅读下面一段文字，以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第一次物种大灭绝的原因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开头，概括物种大灭绝原因新解。不超过</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自地球诞生以来，出现过</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次物种大灭绝事件，最早的一次发生在距今</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亿多年前的奥陶纪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志留纪，当时绝大多数生命都生活在海洋中。此前有研究认为，气候变冷和栖息地急剧减少是造成此次灭绝的主要原因。而比利时研究人员通过研究化石有了新的发现，在这一灭绝事件开始时期，一些海洋浮游生物变得畸形，这与现代生物金属中毒后的反应非常相似。他们认为，造成海水中金属元素富集的原因可能是海洋中出现大范围缺氧现象，导致发生剧烈的金属还原反应。但当时地球海洋中为何会发生大范围缺氧，还有待更多考古证据加以解释。</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圆角矩形 7">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438090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243508" y="620688"/>
            <a:ext cx="11515037"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第一次物种大灭绝的原因是海水中金属元素富集使海洋浮游生物金属中毒。</a:t>
            </a:r>
            <a:endParaRPr lang="zh-CN" altLang="zh-CN" sz="1050" kern="100" dirty="0">
              <a:solidFill>
                <a:srgbClr val="0000FF"/>
              </a:solidFill>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72870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3" descr="G:\语文考前三个月\7bb5c9ea15ce36d3c07693933af33a87e950b126.jpg"/>
          <p:cNvPicPr>
            <a:picLocks noChangeAspect="1" noChangeArrowheads="1"/>
          </p:cNvPicPr>
          <p:nvPr/>
        </p:nvPicPr>
        <p:blipFill rotWithShape="1">
          <a:blip r:embed="rId2">
            <a:extLst>
              <a:ext uri="{28A0092B-C50C-407E-A947-70E740481C1C}">
                <a14:useLocalDpi xmlns:a14="http://schemas.microsoft.com/office/drawing/2010/main" val="0"/>
              </a:ext>
            </a:extLst>
          </a:blip>
          <a:srcRect l="-1533" t="7961" b="46256"/>
          <a:stretch/>
        </p:blipFill>
        <p:spPr bwMode="auto">
          <a:xfrm>
            <a:off x="8808435" y="0"/>
            <a:ext cx="3381978" cy="2281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405" y="533822"/>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3" name="矩形 2"/>
          <p:cNvSpPr/>
          <p:nvPr/>
        </p:nvSpPr>
        <p:spPr>
          <a:xfrm>
            <a:off x="233983" y="537061"/>
            <a:ext cx="11637441" cy="3323987"/>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调查显示，多数学生与父母存在代沟。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调查显示，学习成了多数学生与父母沟通的唯一话题</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学生以学业为主，父母关心成绩没错；但我们的成长道路上不仅只有学习成绩，强健身体、培养兴趣、磨砺意志、塑造品格等都应该成为交流的话题。</a:t>
            </a:r>
            <a:endParaRPr lang="zh-CN" altLang="en-US" sz="2800" dirty="0"/>
          </a:p>
        </p:txBody>
      </p:sp>
      <p:sp>
        <p:nvSpPr>
          <p:cNvPr id="4" name="矩形 3"/>
          <p:cNvSpPr/>
          <p:nvPr/>
        </p:nvSpPr>
        <p:spPr>
          <a:xfrm>
            <a:off x="257534" y="3976898"/>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1026" name="Picture 2" descr="语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1434" y="4759105"/>
            <a:ext cx="5042044" cy="162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55099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083" y="503895"/>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1277399"/>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509694"/>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2013</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406574" y="1293488"/>
            <a:ext cx="11521279" cy="2677656"/>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用</a:t>
            </a:r>
            <a:r>
              <a:rPr lang="zh-CN" altLang="zh-CN" sz="2800" kern="100" dirty="0">
                <a:latin typeface="Times New Roman"/>
                <a:ea typeface="华文细黑"/>
                <a:cs typeface="Times New Roman"/>
              </a:rPr>
              <a:t>一句话概括下面这则文字的寓意。不超过</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11200">
              <a:lnSpc>
                <a:spcPct val="150000"/>
              </a:lnSpc>
            </a:pPr>
            <a:r>
              <a:rPr lang="zh-CN" altLang="zh-CN" sz="2800" kern="100" dirty="0">
                <a:latin typeface="Times New Roman"/>
                <a:ea typeface="华文细黑"/>
                <a:cs typeface="Times New Roman"/>
              </a:rPr>
              <a:t>太阳怨云：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你为什么总是匆匆跑掉？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云怨风：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你为什么吹得我站不住脚？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风怨太阳：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你为什么总是用灼热的鞭子赶着我跑？</a:t>
            </a:r>
            <a:r>
              <a:rPr lang="en-US" altLang="zh-CN" sz="2800" kern="100" dirty="0">
                <a:latin typeface="宋体"/>
                <a:ea typeface="华文细黑"/>
                <a:cs typeface="Times New Roman"/>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最后，雨一直下不来，禾苗干死了。</a:t>
            </a:r>
            <a:endParaRPr lang="en-US" altLang="zh-CN" sz="2800" kern="100" dirty="0">
              <a:effectLst/>
              <a:latin typeface="Times New Roman"/>
              <a:ea typeface="华文细黑"/>
              <a:cs typeface="Times New Roman"/>
            </a:endParaRPr>
          </a:p>
        </p:txBody>
      </p:sp>
      <p:sp>
        <p:nvSpPr>
          <p:cNvPr id="9" name="矩形 8"/>
          <p:cNvSpPr/>
          <p:nvPr/>
        </p:nvSpPr>
        <p:spPr>
          <a:xfrm>
            <a:off x="218405" y="4013703"/>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2179125" y="4027011"/>
            <a:ext cx="7948529" cy="669350"/>
          </a:xfrm>
          <a:prstGeom prst="rect">
            <a:avLst/>
          </a:prstGeom>
        </p:spPr>
        <p:txBody>
          <a:bodyPr wrap="square">
            <a:spAutoFit/>
          </a:bodyPr>
          <a:lstStyle/>
          <a:p>
            <a:pPr>
              <a:lnSpc>
                <a:spcPct val="150000"/>
              </a:lnSpc>
            </a:pPr>
            <a:r>
              <a:rPr lang="zh-CN" altLang="zh-CN" sz="2800" kern="100" dirty="0">
                <a:latin typeface="Times New Roman"/>
                <a:ea typeface="华文细黑"/>
                <a:cs typeface="Times New Roman"/>
              </a:rPr>
              <a:t>讽刺那些不承担责任、互相推诿而误事的现象。</a:t>
            </a:r>
            <a:endParaRPr lang="zh-CN" altLang="en-US" sz="2800" dirty="0"/>
          </a:p>
        </p:txBody>
      </p:sp>
      <p:sp>
        <p:nvSpPr>
          <p:cNvPr id="13" name="矩形 12"/>
          <p:cNvSpPr/>
          <p:nvPr/>
        </p:nvSpPr>
        <p:spPr>
          <a:xfrm>
            <a:off x="257534" y="5040399"/>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14" name="Picture 2" descr="语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6420" y="5422370"/>
            <a:ext cx="3398866" cy="598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6864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374" y="5720"/>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36375" y="620688"/>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413250" y="11519"/>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2016</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170865" y="620688"/>
            <a:ext cx="11962854" cy="6124754"/>
          </a:xfrm>
          <a:prstGeom prst="rect">
            <a:avLst/>
          </a:prstGeom>
          <a:noFill/>
        </p:spPr>
        <p:txBody>
          <a:bodyPr wrap="square" rtlCol="0">
            <a:spAutoFit/>
          </a:bodyPr>
          <a:lstStyle/>
          <a:p>
            <a:pPr>
              <a:lnSpc>
                <a:spcPct val="14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提取</a:t>
            </a:r>
            <a:r>
              <a:rPr lang="zh-CN" altLang="zh-CN" sz="2800" kern="100" dirty="0">
                <a:latin typeface="Times New Roman"/>
                <a:ea typeface="华文细黑"/>
                <a:cs typeface="Times New Roman"/>
              </a:rPr>
              <a:t>所给材料的主要信息，在横线处写出四个关键词。</a:t>
            </a:r>
            <a:endParaRPr lang="zh-CN" altLang="zh-CN" sz="1050" kern="100" dirty="0">
              <a:latin typeface="宋体"/>
              <a:cs typeface="Courier New"/>
            </a:endParaRPr>
          </a:p>
          <a:p>
            <a:pPr indent="711200">
              <a:lnSpc>
                <a:spcPct val="140000"/>
              </a:lnSpc>
            </a:pPr>
            <a:r>
              <a:rPr lang="zh-CN" altLang="zh-CN" sz="2800" kern="100" dirty="0">
                <a:latin typeface="Times New Roman"/>
                <a:ea typeface="华文细黑"/>
                <a:cs typeface="Times New Roman"/>
              </a:rPr>
              <a:t>引力全称万有引力，指具有质量的物体之间加速靠近的趋势，简单说就是物体之间相互吸引的作用力。在爱因斯坦广义相对论的视野里，引力等价于弯曲的时空。而引力波就是在弯曲的时空这个大背景下，当发生有质量的物体加速运动导致的扰动时，由此产生的波动如波纹一样向外传播的现象</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nSpc>
                <a:spcPct val="140000"/>
              </a:lnSpc>
            </a:pPr>
            <a:r>
              <a:rPr lang="zh-CN" altLang="zh-CN" sz="2800" kern="100" dirty="0">
                <a:latin typeface="Times New Roman"/>
                <a:ea typeface="华文细黑"/>
                <a:cs typeface="Times New Roman"/>
              </a:rPr>
              <a:t>一个世纪前，爱因斯坦预测了引力波的存在，但近百年来，科学家们并未找到证明它存在的直接证据。华盛顿当地时间</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日，美国激光干涉引力波观测台</a:t>
            </a:r>
            <a:r>
              <a:rPr lang="en-US" altLang="zh-CN" sz="2800" kern="100" dirty="0">
                <a:latin typeface="Times New Roman"/>
                <a:ea typeface="华文细黑"/>
                <a:cs typeface="Courier New"/>
              </a:rPr>
              <a:t>(LIGO)</a:t>
            </a:r>
            <a:r>
              <a:rPr lang="zh-CN" altLang="zh-CN" sz="2800" kern="100" dirty="0">
                <a:latin typeface="Times New Roman"/>
                <a:ea typeface="华文细黑"/>
                <a:cs typeface="Times New Roman"/>
              </a:rPr>
              <a:t>实验组召开新闻发布会，宣布首次直接观测到了由两颗恒星级黑洞</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亿年前并合产生的引力波。这是科学史上又一次具有划时代意义的发现</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2253737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34566" y="463312"/>
            <a:ext cx="11521279" cy="2677656"/>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引力波</a:t>
            </a:r>
            <a:r>
              <a:rPr lang="zh-CN" altLang="zh-CN" sz="2800" kern="100" dirty="0">
                <a:latin typeface="Times New Roman"/>
                <a:ea typeface="华文细黑"/>
                <a:cs typeface="Times New Roman"/>
              </a:rPr>
              <a:t>的发现对普通人的生活会产生什么影响？科学家们表示，一个新的重大科学发现，总会给人类社会带来无法预估的发展。</a:t>
            </a:r>
            <a:r>
              <a:rPr lang="en-US" altLang="zh-CN" sz="2800" kern="100" dirty="0">
                <a:latin typeface="Times New Roman"/>
                <a:ea typeface="华文细黑"/>
              </a:rPr>
              <a:t>18</a:t>
            </a:r>
            <a:r>
              <a:rPr lang="zh-CN" altLang="zh-CN" sz="2800" kern="100" dirty="0">
                <a:latin typeface="Times New Roman"/>
                <a:ea typeface="华文细黑"/>
                <a:cs typeface="Times New Roman"/>
              </a:rPr>
              <a:t>世纪描述电磁波的麦克斯韦理论确认的时候，也没有人知道会给人类带来什么，但是现在不管是电视机还是移动电话，都与电磁现象有关。</a:t>
            </a:r>
            <a:endParaRPr lang="en-US" altLang="zh-CN" sz="2800" kern="100" dirty="0">
              <a:effectLst/>
              <a:latin typeface="Times New Roman"/>
              <a:ea typeface="华文细黑"/>
              <a:cs typeface="Times New Roman"/>
            </a:endParaRPr>
          </a:p>
        </p:txBody>
      </p:sp>
      <p:sp>
        <p:nvSpPr>
          <p:cNvPr id="9" name="矩形 8"/>
          <p:cNvSpPr/>
          <p:nvPr/>
        </p:nvSpPr>
        <p:spPr>
          <a:xfrm>
            <a:off x="218405" y="3253092"/>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2179125" y="3266400"/>
            <a:ext cx="8812625" cy="738664"/>
          </a:xfrm>
          <a:prstGeom prst="rect">
            <a:avLst/>
          </a:prstGeom>
        </p:spPr>
        <p:txBody>
          <a:bodyPr wrap="square">
            <a:spAutoFit/>
          </a:bodyPr>
          <a:lstStyle/>
          <a:p>
            <a:pPr>
              <a:lnSpc>
                <a:spcPct val="150000"/>
              </a:lnSpc>
            </a:pPr>
            <a:r>
              <a:rPr lang="zh-CN" altLang="zh-CN" sz="2800" kern="100" dirty="0">
                <a:latin typeface="Times New Roman"/>
                <a:ea typeface="华文细黑"/>
                <a:cs typeface="Times New Roman"/>
              </a:rPr>
              <a:t>引力波　首次</a:t>
            </a:r>
            <a:r>
              <a:rPr lang="en-US" altLang="zh-CN" sz="2800" kern="100" dirty="0">
                <a:latin typeface="Times New Roman"/>
                <a:ea typeface="华文细黑"/>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美国</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　发现　影响</a:t>
            </a:r>
            <a:r>
              <a:rPr lang="en-US" altLang="zh-CN" sz="2800" kern="100" dirty="0">
                <a:latin typeface="Times New Roman"/>
                <a:ea typeface="华文细黑"/>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意义</a:t>
            </a:r>
            <a:r>
              <a:rPr lang="en-US" altLang="zh-CN" sz="2800" kern="100" dirty="0">
                <a:latin typeface="宋体"/>
                <a:ea typeface="华文细黑"/>
                <a:cs typeface="Times New Roman"/>
              </a:rPr>
              <a:t>”</a:t>
            </a:r>
            <a:r>
              <a:rPr lang="en-US" altLang="zh-CN" sz="2800" kern="100" dirty="0">
                <a:latin typeface="Times New Roman"/>
                <a:ea typeface="华文细黑"/>
              </a:rPr>
              <a:t>)</a:t>
            </a:r>
            <a:endParaRPr lang="zh-CN" altLang="en-US" sz="2800" dirty="0"/>
          </a:p>
        </p:txBody>
      </p:sp>
      <p:sp>
        <p:nvSpPr>
          <p:cNvPr id="13" name="矩形 12"/>
          <p:cNvSpPr/>
          <p:nvPr/>
        </p:nvSpPr>
        <p:spPr>
          <a:xfrm>
            <a:off x="257534" y="4293096"/>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3074" name="Picture 2" descr="语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30910" y="4816316"/>
            <a:ext cx="3493479" cy="124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23000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755930"/>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认真研读题干，圈出关键词语，你有什么发现？请举例说明。</a:t>
            </a:r>
            <a:endParaRPr lang="zh-CN" altLang="zh-CN" sz="1050" kern="100" dirty="0">
              <a:effectLst/>
              <a:latin typeface="宋体"/>
              <a:cs typeface="Courier New"/>
            </a:endParaRPr>
          </a:p>
        </p:txBody>
      </p:sp>
      <p:sp>
        <p:nvSpPr>
          <p:cNvPr id="3" name="TextBox 2"/>
          <p:cNvSpPr txBox="1"/>
          <p:nvPr/>
        </p:nvSpPr>
        <p:spPr>
          <a:xfrm>
            <a:off x="340809" y="1473165"/>
            <a:ext cx="11176382" cy="332398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从题干</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概括内容</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寓意</a:t>
            </a:r>
            <a:r>
              <a:rPr lang="en-US" altLang="zh-CN" sz="2800" kern="100" dirty="0">
                <a:solidFill>
                  <a:srgbClr val="0000FF"/>
                </a:solidFill>
                <a:latin typeface="Times New Roman"/>
                <a:ea typeface="华文细黑"/>
                <a:cs typeface="Courier New"/>
              </a:rPr>
              <a:t>)</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提取关键词</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等词语看，题型较丰富，有一句话概括新闻题、提炼寓意题、提取关键词题等。</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从语段材料看，以记叙类和说明类语段为主，且材料长短不一。</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smtClean="0">
                <a:solidFill>
                  <a:srgbClr val="0000FF"/>
                </a:solidFill>
                <a:latin typeface="Times New Roman"/>
                <a:ea typeface="华文细黑"/>
              </a:rPr>
              <a:t>(3)</a:t>
            </a:r>
            <a:r>
              <a:rPr lang="zh-CN" altLang="zh-CN" sz="2800" kern="100" dirty="0" smtClean="0">
                <a:solidFill>
                  <a:srgbClr val="0000FF"/>
                </a:solidFill>
                <a:latin typeface="Times New Roman"/>
                <a:ea typeface="华文细黑"/>
                <a:cs typeface="Times New Roman"/>
              </a:rPr>
              <a:t>考查的是压缩能力，但有时兼及准确、得体等其他语言表达能力。</a:t>
            </a:r>
            <a:r>
              <a:rPr lang="zh-CN" altLang="zh-CN" sz="2800" kern="100" dirty="0">
                <a:solidFill>
                  <a:srgbClr val="0000FF"/>
                </a:solidFill>
                <a:latin typeface="Times New Roman"/>
                <a:ea typeface="华文细黑"/>
                <a:cs typeface="Times New Roman"/>
              </a:rPr>
              <a:t>如</a:t>
            </a:r>
            <a:r>
              <a:rPr lang="en-US" altLang="zh-CN" sz="2800" kern="100" dirty="0">
                <a:solidFill>
                  <a:srgbClr val="0000FF"/>
                </a:solidFill>
                <a:latin typeface="Times New Roman"/>
                <a:ea typeface="华文细黑"/>
                <a:cs typeface="Courier New"/>
              </a:rPr>
              <a:t>2012</a:t>
            </a:r>
            <a:r>
              <a:rPr lang="zh-CN" altLang="zh-CN" sz="2800" kern="100" dirty="0">
                <a:solidFill>
                  <a:srgbClr val="0000FF"/>
                </a:solidFill>
                <a:latin typeface="Times New Roman"/>
                <a:ea typeface="华文细黑"/>
                <a:cs typeface="Times New Roman"/>
              </a:rPr>
              <a:t>年高考题第</a:t>
            </a: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题</a:t>
            </a:r>
            <a:r>
              <a:rPr lang="zh-CN" altLang="zh-CN" sz="2800" kern="100" dirty="0" smtClean="0">
                <a:solidFill>
                  <a:srgbClr val="0000FF"/>
                </a:solidFill>
                <a:latin typeface="Times New Roman"/>
                <a:ea typeface="华文细黑"/>
                <a:cs typeface="Times New Roman"/>
              </a:rPr>
              <a:t>。</a:t>
            </a:r>
            <a:endParaRPr lang="zh-CN" altLang="zh-CN" sz="2800" kern="100" dirty="0">
              <a:solidFill>
                <a:srgbClr val="0000FF"/>
              </a:solidFill>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35162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30057"/>
            <a:ext cx="11515037" cy="1298817"/>
          </a:xfrm>
          <a:prstGeom prst="rect">
            <a:avLst/>
          </a:prstGeom>
          <a:noFill/>
        </p:spPr>
        <p:txBody>
          <a:bodyPr wrap="square" rtlCol="0">
            <a:spAutoFit/>
          </a:bodyPr>
          <a:lstStyle/>
          <a:p>
            <a:pPr algn="just">
              <a:lnSpc>
                <a:spcPct val="140000"/>
              </a:lnSpc>
              <a:spcAft>
                <a:spcPts val="0"/>
              </a:spcAft>
            </a:pPr>
            <a:r>
              <a:rPr lang="en-US" altLang="zh-CN" sz="2800" kern="100" dirty="0" smtClean="0">
                <a:latin typeface="Times New Roman"/>
                <a:ea typeface="华文细黑"/>
                <a:cs typeface="Courier New"/>
              </a:rPr>
              <a:t>2</a:t>
            </a:r>
            <a:r>
              <a:rPr lang="en-US" altLang="zh-CN" sz="2800" kern="100" dirty="0" smtClean="0">
                <a:latin typeface="Times New Roman"/>
                <a:ea typeface="华文细黑"/>
                <a:cs typeface="Times New Roman"/>
              </a:rPr>
              <a:t>.</a:t>
            </a:r>
            <a:r>
              <a:rPr lang="zh-CN" altLang="zh-CN" sz="2800" kern="100" dirty="0" smtClean="0">
                <a:latin typeface="Times New Roman"/>
                <a:ea typeface="华文细黑"/>
                <a:cs typeface="Times New Roman"/>
              </a:rPr>
              <a:t>比较</a:t>
            </a:r>
            <a:r>
              <a:rPr lang="zh-CN" altLang="zh-CN" sz="2800" kern="100" dirty="0">
                <a:latin typeface="Times New Roman"/>
                <a:ea typeface="华文细黑"/>
                <a:cs typeface="Times New Roman"/>
              </a:rPr>
              <a:t>高考题参考答案与考生现场答案，你发现参考答案有什么特点？考生现场答案与之相比存在什么问题？请举例分析。</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243508" y="1181512"/>
            <a:ext cx="11515037" cy="5449697"/>
          </a:xfrm>
          <a:prstGeom prst="rect">
            <a:avLst/>
          </a:prstGeom>
          <a:noFill/>
        </p:spPr>
        <p:txBody>
          <a:bodyPr wrap="square" rtlCol="0">
            <a:spAutoFit/>
          </a:bodyPr>
          <a:lstStyle/>
          <a:p>
            <a:pPr algn="just">
              <a:lnSpc>
                <a:spcPct val="14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参考答案特点：</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除提炼语意题外，答案大都从语段中摘引、提取。</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虽是</a:t>
            </a:r>
            <a:r>
              <a:rPr lang="en-US" altLang="zh-CN" sz="2800" kern="100" dirty="0">
                <a:solidFill>
                  <a:srgbClr val="0000FF"/>
                </a:solidFill>
                <a:latin typeface="Times New Roman"/>
                <a:ea typeface="华文细黑"/>
                <a:cs typeface="Courier New"/>
              </a:rPr>
              <a:t>4</a:t>
            </a:r>
            <a:r>
              <a:rPr lang="zh-CN" altLang="zh-CN" sz="2800" kern="100" dirty="0">
                <a:solidFill>
                  <a:srgbClr val="0000FF"/>
                </a:solidFill>
                <a:latin typeface="Times New Roman"/>
                <a:ea typeface="华文细黑"/>
                <a:cs typeface="Times New Roman"/>
              </a:rPr>
              <a:t>分题，但不像其他省市卷那样分点清晰，大都可以用一句话表述</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考生现场答案存在的问题：</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遗漏要点。如</a:t>
            </a:r>
            <a:r>
              <a:rPr lang="en-US" altLang="zh-CN" sz="2800" kern="100" dirty="0">
                <a:solidFill>
                  <a:srgbClr val="0000FF"/>
                </a:solidFill>
                <a:latin typeface="Times New Roman"/>
                <a:ea typeface="华文细黑"/>
                <a:cs typeface="Courier New"/>
              </a:rPr>
              <a:t>2012</a:t>
            </a:r>
            <a:r>
              <a:rPr lang="zh-CN" altLang="zh-CN" sz="2800" kern="100" dirty="0">
                <a:solidFill>
                  <a:srgbClr val="0000FF"/>
                </a:solidFill>
                <a:latin typeface="Times New Roman"/>
                <a:ea typeface="华文细黑"/>
                <a:cs typeface="Times New Roman"/>
              </a:rPr>
              <a:t>年高考题所给材料是一项调查结论，要把</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调查</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这个表述对象概括进去</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概括不准。如</a:t>
            </a:r>
            <a:r>
              <a:rPr lang="en-US" altLang="zh-CN" sz="2800" kern="100" dirty="0">
                <a:solidFill>
                  <a:srgbClr val="0000FF"/>
                </a:solidFill>
                <a:latin typeface="Times New Roman"/>
                <a:ea typeface="华文细黑"/>
                <a:cs typeface="Courier New"/>
              </a:rPr>
              <a:t>2013</a:t>
            </a:r>
            <a:r>
              <a:rPr lang="zh-CN" altLang="zh-CN" sz="2800" kern="100" dirty="0">
                <a:solidFill>
                  <a:srgbClr val="0000FF"/>
                </a:solidFill>
                <a:latin typeface="Times New Roman"/>
                <a:ea typeface="华文细黑"/>
                <a:cs typeface="Times New Roman"/>
              </a:rPr>
              <a:t>年高考题现场答案抓住了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这个关键词，但未准确说出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埋怨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的实质；</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年高考题现场答案错误提取了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引力</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，它不是语段说明的主要对象</a:t>
            </a:r>
            <a:r>
              <a:rPr lang="zh-CN" altLang="zh-CN" sz="2800" kern="100" dirty="0" smtClean="0">
                <a:solidFill>
                  <a:srgbClr val="0000FF"/>
                </a:solidFill>
                <a:latin typeface="Times New Roman"/>
                <a:ea typeface="华文细黑"/>
                <a:cs typeface="Times New Roman"/>
              </a:rPr>
              <a:t>。</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39907882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75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75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75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75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75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6">
                                            <p:txEl>
                                              <p:pRg st="0" end="0"/>
                                            </p:txEl>
                                          </p:spTgt>
                                        </p:tgtEl>
                                      </p:cBhvr>
                                    </p:animEffect>
                                    <p:set>
                                      <p:cBhvr>
                                        <p:cTn id="37" dur="1" fill="hold">
                                          <p:stCondLst>
                                            <p:cond delay="499"/>
                                          </p:stCondLst>
                                        </p:cTn>
                                        <p:tgtEl>
                                          <p:spTgt spid="6">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6">
                                            <p:txEl>
                                              <p:pRg st="1" end="1"/>
                                            </p:txEl>
                                          </p:spTgt>
                                        </p:tgtEl>
                                      </p:cBhvr>
                                    </p:animEffect>
                                    <p:set>
                                      <p:cBhvr>
                                        <p:cTn id="40" dur="1" fill="hold">
                                          <p:stCondLst>
                                            <p:cond delay="499"/>
                                          </p:stCondLst>
                                        </p:cTn>
                                        <p:tgtEl>
                                          <p:spTgt spid="6">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6">
                                            <p:txEl>
                                              <p:pRg st="2" end="2"/>
                                            </p:txEl>
                                          </p:spTgt>
                                        </p:tgtEl>
                                      </p:cBhvr>
                                    </p:animEffect>
                                    <p:set>
                                      <p:cBhvr>
                                        <p:cTn id="43" dur="1" fill="hold">
                                          <p:stCondLst>
                                            <p:cond delay="499"/>
                                          </p:stCondLst>
                                        </p:cTn>
                                        <p:tgtEl>
                                          <p:spTgt spid="6">
                                            <p:txEl>
                                              <p:pRg st="2" end="2"/>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6">
                                            <p:txEl>
                                              <p:pRg st="3" end="3"/>
                                            </p:txEl>
                                          </p:spTgt>
                                        </p:tgtEl>
                                      </p:cBhvr>
                                    </p:animEffect>
                                    <p:set>
                                      <p:cBhvr>
                                        <p:cTn id="46" dur="1" fill="hold">
                                          <p:stCondLst>
                                            <p:cond delay="499"/>
                                          </p:stCondLst>
                                        </p:cTn>
                                        <p:tgtEl>
                                          <p:spTgt spid="6">
                                            <p:txEl>
                                              <p:pRg st="3" end="3"/>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6">
                                            <p:txEl>
                                              <p:pRg st="4" end="4"/>
                                            </p:txEl>
                                          </p:spTgt>
                                        </p:tgtEl>
                                      </p:cBhvr>
                                    </p:animEffect>
                                    <p:set>
                                      <p:cBhvr>
                                        <p:cTn id="49" dur="1" fill="hold">
                                          <p:stCondLst>
                                            <p:cond delay="499"/>
                                          </p:stCondLst>
                                        </p:cTn>
                                        <p:tgtEl>
                                          <p:spTgt spid="6">
                                            <p:txEl>
                                              <p:pRg st="4" end="4"/>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6">
                                            <p:txEl>
                                              <p:pRg st="5" end="5"/>
                                            </p:txEl>
                                          </p:spTgt>
                                        </p:tgtEl>
                                      </p:cBhvr>
                                    </p:animEffect>
                                    <p:set>
                                      <p:cBhvr>
                                        <p:cTn id="52" dur="1" fill="hold">
                                          <p:stCondLst>
                                            <p:cond delay="499"/>
                                          </p:stCondLst>
                                        </p:cTn>
                                        <p:tgtEl>
                                          <p:spTgt spid="6">
                                            <p:txEl>
                                              <p:pRg st="5" end="5"/>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1718</TotalTime>
  <Words>2677</Words>
  <Application>Microsoft Office PowerPoint</Application>
  <PresentationFormat>自定义</PresentationFormat>
  <Paragraphs>134</Paragraphs>
  <Slides>32</Slides>
  <Notes>0</Notes>
  <HiddenSlides>3</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463</cp:revision>
  <dcterms:created xsi:type="dcterms:W3CDTF">2016-03-28T08:27:22Z</dcterms:created>
  <dcterms:modified xsi:type="dcterms:W3CDTF">2016-11-23T02:50:15Z</dcterms:modified>
</cp:coreProperties>
</file>