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2" r:id="rId4"/>
    <p:sldId id="270" r:id="rId5"/>
    <p:sldId id="258" r:id="rId6"/>
    <p:sldId id="259" r:id="rId7"/>
    <p:sldId id="271" r:id="rId8"/>
    <p:sldId id="273" r:id="rId9"/>
    <p:sldId id="274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5" r:id="rId19"/>
    <p:sldId id="276" r:id="rId20"/>
    <p:sldId id="277" r:id="rId21"/>
    <p:sldId id="278" r:id="rId22"/>
    <p:sldId id="30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5" r:id="rId35"/>
    <p:sldId id="290" r:id="rId36"/>
    <p:sldId id="291" r:id="rId37"/>
    <p:sldId id="292" r:id="rId38"/>
    <p:sldId id="293" r:id="rId39"/>
    <p:sldId id="294" r:id="rId40"/>
    <p:sldId id="296" r:id="rId41"/>
    <p:sldId id="302" r:id="rId42"/>
    <p:sldId id="297" r:id="rId43"/>
    <p:sldId id="298" r:id="rId44"/>
    <p:sldId id="299" r:id="rId45"/>
    <p:sldId id="300" r:id="rId46"/>
    <p:sldId id="301" r:id="rId47"/>
    <p:sldId id="307" r:id="rId48"/>
    <p:sldId id="303" r:id="rId49"/>
    <p:sldId id="304" r:id="rId50"/>
    <p:sldId id="305" r:id="rId51"/>
    <p:sldId id="306" r:id="rId5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5" autoAdjust="0"/>
    <p:restoredTop sz="94759" autoAdjust="0"/>
  </p:normalViewPr>
  <p:slideViewPr>
    <p:cSldViewPr>
      <p:cViewPr varScale="1">
        <p:scale>
          <a:sx n="65" d="100"/>
          <a:sy n="65" d="100"/>
        </p:scale>
        <p:origin x="-12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2016/11/17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411760" y="764704"/>
            <a:ext cx="1584176" cy="460851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9600" dirty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秋颂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6660232" y="4725144"/>
            <a:ext cx="1872208" cy="1296144"/>
          </a:xfrm>
          <a:prstGeom prst="flowChartAlternateProcess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5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罗兰</a:t>
            </a:r>
            <a:endParaRPr lang="zh-CN" altLang="en-US" sz="6000" b="1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013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7000" b="-3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27079" y="32048"/>
            <a:ext cx="3322712" cy="1143000"/>
          </a:xfrm>
          <a:gradFill>
            <a:gsLst>
              <a:gs pos="0">
                <a:schemeClr val="accent6">
                  <a:lumMod val="40000"/>
                  <a:lumOff val="60000"/>
                  <a:alpha val="7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5400" b="1" dirty="0" smtClean="0"/>
              <a:t>中心思想：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528" y="1124744"/>
            <a:ext cx="9144000" cy="5733256"/>
          </a:xfrm>
          <a:blipFill dpi="0" rotWithShape="1">
            <a:blip r:embed="rId3">
              <a:alphaModFix amt="20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4000" b="1" dirty="0" smtClean="0"/>
              <a:t>本文是一篇秋的画卷、秋的颂歌，更是一篇人的品质和精神的颂歌。</a:t>
            </a:r>
            <a:endParaRPr lang="en-US" altLang="zh-CN" sz="4000" b="1" dirty="0" smtClean="0"/>
          </a:p>
          <a:p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全文以赞美的情感为</a:t>
            </a:r>
            <a:r>
              <a:rPr lang="zh-CN" altLang="en-US" sz="4000" b="1" u="sng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线索</a:t>
            </a: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</a:t>
            </a:r>
            <a:r>
              <a:rPr lang="zh-CN" altLang="en-US" sz="4000" b="1" dirty="0" smtClean="0"/>
              <a:t>通过对秋天富有特征的景物景色的生动描绘，运用多样的表现手法，以秋喻人、以秋写人，</a:t>
            </a:r>
            <a:r>
              <a:rPr lang="zh-CN" altLang="en-US" sz="4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表达作者对闲逸秋季的赞美之情，以及对淡泊洒</a:t>
            </a: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脱人生态度的赞美之情。</a:t>
            </a:r>
            <a:endParaRPr lang="zh-CN" altLang="en-US" sz="4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笑脸 3"/>
          <p:cNvSpPr/>
          <p:nvPr/>
        </p:nvSpPr>
        <p:spPr>
          <a:xfrm>
            <a:off x="3491880" y="40060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919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492896"/>
            <a:ext cx="8229600" cy="2002234"/>
          </a:xfrm>
          <a:blipFill dpi="0" rotWithShape="1">
            <a:blip r:embed="rId3">
              <a:alphaModFix amt="58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16600" b="1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课时二</a:t>
            </a:r>
            <a:endParaRPr lang="zh-CN" altLang="en-US" sz="16600" b="1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192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6">
                  <a:lumMod val="40000"/>
                  <a:lumOff val="60000"/>
                  <a:alpha val="7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6600" b="1" dirty="0" smtClean="0"/>
              <a:t>课时要求</a:t>
            </a:r>
            <a:endParaRPr lang="zh-CN" altLang="en-US" sz="6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88840"/>
            <a:ext cx="9171586" cy="3384375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2500" lnSpcReduction="20000"/>
          </a:bodyPr>
          <a:lstStyle/>
          <a:p>
            <a:endParaRPr lang="en-US" altLang="zh-CN" sz="4400" b="1" dirty="0" smtClean="0"/>
          </a:p>
          <a:p>
            <a:endParaRPr lang="en-US" altLang="zh-CN" sz="4400" b="1" dirty="0"/>
          </a:p>
          <a:p>
            <a:r>
              <a:rPr lang="zh-CN" altLang="en-US" sz="4400" b="1" dirty="0" smtClean="0"/>
              <a:t>课文</a:t>
            </a:r>
            <a:r>
              <a:rPr lang="zh-CN" altLang="en-US" sz="4400" b="1" dirty="0"/>
              <a:t>简</a:t>
            </a:r>
            <a:r>
              <a:rPr lang="zh-CN" altLang="en-US" sz="4400" b="1" dirty="0" smtClean="0"/>
              <a:t>析，分析每自然段所写内容；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用简洁的语言总结每段大意；</a:t>
            </a:r>
            <a:endParaRPr lang="en-US" altLang="zh-CN" sz="4400" b="1" dirty="0" smtClean="0"/>
          </a:p>
          <a:p>
            <a:r>
              <a:rPr lang="zh-CN" altLang="en-US" sz="4400" b="1" dirty="0" smtClean="0"/>
              <a:t>研究写作特色，学习写作方法。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46838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2843808" cy="1143000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6000" b="1" dirty="0" smtClean="0"/>
              <a:t>第一段：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400600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endParaRPr lang="en-US" altLang="zh-CN" sz="3600" b="1" dirty="0" smtClean="0"/>
          </a:p>
          <a:p>
            <a:r>
              <a:rPr lang="zh-CN" altLang="en-US" sz="4000" b="1" dirty="0" smtClean="0"/>
              <a:t>抓住秋天的特点，点出秋天美在明澈。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接着用两个比喻，以人的眼眸和风神喻秋，化无形为有形，使秋天的明澈变得具体可感，显得形象生动。</a:t>
            </a:r>
            <a:endParaRPr lang="en-US" altLang="zh-CN" sz="4000" b="1" dirty="0" smtClean="0"/>
          </a:p>
          <a:p>
            <a:r>
              <a:rPr lang="zh-CN" altLang="en-US" sz="4000" b="1" dirty="0"/>
              <a:t>本</a:t>
            </a:r>
            <a:r>
              <a:rPr lang="zh-CN" altLang="en-US" sz="4000" b="1" dirty="0" smtClean="0"/>
              <a:t>段是第一层次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总领</a:t>
            </a:r>
            <a:r>
              <a:rPr lang="zh-CN" altLang="en-US" sz="4000" b="1" dirty="0" smtClean="0"/>
              <a:t>，下文围绕“明澈”从多角度展开描绘了美不胜收的秋景图。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43036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9600" b="1" dirty="0" smtClean="0"/>
              <a:t>第二段</a:t>
            </a:r>
            <a:endParaRPr lang="zh-CN" altLang="en-US" sz="9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2044824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zh-CN" altLang="en-US" sz="11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写枫树之美。</a:t>
            </a:r>
            <a:endParaRPr lang="zh-CN" altLang="en-US" sz="115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169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zh-CN" altLang="en-US" sz="7200" b="1" dirty="0" smtClean="0"/>
              <a:t>赏枫</a:t>
            </a:r>
            <a:endParaRPr lang="zh-CN" altLang="en-US" sz="72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0768"/>
            <a:ext cx="842493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62612"/>
            <a:ext cx="8666471" cy="576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50" y="1065553"/>
            <a:ext cx="8657141" cy="576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5552"/>
            <a:ext cx="9144000" cy="579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3354"/>
            <a:ext cx="9143999" cy="620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135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/>
              <a:t>画幅展开，先写枫树之美这一大家都熟悉的典型秋景。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7951" y="2780928"/>
            <a:ext cx="9144000" cy="2808312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endParaRPr lang="en-US" altLang="zh-CN" sz="4400" b="1" dirty="0" smtClean="0"/>
          </a:p>
          <a:p>
            <a:r>
              <a:rPr lang="zh-CN" altLang="en-US" sz="4400" b="1" dirty="0" smtClean="0"/>
              <a:t>用“不仅</a:t>
            </a:r>
            <a:r>
              <a:rPr lang="en-US" altLang="zh-CN" sz="4400" b="1" dirty="0" smtClean="0"/>
              <a:t>……</a:t>
            </a:r>
            <a:r>
              <a:rPr lang="zh-CN" altLang="en-US" sz="4400" b="1" dirty="0" smtClean="0"/>
              <a:t>更在</a:t>
            </a:r>
            <a:r>
              <a:rPr lang="en-US" altLang="zh-CN" sz="4400" b="1" dirty="0" smtClean="0"/>
              <a:t>……</a:t>
            </a:r>
            <a:r>
              <a:rPr lang="zh-CN" altLang="en-US" sz="4400" b="1" dirty="0" smtClean="0"/>
              <a:t>”</a:t>
            </a:r>
            <a:endParaRPr lang="en-US" altLang="zh-CN" sz="4400" b="1" dirty="0"/>
          </a:p>
          <a:p>
            <a:r>
              <a:rPr lang="zh-CN" altLang="en-US" sz="4400" b="1" dirty="0" smtClean="0"/>
              <a:t>不仅写出枫树的颜色之美，更写出枫树在秋风中豪迈矫健的精神之美。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79983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9600" b="1" dirty="0" smtClean="0"/>
              <a:t>第三段</a:t>
            </a:r>
            <a:endParaRPr lang="zh-CN" altLang="en-US" sz="9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2348880"/>
            <a:ext cx="8229600" cy="2476872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pPr algn="ctr"/>
            <a:r>
              <a:rPr lang="zh-CN" altLang="en-US" sz="16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写秋林。</a:t>
            </a:r>
            <a:endParaRPr lang="zh-CN" altLang="en-US" sz="16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7662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6600" b="1" dirty="0" smtClean="0"/>
              <a:t>秋林的特点：</a:t>
            </a:r>
            <a:endParaRPr lang="zh-CN" altLang="en-US" sz="6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2060849"/>
            <a:ext cx="8892480" cy="3240360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endParaRPr lang="en-US" altLang="zh-CN" sz="4800" b="1" dirty="0" smtClean="0"/>
          </a:p>
          <a:p>
            <a:r>
              <a:rPr lang="zh-CN" altLang="en-US" sz="5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秀逸</a:t>
            </a:r>
            <a:endParaRPr lang="en-US" altLang="zh-CN" sz="58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altLang="zh-CN" sz="4800" b="1" dirty="0"/>
          </a:p>
          <a:p>
            <a:r>
              <a:rPr lang="zh-CN" altLang="en-US" sz="4800" b="1" dirty="0" smtClean="0"/>
              <a:t>秀逸的实质是？（从文中找出）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83404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7200" b="1" dirty="0" smtClean="0"/>
              <a:t>第四段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32037"/>
            <a:ext cx="9324528" cy="2681139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endParaRPr lang="en-US" altLang="zh-CN" sz="1150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  <a:p>
            <a:pPr marL="0" indent="0" algn="ctr">
              <a:buNone/>
            </a:pPr>
            <a:r>
              <a:rPr lang="zh-CN" altLang="en-US" sz="12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写秋林的落日</a:t>
            </a:r>
            <a:endParaRPr lang="zh-CN" altLang="en-US" sz="12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701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zh-CN" altLang="en-US" b="1" dirty="0"/>
              <a:t>提到</a:t>
            </a:r>
            <a:r>
              <a:rPr lang="zh-CN" altLang="en-US" b="1" dirty="0" smtClean="0"/>
              <a:t>秋，你能想到什么？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b="1" dirty="0" smtClean="0"/>
              <a:t>说出你所知熟知的描写秋的诗句</a:t>
            </a:r>
            <a:r>
              <a:rPr lang="zh-CN" altLang="en-US" sz="4000" dirty="0" smtClean="0"/>
              <a:t>。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35903" y="1484784"/>
            <a:ext cx="9144000" cy="5184576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袅袅兮秋风，洞庭波兮木叶下 </a:t>
            </a:r>
            <a:endParaRPr lang="en-US" altLang="zh-CN" sz="3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dirty="0" smtClean="0"/>
              <a:t>（战国</a:t>
            </a:r>
            <a:r>
              <a:rPr lang="zh-CN" altLang="en-US" sz="3600" dirty="0"/>
              <a:t>楚</a:t>
            </a:r>
            <a:r>
              <a:rPr lang="en-US" altLang="zh-CN" sz="3600" dirty="0"/>
              <a:t>·</a:t>
            </a:r>
            <a:r>
              <a:rPr lang="zh-CN" altLang="en-US" sz="3600" dirty="0"/>
              <a:t>屈原</a:t>
            </a:r>
            <a:r>
              <a:rPr lang="en-US" altLang="zh-CN" sz="3600" dirty="0"/>
              <a:t>《</a:t>
            </a:r>
            <a:r>
              <a:rPr lang="zh-CN" altLang="en-US" sz="3600" dirty="0"/>
              <a:t>九歌</a:t>
            </a:r>
            <a:r>
              <a:rPr lang="en-US" altLang="zh-CN" sz="3600" dirty="0"/>
              <a:t>·</a:t>
            </a:r>
            <a:r>
              <a:rPr lang="zh-CN" altLang="en-US" sz="3600" dirty="0"/>
              <a:t>湘夫人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）</a:t>
            </a:r>
            <a:endParaRPr lang="en-US" altLang="zh-CN" sz="3600" dirty="0"/>
          </a:p>
          <a:p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秋风起兮白云飞，草木黄落兮雁</a:t>
            </a:r>
            <a: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南</a:t>
            </a:r>
            <a:endParaRPr lang="en-US" altLang="zh-CN" sz="36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dirty="0" smtClean="0"/>
              <a:t>（汉</a:t>
            </a:r>
            <a:r>
              <a:rPr lang="en-US" altLang="zh-CN" sz="3600" dirty="0"/>
              <a:t>·</a:t>
            </a:r>
            <a:r>
              <a:rPr lang="zh-CN" altLang="en-US" sz="3600" dirty="0"/>
              <a:t>刘彻</a:t>
            </a:r>
            <a:r>
              <a:rPr lang="en-US" altLang="zh-CN" sz="3600" dirty="0"/>
              <a:t>《</a:t>
            </a:r>
            <a:r>
              <a:rPr lang="zh-CN" altLang="en-US" sz="3600" dirty="0"/>
              <a:t>秋风</a:t>
            </a:r>
            <a:r>
              <a:rPr lang="zh-CN" altLang="en-US" sz="3600" dirty="0" smtClean="0"/>
              <a:t>辞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  <a:p>
            <a:r>
              <a:rPr lang="zh-CN" altLang="en-US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落</a:t>
            </a:r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霞与孤骛齐飞，秋水共长天一色 </a:t>
            </a:r>
            <a:endParaRPr lang="en-US" altLang="zh-CN" sz="3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dirty="0" smtClean="0"/>
              <a:t>（唐</a:t>
            </a:r>
            <a:r>
              <a:rPr lang="en-US" altLang="zh-CN" sz="3600" dirty="0"/>
              <a:t>·</a:t>
            </a:r>
            <a:r>
              <a:rPr lang="zh-CN" altLang="en-US" sz="3600" dirty="0"/>
              <a:t>王勃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膝</a:t>
            </a:r>
            <a:r>
              <a:rPr lang="zh-CN" altLang="en-US" sz="3600" dirty="0"/>
              <a:t>王</a:t>
            </a:r>
            <a:r>
              <a:rPr lang="zh-CN" altLang="en-US" sz="3600" dirty="0" smtClean="0"/>
              <a:t>阁序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  <a:p>
            <a:r>
              <a:rPr lang="zh-CN" altLang="en-US" sz="36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八月秋高风怒号，卷我屋上三重茅 </a:t>
            </a:r>
            <a:endParaRPr lang="en-US" altLang="zh-CN" sz="3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zh-CN" altLang="en-US" sz="3600" dirty="0" smtClean="0"/>
              <a:t>（唐</a:t>
            </a:r>
            <a:r>
              <a:rPr lang="en-US" altLang="zh-CN" sz="3600" dirty="0"/>
              <a:t>·</a:t>
            </a:r>
            <a:r>
              <a:rPr lang="zh-CN" altLang="en-US" sz="3600" dirty="0"/>
              <a:t>杜甫</a:t>
            </a:r>
            <a:r>
              <a:rPr lang="en-US" altLang="zh-CN" sz="3600" dirty="0"/>
              <a:t>《</a:t>
            </a:r>
            <a:r>
              <a:rPr lang="zh-CN" altLang="en-US" sz="3600" dirty="0"/>
              <a:t>茅屋为秋风所破</a:t>
            </a:r>
            <a:r>
              <a:rPr lang="zh-CN" altLang="en-US" sz="3600" dirty="0" smtClean="0"/>
              <a:t>歌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）</a:t>
            </a:r>
            <a:endParaRPr lang="en-US" altLang="zh-CN" sz="3600" dirty="0" smtClean="0"/>
          </a:p>
        </p:txBody>
      </p:sp>
    </p:spTree>
    <p:extLst>
      <p:ext uri="{BB962C8B-B14F-4D97-AF65-F5344CB8AC3E}">
        <p14:creationId xmlns:p14="http://schemas.microsoft.com/office/powerpoint/2010/main" val="2720190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290266"/>
          </a:xfrm>
          <a:gradFill>
            <a:gsLst>
              <a:gs pos="0">
                <a:schemeClr val="accent6">
                  <a:lumMod val="40000"/>
                  <a:lumOff val="60000"/>
                  <a:alpha val="52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en-US" altLang="zh-CN" sz="3200" b="1" dirty="0" smtClean="0"/>
              <a:t/>
            </a:r>
            <a:br>
              <a:rPr lang="en-US" altLang="zh-CN" sz="3200" b="1" dirty="0" smtClean="0"/>
            </a:br>
            <a:r>
              <a:rPr lang="zh-CN" altLang="en-US" sz="3200" b="1" dirty="0" smtClean="0"/>
              <a:t>先</a:t>
            </a:r>
            <a:r>
              <a:rPr lang="zh-CN" altLang="en-US" sz="3600" b="1" dirty="0" smtClean="0"/>
              <a:t>写落日之下，秋林的红枫、天边的暮色、晚风的凉意，构成一幅充满动态感的画面，烘托渲染出一种凄凉之美。</a:t>
            </a:r>
            <a:endParaRPr lang="zh-CN" altLang="en-US" sz="3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56992"/>
            <a:ext cx="9144000" cy="2376264"/>
          </a:xfrm>
          <a:gradFill>
            <a:gsLst>
              <a:gs pos="0">
                <a:schemeClr val="accent4">
                  <a:lumMod val="40000"/>
                  <a:lumOff val="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2500" lnSpcReduction="10000"/>
          </a:bodyPr>
          <a:lstStyle/>
          <a:p>
            <a:endParaRPr lang="en-US" altLang="zh-CN" dirty="0" smtClean="0"/>
          </a:p>
          <a:p>
            <a:r>
              <a:rPr lang="zh-CN" altLang="en-US" sz="4400" b="1" dirty="0" smtClean="0"/>
              <a:t>接着，写人面对凄凉秋景真实而又复杂的情感反应，写出秋林落日艳丽而又凄楚的美感。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06025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24950"/>
            <a:ext cx="4762872" cy="1143000"/>
          </a:xfrm>
          <a:gradFill>
            <a:gsLst>
              <a:gs pos="0">
                <a:schemeClr val="accent4">
                  <a:lumMod val="40000"/>
                  <a:lumOff val="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7200" b="1" dirty="0" smtClean="0"/>
              <a:t>赏析第</a:t>
            </a:r>
            <a:r>
              <a:rPr lang="en-US" altLang="zh-CN" sz="7200" b="1" dirty="0" smtClean="0"/>
              <a:t>3</a:t>
            </a:r>
            <a:r>
              <a:rPr lang="zh-CN" altLang="en-US" sz="7200" b="1" dirty="0" smtClean="0"/>
              <a:t>句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3484983"/>
          </a:xfrm>
          <a:gradFill>
            <a:gsLst>
              <a:gs pos="0">
                <a:schemeClr val="accent4">
                  <a:lumMod val="40000"/>
                  <a:lumOff val="60000"/>
                  <a:alpha val="73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这句</a:t>
            </a:r>
            <a:r>
              <a:rPr lang="zh-CN" altLang="en-US" sz="4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先写</a:t>
            </a:r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凄楚的秋景让人想伤感落泪，</a:t>
            </a:r>
            <a:r>
              <a:rPr lang="zh-CN" altLang="en-US" sz="44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但是</a:t>
            </a:r>
            <a:r>
              <a:rPr lang="zh-CN" altLang="en-US" sz="44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艳丽的秋景冲击着你，激动着你，让你吃惊诧异，化解你心中强烈的流泪冲动，使之成为心中深沉的感叹。</a:t>
            </a:r>
            <a:endParaRPr lang="zh-CN" altLang="en-US" sz="44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187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/>
              <a:t>体会文中“慑住”、“奔放”的语境含义。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2857"/>
            <a:ext cx="8229600" cy="2304255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5400" b="1" dirty="0" smtClean="0"/>
              <a:t>慑住：这里是震住</a:t>
            </a:r>
            <a:endParaRPr lang="en-US" altLang="zh-CN" sz="5400" b="1" dirty="0" smtClean="0"/>
          </a:p>
          <a:p>
            <a:r>
              <a:rPr lang="zh-CN" altLang="en-US" sz="5400" b="1" dirty="0" smtClean="0"/>
              <a:t>奔放：这里指强烈的冲动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289558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blipFill dpi="0" rotWithShape="1">
            <a:blip r:embed="rId3">
              <a:alphaModFix amt="89000"/>
            </a:blip>
            <a:srcRect/>
            <a:stretch>
              <a:fillRect/>
            </a:stretch>
          </a:blipFill>
        </p:spPr>
        <p:txBody>
          <a:bodyPr>
            <a:noAutofit/>
          </a:bodyPr>
          <a:lstStyle/>
          <a:p>
            <a:r>
              <a:rPr lang="zh-CN" altLang="en-US" sz="7200" b="1" dirty="0" smtClean="0"/>
              <a:t>第五段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988841"/>
            <a:ext cx="9611544" cy="1800200"/>
          </a:xfrm>
          <a:blipFill dpi="0" rotWithShape="1">
            <a:blip r:embed="rId4">
              <a:alphaModFix amt="59000"/>
            </a:blip>
            <a:srcRect/>
            <a:tile tx="0" ty="0" sx="100000" sy="100000" flip="none" algn="tl"/>
          </a:blip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zh-CN" altLang="en-US" sz="115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写秋天的院落。</a:t>
            </a:r>
            <a:endParaRPr lang="zh-CN" altLang="en-US" sz="115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6311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3010346"/>
          </a:xfrm>
          <a:gradFill>
            <a:gsLst>
              <a:gs pos="0">
                <a:schemeClr val="accent4">
                  <a:lumMod val="40000"/>
                  <a:lumOff val="60000"/>
                  <a:alpha val="73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妙在由一幅画切入，通过画面中物象的选择和布置，运用回忆和联想的手法，把秋天的寂寥写的具体饱满，给人无穷的联想。</a:t>
            </a:r>
            <a:endParaRPr lang="zh-CN" altLang="en-US" dirty="0"/>
          </a:p>
        </p:txBody>
      </p:sp>
      <p:sp>
        <p:nvSpPr>
          <p:cNvPr id="4" name="流程图: 终止 3"/>
          <p:cNvSpPr/>
          <p:nvPr/>
        </p:nvSpPr>
        <p:spPr>
          <a:xfrm>
            <a:off x="755576" y="3645024"/>
            <a:ext cx="1656184" cy="2952328"/>
          </a:xfrm>
          <a:prstGeom prst="flowChartTerminator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由实到虚，虚实结合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5" name="右箭头 4"/>
          <p:cNvSpPr/>
          <p:nvPr/>
        </p:nvSpPr>
        <p:spPr>
          <a:xfrm>
            <a:off x="2411760" y="4725144"/>
            <a:ext cx="1656184" cy="648072"/>
          </a:xfrm>
          <a:prstGeom prst="rightArrow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流程图: 终止 5"/>
          <p:cNvSpPr/>
          <p:nvPr/>
        </p:nvSpPr>
        <p:spPr>
          <a:xfrm>
            <a:off x="4067944" y="4149080"/>
            <a:ext cx="3168352" cy="1944216"/>
          </a:xfrm>
          <a:prstGeom prst="flowChartTerminator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>
                <a:solidFill>
                  <a:schemeClr val="tx1"/>
                </a:solidFill>
              </a:rPr>
              <a:t>写出秋院幽寂的意蕴和意境。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7" name="笑脸 6"/>
          <p:cNvSpPr/>
          <p:nvPr/>
        </p:nvSpPr>
        <p:spPr>
          <a:xfrm>
            <a:off x="7596336" y="4540560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98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4800" b="1" dirty="0" smtClean="0"/>
              <a:t>写画作</a:t>
            </a:r>
            <a:r>
              <a:rPr lang="en-US" altLang="zh-CN" sz="4800" b="1" dirty="0" smtClean="0"/>
              <a:t>《</a:t>
            </a:r>
            <a:r>
              <a:rPr lang="zh-CN" altLang="en-US" sz="4800" b="1" dirty="0" smtClean="0"/>
              <a:t>秋院</a:t>
            </a:r>
            <a:r>
              <a:rPr lang="en-US" altLang="zh-CN" sz="4800" b="1" dirty="0" smtClean="0"/>
              <a:t>》</a:t>
            </a:r>
            <a:r>
              <a:rPr lang="zh-CN" altLang="en-US" sz="4800" b="1" dirty="0" smtClean="0"/>
              <a:t>，有什么用意</a:t>
            </a:r>
            <a:r>
              <a:rPr lang="en-US" altLang="zh-CN" sz="4800" b="1" dirty="0" smtClean="0"/>
              <a:t>?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1756791"/>
          </a:xfrm>
          <a:blipFill dpi="0" rotWithShape="1">
            <a:blip r:embed="rId3">
              <a:alphaModFix amt="77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1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5400" b="1" dirty="0" smtClean="0"/>
              <a:t>表现秋的清寂，又引出作者对生活的沉思。</a:t>
            </a:r>
            <a:endParaRPr lang="zh-CN" altLang="en-US" sz="5400" b="1" dirty="0"/>
          </a:p>
        </p:txBody>
      </p:sp>
      <p:sp>
        <p:nvSpPr>
          <p:cNvPr id="4" name="笑脸 3"/>
          <p:cNvSpPr/>
          <p:nvPr/>
        </p:nvSpPr>
        <p:spPr>
          <a:xfrm>
            <a:off x="7884368" y="1124744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084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600" b="1" dirty="0" smtClean="0"/>
              <a:t>第六段</a:t>
            </a:r>
            <a:endParaRPr lang="zh-CN" altLang="en-US" sz="6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3356992"/>
            <a:ext cx="8229600" cy="1612776"/>
          </a:xfr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ctr"/>
            <a:r>
              <a:rPr lang="zh-CN" altLang="en-US" sz="96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写秋天的闲云。</a:t>
            </a:r>
            <a:endParaRPr lang="zh-CN" altLang="en-US" sz="96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5690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052736"/>
            <a:ext cx="2160240" cy="1143000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5400" b="1" dirty="0" smtClean="0"/>
              <a:t>特点</a:t>
            </a:r>
            <a:r>
              <a:rPr lang="zh-CN" altLang="en-US" sz="4800" b="1" dirty="0" smtClean="0"/>
              <a:t>：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56992"/>
            <a:ext cx="2160240" cy="1080120"/>
          </a:xfr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pPr marL="0" indent="0">
              <a:buNone/>
            </a:pPr>
            <a:r>
              <a:rPr lang="zh-CN" altLang="en-US" sz="5400" b="1" dirty="0" smtClean="0"/>
              <a:t>情怀：</a:t>
            </a:r>
            <a:endParaRPr lang="en-US" altLang="zh-CN" sz="5400" b="1" dirty="0" smtClean="0"/>
          </a:p>
          <a:p>
            <a:endParaRPr lang="zh-CN" altLang="en-US" dirty="0"/>
          </a:p>
        </p:txBody>
      </p:sp>
      <p:sp>
        <p:nvSpPr>
          <p:cNvPr id="4" name="流程图: 终止 3"/>
          <p:cNvSpPr/>
          <p:nvPr/>
        </p:nvSpPr>
        <p:spPr>
          <a:xfrm>
            <a:off x="2699792" y="1052736"/>
            <a:ext cx="4680520" cy="1080120"/>
          </a:xfrm>
          <a:prstGeom prst="flowChartTerminator">
            <a:avLst/>
          </a:prstGeom>
          <a:blipFill dpi="0" rotWithShape="1">
            <a:blip r:embed="rId3">
              <a:alphaModFix amt="61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澹澹然、悠悠然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2663280" y="3335593"/>
            <a:ext cx="6480720" cy="1152128"/>
          </a:xfrm>
          <a:prstGeom prst="flowChartTerminator">
            <a:avLst/>
          </a:prstGeom>
          <a:blipFill dpi="0" rotWithShape="1">
            <a:blip r:embed="rId3">
              <a:alphaModFix amt="54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远离尘世和俗世悲欢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6" name="笑脸 5"/>
          <p:cNvSpPr/>
          <p:nvPr/>
        </p:nvSpPr>
        <p:spPr>
          <a:xfrm>
            <a:off x="7812360" y="100825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4896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80528" y="260648"/>
            <a:ext cx="9324528" cy="1143000"/>
          </a:xfrm>
        </p:spPr>
        <p:txBody>
          <a:bodyPr>
            <a:noAutofit/>
          </a:bodyPr>
          <a:lstStyle/>
          <a:p>
            <a:r>
              <a:rPr lang="zh-CN" altLang="en-US" b="1" dirty="0" smtClean="0"/>
              <a:t>“最耐人寻味”体现了作者什么感情？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2420888"/>
            <a:ext cx="8229600" cy="1252736"/>
          </a:xfrm>
          <a:blipFill dpi="0" rotWithShape="1">
            <a:blip r:embed="rId3">
              <a:alphaModFix amt="73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对秋天闲云品质的认同和喜爱。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1535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2048"/>
            <a:ext cx="2746648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6000" b="1" dirty="0" smtClean="0"/>
              <a:t>第七段</a:t>
            </a:r>
            <a:endParaRPr lang="zh-CN" altLang="en-US" sz="6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28800"/>
            <a:ext cx="9324528" cy="3024336"/>
          </a:xfrm>
          <a:gradFill>
            <a:gsLst>
              <a:gs pos="0">
                <a:schemeClr val="tx2">
                  <a:lumMod val="20000"/>
                  <a:lumOff val="80000"/>
                  <a:alpha val="0"/>
                </a:schemeClr>
              </a:gs>
              <a:gs pos="78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199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写秋风</a:t>
            </a:r>
            <a:endParaRPr lang="zh-CN" altLang="en-US" sz="199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182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0" y="0"/>
            <a:ext cx="4515980" cy="830997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 b="1" dirty="0">
                <a:solidFill>
                  <a:srgbClr val="9966FF"/>
                </a:solidFill>
                <a:ea typeface="隶书" pitchFamily="49" charset="-122"/>
              </a:rPr>
              <a:t>林黛玉的</a:t>
            </a:r>
            <a:r>
              <a:rPr lang="zh-CN" altLang="en-US" sz="4800" b="1" dirty="0" smtClean="0">
                <a:solidFill>
                  <a:srgbClr val="9966FF"/>
                </a:solidFill>
                <a:ea typeface="隶书" pitchFamily="49" charset="-122"/>
              </a:rPr>
              <a:t>秋天：</a:t>
            </a:r>
            <a:endParaRPr lang="zh-CN" altLang="en-US" sz="4800" b="1" dirty="0">
              <a:solidFill>
                <a:srgbClr val="9966FF"/>
              </a:solidFill>
              <a:ea typeface="隶书" pitchFamily="49" charset="-122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6437" y="671691"/>
            <a:ext cx="8172400" cy="6186309"/>
          </a:xfrm>
          <a:prstGeom prst="rect">
            <a:avLst/>
          </a:prstGeom>
          <a:gradFill>
            <a:gsLst>
              <a:gs pos="0">
                <a:schemeClr val="accent6">
                  <a:lumMod val="40000"/>
                  <a:lumOff val="60000"/>
                  <a:alpha val="7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effectLst/>
        </p:spPr>
        <p:txBody>
          <a:bodyPr wrap="square">
            <a:spAutoFit/>
          </a:bodyPr>
          <a:lstStyle/>
          <a:p>
            <a:endParaRPr lang="en-US" altLang="zh-CN" sz="3600" dirty="0" smtClean="0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 </a:t>
            </a:r>
            <a:r>
              <a:rPr lang="en-US" altLang="zh-CN" sz="3600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dirty="0" smtClean="0">
                <a:latin typeface="隶书" pitchFamily="49" charset="-122"/>
                <a:ea typeface="隶书" pitchFamily="49" charset="-122"/>
              </a:rPr>
              <a:t>秋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花惨淡秋草黄，耿耿秋灯秋夜长。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已觉秋窗秋不尽，那堪风雨助凄凉。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助秋风雨来何速，惊破秋窗秋梦绿。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抱得秋情不忍眠，自问秋屏移泪烛。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泪烛摇摇爇短檠，牵愁照恨动离情。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谁家秋院无风人，何处秋窗无雨声</a:t>
            </a:r>
            <a:r>
              <a:rPr lang="en-US" altLang="zh-CN" sz="3600" dirty="0">
                <a:latin typeface="隶书" pitchFamily="49" charset="-122"/>
                <a:ea typeface="隶书" pitchFamily="49" charset="-122"/>
              </a:rPr>
              <a:t>?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罗衾不耐秋风力，残漏声催秋雨急。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连宵脉脉复飕飕，灯前似伴离人泣。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寒烟小院转萧条，疏竹虚窗时滴沥。</a:t>
            </a:r>
          </a:p>
          <a:p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　　不知风雨几时休，已教泪洒窗纱湿</a:t>
            </a:r>
            <a:r>
              <a:rPr lang="zh-CN" altLang="en-US" sz="2000" dirty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en-US" sz="3600" dirty="0">
                <a:latin typeface="隶书" pitchFamily="49" charset="-122"/>
                <a:ea typeface="隶书" pitchFamily="49" charset="-122"/>
              </a:rPr>
              <a:t>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860032" y="0"/>
            <a:ext cx="4283968" cy="1292662"/>
          </a:xfrm>
          <a:prstGeom prst="rect">
            <a:avLst/>
          </a:prstGeom>
          <a:solidFill>
            <a:schemeClr val="bg1">
              <a:alpha val="54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latin typeface="隶书" pitchFamily="49" charset="-122"/>
                <a:ea typeface="隶书" pitchFamily="49" charset="-122"/>
              </a:rPr>
              <a:t>秋窗风雨夕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85910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64704"/>
            <a:ext cx="8229600" cy="1143000"/>
          </a:xfrm>
          <a:blipFill dpi="0" rotWithShape="1">
            <a:blip r:embed="rId3">
              <a:alphaModFix amt="61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algn="l"/>
            <a:r>
              <a:rPr lang="zh-CN" altLang="en-US" sz="4800" b="1" dirty="0" smtClean="0"/>
              <a:t>写秋风是最纯净的。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140968"/>
            <a:ext cx="9144000" cy="1152128"/>
          </a:xfrm>
          <a:blipFill dpi="0" rotWithShape="1">
            <a:blip r:embed="rId4">
              <a:alphaModFix amt="78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/>
              <a:t>写秋风卷落叶无所眷顾的“爽利”</a:t>
            </a:r>
            <a:endParaRPr lang="zh-CN" altLang="en-US" sz="4800" b="1" dirty="0"/>
          </a:p>
        </p:txBody>
      </p:sp>
      <p:sp>
        <p:nvSpPr>
          <p:cNvPr id="4" name="笑脸 3"/>
          <p:cNvSpPr/>
          <p:nvPr/>
        </p:nvSpPr>
        <p:spPr>
          <a:xfrm>
            <a:off x="5796136" y="802748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07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8964488" cy="1426170"/>
          </a:xfrm>
          <a:blipFill dpi="0" rotWithShape="1">
            <a:blip r:embed="rId3">
              <a:alphaModFix amt="67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/>
              <a:t>“无需参与，不必留连”表达了什么？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204864"/>
            <a:ext cx="9144000" cy="1684783"/>
          </a:xfrm>
          <a:blipFill dpi="0" rotWithShape="1">
            <a:blip r:embed="rId3">
              <a:alphaModFix amt="71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zh-CN" altLang="en-US" sz="4800" b="1" dirty="0" smtClean="0"/>
              <a:t>表达了作者顺应自然通达悲欢的淡然和洒脱。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24594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19563" y="4766"/>
            <a:ext cx="3106688" cy="1143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l"/>
            <a:r>
              <a:rPr lang="zh-CN" altLang="en-US" sz="7200" b="1" dirty="0"/>
              <a:t>第八段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20888"/>
          </a:xfrm>
          <a:blipFill dpi="0" rotWithShape="1">
            <a:blip r:embed="rId3">
              <a:alphaModFix amt="58000"/>
            </a:blip>
            <a:srcRect/>
            <a:tile tx="0" ty="0" sx="100000" sy="100000" flip="none" algn="tl"/>
          </a:blipFill>
        </p:spPr>
        <p:txBody>
          <a:bodyPr>
            <a:normAutofit fontScale="92500" lnSpcReduction="20000"/>
          </a:bodyPr>
          <a:lstStyle/>
          <a:p>
            <a:endParaRPr lang="en-US" altLang="zh-CN" dirty="0" smtClean="0"/>
          </a:p>
          <a:p>
            <a:pPr algn="ctr"/>
            <a:r>
              <a:rPr lang="zh-CN" altLang="en-US" sz="13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写秋水。</a:t>
            </a:r>
            <a:endParaRPr lang="zh-CN" altLang="en-US" sz="13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95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r>
              <a:rPr lang="zh-CN" altLang="en-US" dirty="0"/>
              <a:t>用了</a:t>
            </a:r>
            <a:r>
              <a:rPr lang="zh-CN" altLang="en-US" u="sng" dirty="0">
                <a:solidFill>
                  <a:srgbClr val="FF0000"/>
                </a:solidFill>
              </a:rPr>
              <a:t>两次引用</a:t>
            </a:r>
            <a:r>
              <a:rPr lang="zh-CN" altLang="en-US" dirty="0"/>
              <a:t>，分别有什么</a:t>
            </a:r>
            <a:r>
              <a:rPr lang="zh-CN" altLang="en-US" u="sng" dirty="0" smtClean="0">
                <a:solidFill>
                  <a:srgbClr val="FF0000"/>
                </a:solidFill>
              </a:rPr>
              <a:t>作用</a:t>
            </a:r>
            <a:r>
              <a:rPr lang="zh-CN" altLang="en-US" dirty="0" smtClean="0"/>
              <a:t>？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556792"/>
            <a:ext cx="8784976" cy="489654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  <a:p>
            <a:r>
              <a:rPr lang="zh-CN" altLang="en-US" sz="4000" b="1" dirty="0" smtClean="0"/>
              <a:t>“点秋江白鹭沙鸥”</a:t>
            </a:r>
            <a:endParaRPr lang="en-US" altLang="zh-CN" sz="4000" b="1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sz="3600" b="1" dirty="0" smtClean="0"/>
              <a:t>“傲杀人间万户侯，不识字烟波钓叟”</a:t>
            </a:r>
            <a:endParaRPr lang="zh-CN" altLang="en-US" sz="3600" b="1" dirty="0"/>
          </a:p>
        </p:txBody>
      </p:sp>
      <p:sp>
        <p:nvSpPr>
          <p:cNvPr id="4" name="流程图: 终止 3"/>
          <p:cNvSpPr/>
          <p:nvPr/>
        </p:nvSpPr>
        <p:spPr>
          <a:xfrm>
            <a:off x="371398" y="2996952"/>
            <a:ext cx="7560840" cy="936104"/>
          </a:xfrm>
          <a:prstGeom prst="flowChartTerminator">
            <a:avLst/>
          </a:prstGeom>
          <a:solidFill>
            <a:srgbClr val="FFC000">
              <a:alpha val="52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画面富有意境</a:t>
            </a:r>
            <a:r>
              <a:rPr lang="zh-CN" altLang="en-US" sz="3600" dirty="0">
                <a:solidFill>
                  <a:schemeClr val="tx1"/>
                </a:solidFill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</a:rPr>
              <a:t>突显秋水明澈</a:t>
            </a:r>
            <a:r>
              <a:rPr lang="zh-CN" altLang="en-US" sz="3600" dirty="0">
                <a:solidFill>
                  <a:schemeClr val="tx1"/>
                </a:solidFill>
              </a:rPr>
              <a:t>。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395536" y="4725144"/>
            <a:ext cx="8280920" cy="1440160"/>
          </a:xfrm>
          <a:prstGeom prst="roundRect">
            <a:avLst/>
          </a:prstGeom>
          <a:solidFill>
            <a:schemeClr val="accent1">
              <a:alpha val="4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</a:rPr>
              <a:t>赞美秋水</a:t>
            </a:r>
            <a:r>
              <a:rPr lang="zh-CN" altLang="en-US" sz="3600" b="1" dirty="0">
                <a:solidFill>
                  <a:srgbClr val="FF0000"/>
                </a:solidFill>
              </a:rPr>
              <a:t>藐视权贵、不在乎名利得失</a:t>
            </a:r>
            <a:r>
              <a:rPr lang="zh-CN" altLang="en-US" sz="3600" b="1" dirty="0">
                <a:solidFill>
                  <a:schemeClr val="tx1"/>
                </a:solidFill>
              </a:rPr>
              <a:t>的洒脱品质。</a:t>
            </a:r>
          </a:p>
        </p:txBody>
      </p:sp>
      <p:sp>
        <p:nvSpPr>
          <p:cNvPr id="6" name="笑脸 5"/>
          <p:cNvSpPr/>
          <p:nvPr/>
        </p:nvSpPr>
        <p:spPr>
          <a:xfrm>
            <a:off x="7932238" y="1556792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1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040560"/>
          </a:xfrm>
          <a:blipFill dpi="0" rotWithShape="1">
            <a:blip r:embed="rId3">
              <a:alphaModFix amt="61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引用恰到好处，两处均出自元代散曲名家</a:t>
            </a:r>
            <a:r>
              <a:rPr lang="zh-CN" altLang="en-US" sz="4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白朴</a:t>
            </a:r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沉醉东风</a:t>
            </a:r>
            <a:r>
              <a:rPr lang="en-US" altLang="zh-CN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渔父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</a:p>
          <a:p>
            <a:endParaRPr lang="en-US" altLang="zh-CN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不仅充分表达了思想感情，也使表达手法丰富多样，富有变化。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98559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6170"/>
          </a:xfrm>
          <a:blipFill dpi="0" rotWithShape="1">
            <a:blip r:embed="rId3">
              <a:alphaModFix amt="68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沉醉东风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渔父</a:t>
            </a: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b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元</a:t>
            </a:r>
            <a:r>
              <a:rPr lang="en-US" altLang="zh-CN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·</a:t>
            </a:r>
            <a:r>
              <a:rPr lang="zh-CN" alt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白朴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72816"/>
            <a:ext cx="9144000" cy="4641379"/>
          </a:xfrm>
          <a:blipFill dpi="0" rotWithShape="1">
            <a:blip r:embed="rId4">
              <a:alphaModFix amt="78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457200">
              <a:buNone/>
            </a:pP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  黄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芦岸白蘋渡口，绿杨堤红蓼滩头。虽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无刎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颈交，却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有忘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机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友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，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点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秋江白鹭</a:t>
            </a:r>
            <a:r>
              <a:rPr lang="zh-CN" altLang="en-US" sz="5400" b="1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沙鸥。傲</a:t>
            </a:r>
            <a:r>
              <a:rPr lang="zh-CN" altLang="en-US" sz="54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杀人间万户侯，不识字烟波钓叟。</a:t>
            </a:r>
          </a:p>
        </p:txBody>
      </p:sp>
      <p:sp>
        <p:nvSpPr>
          <p:cNvPr id="4" name="笑脸 3"/>
          <p:cNvSpPr/>
          <p:nvPr/>
        </p:nvSpPr>
        <p:spPr>
          <a:xfrm>
            <a:off x="7884368" y="5301208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700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8000" r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1143000"/>
          </a:xfrm>
        </p:spPr>
        <p:txBody>
          <a:bodyPr>
            <a:noAutofit/>
          </a:bodyPr>
          <a:lstStyle/>
          <a:p>
            <a:pPr algn="r"/>
            <a:r>
              <a:rPr lang="zh-CN" altLang="en-US" sz="7200" b="1" dirty="0" smtClean="0"/>
              <a:t>第九段</a:t>
            </a:r>
            <a:endParaRPr lang="zh-CN" altLang="en-US" sz="72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492896"/>
            <a:ext cx="9144000" cy="2736304"/>
          </a:xfrm>
          <a:blipFill dpi="0" rotWithShape="1">
            <a:blip r:embed="rId3">
              <a:alphaModFix amt="82000"/>
            </a:blip>
            <a:srcRect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1380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写秋的本色</a:t>
            </a:r>
            <a:endParaRPr lang="zh-CN" altLang="en-US" sz="13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3943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/>
              <a:t>赏析“闲云野鹤”这一意象。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540768"/>
          </a:xfrm>
          <a:blipFill dpi="0" rotWithShape="1">
            <a:blip r:embed="rId3">
              <a:alphaModFix amt="75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zh-CN" altLang="en-US" sz="4400" b="1" dirty="0" smtClean="0"/>
              <a:t>形象生动，写秋云之“闲”，和秋水秋山之“逸”。</a:t>
            </a:r>
            <a:endParaRPr lang="zh-CN" altLang="en-US" sz="4400" b="1" dirty="0"/>
          </a:p>
        </p:txBody>
      </p:sp>
      <p:sp>
        <p:nvSpPr>
          <p:cNvPr id="4" name="上箭头标注 3"/>
          <p:cNvSpPr/>
          <p:nvPr/>
        </p:nvSpPr>
        <p:spPr>
          <a:xfrm>
            <a:off x="251520" y="3140968"/>
            <a:ext cx="3528392" cy="2952328"/>
          </a:xfrm>
          <a:prstGeom prst="upArrowCallou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</a:rPr>
              <a:t>是对文章第一部分的小结，自然转入下一部分。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081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2048"/>
            <a:ext cx="3538736" cy="1143000"/>
          </a:xfrm>
          <a:gradFill>
            <a:gsLst>
              <a:gs pos="0">
                <a:srgbClr val="FFC000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r"/>
            <a:r>
              <a:rPr lang="zh-CN" altLang="en-US" sz="8000" b="1" dirty="0" smtClean="0"/>
              <a:t>第十段</a:t>
            </a:r>
            <a:endParaRPr lang="zh-CN" altLang="en-US" sz="80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068960"/>
            <a:ext cx="9144000" cy="964704"/>
          </a:xfrm>
          <a:gradFill>
            <a:gsLst>
              <a:gs pos="0">
                <a:srgbClr val="FFC000"/>
              </a:gs>
              <a:gs pos="88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5400" b="1" dirty="0" smtClean="0"/>
              <a:t>由“秋的美”转入“人的美”</a:t>
            </a:r>
            <a:endParaRPr lang="zh-CN" altLang="en-US" sz="5400" b="1" dirty="0"/>
          </a:p>
        </p:txBody>
      </p:sp>
    </p:spTree>
    <p:extLst>
      <p:ext uri="{BB962C8B-B14F-4D97-AF65-F5344CB8AC3E}">
        <p14:creationId xmlns:p14="http://schemas.microsoft.com/office/powerpoint/2010/main" val="123856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zh-CN" altLang="en-US" b="1" dirty="0" smtClean="0"/>
              <a:t>“也有某些人，具有这些秋的美”中“美”指什么？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060848"/>
            <a:ext cx="9144000" cy="964703"/>
          </a:xfrm>
          <a:blipFill dpi="0" rotWithShape="1">
            <a:blip r:embed="rId3">
              <a:alphaModFix amt="78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zh-CN" altLang="en-US" sz="4400" b="1" dirty="0" smtClean="0"/>
              <a:t>指秋的品格，即透彻、洒脱的精神。</a:t>
            </a:r>
            <a:endParaRPr lang="zh-CN" alt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3218740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43808" y="-16938"/>
            <a:ext cx="3322712" cy="1143000"/>
          </a:xfrm>
        </p:spPr>
        <p:txBody>
          <a:bodyPr>
            <a:normAutofit/>
          </a:bodyPr>
          <a:lstStyle/>
          <a:p>
            <a:r>
              <a:rPr lang="zh-CN" altLang="en-US" sz="6000" dirty="0" smtClean="0"/>
              <a:t>秋景欣赏</a:t>
            </a:r>
            <a:endParaRPr lang="zh-CN" altLang="en-US" sz="6000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268760"/>
            <a:ext cx="9169659" cy="6048672"/>
          </a:xfr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" y="1268759"/>
            <a:ext cx="9136496" cy="583264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2491"/>
            <a:ext cx="9144000" cy="6388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589"/>
            <a:ext cx="9144000" cy="68519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0588"/>
            <a:ext cx="9144000" cy="6851905"/>
          </a:xfrm>
          <a:prstGeom prst="rect">
            <a:avLst/>
          </a:prstGeom>
        </p:spPr>
      </p:pic>
      <p:sp>
        <p:nvSpPr>
          <p:cNvPr id="9" name="云形 8"/>
          <p:cNvSpPr/>
          <p:nvPr/>
        </p:nvSpPr>
        <p:spPr>
          <a:xfrm>
            <a:off x="755576" y="1700808"/>
            <a:ext cx="7848872" cy="3960440"/>
          </a:xfrm>
          <a:prstGeom prst="cloud">
            <a:avLst/>
          </a:prstGeom>
          <a:solidFill>
            <a:srgbClr val="FFC000">
              <a:alpha val="5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 dirty="0" smtClean="0">
                <a:solidFill>
                  <a:schemeClr val="tx1"/>
                </a:solidFill>
              </a:rPr>
              <a:t>接下来，让我们一起走进罗兰女士笔下的秋。</a:t>
            </a:r>
            <a:endParaRPr lang="zh-CN" altLang="en-US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73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426170"/>
          </a:xfrm>
          <a:blipFill dpi="0" rotWithShape="1">
            <a:blip r:embed="rId3">
              <a:alphaModFix amt="82000"/>
            </a:blip>
            <a:srcRect/>
            <a:tile tx="0" ty="0" sx="100000" sy="100000" flip="none" algn="tl"/>
          </a:blipFill>
        </p:spPr>
        <p:txBody>
          <a:bodyPr>
            <a:normAutofit fontScale="90000"/>
          </a:bodyPr>
          <a:lstStyle/>
          <a:p>
            <a:pPr algn="l"/>
            <a:r>
              <a:rPr lang="zh-CN" altLang="en-US" b="1" dirty="0" smtClean="0"/>
              <a:t>体会“也必须是这样的人，才能有这样的美”</a:t>
            </a:r>
            <a:endParaRPr lang="zh-CN" altLang="en-US" b="1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0" y="2060848"/>
            <a:ext cx="9296400" cy="2952328"/>
          </a:xfrm>
          <a:prstGeom prst="rect">
            <a:avLst/>
          </a:prstGeom>
          <a:blipFill dpi="0" rotWithShape="1">
            <a:blip r:embed="rId3">
              <a:alphaModFix amt="82000"/>
            </a:blip>
            <a:srcRect/>
            <a:tile tx="0" ty="0" sx="100000" sy="100000" flip="none" algn="tl"/>
          </a:blipFill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b="1" dirty="0" smtClean="0"/>
              <a:t>强调突出内在品格的重要，强调外在的透彻与洒脱是由于</a:t>
            </a:r>
            <a:r>
              <a:rPr lang="zh-CN" altLang="en-US" b="1" dirty="0" smtClean="0">
                <a:solidFill>
                  <a:srgbClr val="FF0000"/>
                </a:solidFill>
              </a:rPr>
              <a:t>“极深的认知与感悟所形成”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FF0000"/>
                </a:solidFill>
              </a:rPr>
              <a:t>揭示出“人的美”形成的内在根源和途径</a:t>
            </a:r>
            <a:r>
              <a:rPr lang="zh-CN" altLang="en-US" b="1" dirty="0" smtClean="0"/>
              <a:t>。</a:t>
            </a:r>
            <a:endParaRPr lang="zh-CN" altLang="en-US" b="1" dirty="0"/>
          </a:p>
        </p:txBody>
      </p:sp>
      <p:sp>
        <p:nvSpPr>
          <p:cNvPr id="5" name="上箭头标注 4"/>
          <p:cNvSpPr/>
          <p:nvPr/>
        </p:nvSpPr>
        <p:spPr>
          <a:xfrm>
            <a:off x="3059832" y="5013176"/>
            <a:ext cx="3168352" cy="1224136"/>
          </a:xfrm>
          <a:prstGeom prst="upArrowCallout">
            <a:avLst/>
          </a:prstGeom>
          <a:solidFill>
            <a:srgbClr val="FFFF00">
              <a:alpha val="6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举例：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《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巴黎圣母院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》</a:t>
            </a:r>
            <a:r>
              <a:rPr lang="zh-CN" altLang="en-US" sz="2400" b="1" dirty="0" smtClean="0">
                <a:solidFill>
                  <a:schemeClr val="tx1"/>
                </a:solidFill>
              </a:rPr>
              <a:t>里的扎西莫多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1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1143000"/>
          </a:xfrm>
        </p:spPr>
        <p:txBody>
          <a:bodyPr>
            <a:noAutofit/>
          </a:bodyPr>
          <a:lstStyle/>
          <a:p>
            <a:pPr algn="l"/>
            <a:r>
              <a:rPr lang="zh-CN" altLang="en-US" sz="4800" b="1" dirty="0" smtClean="0"/>
              <a:t>段中“拥有一切”与“不想拥有任何”矛盾吗？为什么？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060848"/>
            <a:ext cx="9324528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400" b="1" dirty="0" smtClean="0"/>
              <a:t>不矛盾</a:t>
            </a:r>
            <a:endParaRPr lang="en-US" altLang="zh-CN" sz="4400" b="1" dirty="0" smtClean="0"/>
          </a:p>
          <a:p>
            <a:pPr marL="0" indent="0">
              <a:buNone/>
            </a:pPr>
            <a:r>
              <a:rPr lang="zh-CN" altLang="en-US" sz="4400" b="1" dirty="0" smtClean="0"/>
              <a:t>暗喻人和秋一样，有舍才有得，过分追求不见得能得到，但从容淡定却可能拥有一切，表达作者淡泊、洒脱的人生态度。</a:t>
            </a:r>
            <a:endParaRPr lang="zh-CN" altLang="en-US" sz="4400" b="1" dirty="0"/>
          </a:p>
        </p:txBody>
      </p:sp>
      <p:sp>
        <p:nvSpPr>
          <p:cNvPr id="4" name="笑脸 3"/>
          <p:cNvSpPr/>
          <p:nvPr/>
        </p:nvSpPr>
        <p:spPr>
          <a:xfrm>
            <a:off x="7668344" y="1268760"/>
            <a:ext cx="1080120" cy="1008112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512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8000" b="-1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3728" y="0"/>
            <a:ext cx="3178696" cy="1143000"/>
          </a:xfrm>
          <a:gradFill>
            <a:gsLst>
              <a:gs pos="0">
                <a:srgbClr val="FFC000"/>
              </a:gs>
              <a:gs pos="88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5400" b="1" dirty="0"/>
              <a:t>第十</a:t>
            </a:r>
            <a:r>
              <a:rPr lang="zh-CN" altLang="en-US" sz="5400" b="1" dirty="0" smtClean="0"/>
              <a:t>一段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2936"/>
            <a:ext cx="9144000" cy="964704"/>
          </a:xfrm>
          <a:blipFill dpi="0" rotWithShape="1">
            <a:blip r:embed="rId3">
              <a:alphaModFix amt="98000"/>
            </a:blip>
            <a:srcRect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4800" b="1" dirty="0" smtClean="0">
                <a:solidFill>
                  <a:srgbClr val="FF0000"/>
                </a:solidFill>
              </a:rPr>
              <a:t>借</a:t>
            </a:r>
            <a:r>
              <a:rPr lang="zh-CN" altLang="en-US" sz="4800" b="1" dirty="0" smtClean="0"/>
              <a:t>赞美秋的品格</a:t>
            </a:r>
            <a:r>
              <a:rPr lang="zh-CN" altLang="en-US" sz="4800" b="1" dirty="0" smtClean="0">
                <a:solidFill>
                  <a:srgbClr val="FF0000"/>
                </a:solidFill>
              </a:rPr>
              <a:t>来</a:t>
            </a:r>
            <a:r>
              <a:rPr lang="zh-CN" altLang="en-US" sz="4800" b="1" dirty="0" smtClean="0"/>
              <a:t>赞美人的品格</a:t>
            </a:r>
            <a:endParaRPr lang="zh-CN" alt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224490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gradFill>
            <a:gsLst>
              <a:gs pos="0">
                <a:srgbClr val="FFC000"/>
              </a:gs>
              <a:gs pos="88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5400" b="1" dirty="0" smtClean="0"/>
              <a:t>抒情意味表现在：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637112"/>
          </a:xfrm>
          <a:gradFill>
            <a:gsLst>
              <a:gs pos="0">
                <a:srgbClr val="FFC000"/>
              </a:gs>
              <a:gs pos="88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4000" b="1" dirty="0"/>
              <a:t>先</a:t>
            </a:r>
            <a:r>
              <a:rPr lang="zh-CN" altLang="en-US" sz="4000" b="1" dirty="0" smtClean="0"/>
              <a:t>用一组排比，用“却也是”一转，落到“淡泊”这个核心上来；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然后扣住“淡泊” ，以“不再以受赞美、受宠爱为荣”总结秋天可贵品质；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最后用拟人赞颂秋天淡泊高洁、具有自由独立人格的精神气质。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51597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0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043608" y="548680"/>
            <a:ext cx="2376264" cy="2376264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受赞美、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600" b="1" dirty="0">
                <a:solidFill>
                  <a:schemeClr val="tx1"/>
                </a:solidFill>
              </a:rPr>
              <a:t>受宠爱</a:t>
            </a:r>
          </a:p>
        </p:txBody>
      </p:sp>
      <p:sp>
        <p:nvSpPr>
          <p:cNvPr id="5" name="椭圆 4"/>
          <p:cNvSpPr/>
          <p:nvPr/>
        </p:nvSpPr>
        <p:spPr>
          <a:xfrm>
            <a:off x="5524737" y="620688"/>
            <a:ext cx="2376264" cy="2232248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dirty="0" smtClean="0">
                <a:solidFill>
                  <a:schemeClr val="tx1"/>
                </a:solidFill>
              </a:rPr>
              <a:t>淡泊</a:t>
            </a:r>
            <a:endParaRPr lang="zh-CN" altLang="en-US" sz="6000" b="1" dirty="0">
              <a:solidFill>
                <a:schemeClr val="tx1"/>
              </a:solidFill>
            </a:endParaRPr>
          </a:p>
        </p:txBody>
      </p:sp>
      <p:sp>
        <p:nvSpPr>
          <p:cNvPr id="6" name="左右箭头 5"/>
          <p:cNvSpPr/>
          <p:nvPr/>
        </p:nvSpPr>
        <p:spPr>
          <a:xfrm>
            <a:off x="3419872" y="1196752"/>
            <a:ext cx="2104865" cy="1152128"/>
          </a:xfrm>
          <a:prstGeom prst="left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反面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1043608" y="4293096"/>
            <a:ext cx="2160240" cy="1944216"/>
          </a:xfrm>
          <a:prstGeom prst="flowChartAlternateProces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闲闲的、</a:t>
            </a:r>
            <a:endParaRPr lang="en-US" altLang="zh-CN" sz="36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远远的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5524737" y="4293096"/>
            <a:ext cx="2376264" cy="1944216"/>
          </a:xfrm>
          <a:prstGeom prst="flowChartAlternateProcess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澹澹然、</a:t>
            </a:r>
            <a:endParaRPr lang="en-US" altLang="zh-CN" sz="4400" b="1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悠悠然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11" name="左右箭头 10"/>
          <p:cNvSpPr/>
          <p:nvPr/>
        </p:nvSpPr>
        <p:spPr>
          <a:xfrm>
            <a:off x="3203847" y="4725144"/>
            <a:ext cx="2320889" cy="1080120"/>
          </a:xfrm>
          <a:prstGeom prst="leftRightArrow">
            <a:avLst/>
          </a:prstGeom>
          <a:blipFill dpi="0" rotWithShape="1">
            <a:blip r:embed="rId4">
              <a:alphaModFix amt="81000"/>
            </a:blip>
            <a:srcRect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</a:rPr>
              <a:t>照应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283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  <a:gradFill>
            <a:gsLst>
              <a:gs pos="0">
                <a:srgbClr val="FFC000"/>
              </a:gs>
              <a:gs pos="88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zh-CN" altLang="en-US" b="1" dirty="0" smtClean="0"/>
              <a:t>赏析“可望而不可即”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332856"/>
          </a:xfrm>
          <a:gradFill>
            <a:gsLst>
              <a:gs pos="0">
                <a:srgbClr val="FFC000"/>
              </a:gs>
              <a:gs pos="60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既是</a:t>
            </a:r>
            <a:r>
              <a:rPr lang="zh-CN" altLang="en-US" sz="4400" b="1" dirty="0" smtClean="0"/>
              <a:t>秋天洒脱精神的具体体现，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也隐含着</a:t>
            </a:r>
            <a:r>
              <a:rPr lang="zh-CN" altLang="en-US" sz="4400" b="1" dirty="0" smtClean="0"/>
              <a:t>品格高洁超越世俗之上的意味，</a:t>
            </a:r>
            <a:r>
              <a:rPr lang="zh-CN" altLang="en-US" sz="4400" b="1" dirty="0" smtClean="0">
                <a:solidFill>
                  <a:srgbClr val="FF0000"/>
                </a:solidFill>
              </a:rPr>
              <a:t>表明了</a:t>
            </a:r>
            <a:r>
              <a:rPr lang="zh-CN" altLang="en-US" sz="4400" b="1" dirty="0" smtClean="0"/>
              <a:t>坐着的追求。</a:t>
            </a:r>
            <a:endParaRPr lang="zh-CN" altLang="en-US" sz="4400" b="1" dirty="0"/>
          </a:p>
        </p:txBody>
      </p:sp>
      <p:sp>
        <p:nvSpPr>
          <p:cNvPr id="4" name="笑脸 3"/>
          <p:cNvSpPr/>
          <p:nvPr/>
        </p:nvSpPr>
        <p:spPr>
          <a:xfrm>
            <a:off x="3995936" y="1628800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81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9000" b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4525963"/>
          </a:xfrm>
          <a:gradFill>
            <a:gsLst>
              <a:gs pos="0">
                <a:schemeClr val="accent5"/>
              </a:gs>
              <a:gs pos="60000">
                <a:schemeClr val="accent1">
                  <a:tint val="44500"/>
                  <a:satMod val="160000"/>
                  <a:alpha val="63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4000" b="1" dirty="0" smtClean="0"/>
              <a:t>至此，文章中“秋的美”和“人的美”融为一体，“秋的颂歌”变成“人的颂歌”，变成对高洁人格的颂歌。</a:t>
            </a:r>
            <a:endParaRPr lang="en-US" altLang="zh-CN" sz="4000" b="1" dirty="0" smtClean="0"/>
          </a:p>
          <a:p>
            <a:endParaRPr lang="en-US" altLang="zh-CN" sz="4000" b="1" dirty="0" smtClean="0"/>
          </a:p>
          <a:p>
            <a:r>
              <a:rPr lang="zh-CN" altLang="en-US" sz="4000" b="1" dirty="0"/>
              <a:t>卒章显</a:t>
            </a:r>
            <a:r>
              <a:rPr lang="zh-CN" altLang="en-US" sz="4000" b="1" dirty="0" smtClean="0"/>
              <a:t>志，全文的主旨凸现出来。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79187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900608" y="2996952"/>
            <a:ext cx="11449272" cy="21336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zh-CN" altLang="en-US" sz="5400" b="1" dirty="0">
                <a:solidFill>
                  <a:schemeClr val="accent2"/>
                </a:solidFill>
              </a:rPr>
              <a:t>秀　闲　纯　明　飘　洒</a:t>
            </a:r>
            <a:br>
              <a:rPr lang="zh-CN" altLang="en-US" sz="5400" b="1" dirty="0">
                <a:solidFill>
                  <a:schemeClr val="accent2"/>
                </a:solidFill>
              </a:rPr>
            </a:br>
            <a:r>
              <a:rPr lang="zh-CN" altLang="en-US" sz="5400" b="1" dirty="0">
                <a:solidFill>
                  <a:schemeClr val="accent2"/>
                </a:solidFill>
              </a:rPr>
              <a:t>逸　适　净　澈　潇　脱</a:t>
            </a:r>
          </a:p>
        </p:txBody>
      </p:sp>
      <p:sp>
        <p:nvSpPr>
          <p:cNvPr id="23556" name="WordArt 4"/>
          <p:cNvSpPr>
            <a:spLocks noChangeArrowheads="1" noChangeShapeType="1" noTextEdit="1"/>
          </p:cNvSpPr>
          <p:nvPr/>
        </p:nvSpPr>
        <p:spPr bwMode="auto">
          <a:xfrm>
            <a:off x="395536" y="609600"/>
            <a:ext cx="8208912" cy="28194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C0C0C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华文行楷"/>
                <a:ea typeface="华文行楷"/>
              </a:rPr>
              <a:t>　</a:t>
            </a:r>
          </a:p>
          <a:p>
            <a:pPr algn="ctr"/>
            <a:r>
              <a:rPr lang="zh-CN" altLang="en-US" sz="3600" b="1" kern="10" dirty="0">
                <a:ln w="9525">
                  <a:solidFill>
                    <a:srgbClr val="C0C0C0"/>
                  </a:solidFill>
                  <a:round/>
                  <a:headEnd/>
                  <a:tailEnd/>
                </a:ln>
                <a:solidFill>
                  <a:srgbClr val="FF6600"/>
                </a:solidFill>
                <a:latin typeface="华文行楷"/>
                <a:ea typeface="华文行楷"/>
              </a:rPr>
              <a:t>　</a:t>
            </a:r>
            <a:r>
              <a:rPr lang="zh-CN" altLang="en-US" sz="4000" b="1" kern="10" dirty="0">
                <a:ln w="9525">
                  <a:solidFill>
                    <a:srgbClr val="C0C0C0"/>
                  </a:solidFill>
                  <a:round/>
                  <a:headEnd/>
                  <a:tailEnd/>
                </a:ln>
                <a:latin typeface="华文行楷"/>
                <a:ea typeface="华文行楷"/>
              </a:rPr>
              <a:t>林　云　风　水　鹤　人</a:t>
            </a:r>
            <a:endParaRPr lang="zh-CN" altLang="en-US" sz="3600" b="1" kern="10" dirty="0">
              <a:ln w="9525">
                <a:solidFill>
                  <a:srgbClr val="C0C0C0"/>
                </a:solidFill>
                <a:round/>
                <a:headEnd/>
                <a:tailEnd/>
              </a:ln>
              <a:latin typeface="华文行楷"/>
              <a:ea typeface="华文行楷"/>
            </a:endParaRPr>
          </a:p>
          <a:p>
            <a:pPr algn="ctr"/>
            <a:endParaRPr lang="zh-CN" altLang="en-US" sz="3600" b="1" kern="10" dirty="0">
              <a:ln w="9525">
                <a:solidFill>
                  <a:srgbClr val="C0C0C0"/>
                </a:solidFill>
                <a:round/>
                <a:headEnd/>
                <a:tailEnd/>
              </a:ln>
              <a:solidFill>
                <a:srgbClr val="FF6600"/>
              </a:solidFill>
              <a:latin typeface="华文行楷"/>
              <a:ea typeface="华文行楷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95536" y="260648"/>
            <a:ext cx="8208912" cy="648072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tx1"/>
                </a:solidFill>
              </a:rPr>
              <a:t>总结</a:t>
            </a:r>
            <a:r>
              <a:rPr lang="zh-CN" altLang="en-US" sz="4000" b="1" dirty="0" smtClean="0">
                <a:solidFill>
                  <a:schemeClr val="tx1"/>
                </a:solidFill>
              </a:rPr>
              <a:t>特点：</a:t>
            </a:r>
            <a:endParaRPr lang="zh-CN" altLang="en-US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46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30" y="-1"/>
            <a:ext cx="914973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048" y="-1"/>
            <a:ext cx="9184042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8" y="0"/>
            <a:ext cx="915213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377" y="0"/>
            <a:ext cx="950302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377" y="10953"/>
            <a:ext cx="9471015" cy="6847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071916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8351" y="26064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zh-CN" altLang="en-US" sz="48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本文写作上的特点：</a:t>
            </a:r>
            <a:endParaRPr lang="zh-CN" altLang="en-US" sz="48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32856"/>
            <a:ext cx="9284608" cy="2836912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endParaRPr lang="en-US" altLang="zh-CN" sz="4000" b="1" dirty="0" smtClean="0"/>
          </a:p>
          <a:p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1</a:t>
            </a:r>
            <a:r>
              <a:rPr lang="zh-CN" altLang="en-US" sz="4000" b="1" dirty="0" smtClean="0"/>
              <a:t>）形神兼备，有</a:t>
            </a: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意境美</a:t>
            </a:r>
            <a:r>
              <a:rPr lang="zh-CN" altLang="en-US" sz="4000" b="1" dirty="0" smtClean="0"/>
              <a:t>；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2</a:t>
            </a:r>
            <a:r>
              <a:rPr lang="zh-CN" altLang="en-US" sz="4000" b="1" dirty="0" smtClean="0"/>
              <a:t>）</a:t>
            </a: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借鉴古典词曲</a:t>
            </a:r>
            <a:r>
              <a:rPr lang="zh-CN" altLang="en-US" sz="4000" b="1" dirty="0" smtClean="0"/>
              <a:t>意境，有文化气息；</a:t>
            </a:r>
            <a:endParaRPr lang="en-US" altLang="zh-CN" sz="4000" b="1" dirty="0" smtClean="0"/>
          </a:p>
          <a:p>
            <a:r>
              <a:rPr lang="zh-CN" altLang="en-US" sz="4000" b="1" dirty="0" smtClean="0"/>
              <a:t>（</a:t>
            </a:r>
            <a:r>
              <a:rPr lang="en-US" altLang="zh-CN" sz="4000" b="1" dirty="0" smtClean="0"/>
              <a:t>3</a:t>
            </a:r>
            <a:r>
              <a:rPr lang="zh-CN" altLang="en-US" sz="4000" b="1" dirty="0" smtClean="0"/>
              <a:t>）小语短章，语言朴实，</a:t>
            </a:r>
            <a:r>
              <a:rPr lang="zh-CN" altLang="en-US" sz="40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富有意味</a:t>
            </a:r>
            <a:r>
              <a:rPr lang="zh-CN" altLang="en-US" sz="4000" b="1" dirty="0" smtClean="0"/>
              <a:t>。</a:t>
            </a:r>
            <a:endParaRPr lang="zh-CN" altLang="en-US" sz="4000" b="1" dirty="0"/>
          </a:p>
        </p:txBody>
      </p:sp>
      <p:sp>
        <p:nvSpPr>
          <p:cNvPr id="4" name="笑脸 3"/>
          <p:cNvSpPr/>
          <p:nvPr/>
        </p:nvSpPr>
        <p:spPr>
          <a:xfrm>
            <a:off x="7884368" y="1412776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2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-13997"/>
            <a:ext cx="3322712" cy="1143000"/>
          </a:xfr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l"/>
            <a:r>
              <a:rPr lang="zh-CN" altLang="en-US" sz="5400" b="1" dirty="0" smtClean="0"/>
              <a:t>了解作者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4563108" cy="5733256"/>
          </a:xfr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zh-CN" altLang="en-US" b="1" dirty="0"/>
              <a:t>罗兰，原名靳佩芬，</a:t>
            </a:r>
            <a:r>
              <a:rPr lang="en-US" altLang="zh-CN" b="1" dirty="0"/>
              <a:t>1919</a:t>
            </a:r>
            <a:r>
              <a:rPr lang="zh-CN" altLang="en-US" b="1" dirty="0"/>
              <a:t>年生于宁河县芦台镇。著名台湾作家，名震寰宇的文坛巨匠</a:t>
            </a:r>
            <a:r>
              <a:rPr lang="zh-CN" altLang="en-US" b="1" dirty="0" smtClean="0"/>
              <a:t>。</a:t>
            </a:r>
            <a:endParaRPr lang="en-US" altLang="zh-CN" b="1" dirty="0" smtClean="0"/>
          </a:p>
          <a:p>
            <a:pPr marL="0" indent="0">
              <a:buNone/>
            </a:pPr>
            <a:r>
              <a:rPr lang="zh-CN" altLang="en-US" b="1" dirty="0" smtClean="0"/>
              <a:t>她</a:t>
            </a:r>
            <a:r>
              <a:rPr lang="zh-CN" altLang="en-US" b="1" dirty="0"/>
              <a:t>已出版</a:t>
            </a:r>
            <a:r>
              <a:rPr lang="en-US" altLang="zh-CN" b="1" dirty="0"/>
              <a:t>《</a:t>
            </a:r>
            <a:r>
              <a:rPr lang="zh-CN" altLang="en-US" b="1" dirty="0"/>
              <a:t>罗兰小语</a:t>
            </a:r>
            <a:r>
              <a:rPr lang="en-US" altLang="zh-CN" b="1" dirty="0"/>
              <a:t>》5</a:t>
            </a:r>
            <a:r>
              <a:rPr lang="zh-CN" altLang="en-US" b="1" dirty="0"/>
              <a:t>辑，</a:t>
            </a:r>
            <a:r>
              <a:rPr lang="en-US" altLang="zh-CN" b="1" dirty="0"/>
              <a:t>《</a:t>
            </a:r>
            <a:r>
              <a:rPr lang="zh-CN" altLang="en-US" b="1" dirty="0"/>
              <a:t>罗兰散文</a:t>
            </a:r>
            <a:r>
              <a:rPr lang="en-US" altLang="zh-CN" b="1" dirty="0"/>
              <a:t>》11 </a:t>
            </a:r>
            <a:r>
              <a:rPr lang="zh-CN" altLang="en-US" b="1" dirty="0"/>
              <a:t>辑，</a:t>
            </a:r>
            <a:r>
              <a:rPr lang="en-US" altLang="zh-CN" b="1" dirty="0"/>
              <a:t>《</a:t>
            </a:r>
            <a:r>
              <a:rPr lang="zh-CN" altLang="en-US" b="1" dirty="0"/>
              <a:t>绿色小屋</a:t>
            </a:r>
            <a:r>
              <a:rPr lang="en-US" altLang="zh-CN" b="1" dirty="0"/>
              <a:t>》</a:t>
            </a:r>
            <a:r>
              <a:rPr lang="zh-CN" altLang="en-US" b="1" dirty="0"/>
              <a:t>、</a:t>
            </a:r>
            <a:r>
              <a:rPr lang="en-US" altLang="zh-CN" b="1" dirty="0"/>
              <a:t>《</a:t>
            </a:r>
            <a:r>
              <a:rPr lang="zh-CN" altLang="en-US" b="1" dirty="0"/>
              <a:t>飘雪的春天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等长</a:t>
            </a:r>
            <a:r>
              <a:rPr lang="zh-CN" altLang="en-US" b="1" dirty="0"/>
              <a:t>短篇小说</a:t>
            </a:r>
            <a:r>
              <a:rPr lang="en-US" altLang="zh-CN" b="1" dirty="0"/>
              <a:t>5</a:t>
            </a:r>
            <a:r>
              <a:rPr lang="zh-CN" altLang="en-US" b="1" dirty="0"/>
              <a:t>部，</a:t>
            </a:r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“堪称新传记之范本”</a:t>
            </a:r>
            <a:r>
              <a:rPr lang="zh-CN" altLang="en-US" b="1" dirty="0"/>
              <a:t>的自传性文学</a:t>
            </a:r>
            <a:r>
              <a:rPr lang="en-US" altLang="zh-CN" b="1" dirty="0"/>
              <a:t>《</a:t>
            </a:r>
            <a:r>
              <a:rPr lang="zh-CN" altLang="en-US" b="1" dirty="0"/>
              <a:t>岁月沉沙</a:t>
            </a:r>
            <a:r>
              <a:rPr lang="en-US" altLang="zh-CN" b="1" dirty="0"/>
              <a:t>》</a:t>
            </a:r>
            <a:r>
              <a:rPr lang="zh-CN" altLang="en-US" b="1" dirty="0"/>
              <a:t>三部曲，以及诗论、游记、诗歌 剧、广播作品</a:t>
            </a:r>
            <a:r>
              <a:rPr lang="en-US" altLang="zh-CN" b="1" dirty="0"/>
              <a:t>31</a:t>
            </a:r>
            <a:r>
              <a:rPr lang="zh-CN" altLang="en-US" b="1" dirty="0"/>
              <a:t>部。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108" y="116632"/>
            <a:ext cx="4444094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876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3888432"/>
          </a:xfrm>
          <a:gradFill>
            <a:gsLst>
              <a:gs pos="0">
                <a:schemeClr val="accent1">
                  <a:tint val="66000"/>
                  <a:satMod val="160000"/>
                  <a:alpha val="3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lnSpcReduction="10000"/>
          </a:bodyPr>
          <a:lstStyle/>
          <a:p>
            <a:r>
              <a:rPr lang="zh-CN" altLang="en-US" sz="5800" b="1" dirty="0" smtClean="0"/>
              <a:t>再听课文，体会语言美；</a:t>
            </a:r>
            <a:endParaRPr lang="en-US" altLang="zh-CN" sz="5800" b="1" dirty="0" smtClean="0"/>
          </a:p>
          <a:p>
            <a:endParaRPr lang="en-US" altLang="zh-CN" sz="5800" b="1" dirty="0" smtClean="0"/>
          </a:p>
          <a:p>
            <a:r>
              <a:rPr lang="zh-CN" altLang="en-US" sz="5800" b="1" dirty="0" smtClean="0"/>
              <a:t>借鉴写作方法运用到自己的写作中。</a:t>
            </a:r>
            <a:endParaRPr lang="en-US" altLang="zh-CN" sz="5800" b="1" dirty="0" smtClean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87288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竖卷形 3"/>
          <p:cNvSpPr/>
          <p:nvPr/>
        </p:nvSpPr>
        <p:spPr>
          <a:xfrm>
            <a:off x="1907704" y="116632"/>
            <a:ext cx="1728192" cy="4248472"/>
          </a:xfrm>
          <a:prstGeom prst="verticalScroll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3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本课结束</a:t>
            </a:r>
            <a:endParaRPr lang="zh-CN" altLang="en-US" sz="66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竖卷形 4"/>
          <p:cNvSpPr/>
          <p:nvPr/>
        </p:nvSpPr>
        <p:spPr>
          <a:xfrm>
            <a:off x="4067944" y="1268760"/>
            <a:ext cx="1872208" cy="4320480"/>
          </a:xfrm>
          <a:prstGeom prst="verticalScroll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35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谢谢合作</a:t>
            </a:r>
            <a:endParaRPr lang="zh-CN" altLang="en-US" sz="6600" dirty="0">
              <a:solidFill>
                <a:schemeClr val="tx1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8960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1412776"/>
            <a:ext cx="6573416" cy="1944216"/>
          </a:xfr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r>
              <a:rPr lang="zh-CN" altLang="en-US" sz="1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课时一</a:t>
            </a:r>
            <a:endParaRPr lang="zh-CN" altLang="en-US" sz="1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509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0"/>
            <a:ext cx="8229600" cy="1143000"/>
          </a:xfrm>
          <a:gradFill>
            <a:gsLst>
              <a:gs pos="0">
                <a:schemeClr val="accent1">
                  <a:tint val="66000"/>
                  <a:satMod val="160000"/>
                  <a:alpha val="14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zh-CN" altLang="en-US" sz="6000" b="1" dirty="0" smtClean="0"/>
              <a:t>课时要求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348880"/>
            <a:ext cx="9036496" cy="3124944"/>
          </a:xfrm>
          <a:gradFill>
            <a:gsLst>
              <a:gs pos="0">
                <a:schemeClr val="accent1">
                  <a:tint val="66000"/>
                  <a:satMod val="160000"/>
                  <a:alpha val="14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endParaRPr lang="en-US" altLang="zh-CN" sz="4000" b="1" dirty="0" smtClean="0"/>
          </a:p>
          <a:p>
            <a:r>
              <a:rPr lang="zh-CN" alt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听读课文，圈出生字词；</a:t>
            </a:r>
            <a:endParaRPr lang="en-US" altLang="zh-CN" sz="4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4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理清</a:t>
            </a:r>
            <a:r>
              <a:rPr lang="zh-CN" altLang="en-US" sz="4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脉络，划分段落，总结大意；</a:t>
            </a:r>
            <a:endParaRPr lang="en-US" altLang="zh-CN" sz="44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4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初步体会中心思想和作者表达的感情。</a:t>
            </a:r>
            <a:endParaRPr lang="zh-CN" altLang="en-US" sz="4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秋颂—朗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660232" y="32849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96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87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0" y="980728"/>
            <a:ext cx="8634536" cy="5486400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None/>
            </a:pPr>
            <a:r>
              <a:rPr lang="zh-CN" altLang="en-US" sz="5400" dirty="0"/>
              <a:t>　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眸子</a:t>
            </a:r>
            <a:r>
              <a:rPr lang="zh-CN" altLang="en-US" sz="5400" b="1" dirty="0">
                <a:solidFill>
                  <a:schemeClr val="accent2"/>
                </a:solidFill>
              </a:rPr>
              <a:t>　　</a:t>
            </a:r>
            <a:r>
              <a:rPr lang="zh-CN" altLang="en-US" sz="5400" b="1" dirty="0" smtClean="0">
                <a:solidFill>
                  <a:schemeClr val="accent2"/>
                </a:solidFill>
              </a:rPr>
              <a:t>         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飒爽</a:t>
            </a:r>
            <a:endParaRPr lang="en-US" altLang="zh-CN" sz="6600" b="1" dirty="0" smtClean="0">
              <a:solidFill>
                <a:schemeClr val="accent2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　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秀逸   </a:t>
            </a:r>
            <a:r>
              <a:rPr lang="en-US" altLang="zh-CN" sz="5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5400" b="1" dirty="0">
                <a:solidFill>
                  <a:schemeClr val="accent2"/>
                </a:solidFill>
              </a:rPr>
              <a:t>　　　</a:t>
            </a:r>
            <a:r>
              <a:rPr lang="zh-CN" altLang="en-US" sz="6600" b="1" dirty="0">
                <a:solidFill>
                  <a:schemeClr val="accent2"/>
                </a:solidFill>
              </a:rPr>
              <a:t>酡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红</a:t>
            </a:r>
            <a:endParaRPr lang="en-US" altLang="zh-CN" sz="5400" b="1" dirty="0">
              <a:solidFill>
                <a:schemeClr val="accent2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　</a:t>
            </a:r>
            <a:r>
              <a:rPr lang="zh-CN" altLang="en-US" sz="6600" b="1" dirty="0">
                <a:solidFill>
                  <a:schemeClr val="accent2"/>
                </a:solidFill>
              </a:rPr>
              <a:t>慑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住      </a:t>
            </a:r>
            <a:r>
              <a:rPr lang="en-US" altLang="zh-CN" sz="5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5400" b="1" dirty="0">
                <a:solidFill>
                  <a:schemeClr val="accent2"/>
                </a:solidFill>
              </a:rPr>
              <a:t>　　</a:t>
            </a:r>
            <a:r>
              <a:rPr lang="zh-CN" altLang="en-US" sz="5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寂寥</a:t>
            </a:r>
            <a:endParaRPr lang="en-US" altLang="zh-CN" sz="5400" b="1" dirty="0">
              <a:solidFill>
                <a:schemeClr val="accent2"/>
              </a:solidFill>
            </a:endParaRPr>
          </a:p>
          <a:p>
            <a:pPr algn="just">
              <a:buFont typeface="Wingdings" pitchFamily="2" charset="2"/>
              <a:buNone/>
            </a:pPr>
            <a:r>
              <a:rPr lang="zh-CN" altLang="en-US" sz="5400" b="1" dirty="0">
                <a:solidFill>
                  <a:schemeClr val="accent2"/>
                </a:solidFill>
              </a:rPr>
              <a:t>　</a:t>
            </a:r>
            <a:r>
              <a:rPr lang="zh-CN" altLang="en-US" sz="6600" b="1" dirty="0" smtClean="0">
                <a:solidFill>
                  <a:schemeClr val="accent2"/>
                </a:solidFill>
              </a:rPr>
              <a:t>澹澹               浸染</a:t>
            </a:r>
            <a:endParaRPr lang="zh-CN" altLang="en-US" sz="5400" b="1" dirty="0">
              <a:solidFill>
                <a:schemeClr val="accent2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404664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err="1">
                <a:solidFill>
                  <a:srgbClr val="FF0000"/>
                </a:solidFill>
              </a:rPr>
              <a:t>móu</a:t>
            </a:r>
            <a:endParaRPr lang="zh-CN" altLang="en-US" sz="40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932040" y="202584"/>
            <a:ext cx="13681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err="1">
                <a:solidFill>
                  <a:srgbClr val="FF0000"/>
                </a:solidFill>
              </a:rPr>
              <a:t>sà</a:t>
            </a:r>
            <a:r>
              <a:rPr lang="en-US" altLang="zh-CN" sz="5400" b="1" dirty="0">
                <a:solidFill>
                  <a:schemeClr val="accent2"/>
                </a:solidFill>
              </a:rPr>
              <a:t> </a:t>
            </a:r>
          </a:p>
          <a:p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2555776" y="2420888"/>
            <a:ext cx="1224136" cy="8640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err="1">
                <a:solidFill>
                  <a:srgbClr val="FF0000"/>
                </a:solidFill>
              </a:rPr>
              <a:t>yì</a:t>
            </a:r>
            <a:endParaRPr lang="zh-CN" altLang="en-US" sz="6000" dirty="0"/>
          </a:p>
        </p:txBody>
      </p:sp>
      <p:sp>
        <p:nvSpPr>
          <p:cNvPr id="5" name="椭圆 4"/>
          <p:cNvSpPr/>
          <p:nvPr/>
        </p:nvSpPr>
        <p:spPr>
          <a:xfrm>
            <a:off x="7092280" y="2276872"/>
            <a:ext cx="1656184" cy="86409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err="1">
                <a:solidFill>
                  <a:srgbClr val="FF0000"/>
                </a:solidFill>
              </a:rPr>
              <a:t>tuó</a:t>
            </a:r>
            <a:endParaRPr lang="zh-CN" altLang="en-US" sz="5400" dirty="0"/>
          </a:p>
        </p:txBody>
      </p:sp>
      <p:sp>
        <p:nvSpPr>
          <p:cNvPr id="6" name="圆角矩形 5"/>
          <p:cNvSpPr/>
          <p:nvPr/>
        </p:nvSpPr>
        <p:spPr>
          <a:xfrm>
            <a:off x="2555776" y="3717032"/>
            <a:ext cx="1512168" cy="7200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err="1">
                <a:solidFill>
                  <a:srgbClr val="FF0000"/>
                </a:solidFill>
              </a:rPr>
              <a:t>shè</a:t>
            </a:r>
            <a:endParaRPr lang="zh-CN" altLang="en-US" sz="6000" dirty="0"/>
          </a:p>
        </p:txBody>
      </p:sp>
      <p:sp>
        <p:nvSpPr>
          <p:cNvPr id="7" name="流程图: 可选过程 6"/>
          <p:cNvSpPr/>
          <p:nvPr/>
        </p:nvSpPr>
        <p:spPr>
          <a:xfrm>
            <a:off x="7092280" y="3573016"/>
            <a:ext cx="1656184" cy="720080"/>
          </a:xfrm>
          <a:prstGeom prst="flowChartAlternate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err="1">
                <a:solidFill>
                  <a:srgbClr val="FF0000"/>
                </a:solidFill>
              </a:rPr>
              <a:t>liáo</a:t>
            </a:r>
            <a:endParaRPr lang="zh-CN" altLang="en-US" sz="6000" dirty="0"/>
          </a:p>
        </p:txBody>
      </p:sp>
      <p:sp>
        <p:nvSpPr>
          <p:cNvPr id="8" name="流程图: 过程 7"/>
          <p:cNvSpPr/>
          <p:nvPr/>
        </p:nvSpPr>
        <p:spPr>
          <a:xfrm>
            <a:off x="2555776" y="4869160"/>
            <a:ext cx="1512168" cy="72008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err="1">
                <a:solidFill>
                  <a:srgbClr val="FF0000"/>
                </a:solidFill>
              </a:rPr>
              <a:t>dàn</a:t>
            </a:r>
            <a:r>
              <a:rPr lang="zh-CN" altLang="en-US" b="1" dirty="0">
                <a:solidFill>
                  <a:schemeClr val="accent2"/>
                </a:solidFill>
              </a:rPr>
              <a:t>　</a:t>
            </a:r>
            <a:endParaRPr lang="zh-CN" altLang="en-US" dirty="0"/>
          </a:p>
        </p:txBody>
      </p:sp>
      <p:sp>
        <p:nvSpPr>
          <p:cNvPr id="11" name="笑脸 10"/>
          <p:cNvSpPr/>
          <p:nvPr/>
        </p:nvSpPr>
        <p:spPr>
          <a:xfrm>
            <a:off x="2781300" y="294128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sp>
        <p:nvSpPr>
          <p:cNvPr id="9" name="流程图: 过程 8"/>
          <p:cNvSpPr/>
          <p:nvPr/>
        </p:nvSpPr>
        <p:spPr>
          <a:xfrm>
            <a:off x="7092280" y="4869160"/>
            <a:ext cx="1512168" cy="720080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b="1" dirty="0" err="1">
                <a:solidFill>
                  <a:srgbClr val="FF0000"/>
                </a:solidFill>
              </a:rPr>
              <a:t>jìn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45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-18078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600" b="1" dirty="0" smtClean="0"/>
              <a:t>段落划分</a:t>
            </a:r>
            <a:endParaRPr lang="zh-CN" altLang="en-US" sz="66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517232"/>
          </a:xfrm>
        </p:spPr>
        <p:txBody>
          <a:bodyPr>
            <a:normAutofit/>
          </a:bodyPr>
          <a:lstStyle/>
          <a:p>
            <a:r>
              <a:rPr lang="zh-CN" altLang="en-US" sz="3600" b="1" dirty="0" smtClean="0"/>
              <a:t>第一部分：</a:t>
            </a:r>
            <a:endParaRPr lang="en-US" altLang="zh-CN" sz="3600" b="1" dirty="0" smtClean="0"/>
          </a:p>
          <a:p>
            <a:endParaRPr lang="en-US" altLang="zh-CN" sz="3600" b="1" dirty="0"/>
          </a:p>
          <a:p>
            <a:pPr marL="0" indent="0">
              <a:buNone/>
            </a:pPr>
            <a:endParaRPr lang="en-US" altLang="zh-CN" sz="3600" b="1" dirty="0"/>
          </a:p>
          <a:p>
            <a:endParaRPr lang="en-US" altLang="zh-CN" sz="3600" b="1" dirty="0" smtClean="0"/>
          </a:p>
          <a:p>
            <a:r>
              <a:rPr lang="zh-CN" altLang="en-US" sz="3600" b="1" dirty="0"/>
              <a:t>第二</a:t>
            </a:r>
            <a:r>
              <a:rPr lang="zh-CN" altLang="en-US" sz="3600" b="1" dirty="0" smtClean="0"/>
              <a:t>部分：</a:t>
            </a:r>
            <a:endParaRPr lang="en-US" altLang="zh-CN" sz="3600" b="1" dirty="0"/>
          </a:p>
          <a:p>
            <a:endParaRPr lang="en-US" altLang="zh-CN" sz="3600" b="1" dirty="0" smtClean="0"/>
          </a:p>
        </p:txBody>
      </p:sp>
      <p:sp>
        <p:nvSpPr>
          <p:cNvPr id="4" name="圆角矩形 3"/>
          <p:cNvSpPr/>
          <p:nvPr/>
        </p:nvSpPr>
        <p:spPr>
          <a:xfrm>
            <a:off x="3311860" y="1451822"/>
            <a:ext cx="2232248" cy="504056"/>
          </a:xfrm>
          <a:prstGeom prst="round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4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1-9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）段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31840" y="4077072"/>
            <a:ext cx="2232248" cy="50405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14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</a:rPr>
              <a:t>（</a:t>
            </a:r>
            <a:r>
              <a:rPr lang="en-US" altLang="zh-CN" sz="2800" b="1" dirty="0" smtClean="0">
                <a:solidFill>
                  <a:schemeClr val="tx1"/>
                </a:solidFill>
              </a:rPr>
              <a:t>10-11</a:t>
            </a:r>
            <a:r>
              <a:rPr lang="zh-CN" altLang="en-US" sz="2800" b="1" dirty="0" smtClean="0">
                <a:solidFill>
                  <a:schemeClr val="tx1"/>
                </a:solidFill>
              </a:rPr>
              <a:t>）段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流程图: 终止 7"/>
          <p:cNvSpPr/>
          <p:nvPr/>
        </p:nvSpPr>
        <p:spPr>
          <a:xfrm>
            <a:off x="467544" y="2060848"/>
            <a:ext cx="5688632" cy="1152128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颂秋的美。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9" name="流程图: 终止 8"/>
          <p:cNvSpPr/>
          <p:nvPr/>
        </p:nvSpPr>
        <p:spPr>
          <a:xfrm>
            <a:off x="538943" y="4839748"/>
            <a:ext cx="5688632" cy="1109531"/>
          </a:xfrm>
          <a:prstGeom prst="flowChartTerminator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chemeClr val="tx1"/>
                </a:solidFill>
              </a:rPr>
              <a:t>颂人的美。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12" name="笑脸 11"/>
          <p:cNvSpPr/>
          <p:nvPr/>
        </p:nvSpPr>
        <p:spPr>
          <a:xfrm>
            <a:off x="6679232" y="548680"/>
            <a:ext cx="1061120" cy="1017240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757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1372</Words>
  <Application>Microsoft Office PowerPoint</Application>
  <PresentationFormat>全屏显示(4:3)</PresentationFormat>
  <Paragraphs>183</Paragraphs>
  <Slides>51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51</vt:i4>
      </vt:variant>
    </vt:vector>
  </HeadingPairs>
  <TitlesOfParts>
    <vt:vector size="52" baseType="lpstr">
      <vt:lpstr>Office 主题</vt:lpstr>
      <vt:lpstr>PowerPoint 演示文稿</vt:lpstr>
      <vt:lpstr>提到秋，你能想到什么？ 说出你所知熟知的描写秋的诗句。</vt:lpstr>
      <vt:lpstr>PowerPoint 演示文稿</vt:lpstr>
      <vt:lpstr>秋景欣赏</vt:lpstr>
      <vt:lpstr>了解作者</vt:lpstr>
      <vt:lpstr>课时一</vt:lpstr>
      <vt:lpstr>课时要求</vt:lpstr>
      <vt:lpstr>PowerPoint 演示文稿</vt:lpstr>
      <vt:lpstr>段落划分</vt:lpstr>
      <vt:lpstr>中心思想：</vt:lpstr>
      <vt:lpstr>课时二</vt:lpstr>
      <vt:lpstr>课时要求</vt:lpstr>
      <vt:lpstr>第一段：</vt:lpstr>
      <vt:lpstr>第二段</vt:lpstr>
      <vt:lpstr>赏枫</vt:lpstr>
      <vt:lpstr>画幅展开，先写枫树之美这一大家都熟悉的典型秋景。</vt:lpstr>
      <vt:lpstr>第三段</vt:lpstr>
      <vt:lpstr>秋林的特点：</vt:lpstr>
      <vt:lpstr>第四段</vt:lpstr>
      <vt:lpstr> 先写落日之下，秋林的红枫、天边的暮色、晚风的凉意，构成一幅充满动态感的画面，烘托渲染出一种凄凉之美。</vt:lpstr>
      <vt:lpstr>赏析第3句</vt:lpstr>
      <vt:lpstr>体会文中“慑住”、“奔放”的语境含义。</vt:lpstr>
      <vt:lpstr>第五段</vt:lpstr>
      <vt:lpstr>妙在由一幅画切入，通过画面中物象的选择和布置，运用回忆和联想的手法，把秋天的寂寥写的具体饱满，给人无穷的联想。</vt:lpstr>
      <vt:lpstr>写画作《秋院》，有什么用意?</vt:lpstr>
      <vt:lpstr>第六段</vt:lpstr>
      <vt:lpstr>特点：</vt:lpstr>
      <vt:lpstr>“最耐人寻味”体现了作者什么感情？</vt:lpstr>
      <vt:lpstr>第七段</vt:lpstr>
      <vt:lpstr>写秋风是最纯净的。</vt:lpstr>
      <vt:lpstr>“无需参与，不必留连”表达了什么？</vt:lpstr>
      <vt:lpstr>第八段</vt:lpstr>
      <vt:lpstr>用了两次引用，分别有什么作用？</vt:lpstr>
      <vt:lpstr>PowerPoint 演示文稿</vt:lpstr>
      <vt:lpstr>《沉醉东风·渔父》                                                   元·白朴</vt:lpstr>
      <vt:lpstr>第九段</vt:lpstr>
      <vt:lpstr>赏析“闲云野鹤”这一意象。</vt:lpstr>
      <vt:lpstr>第十段</vt:lpstr>
      <vt:lpstr>“也有某些人，具有这些秋的美”中“美”指什么？</vt:lpstr>
      <vt:lpstr>体会“也必须是这样的人，才能有这样的美”</vt:lpstr>
      <vt:lpstr>段中“拥有一切”与“不想拥有任何”矛盾吗？为什么？</vt:lpstr>
      <vt:lpstr>第十一段</vt:lpstr>
      <vt:lpstr>抒情意味表现在：</vt:lpstr>
      <vt:lpstr>PowerPoint 演示文稿</vt:lpstr>
      <vt:lpstr>赏析“可望而不可即”</vt:lpstr>
      <vt:lpstr>PowerPoint 演示文稿</vt:lpstr>
      <vt:lpstr>秀　闲　纯　明　飘　洒 逸　适　净　澈　潇　脱</vt:lpstr>
      <vt:lpstr>PowerPoint 演示文稿</vt:lpstr>
      <vt:lpstr>本文写作上的特点：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妖妖</dc:creator>
  <cp:lastModifiedBy>Windows 用户</cp:lastModifiedBy>
  <cp:revision>52</cp:revision>
  <dcterms:created xsi:type="dcterms:W3CDTF">2016-11-16T04:36:46Z</dcterms:created>
  <dcterms:modified xsi:type="dcterms:W3CDTF">2016-11-17T05:41:35Z</dcterms:modified>
</cp:coreProperties>
</file>