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60" r:id="rId5"/>
    <p:sldId id="261" r:id="rId6"/>
    <p:sldId id="265" r:id="rId7"/>
    <p:sldId id="267" r:id="rId8"/>
    <p:sldId id="266" r:id="rId9"/>
    <p:sldId id="269" r:id="rId10"/>
    <p:sldId id="268" r:id="rId11"/>
    <p:sldId id="264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6766-9F3A-4E5C-B3BB-EFC12EE2CA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6766-9F3A-4E5C-B3BB-EFC12EE2CA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87133" y="2058227"/>
            <a:ext cx="7817734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 r="61378"/>
          <a:stretch>
            <a:fillRect/>
          </a:stretch>
        </p:blipFill>
        <p:spPr>
          <a:xfrm>
            <a:off x="1842057" y="3224778"/>
            <a:ext cx="2914046" cy="31191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8715" y="545696"/>
            <a:ext cx="3617883" cy="19319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/>
          <a:srcRect l="34257"/>
          <a:stretch>
            <a:fillRect/>
          </a:stretch>
        </p:blipFill>
        <p:spPr>
          <a:xfrm>
            <a:off x="6299606" y="3291599"/>
            <a:ext cx="4960350" cy="3119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87133" y="2914075"/>
            <a:ext cx="7817734" cy="1023532"/>
          </a:xfrm>
        </p:spPr>
        <p:txBody>
          <a:bodyPr anchor="ctr" anchorCtr="0">
            <a:norm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87132" y="3983397"/>
            <a:ext cx="7817735" cy="77797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87133" y="2058227"/>
            <a:ext cx="7817734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 r="61378"/>
          <a:stretch>
            <a:fillRect/>
          </a:stretch>
        </p:blipFill>
        <p:spPr>
          <a:xfrm>
            <a:off x="1842057" y="3224778"/>
            <a:ext cx="2914046" cy="31191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8715" y="545696"/>
            <a:ext cx="3617883" cy="19319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/>
          <a:srcRect l="34257"/>
          <a:stretch>
            <a:fillRect/>
          </a:stretch>
        </p:blipFill>
        <p:spPr>
          <a:xfrm>
            <a:off x="6299606" y="3291599"/>
            <a:ext cx="4960350" cy="311917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187132" y="2045829"/>
            <a:ext cx="7817735" cy="2753944"/>
          </a:xfrm>
        </p:spPr>
        <p:txBody>
          <a:bodyPr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87133" y="2058227"/>
            <a:ext cx="7817734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r="61378"/>
          <a:stretch>
            <a:fillRect/>
          </a:stretch>
        </p:blipFill>
        <p:spPr>
          <a:xfrm>
            <a:off x="1842057" y="3224778"/>
            <a:ext cx="2914046" cy="31191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8715" y="545696"/>
            <a:ext cx="3617883" cy="19319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 l="34257"/>
          <a:stretch>
            <a:fillRect/>
          </a:stretch>
        </p:blipFill>
        <p:spPr>
          <a:xfrm>
            <a:off x="6299606" y="3291599"/>
            <a:ext cx="4960350" cy="3119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87133" y="2045525"/>
            <a:ext cx="7817734" cy="1653067"/>
          </a:xfrm>
        </p:spPr>
        <p:txBody>
          <a:bodyPr anchor="b" anchorCtr="0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187133" y="3710992"/>
            <a:ext cx="7817734" cy="108878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86940" y="3039110"/>
            <a:ext cx="7817485" cy="105156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赏析句子</a:t>
            </a:r>
            <a:endParaRPr lang="zh-CN" altLang="en-US" sz="60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A company is an association or collection of individuals.</a:t>
            </a:r>
            <a:endParaRPr lang="en-US" altLang="zh-CN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186940" y="2114550"/>
            <a:ext cx="7817485" cy="800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threePt" dir="t"/>
            </a:scene3d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中考记叙文考点之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（一）从修辞手法入手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1、步骤：（1）判断修辞手法</a:t>
            </a:r>
            <a:endParaRPr lang="zh-CN" altLang="en-US"/>
          </a:p>
          <a:p>
            <a:r>
              <a:rPr lang="zh-CN" altLang="en-US"/>
              <a:t>                 （2）结合语境并根据修辞手法的作用进行赏析</a:t>
            </a:r>
            <a:endParaRPr lang="zh-CN" altLang="en-US"/>
          </a:p>
          <a:p>
            <a:r>
              <a:rPr lang="zh-CN" altLang="en-US"/>
              <a:t>2、答题规范：</a:t>
            </a:r>
            <a:endParaRPr lang="zh-CN" altLang="en-US"/>
          </a:p>
          <a:p>
            <a:r>
              <a:rPr lang="zh-CN" altLang="en-US"/>
              <a:t>              运用了……修辞手法，生动形象地写出了……（浅层含义），表达了/表现了……（深层含义）</a:t>
            </a:r>
            <a:endParaRPr lang="zh-CN" altLang="en-US"/>
          </a:p>
          <a:p>
            <a:r>
              <a:rPr lang="zh-CN" altLang="en-US"/>
              <a:t>    3、练习：</a:t>
            </a:r>
            <a:endParaRPr lang="zh-CN" altLang="en-US"/>
          </a:p>
          <a:p>
            <a:r>
              <a:rPr lang="zh-CN" altLang="en-US"/>
              <a:t>例1：小草偷偷地从土里钻出来，嫩嫩的，绿绿的。——《春》</a:t>
            </a:r>
            <a:endParaRPr lang="zh-CN" altLang="en-US"/>
          </a:p>
          <a:p>
            <a:r>
              <a:rPr lang="zh-CN" altLang="en-US"/>
              <a:t>这个句子运用了</a:t>
            </a:r>
            <a:r>
              <a:rPr lang="zh-CN" altLang="en-US">
                <a:solidFill>
                  <a:srgbClr val="FF0000"/>
                </a:solidFill>
              </a:rPr>
              <a:t>拟人</a:t>
            </a:r>
            <a:r>
              <a:rPr lang="zh-CN" altLang="en-US"/>
              <a:t>的修辞手法，将小草人格化，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生动形象地</a:t>
            </a:r>
            <a:r>
              <a:rPr lang="zh-CN" altLang="en-US">
                <a:solidFill>
                  <a:schemeClr val="tx1"/>
                </a:solidFill>
              </a:rPr>
              <a:t>写出了</a:t>
            </a:r>
            <a:r>
              <a:rPr lang="zh-CN" altLang="en-US"/>
              <a:t>小草破土而出的情景，表现出小草旺盛的生命力，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表达了</a:t>
            </a:r>
            <a:r>
              <a:rPr lang="zh-CN" altLang="en-US"/>
              <a:t>作者对小草的喜爱与赞美之情。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ut/>
      </p:transition>
    </mc:Choice>
    <mc:Fallback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（二）从描写方法入手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713605"/>
          </a:xfrm>
        </p:spPr>
        <p:txBody>
          <a:bodyPr>
            <a:noAutofit/>
          </a:bodyPr>
          <a:p>
            <a:r>
              <a:rPr lang="zh-CN" altLang="en-US"/>
              <a:t>1、步骤：（1）判断描写对象和使用的描写方法</a:t>
            </a:r>
            <a:endParaRPr lang="zh-CN" altLang="en-US"/>
          </a:p>
          <a:p>
            <a:r>
              <a:rPr lang="zh-CN" altLang="en-US"/>
              <a:t>                 （</a:t>
            </a:r>
            <a:r>
              <a:rPr lang="en-US" altLang="zh-CN"/>
              <a:t>2</a:t>
            </a:r>
            <a:r>
              <a:rPr lang="zh-CN" altLang="en-US"/>
              <a:t>）结合语境并根据描写方法的作用进行赏析</a:t>
            </a:r>
            <a:endParaRPr lang="zh-CN" altLang="en-US"/>
          </a:p>
          <a:p>
            <a:r>
              <a:rPr lang="zh-CN" altLang="en-US"/>
              <a:t>2、答题规范：</a:t>
            </a:r>
            <a:endParaRPr lang="zh-CN" altLang="en-US"/>
          </a:p>
          <a:p>
            <a:r>
              <a:rPr lang="zh-CN" altLang="en-US"/>
              <a:t>              运用了……描写，生动形象地写出了……（浅层含义），表达了/  </a:t>
            </a:r>
            <a:endParaRPr lang="zh-CN" altLang="en-US"/>
          </a:p>
          <a:p>
            <a:r>
              <a:rPr lang="zh-CN" altLang="en-US"/>
              <a:t>表现了……（深层含义）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3、练习：</a:t>
            </a:r>
            <a:endParaRPr lang="zh-CN" altLang="en-US"/>
          </a:p>
          <a:p>
            <a:r>
              <a:rPr lang="zh-CN" altLang="en-US"/>
              <a:t>例2：渐进故乡时，天气又阴晦了，冷风吹进船舱中，鸣鸣的响。从蓬隙向</a:t>
            </a:r>
            <a:endParaRPr lang="zh-CN" altLang="en-US"/>
          </a:p>
          <a:p>
            <a:r>
              <a:rPr lang="zh-CN" altLang="en-US"/>
              <a:t>外一望，苍黄的天底下，远近横着几个萧索的荒村，没有一些活气。——</a:t>
            </a:r>
            <a:endParaRPr lang="zh-CN" altLang="en-US"/>
          </a:p>
          <a:p>
            <a:r>
              <a:rPr lang="zh-CN" altLang="en-US"/>
              <a:t>  《故乡》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66140"/>
            <a:ext cx="10515600" cy="5311140"/>
          </a:xfrm>
        </p:spPr>
        <p:txBody>
          <a:bodyPr/>
          <a:p>
            <a:endParaRPr lang="zh-CN" altLang="en-US"/>
          </a:p>
          <a:p>
            <a:r>
              <a:rPr lang="zh-CN" altLang="en-US"/>
              <a:t>     这个句子运用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自然环境描写</a:t>
            </a:r>
            <a:r>
              <a:rPr lang="zh-CN" altLang="en-US"/>
              <a:t>，生动传神地写出了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故乡衰败荒凉景象</a:t>
            </a:r>
            <a:r>
              <a:rPr lang="zh-CN" altLang="en-US"/>
              <a:t>，表现了我看到这样的故乡时的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悲凉</a:t>
            </a:r>
            <a:r>
              <a:rPr lang="zh-CN" altLang="en-US"/>
              <a:t>的心境。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例3：我父亲的脸色早已煞白，两眼呆直，哑着嗓子说：“啊！啊！原来如此 ……如此……我早就看出来了！……谢谢您，船长。”——《我的叔叔于勒》</a:t>
            </a:r>
            <a:endParaRPr lang="zh-CN" altLang="en-US"/>
          </a:p>
          <a:p>
            <a:r>
              <a:rPr lang="zh-CN" altLang="en-US"/>
              <a:t>    这个句子运用了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神态、语言描写</a:t>
            </a:r>
            <a:r>
              <a:rPr lang="zh-CN" altLang="en-US"/>
              <a:t>，生动形象地写出了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父亲听到于勒叔叔真实情况时的惊慌失措的神情</a:t>
            </a:r>
            <a:r>
              <a:rPr lang="zh-CN" altLang="en-US"/>
              <a:t>，表现了父亲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自私虚伪的心理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2926080" y="4427220"/>
            <a:ext cx="929640" cy="82296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05100" y="5250180"/>
            <a:ext cx="1371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内容</a:t>
            </a:r>
            <a:endParaRPr lang="zh-CN" altLang="en-US" sz="36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左弧形箭头 9"/>
          <p:cNvSpPr/>
          <p:nvPr/>
        </p:nvSpPr>
        <p:spPr>
          <a:xfrm>
            <a:off x="7818120" y="4335780"/>
            <a:ext cx="746760" cy="990600"/>
          </a:xfrm>
          <a:prstGeom prst="curvedRightArrow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08720" y="5021580"/>
            <a:ext cx="11125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性格特征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cover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（三）从表现手法入手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680585"/>
          </a:xfrm>
        </p:spPr>
        <p:txBody>
          <a:bodyPr/>
          <a:p>
            <a:r>
              <a:rPr lang="zh-CN" altLang="en-US"/>
              <a:t>1、步骤：（1）判断表现手法</a:t>
            </a:r>
            <a:endParaRPr lang="zh-CN" altLang="en-US"/>
          </a:p>
          <a:p>
            <a:r>
              <a:rPr lang="zh-CN" altLang="en-US"/>
              <a:t>                （</a:t>
            </a:r>
            <a:r>
              <a:rPr lang="en-US" altLang="zh-CN"/>
              <a:t>2</a:t>
            </a:r>
            <a:r>
              <a:rPr lang="zh-CN" altLang="en-US"/>
              <a:t>）结合语境并根据表现手法的作用进行赏析</a:t>
            </a:r>
            <a:endParaRPr lang="zh-CN" altLang="en-US"/>
          </a:p>
          <a:p>
            <a:r>
              <a:rPr lang="zh-CN" altLang="en-US"/>
              <a:t>2、答题规范：</a:t>
            </a:r>
            <a:endParaRPr lang="zh-CN" altLang="en-US"/>
          </a:p>
          <a:p>
            <a:r>
              <a:rPr lang="zh-CN" altLang="en-US"/>
              <a:t>              运用了……表现手法，生动形象地写出了……（浅层含义），表达了/表现了……（深层含义）</a:t>
            </a:r>
            <a:endParaRPr lang="zh-CN" altLang="en-US"/>
          </a:p>
          <a:p>
            <a:r>
              <a:rPr lang="zh-CN" altLang="en-US"/>
              <a:t>    3、练习：</a:t>
            </a:r>
            <a:endParaRPr lang="zh-CN" altLang="en-US"/>
          </a:p>
          <a:p>
            <a:r>
              <a:rPr lang="zh-CN" altLang="en-US"/>
              <a:t>例4：童年的心思，有时候就是这样窄小如韭菜叶，有时候又是这样没心没肺，把什么都抛到脑后。——《（2016）少年护城河》</a:t>
            </a:r>
            <a:endParaRPr lang="zh-CN" altLang="en-US"/>
          </a:p>
          <a:p>
            <a:r>
              <a:rPr lang="zh-CN" altLang="en-US"/>
              <a:t>       这个句子运用了</a:t>
            </a:r>
            <a:r>
              <a:rPr lang="zh-CN" altLang="en-US">
                <a:solidFill>
                  <a:schemeClr val="tx2">
                    <a:lumMod val="75000"/>
                  </a:schemeClr>
                </a:solidFill>
              </a:rPr>
              <a:t>对比</a:t>
            </a:r>
            <a:r>
              <a:rPr lang="zh-CN" altLang="en-US"/>
              <a:t>的表现手法，将童年时期心思的“窄小”与“没心没肺，把什么都抛到脑后”相对比，生动形象地写出了童年时期的率真，表现了我和大华之间真挚的友谊。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（四）从表达方式入手（不常考）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endParaRPr lang="zh-CN" altLang="en-US"/>
          </a:p>
          <a:p>
            <a:endParaRPr lang="zh-CN" altLang="en-US"/>
          </a:p>
          <a:p>
            <a:r>
              <a:rPr lang="zh-CN" altLang="en-US" sz="3600"/>
              <a:t>1、步骤：（1）判断表达方式</a:t>
            </a:r>
            <a:endParaRPr lang="zh-CN" altLang="en-US" sz="3600"/>
          </a:p>
          <a:p>
            <a:r>
              <a:rPr lang="zh-CN" altLang="en-US" sz="3600"/>
              <a:t>                 （2）结合语境进行赏析</a:t>
            </a:r>
            <a:endParaRPr lang="zh-CN" altLang="en-US" sz="3600"/>
          </a:p>
          <a:p>
            <a:r>
              <a:rPr lang="zh-CN" altLang="en-US" sz="3600"/>
              <a:t>2、答题规范：</a:t>
            </a:r>
            <a:endParaRPr lang="zh-CN" altLang="en-US" sz="3600"/>
          </a:p>
          <a:p>
            <a:r>
              <a:rPr lang="zh-CN" altLang="en-US" sz="3600"/>
              <a:t>         运用了……表达方式，生动形象地写出了……（浅层含义），表达了/表现了……（深层含义）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600"/>
              <a:t>注意事项</a:t>
            </a:r>
            <a:endParaRPr lang="zh-CN" altLang="en-US" sz="6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194810"/>
          </a:xfrm>
        </p:spPr>
        <p:txBody>
          <a:bodyPr/>
          <a:p>
            <a:r>
              <a:rPr lang="zh-CN" altLang="en-US" sz="4800">
                <a:solidFill>
                  <a:srgbClr val="FF0000"/>
                </a:solidFill>
              </a:rPr>
              <a:t>1、思路方法要记牢，选择角度要准确。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zh-CN" altLang="en-US" sz="4800">
                <a:solidFill>
                  <a:srgbClr val="FF0000"/>
                </a:solidFill>
              </a:rPr>
              <a:t>2、回答内容要具体，表达情感扣中心。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zh-CN" altLang="en-US" sz="4800">
                <a:solidFill>
                  <a:srgbClr val="FF0000"/>
                </a:solidFill>
              </a:rPr>
              <a:t>3、浅层含义（画面、现象、情景、神情等），深层含义（哲理、情感、性格、等）</a:t>
            </a:r>
            <a:endParaRPr lang="zh-CN" altLang="en-US" sz="48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作业：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选择适合的角度对下列句子进行赏析。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1.他爬将起来，又拍着手大笑道：“噫！好！我中了！”笑着，不由分说，就往门外飞跑。——《范进中举》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2.然后，几双豹眼，吃傻了一般，呆呆地相互望着，半晌蹦一句重重的陕西话：“美！”——《（二模前练考）舌苔上的记忆》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3.当年刚到商洛工作，但见秦岭深处，层林叠翠，绿浪一波接着一波推向远山；小溪欢歌，清泉一股连着一股汇成激流。水色山魂呈美景，秦风楚韵溢华章。——《（2014）核桃压枝低》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186940" y="1434465"/>
            <a:ext cx="7817485" cy="4018280"/>
          </a:xfrm>
        </p:spPr>
        <p:txBody>
          <a:bodyPr>
            <a:prstTxWarp prst="textStop">
              <a:avLst/>
            </a:prstTxWarp>
            <a:scene3d>
              <a:camera prst="isometricOffAxis1Right"/>
              <a:lightRig rig="threePt" dir="t"/>
            </a:scene3d>
          </a:bodyPr>
          <a:lstStyle/>
          <a:p>
            <a:r>
              <a:rPr lang="zh-CN" altLang="en-US" sz="3200"/>
              <a:t>谢谢！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50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ags/tag15.xml><?xml version="1.0" encoding="utf-8"?>
<p:tagLst xmlns:p="http://schemas.openxmlformats.org/presentationml/2006/main">
  <p:tag name="KSO_WM_TEMPLATE_CATEGORY" val="custom"/>
  <p:tag name="KSO_WM_TEMPLATE_INDEX" val="20185053"/>
  <p:tag name="KSO_WM_UNIT_TYPE" val="a"/>
  <p:tag name="KSO_WM_UNIT_INDEX" val="1"/>
  <p:tag name="KSO_WM_UNIT_ID" val="custom20185053_6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ECTION TITLE"/>
</p:tagLst>
</file>

<file path=ppt/tags/tag16.xml><?xml version="1.0" encoding="utf-8"?>
<p:tagLst xmlns:p="http://schemas.openxmlformats.org/presentationml/2006/main">
  <p:tag name="KSO_WM_TEMPLATE_CATEGORY" val="custom"/>
  <p:tag name="KSO_WM_TEMPLATE_INDEX" val="20185053"/>
  <p:tag name="KSO_WM_TAG_VERSION" val="1.0"/>
  <p:tag name="KSO_WM_SLIDE_ID" val="custom20185053_6"/>
  <p:tag name="KSO_WM_SLIDE_INDEX" val="6"/>
  <p:tag name="KSO_WM_SLIDE_ITEM_CNT" val="1"/>
  <p:tag name="KSO_WM_SLIDE_LAYOUT" val="a_e"/>
  <p:tag name="KSO_WM_SLIDE_LAYOUT_CNT" val="1_1"/>
  <p:tag name="KSO_WM_SLIDE_TYPE" val="sectionTitle"/>
  <p:tag name="KSO_WM_BEAUTIFY_FLAG" val="#wm#"/>
  <p:tag name="KSO_WM_SLIDE_SUBTYPE" val="pureTxt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5053"/>
</p:tagLst>
</file>

<file path=ppt/tags/tag3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85053"/>
  <p:tag name="KSO_WM_TAG_VERSION" val="1.0"/>
  <p:tag name="KSO_WM_TEMPLATE_THUMBS_INDEX" val="1、2、3、4、5、6、10、16、17、18、19、20、"/>
  <p:tag name="KSO_WM_BEAUTIFY_FLAG" val="#wm#"/>
</p:tagLst>
</file>

<file path=ppt/tags/tag4.xml><?xml version="1.0" encoding="utf-8"?>
<p:tagLst xmlns:p="http://schemas.openxmlformats.org/presentationml/2006/main">
  <p:tag name="KSO_WM_TEMPLATE_CATEGORY" val="custom"/>
  <p:tag name="KSO_WM_TEMPLATE_INDEX" val="20185053"/>
  <p:tag name="KSO_WM_UNIT_TYPE" val="a"/>
  <p:tag name="KSO_WM_UNIT_INDEX" val="1"/>
  <p:tag name="KSO_WM_UNIT_ID" val="custom20185053_1*a*1"/>
  <p:tag name="KSO_WM_UNIT_LAYERLEVEL" val="1"/>
  <p:tag name="KSO_WM_UNIT_VALUE" val="12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小清新风格模板"/>
</p:tagLst>
</file>

<file path=ppt/tags/tag5.xml><?xml version="1.0" encoding="utf-8"?>
<p:tagLst xmlns:p="http://schemas.openxmlformats.org/presentationml/2006/main">
  <p:tag name="KSO_WM_TEMPLATE_CATEGORY" val="custom"/>
  <p:tag name="KSO_WM_TEMPLATE_INDEX" val="20185053"/>
  <p:tag name="KSO_WM_UNIT_TYPE" val="b"/>
  <p:tag name="KSO_WM_UNIT_INDEX" val="1"/>
  <p:tag name="KSO_WM_UNIT_ID" val="custom20185053_1*b*1"/>
  <p:tag name="KSO_WM_UNIT_LAYERLEVEL" val="1"/>
  <p:tag name="KSO_WM_UNIT_VALUE" val="66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A company is an association or collection of individuals."/>
</p:tagLst>
</file>

<file path=ppt/tags/tag6.xml><?xml version="1.0" encoding="utf-8"?>
<p:tagLst xmlns:p="http://schemas.openxmlformats.org/presentationml/2006/main">
  <p:tag name="KSO_WM_TEMPLATE_CATEGORY" val="custom"/>
  <p:tag name="KSO_WM_TEMPLATE_INDEX" val="20185053"/>
  <p:tag name="KSO_WM_UNIT_TYPE" val="c"/>
  <p:tag name="KSO_WM_UNIT_INDEX" val="1"/>
  <p:tag name="KSO_WM_UNIT_ID" val="custom20185053_1*c*1"/>
  <p:tag name="KSO_WM_UNIT_LAYERLEVEL" val="1"/>
  <p:tag name="KSO_WM_UNIT_VALUE" val="11"/>
  <p:tag name="KSO_WM_UNIT_HIGHLIGHT" val="0"/>
  <p:tag name="KSO_WM_UNIT_COMPATIBLE" val="1"/>
  <p:tag name="KSO_WM_UNIT_CLEAR" val="0"/>
  <p:tag name="KSO_WM_BEAUTIFY_FLAG" val="#wm#"/>
  <p:tag name="KSO_WM_TAG_VERSION" val="1.0"/>
  <p:tag name="KSO_WM_UNIT_PRESET_TEXT" val="2018"/>
</p:tagLst>
</file>

<file path=ppt/tags/tag7.xml><?xml version="1.0" encoding="utf-8"?>
<p:tagLst xmlns:p="http://schemas.openxmlformats.org/presentationml/2006/main">
  <p:tag name="KSO_WM_TEMPLATE_CATEGORY" val="custom"/>
  <p:tag name="KSO_WM_TEMPLATE_INDEX" val="20185053"/>
  <p:tag name="KSO_WM_TAG_VERSION" val="1.0"/>
  <p:tag name="KSO_WM_SLIDE_ID" val="custom20185053_1"/>
  <p:tag name="KSO_WM_SLIDE_INDEX" val="1"/>
  <p:tag name="KSO_WM_SLIDE_ITEM_CNT" val="2"/>
  <p:tag name="KSO_WM_SLIDE_LAYOUT" val="a_b_c"/>
  <p:tag name="KSO_WM_SLIDE_LAYOUT_CNT" val="1_1_1"/>
  <p:tag name="KSO_WM_SLIDE_TYPE" val="title"/>
  <p:tag name="KSO_WM_TEMPLATE_THUMBS_INDEX" val="1、2、3、4、5、6、10、16、17、18、19、20、"/>
  <p:tag name="KSO_WM_BEAUTIFY_FLAG" val="#wm#"/>
  <p:tag name="KSO_WM_SLIDE_SUBTYPE" val="pureTxt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5053"/>
</p:tagLst>
</file>

<file path=ppt/theme/theme1.xml><?xml version="1.0" encoding="utf-8"?>
<a:theme xmlns:a="http://schemas.openxmlformats.org/drawingml/2006/main" name="Office 主题">
  <a:themeElements>
    <a:clrScheme name="自定义 126">
      <a:dk1>
        <a:srgbClr val="000000"/>
      </a:dk1>
      <a:lt1>
        <a:srgbClr val="FFFFFF"/>
      </a:lt1>
      <a:dk2>
        <a:srgbClr val="FFA1AD"/>
      </a:dk2>
      <a:lt2>
        <a:srgbClr val="FFF3EB"/>
      </a:lt2>
      <a:accent1>
        <a:srgbClr val="FFA1AD"/>
      </a:accent1>
      <a:accent2>
        <a:srgbClr val="FFA1AD"/>
      </a:accent2>
      <a:accent3>
        <a:srgbClr val="FFA1AD"/>
      </a:accent3>
      <a:accent4>
        <a:srgbClr val="FFA1AD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26">
    <a:dk1>
      <a:srgbClr val="000000"/>
    </a:dk1>
    <a:lt1>
      <a:srgbClr val="FFFFFF"/>
    </a:lt1>
    <a:dk2>
      <a:srgbClr val="FFA1AD"/>
    </a:dk2>
    <a:lt2>
      <a:srgbClr val="FFF3EB"/>
    </a:lt2>
    <a:accent1>
      <a:srgbClr val="FFA1AD"/>
    </a:accent1>
    <a:accent2>
      <a:srgbClr val="FFA1AD"/>
    </a:accent2>
    <a:accent3>
      <a:srgbClr val="FFA1AD"/>
    </a:accent3>
    <a:accent4>
      <a:srgbClr val="FFA1AD"/>
    </a:accent4>
    <a:accent5>
      <a:srgbClr val="000000"/>
    </a:accent5>
    <a:accent6>
      <a:srgbClr val="FFFFFF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26">
    <a:dk1>
      <a:srgbClr val="000000"/>
    </a:dk1>
    <a:lt1>
      <a:srgbClr val="FFFFFF"/>
    </a:lt1>
    <a:dk2>
      <a:srgbClr val="FFA1AD"/>
    </a:dk2>
    <a:lt2>
      <a:srgbClr val="FFF3EB"/>
    </a:lt2>
    <a:accent1>
      <a:srgbClr val="FFA1AD"/>
    </a:accent1>
    <a:accent2>
      <a:srgbClr val="FFA1AD"/>
    </a:accent2>
    <a:accent3>
      <a:srgbClr val="FFA1AD"/>
    </a:accent3>
    <a:accent4>
      <a:srgbClr val="FFA1AD"/>
    </a:accent4>
    <a:accent5>
      <a:srgbClr val="000000"/>
    </a:accent5>
    <a:accent6>
      <a:srgbClr val="FFFFFF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1385</Words>
  <Application>WPS 演示</Application>
  <PresentationFormat>宽屏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Office 主题</vt:lpstr>
      <vt:lpstr>赏析句子</vt:lpstr>
      <vt:lpstr>（一）从修辞手法入手</vt:lpstr>
      <vt:lpstr>（二）从描写方法入手</vt:lpstr>
      <vt:lpstr>PowerPoint 演示文稿</vt:lpstr>
      <vt:lpstr>（三）从表现手法入手</vt:lpstr>
      <vt:lpstr>（四）从表达方式入手（不常考）</vt:lpstr>
      <vt:lpstr>注意事项</vt:lpstr>
      <vt:lpstr>作业：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dellpc</dc:creator>
  <cp:lastModifiedBy>忻~动</cp:lastModifiedBy>
  <cp:revision>2</cp:revision>
  <dcterms:created xsi:type="dcterms:W3CDTF">2018-05-07T12:10:00Z</dcterms:created>
  <dcterms:modified xsi:type="dcterms:W3CDTF">2018-05-08T11:16:08Z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