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0.webp" ContentType="image/webp"/>
  <Override PartName="/ppt/media/image11.webp" ContentType="image/webp"/>
  <Override PartName="/ppt/media/image12.webp" ContentType="image/webp"/>
  <Override PartName="/ppt/media/image13.webp" ContentType="image/webp"/>
  <Override PartName="/ppt/media/image14.webp" ContentType="image/webp"/>
  <Override PartName="/ppt/media/image15.webp" ContentType="image/webp"/>
  <Override PartName="/ppt/media/image16.webp" ContentType="image/webp"/>
  <Override PartName="/ppt/media/image17.webp" ContentType="image/webp"/>
  <Override PartName="/ppt/media/image18.webp" ContentType="image/webp"/>
  <Override PartName="/ppt/media/image19.webp" ContentType="image/webp"/>
  <Override PartName="/ppt/media/image2.webp" ContentType="image/webp"/>
  <Override PartName="/ppt/media/image20.webp" ContentType="image/webp"/>
  <Override PartName="/ppt/media/image21.webp" ContentType="image/webp"/>
  <Override PartName="/ppt/media/image22.webp" ContentType="image/webp"/>
  <Override PartName="/ppt/media/image23.webp" ContentType="image/webp"/>
  <Override PartName="/ppt/media/image24.webp" ContentType="image/webp"/>
  <Override PartName="/ppt/media/image25.webp" ContentType="image/webp"/>
  <Override PartName="/ppt/media/image26.webp" ContentType="image/webp"/>
  <Override PartName="/ppt/media/image27.webp" ContentType="image/webp"/>
  <Override PartName="/ppt/media/image28.webp" ContentType="image/webp"/>
  <Override PartName="/ppt/media/image29.webp" ContentType="image/webp"/>
  <Override PartName="/ppt/media/image30.webp" ContentType="image/webp"/>
  <Override PartName="/ppt/media/image31.webp" ContentType="image/webp"/>
  <Override PartName="/ppt/media/image32.webp" ContentType="image/webp"/>
  <Override PartName="/ppt/media/image33.webp" ContentType="image/webp"/>
  <Override PartName="/ppt/media/image34.webp" ContentType="image/webp"/>
  <Override PartName="/ppt/media/image35.webp" ContentType="image/webp"/>
  <Override PartName="/ppt/media/image36.webp" ContentType="image/webp"/>
  <Override PartName="/ppt/media/image37.webp" ContentType="image/webp"/>
  <Override PartName="/ppt/media/image38.webp" ContentType="image/webp"/>
  <Override PartName="/ppt/media/image39.webp" ContentType="image/webp"/>
  <Override PartName="/ppt/media/image4.webp" ContentType="image/webp"/>
  <Override PartName="/ppt/media/image40.webp" ContentType="image/webp"/>
  <Override PartName="/ppt/media/image41.webp" ContentType="image/webp"/>
  <Override PartName="/ppt/media/image42.webp" ContentType="image/webp"/>
  <Override PartName="/ppt/media/image43.webp" ContentType="image/webp"/>
  <Override PartName="/ppt/media/image44.webp" ContentType="image/webp"/>
  <Override PartName="/ppt/media/image5.webp" ContentType="image/webp"/>
  <Override PartName="/ppt/media/image6.webp" ContentType="image/webp"/>
  <Override PartName="/ppt/media/image7.webp" ContentType="image/webp"/>
  <Override PartName="/ppt/media/image8.webp" ContentType="image/webp"/>
  <Override PartName="/ppt/media/image9.webp" ContentType="image/webp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35" r:id="rId3"/>
    <p:sldId id="353" r:id="rId4"/>
    <p:sldId id="354" r:id="rId5"/>
    <p:sldId id="261" r:id="rId6"/>
    <p:sldId id="273" r:id="rId7"/>
    <p:sldId id="274" r:id="rId8"/>
    <p:sldId id="355" r:id="rId9"/>
    <p:sldId id="356" r:id="rId10"/>
    <p:sldId id="357" r:id="rId11"/>
    <p:sldId id="358" r:id="rId13"/>
    <p:sldId id="359" r:id="rId14"/>
    <p:sldId id="360" r:id="rId15"/>
    <p:sldId id="361" r:id="rId16"/>
    <p:sldId id="395" r:id="rId17"/>
    <p:sldId id="363" r:id="rId18"/>
    <p:sldId id="398" r:id="rId19"/>
    <p:sldId id="392" r:id="rId20"/>
    <p:sldId id="400" r:id="rId21"/>
    <p:sldId id="401" r:id="rId22"/>
    <p:sldId id="410" r:id="rId23"/>
    <p:sldId id="436" r:id="rId24"/>
    <p:sldId id="605" r:id="rId25"/>
    <p:sldId id="607" r:id="rId26"/>
    <p:sldId id="443" r:id="rId27"/>
    <p:sldId id="441" r:id="rId28"/>
    <p:sldId id="440" r:id="rId29"/>
    <p:sldId id="438" r:id="rId30"/>
    <p:sldId id="445" r:id="rId31"/>
    <p:sldId id="446" r:id="rId32"/>
    <p:sldId id="447" r:id="rId33"/>
    <p:sldId id="439" r:id="rId34"/>
    <p:sldId id="448" r:id="rId35"/>
    <p:sldId id="449" r:id="rId36"/>
    <p:sldId id="450" r:id="rId37"/>
    <p:sldId id="451" r:id="rId38"/>
    <p:sldId id="452" r:id="rId39"/>
    <p:sldId id="453" r:id="rId40"/>
    <p:sldId id="454" r:id="rId41"/>
    <p:sldId id="455" r:id="rId42"/>
    <p:sldId id="456" r:id="rId43"/>
    <p:sldId id="457" r:id="rId44"/>
    <p:sldId id="458" r:id="rId45"/>
    <p:sldId id="459" r:id="rId46"/>
    <p:sldId id="460" r:id="rId47"/>
    <p:sldId id="462" r:id="rId48"/>
    <p:sldId id="463" r:id="rId49"/>
    <p:sldId id="464" r:id="rId50"/>
    <p:sldId id="461" r:id="rId51"/>
    <p:sldId id="465" r:id="rId52"/>
    <p:sldId id="466" r:id="rId53"/>
    <p:sldId id="476" r:id="rId54"/>
    <p:sldId id="468" r:id="rId55"/>
    <p:sldId id="469" r:id="rId56"/>
    <p:sldId id="470" r:id="rId57"/>
    <p:sldId id="471" r:id="rId58"/>
    <p:sldId id="472" r:id="rId59"/>
    <p:sldId id="473" r:id="rId60"/>
    <p:sldId id="474" r:id="rId61"/>
    <p:sldId id="475" r:id="rId62"/>
    <p:sldId id="467" r:id="rId63"/>
    <p:sldId id="506" r:id="rId64"/>
    <p:sldId id="507" r:id="rId65"/>
    <p:sldId id="508" r:id="rId66"/>
    <p:sldId id="509" r:id="rId67"/>
    <p:sldId id="510" r:id="rId68"/>
    <p:sldId id="511" r:id="rId69"/>
  </p:sldIdLst>
  <p:sldSz cx="12192000" cy="6858000"/>
  <p:notesSz cx="6858000" cy="9144000"/>
  <p:custDataLst>
    <p:tags r:id="rId7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9" userDrawn="1">
          <p15:clr>
            <a:srgbClr val="A4A3A4"/>
          </p15:clr>
        </p15:guide>
        <p15:guide id="2" pos="3795" userDrawn="1">
          <p15:clr>
            <a:srgbClr val="A4A3A4"/>
          </p15:clr>
        </p15:guide>
        <p15:guide id="3" pos="7118" userDrawn="1">
          <p15:clr>
            <a:srgbClr val="A4A3A4"/>
          </p15:clr>
        </p15:guide>
        <p15:guide id="4" pos="75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一点 设计" initials="一点" lastIdx="1" clrIdx="0"/>
  <p:cmAuthor id="2" name="xjj" initials="x" lastIdx="1" clrIdx="1"/>
  <p:cmAuthor id="3" name="lenovo" initials="l" lastIdx="14" clrIdx="2"/>
  <p:cmAuthor id="4" name="admin" initials="a" lastIdx="3" clrIdx="3"/>
  <p:cmAuthor id="5" name="Administrator" initials="A" lastIdx="1" clrIdx="4"/>
  <p:cmAuthor id="6" name="杨 柳" initials="杨" lastIdx="11" clrIdx="5"/>
  <p:cmAuthor id="7" name="soille" initials="s" lastIdx="2" clrIdx="6"/>
  <p:cmAuthor id="0" name="Mia Vida Villanueva" initials="MVV" lastIdx="1" clrIdx="0"/>
  <p:cmAuthor id="8" name="姜伟光" initials="姜" lastIdx="1" clrIdx="0"/>
  <p:cmAuthor id="10" name="weijia" initials="w" lastIdx="1" clrIdx="9"/>
  <p:cmAuthor id="11" name="86187" initials="8" lastIdx="1" clrIdx="10"/>
  <p:cmAuthor id="12" name="zhaoqingju" initials="z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12E4"/>
    <a:srgbClr val="2813A8"/>
    <a:srgbClr val="602B91"/>
    <a:srgbClr val="E3E3E3"/>
    <a:srgbClr val="843C0C"/>
    <a:srgbClr val="453830"/>
    <a:srgbClr val="A2764F"/>
    <a:srgbClr val="3A310F"/>
    <a:srgbClr val="232706"/>
    <a:srgbClr val="5952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86" y="168"/>
      </p:cViewPr>
      <p:guideLst>
        <p:guide orient="horz" pos="2109"/>
        <p:guide pos="3795"/>
        <p:guide pos="7118"/>
        <p:guide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4" Type="http://schemas.openxmlformats.org/officeDocument/2006/relationships/tags" Target="tags/tag35.xml"/><Relationship Id="rId73" Type="http://schemas.openxmlformats.org/officeDocument/2006/relationships/commentAuthors" Target="commentAuthors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7346" name="幻灯片图像占位符 19457"/>
          <p:cNvSpPr>
            <a:spLocks noGrp="1" noRo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</p:spPr>
      </p:sp>
      <p:sp>
        <p:nvSpPr>
          <p:cNvPr id="57347" name="文本占位符 19458"/>
          <p:cNvSpPr>
            <a:spLocks noGrp="1" noRot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vert="horz" wrap="square" lIns="91440" tIns="45720" rIns="91440" bIns="45720" anchor="ctr" anchorCtr="0"/>
          <a:p>
            <a:pPr lvl="0"/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E7DF-E2EE-4E3C-9116-BEC8784C1E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BE6C2-3667-44CB-BA02-EB9755360A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E7DF-E2EE-4E3C-9116-BEC8784C1E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BE6C2-3667-44CB-BA02-EB9755360A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E7DF-E2EE-4E3C-9116-BEC8784C1E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BE6C2-3667-44CB-BA02-EB9755360A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981200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4114800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charset="0"/>
              </a:rPr>
            </a:fld>
            <a:endParaRPr lang="zh-CN" alt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E7DF-E2EE-4E3C-9116-BEC8784C1E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BE6C2-3667-44CB-BA02-EB9755360A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E7DF-E2EE-4E3C-9116-BEC8784C1E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BE6C2-3667-44CB-BA02-EB9755360A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E7DF-E2EE-4E3C-9116-BEC8784C1E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BE6C2-3667-44CB-BA02-EB9755360A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E7DF-E2EE-4E3C-9116-BEC8784C1E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BE6C2-3667-44CB-BA02-EB9755360A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E7DF-E2EE-4E3C-9116-BEC8784C1E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BE6C2-3667-44CB-BA02-EB9755360A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E7DF-E2EE-4E3C-9116-BEC8784C1E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BE6C2-3667-44CB-BA02-EB9755360A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E7DF-E2EE-4E3C-9116-BEC8784C1E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BE6C2-3667-44CB-BA02-EB9755360A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E7DF-E2EE-4E3C-9116-BEC8784C1E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BE6C2-3667-44CB-BA02-EB9755360A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EE7DF-E2EE-4E3C-9116-BEC8784C1E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BE6C2-3667-44CB-BA02-EB9755360A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1" Type="http://schemas.openxmlformats.org/officeDocument/2006/relationships/slideLayout" Target="../slideLayouts/slideLayout12.xml"/><Relationship Id="rId10" Type="http://schemas.openxmlformats.org/officeDocument/2006/relationships/tags" Target="../tags/tag33.xml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web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web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web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web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web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webp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web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web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webp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webp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webp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webp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webp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webp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web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webp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webp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webp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webp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webp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webp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webp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webp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webp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webp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web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webp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webp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webp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webp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webp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webp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webp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webp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webp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webp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webp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webp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webp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webp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webp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webp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webp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22452" y="404177"/>
            <a:ext cx="3136010" cy="1047750"/>
            <a:chOff x="298450" y="2495550"/>
            <a:chExt cx="3136010" cy="1047750"/>
          </a:xfrm>
        </p:grpSpPr>
        <p:sp>
          <p:nvSpPr>
            <p:cNvPr id="3" name="矩形 2"/>
            <p:cNvSpPr/>
            <p:nvPr/>
          </p:nvSpPr>
          <p:spPr>
            <a:xfrm>
              <a:off x="298450" y="2495550"/>
              <a:ext cx="3136010" cy="1047750"/>
            </a:xfrm>
            <a:prstGeom prst="rect">
              <a:avLst/>
            </a:prstGeom>
            <a:solidFill>
              <a:srgbClr val="9E47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50244" y="2696260"/>
              <a:ext cx="2232422" cy="6451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汉仪中宋简" panose="02010600000101010101" charset="-122"/>
                </a:rPr>
                <a:t>背景导入</a:t>
              </a:r>
              <a:endParaRPr lang="zh-CN" altLang="en-US" sz="3600" b="1" dirty="0">
                <a:solidFill>
                  <a:schemeClr val="bg1"/>
                </a:solidFill>
                <a:latin typeface="思源宋体 CN" panose="02020400000000000000" pitchFamily="18" charset="-122"/>
                <a:ea typeface="汉仪中宋简" panose="02010600000101010101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21640" y="1753235"/>
            <a:ext cx="11146790" cy="38614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just">
              <a:lnSpc>
                <a:spcPct val="10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范仲淹因参与改革被贬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于庆历六年写下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岳阳楼记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寄托自己</a:t>
            </a:r>
            <a:r>
              <a:rPr lang="zh-CN" altLang="en-US" sz="35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“先天下之忧而忧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后天下之乐而乐”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的政治理想。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实际上这次改革受到贬谪的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除了范仲淹和滕子京之外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还有范仲淹改革的另一位支持者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北宋大文学家、史学家欧阳修。他因上书为他们辩护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于庆历五年被贬谪到滁州。在此期间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欧阳修在滁州留下了不逊于《岳阳楼记》的千古名篇</a:t>
            </a:r>
            <a:r>
              <a:rPr lang="en-US" altLang="zh-CN" sz="35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《醉翁亭记》。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"/>
          <p:cNvSpPr txBox="1"/>
          <p:nvPr/>
        </p:nvSpPr>
        <p:spPr>
          <a:xfrm>
            <a:off x="401955" y="1097915"/>
            <a:ext cx="11343005" cy="2084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山</a:t>
            </a:r>
            <a:r>
              <a:rPr lang="zh-CN" altLang="en-US"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行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六七里，渐闻水声潺潺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泻出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于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两峰之间者，酿</a:t>
            </a: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泉也。峰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回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路转，有亭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翼然</a:t>
            </a:r>
            <a:r>
              <a:rPr lang="en-US" altLang="zh-CN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  </a:t>
            </a:r>
            <a:r>
              <a:rPr lang="zh-CN" altLang="en-US" sz="3600" b="1" u="sng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临</a:t>
            </a:r>
            <a:r>
              <a:rPr lang="en-US" altLang="zh-CN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于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泉上者，醉翁亭也。</a:t>
            </a: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1955" y="1630680"/>
            <a:ext cx="3900170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名作状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沿着山路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75830" y="762000"/>
            <a:ext cx="14014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从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93495" y="4126865"/>
            <a:ext cx="1045146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沿着山路走六七里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渐渐听到潺潺的水声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从两峰之间飞泻而出的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是酿泉。山势回环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路也跟着转弯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有一座亭子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亭角翘起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像鸟张开翅膀一样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高踞于泉水之上的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那就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是醉翁亭。</a:t>
            </a:r>
            <a:endParaRPr lang="zh-CN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4015" y="4465320"/>
            <a:ext cx="796290" cy="138303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1965" y="4618673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10410" y="2967355"/>
            <a:ext cx="237109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曲折、回环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1070" y="2967355"/>
            <a:ext cx="482409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名作状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像鸟张开翅膀一样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48855" y="2110105"/>
            <a:ext cx="70675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在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74640" y="2110105"/>
            <a:ext cx="197421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居高面下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cxnSp>
        <p:nvCxnSpPr>
          <p:cNvPr id="2" name="肘形连接符 1"/>
          <p:cNvCxnSpPr/>
          <p:nvPr/>
        </p:nvCxnSpPr>
        <p:spPr>
          <a:xfrm>
            <a:off x="4194175" y="1189355"/>
            <a:ext cx="1847215" cy="575945"/>
          </a:xfrm>
          <a:prstGeom prst="bentConnector3">
            <a:avLst>
              <a:gd name="adj1" fmla="val 50017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肘形连接符 2"/>
          <p:cNvCxnSpPr/>
          <p:nvPr/>
        </p:nvCxnSpPr>
        <p:spPr>
          <a:xfrm>
            <a:off x="6502400" y="1227455"/>
            <a:ext cx="3234055" cy="527050"/>
          </a:xfrm>
          <a:prstGeom prst="bentConnector3">
            <a:avLst>
              <a:gd name="adj1" fmla="val 27822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041390" y="1630680"/>
            <a:ext cx="220408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表顺承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就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2490" y="762000"/>
            <a:ext cx="71755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走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/>
      <p:bldP spid="6" grpId="1"/>
      <p:bldP spid="9" grpId="1"/>
      <p:bldP spid="7" grpId="1"/>
      <p:bldP spid="30" grpId="1"/>
      <p:bldP spid="6" grpId="2"/>
      <p:bldP spid="9" grpId="2"/>
      <p:bldP spid="11" grpId="0"/>
      <p:bldP spid="7" grpId="2"/>
      <p:bldP spid="5" grpId="1"/>
      <p:bldP spid="5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"/>
          <p:cNvSpPr txBox="1"/>
          <p:nvPr/>
        </p:nvSpPr>
        <p:spPr>
          <a:xfrm>
            <a:off x="401955" y="1225550"/>
            <a:ext cx="11343005" cy="2748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作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亭者谁？山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之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僧智仙也。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名</a:t>
            </a:r>
            <a:r>
              <a:rPr lang="zh-CN" altLang="en-US"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之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者谁？太守自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谓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也。太</a:t>
            </a: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守与客来饮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于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此，饮少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辄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醉，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年又最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高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，故自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号</a:t>
            </a:r>
            <a:r>
              <a:rPr lang="zh-CN" altLang="en-US"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曰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醉</a:t>
            </a: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翁也。</a:t>
            </a: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4015" y="869950"/>
            <a:ext cx="1049020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建造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73395" y="956945"/>
            <a:ext cx="38004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名作动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取名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命名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93495" y="4126865"/>
            <a:ext cx="1045146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建</a:t>
            </a:r>
            <a:r>
              <a:rPr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造亭的人是谁？是山</a:t>
            </a:r>
            <a:r>
              <a:rPr 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中</a:t>
            </a:r>
            <a:r>
              <a:rPr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的和尚智仙。给它取名的是谁？是太守用自己的别号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醉翁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来命名。太守和宾客来</a:t>
            </a:r>
            <a:r>
              <a:rPr 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到</a:t>
            </a:r>
            <a:r>
              <a:rPr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这里喝酒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只</a:t>
            </a:r>
            <a:r>
              <a:rPr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喝了一点就醉了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而</a:t>
            </a:r>
            <a:r>
              <a:rPr 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且</a:t>
            </a:r>
            <a:r>
              <a:rPr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年龄又最大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所以给自己取个别号叫“醉翁”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4015" y="4465320"/>
            <a:ext cx="796290" cy="138303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1965" y="4618673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80830" y="956945"/>
            <a:ext cx="256413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称呼、命名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16170" y="2308225"/>
            <a:ext cx="76073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就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68460" y="3137535"/>
            <a:ext cx="24765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名作动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取号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78550" y="3137535"/>
            <a:ext cx="237299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表递进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而且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82900" y="1797685"/>
            <a:ext cx="17424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助词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的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78550" y="1797685"/>
            <a:ext cx="237363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代词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代亭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97820" y="2224405"/>
            <a:ext cx="67246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叫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cxnSp>
        <p:nvCxnSpPr>
          <p:cNvPr id="5" name="肘形连接符 4"/>
          <p:cNvCxnSpPr/>
          <p:nvPr/>
        </p:nvCxnSpPr>
        <p:spPr>
          <a:xfrm>
            <a:off x="1944370" y="2667000"/>
            <a:ext cx="1706245" cy="543560"/>
          </a:xfrm>
          <a:prstGeom prst="bentConnector3">
            <a:avLst>
              <a:gd name="adj1" fmla="val 50019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722880" y="3210560"/>
            <a:ext cx="68516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到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13395" y="2224405"/>
            <a:ext cx="66675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大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/>
      <p:bldP spid="6" grpId="1"/>
      <p:bldP spid="9" grpId="1"/>
      <p:bldP spid="7" grpId="1"/>
      <p:bldP spid="30" grpId="1"/>
      <p:bldP spid="6" grpId="2"/>
      <p:bldP spid="9" grpId="2"/>
      <p:bldP spid="11" grpId="0"/>
      <p:bldP spid="7" grpId="2"/>
      <p:bldP spid="8" grpId="1"/>
      <p:bldP spid="8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"/>
          <p:cNvSpPr txBox="1"/>
          <p:nvPr/>
        </p:nvSpPr>
        <p:spPr>
          <a:xfrm>
            <a:off x="481965" y="1612900"/>
            <a:ext cx="11343005" cy="2084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醉翁</a:t>
            </a:r>
            <a:r>
              <a:rPr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之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意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不在酒，</a:t>
            </a:r>
            <a:r>
              <a:rPr sz="3600" b="1" dirty="0">
                <a:solidFill>
                  <a:schemeClr val="tx1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在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乎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山水之间也。山水之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乐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得</a:t>
            </a:r>
            <a:r>
              <a:rPr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之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心</a:t>
            </a:r>
            <a:endParaRPr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sz="3600" b="1" dirty="0">
                <a:solidFill>
                  <a:srgbClr val="2B12E4"/>
                </a:solidFill>
                <a:uFillTx/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      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寓</a:t>
            </a:r>
            <a:r>
              <a:rPr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之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酒也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。</a:t>
            </a: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2105" y="1323975"/>
            <a:ext cx="2308860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意趣、情趣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02125" y="2206625"/>
            <a:ext cx="27266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介词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于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93495" y="4465955"/>
            <a:ext cx="1009332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3600" b="1">
                <a:latin typeface="SimSun-ExtB" panose="02010609060101010101" charset="-122"/>
                <a:ea typeface="SimSun-ExtB" panose="02010609060101010101" charset="-122"/>
              </a:rPr>
              <a:t>醉翁的</a:t>
            </a:r>
            <a:r>
              <a:rPr lang="zh-CN" sz="3600" b="1">
                <a:latin typeface="SimSun-ExtB" panose="02010609060101010101" charset="-122"/>
                <a:ea typeface="SimSun-ExtB" panose="02010609060101010101" charset="-122"/>
              </a:rPr>
              <a:t>情趣</a:t>
            </a:r>
            <a:r>
              <a:rPr altLang="zh-CN" sz="3600" b="1">
                <a:latin typeface="SimSun-ExtB" panose="02010609060101010101" charset="-122"/>
                <a:ea typeface="SimSun-ExtB" panose="02010609060101010101" charset="-122"/>
              </a:rPr>
              <a:t>不在于喝酒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600" b="1">
                <a:latin typeface="SimSun-ExtB" panose="02010609060101010101" charset="-122"/>
                <a:ea typeface="SimSun-ExtB" panose="02010609060101010101" charset="-122"/>
              </a:rPr>
              <a:t>而在</a:t>
            </a:r>
            <a:r>
              <a:rPr lang="zh-CN" sz="3600" b="1">
                <a:latin typeface="SimSun-ExtB" panose="02010609060101010101" charset="-122"/>
                <a:ea typeface="SimSun-ExtB" panose="02010609060101010101" charset="-122"/>
              </a:rPr>
              <a:t>于</a:t>
            </a:r>
            <a:r>
              <a:rPr altLang="zh-CN" sz="3600" b="1">
                <a:latin typeface="SimSun-ExtB" panose="02010609060101010101" charset="-122"/>
                <a:ea typeface="SimSun-ExtB" panose="02010609060101010101" charset="-122"/>
              </a:rPr>
              <a:t>秀丽的山水之间。欣赏山水的乐趣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600" b="1">
                <a:latin typeface="SimSun-ExtB" panose="02010609060101010101" charset="-122"/>
                <a:ea typeface="SimSun-ExtB" panose="02010609060101010101" charset="-122"/>
              </a:rPr>
              <a:t>领会于心间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600" b="1">
                <a:latin typeface="SimSun-ExtB" panose="02010609060101010101" charset="-122"/>
                <a:ea typeface="SimSun-ExtB" panose="02010609060101010101" charset="-122"/>
              </a:rPr>
              <a:t>寄托在酒上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4015" y="4312285"/>
            <a:ext cx="796290" cy="138303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1965" y="4465638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04300" y="1294130"/>
            <a:ext cx="116586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乐趣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78390" y="2206625"/>
            <a:ext cx="111633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领会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32685" y="3557905"/>
            <a:ext cx="113411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寄托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40460" y="2206625"/>
            <a:ext cx="17424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助词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的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519045" y="2573655"/>
            <a:ext cx="37153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代词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指山水之乐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8600" y="3557905"/>
            <a:ext cx="220408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表顺承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就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/>
      <p:bldP spid="6" grpId="1"/>
      <p:bldP spid="9" grpId="1"/>
      <p:bldP spid="7" grpId="1"/>
      <p:bldP spid="30" grpId="1"/>
      <p:bldP spid="6" grpId="2"/>
      <p:bldP spid="9" grpId="2"/>
      <p:bldP spid="11" grpId="0"/>
      <p:bldP spid="7" grpId="2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"/>
          <p:cNvSpPr txBox="1"/>
          <p:nvPr/>
        </p:nvSpPr>
        <p:spPr>
          <a:xfrm>
            <a:off x="374015" y="701675"/>
            <a:ext cx="11343005" cy="311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若夫</a:t>
            </a:r>
            <a:r>
              <a:rPr lang="zh-CN" altLang="en-US" sz="32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日出</a:t>
            </a:r>
            <a:r>
              <a:rPr lang="zh-CN" altLang="en-US" sz="32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lang="zh-CN" altLang="en-US" sz="32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林</a:t>
            </a:r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霏</a:t>
            </a:r>
            <a:r>
              <a:rPr lang="zh-CN" altLang="en-US" sz="32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开</a:t>
            </a:r>
            <a:r>
              <a:rPr lang="zh-CN" altLang="en-US" sz="32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，云</a:t>
            </a:r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归</a:t>
            </a:r>
            <a:r>
              <a:rPr lang="zh-CN" altLang="en-US" sz="32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lang="zh-CN" altLang="en-US" sz="3200" b="1" dirty="0">
                <a:solidFill>
                  <a:srgbClr val="2813A8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岩穴</a:t>
            </a:r>
            <a:r>
              <a:rPr lang="en-US" altLang="zh-CN" sz="3200" b="1" dirty="0">
                <a:solidFill>
                  <a:srgbClr val="602B91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暝</a:t>
            </a:r>
            <a:r>
              <a:rPr lang="zh-CN" altLang="en-US" sz="32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晦</a:t>
            </a:r>
            <a:r>
              <a:rPr lang="zh-CN" altLang="en-US" sz="32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明变化者，山间</a:t>
            </a:r>
            <a:endParaRPr lang="zh-CN" altLang="en-US" sz="32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之</a:t>
            </a:r>
            <a:r>
              <a:rPr lang="zh-CN" altLang="en-US" sz="32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朝暮也。野</a:t>
            </a:r>
            <a:r>
              <a:rPr lang="zh-CN" altLang="en-US" sz="3200" b="1" dirty="0">
                <a:solidFill>
                  <a:srgbClr val="2813A8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芳</a:t>
            </a:r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发</a:t>
            </a:r>
            <a:r>
              <a:rPr lang="zh-CN" altLang="en-US" sz="32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lang="zh-CN" altLang="en-US" sz="32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幽香，</a:t>
            </a:r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佳</a:t>
            </a:r>
            <a:r>
              <a:rPr lang="zh-CN" altLang="en-US" sz="32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木</a:t>
            </a:r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秀</a:t>
            </a:r>
            <a:r>
              <a:rPr lang="zh-CN" altLang="en-US" sz="32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繁阴</a:t>
            </a:r>
            <a:r>
              <a:rPr lang="zh-CN" altLang="en-US" sz="32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，风霜</a:t>
            </a:r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高</a:t>
            </a:r>
            <a:r>
              <a:rPr lang="zh-CN" altLang="en-US" sz="32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洁，水</a:t>
            </a:r>
            <a:r>
              <a:rPr lang="zh-CN" altLang="en-US" sz="3200" b="1" dirty="0">
                <a:solidFill>
                  <a:schemeClr val="tx1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落</a:t>
            </a:r>
            <a:r>
              <a:rPr lang="zh-CN" altLang="en-US" sz="32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endParaRPr lang="zh-CN" altLang="en-US" sz="32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石</a:t>
            </a:r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出</a:t>
            </a:r>
            <a:r>
              <a:rPr lang="zh-CN" altLang="en-US" sz="32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者，山间之四</a:t>
            </a:r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时</a:t>
            </a:r>
            <a:r>
              <a:rPr lang="zh-CN" altLang="en-US" sz="32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也。</a:t>
            </a:r>
            <a:endParaRPr lang="zh-CN" altLang="en-US" sz="32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87955" y="446405"/>
            <a:ext cx="2276475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弥漫的云气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20640" y="1240155"/>
            <a:ext cx="14014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聚拢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82725" y="4184015"/>
            <a:ext cx="1045146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像那太阳出来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树林里的雾气散开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云雾聚拢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山谷就显得昏暗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了。朝则自暗而明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暮则自明而暗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暗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明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变化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不一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就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是山间早晚的景象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。野花开放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有一股清幽的香味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好的树木枝叶繁茂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形成浓密的绿荫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天高气爽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霜色洁白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水面低落下去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石头显露出来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这是山中四季的景色。</a:t>
            </a:r>
            <a:endParaRPr lang="zh-CN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4015" y="4618990"/>
            <a:ext cx="796290" cy="138303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1965" y="4734878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59145" y="446405"/>
            <a:ext cx="11938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山谷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42810" y="1240155"/>
            <a:ext cx="111633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昏暗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86075" y="1645920"/>
            <a:ext cx="11201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开放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87955" y="2465070"/>
            <a:ext cx="7112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花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41950" y="2465070"/>
            <a:ext cx="108013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茂盛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49085" y="2465070"/>
            <a:ext cx="249301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浓密的树荫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04870" y="2821305"/>
            <a:ext cx="11201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季节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84575" y="1240155"/>
            <a:ext cx="11201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散开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8845" y="337185"/>
            <a:ext cx="134239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像那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7960" y="1579880"/>
            <a:ext cx="17424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助词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的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65555" y="1304925"/>
            <a:ext cx="220408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表顺承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就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51265" y="1579880"/>
            <a:ext cx="112395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高爽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7875" y="3600450"/>
            <a:ext cx="115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显露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40955" y="446405"/>
            <a:ext cx="111633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阴暗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62880" y="1645920"/>
            <a:ext cx="70866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/>
      <p:bldP spid="6" grpId="1"/>
      <p:bldP spid="9" grpId="1"/>
      <p:bldP spid="7" grpId="1"/>
      <p:bldP spid="30" grpId="1"/>
      <p:bldP spid="6" grpId="2"/>
      <p:bldP spid="9" grpId="2"/>
      <p:bldP spid="11" grpId="0"/>
      <p:bldP spid="7" grpId="2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"/>
          <p:cNvSpPr txBox="1"/>
          <p:nvPr/>
        </p:nvSpPr>
        <p:spPr>
          <a:xfrm>
            <a:off x="448945" y="2552700"/>
            <a:ext cx="11343005" cy="811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朝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往，暮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归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，四时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之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景不同，</a:t>
            </a:r>
            <a:r>
              <a:rPr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乐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亦无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穷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也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。</a:t>
            </a: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0630" y="2275205"/>
            <a:ext cx="16395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助词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的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93495" y="4465955"/>
            <a:ext cx="1045146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早晨上山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傍晚返回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四季的景色不同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乐趣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也是无穷无尽的。</a:t>
            </a:r>
            <a:endParaRPr lang="zh-CN" altLang="zh-CN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4015" y="4312285"/>
            <a:ext cx="796290" cy="138303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1965" y="4465638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62060" y="3225165"/>
            <a:ext cx="163957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穷尽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6050" y="2275205"/>
            <a:ext cx="153543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表修饰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2455" y="3137535"/>
            <a:ext cx="14014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返回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59040" y="2275205"/>
            <a:ext cx="116586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乐趣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04280" y="3225165"/>
            <a:ext cx="242062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表因果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因而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/>
      <p:bldP spid="9" grpId="1"/>
      <p:bldP spid="7" grpId="1"/>
      <p:bldP spid="30" grpId="1"/>
      <p:bldP spid="9" grpId="2"/>
      <p:bldP spid="7" grpId="2"/>
      <p:bldP spid="2" grpId="1"/>
      <p:bldP spid="2" grpId="2"/>
      <p:bldP spid="3" grpId="1"/>
      <p:bldP spid="3" grpId="2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"/>
          <p:cNvSpPr txBox="1"/>
          <p:nvPr/>
        </p:nvSpPr>
        <p:spPr>
          <a:xfrm>
            <a:off x="569595" y="1344930"/>
            <a:ext cx="11343005" cy="2084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至于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负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者歌于途，行者休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于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树，前者呼，后者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应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</a:t>
            </a: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solidFill>
                <a:srgbClr val="FF0000"/>
              </a:solidFill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伛偻</a:t>
            </a:r>
            <a:r>
              <a:rPr lang="zh-CN" altLang="en-US" sz="3600" b="1" u="sng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提携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，往来</a:t>
            </a:r>
            <a:r>
              <a:rPr lang="zh-CN" altLang="en-US"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不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绝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者，滁人游也。</a:t>
            </a: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1895" y="1000760"/>
            <a:ext cx="657225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背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74140" y="4546600"/>
            <a:ext cx="1045146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至于背着东西的人在路上唱歌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走路的人在树下休息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前面的人呼唤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后面的人应答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老老少少的行人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来来往往络绎不绝的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这是滁州人在出游啊。</a:t>
            </a:r>
            <a:endParaRPr lang="zh-CN" altLang="zh-CN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1955" y="4731385"/>
            <a:ext cx="796290" cy="138303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1965" y="4823778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1965" y="2302510"/>
            <a:ext cx="336296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弯腰曲背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指老人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98245" y="3331210"/>
            <a:ext cx="252412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牵扶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指儿童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391775" y="1000760"/>
            <a:ext cx="1177290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应答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9715" y="921385"/>
            <a:ext cx="657225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在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cxnSp>
        <p:nvCxnSpPr>
          <p:cNvPr id="3" name="肘形连接符 2"/>
          <p:cNvCxnSpPr/>
          <p:nvPr/>
        </p:nvCxnSpPr>
        <p:spPr>
          <a:xfrm>
            <a:off x="3390900" y="1417320"/>
            <a:ext cx="1411605" cy="576580"/>
          </a:xfrm>
          <a:prstGeom prst="bentConnector3">
            <a:avLst>
              <a:gd name="adj1" fmla="val 36932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肘形连接符 7"/>
          <p:cNvCxnSpPr/>
          <p:nvPr/>
        </p:nvCxnSpPr>
        <p:spPr>
          <a:xfrm>
            <a:off x="6118225" y="1417320"/>
            <a:ext cx="1541780" cy="576580"/>
          </a:xfrm>
          <a:prstGeom prst="bentConnector3">
            <a:avLst>
              <a:gd name="adj1" fmla="val 36655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661535" y="2302510"/>
            <a:ext cx="1177290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停止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44925" y="3320415"/>
            <a:ext cx="148780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表修饰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6465" y="1000760"/>
            <a:ext cx="1437640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表过渡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/>
      <p:bldP spid="6" grpId="1"/>
      <p:bldP spid="7" grpId="1"/>
      <p:bldP spid="30" grpId="1"/>
      <p:bldP spid="6" grpId="2"/>
      <p:bldP spid="7" grpId="2"/>
      <p:bldP spid="2" grpId="1"/>
      <p:bldP spid="2" grpId="2"/>
      <p:bldP spid="4" grpId="1"/>
      <p:bldP spid="4" grpId="2"/>
      <p:bldP spid="5" grpId="1"/>
      <p:bldP spid="5" grpId="2"/>
      <p:bldP spid="9" grpId="1"/>
      <p:bldP spid="9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"/>
          <p:cNvSpPr txBox="1"/>
          <p:nvPr/>
        </p:nvSpPr>
        <p:spPr>
          <a:xfrm>
            <a:off x="569595" y="1468120"/>
            <a:ext cx="11343005" cy="2084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临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溪</a:t>
            </a:r>
            <a:r>
              <a:rPr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渔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，溪深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鱼肥，酿泉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为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酒，泉香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酒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洌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，山肴</a:t>
            </a:r>
            <a:endParaRPr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野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蔌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，杂然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前</a:t>
            </a:r>
            <a:r>
              <a:rPr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陈</a:t>
            </a:r>
            <a:r>
              <a:rPr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者，太守宴也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。</a:t>
            </a: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1965" y="1153160"/>
            <a:ext cx="1074420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到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74140" y="4382770"/>
            <a:ext cx="982218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到溪边钓鱼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溪水深鱼儿肥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用泉水酿酒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泉水甜酒水清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山中野味野菜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杂七杂八地陈列在面前的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这是太守的酒宴啊。</a:t>
            </a:r>
            <a:endParaRPr lang="zh-CN" altLang="zh-CN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1955" y="4567555"/>
            <a:ext cx="796290" cy="138303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1965" y="4786948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81835" y="2008505"/>
            <a:ext cx="102616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钓鱼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45205" y="3320415"/>
            <a:ext cx="216535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陈列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摆开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24600" y="1153160"/>
            <a:ext cx="102616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酿造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69475" y="1153160"/>
            <a:ext cx="1074420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清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7415" y="2453640"/>
            <a:ext cx="1074420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菜蔬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18815" y="2453640"/>
            <a:ext cx="357759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名作状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在面前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18815" y="1153160"/>
            <a:ext cx="220408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表并列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又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4065" y="2098040"/>
            <a:ext cx="220408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表并列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又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8245" y="1153160"/>
            <a:ext cx="215011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表顺承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1120" y="3320415"/>
            <a:ext cx="220408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表修饰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地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/>
      <p:bldP spid="6" grpId="1"/>
      <p:bldP spid="7" grpId="1"/>
      <p:bldP spid="30" grpId="1"/>
      <p:bldP spid="6" grpId="2"/>
      <p:bldP spid="7" grpId="2"/>
      <p:bldP spid="4" grpId="1"/>
      <p:bldP spid="4" grpId="2"/>
      <p:bldP spid="5" grpId="1"/>
      <p:bldP spid="5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"/>
          <p:cNvSpPr txBox="1"/>
          <p:nvPr/>
        </p:nvSpPr>
        <p:spPr>
          <a:xfrm>
            <a:off x="374015" y="1029970"/>
            <a:ext cx="11343005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宴</a:t>
            </a: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酣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之乐，非</a:t>
            </a: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丝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非</a:t>
            </a: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竹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</a:t>
            </a: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射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者中，</a:t>
            </a: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弈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者胜，</a:t>
            </a: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觥</a:t>
            </a:r>
            <a:r>
              <a:rPr sz="35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筹</a:t>
            </a: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交错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，起坐</a:t>
            </a:r>
            <a:endParaRPr sz="35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sz="35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喧哗者，众宾欢也。</a:t>
            </a: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苍</a:t>
            </a:r>
            <a:r>
              <a:rPr sz="35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颜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白发，</a:t>
            </a: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颓然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乎其间者，太守醉也</a:t>
            </a:r>
            <a:r>
              <a:rPr lang="zh-CN" altLang="en-US"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。</a:t>
            </a:r>
            <a:endParaRPr lang="zh-CN" altLang="en-US" sz="35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1965" y="729615"/>
            <a:ext cx="2276475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尽兴地喝酒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18765" y="1493520"/>
            <a:ext cx="20186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借代音乐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63345" y="3996690"/>
            <a:ext cx="1045146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宴中尽兴地喝酒的乐趣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不在于音乐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投壶的投中了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下棋的下赢了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酒杯和酒筹交互错杂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起来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又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坐下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大声喧哗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这是宾客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们在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尽情地欢乐。苍老的容颜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头发花白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醉倒在众人中间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是太守喝醉了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zh-CN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4015" y="4465320"/>
            <a:ext cx="796290" cy="138303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1965" y="4618673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20260" y="729615"/>
            <a:ext cx="107886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投壶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02705" y="729615"/>
            <a:ext cx="111633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下棋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80120" y="697230"/>
            <a:ext cx="11201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酒筹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90560" y="1581150"/>
            <a:ext cx="114490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酒杯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35465" y="1581150"/>
            <a:ext cx="194945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交互错杂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20260" y="1954530"/>
            <a:ext cx="107823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苍老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63385" y="2845435"/>
            <a:ext cx="25146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倒下的样子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70305" y="1581150"/>
            <a:ext cx="163957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助词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的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7485" y="1954530"/>
            <a:ext cx="220408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表并列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又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67960" y="2910205"/>
            <a:ext cx="11347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容颜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/>
      <p:bldP spid="6" grpId="1"/>
      <p:bldP spid="9" grpId="1"/>
      <p:bldP spid="7" grpId="1"/>
      <p:bldP spid="30" grpId="1"/>
      <p:bldP spid="6" grpId="2"/>
      <p:bldP spid="9" grpId="2"/>
      <p:bldP spid="11" grpId="0"/>
      <p:bldP spid="7" grpId="2"/>
      <p:bldP spid="2" grpId="1"/>
      <p:bldP spid="2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"/>
          <p:cNvSpPr txBox="1"/>
          <p:nvPr/>
        </p:nvSpPr>
        <p:spPr>
          <a:xfrm>
            <a:off x="569595" y="1344930"/>
            <a:ext cx="11343005" cy="2084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已而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夕阳在山，人影散乱，太守归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宾客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从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也。</a:t>
            </a: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树林阴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翳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，鸣声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上下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，游人去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禽鸟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乐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也。</a:t>
            </a: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48155" y="1022985"/>
            <a:ext cx="1222375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不久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74140" y="4546600"/>
            <a:ext cx="1045146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不久夕阳落到山顶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人影疏疏落落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太守下山回家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宾客跟随在后面。树林枝叶茂密成荫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禽鸟在高处低处鸣叫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游人离去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鸟雀就欢乐起来啊。</a:t>
            </a:r>
            <a:endParaRPr lang="zh-CN" altLang="zh-CN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1955" y="4824095"/>
            <a:ext cx="796290" cy="138303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1965" y="4977448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56385" y="2302510"/>
            <a:ext cx="115760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遮盖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29965" y="3265805"/>
            <a:ext cx="208026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高处低处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32010" y="1022985"/>
            <a:ext cx="1222375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跟从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18120" y="1891665"/>
            <a:ext cx="220408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表顺承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就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96000" y="2409825"/>
            <a:ext cx="220408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表顺承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就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57820" y="3265805"/>
            <a:ext cx="14014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欢乐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/>
      <p:bldP spid="6" grpId="1"/>
      <p:bldP spid="7" grpId="1"/>
      <p:bldP spid="30" grpId="1"/>
      <p:bldP spid="6" grpId="2"/>
      <p:bldP spid="7" grpId="2"/>
      <p:bldP spid="2" grpId="1"/>
      <p:bldP spid="2" grpId="2"/>
      <p:bldP spid="4" grpId="1"/>
      <p:bldP spid="4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"/>
          <p:cNvSpPr txBox="1"/>
          <p:nvPr/>
        </p:nvSpPr>
        <p:spPr>
          <a:xfrm>
            <a:off x="374015" y="739775"/>
            <a:ext cx="11343005" cy="3322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然而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禽鸟知山林之</a:t>
            </a: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乐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</a:t>
            </a: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不知人之</a:t>
            </a: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乐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；人知从太守游</a:t>
            </a:r>
            <a:r>
              <a:rPr sz="35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乐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</a:t>
            </a:r>
            <a:endParaRPr sz="35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sz="35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不知太守</a:t>
            </a:r>
            <a:r>
              <a:rPr sz="35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之</a:t>
            </a: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乐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其</a:t>
            </a:r>
            <a:r>
              <a:rPr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乐</a:t>
            </a:r>
            <a:r>
              <a:rPr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也</a:t>
            </a:r>
            <a:r>
              <a:rPr lang="zh-CN" altLang="en-US"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。醉能同其乐，醒能</a:t>
            </a:r>
            <a:r>
              <a:rPr lang="zh-CN" altLang="en-US" sz="3500" b="1" dirty="0">
                <a:solidFill>
                  <a:schemeClr val="tx1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述</a:t>
            </a:r>
            <a:r>
              <a:rPr lang="zh-CN" altLang="en-US"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以</a:t>
            </a:r>
            <a:r>
              <a:rPr lang="zh-CN" altLang="en-US"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文者，太</a:t>
            </a:r>
            <a:endParaRPr lang="zh-CN" altLang="en-US" sz="35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35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守也。太守</a:t>
            </a:r>
            <a:r>
              <a:rPr lang="zh-CN" altLang="en-US" sz="35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谓</a:t>
            </a:r>
            <a:r>
              <a:rPr lang="zh-CN" altLang="en-US" sz="35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谁？庐陵欧阳修也。</a:t>
            </a:r>
            <a:endParaRPr lang="zh-CN" altLang="en-US" sz="35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5000" y="1694180"/>
            <a:ext cx="5271770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意动用法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以</a:t>
            </a:r>
            <a:r>
              <a:rPr lang="en-US" altLang="zh-CN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…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为乐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63345" y="4279900"/>
            <a:ext cx="1045146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可是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鸟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儿</a:t>
            </a:r>
            <a:r>
              <a:rPr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只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知道山林的乐趣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却不知道游人的乐趣；游人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只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知道跟着太守游玩的乐趣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却不知道太守以游人的快乐为快乐啊。醉了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能够同大家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一起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欢乐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醒来能够用文章记述这事的人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是太守啊。太守是谁？就是庐陵欧阳修啊。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4015" y="4618990"/>
            <a:ext cx="796290" cy="138303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1965" y="4772343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08160" y="2622550"/>
            <a:ext cx="57467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用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75840" y="2943225"/>
            <a:ext cx="144970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为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是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1965" y="1237615"/>
            <a:ext cx="14014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可是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4015" y="2622550"/>
            <a:ext cx="68897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却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18660" y="445135"/>
            <a:ext cx="208026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表转折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却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cxnSp>
        <p:nvCxnSpPr>
          <p:cNvPr id="4" name="肘形连接符 3"/>
          <p:cNvCxnSpPr/>
          <p:nvPr/>
        </p:nvCxnSpPr>
        <p:spPr>
          <a:xfrm>
            <a:off x="8963660" y="2156460"/>
            <a:ext cx="1391285" cy="565150"/>
          </a:xfrm>
          <a:prstGeom prst="bentConnector3">
            <a:avLst>
              <a:gd name="adj1" fmla="val 29712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477635" y="1303020"/>
            <a:ext cx="14014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乐趣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12235" y="2622550"/>
            <a:ext cx="14014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快乐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55850" y="258127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取独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98355" y="348615"/>
            <a:ext cx="220408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表顺承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就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/>
      <p:bldP spid="6" grpId="1"/>
      <p:bldP spid="7" grpId="1"/>
      <p:bldP spid="30" grpId="1"/>
      <p:bldP spid="6" grpId="2"/>
      <p:bldP spid="11" grpId="0"/>
      <p:bldP spid="7" grpId="2"/>
      <p:bldP spid="2" grpId="1"/>
      <p:bldP spid="2" grpId="2"/>
      <p:bldP spid="5" grpId="1"/>
      <p:bldP spid="5" grpId="2"/>
      <p:bldP spid="3" grpId="1"/>
      <p:bldP spid="3" grpId="2"/>
      <p:bldP spid="8" grpId="1"/>
      <p:bldP spid="8" grpId="2"/>
      <p:bldP spid="9" grpId="1"/>
      <p:bldP spid="9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492740" cy="62153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243330" y="130048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一词多义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532" name="文本框 8"/>
          <p:cNvSpPr txBox="1"/>
          <p:nvPr>
            <p:custDataLst>
              <p:tags r:id="rId2"/>
            </p:custDataLst>
          </p:nvPr>
        </p:nvSpPr>
        <p:spPr>
          <a:xfrm>
            <a:off x="516890" y="238760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)谓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左大括号 2"/>
          <p:cNvSpPr/>
          <p:nvPr>
            <p:custDataLst>
              <p:tags r:id="rId3"/>
            </p:custDataLst>
          </p:nvPr>
        </p:nvSpPr>
        <p:spPr>
          <a:xfrm>
            <a:off x="1641475" y="224472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71015" y="1969135"/>
            <a:ext cx="26949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太守自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谓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太守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谓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谁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8"/>
          <p:cNvSpPr txBox="1"/>
          <p:nvPr>
            <p:custDataLst>
              <p:tags r:id="rId4"/>
            </p:custDataLst>
          </p:nvPr>
        </p:nvSpPr>
        <p:spPr>
          <a:xfrm>
            <a:off x="6574790" y="238760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临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左大括号 6"/>
          <p:cNvSpPr/>
          <p:nvPr>
            <p:custDataLst>
              <p:tags r:id="rId5"/>
            </p:custDataLst>
          </p:nvPr>
        </p:nvSpPr>
        <p:spPr>
          <a:xfrm>
            <a:off x="7691755" y="224472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25740" y="1938655"/>
            <a:ext cx="31807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有亭翼然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临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临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溪而渔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8"/>
          <p:cNvSpPr txBox="1"/>
          <p:nvPr>
            <p:custDataLst>
              <p:tags r:id="rId6"/>
            </p:custDataLst>
          </p:nvPr>
        </p:nvSpPr>
        <p:spPr>
          <a:xfrm>
            <a:off x="516890" y="433578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)归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8"/>
          <p:cNvSpPr txBox="1"/>
          <p:nvPr>
            <p:custDataLst>
              <p:tags r:id="rId7"/>
            </p:custDataLst>
          </p:nvPr>
        </p:nvSpPr>
        <p:spPr>
          <a:xfrm>
            <a:off x="6795135" y="433578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秀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左大括号 12"/>
          <p:cNvSpPr/>
          <p:nvPr>
            <p:custDataLst>
              <p:tags r:id="rId8"/>
            </p:custDataLst>
          </p:nvPr>
        </p:nvSpPr>
        <p:spPr>
          <a:xfrm>
            <a:off x="1641475" y="420687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65320" y="2173605"/>
            <a:ext cx="23298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称呼、命名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37710" y="2923540"/>
            <a:ext cx="15093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为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是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22230" y="2173605"/>
            <a:ext cx="18675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居高面下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19995" y="2923540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到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3070" y="3916680"/>
            <a:ext cx="39027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云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归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而岩穴暝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太守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归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而宾客从也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75860" y="4117975"/>
            <a:ext cx="10750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聚拢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69230" y="4901565"/>
            <a:ext cx="13055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返回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左大括号 9"/>
          <p:cNvSpPr/>
          <p:nvPr>
            <p:custDataLst>
              <p:tags r:id="rId9"/>
            </p:custDataLst>
          </p:nvPr>
        </p:nvSpPr>
        <p:spPr>
          <a:xfrm>
            <a:off x="8007350" y="427291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26730" y="3997325"/>
            <a:ext cx="30213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蔚然而深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秀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者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佳木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秀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而繁阴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862945" y="4206875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秀丽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862945" y="4901565"/>
            <a:ext cx="10280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</a:rPr>
              <a:t>茂盛</a:t>
            </a:r>
            <a:endParaRPr sz="3200" b="1">
              <a:solidFill>
                <a:srgbClr val="FF0000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61112" y="207327"/>
            <a:ext cx="7185255" cy="1047750"/>
            <a:chOff x="-3863340" y="2406650"/>
            <a:chExt cx="7185255" cy="1047750"/>
          </a:xfrm>
        </p:grpSpPr>
        <p:sp>
          <p:nvSpPr>
            <p:cNvPr id="23" name="矩形 22"/>
            <p:cNvSpPr/>
            <p:nvPr/>
          </p:nvSpPr>
          <p:spPr>
            <a:xfrm>
              <a:off x="-3863340" y="2406650"/>
              <a:ext cx="3136010" cy="1047750"/>
            </a:xfrm>
            <a:prstGeom prst="rect">
              <a:avLst/>
            </a:prstGeom>
            <a:solidFill>
              <a:srgbClr val="9E47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10996" y="2607151"/>
              <a:ext cx="2910919" cy="82454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-3270576" y="2606725"/>
              <a:ext cx="2232422" cy="6451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汉仪中宋简" panose="02010600000101010101" charset="-122"/>
                </a:rPr>
                <a:t>文言积累</a:t>
              </a:r>
              <a:endParaRPr lang="zh-CN" altLang="en-US" sz="3600" b="1" dirty="0">
                <a:solidFill>
                  <a:schemeClr val="bg1"/>
                </a:solidFill>
                <a:latin typeface="思源宋体 CN" panose="02020400000000000000" pitchFamily="18" charset="-122"/>
                <a:ea typeface="汉仪中宋简" panose="0201060000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  <p:bldP spid="21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文本框 8"/>
          <p:cNvSpPr txBox="1"/>
          <p:nvPr>
            <p:custDataLst>
              <p:tags r:id="rId1"/>
            </p:custDataLst>
          </p:nvPr>
        </p:nvSpPr>
        <p:spPr>
          <a:xfrm>
            <a:off x="36830" y="60769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于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左大括号 2"/>
          <p:cNvSpPr/>
          <p:nvPr>
            <p:custDataLst>
              <p:tags r:id="rId2"/>
            </p:custDataLst>
          </p:nvPr>
        </p:nvSpPr>
        <p:spPr>
          <a:xfrm>
            <a:off x="1244600" y="531495"/>
            <a:ext cx="123825" cy="1050290"/>
          </a:xfrm>
          <a:prstGeom prst="leftBrace">
            <a:avLst>
              <a:gd name="adj1" fmla="val 69743"/>
              <a:gd name="adj2" fmla="val 50000"/>
            </a:avLst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1595" y="408305"/>
            <a:ext cx="4067810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而泻出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于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两峰之间者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太守与客来饮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于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此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行者休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于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树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8"/>
          <p:cNvSpPr txBox="1"/>
          <p:nvPr>
            <p:custDataLst>
              <p:tags r:id="rId3"/>
            </p:custDataLst>
          </p:nvPr>
        </p:nvSpPr>
        <p:spPr>
          <a:xfrm>
            <a:off x="5801995" y="589915"/>
            <a:ext cx="1331595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者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左大括号 6"/>
          <p:cNvSpPr/>
          <p:nvPr>
            <p:custDataLst>
              <p:tags r:id="rId4"/>
            </p:custDataLst>
          </p:nvPr>
        </p:nvSpPr>
        <p:spPr>
          <a:xfrm>
            <a:off x="6885940" y="531495"/>
            <a:ext cx="123825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56120" y="2094865"/>
            <a:ext cx="5753100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山水之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乐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游人去而禽鸟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乐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而不知太守之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乐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其乐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8"/>
          <p:cNvSpPr txBox="1"/>
          <p:nvPr>
            <p:custDataLst>
              <p:tags r:id="rId5"/>
            </p:custDataLst>
          </p:nvPr>
        </p:nvSpPr>
        <p:spPr>
          <a:xfrm>
            <a:off x="5724525" y="244538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乐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左大括号 12"/>
          <p:cNvSpPr/>
          <p:nvPr>
            <p:custDataLst>
              <p:tags r:id="rId6"/>
            </p:custDataLst>
          </p:nvPr>
        </p:nvSpPr>
        <p:spPr>
          <a:xfrm>
            <a:off x="6929120" y="2291715"/>
            <a:ext cx="200025" cy="136525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70805" y="465455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从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86350" y="965200"/>
            <a:ext cx="14420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到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27920" y="2085340"/>
            <a:ext cx="20408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乐趣</a:t>
            </a:r>
            <a:endParaRPr sz="32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13775" y="3586480"/>
            <a:ext cx="35547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意动用法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以…为乐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29120" y="304165"/>
            <a:ext cx="3522980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深秀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者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琅琊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也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作亭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者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谁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997440" y="334010"/>
            <a:ext cx="15843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表判断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86190" y="894080"/>
            <a:ext cx="32823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表判断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…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的人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20630" y="2658110"/>
            <a:ext cx="11696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ea typeface="黑体" panose="02010609060101010101" charset="-122"/>
              </a:rPr>
              <a:t>欢乐</a:t>
            </a:r>
            <a:endParaRPr lang="zh-CN" sz="32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6" name="文本框 8"/>
          <p:cNvSpPr txBox="1"/>
          <p:nvPr>
            <p:custDataLst>
              <p:tags r:id="rId7"/>
            </p:custDataLst>
          </p:nvPr>
        </p:nvSpPr>
        <p:spPr>
          <a:xfrm>
            <a:off x="36830" y="251079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开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9" name="左大括号 18"/>
          <p:cNvSpPr/>
          <p:nvPr>
            <p:custDataLst>
              <p:tags r:id="rId8"/>
            </p:custDataLst>
          </p:nvPr>
        </p:nvSpPr>
        <p:spPr>
          <a:xfrm>
            <a:off x="1244600" y="2369820"/>
            <a:ext cx="123825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31595" y="2291715"/>
            <a:ext cx="3963035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若夫日出而林霏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开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连月不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开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671695" y="2308225"/>
            <a:ext cx="10528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ea typeface="黑体" panose="02010609060101010101" charset="-122"/>
              </a:rPr>
              <a:t>散开</a:t>
            </a:r>
            <a:endParaRPr sz="32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85870" y="2881630"/>
            <a:ext cx="20161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ea typeface="黑体" panose="02010609060101010101" charset="-122"/>
              </a:rPr>
              <a:t>天气放晴</a:t>
            </a:r>
            <a:endParaRPr sz="32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2" name="文本框 8"/>
          <p:cNvSpPr txBox="1"/>
          <p:nvPr>
            <p:custDataLst>
              <p:tags r:id="rId9"/>
            </p:custDataLst>
          </p:nvPr>
        </p:nvSpPr>
        <p:spPr>
          <a:xfrm>
            <a:off x="36830" y="476504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左大括号 9"/>
          <p:cNvSpPr/>
          <p:nvPr>
            <p:custDataLst>
              <p:tags r:id="rId10"/>
            </p:custDataLst>
          </p:nvPr>
        </p:nvSpPr>
        <p:spPr>
          <a:xfrm>
            <a:off x="1228725" y="4170045"/>
            <a:ext cx="139700" cy="2362835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44600" y="4055110"/>
            <a:ext cx="575310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望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蔚然而深秀者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醉翁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意不在酒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得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心而寓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酒也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ym typeface="+mn-ea"/>
              </a:rPr>
              <a:t>而不知太守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之</a:t>
            </a:r>
            <a:r>
              <a:rPr lang="zh-CN" altLang="en-US" sz="3200" b="1">
                <a:sym typeface="+mn-ea"/>
              </a:rPr>
              <a:t>乐其乐也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ym typeface="+mn-ea"/>
              </a:rPr>
              <a:t>已而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之</a:t>
            </a:r>
            <a:r>
              <a:rPr lang="zh-CN" altLang="en-US" sz="3200" b="1">
                <a:sym typeface="+mn-ea"/>
              </a:rPr>
              <a:t>细柳军</a:t>
            </a:r>
            <a:endParaRPr lang="zh-CN" altLang="en-US" sz="3200" b="1"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17895" y="4054475"/>
            <a:ext cx="34867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助词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调节音节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17895" y="4549775"/>
            <a:ext cx="15855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助词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17895" y="5039995"/>
            <a:ext cx="37153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指山水之乐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017895" y="5516245"/>
            <a:ext cx="25958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助词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取独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30595" y="6025515"/>
            <a:ext cx="28555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到、往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213350" y="1477645"/>
            <a:ext cx="14420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  <p:bldP spid="21" grpId="0"/>
      <p:bldP spid="4" grpId="0"/>
      <p:bldP spid="26" grpId="0"/>
      <p:bldP spid="27" grpId="0"/>
      <p:bldP spid="22" grpId="0"/>
      <p:bldP spid="23" grpId="0"/>
      <p:bldP spid="25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64490" y="100330"/>
            <a:ext cx="116020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而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作连词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表示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并列顺承转折修饰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递进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因果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；</a:t>
            </a:r>
            <a:r>
              <a:rPr 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并列译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又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和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顺承译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就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然后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修饰译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地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递进译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而且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因果译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因而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。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  <a:sym typeface="+mn-ea"/>
            </a:endParaRPr>
          </a:p>
        </p:txBody>
      </p:sp>
      <p:sp>
        <p:nvSpPr>
          <p:cNvPr id="43018" name="文本框 97290"/>
          <p:cNvSpPr txBox="1"/>
          <p:nvPr/>
        </p:nvSpPr>
        <p:spPr>
          <a:xfrm>
            <a:off x="1198245" y="1198563"/>
            <a:ext cx="437896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望之蔚然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深秀者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溪深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鱼肥</a:t>
            </a:r>
            <a:r>
              <a:rPr lang="en-US" altLang="zh-CN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泉香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酒洌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起坐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喧哗者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5" name="文本框 97289"/>
          <p:cNvSpPr txBox="1"/>
          <p:nvPr/>
        </p:nvSpPr>
        <p:spPr>
          <a:xfrm>
            <a:off x="547370" y="1174115"/>
            <a:ext cx="650875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并列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又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013" name="左大括号 97285"/>
          <p:cNvSpPr/>
          <p:nvPr/>
        </p:nvSpPr>
        <p:spPr>
          <a:xfrm>
            <a:off x="1144905" y="1339850"/>
            <a:ext cx="161925" cy="1353820"/>
          </a:xfrm>
          <a:prstGeom prst="leftBrace">
            <a:avLst>
              <a:gd name="adj1" fmla="val 550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3022" name="文本框 97294"/>
          <p:cNvSpPr txBox="1"/>
          <p:nvPr/>
        </p:nvSpPr>
        <p:spPr>
          <a:xfrm>
            <a:off x="6732905" y="1177290"/>
            <a:ext cx="512508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水声潺潺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泻出于两峰之间</a:t>
            </a:r>
            <a:r>
              <a:rPr lang="en-US" altLang="zh-CN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得之心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寓之酒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日出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林霏开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云归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岩穴暝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野芳发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幽香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佳木秀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繁阴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水落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石出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临溪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渔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太守归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宾客从也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游人去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禽鸟乐也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人知从太守游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5" name="左大括号 97287"/>
          <p:cNvSpPr/>
          <p:nvPr/>
        </p:nvSpPr>
        <p:spPr>
          <a:xfrm>
            <a:off x="6590665" y="1341755"/>
            <a:ext cx="142240" cy="5173980"/>
          </a:xfrm>
          <a:prstGeom prst="leftBrace">
            <a:avLst>
              <a:gd name="adj1" fmla="val 27435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9709" name="文本框 97293"/>
          <p:cNvSpPr txBox="1"/>
          <p:nvPr/>
        </p:nvSpPr>
        <p:spPr>
          <a:xfrm>
            <a:off x="6134418" y="3348673"/>
            <a:ext cx="598487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顺承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1" name="文本框 97283"/>
          <p:cNvSpPr txBox="1"/>
          <p:nvPr/>
        </p:nvSpPr>
        <p:spPr>
          <a:xfrm>
            <a:off x="1198245" y="2871470"/>
            <a:ext cx="43116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Times New Roman" panose="02020603050405020304" charset="0"/>
                <a:ea typeface="宋体" panose="02010600030101010101" pitchFamily="2" charset="-122"/>
              </a:rPr>
              <a:t>不知人之乐</a:t>
            </a:r>
            <a:r>
              <a:rPr lang="zh-CN" altLang="en-US" sz="3200" b="1" dirty="0">
                <a:latin typeface="Times New Roman" panose="02020603050405020304" charset="0"/>
                <a:ea typeface="宋体" panose="02010600030101010101" pitchFamily="2" charset="-122"/>
              </a:rPr>
              <a:t>           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Times New Roman" panose="02020603050405020304" charset="0"/>
                <a:ea typeface="宋体" panose="02010600030101010101" pitchFamily="2" charset="-122"/>
              </a:rPr>
              <a:t>不知太守之乐其乐也</a:t>
            </a:r>
            <a:endParaRPr lang="zh-CN" altLang="en-US" sz="3200" b="1" dirty="0">
              <a:solidFill>
                <a:srgbClr val="11111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3014" name="左大括号 97286"/>
          <p:cNvSpPr/>
          <p:nvPr/>
        </p:nvSpPr>
        <p:spPr>
          <a:xfrm>
            <a:off x="1144588" y="3081973"/>
            <a:ext cx="144462" cy="792162"/>
          </a:xfrm>
          <a:prstGeom prst="leftBrace">
            <a:avLst>
              <a:gd name="adj1" fmla="val 4523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9712" name="文本框 97297"/>
          <p:cNvSpPr txBox="1"/>
          <p:nvPr/>
        </p:nvSpPr>
        <p:spPr>
          <a:xfrm>
            <a:off x="547370" y="2927985"/>
            <a:ext cx="5219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转折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023" name="文本框 97296"/>
          <p:cNvSpPr txBox="1"/>
          <p:nvPr/>
        </p:nvSpPr>
        <p:spPr>
          <a:xfrm>
            <a:off x="1197928" y="4076700"/>
            <a:ext cx="274574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朝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往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暮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归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往来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不绝者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杂然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前陈者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6" name="左大括号 97288"/>
          <p:cNvSpPr/>
          <p:nvPr/>
        </p:nvSpPr>
        <p:spPr>
          <a:xfrm>
            <a:off x="1115378" y="4252278"/>
            <a:ext cx="217487" cy="1152525"/>
          </a:xfrm>
          <a:prstGeom prst="leftBrace">
            <a:avLst>
              <a:gd name="adj1" fmla="val 4371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9713" name="文本框 97289"/>
          <p:cNvSpPr txBox="1"/>
          <p:nvPr/>
        </p:nvSpPr>
        <p:spPr>
          <a:xfrm>
            <a:off x="494030" y="4082415"/>
            <a:ext cx="650875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修饰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地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019" name="文本框 97291"/>
          <p:cNvSpPr txBox="1"/>
          <p:nvPr/>
        </p:nvSpPr>
        <p:spPr>
          <a:xfrm>
            <a:off x="2953703" y="5651818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年又最高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8" name="文本框 97292"/>
          <p:cNvSpPr txBox="1"/>
          <p:nvPr/>
        </p:nvSpPr>
        <p:spPr>
          <a:xfrm>
            <a:off x="364490" y="5642610"/>
            <a:ext cx="25895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表递进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而且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4020" y="6274435"/>
            <a:ext cx="24669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而</a:t>
            </a:r>
            <a:r>
              <a:rPr lang="zh-CN" altLang="en-US" sz="3200" b="1" dirty="0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乐亦无穷</a:t>
            </a:r>
            <a:endParaRPr lang="zh-CN" altLang="en-US" sz="3200" b="1" dirty="0">
              <a:solidFill>
                <a:srgbClr val="11111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97292"/>
          <p:cNvSpPr txBox="1"/>
          <p:nvPr/>
        </p:nvSpPr>
        <p:spPr>
          <a:xfrm>
            <a:off x="364490" y="6274435"/>
            <a:ext cx="25895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表因果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因而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0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0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71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71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70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70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bldLvl="0" animBg="1"/>
      <p:bldP spid="43018" grpId="0"/>
      <p:bldP spid="43022" grpId="0"/>
      <p:bldP spid="43015" grpId="0" animBg="1"/>
      <p:bldP spid="29709" grpId="0"/>
      <p:bldP spid="43011" grpId="0"/>
      <p:bldP spid="43014" grpId="0" bldLvl="0" animBg="1"/>
      <p:bldP spid="29712" grpId="0"/>
      <p:bldP spid="43016" grpId="0" bldLvl="0" animBg="1"/>
      <p:bldP spid="43019" grpId="0"/>
      <p:bldP spid="6" grpId="0"/>
      <p:bldP spid="4302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5721985" y="1953895"/>
            <a:ext cx="59461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状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像鸟张开翅膀一样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5" name="Rectangle 2"/>
          <p:cNvSpPr txBox="1"/>
          <p:nvPr>
            <p:custDataLst>
              <p:tags r:id="rId1"/>
            </p:custDataLst>
          </p:nvPr>
        </p:nvSpPr>
        <p:spPr>
          <a:xfrm>
            <a:off x="1146810" y="796925"/>
            <a:ext cx="3653155" cy="4318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词类活用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29" name="Text Box 3"/>
          <p:cNvSpPr txBox="1"/>
          <p:nvPr/>
        </p:nvSpPr>
        <p:spPr>
          <a:xfrm>
            <a:off x="1146810" y="1228725"/>
            <a:ext cx="4575175" cy="47796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山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行六七里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有亭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翼然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临于泉上者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之者谁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故自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号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曰醉翁也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临溪而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渔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杂然而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陈者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而不知太守之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乐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其乐  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1985" y="1308735"/>
            <a:ext cx="36645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状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沿着山路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21985" y="2599055"/>
            <a:ext cx="36645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名作动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取名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命名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17565" y="5248275"/>
            <a:ext cx="50698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意动用法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以……为乐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21985" y="3357245"/>
            <a:ext cx="4662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取号</a:t>
            </a:r>
            <a:endParaRPr 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21985" y="4002405"/>
            <a:ext cx="4044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钓鱼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21985" y="4603115"/>
            <a:ext cx="36645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状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在面前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7" grpId="0"/>
      <p:bldP spid="11" grpId="0"/>
      <p:bldP spid="12" grpId="0"/>
      <p:bldP spid="13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77875" y="798830"/>
            <a:ext cx="10800715" cy="51409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也</a:t>
            </a:r>
            <a:r>
              <a:rPr lang="en-US" altLang="zh-CN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字有的表示判断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有的表示陈述。</a:t>
            </a:r>
            <a:r>
              <a:rPr lang="zh-CN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朗读下列语句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结合上下文体会</a:t>
            </a:r>
            <a:r>
              <a:rPr 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也</a:t>
            </a:r>
            <a:r>
              <a:rPr lang="en-US" altLang="zh-CN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6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字表达的语气</a:t>
            </a:r>
            <a:r>
              <a:rPr lang="zh-CN" altLang="en-US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。</a:t>
            </a:r>
            <a:endParaRPr lang="zh-CN" altLang="en-US" sz="3600" b="1" dirty="0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>
              <a:lnSpc>
                <a:spcPct val="650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altLang="zh-CN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1.</a:t>
            </a:r>
            <a:r>
              <a:rPr lang="zh-CN" altLang="en-US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环滁皆山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也</a:t>
            </a:r>
            <a:r>
              <a:rPr lang="zh-CN" altLang="en-US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。</a:t>
            </a:r>
            <a:endParaRPr lang="zh-CN" altLang="en-US" sz="3600" b="1" dirty="0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>
              <a:lnSpc>
                <a:spcPct val="650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altLang="zh-CN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2.</a:t>
            </a:r>
            <a:r>
              <a:rPr lang="zh-CN" altLang="en-US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望之蔚然而深秀者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琅琊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也</a:t>
            </a:r>
            <a:r>
              <a:rPr lang="zh-CN" altLang="en-US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。</a:t>
            </a:r>
            <a:endParaRPr lang="zh-CN" altLang="en-US" sz="3600" b="1" dirty="0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>
              <a:lnSpc>
                <a:spcPct val="650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altLang="zh-CN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3.作亭者谁？山之僧智仙</a:t>
            </a:r>
            <a:r>
              <a:rPr lang="en-US" altLang="zh-CN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也</a:t>
            </a:r>
            <a:r>
              <a:rPr lang="en-US" altLang="zh-CN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。</a:t>
            </a:r>
            <a:endParaRPr lang="en-US" altLang="zh-CN" sz="3600" b="1" dirty="0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>
              <a:lnSpc>
                <a:spcPct val="650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altLang="zh-CN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4.名之者谁？太守自谓</a:t>
            </a:r>
            <a:r>
              <a:rPr lang="en-US" altLang="zh-CN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也</a:t>
            </a:r>
            <a:r>
              <a:rPr lang="en-US" altLang="zh-CN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。</a:t>
            </a:r>
            <a:endParaRPr lang="en-US" altLang="zh-CN" sz="3600" b="1" dirty="0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>
              <a:lnSpc>
                <a:spcPct val="650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altLang="zh-CN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5.醉翁之意不在酒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在乎山水之间</a:t>
            </a:r>
            <a:r>
              <a:rPr lang="en-US" altLang="zh-CN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也</a:t>
            </a:r>
            <a:r>
              <a:rPr lang="en-US" altLang="zh-CN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。</a:t>
            </a:r>
            <a:endParaRPr lang="en-US" altLang="zh-CN" sz="3600" b="1" dirty="0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>
              <a:lnSpc>
                <a:spcPct val="650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altLang="zh-CN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6.山水之乐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得之心而寓之酒</a:t>
            </a:r>
            <a:r>
              <a:rPr lang="en-US" altLang="zh-CN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也</a:t>
            </a:r>
            <a:r>
              <a:rPr lang="en-US" altLang="zh-CN" sz="36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。</a:t>
            </a:r>
            <a:endParaRPr lang="en-US" altLang="zh-CN" sz="3600" b="1" dirty="0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>
              <a:spcBef>
                <a:spcPts val="1800"/>
              </a:spcBef>
            </a:pPr>
            <a:endParaRPr lang="zh-CN" altLang="en-US" sz="3600" b="1" dirty="0">
              <a:latin typeface="新宋体" panose="02010609030101010101" charset="-122"/>
              <a:ea typeface="新宋体" panose="02010609030101010101" charset="-122"/>
              <a:sym typeface="+mn-ea"/>
            </a:endParaRPr>
          </a:p>
        </p:txBody>
      </p:sp>
      <p:sp>
        <p:nvSpPr>
          <p:cNvPr id="13" name="左大括号 12"/>
          <p:cNvSpPr/>
          <p:nvPr/>
        </p:nvSpPr>
        <p:spPr>
          <a:xfrm flipH="1">
            <a:off x="6678295" y="2063750"/>
            <a:ext cx="233680" cy="2212975"/>
          </a:xfrm>
          <a:prstGeom prst="leftBrace">
            <a:avLst>
              <a:gd name="adj1" fmla="val 8333"/>
              <a:gd name="adj2" fmla="val 50014"/>
            </a:avLst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11975" y="2792095"/>
            <a:ext cx="519303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di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表示判断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sz="3600" b="1" i="0" u="none" strike="noStrike" kern="0" cap="none" spc="0" normalizeH="0" baseline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语气</a:t>
            </a:r>
            <a:r>
              <a:rPr kumimoji="0" lang="zh-CN" sz="3600" b="1" i="0" u="none" strike="noStrike" kern="0" cap="none" spc="0" normalizeH="0" baseline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更为肯定</a:t>
            </a:r>
            <a:endParaRPr kumimoji="0" lang="zh-CN" sz="3600" b="1" i="0" u="none" strike="noStrike" kern="0" cap="none" spc="0" normalizeH="0" baseline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 flipH="1">
            <a:off x="8043545" y="4403725"/>
            <a:ext cx="201930" cy="100711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45475" y="4276725"/>
            <a:ext cx="25101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表示陈述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sz="3600" b="1" i="0" u="none" strike="noStrike" kern="0" cap="none" spc="0" normalizeH="0" baseline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语气</a:t>
            </a:r>
            <a:r>
              <a:rPr kumimoji="0" lang="zh-CN" sz="3600" b="1" i="0" u="none" strike="noStrike" kern="0" cap="none" spc="0" normalizeH="0" baseline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较和缓</a:t>
            </a:r>
            <a:endParaRPr kumimoji="0" lang="zh-CN" sz="3600" b="1" i="0" u="none" strike="noStrike" kern="0" cap="none" spc="0" normalizeH="0" baseline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8" grpId="0"/>
      <p:bldP spid="3" grpId="0" bldLvl="0" animBg="1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矩形 18433"/>
          <p:cNvSpPr/>
          <p:nvPr/>
        </p:nvSpPr>
        <p:spPr>
          <a:xfrm>
            <a:off x="2674938" y="0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algn="ctr"/>
            <a:endParaRPr lang="zh-CN" altLang="en-US" sz="4400" dirty="0">
              <a:solidFill>
                <a:schemeClr val="accent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105" name="图片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6" name="图片 105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7" name="图片 106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8" name="图片 107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9" name="图片 108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00100" y="1228090"/>
            <a:ext cx="10652125" cy="39522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0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学习目标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zh-CN" sz="3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了解作者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掌握文言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实词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及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虚词</a:t>
            </a:r>
            <a:r>
              <a:rPr lang="en-US" altLang="zh-CN" sz="35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5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而</a:t>
            </a:r>
            <a:r>
              <a:rPr lang="en-US" altLang="zh-CN" sz="35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的意义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用法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重点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信息还原画面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体会醉翁亭的自然景物之美；品读写景句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感悟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醉翁亭的自然景物之妙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重难点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35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分析与</a:t>
            </a:r>
            <a:r>
              <a:rPr lang="en-US" altLang="zh-CN" sz="3500" b="1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乐</a:t>
            </a:r>
            <a:r>
              <a:rPr lang="en-US" altLang="zh-CN" sz="3500" b="1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有关的人与事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理解</a:t>
            </a:r>
            <a:r>
              <a:rPr lang="en-US" altLang="zh-CN" sz="3500" b="1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乐</a:t>
            </a:r>
            <a:r>
              <a:rPr lang="en-US" altLang="zh-CN" sz="3500" b="1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的不同境界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探究</a:t>
            </a:r>
            <a:r>
              <a:rPr lang="en-US" altLang="zh-CN" sz="3500" b="1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乐</a:t>
            </a:r>
            <a:r>
              <a:rPr lang="en-US" altLang="zh-CN" sz="3500" b="1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的深层意蕴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感悟作者“与民同乐”的情怀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难点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0" name="图片 109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1" name="Text Box 27"/>
          <p:cNvSpPr txBox="1"/>
          <p:nvPr/>
        </p:nvSpPr>
        <p:spPr>
          <a:xfrm>
            <a:off x="7680325" y="3860800"/>
            <a:ext cx="12954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zh-CN" altLang="en-US" sz="3600" b="1" dirty="0">
              <a:solidFill>
                <a:srgbClr val="FFFF00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  <p:pic>
        <p:nvPicPr>
          <p:cNvPr id="111" name="图片 110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" name="图片 111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3" name="图片 112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5" name="图片 114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6" name="图片 115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7" name="图片 116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8" name="图片 117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9" name="图片 118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7877" y="103187"/>
            <a:ext cx="3136010" cy="1047750"/>
            <a:chOff x="298450" y="2495550"/>
            <a:chExt cx="3136010" cy="1047750"/>
          </a:xfrm>
        </p:grpSpPr>
        <p:sp>
          <p:nvSpPr>
            <p:cNvPr id="3" name="矩形 2"/>
            <p:cNvSpPr/>
            <p:nvPr/>
          </p:nvSpPr>
          <p:spPr>
            <a:xfrm>
              <a:off x="298450" y="2495550"/>
              <a:ext cx="3136010" cy="1047750"/>
            </a:xfrm>
            <a:prstGeom prst="rect">
              <a:avLst/>
            </a:prstGeom>
            <a:solidFill>
              <a:srgbClr val="9E47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10996" y="2607151"/>
              <a:ext cx="2910919" cy="82454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50244" y="2696260"/>
              <a:ext cx="2232422" cy="6451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汉仪中宋简" panose="02010600000101010101" charset="-122"/>
                </a:rPr>
                <a:t>作者简介</a:t>
              </a:r>
              <a:endParaRPr lang="zh-CN" altLang="en-US" sz="3600" b="1" dirty="0">
                <a:solidFill>
                  <a:schemeClr val="bg1"/>
                </a:solidFill>
                <a:latin typeface="思源宋体 CN" panose="02020400000000000000" pitchFamily="18" charset="-122"/>
                <a:ea typeface="汉仪中宋简" panose="02010600000101010101" charset="-122"/>
              </a:endParaRPr>
            </a:p>
          </p:txBody>
        </p:sp>
      </p:grpSp>
      <p:pic>
        <p:nvPicPr>
          <p:cNvPr id="102" name="图片 101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949325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0" name="图片 119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1" name="图片 120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" name="图片 121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3" name="图片 122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4" name="图片 123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5" name="图片 124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7" name="图片 126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8" name="图片 127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9" name="图片 128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0" name="图片 129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723265" y="1498600"/>
            <a:ext cx="1072832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环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滁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皆山也。其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西南诸峰，林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壑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尤美。望之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蔚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然而深秀者，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琅琊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也。山行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六七里，渐闻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水声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潺潺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泻出于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两峰之间者，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酿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泉也。峰回路转，有亭翼然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临于泉上者，醉翁亭也。作亭者谁？山之僧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智仙也。名之者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谁？太守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自谓也。太守与客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来饮于此，饮少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辄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醉，而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年又最高，故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自号曰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醉翁也。醉翁之意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不在酒，在乎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山水之间也。山水之乐，得之心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而寓之酒也。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0997" y="297497"/>
            <a:ext cx="3136010" cy="1047750"/>
            <a:chOff x="298450" y="2495550"/>
            <a:chExt cx="3136010" cy="1047750"/>
          </a:xfrm>
        </p:grpSpPr>
        <p:sp>
          <p:nvSpPr>
            <p:cNvPr id="23" name="矩形 22"/>
            <p:cNvSpPr/>
            <p:nvPr/>
          </p:nvSpPr>
          <p:spPr>
            <a:xfrm>
              <a:off x="298450" y="2495550"/>
              <a:ext cx="3136010" cy="1047750"/>
            </a:xfrm>
            <a:prstGeom prst="rect">
              <a:avLst/>
            </a:prstGeom>
            <a:solidFill>
              <a:srgbClr val="9E47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10996" y="2607151"/>
              <a:ext cx="2910919" cy="82454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50244" y="2696260"/>
              <a:ext cx="2232422" cy="6451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汉仪中宋简" panose="02010600000101010101" charset="-122"/>
                </a:rPr>
                <a:t>朗读课文</a:t>
              </a:r>
              <a:endParaRPr lang="zh-CN" altLang="en-US" sz="3600" b="1" dirty="0">
                <a:solidFill>
                  <a:schemeClr val="bg1"/>
                </a:solidFill>
                <a:latin typeface="思源宋体 CN" panose="02020400000000000000" pitchFamily="18" charset="-122"/>
                <a:ea typeface="汉仪中宋简" panose="02010600000101010101" charset="-122"/>
              </a:endParaRPr>
            </a:p>
          </p:txBody>
        </p:sp>
      </p:grpSp>
      <p:sp>
        <p:nvSpPr>
          <p:cNvPr id="13316" name="文本框 1"/>
          <p:cNvSpPr txBox="1"/>
          <p:nvPr/>
        </p:nvSpPr>
        <p:spPr>
          <a:xfrm>
            <a:off x="4174490" y="498475"/>
            <a:ext cx="6226175" cy="629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5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读准节奏</a:t>
            </a:r>
            <a:r>
              <a:rPr lang="zh-CN" altLang="zh-CN" sz="35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读出停顿。</a:t>
            </a:r>
            <a:endParaRPr lang="zh-CN" altLang="en-US" sz="35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981835" y="1233805"/>
            <a:ext cx="919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chú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7264400" y="1233805"/>
            <a:ext cx="690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hè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9851390" y="1233805"/>
            <a:ext cx="1364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w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è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i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2190750" y="1969135"/>
            <a:ext cx="22853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l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y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l"/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8698865" y="1984375"/>
            <a:ext cx="1363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ch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3747135" y="2783840"/>
            <a:ext cx="1363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ni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à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ng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8084185" y="4189095"/>
            <a:ext cx="919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zhé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1" name="图片 130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" name="图片 132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2" name="图片 131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4" name="图片 133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5" name="图片 134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6" name="图片 135"/>
          <p:cNvPicPr/>
          <p:nvPr/>
        </p:nvPicPr>
        <p:blipFill>
          <a:blip r:embed="rId1"/>
          <a:stretch>
            <a:fillRect/>
          </a:stretch>
        </p:blipFill>
        <p:spPr>
          <a:xfrm>
            <a:off x="952500" y="5334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" name="图片 101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" name="图片 102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 descr="背景图案&#10;&#10;描述已自动生成"/>
          <p:cNvPicPr>
            <a:picLocks noChangeAspect="1"/>
          </p:cNvPicPr>
          <p:nvPr/>
        </p:nvPicPr>
        <p:blipFill>
          <a:blip r:embed="rId1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34365" y="1501140"/>
            <a:ext cx="10923905" cy="479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    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若夫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日出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而林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霏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开，云归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而岩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穴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暝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晦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明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变化者，山间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朝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暮也。野芳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发而幽香，佳木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秀而繁阴，风霜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高洁，水落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而石出者，山间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之四时也。朝而往，暮而归，四时之景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不同，而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乐亦无穷也。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8" name="文本框 3"/>
          <p:cNvSpPr txBox="1"/>
          <p:nvPr/>
        </p:nvSpPr>
        <p:spPr>
          <a:xfrm>
            <a:off x="4798060" y="1353185"/>
            <a:ext cx="77152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fēi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8084185" y="1353185"/>
            <a:ext cx="919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xué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03665" y="1353185"/>
            <a:ext cx="1388110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míng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0193655" y="1353185"/>
            <a:ext cx="1364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huì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10660" y="2352040"/>
            <a:ext cx="15589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z</a:t>
            </a: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h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o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4" name="图片 103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5" name="图片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6" name="图片 105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7" name="图片 106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8" name="图片 107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9" name="图片 108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0" name="图片 109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1224" y="1024654"/>
            <a:ext cx="10369549" cy="5111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至于负者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歌于途，行者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休于树，前者呼，后者应，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伛偻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提携，往来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而不绝者，滁人游也。临溪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而渔，溪深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而鱼肥。酿泉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为酒，泉香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而酒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洌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；山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肴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野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蔌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，杂然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而前陈者，太守宴也。宴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酣/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之乐，非丝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非竹，射者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弈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者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胜，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觥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筹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交错，起坐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而喧哗者，众宾欢也。苍颜白发，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颓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然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乎其间者，太守醉也。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69620" y="1588770"/>
            <a:ext cx="1574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yǔ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lǚ</a:t>
            </a:r>
            <a:endParaRPr kumimoji="0" lang="en-US" altLang="zh-CN" sz="3600" i="0" kern="1200" cap="none" spc="0" normalizeH="0" baseline="0" noProof="0" dirty="0" err="1">
              <a:solidFill>
                <a:srgbClr val="FF0000"/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7318375" y="2559685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liè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377870" y="2472617"/>
            <a:ext cx="113502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y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o</a:t>
            </a:r>
            <a:endParaRPr kumimoji="0" lang="en-US" altLang="zh-CN" sz="3600" i="0" kern="1200" cap="none" spc="0" normalizeH="0" baseline="0" noProof="0" dirty="0" err="1">
              <a:solidFill>
                <a:srgbClr val="FF0000"/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9392285" y="2472690"/>
            <a:ext cx="665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sù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53710" y="3331210"/>
            <a:ext cx="11347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h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n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269615" y="4210685"/>
            <a:ext cx="24491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gōng chóu</a:t>
            </a:r>
            <a:endParaRPr kumimoji="0" lang="en-US" altLang="zh-CN" sz="3600" i="0" kern="1200" cap="none" spc="0" normalizeH="0" baseline="0" noProof="0" dirty="0" err="1">
              <a:solidFill>
                <a:srgbClr val="FF0000"/>
              </a:solidFill>
              <a:latin typeface="Arial" panose="020B0604020202020204" pitchFamily="34" charset="0"/>
              <a:ea typeface="思源黑体 CN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836545" y="5022850"/>
            <a:ext cx="690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tuí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772920" y="4145915"/>
            <a:ext cx="713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yì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3260" y="892810"/>
            <a:ext cx="10825480" cy="4797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已而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夕阳在山，人影散乱，太守归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而宾客从也。树林阴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翳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，鸣声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上下，游人去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而禽鸟乐也。然而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禽鸟知山林之乐，而不知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人之乐；人知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从太守游而乐，而不知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太守之乐其乐也。醉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能同其乐，醒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能述以文者，太守也。太守谓谁？庐陵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欧阳修也。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2054225" y="1646555"/>
            <a:ext cx="713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yì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"/>
          <p:cNvSpPr txBox="1"/>
          <p:nvPr/>
        </p:nvSpPr>
        <p:spPr>
          <a:xfrm>
            <a:off x="482600" y="2276475"/>
            <a:ext cx="11343005" cy="2084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环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滁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皆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山也。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其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西南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诸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峰，林</a:t>
            </a:r>
            <a:r>
              <a:rPr lang="zh-CN" altLang="en-US"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壑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尤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美，望之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蔚然</a:t>
            </a: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而</a:t>
            </a:r>
            <a:r>
              <a:rPr lang="zh-CN" altLang="en-US" sz="3600" b="1" dirty="0">
                <a:solidFill>
                  <a:schemeClr val="tx1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深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秀</a:t>
            </a:r>
            <a:r>
              <a:rPr lang="zh-CN" altLang="en-US" sz="3600" b="1" dirty="0"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者，琅琊也。</a:t>
            </a:r>
            <a:endParaRPr lang="zh-CN" altLang="en-US" sz="3600" b="1" dirty="0"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8780" y="2011680"/>
            <a:ext cx="1135620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环绕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45690" y="2845435"/>
            <a:ext cx="7067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都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74140" y="5253355"/>
            <a:ext cx="1045146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环绕着滁州城的都是山。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那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西南方的众山峰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树林和山谷尤其优美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一眼望去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树木茂盛又幽深秀丽的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是琅琊山。</a:t>
            </a:r>
            <a:endParaRPr lang="zh-CN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1955" y="5106670"/>
            <a:ext cx="796290" cy="138303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1965" y="5255578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0997" y="409257"/>
            <a:ext cx="3136010" cy="1047750"/>
            <a:chOff x="298450" y="2495550"/>
            <a:chExt cx="3136010" cy="1047750"/>
          </a:xfrm>
        </p:grpSpPr>
        <p:sp>
          <p:nvSpPr>
            <p:cNvPr id="23" name="矩形 22"/>
            <p:cNvSpPr/>
            <p:nvPr/>
          </p:nvSpPr>
          <p:spPr>
            <a:xfrm>
              <a:off x="298450" y="2495550"/>
              <a:ext cx="3136010" cy="1047750"/>
            </a:xfrm>
            <a:prstGeom prst="rect">
              <a:avLst/>
            </a:prstGeom>
            <a:solidFill>
              <a:srgbClr val="9E47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10996" y="2607151"/>
              <a:ext cx="2910919" cy="82454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50244" y="2696260"/>
              <a:ext cx="2232422" cy="6451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汉仪中宋简" panose="02010600000101010101" charset="-122"/>
                </a:rPr>
                <a:t>疏通文意</a:t>
              </a:r>
              <a:endParaRPr lang="zh-CN" altLang="en-US" sz="3600" b="1" dirty="0">
                <a:solidFill>
                  <a:schemeClr val="bg1"/>
                </a:solidFill>
                <a:latin typeface="思源宋体 CN" panose="02020400000000000000" pitchFamily="18" charset="-122"/>
                <a:ea typeface="汉仪中宋简" panose="02010600000101010101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040630" y="2011680"/>
            <a:ext cx="142557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众、各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67955" y="2845435"/>
            <a:ext cx="10712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尤其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803765" y="1913890"/>
            <a:ext cx="22606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茂盛的样子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62990" y="4196715"/>
            <a:ext cx="109093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秀丽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0030" y="3261360"/>
            <a:ext cx="220408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表并列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又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22465" y="2011680"/>
            <a:ext cx="109601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山谷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11320" y="2845435"/>
            <a:ext cx="167386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代词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那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/>
      <p:bldP spid="6" grpId="1"/>
      <p:bldP spid="9" grpId="1"/>
      <p:bldP spid="7" grpId="1"/>
      <p:bldP spid="30" grpId="1"/>
      <p:bldP spid="6" grpId="2"/>
      <p:bldP spid="9" grpId="2"/>
      <p:bldP spid="11" grpId="0"/>
      <p:bldP spid="7" grpId="2"/>
      <p:bldP spid="3" grpId="1"/>
      <p:bldP spid="3" grpId="2"/>
    </p:bldLst>
  </p:timing>
</p:sld>
</file>

<file path=ppt/tags/tag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5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commondata" val="eyJoZGlkIjoiZjM1MDU3MjRkMGIzNjliNDRhNmZhZDFlNDFkYmY5MmUifQ=="/>
</p:tagLst>
</file>

<file path=ppt/tags/tag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3602</Words>
  <Application>WPS 演示</Application>
  <PresentationFormat>宽屏</PresentationFormat>
  <Paragraphs>551</Paragraphs>
  <Slides>66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97" baseType="lpstr">
      <vt:lpstr>Arial</vt:lpstr>
      <vt:lpstr>宋体</vt:lpstr>
      <vt:lpstr>Wingdings</vt:lpstr>
      <vt:lpstr>Times New Roman</vt:lpstr>
      <vt:lpstr>思源宋体 CN</vt:lpstr>
      <vt:lpstr>汉仪中宋简</vt:lpstr>
      <vt:lpstr>SimSun-ExtB</vt:lpstr>
      <vt:lpstr>方正楷体_GBK</vt:lpstr>
      <vt:lpstr>微软雅黑</vt:lpstr>
      <vt:lpstr>黑体</vt:lpstr>
      <vt:lpstr>思源宋体 Medium</vt:lpstr>
      <vt:lpstr>思源黑体 CN Light</vt:lpstr>
      <vt:lpstr>等线</vt:lpstr>
      <vt:lpstr>Arial Unicode MS</vt:lpstr>
      <vt:lpstr>等线 Light</vt:lpstr>
      <vt:lpstr>Calibri</vt:lpstr>
      <vt:lpstr>隶书</vt:lpstr>
      <vt:lpstr>新宋体</vt:lpstr>
      <vt:lpstr>Tahoma</vt:lpstr>
      <vt:lpstr>Alibaba Sans Light</vt:lpstr>
      <vt:lpstr>Yu Gothic UI Light</vt:lpstr>
      <vt:lpstr>喜鹊古字典简体 regular</vt:lpstr>
      <vt:lpstr>思源宋体 Heavy</vt:lpstr>
      <vt:lpstr>思源黑体 CN Bold</vt:lpstr>
      <vt:lpstr>字魂73号-江南手书</vt:lpstr>
      <vt:lpstr>字典宋</vt:lpstr>
      <vt:lpstr>喜鹊古风小楷(简+繁) regular</vt:lpstr>
      <vt:lpstr>喜鹊聚珍体 regular</vt:lpstr>
      <vt:lpstr>楷体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 小北</dc:creator>
  <cp:lastModifiedBy>黄红政</cp:lastModifiedBy>
  <cp:revision>18</cp:revision>
  <dcterms:created xsi:type="dcterms:W3CDTF">2022-08-11T09:49:00Z</dcterms:created>
  <dcterms:modified xsi:type="dcterms:W3CDTF">2024-06-16T07:35:44Z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C710EB5CD4C14FFDA44E277C011ED741</vt:lpwstr>
  </property>
  <property fmtid="{D5CDD505-2E9C-101B-9397-08002B2CF9AE}" pid="3" name="KSOProductBuildVer">
    <vt:lpwstr>2052-12.1.0.16929</vt:lpwstr>
  </property>
</Properties>
</file>