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7" r:id="rId3"/>
    <p:sldId id="298" r:id="rId4"/>
    <p:sldId id="294" r:id="rId5"/>
    <p:sldId id="295" r:id="rId6"/>
    <p:sldId id="296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301" r:id="rId18"/>
    <p:sldId id="302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9" r:id="rId27"/>
    <p:sldId id="290" r:id="rId28"/>
    <p:sldId id="299" r:id="rId29"/>
    <p:sldId id="300" r:id="rId30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 varScale="1">
        <p:scale>
          <a:sx n="78" d="100"/>
          <a:sy n="78" d="100"/>
        </p:scale>
        <p:origin x="-1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22EA2-E1F0-4102-9FD2-935F409D3C2A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145E7-310F-4AF0-9145-4B8A0B9E1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79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9454B70-7699-461B-9329-8E0FC5848465}" type="slidenum">
              <a:rPr lang="zh-CN" altLang="en-US"/>
              <a:pPr eaLnBrk="1" hangingPunct="1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2947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0549142-116F-493D-A2FF-01E155A24B01}" type="slidenum">
              <a:rPr lang="zh-CN" altLang="en-US"/>
              <a:pPr eaLnBrk="1" hangingPunct="1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5445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23058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" y="97576"/>
            <a:ext cx="9144000" cy="4511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61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853" y="3517062"/>
            <a:ext cx="4317019" cy="11605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586" y="2321004"/>
            <a:ext cx="82455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smtClean="0">
                <a:solidFill>
                  <a:srgbClr val="F60A75"/>
                </a:solidFill>
                <a:latin typeface="Times New Roman" pitchFamily="18" charset="0"/>
                <a:cs typeface="Times New Roman" pitchFamily="18" charset="0"/>
              </a:rPr>
              <a:t>17    </a:t>
            </a:r>
            <a:r>
              <a:rPr lang="zh-CN" altLang="en-US" sz="4400" b="1" smtClean="0">
                <a:solidFill>
                  <a:srgbClr val="F60A75"/>
                </a:solidFill>
                <a:latin typeface="Times New Roman" pitchFamily="18" charset="0"/>
                <a:cs typeface="Times New Roman" pitchFamily="18" charset="0"/>
              </a:rPr>
              <a:t>动物笑谈</a:t>
            </a:r>
            <a:endParaRPr lang="zh-CN" altLang="en-US" sz="4400" b="1">
              <a:solidFill>
                <a:srgbClr val="F60A7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36" y="1328181"/>
            <a:ext cx="954026" cy="8046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71800" y="3743375"/>
            <a:ext cx="3668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Times New Roman" pitchFamily="18" charset="0"/>
                <a:cs typeface="Times New Roman" pitchFamily="18" charset="0"/>
              </a:rPr>
              <a:t>康拉德</a:t>
            </a:r>
            <a:r>
              <a:rPr lang="en-US" altLang="zh-CN" sz="3600" smtClean="0">
                <a:latin typeface="宋体" pitchFamily="2" charset="-122"/>
                <a:ea typeface="宋体" pitchFamily="2" charset="-122"/>
                <a:cs typeface="Times New Roman" pitchFamily="18" charset="0"/>
                <a:sym typeface="Arial" pitchFamily="34" charset="0"/>
              </a:rPr>
              <a:t>·</a:t>
            </a:r>
            <a:r>
              <a:rPr lang="zh-CN" altLang="en-US" sz="3600" smtClean="0">
                <a:latin typeface="Times New Roman" pitchFamily="18" charset="0"/>
                <a:cs typeface="Times New Roman" pitchFamily="18" charset="0"/>
              </a:rPr>
              <a:t>劳伦兹</a:t>
            </a:r>
            <a:endParaRPr lang="zh-CN" altLang="en-US" sz="36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96233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2739" y="1795464"/>
            <a:ext cx="863758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    “实在不能嗔怪有些外行人批评：研究动物行为的科学家实验的方法怪诞不经。”作者为什么要这样说？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2738" y="2901950"/>
            <a:ext cx="8532812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    引用外行人并无恶意的批评，总体说明在一般情况下研究动物行为的科学家实验方法往往“怪诞不经”的事实。语言风趣幽默，欲扬先抑，引出下文的一系列故事内容。</a:t>
            </a:r>
          </a:p>
        </p:txBody>
      </p:sp>
    </p:spTree>
    <p:extLst>
      <p:ext uri="{BB962C8B-B14F-4D97-AF65-F5344CB8AC3E}">
        <p14:creationId xmlns:p14="http://schemas.microsoft.com/office/powerpoint/2010/main" val="1264590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7175" y="1824038"/>
            <a:ext cx="2351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学习第二部分：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7175" y="2584450"/>
            <a:ext cx="7912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第一层（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～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9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）：写研究水鸭子的经历。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第二层（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10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～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19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）：写黄冠大鹦鹉可可的趣事。</a:t>
            </a: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7800" y="2203450"/>
            <a:ext cx="2616200" cy="35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409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7175" y="1679575"/>
            <a:ext cx="856773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在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水鸭子的实验中，你看到了怎样的逗笑的情景？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7175" y="2730500"/>
            <a:ext cx="85677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    一个有着一大把胡子的大男人，屈着膝，弯着腰，低着头在草地上爬着，一边不时回头偷看，一边大声地学着鸭子的叫声，而那些小鸭子却完全不露痕迹地藏在深深的草里。</a:t>
            </a:r>
          </a:p>
        </p:txBody>
      </p:sp>
    </p:spTree>
    <p:extLst>
      <p:ext uri="{BB962C8B-B14F-4D97-AF65-F5344CB8AC3E}">
        <p14:creationId xmlns:p14="http://schemas.microsoft.com/office/powerpoint/2010/main" val="341830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6689" y="2309813"/>
            <a:ext cx="87471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(1)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写出了不明原委的人容易把我的行为视为怪诞或发疯的原因。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(2)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运用夸张的手法，写出作者的行为总是令人发笑，增强了文章幽默风趣的效果。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(3)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反复做实验，可以看出“我”对科学工作的专注、忘我的精神和极高的专业素养。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7175" y="1679576"/>
            <a:ext cx="85677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作者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为什么要反复地写这个逗笑的情景呢？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771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7175" y="1679576"/>
            <a:ext cx="85677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.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课文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写了我和黄冠大鹦鹉“可可”有关的三件趣事。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8314" y="2322514"/>
            <a:ext cx="684688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）可可到处追寻“我”。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）可可的恶作剧。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3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）可可把线缠到树上。</a:t>
            </a:r>
          </a:p>
        </p:txBody>
      </p:sp>
      <p:pic>
        <p:nvPicPr>
          <p:cNvPr id="19460" name="Picture 11" descr="http://pic16.nipic.com/20110825/7675514_061434363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0251" y="3297239"/>
            <a:ext cx="4581525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458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57175" y="1679575"/>
            <a:ext cx="856773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４</a:t>
            </a:r>
            <a:r>
              <a:rPr lang="en-US" altLang="zh-CN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.“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我”和黄冠大鹦鹉可可之间的趣事多多，其中哪一件给你印象最深？这三件趣事有什么表达效果。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12750" y="2903539"/>
            <a:ext cx="8256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(1)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可可到处追寻“我” 。写出了可可因获得自由后变得活泼而神采奕奕，并且对我恋恋不舍。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9864" y="3498850"/>
            <a:ext cx="2611437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364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4001" y="1804989"/>
            <a:ext cx="8545513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(2)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可可的恶作剧，写出了可可的聪明，它知道如何来排这些扣子，更突出了可可与我们一家人的亲密。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b="1">
                <a:latin typeface="黑体" panose="02010609060101010101" pitchFamily="49" charset="-122"/>
                <a:ea typeface="黑体" pitchFamily="49" charset="-122"/>
              </a:rPr>
              <a:t>(3)</a:t>
            </a: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可可把线缠到树上，可见可可是多么的富有想象力，它与我的母亲是多么的融洽。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9925" y="3803651"/>
            <a:ext cx="2554288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063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疑难突破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2056780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</a:rPr>
              <a:t>1.</a:t>
            </a:r>
            <a:r>
              <a:rPr lang="zh-CN" altLang="en-US" sz="2400" b="1" smtClean="0">
                <a:solidFill>
                  <a:srgbClr val="FF0000"/>
                </a:solidFill>
              </a:rPr>
              <a:t>文中对“我”心理活动的描写增添了文章的趣味性。找出一些这样的语句，体会“我”当时的心情。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“当我带着那群小鸭子在我们园里青青的草上又蹲又爬又叫地走着，而心中正为它们的服从而暗自得意的时候，猛一抬头，却看见园子的栏杆边排着一排人，他们全都脸色煞白。”句子中的“暗自得意”展现出“我”成功领着小鸭子走时对小鸭子的服从及实验成功感到喜悦的心理。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）“到底叫不叫它呢？那一刻真叫我为难啊，如果我叫了，它竟然理也不理地飞走了，我怎么向旁边的人解释？”这两句话表现了“我”内心的顾虑，写出了“我”想叫可可又怕吓到别人的矛盾心理。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9512" y="1443841"/>
            <a:ext cx="87849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2.</a:t>
            </a:r>
            <a:r>
              <a:rPr lang="zh-CN" altLang="en-US" sz="2800" b="1" smtClean="0">
                <a:solidFill>
                  <a:srgbClr val="FF0000"/>
                </a:solidFill>
              </a:rPr>
              <a:t>可可和“我”建立了非常亲密的关系，这种亲密关系是如何建立的？试结合课文具体说明。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r>
              <a:rPr lang="zh-CN" altLang="en-US" sz="2800" smtClean="0"/>
              <a:t>这种亲密关系是建立在互相尊重、和谐相处的基础上的。“我”买回可可后让它不受脚链的约束，随意行动，它便逐渐克服了心理障碍，变得活泼而神采奕奕起来，并且对“我”恋恋不舍；当它把父亲身上的扣子咬下来时，父亲只是把它当作一个淘气的孩子，称它为“坏东西”，并没有惩罚它；当它把母亲的毛线缠在树上时，全家人也都无可奈何。可可的恶作剧，让人“生气”之余也忍俊不禁。正是因为这样，“我”一叫它，它才会“只一下就停在我伸出的手臂上了”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7176" y="2019300"/>
            <a:ext cx="8778875" cy="28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为什么艾顿堡的居民都把“我”当疯子了？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因为“我”太专注于动物行为学研究工作，完全忘记了自己身处的环境，和动物俨然融为一体。而“我”在研究动物的过程中为了更好地得出实验结果，经常会做出一些在旁人看来十分怪诞的行为。因此艾顿堡的居民都把“我”当疯子，这也从侧面表现出“我”对科学研究的严谨、专注、忘我的态度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深入探究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537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1"/>
            <a:ext cx="8229600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识记文中的重点字词，默读课文，了解课文大意，梳理文章脉络</a:t>
            </a:r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800" b="1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赏析文中的精彩语段，学习本文幽默风趣的语言</a:t>
            </a:r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800" b="1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体会作者对动物的喜爱、对生命的尊重，培养善待动物的情怀</a:t>
            </a:r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学习目标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709138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7175" y="1763714"/>
            <a:ext cx="8650288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仔细</a:t>
            </a: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阅读课文，谈谈你对作者所表达的思想感情的理解，作者的做法在今天来看有何现实意义？</a:t>
            </a: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这篇课文用幽默风趣的文字，讲述了有关动物的趣事、笑话，表达了作者对动物的热爱。在环境破坏，物种面临灭绝的今天，劳伦兹用行动告诉我们该怎样善待生命，做到人与自然和谐相处。</a:t>
            </a:r>
          </a:p>
        </p:txBody>
      </p:sp>
    </p:spTree>
    <p:extLst>
      <p:ext uri="{BB962C8B-B14F-4D97-AF65-F5344CB8AC3E}">
        <p14:creationId xmlns:p14="http://schemas.microsoft.com/office/powerpoint/2010/main" val="4141127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0338" y="1611314"/>
            <a:ext cx="88757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你如何看待劳伦兹和动物间的趣事，你对他有怎样的认识和评价？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581025" y="2874963"/>
            <a:ext cx="8034338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362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282575" y="2095501"/>
            <a:ext cx="8509000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0117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左大括号 18"/>
          <p:cNvSpPr/>
          <p:nvPr/>
        </p:nvSpPr>
        <p:spPr>
          <a:xfrm>
            <a:off x="1520825" y="2309813"/>
            <a:ext cx="477838" cy="20066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85725" y="3070226"/>
            <a:ext cx="1530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动物笑谈</a:t>
            </a:r>
          </a:p>
        </p:txBody>
      </p:sp>
      <p:sp>
        <p:nvSpPr>
          <p:cNvPr id="4" name="右大括号 3"/>
          <p:cNvSpPr/>
          <p:nvPr/>
        </p:nvSpPr>
        <p:spPr>
          <a:xfrm>
            <a:off x="6969126" y="2301875"/>
            <a:ext cx="568325" cy="240823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7459663" y="2851150"/>
            <a:ext cx="16065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善待生命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和谐相处</a:t>
            </a:r>
            <a:endParaRPr lang="en-US" altLang="zh-CN" sz="2400" b="1"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1990725" y="3651250"/>
            <a:ext cx="1568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黑体" panose="02010609060101010101" pitchFamily="49" charset="-122"/>
                <a:ea typeface="黑体" pitchFamily="49" charset="-122"/>
              </a:rPr>
              <a:t>可可的故事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1998663" y="2109788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黑体" panose="02010609060101010101" pitchFamily="49" charset="-122"/>
                <a:ea typeface="黑体" pitchFamily="49" charset="-122"/>
              </a:rPr>
              <a:t>水鸭子的实验  累人的差事  暗自得意</a:t>
            </a:r>
          </a:p>
        </p:txBody>
      </p:sp>
      <p:sp>
        <p:nvSpPr>
          <p:cNvPr id="35" name="左大括号 34"/>
          <p:cNvSpPr/>
          <p:nvPr/>
        </p:nvSpPr>
        <p:spPr>
          <a:xfrm>
            <a:off x="3460751" y="3357564"/>
            <a:ext cx="238125" cy="1063625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Text Box 12"/>
          <p:cNvSpPr txBox="1">
            <a:spLocks noChangeArrowheads="1"/>
          </p:cNvSpPr>
          <p:nvPr/>
        </p:nvSpPr>
        <p:spPr bwMode="auto">
          <a:xfrm>
            <a:off x="3654425" y="3125789"/>
            <a:ext cx="20907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itchFamily="49" charset="-122"/>
              </a:rPr>
              <a:t>到处寻找“我”</a:t>
            </a:r>
            <a:endParaRPr lang="en-US" altLang="zh-CN" sz="20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itchFamily="49" charset="-122"/>
              </a:rPr>
              <a:t>恶作剧</a:t>
            </a:r>
            <a:endParaRPr lang="en-US" altLang="zh-CN" sz="2000" b="1">
              <a:latin typeface="黑体" panose="02010609060101010101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itchFamily="49" charset="-122"/>
              </a:rPr>
              <a:t>玩毛线</a:t>
            </a:r>
          </a:p>
        </p:txBody>
      </p:sp>
      <p:sp>
        <p:nvSpPr>
          <p:cNvPr id="38" name="右大括号 37"/>
          <p:cNvSpPr/>
          <p:nvPr/>
        </p:nvSpPr>
        <p:spPr>
          <a:xfrm>
            <a:off x="5603876" y="3333750"/>
            <a:ext cx="284163" cy="109855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5889626" y="3668713"/>
            <a:ext cx="1363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黑体" panose="02010609060101010101" pitchFamily="49" charset="-122"/>
                <a:ea typeface="黑体" pitchFamily="49" charset="-122"/>
              </a:rPr>
              <a:t>亲密无间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结构脉络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425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4" grpId="0" animBg="1"/>
      <p:bldP spid="22" grpId="0"/>
      <p:bldP spid="25" grpId="0"/>
      <p:bldP spid="34" grpId="0"/>
      <p:bldP spid="35" grpId="0" animBg="1"/>
      <p:bldP spid="37" grpId="0"/>
      <p:bldP spid="38" grpId="0" animBg="1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1520" y="1887409"/>
            <a:ext cx="8712968" cy="353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1.“</a:t>
            </a:r>
            <a:r>
              <a:rPr lang="zh-CN" altLang="en-US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总</a:t>
            </a:r>
            <a:r>
              <a:rPr lang="en-US" altLang="zh-CN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分”结构，条理清楚。</a:t>
            </a:r>
            <a:endParaRPr lang="en-US" altLang="zh-CN" sz="24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文章采用“总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分”结构，开篇总说“我”研究动物行为的实验方法“怪诞不经”及当地居民对“我”的态度，总领全文。然后具体阐述当地居民把“我”当疯子的原因：一方面是因为“我”领着水鸭子投入地在草上又蹲又爬又叫地走着，另一方面是因为“我”和黄冠大鹦鹉可可之间的趣事。这种结构，层次清楚，脉络分明，便于读者理解和把握作品的内容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写作特点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962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1789" y="836712"/>
            <a:ext cx="8467725" cy="497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语言幽默，诙谐风趣。</a:t>
            </a:r>
            <a:endParaRPr lang="en-US" altLang="zh-CN" sz="24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作者专注于对动物行为的研究，为了探求真理，模仿动物的叫声或行为，与动物们打成一片。不明原委的人很容易认为他的行为怪诞，由此便产生了喜剧的效果。可爱的动物们有时则像捣乱的孩子一样搞恶作剧：咬掉父亲衣服上的扣子，把母亲的毛线缠在树上。这些情节让人“生气”之余也忍俊不禁。另外，文章的语言诙谐风趣，如写众人听到“我”叫黄冠大鹦鹉的反应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——“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四周的人一个个都像生了根似的定在那里”，既生动地表现了大家的吃惊与不解，又带有调侃的意味，大大增强了文章的生动性与幽默感。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867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7907" y="4966072"/>
            <a:ext cx="2366093" cy="189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73983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84150" y="2589214"/>
            <a:ext cx="8542338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动物的互帮互助在同类中表现十分明显。大雁在飞行中拍动翅膀，为跟随其后的同伴创造有利的上升气流，这种团队合作的成果，使集体的飞行效率大大增加了。不管群体遭遇的情况是好是坏，同伴们总是会相互帮忙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100388" y="1854200"/>
            <a:ext cx="2709396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动物的互帮互助</a:t>
            </a:r>
          </a:p>
        </p:txBody>
      </p:sp>
      <p:pic>
        <p:nvPicPr>
          <p:cNvPr id="30725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3" t="58688" r="13051" b="5328"/>
          <a:stretch>
            <a:fillRect/>
          </a:stretch>
        </p:blipFill>
        <p:spPr bwMode="auto">
          <a:xfrm>
            <a:off x="3808414" y="4264026"/>
            <a:ext cx="5335587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拓展迁移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pic>
        <p:nvPicPr>
          <p:cNvPr id="3072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303000" y="102616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995152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873125"/>
            <a:ext cx="49625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2088" y="2163764"/>
            <a:ext cx="880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如果一只大雁生病或被猎人击伤，雁群中就会有两只大雁靠近这只遭遇困难的同伴，协助它降落在地面上，然后一直等到这只大雁能够重回群体或直至不幸死亡后，它们才会离开。其他动物也有这种行为，如瞎眼老鼠咬着明眼老鼠的尾巴行走；鸭子相互用喙梳理羽毛；受伤的小鹿被驮回同类的舍内养护等。</a:t>
            </a:r>
          </a:p>
        </p:txBody>
      </p:sp>
    </p:spTree>
    <p:extLst>
      <p:ext uri="{BB962C8B-B14F-4D97-AF65-F5344CB8AC3E}">
        <p14:creationId xmlns:p14="http://schemas.microsoft.com/office/powerpoint/2010/main" val="1926773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词语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中加点字的注音全都正确的一项是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（ ）</a:t>
            </a:r>
            <a:endParaRPr lang="zh-CN" altLang="en-US" sz="2400" b="1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麝香（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shè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 主角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jiǎo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  咒骂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zhòu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羞怯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qiè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匍匐（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pú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  煞白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shà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  蹿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上（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cuān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虐待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nuè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嗔怪（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chēn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蹒跚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pán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  雏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凫（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chú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 驯养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xùn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余晖（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huī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 哺乳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pǔ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  <a:p>
            <a:pPr marL="0" indent="0">
              <a:buNone/>
            </a:pP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  怪诞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dàn</a:t>
            </a:r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）  禁锢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err="1">
                <a:latin typeface="宋体" pitchFamily="2" charset="-122"/>
                <a:ea typeface="宋体" pitchFamily="2" charset="-122"/>
              </a:rPr>
              <a:t>gù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</a:t>
            </a: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课堂小练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456" y="6021288"/>
            <a:ext cx="5207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C【</a:t>
            </a:r>
            <a:r>
              <a:rPr lang="zh-CN" altLang="en-US" sz="2000">
                <a:solidFill>
                  <a:srgbClr val="FF0000"/>
                </a:solidFill>
              </a:rPr>
              <a:t>点拨</a:t>
            </a:r>
            <a:r>
              <a:rPr lang="en-US" altLang="zh-CN" sz="2000">
                <a:solidFill>
                  <a:srgbClr val="FF0000"/>
                </a:solidFill>
              </a:rPr>
              <a:t>】A.</a:t>
            </a:r>
            <a:r>
              <a:rPr lang="zh-CN" altLang="en-US" sz="2000">
                <a:solidFill>
                  <a:srgbClr val="FF0000"/>
                </a:solidFill>
              </a:rPr>
              <a:t>角</a:t>
            </a:r>
            <a:r>
              <a:rPr lang="en-US" altLang="zh-CN" sz="2000">
                <a:solidFill>
                  <a:srgbClr val="FF0000"/>
                </a:solidFill>
              </a:rPr>
              <a:t>—jué</a:t>
            </a:r>
            <a:r>
              <a:rPr lang="zh-CN" altLang="en-US" sz="2000">
                <a:solidFill>
                  <a:srgbClr val="FF0000"/>
                </a:solidFill>
              </a:rPr>
              <a:t>。</a:t>
            </a:r>
            <a:r>
              <a:rPr lang="en-US" altLang="zh-CN" sz="2000">
                <a:solidFill>
                  <a:srgbClr val="FF0000"/>
                </a:solidFill>
              </a:rPr>
              <a:t>B.</a:t>
            </a:r>
            <a:r>
              <a:rPr lang="zh-CN" altLang="en-US" sz="2000">
                <a:solidFill>
                  <a:srgbClr val="FF0000"/>
                </a:solidFill>
              </a:rPr>
              <a:t>虐</a:t>
            </a:r>
            <a:r>
              <a:rPr lang="en-US" altLang="zh-CN" sz="2000">
                <a:solidFill>
                  <a:srgbClr val="FF0000"/>
                </a:solidFill>
              </a:rPr>
              <a:t>—nüè</a:t>
            </a:r>
            <a:r>
              <a:rPr lang="zh-CN" altLang="en-US" sz="2000">
                <a:solidFill>
                  <a:srgbClr val="FF0000"/>
                </a:solidFill>
              </a:rPr>
              <a:t>。</a:t>
            </a:r>
            <a:r>
              <a:rPr lang="en-US" altLang="zh-CN" sz="2000">
                <a:solidFill>
                  <a:srgbClr val="FF0000"/>
                </a:solidFill>
              </a:rPr>
              <a:t>D.</a:t>
            </a:r>
            <a:r>
              <a:rPr lang="zh-CN" altLang="en-US" sz="2000">
                <a:solidFill>
                  <a:srgbClr val="FF0000"/>
                </a:solidFill>
              </a:rPr>
              <a:t>哺</a:t>
            </a:r>
            <a:r>
              <a:rPr lang="en-US" altLang="zh-CN" sz="2000">
                <a:solidFill>
                  <a:srgbClr val="FF0000"/>
                </a:solidFill>
              </a:rPr>
              <a:t>—bǔ</a:t>
            </a:r>
            <a:r>
              <a:rPr lang="zh-CN" altLang="en-US" sz="200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8211971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0728"/>
            <a:ext cx="8147248" cy="5616624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下列各项中没有错别字的一项是（）</a:t>
            </a:r>
          </a:p>
          <a:p>
            <a:pPr marL="0" indent="0">
              <a:buNone/>
            </a:pPr>
            <a:r>
              <a:rPr lang="en-US" altLang="zh-CN" b="1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姿势  俯冲  张牙舞爪  神彩奕奕</a:t>
            </a:r>
            <a:endParaRPr lang="zh-CN" altLang="en-US" b="1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b="1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滑翔  敛翼  触目惊心  脸色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煞白</a:t>
            </a:r>
          </a:p>
          <a:p>
            <a:pPr marL="0" indent="0">
              <a:buNone/>
            </a:pPr>
            <a:r>
              <a:rPr lang="en-US" altLang="zh-CN" b="1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障碍  脚链  暗自得意  迫不急待</a:t>
            </a:r>
            <a:endParaRPr lang="zh-CN" altLang="en-US" b="1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b="1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秃鹰  差事  大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相迳</a:t>
            </a: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庭  恋恋不舍</a:t>
            </a:r>
            <a:endParaRPr lang="zh-CN" altLang="en-US" b="1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zh-CN" altLang="en-US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4725144"/>
            <a:ext cx="4985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B【</a:t>
            </a:r>
            <a:r>
              <a:rPr lang="zh-CN" altLang="en-US" sz="2000">
                <a:solidFill>
                  <a:srgbClr val="FF0000"/>
                </a:solidFill>
              </a:rPr>
              <a:t>点拨</a:t>
            </a:r>
            <a:r>
              <a:rPr lang="en-US" altLang="zh-CN" sz="2000">
                <a:solidFill>
                  <a:srgbClr val="FF0000"/>
                </a:solidFill>
              </a:rPr>
              <a:t>】A.</a:t>
            </a:r>
            <a:r>
              <a:rPr lang="zh-CN" altLang="en-US" sz="2000">
                <a:solidFill>
                  <a:srgbClr val="FF0000"/>
                </a:solidFill>
              </a:rPr>
              <a:t>彩</a:t>
            </a:r>
            <a:r>
              <a:rPr lang="en-US" altLang="zh-CN" sz="2000">
                <a:solidFill>
                  <a:srgbClr val="FF0000"/>
                </a:solidFill>
              </a:rPr>
              <a:t>—</a:t>
            </a:r>
            <a:r>
              <a:rPr lang="zh-CN" altLang="en-US" sz="2000">
                <a:solidFill>
                  <a:srgbClr val="FF0000"/>
                </a:solidFill>
              </a:rPr>
              <a:t>采。</a:t>
            </a:r>
            <a:r>
              <a:rPr lang="en-US" altLang="zh-CN" sz="2000">
                <a:solidFill>
                  <a:srgbClr val="FF0000"/>
                </a:solidFill>
              </a:rPr>
              <a:t>C.</a:t>
            </a:r>
            <a:r>
              <a:rPr lang="zh-CN" altLang="en-US" sz="2000">
                <a:solidFill>
                  <a:srgbClr val="FF0000"/>
                </a:solidFill>
              </a:rPr>
              <a:t>急</a:t>
            </a:r>
            <a:r>
              <a:rPr lang="en-US" altLang="zh-CN" sz="2000">
                <a:solidFill>
                  <a:srgbClr val="FF0000"/>
                </a:solidFill>
              </a:rPr>
              <a:t>—</a:t>
            </a:r>
            <a:r>
              <a:rPr lang="zh-CN" altLang="en-US" sz="2000">
                <a:solidFill>
                  <a:srgbClr val="FF0000"/>
                </a:solidFill>
              </a:rPr>
              <a:t>及。</a:t>
            </a:r>
            <a:r>
              <a:rPr lang="en-US" altLang="zh-CN" sz="2000">
                <a:solidFill>
                  <a:srgbClr val="FF0000"/>
                </a:solidFill>
              </a:rPr>
              <a:t>D.</a:t>
            </a:r>
            <a:r>
              <a:rPr lang="zh-CN" altLang="en-US" sz="2000">
                <a:solidFill>
                  <a:srgbClr val="FF0000"/>
                </a:solidFill>
              </a:rPr>
              <a:t>迳</a:t>
            </a:r>
            <a:r>
              <a:rPr lang="en-US" altLang="zh-CN" sz="2000">
                <a:solidFill>
                  <a:srgbClr val="FF0000"/>
                </a:solidFill>
              </a:rPr>
              <a:t>—</a:t>
            </a:r>
            <a:r>
              <a:rPr lang="zh-CN" altLang="en-US" sz="2000">
                <a:solidFill>
                  <a:srgbClr val="FF0000"/>
                </a:solidFill>
              </a:rPr>
              <a:t>径。</a:t>
            </a:r>
          </a:p>
        </p:txBody>
      </p:sp>
    </p:spTree>
    <p:extLst>
      <p:ext uri="{BB962C8B-B14F-4D97-AF65-F5344CB8AC3E}">
        <p14:creationId xmlns:p14="http://schemas.microsoft.com/office/powerpoint/2010/main" val="39697665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1" y="1988841"/>
            <a:ext cx="4320480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康拉德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劳伦兹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1903—1989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），奥地利动物行为学家、科普作家，获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1973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年诺贝尔生理学或医学奖。他在动物行为研究方面取得了开创性的成就，被认为是现代动物行为学的代表人物之一。代表作有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所罗门王的指环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狗的家世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雁语者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等。</a:t>
            </a:r>
          </a:p>
          <a:p>
            <a:pPr marL="0" indent="0">
              <a:buNone/>
            </a:pPr>
            <a:endParaRPr lang="zh-CN" altLang="en-US" sz="28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作者简介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  <p:pic>
        <p:nvPicPr>
          <p:cNvPr id="7" name="Picture 6" descr="J77KOXAAPM_M[2P2$7AQ}5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1668844"/>
            <a:ext cx="2941562" cy="45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63345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嗔</a:t>
            </a:r>
            <a:r>
              <a:rPr lang="zh-CN" altLang="en-US" sz="2400" smtClean="0"/>
              <a:t>怪（</a:t>
            </a:r>
            <a:r>
              <a:rPr lang="en-US" altLang="zh-CN" sz="2400" err="1" smtClean="0"/>
              <a:t>chēn</a:t>
            </a:r>
            <a:r>
              <a:rPr lang="zh-CN" altLang="en-US" sz="2400" smtClean="0"/>
              <a:t>）    怪</a:t>
            </a:r>
            <a:r>
              <a:rPr lang="zh-CN" altLang="en-US" sz="2400" smtClean="0">
                <a:solidFill>
                  <a:srgbClr val="FF0000"/>
                </a:solidFill>
              </a:rPr>
              <a:t>诞</a:t>
            </a:r>
            <a:r>
              <a:rPr lang="zh-CN" altLang="en-US" sz="2400" smtClean="0"/>
              <a:t>不经（</a:t>
            </a:r>
            <a:r>
              <a:rPr lang="en-US" altLang="zh-CN" sz="2400" err="1" smtClean="0"/>
              <a:t>dàn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孵</a:t>
            </a:r>
            <a:r>
              <a:rPr lang="zh-CN" altLang="en-US" sz="2400" smtClean="0"/>
              <a:t>卵器（</a:t>
            </a:r>
            <a:r>
              <a:rPr lang="en-US" altLang="zh-CN" sz="2400" err="1" smtClean="0"/>
              <a:t>fū</a:t>
            </a:r>
            <a:r>
              <a:rPr lang="zh-CN" altLang="en-US" sz="2400" smtClean="0"/>
              <a:t>）     </a:t>
            </a:r>
            <a:r>
              <a:rPr lang="zh-CN" altLang="en-US" sz="2400" smtClean="0">
                <a:solidFill>
                  <a:srgbClr val="FF0000"/>
                </a:solidFill>
              </a:rPr>
              <a:t>麝</a:t>
            </a:r>
            <a:r>
              <a:rPr lang="zh-CN" altLang="en-US" sz="2400" smtClean="0"/>
              <a:t>香鸭（</a:t>
            </a:r>
            <a:r>
              <a:rPr lang="en-US" altLang="zh-CN" sz="2400" err="1" smtClean="0"/>
              <a:t>shè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/>
              <a:t>羞</a:t>
            </a:r>
            <a:r>
              <a:rPr lang="zh-CN" altLang="en-US" sz="2400" smtClean="0">
                <a:solidFill>
                  <a:srgbClr val="FF0000"/>
                </a:solidFill>
              </a:rPr>
              <a:t>怯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qiè</a:t>
            </a:r>
            <a:r>
              <a:rPr lang="zh-CN" altLang="en-US" sz="2400" smtClean="0"/>
              <a:t>）        </a:t>
            </a:r>
            <a:r>
              <a:rPr lang="zh-CN" altLang="en-US" sz="2400" smtClean="0">
                <a:solidFill>
                  <a:srgbClr val="FF0000"/>
                </a:solidFill>
              </a:rPr>
              <a:t>驯</a:t>
            </a:r>
            <a:r>
              <a:rPr lang="zh-CN" altLang="en-US" sz="2400" smtClean="0"/>
              <a:t>养（</a:t>
            </a:r>
            <a:r>
              <a:rPr lang="en-US" altLang="zh-CN" sz="2400" err="1" smtClean="0"/>
              <a:t>xùn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哞</a:t>
            </a:r>
            <a:r>
              <a:rPr lang="zh-CN" altLang="en-US" sz="2400" smtClean="0"/>
              <a:t>哞（</a:t>
            </a:r>
            <a:r>
              <a:rPr lang="en-US" altLang="zh-CN" sz="2400" err="1" smtClean="0"/>
              <a:t>mōu</a:t>
            </a:r>
            <a:r>
              <a:rPr lang="zh-CN" altLang="en-US" sz="2400" smtClean="0"/>
              <a:t>）     </a:t>
            </a:r>
            <a:r>
              <a:rPr lang="zh-CN" altLang="en-US" sz="2400" smtClean="0">
                <a:solidFill>
                  <a:srgbClr val="FF0000"/>
                </a:solidFill>
              </a:rPr>
              <a:t>雏凫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chúfú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匍匐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púfú</a:t>
            </a:r>
            <a:r>
              <a:rPr lang="zh-CN" altLang="en-US" sz="2400" smtClean="0"/>
              <a:t>）     </a:t>
            </a:r>
            <a:r>
              <a:rPr lang="zh-CN" altLang="en-US" sz="2400" smtClean="0">
                <a:solidFill>
                  <a:srgbClr val="FF0000"/>
                </a:solidFill>
              </a:rPr>
              <a:t>嘎</a:t>
            </a:r>
            <a:r>
              <a:rPr lang="zh-CN" altLang="en-US" sz="2400" smtClean="0"/>
              <a:t>嘎（</a:t>
            </a:r>
            <a:r>
              <a:rPr lang="en-US" altLang="zh-CN" sz="2400" err="1" smtClean="0"/>
              <a:t>ɡā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煞</a:t>
            </a:r>
            <a:r>
              <a:rPr lang="zh-CN" altLang="en-US" sz="2400" smtClean="0"/>
              <a:t>白（</a:t>
            </a:r>
            <a:r>
              <a:rPr lang="en-US" altLang="zh-CN" sz="2400" err="1" smtClean="0"/>
              <a:t>shà</a:t>
            </a:r>
            <a:r>
              <a:rPr lang="zh-CN" altLang="en-US" sz="2400" smtClean="0"/>
              <a:t>）        </a:t>
            </a:r>
            <a:r>
              <a:rPr lang="zh-CN" altLang="en-US" sz="2400" smtClean="0">
                <a:solidFill>
                  <a:srgbClr val="FF0000"/>
                </a:solidFill>
              </a:rPr>
              <a:t>鹦鹉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yīng wǔ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/>
              <a:t>禁</a:t>
            </a:r>
            <a:r>
              <a:rPr lang="zh-CN" altLang="en-US" sz="2400" smtClean="0">
                <a:solidFill>
                  <a:srgbClr val="FF0000"/>
                </a:solidFill>
              </a:rPr>
              <a:t>锢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gù</a:t>
            </a:r>
            <a:r>
              <a:rPr lang="zh-CN" altLang="en-US" sz="2400" smtClean="0"/>
              <a:t>）         神采</a:t>
            </a:r>
            <a:r>
              <a:rPr lang="zh-CN" altLang="en-US" sz="2400" smtClean="0">
                <a:solidFill>
                  <a:srgbClr val="FF0000"/>
                </a:solidFill>
              </a:rPr>
              <a:t>奕</a:t>
            </a:r>
            <a:r>
              <a:rPr lang="zh-CN" altLang="en-US" sz="2400" smtClean="0"/>
              <a:t>奕（</a:t>
            </a:r>
            <a:r>
              <a:rPr lang="en-US" altLang="zh-CN" sz="2400" err="1" smtClean="0"/>
              <a:t>yì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鹳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guàn</a:t>
            </a:r>
            <a:r>
              <a:rPr lang="zh-CN" altLang="en-US" sz="2400" smtClean="0"/>
              <a:t>）          余</a:t>
            </a:r>
            <a:r>
              <a:rPr lang="zh-CN" altLang="en-US" sz="2400" smtClean="0">
                <a:solidFill>
                  <a:srgbClr val="FF0000"/>
                </a:solidFill>
              </a:rPr>
              <a:t>晖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huī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嚎</a:t>
            </a:r>
            <a:r>
              <a:rPr lang="zh-CN" altLang="en-US" sz="2400" smtClean="0"/>
              <a:t>声（</a:t>
            </a:r>
            <a:r>
              <a:rPr lang="en-US" altLang="zh-CN" sz="2400" err="1" smtClean="0"/>
              <a:t>háo</a:t>
            </a:r>
            <a:r>
              <a:rPr lang="zh-CN" altLang="en-US" sz="2400" smtClean="0"/>
              <a:t>）        </a:t>
            </a:r>
            <a:r>
              <a:rPr lang="zh-CN" altLang="en-US" sz="2400" smtClean="0">
                <a:solidFill>
                  <a:srgbClr val="FF0000"/>
                </a:solidFill>
              </a:rPr>
              <a:t>敛翼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liǎn yì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咒</a:t>
            </a:r>
            <a:r>
              <a:rPr lang="zh-CN" altLang="en-US" sz="2400" smtClean="0"/>
              <a:t>骂（</a:t>
            </a:r>
            <a:r>
              <a:rPr lang="en-US" altLang="zh-CN" sz="2400" err="1" smtClean="0"/>
              <a:t>zhòu</a:t>
            </a:r>
            <a:r>
              <a:rPr lang="zh-CN" altLang="en-US" sz="2400" smtClean="0"/>
              <a:t>）      </a:t>
            </a:r>
            <a:r>
              <a:rPr lang="zh-CN" altLang="en-US" sz="2400" smtClean="0">
                <a:solidFill>
                  <a:srgbClr val="FF0000"/>
                </a:solidFill>
              </a:rPr>
              <a:t>蹒跚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pánshān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蹿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cuān</a:t>
            </a:r>
            <a:r>
              <a:rPr lang="zh-CN" altLang="en-US" sz="2400" smtClean="0"/>
              <a:t>）           </a:t>
            </a:r>
            <a:r>
              <a:rPr lang="zh-CN" altLang="en-US" sz="2400" smtClean="0">
                <a:solidFill>
                  <a:srgbClr val="FF0000"/>
                </a:solidFill>
              </a:rPr>
              <a:t>柠檬</a:t>
            </a:r>
            <a:r>
              <a:rPr lang="zh-CN" altLang="en-US" sz="2400" smtClean="0"/>
              <a:t>（</a:t>
            </a:r>
            <a:r>
              <a:rPr lang="en-US" altLang="zh-CN" sz="2400" err="1" smtClean="0"/>
              <a:t>níngméng</a:t>
            </a:r>
            <a:r>
              <a:rPr lang="zh-CN" altLang="en-US" sz="2400" smtClean="0"/>
              <a:t>）</a:t>
            </a:r>
          </a:p>
          <a:p>
            <a:pPr>
              <a:buNone/>
            </a:pPr>
            <a:endParaRPr lang="zh-CN" altLang="en-US" sz="2400"/>
          </a:p>
        </p:txBody>
      </p:sp>
      <p:sp>
        <p:nvSpPr>
          <p:cNvPr id="5" name="圆角矩形 4"/>
          <p:cNvSpPr/>
          <p:nvPr/>
        </p:nvSpPr>
        <p:spPr>
          <a:xfrm>
            <a:off x="3203848" y="836712"/>
            <a:ext cx="2448272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325317" y="930221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重点字注音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74837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mtClean="0"/>
              <a:t>【</a:t>
            </a:r>
            <a:r>
              <a:rPr lang="zh-CN" altLang="en-US" smtClean="0">
                <a:solidFill>
                  <a:srgbClr val="FF0000"/>
                </a:solidFill>
              </a:rPr>
              <a:t>怪诞不经</a:t>
            </a:r>
            <a:r>
              <a:rPr lang="en-US" altLang="zh-CN" smtClean="0"/>
              <a:t>】</a:t>
            </a:r>
            <a:r>
              <a:rPr lang="zh-CN" altLang="en-US" smtClean="0"/>
              <a:t>离奇古怪，不合常理。诞，荒唐、离奇。不经，不正常。</a:t>
            </a:r>
          </a:p>
          <a:p>
            <a:pPr>
              <a:buNone/>
            </a:pPr>
            <a:r>
              <a:rPr lang="en-US" altLang="zh-CN" smtClean="0"/>
              <a:t>【</a:t>
            </a:r>
            <a:r>
              <a:rPr lang="zh-CN" altLang="en-US" smtClean="0">
                <a:solidFill>
                  <a:srgbClr val="FF0000"/>
                </a:solidFill>
              </a:rPr>
              <a:t>大相径庭</a:t>
            </a:r>
            <a:r>
              <a:rPr lang="en-US" altLang="zh-CN" smtClean="0"/>
              <a:t>】</a:t>
            </a:r>
            <a:r>
              <a:rPr lang="zh-CN" altLang="en-US" smtClean="0"/>
              <a:t>形容彼此相差很远。</a:t>
            </a:r>
          </a:p>
          <a:p>
            <a:pPr>
              <a:buNone/>
            </a:pPr>
            <a:r>
              <a:rPr lang="en-US" altLang="zh-CN" smtClean="0"/>
              <a:t>【</a:t>
            </a:r>
            <a:r>
              <a:rPr lang="zh-CN" altLang="en-US" smtClean="0">
                <a:solidFill>
                  <a:srgbClr val="FF0000"/>
                </a:solidFill>
              </a:rPr>
              <a:t>神采奕奕</a:t>
            </a:r>
            <a:r>
              <a:rPr lang="en-US" altLang="zh-CN" smtClean="0"/>
              <a:t>】</a:t>
            </a:r>
            <a:r>
              <a:rPr lang="zh-CN" altLang="en-US" smtClean="0"/>
              <a:t>形容精神饱满，容光焕发。</a:t>
            </a:r>
          </a:p>
          <a:p>
            <a:pPr>
              <a:buNone/>
            </a:pPr>
            <a:r>
              <a:rPr lang="en-US" altLang="zh-CN" smtClean="0"/>
              <a:t>【</a:t>
            </a:r>
            <a:r>
              <a:rPr lang="zh-CN" altLang="en-US" smtClean="0">
                <a:solidFill>
                  <a:srgbClr val="FF0000"/>
                </a:solidFill>
              </a:rPr>
              <a:t>恋恋不舍</a:t>
            </a:r>
            <a:r>
              <a:rPr lang="en-US" altLang="zh-CN" smtClean="0"/>
              <a:t>】</a:t>
            </a:r>
            <a:r>
              <a:rPr lang="zh-CN" altLang="en-US" smtClean="0"/>
              <a:t>形容舍不得离开。</a:t>
            </a:r>
          </a:p>
          <a:p>
            <a:pPr>
              <a:buNone/>
            </a:pPr>
            <a:r>
              <a:rPr lang="en-US" altLang="zh-CN" smtClean="0"/>
              <a:t>【</a:t>
            </a:r>
            <a:r>
              <a:rPr lang="zh-CN" altLang="en-US" smtClean="0">
                <a:solidFill>
                  <a:srgbClr val="FF0000"/>
                </a:solidFill>
              </a:rPr>
              <a:t>迫不及待</a:t>
            </a:r>
            <a:r>
              <a:rPr lang="en-US" altLang="zh-CN" smtClean="0"/>
              <a:t>】</a:t>
            </a:r>
            <a:r>
              <a:rPr lang="zh-CN" altLang="en-US" smtClean="0"/>
              <a:t>急迫得不能再等待。</a:t>
            </a:r>
          </a:p>
          <a:p>
            <a:pPr>
              <a:buNone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203848" y="836712"/>
            <a:ext cx="324036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325317" y="930221"/>
            <a:ext cx="30684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重点字词义解释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88829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科普作品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是一种以向大众普及科学知识为主要目的的作品。“科普”一词意为科学普及。科普作品传统上以文字或图画作为基本载体。不过随着媒体技术的发展，科普作品也常常以视频媒体等其他形式出现。</a:t>
            </a: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文体知识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59557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5"/>
          <p:cNvSpPr txBox="1">
            <a:spLocks noChangeArrowheads="1"/>
          </p:cNvSpPr>
          <p:nvPr/>
        </p:nvSpPr>
        <p:spPr bwMode="auto">
          <a:xfrm>
            <a:off x="395536" y="3068960"/>
            <a:ext cx="6326188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朗读课文，给文章分段，归纳段意。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buFont typeface="Arial"/>
              <a:buNone/>
            </a:pPr>
            <a:r>
              <a:rPr lang="zh-CN" altLang="en-US" sz="3200" b="1" smtClean="0">
                <a:solidFill>
                  <a:srgbClr val="3366FF"/>
                </a:solidFill>
                <a:latin typeface="Franklin Gothic Medium" pitchFamily="34" charset="0"/>
                <a:ea typeface="黑体" pitchFamily="49" charset="-122"/>
              </a:rPr>
              <a:t>整体感知</a:t>
            </a:r>
            <a:endParaRPr lang="zh-CN" altLang="en-US" sz="3200" b="1">
              <a:solidFill>
                <a:srgbClr val="3366FF"/>
              </a:solidFill>
              <a:latin typeface="Franklin Gothic Medium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400117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588" y="2127250"/>
            <a:ext cx="8299450" cy="2166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400" b="1">
                <a:latin typeface="+mj-ea"/>
                <a:ea typeface="+mj-ea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第一部分（</a:t>
            </a:r>
            <a:r>
              <a:rPr lang="en-US" altLang="zh-CN" sz="2400" b="1">
                <a:solidFill>
                  <a:srgbClr val="0000FF"/>
                </a:solidFill>
                <a:latin typeface="+mj-ea"/>
                <a:ea typeface="+mj-ea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）：</a:t>
            </a:r>
            <a:r>
              <a:rPr lang="zh-CN" altLang="en-US" sz="2400" b="1">
                <a:latin typeface="+mj-ea"/>
                <a:ea typeface="+mj-ea"/>
              </a:rPr>
              <a:t>总领全文，写“我”研究动物时出现的趣事，被人视为疯子。</a:t>
            </a:r>
            <a:endParaRPr lang="en-US" altLang="zh-CN" sz="2400" b="1">
              <a:latin typeface="+mj-ea"/>
              <a:ea typeface="+mj-ea"/>
            </a:endParaRPr>
          </a:p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400" b="1">
                <a:latin typeface="+mj-ea"/>
                <a:ea typeface="+mj-ea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第二部分（</a:t>
            </a:r>
            <a:r>
              <a:rPr lang="en-US" altLang="zh-CN" sz="2400" b="1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～</a:t>
            </a:r>
            <a:r>
              <a:rPr lang="en-US" altLang="zh-CN" sz="2400" b="1">
                <a:solidFill>
                  <a:srgbClr val="0000FF"/>
                </a:solidFill>
                <a:latin typeface="+mj-ea"/>
                <a:ea typeface="+mj-ea"/>
              </a:rPr>
              <a:t>19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）：</a:t>
            </a:r>
            <a:r>
              <a:rPr lang="zh-CN" altLang="en-US" sz="2400" b="1">
                <a:latin typeface="+mj-ea"/>
                <a:ea typeface="+mj-ea"/>
              </a:rPr>
              <a:t>具体记叙研究水鸭子与黄冠大鹦鹉的趣事。</a:t>
            </a:r>
          </a:p>
        </p:txBody>
      </p:sp>
    </p:spTree>
    <p:extLst>
      <p:ext uri="{BB962C8B-B14F-4D97-AF65-F5344CB8AC3E}">
        <p14:creationId xmlns:p14="http://schemas.microsoft.com/office/powerpoint/2010/main" val="4155370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7175" y="1857376"/>
            <a:ext cx="2351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学习第一部分：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12739" y="2505076"/>
            <a:ext cx="863758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itchFamily="49" charset="-122"/>
              </a:rPr>
              <a:t>    在研究高等动物的行为时，常常会发生一些趣事，不过逗笑的主角常常不是动物，而是观察者自己。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46101" y="3589338"/>
            <a:ext cx="81708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itchFamily="49" charset="-122"/>
              </a:rPr>
              <a:t>    总括全文，表明文中逗笑的主角不是动物，而是观察者自己。</a:t>
            </a:r>
          </a:p>
        </p:txBody>
      </p:sp>
    </p:spTree>
    <p:extLst>
      <p:ext uri="{BB962C8B-B14F-4D97-AF65-F5344CB8AC3E}">
        <p14:creationId xmlns:p14="http://schemas.microsoft.com/office/powerpoint/2010/main" val="2819280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2055</Words>
  <Application>Microsoft Office PowerPoint</Application>
  <PresentationFormat>全屏显示(4:3)</PresentationFormat>
  <Paragraphs>103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2021-06-28T23:21:00Z</cp:lastPrinted>
  <dcterms:created xsi:type="dcterms:W3CDTF">2021-06-28T23:21:00Z</dcterms:created>
  <dcterms:modified xsi:type="dcterms:W3CDTF">2021-11-25T04:08:31Z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