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57" r:id="rId4"/>
  </p:sldMasterIdLst>
  <p:notesMasterIdLst>
    <p:notesMasterId r:id="rId48"/>
  </p:notesMasterIdLst>
  <p:sldIdLst>
    <p:sldId id="256" r:id="rId5"/>
    <p:sldId id="271" r:id="rId6"/>
    <p:sldId id="307" r:id="rId7"/>
    <p:sldId id="308" r:id="rId8"/>
    <p:sldId id="309" r:id="rId9"/>
    <p:sldId id="311" r:id="rId10"/>
    <p:sldId id="392" r:id="rId11"/>
    <p:sldId id="428" r:id="rId12"/>
    <p:sldId id="314" r:id="rId13"/>
    <p:sldId id="357" r:id="rId14"/>
    <p:sldId id="322" r:id="rId15"/>
    <p:sldId id="355" r:id="rId16"/>
    <p:sldId id="356" r:id="rId17"/>
    <p:sldId id="358" r:id="rId18"/>
    <p:sldId id="359" r:id="rId19"/>
    <p:sldId id="329" r:id="rId20"/>
    <p:sldId id="360" r:id="rId21"/>
    <p:sldId id="361" r:id="rId22"/>
    <p:sldId id="363" r:id="rId23"/>
    <p:sldId id="362" r:id="rId24"/>
    <p:sldId id="364" r:id="rId25"/>
    <p:sldId id="367" r:id="rId26"/>
    <p:sldId id="369" r:id="rId27"/>
    <p:sldId id="371" r:id="rId28"/>
    <p:sldId id="372" r:id="rId29"/>
    <p:sldId id="373" r:id="rId30"/>
    <p:sldId id="374" r:id="rId31"/>
    <p:sldId id="375" r:id="rId32"/>
    <p:sldId id="366" r:id="rId33"/>
    <p:sldId id="376" r:id="rId34"/>
    <p:sldId id="381" r:id="rId35"/>
    <p:sldId id="382" r:id="rId36"/>
    <p:sldId id="383" r:id="rId37"/>
    <p:sldId id="384" r:id="rId38"/>
    <p:sldId id="393" r:id="rId39"/>
    <p:sldId id="394" r:id="rId40"/>
    <p:sldId id="395" r:id="rId41"/>
    <p:sldId id="386" r:id="rId42"/>
    <p:sldId id="387" r:id="rId43"/>
    <p:sldId id="388" r:id="rId44"/>
    <p:sldId id="391" r:id="rId45"/>
    <p:sldId id="390" r:id="rId46"/>
    <p:sldId id="260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CC"/>
    <a:srgbClr val="FF7C80"/>
    <a:srgbClr val="FFCC99"/>
    <a:srgbClr val="FF9966"/>
    <a:srgbClr val="0099CC"/>
    <a:srgbClr val="FF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86" y="-108"/>
      </p:cViewPr>
      <p:guideLst>
        <p:guide orient="horz" pos="222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1.xml"/><Relationship Id="rId49" Type="http://schemas.openxmlformats.org/officeDocument/2006/relationships/presProps" Target="presProps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p>
            <a:pPr lvl="0" fontAlgn="base"/>
            <a:fld id="{9A0DB2DC-4C9A-4742-B13C-FB6460FD3503}" type="slidenum">
              <a:rPr lang="en-US" altLang="zh-CN" sz="2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2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5" Type="http://schemas.openxmlformats.org/officeDocument/2006/relationships/theme" Target="../theme/theme3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0" fontAlgn="base" hangingPunct="0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0" fontAlgn="base" hangingPunct="0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0" fontAlgn="base" hangingPunct="0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0" fontAlgn="base" hangingPunct="0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 dt="0"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0" fontAlgn="base" hangingPunct="0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0" fontAlgn="base" hangingPunct="0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0" fontAlgn="base" hangingPunct="0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0" fontAlgn="base" hangingPunct="0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6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audio6.wav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audio" Target="../media/audio6.wav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audio2.wav"/><Relationship Id="rId1" Type="http://schemas.openxmlformats.org/officeDocument/2006/relationships/audio" Target="../media/audio3.wav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0.wav"/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audio" Target="../media/audio7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4505325"/>
            <a:ext cx="9144000" cy="1655763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4130"/>
          <p:cNvSpPr txBox="1">
            <a:spLocks noChangeArrowheads="1"/>
          </p:cNvSpPr>
          <p:nvPr/>
        </p:nvSpPr>
        <p:spPr bwMode="auto">
          <a:xfrm>
            <a:off x="1547813" y="2921000"/>
            <a:ext cx="6048375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1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社 戏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74788" y="3784600"/>
            <a:ext cx="6194425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220" name="文本框 4130"/>
          <p:cNvSpPr txBox="1"/>
          <p:nvPr/>
        </p:nvSpPr>
        <p:spPr>
          <a:xfrm>
            <a:off x="3246438" y="3889375"/>
            <a:ext cx="2651125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R·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八年级语文下册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文本框 128001"/>
          <p:cNvSpPr txBox="1"/>
          <p:nvPr/>
        </p:nvSpPr>
        <p:spPr>
          <a:xfrm>
            <a:off x="55563" y="2387600"/>
            <a:ext cx="698500" cy="19383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社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戏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03" name="左大括号 128002"/>
          <p:cNvSpPr/>
          <p:nvPr/>
        </p:nvSpPr>
        <p:spPr>
          <a:xfrm>
            <a:off x="579438" y="965200"/>
            <a:ext cx="288925" cy="4764088"/>
          </a:xfrm>
          <a:prstGeom prst="leftBrace">
            <a:avLst>
              <a:gd name="adj1" fmla="val 122522"/>
              <a:gd name="adj2" fmla="val 50000"/>
            </a:avLst>
          </a:prstGeom>
          <a:noFill/>
          <a:ln w="3810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rgbClr val="00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04" name="文本框 128003"/>
          <p:cNvSpPr txBox="1"/>
          <p:nvPr/>
        </p:nvSpPr>
        <p:spPr>
          <a:xfrm>
            <a:off x="812800" y="898525"/>
            <a:ext cx="3278188" cy="831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一随母归省小住平桥村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1—3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05" name="文本框 128004"/>
          <p:cNvSpPr txBox="1"/>
          <p:nvPr/>
        </p:nvSpPr>
        <p:spPr>
          <a:xfrm>
            <a:off x="812800" y="2768600"/>
            <a:ext cx="2154238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二去赵庄看社戏的全过程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4—30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06" name="文本框 128005"/>
          <p:cNvSpPr txBox="1"/>
          <p:nvPr/>
        </p:nvSpPr>
        <p:spPr>
          <a:xfrm>
            <a:off x="812800" y="4897438"/>
            <a:ext cx="2659063" cy="831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三看社戏后的余波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31—40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10" name="左大括号 128009"/>
          <p:cNvSpPr/>
          <p:nvPr/>
        </p:nvSpPr>
        <p:spPr>
          <a:xfrm>
            <a:off x="2763838" y="2155825"/>
            <a:ext cx="295275" cy="2406650"/>
          </a:xfrm>
          <a:prstGeom prst="leftBrace">
            <a:avLst>
              <a:gd name="adj1" fmla="val 76788"/>
              <a:gd name="adj2" fmla="val 50000"/>
            </a:avLst>
          </a:prstGeom>
          <a:noFill/>
          <a:ln w="3810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1" name="文本框 128010"/>
          <p:cNvSpPr txBox="1">
            <a:spLocks noChangeArrowheads="1"/>
          </p:cNvSpPr>
          <p:nvPr/>
        </p:nvSpPr>
        <p:spPr bwMode="auto">
          <a:xfrm>
            <a:off x="3235325" y="2112963"/>
            <a:ext cx="3279775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看社戏的波折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4—9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28012" name="文本框 128011"/>
          <p:cNvSpPr txBox="1">
            <a:spLocks noChangeArrowheads="1"/>
          </p:cNvSpPr>
          <p:nvPr/>
        </p:nvSpPr>
        <p:spPr bwMode="auto">
          <a:xfrm>
            <a:off x="3235325" y="2762250"/>
            <a:ext cx="4210050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途中的见闻和感受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10—13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28013" name="文本框 128012"/>
          <p:cNvSpPr txBox="1">
            <a:spLocks noChangeArrowheads="1"/>
          </p:cNvSpPr>
          <p:nvPr/>
        </p:nvSpPr>
        <p:spPr bwMode="auto">
          <a:xfrm>
            <a:off x="3235325" y="3435350"/>
            <a:ext cx="3281363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赵庄看社戏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14—21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28014" name="文本框 128013"/>
          <p:cNvSpPr txBox="1">
            <a:spLocks noChangeArrowheads="1"/>
          </p:cNvSpPr>
          <p:nvPr/>
        </p:nvSpPr>
        <p:spPr bwMode="auto">
          <a:xfrm>
            <a:off x="3235325" y="4079875"/>
            <a:ext cx="2971800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深夜归航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22—30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28015" name="椭圆 128014">
            <a:hlinkClick r:id="rId1" action="ppaction://hlinksldjump"/>
          </p:cNvPr>
          <p:cNvSpPr/>
          <p:nvPr/>
        </p:nvSpPr>
        <p:spPr>
          <a:xfrm>
            <a:off x="1028700" y="1371600"/>
            <a:ext cx="215900" cy="215900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4999">
                <a:srgbClr val="FF0300">
                  <a:alpha val="100000"/>
                </a:srgbClr>
              </a:gs>
              <a:gs pos="27499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1">
                <a:srgbClr val="FF7A00">
                  <a:alpha val="100000"/>
                </a:srgbClr>
              </a:gs>
              <a:gs pos="85001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6" name="椭圆 128015">
            <a:hlinkClick r:id="rId1" action="ppaction://hlinksldjump"/>
          </p:cNvPr>
          <p:cNvSpPr/>
          <p:nvPr/>
        </p:nvSpPr>
        <p:spPr>
          <a:xfrm>
            <a:off x="3125788" y="2273300"/>
            <a:ext cx="142875" cy="215900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4999">
                <a:srgbClr val="FF0300">
                  <a:alpha val="100000"/>
                </a:srgbClr>
              </a:gs>
              <a:gs pos="27499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1">
                <a:srgbClr val="FF7A00">
                  <a:alpha val="100000"/>
                </a:srgbClr>
              </a:gs>
              <a:gs pos="85001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7" name="椭圆 128016">
            <a:hlinkClick r:id="rId1" action="ppaction://hlinksldjump"/>
          </p:cNvPr>
          <p:cNvSpPr/>
          <p:nvPr/>
        </p:nvSpPr>
        <p:spPr>
          <a:xfrm>
            <a:off x="3124200" y="2921000"/>
            <a:ext cx="144463" cy="215900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4999">
                <a:srgbClr val="FF0300">
                  <a:alpha val="100000"/>
                </a:srgbClr>
              </a:gs>
              <a:gs pos="27499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1">
                <a:srgbClr val="FF7A00">
                  <a:alpha val="100000"/>
                </a:srgbClr>
              </a:gs>
              <a:gs pos="85001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8" name="椭圆 128017">
            <a:hlinkClick r:id="rId1" action="ppaction://hlinksldjump"/>
          </p:cNvPr>
          <p:cNvSpPr/>
          <p:nvPr/>
        </p:nvSpPr>
        <p:spPr>
          <a:xfrm>
            <a:off x="3124200" y="3568700"/>
            <a:ext cx="144463" cy="215900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4999">
                <a:srgbClr val="FF0300">
                  <a:alpha val="100000"/>
                </a:srgbClr>
              </a:gs>
              <a:gs pos="27499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1">
                <a:srgbClr val="FF7A00">
                  <a:alpha val="100000"/>
                </a:srgbClr>
              </a:gs>
              <a:gs pos="85001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9" name="右大括号 128018"/>
          <p:cNvSpPr/>
          <p:nvPr/>
        </p:nvSpPr>
        <p:spPr>
          <a:xfrm>
            <a:off x="7007225" y="898525"/>
            <a:ext cx="404813" cy="4830763"/>
          </a:xfrm>
          <a:prstGeom prst="rightBrace">
            <a:avLst>
              <a:gd name="adj1" fmla="val 71599"/>
              <a:gd name="adj2" fmla="val 50000"/>
            </a:avLst>
          </a:prstGeom>
          <a:noFill/>
          <a:ln w="3810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20" name="文本框 128019"/>
          <p:cNvSpPr txBox="1"/>
          <p:nvPr/>
        </p:nvSpPr>
        <p:spPr>
          <a:xfrm>
            <a:off x="7423150" y="1833563"/>
            <a:ext cx="1525588" cy="3292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表现了作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者对少年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生活的怀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念，特别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是对农家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小朋友诚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挚情谊的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眷恋。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21" name="椭圆 128020">
            <a:hlinkClick r:id="rId1" action="ppaction://hlinksldjump"/>
          </p:cNvPr>
          <p:cNvSpPr/>
          <p:nvPr/>
        </p:nvSpPr>
        <p:spPr>
          <a:xfrm>
            <a:off x="1028700" y="5405438"/>
            <a:ext cx="215900" cy="215900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4999">
                <a:srgbClr val="FF0300">
                  <a:alpha val="100000"/>
                </a:srgbClr>
              </a:gs>
              <a:gs pos="27499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1">
                <a:srgbClr val="FF7A00">
                  <a:alpha val="100000"/>
                </a:srgbClr>
              </a:gs>
              <a:gs pos="85001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22" name="椭圆 128021">
            <a:hlinkClick r:id="rId1" action="ppaction://hlinksldjump"/>
          </p:cNvPr>
          <p:cNvSpPr/>
          <p:nvPr/>
        </p:nvSpPr>
        <p:spPr>
          <a:xfrm>
            <a:off x="3124200" y="4216400"/>
            <a:ext cx="144463" cy="215900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4999">
                <a:srgbClr val="FF0300">
                  <a:alpha val="100000"/>
                </a:srgbClr>
              </a:gs>
              <a:gs pos="27499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1">
                <a:srgbClr val="FF7A00">
                  <a:alpha val="100000"/>
                </a:srgbClr>
              </a:gs>
              <a:gs pos="85001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8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28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28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8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28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1280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280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 bldLvl="0" animBg="1"/>
      <p:bldP spid="128004" grpId="0"/>
      <p:bldP spid="128005" grpId="0"/>
      <p:bldP spid="128006" grpId="0"/>
      <p:bldP spid="128011" grpId="0"/>
      <p:bldP spid="128012" grpId="0"/>
      <p:bldP spid="128013" grpId="0"/>
      <p:bldP spid="128014" grpId="0"/>
      <p:bldP spid="1280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1938" y="711200"/>
            <a:ext cx="7694612" cy="554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情节把握：课文具体写了几件事？详略如何？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9313" y="1617663"/>
            <a:ext cx="3694112" cy="3970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随母归省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钓虾放牛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的乡间生活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看社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戏前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波折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月夜出航</a:t>
            </a:r>
            <a:r>
              <a:rPr lang="zh-CN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月夜行船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船头看戏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月下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归航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（偷豆）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六一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公公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送豆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48550" y="2460625"/>
            <a:ext cx="6477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详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8550" y="3952875"/>
            <a:ext cx="6477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略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4478338" y="2006600"/>
            <a:ext cx="2970213" cy="2220913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4381500" y="2676525"/>
            <a:ext cx="2932113" cy="1630363"/>
          </a:xfrm>
          <a:prstGeom prst="straightConnector1">
            <a:avLst/>
          </a:prstGeom>
          <a:ln w="28575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4381500" y="2740025"/>
            <a:ext cx="2887663" cy="3492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3" idx="3"/>
          </p:cNvCxnSpPr>
          <p:nvPr/>
        </p:nvCxnSpPr>
        <p:spPr>
          <a:xfrm flipV="1">
            <a:off x="4543425" y="2914650"/>
            <a:ext cx="2646363" cy="6873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3" idx="3"/>
          </p:cNvCxnSpPr>
          <p:nvPr/>
        </p:nvCxnSpPr>
        <p:spPr>
          <a:xfrm flipV="1">
            <a:off x="4543425" y="3025775"/>
            <a:ext cx="2770188" cy="1117600"/>
          </a:xfrm>
          <a:prstGeom prst="straightConnector1">
            <a:avLst/>
          </a:prstGeom>
          <a:ln w="285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3" idx="3"/>
          </p:cNvCxnSpPr>
          <p:nvPr/>
        </p:nvCxnSpPr>
        <p:spPr>
          <a:xfrm flipV="1">
            <a:off x="4381500" y="3168650"/>
            <a:ext cx="3148013" cy="14922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3" idx="3"/>
          </p:cNvCxnSpPr>
          <p:nvPr/>
        </p:nvCxnSpPr>
        <p:spPr>
          <a:xfrm flipV="1">
            <a:off x="4543425" y="4468813"/>
            <a:ext cx="2905125" cy="7191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9238" y="919163"/>
            <a:ext cx="7483475" cy="554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为什么有的情节详写，有的情节略写？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238" y="2336800"/>
            <a:ext cx="8624887" cy="2060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看社戏是主要内容，看社戏前的波折、夜航去看社戏途中、看社戏后归航偷豆等情节详写，其他情节与看社戏关系不大，则略写。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组合 2"/>
          <p:cNvGrpSpPr/>
          <p:nvPr/>
        </p:nvGrpSpPr>
        <p:grpSpPr>
          <a:xfrm>
            <a:off x="82550" y="411163"/>
            <a:ext cx="2319338" cy="700087"/>
            <a:chOff x="128588" y="617149"/>
            <a:chExt cx="2319337" cy="700088"/>
          </a:xfrm>
        </p:grpSpPr>
        <p:pic>
          <p:nvPicPr>
            <p:cNvPr id="20482" name="Picture 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8588" y="617149"/>
              <a:ext cx="2319337" cy="700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文本框 2"/>
            <p:cNvSpPr txBox="1"/>
            <p:nvPr/>
          </p:nvSpPr>
          <p:spPr>
            <a:xfrm>
              <a:off x="665163" y="711200"/>
              <a:ext cx="1714500" cy="522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细节感知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1938" y="2144713"/>
            <a:ext cx="7783512" cy="554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随母亲小住平桥村与写看社戏有什么关系? 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0179" name="矩形 50178"/>
          <p:cNvSpPr/>
          <p:nvPr/>
        </p:nvSpPr>
        <p:spPr>
          <a:xfrm>
            <a:off x="261938" y="2814638"/>
            <a:ext cx="8612187" cy="28940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）交代了看社戏的时间、地点、机缘；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）引出了同去看社戏的人物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乡间生活的小朋友；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）还交代了“乐土”中的乐事，为下文写“我在那里所第一盼望的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看社戏做了重要的铺垫。同时，平桥村的生活也是“我”所深深怀念的。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文本框 2"/>
          <p:cNvSpPr txBox="1"/>
          <p:nvPr/>
        </p:nvSpPr>
        <p:spPr>
          <a:xfrm>
            <a:off x="2525713" y="1252538"/>
            <a:ext cx="40925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zh-CN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zh-CN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部分文本细读</a:t>
            </a:r>
            <a:endParaRPr lang="zh-CN" altLang="zh-CN" sz="3200" b="1" dirty="0">
              <a:solidFill>
                <a:srgbClr val="0099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01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"/>
          <p:cNvSpPr txBox="1"/>
          <p:nvPr/>
        </p:nvSpPr>
        <p:spPr>
          <a:xfrm>
            <a:off x="260350" y="684213"/>
            <a:ext cx="8604250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       平桥村是一个什么样的地方？“我”为什么称它为乐土？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4" name="Rectangle 2"/>
          <p:cNvSpPr/>
          <p:nvPr/>
        </p:nvSpPr>
        <p:spPr>
          <a:xfrm>
            <a:off x="260350" y="2535238"/>
            <a:ext cx="3584575" cy="2676525"/>
          </a:xfrm>
          <a:prstGeom prst="rect">
            <a:avLst/>
          </a:prstGeom>
          <a:noFill/>
          <a:ln w="19050" cap="flat" cmpd="sng">
            <a:solidFill>
              <a:srgbClr val="92D050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平桥村是一个离海边不远，极偏僻的，临河的小村庄；住户不满三十家，都种田，打鱼，只有一家很小的杂货点。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35425" y="2103438"/>
            <a:ext cx="4829175" cy="3538537"/>
          </a:xfrm>
          <a:prstGeom prst="rect">
            <a:avLst/>
          </a:prstGeom>
          <a:noFill/>
          <a:ln w="19050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但在我是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因为：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）我在这里不但得到优待，又可以免念“秩秩斯于幽幽南山”了；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）许多小朋友伴我来游戏，掘蚯蚓，钓虾，放牛；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）没有封建礼教的约束，人人平等。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2"/>
          <p:cNvSpPr txBox="1"/>
          <p:nvPr/>
        </p:nvSpPr>
        <p:spPr>
          <a:xfrm>
            <a:off x="282575" y="581025"/>
            <a:ext cx="12382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  <a:endParaRPr lang="zh-CN" altLang="en-US" sz="3200" b="1" dirty="0">
              <a:solidFill>
                <a:srgbClr val="0099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-10800000" flipV="1">
            <a:off x="282575" y="1414463"/>
            <a:ext cx="8553450" cy="2406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本文作者围绕社戏，浓墨重彩地写了看戏的全过程，读来令人身临其境。而对于看戏的机缘，看戏后的余波，作者则简略带过。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详略结合得很高明。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2531" name="Picture 6" descr="http://www.kuaihou.com/d/file/201611/small412d10437f14e8352ac7caacee40a95b.jpg"/>
          <p:cNvPicPr>
            <a:picLocks noChangeAspect="1"/>
          </p:cNvPicPr>
          <p:nvPr/>
        </p:nvPicPr>
        <p:blipFill>
          <a:blip r:embed="rId1"/>
          <a:srcRect l="6346" t="4984" r="6218" b="6064"/>
          <a:stretch>
            <a:fillRect/>
          </a:stretch>
        </p:blipFill>
        <p:spPr>
          <a:xfrm>
            <a:off x="5365750" y="3732213"/>
            <a:ext cx="3255963" cy="2211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5113" y="1276350"/>
            <a:ext cx="8609012" cy="1893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“文似看山不喜平”。作者在“看戏”这部分没有平铺直叙，而是写得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起伏有致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如第一层就写了看戏前的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三次波折、三次转机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。请同学们在书上找出来，并思考这样写的好处。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0413" y="3617913"/>
            <a:ext cx="2832100" cy="1970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三次波折：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①叫不到船；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②不准和别人去；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③外祖母要担心。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2363" y="3617913"/>
            <a:ext cx="3586162" cy="1970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三次转机：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①八叔公的船回来了；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②与我同去；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③保证不出事。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文本框 2"/>
          <p:cNvSpPr txBox="1"/>
          <p:nvPr/>
        </p:nvSpPr>
        <p:spPr>
          <a:xfrm>
            <a:off x="2525713" y="571500"/>
            <a:ext cx="40925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zh-CN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zh-CN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部分文本细读</a:t>
            </a:r>
            <a:endParaRPr lang="zh-CN" altLang="zh-CN" sz="3200" b="1" dirty="0">
              <a:solidFill>
                <a:srgbClr val="0099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3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1938" y="2078038"/>
            <a:ext cx="8612187" cy="2860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第一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盼望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——急得要哭——我似乎听到锣鼓的声音，而且知道他们在戏台下买豆浆喝。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（渲染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沮丧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）——不钓虾，东西也少吃，不开口。——（烘托社戏对儿童的吸引力）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8705" y="901365"/>
            <a:ext cx="2486657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400" b="1" kern="1200" cap="none" spc="0" normalizeH="0" baseline="0" noProof="1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一波三折</a:t>
            </a:r>
            <a:endParaRPr kumimoji="0" lang="zh-CN" altLang="en-US" sz="4400" b="1" kern="1200" cap="none" spc="0" normalizeH="0" baseline="0" noProof="1">
              <a:ln w="1270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9875" y="1992313"/>
            <a:ext cx="7165975" cy="2170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）笔法曲折，文气摇曳,为看社戏做好充分的铺垫；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8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）初步表现小伙伴的热情、能干等特点，尤其是“双喜”。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2" name="图片 2" descr="蚕豆22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8153" t="3337" r="8937" b="5978"/>
          <a:stretch>
            <a:fillRect/>
          </a:stretch>
        </p:blipFill>
        <p:spPr>
          <a:xfrm>
            <a:off x="6818313" y="4162425"/>
            <a:ext cx="1776412" cy="176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3"/>
          <p:cNvSpPr txBox="1"/>
          <p:nvPr/>
        </p:nvSpPr>
        <p:spPr>
          <a:xfrm>
            <a:off x="2420102" y="826717"/>
            <a:ext cx="1635222" cy="7694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400" b="1" kern="1200" cap="none" spc="0" normalizeH="0" baseline="0" noProof="1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好 处</a:t>
            </a:r>
            <a:endParaRPr kumimoji="0" lang="zh-CN" altLang="en-US" sz="4400" b="1" kern="1200" cap="none" spc="0" normalizeH="0" baseline="0" noProof="1">
              <a:ln w="1270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101386"/>
          <p:cNvSpPr/>
          <p:nvPr/>
        </p:nvSpPr>
        <p:spPr>
          <a:xfrm>
            <a:off x="273050" y="3794125"/>
            <a:ext cx="8594725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表现小伙伴们驾船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熟练敏捷的技巧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勤劳能干的性格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和去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看戏时的愉快的心情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386" name="平行四边形 101385"/>
          <p:cNvSpPr/>
          <p:nvPr/>
        </p:nvSpPr>
        <p:spPr>
          <a:xfrm>
            <a:off x="347663" y="2422525"/>
            <a:ext cx="696912" cy="720725"/>
          </a:xfrm>
          <a:prstGeom prst="parallelogram">
            <a:avLst>
              <a:gd name="adj" fmla="val 37500"/>
            </a:avLst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385" name="平行四边形 101384"/>
          <p:cNvSpPr/>
          <p:nvPr/>
        </p:nvSpPr>
        <p:spPr>
          <a:xfrm>
            <a:off x="1743075" y="2422525"/>
            <a:ext cx="1081088" cy="715963"/>
          </a:xfrm>
          <a:prstGeom prst="parallelogram">
            <a:avLst>
              <a:gd name="adj" fmla="val 37525"/>
            </a:avLst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磕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384" name="平行四边形 101383"/>
          <p:cNvSpPr/>
          <p:nvPr/>
        </p:nvSpPr>
        <p:spPr>
          <a:xfrm>
            <a:off x="3522663" y="2422525"/>
            <a:ext cx="1296987" cy="747713"/>
          </a:xfrm>
          <a:prstGeom prst="parallelogram">
            <a:avLst>
              <a:gd name="adj" fmla="val 40955"/>
            </a:avLst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退后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383" name="平行四边形 101382"/>
          <p:cNvSpPr/>
          <p:nvPr/>
        </p:nvSpPr>
        <p:spPr>
          <a:xfrm>
            <a:off x="5516563" y="2422525"/>
            <a:ext cx="1384300" cy="831850"/>
          </a:xfrm>
          <a:prstGeom prst="parallelogram">
            <a:avLst>
              <a:gd name="adj" fmla="val 58191"/>
            </a:avLst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上前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382" name="直接连接符 101381"/>
          <p:cNvSpPr/>
          <p:nvPr/>
        </p:nvSpPr>
        <p:spPr>
          <a:xfrm>
            <a:off x="1296988" y="2838450"/>
            <a:ext cx="576262" cy="0"/>
          </a:xfrm>
          <a:prstGeom prst="line">
            <a:avLst/>
          </a:prstGeom>
          <a:ln w="88900" cap="flat" cmpd="sng">
            <a:solidFill>
              <a:srgbClr val="FFCC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01381" name="直接连接符 101380"/>
          <p:cNvSpPr/>
          <p:nvPr/>
        </p:nvSpPr>
        <p:spPr>
          <a:xfrm>
            <a:off x="2928938" y="2838450"/>
            <a:ext cx="576262" cy="0"/>
          </a:xfrm>
          <a:prstGeom prst="line">
            <a:avLst/>
          </a:prstGeom>
          <a:ln w="88900" cap="flat" cmpd="sng">
            <a:solidFill>
              <a:srgbClr val="FFCC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01380" name="直接连接符 101379"/>
          <p:cNvSpPr/>
          <p:nvPr/>
        </p:nvSpPr>
        <p:spPr>
          <a:xfrm>
            <a:off x="5229225" y="2838450"/>
            <a:ext cx="576263" cy="0"/>
          </a:xfrm>
          <a:prstGeom prst="line">
            <a:avLst/>
          </a:prstGeom>
          <a:ln w="88900" cap="flat" cmpd="sng">
            <a:solidFill>
              <a:srgbClr val="FFCC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01379" name="直接连接符 101378"/>
          <p:cNvSpPr/>
          <p:nvPr/>
        </p:nvSpPr>
        <p:spPr>
          <a:xfrm>
            <a:off x="7140575" y="2838450"/>
            <a:ext cx="576263" cy="0"/>
          </a:xfrm>
          <a:prstGeom prst="line">
            <a:avLst/>
          </a:prstGeom>
          <a:ln w="88900" cap="flat" cmpd="sng">
            <a:solidFill>
              <a:srgbClr val="FFCC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01378" name="平行四边形 101377"/>
          <p:cNvSpPr/>
          <p:nvPr/>
        </p:nvSpPr>
        <p:spPr>
          <a:xfrm>
            <a:off x="7599363" y="2422525"/>
            <a:ext cx="1081087" cy="741363"/>
          </a:xfrm>
          <a:prstGeom prst="parallelogram">
            <a:avLst>
              <a:gd name="adj" fmla="val 37536"/>
            </a:avLst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架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5" name="文本框 1"/>
          <p:cNvSpPr txBox="1"/>
          <p:nvPr/>
        </p:nvSpPr>
        <p:spPr>
          <a:xfrm>
            <a:off x="273050" y="757238"/>
            <a:ext cx="8594725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第10段对少年朋友的开船动作运用一系列准确的动词进行传神的描绘，请分析其效果。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20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101386" grpId="0" bldLvl="0" animBg="1"/>
      <p:bldP spid="101385" grpId="0" bldLvl="0" animBg="1"/>
      <p:bldP spid="101384" grpId="0" bldLvl="0" animBg="1"/>
      <p:bldP spid="101383" grpId="0" bldLvl="0" animBg="1"/>
      <p:bldP spid="101378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79400" y="1985963"/>
            <a:ext cx="8585200" cy="24542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把握本文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情节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以及叙事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有详有略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的写法。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理解本文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景物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描写对表达中心思想的作用。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体会作者对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风景、风俗、人情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的感情。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242" name="Group 19"/>
          <p:cNvGrpSpPr/>
          <p:nvPr/>
        </p:nvGrpSpPr>
        <p:grpSpPr>
          <a:xfrm>
            <a:off x="82550" y="407988"/>
            <a:ext cx="2319338" cy="700087"/>
            <a:chOff x="138" y="461"/>
            <a:chExt cx="1461" cy="441"/>
          </a:xfrm>
        </p:grpSpPr>
        <p:pic>
          <p:nvPicPr>
            <p:cNvPr id="10243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4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45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AutoShape 16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257175" y="568325"/>
            <a:ext cx="8616950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阅读</a:t>
            </a:r>
            <a:r>
              <a:rPr lang="en-US" altLang="zh-CN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10</a:t>
            </a:r>
            <a:r>
              <a:rPr lang="zh-CN" altLang="zh-CN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~</a:t>
            </a:r>
            <a:r>
              <a:rPr lang="en-US" altLang="zh-CN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13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段，思考：作者详细描写了哪些内容以突出小伙伴看戏途中的心情？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9394" name="图片 59393" descr="夏夜行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2036763"/>
            <a:ext cx="7988300" cy="4052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矩形 2"/>
          <p:cNvSpPr>
            <a:spLocks noTextEdit="1"/>
          </p:cNvSpPr>
          <p:nvPr/>
        </p:nvSpPr>
        <p:spPr>
          <a:xfrm>
            <a:off x="731838" y="2217738"/>
            <a:ext cx="2411412" cy="8763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486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FFFF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月夜行船</a:t>
            </a:r>
            <a:endParaRPr lang="zh-CN" altLang="en-US" sz="3600">
              <a:solidFill>
                <a:srgbClr val="FFFF00"/>
              </a:soli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2530"/>
          <p:cNvSpPr/>
          <p:nvPr/>
        </p:nvSpPr>
        <p:spPr>
          <a:xfrm>
            <a:off x="0" y="704850"/>
            <a:ext cx="16954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视 觉：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1943100" y="571500"/>
            <a:ext cx="6958013" cy="8937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豆麦“碧绿”、远山“淡黑”，月色朦胧在水气里，依稀的赵庄，几点火。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4" name="文本框 22532"/>
          <p:cNvSpPr txBox="1"/>
          <p:nvPr/>
        </p:nvSpPr>
        <p:spPr>
          <a:xfrm>
            <a:off x="0" y="1711325"/>
            <a:ext cx="16954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嗅 觉：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1943100" y="1787525"/>
            <a:ext cx="4046538" cy="493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豆麦和水草的“清香”。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6" name="文本框 22534"/>
          <p:cNvSpPr txBox="1"/>
          <p:nvPr/>
        </p:nvSpPr>
        <p:spPr>
          <a:xfrm>
            <a:off x="0" y="2727325"/>
            <a:ext cx="16954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听 觉：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7" name="文本框 22536"/>
          <p:cNvSpPr txBox="1"/>
          <p:nvPr/>
        </p:nvSpPr>
        <p:spPr>
          <a:xfrm>
            <a:off x="0" y="3957638"/>
            <a:ext cx="1695450" cy="6461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感 觉：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8" name="文本框 22537"/>
          <p:cNvSpPr txBox="1"/>
          <p:nvPr/>
        </p:nvSpPr>
        <p:spPr>
          <a:xfrm>
            <a:off x="1943100" y="3681413"/>
            <a:ext cx="6958013" cy="1292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但我却还以为船慢……使我的心也沉静，然而又自失起来，觉得要和他弥散在含着豆麦蕴藻之香的夜气里。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9" name="矩形 22538"/>
          <p:cNvSpPr/>
          <p:nvPr/>
        </p:nvSpPr>
        <p:spPr>
          <a:xfrm>
            <a:off x="1943100" y="2603500"/>
            <a:ext cx="6958013" cy="893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“潺潺” 的水声，小伙伴的说笑、嚷声，远处的“歌吹”。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0" name="文本框 2"/>
          <p:cNvSpPr txBox="1"/>
          <p:nvPr/>
        </p:nvSpPr>
        <p:spPr>
          <a:xfrm>
            <a:off x="0" y="5243513"/>
            <a:ext cx="1695450" cy="6477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比 喻：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4" name="文本框 4"/>
          <p:cNvSpPr txBox="1"/>
          <p:nvPr/>
        </p:nvSpPr>
        <p:spPr>
          <a:xfrm>
            <a:off x="1933575" y="4957763"/>
            <a:ext cx="6958013" cy="1293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把“淡黑的起伏的连山”比喻成“踊跃的铁的兽脊”。（以动写静，烘托出“我”急迫的心情）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2532" grpId="0" bldLvl="0" animBg="1"/>
      <p:bldP spid="25604" grpId="0" animBg="1"/>
      <p:bldP spid="22534" grpId="0" bldLvl="0" animBg="1"/>
      <p:bldP spid="25606" grpId="0" animBg="1"/>
      <p:bldP spid="25607" grpId="0" animBg="1"/>
      <p:bldP spid="22538" grpId="0" bldLvl="0" animBg="1"/>
      <p:bldP spid="22539" grpId="0" bldLvl="0" animBg="1"/>
      <p:bldP spid="25610" grpId="0" animBg="1"/>
      <p:bldP spid="266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9" name="文本框 65538"/>
          <p:cNvSpPr txBox="1"/>
          <p:nvPr/>
        </p:nvSpPr>
        <p:spPr>
          <a:xfrm>
            <a:off x="263525" y="561975"/>
            <a:ext cx="5372100" cy="2813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最惹眼的是屹立在庄外临河空地上的一座戏台，模糊在远处的月夜中，和空间几乎分不出界限，我疑心画上见过的仙境，就在这里出现了。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2" name="图片 65540" descr="月亮5"/>
          <p:cNvPicPr>
            <a:picLocks noChangeAspect="1"/>
          </p:cNvPicPr>
          <p:nvPr/>
        </p:nvPicPr>
        <p:blipFill>
          <a:blip r:embed="rId1">
            <a:clrChange>
              <a:clrFrom>
                <a:srgbClr val="0D0A05"/>
              </a:clrFrom>
              <a:clrTo>
                <a:srgbClr val="0D0A05">
                  <a:alpha val="0"/>
                </a:srgbClr>
              </a:clrTo>
            </a:clrChange>
          </a:blip>
          <a:srcRect l="30145" t="21771" r="28271" b="19106"/>
          <a:stretch>
            <a:fillRect/>
          </a:stretch>
        </p:blipFill>
        <p:spPr>
          <a:xfrm>
            <a:off x="6854825" y="979488"/>
            <a:ext cx="1503363" cy="1503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6" descr="http://y2.ifengimg.com/d048595168338e17/2015/0925/rdn_5604e4d83d1c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3486150"/>
            <a:ext cx="3176588" cy="2281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1"/>
          <p:cNvSpPr txBox="1"/>
          <p:nvPr/>
        </p:nvSpPr>
        <p:spPr>
          <a:xfrm>
            <a:off x="263525" y="3751263"/>
            <a:ext cx="5008563" cy="1827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环境描写的作用：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调动视觉、听觉、嗅觉、味觉描绘江南水乡的美丽景色。 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9238" y="1992313"/>
            <a:ext cx="8651875" cy="3530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总体来说，有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迫切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沉静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的心理。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进一步分析，突出“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迫切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”心理较为明显。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起伏的连山如踊跃的铁的兽脊，以动写静，烘托出“我”的急迫心情。听到歌声，料想便来自戏台，心里更是迫切。而宛转、悠扬的笛声，使我沉静，反衬出此前着急的心理。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2" name="文本框 95235"/>
          <p:cNvSpPr txBox="1"/>
          <p:nvPr/>
        </p:nvSpPr>
        <p:spPr>
          <a:xfrm>
            <a:off x="249238" y="600075"/>
            <a:ext cx="8651875" cy="101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思考：从上述几种感觉描写里，推测“我”月下坐船去看社戏时怎样的心理？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2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charRg st="23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261938" y="558800"/>
            <a:ext cx="8602662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        阅读14~21段,，讨论：这一部分写在赵庄看戏，戏好看不好看？从哪里表现出来？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875" y="1990725"/>
            <a:ext cx="8594725" cy="3044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不好看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一是铁头老生不翻筋斗，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二是也没有“我”最爱看的蛇精和跳老虎。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三是最怕看“老旦”，“然而老旦终于出了台”，并不停地唱着。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247650" y="973138"/>
            <a:ext cx="6892925" cy="554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孩子们爱不爱看？从哪里表现出来？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5175" y="2324100"/>
            <a:ext cx="7613650" cy="2246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不爱看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表现：稀奇、渐不明显、喃喃的骂、不住的吁气、打哈欠、各管自己谈话。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（侧面描写）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61" name="文本框 147460"/>
          <p:cNvSpPr txBox="1"/>
          <p:nvPr/>
        </p:nvSpPr>
        <p:spPr>
          <a:xfrm>
            <a:off x="7762875" y="1185863"/>
            <a:ext cx="862013" cy="13684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视觉</a:t>
            </a:r>
            <a:endParaRPr lang="zh-CN" altLang="en-US" sz="4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7462" name="文本框 147461"/>
          <p:cNvSpPr txBox="1"/>
          <p:nvPr/>
        </p:nvSpPr>
        <p:spPr>
          <a:xfrm>
            <a:off x="7762875" y="2724150"/>
            <a:ext cx="862013" cy="12668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听觉</a:t>
            </a:r>
            <a:endParaRPr lang="zh-CN" altLang="en-US" sz="4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7463" name="文本框 147462"/>
          <p:cNvSpPr txBox="1"/>
          <p:nvPr/>
        </p:nvSpPr>
        <p:spPr>
          <a:xfrm>
            <a:off x="1468438" y="4875213"/>
            <a:ext cx="620712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（写我对赵庄的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依恋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之情）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文本框 1"/>
          <p:cNvSpPr txBox="1"/>
          <p:nvPr/>
        </p:nvSpPr>
        <p:spPr>
          <a:xfrm>
            <a:off x="493713" y="1027113"/>
            <a:ext cx="6626225" cy="3108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还没有落，仿佛看戏也并不很久似的，而一离赵庄，月光又显得格外的皎洁。回望戏台在灯光中，却又如初来未到时候一般，又漂渺（缥缈）得像一座仙山楼阁，满被红霞罩着了。吹到耳边来的又是横笛，很悠扬；我疑心老旦已经进去了，但也不好意思说再回去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1" grpId="0"/>
      <p:bldP spid="147462" grpId="0"/>
      <p:bldP spid="1474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46435"/>
          <p:cNvSpPr txBox="1"/>
          <p:nvPr/>
        </p:nvSpPr>
        <p:spPr>
          <a:xfrm>
            <a:off x="965200" y="1231900"/>
            <a:ext cx="7213600" cy="246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这一次船头的激水声更其响亮了，那航船，就像一条大白鱼背着一群孩子在浪花里蹿。连夜渔的几个老渔父，也停了艇子看着喝彩起来。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6437" name="文本框 146436"/>
          <p:cNvSpPr txBox="1"/>
          <p:nvPr/>
        </p:nvSpPr>
        <p:spPr>
          <a:xfrm>
            <a:off x="2393950" y="4868863"/>
            <a:ext cx="4356100" cy="706437"/>
          </a:xfrm>
          <a:prstGeom prst="rect">
            <a:avLst/>
          </a:prstGeom>
          <a:noFill/>
          <a:ln w="381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侧面描写突出船快</a:t>
            </a:r>
            <a:endParaRPr lang="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7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2413" y="762000"/>
            <a:ext cx="8621712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       朗读22~23段，思考：这一部分写月夜归航，景物描写突出表现了哪两点？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0175" y="2309813"/>
            <a:ext cx="3516313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景物美，船快。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3" name="Picture 5" descr="http://p5.so.qhimgs1.com/t01623e262e3442d30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8338" y="3405188"/>
            <a:ext cx="5553075" cy="279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矩形 21506"/>
          <p:cNvSpPr/>
          <p:nvPr/>
        </p:nvSpPr>
        <p:spPr>
          <a:xfrm>
            <a:off x="276225" y="1504950"/>
            <a:ext cx="8591550" cy="209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抓住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景物特征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进行描写，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充分调动多种感觉器官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融情入景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，描绘出一幅十分优美的“水乡月夜图”，既表现出“我”心情的愉快，又表现出“我”心情的急切，非常传神。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6" name="文本框 2"/>
          <p:cNvSpPr txBox="1"/>
          <p:nvPr/>
        </p:nvSpPr>
        <p:spPr>
          <a:xfrm>
            <a:off x="282575" y="581025"/>
            <a:ext cx="12382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  <a:endParaRPr lang="zh-CN" altLang="en-US" sz="3200" b="1" dirty="0">
              <a:solidFill>
                <a:srgbClr val="0099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67" name="Picture 6" descr="http://www.vsread.com/iconograph/2013-12-29/f9c924cfbc7005c54bfe798aa258c14c.jpg"/>
          <p:cNvPicPr>
            <a:picLocks noChangeAspect="1"/>
          </p:cNvPicPr>
          <p:nvPr/>
        </p:nvPicPr>
        <p:blipFill>
          <a:blip r:embed="rId1"/>
          <a:srcRect t="39880"/>
          <a:stretch>
            <a:fillRect/>
          </a:stretch>
        </p:blipFill>
        <p:spPr>
          <a:xfrm>
            <a:off x="1614488" y="3937000"/>
            <a:ext cx="5915025" cy="2268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Group 9"/>
          <p:cNvGrpSpPr/>
          <p:nvPr/>
        </p:nvGrpSpPr>
        <p:grpSpPr>
          <a:xfrm>
            <a:off x="90488" y="401638"/>
            <a:ext cx="2319337" cy="700087"/>
            <a:chOff x="138" y="461"/>
            <a:chExt cx="1461" cy="441"/>
          </a:xfrm>
        </p:grpSpPr>
        <p:pic>
          <p:nvPicPr>
            <p:cNvPr id="11266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 rot="-10800000" flipV="1">
            <a:off x="252413" y="1662113"/>
            <a:ext cx="8621712" cy="1385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鲁迅的《从百草园到三味书屋》至今记得美女蛇的传说，寿镜吾老先生，今天我们随着《社戏》再一次走近鲁迅，去感受儿时的快乐。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社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3421063"/>
            <a:ext cx="6502400" cy="2922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"/>
          <p:cNvSpPr txBox="1"/>
          <p:nvPr/>
        </p:nvSpPr>
        <p:spPr>
          <a:xfrm>
            <a:off x="266700" y="1416050"/>
            <a:ext cx="832643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1219200" eaLnBrk="0" hangingPunct="0"/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朗读24~30段</a:t>
            </a:r>
            <a:r>
              <a:rPr lang="en-US" altLang="zh-CN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讨论：写偷豆要表现什么。</a:t>
            </a:r>
            <a:endParaRPr lang="en-US" altLang="zh-CN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75781" name="图片 75780" descr="社戏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488" y="2325688"/>
            <a:ext cx="6677025" cy="3636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2"/>
          <p:cNvSpPr txBox="1"/>
          <p:nvPr/>
        </p:nvSpPr>
        <p:spPr>
          <a:xfrm>
            <a:off x="2525713" y="571500"/>
            <a:ext cx="40925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zh-CN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zh-CN" sz="32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部分文本细读</a:t>
            </a:r>
            <a:endParaRPr lang="zh-CN" altLang="zh-CN" sz="3200" b="1" dirty="0">
              <a:solidFill>
                <a:srgbClr val="0099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269875" y="790575"/>
            <a:ext cx="8585200" cy="16938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偷豆这一情节，表现了农家少年的天真、热情、纯朴和稚气。正是因为偷豆吃的童心和野趣，才使普通的罗汉豆有了无比的美味，才使“我”终身难忘。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6803" name="矩形 76802"/>
          <p:cNvSpPr/>
          <p:nvPr/>
        </p:nvSpPr>
        <p:spPr>
          <a:xfrm>
            <a:off x="269875" y="2968625"/>
            <a:ext cx="8585200" cy="2678113"/>
          </a:xfrm>
          <a:prstGeom prst="rect">
            <a:avLst/>
          </a:prstGeom>
          <a:noFill/>
          <a:ln w="19050" cap="flat" cmpd="sng">
            <a:solidFill>
              <a:srgbClr val="92D050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偷”反映了小朋友们诚恳待客的热情；“偷”跳动着小朋友们纯洁无私的心；“偷”反映了小朋友们周到细致、天真淳朴的天性。文中的“偷”成为了一种热情的、无私的、天真质朴的“偷”，“偷”出了情趣，“偷 ”出了欢乐。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627" name="文本框 154626"/>
          <p:cNvSpPr txBox="1"/>
          <p:nvPr/>
        </p:nvSpPr>
        <p:spPr>
          <a:xfrm>
            <a:off x="261938" y="982663"/>
            <a:ext cx="8262937" cy="554037"/>
          </a:xfrm>
          <a:prstGeom prst="rect">
            <a:avLst/>
          </a:prstGeom>
          <a:noFill/>
          <a:ln w="6350">
            <a:noFill/>
          </a:ln>
        </p:spPr>
        <p:txBody>
          <a:bodyPr wrap="none"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思考：双喜在全文中共表现出了哪些性格特点？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475" y="1978025"/>
            <a:ext cx="73850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聪明，调皮，能为他人着想，体贴，有责任心。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938" y="3294063"/>
            <a:ext cx="7878762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思考：阿发在偷豆中表现出了哪些性格特点？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4630" name="文本框 154629"/>
          <p:cNvSpPr txBox="1"/>
          <p:nvPr/>
        </p:nvSpPr>
        <p:spPr>
          <a:xfrm>
            <a:off x="2339975" y="4341813"/>
            <a:ext cx="4427538" cy="523875"/>
          </a:xfrm>
          <a:prstGeom prst="rect">
            <a:avLst/>
          </a:prstGeom>
          <a:noFill/>
          <a:ln w="6350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天真，调皮，质朴，热心。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/>
      <p:bldP spid="2" grpId="0" bldLvl="0"/>
      <p:bldP spid="3" grpId="0"/>
      <p:bldP spid="154630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54630"/>
          <p:cNvSpPr txBox="1"/>
          <p:nvPr/>
        </p:nvSpPr>
        <p:spPr>
          <a:xfrm>
            <a:off x="273050" y="560388"/>
            <a:ext cx="8591550" cy="1016000"/>
          </a:xfrm>
          <a:prstGeom prst="rect">
            <a:avLst/>
          </a:prstGeom>
          <a:noFill/>
          <a:ln w="6350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讨论：途中偷罗汉豆吃，这件事能不能删掉，为什么？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050" y="2181225"/>
            <a:ext cx="8591550" cy="2813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spcBef>
                <a:spcPts val="0"/>
              </a:spcBef>
              <a:buClrTx/>
              <a:buSzTx/>
              <a:defRPr/>
            </a:pPr>
            <a:r>
              <a:rPr kumimoji="0" lang="en-US" altLang="zh-CN" sz="28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</a:t>
            </a:r>
            <a:r>
              <a:rPr kumimoji="0" lang="zh-CN" altLang="en-US" sz="28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罗汉豆并不是无上的美味，但那是要好的伙伴们</a:t>
            </a:r>
            <a:r>
              <a:rPr kumimoji="0" lang="zh-CN" altLang="en-US" sz="2800" b="1" kern="1200" cap="none" spc="0" normalizeH="0" baseline="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齐心协力</a:t>
            </a:r>
            <a:r>
              <a:rPr kumimoji="0" lang="zh-CN" altLang="en-US" sz="28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做好的，因此便变成了无法再吃到的好豆。社戏也并不是引人入胜，但看戏时有伙伴的</a:t>
            </a:r>
            <a:r>
              <a:rPr kumimoji="0" lang="zh-CN" altLang="en-US" sz="2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陪伴</a:t>
            </a:r>
            <a:r>
              <a:rPr kumimoji="0" lang="zh-CN" altLang="en-US" sz="28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，因此便变成了无法再看到的好戏。童年的快乐、甜蜜，也便变成了永恒的回忆。所以</a:t>
            </a:r>
            <a:r>
              <a:rPr kumimoji="0" lang="zh-CN" altLang="en-US" sz="2800" b="1" kern="1200" cap="none" spc="0" normalizeH="0" baseline="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不能删掉</a:t>
            </a:r>
            <a:r>
              <a:rPr kumimoji="0" lang="zh-CN" altLang="en-US" sz="28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。</a:t>
            </a:r>
            <a:endParaRPr kumimoji="0" lang="zh-CN" altLang="en-US" sz="28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28" name="矩形 148497"/>
          <p:cNvSpPr>
            <a:spLocks noChangeArrowheads="1" noChangeShapeType="1" noTextEdit="1"/>
          </p:cNvSpPr>
          <p:nvPr/>
        </p:nvSpPr>
        <p:spPr bwMode="auto">
          <a:xfrm>
            <a:off x="272040" y="557582"/>
            <a:ext cx="2879725" cy="576262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perspectiveContrastingRightFacing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0" cap="none" spc="0" normalizeH="0" baseline="0" noProof="0" dirty="0">
                <a:ln w="0">
                  <a:solidFill>
                    <a:schemeClr val="bg1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双喜的性格</a:t>
            </a:r>
            <a:endParaRPr kumimoji="0" lang="zh-CN" altLang="en-US" sz="3600" b="1" i="0" u="none" strike="noStrike" kern="10" cap="none" spc="0" normalizeH="0" baseline="0" noProof="0" dirty="0">
              <a:ln w="0">
                <a:solidFill>
                  <a:schemeClr val="bg1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148484"/>
          <p:cNvSpPr txBox="1"/>
          <p:nvPr/>
        </p:nvSpPr>
        <p:spPr>
          <a:xfrm>
            <a:off x="271463" y="1574800"/>
            <a:ext cx="790257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）当我看社戏受到波折时，双喜大悟似的提议。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27825" y="2073275"/>
            <a:ext cx="10874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聪 明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文本框 148486"/>
          <p:cNvSpPr txBox="1"/>
          <p:nvPr/>
        </p:nvSpPr>
        <p:spPr>
          <a:xfrm>
            <a:off x="271463" y="2508250"/>
            <a:ext cx="8602662" cy="1354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）当外祖母担心都是孩子们时，双喜大声打包票，理由有三：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船又大，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迅哥儿向来不乱跑；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我们又都是识水性的。 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48487"/>
          <p:cNvSpPr txBox="1"/>
          <p:nvPr/>
        </p:nvSpPr>
        <p:spPr>
          <a:xfrm>
            <a:off x="969963" y="3929063"/>
            <a:ext cx="72040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反应灵敏，考虑周到，善解人意，办事果断</a:t>
            </a:r>
            <a:r>
              <a:rPr kumimoji="0" lang="zh-CN" altLang="en-US" sz="2800" b="1" kern="1200" cap="none" spc="0" normalizeH="0" baseline="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2800" b="1" kern="1200" cap="none" spc="0" normalizeH="0" baseline="0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文本框 148488"/>
          <p:cNvSpPr txBox="1"/>
          <p:nvPr/>
        </p:nvSpPr>
        <p:spPr>
          <a:xfrm>
            <a:off x="271463" y="4662488"/>
            <a:ext cx="790257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）看戏时双喜分析铁头老生不翻筋斗的原因。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24525" y="5191125"/>
            <a:ext cx="23891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聪明、细心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48483"/>
          <p:cNvSpPr txBox="1"/>
          <p:nvPr/>
        </p:nvSpPr>
        <p:spPr>
          <a:xfrm>
            <a:off x="254000" y="3592513"/>
            <a:ext cx="8620125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）双喜送我回到家，“都回来了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那里会错。我原说过写包票的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!”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148490"/>
          <p:cNvSpPr txBox="1"/>
          <p:nvPr/>
        </p:nvSpPr>
        <p:spPr>
          <a:xfrm>
            <a:off x="242888" y="708025"/>
            <a:ext cx="8631237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）归航偷豆时征求豆主人阿发的意见；双喜以为再多偷，倘给阿发的娘知道是要挨骂的。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35688" y="1549400"/>
            <a:ext cx="234791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考虑事情周到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148492"/>
          <p:cNvSpPr txBox="1"/>
          <p:nvPr/>
        </p:nvSpPr>
        <p:spPr>
          <a:xfrm>
            <a:off x="254000" y="2119313"/>
            <a:ext cx="8620125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）吃完豆，双喜所虑的是用了八公公船上的盐和柴，并考虑好对策。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35688" y="2970213"/>
            <a:ext cx="234791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考虑事情周到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35688" y="4437063"/>
            <a:ext cx="24463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做事有始有终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48495"/>
          <p:cNvSpPr txBox="1"/>
          <p:nvPr/>
        </p:nvSpPr>
        <p:spPr>
          <a:xfrm>
            <a:off x="254000" y="5046663"/>
            <a:ext cx="518636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）双喜回答六一公公的问话。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35688" y="5218113"/>
            <a:ext cx="17716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反应灵敏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48497"/>
          <p:cNvSpPr>
            <a:spLocks noChangeArrowheads="1" noChangeShapeType="1" noTextEdit="1"/>
          </p:cNvSpPr>
          <p:nvPr/>
        </p:nvSpPr>
        <p:spPr bwMode="auto">
          <a:xfrm>
            <a:off x="272040" y="557582"/>
            <a:ext cx="2879725" cy="576262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perspectiveContrastingRightFacing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0" cap="none" spc="0" normalizeH="0" baseline="0" noProof="0" dirty="0">
                <a:ln w="0">
                  <a:solidFill>
                    <a:schemeClr val="bg1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六一公公的性格</a:t>
            </a:r>
            <a:endParaRPr kumimoji="0" lang="zh-CN" altLang="en-US" sz="3600" b="1" i="0" u="none" strike="noStrike" kern="10" cap="none" spc="0" normalizeH="0" baseline="0" noProof="0" dirty="0">
              <a:ln w="0">
                <a:solidFill>
                  <a:schemeClr val="bg1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148484"/>
          <p:cNvSpPr txBox="1"/>
          <p:nvPr/>
        </p:nvSpPr>
        <p:spPr>
          <a:xfrm>
            <a:off x="261938" y="1546225"/>
            <a:ext cx="8602662" cy="1385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）“双喜，你们这班小鬼，昨天偷了我的豆了罢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又不肯好好的摘，踏坏了不少。”证实双喜他们是否偷了豆，重在指责他们踏坏了庄稼。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4238" y="3016250"/>
            <a:ext cx="41989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善良宽厚，爱惜劳动果实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148484"/>
          <p:cNvSpPr txBox="1"/>
          <p:nvPr/>
        </p:nvSpPr>
        <p:spPr>
          <a:xfrm>
            <a:off x="261938" y="3668713"/>
            <a:ext cx="8602662" cy="1385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）六一公公看见我，便停了楫，笑道，“请客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?——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这是应该的。”还问“迅哥儿，昨天的戏可好么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?”“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豆可中吃呢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?”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3538" y="5122863"/>
            <a:ext cx="21701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淳朴、好客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48484"/>
          <p:cNvSpPr txBox="1"/>
          <p:nvPr/>
        </p:nvSpPr>
        <p:spPr>
          <a:xfrm>
            <a:off x="261938" y="1187450"/>
            <a:ext cx="8602662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）六一公公夸自己的豆好“我的豆种是粒粒挑选过的”。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18300" y="1987550"/>
            <a:ext cx="21685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淳朴、好客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148484"/>
          <p:cNvSpPr txBox="1"/>
          <p:nvPr/>
        </p:nvSpPr>
        <p:spPr>
          <a:xfrm>
            <a:off x="261938" y="2879725"/>
            <a:ext cx="645636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）六一公公送豆给母亲和我吃。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18188" y="3633788"/>
            <a:ext cx="3068638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淳朴、好客、热诚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90123"/>
          <p:cNvSpPr txBox="1"/>
          <p:nvPr/>
        </p:nvSpPr>
        <p:spPr>
          <a:xfrm>
            <a:off x="977900" y="4337050"/>
            <a:ext cx="7177088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六一公公是一个宽厚、善良、淳朴、好客、热诚的老人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42" name="文本框 91141"/>
          <p:cNvSpPr txBox="1"/>
          <p:nvPr/>
        </p:nvSpPr>
        <p:spPr>
          <a:xfrm>
            <a:off x="473075" y="1668463"/>
            <a:ext cx="1628775" cy="43148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阿 发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双 喜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六一公公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桂 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1143" name="文本框 91142"/>
          <p:cNvSpPr txBox="1"/>
          <p:nvPr/>
        </p:nvSpPr>
        <p:spPr>
          <a:xfrm>
            <a:off x="4125913" y="2163763"/>
            <a:ext cx="4570412" cy="3324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宽厚、淳朴、好客、热诚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憨厚、无私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聪明、能干、善解人意、有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组织才能和号召能力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机灵、勤快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144" name="直接连接符 91143"/>
          <p:cNvSpPr/>
          <p:nvPr/>
        </p:nvSpPr>
        <p:spPr>
          <a:xfrm>
            <a:off x="1484313" y="2120900"/>
            <a:ext cx="2714625" cy="995363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1145" name="直接连接符 91144"/>
          <p:cNvSpPr/>
          <p:nvPr/>
        </p:nvSpPr>
        <p:spPr>
          <a:xfrm>
            <a:off x="1606550" y="3248025"/>
            <a:ext cx="2519363" cy="935038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1146" name="直接连接符 91145"/>
          <p:cNvSpPr/>
          <p:nvPr/>
        </p:nvSpPr>
        <p:spPr>
          <a:xfrm flipV="1">
            <a:off x="2065338" y="2684463"/>
            <a:ext cx="2060575" cy="182562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1147" name="直接连接符 91146"/>
          <p:cNvSpPr/>
          <p:nvPr/>
        </p:nvSpPr>
        <p:spPr>
          <a:xfrm flipV="1">
            <a:off x="1604963" y="5159375"/>
            <a:ext cx="2593975" cy="328613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" name="矩形 148497"/>
          <p:cNvSpPr>
            <a:spLocks noChangeArrowheads="1" noChangeShapeType="1" noTextEdit="1"/>
          </p:cNvSpPr>
          <p:nvPr/>
        </p:nvSpPr>
        <p:spPr bwMode="auto">
          <a:xfrm>
            <a:off x="380203" y="541166"/>
            <a:ext cx="3333377" cy="81660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perspectiveContrastingRightFacing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0" cap="none" spc="0" normalizeH="0" baseline="0" noProof="0" dirty="0">
                <a:ln w="0">
                  <a:solidFill>
                    <a:schemeClr val="bg1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人物和性格连线</a:t>
            </a:r>
            <a:endParaRPr kumimoji="0" lang="zh-CN" altLang="en-US" sz="3600" b="1" i="0" u="none" strike="noStrike" kern="10" cap="none" spc="0" normalizeH="0" baseline="0" noProof="0" dirty="0">
              <a:ln w="0">
                <a:solidFill>
                  <a:schemeClr val="bg1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2" grpId="0" bldLvl="0"/>
      <p:bldP spid="9114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3" name="矩形 81922"/>
          <p:cNvSpPr/>
          <p:nvPr/>
        </p:nvSpPr>
        <p:spPr>
          <a:xfrm>
            <a:off x="2039938" y="1054100"/>
            <a:ext cx="5054600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优美的自然景色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24" name="文本框 81923"/>
          <p:cNvSpPr txBox="1"/>
          <p:nvPr/>
        </p:nvSpPr>
        <p:spPr>
          <a:xfrm>
            <a:off x="1971675" y="2044700"/>
            <a:ext cx="519112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自由自在的生活</a:t>
            </a:r>
            <a:endParaRPr lang="zh-CN" altLang="en-US" sz="5400" b="1" dirty="0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25" name="文本框 81924"/>
          <p:cNvSpPr txBox="1"/>
          <p:nvPr/>
        </p:nvSpPr>
        <p:spPr>
          <a:xfrm>
            <a:off x="476250" y="3111500"/>
            <a:ext cx="81819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农村孩子的聪明、热情、淳朴</a:t>
            </a:r>
            <a:endParaRPr lang="zh-CN" altLang="en-US" sz="48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26" name="文本框 81925"/>
          <p:cNvSpPr txBox="1"/>
          <p:nvPr/>
        </p:nvSpPr>
        <p:spPr>
          <a:xfrm>
            <a:off x="490538" y="4330700"/>
            <a:ext cx="8154987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人与人之间友善、和谐的关系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  <p:bldP spid="81924" grpId="0"/>
      <p:bldP spid="81925" grpId="0"/>
      <p:bldP spid="819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9" name="文本框 96258"/>
          <p:cNvSpPr txBox="1"/>
          <p:nvPr/>
        </p:nvSpPr>
        <p:spPr>
          <a:xfrm>
            <a:off x="266700" y="1270000"/>
            <a:ext cx="5761038" cy="2333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鲁迅，原名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人，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字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豫才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浙江绍兴会稽县人，中国现代伟大的无产阶级文学家、思想家和革命家。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0" name="Group 6"/>
          <p:cNvGrpSpPr/>
          <p:nvPr/>
        </p:nvGrpSpPr>
        <p:grpSpPr>
          <a:xfrm>
            <a:off x="90488" y="411163"/>
            <a:ext cx="2319337" cy="700087"/>
            <a:chOff x="138" y="461"/>
            <a:chExt cx="1461" cy="441"/>
          </a:xfrm>
        </p:grpSpPr>
        <p:pic>
          <p:nvPicPr>
            <p:cNvPr id="12291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1845" y="1166810"/>
            <a:ext cx="2244725" cy="2255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96258"/>
          <p:cNvSpPr txBox="1"/>
          <p:nvPr/>
        </p:nvSpPr>
        <p:spPr>
          <a:xfrm>
            <a:off x="258763" y="3733800"/>
            <a:ext cx="8626475" cy="2332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1918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日发表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狂人日记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，是中国第一部现代白话文小说。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代表作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：小说集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呐喊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彷徨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故事新编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 ；散文集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朝花夕拾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/>
      <p:bldP spid="7" grpId="0" bldLvl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7" name="图片 79876" descr="YW000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938" y="334963"/>
            <a:ext cx="2620962" cy="620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9" name="文本框 79878"/>
          <p:cNvSpPr txBox="1"/>
          <p:nvPr/>
        </p:nvSpPr>
        <p:spPr>
          <a:xfrm>
            <a:off x="3330575" y="1358900"/>
            <a:ext cx="5141913" cy="2062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真的，一直到现在，我实在再没有吃到那夜似的好豆，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也不再看到那夜似的好戏了。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1" name="Picture 6" descr="http://p0.so.qhmsg.com/t016e50f01f980602a5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25070" t="8804" r="10654" b="7668"/>
          <a:stretch>
            <a:fillRect/>
          </a:stretch>
        </p:blipFill>
        <p:spPr>
          <a:xfrm>
            <a:off x="7289800" y="3825875"/>
            <a:ext cx="1452563" cy="2357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69875" y="1117600"/>
            <a:ext cx="8604250" cy="3951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我所难忘的是平桥村的老人孩子那种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淳朴、善良、真挚的感情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和他们的劳动的本领、办事的能力。再加上特有的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农村风光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，自由的空气，人与人之间的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和谐亲密的关系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。这一切都是“我”童年时代在城镇未曾见到过。在以后的人生路上也很少见到的。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“我”对这段往事的回忆，表达了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对美好生活的向往之情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7" name="组合 98305"/>
          <p:cNvGrpSpPr/>
          <p:nvPr/>
        </p:nvGrpSpPr>
        <p:grpSpPr>
          <a:xfrm>
            <a:off x="5741988" y="1693863"/>
            <a:ext cx="2001837" cy="2009775"/>
            <a:chOff x="1872" y="1584"/>
            <a:chExt cx="1776" cy="1680"/>
          </a:xfrm>
        </p:grpSpPr>
        <p:sp>
          <p:nvSpPr>
            <p:cNvPr id="50178" name="椭圆 98306"/>
            <p:cNvSpPr/>
            <p:nvPr/>
          </p:nvSpPr>
          <p:spPr>
            <a:xfrm>
              <a:off x="1872" y="1584"/>
              <a:ext cx="1776" cy="1680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179" name="矩形 98307"/>
            <p:cNvSpPr>
              <a:spLocks noTextEdit="1"/>
            </p:cNvSpPr>
            <p:nvPr/>
          </p:nvSpPr>
          <p:spPr>
            <a:xfrm>
              <a:off x="2175" y="1713"/>
              <a:ext cx="1170" cy="129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solidFill>
                    <a:srgbClr val="FF0000"/>
                  </a:solidFill>
                  <a:effectLst>
                    <a:outerShdw dist="35921" dir="2699999" algn="ctr" rotWithShape="0">
                      <a:srgbClr val="C0C0C0">
                        <a:alpha val="79999"/>
                      </a:srgbClr>
                    </a:outerShdw>
                  </a:effectLst>
                  <a:latin typeface="华文行楷" charset="0"/>
                  <a:ea typeface="华文行楷" charset="0"/>
                </a:rPr>
                <a:t>美</a:t>
              </a:r>
              <a:endParaRPr lang="zh-CN" altLang="en-US" sz="360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98309" name="文本框 98308"/>
          <p:cNvSpPr txBox="1"/>
          <p:nvPr/>
        </p:nvSpPr>
        <p:spPr>
          <a:xfrm>
            <a:off x="6007100" y="730250"/>
            <a:ext cx="1473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景 美</a:t>
            </a:r>
            <a:endParaRPr kumimoji="0" lang="zh-CN" altLang="en-US" sz="4000" b="1" kern="1200" cap="none" spc="0" normalizeH="0" baseline="0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8310" name="文本框 98309"/>
          <p:cNvSpPr txBox="1"/>
          <p:nvPr/>
        </p:nvSpPr>
        <p:spPr>
          <a:xfrm>
            <a:off x="5932488" y="3876675"/>
            <a:ext cx="14700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hlinkClick r:id="rId1" action="ppaction://hlinksldjump"/>
              </a:rPr>
              <a:t>人 美</a:t>
            </a:r>
            <a:endParaRPr kumimoji="0" lang="zh-CN" altLang="en-US" sz="4000" b="1" kern="1200" cap="none" spc="0" normalizeH="0" baseline="0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8311" name="文本框 98310"/>
          <p:cNvSpPr txBox="1"/>
          <p:nvPr/>
        </p:nvSpPr>
        <p:spPr>
          <a:xfrm>
            <a:off x="4572000" y="1814513"/>
            <a:ext cx="796925" cy="23923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生活美</a:t>
            </a:r>
            <a:endParaRPr kumimoji="0" lang="zh-CN" altLang="en-US" sz="4000" b="1" kern="1200" cap="none" spc="0" normalizeH="0" baseline="0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8312" name="文本框 98311"/>
          <p:cNvSpPr txBox="1"/>
          <p:nvPr/>
        </p:nvSpPr>
        <p:spPr>
          <a:xfrm>
            <a:off x="7994650" y="1847850"/>
            <a:ext cx="796925" cy="1787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情意美</a:t>
            </a:r>
            <a:endParaRPr kumimoji="0" lang="zh-CN" altLang="en-US" sz="4000" b="1" kern="1200" cap="none" spc="0" normalizeH="0" baseline="0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8313" name="文本框 98312"/>
          <p:cNvSpPr txBox="1"/>
          <p:nvPr/>
        </p:nvSpPr>
        <p:spPr>
          <a:xfrm>
            <a:off x="409575" y="1693863"/>
            <a:ext cx="3759200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800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本文通过童年时“我”和伙伴们在农村看社戏的事件，抒发了“我”对美好童年生活的怀念之情，从而表达了“我”对热忱、友好、平等、和谐的人际关系的向往。</a:t>
            </a:r>
            <a:endParaRPr kumimoji="0" lang="zh-CN" altLang="en-US" sz="2800" b="1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0185" name="组合 2"/>
          <p:cNvGrpSpPr/>
          <p:nvPr/>
        </p:nvGrpSpPr>
        <p:grpSpPr>
          <a:xfrm>
            <a:off x="82550" y="411163"/>
            <a:ext cx="2319338" cy="700087"/>
            <a:chOff x="128588" y="617149"/>
            <a:chExt cx="2319337" cy="700088"/>
          </a:xfrm>
        </p:grpSpPr>
        <p:pic>
          <p:nvPicPr>
            <p:cNvPr id="50186" name="Picture 5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588" y="617149"/>
              <a:ext cx="2319337" cy="700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7" name="文本框 2"/>
            <p:cNvSpPr txBox="1"/>
            <p:nvPr/>
          </p:nvSpPr>
          <p:spPr>
            <a:xfrm>
              <a:off x="665163" y="711200"/>
              <a:ext cx="1714500" cy="522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  <p:bldP spid="98310" grpId="0"/>
      <p:bldP spid="98311" grpId="0"/>
      <p:bldP spid="98312" grpId="0"/>
      <p:bldP spid="983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图片 51214" descr="63e113a3t72d0e2d16bd1&amp;690"/>
          <p:cNvPicPr>
            <a:picLocks noChangeAspect="1"/>
          </p:cNvPicPr>
          <p:nvPr/>
        </p:nvPicPr>
        <p:blipFill>
          <a:blip r:embed="rId1"/>
          <a:srcRect l="13129" t="32607" r="10374"/>
          <a:stretch>
            <a:fillRect/>
          </a:stretch>
        </p:blipFill>
        <p:spPr>
          <a:xfrm>
            <a:off x="2787650" y="1630363"/>
            <a:ext cx="3570288" cy="235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Group 2"/>
          <p:cNvGrpSpPr/>
          <p:nvPr/>
        </p:nvGrpSpPr>
        <p:grpSpPr>
          <a:xfrm>
            <a:off x="82550" y="411163"/>
            <a:ext cx="2319338" cy="700087"/>
            <a:chOff x="138" y="461"/>
            <a:chExt cx="1461" cy="441"/>
          </a:xfrm>
        </p:grpSpPr>
        <p:pic>
          <p:nvPicPr>
            <p:cNvPr id="13314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5" name="文本框 2"/>
            <p:cNvSpPr txBox="1"/>
            <p:nvPr/>
          </p:nvSpPr>
          <p:spPr>
            <a:xfrm>
              <a:off x="476" y="509"/>
              <a:ext cx="108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背景资料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1445" name="Text Box 6"/>
          <p:cNvSpPr txBox="1"/>
          <p:nvPr/>
        </p:nvSpPr>
        <p:spPr>
          <a:xfrm>
            <a:off x="260350" y="1570038"/>
            <a:ext cx="8613775" cy="4013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SzPct val="85000"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短篇小说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社戏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1922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月，当时社会黑暗，农民痛苦，使他自然回忆起心中保留的一块净土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平桥村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那里有外祖母的慈爱，也有纯朴善良农民的抚爱，更有热情能干的小伙伴们的友爱，那里还有一片可以摆脱封建教育和封建伦礼观念的自由天地。他热爱农村，热爱劳动人民，热爱农村孩子，向往美好自由的生活，这种思想感情容于融于作品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Group 2"/>
          <p:cNvGrpSpPr/>
          <p:nvPr/>
        </p:nvGrpSpPr>
        <p:grpSpPr>
          <a:xfrm>
            <a:off x="90488" y="411163"/>
            <a:ext cx="2319337" cy="700087"/>
            <a:chOff x="138" y="461"/>
            <a:chExt cx="1461" cy="441"/>
          </a:xfrm>
        </p:grpSpPr>
        <p:pic>
          <p:nvPicPr>
            <p:cNvPr id="14338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关于社戏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9397" name="Rectangle 6"/>
          <p:cNvSpPr/>
          <p:nvPr/>
        </p:nvSpPr>
        <p:spPr>
          <a:xfrm>
            <a:off x="261938" y="1803400"/>
            <a:ext cx="5943600" cy="3770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社,指土地神及祭祀土地神的活动。社戏，指在社中进行的有关宗教、风俗的戏艺活动。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ts val="18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在绍兴，社日演戏是由来已久的了，南宋时，陆游的“社日”诗中就已经有“太平处处是戏场，社日儿童喜欲狂”的题咏。至清代，社戏成为戏剧的主要演出形式。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7495" y="2064270"/>
            <a:ext cx="2547256" cy="3396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组合 1"/>
          <p:cNvGrpSpPr/>
          <p:nvPr/>
        </p:nvGrpSpPr>
        <p:grpSpPr>
          <a:xfrm>
            <a:off x="87313" y="407988"/>
            <a:ext cx="2319337" cy="700087"/>
            <a:chOff x="115888" y="435363"/>
            <a:chExt cx="2319337" cy="700088"/>
          </a:xfrm>
        </p:grpSpPr>
        <p:pic>
          <p:nvPicPr>
            <p:cNvPr id="15362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888" y="435363"/>
              <a:ext cx="2319337" cy="700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3" name="文本框 2"/>
            <p:cNvSpPr txBox="1"/>
            <p:nvPr/>
          </p:nvSpPr>
          <p:spPr>
            <a:xfrm>
              <a:off x="615139" y="505954"/>
              <a:ext cx="1714500" cy="517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364" name="Text Box 17"/>
          <p:cNvSpPr txBox="1"/>
          <p:nvPr/>
        </p:nvSpPr>
        <p:spPr>
          <a:xfrm>
            <a:off x="923925" y="1308100"/>
            <a:ext cx="7296150" cy="474154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p>
            <a:pPr defTabSz="914400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归 省（     ）   行 辈（     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嘱 咐（     ）   絮 叨（      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怠 慢（     ）	 撺 掇（     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凫 水（     ）	 潺 潺（     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摇 橹（     ）   蕴 藻（     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家 眷（     ）	 叉 港（     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漂 渺（      ）  纠 葛（     ）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Oval 19"/>
          <p:cNvSpPr>
            <a:spLocks noChangeArrowheads="1"/>
          </p:cNvSpPr>
          <p:nvPr/>
        </p:nvSpPr>
        <p:spPr bwMode="auto">
          <a:xfrm>
            <a:off x="1890713" y="1933575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67013" y="1357313"/>
            <a:ext cx="1011237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xǐng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9" name="Oval 19"/>
          <p:cNvSpPr>
            <a:spLocks noChangeArrowheads="1"/>
          </p:cNvSpPr>
          <p:nvPr/>
        </p:nvSpPr>
        <p:spPr bwMode="auto">
          <a:xfrm>
            <a:off x="1241425" y="25654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70200" y="2044700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zhǔ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70200" y="2719388"/>
            <a:ext cx="80486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dài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2" name="Oval 19"/>
          <p:cNvSpPr>
            <a:spLocks noChangeArrowheads="1"/>
          </p:cNvSpPr>
          <p:nvPr/>
        </p:nvSpPr>
        <p:spPr bwMode="auto">
          <a:xfrm>
            <a:off x="1216025" y="325913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23" name="Oval 19"/>
          <p:cNvSpPr>
            <a:spLocks noChangeArrowheads="1"/>
          </p:cNvSpPr>
          <p:nvPr/>
        </p:nvSpPr>
        <p:spPr bwMode="auto">
          <a:xfrm>
            <a:off x="1219200" y="39370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73388" y="337978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fú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5" name="Oval 19"/>
          <p:cNvSpPr>
            <a:spLocks noChangeArrowheads="1"/>
          </p:cNvSpPr>
          <p:nvPr/>
        </p:nvSpPr>
        <p:spPr bwMode="auto">
          <a:xfrm>
            <a:off x="1922463" y="4576763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67013" y="4013200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lǔ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67013" y="4629150"/>
            <a:ext cx="101123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juàn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8" name="Oval 19"/>
          <p:cNvSpPr>
            <a:spLocks noChangeArrowheads="1"/>
          </p:cNvSpPr>
          <p:nvPr/>
        </p:nvSpPr>
        <p:spPr bwMode="auto">
          <a:xfrm>
            <a:off x="1897063" y="525303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29" name="Oval 19"/>
          <p:cNvSpPr>
            <a:spLocks noChangeArrowheads="1"/>
          </p:cNvSpPr>
          <p:nvPr/>
        </p:nvSpPr>
        <p:spPr bwMode="auto">
          <a:xfrm>
            <a:off x="1247775" y="588645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30" name="Oval 19"/>
          <p:cNvSpPr>
            <a:spLocks noChangeArrowheads="1"/>
          </p:cNvSpPr>
          <p:nvPr/>
        </p:nvSpPr>
        <p:spPr bwMode="auto">
          <a:xfrm>
            <a:off x="1838325" y="588645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25700" y="5348288"/>
            <a:ext cx="181451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piāo miǎo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32" name="Oval 19"/>
          <p:cNvSpPr>
            <a:spLocks noChangeArrowheads="1"/>
          </p:cNvSpPr>
          <p:nvPr/>
        </p:nvSpPr>
        <p:spPr bwMode="auto">
          <a:xfrm>
            <a:off x="5132388" y="1933575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94475" y="1349375"/>
            <a:ext cx="10112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háng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34" name="Oval 19"/>
          <p:cNvSpPr>
            <a:spLocks noChangeArrowheads="1"/>
          </p:cNvSpPr>
          <p:nvPr/>
        </p:nvSpPr>
        <p:spPr bwMode="auto">
          <a:xfrm>
            <a:off x="5145088" y="25654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35" name="Oval 19"/>
          <p:cNvSpPr>
            <a:spLocks noChangeArrowheads="1"/>
          </p:cNvSpPr>
          <p:nvPr/>
        </p:nvSpPr>
        <p:spPr bwMode="auto">
          <a:xfrm>
            <a:off x="5838825" y="25654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88100" y="1992313"/>
            <a:ext cx="1425575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xù dao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37" name="Oval 19"/>
          <p:cNvSpPr>
            <a:spLocks noChangeArrowheads="1"/>
          </p:cNvSpPr>
          <p:nvPr/>
        </p:nvSpPr>
        <p:spPr bwMode="auto">
          <a:xfrm>
            <a:off x="5156200" y="325913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38" name="Oval 19"/>
          <p:cNvSpPr>
            <a:spLocks noChangeArrowheads="1"/>
          </p:cNvSpPr>
          <p:nvPr/>
        </p:nvSpPr>
        <p:spPr bwMode="auto">
          <a:xfrm>
            <a:off x="5849938" y="325913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83325" y="2674938"/>
            <a:ext cx="163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cuān duo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0" name="Oval 19"/>
          <p:cNvSpPr>
            <a:spLocks noChangeArrowheads="1"/>
          </p:cNvSpPr>
          <p:nvPr/>
        </p:nvSpPr>
        <p:spPr bwMode="auto">
          <a:xfrm>
            <a:off x="5151438" y="39370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94475" y="3343275"/>
            <a:ext cx="1011238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chán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2" name="Oval 19"/>
          <p:cNvSpPr>
            <a:spLocks noChangeArrowheads="1"/>
          </p:cNvSpPr>
          <p:nvPr/>
        </p:nvSpPr>
        <p:spPr bwMode="auto">
          <a:xfrm>
            <a:off x="5178425" y="4576763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43" name="Oval 19"/>
          <p:cNvSpPr>
            <a:spLocks noChangeArrowheads="1"/>
          </p:cNvSpPr>
          <p:nvPr/>
        </p:nvSpPr>
        <p:spPr bwMode="auto">
          <a:xfrm>
            <a:off x="5872163" y="4576763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73813" y="4033838"/>
            <a:ext cx="1452562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yùn zǎo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5" name="Oval 19"/>
          <p:cNvSpPr>
            <a:spLocks noChangeArrowheads="1"/>
          </p:cNvSpPr>
          <p:nvPr/>
        </p:nvSpPr>
        <p:spPr bwMode="auto">
          <a:xfrm>
            <a:off x="5153025" y="525303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94475" y="469582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chà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7" name="Oval 19"/>
          <p:cNvSpPr>
            <a:spLocks noChangeArrowheads="1"/>
          </p:cNvSpPr>
          <p:nvPr/>
        </p:nvSpPr>
        <p:spPr bwMode="auto">
          <a:xfrm>
            <a:off x="5145088" y="588645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48" name="Oval 19"/>
          <p:cNvSpPr>
            <a:spLocks noChangeArrowheads="1"/>
          </p:cNvSpPr>
          <p:nvPr/>
        </p:nvSpPr>
        <p:spPr bwMode="auto">
          <a:xfrm>
            <a:off x="5838825" y="588645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64300" y="5378450"/>
            <a:ext cx="1271588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j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iū gé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7" grpId="0"/>
      <p:bldP spid="19" grpId="0"/>
      <p:bldP spid="20" grpId="0"/>
      <p:bldP spid="24" grpId="0"/>
      <p:bldP spid="26" grpId="0"/>
      <p:bldP spid="29" grpId="0"/>
      <p:bldP spid="32" grpId="0"/>
      <p:bldP spid="34" grpId="0"/>
      <p:bldP spid="37" grpId="0"/>
      <p:bldP spid="40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2280" y="708025"/>
            <a:ext cx="836295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铁钳（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qián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）       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踊跃（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yǒng yuè</a:t>
            </a:r>
            <a:r>
              <a:rPr lang="en-US" altLang="zh-CN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36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兽脊（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jǐ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         屹立（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yì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撮合（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cuō hé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     桕树（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jiù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短楫（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jí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         踱来踱去（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duó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en-US" altLang="zh-CN" sz="3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欺侮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qī wǔ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）      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疏疏朗朗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照例               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不识好歹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偏僻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  宽慰         礼数   聚拢  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</a:rPr>
              <a:t> 驳回  朦胧         皎洁  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Group 2"/>
          <p:cNvGrpSpPr/>
          <p:nvPr/>
        </p:nvGrpSpPr>
        <p:grpSpPr>
          <a:xfrm>
            <a:off x="90488" y="411163"/>
            <a:ext cx="2319337" cy="700087"/>
            <a:chOff x="138" y="461"/>
            <a:chExt cx="1461" cy="441"/>
          </a:xfrm>
        </p:grpSpPr>
        <p:pic>
          <p:nvPicPr>
            <p:cNvPr id="16386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316" name="Rectangle 5"/>
          <p:cNvSpPr/>
          <p:nvPr/>
        </p:nvSpPr>
        <p:spPr>
          <a:xfrm>
            <a:off x="254000" y="1587500"/>
            <a:ext cx="7138988" cy="554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本文的线索是什么？根据线索划分结构。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0663" y="2562225"/>
            <a:ext cx="3624262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线索：到赵庄看戏。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1900" y="3402013"/>
            <a:ext cx="4140200" cy="2170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）随母亲小住平桥村。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）到赵庄看社戏。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）看社戏后余波。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3" grpId="0" bldLvl="0" animBg="1"/>
      <p:bldP spid="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4453</Words>
  <Application>WPS 演示</Application>
  <PresentationFormat>全屏显示(4:3)</PresentationFormat>
  <Paragraphs>379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43</vt:i4>
      </vt:variant>
    </vt:vector>
  </HeadingPairs>
  <TitlesOfParts>
    <vt:vector size="60" baseType="lpstr">
      <vt:lpstr>Arial</vt:lpstr>
      <vt:lpstr>宋体</vt:lpstr>
      <vt:lpstr>Wingdings</vt:lpstr>
      <vt:lpstr>Calibri</vt:lpstr>
      <vt:lpstr>Times New Roman</vt:lpstr>
      <vt:lpstr>黑体</vt:lpstr>
      <vt:lpstr>楷体</vt:lpstr>
      <vt:lpstr>+mn-ea</vt:lpstr>
      <vt:lpstr>Segoe Print</vt:lpstr>
      <vt:lpstr>楷体_GB2312</vt:lpstr>
      <vt:lpstr>新宋体</vt:lpstr>
      <vt:lpstr>华文行楷</vt:lpstr>
      <vt:lpstr>微软雅黑</vt:lpstr>
      <vt:lpstr>Arial Unicode MS</vt:lpstr>
      <vt:lpstr>自定义设计方案</vt:lpstr>
      <vt:lpstr>1_默认设计模板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ASUS</cp:lastModifiedBy>
  <cp:revision>1</cp:revision>
  <dcterms:created xsi:type="dcterms:W3CDTF">2020-04-03T08:18:07Z</dcterms:created>
  <dcterms:modified xsi:type="dcterms:W3CDTF">2020-04-03T08:18:08Z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2052-11.1.0.9292</vt:lpwstr>
  </property>
</Properties>
</file>