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gif" ContentType="image/gi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sldIdLst>
    <p:sldId id="257" r:id="rId3"/>
    <p:sldId id="258" r:id="rId4"/>
    <p:sldId id="259" r:id="rId5"/>
    <p:sldId id="260" r:id="rId6"/>
    <p:sldId id="261" r:id="rId7"/>
    <p:sldId id="262" r:id="rId8"/>
    <p:sldId id="263" r:id="rId9"/>
    <p:sldId id="266" r:id="rId10"/>
    <p:sldId id="267" r:id="rId11"/>
    <p:sldId id="268" r:id="rId12"/>
    <p:sldId id="270" r:id="rId13"/>
    <p:sldId id="269" r:id="rId14"/>
    <p:sldId id="271" r:id="rId15"/>
    <p:sldId id="272" r:id="rId16"/>
    <p:sldId id="273" r:id="rId17"/>
    <p:sldId id="274" r:id="rId18"/>
    <p:sldId id="275" r:id="rId19"/>
    <p:sldId id="276" r:id="rId20"/>
    <p:sldId id="277" r:id="rId21"/>
    <p:sldId id="456" r:id="rId22"/>
    <p:sldId id="457" r:id="rId23"/>
    <p:sldId id="279" r:id="rId24"/>
    <p:sldId id="281" r:id="rId25"/>
    <p:sldId id="280" r:id="rId26"/>
    <p:sldId id="286" r:id="rId27"/>
    <p:sldId id="460" r:id="rId28"/>
    <p:sldId id="461" r:id="rId29"/>
    <p:sldId id="463" r:id="rId30"/>
    <p:sldId id="465" r:id="rId31"/>
    <p:sldId id="458" r:id="rId32"/>
    <p:sldId id="459" r:id="rId33"/>
    <p:sldId id="462" r:id="rId34"/>
    <p:sldId id="464" r:id="rId35"/>
    <p:sldId id="288" r:id="rId36"/>
    <p:sldId id="290" r:id="rId37"/>
    <p:sldId id="291" r:id="rId38"/>
    <p:sldId id="292" r:id="rId39"/>
    <p:sldId id="293" r:id="rId40"/>
    <p:sldId id="294" r:id="rId41"/>
    <p:sldId id="295" r:id="rId42"/>
    <p:sldId id="296" r:id="rId43"/>
    <p:sldId id="299" r:id="rId44"/>
    <p:sldId id="302" r:id="rId45"/>
    <p:sldId id="300" r:id="rId46"/>
    <p:sldId id="367" r:id="rId47"/>
    <p:sldId id="301" r:id="rId48"/>
    <p:sldId id="303" r:id="rId49"/>
    <p:sldId id="466" r:id="rId50"/>
    <p:sldId id="305" r:id="rId51"/>
    <p:sldId id="306" r:id="rId52"/>
    <p:sldId id="309" r:id="rId53"/>
    <p:sldId id="307" r:id="rId54"/>
    <p:sldId id="310" r:id="rId55"/>
    <p:sldId id="314" r:id="rId56"/>
    <p:sldId id="315" r:id="rId57"/>
    <p:sldId id="316" r:id="rId58"/>
    <p:sldId id="560" r:id="rId59"/>
    <p:sldId id="561" r:id="rId60"/>
    <p:sldId id="319" r:id="rId61"/>
    <p:sldId id="389" r:id="rId62"/>
    <p:sldId id="390" r:id="rId63"/>
    <p:sldId id="391" r:id="rId64"/>
    <p:sldId id="392" r:id="rId65"/>
    <p:sldId id="393" r:id="rId66"/>
    <p:sldId id="394" r:id="rId67"/>
    <p:sldId id="395" r:id="rId68"/>
    <p:sldId id="396" r:id="rId69"/>
    <p:sldId id="397" r:id="rId70"/>
    <p:sldId id="398" r:id="rId71"/>
    <p:sldId id="320" r:id="rId72"/>
    <p:sldId id="370" r:id="rId73"/>
    <p:sldId id="371" r:id="rId74"/>
    <p:sldId id="322" r:id="rId75"/>
    <p:sldId id="323" r:id="rId76"/>
    <p:sldId id="324" r:id="rId77"/>
    <p:sldId id="325" r:id="rId78"/>
    <p:sldId id="326" r:id="rId79"/>
    <p:sldId id="327" r:id="rId80"/>
    <p:sldId id="328" r:id="rId81"/>
    <p:sldId id="329" r:id="rId82"/>
    <p:sldId id="330" r:id="rId83"/>
    <p:sldId id="331" r:id="rId84"/>
    <p:sldId id="372" r:id="rId85"/>
    <p:sldId id="373" r:id="rId86"/>
    <p:sldId id="374" r:id="rId87"/>
    <p:sldId id="332" r:id="rId88"/>
    <p:sldId id="333" r:id="rId89"/>
    <p:sldId id="334" r:id="rId90"/>
    <p:sldId id="335" r:id="rId91"/>
    <p:sldId id="336" r:id="rId92"/>
    <p:sldId id="337" r:id="rId93"/>
    <p:sldId id="338" r:id="rId94"/>
    <p:sldId id="339" r:id="rId95"/>
    <p:sldId id="340" r:id="rId96"/>
    <p:sldId id="341" r:id="rId97"/>
    <p:sldId id="342" r:id="rId98"/>
    <p:sldId id="343" r:id="rId99"/>
    <p:sldId id="344" r:id="rId100"/>
    <p:sldId id="345" r:id="rId101"/>
    <p:sldId id="346" r:id="rId102"/>
    <p:sldId id="347" r:id="rId103"/>
    <p:sldId id="348" r:id="rId104"/>
    <p:sldId id="349" r:id="rId105"/>
    <p:sldId id="350" r:id="rId106"/>
    <p:sldId id="351" r:id="rId107"/>
    <p:sldId id="352" r:id="rId108"/>
    <p:sldId id="353" r:id="rId109"/>
    <p:sldId id="354" r:id="rId110"/>
    <p:sldId id="355" r:id="rId111"/>
    <p:sldId id="356" r:id="rId112"/>
    <p:sldId id="357" r:id="rId113"/>
    <p:sldId id="358" r:id="rId114"/>
    <p:sldId id="359" r:id="rId115"/>
    <p:sldId id="360" r:id="rId116"/>
    <p:sldId id="361" r:id="rId117"/>
    <p:sldId id="362" r:id="rId118"/>
    <p:sldId id="363" r:id="rId119"/>
    <p:sldId id="364" r:id="rId120"/>
    <p:sldId id="365" r:id="rId121"/>
    <p:sldId id="366" r:id="rId122"/>
    <p:sldId id="375" r:id="rId123"/>
    <p:sldId id="376" r:id="rId124"/>
    <p:sldId id="377" r:id="rId125"/>
    <p:sldId id="378" r:id="rId126"/>
    <p:sldId id="379" r:id="rId127"/>
  </p:sldIdLst>
  <p:sldSz cx="12192000" cy="6858000"/>
  <p:notesSz cx="6858000" cy="9144000"/>
  <p:custDataLst>
    <p:tags r:id="rId1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Administrator" initials="A"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237"/>
        <p:guide pos="3841"/>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8.xml" /><Relationship Id="rId100" Type="http://schemas.openxmlformats.org/officeDocument/2006/relationships/slide" Target="slides/slide98.xml" /><Relationship Id="rId101" Type="http://schemas.openxmlformats.org/officeDocument/2006/relationships/slide" Target="slides/slide99.xml" /><Relationship Id="rId102" Type="http://schemas.openxmlformats.org/officeDocument/2006/relationships/slide" Target="slides/slide100.xml" /><Relationship Id="rId103" Type="http://schemas.openxmlformats.org/officeDocument/2006/relationships/slide" Target="slides/slide101.xml" /><Relationship Id="rId104" Type="http://schemas.openxmlformats.org/officeDocument/2006/relationships/slide" Target="slides/slide102.xml" /><Relationship Id="rId105" Type="http://schemas.openxmlformats.org/officeDocument/2006/relationships/slide" Target="slides/slide103.xml" /><Relationship Id="rId106" Type="http://schemas.openxmlformats.org/officeDocument/2006/relationships/slide" Target="slides/slide104.xml" /><Relationship Id="rId107" Type="http://schemas.openxmlformats.org/officeDocument/2006/relationships/slide" Target="slides/slide105.xml" /><Relationship Id="rId108" Type="http://schemas.openxmlformats.org/officeDocument/2006/relationships/slide" Target="slides/slide106.xml" /><Relationship Id="rId109" Type="http://schemas.openxmlformats.org/officeDocument/2006/relationships/slide" Target="slides/slide107.xml" /><Relationship Id="rId11" Type="http://schemas.openxmlformats.org/officeDocument/2006/relationships/slide" Target="slides/slide9.xml" /><Relationship Id="rId110" Type="http://schemas.openxmlformats.org/officeDocument/2006/relationships/slide" Target="slides/slide108.xml" /><Relationship Id="rId111" Type="http://schemas.openxmlformats.org/officeDocument/2006/relationships/slide" Target="slides/slide109.xml" /><Relationship Id="rId112" Type="http://schemas.openxmlformats.org/officeDocument/2006/relationships/slide" Target="slides/slide110.xml" /><Relationship Id="rId113" Type="http://schemas.openxmlformats.org/officeDocument/2006/relationships/slide" Target="slides/slide111.xml" /><Relationship Id="rId114" Type="http://schemas.openxmlformats.org/officeDocument/2006/relationships/slide" Target="slides/slide112.xml" /><Relationship Id="rId115" Type="http://schemas.openxmlformats.org/officeDocument/2006/relationships/slide" Target="slides/slide113.xml" /><Relationship Id="rId116" Type="http://schemas.openxmlformats.org/officeDocument/2006/relationships/slide" Target="slides/slide114.xml" /><Relationship Id="rId117" Type="http://schemas.openxmlformats.org/officeDocument/2006/relationships/slide" Target="slides/slide115.xml" /><Relationship Id="rId118" Type="http://schemas.openxmlformats.org/officeDocument/2006/relationships/slide" Target="slides/slide116.xml" /><Relationship Id="rId119" Type="http://schemas.openxmlformats.org/officeDocument/2006/relationships/slide" Target="slides/slide117.xml" /><Relationship Id="rId12" Type="http://schemas.openxmlformats.org/officeDocument/2006/relationships/slide" Target="slides/slide10.xml" /><Relationship Id="rId120" Type="http://schemas.openxmlformats.org/officeDocument/2006/relationships/slide" Target="slides/slide118.xml" /><Relationship Id="rId121" Type="http://schemas.openxmlformats.org/officeDocument/2006/relationships/slide" Target="slides/slide119.xml" /><Relationship Id="rId122" Type="http://schemas.openxmlformats.org/officeDocument/2006/relationships/slide" Target="slides/slide120.xml" /><Relationship Id="rId123" Type="http://schemas.openxmlformats.org/officeDocument/2006/relationships/slide" Target="slides/slide121.xml" /><Relationship Id="rId124" Type="http://schemas.openxmlformats.org/officeDocument/2006/relationships/slide" Target="slides/slide122.xml" /><Relationship Id="rId125" Type="http://schemas.openxmlformats.org/officeDocument/2006/relationships/slide" Target="slides/slide123.xml" /><Relationship Id="rId126" Type="http://schemas.openxmlformats.org/officeDocument/2006/relationships/slide" Target="slides/slide124.xml" /><Relationship Id="rId127" Type="http://schemas.openxmlformats.org/officeDocument/2006/relationships/slide" Target="slides/slide125.xml" /><Relationship Id="rId128" Type="http://schemas.openxmlformats.org/officeDocument/2006/relationships/tags" Target="tags/tag67.xml" /><Relationship Id="rId129" Type="http://schemas.openxmlformats.org/officeDocument/2006/relationships/presProps" Target="presProps.xml" /><Relationship Id="rId13" Type="http://schemas.openxmlformats.org/officeDocument/2006/relationships/slide" Target="slides/slide11.xml" /><Relationship Id="rId130" Type="http://schemas.openxmlformats.org/officeDocument/2006/relationships/viewProps" Target="viewProps.xml" /><Relationship Id="rId131" Type="http://schemas.openxmlformats.org/officeDocument/2006/relationships/theme" Target="theme/theme1.xml" /><Relationship Id="rId132" Type="http://schemas.openxmlformats.org/officeDocument/2006/relationships/tableStyles" Target="tableStyles.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slideMaster" Target="slideMasters/slide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slide" Target="slides/slide54.xml" /><Relationship Id="rId57" Type="http://schemas.openxmlformats.org/officeDocument/2006/relationships/slide" Target="slides/slide55.xml" /><Relationship Id="rId58" Type="http://schemas.openxmlformats.org/officeDocument/2006/relationships/slide" Target="slides/slide56.xml" /><Relationship Id="rId59" Type="http://schemas.openxmlformats.org/officeDocument/2006/relationships/slide" Target="slides/slide57.xml" /><Relationship Id="rId6" Type="http://schemas.openxmlformats.org/officeDocument/2006/relationships/slide" Target="slides/slide4.xml" /><Relationship Id="rId60" Type="http://schemas.openxmlformats.org/officeDocument/2006/relationships/slide" Target="slides/slide58.xml" /><Relationship Id="rId61" Type="http://schemas.openxmlformats.org/officeDocument/2006/relationships/slide" Target="slides/slide59.xml" /><Relationship Id="rId62" Type="http://schemas.openxmlformats.org/officeDocument/2006/relationships/slide" Target="slides/slide60.xml" /><Relationship Id="rId63" Type="http://schemas.openxmlformats.org/officeDocument/2006/relationships/slide" Target="slides/slide61.xml" /><Relationship Id="rId64" Type="http://schemas.openxmlformats.org/officeDocument/2006/relationships/slide" Target="slides/slide62.xml" /><Relationship Id="rId65" Type="http://schemas.openxmlformats.org/officeDocument/2006/relationships/slide" Target="slides/slide63.xml" /><Relationship Id="rId66" Type="http://schemas.openxmlformats.org/officeDocument/2006/relationships/slide" Target="slides/slide64.xml" /><Relationship Id="rId67" Type="http://schemas.openxmlformats.org/officeDocument/2006/relationships/slide" Target="slides/slide65.xml" /><Relationship Id="rId68" Type="http://schemas.openxmlformats.org/officeDocument/2006/relationships/slide" Target="slides/slide66.xml" /><Relationship Id="rId69" Type="http://schemas.openxmlformats.org/officeDocument/2006/relationships/slide" Target="slides/slide67.xml" /><Relationship Id="rId7" Type="http://schemas.openxmlformats.org/officeDocument/2006/relationships/slide" Target="slides/slide5.xml" /><Relationship Id="rId70" Type="http://schemas.openxmlformats.org/officeDocument/2006/relationships/slide" Target="slides/slide68.xml" /><Relationship Id="rId71" Type="http://schemas.openxmlformats.org/officeDocument/2006/relationships/slide" Target="slides/slide69.xml" /><Relationship Id="rId72" Type="http://schemas.openxmlformats.org/officeDocument/2006/relationships/slide" Target="slides/slide70.xml" /><Relationship Id="rId73" Type="http://schemas.openxmlformats.org/officeDocument/2006/relationships/slide" Target="slides/slide71.xml" /><Relationship Id="rId74" Type="http://schemas.openxmlformats.org/officeDocument/2006/relationships/slide" Target="slides/slide72.xml" /><Relationship Id="rId75" Type="http://schemas.openxmlformats.org/officeDocument/2006/relationships/slide" Target="slides/slide73.xml" /><Relationship Id="rId76" Type="http://schemas.openxmlformats.org/officeDocument/2006/relationships/slide" Target="slides/slide74.xml" /><Relationship Id="rId77" Type="http://schemas.openxmlformats.org/officeDocument/2006/relationships/slide" Target="slides/slide75.xml" /><Relationship Id="rId78" Type="http://schemas.openxmlformats.org/officeDocument/2006/relationships/slide" Target="slides/slide76.xml" /><Relationship Id="rId79" Type="http://schemas.openxmlformats.org/officeDocument/2006/relationships/slide" Target="slides/slide77.xml" /><Relationship Id="rId8" Type="http://schemas.openxmlformats.org/officeDocument/2006/relationships/slide" Target="slides/slide6.xml" /><Relationship Id="rId80" Type="http://schemas.openxmlformats.org/officeDocument/2006/relationships/slide" Target="slides/slide78.xml" /><Relationship Id="rId81" Type="http://schemas.openxmlformats.org/officeDocument/2006/relationships/slide" Target="slides/slide79.xml" /><Relationship Id="rId82" Type="http://schemas.openxmlformats.org/officeDocument/2006/relationships/slide" Target="slides/slide80.xml" /><Relationship Id="rId83" Type="http://schemas.openxmlformats.org/officeDocument/2006/relationships/slide" Target="slides/slide81.xml" /><Relationship Id="rId84" Type="http://schemas.openxmlformats.org/officeDocument/2006/relationships/slide" Target="slides/slide82.xml" /><Relationship Id="rId85" Type="http://schemas.openxmlformats.org/officeDocument/2006/relationships/slide" Target="slides/slide83.xml" /><Relationship Id="rId86" Type="http://schemas.openxmlformats.org/officeDocument/2006/relationships/slide" Target="slides/slide84.xml" /><Relationship Id="rId87" Type="http://schemas.openxmlformats.org/officeDocument/2006/relationships/slide" Target="slides/slide85.xml" /><Relationship Id="rId88" Type="http://schemas.openxmlformats.org/officeDocument/2006/relationships/slide" Target="slides/slide86.xml" /><Relationship Id="rId89" Type="http://schemas.openxmlformats.org/officeDocument/2006/relationships/slide" Target="slides/slide87.xml" /><Relationship Id="rId9" Type="http://schemas.openxmlformats.org/officeDocument/2006/relationships/slide" Target="slides/slide7.xml" /><Relationship Id="rId90" Type="http://schemas.openxmlformats.org/officeDocument/2006/relationships/slide" Target="slides/slide88.xml" /><Relationship Id="rId91" Type="http://schemas.openxmlformats.org/officeDocument/2006/relationships/slide" Target="slides/slide89.xml" /><Relationship Id="rId92" Type="http://schemas.openxmlformats.org/officeDocument/2006/relationships/slide" Target="slides/slide90.xml" /><Relationship Id="rId93" Type="http://schemas.openxmlformats.org/officeDocument/2006/relationships/slide" Target="slides/slide91.xml" /><Relationship Id="rId94" Type="http://schemas.openxmlformats.org/officeDocument/2006/relationships/slide" Target="slides/slide92.xml" /><Relationship Id="rId95" Type="http://schemas.openxmlformats.org/officeDocument/2006/relationships/slide" Target="slides/slide93.xml" /><Relationship Id="rId96" Type="http://schemas.openxmlformats.org/officeDocument/2006/relationships/slide" Target="slides/slide94.xml" /><Relationship Id="rId97" Type="http://schemas.openxmlformats.org/officeDocument/2006/relationships/slide" Target="slides/slide95.xml" /><Relationship Id="rId98" Type="http://schemas.openxmlformats.org/officeDocument/2006/relationships/slide" Target="slides/slide96.xml" /><Relationship Id="rId99" Type="http://schemas.openxmlformats.org/officeDocument/2006/relationships/slide" Target="slides/slide97.xml" /></Relationship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endParaRPr lang="zh-CN" altLang="en-US"/>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endParaRPr lang="zh-CN" altLang="en-US"/>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s>
</file>

<file path=ppt/slides/_rels/slide10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9.jpeg" /><Relationship Id="rId3" Type="http://schemas.openxmlformats.org/officeDocument/2006/relationships/image" Target="../media/image40.jpeg" /></Relationships>
</file>

<file path=ppt/slides/_rels/slide10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1.jpeg" /><Relationship Id="rId3" Type="http://schemas.openxmlformats.org/officeDocument/2006/relationships/image" Target="../media/image42.png" /></Relationships>
</file>

<file path=ppt/slides/_rels/slide10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10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0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10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jpeg" /></Relationships>
</file>

<file path=ppt/slides/_rels/slide10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3.jpeg" /></Relationships>
</file>

<file path=ppt/slides/_rels/slide10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jpeg" /><Relationship Id="rId3" Type="http://schemas.openxmlformats.org/officeDocument/2006/relationships/image" Target="../media/image44.png" /><Relationship Id="rId4" Type="http://schemas.openxmlformats.org/officeDocument/2006/relationships/image" Target="../media/image45.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 Id="rId3" Type="http://schemas.openxmlformats.org/officeDocument/2006/relationships/image" Target="../media/image45.png" /></Relationships>
</file>

<file path=ppt/slides/_rels/slide1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5.png" /><Relationship Id="rId3" Type="http://schemas.openxmlformats.org/officeDocument/2006/relationships/image" Target="../media/image11.jpeg" /><Relationship Id="rId4" Type="http://schemas.openxmlformats.org/officeDocument/2006/relationships/image" Target="../media/image46.png" /></Relationships>
</file>

<file path=ppt/slides/_rels/slide1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1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7.jpeg" /></Relationships>
</file>

<file path=ppt/slides/_rels/slide1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7.jpeg" /></Relationships>
</file>

<file path=ppt/slides/_rels/slide1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5.png" /></Relationships>
</file>

<file path=ppt/slides/_rels/slide1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6.png" /></Relationships>
</file>

<file path=ppt/slides/_rels/slide1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8.png" /></Relationships>
</file>

<file path=ppt/slides/_rels/slide1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 Id="rId3" Type="http://schemas.openxmlformats.org/officeDocument/2006/relationships/image" Target="../media/image49.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0.png" /></Relationships>
</file>

<file path=ppt/slides/_rels/slide1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4.xml" /></Relationships>
</file>

<file path=ppt/slides/_rels/slide1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5.xml" /></Relationships>
</file>

<file path=ppt/slides/_rels/slide1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1.gif" /><Relationship Id="rId3" Type="http://schemas.openxmlformats.org/officeDocument/2006/relationships/image" Target="../media/image52.png" /><Relationship Id="rId4" Type="http://schemas.openxmlformats.org/officeDocument/2006/relationships/tags" Target="../tags/tag66.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 Id="rId3" Type="http://schemas.openxmlformats.org/officeDocument/2006/relationships/image" Target="../media/image11.jpeg"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jpeg"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5.png"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jpeg"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6.png"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7.jpeg"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8.png" /><Relationship Id="rId3" Type="http://schemas.openxmlformats.org/officeDocument/2006/relationships/tags" Target="../tags/tag63.x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9.png"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0.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1.jpeg" /><Relationship Id="rId3" Type="http://schemas.openxmlformats.org/officeDocument/2006/relationships/image" Target="../media/image22.jpeg"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7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3.jpeg" /></Relationships>
</file>

<file path=ppt/slides/_rels/slide7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4.jpeg" /></Relationships>
</file>

<file path=ppt/slides/_rels/slide7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5.jpeg" /></Relationships>
</file>

<file path=ppt/slides/_rels/slide7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6.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7.jpeg" /></Relationships>
</file>

<file path=ppt/slides/_rels/slide8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8.jpeg" /></Relationships>
</file>

<file path=ppt/slides/_rels/slide8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9.jpeg" /></Relationships>
</file>

<file path=ppt/slides/_rels/slide8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0.png" /></Relationships>
</file>

<file path=ppt/slides/_rels/slide8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1.jpeg" /></Relationships>
</file>

<file path=ppt/slides/_rels/slide8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 Id="rId3" Type="http://schemas.openxmlformats.org/officeDocument/2006/relationships/image" Target="../media/image32.png" /></Relationships>
</file>

<file path=ppt/slides/_rels/slide8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3.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1.jpeg" /></Relationships>
</file>

<file path=ppt/slides/_rels/slide9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4.jpeg" /></Relationships>
</file>

<file path=ppt/slides/_rels/slide9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9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5.png" /></Relationships>
</file>

<file path=ppt/slides/_rels/slide9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9.jpeg" /></Relationships>
</file>

<file path=ppt/slides/_rels/slide9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9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6.jpeg" /></Relationships>
</file>

<file path=ppt/slides/_rels/slide9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7.png" /></Relationships>
</file>

<file path=ppt/slides/_rels/slide9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8.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49" name="Picture 2" descr="2482458_103107077_2"/>
          <p:cNvPicPr>
            <a:picLocks noChangeAspect="1"/>
          </p:cNvPicPr>
          <p:nvPr/>
        </p:nvPicPr>
        <p:blipFill>
          <a:blip r:embed="rId2"/>
          <a:srcRect l="54723"/>
          <a:stretch>
            <a:fillRect/>
          </a:stretch>
        </p:blipFill>
        <p:spPr>
          <a:xfrm>
            <a:off x="9791700" y="3617913"/>
            <a:ext cx="2400300" cy="3240087"/>
          </a:xfrm>
          <a:prstGeom prst="rect">
            <a:avLst/>
          </a:prstGeom>
          <a:noFill/>
          <a:ln w="9525">
            <a:noFill/>
          </a:ln>
        </p:spPr>
      </p:pic>
      <p:pic>
        <p:nvPicPr>
          <p:cNvPr id="2050" name="Picture 3" descr="2482458_103107077_2"/>
          <p:cNvPicPr>
            <a:picLocks noChangeAspect="1"/>
          </p:cNvPicPr>
          <p:nvPr/>
        </p:nvPicPr>
        <p:blipFill>
          <a:blip r:embed="rId2"/>
          <a:srcRect r="59445" b="20137"/>
          <a:stretch>
            <a:fillRect/>
          </a:stretch>
        </p:blipFill>
        <p:spPr>
          <a:xfrm>
            <a:off x="0" y="0"/>
            <a:ext cx="2370138" cy="2852738"/>
          </a:xfrm>
          <a:prstGeom prst="rect">
            <a:avLst/>
          </a:prstGeom>
          <a:noFill/>
          <a:ln w="9525">
            <a:noFill/>
          </a:ln>
        </p:spPr>
      </p:pic>
      <p:sp>
        <p:nvSpPr>
          <p:cNvPr id="2051" name="Rectangle 4"/>
          <p:cNvSpPr>
            <a:spLocks noGrp="1" noRot="1"/>
          </p:cNvSpPr>
          <p:nvPr>
            <p:ph type="subTitle" idx="1"/>
          </p:nvPr>
        </p:nvSpPr>
        <p:spPr>
          <a:xfrm>
            <a:off x="2784475" y="3429000"/>
            <a:ext cx="6629400" cy="609600"/>
          </a:xfrm>
        </p:spPr>
        <p:txBody>
          <a:bodyPr wrap="square" lIns="91440" tIns="45720" rIns="91440" bIns="45720" anchor="t" anchorCtr="0">
            <a:normAutofit fontScale="90000"/>
          </a:bodyPr>
          <a:lstStyle/>
          <a:p>
            <a:pPr defTabSz="914400" eaLnBrk="1" latinLnBrk="0" hangingPunct="1">
              <a:lnSpc>
                <a:spcPct val="80000"/>
              </a:lnSpc>
              <a:buSzTx/>
            </a:pPr>
            <a:r>
              <a:rPr kumimoji="0" lang="en-US" altLang="zh-CN" sz="4000" b="1" baseline="0">
                <a:solidFill>
                  <a:srgbClr val="FF0000"/>
                </a:solidFill>
                <a:latin typeface="楷体_GB2312" pitchFamily="1" charset="-122"/>
                <a:ea typeface="楷体_GB2312" pitchFamily="1" charset="-122"/>
                <a:cs typeface="+mn-cs"/>
              </a:rPr>
              <a:t>——</a:t>
            </a:r>
            <a:r>
              <a:rPr kumimoji="0" lang="zh-CN" altLang="en-US" sz="4000" b="1" baseline="0">
                <a:solidFill>
                  <a:srgbClr val="FF0000"/>
                </a:solidFill>
                <a:latin typeface="楷体_GB2312" pitchFamily="1" charset="-122"/>
                <a:ea typeface="楷体_GB2312" pitchFamily="1" charset="-122"/>
                <a:cs typeface="+mn-cs"/>
              </a:rPr>
              <a:t>修辞手法</a:t>
            </a:r>
            <a:endParaRPr kumimoji="0" lang="zh-CN" altLang="en-US" sz="4000" b="1" baseline="0">
              <a:solidFill>
                <a:srgbClr val="FF0000"/>
              </a:solidFill>
              <a:latin typeface="楷体_GB2312" pitchFamily="1" charset="-122"/>
              <a:ea typeface="楷体_GB2312" pitchFamily="1" charset="-122"/>
              <a:cs typeface="+mn-cs"/>
            </a:endParaRPr>
          </a:p>
        </p:txBody>
      </p:sp>
      <p:sp>
        <p:nvSpPr>
          <p:cNvPr id="2052" name="Rectangle 5"/>
          <p:cNvSpPr>
            <a:spLocks noGrp="1" noRot="1"/>
          </p:cNvSpPr>
          <p:nvPr>
            <p:ph type="ctrTitle"/>
          </p:nvPr>
        </p:nvSpPr>
        <p:spPr>
          <a:xfrm>
            <a:off x="2370138" y="1628775"/>
            <a:ext cx="8132762" cy="1143000"/>
          </a:xfrm>
          <a:noFill/>
          <a:ln>
            <a:noFill/>
          </a:ln>
          <a:extLst>
            <a:ext uri="{909E8E84-426E-40DD-AFC4-6F175D3DCCD1}">
              <a14:hiddenFill xmlns:a14="http://schemas.microsoft.com/office/drawing/2010/main">
                <a:solidFill>
                  <a:schemeClr val="lt1"/>
                </a:solidFill>
              </a14:hiddenFill>
            </a:ext>
          </a:extLst>
        </p:spPr>
        <p:style>
          <a:lnRef idx="2">
            <a:schemeClr val="dk1"/>
          </a:lnRef>
          <a:fillRef idx="1">
            <a:schemeClr val="lt1"/>
          </a:fillRef>
          <a:effectRef idx="0">
            <a:schemeClr val="dk1"/>
          </a:effectRef>
          <a:fontRef idx="minor">
            <a:schemeClr val="dk1"/>
          </a:fontRef>
        </p:style>
        <p:txBody>
          <a:bodyPr wrap="square" lIns="91440" tIns="45720" rIns="91440" bIns="45720" anchor="ctr" anchorCtr="0">
            <a:normAutofit fontScale="90000"/>
          </a:bodyPr>
          <a:lstStyle/>
          <a:p>
            <a:pPr eaLnBrk="1" latinLnBrk="0" hangingPunct="1">
              <a:buClrTx/>
              <a:buSzTx/>
              <a:buFontTx/>
            </a:pPr>
            <a:r>
              <a:rPr lang="zh-CN" altLang="en-US" sz="6000" b="1">
                <a:solidFill>
                  <a:srgbClr val="000000"/>
                </a:solidFill>
                <a:ea typeface="楷体_GB2312" pitchFamily="1" charset="-122"/>
              </a:rPr>
              <a:t>语言表达的十八般武艺</a:t>
            </a:r>
            <a:endParaRPr lang="zh-CN" altLang="en-US" sz="6000" b="1">
              <a:solidFill>
                <a:srgbClr val="000000"/>
              </a:solidFill>
              <a:ea typeface="楷体_GB2312" pitchFamily="1" charset="-122"/>
            </a:endParaRPr>
          </a:p>
        </p:txBody>
      </p:sp>
      <p:cxnSp>
        <p:nvCxnSpPr>
          <p:cNvPr id="3" name="直接连接符 2"/>
          <p:cNvCxnSpPr/>
          <p:nvPr/>
        </p:nvCxnSpPr>
        <p:spPr>
          <a:xfrm>
            <a:off x="2277745" y="3027045"/>
            <a:ext cx="8063230" cy="0"/>
          </a:xfrm>
          <a:prstGeom prst="line">
            <a:avLst/>
          </a:prstGeom>
        </p:spPr>
        <p:style>
          <a:lnRef idx="1">
            <a:schemeClr val="dk1"/>
          </a:lnRef>
          <a:fillRef idx="0">
            <a:schemeClr val="dk1"/>
          </a:fillRef>
          <a:effectRef idx="0">
            <a:schemeClr val="dk1"/>
          </a:effectRef>
          <a:fontRef idx="minor">
            <a:schemeClr val="tx1"/>
          </a:fontRef>
        </p:style>
      </p:cxn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434" name="Rectangle 2"/>
          <p:cNvSpPr>
            <a:spLocks noGrp="1" noChangeArrowheads="1"/>
          </p:cNvSpPr>
          <p:nvPr>
            <p:ph type="title"/>
          </p:nvPr>
        </p:nvSpPr>
        <p:spPr>
          <a:xfrm>
            <a:off x="1532890" y="533400"/>
            <a:ext cx="2277110" cy="685800"/>
          </a:xfrm>
        </p:spPr>
        <p:txBody>
          <a:bodyPr vert="horz" wrap="square" lIns="91440" tIns="45720" rIns="91440" bIns="45720" numCol="1" anchor="ctr" anchorCtr="0" compatLnSpc="1">
            <a:normAutofit fontScale="90000"/>
          </a:bodyPr>
          <a:lstStyle/>
          <a:p>
            <a:pPr marL="0" marR="0" lvl="0" indent="0" algn="l" defTabSz="914400" rtl="0" eaLnBrk="1" fontAlgn="base" latinLnBrk="1" hangingPunct="1">
              <a:lnSpc>
                <a:spcPct val="100000"/>
              </a:lnSpc>
              <a:spcBef>
                <a:spcPct val="0"/>
              </a:spcBef>
              <a:spcAft>
                <a:spcPct val="0"/>
              </a:spcAft>
              <a:buClrTx/>
              <a:buSzTx/>
              <a:buFontTx/>
              <a:buNone/>
              <a:defRPr/>
            </a:pPr>
            <a:r>
              <a:rPr kumimoji="1" lang="en-US" altLang="zh-CN" sz="4000" b="0" i="0" u="none" strike="noStrike" kern="1200" cap="none" spc="0" normalizeH="0" baseline="0" noProof="0" smtClean="0">
                <a:ln>
                  <a:noFill/>
                </a:ln>
                <a:solidFill>
                  <a:srgbClr val="800000"/>
                </a:solidFill>
                <a:effectLst/>
                <a:uLnTx/>
                <a:uFillTx/>
                <a:latin typeface="Arial" panose="020b0604020202020204" pitchFamily="34" charset="0"/>
                <a:ea typeface="隶书" pitchFamily="49" charset="-122"/>
                <a:cs typeface="+mn-cs"/>
              </a:rPr>
              <a:t>3.</a:t>
            </a:r>
            <a:r>
              <a:rPr kumimoji="1" lang="zh-CN" altLang="en-US" sz="4000" b="0" i="0" u="none" strike="noStrike" kern="1200" cap="none" spc="0" normalizeH="0" baseline="0" noProof="0" smtClean="0">
                <a:ln>
                  <a:noFill/>
                </a:ln>
                <a:solidFill>
                  <a:srgbClr val="800000"/>
                </a:solidFill>
                <a:effectLst/>
                <a:uLnTx/>
                <a:uFillTx/>
                <a:latin typeface="Arial" panose="020b0604020202020204" pitchFamily="34" charset="0"/>
                <a:ea typeface="隶书" pitchFamily="49" charset="-122"/>
                <a:cs typeface="+mn-cs"/>
              </a:rPr>
              <a:t>借喻</a:t>
            </a:r>
            <a:endParaRPr kumimoji="1" lang="zh-CN" altLang="en-US" sz="4000" b="0" i="0" u="none" strike="noStrike" kern="1200" cap="none" spc="0" normalizeH="0" baseline="0" noProof="0" smtClean="0">
              <a:ln>
                <a:noFill/>
              </a:ln>
              <a:solidFill>
                <a:srgbClr val="800000"/>
              </a:solidFill>
              <a:effectLst/>
              <a:uLnTx/>
              <a:uFillTx/>
              <a:latin typeface="Arial" panose="020b0604020202020204" pitchFamily="34" charset="0"/>
              <a:ea typeface="隶书" pitchFamily="49" charset="-122"/>
              <a:cs typeface="+mn-cs"/>
            </a:endParaRPr>
          </a:p>
        </p:txBody>
      </p:sp>
      <p:sp>
        <p:nvSpPr>
          <p:cNvPr id="50180" name="Rectangle 4"/>
          <p:cNvSpPr>
            <a:spLocks noGrp="1" noChangeArrowheads="1"/>
          </p:cNvSpPr>
          <p:nvPr>
            <p:ph idx="1"/>
          </p:nvPr>
        </p:nvSpPr>
        <p:spPr>
          <a:xfrm>
            <a:off x="3810000" y="384175"/>
            <a:ext cx="7301230" cy="1063625"/>
          </a:xfrm>
          <a:solidFill>
            <a:srgbClr val="CCECFF"/>
          </a:solidFill>
          <a:effectLst>
            <a:outerShdw dist="107763" dir="2700000" algn="ctr" rotWithShape="0">
              <a:schemeClr val="bg2"/>
            </a:outerShdw>
          </a:effectLst>
        </p:spPr>
        <p:txBody>
          <a:bodyPr vert="horz" wrap="square" lIns="91440" tIns="45720" rIns="91440" bIns="45720" numCol="1" anchor="t" anchorCtr="0" compatLnSpc="1"/>
          <a:lstStyle/>
          <a:p>
            <a:pPr marL="0" marR="0" lvl="0" indent="0" algn="l" defTabSz="914400" rtl="0" eaLnBrk="1" fontAlgn="base" latinLnBrk="1" hangingPunct="1">
              <a:lnSpc>
                <a:spcPct val="90000"/>
              </a:lnSpc>
              <a:spcBef>
                <a:spcPct val="50000"/>
              </a:spcBef>
              <a:spcAft>
                <a:spcPct val="0"/>
              </a:spcAft>
              <a:buClrTx/>
              <a:buSzTx/>
              <a:buFontTx/>
              <a:buChar char="•"/>
              <a:defRPr/>
            </a:pPr>
            <a:r>
              <a:rPr kumimoji="0" lang="zh-CN" altLang="en-US" sz="2800" b="1" i="0" u="none" strike="noStrike" kern="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借喻的本体不出现</a:t>
            </a:r>
            <a:r>
              <a:rPr kumimoji="0" lang="en-US" altLang="zh-CN" sz="2800" b="1" i="0" u="none" strike="noStrike" kern="0" cap="none" spc="0" normalizeH="0" baseline="0" noProof="0" smtClean="0">
                <a:ln>
                  <a:noFill/>
                </a:ln>
                <a:solidFill>
                  <a:schemeClr val="tx1"/>
                </a:solidFill>
                <a:effectLst/>
                <a:uLnTx/>
                <a:uFillTx/>
                <a:latin typeface="+mn-lt"/>
                <a:ea typeface="宋体" panose="02010600030101010101" pitchFamily="2" charset="-122"/>
                <a:cs typeface="+mn-cs"/>
              </a:rPr>
              <a:t>,</a:t>
            </a:r>
            <a:r>
              <a:rPr kumimoji="0" lang="zh-CN" altLang="en-US" sz="2800" b="1" i="0" u="none" strike="noStrike" kern="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也不用喻词</a:t>
            </a:r>
            <a:r>
              <a:rPr kumimoji="0" lang="en-US" altLang="zh-CN" sz="2800" b="1" i="0" u="none" strike="noStrike" kern="0" cap="none" spc="0" normalizeH="0" baseline="0" noProof="0" smtClean="0">
                <a:ln>
                  <a:noFill/>
                </a:ln>
                <a:solidFill>
                  <a:schemeClr val="tx1"/>
                </a:solidFill>
                <a:effectLst/>
                <a:uLnTx/>
                <a:uFillTx/>
                <a:latin typeface="+mn-lt"/>
                <a:ea typeface="宋体" panose="02010600030101010101" pitchFamily="2" charset="-122"/>
                <a:cs typeface="+mn-cs"/>
              </a:rPr>
              <a:t>,</a:t>
            </a:r>
            <a:r>
              <a:rPr kumimoji="0" lang="zh-CN" altLang="en-US" sz="2800" b="1" i="0" u="none" strike="noStrike" kern="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而是把喻体直接用在本体应该出现的位置</a:t>
            </a:r>
            <a:r>
              <a:rPr kumimoji="0" lang="en-US" altLang="zh-CN" sz="2800" b="1" i="0" u="none" strike="noStrike" kern="0" cap="none" spc="0" normalizeH="0" baseline="0" noProof="0" smtClean="0">
                <a:ln>
                  <a:noFill/>
                </a:ln>
                <a:solidFill>
                  <a:schemeClr val="tx1"/>
                </a:solidFill>
                <a:effectLst/>
                <a:uLnTx/>
                <a:uFillTx/>
                <a:latin typeface="+mn-lt"/>
                <a:ea typeface="宋体" panose="02010600030101010101" pitchFamily="2" charset="-122"/>
                <a:cs typeface="+mn-cs"/>
              </a:rPr>
              <a:t>.</a:t>
            </a:r>
            <a:r>
              <a:rPr kumimoji="0" lang="en-US" altLang="zh-CN" sz="2800" b="1" i="0" u="none" strike="noStrike" kern="0" cap="none" spc="0" normalizeH="0" baseline="0" noProof="0" smtClean="0">
                <a:ln>
                  <a:noFill/>
                </a:ln>
                <a:solidFill>
                  <a:schemeClr val="tx1"/>
                </a:solidFill>
                <a:effectLst/>
                <a:uLnTx/>
                <a:uFillTx/>
                <a:latin typeface="+mn-lt"/>
                <a:ea typeface="楷体_GB2312" pitchFamily="1" charset="-122"/>
                <a:cs typeface="+mn-cs"/>
              </a:rPr>
              <a:t> </a:t>
            </a:r>
            <a:endParaRPr kumimoji="0" lang="en-US" altLang="zh-CN" sz="2800" b="1" i="0" u="none" strike="noStrike" kern="0" cap="none" spc="0" normalizeH="0" baseline="0" noProof="0" smtClean="0">
              <a:ln>
                <a:noFill/>
              </a:ln>
              <a:solidFill>
                <a:schemeClr val="tx1"/>
              </a:solidFill>
              <a:effectLst/>
              <a:uLnTx/>
              <a:uFillTx/>
              <a:latin typeface="+mn-lt"/>
              <a:ea typeface="楷体_GB2312" pitchFamily="1" charset="-122"/>
              <a:cs typeface="+mn-cs"/>
            </a:endParaRPr>
          </a:p>
        </p:txBody>
      </p:sp>
      <p:sp>
        <p:nvSpPr>
          <p:cNvPr id="50181" name="Rectangle 5"/>
          <p:cNvSpPr/>
          <p:nvPr/>
        </p:nvSpPr>
        <p:spPr>
          <a:xfrm>
            <a:off x="392430" y="1675130"/>
            <a:ext cx="11529695" cy="3735705"/>
          </a:xfrm>
          <a:prstGeom prst="rect">
            <a:avLst/>
          </a:prstGeom>
          <a:noFill/>
          <a:ln w="9525">
            <a:noFill/>
          </a:ln>
        </p:spPr>
        <p:txBody>
          <a:bodyPr wrap="square">
            <a:spAutoFit/>
          </a:bodyPr>
          <a:lstStyle/>
          <a:p>
            <a:pPr marL="287655" indent="-287655" algn="just" fontAlgn="auto">
              <a:lnSpc>
                <a:spcPts val="4060"/>
              </a:lnSpc>
              <a:buClr>
                <a:srgbClr val="660066"/>
              </a:buClr>
              <a:buFont typeface="Wingdings" panose="05000000000000000000" pitchFamily="2" charset="2"/>
              <a:buChar char="Ø"/>
            </a:pP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夕阳映照下的西湖湖面上撒满了</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碎银</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，波光粼粼，熠熠生辉。</a:t>
            </a:r>
            <a:endPar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endParaRPr>
          </a:p>
          <a:p>
            <a:pPr marL="287655" indent="-287655" algn="just" fontAlgn="auto">
              <a:lnSpc>
                <a:spcPts val="4060"/>
              </a:lnSpc>
              <a:buClr>
                <a:srgbClr val="660066"/>
              </a:buClr>
              <a:buFont typeface="Wingdings" panose="05000000000000000000" pitchFamily="2" charset="2"/>
              <a:buChar char="Ø"/>
            </a:pP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这个鬼地方，一阴天，我心里就堵上个</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大疙瘩</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a:t>
            </a:r>
            <a:endPar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endParaRPr>
          </a:p>
          <a:p>
            <a:pPr marL="287655" indent="-287655" algn="just" fontAlgn="auto">
              <a:lnSpc>
                <a:spcPts val="4060"/>
              </a:lnSpc>
              <a:buClr>
                <a:srgbClr val="660066"/>
              </a:buClr>
              <a:buFont typeface="Wingdings" panose="05000000000000000000" pitchFamily="2" charset="2"/>
              <a:buChar char="Ø"/>
            </a:pP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其缺点是</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见树木不见森林</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，拣了芝麻、绿豆却丢了西瓜。</a:t>
            </a:r>
            <a:endPar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endParaRPr>
          </a:p>
          <a:p>
            <a:pPr marL="287655" indent="-287655" algn="just" fontAlgn="auto">
              <a:lnSpc>
                <a:spcPts val="4060"/>
              </a:lnSpc>
              <a:buClr>
                <a:srgbClr val="660066"/>
              </a:buClr>
              <a:buFont typeface="Wingdings" panose="05000000000000000000" pitchFamily="2" charset="2"/>
              <a:buChar char="Ø"/>
            </a:pP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看吧，狂风掀起一层层巨浪，恶狠狠地把它们甩到悬崖上，把这些大块的</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翡翠</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摔成尘雾和碎末。</a:t>
            </a:r>
            <a:endPar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endParaRPr>
          </a:p>
          <a:p>
            <a:pPr marL="287655" indent="-287655" algn="just" fontAlgn="auto">
              <a:lnSpc>
                <a:spcPts val="4060"/>
              </a:lnSpc>
              <a:buClr>
                <a:srgbClr val="660066"/>
              </a:buClr>
              <a:buFont typeface="Wingdings" panose="05000000000000000000" pitchFamily="2" charset="2"/>
              <a:buChar char="Ø"/>
            </a:pPr>
            <a:r>
              <a:rPr lang="zh-CN" altLang="en-US" sz="2800" b="1">
                <a:solidFill>
                  <a:srgbClr val="000000"/>
                </a:solidFill>
                <a:latin typeface="楷体" panose="02010609060101010101" pitchFamily="49" charset="-122"/>
                <a:ea typeface="楷体" panose="02010609060101010101" pitchFamily="49" charset="-122"/>
                <a:cs typeface="楷体" panose="02010609060101010101" pitchFamily="49" charset="-122"/>
              </a:rPr>
              <a:t>教师不光要把“</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一桶水</a:t>
            </a:r>
            <a:r>
              <a:rPr lang="zh-CN" altLang="en-US" sz="2800" b="1">
                <a:solidFill>
                  <a:srgbClr val="000000"/>
                </a:solidFill>
                <a:latin typeface="楷体" panose="02010609060101010101" pitchFamily="49" charset="-122"/>
                <a:ea typeface="楷体" panose="02010609060101010101" pitchFamily="49" charset="-122"/>
                <a:cs typeface="楷体" panose="02010609060101010101" pitchFamily="49" charset="-122"/>
              </a:rPr>
              <a:t>”指给学生看，而且要把学生引导到长流不尽的</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泉边</a:t>
            </a:r>
            <a:r>
              <a:rPr lang="zh-CN" altLang="en-US" sz="2800" b="1">
                <a:solidFill>
                  <a:srgbClr val="000000"/>
                </a:solidFill>
                <a:latin typeface="楷体" panose="02010609060101010101" pitchFamily="49" charset="-122"/>
                <a:ea typeface="楷体" panose="02010609060101010101" pitchFamily="49" charset="-122"/>
                <a:cs typeface="楷体" panose="02010609060101010101" pitchFamily="49" charset="-122"/>
              </a:rPr>
              <a:t>和浩渺无际的</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海边</a:t>
            </a:r>
            <a:r>
              <a:rPr lang="zh-CN" altLang="en-US" sz="2800" b="1">
                <a:solidFill>
                  <a:srgbClr val="000000"/>
                </a:solidFill>
                <a:latin typeface="楷体" panose="02010609060101010101" pitchFamily="49" charset="-122"/>
                <a:ea typeface="楷体" panose="02010609060101010101" pitchFamily="49" charset="-122"/>
                <a:cs typeface="楷体" panose="02010609060101010101" pitchFamily="49" charset="-122"/>
              </a:rPr>
              <a:t>去。</a:t>
            </a:r>
            <a:endPar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0181">
                                            <p:txEl>
                                              <p:pRg st="0" end="0"/>
                                            </p:txEl>
                                          </p:spTgt>
                                        </p:tgtEl>
                                        <p:attrNameLst>
                                          <p:attrName>style.visibility</p:attrName>
                                        </p:attrNameLst>
                                      </p:cBhvr>
                                      <p:to>
                                        <p:strVal val="visible"/>
                                      </p:to>
                                    </p:set>
                                    <p:animEffect transition="in" filter="randombar(horizontal)">
                                      <p:cBhvr>
                                        <p:cTn id="7" dur="500"/>
                                        <p:tgtEl>
                                          <p:spTgt spid="50181">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0181">
                                            <p:txEl>
                                              <p:pRg st="1" end="1"/>
                                            </p:txEl>
                                          </p:spTgt>
                                        </p:tgtEl>
                                        <p:attrNameLst>
                                          <p:attrName>style.visibility</p:attrName>
                                        </p:attrNameLst>
                                      </p:cBhvr>
                                      <p:to>
                                        <p:strVal val="visible"/>
                                      </p:to>
                                    </p:set>
                                    <p:animEffect transition="in" filter="randombar(horizontal)">
                                      <p:cBhvr>
                                        <p:cTn id="12" dur="500"/>
                                        <p:tgtEl>
                                          <p:spTgt spid="50181">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0181">
                                            <p:txEl>
                                              <p:pRg st="2" end="2"/>
                                            </p:txEl>
                                          </p:spTgt>
                                        </p:tgtEl>
                                        <p:attrNameLst>
                                          <p:attrName>style.visibility</p:attrName>
                                        </p:attrNameLst>
                                      </p:cBhvr>
                                      <p:to>
                                        <p:strVal val="visible"/>
                                      </p:to>
                                    </p:set>
                                    <p:animEffect transition="in" filter="randombar(horizontal)">
                                      <p:cBhvr>
                                        <p:cTn id="17" dur="500"/>
                                        <p:tgtEl>
                                          <p:spTgt spid="50181">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50181">
                                            <p:txEl>
                                              <p:pRg st="3" end="3"/>
                                            </p:txEl>
                                          </p:spTgt>
                                        </p:tgtEl>
                                        <p:attrNameLst>
                                          <p:attrName>style.visibility</p:attrName>
                                        </p:attrNameLst>
                                      </p:cBhvr>
                                      <p:to>
                                        <p:strVal val="visible"/>
                                      </p:to>
                                    </p:set>
                                    <p:animEffect transition="in" filter="randombar(horizontal)">
                                      <p:cBhvr>
                                        <p:cTn id="22" dur="500"/>
                                        <p:tgtEl>
                                          <p:spTgt spid="50181">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50181">
                                            <p:txEl>
                                              <p:pRg st="4" end="4"/>
                                            </p:txEl>
                                          </p:spTgt>
                                        </p:tgtEl>
                                        <p:attrNameLst>
                                          <p:attrName>style.visibility</p:attrName>
                                        </p:attrNameLst>
                                      </p:cBhvr>
                                      <p:to>
                                        <p:strVal val="visible"/>
                                      </p:to>
                                    </p:set>
                                    <p:animEffect transition="in" filter="randombar(horizontal)">
                                      <p:cBhvr>
                                        <p:cTn id="27" dur="500"/>
                                        <p:tgtEl>
                                          <p:spTgt spid="5018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1" grpId="0" uiExpand="1" build="p"/>
    </p:bldLst>
  </p:timing>
</p:sld>
</file>

<file path=ppt/slides/slide10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3249" name="Picture 2" descr="2482458_103107077_2"/>
          <p:cNvPicPr>
            <a:picLocks noChangeAspect="1"/>
          </p:cNvPicPr>
          <p:nvPr/>
        </p:nvPicPr>
        <p:blipFill>
          <a:blip r:embed="rId2"/>
          <a:srcRect l="54723"/>
          <a:stretch>
            <a:fillRect/>
          </a:stretch>
        </p:blipFill>
        <p:spPr>
          <a:xfrm>
            <a:off x="8267700" y="3617913"/>
            <a:ext cx="2400300" cy="3240087"/>
          </a:xfrm>
          <a:prstGeom prst="rect">
            <a:avLst/>
          </a:prstGeom>
          <a:noFill/>
          <a:ln w="9525">
            <a:noFill/>
          </a:ln>
        </p:spPr>
      </p:pic>
      <p:pic>
        <p:nvPicPr>
          <p:cNvPr id="53250" name="Picture 3" descr="2482458_103107077_2"/>
          <p:cNvPicPr>
            <a:picLocks noChangeAspect="1"/>
          </p:cNvPicPr>
          <p:nvPr/>
        </p:nvPicPr>
        <p:blipFill>
          <a:blip r:embed="rId2"/>
          <a:srcRect r="59445" b="20137"/>
          <a:stretch>
            <a:fillRect/>
          </a:stretch>
        </p:blipFill>
        <p:spPr>
          <a:xfrm>
            <a:off x="1524000" y="0"/>
            <a:ext cx="2370138" cy="2852738"/>
          </a:xfrm>
          <a:prstGeom prst="rect">
            <a:avLst/>
          </a:prstGeom>
          <a:noFill/>
          <a:ln w="9525">
            <a:noFill/>
          </a:ln>
        </p:spPr>
      </p:pic>
      <p:sp>
        <p:nvSpPr>
          <p:cNvPr id="53251" name="Rectangle 4"/>
          <p:cNvSpPr/>
          <p:nvPr/>
        </p:nvSpPr>
        <p:spPr>
          <a:xfrm>
            <a:off x="2063750" y="3357563"/>
            <a:ext cx="6553200" cy="460375"/>
          </a:xfrm>
          <a:prstGeom prst="rect">
            <a:avLst/>
          </a:prstGeom>
          <a:noFill/>
          <a:ln w="9525">
            <a:noFill/>
          </a:ln>
        </p:spPr>
        <p:txBody>
          <a:bodyPr anchor="t" anchorCtr="0">
            <a:spAutoFit/>
          </a:bodyPr>
          <a:lstStyle/>
          <a:p>
            <a:pPr eaLnBrk="0" hangingPunct="0"/>
            <a:endParaRPr lang="zh-CN" altLang="zh-CN" sz="2400">
              <a:latin typeface="楷体_GB2312" pitchFamily="1" charset="-122"/>
              <a:ea typeface="楷体_GB2312" pitchFamily="1" charset="-122"/>
            </a:endParaRPr>
          </a:p>
        </p:txBody>
      </p:sp>
      <p:sp>
        <p:nvSpPr>
          <p:cNvPr id="54277" name="WordArt 5"/>
          <p:cNvSpPr/>
          <p:nvPr/>
        </p:nvSpPr>
        <p:spPr>
          <a:xfrm>
            <a:off x="2927350" y="1989138"/>
            <a:ext cx="5934075" cy="2514600"/>
          </a:xfrm>
          <a:prstGeom prst="rect">
            <a:avLst/>
          </a:prstGeom>
        </p:spPr>
        <p:txBody>
          <a:bodyPr wrap="none" fromWordArt="1">
            <a:prstTxWarp prst="textPlain">
              <a:avLst>
                <a:gd name="adj" fmla="val 50000"/>
              </a:avLst>
            </a:prstTxWarp>
            <a:normAutofit fontScale="90000" lnSpcReduction="20000"/>
          </a:bodyPr>
          <a:lstStyle/>
          <a:p>
            <a:pPr algn="ctr" eaLnBrk="0" fontAlgn="base" hangingPunct="0"/>
            <a:r>
              <a:rPr lang="zh-CN" altLang="en-US" sz="6600" b="1" strike="noStrike" noProof="1">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Lst>
                  <a:lin ang="0" scaled="1"/>
                </a:gradFill>
                <a:effectLst>
                  <a:outerShdw dist="35921" dir="2699999" sy="50000" kx="2115830" algn="bl" rotWithShape="0">
                    <a:srgbClr val="C0C0C0">
                      <a:alpha val="78998"/>
                    </a:srgbClr>
                  </a:outerShdw>
                </a:effectLst>
                <a:latin typeface="隶书" charset="0"/>
                <a:ea typeface="隶书" charset="0"/>
                <a:cs typeface="+mn-cs"/>
              </a:rPr>
              <a:t>正确运用常见的</a:t>
            </a:r>
            <a:endParaRPr lang="zh-CN" altLang="en-US" sz="6600" b="1" strike="noStrike" noProof="1">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Lst>
                <a:lin ang="0" scaled="1"/>
              </a:gradFill>
              <a:effectLst>
                <a:outerShdw dist="35921" dir="2699999" sy="50000" kx="2115830" algn="bl" rotWithShape="0">
                  <a:srgbClr val="C0C0C0">
                    <a:alpha val="78998"/>
                  </a:srgbClr>
                </a:outerShdw>
              </a:effectLst>
              <a:latin typeface="隶书" charset="0"/>
              <a:ea typeface="隶书" charset="0"/>
            </a:endParaRPr>
          </a:p>
          <a:p>
            <a:pPr algn="ctr" eaLnBrk="0" fontAlgn="base" hangingPunct="0"/>
            <a:r>
              <a:rPr lang="zh-CN" altLang="en-US" sz="6600" b="1" strike="noStrike" noProof="1">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Lst>
                  <a:lin ang="0" scaled="1"/>
                </a:gradFill>
                <a:effectLst>
                  <a:outerShdw dist="35921" dir="2699999" sy="50000" kx="2115830" algn="bl" rotWithShape="0">
                    <a:srgbClr val="C0C0C0">
                      <a:alpha val="78998"/>
                    </a:srgbClr>
                  </a:outerShdw>
                </a:effectLst>
                <a:latin typeface="隶书" charset="0"/>
                <a:ea typeface="隶书" charset="0"/>
                <a:cs typeface="+mn-cs"/>
              </a:rPr>
              <a:t> 修辞方法正确运用常见的</a:t>
            </a:r>
            <a:endParaRPr lang="zh-CN" altLang="en-US" sz="6600" b="1" strike="noStrike" noProof="1">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Lst>
                <a:lin ang="0" scaled="1"/>
              </a:gradFill>
              <a:effectLst>
                <a:outerShdw dist="35921" dir="2699999" sy="50000" kx="2115830" algn="bl" rotWithShape="0">
                  <a:srgbClr val="C0C0C0">
                    <a:alpha val="78998"/>
                  </a:srgbClr>
                </a:outerShdw>
              </a:effectLst>
              <a:latin typeface="隶书" charset="0"/>
              <a:ea typeface="隶书" charset="0"/>
            </a:endParaRPr>
          </a:p>
          <a:p>
            <a:pPr algn="ctr" eaLnBrk="0" fontAlgn="base" hangingPunct="0"/>
            <a:r>
              <a:rPr lang="zh-CN" altLang="en-US" sz="6600" b="1" strike="noStrike" noProof="1">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Lst>
                  <a:lin ang="0" scaled="1"/>
                </a:gradFill>
                <a:effectLst>
                  <a:outerShdw dist="35921" dir="2699999" sy="50000" kx="2115830" algn="bl" rotWithShape="0">
                    <a:srgbClr val="C0C0C0">
                      <a:alpha val="78998"/>
                    </a:srgbClr>
                  </a:outerShdw>
                </a:effectLst>
                <a:latin typeface="隶书" charset="0"/>
                <a:ea typeface="隶书" charset="0"/>
                <a:cs typeface="+mn-cs"/>
              </a:rPr>
              <a:t> 修辞方法</a:t>
            </a:r>
            <a:endParaRPr lang="zh-CN" altLang="en-US" sz="6600" b="1" strike="noStrike" noProof="1">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Lst>
                <a:lin ang="0" scaled="1"/>
              </a:gradFill>
              <a:effectLst>
                <a:outerShdw dist="35921" dir="2699999" sy="50000" kx="2115830" algn="bl" rotWithShape="0">
                  <a:srgbClr val="C0C0C0">
                    <a:alpha val="78998"/>
                  </a:srgbClr>
                </a:outerShdw>
              </a:effectLst>
              <a:latin typeface="隶书" charset="0"/>
              <a:ea typeface="隶书" charset="0"/>
            </a:endParaRPr>
          </a:p>
        </p:txBody>
      </p:sp>
    </p:spTree>
  </p:cSld>
  <p:clrMapOvr>
    <a:masterClrMapping/>
  </p:clrMapOvr>
  <p:transition/>
  <p:timing/>
</p:sld>
</file>

<file path=ppt/slides/slide10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4273" name="Picture 2" descr="PAsucaiw-guohua-pa093000"/>
          <p:cNvPicPr>
            <a:picLocks noChangeAspect="1"/>
          </p:cNvPicPr>
          <p:nvPr/>
        </p:nvPicPr>
        <p:blipFill>
          <a:blip r:embed="rId2"/>
          <a:srcRect l="45674" b="23108"/>
          <a:stretch>
            <a:fillRect/>
          </a:stretch>
        </p:blipFill>
        <p:spPr>
          <a:xfrm>
            <a:off x="8348663" y="0"/>
            <a:ext cx="2319337" cy="2349500"/>
          </a:xfrm>
          <a:prstGeom prst="rect">
            <a:avLst/>
          </a:prstGeom>
          <a:noFill/>
          <a:ln w="9525">
            <a:noFill/>
          </a:ln>
        </p:spPr>
      </p:pic>
      <p:pic>
        <p:nvPicPr>
          <p:cNvPr id="54274" name="Picture 3" descr="PAsucaiw-guohua-pa093000"/>
          <p:cNvPicPr>
            <a:picLocks noChangeAspect="1"/>
          </p:cNvPicPr>
          <p:nvPr/>
        </p:nvPicPr>
        <p:blipFill>
          <a:blip r:embed="rId3"/>
          <a:srcRect t="47690" r="56506" b="4286"/>
          <a:stretch>
            <a:fillRect/>
          </a:stretch>
        </p:blipFill>
        <p:spPr>
          <a:xfrm>
            <a:off x="1524000" y="5237163"/>
            <a:ext cx="2051050" cy="1620837"/>
          </a:xfrm>
          <a:prstGeom prst="rect">
            <a:avLst/>
          </a:prstGeom>
          <a:noFill/>
          <a:ln w="9525">
            <a:noFill/>
          </a:ln>
        </p:spPr>
      </p:pic>
      <p:sp>
        <p:nvSpPr>
          <p:cNvPr id="54275" name="Rectangle 4"/>
          <p:cNvSpPr/>
          <p:nvPr/>
        </p:nvSpPr>
        <p:spPr>
          <a:xfrm>
            <a:off x="1600200" y="184150"/>
            <a:ext cx="2590800" cy="583565"/>
          </a:xfrm>
          <a:prstGeom prst="rect">
            <a:avLst/>
          </a:prstGeom>
          <a:noFill/>
          <a:ln w="9525">
            <a:noFill/>
          </a:ln>
        </p:spPr>
        <p:txBody>
          <a:bodyPr anchor="t" anchorCtr="0">
            <a:spAutoFit/>
          </a:bodyPr>
          <a:lstStyle/>
          <a:p>
            <a:pPr algn="ctr"/>
            <a:r>
              <a:rPr lang="zh-CN" altLang="zh-CN" sz="3200" b="1">
                <a:solidFill>
                  <a:srgbClr val="FF0000"/>
                </a:solidFill>
                <a:latin typeface="华文楷体" pitchFamily="2" charset="-122"/>
                <a:ea typeface="华文楷体" pitchFamily="2" charset="-122"/>
              </a:rPr>
              <a:t>巩固训练1</a:t>
            </a:r>
            <a:endParaRPr lang="zh-CN" altLang="zh-CN" sz="3200" b="1">
              <a:solidFill>
                <a:srgbClr val="FF0000"/>
              </a:solidFill>
              <a:latin typeface="华文楷体" pitchFamily="2" charset="-122"/>
              <a:ea typeface="华文楷体" pitchFamily="2" charset="-122"/>
            </a:endParaRPr>
          </a:p>
        </p:txBody>
      </p:sp>
      <p:sp>
        <p:nvSpPr>
          <p:cNvPr id="54276" name="Text Box 5"/>
          <p:cNvSpPr/>
          <p:nvPr/>
        </p:nvSpPr>
        <p:spPr>
          <a:xfrm>
            <a:off x="1600200" y="914400"/>
            <a:ext cx="8839200" cy="3322955"/>
          </a:xfrm>
          <a:prstGeom prst="rect">
            <a:avLst/>
          </a:prstGeom>
          <a:noFill/>
          <a:ln w="9525">
            <a:noFill/>
          </a:ln>
        </p:spPr>
        <p:txBody>
          <a:bodyPr anchor="t" anchorCtr="0">
            <a:spAutoFit/>
          </a:bodyPr>
          <a:lstStyle/>
          <a:p>
            <a:pPr>
              <a:spcBef>
                <a:spcPct val="50000"/>
              </a:spcBef>
            </a:pPr>
            <a:r>
              <a:rPr lang="zh-CN" altLang="zh-CN" sz="3000" b="1">
                <a:latin typeface="Arial" panose="020b0604020202020204" pitchFamily="34" charset="0"/>
                <a:ea typeface="宋体" panose="02010600030101010101" pitchFamily="2" charset="-122"/>
              </a:rPr>
              <a:t>      在画线的部分填上恰当的话，使分号前后内容、句式对应，修辞方法相同。</a:t>
            </a:r>
            <a:endParaRPr lang="zh-CN" altLang="zh-CN" sz="3000" b="1">
              <a:latin typeface="Arial" panose="020b0604020202020204" pitchFamily="34" charset="0"/>
              <a:ea typeface="宋体" panose="02010600030101010101" pitchFamily="2" charset="-122"/>
            </a:endParaRPr>
          </a:p>
          <a:p>
            <a:pPr>
              <a:spcBef>
                <a:spcPct val="50000"/>
              </a:spcBef>
            </a:pPr>
            <a:r>
              <a:rPr lang="zh-CN" altLang="zh-CN" sz="3000" b="1">
                <a:latin typeface="Arial" panose="020b0604020202020204" pitchFamily="34" charset="0"/>
                <a:ea typeface="宋体" panose="02010600030101010101" pitchFamily="2" charset="-122"/>
              </a:rPr>
              <a:t>       青春是一首歌，她拨动着我们年轻的心弦；青春是</a:t>
            </a:r>
            <a:r>
              <a:rPr lang="zh-CN" altLang="zh-CN" sz="3000" b="1" u="sng">
                <a:latin typeface="Arial" panose="020b0604020202020204" pitchFamily="34" charset="0"/>
                <a:ea typeface="宋体" panose="02010600030101010101" pitchFamily="2" charset="-122"/>
              </a:rPr>
              <a:t>                   </a:t>
            </a:r>
            <a:r>
              <a:rPr lang="zh-CN" altLang="zh-CN" sz="3000" b="1">
                <a:latin typeface="Arial" panose="020b0604020202020204" pitchFamily="34" charset="0"/>
                <a:ea typeface="宋体" panose="02010600030101010101" pitchFamily="2" charset="-122"/>
              </a:rPr>
              <a:t>，她</a:t>
            </a:r>
            <a:r>
              <a:rPr lang="zh-CN" altLang="zh-CN" sz="3000" b="1" u="sng">
                <a:latin typeface="Arial" panose="020b0604020202020204" pitchFamily="34" charset="0"/>
                <a:ea typeface="宋体" panose="02010600030101010101" pitchFamily="2" charset="-122"/>
              </a:rPr>
              <a:t>                                          </a:t>
            </a:r>
            <a:r>
              <a:rPr lang="zh-CN" altLang="zh-CN" sz="3000" b="1">
                <a:latin typeface="Arial" panose="020b0604020202020204" pitchFamily="34" charset="0"/>
                <a:ea typeface="宋体" panose="02010600030101010101" pitchFamily="2" charset="-122"/>
              </a:rPr>
              <a:t>；青春是</a:t>
            </a:r>
            <a:r>
              <a:rPr lang="zh-CN" altLang="zh-CN" sz="3000" b="1" u="sng">
                <a:latin typeface="Arial" panose="020b0604020202020204" pitchFamily="34" charset="0"/>
                <a:ea typeface="宋体" panose="02010600030101010101" pitchFamily="2" charset="-122"/>
              </a:rPr>
              <a:t>                   </a:t>
            </a:r>
            <a:r>
              <a:rPr lang="zh-CN" altLang="zh-CN" sz="3000" b="1">
                <a:latin typeface="Arial" panose="020b0604020202020204" pitchFamily="34" charset="0"/>
                <a:ea typeface="宋体" panose="02010600030101010101" pitchFamily="2" charset="-122"/>
              </a:rPr>
              <a:t>，她</a:t>
            </a:r>
            <a:r>
              <a:rPr lang="zh-CN" altLang="zh-CN" sz="3000" b="1" u="sng">
                <a:latin typeface="Arial" panose="020b0604020202020204" pitchFamily="34" charset="0"/>
                <a:ea typeface="宋体" panose="02010600030101010101" pitchFamily="2" charset="-122"/>
              </a:rPr>
              <a:t>                                        </a:t>
            </a:r>
            <a:r>
              <a:rPr lang="zh-CN" altLang="zh-CN" sz="3000" b="1">
                <a:latin typeface="Arial" panose="020b0604020202020204" pitchFamily="34" charset="0"/>
                <a:ea typeface="宋体" panose="02010600030101010101" pitchFamily="2" charset="-122"/>
              </a:rPr>
              <a:t>。</a:t>
            </a:r>
            <a:r>
              <a:rPr lang="zh-CN" altLang="zh-CN" sz="3000" b="1" u="sng">
                <a:latin typeface="Arial" panose="020b0604020202020204" pitchFamily="34" charset="0"/>
                <a:ea typeface="宋体" panose="02010600030101010101" pitchFamily="2" charset="-122"/>
              </a:rPr>
              <a:t>          </a:t>
            </a:r>
            <a:endParaRPr lang="zh-CN" altLang="zh-CN" sz="3000" b="1">
              <a:latin typeface="Arial" panose="020b0604020202020204" pitchFamily="34" charset="0"/>
              <a:ea typeface="宋体" panose="02010600030101010101" pitchFamily="2" charset="-122"/>
            </a:endParaRPr>
          </a:p>
          <a:p>
            <a:pPr>
              <a:spcBef>
                <a:spcPct val="50000"/>
              </a:spcBef>
            </a:pPr>
            <a:r>
              <a:rPr lang="zh-CN" altLang="zh-CN" sz="3000" b="1" u="sng">
                <a:latin typeface="Arial" panose="020b0604020202020204" pitchFamily="34" charset="0"/>
                <a:ea typeface="宋体" panose="02010600030101010101" pitchFamily="2" charset="-122"/>
              </a:rPr>
              <a:t>                           </a:t>
            </a:r>
            <a:r>
              <a:rPr lang="zh-CN" altLang="zh-CN" sz="3000" b="1">
                <a:latin typeface="Arial" panose="020b0604020202020204" pitchFamily="34" charset="0"/>
                <a:ea typeface="宋体" panose="02010600030101010101" pitchFamily="2" charset="-122"/>
              </a:rPr>
              <a:t>                           </a:t>
            </a:r>
            <a:endParaRPr lang="zh-CN" altLang="zh-CN" sz="3200" b="1">
              <a:latin typeface="楷体_GB2312" pitchFamily="1" charset="-122"/>
              <a:ea typeface="楷体_GB2312" pitchFamily="1" charset="-122"/>
            </a:endParaRPr>
          </a:p>
        </p:txBody>
      </p:sp>
      <p:grpSp>
        <p:nvGrpSpPr>
          <p:cNvPr id="55302" name="Group 6"/>
          <p:cNvGrpSpPr/>
          <p:nvPr/>
        </p:nvGrpSpPr>
        <p:grpSpPr>
          <a:xfrm>
            <a:off x="1600200" y="3733800"/>
            <a:ext cx="8856663" cy="1871663"/>
            <a:chExt cx="5579" cy="1179"/>
          </a:xfrm>
        </p:grpSpPr>
        <p:sp>
          <p:nvSpPr>
            <p:cNvPr id="54278" name="Text Box 7"/>
            <p:cNvSpPr/>
            <p:nvPr/>
          </p:nvSpPr>
          <p:spPr>
            <a:xfrm>
              <a:off x="59" y="346"/>
              <a:ext cx="5520" cy="833"/>
            </a:xfrm>
            <a:prstGeom prst="rect">
              <a:avLst/>
            </a:prstGeom>
            <a:noFill/>
            <a:ln w="9525">
              <a:noFill/>
            </a:ln>
          </p:spPr>
          <p:txBody>
            <a:bodyPr anchor="t" anchorCtr="0">
              <a:spAutoFit/>
            </a:bodyPr>
            <a:lstStyle/>
            <a:p>
              <a:pPr>
                <a:spcBef>
                  <a:spcPct val="50000"/>
                </a:spcBef>
              </a:pPr>
              <a:r>
                <a:rPr lang="zh-CN" altLang="zh-CN" sz="3200" b="1">
                  <a:solidFill>
                    <a:srgbClr val="0000FF"/>
                  </a:solidFill>
                  <a:latin typeface="楷体_GB2312" pitchFamily="1" charset="-122"/>
                  <a:ea typeface="楷体_GB2312" pitchFamily="1" charset="-122"/>
                </a:rPr>
                <a:t>    青春是一团火，她燃烧了我们生活的热情；</a:t>
              </a:r>
              <a:endParaRPr lang="zh-CN" altLang="zh-CN" sz="3200" b="1">
                <a:solidFill>
                  <a:srgbClr val="0000FF"/>
                </a:solidFill>
                <a:latin typeface="楷体_GB2312" pitchFamily="1" charset="-122"/>
                <a:ea typeface="楷体_GB2312" pitchFamily="1" charset="-122"/>
              </a:endParaRPr>
            </a:p>
            <a:p>
              <a:pPr>
                <a:spcBef>
                  <a:spcPct val="50000"/>
                </a:spcBef>
              </a:pPr>
              <a:r>
                <a:rPr lang="en-US" altLang="zh-CN" sz="3200" b="1">
                  <a:solidFill>
                    <a:srgbClr val="0000FF"/>
                  </a:solidFill>
                  <a:latin typeface="楷体_GB2312" pitchFamily="1" charset="-122"/>
                  <a:ea typeface="楷体_GB2312" pitchFamily="1" charset="-122"/>
                </a:rPr>
                <a:t>    </a:t>
              </a:r>
              <a:r>
                <a:rPr lang="zh-CN" altLang="zh-CN" sz="3200" b="1">
                  <a:solidFill>
                    <a:srgbClr val="0000FF"/>
                  </a:solidFill>
                  <a:latin typeface="楷体_GB2312" pitchFamily="1" charset="-122"/>
                  <a:ea typeface="楷体_GB2312" pitchFamily="1" charset="-122"/>
                </a:rPr>
                <a:t>青春是一面旗，她召唤着我们勇敢前行。</a:t>
              </a:r>
              <a:endParaRPr lang="zh-CN" altLang="zh-CN" sz="3200" b="1">
                <a:solidFill>
                  <a:srgbClr val="0000FF"/>
                </a:solidFill>
                <a:latin typeface="楷体_GB2312" pitchFamily="1" charset="-122"/>
                <a:ea typeface="楷体_GB2312" pitchFamily="1" charset="-122"/>
              </a:endParaRPr>
            </a:p>
          </p:txBody>
        </p:sp>
        <p:sp>
          <p:nvSpPr>
            <p:cNvPr id="54279" name="Text Box 8"/>
            <p:cNvSpPr/>
            <p:nvPr/>
          </p:nvSpPr>
          <p:spPr>
            <a:xfrm>
              <a:off x="0" y="0"/>
              <a:ext cx="1321" cy="348"/>
            </a:xfrm>
            <a:prstGeom prst="rect">
              <a:avLst/>
            </a:prstGeom>
            <a:noFill/>
            <a:ln w="9525">
              <a:noFill/>
            </a:ln>
          </p:spPr>
          <p:txBody>
            <a:bodyPr wrap="none" anchor="t" anchorCtr="0">
              <a:spAutoFit/>
            </a:bodyPr>
            <a:lstStyle/>
            <a:p>
              <a:r>
                <a:rPr lang="zh-CN" altLang="zh-CN" sz="3000" b="1">
                  <a:latin typeface="Arial" panose="020b0604020202020204" pitchFamily="34" charset="0"/>
                  <a:ea typeface="宋体" panose="02010600030101010101" pitchFamily="2" charset="-122"/>
                </a:rPr>
                <a:t>参考答案：</a:t>
              </a:r>
              <a:endParaRPr lang="zh-CN" altLang="zh-CN" sz="3000" b="1">
                <a:latin typeface="Arial" panose="020b0604020202020204" pitchFamily="34" charset="0"/>
                <a:ea typeface="宋体" panose="02010600030101010101" pitchFamily="2"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5302"/>
                                        </p:tgtEl>
                                        <p:attrNameLst>
                                          <p:attrName>style.visibility</p:attrName>
                                        </p:attrNameLst>
                                      </p:cBhvr>
                                      <p:to>
                                        <p:strVal val="visible"/>
                                      </p:to>
                                    </p:set>
                                    <p:animEffect transition="in" filter="blinds(horizontal)">
                                      <p:cBhvr>
                                        <p:cTn id="7" dur="500" fill="hold"/>
                                        <p:tgtEl>
                                          <p:spTgt spid="553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5297" name="Picture 2" descr="7873347_104449598328_2"/>
          <p:cNvPicPr>
            <a:picLocks noChangeAspect="1"/>
          </p:cNvPicPr>
          <p:nvPr/>
        </p:nvPicPr>
        <p:blipFill>
          <a:blip r:embed="rId2"/>
          <a:srcRect b="5943"/>
          <a:stretch>
            <a:fillRect/>
          </a:stretch>
        </p:blipFill>
        <p:spPr>
          <a:xfrm>
            <a:off x="7751763" y="4664075"/>
            <a:ext cx="2916237" cy="2193925"/>
          </a:xfrm>
          <a:prstGeom prst="rect">
            <a:avLst/>
          </a:prstGeom>
          <a:noFill/>
          <a:ln w="9525">
            <a:noFill/>
          </a:ln>
        </p:spPr>
      </p:pic>
      <p:sp>
        <p:nvSpPr>
          <p:cNvPr id="55298" name="Text Box 3"/>
          <p:cNvSpPr/>
          <p:nvPr/>
        </p:nvSpPr>
        <p:spPr>
          <a:xfrm>
            <a:off x="1531938" y="922338"/>
            <a:ext cx="9144000" cy="2445385"/>
          </a:xfrm>
          <a:prstGeom prst="rect">
            <a:avLst/>
          </a:prstGeom>
          <a:noFill/>
          <a:ln w="9525">
            <a:noFill/>
          </a:ln>
        </p:spPr>
        <p:txBody>
          <a:bodyPr anchor="t" anchorCtr="0">
            <a:spAutoFit/>
          </a:bodyPr>
          <a:lstStyle/>
          <a:p>
            <a:pPr>
              <a:spcBef>
                <a:spcPct val="50000"/>
              </a:spcBef>
            </a:pPr>
            <a:r>
              <a:rPr lang="zh-CN" altLang="en-US" sz="3000" b="1">
                <a:latin typeface="Arial" panose="020b0604020202020204" pitchFamily="34" charset="0"/>
                <a:ea typeface="宋体" panose="02010600030101010101" pitchFamily="2" charset="-122"/>
              </a:rPr>
              <a:t>仿照下面的比喻形式，以“爱心”和“机遇”开头，各写一句与例句句式相同的话。（</a:t>
            </a:r>
            <a:r>
              <a:rPr lang="en-US" altLang="zh-CN" sz="3000" b="1">
                <a:latin typeface="Arial" panose="020b0604020202020204" pitchFamily="34" charset="0"/>
                <a:ea typeface="宋体" panose="02010600030101010101" pitchFamily="2" charset="-122"/>
              </a:rPr>
              <a:t>2004</a:t>
            </a:r>
            <a:r>
              <a:rPr lang="zh-CN" altLang="en-US" sz="3000" b="1">
                <a:latin typeface="Arial" panose="020b0604020202020204" pitchFamily="34" charset="0"/>
                <a:ea typeface="宋体" panose="02010600030101010101" pitchFamily="2" charset="-122"/>
              </a:rPr>
              <a:t>年重庆卷）</a:t>
            </a:r>
            <a:endParaRPr lang="zh-CN" altLang="en-US" sz="3000" b="1">
              <a:latin typeface="Arial" panose="020b0604020202020204" pitchFamily="34" charset="0"/>
              <a:ea typeface="宋体" panose="02010600030101010101" pitchFamily="2" charset="-122"/>
            </a:endParaRPr>
          </a:p>
          <a:p>
            <a:pPr>
              <a:spcBef>
                <a:spcPct val="50000"/>
              </a:spcBef>
            </a:pPr>
            <a:r>
              <a:rPr lang="zh-CN" altLang="en-US" sz="3000" b="1">
                <a:latin typeface="Arial" panose="020b0604020202020204" pitchFamily="34" charset="0"/>
                <a:ea typeface="宋体" panose="02010600030101010101" pitchFamily="2" charset="-122"/>
              </a:rPr>
              <a:t>例句：</a:t>
            </a:r>
            <a:endParaRPr lang="zh-CN" altLang="en-US" sz="3000" b="1">
              <a:latin typeface="Arial" panose="020b0604020202020204" pitchFamily="34" charset="0"/>
              <a:ea typeface="宋体" panose="02010600030101010101" pitchFamily="2" charset="-122"/>
            </a:endParaRPr>
          </a:p>
          <a:p>
            <a:pPr>
              <a:spcBef>
                <a:spcPct val="50000"/>
              </a:spcBef>
            </a:pPr>
            <a:r>
              <a:rPr lang="zh-CN" altLang="en-US" sz="3200" b="1">
                <a:solidFill>
                  <a:srgbClr val="333399"/>
                </a:solidFill>
                <a:latin typeface="Arial" panose="020b0604020202020204" pitchFamily="34" charset="0"/>
                <a:ea typeface="楷体_GB2312" pitchFamily="1" charset="-122"/>
              </a:rPr>
              <a:t>  人生不发返程车票，一旦出发了，绝不能返回。</a:t>
            </a:r>
            <a:endParaRPr lang="zh-CN" altLang="en-US" sz="3200" b="1">
              <a:latin typeface="Arial" panose="020b0604020202020204" pitchFamily="34" charset="0"/>
              <a:ea typeface="楷体_GB2312" pitchFamily="1" charset="-122"/>
            </a:endParaRPr>
          </a:p>
        </p:txBody>
      </p:sp>
      <p:sp>
        <p:nvSpPr>
          <p:cNvPr id="55299" name="Rectangle 4"/>
          <p:cNvSpPr/>
          <p:nvPr/>
        </p:nvSpPr>
        <p:spPr>
          <a:xfrm>
            <a:off x="1600200" y="212725"/>
            <a:ext cx="3048000" cy="706755"/>
          </a:xfrm>
          <a:prstGeom prst="rect">
            <a:avLst/>
          </a:prstGeom>
          <a:noFill/>
          <a:ln w="9525">
            <a:noFill/>
          </a:ln>
        </p:spPr>
        <p:txBody>
          <a:bodyPr anchor="t" anchorCtr="0">
            <a:spAutoFit/>
          </a:bodyPr>
          <a:lstStyle/>
          <a:p>
            <a:pPr>
              <a:spcBef>
                <a:spcPct val="50000"/>
              </a:spcBef>
            </a:pPr>
            <a:r>
              <a:rPr lang="zh-CN" altLang="en-US" sz="4000" b="1">
                <a:solidFill>
                  <a:srgbClr val="FF0000"/>
                </a:solidFill>
                <a:latin typeface="Arial" panose="020b0604020202020204" pitchFamily="34" charset="0"/>
                <a:ea typeface="华文彩云" pitchFamily="2" charset="-122"/>
              </a:rPr>
              <a:t>巩固训练</a:t>
            </a:r>
            <a:r>
              <a:rPr lang="en-US" altLang="zh-CN" sz="4000" b="1">
                <a:solidFill>
                  <a:srgbClr val="FF0000"/>
                </a:solidFill>
                <a:latin typeface="Arial" panose="020b0604020202020204" pitchFamily="34" charset="0"/>
                <a:ea typeface="华文彩云" pitchFamily="2" charset="-122"/>
              </a:rPr>
              <a:t>2</a:t>
            </a:r>
            <a:endParaRPr lang="en-US" altLang="zh-CN" sz="4000" b="1">
              <a:solidFill>
                <a:srgbClr val="FF0000"/>
              </a:solidFill>
              <a:latin typeface="Arial" panose="020b0604020202020204" pitchFamily="34" charset="0"/>
              <a:ea typeface="华文彩云" pitchFamily="2" charset="-122"/>
            </a:endParaRPr>
          </a:p>
        </p:txBody>
      </p:sp>
      <p:pic>
        <p:nvPicPr>
          <p:cNvPr id="56325" name="Group 5"/>
          <p:cNvPicPr/>
          <p:nvPr/>
        </p:nvPicPr>
        <p:blipFill>
          <a:blip r:embed="rId3"/>
          <a:stretch>
            <a:fillRect/>
          </a:stretch>
        </p:blipFill>
        <p:spPr>
          <a:xfrm>
            <a:off x="1474788" y="3560763"/>
            <a:ext cx="9248775" cy="21145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56325"/>
                                        </p:tgtEl>
                                        <p:attrNameLst>
                                          <p:attrName>style.visibility</p:attrName>
                                        </p:attrNameLst>
                                      </p:cBhvr>
                                      <p:to>
                                        <p:strVal val="visible"/>
                                      </p:to>
                                    </p:set>
                                    <p:animEffect transition="in" filter="box(in)">
                                      <p:cBhvr>
                                        <p:cTn id="7" dur="500" fill="hold"/>
                                        <p:tgtEl>
                                          <p:spTgt spid="56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6321" name="Picture 2" descr="sy_20091108093333815053"/>
          <p:cNvPicPr>
            <a:picLocks noChangeAspect="1"/>
          </p:cNvPicPr>
          <p:nvPr/>
        </p:nvPicPr>
        <p:blipFill>
          <a:blip r:embed="rId2">
            <a:lum bright="6000"/>
          </a:blip>
          <a:srcRect b="6506"/>
          <a:stretch>
            <a:fillRect/>
          </a:stretch>
        </p:blipFill>
        <p:spPr>
          <a:xfrm>
            <a:off x="1524000" y="4849813"/>
            <a:ext cx="2871788" cy="2008187"/>
          </a:xfrm>
          <a:prstGeom prst="rect">
            <a:avLst/>
          </a:prstGeom>
          <a:noFill/>
          <a:ln w="9525">
            <a:noFill/>
          </a:ln>
        </p:spPr>
      </p:pic>
      <p:sp>
        <p:nvSpPr>
          <p:cNvPr id="56322" name="Rectangle 3"/>
          <p:cNvSpPr/>
          <p:nvPr/>
        </p:nvSpPr>
        <p:spPr>
          <a:xfrm>
            <a:off x="1600200" y="212725"/>
            <a:ext cx="2590800" cy="583565"/>
          </a:xfrm>
          <a:prstGeom prst="rect">
            <a:avLst/>
          </a:prstGeom>
          <a:noFill/>
          <a:ln w="9525">
            <a:noFill/>
          </a:ln>
        </p:spPr>
        <p:txBody>
          <a:bodyPr anchor="t" anchorCtr="0">
            <a:spAutoFit/>
          </a:bodyPr>
          <a:lstStyle/>
          <a:p>
            <a:pPr algn="ctr"/>
            <a:r>
              <a:rPr lang="zh-CN" altLang="en-US" sz="3200" b="1">
                <a:solidFill>
                  <a:srgbClr val="FF0000"/>
                </a:solidFill>
                <a:latin typeface="华文楷体" pitchFamily="2" charset="-122"/>
                <a:ea typeface="华文楷体" pitchFamily="2" charset="-122"/>
              </a:rPr>
              <a:t>巩固训练</a:t>
            </a:r>
            <a:r>
              <a:rPr lang="en-US" altLang="zh-CN" sz="3200" b="1">
                <a:solidFill>
                  <a:srgbClr val="FF0000"/>
                </a:solidFill>
                <a:latin typeface="华文楷体" pitchFamily="2" charset="-122"/>
                <a:ea typeface="华文楷体" pitchFamily="2" charset="-122"/>
              </a:rPr>
              <a:t>3</a:t>
            </a:r>
            <a:endParaRPr lang="en-US" altLang="zh-CN" sz="3200" b="1">
              <a:solidFill>
                <a:srgbClr val="FF0000"/>
              </a:solidFill>
              <a:latin typeface="华文楷体" pitchFamily="2" charset="-122"/>
              <a:ea typeface="华文楷体" pitchFamily="2" charset="-122"/>
            </a:endParaRPr>
          </a:p>
        </p:txBody>
      </p:sp>
      <p:sp>
        <p:nvSpPr>
          <p:cNvPr id="56323" name="Text Box 4"/>
          <p:cNvSpPr/>
          <p:nvPr/>
        </p:nvSpPr>
        <p:spPr>
          <a:xfrm>
            <a:off x="1600200" y="914400"/>
            <a:ext cx="8839200" cy="2707005"/>
          </a:xfrm>
          <a:prstGeom prst="rect">
            <a:avLst/>
          </a:prstGeom>
          <a:noFill/>
          <a:ln w="9525">
            <a:noFill/>
          </a:ln>
        </p:spPr>
        <p:txBody>
          <a:bodyPr anchor="t" anchorCtr="0">
            <a:spAutoFit/>
          </a:bodyPr>
          <a:lstStyle/>
          <a:p>
            <a:pPr>
              <a:spcBef>
                <a:spcPct val="50000"/>
              </a:spcBef>
            </a:pPr>
            <a:r>
              <a:rPr lang="zh-CN" altLang="en-US" sz="3000" b="1">
                <a:latin typeface="Arial" panose="020b0604020202020204" pitchFamily="34" charset="0"/>
                <a:ea typeface="宋体" panose="02010600030101010101" pitchFamily="2" charset="-122"/>
              </a:rPr>
              <a:t>      依照下面的比喻形式，另写一组句子。要求选择新的本体和喻体，意思完整。（不要求与原句字数相同）</a:t>
            </a:r>
            <a:endParaRPr lang="zh-CN" altLang="en-US" sz="3000" b="1">
              <a:latin typeface="Arial" panose="020b0604020202020204" pitchFamily="34" charset="0"/>
              <a:ea typeface="宋体" panose="02010600030101010101" pitchFamily="2" charset="-122"/>
            </a:endParaRPr>
          </a:p>
          <a:p>
            <a:pPr>
              <a:spcBef>
                <a:spcPct val="50000"/>
              </a:spcBef>
            </a:pPr>
            <a:r>
              <a:rPr lang="zh-CN" altLang="en-US" sz="3000" b="1">
                <a:latin typeface="Arial" panose="020b0604020202020204" pitchFamily="34" charset="0"/>
                <a:ea typeface="宋体" panose="02010600030101010101" pitchFamily="2" charset="-122"/>
              </a:rPr>
              <a:t>例句：</a:t>
            </a:r>
            <a:r>
              <a:rPr lang="en-US" altLang="zh-CN" sz="3200" b="1">
                <a:solidFill>
                  <a:srgbClr val="333399"/>
                </a:solidFill>
                <a:latin typeface="楷体_GB2312" pitchFamily="1" charset="-122"/>
                <a:ea typeface="楷体_GB2312" pitchFamily="1" charset="-122"/>
              </a:rPr>
              <a:t>C</a:t>
            </a:r>
            <a:r>
              <a:rPr lang="zh-CN" altLang="en-US" sz="3200" b="1">
                <a:solidFill>
                  <a:srgbClr val="333399"/>
                </a:solidFill>
                <a:latin typeface="楷体_GB2312" pitchFamily="1" charset="-122"/>
                <a:ea typeface="楷体_GB2312" pitchFamily="1" charset="-122"/>
              </a:rPr>
              <a:t>形的月亮，一个孤零零的字母，写在墨蓝色的天幕上。</a:t>
            </a:r>
            <a:endParaRPr lang="zh-CN" altLang="en-US" sz="3200" b="1">
              <a:latin typeface="楷体_GB2312" pitchFamily="1" charset="-122"/>
              <a:ea typeface="楷体_GB2312" pitchFamily="1" charset="-122"/>
            </a:endParaRPr>
          </a:p>
        </p:txBody>
      </p:sp>
      <p:grpSp>
        <p:nvGrpSpPr>
          <p:cNvPr id="57349" name="Group 5"/>
          <p:cNvGrpSpPr/>
          <p:nvPr/>
        </p:nvGrpSpPr>
        <p:grpSpPr>
          <a:xfrm>
            <a:off x="1524000" y="3733800"/>
            <a:ext cx="9067800" cy="2855913"/>
            <a:chExt cx="5712" cy="1799"/>
          </a:xfrm>
        </p:grpSpPr>
        <p:sp>
          <p:nvSpPr>
            <p:cNvPr id="56325" name="Text Box 6"/>
            <p:cNvSpPr/>
            <p:nvPr/>
          </p:nvSpPr>
          <p:spPr>
            <a:xfrm>
              <a:off x="192" y="346"/>
              <a:ext cx="5520" cy="1453"/>
            </a:xfrm>
            <a:prstGeom prst="rect">
              <a:avLst/>
            </a:prstGeom>
            <a:noFill/>
            <a:ln w="9525">
              <a:noFill/>
            </a:ln>
          </p:spPr>
          <p:txBody>
            <a:bodyPr anchor="t" anchorCtr="0">
              <a:spAutoFit/>
            </a:bodyPr>
            <a:lstStyle/>
            <a:p>
              <a:pPr>
                <a:spcBef>
                  <a:spcPct val="50000"/>
                </a:spcBef>
              </a:pPr>
              <a:r>
                <a:rPr lang="zh-CN" altLang="en-US" sz="3200" b="1">
                  <a:solidFill>
                    <a:srgbClr val="0000FF"/>
                  </a:solidFill>
                  <a:latin typeface="楷体_GB2312" pitchFamily="1" charset="-122"/>
                  <a:ea typeface="楷体_GB2312" pitchFamily="1" charset="-122"/>
                </a:rPr>
                <a:t>    </a:t>
              </a:r>
              <a:r>
                <a:rPr lang="en-US" altLang="zh-CN" sz="3200" b="1">
                  <a:solidFill>
                    <a:srgbClr val="0000FF"/>
                  </a:solidFill>
                  <a:latin typeface="楷体_GB2312" pitchFamily="1" charset="-122"/>
                  <a:ea typeface="楷体_GB2312" pitchFamily="1" charset="-122"/>
                </a:rPr>
                <a:t>S</a:t>
              </a:r>
              <a:r>
                <a:rPr lang="zh-CN" altLang="en-US" sz="3200" b="1">
                  <a:solidFill>
                    <a:srgbClr val="0000FF"/>
                  </a:solidFill>
                  <a:latin typeface="楷体_GB2312" pitchFamily="1" charset="-122"/>
                  <a:ea typeface="楷体_GB2312" pitchFamily="1" charset="-122"/>
                </a:rPr>
                <a:t>形的小道，一条曲折有致的绸带，缠绕在青山之中。</a:t>
              </a:r>
              <a:endParaRPr lang="zh-CN" altLang="en-US" sz="3200" b="1">
                <a:solidFill>
                  <a:srgbClr val="0000FF"/>
                </a:solidFill>
                <a:latin typeface="楷体_GB2312" pitchFamily="1" charset="-122"/>
                <a:ea typeface="楷体_GB2312" pitchFamily="1" charset="-122"/>
              </a:endParaRPr>
            </a:p>
            <a:p>
              <a:pPr>
                <a:spcBef>
                  <a:spcPct val="50000"/>
                </a:spcBef>
              </a:pPr>
              <a:r>
                <a:rPr lang="zh-CN" altLang="en-US" sz="3200" b="1">
                  <a:solidFill>
                    <a:srgbClr val="0000FF"/>
                  </a:solidFill>
                  <a:latin typeface="楷体_GB2312" pitchFamily="1" charset="-122"/>
                  <a:ea typeface="楷体_GB2312" pitchFamily="1" charset="-122"/>
                </a:rPr>
                <a:t>    人字形的雁阵，一个醒目的汉字，浮动在桔红色的云霞间。</a:t>
              </a:r>
              <a:endParaRPr lang="zh-CN" altLang="en-US" sz="3200" b="1">
                <a:solidFill>
                  <a:srgbClr val="0000FF"/>
                </a:solidFill>
                <a:latin typeface="楷体_GB2312" pitchFamily="1" charset="-122"/>
                <a:ea typeface="楷体_GB2312" pitchFamily="1" charset="-122"/>
              </a:endParaRPr>
            </a:p>
          </p:txBody>
        </p:sp>
        <p:sp>
          <p:nvSpPr>
            <p:cNvPr id="56326" name="Text Box 7"/>
            <p:cNvSpPr/>
            <p:nvPr/>
          </p:nvSpPr>
          <p:spPr>
            <a:xfrm>
              <a:off x="0" y="0"/>
              <a:ext cx="1321" cy="348"/>
            </a:xfrm>
            <a:prstGeom prst="rect">
              <a:avLst/>
            </a:prstGeom>
            <a:noFill/>
            <a:ln w="9525">
              <a:noFill/>
            </a:ln>
          </p:spPr>
          <p:txBody>
            <a:bodyPr wrap="none" anchor="t" anchorCtr="0">
              <a:spAutoFit/>
            </a:bodyPr>
            <a:lstStyle/>
            <a:p>
              <a:r>
                <a:rPr lang="zh-CN" altLang="en-US" sz="3000" b="1">
                  <a:latin typeface="Arial" panose="020b0604020202020204" pitchFamily="34" charset="0"/>
                  <a:ea typeface="宋体" panose="02010600030101010101" pitchFamily="2" charset="-122"/>
                </a:rPr>
                <a:t>参考答案：</a:t>
              </a:r>
              <a:endParaRPr lang="zh-CN" altLang="en-US" sz="3000" b="1">
                <a:latin typeface="Arial" panose="020b0604020202020204" pitchFamily="34" charset="0"/>
                <a:ea typeface="宋体" panose="02010600030101010101" pitchFamily="2"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7349"/>
                                        </p:tgtEl>
                                        <p:attrNameLst>
                                          <p:attrName>style.visibility</p:attrName>
                                        </p:attrNameLst>
                                      </p:cBhvr>
                                      <p:to>
                                        <p:strVal val="visible"/>
                                      </p:to>
                                    </p:set>
                                    <p:animEffect transition="in" filter="blinds(horizontal)">
                                      <p:cBhvr>
                                        <p:cTn id="7" dur="500" fill="hold"/>
                                        <p:tgtEl>
                                          <p:spTgt spid="573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7345" name="Picture 2" descr="7252881_111544347164_2"/>
          <p:cNvPicPr>
            <a:picLocks noChangeAspect="1"/>
          </p:cNvPicPr>
          <p:nvPr/>
        </p:nvPicPr>
        <p:blipFill>
          <a:blip r:embed="rId2"/>
          <a:srcRect b="3271"/>
          <a:stretch>
            <a:fillRect/>
          </a:stretch>
        </p:blipFill>
        <p:spPr>
          <a:xfrm>
            <a:off x="8624888" y="4194175"/>
            <a:ext cx="2043112" cy="2663825"/>
          </a:xfrm>
          <a:prstGeom prst="rect">
            <a:avLst/>
          </a:prstGeom>
          <a:noFill/>
          <a:ln w="9525">
            <a:noFill/>
          </a:ln>
        </p:spPr>
      </p:pic>
      <p:sp>
        <p:nvSpPr>
          <p:cNvPr id="58371" name="Text Box 3"/>
          <p:cNvSpPr/>
          <p:nvPr/>
        </p:nvSpPr>
        <p:spPr>
          <a:xfrm>
            <a:off x="1905000" y="4098925"/>
            <a:ext cx="7216775" cy="2245360"/>
          </a:xfrm>
          <a:prstGeom prst="rect">
            <a:avLst/>
          </a:prstGeom>
          <a:noFill/>
          <a:ln w="9525">
            <a:noFill/>
          </a:ln>
        </p:spPr>
        <p:txBody>
          <a:bodyPr anchor="t" anchorCtr="0">
            <a:spAutoFit/>
          </a:bodyPr>
          <a:lstStyle/>
          <a:p>
            <a:pPr>
              <a:spcBef>
                <a:spcPct val="50000"/>
              </a:spcBef>
            </a:pPr>
            <a:r>
              <a:rPr lang="zh-CN" altLang="en-US" sz="2800" b="1">
                <a:solidFill>
                  <a:srgbClr val="0000FF"/>
                </a:solidFill>
                <a:latin typeface="楷体_GB2312" pitchFamily="1" charset="-122"/>
                <a:ea typeface="楷体_GB2312" pitchFamily="1" charset="-122"/>
              </a:rPr>
              <a:t>    一声</a:t>
            </a:r>
            <a:r>
              <a:rPr lang="zh-CN" altLang="en-US" sz="2800" b="1">
                <a:solidFill>
                  <a:srgbClr val="0000FF"/>
                </a:solidFill>
                <a:latin typeface="Times New Roman" panose="02020603050405020304" pitchFamily="18" charset="0"/>
                <a:ea typeface="楷体_GB2312" pitchFamily="1" charset="-122"/>
              </a:rPr>
              <a:t>“</a:t>
            </a:r>
            <a:r>
              <a:rPr lang="zh-CN" altLang="en-US" sz="2800" b="1">
                <a:solidFill>
                  <a:srgbClr val="0000FF"/>
                </a:solidFill>
                <a:latin typeface="楷体_GB2312" pitchFamily="1" charset="-122"/>
                <a:ea typeface="楷体_GB2312" pitchFamily="1" charset="-122"/>
              </a:rPr>
              <a:t>长啸</a:t>
            </a:r>
            <a:r>
              <a:rPr lang="zh-CN" altLang="en-US" sz="2800" b="1">
                <a:solidFill>
                  <a:srgbClr val="0000FF"/>
                </a:solidFill>
                <a:latin typeface="Times New Roman" panose="02020603050405020304" pitchFamily="18" charset="0"/>
                <a:ea typeface="楷体_GB2312" pitchFamily="1" charset="-122"/>
              </a:rPr>
              <a:t>”</a:t>
            </a:r>
            <a:r>
              <a:rPr lang="zh-CN" altLang="en-US" sz="2800" b="1">
                <a:solidFill>
                  <a:srgbClr val="0000FF"/>
                </a:solidFill>
                <a:latin typeface="楷体_GB2312" pitchFamily="1" charset="-122"/>
                <a:ea typeface="楷体_GB2312" pitchFamily="1" charset="-122"/>
              </a:rPr>
              <a:t>而能使</a:t>
            </a:r>
            <a:r>
              <a:rPr lang="zh-CN" altLang="en-US" sz="2800" b="1">
                <a:solidFill>
                  <a:srgbClr val="0000FF"/>
                </a:solidFill>
                <a:latin typeface="Times New Roman" panose="02020603050405020304" pitchFamily="18" charset="0"/>
                <a:ea typeface="楷体_GB2312" pitchFamily="1" charset="-122"/>
              </a:rPr>
              <a:t>“</a:t>
            </a:r>
            <a:r>
              <a:rPr lang="zh-CN" altLang="en-US" sz="2800" b="1">
                <a:solidFill>
                  <a:srgbClr val="0000FF"/>
                </a:solidFill>
                <a:latin typeface="楷体_GB2312" pitchFamily="1" charset="-122"/>
                <a:ea typeface="楷体_GB2312" pitchFamily="1" charset="-122"/>
              </a:rPr>
              <a:t>水底鱼龙惊动，风卷地，浪翻屋。</a:t>
            </a:r>
            <a:r>
              <a:rPr lang="zh-CN" altLang="en-US" sz="2800" b="1">
                <a:solidFill>
                  <a:srgbClr val="0000FF"/>
                </a:solidFill>
                <a:latin typeface="Times New Roman" panose="02020603050405020304" pitchFamily="18" charset="0"/>
                <a:ea typeface="楷体_GB2312" pitchFamily="1" charset="-122"/>
              </a:rPr>
              <a:t>”</a:t>
            </a:r>
            <a:r>
              <a:rPr lang="zh-CN" altLang="en-US" sz="2800" b="1">
                <a:solidFill>
                  <a:srgbClr val="0000FF"/>
                </a:solidFill>
                <a:latin typeface="楷体_GB2312" pitchFamily="1" charset="-122"/>
                <a:ea typeface="楷体_GB2312" pitchFamily="1" charset="-122"/>
              </a:rPr>
              <a:t>运用</a:t>
            </a:r>
            <a:r>
              <a:rPr lang="zh-CN" altLang="en-US" sz="2800" b="1">
                <a:solidFill>
                  <a:srgbClr val="FF0000"/>
                </a:solidFill>
                <a:latin typeface="楷体_GB2312" pitchFamily="1" charset="-122"/>
                <a:ea typeface="楷体_GB2312" pitchFamily="1" charset="-122"/>
              </a:rPr>
              <a:t>夸张手法</a:t>
            </a:r>
            <a:r>
              <a:rPr lang="zh-CN" altLang="en-US" sz="2800" b="1">
                <a:solidFill>
                  <a:srgbClr val="0000FF"/>
                </a:solidFill>
                <a:latin typeface="楷体_GB2312" pitchFamily="1" charset="-122"/>
                <a:ea typeface="楷体_GB2312" pitchFamily="1" charset="-122"/>
              </a:rPr>
              <a:t>极写长啸的深沉和力度。想象奇诡，笔力遒劲，气势磅礴，有雷霆万钧之力，排山倒海之势。充分表现了</a:t>
            </a:r>
            <a:r>
              <a:rPr lang="zh-CN" altLang="en-US" sz="2800" b="1">
                <a:solidFill>
                  <a:srgbClr val="0000FF"/>
                </a:solidFill>
                <a:latin typeface="Times New Roman" panose="02020603050405020304" pitchFamily="18" charset="0"/>
                <a:ea typeface="楷体_GB2312" pitchFamily="1" charset="-122"/>
              </a:rPr>
              <a:t>“</a:t>
            </a:r>
            <a:r>
              <a:rPr lang="zh-CN" altLang="en-US" sz="2800" b="1">
                <a:solidFill>
                  <a:srgbClr val="0000FF"/>
                </a:solidFill>
                <a:latin typeface="楷体_GB2312" pitchFamily="1" charset="-122"/>
                <a:ea typeface="楷体_GB2312" pitchFamily="1" charset="-122"/>
              </a:rPr>
              <a:t>长啸</a:t>
            </a:r>
            <a:r>
              <a:rPr lang="zh-CN" altLang="en-US" sz="2800" b="1">
                <a:solidFill>
                  <a:srgbClr val="0000FF"/>
                </a:solidFill>
                <a:latin typeface="Times New Roman" panose="02020603050405020304" pitchFamily="18" charset="0"/>
                <a:ea typeface="楷体_GB2312" pitchFamily="1" charset="-122"/>
              </a:rPr>
              <a:t>”</a:t>
            </a:r>
            <a:r>
              <a:rPr lang="zh-CN" altLang="en-US" sz="2800" b="1">
                <a:solidFill>
                  <a:srgbClr val="0000FF"/>
                </a:solidFill>
                <a:latin typeface="楷体_GB2312" pitchFamily="1" charset="-122"/>
                <a:ea typeface="楷体_GB2312" pitchFamily="1" charset="-122"/>
              </a:rPr>
              <a:t>中所郁积的强烈的情感。 </a:t>
            </a:r>
            <a:endParaRPr lang="zh-CN" altLang="en-US" sz="2800" b="1">
              <a:solidFill>
                <a:srgbClr val="0000FF"/>
              </a:solidFill>
              <a:latin typeface="楷体_GB2312" pitchFamily="1" charset="-122"/>
              <a:ea typeface="楷体_GB2312" pitchFamily="1" charset="-122"/>
            </a:endParaRPr>
          </a:p>
        </p:txBody>
      </p:sp>
      <p:sp>
        <p:nvSpPr>
          <p:cNvPr id="57347" name="Rectangle 4"/>
          <p:cNvSpPr>
            <a:spLocks noGrp="1"/>
          </p:cNvSpPr>
          <p:nvPr/>
        </p:nvSpPr>
        <p:spPr>
          <a:xfrm>
            <a:off x="1774825" y="549275"/>
            <a:ext cx="8610600" cy="2663825"/>
          </a:xfrm>
          <a:prstGeom prst="rect">
            <a:avLst/>
          </a:prstGeom>
          <a:noFill/>
          <a:ln w="9525">
            <a:noFill/>
          </a:ln>
        </p:spPr>
        <p:txBody>
          <a:bodyPr anchor="t" anchorCtr="0"/>
          <a:lstStyle/>
          <a:p>
            <a:pPr algn="ctr"/>
            <a:r>
              <a:rPr lang="zh-CN" altLang="en-US" sz="2800" b="1">
                <a:solidFill>
                  <a:srgbClr val="333399"/>
                </a:solidFill>
                <a:latin typeface="楷体_GB2312" pitchFamily="1" charset="-122"/>
                <a:ea typeface="楷体_GB2312" pitchFamily="1" charset="-122"/>
              </a:rPr>
              <a:t>霜天晓角 </a:t>
            </a:r>
            <a:r>
              <a:rPr lang="en-US" altLang="zh-CN" sz="2800" b="1">
                <a:solidFill>
                  <a:srgbClr val="333399"/>
                </a:solidFill>
                <a:latin typeface="楷体_GB2312" pitchFamily="1" charset="-122"/>
                <a:ea typeface="楷体_GB2312" pitchFamily="1" charset="-122"/>
              </a:rPr>
              <a:t>·</a:t>
            </a:r>
            <a:r>
              <a:rPr lang="zh-CN" altLang="en-US" sz="2800" b="1">
                <a:solidFill>
                  <a:srgbClr val="333399"/>
                </a:solidFill>
                <a:latin typeface="楷体_GB2312" pitchFamily="1" charset="-122"/>
                <a:ea typeface="楷体_GB2312" pitchFamily="1" charset="-122"/>
              </a:rPr>
              <a:t>仪真江上夜泊  </a:t>
            </a:r>
            <a:endParaRPr lang="zh-CN" altLang="en-US" sz="2800" b="1">
              <a:solidFill>
                <a:srgbClr val="333399"/>
              </a:solidFill>
              <a:latin typeface="楷体_GB2312" pitchFamily="1" charset="-122"/>
              <a:ea typeface="楷体_GB2312" pitchFamily="1" charset="-122"/>
            </a:endParaRPr>
          </a:p>
          <a:p>
            <a:pPr algn="ctr"/>
            <a:r>
              <a:rPr lang="zh-CN" altLang="en-US" sz="2800" b="1">
                <a:solidFill>
                  <a:srgbClr val="333399"/>
                </a:solidFill>
                <a:latin typeface="仿宋_GB2312" pitchFamily="1" charset="-122"/>
                <a:ea typeface="仿宋_GB2312" pitchFamily="1" charset="-122"/>
              </a:rPr>
              <a:t>南宋  黄机 </a:t>
            </a:r>
            <a:endParaRPr lang="zh-CN" altLang="en-US" sz="2800" b="1">
              <a:solidFill>
                <a:srgbClr val="333399"/>
              </a:solidFill>
              <a:latin typeface="仿宋_GB2312" pitchFamily="1" charset="-122"/>
              <a:ea typeface="仿宋_GB2312" pitchFamily="1" charset="-122"/>
            </a:endParaRPr>
          </a:p>
          <a:p>
            <a:pPr algn="just"/>
            <a:r>
              <a:rPr lang="zh-CN" altLang="en-US" sz="2800" b="1">
                <a:solidFill>
                  <a:srgbClr val="333399"/>
                </a:solidFill>
                <a:latin typeface="楷体_GB2312" pitchFamily="1" charset="-122"/>
                <a:ea typeface="楷体_GB2312" pitchFamily="1" charset="-122"/>
              </a:rPr>
              <a:t>    寒江夜宿，长啸江之曲。水底鱼龙惊动，风卷地，浪翻屋。    </a:t>
            </a:r>
            <a:endParaRPr lang="zh-CN" altLang="en-US" sz="2800" b="1">
              <a:solidFill>
                <a:srgbClr val="333399"/>
              </a:solidFill>
              <a:latin typeface="楷体_GB2312" pitchFamily="1" charset="-122"/>
              <a:ea typeface="楷体_GB2312" pitchFamily="1" charset="-122"/>
            </a:endParaRPr>
          </a:p>
          <a:p>
            <a:pPr algn="just"/>
            <a:r>
              <a:rPr lang="zh-CN" altLang="en-US" sz="2800" b="1">
                <a:solidFill>
                  <a:srgbClr val="333399"/>
                </a:solidFill>
                <a:latin typeface="楷体_GB2312" pitchFamily="1" charset="-122"/>
                <a:ea typeface="楷体_GB2312" pitchFamily="1" charset="-122"/>
              </a:rPr>
              <a:t>    诗情吟未足，酒兴断还续。草草兴亡，休问功名，泪欲盈掬。</a:t>
            </a:r>
            <a:r>
              <a:rPr lang="zh-CN" altLang="en-US" sz="2800" b="1">
                <a:solidFill>
                  <a:srgbClr val="333399"/>
                </a:solidFill>
                <a:latin typeface="方正粗倩_GBK" pitchFamily="1" charset="-122"/>
                <a:ea typeface="方正粗倩_GBK" pitchFamily="1" charset="-122"/>
              </a:rPr>
              <a:t> </a:t>
            </a:r>
            <a:endParaRPr lang="zh-CN" altLang="en-US" sz="2800" b="1">
              <a:latin typeface="方正粗倩_GBK" pitchFamily="1" charset="-122"/>
              <a:ea typeface="方正粗倩_GBK" pitchFamily="1" charset="-122"/>
            </a:endParaRPr>
          </a:p>
        </p:txBody>
      </p:sp>
      <p:sp>
        <p:nvSpPr>
          <p:cNvPr id="58373" name="Text Box 5"/>
          <p:cNvSpPr/>
          <p:nvPr/>
        </p:nvSpPr>
        <p:spPr>
          <a:xfrm>
            <a:off x="1844675" y="3321050"/>
            <a:ext cx="8212138" cy="568325"/>
          </a:xfrm>
          <a:prstGeom prst="rect">
            <a:avLst/>
          </a:prstGeom>
          <a:noFill/>
          <a:ln w="9525">
            <a:noFill/>
          </a:ln>
        </p:spPr>
        <p:txBody>
          <a:bodyPr anchor="t" anchorCtr="0">
            <a:spAutoFit/>
          </a:bodyPr>
          <a:lstStyle/>
          <a:p>
            <a:pPr>
              <a:spcBef>
                <a:spcPct val="50000"/>
              </a:spcBef>
            </a:pPr>
            <a:r>
              <a:rPr lang="zh-CN" altLang="en-US" sz="2800" b="1">
                <a:latin typeface="方正粗倩_GBK" pitchFamily="1" charset="-122"/>
                <a:ea typeface="方正粗倩_GBK" pitchFamily="1" charset="-122"/>
              </a:rPr>
              <a:t>问：分析词作上片运用的</a:t>
            </a:r>
            <a:r>
              <a:rPr lang="zh-CN" altLang="en-US" sz="2800" b="1">
                <a:solidFill>
                  <a:srgbClr val="FF0000"/>
                </a:solidFill>
                <a:latin typeface="方正粗倩_GBK" pitchFamily="1" charset="-122"/>
                <a:ea typeface="方正粗倩_GBK" pitchFamily="1" charset="-122"/>
              </a:rPr>
              <a:t>艺术手法及其表达效果。</a:t>
            </a:r>
            <a:r>
              <a:rPr lang="zh-CN" altLang="en-US" sz="3100" b="1">
                <a:solidFill>
                  <a:srgbClr val="FF0000"/>
                </a:solidFill>
                <a:latin typeface="方正粗倩_GBK" pitchFamily="1" charset="-122"/>
                <a:ea typeface="方正粗倩_GBK" pitchFamily="1" charset="-122"/>
              </a:rPr>
              <a:t> </a:t>
            </a:r>
            <a:endParaRPr lang="zh-CN" altLang="en-US" sz="3100" b="1">
              <a:solidFill>
                <a:srgbClr val="FF0000"/>
              </a:solidFill>
              <a:latin typeface="方正粗倩_GBK" pitchFamily="1" charset="-122"/>
              <a:ea typeface="方正粗倩_GBK" pitchFamily="1" charset="-122"/>
            </a:endParaRPr>
          </a:p>
        </p:txBody>
      </p:sp>
      <p:sp>
        <p:nvSpPr>
          <p:cNvPr id="57349" name="Rectangle 6"/>
          <p:cNvSpPr/>
          <p:nvPr/>
        </p:nvSpPr>
        <p:spPr>
          <a:xfrm>
            <a:off x="1524000" y="0"/>
            <a:ext cx="2590800" cy="583565"/>
          </a:xfrm>
          <a:prstGeom prst="rect">
            <a:avLst/>
          </a:prstGeom>
          <a:noFill/>
          <a:ln w="9525">
            <a:noFill/>
          </a:ln>
        </p:spPr>
        <p:txBody>
          <a:bodyPr anchor="t" anchorCtr="0">
            <a:spAutoFit/>
          </a:bodyPr>
          <a:lstStyle/>
          <a:p>
            <a:pPr algn="ctr"/>
            <a:r>
              <a:rPr lang="zh-CN" altLang="en-US" sz="3200" b="1">
                <a:solidFill>
                  <a:srgbClr val="FF0000"/>
                </a:solidFill>
                <a:latin typeface="华文楷体" pitchFamily="2" charset="-122"/>
                <a:ea typeface="华文楷体" pitchFamily="2" charset="-122"/>
              </a:rPr>
              <a:t>巩固训练</a:t>
            </a:r>
            <a:r>
              <a:rPr lang="en-US" altLang="zh-CN" sz="3200" b="1">
                <a:solidFill>
                  <a:srgbClr val="FF0000"/>
                </a:solidFill>
                <a:latin typeface="华文楷体" pitchFamily="2" charset="-122"/>
                <a:ea typeface="华文楷体" pitchFamily="2" charset="-122"/>
              </a:rPr>
              <a:t>4</a:t>
            </a:r>
            <a:endParaRPr lang="zh-CN" altLang="en-US" sz="3200" b="1">
              <a:solidFill>
                <a:srgbClr val="FF0000"/>
              </a:solidFill>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8373"/>
                                        </p:tgtEl>
                                        <p:attrNameLst>
                                          <p:attrName>style.visibility</p:attrName>
                                        </p:attrNameLst>
                                      </p:cBhvr>
                                      <p:to>
                                        <p:strVal val="visible"/>
                                      </p:to>
                                    </p:set>
                                    <p:animEffect transition="in" filter="blinds(horizontal)">
                                      <p:cBhvr>
                                        <p:cTn id="7" dur="500" fill="hold"/>
                                        <p:tgtEl>
                                          <p:spTgt spid="5837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8371"/>
                                        </p:tgtEl>
                                        <p:attrNameLst>
                                          <p:attrName>style.visibility</p:attrName>
                                        </p:attrNameLst>
                                      </p:cBhvr>
                                      <p:to>
                                        <p:strVal val="visible"/>
                                      </p:to>
                                    </p:set>
                                    <p:animEffect transition="in" filter="blinds(horizontal)">
                                      <p:cBhvr>
                                        <p:cTn id="12" dur="500" fill="hold"/>
                                        <p:tgtEl>
                                          <p:spTgt spid="58371"/>
                                        </p:tgtEl>
                                      </p:cBhvr>
                                    </p:animEffect>
                                  </p:childTnLst>
                                  <p:subTnLst>
                                    <p:set>
                                      <p:cBhvr override="childStyle">
                                        <p:cTn dur="1" fill="hold" display="0" masterRel="nextClick" afterEffect="1"/>
                                        <p:tgtEl>
                                          <p:spTgt spid="58371"/>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1" grpId="0"/>
      <p:bldP spid="58373" grpId="0"/>
    </p:bldLst>
  </p:timing>
</p:sld>
</file>

<file path=ppt/slides/slide10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8369" name="Picture 2" descr="5650029_192629473367_2"/>
          <p:cNvPicPr>
            <a:picLocks noChangeAspect="1"/>
          </p:cNvPicPr>
          <p:nvPr/>
        </p:nvPicPr>
        <p:blipFill>
          <a:blip r:embed="rId2"/>
          <a:srcRect l="42789" b="7097"/>
          <a:stretch>
            <a:fillRect/>
          </a:stretch>
        </p:blipFill>
        <p:spPr>
          <a:xfrm>
            <a:off x="8401050" y="0"/>
            <a:ext cx="2266950" cy="6858000"/>
          </a:xfrm>
          <a:prstGeom prst="rect">
            <a:avLst/>
          </a:prstGeom>
          <a:noFill/>
          <a:ln w="9525">
            <a:noFill/>
          </a:ln>
        </p:spPr>
      </p:pic>
      <p:pic>
        <p:nvPicPr>
          <p:cNvPr id="58370" name="Picture 3" descr="5650029_192629473367_2"/>
          <p:cNvPicPr>
            <a:picLocks noChangeAspect="1"/>
          </p:cNvPicPr>
          <p:nvPr/>
        </p:nvPicPr>
        <p:blipFill>
          <a:blip r:embed="rId2"/>
          <a:srcRect r="60063" b="7097"/>
          <a:stretch>
            <a:fillRect/>
          </a:stretch>
        </p:blipFill>
        <p:spPr>
          <a:xfrm>
            <a:off x="1524000" y="0"/>
            <a:ext cx="1042988" cy="6858000"/>
          </a:xfrm>
          <a:prstGeom prst="rect">
            <a:avLst/>
          </a:prstGeom>
          <a:noFill/>
          <a:ln w="9525">
            <a:noFill/>
          </a:ln>
        </p:spPr>
      </p:pic>
      <p:sp>
        <p:nvSpPr>
          <p:cNvPr id="59396" name="Text Box 4"/>
          <p:cNvSpPr/>
          <p:nvPr/>
        </p:nvSpPr>
        <p:spPr>
          <a:xfrm>
            <a:off x="1905000" y="4419600"/>
            <a:ext cx="7648575" cy="1814830"/>
          </a:xfrm>
          <a:prstGeom prst="rect">
            <a:avLst/>
          </a:prstGeom>
          <a:noFill/>
          <a:ln w="9525">
            <a:noFill/>
          </a:ln>
        </p:spPr>
        <p:txBody>
          <a:bodyPr anchor="t" anchorCtr="0">
            <a:spAutoFit/>
          </a:bodyPr>
          <a:lstStyle/>
          <a:p>
            <a:pPr>
              <a:spcBef>
                <a:spcPct val="50000"/>
              </a:spcBef>
            </a:pPr>
            <a:r>
              <a:rPr lang="zh-CN" altLang="en-US" sz="2800" b="1">
                <a:solidFill>
                  <a:srgbClr val="0000FF"/>
                </a:solidFill>
                <a:latin typeface="楷体_GB2312" pitchFamily="1" charset="-122"/>
                <a:ea typeface="楷体_GB2312" pitchFamily="1" charset="-122"/>
              </a:rPr>
              <a:t>  这两句是以水喻愁的名句，用</a:t>
            </a:r>
            <a:r>
              <a:rPr lang="zh-CN" altLang="en-US" sz="2800" b="1">
                <a:solidFill>
                  <a:srgbClr val="FF0000"/>
                </a:solidFill>
                <a:latin typeface="楷体_GB2312" pitchFamily="1" charset="-122"/>
                <a:ea typeface="楷体_GB2312" pitchFamily="1" charset="-122"/>
              </a:rPr>
              <a:t>比喻和设问</a:t>
            </a:r>
            <a:r>
              <a:rPr lang="zh-CN" altLang="en-US" sz="2800" b="1">
                <a:solidFill>
                  <a:srgbClr val="0000FF"/>
                </a:solidFill>
                <a:latin typeface="楷体_GB2312" pitchFamily="1" charset="-122"/>
                <a:ea typeface="楷体_GB2312" pitchFamily="1" charset="-122"/>
              </a:rPr>
              <a:t>的手法，形象地写出了愁的弥漫、深浓、绵长，表现了词人内心无尽的哀伤，既有深度，又有力度。 </a:t>
            </a:r>
            <a:endParaRPr lang="zh-CN" altLang="en-US" sz="2800" b="1">
              <a:solidFill>
                <a:srgbClr val="0000FF"/>
              </a:solidFill>
              <a:latin typeface="楷体_GB2312" pitchFamily="1" charset="-122"/>
              <a:ea typeface="楷体_GB2312" pitchFamily="1" charset="-122"/>
            </a:endParaRPr>
          </a:p>
        </p:txBody>
      </p:sp>
      <p:sp>
        <p:nvSpPr>
          <p:cNvPr id="58372" name="Rectangle 5"/>
          <p:cNvSpPr>
            <a:spLocks noGrp="1"/>
          </p:cNvSpPr>
          <p:nvPr/>
        </p:nvSpPr>
        <p:spPr>
          <a:xfrm>
            <a:off x="1779588" y="685800"/>
            <a:ext cx="8659812" cy="3657600"/>
          </a:xfrm>
          <a:prstGeom prst="rect">
            <a:avLst/>
          </a:prstGeom>
          <a:noFill/>
          <a:ln w="9525">
            <a:noFill/>
          </a:ln>
        </p:spPr>
        <p:txBody>
          <a:bodyPr anchor="t" anchorCtr="0"/>
          <a:lstStyle/>
          <a:p>
            <a:pPr algn="ctr">
              <a:lnSpc>
                <a:spcPct val="90000"/>
              </a:lnSpc>
              <a:spcBef>
                <a:spcPct val="20000"/>
              </a:spcBef>
            </a:pPr>
            <a:r>
              <a:rPr lang="zh-CN" altLang="en-US" sz="3200" b="1">
                <a:solidFill>
                  <a:srgbClr val="333399"/>
                </a:solidFill>
                <a:latin typeface="楷体_GB2312" pitchFamily="1" charset="-122"/>
                <a:ea typeface="楷体_GB2312" pitchFamily="1" charset="-122"/>
              </a:rPr>
              <a:t>虞美人   李煜</a:t>
            </a:r>
            <a:endParaRPr lang="zh-CN" altLang="en-US" sz="3200" b="1">
              <a:solidFill>
                <a:srgbClr val="333399"/>
              </a:solidFill>
              <a:latin typeface="楷体_GB2312" pitchFamily="1" charset="-122"/>
              <a:ea typeface="楷体_GB2312" pitchFamily="1" charset="-122"/>
            </a:endParaRPr>
          </a:p>
          <a:p>
            <a:pPr algn="just">
              <a:lnSpc>
                <a:spcPct val="90000"/>
              </a:lnSpc>
              <a:spcBef>
                <a:spcPct val="20000"/>
              </a:spcBef>
            </a:pPr>
            <a:r>
              <a:rPr lang="zh-CN" altLang="en-US" sz="3200" b="1">
                <a:solidFill>
                  <a:srgbClr val="333399"/>
                </a:solidFill>
                <a:latin typeface="楷体_GB2312" pitchFamily="1" charset="-122"/>
                <a:ea typeface="楷体_GB2312" pitchFamily="1" charset="-122"/>
              </a:rPr>
              <a:t>    春花秋月何时了？往事知多少。小楼昨夜又东风，故国不堪回首月明中。</a:t>
            </a:r>
            <a:endParaRPr lang="zh-CN" altLang="en-US" sz="3200" b="1">
              <a:solidFill>
                <a:srgbClr val="333399"/>
              </a:solidFill>
              <a:latin typeface="楷体_GB2312" pitchFamily="1" charset="-122"/>
              <a:ea typeface="楷体_GB2312" pitchFamily="1" charset="-122"/>
            </a:endParaRPr>
          </a:p>
          <a:p>
            <a:pPr algn="just">
              <a:lnSpc>
                <a:spcPct val="90000"/>
              </a:lnSpc>
              <a:spcBef>
                <a:spcPct val="20000"/>
              </a:spcBef>
            </a:pPr>
            <a:r>
              <a:rPr lang="zh-CN" altLang="en-US" sz="3200" b="1">
                <a:solidFill>
                  <a:srgbClr val="333399"/>
                </a:solidFill>
                <a:latin typeface="楷体_GB2312" pitchFamily="1" charset="-122"/>
                <a:ea typeface="楷体_GB2312" pitchFamily="1" charset="-122"/>
              </a:rPr>
              <a:t>    雕栏玉砌应犹在，只是朱颜改。问君能有几多愁？恰似一江春水向东流。</a:t>
            </a:r>
            <a:endParaRPr lang="zh-CN" altLang="en-US" sz="3200" b="1">
              <a:solidFill>
                <a:srgbClr val="333399"/>
              </a:solidFill>
              <a:latin typeface="楷体_GB2312" pitchFamily="1" charset="-122"/>
              <a:ea typeface="楷体_GB2312" pitchFamily="1" charset="-122"/>
            </a:endParaRPr>
          </a:p>
          <a:p>
            <a:pPr algn="just">
              <a:lnSpc>
                <a:spcPct val="90000"/>
              </a:lnSpc>
              <a:spcBef>
                <a:spcPct val="20000"/>
              </a:spcBef>
            </a:pPr>
            <a:r>
              <a:rPr lang="zh-CN" altLang="en-US" sz="3200" b="1">
                <a:latin typeface="方正粗倩_GBK" pitchFamily="1" charset="-122"/>
                <a:ea typeface="方正粗倩_GBK" pitchFamily="1" charset="-122"/>
              </a:rPr>
              <a:t> 问：</a:t>
            </a:r>
            <a:r>
              <a:rPr lang="zh-CN" altLang="en-US" sz="3200" b="1">
                <a:latin typeface="宋体" panose="02010600030101010101" pitchFamily="2" charset="-122"/>
                <a:ea typeface="宋体" panose="02010600030101010101" pitchFamily="2" charset="-122"/>
              </a:rPr>
              <a:t>“</a:t>
            </a:r>
            <a:r>
              <a:rPr lang="zh-CN" altLang="en-US" sz="3200" b="1">
                <a:latin typeface="Arial" panose="020b0604020202020204" pitchFamily="34" charset="0"/>
                <a:ea typeface="宋体" panose="02010600030101010101" pitchFamily="2" charset="-122"/>
              </a:rPr>
              <a:t>问君能有几多愁？恰似一江春水向东流</a:t>
            </a:r>
            <a:r>
              <a:rPr lang="zh-CN" altLang="en-US" sz="3200" b="1">
                <a:latin typeface="宋体" panose="02010600030101010101" pitchFamily="2" charset="-122"/>
                <a:ea typeface="宋体" panose="02010600030101010101" pitchFamily="2" charset="-122"/>
              </a:rPr>
              <a:t>”</a:t>
            </a:r>
            <a:r>
              <a:rPr lang="zh-CN" altLang="en-US" sz="3200" b="1">
                <a:latin typeface="Arial" panose="020b0604020202020204" pitchFamily="34" charset="0"/>
                <a:ea typeface="宋体" panose="02010600030101010101" pitchFamily="2" charset="-122"/>
              </a:rPr>
              <a:t>这两句备受后人的称道，为什么？</a:t>
            </a:r>
            <a:endParaRPr lang="zh-CN" altLang="en-US" sz="3200" b="1">
              <a:latin typeface="Arial" panose="020b0604020202020204" pitchFamily="34" charset="0"/>
              <a:ea typeface="宋体" panose="02010600030101010101" pitchFamily="2" charset="-122"/>
            </a:endParaRPr>
          </a:p>
        </p:txBody>
      </p:sp>
      <p:sp>
        <p:nvSpPr>
          <p:cNvPr id="58373" name="Rectangle 6"/>
          <p:cNvSpPr/>
          <p:nvPr/>
        </p:nvSpPr>
        <p:spPr>
          <a:xfrm>
            <a:off x="1524000" y="0"/>
            <a:ext cx="3429000" cy="768350"/>
          </a:xfrm>
          <a:prstGeom prst="rect">
            <a:avLst/>
          </a:prstGeom>
          <a:noFill/>
          <a:ln w="9525">
            <a:noFill/>
          </a:ln>
        </p:spPr>
        <p:txBody>
          <a:bodyPr anchor="t" anchorCtr="0">
            <a:spAutoFit/>
          </a:bodyPr>
          <a:lstStyle/>
          <a:p>
            <a:pPr algn="ctr"/>
            <a:r>
              <a:rPr lang="zh-CN" altLang="en-US" sz="4400" b="1">
                <a:solidFill>
                  <a:srgbClr val="FF0000"/>
                </a:solidFill>
                <a:latin typeface="华文楷体" pitchFamily="2" charset="-122"/>
                <a:ea typeface="华文楷体" pitchFamily="2" charset="-122"/>
              </a:rPr>
              <a:t>巩固训练</a:t>
            </a:r>
            <a:r>
              <a:rPr lang="en-US" altLang="zh-CN" sz="4400" b="1">
                <a:solidFill>
                  <a:srgbClr val="FF0000"/>
                </a:solidFill>
                <a:latin typeface="华文楷体" pitchFamily="2" charset="-122"/>
                <a:ea typeface="华文楷体" pitchFamily="2" charset="-122"/>
              </a:rPr>
              <a:t>5</a:t>
            </a:r>
            <a:endParaRPr lang="en-US" altLang="zh-CN" sz="4400" b="1">
              <a:solidFill>
                <a:srgbClr val="FF0000"/>
              </a:solidFill>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9396"/>
                                        </p:tgtEl>
                                        <p:attrNameLst>
                                          <p:attrName>style.visibility</p:attrName>
                                        </p:attrNameLst>
                                      </p:cBhvr>
                                      <p:to>
                                        <p:strVal val="visible"/>
                                      </p:to>
                                    </p:set>
                                    <p:animEffect transition="in" filter="wipe(left)">
                                      <p:cBhvr>
                                        <p:cTn id="7" dur="500" fill="hold"/>
                                        <p:tgtEl>
                                          <p:spTgt spid="593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6" grpId="0"/>
    </p:bldLst>
  </p:timing>
</p:sld>
</file>

<file path=ppt/slides/slide10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9393" name="Picture 2" descr="403201_143854057392_2"/>
          <p:cNvPicPr>
            <a:picLocks noChangeAspect="1"/>
          </p:cNvPicPr>
          <p:nvPr/>
        </p:nvPicPr>
        <p:blipFill>
          <a:blip r:embed="rId2"/>
          <a:srcRect b="3938"/>
          <a:stretch>
            <a:fillRect/>
          </a:stretch>
        </p:blipFill>
        <p:spPr>
          <a:xfrm>
            <a:off x="1524000" y="2709863"/>
            <a:ext cx="3038475" cy="4130675"/>
          </a:xfrm>
          <a:prstGeom prst="rect">
            <a:avLst/>
          </a:prstGeom>
          <a:noFill/>
          <a:ln w="9525">
            <a:noFill/>
          </a:ln>
        </p:spPr>
      </p:pic>
      <p:sp>
        <p:nvSpPr>
          <p:cNvPr id="60419" name="Rectangle 3"/>
          <p:cNvSpPr>
            <a:spLocks noGrp="1" noRot="1"/>
          </p:cNvSpPr>
          <p:nvPr>
            <p:ph type="title"/>
          </p:nvPr>
        </p:nvSpPr>
        <p:spPr>
          <a:xfrm>
            <a:off x="4656138" y="0"/>
            <a:ext cx="2922587" cy="1143000"/>
          </a:xfrm>
        </p:spPr>
        <p:txBody>
          <a:bodyPr wrap="square" lIns="91440" tIns="45720" rIns="91440" bIns="45720" anchor="ctr" anchorCtr="0"/>
          <a:lstStyle/>
          <a:p>
            <a:pPr algn="l" eaLnBrk="1" hangingPunct="1"/>
            <a:r>
              <a:rPr lang="zh-CN" altLang="en-US" b="1">
                <a:solidFill>
                  <a:srgbClr val="800000"/>
                </a:solidFill>
                <a:ea typeface="楷体_GB2312" pitchFamily="1" charset="-122"/>
              </a:rPr>
              <a:t>十、双关</a:t>
            </a:r>
            <a:endParaRPr lang="zh-CN" altLang="en-US" b="1">
              <a:solidFill>
                <a:srgbClr val="800000"/>
              </a:solidFill>
              <a:ea typeface="楷体_GB2312" pitchFamily="1" charset="-122"/>
            </a:endParaRPr>
          </a:p>
        </p:txBody>
      </p:sp>
      <p:sp>
        <p:nvSpPr>
          <p:cNvPr id="60420" name="Rectangle 4"/>
          <p:cNvSpPr>
            <a:spLocks noGrp="1" noRot="1"/>
          </p:cNvSpPr>
          <p:nvPr>
            <p:ph idx="1"/>
          </p:nvPr>
        </p:nvSpPr>
        <p:spPr>
          <a:xfrm>
            <a:off x="1631950" y="909638"/>
            <a:ext cx="9144000" cy="5300662"/>
          </a:xfrm>
        </p:spPr>
        <p:txBody>
          <a:bodyPr wrap="square" lIns="91440" tIns="45720" rIns="91440" bIns="45720" anchor="t" anchorCtr="0"/>
          <a:lstStyle/>
          <a:p>
            <a:pPr eaLnBrk="1" hangingPunct="1">
              <a:buNone/>
            </a:pPr>
            <a:r>
              <a:rPr lang="en-US" altLang="zh-CN" b="1">
                <a:solidFill>
                  <a:srgbClr val="0000FF"/>
                </a:solidFill>
                <a:latin typeface="楷体_GB2312" pitchFamily="1" charset="-122"/>
                <a:ea typeface="楷体_GB2312" pitchFamily="1" charset="-122"/>
              </a:rPr>
              <a:t>1</a:t>
            </a:r>
            <a:r>
              <a:rPr lang="zh-CN" altLang="en-US" b="1">
                <a:solidFill>
                  <a:srgbClr val="0000FF"/>
                </a:solidFill>
                <a:latin typeface="楷体_GB2312" pitchFamily="1" charset="-122"/>
                <a:ea typeface="楷体_GB2312" pitchFamily="1" charset="-122"/>
              </a:rPr>
              <a:t>、概念</a:t>
            </a:r>
            <a:r>
              <a:rPr lang="zh-CN" altLang="en-US" b="1">
                <a:latin typeface="楷体_GB2312" pitchFamily="1" charset="-122"/>
                <a:ea typeface="楷体_GB2312" pitchFamily="1" charset="-122"/>
              </a:rPr>
              <a:t>：在一定的语言环境中，利用词的多义性和同音的条件，有意识使语句具有</a:t>
            </a:r>
            <a:r>
              <a:rPr lang="zh-CN" altLang="en-US" b="1">
                <a:solidFill>
                  <a:srgbClr val="0000FF"/>
                </a:solidFill>
                <a:latin typeface="楷体_GB2312" pitchFamily="1" charset="-122"/>
                <a:ea typeface="楷体_GB2312" pitchFamily="1" charset="-122"/>
              </a:rPr>
              <a:t>双重意义</a:t>
            </a:r>
            <a:r>
              <a:rPr lang="zh-CN" altLang="en-US" b="1">
                <a:latin typeface="楷体_GB2312" pitchFamily="1" charset="-122"/>
                <a:ea typeface="楷体_GB2312" pitchFamily="1" charset="-122"/>
              </a:rPr>
              <a:t>，</a:t>
            </a:r>
            <a:r>
              <a:rPr lang="zh-CN" altLang="en-US" b="1">
                <a:solidFill>
                  <a:srgbClr val="0000FF"/>
                </a:solidFill>
                <a:latin typeface="楷体_GB2312" pitchFamily="1" charset="-122"/>
                <a:ea typeface="楷体_GB2312" pitchFamily="1" charset="-122"/>
              </a:rPr>
              <a:t>言在此而意在彼</a:t>
            </a:r>
            <a:r>
              <a:rPr lang="zh-CN" altLang="en-US" b="1">
                <a:latin typeface="楷体_GB2312" pitchFamily="1" charset="-122"/>
                <a:ea typeface="楷体_GB2312" pitchFamily="1" charset="-122"/>
              </a:rPr>
              <a:t>的修辞方式 。</a:t>
            </a:r>
            <a:endParaRPr lang="zh-CN" altLang="en-US" b="1">
              <a:latin typeface="楷体_GB2312" pitchFamily="1" charset="-122"/>
              <a:ea typeface="楷体_GB2312" pitchFamily="1" charset="-122"/>
            </a:endParaRPr>
          </a:p>
          <a:p>
            <a:pPr eaLnBrk="1" hangingPunct="1">
              <a:buNone/>
            </a:pPr>
            <a:r>
              <a:rPr lang="en-US" altLang="zh-CN" b="1">
                <a:solidFill>
                  <a:srgbClr val="0000FF"/>
                </a:solidFill>
                <a:latin typeface="楷体_GB2312" pitchFamily="1" charset="-122"/>
                <a:ea typeface="楷体_GB2312" pitchFamily="1" charset="-122"/>
              </a:rPr>
              <a:t>2</a:t>
            </a:r>
            <a:r>
              <a:rPr lang="zh-CN" altLang="en-US" b="1">
                <a:solidFill>
                  <a:srgbClr val="0000FF"/>
                </a:solidFill>
                <a:latin typeface="楷体_GB2312" pitchFamily="1" charset="-122"/>
                <a:ea typeface="楷体_GB2312" pitchFamily="1" charset="-122"/>
              </a:rPr>
              <a:t>、类别</a:t>
            </a:r>
            <a:endParaRPr lang="zh-CN" altLang="en-US" b="1">
              <a:solidFill>
                <a:srgbClr val="0000FF"/>
              </a:solidFill>
              <a:latin typeface="楷体_GB2312" pitchFamily="1" charset="-122"/>
              <a:ea typeface="楷体_GB2312" pitchFamily="1" charset="-122"/>
            </a:endParaRPr>
          </a:p>
          <a:p>
            <a:pPr eaLnBrk="1" hangingPunct="1">
              <a:buNone/>
            </a:pPr>
            <a:r>
              <a:rPr lang="zh-CN" altLang="en-US" b="1">
                <a:latin typeface="楷体_GB2312" pitchFamily="1" charset="-122"/>
                <a:ea typeface="楷体_GB2312" pitchFamily="1" charset="-122"/>
              </a:rPr>
              <a:t>（</a:t>
            </a:r>
            <a:r>
              <a:rPr lang="en-US" altLang="zh-CN" b="1">
                <a:latin typeface="楷体_GB2312" pitchFamily="1" charset="-122"/>
                <a:ea typeface="楷体_GB2312" pitchFamily="1" charset="-122"/>
              </a:rPr>
              <a:t>1</a:t>
            </a:r>
            <a:r>
              <a:rPr lang="zh-CN" altLang="en-US" b="1">
                <a:latin typeface="楷体_GB2312" pitchFamily="1" charset="-122"/>
                <a:ea typeface="楷体_GB2312" pitchFamily="1" charset="-122"/>
              </a:rPr>
              <a:t>）谐音双关：</a:t>
            </a:r>
            <a:r>
              <a:rPr lang="zh-CN" altLang="en-US">
                <a:latin typeface="楷体_GB2312" pitchFamily="1" charset="-122"/>
                <a:ea typeface="楷体_GB2312" pitchFamily="1" charset="-122"/>
              </a:rPr>
              <a:t> </a:t>
            </a:r>
            <a:endParaRPr lang="zh-CN" altLang="en-US">
              <a:latin typeface="楷体_GB2312" pitchFamily="1" charset="-122"/>
              <a:ea typeface="楷体_GB2312" pitchFamily="1" charset="-122"/>
            </a:endParaRPr>
          </a:p>
        </p:txBody>
      </p:sp>
      <p:sp>
        <p:nvSpPr>
          <p:cNvPr id="60421" name="Rectangle 5"/>
          <p:cNvSpPr/>
          <p:nvPr/>
        </p:nvSpPr>
        <p:spPr>
          <a:xfrm>
            <a:off x="1774825" y="3759835"/>
            <a:ext cx="8756650" cy="2614930"/>
          </a:xfrm>
          <a:prstGeom prst="rect">
            <a:avLst/>
          </a:prstGeom>
          <a:solidFill>
            <a:schemeClr val="bg1">
              <a:alpha val="79999"/>
            </a:schemeClr>
          </a:solidFill>
          <a:ln w="9525">
            <a:noFill/>
          </a:ln>
        </p:spPr>
        <p:txBody>
          <a:bodyPr anchor="ctr" anchorCtr="0">
            <a:spAutoFit/>
          </a:bodyPr>
          <a:lstStyle/>
          <a:p>
            <a:pPr eaLnBrk="0" hangingPunct="0"/>
            <a:r>
              <a:rPr lang="en-US" altLang="zh-CN" sz="3200" b="1">
                <a:latin typeface="楷体_GB2312" pitchFamily="1" charset="-122"/>
                <a:ea typeface="楷体_GB2312" pitchFamily="1" charset="-122"/>
              </a:rPr>
              <a:t> </a:t>
            </a:r>
            <a:r>
              <a:rPr lang="zh-CN" altLang="zh-CN" sz="3200" b="1">
                <a:latin typeface="楷体_GB2312" pitchFamily="1" charset="-122"/>
                <a:ea typeface="楷体_GB2312" pitchFamily="1" charset="-122"/>
              </a:rPr>
              <a:t>例：东边日出西边雨，道是无</a:t>
            </a:r>
            <a:r>
              <a:rPr lang="zh-CN" altLang="zh-CN" sz="3200" b="1" u="sng">
                <a:latin typeface="楷体_GB2312" pitchFamily="1" charset="-122"/>
                <a:ea typeface="楷体_GB2312" pitchFamily="1" charset="-122"/>
              </a:rPr>
              <a:t>晴</a:t>
            </a:r>
            <a:r>
              <a:rPr lang="zh-CN" altLang="zh-CN" sz="3200" b="1">
                <a:latin typeface="楷体_GB2312" pitchFamily="1" charset="-122"/>
                <a:ea typeface="楷体_GB2312" pitchFamily="1" charset="-122"/>
              </a:rPr>
              <a:t>却有晴。</a:t>
            </a:r>
            <a:endParaRPr lang="zh-CN" altLang="zh-CN" sz="3200" b="1">
              <a:latin typeface="楷体_GB2312" pitchFamily="1" charset="-122"/>
              <a:ea typeface="楷体_GB2312" pitchFamily="1" charset="-122"/>
            </a:endParaRPr>
          </a:p>
          <a:p>
            <a:pPr eaLnBrk="0" hangingPunct="0"/>
            <a:r>
              <a:rPr lang="zh-CN" altLang="zh-CN" sz="3600" b="1">
                <a:latin typeface="楷体_GB2312" pitchFamily="1" charset="-122"/>
                <a:ea typeface="楷体_GB2312" pitchFamily="1" charset="-122"/>
              </a:rPr>
              <a:t>（2）语意双关： </a:t>
            </a:r>
            <a:endParaRPr lang="zh-CN" altLang="zh-CN" sz="3600" b="1">
              <a:latin typeface="楷体_GB2312" pitchFamily="1" charset="-122"/>
              <a:ea typeface="楷体_GB2312" pitchFamily="1" charset="-122"/>
            </a:endParaRPr>
          </a:p>
          <a:p>
            <a:pPr eaLnBrk="0" hangingPunct="0"/>
            <a:r>
              <a:rPr lang="zh-CN" altLang="zh-CN" sz="3200" b="1">
                <a:latin typeface="楷体_GB2312" pitchFamily="1" charset="-122"/>
                <a:ea typeface="楷体_GB2312" pitchFamily="1" charset="-122"/>
              </a:rPr>
              <a:t>例：</a:t>
            </a:r>
            <a:r>
              <a:rPr lang="zh-CN" altLang="zh-CN" sz="3200" b="1" u="sng">
                <a:latin typeface="楷体_GB2312" pitchFamily="1" charset="-122"/>
                <a:ea typeface="楷体_GB2312" pitchFamily="1" charset="-122"/>
              </a:rPr>
              <a:t>夜</a:t>
            </a:r>
            <a:r>
              <a:rPr lang="zh-CN" altLang="zh-CN" sz="3200" b="1">
                <a:latin typeface="楷体_GB2312" pitchFamily="1" charset="-122"/>
                <a:ea typeface="楷体_GB2312" pitchFamily="1" charset="-122"/>
              </a:rPr>
              <a:t>正长，</a:t>
            </a:r>
            <a:r>
              <a:rPr lang="zh-CN" altLang="zh-CN" sz="3200" b="1" u="sng">
                <a:latin typeface="楷体_GB2312" pitchFamily="1" charset="-122"/>
                <a:ea typeface="楷体_GB2312" pitchFamily="1" charset="-122"/>
              </a:rPr>
              <a:t>路</a:t>
            </a:r>
            <a:r>
              <a:rPr lang="zh-CN" altLang="zh-CN" sz="3200" b="1">
                <a:latin typeface="楷体_GB2312" pitchFamily="1" charset="-122"/>
                <a:ea typeface="楷体_GB2312" pitchFamily="1" charset="-122"/>
              </a:rPr>
              <a:t>也正长，我不如忘却，不说的好罢。 </a:t>
            </a:r>
            <a:endParaRPr lang="zh-CN" altLang="zh-CN" sz="3200" b="1">
              <a:latin typeface="楷体_GB2312" pitchFamily="1" charset="-122"/>
              <a:ea typeface="楷体_GB2312" pitchFamily="1" charset="-122"/>
            </a:endParaRPr>
          </a:p>
          <a:p>
            <a:pPr eaLnBrk="0" hangingPunct="0"/>
            <a:r>
              <a:rPr lang="zh-CN" altLang="zh-CN" sz="3200" b="1">
                <a:latin typeface="楷体_GB2312" pitchFamily="1" charset="-122"/>
                <a:ea typeface="楷体_GB2312" pitchFamily="1" charset="-122"/>
              </a:rPr>
              <a:t> </a:t>
            </a:r>
            <a:endParaRPr lang="zh-CN" altLang="zh-CN" sz="3200" b="1">
              <a:latin typeface="楷体_GB2312" pitchFamily="1" charset="-122"/>
              <a:ea typeface="楷体_GB2312"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0419"/>
                                        </p:tgtEl>
                                        <p:attrNameLst>
                                          <p:attrName>style.visibility</p:attrName>
                                        </p:attrNameLst>
                                      </p:cBhvr>
                                      <p:to>
                                        <p:strVal val="visible"/>
                                      </p:to>
                                    </p:set>
                                    <p:animEffect transition="in" filter="blinds(horizontal)">
                                      <p:cBhvr>
                                        <p:cTn id="7" dur="500" fill="hold"/>
                                        <p:tgtEl>
                                          <p:spTgt spid="6041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0420">
                                            <p:txEl>
                                              <p:pRg st="0" end="0"/>
                                            </p:txEl>
                                          </p:spTgt>
                                        </p:tgtEl>
                                        <p:attrNameLst>
                                          <p:attrName>style.visibility</p:attrName>
                                        </p:attrNameLst>
                                      </p:cBhvr>
                                      <p:to>
                                        <p:strVal val="visible"/>
                                      </p:to>
                                    </p:set>
                                    <p:animEffect transition="in" filter="blinds(horizontal)">
                                      <p:cBhvr>
                                        <p:cTn id="12" dur="500" fill="hold"/>
                                        <p:tgtEl>
                                          <p:spTgt spid="60420">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60420">
                                            <p:txEl>
                                              <p:pRg st="1" end="1"/>
                                            </p:txEl>
                                          </p:spTgt>
                                        </p:tgtEl>
                                        <p:attrNameLst>
                                          <p:attrName>style.visibility</p:attrName>
                                        </p:attrNameLst>
                                      </p:cBhvr>
                                      <p:to>
                                        <p:strVal val="visible"/>
                                      </p:to>
                                    </p:set>
                                    <p:anim calcmode="lin" valueType="num">
                                      <p:cBhvr additive="base">
                                        <p:cTn id="17" dur="500" fill="hold"/>
                                        <p:tgtEl>
                                          <p:spTgt spid="60420">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0420">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60420">
                                            <p:txEl>
                                              <p:pRg st="2" end="2"/>
                                            </p:txEl>
                                          </p:spTgt>
                                        </p:tgtEl>
                                        <p:attrNameLst>
                                          <p:attrName>style.visibility</p:attrName>
                                        </p:attrNameLst>
                                      </p:cBhvr>
                                      <p:to>
                                        <p:strVal val="visible"/>
                                      </p:to>
                                    </p:set>
                                    <p:anim calcmode="lin" valueType="num">
                                      <p:cBhvr additive="base">
                                        <p:cTn id="21" dur="500" fill="hold"/>
                                        <p:tgtEl>
                                          <p:spTgt spid="60420">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042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nodeType="clickEffect">
                                  <p:stCondLst>
                                    <p:cond delay="0"/>
                                  </p:stCondLst>
                                  <p:childTnLst>
                                    <p:set>
                                      <p:cBhvr>
                                        <p:cTn id="26" dur="1" fill="hold">
                                          <p:stCondLst>
                                            <p:cond delay="0"/>
                                          </p:stCondLst>
                                        </p:cTn>
                                        <p:tgtEl>
                                          <p:spTgt spid="60421">
                                            <p:txEl>
                                              <p:pRg st="0" end="0"/>
                                            </p:txEl>
                                          </p:spTgt>
                                        </p:tgtEl>
                                        <p:attrNameLst>
                                          <p:attrName>style.visibility</p:attrName>
                                        </p:attrNameLst>
                                      </p:cBhvr>
                                      <p:to>
                                        <p:strVal val="visible"/>
                                      </p:to>
                                    </p:set>
                                    <p:anim calcmode="lin" valueType="num">
                                      <p:cBhvr additive="base">
                                        <p:cTn id="27" dur="500" fill="hold"/>
                                        <p:tgtEl>
                                          <p:spTgt spid="60421">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6042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2" presetClass="entr" presetSubtype="4" fill="hold" nodeType="clickEffect">
                                  <p:stCondLst>
                                    <p:cond delay="0"/>
                                  </p:stCondLst>
                                  <p:childTnLst>
                                    <p:set>
                                      <p:cBhvr>
                                        <p:cTn id="32" dur="1" fill="hold">
                                          <p:stCondLst>
                                            <p:cond delay="0"/>
                                          </p:stCondLst>
                                        </p:cTn>
                                        <p:tgtEl>
                                          <p:spTgt spid="60421">
                                            <p:txEl>
                                              <p:pRg st="1" end="1"/>
                                            </p:txEl>
                                          </p:spTgt>
                                        </p:tgtEl>
                                        <p:attrNameLst>
                                          <p:attrName>style.visibility</p:attrName>
                                        </p:attrNameLst>
                                      </p:cBhvr>
                                      <p:to>
                                        <p:strVal val="visible"/>
                                      </p:to>
                                    </p:set>
                                    <p:anim calcmode="lin" valueType="num">
                                      <p:cBhvr additive="base">
                                        <p:cTn id="33" dur="500" fill="hold"/>
                                        <p:tgtEl>
                                          <p:spTgt spid="60421">
                                            <p:txEl>
                                              <p:pRg st="1" end="1"/>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6042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2" presetClass="entr" presetSubtype="4" fill="hold" nodeType="clickEffect">
                                  <p:stCondLst>
                                    <p:cond delay="0"/>
                                  </p:stCondLst>
                                  <p:childTnLst>
                                    <p:set>
                                      <p:cBhvr>
                                        <p:cTn id="38" dur="1" fill="hold">
                                          <p:stCondLst>
                                            <p:cond delay="0"/>
                                          </p:stCondLst>
                                        </p:cTn>
                                        <p:tgtEl>
                                          <p:spTgt spid="60421">
                                            <p:txEl>
                                              <p:pRg st="2" end="2"/>
                                            </p:txEl>
                                          </p:spTgt>
                                        </p:tgtEl>
                                        <p:attrNameLst>
                                          <p:attrName>style.visibility</p:attrName>
                                        </p:attrNameLst>
                                      </p:cBhvr>
                                      <p:to>
                                        <p:strVal val="visible"/>
                                      </p:to>
                                    </p:set>
                                    <p:anim calcmode="lin" valueType="num">
                                      <p:cBhvr additive="base">
                                        <p:cTn id="39" dur="500" fill="hold"/>
                                        <p:tgtEl>
                                          <p:spTgt spid="60421">
                                            <p:txEl>
                                              <p:pRg st="2" end="2"/>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6042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afterGroup">
                            <p:stCondLst>
                              <p:cond delay="0"/>
                            </p:stCondLst>
                            <p:childTnLst>
                              <p:par>
                                <p:cTn id="43" presetID="2" presetClass="entr" presetSubtype="4" fill="hold" nodeType="clickEffect">
                                  <p:stCondLst>
                                    <p:cond delay="0"/>
                                  </p:stCondLst>
                                  <p:childTnLst>
                                    <p:set>
                                      <p:cBhvr>
                                        <p:cTn id="44" dur="1" fill="hold">
                                          <p:stCondLst>
                                            <p:cond delay="0"/>
                                          </p:stCondLst>
                                        </p:cTn>
                                        <p:tgtEl>
                                          <p:spTgt spid="60421">
                                            <p:txEl>
                                              <p:pRg st="3" end="3"/>
                                            </p:txEl>
                                          </p:spTgt>
                                        </p:tgtEl>
                                        <p:attrNameLst>
                                          <p:attrName>style.visibility</p:attrName>
                                        </p:attrNameLst>
                                      </p:cBhvr>
                                      <p:to>
                                        <p:strVal val="visible"/>
                                      </p:to>
                                    </p:set>
                                    <p:anim calcmode="lin" valueType="num">
                                      <p:cBhvr additive="base">
                                        <p:cTn id="45" dur="500" fill="hold"/>
                                        <p:tgtEl>
                                          <p:spTgt spid="60421">
                                            <p:txEl>
                                              <p:pRg st="3" end="3"/>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6042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p:bldLst>
  </p:timing>
</p:sld>
</file>

<file path=ppt/slides/slide10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Rectangle 9"/>
          <p:cNvSpPr/>
          <p:nvPr/>
        </p:nvSpPr>
        <p:spPr>
          <a:xfrm>
            <a:off x="1897063" y="428625"/>
            <a:ext cx="1287780" cy="368300"/>
          </a:xfrm>
          <a:prstGeom prst="rect">
            <a:avLst/>
          </a:prstGeom>
          <a:gradFill rotWithShape="0">
            <a:gsLst>
              <a:gs pos="0">
                <a:srgbClr val="E6DCAC">
                  <a:alpha val="100000"/>
                </a:srgbClr>
              </a:gs>
              <a:gs pos="12000">
                <a:srgbClr val="E6D78A">
                  <a:alpha val="100000"/>
                </a:srgbClr>
              </a:gs>
              <a:gs pos="30000">
                <a:srgbClr val="C7AC4C">
                  <a:alpha val="100000"/>
                </a:srgbClr>
              </a:gs>
              <a:gs pos="45000">
                <a:srgbClr val="E6D78A">
                  <a:alpha val="100000"/>
                </a:srgbClr>
              </a:gs>
              <a:gs pos="77000">
                <a:srgbClr val="C7AC4C">
                  <a:alpha val="100000"/>
                </a:srgbClr>
              </a:gs>
              <a:gs pos="100000">
                <a:srgbClr val="E6DCAC">
                  <a:alpha val="100000"/>
                </a:srgbClr>
              </a:gs>
            </a:gsLst>
            <a:lin ang="2700000" scaled="1"/>
          </a:gradFill>
          <a:ln w="9525">
            <a:noFill/>
          </a:ln>
        </p:spPr>
        <p:txBody>
          <a:bodyPr wrap="none">
            <a:spAutoFit/>
          </a:bodyPr>
          <a:lstStyle/>
          <a:p>
            <a:r>
              <a:rPr lang="en-US" altLang="zh-CN">
                <a:solidFill>
                  <a:srgbClr val="0000CC"/>
                </a:solidFill>
                <a:latin typeface="Arial" panose="020b0604020202020204" pitchFamily="34" charset="0"/>
                <a:ea typeface="华文中宋" pitchFamily="2" charset="-122"/>
              </a:rPr>
              <a:t>2.</a:t>
            </a:r>
            <a:r>
              <a:rPr lang="zh-CN" altLang="en-US">
                <a:solidFill>
                  <a:srgbClr val="0000CC"/>
                </a:solidFill>
                <a:latin typeface="Arial" panose="020b0604020202020204" pitchFamily="34" charset="0"/>
                <a:ea typeface="华文中宋" pitchFamily="2" charset="-122"/>
              </a:rPr>
              <a:t>语义双关</a:t>
            </a:r>
            <a:endParaRPr lang="zh-CN" altLang="en-US">
              <a:solidFill>
                <a:srgbClr val="0000CC"/>
              </a:solidFill>
              <a:latin typeface="Arial" panose="020b0604020202020204" pitchFamily="34" charset="0"/>
              <a:ea typeface="华文中宋" pitchFamily="2" charset="-122"/>
            </a:endParaRPr>
          </a:p>
        </p:txBody>
      </p:sp>
      <p:sp>
        <p:nvSpPr>
          <p:cNvPr id="5" name="Rectangle 10"/>
          <p:cNvSpPr/>
          <p:nvPr/>
        </p:nvSpPr>
        <p:spPr>
          <a:xfrm>
            <a:off x="3706813" y="428625"/>
            <a:ext cx="5212080" cy="368300"/>
          </a:xfrm>
          <a:prstGeom prst="rect">
            <a:avLst/>
          </a:prstGeom>
          <a:noFill/>
          <a:ln w="9525">
            <a:noFill/>
          </a:ln>
        </p:spPr>
        <p:txBody>
          <a:bodyPr wrap="none">
            <a:spAutoFit/>
          </a:bodyPr>
          <a:lstStyle/>
          <a:p>
            <a:pPr>
              <a:spcBef>
                <a:spcPct val="20000"/>
              </a:spcBef>
              <a:buSzPct val="80000"/>
            </a:pPr>
            <a:r>
              <a:rPr lang="zh-CN" altLang="en-US">
                <a:solidFill>
                  <a:srgbClr val="000066"/>
                </a:solidFill>
                <a:latin typeface="Arial" panose="020b0604020202020204" pitchFamily="34" charset="0"/>
                <a:ea typeface="华文中宋" pitchFamily="2" charset="-122"/>
              </a:rPr>
              <a:t>利用词语或句子的</a:t>
            </a:r>
            <a:r>
              <a:rPr lang="zh-CN" altLang="en-US">
                <a:solidFill>
                  <a:srgbClr val="0000FF"/>
                </a:solidFill>
                <a:latin typeface="Arial" panose="020b0604020202020204" pitchFamily="34" charset="0"/>
                <a:ea typeface="华文中宋" pitchFamily="2" charset="-122"/>
              </a:rPr>
              <a:t>多义性</a:t>
            </a:r>
            <a:r>
              <a:rPr lang="zh-CN" altLang="en-US">
                <a:solidFill>
                  <a:srgbClr val="000066"/>
                </a:solidFill>
                <a:latin typeface="Arial" panose="020b0604020202020204" pitchFamily="34" charset="0"/>
                <a:ea typeface="华文中宋" pitchFamily="2" charset="-122"/>
              </a:rPr>
              <a:t>在特定语境中形成双关。</a:t>
            </a:r>
            <a:endParaRPr lang="zh-CN" altLang="en-US">
              <a:solidFill>
                <a:srgbClr val="000066"/>
              </a:solidFill>
              <a:latin typeface="Arial" panose="020b0604020202020204" pitchFamily="34" charset="0"/>
              <a:ea typeface="华文中宋" pitchFamily="2" charset="-122"/>
            </a:endParaRPr>
          </a:p>
        </p:txBody>
      </p:sp>
      <p:sp>
        <p:nvSpPr>
          <p:cNvPr id="6" name="Text Box 13"/>
          <p:cNvSpPr txBox="1"/>
          <p:nvPr/>
        </p:nvSpPr>
        <p:spPr>
          <a:xfrm>
            <a:off x="1912938" y="1031875"/>
            <a:ext cx="8321675" cy="3690620"/>
          </a:xfrm>
          <a:prstGeom prst="rect">
            <a:avLst/>
          </a:prstGeom>
          <a:noFill/>
          <a:ln w="9525">
            <a:noFill/>
          </a:ln>
        </p:spPr>
        <p:txBody>
          <a:bodyPr>
            <a:spAutoFit/>
          </a:bodyPr>
          <a:lstStyle/>
          <a:p>
            <a:pPr>
              <a:lnSpc>
                <a:spcPct val="90000"/>
              </a:lnSpc>
              <a:buFont typeface="Arial" panose="020b0604020202020204" pitchFamily="34" charset="0"/>
              <a:buChar char="•"/>
            </a:pPr>
            <a:r>
              <a:rPr lang="zh-CN" altLang="en-US" b="1">
                <a:solidFill>
                  <a:srgbClr val="660033"/>
                </a:solidFill>
                <a:latin typeface="Times New Roman" panose="02020603050405020304" pitchFamily="18" charset="0"/>
                <a:ea typeface="楷体_GB2312" pitchFamily="1" charset="-122"/>
              </a:rPr>
              <a:t>词义</a:t>
            </a:r>
            <a:endParaRPr lang="en-US" altLang="zh-CN" b="1">
              <a:solidFill>
                <a:srgbClr val="660033"/>
              </a:solidFill>
              <a:latin typeface="Times New Roman" panose="02020603050405020304" pitchFamily="18" charset="0"/>
              <a:ea typeface="楷体_GB2312" pitchFamily="1" charset="-122"/>
            </a:endParaRPr>
          </a:p>
          <a:p>
            <a:pPr>
              <a:lnSpc>
                <a:spcPct val="90000"/>
              </a:lnSpc>
              <a:buFont typeface="Wingdings" panose="05000000000000000000" pitchFamily="2" charset="2"/>
              <a:buChar char="Ø"/>
            </a:pPr>
            <a:r>
              <a:rPr lang="zh-CN" altLang="en-US" b="1">
                <a:solidFill>
                  <a:srgbClr val="660033"/>
                </a:solidFill>
                <a:latin typeface="Times New Roman" panose="02020603050405020304" pitchFamily="18" charset="0"/>
                <a:ea typeface="楷体_GB2312" pitchFamily="1" charset="-122"/>
              </a:rPr>
              <a:t>我刚打算往下跳，只见她扭回头来，两眼盯着被惊呆了的孩子，拉长了声音说：“孩子，好好地听</a:t>
            </a:r>
            <a:r>
              <a:rPr lang="zh-CN" altLang="en-US" b="1">
                <a:solidFill>
                  <a:srgbClr val="FF00FF"/>
                </a:solidFill>
                <a:latin typeface="楷体" panose="02010609060101010101" pitchFamily="49" charset="-122"/>
                <a:ea typeface="楷体" panose="02010609060101010101" pitchFamily="49" charset="-122"/>
              </a:rPr>
              <a:t>妈妈</a:t>
            </a:r>
            <a:r>
              <a:rPr lang="zh-CN" altLang="en-US" b="1">
                <a:solidFill>
                  <a:srgbClr val="660033"/>
                </a:solidFill>
                <a:latin typeface="Times New Roman" panose="02020603050405020304" pitchFamily="18" charset="0"/>
                <a:ea typeface="楷体_GB2312" pitchFamily="1" charset="-122"/>
              </a:rPr>
              <a:t>的话啊！”</a:t>
            </a:r>
            <a:endParaRPr lang="zh-CN" altLang="en-US" b="1">
              <a:solidFill>
                <a:srgbClr val="660033"/>
              </a:solidFill>
              <a:latin typeface="Times New Roman" panose="02020603050405020304" pitchFamily="18" charset="0"/>
              <a:ea typeface="楷体_GB2312" pitchFamily="1" charset="-122"/>
            </a:endParaRPr>
          </a:p>
          <a:p>
            <a:pPr>
              <a:lnSpc>
                <a:spcPct val="90000"/>
              </a:lnSpc>
              <a:buNone/>
            </a:pPr>
            <a:r>
              <a:rPr lang="zh-CN" altLang="en-US" sz="2000" b="1">
                <a:solidFill>
                  <a:srgbClr val="660033"/>
                </a:solidFill>
                <a:latin typeface="Times New Roman" panose="02020603050405020304" pitchFamily="18" charset="0"/>
                <a:ea typeface="楷体_GB2312" pitchFamily="1" charset="-122"/>
              </a:rPr>
              <a:t>                                                                         王愿坚</a:t>
            </a:r>
            <a:r>
              <a:rPr lang="en-US" altLang="zh-CN" sz="2000" b="1">
                <a:solidFill>
                  <a:srgbClr val="660033"/>
                </a:solidFill>
                <a:latin typeface="Times New Roman" panose="02020603050405020304" pitchFamily="18" charset="0"/>
                <a:ea typeface="楷体_GB2312" pitchFamily="1" charset="-122"/>
              </a:rPr>
              <a:t>《</a:t>
            </a:r>
            <a:r>
              <a:rPr lang="zh-CN" altLang="en-US" sz="2000" b="1">
                <a:solidFill>
                  <a:srgbClr val="660033"/>
                </a:solidFill>
                <a:latin typeface="Times New Roman" panose="02020603050405020304" pitchFamily="18" charset="0"/>
                <a:ea typeface="楷体_GB2312" pitchFamily="1" charset="-122"/>
              </a:rPr>
              <a:t>党费</a:t>
            </a:r>
            <a:r>
              <a:rPr lang="en-US" altLang="zh-CN" sz="2000" b="1">
                <a:solidFill>
                  <a:srgbClr val="660033"/>
                </a:solidFill>
                <a:latin typeface="Times New Roman" panose="02020603050405020304" pitchFamily="18" charset="0"/>
                <a:ea typeface="楷体_GB2312" pitchFamily="1" charset="-122"/>
              </a:rPr>
              <a:t>》</a:t>
            </a:r>
            <a:endParaRPr lang="en-US" altLang="zh-CN" sz="2000" b="1">
              <a:solidFill>
                <a:srgbClr val="660033"/>
              </a:solidFill>
              <a:latin typeface="Times New Roman" panose="02020603050405020304" pitchFamily="18" charset="0"/>
              <a:ea typeface="楷体_GB2312" pitchFamily="1" charset="-122"/>
            </a:endParaRPr>
          </a:p>
          <a:p>
            <a:pPr algn="just">
              <a:spcBef>
                <a:spcPct val="10000"/>
              </a:spcBef>
              <a:buFont typeface="Wingdings" panose="05000000000000000000" pitchFamily="2" charset="2"/>
              <a:buChar char="Ø"/>
            </a:pPr>
            <a:r>
              <a:rPr lang="zh-CN" altLang="en-US" b="1">
                <a:solidFill>
                  <a:srgbClr val="FF00FF"/>
                </a:solidFill>
                <a:latin typeface="楷体" panose="02010609060101010101" pitchFamily="49" charset="-122"/>
                <a:ea typeface="楷体" panose="02010609060101010101" pitchFamily="49" charset="-122"/>
              </a:rPr>
              <a:t>夜</a:t>
            </a:r>
            <a:r>
              <a:rPr lang="zh-CN" altLang="en-US" b="1">
                <a:solidFill>
                  <a:srgbClr val="000000"/>
                </a:solidFill>
                <a:latin typeface="楷体" panose="02010609060101010101" pitchFamily="49" charset="-122"/>
                <a:ea typeface="楷体" panose="02010609060101010101" pitchFamily="49" charset="-122"/>
              </a:rPr>
              <a:t>正长，</a:t>
            </a:r>
            <a:r>
              <a:rPr lang="zh-CN" altLang="en-US" b="1">
                <a:solidFill>
                  <a:srgbClr val="FF00FF"/>
                </a:solidFill>
                <a:latin typeface="楷体" panose="02010609060101010101" pitchFamily="49" charset="-122"/>
                <a:ea typeface="楷体" panose="02010609060101010101" pitchFamily="49" charset="-122"/>
              </a:rPr>
              <a:t>路</a:t>
            </a:r>
            <a:r>
              <a:rPr lang="zh-CN" altLang="en-US" b="1">
                <a:solidFill>
                  <a:srgbClr val="000000"/>
                </a:solidFill>
                <a:latin typeface="楷体" panose="02010609060101010101" pitchFamily="49" charset="-122"/>
                <a:ea typeface="楷体" panose="02010609060101010101" pitchFamily="49" charset="-122"/>
              </a:rPr>
              <a:t>也正长，我不如忘却，不说的好吧！</a:t>
            </a:r>
            <a:endParaRPr lang="zh-CN" altLang="en-US" b="1">
              <a:solidFill>
                <a:srgbClr val="000000"/>
              </a:solidFill>
              <a:latin typeface="楷体" panose="02010609060101010101" pitchFamily="49" charset="-122"/>
              <a:ea typeface="楷体" panose="02010609060101010101" pitchFamily="49" charset="-122"/>
            </a:endParaRPr>
          </a:p>
          <a:p>
            <a:pPr algn="just">
              <a:spcBef>
                <a:spcPct val="10000"/>
              </a:spcBef>
              <a:buNone/>
            </a:pPr>
            <a:r>
              <a:rPr lang="zh-CN" altLang="en-US" b="1">
                <a:solidFill>
                  <a:srgbClr val="000000"/>
                </a:solidFill>
                <a:latin typeface="楷体" panose="02010609060101010101" pitchFamily="49" charset="-122"/>
                <a:ea typeface="楷体" panose="02010609060101010101" pitchFamily="49" charset="-122"/>
              </a:rPr>
              <a:t>                          （鲁迅</a:t>
            </a:r>
            <a:r>
              <a:rPr lang="en-US" altLang="zh-CN" b="1">
                <a:solidFill>
                  <a:srgbClr val="000000"/>
                </a:solidFill>
                <a:latin typeface="楷体" panose="02010609060101010101" pitchFamily="49" charset="-122"/>
                <a:ea typeface="楷体" panose="02010609060101010101" pitchFamily="49" charset="-122"/>
              </a:rPr>
              <a:t>《</a:t>
            </a:r>
            <a:r>
              <a:rPr lang="zh-CN" altLang="en-US" b="1">
                <a:solidFill>
                  <a:srgbClr val="000000"/>
                </a:solidFill>
                <a:latin typeface="楷体" panose="02010609060101010101" pitchFamily="49" charset="-122"/>
                <a:ea typeface="楷体" panose="02010609060101010101" pitchFamily="49" charset="-122"/>
              </a:rPr>
              <a:t>为了忘却的纪念</a:t>
            </a:r>
            <a:r>
              <a:rPr lang="en-US" altLang="zh-CN" b="1">
                <a:solidFill>
                  <a:srgbClr val="000000"/>
                </a:solidFill>
                <a:latin typeface="楷体" panose="02010609060101010101" pitchFamily="49" charset="-122"/>
                <a:ea typeface="楷体" panose="02010609060101010101" pitchFamily="49" charset="-122"/>
              </a:rPr>
              <a:t>》</a:t>
            </a:r>
            <a:r>
              <a:rPr lang="zh-CN" altLang="en-US" b="1">
                <a:solidFill>
                  <a:srgbClr val="000000"/>
                </a:solidFill>
                <a:latin typeface="楷体" panose="02010609060101010101" pitchFamily="49" charset="-122"/>
                <a:ea typeface="楷体" panose="02010609060101010101" pitchFamily="49" charset="-122"/>
              </a:rPr>
              <a:t>）</a:t>
            </a:r>
            <a:endParaRPr lang="en-US" altLang="zh-CN" b="1">
              <a:solidFill>
                <a:srgbClr val="000000"/>
              </a:solidFill>
              <a:latin typeface="楷体" panose="02010609060101010101" pitchFamily="49" charset="-122"/>
              <a:ea typeface="楷体" panose="02010609060101010101" pitchFamily="49" charset="-122"/>
            </a:endParaRPr>
          </a:p>
          <a:p>
            <a:pPr>
              <a:buFont typeface="Wingdings" panose="05000000000000000000" pitchFamily="2" charset="2"/>
              <a:buChar char="Ø"/>
            </a:pPr>
            <a:r>
              <a:rPr lang="zh-CN" altLang="en-US" b="1">
                <a:latin typeface="楷体" panose="02010609060101010101" pitchFamily="49" charset="-122"/>
                <a:ea typeface="楷体" panose="02010609060101010101" pitchFamily="49" charset="-122"/>
              </a:rPr>
              <a:t>千锤万凿出深山，烈火焚烧若等闲。粉身碎骨混不怕，要留</a:t>
            </a:r>
            <a:r>
              <a:rPr lang="zh-CN" altLang="en-US" b="1">
                <a:solidFill>
                  <a:srgbClr val="FF0000"/>
                </a:solidFill>
                <a:latin typeface="楷体" panose="02010609060101010101" pitchFamily="49" charset="-122"/>
                <a:ea typeface="楷体" panose="02010609060101010101" pitchFamily="49" charset="-122"/>
              </a:rPr>
              <a:t>清白</a:t>
            </a:r>
            <a:r>
              <a:rPr lang="zh-CN" altLang="en-US" b="1">
                <a:latin typeface="楷体" panose="02010609060101010101" pitchFamily="49" charset="-122"/>
                <a:ea typeface="楷体" panose="02010609060101010101" pitchFamily="49" charset="-122"/>
              </a:rPr>
              <a:t>在人间。 （于谦</a:t>
            </a:r>
            <a:r>
              <a:rPr lang="en-US" altLang="zh-CN" b="1">
                <a:latin typeface="楷体" panose="02010609060101010101" pitchFamily="49" charset="-122"/>
                <a:ea typeface="楷体" panose="02010609060101010101" pitchFamily="49" charset="-122"/>
              </a:rPr>
              <a:t>《</a:t>
            </a:r>
            <a:r>
              <a:rPr lang="zh-CN" altLang="en-US" b="1">
                <a:latin typeface="楷体" panose="02010609060101010101" pitchFamily="49" charset="-122"/>
                <a:ea typeface="楷体" panose="02010609060101010101" pitchFamily="49" charset="-122"/>
              </a:rPr>
              <a:t>石灰吟</a:t>
            </a:r>
            <a:r>
              <a:rPr lang="en-US" altLang="zh-CN" b="1">
                <a:latin typeface="楷体" panose="02010609060101010101" pitchFamily="49" charset="-122"/>
                <a:ea typeface="楷体" panose="02010609060101010101" pitchFamily="49" charset="-122"/>
              </a:rPr>
              <a:t>》</a:t>
            </a:r>
            <a:r>
              <a:rPr lang="zh-CN" altLang="en-US" b="1">
                <a:latin typeface="楷体" panose="02010609060101010101" pitchFamily="49" charset="-122"/>
                <a:ea typeface="楷体" panose="02010609060101010101" pitchFamily="49" charset="-122"/>
              </a:rPr>
              <a:t>）</a:t>
            </a:r>
            <a:endParaRPr lang="en-US" altLang="zh-CN" b="1">
              <a:latin typeface="楷体" panose="02010609060101010101" pitchFamily="49" charset="-122"/>
              <a:ea typeface="楷体" panose="02010609060101010101" pitchFamily="49" charset="-122"/>
            </a:endParaRPr>
          </a:p>
          <a:p>
            <a:pPr>
              <a:buFont typeface="Arial" panose="020b0604020202020204" pitchFamily="34" charset="0"/>
              <a:buChar char="•"/>
            </a:pPr>
            <a:r>
              <a:rPr lang="zh-CN" altLang="en-US" b="1">
                <a:solidFill>
                  <a:srgbClr val="000000"/>
                </a:solidFill>
                <a:latin typeface="楷体" panose="02010609060101010101" pitchFamily="49" charset="-122"/>
                <a:ea typeface="楷体" panose="02010609060101010101" pitchFamily="49" charset="-122"/>
              </a:rPr>
              <a:t>句义</a:t>
            </a:r>
            <a:endParaRPr lang="en-US" altLang="zh-CN" b="1">
              <a:solidFill>
                <a:srgbClr val="000000"/>
              </a:solidFill>
              <a:latin typeface="楷体" panose="02010609060101010101" pitchFamily="49" charset="-122"/>
              <a:ea typeface="楷体" panose="02010609060101010101" pitchFamily="49" charset="-122"/>
            </a:endParaRPr>
          </a:p>
          <a:p>
            <a:pPr algn="just">
              <a:spcBef>
                <a:spcPct val="10000"/>
              </a:spcBef>
              <a:buFont typeface="Wingdings" panose="05000000000000000000" pitchFamily="2" charset="2"/>
              <a:buChar char="Ø"/>
            </a:pPr>
            <a:r>
              <a:rPr lang="zh-CN" altLang="en-US" b="1">
                <a:latin typeface="楷体" panose="02010609060101010101" pitchFamily="49" charset="-122"/>
                <a:ea typeface="楷体" panose="02010609060101010101" pitchFamily="49" charset="-122"/>
              </a:rPr>
              <a:t>振保笑道：“你喜欢忙人？”娇蕊把一只手按在眼睛上，笑道：“其实也无所谓，我的心是一所公寓房子。”“</a:t>
            </a:r>
            <a:r>
              <a:rPr lang="zh-CN" altLang="en-US" b="1">
                <a:solidFill>
                  <a:srgbClr val="FF00FF"/>
                </a:solidFill>
                <a:latin typeface="楷体" panose="02010609060101010101" pitchFamily="49" charset="-122"/>
                <a:ea typeface="楷体" panose="02010609060101010101" pitchFamily="49" charset="-122"/>
              </a:rPr>
              <a:t>那可有空的房子招租呢？</a:t>
            </a:r>
            <a:r>
              <a:rPr lang="zh-CN" altLang="en-US" b="1">
                <a:latin typeface="楷体" panose="02010609060101010101" pitchFamily="49" charset="-122"/>
                <a:ea typeface="楷体" panose="02010609060101010101" pitchFamily="49" charset="-122"/>
              </a:rPr>
              <a:t>”娇蕊却不答应了。振保道：“</a:t>
            </a:r>
            <a:r>
              <a:rPr lang="zh-CN" altLang="en-US" b="1">
                <a:solidFill>
                  <a:srgbClr val="FF00FF"/>
                </a:solidFill>
                <a:latin typeface="楷体" panose="02010609060101010101" pitchFamily="49" charset="-122"/>
                <a:ea typeface="楷体" panose="02010609060101010101" pitchFamily="49" charset="-122"/>
              </a:rPr>
              <a:t>可是我住不惯公寓房子。我要住单幢的。</a:t>
            </a:r>
            <a:r>
              <a:rPr lang="zh-CN" altLang="en-US" b="1">
                <a:latin typeface="楷体" panose="02010609060101010101" pitchFamily="49" charset="-122"/>
                <a:ea typeface="楷体" panose="02010609060101010101" pitchFamily="49" charset="-122"/>
              </a:rPr>
              <a:t>”娇蕊哼了一声道：“看你有本事</a:t>
            </a:r>
            <a:r>
              <a:rPr lang="zh-CN" altLang="en-US" b="1">
                <a:solidFill>
                  <a:srgbClr val="FF00FF"/>
                </a:solidFill>
                <a:latin typeface="楷体" panose="02010609060101010101" pitchFamily="49" charset="-122"/>
                <a:ea typeface="楷体" panose="02010609060101010101" pitchFamily="49" charset="-122"/>
              </a:rPr>
              <a:t>拆了重盖</a:t>
            </a:r>
            <a:r>
              <a:rPr lang="zh-CN" altLang="en-US" b="1">
                <a:latin typeface="楷体" panose="02010609060101010101" pitchFamily="49" charset="-122"/>
                <a:ea typeface="楷体" panose="02010609060101010101" pitchFamily="49" charset="-122"/>
              </a:rPr>
              <a:t>！”（张爱玲</a:t>
            </a:r>
            <a:r>
              <a:rPr lang="en-US" altLang="zh-CN" b="1">
                <a:latin typeface="楷体" panose="02010609060101010101" pitchFamily="49" charset="-122"/>
                <a:ea typeface="楷体" panose="02010609060101010101" pitchFamily="49" charset="-122"/>
              </a:rPr>
              <a:t>《</a:t>
            </a:r>
            <a:r>
              <a:rPr lang="zh-CN" altLang="en-US" b="1">
                <a:latin typeface="楷体" panose="02010609060101010101" pitchFamily="49" charset="-122"/>
                <a:ea typeface="楷体" panose="02010609060101010101" pitchFamily="49" charset="-122"/>
              </a:rPr>
              <a:t>红玫瑰与白玫瑰</a:t>
            </a:r>
            <a:r>
              <a:rPr lang="en-US" altLang="zh-CN" b="1">
                <a:latin typeface="楷体" panose="02010609060101010101" pitchFamily="49" charset="-122"/>
                <a:ea typeface="楷体" panose="02010609060101010101" pitchFamily="49" charset="-122"/>
              </a:rPr>
              <a:t>》</a:t>
            </a:r>
            <a:r>
              <a:rPr lang="zh-CN" altLang="en-US" b="1">
                <a:latin typeface="楷体" panose="02010609060101010101" pitchFamily="49" charset="-122"/>
                <a:ea typeface="楷体" panose="02010609060101010101" pitchFamily="49" charset="-122"/>
              </a:rPr>
              <a:t>）</a:t>
            </a:r>
            <a:endParaRPr lang="zh-CN" altLang="en-US" b="1">
              <a:solidFill>
                <a:srgbClr val="00000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5"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vertic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vertical)">
                                      <p:cBhvr>
                                        <p:cTn id="12" dur="5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blinds(vertical)">
                                      <p:cBhvr>
                                        <p:cTn id="17" dur="500"/>
                                        <p:tgtEl>
                                          <p:spTgt spid="6">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5" fill="hold" grpId="0" nodeType="clickEffect">
                                  <p:stCondLst>
                                    <p:cond delay="0"/>
                                  </p:stCondLst>
                                  <p:childTnLst>
                                    <p:set>
                                      <p:cBhvr>
                                        <p:cTn id="21" dur="1" fill="hold">
                                          <p:stCondLst>
                                            <p:cond delay="0"/>
                                          </p:stCondLst>
                                        </p:cTn>
                                        <p:tgtEl>
                                          <p:spTgt spid="6">
                                            <p:txEl>
                                              <p:pRg st="1" end="1"/>
                                            </p:txEl>
                                          </p:spTgt>
                                        </p:tgtEl>
                                        <p:attrNameLst>
                                          <p:attrName>style.visibility</p:attrName>
                                        </p:attrNameLst>
                                      </p:cBhvr>
                                      <p:to>
                                        <p:strVal val="visible"/>
                                      </p:to>
                                    </p:set>
                                    <p:animEffect transition="in" filter="blinds(vertical)">
                                      <p:cBhvr>
                                        <p:cTn id="22" dur="500"/>
                                        <p:tgtEl>
                                          <p:spTgt spid="6">
                                            <p:txEl>
                                              <p:pRg st="1" end="1"/>
                                            </p:txEl>
                                          </p:spTgt>
                                        </p:tgtEl>
                                      </p:cBhvr>
                                    </p:animEffect>
                                  </p:childTnLst>
                                </p:cTn>
                              </p:par>
                              <p:par>
                                <p:cTn id="23" presetID="3" presetClass="entr" presetSubtype="5" fill="hold" grpId="0" nodeType="withEffect">
                                  <p:stCondLst>
                                    <p:cond delay="0"/>
                                  </p:stCondLst>
                                  <p:childTnLst>
                                    <p:set>
                                      <p:cBhvr>
                                        <p:cTn id="24" dur="1" fill="hold">
                                          <p:stCondLst>
                                            <p:cond delay="0"/>
                                          </p:stCondLst>
                                        </p:cTn>
                                        <p:tgtEl>
                                          <p:spTgt spid="6">
                                            <p:txEl>
                                              <p:pRg st="2" end="2"/>
                                            </p:txEl>
                                          </p:spTgt>
                                        </p:tgtEl>
                                        <p:attrNameLst>
                                          <p:attrName>style.visibility</p:attrName>
                                        </p:attrNameLst>
                                      </p:cBhvr>
                                      <p:to>
                                        <p:strVal val="visible"/>
                                      </p:to>
                                    </p:set>
                                    <p:animEffect transition="in" filter="blinds(vertical)">
                                      <p:cBhvr>
                                        <p:cTn id="25" dur="500"/>
                                        <p:tgtEl>
                                          <p:spTgt spid="6">
                                            <p:txEl>
                                              <p:pRg st="2" end="2"/>
                                            </p:txEl>
                                          </p:spTgt>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17" presetClass="entr" presetSubtype="1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 calcmode="lin" valueType="num">
                                      <p:cBhvr>
                                        <p:cTn id="30" dur="5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1" dur="500" fill="hold"/>
                                        <p:tgtEl>
                                          <p:spTgt spid="6">
                                            <p:txEl>
                                              <p:pRg st="3" end="3"/>
                                            </p:txEl>
                                          </p:spTgt>
                                        </p:tgtEl>
                                        <p:attrNameLst>
                                          <p:attrName>ppt_h</p:attrName>
                                        </p:attrNameLst>
                                      </p:cBhvr>
                                      <p:tavLst>
                                        <p:tav tm="0">
                                          <p:val>
                                            <p:strVal val="#ppt_h"/>
                                          </p:val>
                                        </p:tav>
                                        <p:tav tm="100000">
                                          <p:val>
                                            <p:strVal val="#ppt_h"/>
                                          </p:val>
                                        </p:tav>
                                      </p:tavLst>
                                    </p:anim>
                                  </p:childTnLst>
                                </p:cTn>
                              </p:par>
                              <p:par>
                                <p:cTn id="32" presetID="17" presetClass="entr" presetSubtype="10" fill="hold" nodeType="withEffect">
                                  <p:stCondLst>
                                    <p:cond delay="0"/>
                                  </p:stCondLst>
                                  <p:childTnLst>
                                    <p:set>
                                      <p:cBhvr>
                                        <p:cTn id="33" dur="1" fill="hold">
                                          <p:stCondLst>
                                            <p:cond delay="0"/>
                                          </p:stCondLst>
                                        </p:cTn>
                                        <p:tgtEl>
                                          <p:spTgt spid="6">
                                            <p:txEl>
                                              <p:pRg st="4" end="4"/>
                                            </p:txEl>
                                          </p:spTgt>
                                        </p:tgtEl>
                                        <p:attrNameLst>
                                          <p:attrName>style.visibility</p:attrName>
                                        </p:attrNameLst>
                                      </p:cBhvr>
                                      <p:to>
                                        <p:strVal val="visible"/>
                                      </p:to>
                                    </p:set>
                                    <p:anim calcmode="lin" valueType="num">
                                      <p:cBhvr>
                                        <p:cTn id="34" dur="500" fill="hold"/>
                                        <p:tgtEl>
                                          <p:spTgt spid="6">
                                            <p:txEl>
                                              <p:pRg st="4" end="4"/>
                                            </p:txEl>
                                          </p:spTgt>
                                        </p:tgtEl>
                                        <p:attrNameLst>
                                          <p:attrName>ppt_w</p:attrName>
                                        </p:attrNameLst>
                                      </p:cBhvr>
                                      <p:tavLst>
                                        <p:tav tm="0">
                                          <p:val>
                                            <p:fltVal val="0"/>
                                          </p:val>
                                        </p:tav>
                                        <p:tav tm="100000">
                                          <p:val>
                                            <p:strVal val="#ppt_w"/>
                                          </p:val>
                                        </p:tav>
                                      </p:tavLst>
                                    </p:anim>
                                    <p:anim calcmode="lin" valueType="num">
                                      <p:cBhvr>
                                        <p:cTn id="35" dur="500" fill="hold"/>
                                        <p:tgtEl>
                                          <p:spTgt spid="6">
                                            <p:txEl>
                                              <p:pRg st="4" end="4"/>
                                            </p:txEl>
                                          </p:spTgt>
                                        </p:tgtEl>
                                        <p:attrNameLst>
                                          <p:attrName>ppt_h</p:attrName>
                                        </p:attrNameLst>
                                      </p:cBhvr>
                                      <p:tavLst>
                                        <p:tav tm="0">
                                          <p:val>
                                            <p:strVal val="#ppt_h"/>
                                          </p:val>
                                        </p:tav>
                                        <p:tav tm="100000">
                                          <p:val>
                                            <p:strVal val="#ppt_h"/>
                                          </p:val>
                                        </p:tav>
                                      </p:tavLst>
                                    </p:anim>
                                  </p:childTnLst>
                                </p:cTn>
                              </p:par>
                            </p:childTnLst>
                          </p:cTn>
                        </p:par>
                      </p:childTnLst>
                    </p:cTn>
                  </p:par>
                  <p:par>
                    <p:cTn id="36" fill="hold" nodeType="clickPar">
                      <p:stCondLst>
                        <p:cond delay="indefinite"/>
                      </p:stCondLst>
                      <p:childTnLst>
                        <p:par>
                          <p:cTn id="37" fill="hold" nodeType="afterGroup">
                            <p:stCondLst>
                              <p:cond delay="0"/>
                            </p:stCondLst>
                            <p:childTnLst>
                              <p:par>
                                <p:cTn id="38" presetID="17" presetClass="entr" presetSubtype="10" fill="hold" nodeType="clickEffect">
                                  <p:stCondLst>
                                    <p:cond delay="0"/>
                                  </p:stCondLst>
                                  <p:childTnLst>
                                    <p:set>
                                      <p:cBhvr>
                                        <p:cTn id="39" dur="1" fill="hold">
                                          <p:stCondLst>
                                            <p:cond delay="0"/>
                                          </p:stCondLst>
                                        </p:cTn>
                                        <p:tgtEl>
                                          <p:spTgt spid="6">
                                            <p:txEl>
                                              <p:pRg st="5" end="5"/>
                                            </p:txEl>
                                          </p:spTgt>
                                        </p:tgtEl>
                                        <p:attrNameLst>
                                          <p:attrName>style.visibility</p:attrName>
                                        </p:attrNameLst>
                                      </p:cBhvr>
                                      <p:to>
                                        <p:strVal val="visible"/>
                                      </p:to>
                                    </p:set>
                                    <p:anim calcmode="lin" valueType="num">
                                      <p:cBhvr>
                                        <p:cTn id="40" dur="500" fill="hold"/>
                                        <p:tgtEl>
                                          <p:spTgt spid="6">
                                            <p:txEl>
                                              <p:pRg st="5" end="5"/>
                                            </p:txEl>
                                          </p:spTgt>
                                        </p:tgtEl>
                                        <p:attrNameLst>
                                          <p:attrName>ppt_w</p:attrName>
                                        </p:attrNameLst>
                                      </p:cBhvr>
                                      <p:tavLst>
                                        <p:tav tm="0">
                                          <p:val>
                                            <p:fltVal val="0"/>
                                          </p:val>
                                        </p:tav>
                                        <p:tav tm="100000">
                                          <p:val>
                                            <p:strVal val="#ppt_w"/>
                                          </p:val>
                                        </p:tav>
                                      </p:tavLst>
                                    </p:anim>
                                    <p:anim calcmode="lin" valueType="num">
                                      <p:cBhvr>
                                        <p:cTn id="41" dur="500" fill="hold"/>
                                        <p:tgtEl>
                                          <p:spTgt spid="6">
                                            <p:txEl>
                                              <p:pRg st="5" end="5"/>
                                            </p:txEl>
                                          </p:spTgt>
                                        </p:tgtEl>
                                        <p:attrNameLst>
                                          <p:attrName>ppt_h</p:attrName>
                                        </p:attrNameLst>
                                      </p:cBhvr>
                                      <p:tavLst>
                                        <p:tav tm="0">
                                          <p:val>
                                            <p:strVal val="#ppt_h"/>
                                          </p:val>
                                        </p:tav>
                                        <p:tav tm="100000">
                                          <p:val>
                                            <p:strVal val="#ppt_h"/>
                                          </p:val>
                                        </p:tav>
                                      </p:tavLst>
                                    </p:anim>
                                  </p:childTnLst>
                                </p:cTn>
                              </p:par>
                            </p:childTnLst>
                          </p:cTn>
                        </p:par>
                      </p:childTnLst>
                    </p:cTn>
                  </p:par>
                  <p:par>
                    <p:cTn id="42" fill="hold" nodeType="clickPar">
                      <p:stCondLst>
                        <p:cond delay="indefinite"/>
                      </p:stCondLst>
                      <p:childTnLst>
                        <p:par>
                          <p:cTn id="43" fill="hold" nodeType="afterGroup">
                            <p:stCondLst>
                              <p:cond delay="0"/>
                            </p:stCondLst>
                            <p:childTnLst>
                              <p:par>
                                <p:cTn id="44" presetID="2" presetClass="entr" presetSubtype="4" fill="hold" nodeType="clickEffect">
                                  <p:stCondLst>
                                    <p:cond delay="0"/>
                                  </p:stCondLst>
                                  <p:childTnLst>
                                    <p:set>
                                      <p:cBhvr>
                                        <p:cTn id="45" dur="1" fill="hold">
                                          <p:stCondLst>
                                            <p:cond delay="0"/>
                                          </p:stCondLst>
                                        </p:cTn>
                                        <p:tgtEl>
                                          <p:spTgt spid="6">
                                            <p:txEl>
                                              <p:pRg st="6" end="6"/>
                                            </p:txEl>
                                          </p:spTgt>
                                        </p:tgtEl>
                                        <p:attrNameLst>
                                          <p:attrName>style.visibility</p:attrName>
                                        </p:attrNameLst>
                                      </p:cBhvr>
                                      <p:to>
                                        <p:strVal val="visible"/>
                                      </p:to>
                                    </p:set>
                                    <p:anim calcmode="lin" valueType="num">
                                      <p:cBhvr additive="base">
                                        <p:cTn id="46"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6">
                                            <p:txEl>
                                              <p:pRg st="6" end="6"/>
                                            </p:txEl>
                                          </p:spTgt>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stCondLst>
                                    <p:cond delay="0"/>
                                  </p:stCondLst>
                                  <p:childTnLst>
                                    <p:set>
                                      <p:cBhvr>
                                        <p:cTn id="49" dur="1" fill="hold">
                                          <p:stCondLst>
                                            <p:cond delay="0"/>
                                          </p:stCondLst>
                                        </p:cTn>
                                        <p:tgtEl>
                                          <p:spTgt spid="6">
                                            <p:txEl>
                                              <p:pRg st="7" end="7"/>
                                            </p:txEl>
                                          </p:spTgt>
                                        </p:tgtEl>
                                        <p:attrNameLst>
                                          <p:attrName>style.visibility</p:attrName>
                                        </p:attrNameLst>
                                      </p:cBhvr>
                                      <p:to>
                                        <p:strVal val="visible"/>
                                      </p:to>
                                    </p:set>
                                    <p:anim calcmode="lin" valueType="num">
                                      <p:cBhvr additive="base">
                                        <p:cTn id="50"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additive="base">
                                        <p:cTn id="51" dur="500" fill="hold"/>
                                        <p:tgtEl>
                                          <p:spTgt spid="6">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uiExpand="1" build="p"/>
    </p:bldLst>
  </p:timing>
</p:sld>
</file>

<file path=ppt/slides/slide10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338" name="Rectangle 2" descr="白色大理石"/>
          <p:cNvSpPr>
            <a:spLocks noGrp="1"/>
          </p:cNvSpPr>
          <p:nvPr>
            <p:ph type="title"/>
          </p:nvPr>
        </p:nvSpPr>
        <p:spPr>
          <a:xfrm>
            <a:off x="2209800" y="533400"/>
            <a:ext cx="3624580" cy="460375"/>
          </a:xfrm>
          <a:blipFill rotWithShape="0">
            <a:blip r:embed="rId2"/>
            <a:stretch>
              <a:fillRect/>
            </a:stretch>
          </a:blipFill>
        </p:spPr>
        <p:txBody>
          <a:bodyPr vert="horz" wrap="none" lIns="91440" tIns="45720" rIns="91440" bIns="45720" anchor="t" anchorCtr="0">
            <a:spAutoFit/>
          </a:bodyPr>
          <a:lstStyle/>
          <a:p>
            <a:pPr eaLnBrk="1" hangingPunct="1">
              <a:spcBef>
                <a:spcPct val="20000"/>
              </a:spcBef>
              <a:buSzPct val="80000"/>
            </a:pPr>
            <a:r>
              <a:rPr lang="zh-CN" altLang="en-US" sz="2400">
                <a:solidFill>
                  <a:srgbClr val="000066"/>
                </a:solidFill>
                <a:ea typeface="华文中宋" pitchFamily="2" charset="-122"/>
              </a:rPr>
              <a:t>运用双关要注意的问题</a:t>
            </a:r>
            <a:endParaRPr lang="zh-CN" altLang="en-US" sz="2400">
              <a:solidFill>
                <a:srgbClr val="000066"/>
              </a:solidFill>
              <a:ea typeface="华文中宋" pitchFamily="2" charset="-122"/>
            </a:endParaRPr>
          </a:p>
        </p:txBody>
      </p:sp>
      <p:sp>
        <p:nvSpPr>
          <p:cNvPr id="7171" name="Rectangle 3"/>
          <p:cNvSpPr>
            <a:spLocks noGrp="1"/>
          </p:cNvSpPr>
          <p:nvPr>
            <p:ph idx="1"/>
          </p:nvPr>
        </p:nvSpPr>
        <p:spPr>
          <a:xfrm>
            <a:off x="1981200" y="1219200"/>
            <a:ext cx="8458200" cy="1600200"/>
          </a:xfrm>
        </p:spPr>
        <p:txBody>
          <a:bodyPr vert="horz" wrap="square" lIns="91440" tIns="45720" rIns="91440" bIns="45720" anchor="t" anchorCtr="0">
            <a:normAutofit fontScale="90000"/>
          </a:bodyPr>
          <a:lstStyle/>
          <a:p>
            <a:pPr marL="292100" indent="-292100" eaLnBrk="1" hangingPunct="1">
              <a:lnSpc>
                <a:spcPct val="90000"/>
              </a:lnSpc>
            </a:pPr>
            <a:r>
              <a:rPr lang="en-US" altLang="zh-CN" sz="2400"/>
              <a:t>1.</a:t>
            </a:r>
            <a:r>
              <a:rPr lang="zh-CN" altLang="en-US" sz="2400"/>
              <a:t>谐音双关和语义双关都是一语关顾表里两层含义，其中蕴涵着的不直接说出来的含义是表意所在，</a:t>
            </a:r>
            <a:r>
              <a:rPr lang="zh-CN" altLang="en-US" sz="2400">
                <a:solidFill>
                  <a:srgbClr val="0000FF"/>
                </a:solidFill>
              </a:rPr>
              <a:t>既要含而不露，又要使人体会得到，寻味得出</a:t>
            </a:r>
            <a:r>
              <a:rPr lang="zh-CN" altLang="en-US" sz="2400"/>
              <a:t>，不能造成误会或歧义。</a:t>
            </a:r>
            <a:endParaRPr lang="zh-CN" altLang="en-US" sz="2400"/>
          </a:p>
          <a:p>
            <a:pPr marL="292100" indent="-292100" eaLnBrk="1" hangingPunct="1">
              <a:lnSpc>
                <a:spcPct val="90000"/>
              </a:lnSpc>
            </a:pPr>
            <a:r>
              <a:rPr lang="en-US" altLang="zh-CN" sz="2400"/>
              <a:t>2.</a:t>
            </a:r>
            <a:r>
              <a:rPr lang="zh-CN" altLang="en-US" sz="2400"/>
              <a:t>要注意双关内容的</a:t>
            </a:r>
            <a:r>
              <a:rPr lang="zh-CN" altLang="en-US" sz="2400">
                <a:solidFill>
                  <a:srgbClr val="0000FF"/>
                </a:solidFill>
              </a:rPr>
              <a:t>思想性</a:t>
            </a:r>
            <a:r>
              <a:rPr lang="zh-CN" altLang="en-US" sz="2400"/>
              <a:t>，不要单纯追求风趣和含蓄。</a:t>
            </a:r>
            <a:endParaRPr lang="zh-CN" altLang="en-US" sz="2400"/>
          </a:p>
        </p:txBody>
      </p:sp>
      <p:sp>
        <p:nvSpPr>
          <p:cNvPr id="7172" name="Rectangle 4"/>
          <p:cNvSpPr>
            <a:spLocks noChangeArrowheads="1"/>
          </p:cNvSpPr>
          <p:nvPr/>
        </p:nvSpPr>
        <p:spPr bwMode="auto">
          <a:xfrm>
            <a:off x="1752600" y="3827463"/>
            <a:ext cx="4191000" cy="1751965"/>
          </a:xfrm>
          <a:prstGeom prst="rect">
            <a:avLst/>
          </a:prstGeom>
          <a:solidFill>
            <a:srgbClr val="99FF99"/>
          </a:solidFill>
          <a:ln w="9525">
            <a:noFill/>
            <a:miter lim="800000"/>
          </a:ln>
          <a:effectLst>
            <a:outerShdw dist="107763" dir="8100000" algn="ctr" rotWithShape="0">
              <a:schemeClr val="bg2"/>
            </a:outerShdw>
          </a:effectLst>
        </p:spPr>
        <p:txBody>
          <a:bodyPr>
            <a:spAutoFit/>
          </a:bodyPr>
          <a:lstStyle/>
          <a:p>
            <a:pPr marL="0" marR="0" lvl="0" indent="0" algn="l" defTabSz="914400" rtl="0" eaLnBrk="1" fontAlgn="base" latinLnBrk="0" hangingPunct="1">
              <a:lnSpc>
                <a:spcPct val="90000"/>
              </a:lnSpc>
              <a:spcBef>
                <a:spcPct val="20000"/>
              </a:spcBef>
              <a:spcAft>
                <a:spcPct val="0"/>
              </a:spcAft>
              <a:buClrTx/>
              <a:buSzPct val="80000"/>
              <a:buFontTx/>
              <a:buNone/>
              <a:defRPr/>
            </a:pPr>
            <a:r>
              <a:rPr kumimoji="1" lang="en-US" altLang="zh-CN" sz="2400" b="1" i="0" u="none" strike="noStrike" kern="1200" cap="none" spc="0" normalizeH="0" baseline="0" noProof="0">
                <a:ln>
                  <a:noFill/>
                </a:ln>
                <a:solidFill>
                  <a:srgbClr val="000066"/>
                </a:solidFill>
                <a:effectLst/>
                <a:uLnTx/>
                <a:uFillTx/>
                <a:latin typeface="Arial" panose="020b0604020202020204" pitchFamily="34" charset="0"/>
                <a:ea typeface="楷体_GB2312" pitchFamily="1" charset="-122"/>
                <a:cs typeface="+mn-cs"/>
              </a:rPr>
              <a:t>⑴</a:t>
            </a:r>
            <a:r>
              <a:rPr kumimoji="1" lang="zh-CN" altLang="en-US" sz="2400" b="1" i="0" u="none" strike="noStrike" kern="1200" cap="none" spc="0" normalizeH="0" baseline="0" noProof="0">
                <a:ln>
                  <a:noFill/>
                </a:ln>
                <a:solidFill>
                  <a:srgbClr val="000066"/>
                </a:solidFill>
                <a:effectLst/>
                <a:uLnTx/>
                <a:uFillTx/>
                <a:latin typeface="Arial" panose="020b0604020202020204" pitchFamily="34" charset="0"/>
                <a:ea typeface="楷体_GB2312" pitchFamily="1" charset="-122"/>
                <a:cs typeface="+mn-cs"/>
              </a:rPr>
              <a:t>借喻是以喻体代本体，说的是喻体，要</a:t>
            </a:r>
            <a:r>
              <a:rPr kumimoji="1" lang="zh-CN" altLang="en-US" sz="2400" b="1" i="0" u="none" strike="noStrike" kern="1200" cap="none" spc="0" normalizeH="0" baseline="0" noProof="0">
                <a:ln>
                  <a:noFill/>
                </a:ln>
                <a:solidFill>
                  <a:srgbClr val="0000FF"/>
                </a:solidFill>
                <a:effectLst/>
                <a:uLnTx/>
                <a:uFillTx/>
                <a:latin typeface="Arial" panose="020b0604020202020204" pitchFamily="34" charset="0"/>
                <a:ea typeface="楷体_GB2312" pitchFamily="1" charset="-122"/>
                <a:cs typeface="+mn-cs"/>
              </a:rPr>
              <a:t>表达</a:t>
            </a:r>
            <a:r>
              <a:rPr kumimoji="1" lang="zh-CN" altLang="en-US" sz="2400" b="1" i="0" u="none" strike="noStrike" kern="1200" cap="none" spc="0" normalizeH="0" baseline="0" noProof="0">
                <a:ln>
                  <a:noFill/>
                </a:ln>
                <a:solidFill>
                  <a:srgbClr val="000066"/>
                </a:solidFill>
                <a:effectLst/>
                <a:uLnTx/>
                <a:uFillTx/>
                <a:latin typeface="Arial" panose="020b0604020202020204" pitchFamily="34" charset="0"/>
                <a:ea typeface="楷体_GB2312" pitchFamily="1" charset="-122"/>
                <a:cs typeface="+mn-cs"/>
              </a:rPr>
              <a:t>的是本体事物，是比喻与被比喻的关系，</a:t>
            </a:r>
            <a:r>
              <a:rPr kumimoji="1" lang="zh-CN" altLang="en-US" sz="2400" b="1" i="0" u="none" strike="noStrike" kern="1200" cap="none" spc="0" normalizeH="0" baseline="0" noProof="0">
                <a:ln>
                  <a:noFill/>
                </a:ln>
                <a:solidFill>
                  <a:srgbClr val="0000FF"/>
                </a:solidFill>
                <a:effectLst/>
                <a:uLnTx/>
                <a:uFillTx/>
                <a:latin typeface="Arial" panose="020b0604020202020204" pitchFamily="34" charset="0"/>
                <a:ea typeface="楷体_GB2312" pitchFamily="1" charset="-122"/>
                <a:cs typeface="+mn-cs"/>
              </a:rPr>
              <a:t>目的</a:t>
            </a:r>
            <a:r>
              <a:rPr kumimoji="1" lang="zh-CN" altLang="en-US" sz="2400" b="1" i="0" u="none" strike="noStrike" kern="1200" cap="none" spc="0" normalizeH="0" baseline="0" noProof="0">
                <a:ln>
                  <a:noFill/>
                </a:ln>
                <a:solidFill>
                  <a:srgbClr val="000066"/>
                </a:solidFill>
                <a:effectLst/>
                <a:uLnTx/>
                <a:uFillTx/>
                <a:latin typeface="Arial" panose="020b0604020202020204" pitchFamily="34" charset="0"/>
                <a:ea typeface="楷体_GB2312" pitchFamily="1" charset="-122"/>
                <a:cs typeface="+mn-cs"/>
              </a:rPr>
              <a:t>在于使抽象深奥的事物表达的具体、生动、简洁；</a:t>
            </a:r>
            <a:endParaRPr kumimoji="1" lang="zh-CN" altLang="en-US" sz="2400" b="1" i="0" u="none" strike="noStrike" kern="1200" cap="none" spc="0" normalizeH="0" baseline="0" noProof="0">
              <a:ln>
                <a:noFill/>
              </a:ln>
              <a:solidFill>
                <a:srgbClr val="000066"/>
              </a:solidFill>
              <a:effectLst/>
              <a:uLnTx/>
              <a:uFillTx/>
              <a:latin typeface="Arial" panose="020b0604020202020204" pitchFamily="34" charset="0"/>
              <a:ea typeface="楷体_GB2312" pitchFamily="1" charset="-122"/>
              <a:cs typeface="+mn-cs"/>
            </a:endParaRPr>
          </a:p>
        </p:txBody>
      </p:sp>
      <p:sp>
        <p:nvSpPr>
          <p:cNvPr id="7173" name="Rectangle 5" descr="白色大理石"/>
          <p:cNvSpPr/>
          <p:nvPr/>
        </p:nvSpPr>
        <p:spPr>
          <a:xfrm>
            <a:off x="2209800" y="2971800"/>
            <a:ext cx="2468880" cy="368300"/>
          </a:xfrm>
          <a:prstGeom prst="rect">
            <a:avLst/>
          </a:prstGeom>
          <a:blipFill rotWithShape="0">
            <a:blip r:embed="rId2"/>
            <a:stretch>
              <a:fillRect/>
            </a:stretch>
          </a:blipFill>
          <a:ln w="9525">
            <a:noFill/>
          </a:ln>
        </p:spPr>
        <p:txBody>
          <a:bodyPr wrap="none">
            <a:spAutoFit/>
          </a:bodyPr>
          <a:lstStyle/>
          <a:p>
            <a:pPr>
              <a:spcBef>
                <a:spcPct val="20000"/>
              </a:spcBef>
              <a:buSzPct val="80000"/>
            </a:pPr>
            <a:r>
              <a:rPr lang="zh-CN" altLang="en-US">
                <a:solidFill>
                  <a:srgbClr val="000066"/>
                </a:solidFill>
                <a:latin typeface="Arial" panose="020b0604020202020204" pitchFamily="34" charset="0"/>
                <a:ea typeface="华文中宋" pitchFamily="2" charset="-122"/>
              </a:rPr>
              <a:t>语义双关和借喻的区别</a:t>
            </a:r>
            <a:endParaRPr lang="zh-CN" altLang="en-US">
              <a:solidFill>
                <a:srgbClr val="000066"/>
              </a:solidFill>
              <a:latin typeface="Arial" panose="020b0604020202020204" pitchFamily="34" charset="0"/>
              <a:ea typeface="华文中宋" pitchFamily="2" charset="-122"/>
            </a:endParaRPr>
          </a:p>
        </p:txBody>
      </p:sp>
      <p:sp>
        <p:nvSpPr>
          <p:cNvPr id="7174" name="Rectangle 6"/>
          <p:cNvSpPr>
            <a:spLocks noChangeArrowheads="1"/>
          </p:cNvSpPr>
          <p:nvPr/>
        </p:nvSpPr>
        <p:spPr bwMode="auto">
          <a:xfrm>
            <a:off x="6172200" y="3810000"/>
            <a:ext cx="4191000" cy="1751965"/>
          </a:xfrm>
          <a:prstGeom prst="rect">
            <a:avLst/>
          </a:prstGeom>
          <a:solidFill>
            <a:srgbClr val="FFFF99"/>
          </a:solidFill>
          <a:ln w="9525">
            <a:noFill/>
            <a:miter lim="800000"/>
          </a:ln>
          <a:effectLst>
            <a:outerShdw dist="107763" dir="2700000" algn="ctr" rotWithShape="0">
              <a:srgbClr val="CC3300"/>
            </a:outerShdw>
          </a:effectLst>
        </p:spPr>
        <p:txBody>
          <a:bodyPr>
            <a:spAutoFit/>
          </a:bodyPr>
          <a:lstStyle/>
          <a:p>
            <a:pPr marL="0" marR="0" lvl="0" indent="0" algn="l" defTabSz="914400" rtl="0" eaLnBrk="1" fontAlgn="base" latinLnBrk="0" hangingPunct="1">
              <a:lnSpc>
                <a:spcPct val="90000"/>
              </a:lnSpc>
              <a:spcBef>
                <a:spcPct val="20000"/>
              </a:spcBef>
              <a:spcAft>
                <a:spcPct val="0"/>
              </a:spcAft>
              <a:buClrTx/>
              <a:buSzPct val="80000"/>
              <a:buFontTx/>
              <a:buNone/>
              <a:defRPr/>
            </a:pPr>
            <a:r>
              <a:rPr kumimoji="1" lang="en-US" altLang="zh-CN" sz="2400" b="1" i="0" u="none" strike="noStrike" kern="1200" cap="none" spc="0" normalizeH="0" baseline="0" noProof="0">
                <a:ln>
                  <a:noFill/>
                </a:ln>
                <a:solidFill>
                  <a:srgbClr val="000066"/>
                </a:solidFill>
                <a:effectLst/>
                <a:uLnTx/>
                <a:uFillTx/>
                <a:latin typeface="Arial" panose="020b0604020202020204" pitchFamily="34" charset="0"/>
                <a:ea typeface="楷体_GB2312" pitchFamily="1" charset="-122"/>
                <a:cs typeface="+mn-cs"/>
              </a:rPr>
              <a:t>⑵</a:t>
            </a:r>
            <a:r>
              <a:rPr kumimoji="1" lang="zh-CN" altLang="en-US" sz="2400" b="1" i="0" u="none" strike="noStrike" kern="1200" cap="none" spc="0" normalizeH="0" baseline="0" noProof="0">
                <a:ln>
                  <a:noFill/>
                </a:ln>
                <a:solidFill>
                  <a:srgbClr val="000066"/>
                </a:solidFill>
                <a:effectLst/>
                <a:uLnTx/>
                <a:uFillTx/>
                <a:latin typeface="Arial" panose="020b0604020202020204" pitchFamily="34" charset="0"/>
                <a:ea typeface="楷体_GB2312" pitchFamily="1" charset="-122"/>
                <a:cs typeface="+mn-cs"/>
              </a:rPr>
              <a:t>语义双关</a:t>
            </a:r>
            <a:r>
              <a:rPr kumimoji="1" lang="zh-CN" altLang="en-US" sz="2400" b="1" i="0" u="none" strike="noStrike" kern="1200" cap="none" spc="0" normalizeH="0" baseline="0" noProof="0">
                <a:ln>
                  <a:noFill/>
                </a:ln>
                <a:solidFill>
                  <a:srgbClr val="0000FF"/>
                </a:solidFill>
                <a:effectLst/>
                <a:uLnTx/>
                <a:uFillTx/>
                <a:latin typeface="Arial" panose="020b0604020202020204" pitchFamily="34" charset="0"/>
                <a:ea typeface="楷体_GB2312" pitchFamily="1" charset="-122"/>
                <a:cs typeface="+mn-cs"/>
              </a:rPr>
              <a:t>表达</a:t>
            </a:r>
            <a:r>
              <a:rPr kumimoji="1" lang="zh-CN" altLang="en-US" sz="2400" b="1" i="0" u="none" strike="noStrike" kern="1200" cap="none" spc="0" normalizeH="0" baseline="0" noProof="0">
                <a:ln>
                  <a:noFill/>
                </a:ln>
                <a:solidFill>
                  <a:srgbClr val="000066"/>
                </a:solidFill>
                <a:effectLst/>
                <a:uLnTx/>
                <a:uFillTx/>
                <a:latin typeface="Arial" panose="020b0604020202020204" pitchFamily="34" charset="0"/>
                <a:ea typeface="楷体_GB2312" pitchFamily="1" charset="-122"/>
                <a:cs typeface="+mn-cs"/>
              </a:rPr>
              <a:t>的是两种意思，借一个词语或句子的意义关顾两个事物，表里意思不一，</a:t>
            </a:r>
            <a:r>
              <a:rPr kumimoji="1" lang="zh-CN" altLang="en-US" sz="2400" b="1" i="0" u="none" strike="noStrike" kern="1200" cap="none" spc="0" normalizeH="0" baseline="0" noProof="0">
                <a:ln>
                  <a:noFill/>
                </a:ln>
                <a:solidFill>
                  <a:srgbClr val="0000FF"/>
                </a:solidFill>
                <a:effectLst/>
                <a:uLnTx/>
                <a:uFillTx/>
                <a:latin typeface="Arial" panose="020b0604020202020204" pitchFamily="34" charset="0"/>
                <a:ea typeface="楷体_GB2312" pitchFamily="1" charset="-122"/>
                <a:cs typeface="+mn-cs"/>
              </a:rPr>
              <a:t>目的</a:t>
            </a:r>
            <a:r>
              <a:rPr kumimoji="1" lang="zh-CN" altLang="en-US" sz="2400" b="1" i="0" u="none" strike="noStrike" kern="1200" cap="none" spc="0" normalizeH="0" baseline="0" noProof="0">
                <a:ln>
                  <a:noFill/>
                </a:ln>
                <a:solidFill>
                  <a:srgbClr val="000066"/>
                </a:solidFill>
                <a:effectLst/>
                <a:uLnTx/>
                <a:uFillTx/>
                <a:latin typeface="Arial" panose="020b0604020202020204" pitchFamily="34" charset="0"/>
                <a:ea typeface="楷体_GB2312" pitchFamily="1" charset="-122"/>
                <a:cs typeface="+mn-cs"/>
              </a:rPr>
              <a:t>在于收到含蓄委婉、幽默风趣的效果。</a:t>
            </a:r>
            <a:endParaRPr kumimoji="1" lang="zh-CN" altLang="en-US" sz="2400" b="1" i="0" u="none" strike="noStrike" kern="1200" cap="none" spc="0" normalizeH="0" baseline="0" noProof="0">
              <a:ln>
                <a:noFill/>
              </a:ln>
              <a:solidFill>
                <a:srgbClr val="000066"/>
              </a:solidFill>
              <a:effectLst/>
              <a:uLnTx/>
              <a:uFillTx/>
              <a:latin typeface="Arial" panose="020b0604020202020204" pitchFamily="34" charset="0"/>
              <a:ea typeface="楷体_GB2312" pitchFamily="1"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box(in)">
                                      <p:cBhvr>
                                        <p:cTn id="7" dur="500"/>
                                        <p:tgtEl>
                                          <p:spTgt spid="7171">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7171">
                                            <p:txEl>
                                              <p:pRg st="1" end="1"/>
                                            </p:txEl>
                                          </p:spTgt>
                                        </p:tgtEl>
                                        <p:attrNameLst>
                                          <p:attrName>style.visibility</p:attrName>
                                        </p:attrNameLst>
                                      </p:cBhvr>
                                      <p:to>
                                        <p:strVal val="visible"/>
                                      </p:to>
                                    </p:set>
                                    <p:animEffect transition="in" filter="box(in)">
                                      <p:cBhvr>
                                        <p:cTn id="12" dur="500"/>
                                        <p:tgtEl>
                                          <p:spTgt spid="7171">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7173"/>
                                        </p:tgtEl>
                                        <p:attrNameLst>
                                          <p:attrName>style.visibility</p:attrName>
                                        </p:attrNameLst>
                                      </p:cBhvr>
                                      <p:to>
                                        <p:strVal val="visible"/>
                                      </p:to>
                                    </p:set>
                                    <p:animEffect transition="in" filter="box(in)">
                                      <p:cBhvr>
                                        <p:cTn id="17" dur="500"/>
                                        <p:tgtEl>
                                          <p:spTgt spid="717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7172"/>
                                        </p:tgtEl>
                                        <p:attrNameLst>
                                          <p:attrName>style.visibility</p:attrName>
                                        </p:attrNameLst>
                                      </p:cBhvr>
                                      <p:to>
                                        <p:strVal val="visible"/>
                                      </p:to>
                                    </p:set>
                                    <p:animEffect transition="in" filter="box(in)">
                                      <p:cBhvr>
                                        <p:cTn id="22" dur="500"/>
                                        <p:tgtEl>
                                          <p:spTgt spid="717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7174"/>
                                        </p:tgtEl>
                                        <p:attrNameLst>
                                          <p:attrName>style.visibility</p:attrName>
                                        </p:attrNameLst>
                                      </p:cBhvr>
                                      <p:to>
                                        <p:strVal val="visible"/>
                                      </p:to>
                                    </p:set>
                                    <p:animEffect transition="in" filter="box(in)">
                                      <p:cBhvr>
                                        <p:cTn id="27" dur="500"/>
                                        <p:tgtEl>
                                          <p:spTgt spid="7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uiExpand="1" build="p"/>
      <p:bldP spid="7172" grpId="0"/>
      <p:bldP spid="7173" grpId="0"/>
      <p:bldP spid="7174" grpId="0"/>
    </p:bldLst>
  </p:timing>
</p:sld>
</file>

<file path=ppt/slides/slide10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Rectangle 2"/>
          <p:cNvSpPr txBox="1">
            <a:spLocks noChangeArrowheads="1"/>
          </p:cNvSpPr>
          <p:nvPr/>
        </p:nvSpPr>
        <p:spPr>
          <a:xfrm>
            <a:off x="1738948" y="142875"/>
            <a:ext cx="1808480" cy="534035"/>
          </a:xfrm>
          <a:prstGeom prst="rect">
            <a:avLst/>
          </a:prstGeom>
          <a:gradFill rotWithShape="0">
            <a:gsLst>
              <a:gs pos="0">
                <a:srgbClr val="006699"/>
              </a:gs>
              <a:gs pos="9500">
                <a:srgbClr val="1170FF"/>
              </a:gs>
              <a:gs pos="14500">
                <a:srgbClr val="3333CC"/>
              </a:gs>
              <a:gs pos="20000">
                <a:srgbClr val="2E6792"/>
              </a:gs>
              <a:gs pos="26500">
                <a:srgbClr val="9999FF"/>
              </a:gs>
              <a:gs pos="42000">
                <a:srgbClr val="00CCCC"/>
              </a:gs>
              <a:gs pos="50000">
                <a:srgbClr val="3399FF"/>
              </a:gs>
              <a:gs pos="58000">
                <a:srgbClr val="00CCCC"/>
              </a:gs>
              <a:gs pos="73500">
                <a:srgbClr val="9999FF"/>
              </a:gs>
              <a:gs pos="80000">
                <a:srgbClr val="2E6792"/>
              </a:gs>
              <a:gs pos="85501">
                <a:srgbClr val="3333CC"/>
              </a:gs>
              <a:gs pos="90500">
                <a:srgbClr val="1170FF"/>
              </a:gs>
              <a:gs pos="100000">
                <a:srgbClr val="006699"/>
              </a:gs>
            </a:gsLst>
            <a:lin ang="18900000" scaled="1"/>
          </a:gradFill>
        </p:spPr>
        <p:txBody>
          <a:bodyPr wrap="none">
            <a:spAutoFit/>
          </a:bodyPr>
          <a:lstStyle/>
          <a:p>
            <a:pPr marL="914400" marR="0" indent="-914400" algn="ctr" defTabSz="914400">
              <a:lnSpc>
                <a:spcPct val="90000"/>
              </a:lnSpc>
              <a:spcBef>
                <a:spcPct val="20000"/>
              </a:spcBef>
              <a:buClrTx/>
              <a:buSzPct val="80000"/>
              <a:buFontTx/>
              <a:buNone/>
              <a:defRPr/>
            </a:pPr>
            <a:r>
              <a:rPr kumimoji="0" lang="zh-CN" altLang="en-US" sz="3200" kern="0" cap="none" spc="0" normalizeH="0" baseline="0" noProof="0">
                <a:solidFill>
                  <a:srgbClr val="FFFF00"/>
                </a:solidFill>
                <a:latin typeface="+mj-lt"/>
                <a:ea typeface="华文中宋" pitchFamily="2" charset="-122"/>
                <a:cs typeface="+mj-cs"/>
                <a:sym typeface="Calibri" panose="020f0502020204030204" charset="0"/>
              </a:rPr>
              <a:t>三、反语</a:t>
            </a:r>
            <a:endParaRPr kumimoji="0" lang="zh-CN" altLang="en-US" sz="3200" kern="0" cap="none" spc="0" normalizeH="0" baseline="0" noProof="0">
              <a:solidFill>
                <a:srgbClr val="FFFF00"/>
              </a:solidFill>
              <a:latin typeface="+mj-lt"/>
              <a:ea typeface="华文中宋" pitchFamily="2" charset="-122"/>
              <a:cs typeface="+mj-cs"/>
              <a:sym typeface="Calibri" panose="020f0502020204030204" charset="0"/>
            </a:endParaRPr>
          </a:p>
        </p:txBody>
      </p:sp>
      <p:sp>
        <p:nvSpPr>
          <p:cNvPr id="9" name="Rectangle 3"/>
          <p:cNvSpPr txBox="1">
            <a:spLocks noChangeArrowheads="1"/>
          </p:cNvSpPr>
          <p:nvPr/>
        </p:nvSpPr>
        <p:spPr>
          <a:xfrm>
            <a:off x="6629400" y="5562600"/>
            <a:ext cx="3733800" cy="762000"/>
          </a:xfrm>
          <a:prstGeom prst="rect">
            <a:avLst/>
          </a:prstGeom>
          <a:solidFill>
            <a:srgbClr val="CCECFF"/>
          </a:solidFill>
        </p:spPr>
        <p:txBody>
          <a:bodyPr/>
          <a:lstStyle/>
          <a:p>
            <a:pPr marR="0" defTabSz="914400">
              <a:lnSpc>
                <a:spcPct val="90000"/>
              </a:lnSpc>
              <a:spcBef>
                <a:spcPct val="20000"/>
              </a:spcBef>
              <a:buClrTx/>
              <a:buSzTx/>
              <a:buFont typeface="Arial" panose="020b0604020202020204" pitchFamily="34" charset="0"/>
              <a:buChar char="•"/>
              <a:defRPr/>
            </a:pPr>
            <a:r>
              <a:rPr kumimoji="0" lang="en-US" altLang="zh-CN" b="1" kern="0" cap="none" spc="0" normalizeH="0" baseline="0" noProof="0">
                <a:latin typeface="+mn-lt"/>
                <a:ea typeface="+mn-ea"/>
                <a:cs typeface="+mn-cs"/>
                <a:sym typeface="Calibri" panose="020f0502020204030204" charset="0"/>
              </a:rPr>
              <a:t>2.</a:t>
            </a:r>
            <a:r>
              <a:rPr kumimoji="0" lang="zh-CN" altLang="en-US" b="1" kern="0" cap="none" spc="0" normalizeH="0" baseline="0" noProof="0">
                <a:latin typeface="+mn-lt"/>
                <a:ea typeface="+mn-ea"/>
                <a:cs typeface="+mn-cs"/>
                <a:sym typeface="Calibri" panose="020f0502020204030204" charset="0"/>
              </a:rPr>
              <a:t>运用反语应该力求鲜明，切忌含混。</a:t>
            </a:r>
            <a:endParaRPr kumimoji="0" lang="zh-CN" altLang="en-US" b="1" kern="0" cap="none" spc="0" normalizeH="0" baseline="0" noProof="0">
              <a:latin typeface="+mn-lt"/>
              <a:ea typeface="+mn-ea"/>
              <a:cs typeface="+mn-cs"/>
              <a:sym typeface="Calibri" panose="020f0502020204030204" charset="0"/>
            </a:endParaRPr>
          </a:p>
        </p:txBody>
      </p:sp>
      <p:sp>
        <p:nvSpPr>
          <p:cNvPr id="10" name="Rectangle 4"/>
          <p:cNvSpPr/>
          <p:nvPr/>
        </p:nvSpPr>
        <p:spPr>
          <a:xfrm>
            <a:off x="3962400" y="71438"/>
            <a:ext cx="6629400" cy="645160"/>
          </a:xfrm>
          <a:prstGeom prst="rect">
            <a:avLst/>
          </a:prstGeom>
          <a:noFill/>
          <a:ln w="9525">
            <a:noFill/>
          </a:ln>
        </p:spPr>
        <p:txBody>
          <a:bodyPr>
            <a:spAutoFit/>
          </a:bodyPr>
          <a:lstStyle/>
          <a:p>
            <a:pPr>
              <a:spcBef>
                <a:spcPct val="20000"/>
              </a:spcBef>
              <a:buSzPct val="80000"/>
            </a:pPr>
            <a:r>
              <a:rPr lang="zh-CN" altLang="en-US">
                <a:solidFill>
                  <a:srgbClr val="000066"/>
                </a:solidFill>
                <a:latin typeface="Arial" panose="020b0604020202020204" pitchFamily="34" charset="0"/>
                <a:ea typeface="华文中宋" pitchFamily="2" charset="-122"/>
              </a:rPr>
              <a:t>故意使用与本来意思相反的词语或句子来表达本意，这种辞格叫反语，也叫</a:t>
            </a:r>
            <a:r>
              <a:rPr lang="zh-CN" altLang="en-US">
                <a:solidFill>
                  <a:srgbClr val="000066"/>
                </a:solidFill>
                <a:latin typeface="Times New Roman" panose="02020603050405020304" pitchFamily="18" charset="0"/>
                <a:ea typeface="华文中宋" pitchFamily="2" charset="-122"/>
              </a:rPr>
              <a:t>“</a:t>
            </a:r>
            <a:r>
              <a:rPr lang="zh-CN" altLang="en-US">
                <a:solidFill>
                  <a:srgbClr val="000066"/>
                </a:solidFill>
                <a:latin typeface="Arial" panose="020b0604020202020204" pitchFamily="34" charset="0"/>
                <a:ea typeface="华文中宋" pitchFamily="2" charset="-122"/>
              </a:rPr>
              <a:t>倒反</a:t>
            </a:r>
            <a:r>
              <a:rPr lang="zh-CN" altLang="en-US">
                <a:solidFill>
                  <a:srgbClr val="000066"/>
                </a:solidFill>
                <a:latin typeface="Times New Roman" panose="02020603050405020304" pitchFamily="18" charset="0"/>
                <a:ea typeface="华文中宋" pitchFamily="2" charset="-122"/>
              </a:rPr>
              <a:t>”</a:t>
            </a:r>
            <a:r>
              <a:rPr lang="zh-CN" altLang="en-US">
                <a:solidFill>
                  <a:srgbClr val="000066"/>
                </a:solidFill>
                <a:latin typeface="Arial" panose="020b0604020202020204" pitchFamily="34" charset="0"/>
                <a:ea typeface="华文中宋" pitchFamily="2" charset="-122"/>
              </a:rPr>
              <a:t>、</a:t>
            </a:r>
            <a:r>
              <a:rPr lang="zh-CN" altLang="en-US">
                <a:solidFill>
                  <a:srgbClr val="000066"/>
                </a:solidFill>
                <a:latin typeface="Times New Roman" panose="02020603050405020304" pitchFamily="18" charset="0"/>
                <a:ea typeface="华文中宋" pitchFamily="2" charset="-122"/>
              </a:rPr>
              <a:t>“</a:t>
            </a:r>
            <a:r>
              <a:rPr lang="zh-CN" altLang="en-US">
                <a:solidFill>
                  <a:srgbClr val="000066"/>
                </a:solidFill>
                <a:latin typeface="Arial" panose="020b0604020202020204" pitchFamily="34" charset="0"/>
                <a:ea typeface="华文中宋" pitchFamily="2" charset="-122"/>
              </a:rPr>
              <a:t>反话</a:t>
            </a:r>
            <a:r>
              <a:rPr lang="zh-CN" altLang="en-US">
                <a:solidFill>
                  <a:srgbClr val="000066"/>
                </a:solidFill>
                <a:latin typeface="Times New Roman" panose="02020603050405020304" pitchFamily="18" charset="0"/>
                <a:ea typeface="华文中宋" pitchFamily="2" charset="-122"/>
              </a:rPr>
              <a:t>”</a:t>
            </a:r>
            <a:r>
              <a:rPr lang="zh-CN" altLang="en-US">
                <a:solidFill>
                  <a:srgbClr val="000066"/>
                </a:solidFill>
                <a:latin typeface="Arial" panose="020b0604020202020204" pitchFamily="34" charset="0"/>
                <a:ea typeface="华文中宋" pitchFamily="2" charset="-122"/>
              </a:rPr>
              <a:t>。</a:t>
            </a:r>
            <a:endParaRPr lang="zh-CN" altLang="en-US">
              <a:solidFill>
                <a:srgbClr val="000066"/>
              </a:solidFill>
              <a:latin typeface="Arial" panose="020b0604020202020204" pitchFamily="34" charset="0"/>
              <a:ea typeface="华文中宋" pitchFamily="2" charset="-122"/>
            </a:endParaRPr>
          </a:p>
        </p:txBody>
      </p:sp>
      <p:sp>
        <p:nvSpPr>
          <p:cNvPr id="11" name="Rectangle 5" descr="紫色网格"/>
          <p:cNvSpPr/>
          <p:nvPr/>
        </p:nvSpPr>
        <p:spPr>
          <a:xfrm>
            <a:off x="1752600" y="1000125"/>
            <a:ext cx="3027680" cy="583565"/>
          </a:xfrm>
          <a:prstGeom prst="rect">
            <a:avLst/>
          </a:prstGeom>
          <a:blipFill rotWithShape="0">
            <a:blip r:embed="rId2"/>
            <a:stretch>
              <a:fillRect/>
            </a:stretch>
          </a:blipFill>
          <a:ln w="9525">
            <a:noFill/>
          </a:ln>
        </p:spPr>
        <p:txBody>
          <a:bodyPr wrap="none">
            <a:spAutoFit/>
          </a:bodyPr>
          <a:lstStyle/>
          <a:p>
            <a:pPr>
              <a:spcBef>
                <a:spcPct val="20000"/>
              </a:spcBef>
              <a:buSzPct val="80000"/>
            </a:pPr>
            <a:r>
              <a:rPr lang="zh-CN" altLang="en-US" sz="3200">
                <a:solidFill>
                  <a:srgbClr val="FFFF99"/>
                </a:solidFill>
                <a:latin typeface="Arial" panose="020b0604020202020204" pitchFamily="34" charset="0"/>
                <a:ea typeface="华文中宋" pitchFamily="2" charset="-122"/>
              </a:rPr>
              <a:t>反语的基本类型</a:t>
            </a:r>
            <a:endParaRPr lang="zh-CN" altLang="en-US" sz="3200">
              <a:solidFill>
                <a:srgbClr val="FFFF99"/>
              </a:solidFill>
              <a:latin typeface="Arial" panose="020b0604020202020204" pitchFamily="34" charset="0"/>
              <a:ea typeface="华文中宋" pitchFamily="2" charset="-122"/>
            </a:endParaRPr>
          </a:p>
        </p:txBody>
      </p:sp>
      <p:sp>
        <p:nvSpPr>
          <p:cNvPr id="12" name="Rectangle 6"/>
          <p:cNvSpPr/>
          <p:nvPr/>
        </p:nvSpPr>
        <p:spPr>
          <a:xfrm>
            <a:off x="1814513" y="1785938"/>
            <a:ext cx="2071687" cy="583565"/>
          </a:xfrm>
          <a:prstGeom prst="rect">
            <a:avLst/>
          </a:prstGeom>
          <a:solidFill>
            <a:srgbClr val="FFCCCC"/>
          </a:solidFill>
          <a:ln w="9525">
            <a:noFill/>
          </a:ln>
        </p:spPr>
        <p:txBody>
          <a:bodyPr>
            <a:spAutoFit/>
          </a:bodyPr>
          <a:lstStyle/>
          <a:p>
            <a:pPr>
              <a:spcBef>
                <a:spcPct val="50000"/>
              </a:spcBef>
              <a:buSzPct val="80000"/>
            </a:pPr>
            <a:r>
              <a:rPr lang="zh-CN" altLang="en-US" sz="3200">
                <a:solidFill>
                  <a:srgbClr val="000066"/>
                </a:solidFill>
                <a:latin typeface="Arial" panose="020b0604020202020204" pitchFamily="34" charset="0"/>
                <a:ea typeface="华文中宋" pitchFamily="2" charset="-122"/>
              </a:rPr>
              <a:t>以正当反</a:t>
            </a:r>
            <a:endParaRPr lang="zh-CN" altLang="en-US" sz="3200">
              <a:solidFill>
                <a:srgbClr val="000066"/>
              </a:solidFill>
              <a:latin typeface="Arial" panose="020b0604020202020204" pitchFamily="34" charset="0"/>
              <a:ea typeface="华文中宋" pitchFamily="2" charset="-122"/>
            </a:endParaRPr>
          </a:p>
        </p:txBody>
      </p:sp>
      <p:sp>
        <p:nvSpPr>
          <p:cNvPr id="13" name="Rectangle 7" descr="紫色网格"/>
          <p:cNvSpPr/>
          <p:nvPr/>
        </p:nvSpPr>
        <p:spPr>
          <a:xfrm>
            <a:off x="1676400" y="4800600"/>
            <a:ext cx="4246880" cy="583565"/>
          </a:xfrm>
          <a:prstGeom prst="rect">
            <a:avLst/>
          </a:prstGeom>
          <a:blipFill rotWithShape="0">
            <a:blip r:embed="rId2"/>
            <a:stretch>
              <a:fillRect/>
            </a:stretch>
          </a:blipFill>
          <a:ln w="9525">
            <a:noFill/>
          </a:ln>
        </p:spPr>
        <p:txBody>
          <a:bodyPr wrap="none">
            <a:spAutoFit/>
          </a:bodyPr>
          <a:lstStyle/>
          <a:p>
            <a:pPr>
              <a:spcBef>
                <a:spcPct val="20000"/>
              </a:spcBef>
              <a:buSzPct val="80000"/>
            </a:pPr>
            <a:r>
              <a:rPr lang="zh-CN" altLang="en-US" sz="3200">
                <a:solidFill>
                  <a:srgbClr val="FFFF99"/>
                </a:solidFill>
                <a:latin typeface="Arial" panose="020b0604020202020204" pitchFamily="34" charset="0"/>
                <a:ea typeface="华文中宋" pitchFamily="2" charset="-122"/>
              </a:rPr>
              <a:t>运用反语要注意的问题</a:t>
            </a:r>
            <a:endParaRPr lang="zh-CN" altLang="en-US" sz="3200">
              <a:solidFill>
                <a:srgbClr val="FFFF99"/>
              </a:solidFill>
              <a:latin typeface="Arial" panose="020b0604020202020204" pitchFamily="34" charset="0"/>
              <a:ea typeface="华文中宋" pitchFamily="2" charset="-122"/>
            </a:endParaRPr>
          </a:p>
        </p:txBody>
      </p:sp>
      <p:sp>
        <p:nvSpPr>
          <p:cNvPr id="14" name="Rectangle 8"/>
          <p:cNvSpPr>
            <a:spLocks noChangeArrowheads="1"/>
          </p:cNvSpPr>
          <p:nvPr/>
        </p:nvSpPr>
        <p:spPr bwMode="auto">
          <a:xfrm>
            <a:off x="3886200" y="1571625"/>
            <a:ext cx="6477000" cy="3261360"/>
          </a:xfrm>
          <a:prstGeom prst="rect">
            <a:avLst/>
          </a:prstGeom>
          <a:noFill/>
          <a:ln w="9525">
            <a:noFill/>
            <a:miter lim="800000"/>
          </a:ln>
        </p:spPr>
        <p:txBody>
          <a:bodyPr>
            <a:spAutoFit/>
          </a:bodyPr>
          <a:lstStyle/>
          <a:p>
            <a:pPr marL="0" marR="0" lvl="0" indent="0" algn="just" defTabSz="914400" rtl="0" eaLnBrk="1" fontAlgn="base" latinLnBrk="0" hangingPunct="1">
              <a:lnSpc>
                <a:spcPct val="100000"/>
              </a:lnSpc>
              <a:spcBef>
                <a:spcPct val="0"/>
              </a:spcBef>
              <a:spcAft>
                <a:spcPct val="0"/>
              </a:spcAft>
              <a:buClrTx/>
              <a:buSzTx/>
              <a:buFontTx/>
              <a:buBlip>
                <a:blip r:embed="rId3"/>
              </a:buBlip>
              <a:defRPr/>
            </a:pPr>
            <a:r>
              <a:rPr kumimoji="1" lang="zh-CN" altLang="en-US" sz="2200" b="1" i="0" u="none" strike="noStrike" kern="1200" cap="none" spc="0" normalizeH="0" baseline="0" noProof="0">
                <a:ln>
                  <a:noFill/>
                </a:ln>
                <a:solidFill>
                  <a:srgbClr val="000000"/>
                </a:solidFill>
                <a:effectLst/>
                <a:uLnTx/>
                <a:uFillTx/>
                <a:latin typeface="Times New Roman" panose="02020603050405020304" pitchFamily="18" charset="0"/>
                <a:ea typeface="楷体_GB2312" pitchFamily="1" charset="-122"/>
                <a:cs typeface="+mn-cs"/>
              </a:rPr>
              <a:t>有几个“</a:t>
            </a:r>
            <a:r>
              <a:rPr kumimoji="1" lang="zh-CN" altLang="en-US" sz="2200" b="1" i="0" u="none" strike="noStrike" kern="1200" cap="none" spc="0" normalizeH="0" baseline="0" noProof="0">
                <a:ln>
                  <a:noFill/>
                </a:ln>
                <a:solidFill>
                  <a:srgbClr val="FF00FF"/>
                </a:solidFill>
                <a:effectLst/>
                <a:uLnTx/>
                <a:uFillTx/>
                <a:latin typeface="Times New Roman" panose="02020603050405020304" pitchFamily="18" charset="0"/>
                <a:ea typeface="楷体_GB2312" pitchFamily="1" charset="-122"/>
                <a:cs typeface="+mn-cs"/>
              </a:rPr>
              <a:t>慈祥</a:t>
            </a:r>
            <a:r>
              <a:rPr kumimoji="1" lang="zh-CN" altLang="en-US" sz="2200" b="1" i="0" u="none" strike="noStrike" kern="1200" cap="none" spc="0" normalizeH="0" baseline="0" noProof="0">
                <a:ln>
                  <a:noFill/>
                </a:ln>
                <a:solidFill>
                  <a:srgbClr val="000000"/>
                </a:solidFill>
                <a:effectLst/>
                <a:uLnTx/>
                <a:uFillTx/>
                <a:latin typeface="Times New Roman" panose="02020603050405020304" pitchFamily="18" charset="0"/>
                <a:ea typeface="楷体_GB2312" pitchFamily="1" charset="-122"/>
                <a:cs typeface="+mn-cs"/>
              </a:rPr>
              <a:t>的老板到菜场去搜集一些菜叶，用盐一浸，这就是他们难得的佳肴。　</a:t>
            </a:r>
            <a:r>
              <a:rPr kumimoji="1" lang="zh-CN" altLang="en-US" sz="1800" b="1" i="0" u="none" strike="noStrike" kern="1200" cap="none" spc="0" normalizeH="0" baseline="0" noProof="0">
                <a:ln>
                  <a:noFill/>
                </a:ln>
                <a:solidFill>
                  <a:srgbClr val="000000"/>
                </a:solidFill>
                <a:effectLst/>
                <a:uLnTx/>
                <a:uFillTx/>
                <a:latin typeface="Times New Roman" panose="02020603050405020304" pitchFamily="18" charset="0"/>
                <a:ea typeface="楷体_GB2312" pitchFamily="1" charset="-122"/>
                <a:cs typeface="+mn-cs"/>
              </a:rPr>
              <a:t>夏衍</a:t>
            </a:r>
            <a:r>
              <a:rPr kumimoji="1" lang="en-US" altLang="zh-CN" sz="1800" b="1" i="0" u="none" strike="noStrike" kern="1200" cap="none" spc="0" normalizeH="0" baseline="0" noProof="0">
                <a:ln>
                  <a:noFill/>
                </a:ln>
                <a:solidFill>
                  <a:srgbClr val="000000"/>
                </a:solidFill>
                <a:effectLst/>
                <a:uLnTx/>
                <a:uFillTx/>
                <a:latin typeface="Times New Roman" panose="02020603050405020304" pitchFamily="18" charset="0"/>
                <a:ea typeface="楷体_GB2312" pitchFamily="1" charset="-122"/>
                <a:cs typeface="+mn-cs"/>
              </a:rPr>
              <a:t>《</a:t>
            </a:r>
            <a:r>
              <a:rPr kumimoji="1" lang="zh-CN" altLang="en-US" sz="1800" b="1" i="0" u="none" strike="noStrike" kern="1200" cap="none" spc="0" normalizeH="0" baseline="0" noProof="0">
                <a:ln>
                  <a:noFill/>
                </a:ln>
                <a:solidFill>
                  <a:srgbClr val="000000"/>
                </a:solidFill>
                <a:effectLst/>
                <a:uLnTx/>
                <a:uFillTx/>
                <a:latin typeface="Times New Roman" panose="02020603050405020304" pitchFamily="18" charset="0"/>
                <a:ea typeface="楷体_GB2312" pitchFamily="1" charset="-122"/>
                <a:cs typeface="+mn-cs"/>
              </a:rPr>
              <a:t>包身工</a:t>
            </a:r>
            <a:r>
              <a:rPr kumimoji="1" lang="en-US" altLang="zh-CN" sz="1800" b="1" i="0" u="none" strike="noStrike" kern="1200" cap="none" spc="0" normalizeH="0" baseline="0" noProof="0">
                <a:ln>
                  <a:noFill/>
                </a:ln>
                <a:solidFill>
                  <a:srgbClr val="000000"/>
                </a:solidFill>
                <a:effectLst/>
                <a:uLnTx/>
                <a:uFillTx/>
                <a:latin typeface="Times New Roman" panose="02020603050405020304" pitchFamily="18" charset="0"/>
                <a:ea typeface="楷体_GB2312" pitchFamily="1" charset="-122"/>
                <a:cs typeface="+mn-cs"/>
              </a:rPr>
              <a:t>》</a:t>
            </a:r>
            <a:endParaRPr kumimoji="1" lang="en-US" altLang="zh-CN" sz="1800" b="1" i="0" u="none" strike="noStrike" kern="1200" cap="none" spc="0" normalizeH="0" baseline="0" noProof="0">
              <a:ln>
                <a:noFill/>
              </a:ln>
              <a:solidFill>
                <a:srgbClr val="000000"/>
              </a:solidFill>
              <a:effectLst/>
              <a:uLnTx/>
              <a:uFillTx/>
              <a:latin typeface="Times New Roman" panose="02020603050405020304" pitchFamily="18" charset="0"/>
              <a:ea typeface="楷体_GB2312" pitchFamily="1" charset="-122"/>
              <a:cs typeface="+mn-cs"/>
            </a:endParaRPr>
          </a:p>
          <a:p>
            <a:pPr marL="0" marR="0" lvl="0" indent="0" algn="just" defTabSz="914400" rtl="0" eaLnBrk="1" fontAlgn="base" latinLnBrk="0" hangingPunct="1">
              <a:lnSpc>
                <a:spcPct val="100000"/>
              </a:lnSpc>
              <a:spcBef>
                <a:spcPct val="0"/>
              </a:spcBef>
              <a:spcAft>
                <a:spcPct val="0"/>
              </a:spcAft>
              <a:buClrTx/>
              <a:buSzTx/>
              <a:buFontTx/>
              <a:buBlip>
                <a:blip r:embed="rId3"/>
              </a:buBlip>
              <a:defRPr/>
            </a:pPr>
            <a:r>
              <a:rPr kumimoji="1" lang="zh-CN" altLang="en-US" sz="2200" b="1" i="0" u="none" strike="noStrike" kern="1200" cap="none" spc="0" normalizeH="0" baseline="0" noProof="0">
                <a:ln>
                  <a:noFill/>
                </a:ln>
                <a:solidFill>
                  <a:srgbClr val="000000"/>
                </a:solidFill>
                <a:effectLst/>
                <a:uLnTx/>
                <a:uFillTx/>
                <a:latin typeface="Times New Roman" panose="02020603050405020304" pitchFamily="18" charset="0"/>
                <a:ea typeface="楷体_GB2312" pitchFamily="1" charset="-122"/>
                <a:cs typeface="+mn-cs"/>
              </a:rPr>
              <a:t>我告诉您了，根据报纸上官方介绍，他是天底下</a:t>
            </a:r>
            <a:r>
              <a:rPr kumimoji="1" lang="zh-CN" altLang="en-US" sz="2200" b="1" i="0" u="none" strike="noStrike" kern="1200" cap="none" spc="0" normalizeH="0" baseline="0" noProof="0">
                <a:ln>
                  <a:noFill/>
                </a:ln>
                <a:solidFill>
                  <a:srgbClr val="FF00FF"/>
                </a:solidFill>
                <a:effectLst/>
                <a:uLnTx/>
                <a:uFillTx/>
                <a:latin typeface="Times New Roman" panose="02020603050405020304" pitchFamily="18" charset="0"/>
                <a:ea typeface="楷体_GB2312" pitchFamily="1" charset="-122"/>
                <a:cs typeface="+mn-cs"/>
              </a:rPr>
              <a:t>头等大好人</a:t>
            </a:r>
            <a:r>
              <a:rPr kumimoji="1" lang="zh-CN" altLang="en-US" sz="2200" b="1" i="0" u="none" strike="noStrike" kern="1200" cap="none" spc="0" normalizeH="0" baseline="0" noProof="0">
                <a:ln>
                  <a:noFill/>
                </a:ln>
                <a:solidFill>
                  <a:srgbClr val="000000"/>
                </a:solidFill>
                <a:effectLst/>
                <a:uLnTx/>
                <a:uFillTx/>
                <a:latin typeface="Times New Roman" panose="02020603050405020304" pitchFamily="18" charset="0"/>
                <a:ea typeface="楷体_GB2312" pitchFamily="1" charset="-122"/>
                <a:cs typeface="+mn-cs"/>
              </a:rPr>
              <a:t>，浑身上下毫无缺点，连肚脐眼都没了。                               </a:t>
            </a:r>
            <a:r>
              <a:rPr kumimoji="1" lang="zh-CN" altLang="en-US" sz="1800" b="1" i="0" u="none" strike="noStrike" kern="1200" cap="none" spc="0" normalizeH="0" baseline="0" noProof="0">
                <a:ln>
                  <a:noFill/>
                </a:ln>
                <a:solidFill>
                  <a:srgbClr val="000000"/>
                </a:solidFill>
                <a:effectLst/>
                <a:uLnTx/>
                <a:uFillTx/>
                <a:latin typeface="Times New Roman" panose="02020603050405020304" pitchFamily="18" charset="0"/>
                <a:ea typeface="楷体_GB2312" pitchFamily="1" charset="-122"/>
                <a:cs typeface="+mn-cs"/>
              </a:rPr>
              <a:t>宗福先</a:t>
            </a:r>
            <a:r>
              <a:rPr kumimoji="1" lang="en-US" altLang="zh-CN" sz="1800" b="1" i="0" u="none" strike="noStrike" kern="1200" cap="none" spc="0" normalizeH="0" baseline="0" noProof="0">
                <a:ln>
                  <a:noFill/>
                </a:ln>
                <a:solidFill>
                  <a:srgbClr val="000000"/>
                </a:solidFill>
                <a:effectLst/>
                <a:uLnTx/>
                <a:uFillTx/>
                <a:latin typeface="Times New Roman" panose="02020603050405020304" pitchFamily="18" charset="0"/>
                <a:ea typeface="楷体_GB2312" pitchFamily="1" charset="-122"/>
                <a:cs typeface="+mn-cs"/>
              </a:rPr>
              <a:t>《</a:t>
            </a:r>
            <a:r>
              <a:rPr kumimoji="1" lang="zh-CN" altLang="en-US" sz="1800" b="1" i="0" u="none" strike="noStrike" kern="1200" cap="none" spc="0" normalizeH="0" baseline="0" noProof="0">
                <a:ln>
                  <a:noFill/>
                </a:ln>
                <a:solidFill>
                  <a:srgbClr val="000000"/>
                </a:solidFill>
                <a:effectLst/>
                <a:uLnTx/>
                <a:uFillTx/>
                <a:latin typeface="Times New Roman" panose="02020603050405020304" pitchFamily="18" charset="0"/>
                <a:ea typeface="楷体_GB2312" pitchFamily="1" charset="-122"/>
                <a:cs typeface="+mn-cs"/>
              </a:rPr>
              <a:t>于无声处</a:t>
            </a:r>
            <a:r>
              <a:rPr kumimoji="1" lang="en-US" altLang="zh-CN" sz="1800" b="1" i="0" u="none" strike="noStrike" kern="1200" cap="none" spc="0" normalizeH="0" baseline="0" noProof="0">
                <a:ln>
                  <a:noFill/>
                </a:ln>
                <a:solidFill>
                  <a:srgbClr val="000000"/>
                </a:solidFill>
                <a:effectLst/>
                <a:uLnTx/>
                <a:uFillTx/>
                <a:latin typeface="Times New Roman" panose="02020603050405020304" pitchFamily="18" charset="0"/>
                <a:ea typeface="楷体_GB2312" pitchFamily="1" charset="-122"/>
                <a:cs typeface="+mn-cs"/>
              </a:rPr>
              <a:t>》</a:t>
            </a:r>
            <a:endParaRPr kumimoji="1" lang="en-US" altLang="zh-CN" sz="1800" b="1" i="0" u="none" strike="noStrike" kern="1200" cap="none" spc="0" normalizeH="0" baseline="0" noProof="0">
              <a:ln>
                <a:noFill/>
              </a:ln>
              <a:solidFill>
                <a:srgbClr val="000000"/>
              </a:solidFill>
              <a:effectLst/>
              <a:uLnTx/>
              <a:uFillTx/>
              <a:latin typeface="Times New Roman" panose="02020603050405020304" pitchFamily="18" charset="0"/>
              <a:ea typeface="楷体_GB2312" pitchFamily="1" charset="-122"/>
              <a:cs typeface="+mn-cs"/>
            </a:endParaRPr>
          </a:p>
          <a:p>
            <a:pPr marL="0" marR="0" lvl="0" indent="0" algn="just" defTabSz="914400" rtl="0" eaLnBrk="1" fontAlgn="base" latinLnBrk="0" hangingPunct="1">
              <a:lnSpc>
                <a:spcPct val="100000"/>
              </a:lnSpc>
              <a:spcBef>
                <a:spcPct val="0"/>
              </a:spcBef>
              <a:spcAft>
                <a:spcPct val="0"/>
              </a:spcAft>
              <a:buClrTx/>
              <a:buSzTx/>
              <a:buFontTx/>
              <a:buBlip>
                <a:blip r:embed="rId3"/>
              </a:buBlip>
              <a:defRPr/>
            </a:pPr>
            <a:r>
              <a:rPr kumimoji="1" lang="zh-CN" altLang="en-US" sz="2000" b="1" i="0" u="none" strike="noStrike" kern="1200" cap="none" spc="0" normalizeH="0" baseline="0" noProof="0">
                <a:ln>
                  <a:noFill/>
                </a:ln>
                <a:solidFill>
                  <a:srgbClr val="000000"/>
                </a:solidFill>
                <a:effectLst/>
                <a:uLnTx/>
                <a:uFillTx/>
                <a:latin typeface="楷体_GB2312" pitchFamily="1" charset="-122"/>
                <a:ea typeface="楷体_GB2312" pitchFamily="1" charset="-122"/>
                <a:cs typeface="+mn-cs"/>
              </a:rPr>
              <a:t>中国军人的屠戮妇婴的</a:t>
            </a:r>
            <a:r>
              <a:rPr kumimoji="1" lang="zh-CN" altLang="en-US" sz="2000" b="1" i="0" u="none" strike="noStrike" kern="1200" cap="none" spc="0" normalizeH="0" baseline="0" noProof="0">
                <a:ln>
                  <a:noFill/>
                </a:ln>
                <a:solidFill>
                  <a:srgbClr val="FF00FF"/>
                </a:solidFill>
                <a:effectLst/>
                <a:uLnTx/>
                <a:uFillTx/>
                <a:latin typeface="楷体_GB2312" pitchFamily="1" charset="-122"/>
                <a:ea typeface="楷体_GB2312" pitchFamily="1" charset="-122"/>
                <a:cs typeface="+mn-cs"/>
              </a:rPr>
              <a:t>伟绩</a:t>
            </a:r>
            <a:r>
              <a:rPr kumimoji="1" lang="zh-CN" altLang="en-US" sz="2000" b="1" i="0" u="none" strike="noStrike" kern="1200" cap="none" spc="0" normalizeH="0" baseline="0" noProof="0">
                <a:ln>
                  <a:noFill/>
                </a:ln>
                <a:solidFill>
                  <a:srgbClr val="000000"/>
                </a:solidFill>
                <a:effectLst/>
                <a:uLnTx/>
                <a:uFillTx/>
                <a:latin typeface="楷体_GB2312" pitchFamily="1" charset="-122"/>
                <a:ea typeface="楷体_GB2312" pitchFamily="1" charset="-122"/>
                <a:cs typeface="+mn-cs"/>
              </a:rPr>
              <a:t>，八国联军的惩创学生的</a:t>
            </a:r>
            <a:r>
              <a:rPr kumimoji="1" lang="zh-CN" altLang="en-US" sz="2000" b="1" i="0" u="none" strike="noStrike" kern="1200" cap="none" spc="0" normalizeH="0" baseline="0" noProof="0">
                <a:ln>
                  <a:noFill/>
                </a:ln>
                <a:solidFill>
                  <a:srgbClr val="FF00FF"/>
                </a:solidFill>
                <a:effectLst/>
                <a:uLnTx/>
                <a:uFillTx/>
                <a:latin typeface="楷体_GB2312" pitchFamily="1" charset="-122"/>
                <a:ea typeface="楷体_GB2312" pitchFamily="1" charset="-122"/>
                <a:cs typeface="+mn-cs"/>
              </a:rPr>
              <a:t>武功</a:t>
            </a:r>
            <a:r>
              <a:rPr kumimoji="1" lang="zh-CN" altLang="en-US" sz="2000" b="1" i="0" u="none" strike="noStrike" kern="1200" cap="none" spc="0" normalizeH="0" baseline="0" noProof="0">
                <a:ln>
                  <a:noFill/>
                </a:ln>
                <a:solidFill>
                  <a:srgbClr val="000000"/>
                </a:solidFill>
                <a:effectLst/>
                <a:uLnTx/>
                <a:uFillTx/>
                <a:latin typeface="楷体_GB2312" pitchFamily="1" charset="-122"/>
                <a:ea typeface="楷体_GB2312" pitchFamily="1" charset="-122"/>
                <a:cs typeface="+mn-cs"/>
              </a:rPr>
              <a:t>，不幸全被这几缕血痕抹杀了。</a:t>
            </a:r>
            <a:r>
              <a:rPr kumimoji="1" lang="zh-CN" altLang="en-US" sz="1600" b="1" i="0" u="none" strike="noStrike" kern="1200" cap="none" spc="0" normalizeH="0" baseline="0" noProof="0">
                <a:ln>
                  <a:noFill/>
                </a:ln>
                <a:solidFill>
                  <a:srgbClr val="000000"/>
                </a:solidFill>
                <a:effectLst/>
                <a:uLnTx/>
                <a:uFillTx/>
                <a:latin typeface="楷体_GB2312" pitchFamily="1" charset="-122"/>
                <a:ea typeface="楷体_GB2312" pitchFamily="1" charset="-122"/>
                <a:cs typeface="+mn-cs"/>
              </a:rPr>
              <a:t>鲁迅</a:t>
            </a:r>
            <a:r>
              <a:rPr kumimoji="1" lang="en-US" altLang="zh-CN" sz="1600" b="1" i="0" u="none" strike="noStrike" kern="1200" cap="none" spc="0" normalizeH="0" baseline="0" noProof="0">
                <a:ln>
                  <a:noFill/>
                </a:ln>
                <a:solidFill>
                  <a:srgbClr val="000000"/>
                </a:solidFill>
                <a:effectLst/>
                <a:uLnTx/>
                <a:uFillTx/>
                <a:latin typeface="楷体_GB2312" pitchFamily="1" charset="-122"/>
                <a:ea typeface="楷体_GB2312" pitchFamily="1" charset="-122"/>
                <a:cs typeface="+mn-cs"/>
              </a:rPr>
              <a:t>《</a:t>
            </a:r>
            <a:r>
              <a:rPr kumimoji="1" lang="zh-CN" altLang="en-US" sz="1600" b="1" i="0" u="none" strike="noStrike" kern="1200" cap="none" spc="0" normalizeH="0" baseline="0" noProof="0">
                <a:ln>
                  <a:noFill/>
                </a:ln>
                <a:solidFill>
                  <a:srgbClr val="000000"/>
                </a:solidFill>
                <a:effectLst/>
                <a:uLnTx/>
                <a:uFillTx/>
                <a:latin typeface="楷体_GB2312" pitchFamily="1" charset="-122"/>
                <a:ea typeface="楷体_GB2312" pitchFamily="1" charset="-122"/>
                <a:cs typeface="+mn-cs"/>
              </a:rPr>
              <a:t>记念刘和珍君</a:t>
            </a:r>
            <a:r>
              <a:rPr kumimoji="1" lang="en-US" altLang="zh-CN" sz="1600" b="1" i="0" u="none" strike="noStrike" kern="1200" cap="none" spc="0" normalizeH="0" baseline="0" noProof="0">
                <a:ln>
                  <a:noFill/>
                </a:ln>
                <a:solidFill>
                  <a:srgbClr val="000000"/>
                </a:solidFill>
                <a:effectLst/>
                <a:uLnTx/>
                <a:uFillTx/>
                <a:latin typeface="楷体_GB2312" pitchFamily="1" charset="-122"/>
                <a:ea typeface="楷体_GB2312" pitchFamily="1" charset="-122"/>
                <a:cs typeface="+mn-cs"/>
              </a:rPr>
              <a:t>》</a:t>
            </a:r>
            <a:endParaRPr kumimoji="1" lang="en-US" altLang="zh-CN" sz="1600" b="1" i="0" u="none" strike="noStrike" kern="1200" cap="none" spc="0" normalizeH="0" baseline="0" noProof="0">
              <a:ln>
                <a:noFill/>
              </a:ln>
              <a:solidFill>
                <a:srgbClr val="000000"/>
              </a:solidFill>
              <a:effectLst/>
              <a:uLnTx/>
              <a:uFillTx/>
              <a:latin typeface="楷体_GB2312" pitchFamily="1" charset="-122"/>
              <a:ea typeface="楷体_GB2312" pitchFamily="1" charset="-122"/>
              <a:cs typeface="+mn-cs"/>
            </a:endParaRPr>
          </a:p>
          <a:p>
            <a:pPr marL="0" marR="0" lvl="0" indent="0" algn="just" defTabSz="914400" rtl="0" eaLnBrk="1" fontAlgn="base" latinLnBrk="0" hangingPunct="1">
              <a:lnSpc>
                <a:spcPct val="100000"/>
              </a:lnSpc>
              <a:spcBef>
                <a:spcPct val="0"/>
              </a:spcBef>
              <a:spcAft>
                <a:spcPct val="0"/>
              </a:spcAft>
              <a:buClrTx/>
              <a:buSzTx/>
              <a:buFontTx/>
              <a:buBlip>
                <a:blip r:embed="rId3"/>
              </a:buBlip>
              <a:defRPr/>
            </a:pPr>
            <a:r>
              <a:rPr kumimoji="1" lang="zh-CN" altLang="en-US" sz="2000" b="1" i="0" u="none" strike="noStrike" kern="1200" cap="none" spc="0" normalizeH="0" baseline="0" noProof="0">
                <a:ln>
                  <a:noFill/>
                </a:ln>
                <a:solidFill>
                  <a:schemeClr val="tx1"/>
                </a:solidFill>
                <a:effectLst/>
                <a:uLnTx/>
                <a:uFillTx/>
                <a:latin typeface="+mn-ea"/>
                <a:ea typeface="+mn-ea"/>
                <a:cs typeface="+mn-cs"/>
              </a:rPr>
              <a:t>酒店里的人大笑了，阿</a:t>
            </a:r>
            <a:r>
              <a:rPr kumimoji="1" lang="en-US" altLang="zh-CN" sz="2000" b="1" i="0" u="none" strike="noStrike" kern="1200" cap="none" spc="0" normalizeH="0" baseline="0" noProof="0">
                <a:ln>
                  <a:noFill/>
                </a:ln>
                <a:solidFill>
                  <a:schemeClr val="tx1"/>
                </a:solidFill>
                <a:effectLst/>
                <a:uLnTx/>
                <a:uFillTx/>
                <a:latin typeface="+mn-ea"/>
                <a:ea typeface="+mn-ea"/>
                <a:cs typeface="+mn-cs"/>
              </a:rPr>
              <a:t>Q</a:t>
            </a:r>
            <a:r>
              <a:rPr kumimoji="1" lang="zh-CN" altLang="en-US" sz="2000" b="1" i="0" u="none" strike="noStrike" kern="1200" cap="none" spc="0" normalizeH="0" baseline="0" noProof="0">
                <a:ln>
                  <a:noFill/>
                </a:ln>
                <a:solidFill>
                  <a:schemeClr val="tx1"/>
                </a:solidFill>
                <a:effectLst/>
                <a:uLnTx/>
                <a:uFillTx/>
                <a:latin typeface="+mn-ea"/>
                <a:ea typeface="+mn-ea"/>
                <a:cs typeface="+mn-cs"/>
              </a:rPr>
              <a:t>看见自己的</a:t>
            </a:r>
            <a:r>
              <a:rPr kumimoji="1" lang="zh-CN" altLang="en-US" sz="2000" b="1" i="0" u="none" strike="noStrike" kern="1200" cap="none" spc="0" normalizeH="0" baseline="0" noProof="0">
                <a:ln>
                  <a:noFill/>
                </a:ln>
                <a:solidFill>
                  <a:srgbClr val="FF00FF"/>
                </a:solidFill>
                <a:effectLst/>
                <a:uLnTx/>
                <a:uFillTx/>
                <a:latin typeface="+mn-ea"/>
                <a:ea typeface="+mn-ea"/>
                <a:cs typeface="+mn-cs"/>
              </a:rPr>
              <a:t>勋业</a:t>
            </a:r>
            <a:r>
              <a:rPr kumimoji="1" lang="zh-CN" altLang="en-US" sz="2000" b="1" i="0" u="none" strike="noStrike" kern="1200" cap="none" spc="0" normalizeH="0" baseline="0" noProof="0">
                <a:ln>
                  <a:noFill/>
                </a:ln>
                <a:solidFill>
                  <a:schemeClr val="tx1"/>
                </a:solidFill>
                <a:effectLst/>
                <a:uLnTx/>
                <a:uFillTx/>
                <a:latin typeface="+mn-ea"/>
                <a:ea typeface="+mn-ea"/>
                <a:cs typeface="+mn-cs"/>
              </a:rPr>
              <a:t>得到了赏识，便愈加兴高采烈起来，“和尚动得，我动不得”，他扭住伊的面颊。</a:t>
            </a:r>
            <a:endParaRPr kumimoji="1" lang="zh-CN" altLang="en-US" sz="2000" b="1" i="0" u="none" strike="noStrike" kern="1200" cap="none" spc="0" normalizeH="0" baseline="0" noProof="0">
              <a:ln>
                <a:noFill/>
              </a:ln>
              <a:solidFill>
                <a:schemeClr val="tx1"/>
              </a:solidFill>
              <a:effectLst/>
              <a:uLnTx/>
              <a:uFillTx/>
              <a:latin typeface="+mn-ea"/>
              <a:ea typeface="+mn-ea"/>
              <a:cs typeface="+mn-cs"/>
            </a:endParaRPr>
          </a:p>
        </p:txBody>
      </p:sp>
      <p:sp>
        <p:nvSpPr>
          <p:cNvPr id="15" name="Rectangle 10"/>
          <p:cNvSpPr/>
          <p:nvPr/>
        </p:nvSpPr>
        <p:spPr>
          <a:xfrm>
            <a:off x="1828800" y="3135313"/>
            <a:ext cx="2057400" cy="583565"/>
          </a:xfrm>
          <a:prstGeom prst="rect">
            <a:avLst/>
          </a:prstGeom>
          <a:solidFill>
            <a:srgbClr val="99CCFF"/>
          </a:solidFill>
          <a:ln w="9525">
            <a:noFill/>
          </a:ln>
        </p:spPr>
        <p:txBody>
          <a:bodyPr>
            <a:spAutoFit/>
          </a:bodyPr>
          <a:lstStyle/>
          <a:p>
            <a:pPr>
              <a:spcBef>
                <a:spcPct val="50000"/>
              </a:spcBef>
              <a:buSzPct val="80000"/>
            </a:pPr>
            <a:r>
              <a:rPr lang="zh-CN" altLang="en-US" sz="3200">
                <a:solidFill>
                  <a:srgbClr val="000066"/>
                </a:solidFill>
                <a:latin typeface="Arial" panose="020b0604020202020204" pitchFamily="34" charset="0"/>
                <a:ea typeface="华文中宋" pitchFamily="2" charset="-122"/>
              </a:rPr>
              <a:t>以反当正</a:t>
            </a:r>
            <a:endParaRPr lang="zh-CN" altLang="en-US" sz="3200">
              <a:solidFill>
                <a:srgbClr val="000066"/>
              </a:solidFill>
              <a:latin typeface="Arial" panose="020b0604020202020204" pitchFamily="34" charset="0"/>
              <a:ea typeface="华文中宋" pitchFamily="2" charset="-122"/>
            </a:endParaRPr>
          </a:p>
        </p:txBody>
      </p:sp>
      <p:sp>
        <p:nvSpPr>
          <p:cNvPr id="16" name="Rectangle 11"/>
          <p:cNvSpPr/>
          <p:nvPr/>
        </p:nvSpPr>
        <p:spPr>
          <a:xfrm>
            <a:off x="3952875" y="1646238"/>
            <a:ext cx="6553200" cy="3138170"/>
          </a:xfrm>
          <a:prstGeom prst="rect">
            <a:avLst/>
          </a:prstGeom>
          <a:solidFill>
            <a:srgbClr val="FFFF99"/>
          </a:solidFill>
          <a:ln w="9525">
            <a:noFill/>
          </a:ln>
        </p:spPr>
        <p:txBody>
          <a:bodyPr>
            <a:spAutoFit/>
          </a:bodyPr>
          <a:lstStyle/>
          <a:p>
            <a:pPr marL="190500" indent="-190500" algn="just">
              <a:buBlip>
                <a:blip r:embed="rId4"/>
              </a:buBlip>
            </a:pPr>
            <a:r>
              <a:rPr lang="zh-CN" altLang="en-US" sz="2000" b="1">
                <a:solidFill>
                  <a:srgbClr val="000000"/>
                </a:solidFill>
                <a:latin typeface="Times New Roman" panose="02020603050405020304" pitchFamily="18" charset="0"/>
                <a:ea typeface="楷体_GB2312" pitchFamily="1" charset="-122"/>
              </a:rPr>
              <a:t>最后，张腊月无可奈何地笑骂道：“我现在才认识你，你是个</a:t>
            </a:r>
            <a:r>
              <a:rPr lang="zh-CN" altLang="en-US" sz="2000" b="1">
                <a:solidFill>
                  <a:srgbClr val="FF00FF"/>
                </a:solidFill>
                <a:latin typeface="Times New Roman" panose="02020603050405020304" pitchFamily="18" charset="0"/>
                <a:ea typeface="楷体_GB2312" pitchFamily="1" charset="-122"/>
              </a:rPr>
              <a:t>顶坏顶坏的女人</a:t>
            </a:r>
            <a:r>
              <a:rPr lang="zh-CN" altLang="en-US" sz="2000" b="1">
                <a:solidFill>
                  <a:srgbClr val="000000"/>
                </a:solidFill>
                <a:latin typeface="Times New Roman" panose="02020603050405020304" pitchFamily="18" charset="0"/>
                <a:ea typeface="楷体_GB2312" pitchFamily="1" charset="-122"/>
              </a:rPr>
              <a:t>啊！”她们俩人，虽说只相处了一天，可她们的友谊是那么诚挚深厚。</a:t>
            </a:r>
            <a:endParaRPr lang="zh-CN" altLang="en-US" sz="2000" b="1">
              <a:solidFill>
                <a:srgbClr val="000000"/>
              </a:solidFill>
              <a:latin typeface="Times New Roman" panose="02020603050405020304" pitchFamily="18" charset="0"/>
              <a:ea typeface="楷体_GB2312" pitchFamily="1" charset="-122"/>
            </a:endParaRPr>
          </a:p>
          <a:p>
            <a:pPr marL="190500" indent="-190500" algn="just">
              <a:buNone/>
            </a:pPr>
            <a:r>
              <a:rPr lang="zh-CN" altLang="en-US" sz="2000" b="1">
                <a:solidFill>
                  <a:srgbClr val="000000"/>
                </a:solidFill>
                <a:latin typeface="Times New Roman" panose="02020603050405020304" pitchFamily="18" charset="0"/>
                <a:ea typeface="楷体_GB2312" pitchFamily="1" charset="-122"/>
              </a:rPr>
              <a:t>                                                         </a:t>
            </a:r>
            <a:r>
              <a:rPr lang="zh-CN" altLang="en-US" sz="1800" b="1">
                <a:solidFill>
                  <a:srgbClr val="000000"/>
                </a:solidFill>
                <a:latin typeface="Times New Roman" panose="02020603050405020304" pitchFamily="18" charset="0"/>
                <a:ea typeface="楷体_GB2312" pitchFamily="1" charset="-122"/>
              </a:rPr>
              <a:t>王汶石</a:t>
            </a:r>
            <a:r>
              <a:rPr lang="en-US" altLang="zh-CN" sz="1800" b="1">
                <a:solidFill>
                  <a:srgbClr val="000000"/>
                </a:solidFill>
                <a:latin typeface="Times New Roman" panose="02020603050405020304" pitchFamily="18" charset="0"/>
                <a:ea typeface="楷体_GB2312" pitchFamily="1" charset="-122"/>
              </a:rPr>
              <a:t>《</a:t>
            </a:r>
            <a:r>
              <a:rPr lang="zh-CN" altLang="en-US" sz="1800" b="1">
                <a:solidFill>
                  <a:srgbClr val="000000"/>
                </a:solidFill>
                <a:latin typeface="Times New Roman" panose="02020603050405020304" pitchFamily="18" charset="0"/>
                <a:ea typeface="楷体_GB2312" pitchFamily="1" charset="-122"/>
              </a:rPr>
              <a:t>新结识的伙伴</a:t>
            </a:r>
            <a:r>
              <a:rPr lang="en-US" altLang="zh-CN" sz="1800" b="1">
                <a:solidFill>
                  <a:srgbClr val="000000"/>
                </a:solidFill>
                <a:latin typeface="Times New Roman" panose="02020603050405020304" pitchFamily="18" charset="0"/>
                <a:ea typeface="楷体_GB2312" pitchFamily="1" charset="-122"/>
              </a:rPr>
              <a:t>》</a:t>
            </a:r>
            <a:endParaRPr lang="en-US" altLang="zh-CN" sz="1800" b="1">
              <a:solidFill>
                <a:srgbClr val="000000"/>
              </a:solidFill>
              <a:latin typeface="Times New Roman" panose="02020603050405020304" pitchFamily="18" charset="0"/>
              <a:ea typeface="楷体_GB2312" pitchFamily="1" charset="-122"/>
            </a:endParaRPr>
          </a:p>
          <a:p>
            <a:pPr marL="190500" indent="-190500" algn="just">
              <a:buBlip>
                <a:blip r:embed="rId4"/>
              </a:buBlip>
            </a:pPr>
            <a:r>
              <a:rPr lang="zh-CN" altLang="en-US" sz="2000" b="1">
                <a:solidFill>
                  <a:srgbClr val="000000"/>
                </a:solidFill>
                <a:latin typeface="楷体_GB2312" pitchFamily="1" charset="-122"/>
                <a:ea typeface="楷体_GB2312" pitchFamily="1" charset="-122"/>
              </a:rPr>
              <a:t>几个女人很失望，也有些伤心，各人在心里骂着自己的</a:t>
            </a:r>
            <a:r>
              <a:rPr lang="zh-CN" altLang="en-US" sz="2000" b="1">
                <a:solidFill>
                  <a:srgbClr val="FF00FF"/>
                </a:solidFill>
                <a:latin typeface="楷体_GB2312" pitchFamily="1" charset="-122"/>
                <a:ea typeface="楷体_GB2312" pitchFamily="1" charset="-122"/>
              </a:rPr>
              <a:t>狠心贼</a:t>
            </a:r>
            <a:r>
              <a:rPr lang="zh-CN" altLang="en-US" sz="2000" b="1">
                <a:solidFill>
                  <a:srgbClr val="000000"/>
                </a:solidFill>
                <a:latin typeface="楷体_GB2312" pitchFamily="1" charset="-122"/>
                <a:ea typeface="楷体_GB2312" pitchFamily="1" charset="-122"/>
              </a:rPr>
              <a:t>。</a:t>
            </a:r>
            <a:r>
              <a:rPr lang="zh-CN" altLang="en-US" sz="1800" b="1">
                <a:solidFill>
                  <a:srgbClr val="000000"/>
                </a:solidFill>
                <a:latin typeface="楷体_GB2312" pitchFamily="1" charset="-122"/>
                <a:ea typeface="楷体_GB2312" pitchFamily="1" charset="-122"/>
              </a:rPr>
              <a:t>（孙犁</a:t>
            </a:r>
            <a:r>
              <a:rPr lang="en-US" altLang="zh-CN" sz="1800" b="1">
                <a:solidFill>
                  <a:srgbClr val="000000"/>
                </a:solidFill>
                <a:latin typeface="楷体_GB2312" pitchFamily="1" charset="-122"/>
                <a:ea typeface="楷体_GB2312" pitchFamily="1" charset="-122"/>
              </a:rPr>
              <a:t>《</a:t>
            </a:r>
            <a:r>
              <a:rPr lang="zh-CN" altLang="en-US" sz="1800" b="1">
                <a:solidFill>
                  <a:srgbClr val="000000"/>
                </a:solidFill>
                <a:latin typeface="楷体_GB2312" pitchFamily="1" charset="-122"/>
                <a:ea typeface="楷体_GB2312" pitchFamily="1" charset="-122"/>
              </a:rPr>
              <a:t>荷花淀</a:t>
            </a:r>
            <a:r>
              <a:rPr lang="en-US" altLang="zh-CN" sz="1800" b="1">
                <a:solidFill>
                  <a:srgbClr val="000000"/>
                </a:solidFill>
                <a:latin typeface="楷体_GB2312" pitchFamily="1" charset="-122"/>
                <a:ea typeface="楷体_GB2312" pitchFamily="1" charset="-122"/>
              </a:rPr>
              <a:t>》</a:t>
            </a:r>
            <a:r>
              <a:rPr lang="zh-CN" altLang="en-US" sz="1800" b="1">
                <a:solidFill>
                  <a:srgbClr val="000000"/>
                </a:solidFill>
                <a:latin typeface="楷体_GB2312" pitchFamily="1" charset="-122"/>
                <a:ea typeface="楷体_GB2312" pitchFamily="1" charset="-122"/>
              </a:rPr>
              <a:t>）</a:t>
            </a:r>
            <a:endParaRPr lang="en-US" altLang="zh-CN" sz="1800" b="1">
              <a:solidFill>
                <a:srgbClr val="000000"/>
              </a:solidFill>
              <a:latin typeface="楷体_GB2312" pitchFamily="1" charset="-122"/>
              <a:ea typeface="楷体_GB2312" pitchFamily="1" charset="-122"/>
            </a:endParaRPr>
          </a:p>
          <a:p>
            <a:pPr marL="190500" indent="-190500" algn="just">
              <a:buBlip>
                <a:blip r:embed="rId4"/>
              </a:buBlip>
            </a:pPr>
            <a:r>
              <a:rPr lang="zh-CN" altLang="en-US" sz="2000" b="1">
                <a:latin typeface="楷体" panose="02010609060101010101" pitchFamily="49" charset="-122"/>
                <a:ea typeface="楷体" panose="02010609060101010101" pitchFamily="49" charset="-122"/>
              </a:rPr>
              <a:t>有人向他介绍女朋友，他不感兴趣。我就猜着了，他是在等我。我在心里骂王群；非得要人找你这个</a:t>
            </a:r>
            <a:r>
              <a:rPr lang="zh-CN" altLang="en-US" sz="2000" b="1">
                <a:solidFill>
                  <a:srgbClr val="FF00FF"/>
                </a:solidFill>
                <a:latin typeface="楷体" panose="02010609060101010101" pitchFamily="49" charset="-122"/>
                <a:ea typeface="楷体" panose="02010609060101010101" pitchFamily="49" charset="-122"/>
              </a:rPr>
              <a:t>死鬼</a:t>
            </a:r>
            <a:r>
              <a:rPr lang="zh-CN" altLang="en-US" sz="2000" b="1">
                <a:latin typeface="楷体" panose="02010609060101010101" pitchFamily="49" charset="-122"/>
                <a:ea typeface="楷体" panose="02010609060101010101" pitchFamily="49" charset="-122"/>
              </a:rPr>
              <a:t>？你看，他就是硬逼着人家先说，王群就是</a:t>
            </a:r>
            <a:r>
              <a:rPr lang="zh-CN" altLang="en-US" sz="2000" b="1">
                <a:solidFill>
                  <a:srgbClr val="FF00FF"/>
                </a:solidFill>
                <a:latin typeface="楷体" panose="02010609060101010101" pitchFamily="49" charset="-122"/>
                <a:ea typeface="楷体" panose="02010609060101010101" pitchFamily="49" charset="-122"/>
              </a:rPr>
              <a:t>狡猾</a:t>
            </a:r>
            <a:r>
              <a:rPr lang="zh-CN" altLang="en-US" sz="2000" b="1">
                <a:latin typeface="楷体" panose="02010609060101010101" pitchFamily="49" charset="-122"/>
                <a:ea typeface="楷体" panose="02010609060101010101" pitchFamily="49" charset="-122"/>
              </a:rPr>
              <a:t>得厉害</a:t>
            </a:r>
            <a:r>
              <a:rPr lang="zh-CN" altLang="en-US" sz="1800" b="1">
                <a:latin typeface="楷体" panose="02010609060101010101" pitchFamily="49" charset="-122"/>
                <a:ea typeface="楷体" panose="02010609060101010101" pitchFamily="49" charset="-122"/>
              </a:rPr>
              <a:t>。（</a:t>
            </a:r>
            <a:r>
              <a:rPr lang="en-US" altLang="zh-CN" sz="1800" b="1">
                <a:latin typeface="楷体" panose="02010609060101010101" pitchFamily="49" charset="-122"/>
                <a:ea typeface="楷体" panose="02010609060101010101" pitchFamily="49" charset="-122"/>
              </a:rPr>
              <a:t>《</a:t>
            </a:r>
            <a:r>
              <a:rPr lang="zh-CN" altLang="en-US" sz="1800" b="1">
                <a:latin typeface="楷体" panose="02010609060101010101" pitchFamily="49" charset="-122"/>
                <a:ea typeface="楷体" panose="02010609060101010101" pitchFamily="49" charset="-122"/>
              </a:rPr>
              <a:t>王馥荔求婚</a:t>
            </a:r>
            <a:r>
              <a:rPr lang="en-US" altLang="zh-CN" sz="1800" b="1">
                <a:latin typeface="楷体" panose="02010609060101010101" pitchFamily="49" charset="-122"/>
                <a:ea typeface="楷体" panose="02010609060101010101" pitchFamily="49" charset="-122"/>
              </a:rPr>
              <a:t>》</a:t>
            </a:r>
            <a:r>
              <a:rPr lang="zh-CN" altLang="en-US" sz="1800" b="1">
                <a:latin typeface="楷体" panose="02010609060101010101" pitchFamily="49" charset="-122"/>
                <a:ea typeface="楷体" panose="02010609060101010101" pitchFamily="49" charset="-122"/>
              </a:rPr>
              <a:t>）</a:t>
            </a:r>
            <a:r>
              <a:rPr lang="zh-CN" altLang="en-US" sz="1800" b="1">
                <a:solidFill>
                  <a:srgbClr val="FF00FF"/>
                </a:solidFill>
                <a:latin typeface="Times New Roman" panose="02020603050405020304" pitchFamily="18" charset="0"/>
                <a:ea typeface="楷体_GB2312" pitchFamily="1" charset="-122"/>
              </a:rPr>
              <a:t>“</a:t>
            </a:r>
            <a:r>
              <a:rPr lang="zh-CN" altLang="en-US" sz="1800" b="1">
                <a:solidFill>
                  <a:srgbClr val="FF00FF"/>
                </a:solidFill>
                <a:latin typeface="楷体_GB2312" pitchFamily="1" charset="-122"/>
                <a:ea typeface="楷体_GB2312" pitchFamily="1" charset="-122"/>
              </a:rPr>
              <a:t>该死的</a:t>
            </a:r>
            <a:r>
              <a:rPr lang="zh-CN" altLang="en-US" sz="1800" b="1">
                <a:solidFill>
                  <a:srgbClr val="FF00FF"/>
                </a:solidFill>
                <a:latin typeface="Times New Roman" panose="02020603050405020304" pitchFamily="18" charset="0"/>
                <a:ea typeface="楷体_GB2312" pitchFamily="1" charset="-122"/>
              </a:rPr>
              <a:t>”</a:t>
            </a:r>
            <a:r>
              <a:rPr lang="zh-CN" altLang="en-US" sz="1800" b="1">
                <a:solidFill>
                  <a:srgbClr val="FF00FF"/>
                </a:solidFill>
                <a:latin typeface="楷体_GB2312" pitchFamily="1" charset="-122"/>
                <a:ea typeface="楷体_GB2312" pitchFamily="1" charset="-122"/>
              </a:rPr>
              <a:t>、</a:t>
            </a:r>
            <a:r>
              <a:rPr lang="zh-CN" altLang="en-US" sz="1800" b="1">
                <a:solidFill>
                  <a:srgbClr val="FF00FF"/>
                </a:solidFill>
                <a:latin typeface="Times New Roman" panose="02020603050405020304" pitchFamily="18" charset="0"/>
                <a:ea typeface="楷体_GB2312" pitchFamily="1" charset="-122"/>
              </a:rPr>
              <a:t>“</a:t>
            </a:r>
            <a:r>
              <a:rPr lang="zh-CN" altLang="en-US" sz="1800" b="1">
                <a:solidFill>
                  <a:srgbClr val="FF00FF"/>
                </a:solidFill>
                <a:latin typeface="楷体_GB2312" pitchFamily="1" charset="-122"/>
                <a:ea typeface="楷体_GB2312" pitchFamily="1" charset="-122"/>
              </a:rPr>
              <a:t>傻丫头、</a:t>
            </a:r>
            <a:r>
              <a:rPr lang="zh-CN" altLang="en-US" sz="1800" b="1">
                <a:solidFill>
                  <a:srgbClr val="FF00FF"/>
                </a:solidFill>
                <a:latin typeface="Times New Roman" panose="02020603050405020304" pitchFamily="18" charset="0"/>
                <a:ea typeface="楷体_GB2312" pitchFamily="1" charset="-122"/>
              </a:rPr>
              <a:t>“</a:t>
            </a:r>
            <a:r>
              <a:rPr lang="zh-CN" altLang="en-US" sz="1800" b="1">
                <a:solidFill>
                  <a:srgbClr val="FF00FF"/>
                </a:solidFill>
                <a:latin typeface="楷体_GB2312" pitchFamily="1" charset="-122"/>
                <a:ea typeface="楷体_GB2312" pitchFamily="1" charset="-122"/>
              </a:rPr>
              <a:t>傻瓜</a:t>
            </a:r>
            <a:r>
              <a:rPr lang="zh-CN" altLang="en-US" sz="1800" b="1">
                <a:solidFill>
                  <a:srgbClr val="FF00FF"/>
                </a:solidFill>
                <a:latin typeface="Times New Roman" panose="02020603050405020304" pitchFamily="18" charset="0"/>
                <a:ea typeface="楷体_GB2312" pitchFamily="1" charset="-122"/>
              </a:rPr>
              <a:t>”</a:t>
            </a:r>
            <a:endParaRPr lang="zh-CN" altLang="en-US" sz="1800" b="1">
              <a:latin typeface="楷体" panose="02010609060101010101" pitchFamily="49" charset="-122"/>
              <a:ea typeface="楷体" panose="02010609060101010101" pitchFamily="49" charset="-122"/>
            </a:endParaRPr>
          </a:p>
        </p:txBody>
      </p:sp>
      <p:sp>
        <p:nvSpPr>
          <p:cNvPr id="17" name="Rectangle 12"/>
          <p:cNvSpPr/>
          <p:nvPr/>
        </p:nvSpPr>
        <p:spPr>
          <a:xfrm>
            <a:off x="1828800" y="5551488"/>
            <a:ext cx="4572000" cy="837565"/>
          </a:xfrm>
          <a:prstGeom prst="rect">
            <a:avLst/>
          </a:prstGeom>
          <a:solidFill>
            <a:srgbClr val="CCFF66"/>
          </a:solidFill>
          <a:ln w="9525">
            <a:noFill/>
          </a:ln>
        </p:spPr>
        <p:txBody>
          <a:bodyPr>
            <a:spAutoFit/>
          </a:bodyPr>
          <a:lstStyle/>
          <a:p>
            <a:pPr>
              <a:lnSpc>
                <a:spcPct val="90000"/>
              </a:lnSpc>
              <a:spcBef>
                <a:spcPct val="20000"/>
              </a:spcBef>
              <a:buSzPct val="80000"/>
            </a:pPr>
            <a:r>
              <a:rPr lang="en-US" altLang="zh-CN">
                <a:solidFill>
                  <a:srgbClr val="000066"/>
                </a:solidFill>
                <a:latin typeface="Arial" panose="020b0604020202020204" pitchFamily="34" charset="0"/>
                <a:ea typeface="华文中宋" pitchFamily="2" charset="-122"/>
              </a:rPr>
              <a:t>1. </a:t>
            </a:r>
            <a:r>
              <a:rPr lang="zh-CN" altLang="en-US">
                <a:solidFill>
                  <a:srgbClr val="000066"/>
                </a:solidFill>
                <a:latin typeface="Arial" panose="020b0604020202020204" pitchFamily="34" charset="0"/>
                <a:ea typeface="华文中宋" pitchFamily="2" charset="-122"/>
              </a:rPr>
              <a:t>反语有的</a:t>
            </a:r>
            <a:r>
              <a:rPr lang="zh-CN" altLang="en-US" b="1">
                <a:solidFill>
                  <a:srgbClr val="000000"/>
                </a:solidFill>
                <a:latin typeface="宋体" panose="02010600030101010101" pitchFamily="2" charset="-122"/>
              </a:rPr>
              <a:t>是深情寓于骂词之中；有的是嘲讽寓于赞词之中。</a:t>
            </a:r>
            <a:r>
              <a:rPr lang="zh-CN" altLang="en-US">
                <a:solidFill>
                  <a:srgbClr val="000066"/>
                </a:solidFill>
                <a:latin typeface="Arial" panose="020b0604020202020204" pitchFamily="34" charset="0"/>
                <a:ea typeface="华文中宋" pitchFamily="2" charset="-122"/>
              </a:rPr>
              <a:t>要区别对待，必须防止滥用。</a:t>
            </a:r>
            <a:endParaRPr lang="zh-CN" altLang="en-US">
              <a:solidFill>
                <a:srgbClr val="000066"/>
              </a:solidFill>
              <a:latin typeface="Arial" panose="020b0604020202020204" pitchFamily="34" charset="0"/>
              <a:ea typeface="华文中宋" pitchFamily="2" charset="-122"/>
            </a:endParaRPr>
          </a:p>
        </p:txBody>
      </p:sp>
      <p:sp>
        <p:nvSpPr>
          <p:cNvPr id="18" name="矩形 17"/>
          <p:cNvSpPr/>
          <p:nvPr/>
        </p:nvSpPr>
        <p:spPr>
          <a:xfrm>
            <a:off x="2025650" y="2357438"/>
            <a:ext cx="1554480" cy="645160"/>
          </a:xfrm>
          <a:prstGeom prst="rect">
            <a:avLst/>
          </a:prstGeom>
          <a:noFill/>
          <a:ln w="9525">
            <a:noFill/>
          </a:ln>
        </p:spPr>
        <p:txBody>
          <a:bodyPr wrap="none">
            <a:spAutoFit/>
          </a:bodyPr>
          <a:lstStyle/>
          <a:p>
            <a:r>
              <a:rPr lang="zh-CN" altLang="en-US" sz="1800" b="1">
                <a:solidFill>
                  <a:srgbClr val="0000FF"/>
                </a:solidFill>
                <a:latin typeface="Times New Roman" panose="02020603050405020304" pitchFamily="18" charset="0"/>
              </a:rPr>
              <a:t>嘲弄、讽刺、</a:t>
            </a:r>
            <a:endParaRPr lang="en-US" altLang="zh-CN" sz="1800" b="1">
              <a:solidFill>
                <a:srgbClr val="0000FF"/>
              </a:solidFill>
              <a:latin typeface="Times New Roman" panose="02020603050405020304" pitchFamily="18" charset="0"/>
            </a:endParaRPr>
          </a:p>
          <a:p>
            <a:r>
              <a:rPr lang="zh-CN" altLang="en-US" sz="1800" b="1">
                <a:solidFill>
                  <a:srgbClr val="0000FF"/>
                </a:solidFill>
                <a:latin typeface="Times New Roman" panose="02020603050405020304" pitchFamily="18" charset="0"/>
              </a:rPr>
              <a:t>憎恶、蔑视</a:t>
            </a:r>
            <a:endParaRPr lang="zh-CN" altLang="en-US" sz="1800" b="1">
              <a:solidFill>
                <a:srgbClr val="0000FF"/>
              </a:solidFill>
              <a:latin typeface="Times New Roman" panose="02020603050405020304" pitchFamily="18" charset="0"/>
            </a:endParaRPr>
          </a:p>
        </p:txBody>
      </p:sp>
      <p:sp>
        <p:nvSpPr>
          <p:cNvPr id="19" name="矩形 18"/>
          <p:cNvSpPr/>
          <p:nvPr/>
        </p:nvSpPr>
        <p:spPr>
          <a:xfrm>
            <a:off x="1944688" y="3786188"/>
            <a:ext cx="1554480" cy="645160"/>
          </a:xfrm>
          <a:prstGeom prst="rect">
            <a:avLst/>
          </a:prstGeom>
          <a:noFill/>
          <a:ln w="9525">
            <a:noFill/>
          </a:ln>
        </p:spPr>
        <p:txBody>
          <a:bodyPr wrap="none">
            <a:spAutoFit/>
          </a:bodyPr>
          <a:lstStyle/>
          <a:p>
            <a:r>
              <a:rPr lang="zh-CN" altLang="en-US" sz="1800" b="1">
                <a:solidFill>
                  <a:srgbClr val="0000FF"/>
                </a:solidFill>
                <a:latin typeface="Times New Roman" panose="02020603050405020304" pitchFamily="18" charset="0"/>
              </a:rPr>
              <a:t>喜爱、亲切、</a:t>
            </a:r>
            <a:endParaRPr lang="en-US" altLang="zh-CN" sz="1800" b="1">
              <a:solidFill>
                <a:srgbClr val="0000FF"/>
              </a:solidFill>
              <a:latin typeface="Times New Roman" panose="02020603050405020304" pitchFamily="18" charset="0"/>
            </a:endParaRPr>
          </a:p>
          <a:p>
            <a:r>
              <a:rPr lang="zh-CN" altLang="en-US" sz="1800" b="1">
                <a:solidFill>
                  <a:srgbClr val="0000FF"/>
                </a:solidFill>
                <a:latin typeface="Times New Roman" panose="02020603050405020304" pitchFamily="18" charset="0"/>
              </a:rPr>
              <a:t>赞誉、戏谑</a:t>
            </a:r>
            <a:endParaRPr lang="zh-CN" altLang="en-US" sz="1800" b="1">
              <a:solidFill>
                <a:srgbClr val="0000FF"/>
              </a:solidFill>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5"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vertical)">
                                      <p:cBhvr>
                                        <p:cTn id="7" dur="5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vertical)">
                                      <p:cBhvr>
                                        <p:cTn id="12" dur="500"/>
                                        <p:tgtEl>
                                          <p:spTgt spid="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vertical)">
                                      <p:cBhvr>
                                        <p:cTn id="17" dur="500"/>
                                        <p:tgtEl>
                                          <p:spTgt spid="1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5"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vertical)">
                                      <p:cBhvr>
                                        <p:cTn id="22" dur="500"/>
                                        <p:tgtEl>
                                          <p:spTgt spid="14"/>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0-#ppt_w/2"/>
                                          </p:val>
                                        </p:tav>
                                        <p:tav tm="100000">
                                          <p:val>
                                            <p:strVal val="#ppt_x"/>
                                          </p:val>
                                        </p:tav>
                                      </p:tavLst>
                                    </p:anim>
                                    <p:anim calcmode="lin" valueType="num">
                                      <p:cBhvr additive="base">
                                        <p:cTn id="28"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3" presetClass="entr" presetSubtype="5"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blinds(vertical)">
                                      <p:cBhvr>
                                        <p:cTn id="33" dur="500"/>
                                        <p:tgtEl>
                                          <p:spTgt spid="15"/>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3" presetClass="entr" presetSubtype="5" fill="hold" grpId="0"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blinds(vertical)">
                                      <p:cBhvr>
                                        <p:cTn id="38" dur="500"/>
                                        <p:tgtEl>
                                          <p:spTgt spid="16"/>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0-#ppt_w/2"/>
                                          </p:val>
                                        </p:tav>
                                        <p:tav tm="100000">
                                          <p:val>
                                            <p:strVal val="#ppt_x"/>
                                          </p:val>
                                        </p:tav>
                                      </p:tavLst>
                                    </p:anim>
                                    <p:anim calcmode="lin" valueType="num">
                                      <p:cBhvr additive="base">
                                        <p:cTn id="44"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3" presetClass="entr" presetSubtype="5"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blinds(vertical)">
                                      <p:cBhvr>
                                        <p:cTn id="49" dur="500"/>
                                        <p:tgtEl>
                                          <p:spTgt spid="13"/>
                                        </p:tgtEl>
                                      </p:cBhvr>
                                    </p:animEffect>
                                  </p:childTnLst>
                                </p:cTn>
                              </p:par>
                            </p:childTnLst>
                          </p:cTn>
                        </p:par>
                      </p:childTnLst>
                    </p:cTn>
                  </p:par>
                  <p:par>
                    <p:cTn id="50" fill="hold" nodeType="clickPar">
                      <p:stCondLst>
                        <p:cond delay="indefinite"/>
                      </p:stCondLst>
                      <p:childTnLst>
                        <p:par>
                          <p:cTn id="51" fill="hold" nodeType="afterGroup">
                            <p:stCondLst>
                              <p:cond delay="0"/>
                            </p:stCondLst>
                            <p:childTnLst>
                              <p:par>
                                <p:cTn id="52" presetID="3" presetClass="entr" presetSubtype="5" fill="hold" grpId="0" nodeType="click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blinds(vertical)">
                                      <p:cBhvr>
                                        <p:cTn id="54" dur="500"/>
                                        <p:tgtEl>
                                          <p:spTgt spid="17"/>
                                        </p:tgtEl>
                                      </p:cBhvr>
                                    </p:animEffect>
                                  </p:childTnLst>
                                </p:cTn>
                              </p:par>
                            </p:childTnLst>
                          </p:cTn>
                        </p:par>
                      </p:childTnLst>
                    </p:cTn>
                  </p:par>
                  <p:par>
                    <p:cTn id="55" fill="hold" nodeType="clickPar">
                      <p:stCondLst>
                        <p:cond delay="indefinite"/>
                      </p:stCondLst>
                      <p:childTnLst>
                        <p:par>
                          <p:cTn id="56" fill="hold" nodeType="afterGroup">
                            <p:stCondLst>
                              <p:cond delay="0"/>
                            </p:stCondLst>
                            <p:childTnLst>
                              <p:par>
                                <p:cTn id="57" presetID="3" presetClass="entr" presetSubtype="5" fill="hold" grpId="0" nodeType="click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blinds(vertical)">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P spid="16" grpId="0"/>
      <p:bldP spid="17" grpId="0"/>
      <p:bldP spid="18" grpId="0"/>
      <p:bldP spid="19"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Rectangle 11"/>
          <p:cNvSpPr>
            <a:spLocks noChangeArrowheads="1"/>
          </p:cNvSpPr>
          <p:nvPr/>
        </p:nvSpPr>
        <p:spPr bwMode="auto">
          <a:xfrm>
            <a:off x="3849370" y="244793"/>
            <a:ext cx="6705600" cy="953135"/>
          </a:xfrm>
          <a:prstGeom prst="rect">
            <a:avLst/>
          </a:prstGeom>
          <a:solidFill>
            <a:srgbClr val="FFFF99"/>
          </a:solidFill>
          <a:ln w="9525">
            <a:noFill/>
            <a:miter lim="800000"/>
          </a:ln>
          <a:effectLst>
            <a:outerShdw dist="107763" dir="18900000" algn="ctr" rotWithShape="0">
              <a:schemeClr val="accent1"/>
            </a:outerShdw>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a:ln>
                  <a:noFill/>
                </a:ln>
                <a:solidFill>
                  <a:srgbClr val="000066"/>
                </a:solidFill>
                <a:effectLst/>
                <a:uLnTx/>
                <a:uFillTx/>
                <a:latin typeface="Times New Roman" panose="02020603050405020304" pitchFamily="18" charset="0"/>
                <a:ea typeface="宋体" panose="02010600030101010101" pitchFamily="2" charset="-122"/>
                <a:cs typeface="+mn-cs"/>
              </a:rPr>
              <a:t>几个喻体从不同角度反复描绘说明同一个本体。博喻可以用来强调特征，增强气势。</a:t>
            </a:r>
            <a:endParaRPr kumimoji="1" lang="zh-CN" altLang="en-US" sz="2800" b="1" i="0" u="none" strike="noStrike" kern="1200" cap="none" spc="0" normalizeH="0" baseline="0" noProof="0">
              <a:ln>
                <a:noFill/>
              </a:ln>
              <a:solidFill>
                <a:srgbClr val="000066"/>
              </a:solidFill>
              <a:effectLst/>
              <a:uLnTx/>
              <a:uFillTx/>
              <a:latin typeface="Times New Roman" panose="02020603050405020304" pitchFamily="18" charset="0"/>
              <a:ea typeface="宋体" panose="02010600030101010101" pitchFamily="2" charset="-122"/>
              <a:cs typeface="+mn-cs"/>
            </a:endParaRPr>
          </a:p>
        </p:txBody>
      </p:sp>
      <p:sp>
        <p:nvSpPr>
          <p:cNvPr id="6" name="Rectangle 12"/>
          <p:cNvSpPr/>
          <p:nvPr/>
        </p:nvSpPr>
        <p:spPr>
          <a:xfrm>
            <a:off x="1762125" y="2160588"/>
            <a:ext cx="8610600" cy="339725"/>
          </a:xfrm>
          <a:prstGeom prst="rect">
            <a:avLst/>
          </a:prstGeom>
          <a:noFill/>
          <a:ln w="9525">
            <a:noFill/>
          </a:ln>
        </p:spPr>
        <p:txBody>
          <a:bodyPr>
            <a:spAutoFit/>
          </a:bodyPr>
          <a:lstStyle/>
          <a:p>
            <a:pPr marL="195580" indent="-195580">
              <a:lnSpc>
                <a:spcPct val="90000"/>
              </a:lnSpc>
              <a:buClr>
                <a:srgbClr val="660066"/>
              </a:buClr>
              <a:buSzPct val="80000"/>
              <a:buFont typeface="Wingdings" panose="05000000000000000000" pitchFamily="2" charset="2"/>
            </a:pPr>
            <a:r>
              <a:rPr lang="zh-CN" altLang="en-US" b="1">
                <a:solidFill>
                  <a:srgbClr val="080808"/>
                </a:solidFill>
                <a:latin typeface="楷体_GB2312" pitchFamily="1" charset="-122"/>
                <a:ea typeface="楷体_GB2312" pitchFamily="1" charset="-122"/>
              </a:rPr>
              <a:t>                                    </a:t>
            </a:r>
            <a:endParaRPr lang="en-US" altLang="zh-CN" b="1">
              <a:solidFill>
                <a:srgbClr val="080808"/>
              </a:solidFill>
              <a:latin typeface="楷体_GB2312" pitchFamily="1" charset="-122"/>
              <a:ea typeface="楷体_GB2312" pitchFamily="1" charset="-122"/>
            </a:endParaRPr>
          </a:p>
        </p:txBody>
      </p:sp>
      <p:sp>
        <p:nvSpPr>
          <p:cNvPr id="23561" name="Rectangle 9"/>
          <p:cNvSpPr>
            <a:spLocks noGrp="1"/>
          </p:cNvSpPr>
          <p:nvPr>
            <p:ph idx="1"/>
          </p:nvPr>
        </p:nvSpPr>
        <p:spPr>
          <a:xfrm>
            <a:off x="256540" y="1522730"/>
            <a:ext cx="11621770" cy="4225925"/>
          </a:xfrm>
        </p:spPr>
        <p:txBody>
          <a:bodyPr vert="horz" wrap="square" lIns="91440" tIns="45720" rIns="91440" bIns="45720" anchor="t" anchorCtr="0">
            <a:spAutoFit/>
          </a:bodyPr>
          <a:lstStyle/>
          <a:p>
            <a:pPr marL="0">
              <a:lnSpc>
                <a:spcPts val="4360"/>
              </a:lnSpc>
              <a:spcAft>
                <a:spcPct val="0"/>
              </a:spcAft>
              <a:buClr>
                <a:srgbClr val="660066"/>
              </a:buClr>
              <a:buSzPct val="80000"/>
              <a:buFont typeface="Wingdings" panose="05000000000000000000" charset="0"/>
              <a:buChar char="Ø"/>
            </a:pP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sym typeface="+mn-ea"/>
              </a:rPr>
              <a:t>砰的一声，郎平的一记重扣，激起了全场经久不息的欢呼声和鼓掌声，</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像海淘击岸，像山洪爆发，像飞瀑倾泻</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sym typeface="+mn-ea"/>
              </a:rPr>
              <a:t>。  鲁光</a:t>
            </a:r>
            <a:r>
              <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sym typeface="+mn-ea"/>
              </a:rPr>
              <a:t>中国姑娘</a:t>
            </a:r>
            <a:r>
              <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sym typeface="+mn-ea"/>
              </a:rPr>
              <a:t>》</a:t>
            </a:r>
            <a:endPar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endParaRPr>
          </a:p>
          <a:p>
            <a:pPr marL="0">
              <a:lnSpc>
                <a:spcPct val="100000"/>
              </a:lnSpc>
              <a:spcAft>
                <a:spcPct val="0"/>
              </a:spcAft>
              <a:buClr>
                <a:srgbClr val="660066"/>
              </a:buClr>
              <a:buSzPct val="80000"/>
              <a:buFont typeface="Wingdings" panose="05000000000000000000" charset="0"/>
              <a:buChar char="Ø"/>
            </a:pP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生活是一团麻</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sym typeface="+mn-ea"/>
              </a:rPr>
              <a:t>，那也是麻绳拧成的花。</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生活是一根线</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sym typeface="+mn-ea"/>
              </a:rPr>
              <a:t>，也有那解不开的小疙瘩。</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生活是一条路</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sym typeface="+mn-ea"/>
              </a:rPr>
              <a:t>，怎能没有坑坑洼洼。</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生活是一首歌</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sym typeface="+mn-ea"/>
              </a:rPr>
              <a:t>，吟唱着人生悲喜交加的苦乐年华。王蒙</a:t>
            </a:r>
            <a:r>
              <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sym typeface="+mn-ea"/>
              </a:rPr>
              <a:t>春之声</a:t>
            </a:r>
            <a:r>
              <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sym typeface="+mn-ea"/>
              </a:rPr>
              <a:t>》</a:t>
            </a:r>
            <a:endPar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endParaRPr>
          </a:p>
          <a:p>
            <a:pPr marL="0" algn="l">
              <a:lnSpc>
                <a:spcPct val="100000"/>
              </a:lnSpc>
              <a:spcAft>
                <a:spcPct val="0"/>
              </a:spcAft>
              <a:buClr>
                <a:srgbClr val="660066"/>
              </a:buClr>
              <a:buSzPct val="80000"/>
              <a:buFont typeface="Wingdings" panose="05000000000000000000" charset="0"/>
              <a:buChar char="Ø"/>
            </a:pP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sym typeface="+mn-ea"/>
              </a:rPr>
              <a:t>那双眼睛，</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如秋水，如寒星，如宝珠，如白水银里头养着两丸黑水银。</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sym typeface="+mn-ea"/>
              </a:rPr>
              <a:t>那双小手，如嫩葱，如玉兰，如金菊，如花草丛里矗着两朵天堂鸟。（天堂鸟是一种植物，兰目</a:t>
            </a:r>
            <a:r>
              <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sym typeface="+mn-ea"/>
              </a:rPr>
              <a:t>那片唇瓣，如春花，如丹朱，如火焰，如白雪皑皑中开满一山的樱花。刘鹗</a:t>
            </a:r>
            <a:r>
              <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sym typeface="+mn-ea"/>
              </a:rPr>
              <a:t>老残游记</a:t>
            </a:r>
            <a:r>
              <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sym typeface="+mn-ea"/>
              </a:rPr>
              <a:t>            </a:t>
            </a:r>
            <a:endPar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endParaRPr>
          </a:p>
        </p:txBody>
      </p:sp>
      <p:sp>
        <p:nvSpPr>
          <p:cNvPr id="18434" name="Rectangle 2"/>
          <p:cNvSpPr>
            <a:spLocks noGrp="1" noChangeArrowheads="1"/>
          </p:cNvSpPr>
          <p:nvPr>
            <p:ph type="title"/>
          </p:nvPr>
        </p:nvSpPr>
        <p:spPr>
          <a:xfrm>
            <a:off x="1359535" y="379095"/>
            <a:ext cx="2277110" cy="685800"/>
          </a:xfrm>
        </p:spPr>
        <p:txBody>
          <a:bodyPr vert="horz" wrap="square" lIns="91440" tIns="45720" rIns="91440" bIns="45720" numCol="1" anchor="ctr" anchorCtr="0" compatLnSpc="1">
            <a:normAutofit fontScale="90000"/>
          </a:bodyPr>
          <a:lstStyle/>
          <a:p>
            <a:pPr marL="0" marR="0" lvl="0" indent="0" algn="l" defTabSz="914400" rtl="0" eaLnBrk="1" fontAlgn="base" latinLnBrk="1" hangingPunct="1">
              <a:lnSpc>
                <a:spcPct val="100000"/>
              </a:lnSpc>
              <a:spcBef>
                <a:spcPct val="0"/>
              </a:spcBef>
              <a:spcAft>
                <a:spcPct val="0"/>
              </a:spcAft>
              <a:buClrTx/>
              <a:buSzTx/>
              <a:buFontTx/>
              <a:buNone/>
              <a:defRPr/>
            </a:pPr>
            <a:r>
              <a:rPr kumimoji="1" lang="en-US" altLang="zh-CN" sz="4000" b="0" i="0" u="none" strike="noStrike" kern="1200" cap="none" spc="0" normalizeH="0" baseline="0" noProof="0" smtClean="0">
                <a:ln>
                  <a:noFill/>
                </a:ln>
                <a:solidFill>
                  <a:srgbClr val="800000"/>
                </a:solidFill>
                <a:effectLst/>
                <a:uLnTx/>
                <a:uFillTx/>
                <a:latin typeface="Arial" panose="020b0604020202020204" pitchFamily="34" charset="0"/>
                <a:ea typeface="隶书" pitchFamily="49" charset="-122"/>
                <a:cs typeface="+mn-cs"/>
              </a:rPr>
              <a:t>4.</a:t>
            </a:r>
            <a:r>
              <a:rPr kumimoji="1" lang="zh-CN" altLang="en-US" sz="4000" b="0" i="0" u="none" strike="noStrike" kern="1200" cap="none" spc="0" normalizeH="0" baseline="0" noProof="0" smtClean="0">
                <a:ln>
                  <a:noFill/>
                </a:ln>
                <a:solidFill>
                  <a:srgbClr val="800000"/>
                </a:solidFill>
                <a:effectLst/>
                <a:uLnTx/>
                <a:uFillTx/>
                <a:latin typeface="Arial" panose="020b0604020202020204" pitchFamily="34" charset="0"/>
                <a:ea typeface="隶书" pitchFamily="49" charset="-122"/>
                <a:cs typeface="+mn-cs"/>
              </a:rPr>
              <a:t>博喻</a:t>
            </a:r>
            <a:endParaRPr kumimoji="1" lang="zh-CN" altLang="en-US" sz="4000" b="0" i="0" u="none" strike="noStrike" kern="1200" cap="none" spc="0" normalizeH="0" baseline="0" noProof="0" smtClean="0">
              <a:ln>
                <a:noFill/>
              </a:ln>
              <a:solidFill>
                <a:srgbClr val="800000"/>
              </a:solidFill>
              <a:effectLst/>
              <a:uLnTx/>
              <a:uFillTx/>
              <a:latin typeface="Arial" panose="020b0604020202020204" pitchFamily="34" charset="0"/>
              <a:ea typeface="隶书" pitchFamily="49"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5"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vertical)">
                                      <p:cBhvr>
                                        <p:cTn id="7" dur="500"/>
                                        <p:tgtEl>
                                          <p:spTgt spid="5"/>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4" presetClass="entr" presetSubtype="5"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vertical)">
                                      <p:cBhvr>
                                        <p:cTn id="12" dur="500"/>
                                        <p:tgtEl>
                                          <p:spTgt spid="6"/>
                                        </p:tgtEl>
                                      </p:cBhvr>
                                    </p:animEffect>
                                  </p:childTnLst>
                                </p:cTn>
                              </p:par>
                              <p:par>
                                <p:cTn id="13" presetID="1" presetClass="entr" presetSubtype="0" fill="hold" nodeType="withEffect">
                                  <p:stCondLst>
                                    <p:cond delay="0"/>
                                  </p:stCondLst>
                                  <p:childTnLst>
                                    <p:set>
                                      <p:cBhvr>
                                        <p:cTn id="14" dur="1" fill="hold">
                                          <p:stCondLst>
                                            <p:cond delay="0"/>
                                          </p:stCondLst>
                                        </p:cTn>
                                        <p:tgtEl>
                                          <p:spTgt spid="23561">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3561">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356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Rectangle 2"/>
          <p:cNvSpPr txBox="1">
            <a:spLocks noChangeArrowheads="1"/>
          </p:cNvSpPr>
          <p:nvPr/>
        </p:nvSpPr>
        <p:spPr>
          <a:xfrm>
            <a:off x="1738948" y="166688"/>
            <a:ext cx="1605280" cy="478155"/>
          </a:xfrm>
          <a:prstGeom prst="rect">
            <a:avLst/>
          </a:prstGeom>
          <a:gradFill rotWithShape="0">
            <a:gsLst>
              <a:gs pos="0">
                <a:srgbClr val="006699"/>
              </a:gs>
              <a:gs pos="9500">
                <a:srgbClr val="1170FF"/>
              </a:gs>
              <a:gs pos="14500">
                <a:srgbClr val="3333CC"/>
              </a:gs>
              <a:gs pos="20000">
                <a:srgbClr val="2E6792"/>
              </a:gs>
              <a:gs pos="26500">
                <a:srgbClr val="9999FF"/>
              </a:gs>
              <a:gs pos="42000">
                <a:srgbClr val="00CCCC"/>
              </a:gs>
              <a:gs pos="50000">
                <a:srgbClr val="3399FF"/>
              </a:gs>
              <a:gs pos="58000">
                <a:srgbClr val="00CCCC"/>
              </a:gs>
              <a:gs pos="73500">
                <a:srgbClr val="9999FF"/>
              </a:gs>
              <a:gs pos="80000">
                <a:srgbClr val="2E6792"/>
              </a:gs>
              <a:gs pos="85501">
                <a:srgbClr val="3333CC"/>
              </a:gs>
              <a:gs pos="90500">
                <a:srgbClr val="1170FF"/>
              </a:gs>
              <a:gs pos="100000">
                <a:srgbClr val="006699"/>
              </a:gs>
            </a:gsLst>
            <a:lin ang="18900000" scaled="1"/>
          </a:gradFill>
        </p:spPr>
        <p:txBody>
          <a:bodyPr wrap="none">
            <a:spAutoFit/>
          </a:bodyPr>
          <a:lstStyle/>
          <a:p>
            <a:pPr marL="914400" marR="0" indent="-914400" algn="ctr" defTabSz="914400">
              <a:lnSpc>
                <a:spcPct val="90000"/>
              </a:lnSpc>
              <a:spcBef>
                <a:spcPct val="20000"/>
              </a:spcBef>
              <a:buClrTx/>
              <a:buSzPct val="80000"/>
              <a:buFontTx/>
              <a:buNone/>
              <a:defRPr/>
            </a:pPr>
            <a:r>
              <a:rPr kumimoji="0" lang="zh-CN" altLang="en-US" sz="2800" kern="0" cap="none" spc="0" normalizeH="0" baseline="0" noProof="0">
                <a:solidFill>
                  <a:srgbClr val="FFFF00"/>
                </a:solidFill>
                <a:latin typeface="+mj-lt"/>
                <a:ea typeface="华文中宋" pitchFamily="2" charset="-122"/>
                <a:cs typeface="+mj-cs"/>
                <a:sym typeface="Calibri" panose="020f0502020204030204" charset="0"/>
              </a:rPr>
              <a:t>四、婉曲</a:t>
            </a:r>
            <a:endParaRPr kumimoji="0" lang="zh-CN" altLang="en-US" sz="2800" kern="0" cap="none" spc="0" normalizeH="0" baseline="0" noProof="0">
              <a:solidFill>
                <a:srgbClr val="FFFF00"/>
              </a:solidFill>
              <a:latin typeface="+mj-lt"/>
              <a:ea typeface="华文中宋" pitchFamily="2" charset="-122"/>
              <a:cs typeface="+mj-cs"/>
              <a:sym typeface="Calibri" panose="020f0502020204030204" charset="0"/>
            </a:endParaRPr>
          </a:p>
        </p:txBody>
      </p:sp>
      <p:sp>
        <p:nvSpPr>
          <p:cNvPr id="9" name="Rectangle 4"/>
          <p:cNvSpPr/>
          <p:nvPr/>
        </p:nvSpPr>
        <p:spPr>
          <a:xfrm>
            <a:off x="3657600" y="84138"/>
            <a:ext cx="6858000" cy="706755"/>
          </a:xfrm>
          <a:prstGeom prst="rect">
            <a:avLst/>
          </a:prstGeom>
          <a:noFill/>
          <a:ln w="9525">
            <a:noFill/>
          </a:ln>
        </p:spPr>
        <p:txBody>
          <a:bodyPr>
            <a:spAutoFit/>
          </a:bodyPr>
          <a:lstStyle/>
          <a:p>
            <a:r>
              <a:rPr lang="zh-CN" altLang="en-US" sz="2000">
                <a:solidFill>
                  <a:srgbClr val="000066"/>
                </a:solidFill>
                <a:latin typeface="Arial" panose="020b0604020202020204" pitchFamily="34" charset="0"/>
                <a:ea typeface="华文中宋" pitchFamily="2" charset="-122"/>
              </a:rPr>
              <a:t>有意不直接说明某事物，而是借用一些与某事物相应的同义语句婉转曲折地表达出来，这种辞格叫婉曲，也叫</a:t>
            </a:r>
            <a:r>
              <a:rPr lang="zh-CN" altLang="en-US" sz="2000">
                <a:solidFill>
                  <a:srgbClr val="000066"/>
                </a:solidFill>
                <a:latin typeface="Times New Roman" panose="02020603050405020304" pitchFamily="18" charset="0"/>
                <a:ea typeface="华文中宋" pitchFamily="2" charset="-122"/>
              </a:rPr>
              <a:t>“</a:t>
            </a:r>
            <a:r>
              <a:rPr lang="zh-CN" altLang="en-US" sz="2000">
                <a:solidFill>
                  <a:srgbClr val="000066"/>
                </a:solidFill>
                <a:latin typeface="Arial" panose="020b0604020202020204" pitchFamily="34" charset="0"/>
                <a:ea typeface="华文中宋" pitchFamily="2" charset="-122"/>
              </a:rPr>
              <a:t>婉转</a:t>
            </a:r>
            <a:r>
              <a:rPr lang="zh-CN" altLang="en-US" sz="2000">
                <a:solidFill>
                  <a:srgbClr val="000066"/>
                </a:solidFill>
                <a:latin typeface="Times New Roman" panose="02020603050405020304" pitchFamily="18" charset="0"/>
                <a:ea typeface="华文中宋" pitchFamily="2" charset="-122"/>
              </a:rPr>
              <a:t>”</a:t>
            </a:r>
            <a:r>
              <a:rPr lang="zh-CN" altLang="en-US" sz="2000">
                <a:solidFill>
                  <a:srgbClr val="000066"/>
                </a:solidFill>
                <a:latin typeface="Arial" panose="020b0604020202020204" pitchFamily="34" charset="0"/>
                <a:ea typeface="华文中宋" pitchFamily="2" charset="-122"/>
              </a:rPr>
              <a:t>。</a:t>
            </a:r>
            <a:endParaRPr lang="zh-CN" altLang="en-US" sz="2000">
              <a:solidFill>
                <a:srgbClr val="000066"/>
              </a:solidFill>
              <a:latin typeface="Arial" panose="020b0604020202020204" pitchFamily="34" charset="0"/>
              <a:ea typeface="华文中宋" pitchFamily="2" charset="-122"/>
            </a:endParaRPr>
          </a:p>
        </p:txBody>
      </p:sp>
      <p:sp>
        <p:nvSpPr>
          <p:cNvPr id="10" name="Rectangle 5" descr="绿色大理石"/>
          <p:cNvSpPr/>
          <p:nvPr/>
        </p:nvSpPr>
        <p:spPr>
          <a:xfrm>
            <a:off x="1847850" y="928688"/>
            <a:ext cx="3027680" cy="583565"/>
          </a:xfrm>
          <a:prstGeom prst="rect">
            <a:avLst/>
          </a:prstGeom>
          <a:blipFill rotWithShape="0">
            <a:blip r:embed="rId2"/>
            <a:stretch>
              <a:fillRect/>
            </a:stretch>
          </a:blipFill>
          <a:ln w="9525">
            <a:noFill/>
          </a:ln>
        </p:spPr>
        <p:txBody>
          <a:bodyPr wrap="none">
            <a:spAutoFit/>
          </a:bodyPr>
          <a:lstStyle/>
          <a:p>
            <a:pPr>
              <a:spcBef>
                <a:spcPct val="20000"/>
              </a:spcBef>
              <a:buSzPct val="80000"/>
            </a:pPr>
            <a:r>
              <a:rPr lang="zh-CN" altLang="en-US" sz="3200">
                <a:solidFill>
                  <a:srgbClr val="FFFF99"/>
                </a:solidFill>
                <a:latin typeface="Arial" panose="020b0604020202020204" pitchFamily="34" charset="0"/>
                <a:ea typeface="华文中宋" pitchFamily="2" charset="-122"/>
              </a:rPr>
              <a:t>婉曲的基本类型</a:t>
            </a:r>
            <a:endParaRPr lang="zh-CN" altLang="en-US" sz="3200">
              <a:solidFill>
                <a:srgbClr val="FFFF99"/>
              </a:solidFill>
              <a:latin typeface="Arial" panose="020b0604020202020204" pitchFamily="34" charset="0"/>
              <a:ea typeface="华文中宋" pitchFamily="2" charset="-122"/>
            </a:endParaRPr>
          </a:p>
        </p:txBody>
      </p:sp>
      <p:sp>
        <p:nvSpPr>
          <p:cNvPr id="11" name="Rectangle 6"/>
          <p:cNvSpPr/>
          <p:nvPr/>
        </p:nvSpPr>
        <p:spPr>
          <a:xfrm>
            <a:off x="1981200" y="1627188"/>
            <a:ext cx="995680" cy="583565"/>
          </a:xfrm>
          <a:prstGeom prst="rect">
            <a:avLst/>
          </a:prstGeom>
          <a:gradFill rotWithShape="0">
            <a:gsLst>
              <a:gs pos="0">
                <a:srgbClr val="FFEBFA">
                  <a:alpha val="100000"/>
                </a:srgbClr>
              </a:gs>
              <a:gs pos="30000">
                <a:srgbClr val="C4D6EB">
                  <a:alpha val="100000"/>
                </a:srgbClr>
              </a:gs>
              <a:gs pos="60001">
                <a:srgbClr val="85C2FF">
                  <a:alpha val="100000"/>
                </a:srgbClr>
              </a:gs>
              <a:gs pos="100000">
                <a:srgbClr val="5E9EFF">
                  <a:alpha val="100000"/>
                </a:srgbClr>
              </a:gs>
            </a:gsLst>
            <a:lin ang="5400000" scaled="1"/>
          </a:gradFill>
          <a:ln w="9525">
            <a:noFill/>
          </a:ln>
        </p:spPr>
        <p:txBody>
          <a:bodyPr wrap="none">
            <a:spAutoFit/>
          </a:bodyPr>
          <a:lstStyle/>
          <a:p>
            <a:r>
              <a:rPr lang="zh-CN" altLang="en-US" sz="3200">
                <a:solidFill>
                  <a:srgbClr val="FF6600"/>
                </a:solidFill>
                <a:latin typeface="Arial" panose="020b0604020202020204" pitchFamily="34" charset="0"/>
                <a:ea typeface="华文中宋" pitchFamily="2" charset="-122"/>
              </a:rPr>
              <a:t>婉言</a:t>
            </a:r>
            <a:endParaRPr lang="zh-CN" altLang="en-US" sz="3200">
              <a:solidFill>
                <a:srgbClr val="FF6600"/>
              </a:solidFill>
              <a:latin typeface="Arial" panose="020b0604020202020204" pitchFamily="34" charset="0"/>
              <a:ea typeface="华文中宋" pitchFamily="2" charset="-122"/>
            </a:endParaRPr>
          </a:p>
        </p:txBody>
      </p:sp>
      <p:sp>
        <p:nvSpPr>
          <p:cNvPr id="12" name="Rectangle 7"/>
          <p:cNvSpPr/>
          <p:nvPr/>
        </p:nvSpPr>
        <p:spPr>
          <a:xfrm>
            <a:off x="1905000" y="3921125"/>
            <a:ext cx="995680" cy="583565"/>
          </a:xfrm>
          <a:prstGeom prst="rect">
            <a:avLst/>
          </a:prstGeom>
          <a:gradFill rotWithShape="0">
            <a:gsLst>
              <a:gs pos="0">
                <a:srgbClr val="FFEBFA">
                  <a:alpha val="100000"/>
                </a:srgbClr>
              </a:gs>
              <a:gs pos="30000">
                <a:srgbClr val="C4D6EB">
                  <a:alpha val="100000"/>
                </a:srgbClr>
              </a:gs>
              <a:gs pos="60001">
                <a:srgbClr val="85C2FF">
                  <a:alpha val="100000"/>
                </a:srgbClr>
              </a:gs>
              <a:gs pos="100000">
                <a:srgbClr val="5E9EFF">
                  <a:alpha val="100000"/>
                </a:srgbClr>
              </a:gs>
            </a:gsLst>
            <a:lin ang="5400000" scaled="1"/>
          </a:gradFill>
          <a:ln w="9525">
            <a:noFill/>
          </a:ln>
        </p:spPr>
        <p:txBody>
          <a:bodyPr wrap="none">
            <a:spAutoFit/>
          </a:bodyPr>
          <a:lstStyle/>
          <a:p>
            <a:r>
              <a:rPr lang="zh-CN" altLang="en-US" sz="3200">
                <a:solidFill>
                  <a:srgbClr val="FF6600"/>
                </a:solidFill>
                <a:latin typeface="Arial" panose="020b0604020202020204" pitchFamily="34" charset="0"/>
                <a:ea typeface="华文中宋" pitchFamily="2" charset="-122"/>
              </a:rPr>
              <a:t>曲语</a:t>
            </a:r>
            <a:endParaRPr lang="zh-CN" altLang="en-US" sz="3200">
              <a:solidFill>
                <a:srgbClr val="FF6600"/>
              </a:solidFill>
              <a:latin typeface="Arial" panose="020b0604020202020204" pitchFamily="34" charset="0"/>
              <a:ea typeface="华文中宋" pitchFamily="2" charset="-122"/>
            </a:endParaRPr>
          </a:p>
        </p:txBody>
      </p:sp>
      <p:sp>
        <p:nvSpPr>
          <p:cNvPr id="13" name="Rectangle 8"/>
          <p:cNvSpPr/>
          <p:nvPr/>
        </p:nvSpPr>
        <p:spPr>
          <a:xfrm>
            <a:off x="1738313" y="2214563"/>
            <a:ext cx="8624887" cy="1630045"/>
          </a:xfrm>
          <a:prstGeom prst="rect">
            <a:avLst/>
          </a:prstGeom>
          <a:solidFill>
            <a:srgbClr val="FFFF99"/>
          </a:solidFill>
          <a:ln w="9525">
            <a:noFill/>
          </a:ln>
        </p:spPr>
        <p:txBody>
          <a:bodyPr>
            <a:spAutoFit/>
          </a:bodyPr>
          <a:lstStyle/>
          <a:p>
            <a:pPr marL="190500" indent="-190500" algn="just">
              <a:buBlip>
                <a:blip r:embed="rId3"/>
              </a:buBlip>
            </a:pPr>
            <a:r>
              <a:rPr lang="zh-CN" altLang="en-US" sz="2000" b="1">
                <a:solidFill>
                  <a:srgbClr val="000000"/>
                </a:solidFill>
                <a:latin typeface="Times New Roman" panose="02020603050405020304" pitchFamily="18" charset="0"/>
                <a:ea typeface="楷体_GB2312" pitchFamily="1" charset="-122"/>
              </a:rPr>
              <a:t>长妈妈生得那么胖，一定</a:t>
            </a:r>
            <a:r>
              <a:rPr lang="zh-CN" altLang="en-US" sz="2000" b="1">
                <a:solidFill>
                  <a:srgbClr val="FF00FF"/>
                </a:solidFill>
                <a:latin typeface="Times New Roman" panose="02020603050405020304" pitchFamily="18" charset="0"/>
                <a:ea typeface="楷体_GB2312" pitchFamily="1" charset="-122"/>
              </a:rPr>
              <a:t>很怕热</a:t>
            </a:r>
            <a:r>
              <a:rPr lang="zh-CN" altLang="en-US" sz="2000" b="1">
                <a:solidFill>
                  <a:srgbClr val="000000"/>
                </a:solidFill>
                <a:latin typeface="Times New Roman" panose="02020603050405020304" pitchFamily="18" charset="0"/>
                <a:ea typeface="楷体_GB2312" pitchFamily="1" charset="-122"/>
              </a:rPr>
              <a:t>罢？晚上的</a:t>
            </a:r>
            <a:r>
              <a:rPr lang="zh-CN" altLang="en-US" sz="2000" b="1">
                <a:solidFill>
                  <a:srgbClr val="FF00FF"/>
                </a:solidFill>
                <a:latin typeface="Times New Roman" panose="02020603050405020304" pitchFamily="18" charset="0"/>
                <a:ea typeface="楷体_GB2312" pitchFamily="1" charset="-122"/>
              </a:rPr>
              <a:t>睡相</a:t>
            </a:r>
            <a:r>
              <a:rPr lang="zh-CN" altLang="en-US" sz="2000" b="1">
                <a:solidFill>
                  <a:srgbClr val="000000"/>
                </a:solidFill>
                <a:latin typeface="Times New Roman" panose="02020603050405020304" pitchFamily="18" charset="0"/>
                <a:ea typeface="楷体_GB2312" pitchFamily="1" charset="-122"/>
              </a:rPr>
              <a:t>，怕</a:t>
            </a:r>
            <a:r>
              <a:rPr lang="zh-CN" altLang="en-US" sz="2000" b="1">
                <a:solidFill>
                  <a:srgbClr val="FF00FF"/>
                </a:solidFill>
                <a:latin typeface="Times New Roman" panose="02020603050405020304" pitchFamily="18" charset="0"/>
                <a:ea typeface="楷体_GB2312" pitchFamily="1" charset="-122"/>
              </a:rPr>
              <a:t>不见得很好看</a:t>
            </a:r>
            <a:r>
              <a:rPr lang="zh-CN" altLang="en-US" sz="2000" b="1">
                <a:solidFill>
                  <a:srgbClr val="000000"/>
                </a:solidFill>
                <a:latin typeface="Times New Roman" panose="02020603050405020304" pitchFamily="18" charset="0"/>
                <a:ea typeface="楷体_GB2312" pitchFamily="1" charset="-122"/>
              </a:rPr>
              <a:t>罢？</a:t>
            </a:r>
            <a:r>
              <a:rPr lang="en-US" altLang="zh-CN" sz="2000" b="1">
                <a:solidFill>
                  <a:srgbClr val="000000"/>
                </a:solidFill>
                <a:latin typeface="Times New Roman" panose="02020603050405020304" pitchFamily="18" charset="0"/>
                <a:ea typeface="楷体_GB2312" pitchFamily="1" charset="-122"/>
              </a:rPr>
              <a:t>……</a:t>
            </a:r>
            <a:r>
              <a:rPr lang="zh-CN" altLang="en-US" sz="2000" b="1">
                <a:solidFill>
                  <a:srgbClr val="000000"/>
                </a:solidFill>
                <a:latin typeface="Times New Roman" panose="02020603050405020304" pitchFamily="18" charset="0"/>
                <a:ea typeface="楷体_GB2312" pitchFamily="1" charset="-122"/>
              </a:rPr>
              <a:t>母亲听到我多回诉苦之后，曾经这样问他，我也知道这意思是要他多给我一些空席。                                    鲁迅</a:t>
            </a:r>
            <a:r>
              <a:rPr lang="en-US" altLang="zh-CN" sz="2000" b="1">
                <a:solidFill>
                  <a:srgbClr val="000000"/>
                </a:solidFill>
                <a:latin typeface="Times New Roman" panose="02020603050405020304" pitchFamily="18" charset="0"/>
                <a:ea typeface="楷体_GB2312" pitchFamily="1" charset="-122"/>
              </a:rPr>
              <a:t>《</a:t>
            </a:r>
            <a:r>
              <a:rPr lang="zh-CN" altLang="en-US" sz="2000" b="1">
                <a:solidFill>
                  <a:srgbClr val="000000"/>
                </a:solidFill>
                <a:latin typeface="Times New Roman" panose="02020603050405020304" pitchFamily="18" charset="0"/>
                <a:ea typeface="楷体_GB2312" pitchFamily="1" charset="-122"/>
              </a:rPr>
              <a:t>阿长与山海经</a:t>
            </a:r>
            <a:r>
              <a:rPr lang="en-US" altLang="zh-CN" sz="2000" b="1">
                <a:solidFill>
                  <a:srgbClr val="000000"/>
                </a:solidFill>
                <a:latin typeface="Times New Roman" panose="02020603050405020304" pitchFamily="18" charset="0"/>
                <a:ea typeface="楷体_GB2312" pitchFamily="1" charset="-122"/>
              </a:rPr>
              <a:t>》</a:t>
            </a:r>
            <a:endParaRPr lang="en-US" altLang="zh-CN" sz="2000" b="1">
              <a:solidFill>
                <a:srgbClr val="000000"/>
              </a:solidFill>
              <a:latin typeface="Times New Roman" panose="02020603050405020304" pitchFamily="18" charset="0"/>
              <a:ea typeface="楷体_GB2312" pitchFamily="1" charset="-122"/>
            </a:endParaRPr>
          </a:p>
          <a:p>
            <a:pPr marL="190500" indent="-190500" algn="just">
              <a:buBlip>
                <a:blip r:embed="rId3"/>
              </a:buBlip>
            </a:pPr>
            <a:r>
              <a:rPr lang="zh-CN" altLang="en-US" sz="2000" b="1">
                <a:solidFill>
                  <a:srgbClr val="000000"/>
                </a:solidFill>
                <a:latin typeface="Times New Roman" panose="02020603050405020304" pitchFamily="18" charset="0"/>
                <a:ea typeface="楷体_GB2312" pitchFamily="1" charset="-122"/>
              </a:rPr>
              <a:t>那就一天给我</a:t>
            </a:r>
            <a:r>
              <a:rPr lang="zh-CN" altLang="en-US" sz="2000" b="1">
                <a:solidFill>
                  <a:srgbClr val="FF00FF"/>
                </a:solidFill>
                <a:latin typeface="Times New Roman" panose="02020603050405020304" pitchFamily="18" charset="0"/>
                <a:ea typeface="楷体_GB2312" pitchFamily="1" charset="-122"/>
              </a:rPr>
              <a:t>挑</a:t>
            </a:r>
            <a:r>
              <a:rPr lang="zh-CN" altLang="en-US" sz="2000" b="1">
                <a:solidFill>
                  <a:srgbClr val="000000"/>
                </a:solidFill>
                <a:latin typeface="Times New Roman" panose="02020603050405020304" pitchFamily="18" charset="0"/>
                <a:ea typeface="楷体_GB2312" pitchFamily="1" charset="-122"/>
              </a:rPr>
              <a:t>两趟</a:t>
            </a:r>
            <a:r>
              <a:rPr lang="zh-CN" altLang="en-US" sz="2000" b="1">
                <a:solidFill>
                  <a:srgbClr val="FF00FF"/>
                </a:solidFill>
                <a:latin typeface="Times New Roman" panose="02020603050405020304" pitchFamily="18" charset="0"/>
                <a:ea typeface="楷体_GB2312" pitchFamily="1" charset="-122"/>
              </a:rPr>
              <a:t>水</a:t>
            </a:r>
            <a:r>
              <a:rPr lang="en-US" altLang="zh-CN" sz="2000" b="1">
                <a:solidFill>
                  <a:srgbClr val="000000"/>
                </a:solidFill>
                <a:latin typeface="Times New Roman" panose="02020603050405020304" pitchFamily="18" charset="0"/>
                <a:ea typeface="楷体_GB2312" pitchFamily="1" charset="-122"/>
              </a:rPr>
              <a:t>……</a:t>
            </a:r>
            <a:r>
              <a:rPr lang="zh-CN" altLang="en-US" sz="2000" b="1">
                <a:solidFill>
                  <a:srgbClr val="000000"/>
                </a:solidFill>
                <a:latin typeface="Times New Roman" panose="02020603050405020304" pitchFamily="18" charset="0"/>
                <a:ea typeface="楷体_GB2312" pitchFamily="1" charset="-122"/>
              </a:rPr>
              <a:t>挑到我儿子娶媳妇，挑到我闺女出门子，给我</a:t>
            </a:r>
            <a:r>
              <a:rPr lang="zh-CN" altLang="en-US" sz="2000" b="1">
                <a:solidFill>
                  <a:srgbClr val="FF00FF"/>
                </a:solidFill>
                <a:latin typeface="Times New Roman" panose="02020603050405020304" pitchFamily="18" charset="0"/>
                <a:ea typeface="楷体_GB2312" pitchFamily="1" charset="-122"/>
              </a:rPr>
              <a:t>挑一辈子</a:t>
            </a:r>
            <a:r>
              <a:rPr lang="zh-CN" altLang="en-US" sz="2000" b="1">
                <a:solidFill>
                  <a:srgbClr val="000000"/>
                </a:solidFill>
                <a:latin typeface="Times New Roman" panose="02020603050405020304" pitchFamily="18" charset="0"/>
                <a:ea typeface="楷体_GB2312" pitchFamily="1" charset="-122"/>
              </a:rPr>
              <a:t>。                                                    电影</a:t>
            </a:r>
            <a:r>
              <a:rPr lang="en-US" altLang="zh-CN" sz="2000" b="1">
                <a:solidFill>
                  <a:srgbClr val="000000"/>
                </a:solidFill>
                <a:latin typeface="Times New Roman" panose="02020603050405020304" pitchFamily="18" charset="0"/>
                <a:ea typeface="楷体_GB2312" pitchFamily="1" charset="-122"/>
              </a:rPr>
              <a:t>《</a:t>
            </a:r>
            <a:r>
              <a:rPr lang="zh-CN" altLang="en-US" sz="2000" b="1">
                <a:solidFill>
                  <a:srgbClr val="000000"/>
                </a:solidFill>
                <a:latin typeface="Times New Roman" panose="02020603050405020304" pitchFamily="18" charset="0"/>
                <a:ea typeface="楷体_GB2312" pitchFamily="1" charset="-122"/>
              </a:rPr>
              <a:t>归心似箭 </a:t>
            </a:r>
            <a:r>
              <a:rPr lang="en-US" altLang="zh-CN" sz="2000" b="1">
                <a:solidFill>
                  <a:srgbClr val="000000"/>
                </a:solidFill>
                <a:latin typeface="Times New Roman" panose="02020603050405020304" pitchFamily="18" charset="0"/>
                <a:ea typeface="楷体_GB2312" pitchFamily="1" charset="-122"/>
              </a:rPr>
              <a:t>》</a:t>
            </a:r>
            <a:endParaRPr lang="en-US" altLang="zh-CN" sz="2000" b="1">
              <a:solidFill>
                <a:srgbClr val="000000"/>
              </a:solidFill>
              <a:latin typeface="Times New Roman" panose="02020603050405020304" pitchFamily="18" charset="0"/>
              <a:ea typeface="楷体_GB2312" pitchFamily="1" charset="-122"/>
            </a:endParaRPr>
          </a:p>
        </p:txBody>
      </p:sp>
      <p:sp>
        <p:nvSpPr>
          <p:cNvPr id="14" name="Rectangle 10"/>
          <p:cNvSpPr/>
          <p:nvPr/>
        </p:nvSpPr>
        <p:spPr>
          <a:xfrm>
            <a:off x="3200400" y="1428750"/>
            <a:ext cx="7324725" cy="368300"/>
          </a:xfrm>
          <a:prstGeom prst="rect">
            <a:avLst/>
          </a:prstGeom>
          <a:noFill/>
          <a:ln w="9525">
            <a:noFill/>
          </a:ln>
        </p:spPr>
        <p:txBody>
          <a:bodyPr>
            <a:spAutoFit/>
          </a:bodyPr>
          <a:lstStyle/>
          <a:p>
            <a:r>
              <a:rPr lang="zh-CN" altLang="en-US" b="1">
                <a:solidFill>
                  <a:srgbClr val="000000"/>
                </a:solidFill>
                <a:latin typeface="Times New Roman" panose="02020603050405020304" pitchFamily="18" charset="0"/>
                <a:ea typeface="华文中宋" pitchFamily="2" charset="-122"/>
              </a:rPr>
              <a:t>一种不直说本意，用含蓄委婉的话，把所要说的话</a:t>
            </a:r>
            <a:r>
              <a:rPr lang="zh-CN" altLang="en-US" b="1">
                <a:solidFill>
                  <a:srgbClr val="0000FF"/>
                </a:solidFill>
                <a:latin typeface="Times New Roman" panose="02020603050405020304" pitchFamily="18" charset="0"/>
                <a:ea typeface="华文中宋" pitchFamily="2" charset="-122"/>
              </a:rPr>
              <a:t>从旁烘托</a:t>
            </a:r>
            <a:r>
              <a:rPr lang="zh-CN" altLang="en-US" b="1">
                <a:solidFill>
                  <a:srgbClr val="000000"/>
                </a:solidFill>
                <a:latin typeface="Times New Roman" panose="02020603050405020304" pitchFamily="18" charset="0"/>
                <a:ea typeface="华文中宋" pitchFamily="2" charset="-122"/>
              </a:rPr>
              <a:t>出来。</a:t>
            </a:r>
            <a:endParaRPr lang="zh-CN" altLang="en-US" b="1">
              <a:solidFill>
                <a:srgbClr val="000000"/>
              </a:solidFill>
              <a:latin typeface="Times New Roman" panose="02020603050405020304" pitchFamily="18" charset="0"/>
              <a:ea typeface="华文中宋" pitchFamily="2" charset="-122"/>
            </a:endParaRPr>
          </a:p>
        </p:txBody>
      </p:sp>
      <p:sp>
        <p:nvSpPr>
          <p:cNvPr id="15" name="Rectangle 12"/>
          <p:cNvSpPr/>
          <p:nvPr/>
        </p:nvSpPr>
        <p:spPr>
          <a:xfrm>
            <a:off x="3200400" y="3983038"/>
            <a:ext cx="6629400" cy="368300"/>
          </a:xfrm>
          <a:prstGeom prst="rect">
            <a:avLst/>
          </a:prstGeom>
          <a:noFill/>
          <a:ln w="9525">
            <a:noFill/>
          </a:ln>
        </p:spPr>
        <p:txBody>
          <a:bodyPr>
            <a:spAutoFit/>
          </a:bodyPr>
          <a:lstStyle/>
          <a:p>
            <a:r>
              <a:rPr lang="zh-CN" altLang="en-US" b="1">
                <a:solidFill>
                  <a:srgbClr val="000000"/>
                </a:solidFill>
                <a:latin typeface="Times New Roman" panose="02020603050405020304" pitchFamily="18" charset="0"/>
                <a:ea typeface="华文中宋" pitchFamily="2" charset="-122"/>
              </a:rPr>
              <a:t>把不便直说或不愿直说的话</a:t>
            </a:r>
            <a:r>
              <a:rPr lang="zh-CN" altLang="en-US" b="1">
                <a:solidFill>
                  <a:srgbClr val="0000FF"/>
                </a:solidFill>
                <a:latin typeface="Times New Roman" panose="02020603050405020304" pitchFamily="18" charset="0"/>
                <a:ea typeface="华文中宋" pitchFamily="2" charset="-122"/>
              </a:rPr>
              <a:t>用别的词语</a:t>
            </a:r>
            <a:r>
              <a:rPr lang="zh-CN" altLang="en-US" b="1">
                <a:solidFill>
                  <a:srgbClr val="000000"/>
                </a:solidFill>
                <a:latin typeface="Times New Roman" panose="02020603050405020304" pitchFamily="18" charset="0"/>
                <a:ea typeface="华文中宋" pitchFamily="2" charset="-122"/>
              </a:rPr>
              <a:t>来代替。</a:t>
            </a:r>
            <a:endParaRPr lang="zh-CN" altLang="en-US" b="1">
              <a:solidFill>
                <a:srgbClr val="000000"/>
              </a:solidFill>
              <a:latin typeface="Times New Roman" panose="02020603050405020304" pitchFamily="18" charset="0"/>
              <a:ea typeface="华文中宋" pitchFamily="2" charset="-122"/>
            </a:endParaRPr>
          </a:p>
        </p:txBody>
      </p:sp>
      <p:sp>
        <p:nvSpPr>
          <p:cNvPr id="16" name="Rectangle 15"/>
          <p:cNvSpPr/>
          <p:nvPr/>
        </p:nvSpPr>
        <p:spPr>
          <a:xfrm>
            <a:off x="1595438" y="4562475"/>
            <a:ext cx="9001125" cy="1938020"/>
          </a:xfrm>
          <a:prstGeom prst="rect">
            <a:avLst/>
          </a:prstGeom>
          <a:solidFill>
            <a:srgbClr val="CCECFF"/>
          </a:solidFill>
          <a:ln w="9525">
            <a:noFill/>
          </a:ln>
        </p:spPr>
        <p:txBody>
          <a:bodyPr>
            <a:spAutoFit/>
          </a:bodyPr>
          <a:lstStyle/>
          <a:p>
            <a:pPr marL="190500" indent="-190500" algn="just">
              <a:buBlip>
                <a:blip r:embed="rId3"/>
              </a:buBlip>
            </a:pPr>
            <a:r>
              <a:rPr lang="zh-CN" altLang="en-US" sz="2000" b="1">
                <a:solidFill>
                  <a:srgbClr val="000000"/>
                </a:solidFill>
                <a:latin typeface="Times New Roman" panose="02020603050405020304" pitchFamily="18" charset="0"/>
                <a:ea typeface="楷体_GB2312" pitchFamily="1" charset="-122"/>
              </a:rPr>
              <a:t>聂耳以二十三岁的青春年华，过早地</a:t>
            </a:r>
            <a:r>
              <a:rPr lang="zh-CN" altLang="en-US" sz="2000" b="1">
                <a:solidFill>
                  <a:srgbClr val="FF00FF"/>
                </a:solidFill>
                <a:latin typeface="Times New Roman" panose="02020603050405020304" pitchFamily="18" charset="0"/>
                <a:ea typeface="楷体_GB2312" pitchFamily="1" charset="-122"/>
              </a:rPr>
              <a:t>写下了他生命休止符</a:t>
            </a:r>
            <a:r>
              <a:rPr lang="zh-CN" altLang="en-US" sz="2000" b="1">
                <a:solidFill>
                  <a:srgbClr val="000000"/>
                </a:solidFill>
                <a:latin typeface="Times New Roman" panose="02020603050405020304" pitchFamily="18" charset="0"/>
                <a:ea typeface="楷体_GB2312" pitchFamily="1" charset="-122"/>
              </a:rPr>
              <a:t>。</a:t>
            </a:r>
            <a:r>
              <a:rPr lang="zh-CN" altLang="en-US" sz="1600" b="1">
                <a:solidFill>
                  <a:srgbClr val="000000"/>
                </a:solidFill>
                <a:latin typeface="Times New Roman" panose="02020603050405020304" pitchFamily="18" charset="0"/>
                <a:ea typeface="楷体_GB2312" pitchFamily="1" charset="-122"/>
              </a:rPr>
              <a:t>何为</a:t>
            </a:r>
            <a:r>
              <a:rPr lang="en-US" altLang="zh-CN" sz="1600" b="1">
                <a:solidFill>
                  <a:srgbClr val="000000"/>
                </a:solidFill>
                <a:latin typeface="Times New Roman" panose="02020603050405020304" pitchFamily="18" charset="0"/>
                <a:ea typeface="楷体_GB2312" pitchFamily="1" charset="-122"/>
              </a:rPr>
              <a:t>《</a:t>
            </a:r>
            <a:r>
              <a:rPr lang="zh-CN" altLang="en-US" sz="1600" b="1">
                <a:solidFill>
                  <a:srgbClr val="000000"/>
                </a:solidFill>
                <a:latin typeface="Times New Roman" panose="02020603050405020304" pitchFamily="18" charset="0"/>
                <a:ea typeface="楷体_GB2312" pitchFamily="1" charset="-122"/>
              </a:rPr>
              <a:t>他的进军号</a:t>
            </a:r>
            <a:r>
              <a:rPr lang="en-US" altLang="zh-CN" sz="1600" b="1">
                <a:solidFill>
                  <a:srgbClr val="000000"/>
                </a:solidFill>
                <a:latin typeface="Times New Roman" panose="02020603050405020304" pitchFamily="18" charset="0"/>
                <a:ea typeface="楷体_GB2312" pitchFamily="1" charset="-122"/>
              </a:rPr>
              <a:t>》</a:t>
            </a:r>
            <a:r>
              <a:rPr lang="zh-CN" altLang="en-US" sz="1800" b="1">
                <a:solidFill>
                  <a:srgbClr val="000000"/>
                </a:solidFill>
                <a:latin typeface="Times New Roman" panose="02020603050405020304" pitchFamily="18" charset="0"/>
                <a:ea typeface="楷体_GB2312" pitchFamily="1" charset="-122"/>
              </a:rPr>
              <a:t>                                                                                                              </a:t>
            </a:r>
            <a:endParaRPr lang="en-US" altLang="zh-CN" sz="1600" b="1">
              <a:solidFill>
                <a:srgbClr val="000000"/>
              </a:solidFill>
              <a:latin typeface="Times New Roman" panose="02020603050405020304" pitchFamily="18" charset="0"/>
              <a:ea typeface="楷体_GB2312" pitchFamily="1" charset="-122"/>
            </a:endParaRPr>
          </a:p>
          <a:p>
            <a:pPr marL="190500" indent="-190500" algn="just">
              <a:buBlip>
                <a:blip r:embed="rId3"/>
              </a:buBlip>
            </a:pPr>
            <a:r>
              <a:rPr lang="zh-CN" altLang="en-US" sz="2000" b="1">
                <a:solidFill>
                  <a:srgbClr val="000000"/>
                </a:solidFill>
                <a:latin typeface="Times New Roman" panose="02020603050405020304" pitchFamily="18" charset="0"/>
                <a:ea typeface="楷体_GB2312" pitchFamily="1" charset="-122"/>
              </a:rPr>
              <a:t>王三胜不怕：他看得出别人有功夫没有，可更相信自己的本事，他是沙子龙手下的大将。“下来</a:t>
            </a:r>
            <a:r>
              <a:rPr lang="zh-CN" altLang="en-US" sz="2000" b="1">
                <a:solidFill>
                  <a:srgbClr val="FF00FF"/>
                </a:solidFill>
                <a:latin typeface="Times New Roman" panose="02020603050405020304" pitchFamily="18" charset="0"/>
                <a:ea typeface="楷体_GB2312" pitchFamily="1" charset="-122"/>
              </a:rPr>
              <a:t>玩玩</a:t>
            </a:r>
            <a:r>
              <a:rPr lang="zh-CN" altLang="en-US" sz="2000" b="1">
                <a:solidFill>
                  <a:srgbClr val="000000"/>
                </a:solidFill>
                <a:latin typeface="Times New Roman" panose="02020603050405020304" pitchFamily="18" charset="0"/>
                <a:ea typeface="楷体_GB2312" pitchFamily="1" charset="-122"/>
              </a:rPr>
              <a:t>，大叔！”王三胜说得很得体。</a:t>
            </a:r>
            <a:r>
              <a:rPr lang="zh-CN" altLang="en-US" sz="1800" b="1">
                <a:solidFill>
                  <a:srgbClr val="000000"/>
                </a:solidFill>
                <a:latin typeface="Times New Roman" panose="02020603050405020304" pitchFamily="18" charset="0"/>
                <a:ea typeface="楷体_GB2312" pitchFamily="1" charset="-122"/>
              </a:rPr>
              <a:t>老舍</a:t>
            </a:r>
            <a:r>
              <a:rPr lang="en-US" altLang="zh-CN" sz="1800" b="1">
                <a:solidFill>
                  <a:srgbClr val="000000"/>
                </a:solidFill>
                <a:latin typeface="Times New Roman" panose="02020603050405020304" pitchFamily="18" charset="0"/>
                <a:ea typeface="楷体_GB2312" pitchFamily="1" charset="-122"/>
              </a:rPr>
              <a:t>《</a:t>
            </a:r>
            <a:r>
              <a:rPr lang="zh-CN" altLang="en-US" sz="1800" b="1">
                <a:solidFill>
                  <a:srgbClr val="000000"/>
                </a:solidFill>
                <a:latin typeface="Times New Roman" panose="02020603050405020304" pitchFamily="18" charset="0"/>
                <a:ea typeface="楷体_GB2312" pitchFamily="1" charset="-122"/>
              </a:rPr>
              <a:t>断魂枪</a:t>
            </a:r>
            <a:r>
              <a:rPr lang="en-US" altLang="zh-CN" sz="1800" b="1">
                <a:solidFill>
                  <a:srgbClr val="000000"/>
                </a:solidFill>
                <a:latin typeface="Times New Roman" panose="02020603050405020304" pitchFamily="18" charset="0"/>
                <a:ea typeface="楷体_GB2312" pitchFamily="1" charset="-122"/>
              </a:rPr>
              <a:t>》</a:t>
            </a:r>
            <a:endParaRPr lang="en-US" altLang="zh-CN" sz="1800" b="1">
              <a:solidFill>
                <a:srgbClr val="000000"/>
              </a:solidFill>
              <a:latin typeface="Times New Roman" panose="02020603050405020304" pitchFamily="18" charset="0"/>
              <a:ea typeface="楷体_GB2312" pitchFamily="1" charset="-122"/>
            </a:endParaRPr>
          </a:p>
          <a:p>
            <a:pPr marL="190500" indent="-190500" algn="just">
              <a:buBlip>
                <a:blip r:embed="rId3"/>
              </a:buBlip>
            </a:pPr>
            <a:r>
              <a:rPr lang="zh-CN" altLang="en-US" sz="2000" b="1">
                <a:solidFill>
                  <a:srgbClr val="000000"/>
                </a:solidFill>
                <a:latin typeface="Times New Roman" panose="02020603050405020304" pitchFamily="18" charset="0"/>
                <a:ea typeface="楷体_GB2312" pitchFamily="1" charset="-122"/>
              </a:rPr>
              <a:t>这次冲锋，像从云端中跃出的闪电，使黄维摆在双堆集上的那些重炮和坦克，统统</a:t>
            </a:r>
            <a:r>
              <a:rPr lang="zh-CN" altLang="en-US" sz="2000" b="1">
                <a:solidFill>
                  <a:srgbClr val="FF00FF"/>
                </a:solidFill>
                <a:latin typeface="Times New Roman" panose="02020603050405020304" pitchFamily="18" charset="0"/>
                <a:ea typeface="楷体_GB2312" pitchFamily="1" charset="-122"/>
              </a:rPr>
              <a:t>被取消了发言权</a:t>
            </a:r>
            <a:r>
              <a:rPr lang="zh-CN" altLang="en-US" sz="2000" b="1">
                <a:solidFill>
                  <a:srgbClr val="000000"/>
                </a:solidFill>
                <a:latin typeface="Times New Roman" panose="02020603050405020304" pitchFamily="18" charset="0"/>
                <a:ea typeface="楷体_GB2312" pitchFamily="1" charset="-122"/>
              </a:rPr>
              <a:t>，这次冲锋，像个疾雷，使一向狂妄猖獗的“老虎团</a:t>
            </a:r>
            <a:r>
              <a:rPr lang="en-US" altLang="zh-CN" sz="2000" b="1">
                <a:solidFill>
                  <a:srgbClr val="000000"/>
                </a:solidFill>
                <a:latin typeface="Times New Roman" panose="02020603050405020304" pitchFamily="18" charset="0"/>
                <a:ea typeface="楷体_GB2312" pitchFamily="1" charset="-122"/>
              </a:rPr>
              <a:t>”</a:t>
            </a:r>
            <a:r>
              <a:rPr lang="zh-CN" altLang="en-US" sz="2000" b="1">
                <a:solidFill>
                  <a:srgbClr val="000000"/>
                </a:solidFill>
                <a:latin typeface="Times New Roman" panose="02020603050405020304" pitchFamily="18" charset="0"/>
                <a:ea typeface="楷体_GB2312" pitchFamily="1" charset="-122"/>
              </a:rPr>
              <a:t>在这锐不可当的一击下面</a:t>
            </a:r>
            <a:r>
              <a:rPr lang="zh-CN" altLang="en-US" sz="2000" b="1">
                <a:solidFill>
                  <a:srgbClr val="FF00FF"/>
                </a:solidFill>
                <a:latin typeface="Times New Roman" panose="02020603050405020304" pitchFamily="18" charset="0"/>
                <a:ea typeface="楷体_GB2312" pitchFamily="1" charset="-122"/>
              </a:rPr>
              <a:t>被勾销了“户头”</a:t>
            </a:r>
            <a:r>
              <a:rPr lang="zh-CN" altLang="en-US" sz="2000" b="1">
                <a:solidFill>
                  <a:srgbClr val="000000"/>
                </a:solidFill>
                <a:latin typeface="Times New Roman" panose="02020603050405020304" pitchFamily="18" charset="0"/>
                <a:ea typeface="楷体_GB2312" pitchFamily="1" charset="-122"/>
              </a:rPr>
              <a:t>。   </a:t>
            </a:r>
            <a:r>
              <a:rPr lang="zh-CN" altLang="en-US" sz="1800" b="1">
                <a:solidFill>
                  <a:srgbClr val="000000"/>
                </a:solidFill>
                <a:latin typeface="Times New Roman" panose="02020603050405020304" pitchFamily="18" charset="0"/>
                <a:ea typeface="楷体_GB2312" pitchFamily="1" charset="-122"/>
              </a:rPr>
              <a:t>谢雪畴</a:t>
            </a:r>
            <a:r>
              <a:rPr lang="en-US" altLang="zh-CN" sz="1800" b="1">
                <a:solidFill>
                  <a:srgbClr val="000000"/>
                </a:solidFill>
                <a:latin typeface="Times New Roman" panose="02020603050405020304" pitchFamily="18" charset="0"/>
                <a:ea typeface="楷体_GB2312" pitchFamily="1" charset="-122"/>
              </a:rPr>
              <a:t>《</a:t>
            </a:r>
            <a:r>
              <a:rPr lang="zh-CN" altLang="en-US" sz="1800" b="1">
                <a:solidFill>
                  <a:srgbClr val="000000"/>
                </a:solidFill>
                <a:latin typeface="Times New Roman" panose="02020603050405020304" pitchFamily="18" charset="0"/>
                <a:ea typeface="楷体_GB2312" pitchFamily="1" charset="-122"/>
              </a:rPr>
              <a:t>老虎团的结局</a:t>
            </a:r>
            <a:r>
              <a:rPr lang="en-US" altLang="zh-CN" sz="1800" b="1">
                <a:solidFill>
                  <a:srgbClr val="000000"/>
                </a:solidFill>
                <a:latin typeface="Times New Roman" panose="02020603050405020304" pitchFamily="18" charset="0"/>
                <a:ea typeface="楷体_GB2312" pitchFamily="1" charset="-122"/>
              </a:rPr>
              <a:t>》</a:t>
            </a:r>
            <a:endParaRPr lang="en-US" altLang="zh-CN" sz="1800" b="1">
              <a:solidFill>
                <a:srgbClr val="000000"/>
              </a:solidFill>
              <a:latin typeface="Times New Roman" panose="02020603050405020304" pitchFamily="18" charset="0"/>
              <a:ea typeface="楷体_GB2312"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vertical)">
                                      <p:cBhvr>
                                        <p:cTn id="7" dur="5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5"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vertical)">
                                      <p:cBhvr>
                                        <p:cTn id="12" dur="500"/>
                                        <p:tgtEl>
                                          <p:spTgt spid="1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5"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vertical)">
                                      <p:cBhvr>
                                        <p:cTn id="17" dur="500"/>
                                        <p:tgtEl>
                                          <p:spTgt spid="1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5"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randombar(vertical)">
                                      <p:cBhvr>
                                        <p:cTn id="22" dur="500"/>
                                        <p:tgtEl>
                                          <p:spTgt spid="14"/>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ntr" presetSubtype="5"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randombar(vertical)">
                                      <p:cBhvr>
                                        <p:cTn id="27" dur="500"/>
                                        <p:tgtEl>
                                          <p:spTgt spid="1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4" presetClass="entr" presetSubtype="5"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randombar(vertical)">
                                      <p:cBhvr>
                                        <p:cTn id="32" dur="500"/>
                                        <p:tgtEl>
                                          <p:spTgt spid="12"/>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4" presetClass="entr" presetSubtype="5"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randombar(vertical)">
                                      <p:cBhvr>
                                        <p:cTn id="37" dur="500"/>
                                        <p:tgtEl>
                                          <p:spTgt spid="15"/>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4" presetClass="entr" presetSubtype="5"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randombar(vertical)">
                                      <p:cBhvr>
                                        <p:cTn id="42" dur="500"/>
                                        <p:tgtEl>
                                          <p:spTgt spid="16"/>
                                        </p:tgtEl>
                                      </p:cBhvr>
                                    </p:animEffect>
                                  </p:childTnLst>
                                  <p:subTnLst>
                                    <p:set>
                                      <p:cBhvr override="childStyle">
                                        <p:cTn dur="1" fill="hold" display="0" masterRel="nextClick" afterEffect="1"/>
                                        <p:tgtEl>
                                          <p:spTgt spid="16"/>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P spid="16" grpId="0"/>
    </p:bldLst>
  </p:timing>
</p:sld>
</file>

<file path=ppt/slides/slide1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506" name="矩形 2"/>
          <p:cNvSpPr/>
          <p:nvPr/>
        </p:nvSpPr>
        <p:spPr>
          <a:xfrm>
            <a:off x="1809750" y="357188"/>
            <a:ext cx="8858250" cy="4033520"/>
          </a:xfrm>
          <a:prstGeom prst="rect">
            <a:avLst/>
          </a:prstGeom>
          <a:noFill/>
          <a:ln w="9525">
            <a:noFill/>
          </a:ln>
        </p:spPr>
        <p:txBody>
          <a:bodyPr>
            <a:spAutoFit/>
          </a:bodyPr>
          <a:lstStyle/>
          <a:p>
            <a:pPr algn="just">
              <a:lnSpc>
                <a:spcPct val="125000"/>
              </a:lnSpc>
              <a:spcBef>
                <a:spcPct val="10000"/>
              </a:spcBef>
            </a:pPr>
            <a:r>
              <a:rPr lang="zh-CN" altLang="en-US" sz="2800" b="1">
                <a:solidFill>
                  <a:srgbClr val="000000"/>
                </a:solidFill>
                <a:latin typeface="宋体" panose="02010600030101010101" pitchFamily="2" charset="-122"/>
              </a:rPr>
              <a:t>婉曲与讳饰</a:t>
            </a:r>
            <a:r>
              <a:rPr lang="en-US" altLang="zh-CN" sz="2800" b="1">
                <a:solidFill>
                  <a:srgbClr val="000000"/>
                </a:solidFill>
                <a:latin typeface="宋体" panose="02010600030101010101" pitchFamily="2" charset="-122"/>
              </a:rPr>
              <a:t>(</a:t>
            </a:r>
            <a:r>
              <a:rPr lang="zh-CN" altLang="en-US" sz="2800" b="1">
                <a:solidFill>
                  <a:srgbClr val="FF0000"/>
                </a:solidFill>
                <a:latin typeface="Times New Roman" panose="02020603050405020304" pitchFamily="18" charset="0"/>
              </a:rPr>
              <a:t>避讳</a:t>
            </a:r>
            <a:r>
              <a:rPr lang="en-US" altLang="zh-CN" sz="2800" b="1">
                <a:solidFill>
                  <a:srgbClr val="000000"/>
                </a:solidFill>
                <a:latin typeface="宋体" panose="02010600030101010101" pitchFamily="2" charset="-122"/>
              </a:rPr>
              <a:t>)</a:t>
            </a:r>
            <a:endParaRPr lang="zh-CN" altLang="en-US" sz="2800" b="1">
              <a:solidFill>
                <a:srgbClr val="000000"/>
              </a:solidFill>
              <a:latin typeface="宋体" panose="02010600030101010101" pitchFamily="2" charset="-122"/>
              <a:cs typeface="Times New Roman" panose="02020603050405020304" pitchFamily="18" charset="0"/>
            </a:endParaRPr>
          </a:p>
          <a:p>
            <a:pPr>
              <a:lnSpc>
                <a:spcPct val="125000"/>
              </a:lnSpc>
              <a:spcBef>
                <a:spcPct val="10000"/>
              </a:spcBef>
              <a:buFont typeface="Wingdings" panose="05000000000000000000" pitchFamily="2" charset="2"/>
              <a:buChar char="Ø"/>
            </a:pPr>
            <a:r>
              <a:rPr lang="zh-CN" altLang="en-US" sz="2800" b="1">
                <a:solidFill>
                  <a:srgbClr val="000000"/>
                </a:solidFill>
                <a:latin typeface="楷体_GB2312" pitchFamily="1" charset="-122"/>
                <a:ea typeface="楷体_GB2312" pitchFamily="1" charset="-122"/>
              </a:rPr>
              <a:t>秦始皇姓赢名政，把“政”字读平声。同音的“正”，如</a:t>
            </a:r>
            <a:r>
              <a:rPr lang="zh-CN" altLang="en-US" sz="2800" b="1">
                <a:solidFill>
                  <a:srgbClr val="FF00FF"/>
                </a:solidFill>
                <a:latin typeface="楷体_GB2312" pitchFamily="1" charset="-122"/>
                <a:ea typeface="楷体_GB2312" pitchFamily="1" charset="-122"/>
              </a:rPr>
              <a:t>“正月”读为“征月”</a:t>
            </a:r>
            <a:r>
              <a:rPr lang="zh-CN" altLang="en-US" sz="2800" b="1">
                <a:solidFill>
                  <a:srgbClr val="000000"/>
                </a:solidFill>
                <a:latin typeface="楷体_GB2312" pitchFamily="1" charset="-122"/>
                <a:ea typeface="楷体_GB2312" pitchFamily="1" charset="-122"/>
              </a:rPr>
              <a:t>。</a:t>
            </a:r>
            <a:r>
              <a:rPr lang="zh-CN" altLang="en-US" sz="2800" b="1">
                <a:solidFill>
                  <a:srgbClr val="FF00FF"/>
                </a:solidFill>
                <a:latin typeface="楷体" panose="02010609060101010101" pitchFamily="49" charset="-122"/>
                <a:ea typeface="楷体" panose="02010609060101010101" pitchFamily="49" charset="-122"/>
              </a:rPr>
              <a:t>改为“端月”。</a:t>
            </a:r>
            <a:endParaRPr lang="zh-CN" altLang="en-US" sz="2800" b="1">
              <a:solidFill>
                <a:srgbClr val="FF00FF"/>
              </a:solidFill>
              <a:latin typeface="楷体" panose="02010609060101010101" pitchFamily="49" charset="-122"/>
              <a:ea typeface="楷体" panose="02010609060101010101" pitchFamily="49" charset="-122"/>
            </a:endParaRPr>
          </a:p>
          <a:p>
            <a:pPr algn="just">
              <a:lnSpc>
                <a:spcPct val="125000"/>
              </a:lnSpc>
              <a:spcBef>
                <a:spcPct val="10000"/>
              </a:spcBef>
              <a:buFont typeface="Wingdings" panose="05000000000000000000" pitchFamily="2" charset="2"/>
              <a:buChar char="Ø"/>
            </a:pPr>
            <a:r>
              <a:rPr lang="zh-CN" altLang="en-US" sz="2800" b="1">
                <a:solidFill>
                  <a:srgbClr val="000000"/>
                </a:solidFill>
                <a:latin typeface="楷体_GB2312" pitchFamily="1" charset="-122"/>
                <a:ea typeface="楷体_GB2312" pitchFamily="1" charset="-122"/>
              </a:rPr>
              <a:t>汉武帝名</a:t>
            </a:r>
            <a:r>
              <a:rPr lang="zh-CN" altLang="en-US" sz="2800" b="1">
                <a:solidFill>
                  <a:srgbClr val="000000"/>
                </a:solidFill>
                <a:latin typeface="Times New Roman" panose="02020603050405020304" pitchFamily="18" charset="0"/>
                <a:ea typeface="楷体_GB2312" pitchFamily="1" charset="-122"/>
              </a:rPr>
              <a:t>“</a:t>
            </a:r>
            <a:r>
              <a:rPr lang="zh-CN" altLang="en-US" sz="2800" b="1">
                <a:solidFill>
                  <a:srgbClr val="000000"/>
                </a:solidFill>
                <a:latin typeface="楷体_GB2312" pitchFamily="1" charset="-122"/>
                <a:ea typeface="楷体_GB2312" pitchFamily="1" charset="-122"/>
              </a:rPr>
              <a:t>彻</a:t>
            </a:r>
            <a:r>
              <a:rPr lang="zh-CN" altLang="en-US" sz="2800" b="1">
                <a:solidFill>
                  <a:srgbClr val="000000"/>
                </a:solidFill>
                <a:latin typeface="Times New Roman" panose="02020603050405020304" pitchFamily="18" charset="0"/>
                <a:ea typeface="楷体_GB2312" pitchFamily="1" charset="-122"/>
              </a:rPr>
              <a:t>”</a:t>
            </a:r>
            <a:r>
              <a:rPr lang="zh-CN" altLang="en-US" sz="2800" b="1">
                <a:solidFill>
                  <a:srgbClr val="000000"/>
                </a:solidFill>
                <a:latin typeface="楷体_GB2312" pitchFamily="1" charset="-122"/>
                <a:ea typeface="楷体_GB2312" pitchFamily="1" charset="-122"/>
              </a:rPr>
              <a:t>，把</a:t>
            </a:r>
            <a:r>
              <a:rPr lang="zh-CN" altLang="en-US" sz="2800" b="1">
                <a:solidFill>
                  <a:srgbClr val="FF00FF"/>
                </a:solidFill>
                <a:latin typeface="Times New Roman" panose="02020603050405020304" pitchFamily="18" charset="0"/>
                <a:ea typeface="楷体_GB2312" pitchFamily="1" charset="-122"/>
              </a:rPr>
              <a:t>“</a:t>
            </a:r>
            <a:r>
              <a:rPr lang="zh-CN" altLang="en-US" sz="2800" b="1">
                <a:solidFill>
                  <a:srgbClr val="FF00FF"/>
                </a:solidFill>
                <a:latin typeface="楷体_GB2312" pitchFamily="1" charset="-122"/>
                <a:ea typeface="楷体_GB2312" pitchFamily="1" charset="-122"/>
              </a:rPr>
              <a:t>彻</a:t>
            </a:r>
            <a:r>
              <a:rPr lang="zh-CN" altLang="en-US" sz="2800" b="1">
                <a:solidFill>
                  <a:srgbClr val="FF00FF"/>
                </a:solidFill>
                <a:latin typeface="Times New Roman" panose="02020603050405020304" pitchFamily="18" charset="0"/>
                <a:ea typeface="楷体_GB2312" pitchFamily="1" charset="-122"/>
              </a:rPr>
              <a:t>”</a:t>
            </a:r>
            <a:r>
              <a:rPr lang="zh-CN" altLang="en-US" sz="2800" b="1">
                <a:solidFill>
                  <a:srgbClr val="FF00FF"/>
                </a:solidFill>
                <a:latin typeface="楷体_GB2312" pitchFamily="1" charset="-122"/>
                <a:ea typeface="楷体_GB2312" pitchFamily="1" charset="-122"/>
              </a:rPr>
              <a:t>改为</a:t>
            </a:r>
            <a:r>
              <a:rPr lang="zh-CN" altLang="en-US" sz="2800" b="1">
                <a:solidFill>
                  <a:srgbClr val="FF00FF"/>
                </a:solidFill>
                <a:latin typeface="Times New Roman" panose="02020603050405020304" pitchFamily="18" charset="0"/>
                <a:ea typeface="楷体_GB2312" pitchFamily="1" charset="-122"/>
              </a:rPr>
              <a:t>“</a:t>
            </a:r>
            <a:r>
              <a:rPr lang="zh-CN" altLang="en-US" sz="2800" b="1">
                <a:solidFill>
                  <a:srgbClr val="FF00FF"/>
                </a:solidFill>
                <a:latin typeface="楷体_GB2312" pitchFamily="1" charset="-122"/>
                <a:ea typeface="楷体_GB2312" pitchFamily="1" charset="-122"/>
              </a:rPr>
              <a:t>通</a:t>
            </a:r>
            <a:r>
              <a:rPr lang="zh-CN" altLang="en-US" sz="2800" b="1">
                <a:solidFill>
                  <a:srgbClr val="FF00FF"/>
                </a:solidFill>
                <a:latin typeface="Times New Roman" panose="02020603050405020304" pitchFamily="18" charset="0"/>
                <a:ea typeface="楷体_GB2312" pitchFamily="1" charset="-122"/>
              </a:rPr>
              <a:t>”</a:t>
            </a:r>
            <a:r>
              <a:rPr lang="zh-CN" altLang="en-US" sz="2800" b="1">
                <a:solidFill>
                  <a:srgbClr val="000000"/>
                </a:solidFill>
                <a:latin typeface="楷体_GB2312" pitchFamily="1" charset="-122"/>
                <a:ea typeface="楷体_GB2312" pitchFamily="1" charset="-122"/>
              </a:rPr>
              <a:t>。</a:t>
            </a:r>
            <a:endParaRPr lang="zh-CN" altLang="en-US" sz="2800" b="1">
              <a:solidFill>
                <a:srgbClr val="000000"/>
              </a:solidFill>
              <a:latin typeface="楷体_GB2312" pitchFamily="1" charset="-122"/>
              <a:ea typeface="楷体_GB2312" pitchFamily="1" charset="-122"/>
            </a:endParaRPr>
          </a:p>
          <a:p>
            <a:pPr algn="just">
              <a:lnSpc>
                <a:spcPct val="125000"/>
              </a:lnSpc>
              <a:spcBef>
                <a:spcPct val="10000"/>
              </a:spcBef>
              <a:buFont typeface="Wingdings" panose="05000000000000000000" pitchFamily="2" charset="2"/>
              <a:buChar char="Ø"/>
            </a:pPr>
            <a:r>
              <a:rPr lang="zh-CN" altLang="en-US" sz="2800" b="1">
                <a:solidFill>
                  <a:srgbClr val="000000"/>
                </a:solidFill>
                <a:latin typeface="楷体_GB2312" pitchFamily="1" charset="-122"/>
                <a:ea typeface="楷体_GB2312" pitchFamily="1" charset="-122"/>
              </a:rPr>
              <a:t>西汉的吕后名</a:t>
            </a:r>
            <a:r>
              <a:rPr lang="zh-CN" altLang="en-US" sz="2800" b="1">
                <a:solidFill>
                  <a:srgbClr val="FF00FF"/>
                </a:solidFill>
                <a:latin typeface="楷体_GB2312" pitchFamily="1" charset="-122"/>
                <a:ea typeface="楷体_GB2312" pitchFamily="1" charset="-122"/>
              </a:rPr>
              <a:t>雉</a:t>
            </a:r>
            <a:r>
              <a:rPr lang="zh-CN" altLang="en-US" sz="2800" b="1">
                <a:solidFill>
                  <a:srgbClr val="000000"/>
                </a:solidFill>
                <a:latin typeface="楷体_GB2312" pitchFamily="1" charset="-122"/>
                <a:ea typeface="楷体_GB2312" pitchFamily="1" charset="-122"/>
              </a:rPr>
              <a:t>，雉是一种羽毛很美丽的鸟，由于避讳，把这种鸟称为</a:t>
            </a:r>
            <a:r>
              <a:rPr lang="zh-CN" altLang="en-US" sz="2800" b="1">
                <a:solidFill>
                  <a:srgbClr val="FF00FF"/>
                </a:solidFill>
                <a:latin typeface="楷体_GB2312" pitchFamily="1" charset="-122"/>
                <a:ea typeface="楷体_GB2312" pitchFamily="1" charset="-122"/>
              </a:rPr>
              <a:t>野鸡</a:t>
            </a:r>
            <a:r>
              <a:rPr lang="zh-CN" altLang="en-US" sz="2800" b="1">
                <a:solidFill>
                  <a:srgbClr val="000000"/>
                </a:solidFill>
                <a:latin typeface="楷体_GB2312" pitchFamily="1" charset="-122"/>
                <a:ea typeface="楷体_GB2312" pitchFamily="1" charset="-122"/>
              </a:rPr>
              <a:t>。</a:t>
            </a:r>
            <a:endParaRPr lang="en-US" altLang="zh-CN" sz="2800" b="1">
              <a:solidFill>
                <a:srgbClr val="000000"/>
              </a:solidFill>
              <a:latin typeface="楷体_GB2312" pitchFamily="1" charset="-122"/>
              <a:ea typeface="楷体_GB2312" pitchFamily="1" charset="-122"/>
            </a:endParaRPr>
          </a:p>
          <a:p>
            <a:pPr algn="just">
              <a:lnSpc>
                <a:spcPct val="125000"/>
              </a:lnSpc>
              <a:spcBef>
                <a:spcPct val="10000"/>
              </a:spcBef>
              <a:buFont typeface="Wingdings" panose="05000000000000000000" pitchFamily="2" charset="2"/>
              <a:buChar char="Ø"/>
            </a:pPr>
            <a:r>
              <a:rPr lang="zh-CN" altLang="en-US" sz="2800" b="1">
                <a:solidFill>
                  <a:srgbClr val="FF00FF"/>
                </a:solidFill>
                <a:latin typeface="Times New Roman" panose="02020603050405020304" pitchFamily="18" charset="0"/>
              </a:rPr>
              <a:t>“</a:t>
            </a:r>
            <a:r>
              <a:rPr lang="zh-CN" altLang="en-US" sz="2800" b="1">
                <a:solidFill>
                  <a:srgbClr val="FF00FF"/>
                </a:solidFill>
                <a:latin typeface="宋体" panose="02010600030101010101" pitchFamily="2" charset="-122"/>
              </a:rPr>
              <a:t>元来</a:t>
            </a:r>
            <a:r>
              <a:rPr lang="zh-CN" altLang="en-US" sz="2800" b="1">
                <a:solidFill>
                  <a:srgbClr val="FF00FF"/>
                </a:solidFill>
                <a:latin typeface="Times New Roman" panose="02020603050405020304" pitchFamily="18" charset="0"/>
              </a:rPr>
              <a:t>”</a:t>
            </a:r>
            <a:r>
              <a:rPr lang="zh-CN" altLang="en-US" sz="2800" b="1">
                <a:solidFill>
                  <a:srgbClr val="000000"/>
                </a:solidFill>
                <a:latin typeface="楷体_GB2312" pitchFamily="1" charset="-122"/>
                <a:ea typeface="楷体_GB2312" pitchFamily="1" charset="-122"/>
              </a:rPr>
              <a:t>明朝被改成</a:t>
            </a:r>
            <a:r>
              <a:rPr lang="zh-CN" altLang="en-US" sz="2800" b="1">
                <a:solidFill>
                  <a:srgbClr val="FF00FF"/>
                </a:solidFill>
                <a:latin typeface="Times New Roman" panose="02020603050405020304" pitchFamily="18" charset="0"/>
              </a:rPr>
              <a:t>“</a:t>
            </a:r>
            <a:r>
              <a:rPr lang="zh-CN" altLang="en-US" sz="2800" b="1">
                <a:solidFill>
                  <a:srgbClr val="FF00FF"/>
                </a:solidFill>
                <a:latin typeface="宋体" panose="02010600030101010101" pitchFamily="2" charset="-122"/>
              </a:rPr>
              <a:t>原来</a:t>
            </a:r>
            <a:r>
              <a:rPr lang="zh-CN" altLang="en-US" sz="2800" b="1">
                <a:solidFill>
                  <a:srgbClr val="FF00FF"/>
                </a:solidFill>
                <a:latin typeface="Times New Roman" panose="02020603050405020304" pitchFamily="18" charset="0"/>
              </a:rPr>
              <a:t>”</a:t>
            </a:r>
            <a:r>
              <a:rPr lang="zh-CN" altLang="en-US" sz="2800" b="1">
                <a:solidFill>
                  <a:srgbClr val="000000"/>
                </a:solidFill>
                <a:latin typeface="宋体" panose="02010600030101010101" pitchFamily="2" charset="-122"/>
              </a:rPr>
              <a:t>。</a:t>
            </a:r>
            <a:endParaRPr lang="zh-CN" altLang="en-US" sz="2800" b="1">
              <a:solidFill>
                <a:srgbClr val="000000"/>
              </a:solidFill>
              <a:latin typeface="楷体_GB2312" pitchFamily="1" charset="-122"/>
              <a:ea typeface="楷体_GB2312" pitchFamily="1" charset="-122"/>
            </a:endParaRPr>
          </a:p>
        </p:txBody>
      </p:sp>
      <p:sp>
        <p:nvSpPr>
          <p:cNvPr id="21507" name="矩形 2"/>
          <p:cNvSpPr/>
          <p:nvPr/>
        </p:nvSpPr>
        <p:spPr>
          <a:xfrm>
            <a:off x="2524125" y="5286375"/>
            <a:ext cx="3154680" cy="368300"/>
          </a:xfrm>
          <a:prstGeom prst="rect">
            <a:avLst/>
          </a:prstGeom>
          <a:noFill/>
          <a:ln w="9525">
            <a:noFill/>
          </a:ln>
        </p:spPr>
        <p:txBody>
          <a:bodyPr wrap="none">
            <a:spAutoFit/>
          </a:bodyPr>
          <a:lstStyle/>
          <a:p>
            <a:r>
              <a:rPr lang="zh-CN" altLang="en-US" b="1">
                <a:solidFill>
                  <a:srgbClr val="0000FF"/>
                </a:solidFill>
                <a:latin typeface="Times New Roman" panose="02020603050405020304" pitchFamily="18" charset="0"/>
              </a:rPr>
              <a:t>因犯忌而回避掩盖或装饰美化</a:t>
            </a:r>
            <a:endParaRPr lang="zh-CN" altLang="en-US" b="1">
              <a:solidFill>
                <a:srgbClr val="0000FF"/>
              </a:solidFill>
              <a:latin typeface="Times New Roman" panose="02020603050405020304" pitchFamily="18" charset="0"/>
            </a:endParaRPr>
          </a:p>
        </p:txBody>
      </p:sp>
      <p:sp>
        <p:nvSpPr>
          <p:cNvPr id="21508" name="矩形 3"/>
          <p:cNvSpPr/>
          <p:nvPr/>
        </p:nvSpPr>
        <p:spPr>
          <a:xfrm>
            <a:off x="2524125" y="4786313"/>
            <a:ext cx="1325880" cy="368300"/>
          </a:xfrm>
          <a:prstGeom prst="rect">
            <a:avLst/>
          </a:prstGeom>
          <a:noFill/>
          <a:ln w="9525">
            <a:noFill/>
          </a:ln>
        </p:spPr>
        <p:txBody>
          <a:bodyPr wrap="none">
            <a:spAutoFit/>
          </a:bodyPr>
          <a:lstStyle/>
          <a:p>
            <a:r>
              <a:rPr lang="zh-CN" altLang="en-US" b="1">
                <a:solidFill>
                  <a:srgbClr val="0000FF"/>
                </a:solidFill>
                <a:latin typeface="Times New Roman" panose="02020603050405020304" pitchFamily="18" charset="0"/>
              </a:rPr>
              <a:t>含蓄地暗示</a:t>
            </a:r>
            <a:endParaRPr lang="zh-CN" altLang="en-US" b="1">
              <a:solidFill>
                <a:srgbClr val="0000FF"/>
              </a:solidFill>
              <a:latin typeface="Times New Roman" panose="02020603050405020304" pitchFamily="18" charset="0"/>
            </a:endParaRPr>
          </a:p>
        </p:txBody>
      </p:sp>
    </p:spTree>
  </p:cSld>
  <p:clrMapOvr>
    <a:masterClrMapping/>
  </p:clrMapOvr>
  <p:transition/>
  <p:timing/>
</p:sld>
</file>

<file path=ppt/slides/slide1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5845" name="Rectangle 5"/>
          <p:cNvSpPr/>
          <p:nvPr/>
        </p:nvSpPr>
        <p:spPr>
          <a:xfrm>
            <a:off x="1981200" y="1000125"/>
            <a:ext cx="8458200" cy="922020"/>
          </a:xfrm>
          <a:prstGeom prst="rect">
            <a:avLst/>
          </a:prstGeom>
          <a:solidFill>
            <a:srgbClr val="FFFF99"/>
          </a:solidFill>
          <a:ln w="9525">
            <a:noFill/>
          </a:ln>
        </p:spPr>
        <p:txBody>
          <a:bodyPr>
            <a:spAutoFit/>
          </a:bodyPr>
          <a:lstStyle/>
          <a:p>
            <a:pPr marL="190500" indent="-190500" algn="just">
              <a:buBlip>
                <a:blip r:embed="rId2"/>
              </a:buBlip>
            </a:pPr>
            <a:r>
              <a:rPr lang="en-US" altLang="zh-CN" b="1">
                <a:solidFill>
                  <a:srgbClr val="000000"/>
                </a:solidFill>
                <a:latin typeface="华文中宋" pitchFamily="2" charset="-122"/>
                <a:ea typeface="华文中宋" pitchFamily="2" charset="-122"/>
              </a:rPr>
              <a:t>1.</a:t>
            </a:r>
            <a:r>
              <a:rPr lang="zh-CN" altLang="en-US" b="1">
                <a:solidFill>
                  <a:srgbClr val="000000"/>
                </a:solidFill>
                <a:latin typeface="华文中宋" pitchFamily="2" charset="-122"/>
                <a:ea typeface="华文中宋" pitchFamily="2" charset="-122"/>
              </a:rPr>
              <a:t>婉曲话语，妙在含蓄委婉，而意在言外。</a:t>
            </a:r>
            <a:endParaRPr lang="zh-CN" altLang="en-US" b="1">
              <a:solidFill>
                <a:srgbClr val="000000"/>
              </a:solidFill>
              <a:latin typeface="华文中宋" pitchFamily="2" charset="-122"/>
              <a:ea typeface="华文中宋" pitchFamily="2" charset="-122"/>
            </a:endParaRPr>
          </a:p>
          <a:p>
            <a:pPr marL="190500" indent="-190500" algn="just">
              <a:buBlip>
                <a:blip r:embed="rId2"/>
              </a:buBlip>
            </a:pPr>
            <a:r>
              <a:rPr lang="en-US" altLang="zh-CN" b="1">
                <a:solidFill>
                  <a:srgbClr val="000000"/>
                </a:solidFill>
                <a:latin typeface="华文中宋" pitchFamily="2" charset="-122"/>
                <a:ea typeface="华文中宋" pitchFamily="2" charset="-122"/>
              </a:rPr>
              <a:t>2.</a:t>
            </a:r>
            <a:r>
              <a:rPr lang="zh-CN" altLang="en-US" b="1">
                <a:solidFill>
                  <a:srgbClr val="000000"/>
                </a:solidFill>
                <a:latin typeface="华文中宋" pitchFamily="2" charset="-122"/>
                <a:ea typeface="华文中宋" pitchFamily="2" charset="-122"/>
              </a:rPr>
              <a:t>婉曲的真正含义一定要让人悟得出，理解得了，最终得露出</a:t>
            </a:r>
            <a:r>
              <a:rPr lang="zh-CN" altLang="en-US" b="1">
                <a:solidFill>
                  <a:srgbClr val="000000"/>
                </a:solidFill>
                <a:latin typeface="Times New Roman" panose="02020603050405020304" pitchFamily="18" charset="0"/>
                <a:ea typeface="华文中宋" pitchFamily="2" charset="-122"/>
              </a:rPr>
              <a:t>“</a:t>
            </a:r>
            <a:r>
              <a:rPr lang="zh-CN" altLang="en-US" b="1">
                <a:solidFill>
                  <a:srgbClr val="000000"/>
                </a:solidFill>
                <a:latin typeface="华文中宋" pitchFamily="2" charset="-122"/>
                <a:ea typeface="华文中宋" pitchFamily="2" charset="-122"/>
              </a:rPr>
              <a:t>庐山真面目</a:t>
            </a:r>
            <a:r>
              <a:rPr lang="zh-CN" altLang="en-US" b="1">
                <a:solidFill>
                  <a:srgbClr val="000000"/>
                </a:solidFill>
                <a:latin typeface="Times New Roman" panose="02020603050405020304" pitchFamily="18" charset="0"/>
                <a:ea typeface="华文中宋" pitchFamily="2" charset="-122"/>
              </a:rPr>
              <a:t>”</a:t>
            </a:r>
            <a:r>
              <a:rPr lang="zh-CN" altLang="en-US" b="1">
                <a:solidFill>
                  <a:srgbClr val="000000"/>
                </a:solidFill>
                <a:latin typeface="华文中宋" pitchFamily="2" charset="-122"/>
                <a:ea typeface="华文中宋" pitchFamily="2" charset="-122"/>
              </a:rPr>
              <a:t>，不能使人误解或产生歧义。</a:t>
            </a:r>
            <a:endParaRPr lang="zh-CN" altLang="en-US" b="1">
              <a:solidFill>
                <a:srgbClr val="000000"/>
              </a:solidFill>
              <a:latin typeface="华文中宋" pitchFamily="2" charset="-122"/>
              <a:ea typeface="华文中宋" pitchFamily="2" charset="-122"/>
            </a:endParaRPr>
          </a:p>
        </p:txBody>
      </p:sp>
      <p:sp>
        <p:nvSpPr>
          <p:cNvPr id="35848" name="Rectangle 8" descr="绿色大理石"/>
          <p:cNvSpPr>
            <a:spLocks noGrp="1"/>
          </p:cNvSpPr>
          <p:nvPr>
            <p:ph type="title"/>
          </p:nvPr>
        </p:nvSpPr>
        <p:spPr>
          <a:xfrm>
            <a:off x="2209800" y="142875"/>
            <a:ext cx="4267200" cy="685800"/>
          </a:xfrm>
          <a:blipFill rotWithShape="0">
            <a:blip r:embed="rId3"/>
            <a:stretch>
              <a:fillRect/>
            </a:stretch>
          </a:blipFill>
        </p:spPr>
        <p:txBody>
          <a:bodyPr vert="horz" wrap="square" lIns="91440" tIns="45720" rIns="91440" bIns="45720" anchor="ctr" anchorCtr="0">
            <a:normAutofit fontScale="90000"/>
          </a:bodyPr>
          <a:lstStyle/>
          <a:p>
            <a:pPr eaLnBrk="1" hangingPunct="1">
              <a:spcBef>
                <a:spcPct val="20000"/>
              </a:spcBef>
              <a:buSzPct val="80000"/>
            </a:pPr>
            <a:r>
              <a:rPr lang="zh-CN" altLang="en-US" sz="3200">
                <a:solidFill>
                  <a:srgbClr val="FFFF99"/>
                </a:solidFill>
                <a:ea typeface="华文中宋" pitchFamily="2" charset="-122"/>
              </a:rPr>
              <a:t>运用婉曲要注意的问题</a:t>
            </a:r>
            <a:endParaRPr lang="zh-CN" altLang="en-US" sz="3200">
              <a:solidFill>
                <a:srgbClr val="FFFF99"/>
              </a:solidFill>
              <a:ea typeface="华文中宋" pitchFamily="2" charset="-122"/>
            </a:endParaRPr>
          </a:p>
        </p:txBody>
      </p:sp>
      <p:sp>
        <p:nvSpPr>
          <p:cNvPr id="35850" name="Rectangle 10" descr="绿色大理石"/>
          <p:cNvSpPr/>
          <p:nvPr/>
        </p:nvSpPr>
        <p:spPr>
          <a:xfrm>
            <a:off x="2209800" y="2357438"/>
            <a:ext cx="4267200" cy="685800"/>
          </a:xfrm>
          <a:prstGeom prst="rect">
            <a:avLst/>
          </a:prstGeom>
          <a:blipFill rotWithShape="0">
            <a:blip r:embed="rId3"/>
            <a:stretch>
              <a:fillRect/>
            </a:stretch>
          </a:blipFill>
          <a:ln w="9525">
            <a:noFill/>
          </a:ln>
        </p:spPr>
        <p:txBody>
          <a:bodyPr anchor="ctr" anchorCtr="0"/>
          <a:lstStyle/>
          <a:p>
            <a:pPr>
              <a:spcBef>
                <a:spcPct val="20000"/>
              </a:spcBef>
              <a:buSzPct val="80000"/>
            </a:pPr>
            <a:r>
              <a:rPr lang="zh-CN" altLang="en-US" sz="3200">
                <a:solidFill>
                  <a:srgbClr val="FFFF99"/>
                </a:solidFill>
                <a:latin typeface="Arial" panose="020b0604020202020204" pitchFamily="34" charset="0"/>
                <a:ea typeface="华文中宋" pitchFamily="2" charset="-122"/>
              </a:rPr>
              <a:t>婉曲和双关的区别</a:t>
            </a:r>
            <a:endParaRPr lang="zh-CN" altLang="en-US" sz="3200">
              <a:solidFill>
                <a:srgbClr val="FFFF99"/>
              </a:solidFill>
              <a:latin typeface="Arial" panose="020b0604020202020204" pitchFamily="34" charset="0"/>
              <a:ea typeface="华文中宋" pitchFamily="2" charset="-122"/>
            </a:endParaRPr>
          </a:p>
        </p:txBody>
      </p:sp>
      <p:sp>
        <p:nvSpPr>
          <p:cNvPr id="35851" name="Rectangle 11"/>
          <p:cNvSpPr/>
          <p:nvPr/>
        </p:nvSpPr>
        <p:spPr>
          <a:xfrm>
            <a:off x="1981200" y="3286125"/>
            <a:ext cx="8458200" cy="1753235"/>
          </a:xfrm>
          <a:prstGeom prst="rect">
            <a:avLst/>
          </a:prstGeom>
          <a:solidFill>
            <a:srgbClr val="99CCFF"/>
          </a:solidFill>
          <a:ln w="9525">
            <a:noFill/>
          </a:ln>
        </p:spPr>
        <p:txBody>
          <a:bodyPr>
            <a:spAutoFit/>
          </a:bodyPr>
          <a:lstStyle/>
          <a:p>
            <a:pPr marL="190500" indent="-190500" algn="just">
              <a:buBlip>
                <a:blip r:embed="rId2"/>
              </a:buBlip>
            </a:pPr>
            <a:r>
              <a:rPr lang="en-US" altLang="zh-CN" b="1">
                <a:solidFill>
                  <a:srgbClr val="000000"/>
                </a:solidFill>
                <a:latin typeface="华文中宋" pitchFamily="2" charset="-122"/>
                <a:ea typeface="华文中宋" pitchFamily="2" charset="-122"/>
              </a:rPr>
              <a:t>1.</a:t>
            </a:r>
            <a:r>
              <a:rPr lang="zh-CN" altLang="en-US" b="1">
                <a:solidFill>
                  <a:srgbClr val="000000"/>
                </a:solidFill>
                <a:latin typeface="华文中宋" pitchFamily="2" charset="-122"/>
                <a:ea typeface="华文中宋" pitchFamily="2" charset="-122"/>
              </a:rPr>
              <a:t>婉曲注重在故意</a:t>
            </a:r>
            <a:r>
              <a:rPr lang="zh-CN" altLang="en-US" b="1">
                <a:solidFill>
                  <a:srgbClr val="FF00FF"/>
                </a:solidFill>
                <a:latin typeface="华文中宋" pitchFamily="2" charset="-122"/>
                <a:ea typeface="华文中宋" pitchFamily="2" charset="-122"/>
              </a:rPr>
              <a:t>回避</a:t>
            </a:r>
            <a:r>
              <a:rPr lang="zh-CN" altLang="en-US" b="1">
                <a:solidFill>
                  <a:srgbClr val="000000"/>
                </a:solidFill>
                <a:latin typeface="华文中宋" pitchFamily="2" charset="-122"/>
                <a:ea typeface="华文中宋" pitchFamily="2" charset="-122"/>
              </a:rPr>
              <a:t>某种说法，要说的话不直接说出来；双关着重有意</a:t>
            </a:r>
            <a:r>
              <a:rPr lang="zh-CN" altLang="en-US" b="1">
                <a:solidFill>
                  <a:srgbClr val="FF00FF"/>
                </a:solidFill>
                <a:latin typeface="华文中宋" pitchFamily="2" charset="-122"/>
                <a:ea typeface="华文中宋" pitchFamily="2" charset="-122"/>
              </a:rPr>
              <a:t>影射</a:t>
            </a:r>
            <a:r>
              <a:rPr lang="zh-CN" altLang="en-US" b="1">
                <a:solidFill>
                  <a:srgbClr val="000000"/>
                </a:solidFill>
                <a:latin typeface="华文中宋" pitchFamily="2" charset="-122"/>
                <a:ea typeface="华文中宋" pitchFamily="2" charset="-122"/>
              </a:rPr>
              <a:t>某人某事，起到一箭双雕的作用。</a:t>
            </a:r>
            <a:endParaRPr lang="en-US" altLang="zh-CN" b="1">
              <a:solidFill>
                <a:srgbClr val="000000"/>
              </a:solidFill>
              <a:latin typeface="华文中宋" pitchFamily="2" charset="-122"/>
              <a:ea typeface="华文中宋" pitchFamily="2" charset="-122"/>
            </a:endParaRPr>
          </a:p>
          <a:p>
            <a:pPr marL="190500" indent="-190500" algn="just">
              <a:buFont typeface="Wingdings" panose="05000000000000000000" pitchFamily="2" charset="2"/>
              <a:buChar char="Ø"/>
            </a:pPr>
            <a:r>
              <a:rPr lang="zh-CN" altLang="en-US" b="1">
                <a:solidFill>
                  <a:srgbClr val="000000"/>
                </a:solidFill>
                <a:latin typeface="楷体_GB2312" pitchFamily="1" charset="-122"/>
                <a:ea typeface="楷体_GB2312" pitchFamily="1" charset="-122"/>
              </a:rPr>
              <a:t>照部队规定，当战士的是不准谈</a:t>
            </a:r>
            <a:r>
              <a:rPr lang="zh-CN" altLang="en-US" b="1">
                <a:solidFill>
                  <a:srgbClr val="FF00FF"/>
                </a:solidFill>
                <a:latin typeface="Times New Roman" panose="02020603050405020304" pitchFamily="18" charset="0"/>
                <a:ea typeface="楷体_GB2312" pitchFamily="1" charset="-122"/>
              </a:rPr>
              <a:t>“</a:t>
            </a:r>
            <a:r>
              <a:rPr lang="zh-CN" altLang="en-US" b="1">
                <a:solidFill>
                  <a:srgbClr val="FF00FF"/>
                </a:solidFill>
                <a:latin typeface="楷体_GB2312" pitchFamily="1" charset="-122"/>
                <a:ea typeface="楷体_GB2312" pitchFamily="1" charset="-122"/>
              </a:rPr>
              <a:t>个人问题</a:t>
            </a:r>
            <a:r>
              <a:rPr lang="zh-CN" altLang="en-US" b="1">
                <a:solidFill>
                  <a:srgbClr val="FF00FF"/>
                </a:solidFill>
                <a:latin typeface="Times New Roman" panose="02020603050405020304" pitchFamily="18" charset="0"/>
                <a:ea typeface="楷体_GB2312" pitchFamily="1" charset="-122"/>
              </a:rPr>
              <a:t>”</a:t>
            </a:r>
            <a:r>
              <a:rPr lang="zh-CN" altLang="en-US" b="1">
                <a:solidFill>
                  <a:srgbClr val="000000"/>
                </a:solidFill>
                <a:latin typeface="楷体_GB2312" pitchFamily="1" charset="-122"/>
                <a:ea typeface="楷体_GB2312" pitchFamily="1" charset="-122"/>
              </a:rPr>
              <a:t>的。（徐怀中</a:t>
            </a:r>
            <a:r>
              <a:rPr lang="en-US" altLang="zh-CN" b="1">
                <a:solidFill>
                  <a:srgbClr val="000000"/>
                </a:solidFill>
                <a:latin typeface="楷体_GB2312" pitchFamily="1" charset="-122"/>
                <a:ea typeface="楷体_GB2312" pitchFamily="1" charset="-122"/>
              </a:rPr>
              <a:t>《</a:t>
            </a:r>
            <a:r>
              <a:rPr lang="zh-CN" altLang="en-US" b="1">
                <a:solidFill>
                  <a:srgbClr val="000000"/>
                </a:solidFill>
                <a:latin typeface="楷体_GB2312" pitchFamily="1" charset="-122"/>
                <a:ea typeface="楷体_GB2312" pitchFamily="1" charset="-122"/>
              </a:rPr>
              <a:t>西线轶事</a:t>
            </a:r>
            <a:r>
              <a:rPr lang="en-US" altLang="zh-CN" b="1">
                <a:solidFill>
                  <a:srgbClr val="000000"/>
                </a:solidFill>
                <a:latin typeface="楷体_GB2312" pitchFamily="1" charset="-122"/>
                <a:ea typeface="楷体_GB2312" pitchFamily="1" charset="-122"/>
              </a:rPr>
              <a:t>》</a:t>
            </a:r>
            <a:r>
              <a:rPr lang="zh-CN" altLang="en-US" b="1">
                <a:solidFill>
                  <a:srgbClr val="000000"/>
                </a:solidFill>
                <a:latin typeface="楷体_GB2312" pitchFamily="1" charset="-122"/>
                <a:ea typeface="楷体_GB2312" pitchFamily="1" charset="-122"/>
              </a:rPr>
              <a:t>）</a:t>
            </a:r>
            <a:endParaRPr lang="en-US" altLang="zh-CN" b="1">
              <a:solidFill>
                <a:srgbClr val="000000"/>
              </a:solidFill>
              <a:latin typeface="楷体_GB2312" pitchFamily="1" charset="-122"/>
              <a:ea typeface="楷体_GB2312" pitchFamily="1" charset="-122"/>
            </a:endParaRPr>
          </a:p>
          <a:p>
            <a:pPr marL="190500" indent="-190500" algn="just">
              <a:buFont typeface="Wingdings" panose="05000000000000000000" pitchFamily="2" charset="2"/>
              <a:buChar char="Ø"/>
            </a:pPr>
            <a:r>
              <a:rPr lang="zh-CN" altLang="en-US" b="1">
                <a:latin typeface="楷体" panose="02010609060101010101" pitchFamily="49" charset="-122"/>
                <a:ea typeface="楷体" panose="02010609060101010101" pitchFamily="49" charset="-122"/>
              </a:rPr>
              <a:t>数行文字，哪个</a:t>
            </a:r>
            <a:r>
              <a:rPr lang="zh-CN" altLang="en-US" b="1">
                <a:solidFill>
                  <a:srgbClr val="FF00FF"/>
                </a:solidFill>
                <a:latin typeface="楷体" panose="02010609060101010101" pitchFamily="49" charset="-122"/>
                <a:ea typeface="楷体" panose="02010609060101010101" pitchFamily="49" charset="-122"/>
              </a:rPr>
              <a:t>汉书</a:t>
            </a:r>
            <a:r>
              <a:rPr lang="zh-CN" altLang="en-US" b="1">
                <a:latin typeface="楷体" panose="02010609060101010101" pitchFamily="49" charset="-122"/>
                <a:ea typeface="楷体" panose="02010609060101010101" pitchFamily="49" charset="-122"/>
              </a:rPr>
              <a:t>；一簇人烟，谁家</a:t>
            </a:r>
            <a:r>
              <a:rPr lang="zh-CN" altLang="en-US" b="1">
                <a:solidFill>
                  <a:srgbClr val="FF00FF"/>
                </a:solidFill>
                <a:latin typeface="楷体" panose="02010609060101010101" pitchFamily="49" charset="-122"/>
                <a:ea typeface="楷体" panose="02010609060101010101" pitchFamily="49" charset="-122"/>
              </a:rPr>
              <a:t>庄子</a:t>
            </a:r>
            <a:r>
              <a:rPr lang="zh-CN" altLang="en-US" b="1">
                <a:latin typeface="楷体" panose="02010609060101010101" pitchFamily="49" charset="-122"/>
                <a:ea typeface="楷体" panose="02010609060101010101" pitchFamily="49" charset="-122"/>
              </a:rPr>
              <a:t>？</a:t>
            </a:r>
            <a:r>
              <a:rPr lang="en-US" altLang="zh-CN" b="1">
                <a:latin typeface="楷体" panose="02010609060101010101" pitchFamily="49" charset="-122"/>
                <a:ea typeface="楷体" panose="02010609060101010101" pitchFamily="49" charset="-122"/>
              </a:rPr>
              <a:t>《</a:t>
            </a:r>
            <a:r>
              <a:rPr lang="zh-CN" altLang="en-US" b="1">
                <a:latin typeface="楷体" panose="02010609060101010101" pitchFamily="49" charset="-122"/>
                <a:ea typeface="楷体" panose="02010609060101010101" pitchFamily="49" charset="-122"/>
              </a:rPr>
              <a:t>龙眠联话</a:t>
            </a:r>
            <a:r>
              <a:rPr lang="en-US" altLang="zh-CN" b="1">
                <a:latin typeface="楷体" panose="02010609060101010101" pitchFamily="49" charset="-122"/>
                <a:ea typeface="楷体" panose="02010609060101010101" pitchFamily="49" charset="-122"/>
              </a:rPr>
              <a:t>》</a:t>
            </a:r>
            <a:endParaRPr lang="zh-CN" altLang="en-US" b="1">
              <a:solidFill>
                <a:srgbClr val="000000"/>
              </a:solidFill>
              <a:latin typeface="楷体" panose="02010609060101010101" pitchFamily="49" charset="-122"/>
              <a:ea typeface="楷体" panose="02010609060101010101" pitchFamily="49" charset="-122"/>
            </a:endParaRPr>
          </a:p>
          <a:p>
            <a:pPr marL="190500" indent="-190500" algn="just">
              <a:buBlip>
                <a:blip r:embed="rId2"/>
              </a:buBlip>
            </a:pPr>
            <a:r>
              <a:rPr lang="en-US" altLang="zh-CN" b="1">
                <a:solidFill>
                  <a:srgbClr val="000000"/>
                </a:solidFill>
                <a:latin typeface="华文中宋" pitchFamily="2" charset="-122"/>
                <a:ea typeface="华文中宋" pitchFamily="2" charset="-122"/>
              </a:rPr>
              <a:t>2.</a:t>
            </a:r>
            <a:r>
              <a:rPr lang="zh-CN" altLang="en-US" b="1">
                <a:solidFill>
                  <a:srgbClr val="000000"/>
                </a:solidFill>
                <a:latin typeface="华文中宋" pitchFamily="2" charset="-122"/>
                <a:ea typeface="华文中宋" pitchFamily="2" charset="-122"/>
              </a:rPr>
              <a:t>婉曲是闪烁其辞，用委婉的方式</a:t>
            </a:r>
            <a:r>
              <a:rPr lang="zh-CN" altLang="en-US" b="1">
                <a:solidFill>
                  <a:srgbClr val="FF00FF"/>
                </a:solidFill>
                <a:latin typeface="华文中宋" pitchFamily="2" charset="-122"/>
                <a:ea typeface="华文中宋" pitchFamily="2" charset="-122"/>
              </a:rPr>
              <a:t>暗示</a:t>
            </a:r>
            <a:r>
              <a:rPr lang="zh-CN" altLang="en-US" b="1">
                <a:solidFill>
                  <a:srgbClr val="000000"/>
                </a:solidFill>
                <a:latin typeface="华文中宋" pitchFamily="2" charset="-122"/>
                <a:ea typeface="华文中宋" pitchFamily="2" charset="-122"/>
              </a:rPr>
              <a:t>出来，表现为意在言外，需要人们从话语的外面去理解；双关把话都说完，同时关顾</a:t>
            </a:r>
            <a:r>
              <a:rPr lang="zh-CN" altLang="en-US" b="1">
                <a:solidFill>
                  <a:srgbClr val="FF00FF"/>
                </a:solidFill>
                <a:latin typeface="华文中宋" pitchFamily="2" charset="-122"/>
                <a:ea typeface="华文中宋" pitchFamily="2" charset="-122"/>
              </a:rPr>
              <a:t>表里</a:t>
            </a:r>
            <a:r>
              <a:rPr lang="zh-CN" altLang="en-US" b="1">
                <a:solidFill>
                  <a:srgbClr val="000000"/>
                </a:solidFill>
                <a:latin typeface="华文中宋" pitchFamily="2" charset="-122"/>
                <a:ea typeface="华文中宋" pitchFamily="2" charset="-122"/>
              </a:rPr>
              <a:t>两层意思，言在此而意在彼。</a:t>
            </a:r>
            <a:endParaRPr lang="zh-CN" altLang="en-US" b="1">
              <a:solidFill>
                <a:srgbClr val="000000"/>
              </a:solidFill>
              <a:latin typeface="华文中宋" pitchFamily="2" charset="-122"/>
              <a:ea typeface="华文中宋" pitchFamily="2" charset="-122"/>
            </a:endParaRPr>
          </a:p>
        </p:txBody>
      </p:sp>
      <p:pic>
        <p:nvPicPr>
          <p:cNvPr id="35852" name="New picture"/>
          <p:cNvPicPr/>
          <p:nvPr/>
        </p:nvPicPr>
        <p:blipFill>
          <a:blip r:embed="rId4"/>
          <a:stretch>
            <a:fillRect/>
          </a:stretch>
        </p:blipFill>
        <p:spPr>
          <a:xfrm>
            <a:off x="13373100" y="11099800"/>
            <a:ext cx="317500" cy="2286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5" fill="hold" grpId="0" nodeType="withEffect">
                                  <p:stCondLst>
                                    <p:cond delay="0"/>
                                  </p:stCondLst>
                                  <p:childTnLst>
                                    <p:set>
                                      <p:cBhvr>
                                        <p:cTn id="6" dur="1" fill="hold">
                                          <p:stCondLst>
                                            <p:cond delay="0"/>
                                          </p:stCondLst>
                                        </p:cTn>
                                        <p:tgtEl>
                                          <p:spTgt spid="35848"/>
                                        </p:tgtEl>
                                        <p:attrNameLst>
                                          <p:attrName>style.visibility</p:attrName>
                                        </p:attrNameLst>
                                      </p:cBhvr>
                                      <p:to>
                                        <p:strVal val="visible"/>
                                      </p:to>
                                    </p:set>
                                    <p:animEffect transition="in" filter="randombar(vertical)">
                                      <p:cBhvr>
                                        <p:cTn id="7" dur="500"/>
                                        <p:tgtEl>
                                          <p:spTgt spid="35848"/>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4" presetClass="entr" presetSubtype="5" fill="hold" grpId="0" nodeType="clickEffect">
                                  <p:stCondLst>
                                    <p:cond delay="0"/>
                                  </p:stCondLst>
                                  <p:childTnLst>
                                    <p:set>
                                      <p:cBhvr>
                                        <p:cTn id="11" dur="1" fill="hold">
                                          <p:stCondLst>
                                            <p:cond delay="0"/>
                                          </p:stCondLst>
                                        </p:cTn>
                                        <p:tgtEl>
                                          <p:spTgt spid="35845">
                                            <p:bg/>
                                          </p:spTgt>
                                        </p:tgtEl>
                                        <p:attrNameLst>
                                          <p:attrName>style.visibility</p:attrName>
                                        </p:attrNameLst>
                                      </p:cBhvr>
                                      <p:to>
                                        <p:strVal val="visible"/>
                                      </p:to>
                                    </p:set>
                                    <p:animEffect transition="in" filter="randombar(vertical)">
                                      <p:cBhvr>
                                        <p:cTn id="12" dur="500"/>
                                        <p:tgtEl>
                                          <p:spTgt spid="35845">
                                            <p:bg/>
                                          </p:spTgt>
                                        </p:tgtEl>
                                      </p:cBhvr>
                                    </p:animEffect>
                                  </p:childTnLst>
                                </p:cTn>
                              </p:par>
                              <p:par>
                                <p:cTn id="13" presetID="14" presetClass="entr" presetSubtype="5" fill="hold" grpId="0" nodeType="withEffect">
                                  <p:stCondLst>
                                    <p:cond delay="0"/>
                                  </p:stCondLst>
                                  <p:childTnLst>
                                    <p:set>
                                      <p:cBhvr>
                                        <p:cTn id="14" dur="1" fill="hold">
                                          <p:stCondLst>
                                            <p:cond delay="0"/>
                                          </p:stCondLst>
                                        </p:cTn>
                                        <p:tgtEl>
                                          <p:spTgt spid="35845">
                                            <p:txEl>
                                              <p:pRg st="0" end="0"/>
                                            </p:txEl>
                                          </p:spTgt>
                                        </p:tgtEl>
                                        <p:attrNameLst>
                                          <p:attrName>style.visibility</p:attrName>
                                        </p:attrNameLst>
                                      </p:cBhvr>
                                      <p:to>
                                        <p:strVal val="visible"/>
                                      </p:to>
                                    </p:set>
                                    <p:animEffect transition="in" filter="randombar(vertical)">
                                      <p:cBhvr>
                                        <p:cTn id="15" dur="500"/>
                                        <p:tgtEl>
                                          <p:spTgt spid="35845">
                                            <p:txEl>
                                              <p:pRg st="0" end="0"/>
                                            </p:txEl>
                                          </p:spTgt>
                                        </p:tgtEl>
                                      </p:cBhvr>
                                    </p:animEffect>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14" presetClass="entr" presetSubtype="5" fill="hold" grpId="0" nodeType="clickEffect">
                                  <p:stCondLst>
                                    <p:cond delay="0"/>
                                  </p:stCondLst>
                                  <p:childTnLst>
                                    <p:set>
                                      <p:cBhvr>
                                        <p:cTn id="19" dur="1" fill="hold">
                                          <p:stCondLst>
                                            <p:cond delay="0"/>
                                          </p:stCondLst>
                                        </p:cTn>
                                        <p:tgtEl>
                                          <p:spTgt spid="35845">
                                            <p:txEl>
                                              <p:pRg st="1" end="1"/>
                                            </p:txEl>
                                          </p:spTgt>
                                        </p:tgtEl>
                                        <p:attrNameLst>
                                          <p:attrName>style.visibility</p:attrName>
                                        </p:attrNameLst>
                                      </p:cBhvr>
                                      <p:to>
                                        <p:strVal val="visible"/>
                                      </p:to>
                                    </p:set>
                                    <p:animEffect transition="in" filter="randombar(vertical)">
                                      <p:cBhvr>
                                        <p:cTn id="20" dur="500"/>
                                        <p:tgtEl>
                                          <p:spTgt spid="35845">
                                            <p:txEl>
                                              <p:pRg st="1" end="1"/>
                                            </p:txEl>
                                          </p:spTgt>
                                        </p:tgtEl>
                                      </p:cBhvr>
                                    </p:animEffect>
                                  </p:childTnLst>
                                </p:cTn>
                              </p:par>
                            </p:childTnLst>
                          </p:cTn>
                        </p:par>
                      </p:childTnLst>
                    </p:cTn>
                  </p:par>
                  <p:par>
                    <p:cTn id="21" fill="hold" nodeType="clickPar">
                      <p:stCondLst>
                        <p:cond delay="indefinite"/>
                        <p:cond evt="onBegin" delay="0">
                          <p:tn val="20"/>
                        </p:cond>
                      </p:stCondLst>
                      <p:childTnLst>
                        <p:par>
                          <p:cTn id="22" fill="hold" nodeType="afterGroup">
                            <p:stCondLst>
                              <p:cond delay="0"/>
                            </p:stCondLst>
                            <p:childTnLst>
                              <p:par>
                                <p:cTn id="23" presetID="14" presetClass="entr" presetSubtype="5" fill="hold" grpId="0" nodeType="clickEffect">
                                  <p:stCondLst>
                                    <p:cond delay="0"/>
                                  </p:stCondLst>
                                  <p:childTnLst>
                                    <p:set>
                                      <p:cBhvr>
                                        <p:cTn id="24" dur="1" fill="hold">
                                          <p:stCondLst>
                                            <p:cond delay="0"/>
                                          </p:stCondLst>
                                        </p:cTn>
                                        <p:tgtEl>
                                          <p:spTgt spid="35850"/>
                                        </p:tgtEl>
                                        <p:attrNameLst>
                                          <p:attrName>style.visibility</p:attrName>
                                        </p:attrNameLst>
                                      </p:cBhvr>
                                      <p:to>
                                        <p:strVal val="visible"/>
                                      </p:to>
                                    </p:set>
                                    <p:animEffect transition="in" filter="randombar(vertical)">
                                      <p:cBhvr>
                                        <p:cTn id="25" dur="500"/>
                                        <p:tgtEl>
                                          <p:spTgt spid="35850"/>
                                        </p:tgtEl>
                                      </p:cBhvr>
                                    </p:animEffect>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14" presetClass="entr" presetSubtype="5" fill="hold" grpId="0" nodeType="clickEffect">
                                  <p:stCondLst>
                                    <p:cond delay="0"/>
                                  </p:stCondLst>
                                  <p:childTnLst>
                                    <p:set>
                                      <p:cBhvr>
                                        <p:cTn id="29" dur="1" fill="hold">
                                          <p:stCondLst>
                                            <p:cond delay="0"/>
                                          </p:stCondLst>
                                        </p:cTn>
                                        <p:tgtEl>
                                          <p:spTgt spid="35851">
                                            <p:bg/>
                                          </p:spTgt>
                                        </p:tgtEl>
                                        <p:attrNameLst>
                                          <p:attrName>style.visibility</p:attrName>
                                        </p:attrNameLst>
                                      </p:cBhvr>
                                      <p:to>
                                        <p:strVal val="visible"/>
                                      </p:to>
                                    </p:set>
                                    <p:animEffect transition="in" filter="randombar(vertical)">
                                      <p:cBhvr>
                                        <p:cTn id="30" dur="500"/>
                                        <p:tgtEl>
                                          <p:spTgt spid="35851">
                                            <p:bg/>
                                          </p:spTgt>
                                        </p:tgtEl>
                                      </p:cBhvr>
                                    </p:animEffect>
                                  </p:childTnLst>
                                </p:cTn>
                              </p:par>
                              <p:par>
                                <p:cTn id="31" presetID="14" presetClass="entr" presetSubtype="5" fill="hold" grpId="0" nodeType="withEffect">
                                  <p:stCondLst>
                                    <p:cond delay="0"/>
                                  </p:stCondLst>
                                  <p:childTnLst>
                                    <p:set>
                                      <p:cBhvr>
                                        <p:cTn id="32" dur="1" fill="hold">
                                          <p:stCondLst>
                                            <p:cond delay="0"/>
                                          </p:stCondLst>
                                        </p:cTn>
                                        <p:tgtEl>
                                          <p:spTgt spid="35851">
                                            <p:txEl>
                                              <p:pRg st="0" end="0"/>
                                            </p:txEl>
                                          </p:spTgt>
                                        </p:tgtEl>
                                        <p:attrNameLst>
                                          <p:attrName>style.visibility</p:attrName>
                                        </p:attrNameLst>
                                      </p:cBhvr>
                                      <p:to>
                                        <p:strVal val="visible"/>
                                      </p:to>
                                    </p:set>
                                    <p:animEffect transition="in" filter="randombar(vertical)">
                                      <p:cBhvr>
                                        <p:cTn id="33" dur="500"/>
                                        <p:tgtEl>
                                          <p:spTgt spid="35851">
                                            <p:txEl>
                                              <p:pRg st="0" end="0"/>
                                            </p:txEl>
                                          </p:spTgt>
                                        </p:tgtEl>
                                      </p:cBhvr>
                                    </p:animEffect>
                                  </p:childTnLst>
                                </p:cTn>
                              </p:par>
                            </p:childTnLst>
                          </p:cTn>
                        </p:par>
                      </p:childTnLst>
                    </p:cTn>
                  </p:par>
                  <p:par>
                    <p:cTn id="34" fill="hold" nodeType="clickPar">
                      <p:stCondLst>
                        <p:cond delay="indefinite"/>
                        <p:cond evt="onBegin" delay="0">
                          <p:tn val="33"/>
                        </p:cond>
                      </p:stCondLst>
                      <p:childTnLst>
                        <p:par>
                          <p:cTn id="35" fill="hold" nodeType="afterGroup">
                            <p:stCondLst>
                              <p:cond delay="0"/>
                            </p:stCondLst>
                            <p:childTnLst>
                              <p:par>
                                <p:cTn id="36" presetID="14" presetClass="entr" presetSubtype="5" fill="hold" grpId="0" nodeType="clickEffect">
                                  <p:stCondLst>
                                    <p:cond delay="0"/>
                                  </p:stCondLst>
                                  <p:childTnLst>
                                    <p:set>
                                      <p:cBhvr>
                                        <p:cTn id="37" dur="1" fill="hold">
                                          <p:stCondLst>
                                            <p:cond delay="0"/>
                                          </p:stCondLst>
                                        </p:cTn>
                                        <p:tgtEl>
                                          <p:spTgt spid="35851">
                                            <p:txEl>
                                              <p:pRg st="1" end="1"/>
                                            </p:txEl>
                                          </p:spTgt>
                                        </p:tgtEl>
                                        <p:attrNameLst>
                                          <p:attrName>style.visibility</p:attrName>
                                        </p:attrNameLst>
                                      </p:cBhvr>
                                      <p:to>
                                        <p:strVal val="visible"/>
                                      </p:to>
                                    </p:set>
                                    <p:animEffect transition="in" filter="randombar(vertical)">
                                      <p:cBhvr>
                                        <p:cTn id="38" dur="500"/>
                                        <p:tgtEl>
                                          <p:spTgt spid="35851">
                                            <p:txEl>
                                              <p:pRg st="1" end="1"/>
                                            </p:txEl>
                                          </p:spTgt>
                                        </p:tgtEl>
                                      </p:cBhvr>
                                    </p:animEffect>
                                  </p:childTnLst>
                                </p:cTn>
                              </p:par>
                              <p:par>
                                <p:cTn id="39" presetID="14" presetClass="entr" presetSubtype="5" fill="hold" grpId="0" nodeType="withEffect">
                                  <p:stCondLst>
                                    <p:cond delay="0"/>
                                  </p:stCondLst>
                                  <p:childTnLst>
                                    <p:set>
                                      <p:cBhvr>
                                        <p:cTn id="40" dur="1" fill="hold">
                                          <p:stCondLst>
                                            <p:cond delay="0"/>
                                          </p:stCondLst>
                                        </p:cTn>
                                        <p:tgtEl>
                                          <p:spTgt spid="35851">
                                            <p:txEl>
                                              <p:pRg st="2" end="2"/>
                                            </p:txEl>
                                          </p:spTgt>
                                        </p:tgtEl>
                                        <p:attrNameLst>
                                          <p:attrName>style.visibility</p:attrName>
                                        </p:attrNameLst>
                                      </p:cBhvr>
                                      <p:to>
                                        <p:strVal val="visible"/>
                                      </p:to>
                                    </p:set>
                                    <p:animEffect transition="in" filter="randombar(vertical)">
                                      <p:cBhvr>
                                        <p:cTn id="41" dur="500"/>
                                        <p:tgtEl>
                                          <p:spTgt spid="35851">
                                            <p:txEl>
                                              <p:pRg st="2" end="2"/>
                                            </p:txEl>
                                          </p:spTgt>
                                        </p:tgtEl>
                                      </p:cBhvr>
                                    </p:animEffect>
                                  </p:childTnLst>
                                </p:cTn>
                              </p:par>
                            </p:childTnLst>
                          </p:cTn>
                        </p:par>
                      </p:childTnLst>
                    </p:cTn>
                  </p:par>
                  <p:par>
                    <p:cTn id="42" fill="hold" nodeType="clickPar">
                      <p:stCondLst>
                        <p:cond delay="indefinite"/>
                        <p:cond evt="onBegin" delay="0">
                          <p:tn val="41"/>
                        </p:cond>
                      </p:stCondLst>
                      <p:childTnLst>
                        <p:par>
                          <p:cTn id="43" fill="hold" nodeType="afterGroup">
                            <p:stCondLst>
                              <p:cond delay="0"/>
                            </p:stCondLst>
                            <p:childTnLst>
                              <p:par>
                                <p:cTn id="44" presetID="14" presetClass="entr" presetSubtype="5" fill="hold" grpId="0" nodeType="clickEffect">
                                  <p:stCondLst>
                                    <p:cond delay="0"/>
                                  </p:stCondLst>
                                  <p:childTnLst>
                                    <p:set>
                                      <p:cBhvr>
                                        <p:cTn id="45" dur="1" fill="hold">
                                          <p:stCondLst>
                                            <p:cond delay="0"/>
                                          </p:stCondLst>
                                        </p:cTn>
                                        <p:tgtEl>
                                          <p:spTgt spid="35851">
                                            <p:txEl>
                                              <p:pRg st="3" end="3"/>
                                            </p:txEl>
                                          </p:spTgt>
                                        </p:tgtEl>
                                        <p:attrNameLst>
                                          <p:attrName>style.visibility</p:attrName>
                                        </p:attrNameLst>
                                      </p:cBhvr>
                                      <p:to>
                                        <p:strVal val="visible"/>
                                      </p:to>
                                    </p:set>
                                    <p:animEffect transition="in" filter="randombar(vertical)">
                                      <p:cBhvr>
                                        <p:cTn id="46" dur="500"/>
                                        <p:tgtEl>
                                          <p:spTgt spid="3585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5" grpId="0" uiExpand="1" build="p" animBg="1"/>
      <p:bldP spid="35848" grpId="0"/>
      <p:bldP spid="35850" grpId="0"/>
      <p:bldP spid="35851" grpId="0" uiExpand="1" build="p" animBg="1"/>
    </p:bldLst>
  </p:timing>
</p:sld>
</file>

<file path=ppt/slides/slide1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nvGrpSpPr>
      <p:grpSpPr>
        <a:xfrm>
          <a:off x="0" y="0"/>
          <a:ext cx="0" cy="0"/>
        </a:xfrm>
      </p:grpSpPr>
      <p:pic>
        <p:nvPicPr>
          <p:cNvPr id="60417" name="Picture 2" descr="2004921201041061"/>
          <p:cNvPicPr>
            <a:picLocks noChangeAspect="1"/>
          </p:cNvPicPr>
          <p:nvPr/>
        </p:nvPicPr>
        <p:blipFill>
          <a:blip r:embed="rId2"/>
          <a:srcRect l="2687" t="3951" r="13995" b="6454"/>
          <a:stretch>
            <a:fillRect/>
          </a:stretch>
        </p:blipFill>
        <p:spPr>
          <a:xfrm>
            <a:off x="1524000" y="3549650"/>
            <a:ext cx="4356100" cy="3308350"/>
          </a:xfrm>
          <a:prstGeom prst="rect">
            <a:avLst/>
          </a:prstGeom>
          <a:noFill/>
          <a:ln w="9525">
            <a:noFill/>
          </a:ln>
        </p:spPr>
      </p:pic>
      <p:sp>
        <p:nvSpPr>
          <p:cNvPr id="61443" name="Rectangle 3"/>
          <p:cNvSpPr>
            <a:spLocks noGrp="1" noRot="1"/>
          </p:cNvSpPr>
          <p:nvPr>
            <p:ph type="title"/>
          </p:nvPr>
        </p:nvSpPr>
        <p:spPr>
          <a:xfrm>
            <a:off x="266700" y="0"/>
            <a:ext cx="8537575" cy="1143000"/>
          </a:xfrm>
        </p:spPr>
        <p:txBody>
          <a:bodyPr wrap="square" lIns="91440" tIns="45720" rIns="91440" bIns="45720" anchor="ctr" anchorCtr="0"/>
          <a:lstStyle/>
          <a:p>
            <a:pPr eaLnBrk="1" hangingPunct="1"/>
            <a:r>
              <a:rPr lang="zh-CN" altLang="en-US" b="1">
                <a:solidFill>
                  <a:srgbClr val="800000"/>
                </a:solidFill>
                <a:ea typeface="楷体_GB2312" pitchFamily="1" charset="-122"/>
              </a:rPr>
              <a:t>十一、镶嵌</a:t>
            </a:r>
            <a:endParaRPr lang="zh-CN" altLang="en-US" b="1">
              <a:solidFill>
                <a:srgbClr val="800000"/>
              </a:solidFill>
              <a:ea typeface="楷体_GB2312" pitchFamily="1" charset="-122"/>
            </a:endParaRPr>
          </a:p>
        </p:txBody>
      </p:sp>
      <p:sp>
        <p:nvSpPr>
          <p:cNvPr id="61444" name="Rectangle 4"/>
          <p:cNvSpPr>
            <a:spLocks noGrp="1" noRot="1"/>
          </p:cNvSpPr>
          <p:nvPr>
            <p:ph idx="1"/>
          </p:nvPr>
        </p:nvSpPr>
        <p:spPr>
          <a:xfrm>
            <a:off x="1774825" y="1343025"/>
            <a:ext cx="8426450" cy="4714875"/>
          </a:xfrm>
        </p:spPr>
        <p:txBody>
          <a:bodyPr wrap="square" lIns="91440" tIns="45720" rIns="91440" bIns="45720" anchor="t" anchorCtr="0"/>
          <a:lstStyle/>
          <a:p>
            <a:pPr eaLnBrk="1" hangingPunct="1">
              <a:buNone/>
            </a:pPr>
            <a:r>
              <a:rPr lang="zh-CN" altLang="en-US" sz="2800" b="1">
                <a:solidFill>
                  <a:srgbClr val="0000FF"/>
                </a:solidFill>
                <a:latin typeface="楷体_GB2312" pitchFamily="1" charset="-122"/>
                <a:ea typeface="楷体_GB2312" pitchFamily="1" charset="-122"/>
              </a:rPr>
              <a:t>1、概念</a:t>
            </a:r>
            <a:r>
              <a:rPr lang="zh-CN" altLang="en-US" sz="2800" b="1">
                <a:latin typeface="楷体_GB2312" pitchFamily="1" charset="-122"/>
                <a:ea typeface="楷体_GB2312" pitchFamily="1" charset="-122"/>
              </a:rPr>
              <a:t>：为了把话说得舒缓些或郑重些，有时故意用几个无关紧要的字镶在一个词里。</a:t>
            </a:r>
            <a:endParaRPr lang="zh-CN" altLang="en-US" sz="2800" b="1">
              <a:latin typeface="楷体_GB2312" pitchFamily="1" charset="-122"/>
              <a:ea typeface="楷体_GB2312" pitchFamily="1" charset="-122"/>
            </a:endParaRPr>
          </a:p>
          <a:p>
            <a:pPr eaLnBrk="1" hangingPunct="1">
              <a:buNone/>
            </a:pPr>
            <a:r>
              <a:rPr lang="zh-CN" altLang="en-US" sz="2800" b="1">
                <a:latin typeface="楷体_GB2312" pitchFamily="1" charset="-122"/>
                <a:ea typeface="楷体_GB2312" pitchFamily="1" charset="-122"/>
              </a:rPr>
              <a:t>1.一般以镶加</a:t>
            </a:r>
            <a:r>
              <a:rPr lang="zh-CN" altLang="en-US" sz="2800" b="1">
                <a:solidFill>
                  <a:srgbClr val="0000FF"/>
                </a:solidFill>
                <a:latin typeface="楷体_GB2312" pitchFamily="1" charset="-122"/>
                <a:ea typeface="楷体_GB2312" pitchFamily="1" charset="-122"/>
              </a:rPr>
              <a:t>虚词和数词</a:t>
            </a:r>
            <a:r>
              <a:rPr lang="zh-CN" altLang="en-US" sz="2800" b="1">
                <a:latin typeface="楷体_GB2312" pitchFamily="1" charset="-122"/>
                <a:ea typeface="楷体_GB2312" pitchFamily="1" charset="-122"/>
              </a:rPr>
              <a:t>最为常见。</a:t>
            </a:r>
            <a:endParaRPr lang="zh-CN" altLang="en-US" sz="2800" b="1">
              <a:latin typeface="楷体_GB2312" pitchFamily="1" charset="-122"/>
              <a:ea typeface="楷体_GB2312" pitchFamily="1" charset="-122"/>
            </a:endParaRPr>
          </a:p>
          <a:p>
            <a:pPr eaLnBrk="1" hangingPunct="1">
              <a:buNone/>
            </a:pPr>
            <a:r>
              <a:rPr lang="zh-CN" altLang="en-US" sz="2800" b="1">
                <a:solidFill>
                  <a:srgbClr val="0000FF"/>
                </a:solidFill>
                <a:latin typeface="楷体_GB2312" pitchFamily="1" charset="-122"/>
                <a:ea typeface="楷体_GB2312" pitchFamily="1" charset="-122"/>
              </a:rPr>
              <a:t>例</a:t>
            </a:r>
            <a:r>
              <a:rPr lang="zh-CN" altLang="en-US" sz="2800" b="1">
                <a:latin typeface="楷体_GB2312" pitchFamily="1" charset="-122"/>
                <a:ea typeface="楷体_GB2312" pitchFamily="1" charset="-122"/>
              </a:rPr>
              <a:t>：</a:t>
            </a:r>
            <a:r>
              <a:rPr lang="zh-CN" altLang="en-US" sz="2800" b="1">
                <a:solidFill>
                  <a:srgbClr val="FF0000"/>
                </a:solidFill>
                <a:latin typeface="楷体_GB2312" pitchFamily="1" charset="-122"/>
                <a:ea typeface="楷体_GB2312" pitchFamily="1" charset="-122"/>
              </a:rPr>
              <a:t>……便自己开了门，轻手蹑脚地上楼到妻子房里。</a:t>
            </a:r>
            <a:r>
              <a:rPr lang="zh-CN" altLang="en-US" sz="2800" b="1">
                <a:solidFill>
                  <a:srgbClr val="0000FF"/>
                </a:solidFill>
                <a:latin typeface="楷体_GB2312" pitchFamily="1" charset="-122"/>
                <a:ea typeface="楷体_GB2312" pitchFamily="1" charset="-122"/>
              </a:rPr>
              <a:t>（瞎三话四、歪七扭八、五光十色）</a:t>
            </a:r>
            <a:endParaRPr lang="zh-CN" altLang="en-US" sz="2800" b="1">
              <a:solidFill>
                <a:srgbClr val="0000FF"/>
              </a:solidFill>
              <a:latin typeface="楷体_GB2312" pitchFamily="1" charset="-122"/>
              <a:ea typeface="楷体_GB2312" pitchFamily="1" charset="-122"/>
            </a:endParaRPr>
          </a:p>
        </p:txBody>
      </p:sp>
      <p:sp>
        <p:nvSpPr>
          <p:cNvPr id="61445" name="Text Box 5"/>
          <p:cNvSpPr/>
          <p:nvPr/>
        </p:nvSpPr>
        <p:spPr>
          <a:xfrm>
            <a:off x="1774825" y="3717925"/>
            <a:ext cx="8642350" cy="3107690"/>
          </a:xfrm>
          <a:prstGeom prst="rect">
            <a:avLst/>
          </a:prstGeom>
          <a:solidFill>
            <a:schemeClr val="bg1">
              <a:alpha val="70195"/>
            </a:schemeClr>
          </a:solidFill>
          <a:ln w="9525">
            <a:noFill/>
          </a:ln>
        </p:spPr>
        <p:txBody>
          <a:bodyPr anchor="t" anchorCtr="0">
            <a:spAutoFit/>
          </a:bodyPr>
          <a:lstStyle/>
          <a:p>
            <a:pPr marL="342900" indent="-342900"/>
            <a:r>
              <a:rPr lang="zh-CN" altLang="en-US" sz="2800" b="1">
                <a:latin typeface="楷体_GB2312" pitchFamily="1" charset="-122"/>
                <a:ea typeface="楷体_GB2312" pitchFamily="1" charset="-122"/>
                <a:sym typeface="Arial" panose="020b0604020202020204" pitchFamily="34" charset="0"/>
              </a:rPr>
              <a:t>2.把能表达内心真情实意的词语巧妙地、天衣无缝的嵌进诗文中去。</a:t>
            </a:r>
            <a:endParaRPr lang="zh-CN" altLang="en-US" sz="2800" b="1">
              <a:latin typeface="楷体_GB2312" pitchFamily="1" charset="-122"/>
              <a:ea typeface="楷体_GB2312" pitchFamily="1" charset="-122"/>
              <a:sym typeface="Arial" panose="020b0604020202020204" pitchFamily="34" charset="0"/>
            </a:endParaRPr>
          </a:p>
          <a:p>
            <a:pPr marL="342900" indent="-342900"/>
            <a:r>
              <a:rPr lang="zh-CN" altLang="en-US" sz="2800" b="1">
                <a:solidFill>
                  <a:srgbClr val="FF0000"/>
                </a:solidFill>
                <a:latin typeface="楷体_GB2312" pitchFamily="1" charset="-122"/>
                <a:ea typeface="楷体_GB2312" pitchFamily="1" charset="-122"/>
                <a:sym typeface="Arial" panose="020b0604020202020204" pitchFamily="34" charset="0"/>
              </a:rPr>
              <a:t>芦花滩上有扁舟，俊杰黄昏独自游，</a:t>
            </a:r>
            <a:endParaRPr lang="zh-CN" altLang="en-US" sz="2800" b="1">
              <a:solidFill>
                <a:srgbClr val="FF0000"/>
              </a:solidFill>
              <a:latin typeface="楷体_GB2312" pitchFamily="1" charset="-122"/>
              <a:ea typeface="楷体_GB2312" pitchFamily="1" charset="-122"/>
              <a:sym typeface="Arial" panose="020b0604020202020204" pitchFamily="34" charset="0"/>
            </a:endParaRPr>
          </a:p>
          <a:p>
            <a:pPr marL="342900" indent="-342900"/>
            <a:r>
              <a:rPr lang="zh-CN" altLang="en-US" sz="2800" b="1">
                <a:solidFill>
                  <a:srgbClr val="FF0000"/>
                </a:solidFill>
                <a:latin typeface="楷体_GB2312" pitchFamily="1" charset="-122"/>
                <a:ea typeface="楷体_GB2312" pitchFamily="1" charset="-122"/>
                <a:sym typeface="Arial" panose="020b0604020202020204" pitchFamily="34" charset="0"/>
              </a:rPr>
              <a:t>义到尽头原是命，反躬逃难必无忧。</a:t>
            </a:r>
            <a:endParaRPr lang="zh-CN" altLang="en-US" sz="2800" b="1">
              <a:solidFill>
                <a:srgbClr val="FF0000"/>
              </a:solidFill>
              <a:latin typeface="楷体_GB2312" pitchFamily="1" charset="-122"/>
              <a:ea typeface="楷体_GB2312" pitchFamily="1" charset="-122"/>
              <a:sym typeface="Arial" panose="020b0604020202020204" pitchFamily="34" charset="0"/>
            </a:endParaRPr>
          </a:p>
          <a:p>
            <a:pPr marL="342900" indent="-342900"/>
            <a:endParaRPr lang="zh-CN" altLang="en-US" sz="2800" b="1">
              <a:solidFill>
                <a:srgbClr val="0000FF"/>
              </a:solidFill>
              <a:latin typeface="楷体_GB2312" pitchFamily="1" charset="-122"/>
              <a:ea typeface="楷体_GB2312" pitchFamily="1" charset="-122"/>
              <a:sym typeface="Arial" panose="020b0604020202020204" pitchFamily="34" charset="0"/>
            </a:endParaRPr>
          </a:p>
          <a:p>
            <a:pPr marL="342900" indent="-342900"/>
            <a:r>
              <a:rPr lang="zh-CN" altLang="en-US" sz="2800" b="1">
                <a:solidFill>
                  <a:srgbClr val="0000FF"/>
                </a:solidFill>
                <a:latin typeface="楷体_GB2312" pitchFamily="1" charset="-122"/>
                <a:ea typeface="楷体_GB2312" pitchFamily="1" charset="-122"/>
                <a:sym typeface="Arial" panose="020b0604020202020204" pitchFamily="34" charset="0"/>
              </a:rPr>
              <a:t>情系中国结，联通四海心。</a:t>
            </a:r>
            <a:endParaRPr lang="zh-CN" altLang="en-US" sz="2800" b="1">
              <a:solidFill>
                <a:srgbClr val="0000FF"/>
              </a:solidFill>
              <a:latin typeface="楷体_GB2312" pitchFamily="1" charset="-122"/>
              <a:ea typeface="楷体_GB2312" pitchFamily="1" charset="-122"/>
              <a:sym typeface="Arial" panose="020b0604020202020204" pitchFamily="34" charset="0"/>
            </a:endParaRPr>
          </a:p>
          <a:p>
            <a:pPr marL="342900" indent="-342900"/>
            <a:endParaRPr lang="zh-CN" altLang="en-US" sz="2800" b="1">
              <a:solidFill>
                <a:srgbClr val="0000FF"/>
              </a:solidFill>
              <a:latin typeface="楷体_GB2312" pitchFamily="1" charset="-122"/>
              <a:ea typeface="楷体_GB2312" pitchFamily="1" charset="-122"/>
              <a:sym typeface="Arial" panose="020b0604020202020204" pitchFamily="34"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1443"/>
                                        </p:tgtEl>
                                        <p:attrNameLst>
                                          <p:attrName>style.visibility</p:attrName>
                                        </p:attrNameLst>
                                      </p:cBhvr>
                                      <p:to>
                                        <p:strVal val="visible"/>
                                      </p:to>
                                    </p:set>
                                    <p:animEffect transition="in" filter="blinds(horizontal)">
                                      <p:cBhvr>
                                        <p:cTn id="7" dur="500" fill="hold"/>
                                        <p:tgtEl>
                                          <p:spTgt spid="6144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1444">
                                            <p:txEl>
                                              <p:pRg st="0" end="0"/>
                                            </p:txEl>
                                          </p:spTgt>
                                        </p:tgtEl>
                                        <p:attrNameLst>
                                          <p:attrName>style.visibility</p:attrName>
                                        </p:attrNameLst>
                                      </p:cBhvr>
                                      <p:to>
                                        <p:strVal val="visible"/>
                                      </p:to>
                                    </p:set>
                                    <p:animEffect transition="in" filter="blinds(horizontal)">
                                      <p:cBhvr>
                                        <p:cTn id="12" dur="500" fill="hold"/>
                                        <p:tgtEl>
                                          <p:spTgt spid="6144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1444">
                                            <p:txEl>
                                              <p:pRg st="1" end="1"/>
                                            </p:txEl>
                                          </p:spTgt>
                                        </p:tgtEl>
                                        <p:attrNameLst>
                                          <p:attrName>style.visibility</p:attrName>
                                        </p:attrNameLst>
                                      </p:cBhvr>
                                      <p:to>
                                        <p:strVal val="visible"/>
                                      </p:to>
                                    </p:set>
                                    <p:animEffect transition="in" filter="blinds(horizontal)">
                                      <p:cBhvr>
                                        <p:cTn id="17" dur="500" fill="hold"/>
                                        <p:tgtEl>
                                          <p:spTgt spid="6144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61444">
                                            <p:txEl>
                                              <p:pRg st="2" end="2"/>
                                            </p:txEl>
                                          </p:spTgt>
                                        </p:tgtEl>
                                        <p:attrNameLst>
                                          <p:attrName>style.visibility</p:attrName>
                                        </p:attrNameLst>
                                      </p:cBhvr>
                                      <p:to>
                                        <p:strVal val="visible"/>
                                      </p:to>
                                    </p:set>
                                    <p:animEffect transition="in" filter="blinds(horizontal)">
                                      <p:cBhvr>
                                        <p:cTn id="22" dur="500" fill="hold"/>
                                        <p:tgtEl>
                                          <p:spTgt spid="61444">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61445"/>
                                        </p:tgtEl>
                                        <p:attrNameLst>
                                          <p:attrName>style.visibility</p:attrName>
                                        </p:attrNameLst>
                                      </p:cBhvr>
                                      <p:to>
                                        <p:strVal val="visible"/>
                                      </p:to>
                                    </p:set>
                                    <p:animEffect transition="in" filter="checkerboard(across)">
                                      <p:cBhvr>
                                        <p:cTn id="27" dur="500" fill="hold"/>
                                        <p:tgtEl>
                                          <p:spTgt spid="614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3" grpId="0"/>
      <p:bldP spid="61445" grpId="0"/>
    </p:bldLst>
  </p:timing>
</p:sld>
</file>

<file path=ppt/slides/slide1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nvGrpSpPr>
      <p:grpSpPr>
        <a:xfrm>
          <a:off x="0" y="0"/>
          <a:ext cx="0" cy="0"/>
        </a:xfrm>
      </p:grpSpPr>
      <p:pic>
        <p:nvPicPr>
          <p:cNvPr id="61441" name="Picture 2" descr="wangdaozhong_baimiao09"/>
          <p:cNvPicPr>
            <a:picLocks noChangeAspect="1"/>
          </p:cNvPicPr>
          <p:nvPr/>
        </p:nvPicPr>
        <p:blipFill>
          <a:blip r:embed="rId2">
            <a:lum bright="6000"/>
          </a:blip>
          <a:srcRect l="1921" t="3592" r="2040" b="21777"/>
          <a:stretch>
            <a:fillRect/>
          </a:stretch>
        </p:blipFill>
        <p:spPr>
          <a:xfrm>
            <a:off x="6024563" y="0"/>
            <a:ext cx="4643437" cy="2614613"/>
          </a:xfrm>
          <a:prstGeom prst="rect">
            <a:avLst/>
          </a:prstGeom>
          <a:noFill/>
          <a:ln w="9525">
            <a:noFill/>
          </a:ln>
        </p:spPr>
      </p:pic>
      <p:sp>
        <p:nvSpPr>
          <p:cNvPr id="61442" name="Rectangle 3"/>
          <p:cNvSpPr>
            <a:spLocks noGrp="1" noRot="1"/>
          </p:cNvSpPr>
          <p:nvPr>
            <p:ph type="title"/>
          </p:nvPr>
        </p:nvSpPr>
        <p:spPr>
          <a:xfrm>
            <a:off x="1919288" y="260350"/>
            <a:ext cx="6192837" cy="1143000"/>
          </a:xfrm>
          <a:solidFill>
            <a:schemeClr val="bg1">
              <a:alpha val="70195"/>
            </a:schemeClr>
          </a:solidFill>
        </p:spPr>
        <p:txBody>
          <a:bodyPr wrap="square" lIns="91440" tIns="45720" rIns="91440" bIns="45720" anchor="ctr" anchorCtr="0">
            <a:normAutofit fontScale="90000"/>
          </a:bodyPr>
          <a:lstStyle/>
          <a:p>
            <a:pPr algn="l" eaLnBrk="1" hangingPunct="1"/>
            <a:r>
              <a:rPr lang="zh-CN" altLang="en-US" sz="4000" b="1">
                <a:solidFill>
                  <a:srgbClr val="800000"/>
                </a:solidFill>
                <a:latin typeface="楷体_GB2312" pitchFamily="1" charset="-122"/>
                <a:ea typeface="楷体_GB2312" pitchFamily="1" charset="-122"/>
              </a:rPr>
              <a:t>十二、顶真</a:t>
            </a:r>
            <a:r>
              <a:rPr lang="zh-CN" altLang="en-US" sz="4000" b="1">
                <a:solidFill>
                  <a:srgbClr val="FF0000"/>
                </a:solidFill>
                <a:latin typeface="楷体_GB2312" pitchFamily="1" charset="-122"/>
                <a:ea typeface="楷体_GB2312" pitchFamily="1" charset="-122"/>
              </a:rPr>
              <a:t>（顶针</a:t>
            </a:r>
            <a:r>
              <a:rPr lang="en-US" altLang="zh-CN" sz="4000" b="1">
                <a:solidFill>
                  <a:srgbClr val="FF0000"/>
                </a:solidFill>
                <a:latin typeface="楷体_GB2312" pitchFamily="1" charset="-122"/>
                <a:ea typeface="楷体_GB2312" pitchFamily="1" charset="-122"/>
              </a:rPr>
              <a:t>/</a:t>
            </a:r>
            <a:r>
              <a:rPr lang="zh-CN" altLang="en-US" sz="4000" b="1">
                <a:solidFill>
                  <a:srgbClr val="FF0000"/>
                </a:solidFill>
                <a:latin typeface="楷体_GB2312" pitchFamily="1" charset="-122"/>
                <a:ea typeface="楷体_GB2312" pitchFamily="1" charset="-122"/>
              </a:rPr>
              <a:t>联珠 ）</a:t>
            </a:r>
            <a:endParaRPr lang="zh-CN" altLang="en-US" sz="4000" b="1">
              <a:solidFill>
                <a:srgbClr val="FF0000"/>
              </a:solidFill>
              <a:latin typeface="楷体_GB2312" pitchFamily="1" charset="-122"/>
              <a:ea typeface="楷体_GB2312" pitchFamily="1" charset="-122"/>
            </a:endParaRPr>
          </a:p>
        </p:txBody>
      </p:sp>
      <p:sp>
        <p:nvSpPr>
          <p:cNvPr id="61443" name="Rectangle 4"/>
          <p:cNvSpPr>
            <a:spLocks noGrp="1" noRot="1"/>
          </p:cNvSpPr>
          <p:nvPr>
            <p:ph idx="1"/>
          </p:nvPr>
        </p:nvSpPr>
        <p:spPr>
          <a:xfrm>
            <a:off x="1706563" y="1558925"/>
            <a:ext cx="8134350" cy="1222375"/>
          </a:xfrm>
        </p:spPr>
        <p:txBody>
          <a:bodyPr wrap="square" lIns="91440" tIns="45720" rIns="91440" bIns="45720" anchor="t" anchorCtr="0"/>
          <a:lstStyle/>
          <a:p>
            <a:pPr eaLnBrk="1" hangingPunct="1">
              <a:buNone/>
            </a:pPr>
            <a:r>
              <a:rPr lang="en-US" altLang="zh-CN" b="1">
                <a:solidFill>
                  <a:srgbClr val="0000FF"/>
                </a:solidFill>
                <a:latin typeface="楷体_GB2312" pitchFamily="1" charset="-122"/>
                <a:ea typeface="楷体_GB2312" pitchFamily="1" charset="-122"/>
              </a:rPr>
              <a:t>1</a:t>
            </a:r>
            <a:r>
              <a:rPr lang="zh-CN" altLang="en-US" b="1">
                <a:solidFill>
                  <a:srgbClr val="0000FF"/>
                </a:solidFill>
                <a:latin typeface="楷体_GB2312" pitchFamily="1" charset="-122"/>
                <a:ea typeface="楷体_GB2312" pitchFamily="1" charset="-122"/>
              </a:rPr>
              <a:t>、概念：</a:t>
            </a:r>
            <a:r>
              <a:rPr lang="zh-CN" altLang="en-US" b="1">
                <a:solidFill>
                  <a:srgbClr val="FF0000"/>
                </a:solidFill>
                <a:latin typeface="楷体_GB2312" pitchFamily="1" charset="-122"/>
                <a:ea typeface="楷体_GB2312" pitchFamily="1" charset="-122"/>
              </a:rPr>
              <a:t>顶真是句末的词语作下一句开头的词语的修辞方式。 </a:t>
            </a:r>
            <a:endParaRPr lang="zh-CN" altLang="en-US" b="1">
              <a:solidFill>
                <a:srgbClr val="FF0000"/>
              </a:solidFill>
              <a:latin typeface="楷体_GB2312" pitchFamily="1" charset="-122"/>
              <a:ea typeface="楷体_GB2312" pitchFamily="1" charset="-122"/>
            </a:endParaRPr>
          </a:p>
        </p:txBody>
      </p:sp>
      <p:sp>
        <p:nvSpPr>
          <p:cNvPr id="61444" name="Rectangle 5"/>
          <p:cNvSpPr/>
          <p:nvPr/>
        </p:nvSpPr>
        <p:spPr>
          <a:xfrm>
            <a:off x="1847850" y="2843213"/>
            <a:ext cx="8461375" cy="2676525"/>
          </a:xfrm>
          <a:prstGeom prst="rect">
            <a:avLst/>
          </a:prstGeom>
          <a:noFill/>
          <a:ln w="9525">
            <a:noFill/>
          </a:ln>
        </p:spPr>
        <p:txBody>
          <a:bodyPr anchor="ctr" anchorCtr="0">
            <a:spAutoFit/>
          </a:bodyPr>
          <a:lstStyle/>
          <a:p>
            <a:r>
              <a:rPr lang="zh-CN" altLang="en-US" sz="2800" b="1">
                <a:latin typeface="楷体_GB2312" pitchFamily="1" charset="-122"/>
                <a:ea typeface="楷体_GB2312" pitchFamily="1" charset="-122"/>
              </a:rPr>
              <a:t>    </a:t>
            </a:r>
            <a:r>
              <a:rPr lang="zh-CN" altLang="en-US" sz="2800" b="1">
                <a:solidFill>
                  <a:srgbClr val="0000FF"/>
                </a:solidFill>
                <a:latin typeface="楷体_GB2312" pitchFamily="1" charset="-122"/>
                <a:ea typeface="楷体_GB2312" pitchFamily="1" charset="-122"/>
              </a:rPr>
              <a:t>例1</a:t>
            </a:r>
            <a:r>
              <a:rPr lang="zh-CN" altLang="en-US" sz="2800" b="1">
                <a:latin typeface="楷体_GB2312" pitchFamily="1" charset="-122"/>
                <a:ea typeface="楷体_GB2312" pitchFamily="1" charset="-122"/>
              </a:rPr>
              <a:t>：竹叶烧了，还有竹枝；竹枝断了，还有竹鞭；竹鞭砍了，还有深埋在地下的竹根。 </a:t>
            </a:r>
            <a:endParaRPr lang="zh-CN" altLang="en-US" sz="2800" b="1">
              <a:latin typeface="楷体_GB2312" pitchFamily="1" charset="-122"/>
              <a:ea typeface="楷体_GB2312" pitchFamily="1" charset="-122"/>
            </a:endParaRPr>
          </a:p>
          <a:p>
            <a:endParaRPr lang="zh-CN" altLang="en-US" sz="2800" b="1">
              <a:latin typeface="楷体_GB2312" pitchFamily="1" charset="-122"/>
              <a:ea typeface="楷体_GB2312" pitchFamily="1" charset="-122"/>
            </a:endParaRPr>
          </a:p>
          <a:p>
            <a:r>
              <a:rPr lang="zh-CN" altLang="en-US" sz="2800" b="1">
                <a:solidFill>
                  <a:srgbClr val="0000FF"/>
                </a:solidFill>
                <a:latin typeface="楷体_GB2312" pitchFamily="1" charset="-122"/>
                <a:ea typeface="楷体_GB2312" pitchFamily="1" charset="-122"/>
              </a:rPr>
              <a:t>    例2：</a:t>
            </a:r>
            <a:r>
              <a:rPr lang="zh-CN" altLang="en-US" sz="2800" b="1">
                <a:latin typeface="楷体_GB2312" pitchFamily="1" charset="-122"/>
                <a:ea typeface="楷体_GB2312" pitchFamily="1" charset="-122"/>
              </a:rPr>
              <a:t>小调皮,做习题。习题难,画小雁;小雁飞,</a:t>
            </a:r>
            <a:endParaRPr lang="zh-CN" altLang="en-US" sz="2800" b="1">
              <a:latin typeface="楷体_GB2312" pitchFamily="1" charset="-122"/>
              <a:ea typeface="楷体_GB2312" pitchFamily="1" charset="-122"/>
            </a:endParaRPr>
          </a:p>
          <a:p>
            <a:r>
              <a:rPr lang="zh-CN" altLang="en-US" sz="2800" b="1">
                <a:latin typeface="楷体_GB2312" pitchFamily="1" charset="-122"/>
                <a:ea typeface="楷体_GB2312" pitchFamily="1" charset="-122"/>
              </a:rPr>
              <a:t>画乌龟;乌龟爬,画小马;小马跑,画小猫,小猫叫,吓一跳。... </a:t>
            </a:r>
            <a:endParaRPr lang="zh-CN" altLang="en-US" sz="2800" b="1">
              <a:latin typeface="楷体_GB2312" pitchFamily="1" charset="-122"/>
              <a:ea typeface="楷体_GB2312" pitchFamily="1" charset="-122"/>
            </a:endParaRPr>
          </a:p>
        </p:txBody>
      </p:sp>
    </p:spTree>
  </p:cSld>
  <p:clrMapOvr>
    <a:masterClrMapping/>
  </p:clrMapOvr>
  <p:transition spd="slow"/>
  <p:timing/>
</p:sld>
</file>

<file path=ppt/slides/slide1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nvGrpSpPr>
      <p:grpSpPr>
        <a:xfrm>
          <a:off x="0" y="0"/>
          <a:ext cx="0" cy="0"/>
        </a:xfrm>
      </p:grpSpPr>
      <p:pic>
        <p:nvPicPr>
          <p:cNvPr id="62465" name="Picture 2" descr="5751941149082915060"/>
          <p:cNvPicPr>
            <a:picLocks noChangeAspect="1"/>
          </p:cNvPicPr>
          <p:nvPr/>
        </p:nvPicPr>
        <p:blipFill>
          <a:blip r:embed="rId2"/>
          <a:srcRect l="348" t="1741" r="4875" b="1741"/>
          <a:stretch>
            <a:fillRect/>
          </a:stretch>
        </p:blipFill>
        <p:spPr>
          <a:xfrm>
            <a:off x="1524000" y="4113213"/>
            <a:ext cx="3492500" cy="2744787"/>
          </a:xfrm>
          <a:prstGeom prst="rect">
            <a:avLst/>
          </a:prstGeom>
          <a:noFill/>
          <a:ln w="9525">
            <a:noFill/>
          </a:ln>
        </p:spPr>
      </p:pic>
      <p:sp>
        <p:nvSpPr>
          <p:cNvPr id="63491" name="Rectangle 3"/>
          <p:cNvSpPr>
            <a:spLocks noGrp="1" noRot="1"/>
          </p:cNvSpPr>
          <p:nvPr>
            <p:ph type="title"/>
          </p:nvPr>
        </p:nvSpPr>
        <p:spPr>
          <a:xfrm>
            <a:off x="3503613" y="188913"/>
            <a:ext cx="4967287" cy="1143000"/>
          </a:xfrm>
        </p:spPr>
        <p:txBody>
          <a:bodyPr wrap="square" lIns="91440" tIns="45720" rIns="91440" bIns="45720" anchor="ctr" anchorCtr="0"/>
          <a:lstStyle/>
          <a:p>
            <a:pPr algn="l" eaLnBrk="1" hangingPunct="1"/>
            <a:r>
              <a:rPr lang="zh-CN" altLang="en-US" b="1">
                <a:solidFill>
                  <a:srgbClr val="800000"/>
                </a:solidFill>
                <a:latin typeface="楷体_GB2312" pitchFamily="1" charset="-122"/>
                <a:ea typeface="楷体_GB2312" pitchFamily="1" charset="-122"/>
              </a:rPr>
              <a:t>十三、回环</a:t>
            </a:r>
            <a:r>
              <a:rPr lang="zh-CN" altLang="en-US" b="1">
                <a:latin typeface="楷体_GB2312" pitchFamily="1" charset="-122"/>
                <a:ea typeface="楷体_GB2312" pitchFamily="1" charset="-122"/>
              </a:rPr>
              <a:t>（回文）</a:t>
            </a:r>
            <a:r>
              <a:rPr lang="zh-CN" altLang="en-US" sz="3200">
                <a:latin typeface="楷体_GB2312" pitchFamily="1" charset="-122"/>
                <a:ea typeface="楷体_GB2312" pitchFamily="1" charset="-122"/>
              </a:rPr>
              <a:t> </a:t>
            </a:r>
            <a:endParaRPr lang="zh-CN" altLang="en-US" sz="3200">
              <a:latin typeface="楷体_GB2312" pitchFamily="1" charset="-122"/>
              <a:ea typeface="楷体_GB2312" pitchFamily="1" charset="-122"/>
            </a:endParaRPr>
          </a:p>
        </p:txBody>
      </p:sp>
      <p:sp>
        <p:nvSpPr>
          <p:cNvPr id="63492" name="Rectangle 4"/>
          <p:cNvSpPr>
            <a:spLocks noGrp="1" noRot="1"/>
          </p:cNvSpPr>
          <p:nvPr>
            <p:ph idx="1"/>
          </p:nvPr>
        </p:nvSpPr>
        <p:spPr>
          <a:xfrm>
            <a:off x="2133600" y="1600200"/>
            <a:ext cx="8153400" cy="4498975"/>
          </a:xfrm>
        </p:spPr>
        <p:txBody>
          <a:bodyPr wrap="square" lIns="91440" tIns="45720" rIns="91440" bIns="45720" anchor="t" anchorCtr="0"/>
          <a:lstStyle/>
          <a:p>
            <a:pPr eaLnBrk="1" hangingPunct="1">
              <a:buNone/>
            </a:pPr>
            <a:r>
              <a:rPr lang="en-US" altLang="zh-CN" b="1">
                <a:solidFill>
                  <a:srgbClr val="FF0000"/>
                </a:solidFill>
                <a:latin typeface="楷体_GB2312" pitchFamily="1" charset="-122"/>
                <a:ea typeface="楷体_GB2312" pitchFamily="1" charset="-122"/>
              </a:rPr>
              <a:t>1</a:t>
            </a:r>
            <a:r>
              <a:rPr lang="zh-CN" altLang="en-US" b="1">
                <a:solidFill>
                  <a:srgbClr val="FF0000"/>
                </a:solidFill>
                <a:latin typeface="楷体_GB2312" pitchFamily="1" charset="-122"/>
                <a:ea typeface="楷体_GB2312" pitchFamily="1" charset="-122"/>
              </a:rPr>
              <a:t>、概念：</a:t>
            </a:r>
            <a:r>
              <a:rPr lang="zh-CN" altLang="en-US" b="1">
                <a:latin typeface="楷体_GB2312" pitchFamily="1" charset="-122"/>
                <a:ea typeface="楷体_GB2312" pitchFamily="1" charset="-122"/>
              </a:rPr>
              <a:t>用相同语句回环往复说明的一种修辞方式，形式上表现为词语相同而语序相反。 </a:t>
            </a:r>
            <a:endParaRPr lang="zh-CN" altLang="en-US" b="1">
              <a:latin typeface="楷体_GB2312" pitchFamily="1" charset="-122"/>
              <a:ea typeface="楷体_GB2312" pitchFamily="1" charset="-122"/>
            </a:endParaRPr>
          </a:p>
        </p:txBody>
      </p:sp>
      <p:sp>
        <p:nvSpPr>
          <p:cNvPr id="63493" name="Rectangle 5"/>
          <p:cNvSpPr/>
          <p:nvPr/>
        </p:nvSpPr>
        <p:spPr>
          <a:xfrm>
            <a:off x="2063750" y="3344863"/>
            <a:ext cx="8764905" cy="2676525"/>
          </a:xfrm>
          <a:prstGeom prst="rect">
            <a:avLst/>
          </a:prstGeom>
          <a:noFill/>
          <a:ln w="9525">
            <a:noFill/>
          </a:ln>
        </p:spPr>
        <p:txBody>
          <a:bodyPr wrap="none" anchor="ctr" anchorCtr="0">
            <a:spAutoFit/>
          </a:bodyPr>
          <a:lstStyle/>
          <a:p>
            <a:r>
              <a:rPr lang="zh-CN" altLang="zh-CN" sz="2800" b="1">
                <a:solidFill>
                  <a:srgbClr val="0000FF"/>
                </a:solidFill>
                <a:latin typeface="楷体_GB2312" pitchFamily="1" charset="-122"/>
                <a:ea typeface="楷体_GB2312" pitchFamily="1" charset="-122"/>
              </a:rPr>
              <a:t>例1</a:t>
            </a:r>
            <a:r>
              <a:rPr lang="zh-CN" altLang="zh-CN" sz="2800" b="1">
                <a:latin typeface="楷体_GB2312" pitchFamily="1" charset="-122"/>
                <a:ea typeface="楷体_GB2312" pitchFamily="1" charset="-122"/>
              </a:rPr>
              <a:t>：他爬起来跌倒，跌倒爬起来，继续挣扎着前进。 </a:t>
            </a:r>
            <a:endParaRPr lang="zh-CN" altLang="zh-CN" sz="2800" b="1">
              <a:latin typeface="楷体_GB2312" pitchFamily="1" charset="-122"/>
              <a:ea typeface="楷体_GB2312" pitchFamily="1" charset="-122"/>
            </a:endParaRPr>
          </a:p>
          <a:p>
            <a:endParaRPr lang="zh-CN" altLang="zh-CN" sz="2800">
              <a:solidFill>
                <a:srgbClr val="0000FF"/>
              </a:solidFill>
              <a:latin typeface="楷体_GB2312" pitchFamily="1" charset="-122"/>
              <a:ea typeface="楷体_GB2312" pitchFamily="1" charset="-122"/>
            </a:endParaRPr>
          </a:p>
          <a:p>
            <a:r>
              <a:rPr lang="zh-CN" altLang="zh-CN" sz="2800" b="1">
                <a:solidFill>
                  <a:srgbClr val="0000FF"/>
                </a:solidFill>
                <a:latin typeface="楷体_GB2312" pitchFamily="1" charset="-122"/>
                <a:ea typeface="楷体_GB2312" pitchFamily="1" charset="-122"/>
              </a:rPr>
              <a:t>例2：</a:t>
            </a:r>
            <a:r>
              <a:rPr lang="zh-CN" altLang="zh-CN" sz="2800" b="1">
                <a:latin typeface="楷体_GB2312" pitchFamily="1" charset="-122"/>
                <a:ea typeface="楷体_GB2312" pitchFamily="1" charset="-122"/>
              </a:rPr>
              <a:t>真的假不了，假的真不了。</a:t>
            </a:r>
            <a:endParaRPr lang="zh-CN" altLang="zh-CN" sz="2800" b="1">
              <a:latin typeface="楷体_GB2312" pitchFamily="1" charset="-122"/>
              <a:ea typeface="楷体_GB2312" pitchFamily="1" charset="-122"/>
            </a:endParaRPr>
          </a:p>
          <a:p>
            <a:endParaRPr lang="zh-CN" altLang="zh-CN" sz="2800">
              <a:solidFill>
                <a:srgbClr val="0000FF"/>
              </a:solidFill>
              <a:latin typeface="楷体_GB2312" pitchFamily="1" charset="-122"/>
              <a:ea typeface="楷体_GB2312" pitchFamily="1" charset="-122"/>
            </a:endParaRPr>
          </a:p>
          <a:p>
            <a:r>
              <a:rPr lang="zh-CN" altLang="zh-CN" sz="2800" b="1">
                <a:solidFill>
                  <a:srgbClr val="0000FF"/>
                </a:solidFill>
                <a:latin typeface="楷体_GB2312" pitchFamily="1" charset="-122"/>
                <a:ea typeface="楷体_GB2312" pitchFamily="1" charset="-122"/>
              </a:rPr>
              <a:t>例3：</a:t>
            </a:r>
            <a:r>
              <a:rPr lang="zh-CN" altLang="zh-CN" sz="2800" b="1">
                <a:latin typeface="楷体_GB2312" pitchFamily="1" charset="-122"/>
                <a:ea typeface="楷体_GB2312" pitchFamily="1" charset="-122"/>
              </a:rPr>
              <a:t>信言不美,美言不信。善者不辩,辩者不善。</a:t>
            </a:r>
            <a:endParaRPr lang="zh-CN" altLang="zh-CN" sz="2800" b="1">
              <a:latin typeface="楷体_GB2312" pitchFamily="1" charset="-122"/>
              <a:ea typeface="楷体_GB2312" pitchFamily="1" charset="-122"/>
            </a:endParaRPr>
          </a:p>
          <a:p>
            <a:r>
              <a:rPr lang="zh-CN" altLang="zh-CN" sz="2800" b="1">
                <a:latin typeface="楷体_GB2312" pitchFamily="1" charset="-122"/>
                <a:ea typeface="楷体_GB2312" pitchFamily="1" charset="-122"/>
              </a:rPr>
              <a:t>知者不搏,博者不知 。——老子</a:t>
            </a:r>
            <a:endParaRPr lang="zh-CN" altLang="zh-CN" sz="2800" b="1">
              <a:latin typeface="楷体_GB2312" pitchFamily="1" charset="-122"/>
              <a:ea typeface="楷体_GB2312" pitchFamily="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3491"/>
                                        </p:tgtEl>
                                        <p:attrNameLst>
                                          <p:attrName>style.visibility</p:attrName>
                                        </p:attrNameLst>
                                      </p:cBhvr>
                                      <p:to>
                                        <p:strVal val="visible"/>
                                      </p:to>
                                    </p:set>
                                    <p:animEffect transition="in" filter="blinds(horizontal)">
                                      <p:cBhvr>
                                        <p:cTn id="7" dur="500" fill="hold"/>
                                        <p:tgtEl>
                                          <p:spTgt spid="6349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63492">
                                            <p:txEl>
                                              <p:pRg st="0" end="0"/>
                                            </p:txEl>
                                          </p:spTgt>
                                        </p:tgtEl>
                                        <p:attrNameLst>
                                          <p:attrName>style.visibility</p:attrName>
                                        </p:attrNameLst>
                                      </p:cBhvr>
                                      <p:to>
                                        <p:strVal val="visible"/>
                                      </p:to>
                                    </p:set>
                                    <p:anim calcmode="lin" valueType="num">
                                      <p:cBhvr additive="base">
                                        <p:cTn id="12" dur="500" fill="hold"/>
                                        <p:tgtEl>
                                          <p:spTgt spid="6349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6349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63493">
                                            <p:txEl>
                                              <p:pRg st="0" end="0"/>
                                            </p:txEl>
                                          </p:spTgt>
                                        </p:tgtEl>
                                        <p:attrNameLst>
                                          <p:attrName>style.visibility</p:attrName>
                                        </p:attrNameLst>
                                      </p:cBhvr>
                                      <p:to>
                                        <p:strVal val="visible"/>
                                      </p:to>
                                    </p:set>
                                    <p:anim calcmode="lin" valueType="num">
                                      <p:cBhvr additive="base">
                                        <p:cTn id="18" dur="500" fill="hold"/>
                                        <p:tgtEl>
                                          <p:spTgt spid="63493">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6349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3" presetClass="entr" presetSubtype="10" fill="hold" nodeType="clickEffect">
                                  <p:stCondLst>
                                    <p:cond delay="0"/>
                                  </p:stCondLst>
                                  <p:childTnLst>
                                    <p:set>
                                      <p:cBhvr>
                                        <p:cTn id="23" dur="1" fill="hold">
                                          <p:stCondLst>
                                            <p:cond delay="0"/>
                                          </p:stCondLst>
                                        </p:cTn>
                                        <p:tgtEl>
                                          <p:spTgt spid="63493">
                                            <p:txEl>
                                              <p:pRg st="2" end="2"/>
                                            </p:txEl>
                                          </p:spTgt>
                                        </p:tgtEl>
                                        <p:attrNameLst>
                                          <p:attrName>style.visibility</p:attrName>
                                        </p:attrNameLst>
                                      </p:cBhvr>
                                      <p:to>
                                        <p:strVal val="visible"/>
                                      </p:to>
                                    </p:set>
                                    <p:animEffect transition="in" filter="blinds(horizontal)">
                                      <p:cBhvr>
                                        <p:cTn id="24" dur="500" fill="hold"/>
                                        <p:tgtEl>
                                          <p:spTgt spid="63493">
                                            <p:txEl>
                                              <p:pRg st="2" end="2"/>
                                            </p:txEl>
                                          </p:spTgt>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4" fill="hold" nodeType="clickEffect">
                                  <p:stCondLst>
                                    <p:cond delay="0"/>
                                  </p:stCondLst>
                                  <p:childTnLst>
                                    <p:set>
                                      <p:cBhvr>
                                        <p:cTn id="28" dur="1" fill="hold">
                                          <p:stCondLst>
                                            <p:cond delay="0"/>
                                          </p:stCondLst>
                                        </p:cTn>
                                        <p:tgtEl>
                                          <p:spTgt spid="63493">
                                            <p:txEl>
                                              <p:pRg st="4" end="4"/>
                                            </p:txEl>
                                          </p:spTgt>
                                        </p:tgtEl>
                                        <p:attrNameLst>
                                          <p:attrName>style.visibility</p:attrName>
                                        </p:attrNameLst>
                                      </p:cBhvr>
                                      <p:to>
                                        <p:strVal val="visible"/>
                                      </p:to>
                                    </p:set>
                                    <p:anim calcmode="lin" valueType="num">
                                      <p:cBhvr additive="base">
                                        <p:cTn id="29" dur="500" fill="hold"/>
                                        <p:tgtEl>
                                          <p:spTgt spid="6349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63493">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63493">
                                            <p:txEl>
                                              <p:pRg st="5" end="5"/>
                                            </p:txEl>
                                          </p:spTgt>
                                        </p:tgtEl>
                                        <p:attrNameLst>
                                          <p:attrName>style.visibility</p:attrName>
                                        </p:attrNameLst>
                                      </p:cBhvr>
                                      <p:to>
                                        <p:strVal val="visible"/>
                                      </p:to>
                                    </p:set>
                                    <p:anim calcmode="lin" valueType="num">
                                      <p:cBhvr additive="base">
                                        <p:cTn id="33" dur="500" fill="hold"/>
                                        <p:tgtEl>
                                          <p:spTgt spid="63493">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6349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1" grpId="0"/>
    </p:bldLst>
  </p:timing>
</p:sld>
</file>

<file path=ppt/slides/slide1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nvGrpSpPr>
      <p:grpSpPr>
        <a:xfrm>
          <a:off x="0" y="0"/>
          <a:ext cx="0" cy="0"/>
        </a:xfrm>
      </p:grpSpPr>
      <p:pic>
        <p:nvPicPr>
          <p:cNvPr id="63489" name="Picture 2"/>
          <p:cNvPicPr>
            <a:picLocks noGrp="1" noChangeAspect="1"/>
          </p:cNvPicPr>
          <p:nvPr>
            <p:ph idx="1"/>
          </p:nvPr>
        </p:nvPicPr>
        <p:blipFill>
          <a:blip r:embed="rId2"/>
          <a:srcRect l="1675" t="2217" b="1572"/>
          <a:stretch>
            <a:fillRect/>
          </a:stretch>
        </p:blipFill>
        <p:spPr>
          <a:xfrm>
            <a:off x="6464300" y="1588"/>
            <a:ext cx="4210050" cy="2779712"/>
          </a:xfrm>
        </p:spPr>
      </p:pic>
      <p:sp>
        <p:nvSpPr>
          <p:cNvPr id="63490" name="Rectangle 3"/>
          <p:cNvSpPr/>
          <p:nvPr/>
        </p:nvSpPr>
        <p:spPr>
          <a:xfrm>
            <a:off x="6240463" y="2349500"/>
            <a:ext cx="647700" cy="503238"/>
          </a:xfrm>
          <a:prstGeom prst="rect">
            <a:avLst/>
          </a:prstGeom>
          <a:solidFill>
            <a:schemeClr val="bg1"/>
          </a:solidFill>
          <a:ln w="9525" cap="flat" cmpd="sng">
            <a:solidFill>
              <a:schemeClr val="bg1"/>
            </a:solidFill>
            <a:prstDash val="solid"/>
            <a:miter/>
            <a:headEnd type="none" w="med" len="med"/>
            <a:tailEnd type="none" w="med" len="med"/>
          </a:ln>
        </p:spPr>
        <p:txBody>
          <a:bodyPr anchor="ctr" anchorCtr="0"/>
          <a:lstStyle/>
          <a:p>
            <a:endParaRPr lang="zh-CN" altLang="en-US">
              <a:latin typeface="Arial" panose="020b0604020202020204" pitchFamily="34" charset="0"/>
              <a:ea typeface="宋体" panose="02010600030101010101" pitchFamily="2" charset="-122"/>
            </a:endParaRPr>
          </a:p>
        </p:txBody>
      </p:sp>
      <p:sp>
        <p:nvSpPr>
          <p:cNvPr id="63491" name="Rectangle 4"/>
          <p:cNvSpPr>
            <a:spLocks noGrp="1" noRot="1"/>
          </p:cNvSpPr>
          <p:nvPr>
            <p:ph type="title"/>
          </p:nvPr>
        </p:nvSpPr>
        <p:spPr>
          <a:xfrm>
            <a:off x="2925763" y="476250"/>
            <a:ext cx="6958012" cy="544513"/>
          </a:xfrm>
        </p:spPr>
        <p:txBody>
          <a:bodyPr wrap="square" lIns="91440" tIns="45720" rIns="91440" bIns="45720" anchor="ctr" anchorCtr="0">
            <a:normAutofit fontScale="90000"/>
          </a:bodyPr>
          <a:lstStyle/>
          <a:p>
            <a:pPr eaLnBrk="1" hangingPunct="1"/>
            <a:r>
              <a:rPr lang="zh-CN" altLang="en-US" b="1">
                <a:solidFill>
                  <a:srgbClr val="800000"/>
                </a:solidFill>
                <a:latin typeface="楷体_GB2312" pitchFamily="1" charset="-122"/>
                <a:ea typeface="楷体_GB2312" pitchFamily="1" charset="-122"/>
              </a:rPr>
              <a:t>辞格的综合运用</a:t>
            </a:r>
            <a:r>
              <a:rPr lang="en-US" altLang="zh-CN" b="1">
                <a:solidFill>
                  <a:srgbClr val="800000"/>
                </a:solidFill>
                <a:latin typeface="楷体_GB2312" pitchFamily="1" charset="-122"/>
                <a:ea typeface="楷体_GB2312" pitchFamily="1" charset="-122"/>
              </a:rPr>
              <a:t>:</a:t>
            </a:r>
            <a:endParaRPr lang="en-US" altLang="zh-CN" b="1">
              <a:solidFill>
                <a:srgbClr val="800000"/>
              </a:solidFill>
              <a:latin typeface="楷体_GB2312" pitchFamily="1" charset="-122"/>
              <a:ea typeface="楷体_GB2312" pitchFamily="1" charset="-122"/>
            </a:endParaRPr>
          </a:p>
        </p:txBody>
      </p:sp>
      <p:sp>
        <p:nvSpPr>
          <p:cNvPr id="63492" name="Rectangle 5"/>
          <p:cNvSpPr>
            <a:spLocks noGrp="1" noRot="1"/>
          </p:cNvSpPr>
          <p:nvPr/>
        </p:nvSpPr>
        <p:spPr>
          <a:xfrm>
            <a:off x="2063750" y="1196975"/>
            <a:ext cx="7775575" cy="3114675"/>
          </a:xfrm>
          <a:prstGeom prst="rect">
            <a:avLst/>
          </a:prstGeom>
          <a:noFill/>
          <a:ln w="9525">
            <a:noFill/>
          </a:ln>
        </p:spPr>
        <p:txBody>
          <a:bodyPr anchor="t" anchorCtr="0"/>
          <a:lstStyle/>
          <a:p>
            <a:pPr marL="342900" indent="-342900">
              <a:spcBef>
                <a:spcPct val="20000"/>
              </a:spcBef>
            </a:pPr>
            <a:r>
              <a:rPr lang="zh-CN" altLang="zh-CN" sz="4400" b="1">
                <a:latin typeface="楷体_GB2312" pitchFamily="1" charset="-122"/>
                <a:ea typeface="楷体_GB2312" pitchFamily="1" charset="-122"/>
              </a:rPr>
              <a:t>1、兼用</a:t>
            </a:r>
            <a:endParaRPr lang="zh-CN" altLang="zh-CN" sz="4400" b="1">
              <a:latin typeface="楷体_GB2312" pitchFamily="1" charset="-122"/>
              <a:ea typeface="楷体_GB2312" pitchFamily="1" charset="-122"/>
            </a:endParaRPr>
          </a:p>
          <a:p>
            <a:pPr marL="342900" indent="-342900">
              <a:spcBef>
                <a:spcPct val="20000"/>
              </a:spcBef>
            </a:pPr>
            <a:r>
              <a:rPr lang="zh-CN" altLang="zh-CN" sz="3200" b="1">
                <a:latin typeface="楷体_GB2312" pitchFamily="1" charset="-122"/>
                <a:ea typeface="楷体_GB2312" pitchFamily="1" charset="-122"/>
              </a:rPr>
              <a:t>      </a:t>
            </a:r>
            <a:r>
              <a:rPr lang="zh-CN" altLang="zh-CN" sz="3200" b="1">
                <a:solidFill>
                  <a:srgbClr val="0000FF"/>
                </a:solidFill>
                <a:latin typeface="楷体_GB2312" pitchFamily="1" charset="-122"/>
                <a:ea typeface="楷体_GB2312" pitchFamily="1" charset="-122"/>
              </a:rPr>
              <a:t>一个语句，从这个角度看用的是某种辞格，从另一个角度看用的又是一种辞格。</a:t>
            </a:r>
            <a:endParaRPr lang="zh-CN" altLang="zh-CN" sz="3200" b="1">
              <a:solidFill>
                <a:srgbClr val="0000FF"/>
              </a:solidFill>
              <a:latin typeface="楷体_GB2312" pitchFamily="1" charset="-122"/>
              <a:ea typeface="楷体_GB2312" pitchFamily="1" charset="-122"/>
            </a:endParaRPr>
          </a:p>
          <a:p>
            <a:pPr marL="342900" indent="-342900">
              <a:spcBef>
                <a:spcPct val="20000"/>
              </a:spcBef>
            </a:pPr>
            <a:r>
              <a:rPr lang="zh-CN" altLang="zh-CN" sz="3200" b="1">
                <a:latin typeface="楷体_GB2312" pitchFamily="1" charset="-122"/>
                <a:ea typeface="楷体_GB2312" pitchFamily="1" charset="-122"/>
              </a:rPr>
              <a:t>例如：我们有些同志喜欢写长文章，但是没有什么内容，真是“懒婆娘的裹脚，又长又臭”。（《反对党八股》）     </a:t>
            </a:r>
            <a:endParaRPr lang="zh-CN" altLang="zh-CN" sz="3200" b="1">
              <a:latin typeface="楷体_GB2312" pitchFamily="1" charset="-122"/>
              <a:ea typeface="楷体_GB2312" pitchFamily="1" charset="-122"/>
            </a:endParaRPr>
          </a:p>
        </p:txBody>
      </p:sp>
      <p:sp>
        <p:nvSpPr>
          <p:cNvPr id="64518" name="Rectangle 6"/>
          <p:cNvSpPr>
            <a:spLocks noRot="1"/>
          </p:cNvSpPr>
          <p:nvPr/>
        </p:nvSpPr>
        <p:spPr>
          <a:xfrm>
            <a:off x="3216275" y="5589588"/>
            <a:ext cx="4319588" cy="792162"/>
          </a:xfrm>
          <a:prstGeom prst="rect">
            <a:avLst/>
          </a:prstGeom>
          <a:noFill/>
          <a:ln w="9525">
            <a:noFill/>
          </a:ln>
        </p:spPr>
        <p:txBody>
          <a:bodyPr anchor="t" anchorCtr="0"/>
          <a:lstStyle/>
          <a:p>
            <a:pPr marL="342900" indent="-342900">
              <a:spcBef>
                <a:spcPct val="20000"/>
              </a:spcBef>
            </a:pPr>
            <a:r>
              <a:rPr lang="zh-CN" altLang="zh-CN" sz="4000" b="1">
                <a:solidFill>
                  <a:srgbClr val="FF0000"/>
                </a:solidFill>
                <a:latin typeface="Arial" panose="020b0604020202020204" pitchFamily="34" charset="0"/>
                <a:ea typeface="楷体_GB2312" pitchFamily="1" charset="-122"/>
              </a:rPr>
              <a:t>比喻、引用兼用。</a:t>
            </a:r>
            <a:endParaRPr lang="zh-CN" altLang="zh-CN" sz="4000" b="1">
              <a:solidFill>
                <a:srgbClr val="FF0000"/>
              </a:solidFill>
              <a:latin typeface="Arial" panose="020b0604020202020204" pitchFamily="34" charset="0"/>
              <a:ea typeface="楷体_GB2312" pitchFamily="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4518"/>
                                        </p:tgtEl>
                                        <p:attrNameLst>
                                          <p:attrName>style.visibility</p:attrName>
                                        </p:attrNameLst>
                                      </p:cBhvr>
                                      <p:to>
                                        <p:strVal val="visible"/>
                                      </p:to>
                                    </p:set>
                                    <p:animEffect transition="in" filter="blinds(horizontal)">
                                      <p:cBhvr>
                                        <p:cTn id="7" dur="500" fill="hold"/>
                                        <p:tgtEl>
                                          <p:spTgt spid="645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8" grpId="0"/>
    </p:bldLst>
  </p:timing>
</p:sld>
</file>

<file path=ppt/slides/slide1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nvGrpSpPr>
      <p:grpSpPr>
        <a:xfrm>
          <a:off x="0" y="0"/>
          <a:ext cx="0" cy="0"/>
        </a:xfrm>
      </p:grpSpPr>
      <p:pic>
        <p:nvPicPr>
          <p:cNvPr id="64513" name="Picture 2"/>
          <p:cNvPicPr>
            <a:picLocks noGrp="1" noChangeAspect="1"/>
          </p:cNvPicPr>
          <p:nvPr>
            <p:ph idx="1"/>
          </p:nvPr>
        </p:nvPicPr>
        <p:blipFill>
          <a:blip r:embed="rId2"/>
          <a:srcRect t="5583" r="6944" b="2272"/>
          <a:stretch>
            <a:fillRect/>
          </a:stretch>
        </p:blipFill>
        <p:spPr>
          <a:xfrm>
            <a:off x="7537450" y="2709863"/>
            <a:ext cx="3113088" cy="4170362"/>
          </a:xfrm>
        </p:spPr>
      </p:pic>
      <p:sp>
        <p:nvSpPr>
          <p:cNvPr id="64514" name="Text Box 3"/>
          <p:cNvSpPr/>
          <p:nvPr/>
        </p:nvSpPr>
        <p:spPr>
          <a:xfrm>
            <a:off x="2098675" y="604679"/>
            <a:ext cx="8569325" cy="4030980"/>
          </a:xfrm>
          <a:prstGeom prst="rect">
            <a:avLst/>
          </a:prstGeom>
          <a:noFill/>
          <a:ln w="9525">
            <a:noFill/>
          </a:ln>
        </p:spPr>
        <p:txBody>
          <a:bodyPr anchor="ctr" anchorCtr="0">
            <a:spAutoFit/>
          </a:bodyPr>
          <a:lstStyle/>
          <a:p>
            <a:pPr indent="266700"/>
            <a:r>
              <a:rPr lang="zh-CN" altLang="zh-CN" sz="4000" b="1">
                <a:latin typeface="楷体_GB2312" pitchFamily="1" charset="-122"/>
                <a:ea typeface="楷体_GB2312" pitchFamily="1" charset="-122"/>
              </a:rPr>
              <a:t>2、联用</a:t>
            </a:r>
            <a:endParaRPr lang="zh-CN" altLang="zh-CN" sz="4000" b="1">
              <a:latin typeface="楷体_GB2312" pitchFamily="1" charset="-122"/>
              <a:ea typeface="楷体_GB2312" pitchFamily="1" charset="-122"/>
            </a:endParaRPr>
          </a:p>
          <a:p>
            <a:pPr indent="266700"/>
            <a:r>
              <a:rPr lang="zh-CN" altLang="zh-CN" sz="3600" b="1">
                <a:solidFill>
                  <a:srgbClr val="0000FF"/>
                </a:solidFill>
                <a:latin typeface="楷体_GB2312" pitchFamily="1" charset="-122"/>
                <a:ea typeface="楷体_GB2312" pitchFamily="1" charset="-122"/>
              </a:rPr>
              <a:t>一个语句中接连使用了两个以上的不同辞格。</a:t>
            </a:r>
            <a:endParaRPr lang="zh-CN" altLang="zh-CN" sz="3600" b="1">
              <a:solidFill>
                <a:srgbClr val="0000FF"/>
              </a:solidFill>
              <a:latin typeface="楷体_GB2312" pitchFamily="1" charset="-122"/>
              <a:ea typeface="楷体_GB2312" pitchFamily="1" charset="-122"/>
            </a:endParaRPr>
          </a:p>
          <a:p>
            <a:pPr indent="266700"/>
            <a:r>
              <a:rPr lang="zh-CN" altLang="zh-CN" sz="3600" b="1">
                <a:latin typeface="楷体_GB2312" pitchFamily="1" charset="-122"/>
                <a:ea typeface="楷体_GB2312" pitchFamily="1" charset="-122"/>
              </a:rPr>
              <a:t>例如：“日出江花红胜火，春来江水绿如蓝”这是革命的春天，这是人民的春天，这是科学的春天！让我们张开双臂，热烈地拥抱这个春天吧！</a:t>
            </a:r>
            <a:endParaRPr lang="zh-CN" altLang="zh-CN" sz="3600" b="1">
              <a:latin typeface="楷体_GB2312" pitchFamily="1" charset="-122"/>
              <a:ea typeface="楷体_GB2312" pitchFamily="1" charset="-122"/>
            </a:endParaRPr>
          </a:p>
        </p:txBody>
      </p:sp>
      <p:sp>
        <p:nvSpPr>
          <p:cNvPr id="65540" name="Text Box 4"/>
          <p:cNvSpPr/>
          <p:nvPr/>
        </p:nvSpPr>
        <p:spPr>
          <a:xfrm>
            <a:off x="2530475" y="5154931"/>
            <a:ext cx="8137525" cy="681990"/>
          </a:xfrm>
          <a:prstGeom prst="rect">
            <a:avLst/>
          </a:prstGeom>
          <a:noFill/>
          <a:ln w="9525">
            <a:noFill/>
          </a:ln>
        </p:spPr>
        <p:txBody>
          <a:bodyPr anchor="ctr" anchorCtr="0">
            <a:spAutoFit/>
          </a:bodyPr>
          <a:lstStyle/>
          <a:p>
            <a:pPr indent="266700">
              <a:lnSpc>
                <a:spcPct val="120000"/>
              </a:lnSpc>
            </a:pPr>
            <a:r>
              <a:rPr lang="zh-CN" altLang="zh-CN" sz="3200" b="1">
                <a:solidFill>
                  <a:srgbClr val="FF0000"/>
                </a:solidFill>
                <a:latin typeface="宋体" panose="02010600030101010101" pitchFamily="2" charset="-122"/>
                <a:ea typeface="楷体_GB2312" pitchFamily="1" charset="-122"/>
              </a:rPr>
              <a:t>先引用、再排比、后拟人联用。</a:t>
            </a:r>
            <a:endParaRPr lang="zh-CN" altLang="zh-CN" sz="3200" b="1">
              <a:solidFill>
                <a:srgbClr val="FF0000"/>
              </a:solidFill>
              <a:latin typeface="宋体" panose="02010600030101010101" pitchFamily="2" charset="-122"/>
              <a:ea typeface="楷体_GB2312" pitchFamily="1" charset="-122"/>
            </a:endParaRPr>
          </a:p>
        </p:txBody>
      </p:sp>
      <p:sp>
        <p:nvSpPr>
          <p:cNvPr id="65541" name="Text Box 5"/>
          <p:cNvSpPr/>
          <p:nvPr/>
        </p:nvSpPr>
        <p:spPr>
          <a:xfrm>
            <a:off x="1703388" y="4204653"/>
            <a:ext cx="8569325" cy="607695"/>
          </a:xfrm>
          <a:prstGeom prst="rect">
            <a:avLst/>
          </a:prstGeom>
          <a:noFill/>
          <a:ln w="9525">
            <a:noFill/>
          </a:ln>
        </p:spPr>
        <p:txBody>
          <a:bodyPr anchor="ctr" anchorCtr="0">
            <a:spAutoFit/>
          </a:bodyPr>
          <a:lstStyle/>
          <a:p>
            <a:pPr indent="266700">
              <a:lnSpc>
                <a:spcPct val="120000"/>
              </a:lnSpc>
            </a:pPr>
            <a:endParaRPr lang="zh-CN" altLang="zh-CN" sz="2800" b="1">
              <a:solidFill>
                <a:srgbClr val="FFFF00"/>
              </a:solidFill>
              <a:latin typeface="楷体_GB2312" pitchFamily="1" charset="-122"/>
              <a:ea typeface="楷体_GB2312" pitchFamily="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5540"/>
                                        </p:tgtEl>
                                        <p:attrNameLst>
                                          <p:attrName>style.visibility</p:attrName>
                                        </p:attrNameLst>
                                      </p:cBhvr>
                                      <p:to>
                                        <p:strVal val="visible"/>
                                      </p:to>
                                    </p:set>
                                    <p:animEffect transition="in" filter="slide(fromBottom)">
                                      <p:cBhvr>
                                        <p:cTn id="7" dur="500" fill="hold"/>
                                        <p:tgtEl>
                                          <p:spTgt spid="6554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65541"/>
                                        </p:tgtEl>
                                        <p:attrNameLst>
                                          <p:attrName>style.visibility</p:attrName>
                                        </p:attrNameLst>
                                      </p:cBhvr>
                                      <p:to>
                                        <p:strVal val="visible"/>
                                      </p:to>
                                    </p:set>
                                    <p:anim calcmode="lin" valueType="num">
                                      <p:cBhvr>
                                        <p:cTn id="12" dur="500" fill="hold"/>
                                        <p:tgtEl>
                                          <p:spTgt spid="65541"/>
                                        </p:tgtEl>
                                        <p:attrNameLst>
                                          <p:attrName>ppt_w</p:attrName>
                                        </p:attrNameLst>
                                      </p:cBhvr>
                                      <p:tavLst>
                                        <p:tav tm="0">
                                          <p:val>
                                            <p:fltVal val="0"/>
                                          </p:val>
                                        </p:tav>
                                        <p:tav tm="100000">
                                          <p:val>
                                            <p:strVal val="#ppt_w"/>
                                          </p:val>
                                        </p:tav>
                                      </p:tavLst>
                                    </p:anim>
                                    <p:anim calcmode="lin" valueType="num">
                                      <p:cBhvr>
                                        <p:cTn id="13" dur="500" fill="hold"/>
                                        <p:tgtEl>
                                          <p:spTgt spid="6554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0" grpId="0"/>
      <p:bldP spid="65541" grpId="0"/>
    </p:bldLst>
  </p:timing>
</p:sld>
</file>

<file path=ppt/slides/slide1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nvGrpSpPr>
      <p:grpSpPr>
        <a:xfrm>
          <a:off x="0" y="0"/>
          <a:ext cx="0" cy="0"/>
        </a:xfrm>
      </p:grpSpPr>
      <p:pic>
        <p:nvPicPr>
          <p:cNvPr id="65537" name="Picture 2"/>
          <p:cNvPicPr>
            <a:picLocks noGrp="1" noChangeAspect="1"/>
          </p:cNvPicPr>
          <p:nvPr>
            <p:ph idx="1"/>
          </p:nvPr>
        </p:nvPicPr>
        <p:blipFill>
          <a:blip r:embed="rId2"/>
          <a:srcRect l="2464" t="3592" r="3900" b="478"/>
          <a:stretch>
            <a:fillRect/>
          </a:stretch>
        </p:blipFill>
        <p:spPr>
          <a:xfrm>
            <a:off x="6516688" y="4005263"/>
            <a:ext cx="4151312" cy="2830512"/>
          </a:xfrm>
        </p:spPr>
      </p:pic>
      <p:sp>
        <p:nvSpPr>
          <p:cNvPr id="65538" name="Rectangle 3"/>
          <p:cNvSpPr/>
          <p:nvPr/>
        </p:nvSpPr>
        <p:spPr>
          <a:xfrm>
            <a:off x="6240463" y="6021388"/>
            <a:ext cx="1081087" cy="836612"/>
          </a:xfrm>
          <a:prstGeom prst="rect">
            <a:avLst/>
          </a:prstGeom>
          <a:solidFill>
            <a:schemeClr val="bg1"/>
          </a:solidFill>
          <a:ln w="9525" cap="flat" cmpd="sng">
            <a:solidFill>
              <a:schemeClr val="bg1"/>
            </a:solidFill>
            <a:prstDash val="solid"/>
            <a:miter/>
            <a:headEnd type="none" w="med" len="med"/>
            <a:tailEnd type="none" w="med" len="med"/>
          </a:ln>
        </p:spPr>
        <p:txBody>
          <a:bodyPr anchor="ctr" anchorCtr="0"/>
          <a:lstStyle/>
          <a:p>
            <a:endParaRPr lang="zh-CN" altLang="en-US">
              <a:latin typeface="Arial" panose="020b0604020202020204" pitchFamily="34" charset="0"/>
              <a:ea typeface="宋体" panose="02010600030101010101" pitchFamily="2" charset="-122"/>
            </a:endParaRPr>
          </a:p>
        </p:txBody>
      </p:sp>
      <p:sp>
        <p:nvSpPr>
          <p:cNvPr id="65539" name="Rectangle 4"/>
          <p:cNvSpPr>
            <a:spLocks noGrp="1" noRot="1"/>
          </p:cNvSpPr>
          <p:nvPr/>
        </p:nvSpPr>
        <p:spPr>
          <a:xfrm>
            <a:off x="2208213" y="404813"/>
            <a:ext cx="8153400" cy="4498975"/>
          </a:xfrm>
          <a:prstGeom prst="rect">
            <a:avLst/>
          </a:prstGeom>
          <a:noFill/>
          <a:ln w="9525">
            <a:noFill/>
          </a:ln>
        </p:spPr>
        <p:txBody>
          <a:bodyPr anchor="t" anchorCtr="0"/>
          <a:lstStyle/>
          <a:p>
            <a:pPr marL="342900" indent="-342900">
              <a:spcBef>
                <a:spcPct val="20000"/>
              </a:spcBef>
              <a:buChar char="•"/>
            </a:pPr>
            <a:r>
              <a:rPr lang="zh-CN" altLang="zh-CN" sz="4000" b="1">
                <a:latin typeface="楷体_GB2312" pitchFamily="1" charset="-122"/>
                <a:ea typeface="楷体_GB2312" pitchFamily="1" charset="-122"/>
              </a:rPr>
              <a:t>3、套用</a:t>
            </a:r>
            <a:endParaRPr lang="zh-CN" altLang="zh-CN" sz="4000" b="1">
              <a:latin typeface="楷体_GB2312" pitchFamily="1" charset="-122"/>
              <a:ea typeface="楷体_GB2312" pitchFamily="1" charset="-122"/>
            </a:endParaRPr>
          </a:p>
          <a:p>
            <a:pPr marL="342900" indent="-342900">
              <a:spcBef>
                <a:spcPct val="20000"/>
              </a:spcBef>
              <a:buChar char="•"/>
            </a:pPr>
            <a:r>
              <a:rPr lang="zh-CN" altLang="zh-CN" sz="3200" b="1">
                <a:solidFill>
                  <a:srgbClr val="0000FF"/>
                </a:solidFill>
                <a:latin typeface="楷体_GB2312" pitchFamily="1" charset="-122"/>
                <a:ea typeface="楷体_GB2312" pitchFamily="1" charset="-122"/>
              </a:rPr>
              <a:t>   一个语句，从总的来看用了某种辞格，而分解开来看，其中又包含着其它辞格。</a:t>
            </a:r>
            <a:endParaRPr lang="zh-CN" altLang="zh-CN" sz="3200" b="1">
              <a:solidFill>
                <a:srgbClr val="0000FF"/>
              </a:solidFill>
              <a:latin typeface="楷体_GB2312" pitchFamily="1" charset="-122"/>
              <a:ea typeface="楷体_GB2312" pitchFamily="1" charset="-122"/>
            </a:endParaRPr>
          </a:p>
          <a:p>
            <a:pPr marL="342900" indent="-342900">
              <a:spcBef>
                <a:spcPct val="20000"/>
              </a:spcBef>
              <a:buChar char="•"/>
            </a:pPr>
            <a:r>
              <a:rPr lang="zh-CN" altLang="zh-CN" sz="3200" b="1">
                <a:latin typeface="楷体_GB2312" pitchFamily="1" charset="-122"/>
                <a:ea typeface="楷体_GB2312" pitchFamily="1" charset="-122"/>
              </a:rPr>
              <a:t>例如：在那天边隐约闪亮的不就是黄河？那在山脚缠绕不断的自然是汶河；那拱卫在泰山膝盖下的无数小馒头，却是沮涞山等著名的山岭。</a:t>
            </a:r>
            <a:endParaRPr lang="zh-CN" altLang="zh-CN" sz="3200" b="1">
              <a:latin typeface="楷体_GB2312" pitchFamily="1" charset="-122"/>
              <a:ea typeface="楷体_GB2312" pitchFamily="1" charset="-122"/>
            </a:endParaRPr>
          </a:p>
          <a:p>
            <a:pPr marL="342900" indent="-342900">
              <a:spcBef>
                <a:spcPct val="20000"/>
              </a:spcBef>
              <a:buChar char="•"/>
            </a:pPr>
            <a:endParaRPr lang="zh-CN" altLang="zh-CN" sz="3200" b="1">
              <a:latin typeface="楷体_GB2312" pitchFamily="1" charset="-122"/>
              <a:ea typeface="楷体_GB2312" pitchFamily="1" charset="-122"/>
            </a:endParaRPr>
          </a:p>
        </p:txBody>
      </p:sp>
      <p:sp>
        <p:nvSpPr>
          <p:cNvPr id="66565" name="Text Box 5"/>
          <p:cNvSpPr/>
          <p:nvPr/>
        </p:nvSpPr>
        <p:spPr>
          <a:xfrm>
            <a:off x="1847850" y="4283552"/>
            <a:ext cx="9828213" cy="1419860"/>
          </a:xfrm>
          <a:prstGeom prst="rect">
            <a:avLst/>
          </a:prstGeom>
          <a:noFill/>
          <a:ln w="9525">
            <a:noFill/>
          </a:ln>
        </p:spPr>
        <p:txBody>
          <a:bodyPr anchor="ctr" anchorCtr="0">
            <a:spAutoFit/>
          </a:bodyPr>
          <a:lstStyle/>
          <a:p>
            <a:pPr indent="266700">
              <a:lnSpc>
                <a:spcPct val="120000"/>
              </a:lnSpc>
            </a:pPr>
            <a:r>
              <a:rPr lang="zh-CN" altLang="zh-CN" sz="3600" b="1">
                <a:solidFill>
                  <a:srgbClr val="FF3300"/>
                </a:solidFill>
                <a:latin typeface="华文新魏" pitchFamily="2" charset="-122"/>
                <a:ea typeface="楷体_GB2312" pitchFamily="1" charset="-122"/>
              </a:rPr>
              <a:t>排比中套用反问、比喻、</a:t>
            </a:r>
            <a:endParaRPr lang="zh-CN" altLang="zh-CN" sz="3600" b="1">
              <a:solidFill>
                <a:srgbClr val="FF3300"/>
              </a:solidFill>
              <a:latin typeface="华文新魏" pitchFamily="2" charset="-122"/>
              <a:ea typeface="楷体_GB2312" pitchFamily="1" charset="-122"/>
            </a:endParaRPr>
          </a:p>
          <a:p>
            <a:pPr indent="266700">
              <a:lnSpc>
                <a:spcPct val="120000"/>
              </a:lnSpc>
            </a:pPr>
            <a:r>
              <a:rPr lang="zh-CN" altLang="zh-CN" sz="3600" b="1">
                <a:solidFill>
                  <a:srgbClr val="FF3300"/>
                </a:solidFill>
                <a:latin typeface="华文新魏" pitchFamily="2" charset="-122"/>
                <a:ea typeface="楷体_GB2312" pitchFamily="1" charset="-122"/>
              </a:rPr>
              <a:t>拟人、夸张。</a:t>
            </a:r>
            <a:endParaRPr lang="zh-CN" altLang="zh-CN" sz="3600" b="1">
              <a:solidFill>
                <a:srgbClr val="FF3300"/>
              </a:solidFill>
              <a:latin typeface="华文新魏" pitchFamily="2" charset="-122"/>
              <a:ea typeface="楷体_GB2312" pitchFamily="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6565"/>
                                        </p:tgtEl>
                                        <p:attrNameLst>
                                          <p:attrName>style.visibility</p:attrName>
                                        </p:attrNameLst>
                                      </p:cBhvr>
                                      <p:to>
                                        <p:strVal val="visible"/>
                                      </p:to>
                                    </p:set>
                                    <p:animEffect transition="in" filter="slide(fromBottom)">
                                      <p:cBhvr>
                                        <p:cTn id="7" dur="500" fill="hold"/>
                                        <p:tgtEl>
                                          <p:spTgt spid="665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5" grpId="0"/>
    </p:bldLst>
  </p:timing>
</p:sld>
</file>

<file path=ppt/slides/slide1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nvGrpSpPr>
      <p:grpSpPr>
        <a:xfrm>
          <a:off x="0" y="0"/>
          <a:ext cx="0" cy="0"/>
        </a:xfrm>
      </p:grpSpPr>
      <p:pic>
        <p:nvPicPr>
          <p:cNvPr id="66561" name="Picture 2" descr="6051600_164141755000_2"/>
          <p:cNvPicPr>
            <a:picLocks noChangeAspect="1"/>
          </p:cNvPicPr>
          <p:nvPr/>
        </p:nvPicPr>
        <p:blipFill>
          <a:blip r:embed="rId2">
            <a:lum bright="6000"/>
          </a:blip>
          <a:srcRect l="9271" r="9230" b="21924"/>
          <a:stretch>
            <a:fillRect/>
          </a:stretch>
        </p:blipFill>
        <p:spPr>
          <a:xfrm>
            <a:off x="7499350" y="0"/>
            <a:ext cx="3168650" cy="2197100"/>
          </a:xfrm>
          <a:prstGeom prst="rect">
            <a:avLst/>
          </a:prstGeom>
          <a:noFill/>
          <a:ln w="9525">
            <a:noFill/>
          </a:ln>
        </p:spPr>
      </p:pic>
      <p:grpSp>
        <p:nvGrpSpPr>
          <p:cNvPr id="67587" name="Group 3"/>
          <p:cNvGrpSpPr/>
          <p:nvPr/>
        </p:nvGrpSpPr>
        <p:grpSpPr>
          <a:xfrm>
            <a:off x="1919288" y="0"/>
            <a:ext cx="7772400" cy="6554788"/>
            <a:chExt cx="4896" cy="4129"/>
          </a:xfrm>
        </p:grpSpPr>
        <p:sp>
          <p:nvSpPr>
            <p:cNvPr id="67588" name="Rectangle 4"/>
            <p:cNvSpPr/>
            <p:nvPr/>
          </p:nvSpPr>
          <p:spPr>
            <a:xfrm>
              <a:off x="0" y="0"/>
              <a:ext cx="4896" cy="4129"/>
            </a:xfrm>
            <a:prstGeom prst="rect">
              <a:avLst/>
            </a:prstGeom>
            <a:noFill/>
            <a:ln w="9525">
              <a:noFill/>
            </a:ln>
          </p:spPr>
          <p:txBody>
            <a:bodyPr>
              <a:spAutoFit/>
            </a:bodyPr>
            <a:lstStyle/>
            <a:p>
              <a:pPr fontAlgn="base">
                <a:spcBef>
                  <a:spcPct val="50000"/>
                </a:spcBef>
              </a:pPr>
              <a:r>
                <a:rPr lang="zh-CN" altLang="zh-CN" sz="3600" b="1" strike="noStrike" noProof="1">
                  <a:latin typeface="Times New Roman" panose="02020603050405020304" pitchFamily="18" charset="0"/>
                  <a:ea typeface="宋体" panose="02010600030101010101" pitchFamily="2" charset="-122"/>
                  <a:cs typeface="+mn-cs"/>
                </a:rPr>
                <a:t>下列的句子各用什么修辞方法</a:t>
              </a:r>
              <a:endParaRPr lang="zh-CN" altLang="zh-CN" sz="3600" b="1" strike="noStrike" noProof="1">
                <a:latin typeface="Times New Roman" panose="02020603050405020304" pitchFamily="18" charset="0"/>
              </a:endParaRPr>
            </a:p>
            <a:p>
              <a:pPr fontAlgn="base">
                <a:spcBef>
                  <a:spcPct val="50000"/>
                </a:spcBef>
              </a:pPr>
              <a:r>
                <a:rPr lang="zh-CN" altLang="zh-CN" sz="3200" b="1" strike="noStrike" noProof="1">
                  <a:latin typeface="Times New Roman" panose="02020603050405020304" pitchFamily="18" charset="0"/>
                  <a:ea typeface="宋体" panose="02010600030101010101" pitchFamily="2" charset="-122"/>
                  <a:cs typeface="+mn-cs"/>
                </a:rPr>
                <a:t>①严于律己，宽以待人。</a:t>
              </a:r>
              <a:r>
                <a:rPr lang="zh-CN" altLang="zh-CN" sz="3200" b="1" strike="noStrike" noProof="1">
                  <a:solidFill>
                    <a:srgbClr val="00CC66"/>
                  </a:solidFill>
                  <a:effectLst>
                    <a:outerShdw blurRad="38100" dist="38100" dir="2700000">
                      <a:srgbClr val="C0C0C0"/>
                    </a:outerShdw>
                  </a:effectLst>
                  <a:latin typeface="Times New Roman" panose="02020603050405020304" pitchFamily="18" charset="0"/>
                  <a:ea typeface="宋体" panose="02010600030101010101" pitchFamily="2" charset="-122"/>
                  <a:cs typeface="+mn-cs"/>
                </a:rPr>
                <a:t>(                )</a:t>
              </a:r>
              <a:endParaRPr lang="zh-CN" altLang="zh-CN" sz="3200" b="1" strike="noStrike" noProof="1">
                <a:solidFill>
                  <a:srgbClr val="00CC66"/>
                </a:solidFill>
                <a:effectLst>
                  <a:outerShdw blurRad="38100" dist="38100" dir="2700000">
                    <a:srgbClr val="C0C0C0"/>
                  </a:outerShdw>
                </a:effectLst>
                <a:latin typeface="Times New Roman" panose="02020603050405020304" pitchFamily="18" charset="0"/>
              </a:endParaRPr>
            </a:p>
            <a:p>
              <a:pPr fontAlgn="base">
                <a:spcBef>
                  <a:spcPct val="50000"/>
                </a:spcBef>
              </a:pPr>
              <a:r>
                <a:rPr lang="zh-CN" altLang="zh-CN" sz="3200" b="1" strike="noStrike" noProof="1">
                  <a:latin typeface="Times New Roman" panose="02020603050405020304" pitchFamily="18" charset="0"/>
                  <a:ea typeface="宋体" panose="02010600030101010101" pitchFamily="2" charset="-122"/>
                  <a:cs typeface="+mn-cs"/>
                </a:rPr>
                <a:t>②笔落惊风雨，诗成泣鬼神。</a:t>
              </a:r>
              <a:r>
                <a:rPr lang="zh-CN" altLang="zh-CN" sz="3200" b="1" strike="noStrike" noProof="1">
                  <a:solidFill>
                    <a:srgbClr val="00CC66"/>
                  </a:solidFill>
                  <a:effectLst>
                    <a:outerShdw blurRad="38100" dist="38100" dir="2700000">
                      <a:srgbClr val="C0C0C0"/>
                    </a:outerShdw>
                  </a:effectLst>
                  <a:latin typeface="Times New Roman" panose="02020603050405020304" pitchFamily="18" charset="0"/>
                  <a:ea typeface="宋体" panose="02010600030101010101" pitchFamily="2" charset="-122"/>
                  <a:cs typeface="+mn-cs"/>
                </a:rPr>
                <a:t>(                )</a:t>
              </a:r>
              <a:endParaRPr lang="zh-CN" altLang="zh-CN" sz="3200" b="1" strike="noStrike" noProof="1">
                <a:latin typeface="Times New Roman" panose="02020603050405020304" pitchFamily="18" charset="0"/>
              </a:endParaRPr>
            </a:p>
            <a:p>
              <a:pPr fontAlgn="base">
                <a:spcBef>
                  <a:spcPct val="50000"/>
                </a:spcBef>
              </a:pPr>
              <a:r>
                <a:rPr lang="zh-CN" altLang="zh-CN" sz="3200" b="1" strike="noStrike" noProof="1">
                  <a:latin typeface="Times New Roman" panose="02020603050405020304" pitchFamily="18" charset="0"/>
                  <a:ea typeface="宋体" panose="02010600030101010101" pitchFamily="2" charset="-122"/>
                  <a:cs typeface="+mn-cs"/>
                </a:rPr>
                <a:t>③壁角的驼背忽然高兴起来。</a:t>
              </a:r>
              <a:r>
                <a:rPr lang="zh-CN" altLang="zh-CN" sz="3200" b="1" strike="noStrike" noProof="1">
                  <a:solidFill>
                    <a:srgbClr val="00CC66"/>
                  </a:solidFill>
                  <a:effectLst>
                    <a:outerShdw blurRad="38100" dist="38100" dir="2700000">
                      <a:srgbClr val="C0C0C0"/>
                    </a:outerShdw>
                  </a:effectLst>
                  <a:latin typeface="Times New Roman" panose="02020603050405020304" pitchFamily="18" charset="0"/>
                  <a:ea typeface="宋体" panose="02010600030101010101" pitchFamily="2" charset="-122"/>
                  <a:cs typeface="+mn-cs"/>
                </a:rPr>
                <a:t>(                )</a:t>
              </a:r>
              <a:endParaRPr lang="zh-CN" altLang="zh-CN" sz="3200" b="1" strike="noStrike" noProof="1">
                <a:latin typeface="Times New Roman" panose="02020603050405020304" pitchFamily="18" charset="0"/>
              </a:endParaRPr>
            </a:p>
            <a:p>
              <a:pPr fontAlgn="base">
                <a:spcBef>
                  <a:spcPct val="50000"/>
                </a:spcBef>
              </a:pPr>
              <a:r>
                <a:rPr lang="zh-CN" altLang="zh-CN" sz="3200" b="1" strike="noStrike" noProof="1">
                  <a:latin typeface="Times New Roman" panose="02020603050405020304" pitchFamily="18" charset="0"/>
                  <a:ea typeface="宋体" panose="02010600030101010101" pitchFamily="2" charset="-122"/>
                  <a:cs typeface="+mn-cs"/>
                </a:rPr>
                <a:t>④他骄傲自满，尾巴都翘上天了。</a:t>
              </a:r>
              <a:r>
                <a:rPr lang="zh-CN" altLang="zh-CN" sz="3200" b="1" strike="noStrike" noProof="1">
                  <a:solidFill>
                    <a:srgbClr val="00CC66"/>
                  </a:solidFill>
                  <a:effectLst>
                    <a:outerShdw blurRad="38100" dist="38100" dir="2700000">
                      <a:srgbClr val="C0C0C0"/>
                    </a:outerShdw>
                  </a:effectLst>
                  <a:latin typeface="Times New Roman" panose="02020603050405020304" pitchFamily="18" charset="0"/>
                  <a:ea typeface="宋体" panose="02010600030101010101" pitchFamily="2" charset="-122"/>
                  <a:cs typeface="+mn-cs"/>
                </a:rPr>
                <a:t>(                )</a:t>
              </a:r>
              <a:endParaRPr lang="zh-CN" altLang="zh-CN" sz="3200" b="1" strike="noStrike" noProof="1">
                <a:latin typeface="Times New Roman" panose="02020603050405020304" pitchFamily="18" charset="0"/>
              </a:endParaRPr>
            </a:p>
            <a:p>
              <a:pPr fontAlgn="base">
                <a:spcBef>
                  <a:spcPct val="50000"/>
                </a:spcBef>
              </a:pPr>
              <a:r>
                <a:rPr lang="zh-CN" altLang="zh-CN" sz="3200" b="1" strike="noStrike" noProof="1">
                  <a:latin typeface="Times New Roman" panose="02020603050405020304" pitchFamily="18" charset="0"/>
                  <a:ea typeface="宋体" panose="02010600030101010101" pitchFamily="2" charset="-122"/>
                  <a:cs typeface="+mn-cs"/>
                </a:rPr>
                <a:t>⑤三年过去了，小草沟摇身一变成了小金沟。</a:t>
              </a:r>
              <a:r>
                <a:rPr lang="zh-CN" altLang="zh-CN" sz="3200" b="1" strike="noStrike" noProof="1">
                  <a:solidFill>
                    <a:srgbClr val="00CC66"/>
                  </a:solidFill>
                  <a:effectLst>
                    <a:outerShdw blurRad="38100" dist="38100" dir="2700000">
                      <a:srgbClr val="C0C0C0"/>
                    </a:outerShdw>
                  </a:effectLst>
                  <a:latin typeface="Times New Roman" panose="02020603050405020304" pitchFamily="18" charset="0"/>
                  <a:ea typeface="宋体" panose="02010600030101010101" pitchFamily="2" charset="-122"/>
                  <a:cs typeface="+mn-cs"/>
                </a:rPr>
                <a:t>(                )</a:t>
              </a:r>
              <a:endParaRPr lang="zh-CN" altLang="zh-CN" sz="3200" b="1" strike="noStrike" noProof="1">
                <a:latin typeface="Times New Roman" panose="02020603050405020304" pitchFamily="18" charset="0"/>
              </a:endParaRPr>
            </a:p>
            <a:p>
              <a:pPr fontAlgn="base">
                <a:spcBef>
                  <a:spcPct val="50000"/>
                </a:spcBef>
              </a:pPr>
              <a:r>
                <a:rPr lang="zh-CN" altLang="zh-CN" sz="3200" b="1" strike="noStrike" noProof="1">
                  <a:latin typeface="Times New Roman" panose="02020603050405020304" pitchFamily="18" charset="0"/>
                  <a:ea typeface="宋体" panose="02010600030101010101" pitchFamily="2" charset="-122"/>
                  <a:cs typeface="+mn-cs"/>
                </a:rPr>
                <a:t>⑥废除二千年的封建制度，需要一场暴风雨。</a:t>
              </a:r>
              <a:r>
                <a:rPr lang="zh-CN" altLang="zh-CN" sz="3200" b="1" strike="noStrike" noProof="1">
                  <a:solidFill>
                    <a:srgbClr val="00CC66"/>
                  </a:solidFill>
                  <a:effectLst>
                    <a:outerShdw blurRad="38100" dist="38100" dir="2700000">
                      <a:srgbClr val="C0C0C0"/>
                    </a:outerShdw>
                  </a:effectLst>
                  <a:latin typeface="Times New Roman" panose="02020603050405020304" pitchFamily="18" charset="0"/>
                  <a:ea typeface="宋体" panose="02010600030101010101" pitchFamily="2" charset="-122"/>
                  <a:cs typeface="+mn-cs"/>
                </a:rPr>
                <a:t>(                )</a:t>
              </a:r>
              <a:endParaRPr lang="zh-CN" altLang="zh-CN" sz="3200" b="1" strike="noStrike" noProof="1">
                <a:latin typeface="Times New Roman" panose="02020603050405020304" pitchFamily="18" charset="0"/>
              </a:endParaRPr>
            </a:p>
          </p:txBody>
        </p:sp>
        <p:grpSp>
          <p:nvGrpSpPr>
            <p:cNvPr id="66564" name="Group 5"/>
            <p:cNvGrpSpPr/>
            <p:nvPr/>
          </p:nvGrpSpPr>
          <p:grpSpPr>
            <a:xfrm>
              <a:off x="624" y="681"/>
              <a:ext cx="2112" cy="1257"/>
              <a:chExt cx="2112" cy="1257"/>
            </a:xfrm>
          </p:grpSpPr>
          <p:grpSp>
            <p:nvGrpSpPr>
              <p:cNvPr id="66565" name="Group 6"/>
              <p:cNvGrpSpPr/>
              <p:nvPr/>
            </p:nvGrpSpPr>
            <p:grpSpPr>
              <a:xfrm>
                <a:off x="0" y="0"/>
                <a:ext cx="1920" cy="568"/>
                <a:chExt cx="1920" cy="568"/>
              </a:xfrm>
            </p:grpSpPr>
            <p:grpSp>
              <p:nvGrpSpPr>
                <p:cNvPr id="66566" name="Group 7"/>
                <p:cNvGrpSpPr/>
                <p:nvPr/>
              </p:nvGrpSpPr>
              <p:grpSpPr>
                <a:xfrm>
                  <a:off x="0" y="0"/>
                  <a:ext cx="720" cy="531"/>
                  <a:chExt cx="720" cy="531"/>
                </a:xfrm>
              </p:grpSpPr>
              <p:sp>
                <p:nvSpPr>
                  <p:cNvPr id="66567" name="Text Box 8"/>
                  <p:cNvSpPr/>
                  <p:nvPr/>
                </p:nvSpPr>
                <p:spPr>
                  <a:xfrm>
                    <a:off x="0" y="0"/>
                    <a:ext cx="336" cy="523"/>
                  </a:xfrm>
                  <a:prstGeom prst="rect">
                    <a:avLst/>
                  </a:prstGeom>
                  <a:noFill/>
                  <a:ln w="9525">
                    <a:noFill/>
                  </a:ln>
                </p:spPr>
                <p:txBody>
                  <a:bodyPr anchor="t" anchorCtr="0">
                    <a:spAutoFit/>
                  </a:bodyPr>
                  <a:lstStyle/>
                  <a:p>
                    <a:pPr>
                      <a:spcBef>
                        <a:spcPct val="50000"/>
                      </a:spcBef>
                    </a:pPr>
                    <a:endParaRPr lang="zh-CN" altLang="zh-CN" sz="4800" b="1">
                      <a:latin typeface="Times New Roman" panose="02020603050405020304" pitchFamily="18" charset="0"/>
                      <a:ea typeface="宋体" panose="02010600030101010101" pitchFamily="2" charset="-122"/>
                    </a:endParaRPr>
                  </a:p>
                </p:txBody>
              </p:sp>
              <p:sp>
                <p:nvSpPr>
                  <p:cNvPr id="66568" name="Text Box 9"/>
                  <p:cNvSpPr/>
                  <p:nvPr/>
                </p:nvSpPr>
                <p:spPr>
                  <a:xfrm>
                    <a:off x="192" y="0"/>
                    <a:ext cx="336" cy="527"/>
                  </a:xfrm>
                  <a:prstGeom prst="rect">
                    <a:avLst/>
                  </a:prstGeom>
                  <a:noFill/>
                  <a:ln w="9525">
                    <a:noFill/>
                  </a:ln>
                </p:spPr>
                <p:txBody>
                  <a:bodyPr anchor="t" anchorCtr="0">
                    <a:spAutoFit/>
                  </a:bodyPr>
                  <a:lstStyle/>
                  <a:p>
                    <a:pPr>
                      <a:spcBef>
                        <a:spcPct val="50000"/>
                      </a:spcBef>
                    </a:pPr>
                    <a:r>
                      <a:rPr lang="zh-CN" altLang="zh-CN" sz="4800" b="1">
                        <a:latin typeface="Times New Roman" panose="02020603050405020304" pitchFamily="18" charset="0"/>
                        <a:ea typeface="宋体" panose="02010600030101010101" pitchFamily="2" charset="-122"/>
                      </a:rPr>
                      <a:t>.</a:t>
                    </a:r>
                    <a:endParaRPr lang="zh-CN" altLang="zh-CN" sz="4800" b="1">
                      <a:latin typeface="Times New Roman" panose="02020603050405020304" pitchFamily="18" charset="0"/>
                      <a:ea typeface="宋体" panose="02010600030101010101" pitchFamily="2" charset="-122"/>
                    </a:endParaRPr>
                  </a:p>
                </p:txBody>
              </p:sp>
              <p:sp>
                <p:nvSpPr>
                  <p:cNvPr id="66569" name="Text Box 10"/>
                  <p:cNvSpPr/>
                  <p:nvPr/>
                </p:nvSpPr>
                <p:spPr>
                  <a:xfrm>
                    <a:off x="384" y="0"/>
                    <a:ext cx="336" cy="531"/>
                  </a:xfrm>
                  <a:prstGeom prst="rect">
                    <a:avLst/>
                  </a:prstGeom>
                  <a:noFill/>
                  <a:ln w="9525">
                    <a:noFill/>
                  </a:ln>
                </p:spPr>
                <p:txBody>
                  <a:bodyPr anchor="t" anchorCtr="0">
                    <a:spAutoFit/>
                  </a:bodyPr>
                  <a:lstStyle/>
                  <a:p>
                    <a:pPr>
                      <a:spcBef>
                        <a:spcPct val="50000"/>
                      </a:spcBef>
                    </a:pPr>
                    <a:r>
                      <a:rPr lang="zh-CN" altLang="zh-CN" sz="4800" b="1">
                        <a:latin typeface="Times New Roman" panose="02020603050405020304" pitchFamily="18" charset="0"/>
                        <a:ea typeface="宋体" panose="02010600030101010101" pitchFamily="2" charset="-122"/>
                      </a:rPr>
                      <a:t>.</a:t>
                    </a:r>
                    <a:endParaRPr lang="zh-CN" altLang="zh-CN" sz="4800" b="1">
                      <a:latin typeface="Times New Roman" panose="02020603050405020304" pitchFamily="18" charset="0"/>
                      <a:ea typeface="宋体" panose="02010600030101010101" pitchFamily="2" charset="-122"/>
                    </a:endParaRPr>
                  </a:p>
                </p:txBody>
              </p:sp>
            </p:grpSp>
            <p:grpSp>
              <p:nvGrpSpPr>
                <p:cNvPr id="66570" name="Group 11"/>
                <p:cNvGrpSpPr/>
                <p:nvPr/>
              </p:nvGrpSpPr>
              <p:grpSpPr>
                <a:xfrm>
                  <a:off x="1200" y="0"/>
                  <a:ext cx="720" cy="568"/>
                  <a:chExt cx="720" cy="568"/>
                </a:xfrm>
              </p:grpSpPr>
              <p:sp>
                <p:nvSpPr>
                  <p:cNvPr id="66571" name="Text Box 12"/>
                  <p:cNvSpPr/>
                  <p:nvPr/>
                </p:nvSpPr>
                <p:spPr>
                  <a:xfrm>
                    <a:off x="0" y="0"/>
                    <a:ext cx="336" cy="535"/>
                  </a:xfrm>
                  <a:prstGeom prst="rect">
                    <a:avLst/>
                  </a:prstGeom>
                  <a:noFill/>
                  <a:ln w="9525">
                    <a:noFill/>
                  </a:ln>
                </p:spPr>
                <p:txBody>
                  <a:bodyPr anchor="t" anchorCtr="0">
                    <a:spAutoFit/>
                  </a:bodyPr>
                  <a:lstStyle/>
                  <a:p>
                    <a:pPr>
                      <a:spcBef>
                        <a:spcPct val="50000"/>
                      </a:spcBef>
                    </a:pPr>
                    <a:endParaRPr lang="zh-CN" altLang="zh-CN" sz="4800" b="1">
                      <a:latin typeface="Times New Roman" panose="02020603050405020304" pitchFamily="18" charset="0"/>
                      <a:ea typeface="宋体" panose="02010600030101010101" pitchFamily="2" charset="-122"/>
                    </a:endParaRPr>
                  </a:p>
                </p:txBody>
              </p:sp>
              <p:sp>
                <p:nvSpPr>
                  <p:cNvPr id="66572" name="Text Box 13"/>
                  <p:cNvSpPr/>
                  <p:nvPr/>
                </p:nvSpPr>
                <p:spPr>
                  <a:xfrm>
                    <a:off x="192" y="0"/>
                    <a:ext cx="336" cy="551"/>
                  </a:xfrm>
                  <a:prstGeom prst="rect">
                    <a:avLst/>
                  </a:prstGeom>
                  <a:noFill/>
                  <a:ln w="9525">
                    <a:noFill/>
                  </a:ln>
                </p:spPr>
                <p:txBody>
                  <a:bodyPr anchor="t" anchorCtr="0">
                    <a:spAutoFit/>
                  </a:bodyPr>
                  <a:lstStyle/>
                  <a:p>
                    <a:pPr>
                      <a:spcBef>
                        <a:spcPct val="50000"/>
                      </a:spcBef>
                    </a:pPr>
                    <a:endParaRPr lang="zh-CN" altLang="zh-CN" sz="4800" b="1">
                      <a:latin typeface="Times New Roman" panose="02020603050405020304" pitchFamily="18" charset="0"/>
                      <a:ea typeface="宋体" panose="02010600030101010101" pitchFamily="2" charset="-122"/>
                    </a:endParaRPr>
                  </a:p>
                </p:txBody>
              </p:sp>
              <p:sp>
                <p:nvSpPr>
                  <p:cNvPr id="66573" name="Text Box 14"/>
                  <p:cNvSpPr/>
                  <p:nvPr/>
                </p:nvSpPr>
                <p:spPr>
                  <a:xfrm>
                    <a:off x="384" y="0"/>
                    <a:ext cx="336" cy="568"/>
                  </a:xfrm>
                  <a:prstGeom prst="rect">
                    <a:avLst/>
                  </a:prstGeom>
                  <a:noFill/>
                  <a:ln w="9525">
                    <a:noFill/>
                  </a:ln>
                </p:spPr>
                <p:txBody>
                  <a:bodyPr anchor="t" anchorCtr="0">
                    <a:spAutoFit/>
                  </a:bodyPr>
                  <a:lstStyle/>
                  <a:p>
                    <a:pPr>
                      <a:spcBef>
                        <a:spcPct val="50000"/>
                      </a:spcBef>
                    </a:pPr>
                    <a:endParaRPr lang="zh-CN" altLang="zh-CN" sz="4800" b="1">
                      <a:latin typeface="Times New Roman" panose="02020603050405020304" pitchFamily="18" charset="0"/>
                      <a:ea typeface="宋体" panose="02010600030101010101" pitchFamily="2" charset="-122"/>
                    </a:endParaRPr>
                  </a:p>
                </p:txBody>
              </p:sp>
            </p:grpSp>
          </p:grpSp>
          <p:grpSp>
            <p:nvGrpSpPr>
              <p:cNvPr id="66574" name="Group 15"/>
              <p:cNvGrpSpPr/>
              <p:nvPr/>
            </p:nvGrpSpPr>
            <p:grpSpPr>
              <a:xfrm>
                <a:off x="768" y="711"/>
                <a:ext cx="720" cy="531"/>
                <a:chExt cx="720" cy="531"/>
              </a:xfrm>
            </p:grpSpPr>
            <p:sp>
              <p:nvSpPr>
                <p:cNvPr id="66575" name="Text Box 16"/>
                <p:cNvSpPr/>
                <p:nvPr/>
              </p:nvSpPr>
              <p:spPr>
                <a:xfrm>
                  <a:off x="0" y="0"/>
                  <a:ext cx="336" cy="523"/>
                </a:xfrm>
                <a:prstGeom prst="rect">
                  <a:avLst/>
                </a:prstGeom>
                <a:noFill/>
                <a:ln w="9525">
                  <a:noFill/>
                </a:ln>
              </p:spPr>
              <p:txBody>
                <a:bodyPr anchor="t" anchorCtr="0">
                  <a:spAutoFit/>
                </a:bodyPr>
                <a:lstStyle/>
                <a:p>
                  <a:pPr>
                    <a:spcBef>
                      <a:spcPct val="50000"/>
                    </a:spcBef>
                  </a:pPr>
                  <a:endParaRPr lang="zh-CN" altLang="zh-CN" sz="4800" b="1">
                    <a:latin typeface="Times New Roman" panose="02020603050405020304" pitchFamily="18" charset="0"/>
                    <a:ea typeface="宋体" panose="02010600030101010101" pitchFamily="2" charset="-122"/>
                  </a:endParaRPr>
                </a:p>
              </p:txBody>
            </p:sp>
            <p:sp>
              <p:nvSpPr>
                <p:cNvPr id="66576" name="Text Box 17"/>
                <p:cNvSpPr/>
                <p:nvPr/>
              </p:nvSpPr>
              <p:spPr>
                <a:xfrm>
                  <a:off x="192" y="0"/>
                  <a:ext cx="336" cy="527"/>
                </a:xfrm>
                <a:prstGeom prst="rect">
                  <a:avLst/>
                </a:prstGeom>
                <a:noFill/>
                <a:ln w="9525">
                  <a:noFill/>
                </a:ln>
              </p:spPr>
              <p:txBody>
                <a:bodyPr anchor="t" anchorCtr="0">
                  <a:spAutoFit/>
                </a:bodyPr>
                <a:lstStyle/>
                <a:p>
                  <a:pPr>
                    <a:spcBef>
                      <a:spcPct val="50000"/>
                    </a:spcBef>
                  </a:pPr>
                  <a:endParaRPr lang="zh-CN" altLang="zh-CN" sz="4800" b="1">
                    <a:latin typeface="Times New Roman" panose="02020603050405020304" pitchFamily="18" charset="0"/>
                    <a:ea typeface="宋体" panose="02010600030101010101" pitchFamily="2" charset="-122"/>
                  </a:endParaRPr>
                </a:p>
              </p:txBody>
            </p:sp>
            <p:sp>
              <p:nvSpPr>
                <p:cNvPr id="66577" name="Text Box 18"/>
                <p:cNvSpPr/>
                <p:nvPr/>
              </p:nvSpPr>
              <p:spPr>
                <a:xfrm>
                  <a:off x="384" y="0"/>
                  <a:ext cx="336" cy="531"/>
                </a:xfrm>
                <a:prstGeom prst="rect">
                  <a:avLst/>
                </a:prstGeom>
                <a:noFill/>
                <a:ln w="9525">
                  <a:noFill/>
                </a:ln>
              </p:spPr>
              <p:txBody>
                <a:bodyPr anchor="t" anchorCtr="0">
                  <a:spAutoFit/>
                </a:bodyPr>
                <a:lstStyle/>
                <a:p>
                  <a:pPr>
                    <a:spcBef>
                      <a:spcPct val="50000"/>
                    </a:spcBef>
                  </a:pPr>
                  <a:endParaRPr lang="zh-CN" altLang="zh-CN" sz="4800" b="1">
                    <a:latin typeface="Times New Roman" panose="02020603050405020304" pitchFamily="18" charset="0"/>
                    <a:ea typeface="宋体" panose="02010600030101010101" pitchFamily="2" charset="-122"/>
                  </a:endParaRPr>
                </a:p>
              </p:txBody>
            </p:sp>
          </p:grpSp>
          <p:grpSp>
            <p:nvGrpSpPr>
              <p:cNvPr id="66578" name="Group 19"/>
              <p:cNvGrpSpPr/>
              <p:nvPr/>
            </p:nvGrpSpPr>
            <p:grpSpPr>
              <a:xfrm>
                <a:off x="192" y="327"/>
                <a:ext cx="528" cy="537"/>
                <a:chExt cx="528" cy="537"/>
              </a:xfrm>
            </p:grpSpPr>
            <p:sp>
              <p:nvSpPr>
                <p:cNvPr id="66579" name="Text Box 20"/>
                <p:cNvSpPr/>
                <p:nvPr/>
              </p:nvSpPr>
              <p:spPr>
                <a:xfrm>
                  <a:off x="0" y="0"/>
                  <a:ext cx="336" cy="528"/>
                </a:xfrm>
                <a:prstGeom prst="rect">
                  <a:avLst/>
                </a:prstGeom>
                <a:noFill/>
                <a:ln w="9525">
                  <a:noFill/>
                </a:ln>
              </p:spPr>
              <p:txBody>
                <a:bodyPr anchor="t" anchorCtr="0">
                  <a:spAutoFit/>
                </a:bodyPr>
                <a:lstStyle/>
                <a:p>
                  <a:pPr>
                    <a:spcBef>
                      <a:spcPct val="50000"/>
                    </a:spcBef>
                  </a:pPr>
                  <a:endParaRPr lang="zh-CN" altLang="zh-CN" sz="4800" b="1">
                    <a:latin typeface="Times New Roman" panose="02020603050405020304" pitchFamily="18" charset="0"/>
                    <a:ea typeface="宋体" panose="02010600030101010101" pitchFamily="2" charset="-122"/>
                  </a:endParaRPr>
                </a:p>
              </p:txBody>
            </p:sp>
            <p:sp>
              <p:nvSpPr>
                <p:cNvPr id="66580" name="Text Box 21"/>
                <p:cNvSpPr/>
                <p:nvPr/>
              </p:nvSpPr>
              <p:spPr>
                <a:xfrm>
                  <a:off x="192" y="0"/>
                  <a:ext cx="336" cy="537"/>
                </a:xfrm>
                <a:prstGeom prst="rect">
                  <a:avLst/>
                </a:prstGeom>
                <a:noFill/>
                <a:ln w="9525">
                  <a:noFill/>
                </a:ln>
              </p:spPr>
              <p:txBody>
                <a:bodyPr anchor="t" anchorCtr="0">
                  <a:spAutoFit/>
                </a:bodyPr>
                <a:lstStyle/>
                <a:p>
                  <a:pPr>
                    <a:spcBef>
                      <a:spcPct val="50000"/>
                    </a:spcBef>
                  </a:pPr>
                  <a:endParaRPr lang="zh-CN" altLang="zh-CN" sz="4800" b="1">
                    <a:latin typeface="Times New Roman" panose="02020603050405020304" pitchFamily="18" charset="0"/>
                    <a:ea typeface="宋体" panose="02010600030101010101" pitchFamily="2" charset="-122"/>
                  </a:endParaRPr>
                </a:p>
              </p:txBody>
            </p:sp>
          </p:grpSp>
          <p:grpSp>
            <p:nvGrpSpPr>
              <p:cNvPr id="66581" name="Group 22"/>
              <p:cNvGrpSpPr/>
              <p:nvPr/>
            </p:nvGrpSpPr>
            <p:grpSpPr>
              <a:xfrm>
                <a:off x="1392" y="711"/>
                <a:ext cx="720" cy="546"/>
                <a:chExt cx="720" cy="546"/>
              </a:xfrm>
            </p:grpSpPr>
            <p:sp>
              <p:nvSpPr>
                <p:cNvPr id="66582" name="Text Box 23"/>
                <p:cNvSpPr/>
                <p:nvPr/>
              </p:nvSpPr>
              <p:spPr>
                <a:xfrm>
                  <a:off x="0" y="0"/>
                  <a:ext cx="336" cy="528"/>
                </a:xfrm>
                <a:prstGeom prst="rect">
                  <a:avLst/>
                </a:prstGeom>
                <a:noFill/>
                <a:ln w="9525">
                  <a:noFill/>
                </a:ln>
              </p:spPr>
              <p:txBody>
                <a:bodyPr anchor="t" anchorCtr="0">
                  <a:spAutoFit/>
                </a:bodyPr>
                <a:lstStyle/>
                <a:p>
                  <a:pPr>
                    <a:spcBef>
                      <a:spcPct val="50000"/>
                    </a:spcBef>
                  </a:pPr>
                  <a:endParaRPr lang="zh-CN" altLang="zh-CN" sz="4800" b="1">
                    <a:latin typeface="Times New Roman" panose="02020603050405020304" pitchFamily="18" charset="0"/>
                    <a:ea typeface="宋体" panose="02010600030101010101" pitchFamily="2" charset="-122"/>
                  </a:endParaRPr>
                </a:p>
              </p:txBody>
            </p:sp>
            <p:sp>
              <p:nvSpPr>
                <p:cNvPr id="66583" name="Text Box 24"/>
                <p:cNvSpPr/>
                <p:nvPr/>
              </p:nvSpPr>
              <p:spPr>
                <a:xfrm>
                  <a:off x="192" y="0"/>
                  <a:ext cx="336" cy="537"/>
                </a:xfrm>
                <a:prstGeom prst="rect">
                  <a:avLst/>
                </a:prstGeom>
                <a:noFill/>
                <a:ln w="9525">
                  <a:noFill/>
                </a:ln>
              </p:spPr>
              <p:txBody>
                <a:bodyPr anchor="t" anchorCtr="0">
                  <a:spAutoFit/>
                </a:bodyPr>
                <a:lstStyle/>
                <a:p>
                  <a:pPr>
                    <a:spcBef>
                      <a:spcPct val="50000"/>
                    </a:spcBef>
                  </a:pPr>
                  <a:endParaRPr lang="zh-CN" altLang="zh-CN" sz="4800" b="1">
                    <a:latin typeface="Times New Roman" panose="02020603050405020304" pitchFamily="18" charset="0"/>
                    <a:ea typeface="宋体" panose="02010600030101010101" pitchFamily="2" charset="-122"/>
                  </a:endParaRPr>
                </a:p>
              </p:txBody>
            </p:sp>
            <p:sp>
              <p:nvSpPr>
                <p:cNvPr id="66584" name="Text Box 25"/>
                <p:cNvSpPr/>
                <p:nvPr/>
              </p:nvSpPr>
              <p:spPr>
                <a:xfrm>
                  <a:off x="384" y="0"/>
                  <a:ext cx="336" cy="546"/>
                </a:xfrm>
                <a:prstGeom prst="rect">
                  <a:avLst/>
                </a:prstGeom>
                <a:noFill/>
                <a:ln w="9525">
                  <a:noFill/>
                </a:ln>
              </p:spPr>
              <p:txBody>
                <a:bodyPr anchor="t" anchorCtr="0">
                  <a:spAutoFit/>
                </a:bodyPr>
                <a:lstStyle/>
                <a:p>
                  <a:pPr>
                    <a:spcBef>
                      <a:spcPct val="50000"/>
                    </a:spcBef>
                  </a:pPr>
                  <a:endParaRPr lang="zh-CN" altLang="zh-CN" sz="4800" b="1">
                    <a:latin typeface="Times New Roman" panose="02020603050405020304" pitchFamily="18" charset="0"/>
                    <a:ea typeface="宋体" panose="02010600030101010101" pitchFamily="2" charset="-122"/>
                  </a:endParaRPr>
                </a:p>
              </p:txBody>
            </p:sp>
          </p:grpSp>
        </p:grpSp>
      </p:grpSp>
      <p:sp>
        <p:nvSpPr>
          <p:cNvPr id="67610" name="Text Box 26"/>
          <p:cNvSpPr/>
          <p:nvPr/>
        </p:nvSpPr>
        <p:spPr>
          <a:xfrm>
            <a:off x="6959600" y="981075"/>
            <a:ext cx="914400" cy="460375"/>
          </a:xfrm>
          <a:prstGeom prst="rect">
            <a:avLst/>
          </a:prstGeom>
          <a:noFill/>
          <a:ln w="9525">
            <a:noFill/>
          </a:ln>
        </p:spPr>
        <p:txBody>
          <a:bodyPr>
            <a:spAutoFit/>
          </a:bodyPr>
          <a:lstStyle/>
          <a:p>
            <a:pPr fontAlgn="base">
              <a:spcBef>
                <a:spcPct val="50000"/>
              </a:spcBef>
            </a:pPr>
            <a:r>
              <a:rPr lang="zh-CN" altLang="zh-CN" sz="2400" b="1" strike="noStrike" noProof="1">
                <a:solidFill>
                  <a:srgbClr val="009999"/>
                </a:solidFill>
                <a:effectLst>
                  <a:outerShdw blurRad="38100" dist="38100" dir="2700000">
                    <a:srgbClr val="C0C0C0"/>
                  </a:outerShdw>
                </a:effectLst>
                <a:latin typeface="Times New Roman" panose="02020603050405020304" pitchFamily="18" charset="0"/>
                <a:ea typeface="宋体" panose="02010600030101010101" pitchFamily="2" charset="-122"/>
                <a:cs typeface="+mn-cs"/>
              </a:rPr>
              <a:t>对偶</a:t>
            </a:r>
            <a:endParaRPr lang="zh-CN" altLang="zh-CN" sz="2400" b="1" strike="noStrike" noProof="1">
              <a:solidFill>
                <a:srgbClr val="009999"/>
              </a:solidFill>
              <a:effectLst>
                <a:outerShdw blurRad="38100" dist="38100" dir="2700000">
                  <a:srgbClr val="C0C0C0"/>
                </a:outerShdw>
              </a:effectLst>
              <a:latin typeface="Times New Roman" panose="02020603050405020304" pitchFamily="18" charset="0"/>
            </a:endParaRPr>
          </a:p>
        </p:txBody>
      </p:sp>
      <p:sp>
        <p:nvSpPr>
          <p:cNvPr id="67611" name="Text Box 27"/>
          <p:cNvSpPr/>
          <p:nvPr/>
        </p:nvSpPr>
        <p:spPr>
          <a:xfrm>
            <a:off x="7751763" y="1700213"/>
            <a:ext cx="1066800" cy="460375"/>
          </a:xfrm>
          <a:prstGeom prst="rect">
            <a:avLst/>
          </a:prstGeom>
          <a:noFill/>
          <a:ln w="9525">
            <a:noFill/>
          </a:ln>
        </p:spPr>
        <p:txBody>
          <a:bodyPr>
            <a:spAutoFit/>
          </a:bodyPr>
          <a:lstStyle/>
          <a:p>
            <a:pPr fontAlgn="base">
              <a:spcBef>
                <a:spcPct val="50000"/>
              </a:spcBef>
            </a:pPr>
            <a:r>
              <a:rPr lang="zh-CN" altLang="zh-CN" sz="2400" b="1" strike="noStrike" noProof="1">
                <a:solidFill>
                  <a:srgbClr val="009999"/>
                </a:solidFill>
                <a:effectLst>
                  <a:outerShdw blurRad="38100" dist="38100" dir="2700000">
                    <a:srgbClr val="C0C0C0"/>
                  </a:outerShdw>
                </a:effectLst>
                <a:latin typeface="Times New Roman" panose="02020603050405020304" pitchFamily="18" charset="0"/>
                <a:ea typeface="宋体" panose="02010600030101010101" pitchFamily="2" charset="-122"/>
                <a:cs typeface="+mn-cs"/>
              </a:rPr>
              <a:t>夸张</a:t>
            </a:r>
            <a:endParaRPr lang="zh-CN" altLang="zh-CN" sz="2400" b="1" strike="noStrike" noProof="1">
              <a:solidFill>
                <a:srgbClr val="009999"/>
              </a:solidFill>
              <a:effectLst>
                <a:outerShdw blurRad="38100" dist="38100" dir="2700000">
                  <a:srgbClr val="C0C0C0"/>
                </a:outerShdw>
              </a:effectLst>
              <a:latin typeface="Times New Roman" panose="02020603050405020304" pitchFamily="18" charset="0"/>
            </a:endParaRPr>
          </a:p>
        </p:txBody>
      </p:sp>
      <p:sp>
        <p:nvSpPr>
          <p:cNvPr id="67612" name="Text Box 28"/>
          <p:cNvSpPr/>
          <p:nvPr/>
        </p:nvSpPr>
        <p:spPr>
          <a:xfrm>
            <a:off x="7824788" y="2492375"/>
            <a:ext cx="914400" cy="460375"/>
          </a:xfrm>
          <a:prstGeom prst="rect">
            <a:avLst/>
          </a:prstGeom>
          <a:noFill/>
          <a:ln w="9525">
            <a:noFill/>
          </a:ln>
        </p:spPr>
        <p:txBody>
          <a:bodyPr>
            <a:spAutoFit/>
          </a:bodyPr>
          <a:lstStyle/>
          <a:p>
            <a:pPr fontAlgn="base">
              <a:spcBef>
                <a:spcPct val="50000"/>
              </a:spcBef>
            </a:pPr>
            <a:r>
              <a:rPr lang="zh-CN" altLang="zh-CN" sz="2400" b="1" strike="noStrike" noProof="1">
                <a:solidFill>
                  <a:srgbClr val="009999"/>
                </a:solidFill>
                <a:effectLst>
                  <a:outerShdw blurRad="38100" dist="38100" dir="2700000">
                    <a:srgbClr val="C0C0C0"/>
                  </a:outerShdw>
                </a:effectLst>
                <a:latin typeface="Times New Roman" panose="02020603050405020304" pitchFamily="18" charset="0"/>
                <a:ea typeface="宋体" panose="02010600030101010101" pitchFamily="2" charset="-122"/>
                <a:cs typeface="+mn-cs"/>
              </a:rPr>
              <a:t>借代</a:t>
            </a:r>
            <a:endParaRPr lang="zh-CN" altLang="zh-CN" sz="2400" b="1" strike="noStrike" noProof="1">
              <a:solidFill>
                <a:srgbClr val="009999"/>
              </a:solidFill>
              <a:effectLst>
                <a:outerShdw blurRad="38100" dist="38100" dir="2700000">
                  <a:srgbClr val="C0C0C0"/>
                </a:outerShdw>
              </a:effectLst>
              <a:latin typeface="Times New Roman" panose="02020603050405020304" pitchFamily="18" charset="0"/>
            </a:endParaRPr>
          </a:p>
        </p:txBody>
      </p:sp>
      <p:sp>
        <p:nvSpPr>
          <p:cNvPr id="67613" name="Text Box 29"/>
          <p:cNvSpPr/>
          <p:nvPr/>
        </p:nvSpPr>
        <p:spPr>
          <a:xfrm>
            <a:off x="2424113" y="3644900"/>
            <a:ext cx="990600" cy="460375"/>
          </a:xfrm>
          <a:prstGeom prst="rect">
            <a:avLst/>
          </a:prstGeom>
          <a:noFill/>
          <a:ln w="9525">
            <a:noFill/>
          </a:ln>
        </p:spPr>
        <p:txBody>
          <a:bodyPr>
            <a:spAutoFit/>
          </a:bodyPr>
          <a:lstStyle/>
          <a:p>
            <a:pPr fontAlgn="base">
              <a:spcBef>
                <a:spcPct val="50000"/>
              </a:spcBef>
            </a:pPr>
            <a:r>
              <a:rPr lang="zh-CN" altLang="zh-CN" sz="2400" b="1" strike="noStrike" noProof="1">
                <a:solidFill>
                  <a:srgbClr val="009999"/>
                </a:solidFill>
                <a:effectLst>
                  <a:outerShdw blurRad="38100" dist="38100" dir="2700000">
                    <a:srgbClr val="C0C0C0"/>
                  </a:outerShdw>
                </a:effectLst>
                <a:latin typeface="Times New Roman" panose="02020603050405020304" pitchFamily="18" charset="0"/>
                <a:ea typeface="宋体" panose="02010600030101010101" pitchFamily="2" charset="-122"/>
                <a:cs typeface="+mn-cs"/>
              </a:rPr>
              <a:t>拟物</a:t>
            </a:r>
            <a:endParaRPr lang="zh-CN" altLang="zh-CN" sz="2400" b="1" strike="noStrike" noProof="1">
              <a:solidFill>
                <a:srgbClr val="009999"/>
              </a:solidFill>
              <a:effectLst>
                <a:outerShdw blurRad="38100" dist="38100" dir="2700000">
                  <a:srgbClr val="C0C0C0"/>
                </a:outerShdw>
              </a:effectLst>
              <a:latin typeface="Times New Roman" panose="02020603050405020304" pitchFamily="18" charset="0"/>
            </a:endParaRPr>
          </a:p>
        </p:txBody>
      </p:sp>
      <p:sp>
        <p:nvSpPr>
          <p:cNvPr id="67614" name="Text Box 30"/>
          <p:cNvSpPr/>
          <p:nvPr/>
        </p:nvSpPr>
        <p:spPr>
          <a:xfrm>
            <a:off x="3432175" y="4868863"/>
            <a:ext cx="914400" cy="460375"/>
          </a:xfrm>
          <a:prstGeom prst="rect">
            <a:avLst/>
          </a:prstGeom>
          <a:noFill/>
          <a:ln w="9525">
            <a:noFill/>
          </a:ln>
        </p:spPr>
        <p:txBody>
          <a:bodyPr>
            <a:spAutoFit/>
          </a:bodyPr>
          <a:lstStyle/>
          <a:p>
            <a:pPr fontAlgn="base">
              <a:spcBef>
                <a:spcPct val="50000"/>
              </a:spcBef>
            </a:pPr>
            <a:r>
              <a:rPr lang="zh-CN" altLang="zh-CN" sz="2400" b="1" strike="noStrike" noProof="1">
                <a:solidFill>
                  <a:srgbClr val="009999"/>
                </a:solidFill>
                <a:effectLst>
                  <a:outerShdw blurRad="38100" dist="38100" dir="2700000">
                    <a:srgbClr val="C0C0C0"/>
                  </a:outerShdw>
                </a:effectLst>
                <a:latin typeface="Times New Roman" panose="02020603050405020304" pitchFamily="18" charset="0"/>
                <a:ea typeface="宋体" panose="02010600030101010101" pitchFamily="2" charset="-122"/>
                <a:cs typeface="+mn-cs"/>
              </a:rPr>
              <a:t>拟人</a:t>
            </a:r>
            <a:endParaRPr lang="zh-CN" altLang="zh-CN" sz="2400" b="1" strike="noStrike" noProof="1">
              <a:solidFill>
                <a:srgbClr val="009999"/>
              </a:solidFill>
              <a:effectLst>
                <a:outerShdw blurRad="38100" dist="38100" dir="2700000">
                  <a:srgbClr val="C0C0C0"/>
                </a:outerShdw>
              </a:effectLst>
              <a:latin typeface="Times New Roman" panose="02020603050405020304" pitchFamily="18" charset="0"/>
            </a:endParaRPr>
          </a:p>
        </p:txBody>
      </p:sp>
      <p:sp>
        <p:nvSpPr>
          <p:cNvPr id="67615" name="Text Box 31"/>
          <p:cNvSpPr/>
          <p:nvPr/>
        </p:nvSpPr>
        <p:spPr>
          <a:xfrm>
            <a:off x="3287713" y="6021388"/>
            <a:ext cx="914400" cy="460375"/>
          </a:xfrm>
          <a:prstGeom prst="rect">
            <a:avLst/>
          </a:prstGeom>
          <a:noFill/>
          <a:ln w="9525">
            <a:noFill/>
          </a:ln>
        </p:spPr>
        <p:txBody>
          <a:bodyPr>
            <a:spAutoFit/>
          </a:bodyPr>
          <a:lstStyle/>
          <a:p>
            <a:pPr fontAlgn="base">
              <a:spcBef>
                <a:spcPct val="50000"/>
              </a:spcBef>
            </a:pPr>
            <a:r>
              <a:rPr lang="zh-CN" altLang="zh-CN" sz="2400" b="1" strike="noStrike" noProof="1">
                <a:solidFill>
                  <a:srgbClr val="009999"/>
                </a:solidFill>
                <a:effectLst>
                  <a:outerShdw blurRad="38100" dist="38100" dir="2700000">
                    <a:srgbClr val="C0C0C0"/>
                  </a:outerShdw>
                </a:effectLst>
                <a:latin typeface="Times New Roman" panose="02020603050405020304" pitchFamily="18" charset="0"/>
                <a:ea typeface="宋体" panose="02010600030101010101" pitchFamily="2" charset="-122"/>
                <a:cs typeface="+mn-cs"/>
              </a:rPr>
              <a:t>借喻</a:t>
            </a:r>
            <a:endParaRPr lang="zh-CN" altLang="zh-CN" sz="2400" b="1" strike="noStrike" noProof="1">
              <a:solidFill>
                <a:srgbClr val="009999"/>
              </a:solidFill>
              <a:effectLst>
                <a:outerShdw blurRad="38100" dist="38100" dir="2700000">
                  <a:srgbClr val="C0C0C0"/>
                </a:outerShdw>
              </a:effectLst>
              <a:latin typeface="Times New Roman" panose="02020603050405020304" pitchFamily="18" charset="0"/>
            </a:endParaRPr>
          </a:p>
        </p:txBody>
      </p:sp>
      <p:pic>
        <p:nvPicPr>
          <p:cNvPr id="66591" name="New picture"/>
          <p:cNvPicPr>
            <a:picLocks noChangeAspect="1"/>
          </p:cNvPicPr>
          <p:nvPr/>
        </p:nvPicPr>
        <p:blipFill>
          <a:blip r:embed="rId3"/>
          <a:stretch>
            <a:fillRect/>
          </a:stretch>
        </p:blipFill>
        <p:spPr>
          <a:xfrm>
            <a:off x="14046200" y="10744200"/>
            <a:ext cx="342900" cy="266700"/>
          </a:xfrm>
          <a:prstGeom prst="rect">
            <a:avLst/>
          </a:prstGeom>
          <a:noFill/>
          <a:ln w="9525">
            <a:noFill/>
          </a:ln>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37" fill="hold" nodeType="clickEffect">
                                  <p:stCondLst>
                                    <p:cond delay="0"/>
                                  </p:stCondLst>
                                  <p:childTnLst>
                                    <p:set>
                                      <p:cBhvr>
                                        <p:cTn id="6" dur="1" fill="hold">
                                          <p:stCondLst>
                                            <p:cond delay="0"/>
                                          </p:stCondLst>
                                        </p:cTn>
                                        <p:tgtEl>
                                          <p:spTgt spid="67587"/>
                                        </p:tgtEl>
                                        <p:attrNameLst>
                                          <p:attrName>style.visibility</p:attrName>
                                        </p:attrNameLst>
                                      </p:cBhvr>
                                      <p:to>
                                        <p:strVal val="visible"/>
                                      </p:to>
                                    </p:set>
                                    <p:animEffect transition="in" filter="barn(outVertical)">
                                      <p:cBhvr>
                                        <p:cTn id="7" dur="500" fill="hold"/>
                                        <p:tgtEl>
                                          <p:spTgt spid="6758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67610"/>
                                        </p:tgtEl>
                                        <p:attrNameLst>
                                          <p:attrName>style.visibility</p:attrName>
                                        </p:attrNameLst>
                                      </p:cBhvr>
                                      <p:to>
                                        <p:strVal val="visible"/>
                                      </p:to>
                                    </p:set>
                                    <p:anim calcmode="lin" valueType="num">
                                      <p:cBhvr additive="base">
                                        <p:cTn id="12" dur="500" fill="hold"/>
                                        <p:tgtEl>
                                          <p:spTgt spid="67610"/>
                                        </p:tgtEl>
                                        <p:attrNameLst>
                                          <p:attrName>ppt_x</p:attrName>
                                        </p:attrNameLst>
                                      </p:cBhvr>
                                      <p:tavLst>
                                        <p:tav tm="0">
                                          <p:val>
                                            <p:strVal val="1+#ppt_w/2"/>
                                          </p:val>
                                        </p:tav>
                                        <p:tav tm="100000">
                                          <p:val>
                                            <p:strVal val="#ppt_x"/>
                                          </p:val>
                                        </p:tav>
                                      </p:tavLst>
                                    </p:anim>
                                    <p:anim calcmode="lin" valueType="num">
                                      <p:cBhvr additive="base">
                                        <p:cTn id="13" dur="500" fill="hold"/>
                                        <p:tgtEl>
                                          <p:spTgt spid="67610"/>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500"/>
                            </p:stCondLst>
                            <p:childTnLst>
                              <p:par>
                                <p:cTn id="15" presetID="2" presetClass="entr" presetSubtype="2" fill="hold" grpId="0" nodeType="afterEffect">
                                  <p:stCondLst>
                                    <p:cond delay="0"/>
                                  </p:stCondLst>
                                  <p:childTnLst>
                                    <p:set>
                                      <p:cBhvr>
                                        <p:cTn id="16" dur="1" fill="hold">
                                          <p:stCondLst>
                                            <p:cond delay="0"/>
                                          </p:stCondLst>
                                        </p:cTn>
                                        <p:tgtEl>
                                          <p:spTgt spid="67611"/>
                                        </p:tgtEl>
                                        <p:attrNameLst>
                                          <p:attrName>style.visibility</p:attrName>
                                        </p:attrNameLst>
                                      </p:cBhvr>
                                      <p:to>
                                        <p:strVal val="visible"/>
                                      </p:to>
                                    </p:set>
                                    <p:anim calcmode="lin" valueType="num">
                                      <p:cBhvr additive="base">
                                        <p:cTn id="17" dur="500" fill="hold"/>
                                        <p:tgtEl>
                                          <p:spTgt spid="67611"/>
                                        </p:tgtEl>
                                        <p:attrNameLst>
                                          <p:attrName>ppt_x</p:attrName>
                                        </p:attrNameLst>
                                      </p:cBhvr>
                                      <p:tavLst>
                                        <p:tav tm="0">
                                          <p:val>
                                            <p:strVal val="1+#ppt_w/2"/>
                                          </p:val>
                                        </p:tav>
                                        <p:tav tm="100000">
                                          <p:val>
                                            <p:strVal val="#ppt_x"/>
                                          </p:val>
                                        </p:tav>
                                      </p:tavLst>
                                    </p:anim>
                                    <p:anim calcmode="lin" valueType="num">
                                      <p:cBhvr additive="base">
                                        <p:cTn id="18" dur="500" fill="hold"/>
                                        <p:tgtEl>
                                          <p:spTgt spid="67611"/>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000"/>
                            </p:stCondLst>
                            <p:childTnLst>
                              <p:par>
                                <p:cTn id="20" presetID="2" presetClass="entr" presetSubtype="2" fill="hold" grpId="0" nodeType="afterEffect">
                                  <p:stCondLst>
                                    <p:cond delay="0"/>
                                  </p:stCondLst>
                                  <p:childTnLst>
                                    <p:set>
                                      <p:cBhvr>
                                        <p:cTn id="21" dur="1" fill="hold">
                                          <p:stCondLst>
                                            <p:cond delay="0"/>
                                          </p:stCondLst>
                                        </p:cTn>
                                        <p:tgtEl>
                                          <p:spTgt spid="67612"/>
                                        </p:tgtEl>
                                        <p:attrNameLst>
                                          <p:attrName>style.visibility</p:attrName>
                                        </p:attrNameLst>
                                      </p:cBhvr>
                                      <p:to>
                                        <p:strVal val="visible"/>
                                      </p:to>
                                    </p:set>
                                    <p:anim calcmode="lin" valueType="num">
                                      <p:cBhvr additive="base">
                                        <p:cTn id="22" dur="500" fill="hold"/>
                                        <p:tgtEl>
                                          <p:spTgt spid="67612"/>
                                        </p:tgtEl>
                                        <p:attrNameLst>
                                          <p:attrName>ppt_x</p:attrName>
                                        </p:attrNameLst>
                                      </p:cBhvr>
                                      <p:tavLst>
                                        <p:tav tm="0">
                                          <p:val>
                                            <p:strVal val="1+#ppt_w/2"/>
                                          </p:val>
                                        </p:tav>
                                        <p:tav tm="100000">
                                          <p:val>
                                            <p:strVal val="#ppt_x"/>
                                          </p:val>
                                        </p:tav>
                                      </p:tavLst>
                                    </p:anim>
                                    <p:anim calcmode="lin" valueType="num">
                                      <p:cBhvr additive="base">
                                        <p:cTn id="23" dur="500" fill="hold"/>
                                        <p:tgtEl>
                                          <p:spTgt spid="67612"/>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1500"/>
                            </p:stCondLst>
                            <p:childTnLst>
                              <p:par>
                                <p:cTn id="25" presetID="2" presetClass="entr" presetSubtype="2" fill="hold" grpId="0" nodeType="afterEffect">
                                  <p:stCondLst>
                                    <p:cond delay="0"/>
                                  </p:stCondLst>
                                  <p:childTnLst>
                                    <p:set>
                                      <p:cBhvr>
                                        <p:cTn id="26" dur="1" fill="hold">
                                          <p:stCondLst>
                                            <p:cond delay="0"/>
                                          </p:stCondLst>
                                        </p:cTn>
                                        <p:tgtEl>
                                          <p:spTgt spid="67613"/>
                                        </p:tgtEl>
                                        <p:attrNameLst>
                                          <p:attrName>style.visibility</p:attrName>
                                        </p:attrNameLst>
                                      </p:cBhvr>
                                      <p:to>
                                        <p:strVal val="visible"/>
                                      </p:to>
                                    </p:set>
                                    <p:anim calcmode="lin" valueType="num">
                                      <p:cBhvr additive="base">
                                        <p:cTn id="27" dur="500" fill="hold"/>
                                        <p:tgtEl>
                                          <p:spTgt spid="67613"/>
                                        </p:tgtEl>
                                        <p:attrNameLst>
                                          <p:attrName>ppt_x</p:attrName>
                                        </p:attrNameLst>
                                      </p:cBhvr>
                                      <p:tavLst>
                                        <p:tav tm="0">
                                          <p:val>
                                            <p:strVal val="1+#ppt_w/2"/>
                                          </p:val>
                                        </p:tav>
                                        <p:tav tm="100000">
                                          <p:val>
                                            <p:strVal val="#ppt_x"/>
                                          </p:val>
                                        </p:tav>
                                      </p:tavLst>
                                    </p:anim>
                                    <p:anim calcmode="lin" valueType="num">
                                      <p:cBhvr additive="base">
                                        <p:cTn id="28" dur="500" fill="hold"/>
                                        <p:tgtEl>
                                          <p:spTgt spid="67613"/>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2000"/>
                            </p:stCondLst>
                            <p:childTnLst>
                              <p:par>
                                <p:cTn id="30" presetID="2" presetClass="entr" presetSubtype="2" fill="hold" grpId="0" nodeType="afterEffect">
                                  <p:stCondLst>
                                    <p:cond delay="0"/>
                                  </p:stCondLst>
                                  <p:childTnLst>
                                    <p:set>
                                      <p:cBhvr>
                                        <p:cTn id="31" dur="1" fill="hold">
                                          <p:stCondLst>
                                            <p:cond delay="0"/>
                                          </p:stCondLst>
                                        </p:cTn>
                                        <p:tgtEl>
                                          <p:spTgt spid="67614"/>
                                        </p:tgtEl>
                                        <p:attrNameLst>
                                          <p:attrName>style.visibility</p:attrName>
                                        </p:attrNameLst>
                                      </p:cBhvr>
                                      <p:to>
                                        <p:strVal val="visible"/>
                                      </p:to>
                                    </p:set>
                                    <p:anim calcmode="lin" valueType="num">
                                      <p:cBhvr additive="base">
                                        <p:cTn id="32" dur="500" fill="hold"/>
                                        <p:tgtEl>
                                          <p:spTgt spid="67614"/>
                                        </p:tgtEl>
                                        <p:attrNameLst>
                                          <p:attrName>ppt_x</p:attrName>
                                        </p:attrNameLst>
                                      </p:cBhvr>
                                      <p:tavLst>
                                        <p:tav tm="0">
                                          <p:val>
                                            <p:strVal val="1+#ppt_w/2"/>
                                          </p:val>
                                        </p:tav>
                                        <p:tav tm="100000">
                                          <p:val>
                                            <p:strVal val="#ppt_x"/>
                                          </p:val>
                                        </p:tav>
                                      </p:tavLst>
                                    </p:anim>
                                    <p:anim calcmode="lin" valueType="num">
                                      <p:cBhvr additive="base">
                                        <p:cTn id="33" dur="500" fill="hold"/>
                                        <p:tgtEl>
                                          <p:spTgt spid="67614"/>
                                        </p:tgtEl>
                                        <p:attrNameLst>
                                          <p:attrName>ppt_y</p:attrName>
                                        </p:attrNameLst>
                                      </p:cBhvr>
                                      <p:tavLst>
                                        <p:tav tm="0">
                                          <p:val>
                                            <p:strVal val="#ppt_y"/>
                                          </p:val>
                                        </p:tav>
                                        <p:tav tm="100000">
                                          <p:val>
                                            <p:strVal val="#ppt_y"/>
                                          </p:val>
                                        </p:tav>
                                      </p:tavLst>
                                    </p:anim>
                                  </p:childTnLst>
                                </p:cTn>
                              </p:par>
                            </p:childTnLst>
                          </p:cTn>
                        </p:par>
                        <p:par>
                          <p:cTn id="34" fill="hold" nodeType="afterGroup">
                            <p:stCondLst>
                              <p:cond delay="2500"/>
                            </p:stCondLst>
                            <p:childTnLst>
                              <p:par>
                                <p:cTn id="35" presetID="2" presetClass="entr" presetSubtype="2" fill="hold" grpId="0" nodeType="afterEffect">
                                  <p:stCondLst>
                                    <p:cond delay="0"/>
                                  </p:stCondLst>
                                  <p:childTnLst>
                                    <p:set>
                                      <p:cBhvr>
                                        <p:cTn id="36" dur="1" fill="hold">
                                          <p:stCondLst>
                                            <p:cond delay="0"/>
                                          </p:stCondLst>
                                        </p:cTn>
                                        <p:tgtEl>
                                          <p:spTgt spid="67615"/>
                                        </p:tgtEl>
                                        <p:attrNameLst>
                                          <p:attrName>style.visibility</p:attrName>
                                        </p:attrNameLst>
                                      </p:cBhvr>
                                      <p:to>
                                        <p:strVal val="visible"/>
                                      </p:to>
                                    </p:set>
                                    <p:anim calcmode="lin" valueType="num">
                                      <p:cBhvr additive="base">
                                        <p:cTn id="37" dur="500" fill="hold"/>
                                        <p:tgtEl>
                                          <p:spTgt spid="67615"/>
                                        </p:tgtEl>
                                        <p:attrNameLst>
                                          <p:attrName>ppt_x</p:attrName>
                                        </p:attrNameLst>
                                      </p:cBhvr>
                                      <p:tavLst>
                                        <p:tav tm="0">
                                          <p:val>
                                            <p:strVal val="1+#ppt_w/2"/>
                                          </p:val>
                                        </p:tav>
                                        <p:tav tm="100000">
                                          <p:val>
                                            <p:strVal val="#ppt_x"/>
                                          </p:val>
                                        </p:tav>
                                      </p:tavLst>
                                    </p:anim>
                                    <p:anim calcmode="lin" valueType="num">
                                      <p:cBhvr additive="base">
                                        <p:cTn id="38" dur="500" fill="hold"/>
                                        <p:tgtEl>
                                          <p:spTgt spid="676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610" grpId="0"/>
      <p:bldP spid="67611" grpId="0"/>
      <p:bldP spid="67612" grpId="0"/>
      <p:bldP spid="67613" grpId="0"/>
      <p:bldP spid="67614" grpId="0"/>
      <p:bldP spid="67615"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31" name="Rectangle 5"/>
          <p:cNvSpPr>
            <a:spLocks noGrp="1"/>
          </p:cNvSpPr>
          <p:nvPr>
            <p:ph type="title"/>
          </p:nvPr>
        </p:nvSpPr>
        <p:spPr>
          <a:xfrm>
            <a:off x="1738630" y="33655"/>
            <a:ext cx="6388100" cy="609600"/>
          </a:xfrm>
        </p:spPr>
        <p:style>
          <a:lnRef idx="2">
            <a:schemeClr val="dk1"/>
          </a:lnRef>
          <a:fillRef idx="1">
            <a:schemeClr val="lt1"/>
          </a:fillRef>
          <a:effectRef idx="0">
            <a:schemeClr val="dk1"/>
          </a:effectRef>
          <a:fontRef idx="minor">
            <a:schemeClr val="dk1"/>
          </a:fontRef>
        </p:style>
        <p:txBody>
          <a:bodyPr vert="horz" wrap="square" lIns="91440" tIns="45720" rIns="91440" bIns="45720" anchor="ctr" anchorCtr="0">
            <a:normAutofit fontScale="90000"/>
          </a:bodyPr>
          <a:lstStyle/>
          <a:p>
            <a:pPr eaLnBrk="1" hangingPunct="1"/>
            <a:r>
              <a:rPr lang="zh-CN" altLang="en-US">
                <a:solidFill>
                  <a:srgbClr val="000066"/>
                </a:solidFill>
              </a:rPr>
              <a:t>（五）比喻的其他类型</a:t>
            </a:r>
            <a:endParaRPr lang="zh-CN" altLang="en-US">
              <a:solidFill>
                <a:srgbClr val="000066"/>
              </a:solidFill>
            </a:endParaRPr>
          </a:p>
        </p:txBody>
      </p:sp>
      <p:sp>
        <p:nvSpPr>
          <p:cNvPr id="52227" name="Rectangle 3"/>
          <p:cNvSpPr>
            <a:spLocks noGrp="1"/>
          </p:cNvSpPr>
          <p:nvPr>
            <p:ph idx="1"/>
          </p:nvPr>
        </p:nvSpPr>
        <p:spPr>
          <a:xfrm>
            <a:off x="549910" y="3568700"/>
            <a:ext cx="11642090" cy="1863725"/>
          </a:xfrm>
        </p:spPr>
        <p:txBody>
          <a:bodyPr vert="horz" wrap="square" lIns="91440" tIns="45720" rIns="91440" bIns="45720" anchor="t" anchorCtr="0">
            <a:spAutoFit/>
          </a:bodyPr>
          <a:lstStyle/>
          <a:p>
            <a:pPr marL="195580" indent="-195580" eaLnBrk="1" hangingPunct="1">
              <a:lnSpc>
                <a:spcPct val="90000"/>
              </a:lnSpc>
              <a:spcBef>
                <a:spcPct val="0"/>
              </a:spcBef>
              <a:buClr>
                <a:srgbClr val="660066"/>
              </a:buClr>
              <a:buFont typeface="Wingdings" panose="05000000000000000000" pitchFamily="2" charset="2"/>
              <a:buChar char="v"/>
            </a:pP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灿烂的阳光下盛开的</a:t>
            </a:r>
            <a:r>
              <a:rPr lang="zh-CN" altLang="en-US" sz="3200" b="1">
                <a:solidFill>
                  <a:srgbClr val="0000CC"/>
                </a:solidFill>
                <a:latin typeface="楷体" panose="02010609060101010101" pitchFamily="49" charset="-122"/>
                <a:ea typeface="楷体" panose="02010609060101010101" pitchFamily="49" charset="-122"/>
                <a:cs typeface="楷体" panose="02010609060101010101" pitchFamily="49" charset="-122"/>
              </a:rPr>
              <a:t>白花</a:t>
            </a: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就</a:t>
            </a:r>
            <a:r>
              <a:rPr lang="zh-CN" altLang="en-US" sz="3200" b="1">
                <a:solidFill>
                  <a:srgbClr val="0000CC"/>
                </a:solidFill>
                <a:latin typeface="楷体" panose="02010609060101010101" pitchFamily="49" charset="-122"/>
                <a:ea typeface="楷体" panose="02010609060101010101" pitchFamily="49" charset="-122"/>
                <a:cs typeface="楷体" panose="02010609060101010101" pitchFamily="49" charset="-122"/>
              </a:rPr>
              <a:t>是</a:t>
            </a: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您的</a:t>
            </a:r>
            <a:r>
              <a:rPr lang="zh-CN" altLang="en-US" sz="3200" b="1">
                <a:solidFill>
                  <a:srgbClr val="0000CC"/>
                </a:solidFill>
                <a:latin typeface="楷体" panose="02010609060101010101" pitchFamily="49" charset="-122"/>
                <a:ea typeface="楷体" panose="02010609060101010101" pitchFamily="49" charset="-122"/>
                <a:cs typeface="楷体" panose="02010609060101010101" pitchFamily="49" charset="-122"/>
              </a:rPr>
              <a:t>笑容</a:t>
            </a: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，巨大的气锤起落的</a:t>
            </a:r>
            <a:r>
              <a:rPr lang="zh-CN" altLang="en-US" sz="3200" b="1">
                <a:solidFill>
                  <a:srgbClr val="0000CC"/>
                </a:solidFill>
                <a:latin typeface="楷体" panose="02010609060101010101" pitchFamily="49" charset="-122"/>
                <a:ea typeface="楷体" panose="02010609060101010101" pitchFamily="49" charset="-122"/>
                <a:cs typeface="楷体" panose="02010609060101010101" pitchFamily="49" charset="-122"/>
              </a:rPr>
              <a:t>铿锵是</a:t>
            </a: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您的</a:t>
            </a:r>
            <a:r>
              <a:rPr lang="zh-CN" altLang="en-US" sz="3200" b="1">
                <a:solidFill>
                  <a:srgbClr val="0000CC"/>
                </a:solidFill>
                <a:latin typeface="楷体" panose="02010609060101010101" pitchFamily="49" charset="-122"/>
                <a:ea typeface="楷体" panose="02010609060101010101" pitchFamily="49" charset="-122"/>
                <a:cs typeface="楷体" panose="02010609060101010101" pitchFamily="49" charset="-122"/>
              </a:rPr>
              <a:t>声音</a:t>
            </a: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；解放军前进的队列就是您的步伐，葱郁耸立的</a:t>
            </a:r>
            <a:r>
              <a:rPr lang="zh-CN" altLang="en-US" sz="3200" b="1">
                <a:solidFill>
                  <a:srgbClr val="0000CC"/>
                </a:solidFill>
                <a:latin typeface="楷体" panose="02010609060101010101" pitchFamily="49" charset="-122"/>
                <a:ea typeface="楷体" panose="02010609060101010101" pitchFamily="49" charset="-122"/>
                <a:cs typeface="楷体" panose="02010609060101010101" pitchFamily="49" charset="-122"/>
              </a:rPr>
              <a:t>名山</a:t>
            </a: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就</a:t>
            </a:r>
            <a:r>
              <a:rPr lang="zh-CN" altLang="en-US" sz="3200" b="1">
                <a:solidFill>
                  <a:srgbClr val="0000CC"/>
                </a:solidFill>
                <a:latin typeface="楷体" panose="02010609060101010101" pitchFamily="49" charset="-122"/>
                <a:ea typeface="楷体" panose="02010609060101010101" pitchFamily="49" charset="-122"/>
                <a:cs typeface="楷体" panose="02010609060101010101" pitchFamily="49" charset="-122"/>
              </a:rPr>
              <a:t>是</a:t>
            </a: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您的</a:t>
            </a:r>
            <a:r>
              <a:rPr lang="zh-CN" altLang="en-US" sz="3200" b="1">
                <a:solidFill>
                  <a:srgbClr val="0000CC"/>
                </a:solidFill>
                <a:latin typeface="楷体" panose="02010609060101010101" pitchFamily="49" charset="-122"/>
                <a:ea typeface="楷体" panose="02010609060101010101" pitchFamily="49" charset="-122"/>
                <a:cs typeface="楷体" panose="02010609060101010101" pitchFamily="49" charset="-122"/>
              </a:rPr>
              <a:t>身影</a:t>
            </a: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   白桦</a:t>
            </a:r>
            <a:r>
              <a:rPr lang="en-US" altLang="zh-CN" sz="3200" b="1">
                <a:solidFill>
                  <a:srgbClr val="080808"/>
                </a:solidFill>
                <a:latin typeface="楷体" panose="02010609060101010101" pitchFamily="49" charset="-122"/>
                <a:ea typeface="楷体" panose="02010609060101010101" pitchFamily="49" charset="-122"/>
                <a:cs typeface="楷体" panose="02010609060101010101" pitchFamily="49" charset="-122"/>
              </a:rPr>
              <a:t>《</a:t>
            </a: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周总理您在亿万人民心中永生</a:t>
            </a:r>
            <a:r>
              <a:rPr lang="en-US" altLang="zh-CN" sz="3200" b="1">
                <a:solidFill>
                  <a:srgbClr val="080808"/>
                </a:solidFill>
                <a:latin typeface="楷体" panose="02010609060101010101" pitchFamily="49" charset="-122"/>
                <a:ea typeface="楷体" panose="02010609060101010101" pitchFamily="49" charset="-122"/>
                <a:cs typeface="楷体" panose="02010609060101010101" pitchFamily="49" charset="-122"/>
              </a:rPr>
              <a:t>》</a:t>
            </a:r>
            <a:endParaRPr lang="en-US" altLang="zh-CN" sz="3200" b="1">
              <a:solidFill>
                <a:srgbClr val="080808"/>
              </a:solidFill>
              <a:latin typeface="楷体" panose="02010609060101010101" pitchFamily="49" charset="-122"/>
              <a:ea typeface="楷体" panose="02010609060101010101" pitchFamily="49" charset="-122"/>
              <a:cs typeface="楷体" panose="02010609060101010101" pitchFamily="49" charset="-122"/>
            </a:endParaRPr>
          </a:p>
        </p:txBody>
      </p:sp>
      <p:sp>
        <p:nvSpPr>
          <p:cNvPr id="52230" name="Rectangle 6"/>
          <p:cNvSpPr/>
          <p:nvPr/>
        </p:nvSpPr>
        <p:spPr>
          <a:xfrm>
            <a:off x="2166938" y="1143000"/>
            <a:ext cx="1304290" cy="583565"/>
          </a:xfrm>
          <a:prstGeom prst="rect">
            <a:avLst/>
          </a:prstGeom>
          <a:solidFill>
            <a:srgbClr val="99FF33"/>
          </a:solidFill>
          <a:ln w="9525">
            <a:noFill/>
          </a:ln>
        </p:spPr>
        <p:txBody>
          <a:bodyPr wrap="none">
            <a:spAutoFit/>
          </a:bodyPr>
          <a:lstStyle/>
          <a:p>
            <a:pPr>
              <a:spcBef>
                <a:spcPct val="20000"/>
              </a:spcBef>
              <a:buSzPct val="80000"/>
            </a:pPr>
            <a:r>
              <a:rPr lang="en-US" altLang="zh-CN" sz="3200" b="1">
                <a:solidFill>
                  <a:srgbClr val="000066"/>
                </a:solidFill>
                <a:latin typeface="Times New Roman" panose="02020603050405020304" pitchFamily="18" charset="0"/>
                <a:ea typeface="仿宋_GB2312" pitchFamily="1" charset="-122"/>
              </a:rPr>
              <a:t>1.</a:t>
            </a:r>
            <a:r>
              <a:rPr lang="zh-CN" altLang="en-US" sz="3200" b="1">
                <a:solidFill>
                  <a:srgbClr val="000066"/>
                </a:solidFill>
                <a:latin typeface="Times New Roman" panose="02020603050405020304" pitchFamily="18" charset="0"/>
                <a:ea typeface="仿宋_GB2312" pitchFamily="1" charset="-122"/>
              </a:rPr>
              <a:t>倒喻</a:t>
            </a:r>
            <a:endParaRPr lang="zh-CN" altLang="en-US" sz="3200" b="1">
              <a:solidFill>
                <a:srgbClr val="000066"/>
              </a:solidFill>
              <a:latin typeface="Times New Roman" panose="02020603050405020304" pitchFamily="18" charset="0"/>
              <a:ea typeface="仿宋_GB2312" pitchFamily="1" charset="-122"/>
            </a:endParaRPr>
          </a:p>
        </p:txBody>
      </p:sp>
      <p:sp>
        <p:nvSpPr>
          <p:cNvPr id="52231" name="Rectangle 7"/>
          <p:cNvSpPr>
            <a:spLocks noChangeArrowheads="1"/>
          </p:cNvSpPr>
          <p:nvPr/>
        </p:nvSpPr>
        <p:spPr bwMode="auto">
          <a:xfrm>
            <a:off x="4687253" y="1130300"/>
            <a:ext cx="4674235" cy="583565"/>
          </a:xfrm>
          <a:prstGeom prst="rect">
            <a:avLst/>
          </a:prstGeom>
          <a:solidFill>
            <a:srgbClr val="CCCCFF"/>
          </a:solidFill>
          <a:ln w="9525">
            <a:noFill/>
            <a:miter lim="800000"/>
          </a:ln>
          <a:effectLst>
            <a:outerShdw dist="107763" dir="18900000" algn="ctr" rotWithShape="0">
              <a:srgbClr val="99FF33"/>
            </a:outerShdw>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200" b="1" i="0" u="none" strike="noStrike" kern="1200" cap="none" spc="0" normalizeH="0" baseline="0" noProof="0">
                <a:ln>
                  <a:noFill/>
                </a:ln>
                <a:solidFill>
                  <a:srgbClr val="000066"/>
                </a:solidFill>
                <a:effectLst/>
                <a:uLnTx/>
                <a:uFillTx/>
                <a:latin typeface="Times New Roman" panose="02020603050405020304" pitchFamily="18" charset="0"/>
                <a:ea typeface="宋体" panose="02010600030101010101" pitchFamily="2" charset="-122"/>
                <a:cs typeface="+mn-cs"/>
              </a:rPr>
              <a:t>本体和喻体倒过来的比喻</a:t>
            </a:r>
            <a:endParaRPr kumimoji="1" lang="zh-CN" altLang="en-US" sz="3200" b="1" i="0" u="none" strike="noStrike" kern="1200" cap="none" spc="0" normalizeH="0" baseline="0" noProof="0">
              <a:ln>
                <a:noFill/>
              </a:ln>
              <a:solidFill>
                <a:srgbClr val="000066"/>
              </a:solidFill>
              <a:effectLst/>
              <a:uLnTx/>
              <a:uFillTx/>
              <a:latin typeface="Times New Roman" panose="02020603050405020304" pitchFamily="18" charset="0"/>
              <a:ea typeface="宋体" panose="02010600030101010101" pitchFamily="2" charset="-122"/>
              <a:cs typeface="+mn-cs"/>
            </a:endParaRPr>
          </a:p>
        </p:txBody>
      </p:sp>
      <p:sp>
        <p:nvSpPr>
          <p:cNvPr id="52232" name="Rectangle 8"/>
          <p:cNvSpPr/>
          <p:nvPr/>
        </p:nvSpPr>
        <p:spPr>
          <a:xfrm>
            <a:off x="542290" y="2148205"/>
            <a:ext cx="11417935" cy="1420495"/>
          </a:xfrm>
          <a:prstGeom prst="rect">
            <a:avLst/>
          </a:prstGeom>
          <a:noFill/>
          <a:ln w="9525">
            <a:noFill/>
          </a:ln>
        </p:spPr>
        <p:txBody>
          <a:bodyPr wrap="square">
            <a:spAutoFit/>
          </a:bodyPr>
          <a:lstStyle/>
          <a:p>
            <a:pPr marL="195580" indent="-195580">
              <a:lnSpc>
                <a:spcPct val="90000"/>
              </a:lnSpc>
              <a:spcBef>
                <a:spcPct val="50000"/>
              </a:spcBef>
              <a:buClr>
                <a:srgbClr val="660066"/>
              </a:buClr>
              <a:buSzPct val="80000"/>
              <a:buFont typeface="Wingdings" panose="05000000000000000000" pitchFamily="2" charset="2"/>
              <a:buChar char="v"/>
            </a:pP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上海人叫</a:t>
            </a:r>
            <a:r>
              <a:rPr lang="zh-CN" altLang="en-US" sz="3200" b="1">
                <a:solidFill>
                  <a:srgbClr val="0000CC"/>
                </a:solidFill>
                <a:latin typeface="楷体" panose="02010609060101010101" pitchFamily="49" charset="-122"/>
                <a:ea typeface="楷体" panose="02010609060101010101" pitchFamily="49" charset="-122"/>
                <a:cs typeface="楷体" panose="02010609060101010101" pitchFamily="49" charset="-122"/>
              </a:rPr>
              <a:t>小瘪三</a:t>
            </a: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的那种角色，也很</a:t>
            </a:r>
            <a:r>
              <a:rPr lang="zh-CN" altLang="en-US" sz="3200" b="1">
                <a:solidFill>
                  <a:srgbClr val="0000CC"/>
                </a:solidFill>
                <a:latin typeface="楷体" panose="02010609060101010101" pitchFamily="49" charset="-122"/>
                <a:ea typeface="楷体" panose="02010609060101010101" pitchFamily="49" charset="-122"/>
                <a:cs typeface="楷体" panose="02010609060101010101" pitchFamily="49" charset="-122"/>
              </a:rPr>
              <a:t>像</a:t>
            </a: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我们的</a:t>
            </a:r>
            <a:r>
              <a:rPr lang="zh-CN" altLang="en-US" sz="3200" b="1">
                <a:solidFill>
                  <a:srgbClr val="0000CC"/>
                </a:solidFill>
                <a:latin typeface="楷体" panose="02010609060101010101" pitchFamily="49" charset="-122"/>
                <a:ea typeface="楷体" panose="02010609060101010101" pitchFamily="49" charset="-122"/>
                <a:cs typeface="楷体" panose="02010609060101010101" pitchFamily="49" charset="-122"/>
              </a:rPr>
              <a:t>党八股</a:t>
            </a: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，干瘪得很，样子十分难看。                  毛泽东</a:t>
            </a:r>
            <a:r>
              <a:rPr lang="en-US" altLang="zh-CN" sz="3200" b="1">
                <a:solidFill>
                  <a:srgbClr val="080808"/>
                </a:solidFill>
                <a:latin typeface="楷体" panose="02010609060101010101" pitchFamily="49" charset="-122"/>
                <a:ea typeface="楷体" panose="02010609060101010101" pitchFamily="49" charset="-122"/>
                <a:cs typeface="楷体" panose="02010609060101010101" pitchFamily="49" charset="-122"/>
              </a:rPr>
              <a:t>《</a:t>
            </a: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反对党八股</a:t>
            </a:r>
            <a:r>
              <a:rPr lang="en-US" altLang="zh-CN" sz="3200" b="1">
                <a:solidFill>
                  <a:srgbClr val="080808"/>
                </a:solidFill>
                <a:latin typeface="楷体" panose="02010609060101010101" pitchFamily="49" charset="-122"/>
                <a:ea typeface="楷体" panose="02010609060101010101" pitchFamily="49" charset="-122"/>
                <a:cs typeface="楷体" panose="02010609060101010101" pitchFamily="49" charset="-122"/>
              </a:rPr>
              <a:t>》</a:t>
            </a:r>
            <a:endParaRPr lang="en-US" altLang="zh-CN" sz="3200" b="1">
              <a:solidFill>
                <a:srgbClr val="080808"/>
              </a:solidFill>
              <a:latin typeface="楷体" panose="02010609060101010101" pitchFamily="49" charset="-122"/>
              <a:ea typeface="楷体" panose="02010609060101010101" pitchFamily="49" charset="-122"/>
              <a:cs typeface="楷体" panose="02010609060101010101" pitchFamily="49" charset="-122"/>
            </a:endParaRPr>
          </a:p>
        </p:txBody>
      </p:sp>
      <p:sp>
        <p:nvSpPr>
          <p:cNvPr id="12" name="矩形 11"/>
          <p:cNvSpPr/>
          <p:nvPr/>
        </p:nvSpPr>
        <p:spPr>
          <a:xfrm>
            <a:off x="460375" y="5730875"/>
            <a:ext cx="2914015" cy="583565"/>
          </a:xfrm>
          <a:prstGeom prst="rect">
            <a:avLst/>
          </a:prstGeom>
          <a:noFill/>
          <a:ln w="9525">
            <a:noFill/>
          </a:ln>
        </p:spPr>
        <p:txBody>
          <a:bodyPr wrap="none">
            <a:spAutoFit/>
          </a:bodyPr>
          <a:lstStyle/>
          <a:p>
            <a:r>
              <a:rPr lang="en-US" altLang="zh-CN" sz="3200" b="1">
                <a:solidFill>
                  <a:srgbClr val="000000"/>
                </a:solidFill>
                <a:latin typeface="楷体" panose="02010609060101010101" pitchFamily="49" charset="-122"/>
                <a:ea typeface="楷体" panose="02010609060101010101" pitchFamily="49" charset="-122"/>
                <a:cs typeface="楷体" panose="02010609060101010101" pitchFamily="49" charset="-122"/>
              </a:rPr>
              <a:t> </a:t>
            </a:r>
            <a:r>
              <a:rPr lang="zh-CN" altLang="en-US" sz="3200" b="1" spc="150">
                <a:solidFill>
                  <a:srgbClr val="0000CC"/>
                </a:solidFill>
                <a:uFillTx/>
                <a:latin typeface="楷体" panose="02010609060101010101" pitchFamily="49" charset="-122"/>
                <a:ea typeface="楷体" panose="02010609060101010101" pitchFamily="49" charset="-122"/>
                <a:cs typeface="楷体" panose="02010609060101010101" pitchFamily="49" charset="-122"/>
              </a:rPr>
              <a:t>胡萝卜</a:t>
            </a: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似的</a:t>
            </a:r>
            <a:r>
              <a:rPr lang="zh-CN" altLang="en-US" sz="3200" b="1" spc="150">
                <a:solidFill>
                  <a:srgbClr val="0000CC"/>
                </a:solidFill>
                <a:uFillTx/>
                <a:latin typeface="楷体" panose="02010609060101010101" pitchFamily="49" charset="-122"/>
                <a:ea typeface="楷体" panose="02010609060101010101" pitchFamily="49" charset="-122"/>
                <a:cs typeface="楷体" panose="02010609060101010101" pitchFamily="49" charset="-122"/>
              </a:rPr>
              <a:t>腿</a:t>
            </a:r>
            <a:endParaRPr lang="zh-CN" altLang="en-US" sz="3200" b="1" spc="150">
              <a:solidFill>
                <a:srgbClr val="0000CC"/>
              </a:solidFill>
              <a:uFillTx/>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52230"/>
                                        </p:tgtEl>
                                        <p:attrNameLst>
                                          <p:attrName>style.visibility</p:attrName>
                                        </p:attrNameLst>
                                      </p:cBhvr>
                                      <p:to>
                                        <p:strVal val="visible"/>
                                      </p:to>
                                    </p:set>
                                    <p:animEffect transition="in" filter="randombar(vertical)">
                                      <p:cBhvr>
                                        <p:cTn id="7" dur="500"/>
                                        <p:tgtEl>
                                          <p:spTgt spid="52230"/>
                                        </p:tgtEl>
                                      </p:cBhvr>
                                    </p:animEffect>
                                  </p:childTnLst>
                                </p:cTn>
                              </p:par>
                              <p:par>
                                <p:cTn id="8" presetID="14" presetClass="entr" presetSubtype="5" fill="hold" grpId="0" nodeType="withEffect">
                                  <p:stCondLst>
                                    <p:cond delay="0"/>
                                  </p:stCondLst>
                                  <p:childTnLst>
                                    <p:set>
                                      <p:cBhvr>
                                        <p:cTn id="9" dur="1" fill="hold">
                                          <p:stCondLst>
                                            <p:cond delay="0"/>
                                          </p:stCondLst>
                                        </p:cTn>
                                        <p:tgtEl>
                                          <p:spTgt spid="52231"/>
                                        </p:tgtEl>
                                        <p:attrNameLst>
                                          <p:attrName>style.visibility</p:attrName>
                                        </p:attrNameLst>
                                      </p:cBhvr>
                                      <p:to>
                                        <p:strVal val="visible"/>
                                      </p:to>
                                    </p:set>
                                    <p:animEffect transition="in" filter="randombar(vertical)">
                                      <p:cBhvr>
                                        <p:cTn id="10" dur="500"/>
                                        <p:tgtEl>
                                          <p:spTgt spid="52231"/>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14" presetClass="entr" presetSubtype="5" fill="hold" grpId="0" nodeType="clickEffect">
                                  <p:stCondLst>
                                    <p:cond delay="0"/>
                                  </p:stCondLst>
                                  <p:childTnLst>
                                    <p:set>
                                      <p:cBhvr>
                                        <p:cTn id="14" dur="1" fill="hold">
                                          <p:stCondLst>
                                            <p:cond delay="0"/>
                                          </p:stCondLst>
                                        </p:cTn>
                                        <p:tgtEl>
                                          <p:spTgt spid="52232"/>
                                        </p:tgtEl>
                                        <p:attrNameLst>
                                          <p:attrName>style.visibility</p:attrName>
                                        </p:attrNameLst>
                                      </p:cBhvr>
                                      <p:to>
                                        <p:strVal val="visible"/>
                                      </p:to>
                                    </p:set>
                                    <p:animEffect transition="in" filter="randombar(vertical)">
                                      <p:cBhvr>
                                        <p:cTn id="15" dur="500"/>
                                        <p:tgtEl>
                                          <p:spTgt spid="52232"/>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52227">
                                            <p:txEl>
                                              <p:pRg st="0" end="0"/>
                                            </p:txEl>
                                          </p:spTgt>
                                        </p:tgtEl>
                                        <p:attrNameLst>
                                          <p:attrName>style.visibility</p:attrName>
                                        </p:attrNameLst>
                                      </p:cBhvr>
                                      <p:to>
                                        <p:strVal val="visible"/>
                                      </p:to>
                                    </p:set>
                                    <p:animEffect transition="in" filter="blinds(horizontal)">
                                      <p:cBhvr>
                                        <p:cTn id="20" dur="500"/>
                                        <p:tgtEl>
                                          <p:spTgt spid="52227">
                                            <p:txEl>
                                              <p:pRg st="0" end="0"/>
                                            </p:txEl>
                                          </p:spTgt>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build="p"/>
      <p:bldP spid="52230" grpId="0"/>
      <p:bldP spid="52231" grpId="0"/>
      <p:bldP spid="52232" grpId="0"/>
      <p:bldP spid="12" grpId="0"/>
    </p:bldLst>
  </p:timing>
</p:sld>
</file>

<file path=ppt/slides/slide1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4146" name="Rectangle 2"/>
          <p:cNvSpPr>
            <a:spLocks noGrp="1"/>
          </p:cNvSpPr>
          <p:nvPr>
            <p:ph type="title"/>
          </p:nvPr>
        </p:nvSpPr>
        <p:spPr>
          <a:xfrm>
            <a:off x="608400" y="621793"/>
            <a:ext cx="10969200" cy="678815"/>
          </a:xfrm>
        </p:spPr>
        <p:txBody>
          <a:bodyPr wrap="square" lIns="91440" tIns="45720" rIns="91440" bIns="45720" anchor="ctr" anchorCtr="0">
            <a:spAutoFit/>
          </a:bodyPr>
          <a:lstStyle/>
          <a:p>
            <a:pPr eaLnBrk="1" hangingPunct="1"/>
            <a:endParaRPr lang="zh-CN" altLang="zh-CN"/>
          </a:p>
        </p:txBody>
      </p:sp>
      <p:sp>
        <p:nvSpPr>
          <p:cNvPr id="134147" name="Rectangle 3"/>
          <p:cNvSpPr>
            <a:spLocks noGrp="1"/>
          </p:cNvSpPr>
          <p:nvPr>
            <p:ph idx="1"/>
          </p:nvPr>
        </p:nvSpPr>
        <p:spPr>
          <a:xfrm>
            <a:off x="1920875" y="549275"/>
            <a:ext cx="8302625" cy="5473700"/>
          </a:xfrm>
        </p:spPr>
        <p:txBody>
          <a:bodyPr wrap="square" lIns="91440" tIns="45720" rIns="91440" bIns="45720" anchor="t" anchorCtr="0">
            <a:normAutofit lnSpcReduction="10000"/>
          </a:bodyPr>
          <a:lstStyle/>
          <a:p>
            <a:pPr eaLnBrk="1" hangingPunct="1"/>
            <a:r>
              <a:rPr lang="zh-CN" altLang="en-US" b="1">
                <a:effectLst>
                  <a:outerShdw blurRad="38100" dist="38100" dir="2700000">
                    <a:srgbClr val="C0C0C0"/>
                  </a:outerShdw>
                </a:effectLst>
                <a:latin typeface="黑体" panose="02010609060101010101" pitchFamily="49" charset="-122"/>
              </a:rPr>
              <a:t>有人说，运用不同的语言形式可以产生不同的效果，例如：</a:t>
            </a:r>
            <a:r>
              <a:rPr lang="zh-CN" altLang="en-US" b="1" u="sng">
                <a:effectLst>
                  <a:outerShdw blurRad="38100" dist="38100" dir="2700000">
                    <a:srgbClr val="C0C0C0"/>
                  </a:outerShdw>
                </a:effectLst>
                <a:latin typeface="黑体" panose="02010609060101010101" pitchFamily="49" charset="-122"/>
              </a:rPr>
              <a:t>      </a:t>
            </a:r>
            <a:r>
              <a:rPr lang="zh-CN" altLang="en-US" b="1">
                <a:effectLst>
                  <a:outerShdw blurRad="38100" dist="38100" dir="2700000">
                    <a:srgbClr val="C0C0C0"/>
                  </a:outerShdw>
                </a:effectLst>
                <a:latin typeface="黑体" panose="02010609060101010101" pitchFamily="49" charset="-122"/>
              </a:rPr>
              <a:t>，使文句整齐；</a:t>
            </a:r>
            <a:r>
              <a:rPr lang="zh-CN" altLang="en-US" b="1" u="sng">
                <a:effectLst>
                  <a:outerShdw blurRad="38100" dist="38100" dir="2700000">
                    <a:srgbClr val="C0C0C0"/>
                  </a:outerShdw>
                </a:effectLst>
                <a:latin typeface="黑体" panose="02010609060101010101" pitchFamily="49" charset="-122"/>
              </a:rPr>
              <a:t>     </a:t>
            </a:r>
            <a:r>
              <a:rPr lang="zh-CN" altLang="en-US" b="1">
                <a:effectLst>
                  <a:outerShdw blurRad="38100" dist="38100" dir="2700000">
                    <a:srgbClr val="C0C0C0"/>
                  </a:outerShdw>
                </a:effectLst>
                <a:latin typeface="黑体" panose="02010609060101010101" pitchFamily="49" charset="-122"/>
              </a:rPr>
              <a:t>使文章流动；</a:t>
            </a:r>
            <a:r>
              <a:rPr lang="zh-CN" altLang="en-US" b="1" u="sng">
                <a:effectLst>
                  <a:outerShdw blurRad="38100" dist="38100" dir="2700000">
                    <a:srgbClr val="C0C0C0"/>
                  </a:outerShdw>
                </a:effectLst>
                <a:latin typeface="黑体" panose="02010609060101010101" pitchFamily="49" charset="-122"/>
              </a:rPr>
              <a:t>     </a:t>
            </a:r>
            <a:r>
              <a:rPr lang="zh-CN" altLang="en-US" b="1">
                <a:effectLst>
                  <a:outerShdw blurRad="38100" dist="38100" dir="2700000">
                    <a:srgbClr val="C0C0C0"/>
                  </a:outerShdw>
                </a:effectLst>
                <a:latin typeface="黑体" panose="02010609060101010101" pitchFamily="49" charset="-122"/>
              </a:rPr>
              <a:t>使文章增加一泻千里的气势；</a:t>
            </a:r>
            <a:r>
              <a:rPr lang="zh-CN" altLang="en-US" b="1" u="sng">
                <a:effectLst>
                  <a:outerShdw blurRad="38100" dist="38100" dir="2700000">
                    <a:srgbClr val="C0C0C0"/>
                  </a:outerShdw>
                </a:effectLst>
                <a:latin typeface="黑体" panose="02010609060101010101" pitchFamily="49" charset="-122"/>
              </a:rPr>
              <a:t>      </a:t>
            </a:r>
            <a:r>
              <a:rPr lang="zh-CN" altLang="en-US" b="1">
                <a:effectLst>
                  <a:outerShdw blurRad="38100" dist="38100" dir="2700000">
                    <a:srgbClr val="C0C0C0"/>
                  </a:outerShdw>
                </a:effectLst>
                <a:latin typeface="黑体" panose="02010609060101010101" pitchFamily="49" charset="-122"/>
              </a:rPr>
              <a:t>使文章产生一唱三叹的节奏；</a:t>
            </a:r>
            <a:r>
              <a:rPr lang="zh-CN" altLang="en-US" b="1" u="sng">
                <a:effectLst>
                  <a:outerShdw blurRad="38100" dist="38100" dir="2700000">
                    <a:srgbClr val="C0C0C0"/>
                  </a:outerShdw>
                </a:effectLst>
                <a:latin typeface="黑体" panose="02010609060101010101" pitchFamily="49" charset="-122"/>
              </a:rPr>
              <a:t>        </a:t>
            </a:r>
            <a:r>
              <a:rPr lang="zh-CN" altLang="en-US" b="1">
                <a:effectLst>
                  <a:outerShdw blurRad="38100" dist="38100" dir="2700000">
                    <a:srgbClr val="C0C0C0"/>
                  </a:outerShdw>
                </a:effectLst>
                <a:latin typeface="黑体" panose="02010609060101010101" pitchFamily="49" charset="-122"/>
              </a:rPr>
              <a:t>，文章自有活泼之趣，</a:t>
            </a:r>
            <a:r>
              <a:rPr lang="zh-CN" altLang="en-US" b="1" u="sng">
                <a:effectLst>
                  <a:outerShdw blurRad="38100" dist="38100" dir="2700000">
                    <a:srgbClr val="C0C0C0"/>
                  </a:outerShdw>
                </a:effectLst>
                <a:latin typeface="黑体" panose="02010609060101010101" pitchFamily="49" charset="-122"/>
              </a:rPr>
              <a:t>          </a:t>
            </a:r>
            <a:r>
              <a:rPr lang="zh-CN" altLang="en-US" b="1">
                <a:effectLst>
                  <a:outerShdw blurRad="38100" dist="38100" dir="2700000">
                    <a:srgbClr val="C0C0C0"/>
                  </a:outerShdw>
                </a:effectLst>
                <a:latin typeface="黑体" panose="02010609060101010101" pitchFamily="49" charset="-122"/>
              </a:rPr>
              <a:t>，文章会有古雅之风 </a:t>
            </a:r>
            <a:endParaRPr lang="zh-CN" altLang="en-US" b="1">
              <a:effectLst>
                <a:outerShdw blurRad="38100" dist="38100" dir="2700000">
                  <a:srgbClr val="C0C0C0"/>
                </a:outerShdw>
              </a:effectLst>
              <a:latin typeface="黑体" panose="02010609060101010101" pitchFamily="49" charset="-122"/>
            </a:endParaRPr>
          </a:p>
          <a:p>
            <a:pPr eaLnBrk="1" hangingPunct="1"/>
            <a:r>
              <a:rPr lang="zh-CN" altLang="en-US" sz="2400" b="1">
                <a:effectLst>
                  <a:outerShdw blurRad="38100" dist="38100" dir="2700000">
                    <a:srgbClr val="C0C0C0"/>
                  </a:outerShdw>
                </a:effectLst>
                <a:latin typeface="黑体" panose="02010609060101010101" pitchFamily="49" charset="-122"/>
              </a:rPr>
              <a:t> </a:t>
            </a:r>
            <a:r>
              <a:rPr lang="zh-CN" altLang="en-US" sz="2400" b="1">
                <a:solidFill>
                  <a:srgbClr val="002850"/>
                </a:solidFill>
                <a:effectLst>
                  <a:outerShdw blurRad="38100" dist="38100" dir="2700000">
                    <a:srgbClr val="C0C0C0"/>
                  </a:outerShdw>
                </a:effectLst>
                <a:latin typeface="黑体" panose="02010609060101010101" pitchFamily="49" charset="-122"/>
              </a:rPr>
              <a:t>下列各项中填入上文横线上，正确的一项是</a:t>
            </a:r>
            <a:endParaRPr lang="zh-CN" altLang="en-US" sz="2400" b="1">
              <a:solidFill>
                <a:srgbClr val="002850"/>
              </a:solidFill>
              <a:effectLst>
                <a:outerShdw blurRad="38100" dist="38100" dir="2700000">
                  <a:srgbClr val="C0C0C0"/>
                </a:outerShdw>
              </a:effectLst>
              <a:latin typeface="黑体" panose="02010609060101010101" pitchFamily="49" charset="-122"/>
            </a:endParaRPr>
          </a:p>
          <a:p>
            <a:pPr eaLnBrk="1" hangingPunct="1"/>
            <a:r>
              <a:rPr lang="zh-CN" altLang="en-US" sz="2400" b="1">
                <a:effectLst>
                  <a:outerShdw blurRad="38100" dist="38100" dir="2700000">
                    <a:srgbClr val="C0C0C0"/>
                  </a:outerShdw>
                </a:effectLst>
                <a:latin typeface="黑体" panose="02010609060101010101" pitchFamily="49" charset="-122"/>
              </a:rPr>
              <a:t>    </a:t>
            </a:r>
            <a:r>
              <a:rPr lang="en-US" altLang="zh-CN" sz="2400" b="1">
                <a:solidFill>
                  <a:srgbClr val="0000FF"/>
                </a:solidFill>
                <a:effectLst>
                  <a:outerShdw blurRad="38100" dist="38100" dir="2700000">
                    <a:srgbClr val="C0C0C0"/>
                  </a:outerShdw>
                </a:effectLst>
                <a:latin typeface="黑体" panose="02010609060101010101" pitchFamily="49" charset="-122"/>
              </a:rPr>
              <a:t>①</a:t>
            </a:r>
            <a:r>
              <a:rPr lang="zh-CN" altLang="en-US" sz="2400" b="1">
                <a:solidFill>
                  <a:srgbClr val="0000FF"/>
                </a:solidFill>
                <a:effectLst>
                  <a:outerShdw blurRad="38100" dist="38100" dir="2700000">
                    <a:srgbClr val="C0C0C0"/>
                  </a:outerShdw>
                </a:effectLst>
                <a:latin typeface="黑体" panose="02010609060101010101" pitchFamily="49" charset="-122"/>
              </a:rPr>
              <a:t>巧用口语         </a:t>
            </a:r>
            <a:r>
              <a:rPr lang="en-US" altLang="zh-CN" sz="2400" b="1">
                <a:solidFill>
                  <a:srgbClr val="0000FF"/>
                </a:solidFill>
                <a:effectLst>
                  <a:outerShdw blurRad="38100" dist="38100" dir="2700000">
                    <a:srgbClr val="C0C0C0"/>
                  </a:outerShdw>
                </a:effectLst>
                <a:latin typeface="黑体" panose="02010609060101010101" pitchFamily="49" charset="-122"/>
              </a:rPr>
              <a:t>②</a:t>
            </a:r>
            <a:r>
              <a:rPr lang="zh-CN" altLang="en-US" sz="2400" b="1">
                <a:solidFill>
                  <a:srgbClr val="0000FF"/>
                </a:solidFill>
                <a:effectLst>
                  <a:outerShdw blurRad="38100" dist="38100" dir="2700000">
                    <a:srgbClr val="C0C0C0"/>
                  </a:outerShdw>
                </a:effectLst>
                <a:latin typeface="黑体" panose="02010609060101010101" pitchFamily="49" charset="-122"/>
              </a:rPr>
              <a:t>排比    </a:t>
            </a:r>
            <a:endParaRPr lang="zh-CN" altLang="en-US" sz="2400" b="1">
              <a:solidFill>
                <a:srgbClr val="0000FF"/>
              </a:solidFill>
              <a:effectLst>
                <a:outerShdw blurRad="38100" dist="38100" dir="2700000">
                  <a:srgbClr val="C0C0C0"/>
                </a:outerShdw>
              </a:effectLst>
              <a:latin typeface="黑体" panose="02010609060101010101" pitchFamily="49" charset="-122"/>
            </a:endParaRPr>
          </a:p>
          <a:p>
            <a:pPr eaLnBrk="1" hangingPunct="1"/>
            <a:r>
              <a:rPr lang="zh-CN" altLang="en-US" sz="2400" b="1">
                <a:solidFill>
                  <a:srgbClr val="0000FF"/>
                </a:solidFill>
                <a:effectLst>
                  <a:outerShdw blurRad="38100" dist="38100" dir="2700000">
                    <a:srgbClr val="C0C0C0"/>
                  </a:outerShdw>
                </a:effectLst>
                <a:latin typeface="黑体" panose="02010609060101010101" pitchFamily="49" charset="-122"/>
              </a:rPr>
              <a:t>    </a:t>
            </a:r>
            <a:r>
              <a:rPr lang="en-US" altLang="zh-CN" sz="2400" b="1">
                <a:solidFill>
                  <a:srgbClr val="0000FF"/>
                </a:solidFill>
                <a:effectLst>
                  <a:outerShdw blurRad="38100" dist="38100" dir="2700000">
                    <a:srgbClr val="C0C0C0"/>
                  </a:outerShdw>
                </a:effectLst>
                <a:latin typeface="黑体" panose="02010609060101010101" pitchFamily="49" charset="-122"/>
              </a:rPr>
              <a:t>③</a:t>
            </a:r>
            <a:r>
              <a:rPr lang="zh-CN" altLang="en-US" sz="2400" b="1">
                <a:solidFill>
                  <a:srgbClr val="0000FF"/>
                </a:solidFill>
                <a:effectLst>
                  <a:outerShdw blurRad="38100" dist="38100" dir="2700000">
                    <a:srgbClr val="C0C0C0"/>
                  </a:outerShdw>
                </a:effectLst>
                <a:latin typeface="黑体" panose="02010609060101010101" pitchFamily="49" charset="-122"/>
              </a:rPr>
              <a:t>多用些文言成分   </a:t>
            </a:r>
            <a:r>
              <a:rPr lang="en-US" altLang="zh-CN" sz="2400" b="1">
                <a:solidFill>
                  <a:srgbClr val="0000FF"/>
                </a:solidFill>
                <a:effectLst>
                  <a:outerShdw blurRad="38100" dist="38100" dir="2700000">
                    <a:srgbClr val="C0C0C0"/>
                  </a:outerShdw>
                </a:effectLst>
                <a:latin typeface="黑体" panose="02010609060101010101" pitchFamily="49" charset="-122"/>
              </a:rPr>
              <a:t>④</a:t>
            </a:r>
            <a:r>
              <a:rPr lang="zh-CN" altLang="en-US" sz="2400" b="1">
                <a:solidFill>
                  <a:srgbClr val="0000FF"/>
                </a:solidFill>
                <a:effectLst>
                  <a:outerShdw blurRad="38100" dist="38100" dir="2700000">
                    <a:srgbClr val="C0C0C0"/>
                  </a:outerShdw>
                </a:effectLst>
                <a:latin typeface="黑体" panose="02010609060101010101" pitchFamily="49" charset="-122"/>
              </a:rPr>
              <a:t>散句 </a:t>
            </a:r>
            <a:endParaRPr lang="zh-CN" altLang="en-US" sz="2400" b="1">
              <a:solidFill>
                <a:srgbClr val="0000FF"/>
              </a:solidFill>
              <a:effectLst>
                <a:outerShdw blurRad="38100" dist="38100" dir="2700000">
                  <a:srgbClr val="C0C0C0"/>
                </a:outerShdw>
              </a:effectLst>
              <a:latin typeface="黑体" panose="02010609060101010101" pitchFamily="49" charset="-122"/>
            </a:endParaRPr>
          </a:p>
          <a:p>
            <a:pPr eaLnBrk="1" hangingPunct="1"/>
            <a:r>
              <a:rPr lang="zh-CN" altLang="en-US" sz="2400" b="1">
                <a:solidFill>
                  <a:srgbClr val="0000FF"/>
                </a:solidFill>
                <a:effectLst>
                  <a:outerShdw blurRad="38100" dist="38100" dir="2700000">
                    <a:srgbClr val="C0C0C0"/>
                  </a:outerShdw>
                </a:effectLst>
                <a:latin typeface="黑体" panose="02010609060101010101" pitchFamily="49" charset="-122"/>
              </a:rPr>
              <a:t>    </a:t>
            </a:r>
            <a:r>
              <a:rPr lang="en-US" altLang="zh-CN" sz="2400" b="1">
                <a:solidFill>
                  <a:srgbClr val="0000FF"/>
                </a:solidFill>
                <a:effectLst>
                  <a:outerShdw blurRad="38100" dist="38100" dir="2700000">
                    <a:srgbClr val="C0C0C0"/>
                  </a:outerShdw>
                </a:effectLst>
                <a:latin typeface="黑体" panose="02010609060101010101" pitchFamily="49" charset="-122"/>
              </a:rPr>
              <a:t>⑤</a:t>
            </a:r>
            <a:r>
              <a:rPr lang="zh-CN" altLang="en-US" sz="2400" b="1">
                <a:solidFill>
                  <a:srgbClr val="0000FF"/>
                </a:solidFill>
                <a:effectLst>
                  <a:outerShdw blurRad="38100" dist="38100" dir="2700000">
                    <a:srgbClr val="C0C0C0"/>
                  </a:outerShdw>
                </a:effectLst>
                <a:latin typeface="黑体" panose="02010609060101010101" pitchFamily="49" charset="-122"/>
              </a:rPr>
              <a:t>偶句             </a:t>
            </a:r>
            <a:r>
              <a:rPr lang="en-US" altLang="zh-CN" sz="2400" b="1">
                <a:solidFill>
                  <a:srgbClr val="0000FF"/>
                </a:solidFill>
                <a:effectLst>
                  <a:outerShdw blurRad="38100" dist="38100" dir="2700000">
                    <a:srgbClr val="C0C0C0"/>
                  </a:outerShdw>
                </a:effectLst>
                <a:latin typeface="黑体" panose="02010609060101010101" pitchFamily="49" charset="-122"/>
              </a:rPr>
              <a:t>⑥</a:t>
            </a:r>
            <a:r>
              <a:rPr lang="zh-CN" altLang="en-US" sz="2400" b="1">
                <a:solidFill>
                  <a:srgbClr val="0000FF"/>
                </a:solidFill>
                <a:effectLst>
                  <a:outerShdw blurRad="38100" dist="38100" dir="2700000">
                    <a:srgbClr val="C0C0C0"/>
                  </a:outerShdw>
                </a:effectLst>
                <a:latin typeface="黑体" panose="02010609060101010101" pitchFamily="49" charset="-122"/>
              </a:rPr>
              <a:t>反复</a:t>
            </a:r>
            <a:endParaRPr lang="zh-CN" altLang="en-US" sz="2400" b="1">
              <a:solidFill>
                <a:srgbClr val="0000FF"/>
              </a:solidFill>
              <a:effectLst>
                <a:outerShdw blurRad="38100" dist="38100" dir="2700000">
                  <a:srgbClr val="C0C0C0"/>
                </a:outerShdw>
              </a:effectLst>
              <a:latin typeface="黑体" panose="02010609060101010101" pitchFamily="49" charset="-122"/>
            </a:endParaRPr>
          </a:p>
          <a:p>
            <a:pPr eaLnBrk="1" hangingPunct="1"/>
            <a:endParaRPr lang="zh-CN" altLang="en-US" sz="2400" b="1">
              <a:solidFill>
                <a:srgbClr val="0000FF"/>
              </a:solidFill>
              <a:effectLst>
                <a:outerShdw blurRad="38100" dist="38100" dir="2700000">
                  <a:srgbClr val="C0C0C0"/>
                </a:outerShdw>
              </a:effectLst>
              <a:latin typeface="黑体" panose="02010609060101010101" pitchFamily="49" charset="-122"/>
            </a:endParaRPr>
          </a:p>
          <a:p>
            <a:pPr eaLnBrk="1" hangingPunct="1"/>
            <a:r>
              <a:rPr lang="zh-CN" altLang="en-US" b="1">
                <a:effectLst>
                  <a:outerShdw blurRad="38100" dist="38100" dir="2700000">
                    <a:srgbClr val="C0C0C0"/>
                  </a:outerShdw>
                </a:effectLst>
                <a:latin typeface="黑体" panose="02010609060101010101" pitchFamily="49" charset="-122"/>
              </a:rPr>
              <a:t> </a:t>
            </a:r>
            <a:r>
              <a:rPr lang="zh-CN" altLang="zh-CN" b="1">
                <a:effectLst>
                  <a:outerShdw blurRad="38100" dist="38100" dir="2700000">
                    <a:srgbClr val="C0C0C0"/>
                  </a:outerShdw>
                </a:effectLst>
                <a:latin typeface="黑体" panose="02010609060101010101" pitchFamily="49" charset="-122"/>
              </a:rPr>
              <a:t>A.  ②③⑤①⑥④     B.  ⑤③④⑥①②</a:t>
            </a:r>
            <a:endParaRPr lang="zh-CN" altLang="zh-CN" b="1">
              <a:effectLst>
                <a:outerShdw blurRad="38100" dist="38100" dir="2700000">
                  <a:srgbClr val="C0C0C0"/>
                </a:outerShdw>
              </a:effectLst>
              <a:latin typeface="黑体" panose="02010609060101010101" pitchFamily="49" charset="-122"/>
            </a:endParaRPr>
          </a:p>
          <a:p>
            <a:pPr eaLnBrk="1" hangingPunct="1"/>
            <a:r>
              <a:rPr lang="zh-CN" altLang="zh-CN" b="1">
                <a:effectLst>
                  <a:outerShdw blurRad="38100" dist="38100" dir="2700000">
                    <a:srgbClr val="C0C0C0"/>
                  </a:outerShdw>
                </a:effectLst>
                <a:latin typeface="黑体" panose="02010609060101010101" pitchFamily="49" charset="-122"/>
              </a:rPr>
              <a:t>   C.  ②④⑤①⑥③     D.  ⑤④②⑥①③</a:t>
            </a:r>
            <a:endParaRPr lang="zh-CN" altLang="zh-CN" b="1">
              <a:effectLst>
                <a:outerShdw blurRad="38100" dist="38100" dir="2700000">
                  <a:srgbClr val="C0C0C0"/>
                </a:outerShdw>
              </a:effectLst>
              <a:latin typeface="黑体" panose="02010609060101010101" pitchFamily="49" charset="-122"/>
            </a:endParaRPr>
          </a:p>
          <a:p>
            <a:pPr eaLnBrk="1" hangingPunct="1"/>
            <a:endParaRPr lang="zh-CN" altLang="zh-CN" sz="2400" b="1">
              <a:solidFill>
                <a:srgbClr val="0000FF"/>
              </a:solidFill>
              <a:effectLst>
                <a:outerShdw blurRad="38100" dist="38100" dir="2700000">
                  <a:srgbClr val="C0C0C0"/>
                </a:outerShdw>
              </a:effectLst>
              <a:latin typeface="黑体" panose="02010609060101010101" pitchFamily="49" charset="-122"/>
            </a:endParaRPr>
          </a:p>
        </p:txBody>
      </p:sp>
      <p:sp>
        <p:nvSpPr>
          <p:cNvPr id="134148" name="Rectangle 4"/>
          <p:cNvSpPr/>
          <p:nvPr/>
        </p:nvSpPr>
        <p:spPr>
          <a:xfrm>
            <a:off x="6096000" y="5229225"/>
            <a:ext cx="684530" cy="1198880"/>
          </a:xfrm>
          <a:prstGeom prst="rect">
            <a:avLst/>
          </a:prstGeom>
          <a:noFill/>
          <a:ln w="9525">
            <a:noFill/>
          </a:ln>
        </p:spPr>
        <p:txBody>
          <a:bodyPr wrap="none">
            <a:spAutoFit/>
          </a:bodyPr>
          <a:lstStyle/>
          <a:p>
            <a:r>
              <a:rPr lang="zh-CN" altLang="zh-CN" sz="7200" b="1">
                <a:solidFill>
                  <a:srgbClr val="FF3300"/>
                </a:solidFill>
              </a:rPr>
              <a:t>√</a:t>
            </a:r>
            <a:endParaRPr lang="zh-CN" altLang="zh-CN" sz="7200" b="1">
              <a:solidFill>
                <a:srgbClr val="FF3300"/>
              </a:solidFill>
            </a:endParaRPr>
          </a:p>
        </p:txBody>
      </p:sp>
      <p:pic>
        <p:nvPicPr>
          <p:cNvPr id="134149" name="New picture"/>
          <p:cNvPicPr>
            <a:picLocks noChangeAspect="1"/>
          </p:cNvPicPr>
          <p:nvPr/>
        </p:nvPicPr>
        <p:blipFill>
          <a:blip r:embed="rId2"/>
          <a:stretch>
            <a:fillRect/>
          </a:stretch>
        </p:blipFill>
        <p:spPr>
          <a:xfrm>
            <a:off x="13487400" y="10858500"/>
            <a:ext cx="342900" cy="2667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4148"/>
                                        </p:tgtEl>
                                        <p:attrNameLst>
                                          <p:attrName>style.visibility</p:attrName>
                                        </p:attrNameLst>
                                      </p:cBhvr>
                                      <p:to>
                                        <p:strVal val="visible"/>
                                      </p:to>
                                    </p:set>
                                    <p:animEffect transition="in" filter="blinds(horizontal)">
                                      <p:cBhvr>
                                        <p:cTn id="7" dur="500" fill="hold"/>
                                        <p:tgtEl>
                                          <p:spTgt spid="134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48" grpId="0"/>
    </p:bldLst>
  </p:timing>
</p:sld>
</file>

<file path=ppt/slides/slide1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16230" y="50165"/>
            <a:ext cx="10867390" cy="647700"/>
          </a:xfrm>
        </p:spPr>
        <p:txBody>
          <a:bodyPr/>
          <a:lstStyle/>
          <a:p>
            <a:pPr algn="l"/>
            <a:r>
              <a:rPr lang="zh-CN" altLang="en-US" sz="4800">
                <a:solidFill>
                  <a:srgbClr val="FF0000"/>
                </a:solidFill>
              </a:rPr>
              <a:t>评</a:t>
            </a:r>
            <a:r>
              <a:rPr lang="zh-CN" altLang="en-US" sz="3600">
                <a:solidFill>
                  <a:srgbClr val="FF0000"/>
                </a:solidFill>
              </a:rPr>
              <a:t>（</a:t>
            </a:r>
            <a:r>
              <a:rPr lang="en-US" altLang="zh-CN" sz="3600">
                <a:solidFill>
                  <a:srgbClr val="FF0000"/>
                </a:solidFill>
              </a:rPr>
              <a:t>9</a:t>
            </a:r>
            <a:r>
              <a:rPr sz="3600">
                <a:solidFill>
                  <a:srgbClr val="FF0000"/>
                </a:solidFill>
              </a:rPr>
              <a:t>分钟）    </a:t>
            </a:r>
            <a:r>
              <a:rPr sz="3600">
                <a:solidFill>
                  <a:srgbClr val="FF0000"/>
                </a:solidFill>
                <a:sym typeface="+mn-ea"/>
              </a:rPr>
              <a:t>总结：高考中涉及到修辞的题型</a:t>
            </a:r>
            <a:endParaRPr lang="zh-CN" altLang="en-US" sz="3600">
              <a:solidFill>
                <a:srgbClr val="FF0000"/>
              </a:solidFill>
            </a:endParaRPr>
          </a:p>
        </p:txBody>
      </p:sp>
      <p:sp>
        <p:nvSpPr>
          <p:cNvPr id="3" name="内容占位符 2"/>
          <p:cNvSpPr>
            <a:spLocks noGrp="1"/>
          </p:cNvSpPr>
          <p:nvPr>
            <p:ph idx="1"/>
          </p:nvPr>
        </p:nvSpPr>
        <p:spPr>
          <a:xfrm>
            <a:off x="181610" y="908050"/>
            <a:ext cx="12086590" cy="5041265"/>
          </a:xfrm>
        </p:spPr>
        <p:txBody>
          <a:bodyPr/>
          <a:lstStyle/>
          <a:p>
            <a:pPr>
              <a:lnSpc>
                <a:spcPct val="100000"/>
              </a:lnSpc>
            </a:pPr>
            <a:r>
              <a:rPr lang="en-US" altLang="zh-CN" sz="3200" b="1"/>
              <a:t>1</a:t>
            </a:r>
            <a:r>
              <a:rPr sz="3200" b="1"/>
              <a:t>、语言文字运用题中的</a:t>
            </a:r>
            <a:r>
              <a:rPr sz="3200" b="1">
                <a:solidFill>
                  <a:srgbClr val="0070C0"/>
                </a:solidFill>
              </a:rPr>
              <a:t>改写、仿写</a:t>
            </a:r>
            <a:endParaRPr sz="3200" b="1"/>
          </a:p>
          <a:p>
            <a:pPr>
              <a:lnSpc>
                <a:spcPct val="100000"/>
              </a:lnSpc>
            </a:pPr>
            <a:r>
              <a:rPr lang="en-US" altLang="zh-CN" sz="3200" b="1"/>
              <a:t>2</a:t>
            </a:r>
            <a:r>
              <a:rPr sz="3200" b="1"/>
              <a:t>、现代文阅读题中的</a:t>
            </a:r>
            <a:r>
              <a:rPr sz="3200" b="1">
                <a:solidFill>
                  <a:srgbClr val="0070C0"/>
                </a:solidFill>
              </a:rPr>
              <a:t>理解句子</a:t>
            </a:r>
            <a:r>
              <a:rPr sz="3200" b="1"/>
              <a:t>和</a:t>
            </a:r>
            <a:r>
              <a:rPr sz="3200" b="1">
                <a:solidFill>
                  <a:srgbClr val="0070C0"/>
                </a:solidFill>
              </a:rPr>
              <a:t>手法</a:t>
            </a:r>
            <a:endParaRPr sz="3200" b="1">
              <a:solidFill>
                <a:srgbClr val="0070C0"/>
              </a:solidFill>
            </a:endParaRPr>
          </a:p>
          <a:p>
            <a:pPr>
              <a:lnSpc>
                <a:spcPct val="100000"/>
              </a:lnSpc>
            </a:pPr>
            <a:r>
              <a:rPr lang="en-US" altLang="zh-CN" sz="3200" b="1"/>
              <a:t>3</a:t>
            </a:r>
            <a:r>
              <a:rPr sz="3200" b="1"/>
              <a:t>、诗歌鉴赏中的</a:t>
            </a:r>
            <a:r>
              <a:rPr sz="3200" b="1">
                <a:solidFill>
                  <a:srgbClr val="0070C0"/>
                </a:solidFill>
              </a:rPr>
              <a:t>炼字</a:t>
            </a:r>
            <a:r>
              <a:rPr sz="3200" b="1"/>
              <a:t>手法       </a:t>
            </a:r>
            <a:r>
              <a:rPr lang="en-US" altLang="zh-CN" sz="3200" b="1"/>
              <a:t>4</a:t>
            </a:r>
            <a:r>
              <a:rPr sz="3200" b="1"/>
              <a:t>、</a:t>
            </a:r>
            <a:r>
              <a:rPr sz="3200" b="1">
                <a:solidFill>
                  <a:srgbClr val="0070C0"/>
                </a:solidFill>
              </a:rPr>
              <a:t>写作</a:t>
            </a:r>
            <a:endParaRPr lang="zh-CN" altLang="en-US" sz="3200" b="1"/>
          </a:p>
          <a:p>
            <a:pPr>
              <a:lnSpc>
                <a:spcPct val="100000"/>
              </a:lnSpc>
            </a:pPr>
            <a:r>
              <a:rPr lang="zh-CN" altLang="en-US" sz="3200" b="1">
                <a:solidFill>
                  <a:srgbClr val="FF0000"/>
                </a:solidFill>
              </a:rPr>
              <a:t>应对策略：</a:t>
            </a:r>
            <a:endParaRPr lang="zh-CN" altLang="en-US" sz="3200" b="1">
              <a:solidFill>
                <a:srgbClr val="FF0000"/>
              </a:solidFill>
            </a:endParaRPr>
          </a:p>
          <a:p>
            <a:pPr>
              <a:lnSpc>
                <a:spcPct val="100000"/>
              </a:lnSpc>
            </a:pPr>
            <a:r>
              <a:rPr lang="zh-CN" altLang="en-US" sz="3200" b="1"/>
              <a:t>1、</a:t>
            </a:r>
            <a:r>
              <a:rPr lang="zh-CN" altLang="en-US" sz="3200" b="1">
                <a:solidFill>
                  <a:srgbClr val="0070C0"/>
                </a:solidFill>
              </a:rPr>
              <a:t>认真审题</a:t>
            </a:r>
            <a:r>
              <a:rPr lang="zh-CN" altLang="en-US" sz="3200" b="1"/>
              <a:t>，弄清题目的</a:t>
            </a:r>
            <a:r>
              <a:rPr lang="zh-CN" altLang="en-US" sz="3200" b="1">
                <a:solidFill>
                  <a:srgbClr val="FF0000"/>
                </a:solidFill>
              </a:rPr>
              <a:t>显性要求</a:t>
            </a:r>
            <a:r>
              <a:rPr lang="zh-CN" altLang="en-US" sz="3200" b="1"/>
              <a:t>和</a:t>
            </a:r>
            <a:r>
              <a:rPr lang="zh-CN" altLang="en-US" sz="3200" b="1">
                <a:solidFill>
                  <a:srgbClr val="FF0000"/>
                </a:solidFill>
              </a:rPr>
              <a:t>隐性要求</a:t>
            </a:r>
            <a:r>
              <a:rPr lang="zh-CN" altLang="en-US" sz="3200" b="1"/>
              <a:t>；</a:t>
            </a:r>
            <a:endParaRPr lang="zh-CN" altLang="en-US" sz="3200" b="1"/>
          </a:p>
          <a:p>
            <a:pPr>
              <a:lnSpc>
                <a:spcPct val="100000"/>
              </a:lnSpc>
            </a:pPr>
            <a:r>
              <a:rPr lang="zh-CN" altLang="en-US" sz="3200" b="1"/>
              <a:t>2、</a:t>
            </a:r>
            <a:r>
              <a:rPr lang="zh-CN" altLang="en-US" sz="3200" b="1">
                <a:solidFill>
                  <a:srgbClr val="0070C0"/>
                </a:solidFill>
              </a:rPr>
              <a:t>仔细辨别</a:t>
            </a:r>
            <a:r>
              <a:rPr lang="zh-CN" altLang="en-US" sz="3200" b="1"/>
              <a:t>，联系上下文了解修辞在语境中的</a:t>
            </a:r>
            <a:r>
              <a:rPr lang="zh-CN" altLang="en-US" sz="3200" b="1">
                <a:solidFill>
                  <a:srgbClr val="FF0000"/>
                </a:solidFill>
              </a:rPr>
              <a:t>表达</a:t>
            </a:r>
            <a:r>
              <a:rPr lang="zh-CN" altLang="en-US" sz="3200" b="1"/>
              <a:t>作用；</a:t>
            </a:r>
            <a:endParaRPr lang="zh-CN" altLang="en-US" sz="3200" b="1"/>
          </a:p>
          <a:p>
            <a:pPr>
              <a:lnSpc>
                <a:spcPct val="100000"/>
              </a:lnSpc>
            </a:pPr>
            <a:r>
              <a:rPr lang="zh-CN" altLang="en-US" sz="3200" b="1"/>
              <a:t>3、</a:t>
            </a:r>
            <a:r>
              <a:rPr lang="zh-CN" altLang="en-US" sz="3200" b="1">
                <a:solidFill>
                  <a:srgbClr val="0070C0"/>
                </a:solidFill>
              </a:rPr>
              <a:t>答题全面</a:t>
            </a:r>
            <a:r>
              <a:rPr lang="zh-CN" altLang="en-US" sz="3200" b="1"/>
              <a:t>，</a:t>
            </a:r>
            <a:r>
              <a:rPr lang="zh-CN" altLang="en-US" sz="3200" b="1" smtClean="0"/>
              <a:t>表述</a:t>
            </a:r>
            <a:r>
              <a:rPr lang="zh-CN" altLang="en-US" sz="3200" b="1" smtClean="0">
                <a:solidFill>
                  <a:srgbClr val="FF0000"/>
                </a:solidFill>
              </a:rPr>
              <a:t>清楚明白</a:t>
            </a:r>
            <a:r>
              <a:rPr lang="zh-CN" altLang="en-US" sz="3200" b="1" smtClean="0"/>
              <a:t>，</a:t>
            </a:r>
            <a:r>
              <a:rPr lang="zh-CN" altLang="en-US" sz="3200" b="1"/>
              <a:t>熟练运用修辞提高语言表达能力；</a:t>
            </a:r>
            <a:endParaRPr lang="zh-CN" altLang="en-US" sz="3200" b="1"/>
          </a:p>
          <a:p>
            <a:pPr>
              <a:lnSpc>
                <a:spcPct val="100000"/>
              </a:lnSpc>
            </a:pPr>
            <a:r>
              <a:rPr lang="zh-CN" altLang="en-US" sz="3200" b="1"/>
              <a:t>4、</a:t>
            </a:r>
            <a:r>
              <a:rPr sz="3200" b="1" smtClean="0">
                <a:solidFill>
                  <a:srgbClr val="0070C0"/>
                </a:solidFill>
                <a:latin typeface="微软雅黑" panose="020b0503020204020204" pitchFamily="34" charset="-122"/>
                <a:ea typeface="微软雅黑" panose="020b0503020204020204" pitchFamily="34" charset="-122"/>
                <a:sym typeface="+mn-ea"/>
              </a:rPr>
              <a:t>多阅读</a:t>
            </a:r>
            <a:r>
              <a:rPr sz="3200" b="1" smtClean="0">
                <a:latin typeface="微软雅黑" panose="020b0503020204020204" pitchFamily="34" charset="-122"/>
                <a:ea typeface="微软雅黑" panose="020b0503020204020204" pitchFamily="34" charset="-122"/>
                <a:sym typeface="+mn-ea"/>
              </a:rPr>
              <a:t>，向经典美文学习表达；</a:t>
            </a:r>
            <a:r>
              <a:rPr sz="3200" b="1" smtClean="0">
                <a:solidFill>
                  <a:srgbClr val="0070C0"/>
                </a:solidFill>
                <a:latin typeface="微软雅黑" panose="020b0503020204020204" pitchFamily="34" charset="-122"/>
                <a:ea typeface="微软雅黑" panose="020b0503020204020204" pitchFamily="34" charset="-122"/>
                <a:sym typeface="+mn-ea"/>
              </a:rPr>
              <a:t>关注</a:t>
            </a:r>
            <a:r>
              <a:rPr sz="3200" b="1">
                <a:solidFill>
                  <a:srgbClr val="0070C0"/>
                </a:solidFill>
                <a:latin typeface="微软雅黑" panose="020b0503020204020204" pitchFamily="34" charset="-122"/>
                <a:ea typeface="微软雅黑" panose="020b0503020204020204" pitchFamily="34" charset="-122"/>
                <a:sym typeface="+mn-ea"/>
              </a:rPr>
              <a:t>热点</a:t>
            </a:r>
            <a:r>
              <a:rPr sz="3200" b="1">
                <a:latin typeface="微软雅黑" panose="020b0503020204020204" pitchFamily="34" charset="-122"/>
                <a:ea typeface="微软雅黑" panose="020b0503020204020204" pitchFamily="34" charset="-122"/>
                <a:sym typeface="+mn-ea"/>
              </a:rPr>
              <a:t>，树立大语文生活观</a:t>
            </a:r>
            <a:r>
              <a:rPr sz="3200" b="1">
                <a:sym typeface="+mn-ea"/>
              </a:rPr>
              <a:t>。</a:t>
            </a:r>
            <a:endParaRPr lang="zh-CN" altLang="en-US" sz="3200" b="1"/>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additive="base">
                                        <p:cTn id="3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 calcmode="lin" valueType="num">
                                      <p:cBhvr additive="base">
                                        <p:cTn id="3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92213" y="172692"/>
            <a:ext cx="2769352" cy="648000"/>
          </a:xfrm>
        </p:spPr>
        <p:txBody>
          <a:bodyPr/>
          <a:lstStyle/>
          <a:p>
            <a:r>
              <a:rPr altLang="en-US" sz="5400" b="1">
                <a:solidFill>
                  <a:srgbClr val="FF0000"/>
                </a:solidFill>
              </a:rPr>
              <a:t>评</a:t>
            </a:r>
            <a:endParaRPr lang="zh-CN" altLang="en-US" sz="5400" b="1">
              <a:solidFill>
                <a:srgbClr val="FF0000"/>
              </a:solidFill>
            </a:endParaRPr>
          </a:p>
        </p:txBody>
      </p:sp>
      <p:sp>
        <p:nvSpPr>
          <p:cNvPr id="3" name="内容占位符 2"/>
          <p:cNvSpPr>
            <a:spLocks noGrp="1"/>
          </p:cNvSpPr>
          <p:nvPr>
            <p:ph idx="1"/>
          </p:nvPr>
        </p:nvSpPr>
        <p:spPr>
          <a:xfrm>
            <a:off x="227268" y="582716"/>
            <a:ext cx="11737075" cy="6305802"/>
          </a:xfrm>
        </p:spPr>
        <p:txBody>
          <a:bodyPr>
            <a:normAutofit lnSpcReduction="10000"/>
          </a:bodyPr>
          <a:lstStyle/>
          <a:p>
            <a:pPr algn="ctr">
              <a:buNone/>
            </a:pPr>
            <a:r>
              <a:rPr sz="3200" b="1" smtClean="0"/>
              <a:t>         </a:t>
            </a:r>
            <a:r>
              <a:rPr sz="2800" b="1" smtClean="0">
                <a:latin typeface="微软雅黑" panose="020b0503020204020204" pitchFamily="34" charset="-122"/>
                <a:ea typeface="微软雅黑" panose="020b0503020204020204" pitchFamily="34" charset="-122"/>
              </a:rPr>
              <a:t>兰溪棹歌</a:t>
            </a:r>
            <a:r>
              <a:rPr sz="2800" b="1" baseline="30000" smtClean="0">
                <a:latin typeface="微软雅黑" panose="020b0503020204020204" pitchFamily="34" charset="-122"/>
                <a:ea typeface="微软雅黑" panose="020b0503020204020204" pitchFamily="34" charset="-122"/>
              </a:rPr>
              <a:t>⑴  戴叔伦</a:t>
            </a:r>
            <a:endParaRPr sz="2800" b="1" smtClean="0">
              <a:latin typeface="微软雅黑" panose="020b0503020204020204" pitchFamily="34" charset="-122"/>
              <a:ea typeface="微软雅黑" panose="020b0503020204020204" pitchFamily="34" charset="-122"/>
            </a:endParaRPr>
          </a:p>
          <a:p>
            <a:pPr algn="ctr">
              <a:buNone/>
            </a:pPr>
            <a:r>
              <a:rPr sz="2800" b="1" smtClean="0">
                <a:latin typeface="微软雅黑" panose="020b0503020204020204" pitchFamily="34" charset="-122"/>
                <a:ea typeface="微软雅黑" panose="020b0503020204020204" pitchFamily="34" charset="-122"/>
              </a:rPr>
              <a:t>     凉月如眉挂柳湾，越中山色镜中看。</a:t>
            </a:r>
            <a:endParaRPr sz="2800" b="1" smtClean="0">
              <a:latin typeface="微软雅黑" panose="020b0503020204020204" pitchFamily="34" charset="-122"/>
              <a:ea typeface="微软雅黑" panose="020b0503020204020204" pitchFamily="34" charset="-122"/>
            </a:endParaRPr>
          </a:p>
          <a:p>
            <a:pPr algn="ctr">
              <a:buNone/>
            </a:pPr>
            <a:r>
              <a:rPr sz="2800" b="1" smtClean="0">
                <a:latin typeface="微软雅黑" panose="020b0503020204020204" pitchFamily="34" charset="-122"/>
                <a:ea typeface="微软雅黑" panose="020b0503020204020204" pitchFamily="34" charset="-122"/>
              </a:rPr>
              <a:t>     兰溪三日桃花雨，半夜鲤鱼来上滩。</a:t>
            </a:r>
            <a:endParaRPr lang="en-US" sz="2800" b="1" smtClean="0">
              <a:latin typeface="微软雅黑" panose="020b0503020204020204" pitchFamily="34" charset="-122"/>
              <a:ea typeface="微软雅黑" panose="020b0503020204020204" pitchFamily="34" charset="-122"/>
            </a:endParaRPr>
          </a:p>
          <a:p>
            <a:pPr>
              <a:buNone/>
            </a:pPr>
            <a:r>
              <a:rPr sz="3600" b="1" baseline="30000" smtClean="0"/>
              <a:t>              </a:t>
            </a:r>
            <a:endParaRPr lang="en-US" sz="3600" b="1" baseline="30000" smtClean="0"/>
          </a:p>
          <a:p>
            <a:pPr>
              <a:lnSpc>
                <a:spcPct val="150000"/>
              </a:lnSpc>
              <a:buNone/>
            </a:pPr>
            <a:r>
              <a:rPr lang="en-US" sz="3600" b="1" baseline="30000"/>
              <a:t> </a:t>
            </a:r>
            <a:r>
              <a:rPr lang="en-US" sz="3600" b="1" baseline="30000" smtClean="0"/>
              <a:t>        </a:t>
            </a:r>
            <a:r>
              <a:rPr sz="3600" b="1" baseline="30000" smtClean="0"/>
              <a:t>  </a:t>
            </a:r>
            <a:r>
              <a:rPr sz="3600" b="1" baseline="30000" smtClean="0">
                <a:solidFill>
                  <a:srgbClr val="0070C0"/>
                </a:solidFill>
                <a:latin typeface="微软雅黑" panose="020b0503020204020204" pitchFamily="34" charset="-122"/>
                <a:ea typeface="微软雅黑" panose="020b0503020204020204" pitchFamily="34" charset="-122"/>
              </a:rPr>
              <a:t>诗的</a:t>
            </a:r>
            <a:r>
              <a:rPr sz="3600" b="1" baseline="30000" smtClean="0">
                <a:solidFill>
                  <a:srgbClr val="FF0000"/>
                </a:solidFill>
                <a:latin typeface="微软雅黑" panose="020b0503020204020204" pitchFamily="34" charset="-122"/>
                <a:ea typeface="微软雅黑" panose="020b0503020204020204" pitchFamily="34" charset="-122"/>
              </a:rPr>
              <a:t>前两句</a:t>
            </a:r>
            <a:r>
              <a:rPr sz="3600" b="1" baseline="30000" smtClean="0">
                <a:solidFill>
                  <a:srgbClr val="0070C0"/>
                </a:solidFill>
                <a:latin typeface="微软雅黑" panose="020b0503020204020204" pitchFamily="34" charset="-122"/>
                <a:ea typeface="微软雅黑" panose="020b0503020204020204" pitchFamily="34" charset="-122"/>
              </a:rPr>
              <a:t>运用了什么</a:t>
            </a:r>
            <a:r>
              <a:rPr sz="3600" b="1" baseline="30000" smtClean="0">
                <a:solidFill>
                  <a:srgbClr val="FF0000"/>
                </a:solidFill>
                <a:latin typeface="微软雅黑" panose="020b0503020204020204" pitchFamily="34" charset="-122"/>
                <a:ea typeface="微软雅黑" panose="020b0503020204020204" pitchFamily="34" charset="-122"/>
              </a:rPr>
              <a:t>修辞</a:t>
            </a:r>
            <a:r>
              <a:rPr sz="3600" b="1" baseline="30000" smtClean="0">
                <a:solidFill>
                  <a:srgbClr val="0070C0"/>
                </a:solidFill>
                <a:latin typeface="微软雅黑" panose="020b0503020204020204" pitchFamily="34" charset="-122"/>
                <a:ea typeface="微软雅黑" panose="020b0503020204020204" pitchFamily="34" charset="-122"/>
              </a:rPr>
              <a:t>？请结合诗句说明其</a:t>
            </a:r>
            <a:r>
              <a:rPr sz="3600" b="1" baseline="30000" smtClean="0">
                <a:solidFill>
                  <a:srgbClr val="FF0000"/>
                </a:solidFill>
                <a:latin typeface="微软雅黑" panose="020b0503020204020204" pitchFamily="34" charset="-122"/>
                <a:ea typeface="微软雅黑" panose="020b0503020204020204" pitchFamily="34" charset="-122"/>
              </a:rPr>
              <a:t>妙处</a:t>
            </a:r>
            <a:r>
              <a:rPr sz="3600" b="1" baseline="30000" smtClean="0">
                <a:solidFill>
                  <a:srgbClr val="0070C0"/>
                </a:solidFill>
                <a:latin typeface="微软雅黑" panose="020b0503020204020204" pitchFamily="34" charset="-122"/>
                <a:ea typeface="微软雅黑" panose="020b0503020204020204" pitchFamily="34" charset="-122"/>
              </a:rPr>
              <a:t>。</a:t>
            </a:r>
            <a:r>
              <a:rPr sz="3600" baseline="30000" smtClean="0">
                <a:solidFill>
                  <a:srgbClr val="0070C0"/>
                </a:solidFill>
                <a:latin typeface="微软雅黑" panose="020b0503020204020204" pitchFamily="34" charset="-122"/>
                <a:ea typeface="微软雅黑" panose="020b0503020204020204" pitchFamily="34" charset="-122"/>
              </a:rPr>
              <a:t> </a:t>
            </a:r>
            <a:endParaRPr lang="en-US" sz="3600" baseline="30000" smtClean="0">
              <a:solidFill>
                <a:srgbClr val="0070C0"/>
              </a:solidFill>
              <a:latin typeface="微软雅黑" panose="020b0503020204020204" pitchFamily="34" charset="-122"/>
              <a:ea typeface="微软雅黑" panose="020b0503020204020204" pitchFamily="34" charset="-122"/>
            </a:endParaRPr>
          </a:p>
          <a:p>
            <a:pPr>
              <a:lnSpc>
                <a:spcPct val="150000"/>
              </a:lnSpc>
              <a:buNone/>
            </a:pPr>
            <a:r>
              <a:rPr sz="3600" b="1" baseline="30000" smtClean="0">
                <a:latin typeface="微软雅黑" panose="020b0503020204020204" pitchFamily="34" charset="-122"/>
                <a:ea typeface="微软雅黑" panose="020b0503020204020204" pitchFamily="34" charset="-122"/>
              </a:rPr>
              <a:t>        诗的前两句运用了</a:t>
            </a:r>
            <a:r>
              <a:rPr sz="3600" b="1" baseline="30000" smtClean="0">
                <a:solidFill>
                  <a:srgbClr val="FF0000"/>
                </a:solidFill>
                <a:latin typeface="微软雅黑" panose="020b0503020204020204" pitchFamily="34" charset="-122"/>
                <a:ea typeface="微软雅黑" panose="020b0503020204020204" pitchFamily="34" charset="-122"/>
              </a:rPr>
              <a:t>比喻</a:t>
            </a:r>
            <a:r>
              <a:rPr sz="3600" b="1" baseline="30000" smtClean="0">
                <a:latin typeface="微软雅黑" panose="020b0503020204020204" pitchFamily="34" charset="-122"/>
                <a:ea typeface="微软雅黑" panose="020b0503020204020204" pitchFamily="34" charset="-122"/>
              </a:rPr>
              <a:t>修辞。</a:t>
            </a:r>
            <a:r>
              <a:rPr lang="en-US" sz="3600" b="1" baseline="30000" smtClean="0">
                <a:latin typeface="微软雅黑" panose="020b0503020204020204" pitchFamily="34" charset="-122"/>
                <a:ea typeface="微软雅黑" panose="020b0503020204020204" pitchFamily="34" charset="-122"/>
              </a:rPr>
              <a:t>(</a:t>
            </a:r>
            <a:r>
              <a:rPr sz="3600" b="1" baseline="30000" smtClean="0">
                <a:solidFill>
                  <a:srgbClr val="FF0000"/>
                </a:solidFill>
                <a:latin typeface="微软雅黑" panose="020b0503020204020204" pitchFamily="34" charset="-122"/>
                <a:ea typeface="微软雅黑" panose="020b0503020204020204" pitchFamily="34" charset="-122"/>
              </a:rPr>
              <a:t>点明修辞手法</a:t>
            </a:r>
            <a:r>
              <a:rPr lang="en-US" sz="3600" b="1" baseline="30000" smtClean="0">
                <a:latin typeface="微软雅黑" panose="020b0503020204020204" pitchFamily="34" charset="-122"/>
                <a:ea typeface="微软雅黑" panose="020b0503020204020204" pitchFamily="34" charset="-122"/>
              </a:rPr>
              <a:t>)</a:t>
            </a:r>
            <a:r>
              <a:rPr lang="en-US" sz="3600" b="1" baseline="30000" smtClean="0">
                <a:solidFill>
                  <a:srgbClr val="FF0000"/>
                </a:solidFill>
                <a:latin typeface="微软雅黑" panose="020b0503020204020204" pitchFamily="34" charset="-122"/>
                <a:ea typeface="微软雅黑" panose="020b0503020204020204" pitchFamily="34" charset="-122"/>
              </a:rPr>
              <a:t>/</a:t>
            </a:r>
            <a:r>
              <a:rPr sz="3600" b="1" baseline="30000" smtClean="0">
                <a:latin typeface="微软雅黑" panose="020b0503020204020204" pitchFamily="34" charset="-122"/>
                <a:ea typeface="微软雅黑" panose="020b0503020204020204" pitchFamily="34" charset="-122"/>
              </a:rPr>
              <a:t>“凉月如眉”，把雨后的一弯新月比喻成弯弯的蛾眉，形象生动，富有美感，使月色显得更加清澄；“ 山色镜中看”，用”镜“来比喻兰溪之水，描绘出越中一带水清如镜，两岸秀色尽映水底的美丽图景。（</a:t>
            </a:r>
            <a:r>
              <a:rPr sz="3600" b="1" baseline="30000" smtClean="0">
                <a:solidFill>
                  <a:srgbClr val="FF0000"/>
                </a:solidFill>
                <a:latin typeface="微软雅黑" panose="020b0503020204020204" pitchFamily="34" charset="-122"/>
                <a:ea typeface="微软雅黑" panose="020b0503020204020204" pitchFamily="34" charset="-122"/>
              </a:rPr>
              <a:t>结合诗句加以赏析）</a:t>
            </a:r>
            <a:r>
              <a:rPr lang="en-US" sz="3600" b="1" baseline="30000" smtClean="0">
                <a:solidFill>
                  <a:srgbClr val="FF0000"/>
                </a:solidFill>
                <a:latin typeface="微软雅黑" panose="020b0503020204020204" pitchFamily="34" charset="-122"/>
                <a:ea typeface="微软雅黑" panose="020b0503020204020204" pitchFamily="34" charset="-122"/>
              </a:rPr>
              <a:t>/</a:t>
            </a:r>
            <a:r>
              <a:rPr sz="3600" b="1" baseline="30000" smtClean="0">
                <a:latin typeface="微软雅黑" panose="020b0503020204020204" pitchFamily="34" charset="-122"/>
                <a:ea typeface="微软雅黑" panose="020b0503020204020204" pitchFamily="34" charset="-122"/>
              </a:rPr>
              <a:t>前两句以清新灵妙的笔触写出了兰溪的山水之美，体现了渔家的欢乐之情。（</a:t>
            </a:r>
            <a:r>
              <a:rPr sz="3600" b="1" baseline="30000" smtClean="0">
                <a:solidFill>
                  <a:srgbClr val="FF0000"/>
                </a:solidFill>
                <a:latin typeface="微软雅黑" panose="020b0503020204020204" pitchFamily="34" charset="-122"/>
                <a:ea typeface="微软雅黑" panose="020b0503020204020204" pitchFamily="34" charset="-122"/>
              </a:rPr>
              <a:t>对表达诗歌感情的作用</a:t>
            </a:r>
            <a:r>
              <a:rPr sz="3600" b="1" baseline="30000" smtClean="0">
                <a:latin typeface="微软雅黑" panose="020b0503020204020204" pitchFamily="34" charset="-122"/>
                <a:ea typeface="微软雅黑" panose="020b0503020204020204" pitchFamily="34" charset="-122"/>
              </a:rPr>
              <a:t>）</a:t>
            </a:r>
            <a:endParaRPr sz="3600" smtClean="0">
              <a:latin typeface="微软雅黑" panose="020b0503020204020204" pitchFamily="34" charset="-122"/>
              <a:ea typeface="微软雅黑" panose="020b0503020204020204" pitchFamily="34" charset="-122"/>
            </a:endParaRP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09600" y="274638"/>
            <a:ext cx="2188191" cy="1143000"/>
          </a:xfrm>
        </p:spPr>
        <p:txBody>
          <a:bodyPr/>
          <a:lstStyle/>
          <a:p>
            <a:r>
              <a:rPr altLang="en-US" sz="5400" b="1" smtClean="0">
                <a:solidFill>
                  <a:srgbClr val="FF0000"/>
                </a:solidFill>
                <a:latin typeface="微软雅黑" panose="020b0503020204020204" pitchFamily="34" charset="-122"/>
                <a:ea typeface="微软雅黑" panose="020b0503020204020204" pitchFamily="34" charset="-122"/>
              </a:rPr>
              <a:t>评</a:t>
            </a:r>
            <a:endParaRPr lang="zh-CN" altLang="en-US" sz="5400" b="1" smtClean="0">
              <a:solidFill>
                <a:srgbClr val="FF0000"/>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669882" y="1887820"/>
            <a:ext cx="10852237" cy="5041355"/>
          </a:xfrm>
        </p:spPr>
        <p:txBody>
          <a:bodyPr/>
          <a:lstStyle/>
          <a:p>
            <a:pPr>
              <a:lnSpc>
                <a:spcPct val="100000"/>
              </a:lnSpc>
            </a:pPr>
            <a:r>
              <a:rPr sz="4400" b="1" smtClean="0">
                <a:solidFill>
                  <a:srgbClr val="FF0000"/>
                </a:solidFill>
                <a:latin typeface="微软雅黑" panose="020b0503020204020204" pitchFamily="34" charset="-122"/>
                <a:ea typeface="微软雅黑" panose="020b0503020204020204" pitchFamily="34" charset="-122"/>
              </a:rPr>
              <a:t>小结</a:t>
            </a:r>
            <a:r>
              <a:rPr sz="4400" b="1" smtClean="0">
                <a:latin typeface="微软雅黑" panose="020b0503020204020204" pitchFamily="34" charset="-122"/>
                <a:ea typeface="微软雅黑" panose="020b0503020204020204" pitchFamily="34" charset="-122"/>
              </a:rPr>
              <a:t>：诗歌鉴赏三步走</a:t>
            </a:r>
            <a:r>
              <a:rPr lang="en-US" altLang="zh-CN" sz="4400" b="1" smtClean="0">
                <a:latin typeface="微软雅黑" panose="020b0503020204020204" pitchFamily="34" charset="-122"/>
                <a:ea typeface="微软雅黑" panose="020b0503020204020204" pitchFamily="34" charset="-122"/>
              </a:rPr>
              <a:t>——</a:t>
            </a:r>
            <a:r>
              <a:rPr sz="4400" b="1" smtClean="0">
                <a:solidFill>
                  <a:srgbClr val="0070C0"/>
                </a:solidFill>
                <a:latin typeface="微软雅黑" panose="020b0503020204020204" pitchFamily="34" charset="-122"/>
                <a:ea typeface="微软雅黑" panose="020b0503020204020204" pitchFamily="34" charset="-122"/>
              </a:rPr>
              <a:t>手法题</a:t>
            </a:r>
            <a:endParaRPr sz="4400" b="1" smtClean="0">
              <a:latin typeface="微软雅黑" panose="020b0503020204020204" pitchFamily="34" charset="-122"/>
              <a:ea typeface="微软雅黑" panose="020b0503020204020204" pitchFamily="34" charset="-122"/>
            </a:endParaRPr>
          </a:p>
          <a:p>
            <a:pPr>
              <a:lnSpc>
                <a:spcPct val="140000"/>
              </a:lnSpc>
            </a:pPr>
            <a:r>
              <a:rPr lang="en-US" altLang="zh-CN" sz="4000" b="1" smtClean="0">
                <a:latin typeface="微软雅黑" panose="020b0503020204020204" pitchFamily="34" charset="-122"/>
                <a:ea typeface="微软雅黑" panose="020b0503020204020204" pitchFamily="34" charset="-122"/>
              </a:rPr>
              <a:t>1</a:t>
            </a:r>
            <a:r>
              <a:rPr sz="4000" b="1" smtClean="0">
                <a:latin typeface="微软雅黑" panose="020b0503020204020204" pitchFamily="34" charset="-122"/>
                <a:ea typeface="微软雅黑" panose="020b0503020204020204" pitchFamily="34" charset="-122"/>
              </a:rPr>
              <a:t>、明确手法</a:t>
            </a:r>
            <a:endParaRPr sz="4000" b="1" smtClean="0">
              <a:latin typeface="微软雅黑" panose="020b0503020204020204" pitchFamily="34" charset="-122"/>
              <a:ea typeface="微软雅黑" panose="020b0503020204020204" pitchFamily="34" charset="-122"/>
            </a:endParaRPr>
          </a:p>
          <a:p>
            <a:pPr>
              <a:lnSpc>
                <a:spcPct val="140000"/>
              </a:lnSpc>
            </a:pPr>
            <a:r>
              <a:rPr lang="en-US" altLang="zh-CN" sz="4000" b="1" smtClean="0">
                <a:latin typeface="微软雅黑" panose="020b0503020204020204" pitchFamily="34" charset="-122"/>
                <a:ea typeface="微软雅黑" panose="020b0503020204020204" pitchFamily="34" charset="-122"/>
              </a:rPr>
              <a:t>2</a:t>
            </a:r>
            <a:r>
              <a:rPr sz="4000" b="1" smtClean="0">
                <a:latin typeface="微软雅黑" panose="020b0503020204020204" pitchFamily="34" charset="-122"/>
                <a:ea typeface="微软雅黑" panose="020b0503020204020204" pitchFamily="34" charset="-122"/>
              </a:rPr>
              <a:t>、回归文本，阐释诗句</a:t>
            </a:r>
            <a:endParaRPr sz="4000" b="1" smtClean="0">
              <a:latin typeface="微软雅黑" panose="020b0503020204020204" pitchFamily="34" charset="-122"/>
              <a:ea typeface="微软雅黑" panose="020b0503020204020204" pitchFamily="34" charset="-122"/>
            </a:endParaRPr>
          </a:p>
          <a:p>
            <a:pPr>
              <a:lnSpc>
                <a:spcPct val="140000"/>
              </a:lnSpc>
            </a:pPr>
            <a:r>
              <a:rPr lang="en-US" altLang="zh-CN" sz="4000" b="1" smtClean="0">
                <a:latin typeface="微软雅黑" panose="020b0503020204020204" pitchFamily="34" charset="-122"/>
                <a:ea typeface="微软雅黑" panose="020b0503020204020204" pitchFamily="34" charset="-122"/>
              </a:rPr>
              <a:t>3</a:t>
            </a:r>
            <a:r>
              <a:rPr sz="4000" b="1" smtClean="0">
                <a:latin typeface="微软雅黑" panose="020b0503020204020204" pitchFamily="34" charset="-122"/>
                <a:ea typeface="微软雅黑" panose="020b0503020204020204" pitchFamily="34" charset="-122"/>
              </a:rPr>
              <a:t>、明确手法的作用（结构、内容、情感）</a:t>
            </a:r>
            <a:endParaRPr sz="4000" b="1" smtClean="0">
              <a:latin typeface="微软雅黑" panose="020b0503020204020204" pitchFamily="34" charset="-122"/>
              <a:ea typeface="微软雅黑" panose="020b0503020204020204" pitchFamily="34" charset="-122"/>
            </a:endParaRPr>
          </a:p>
          <a:p>
            <a:pPr>
              <a:lnSpc>
                <a:spcPct val="140000"/>
              </a:lnSpc>
            </a:pPr>
            <a:endParaRPr lang="zh-CN" altLang="en-US" sz="4000" b="1" smtClean="0">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1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72770" y="739775"/>
            <a:ext cx="10852150" cy="5986780"/>
          </a:xfrm>
        </p:spPr>
        <p:txBody>
          <a:bodyPr/>
          <a:lstStyle/>
          <a:p>
            <a:pPr algn="ctr"/>
            <a:r>
              <a:rPr lang="zh-CN" altLang="en-US" sz="3200" b="1"/>
              <a:t>天仙子•送春  </a:t>
            </a:r>
            <a:endParaRPr lang="zh-CN" altLang="en-US" sz="3200" b="1"/>
          </a:p>
          <a:p>
            <a:pPr algn="ctr"/>
            <a:r>
              <a:rPr lang="zh-CN" altLang="en-US" sz="3200" b="1"/>
              <a:t>张先</a:t>
            </a:r>
            <a:endParaRPr lang="zh-CN" altLang="en-US" sz="3200" b="1"/>
          </a:p>
          <a:p>
            <a:r>
              <a:rPr lang="zh-CN" altLang="en-US" sz="3200" b="1"/>
              <a:t>《水调》数声持酒听，午醉醒来愁未醒。送春春去几时回？临晚镜，伤流景，往事后期空记省。      </a:t>
            </a:r>
            <a:endParaRPr lang="zh-CN" altLang="en-US" sz="3200" b="1"/>
          </a:p>
          <a:p>
            <a:r>
              <a:rPr lang="zh-CN" altLang="en-US" sz="3200" b="1"/>
              <a:t> 沙上并禽池上瞑，云破月来花弄影。重重帘幕密遮灯，风不定，人初静，明日落红应满径。</a:t>
            </a:r>
            <a:endParaRPr lang="zh-CN" altLang="en-US" sz="3200" b="1"/>
          </a:p>
          <a:p>
            <a:r>
              <a:rPr lang="zh-CN" altLang="en-US" sz="3200" b="1">
                <a:solidFill>
                  <a:srgbClr val="FF0000"/>
                </a:solidFill>
              </a:rPr>
              <a:t>问：王国维称“云破月来花弄影”中著一“</a:t>
            </a:r>
            <a:r>
              <a:rPr lang="zh-CN" altLang="en-US" sz="3200" b="1">
                <a:solidFill>
                  <a:srgbClr val="0070C0"/>
                </a:solidFill>
              </a:rPr>
              <a:t>弄</a:t>
            </a:r>
            <a:r>
              <a:rPr lang="zh-CN" altLang="en-US" sz="3200" b="1">
                <a:solidFill>
                  <a:srgbClr val="FF0000"/>
                </a:solidFill>
              </a:rPr>
              <a:t>”字而境界全出矣。“</a:t>
            </a:r>
            <a:r>
              <a:rPr lang="zh-CN" altLang="en-US" sz="3200" b="1">
                <a:solidFill>
                  <a:srgbClr val="0070C0"/>
                </a:solidFill>
              </a:rPr>
              <a:t>弄</a:t>
            </a:r>
            <a:r>
              <a:rPr lang="zh-CN" altLang="en-US" sz="3200" b="1">
                <a:solidFill>
                  <a:srgbClr val="FF0000"/>
                </a:solidFill>
              </a:rPr>
              <a:t>”字究竟好在何处？</a:t>
            </a:r>
            <a:endParaRPr lang="zh-CN" altLang="en-US" sz="3200" b="1">
              <a:solidFill>
                <a:srgbClr val="FF0000"/>
              </a:solidFill>
            </a:endParaRPr>
          </a:p>
        </p:txBody>
      </p:sp>
      <p:sp>
        <p:nvSpPr>
          <p:cNvPr id="4" name="标题 1"/>
          <p:cNvSpPr>
            <a:spLocks noGrp="1"/>
          </p:cNvSpPr>
          <p:nvPr/>
        </p:nvSpPr>
        <p:spPr>
          <a:xfrm>
            <a:off x="572727" y="342465"/>
            <a:ext cx="10852237" cy="648000"/>
          </a:xfrm>
          <a:prstGeom prst="rect">
            <a:avLst/>
          </a:prstGeom>
        </p:spPr>
        <p:txBody>
          <a:bodyPr vert="horz" lIns="101600" tIns="38100" rIns="76200" bIns="38100" rtlCol="0" anchor="ctr" anchorCtr="0">
            <a:noAutofit/>
          </a:bodyPr>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r>
              <a:rPr sz="6000" smtClean="0">
                <a:solidFill>
                  <a:srgbClr val="FF0000"/>
                </a:solidFill>
                <a:latin typeface="+mn-ea"/>
                <a:ea typeface="+mn-ea"/>
              </a:rPr>
              <a:t>检</a:t>
            </a:r>
            <a:r>
              <a:rPr sz="3600" smtClean="0">
                <a:solidFill>
                  <a:srgbClr val="FF0000"/>
                </a:solidFill>
                <a:latin typeface="+mn-ea"/>
                <a:ea typeface="+mn-ea"/>
              </a:rPr>
              <a:t>（</a:t>
            </a:r>
            <a:r>
              <a:rPr lang="en-US" sz="3600" smtClean="0">
                <a:solidFill>
                  <a:srgbClr val="FF0000"/>
                </a:solidFill>
                <a:latin typeface="+mn-ea"/>
                <a:ea typeface="+mn-ea"/>
              </a:rPr>
              <a:t>3</a:t>
            </a:r>
            <a:r>
              <a:rPr sz="3600" smtClean="0">
                <a:solidFill>
                  <a:srgbClr val="FF0000"/>
                </a:solidFill>
                <a:latin typeface="+mn-ea"/>
                <a:ea typeface="+mn-ea"/>
              </a:rPr>
              <a:t>分钟）</a:t>
            </a:r>
            <a:endParaRPr sz="3600">
              <a:solidFill>
                <a:srgbClr val="FF0000"/>
              </a:solidFill>
              <a:latin typeface="+mn-ea"/>
              <a:ea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 calcmode="lin" valueType="num">
                                      <p:cBhvr additive="base">
                                        <p:cTn id="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92405" y="179070"/>
            <a:ext cx="10958195" cy="647700"/>
          </a:xfrm>
        </p:spPr>
        <p:txBody>
          <a:bodyPr/>
          <a:lstStyle/>
          <a:p>
            <a:r>
              <a:rPr lang="zh-CN" altLang="en-US" sz="4800">
                <a:solidFill>
                  <a:srgbClr val="FF0000"/>
                </a:solidFill>
              </a:rPr>
              <a:t>检</a:t>
            </a:r>
            <a:endParaRPr lang="zh-CN" altLang="en-US" sz="4800">
              <a:solidFill>
                <a:srgbClr val="FF0000"/>
              </a:solidFill>
            </a:endParaRPr>
          </a:p>
        </p:txBody>
      </p:sp>
      <p:sp>
        <p:nvSpPr>
          <p:cNvPr id="3" name="内容占位符 2"/>
          <p:cNvSpPr>
            <a:spLocks noGrp="1"/>
          </p:cNvSpPr>
          <p:nvPr>
            <p:ph idx="1"/>
          </p:nvPr>
        </p:nvSpPr>
        <p:spPr>
          <a:xfrm>
            <a:off x="-191770" y="540385"/>
            <a:ext cx="12576175" cy="4201795"/>
          </a:xfrm>
        </p:spPr>
        <p:txBody>
          <a:bodyPr/>
          <a:lstStyle/>
          <a:p>
            <a:r>
              <a:rPr lang="en-US" altLang="zh-CN" sz="3200" b="1"/>
              <a:t> </a:t>
            </a:r>
            <a:r>
              <a:rPr lang="en-US" altLang="zh-CN" sz="3200" b="1">
                <a:solidFill>
                  <a:srgbClr val="FF0000"/>
                </a:solidFill>
              </a:rPr>
              <a:t>   </a:t>
            </a:r>
            <a:r>
              <a:rPr lang="en-US" altLang="zh-CN" sz="3200" b="1"/>
              <a:t>  </a:t>
            </a:r>
            <a:r>
              <a:rPr lang="zh-CN" altLang="en-US" sz="3200" b="1"/>
              <a:t>答案：①“弄”以及“破”字，</a:t>
            </a:r>
            <a:r>
              <a:rPr lang="zh-CN" altLang="en-US" sz="3200" b="1">
                <a:solidFill>
                  <a:srgbClr val="FF0000"/>
                </a:solidFill>
              </a:rPr>
              <a:t>运用拟人的</a:t>
            </a:r>
            <a:r>
              <a:rPr lang="zh-CN" altLang="en-US" sz="3200" b="1" smtClean="0">
                <a:solidFill>
                  <a:srgbClr val="FF0000"/>
                </a:solidFill>
              </a:rPr>
              <a:t>手法</a:t>
            </a:r>
            <a:r>
              <a:rPr altLang="en-US" sz="3200" b="1">
                <a:solidFill>
                  <a:srgbClr val="FF0000"/>
                </a:solidFill>
              </a:rPr>
              <a:t>；</a:t>
            </a:r>
            <a:r>
              <a:rPr lang="zh-CN" altLang="en-US" sz="3200" b="1" smtClean="0"/>
              <a:t>②</a:t>
            </a:r>
            <a:r>
              <a:rPr sz="3200" b="1">
                <a:sym typeface="+mn-ea"/>
              </a:rPr>
              <a:t>将花人格化，写出云散月开，花的丰姿神采此时在月光映照下婆娑弄影，</a:t>
            </a:r>
            <a:r>
              <a:rPr sz="3200" b="1" smtClean="0">
                <a:sym typeface="+mn-ea"/>
              </a:rPr>
              <a:t>摇曳生姿的景致；③ </a:t>
            </a:r>
            <a:r>
              <a:rPr sz="3200" b="1">
                <a:sym typeface="+mn-ea"/>
              </a:rPr>
              <a:t>这一句</a:t>
            </a:r>
            <a:r>
              <a:rPr sz="3200" b="1">
                <a:solidFill>
                  <a:srgbClr val="FF0000"/>
                </a:solidFill>
                <a:sym typeface="+mn-ea"/>
              </a:rPr>
              <a:t>生动形象（效果）</a:t>
            </a:r>
            <a:r>
              <a:rPr sz="3200" b="1">
                <a:sym typeface="+mn-ea"/>
              </a:rPr>
              <a:t>使景物由静而动，富有了生命感，</a:t>
            </a:r>
            <a:r>
              <a:rPr lang="zh-CN" altLang="en-US" sz="3200" b="1"/>
              <a:t>表现出作者淡淡哀愁中隐约有一些超脱和喜悦</a:t>
            </a:r>
            <a:r>
              <a:rPr lang="zh-CN" altLang="en-US" sz="3200" b="1">
                <a:solidFill>
                  <a:srgbClr val="FF0000"/>
                </a:solidFill>
              </a:rPr>
              <a:t>（感情）</a:t>
            </a:r>
            <a:r>
              <a:rPr lang="zh-CN" altLang="en-US" sz="3200" b="1"/>
              <a:t>。这个字又暗示出有风，为下文的“遮灯”“满径”做铺垫</a:t>
            </a:r>
            <a:r>
              <a:rPr lang="zh-CN" altLang="en-US" sz="3200" b="1">
                <a:solidFill>
                  <a:srgbClr val="FF0000"/>
                </a:solidFill>
              </a:rPr>
              <a:t>（内容）</a:t>
            </a:r>
            <a:r>
              <a:rPr lang="zh-CN" altLang="en-US" sz="3200" b="1"/>
              <a:t>。 </a:t>
            </a:r>
            <a:endParaRPr lang="zh-CN" altLang="en-US" sz="3200" b="1"/>
          </a:p>
          <a:p>
            <a:pPr>
              <a:lnSpc>
                <a:spcPct val="100000"/>
              </a:lnSpc>
            </a:pPr>
            <a:r>
              <a:rPr sz="3200" b="1">
                <a:solidFill>
                  <a:srgbClr val="FF0000"/>
                </a:solidFill>
                <a:sym typeface="+mn-ea"/>
              </a:rPr>
              <a:t>小结：诗歌鉴赏三步走</a:t>
            </a:r>
            <a:r>
              <a:rPr lang="en-US" altLang="zh-CN" sz="3200" b="1">
                <a:sym typeface="+mn-ea"/>
              </a:rPr>
              <a:t>——</a:t>
            </a:r>
            <a:r>
              <a:rPr sz="3200" b="1">
                <a:solidFill>
                  <a:srgbClr val="0070C0"/>
                </a:solidFill>
                <a:sym typeface="+mn-ea"/>
              </a:rPr>
              <a:t>手法题</a:t>
            </a:r>
            <a:endParaRPr sz="3200" b="1">
              <a:solidFill>
                <a:srgbClr val="0070C0"/>
              </a:solidFill>
            </a:endParaRPr>
          </a:p>
          <a:p>
            <a:pPr>
              <a:lnSpc>
                <a:spcPct val="100000"/>
              </a:lnSpc>
            </a:pPr>
            <a:r>
              <a:rPr lang="en-US" altLang="zh-CN" sz="3200" b="1">
                <a:sym typeface="+mn-ea"/>
              </a:rPr>
              <a:t>1</a:t>
            </a:r>
            <a:r>
              <a:rPr sz="3200" b="1">
                <a:sym typeface="+mn-ea"/>
              </a:rPr>
              <a:t>、明确手法</a:t>
            </a:r>
            <a:endParaRPr sz="3200" b="1"/>
          </a:p>
          <a:p>
            <a:pPr>
              <a:lnSpc>
                <a:spcPct val="100000"/>
              </a:lnSpc>
            </a:pPr>
            <a:r>
              <a:rPr lang="en-US" altLang="zh-CN" sz="3200" b="1">
                <a:sym typeface="+mn-ea"/>
              </a:rPr>
              <a:t>2</a:t>
            </a:r>
            <a:r>
              <a:rPr sz="3200" b="1">
                <a:sym typeface="+mn-ea"/>
              </a:rPr>
              <a:t>、回归文本，阐释诗句</a:t>
            </a:r>
            <a:endParaRPr sz="3200" b="1"/>
          </a:p>
          <a:p>
            <a:pPr>
              <a:lnSpc>
                <a:spcPct val="100000"/>
              </a:lnSpc>
            </a:pPr>
            <a:r>
              <a:rPr lang="en-US" altLang="zh-CN" sz="3200" b="1">
                <a:sym typeface="+mn-ea"/>
              </a:rPr>
              <a:t>3</a:t>
            </a:r>
            <a:r>
              <a:rPr sz="3200" b="1">
                <a:sym typeface="+mn-ea"/>
              </a:rPr>
              <a:t>、明确手法的作用（结构、内容、情感）</a:t>
            </a:r>
            <a:endParaRPr sz="3200" b="1"/>
          </a:p>
          <a:p>
            <a:endParaRPr sz="3200" b="1"/>
          </a:p>
        </p:txBody>
      </p:sp>
      <p:pic>
        <p:nvPicPr>
          <p:cNvPr id="4" name="图片 3" descr="10"/>
          <p:cNvPicPr>
            <a:picLocks noChangeAspect="1"/>
          </p:cNvPicPr>
          <p:nvPr/>
        </p:nvPicPr>
        <p:blipFill>
          <a:blip r:embed="rId2"/>
          <a:stretch>
            <a:fillRect/>
          </a:stretch>
        </p:blipFill>
        <p:spPr>
          <a:xfrm>
            <a:off x="9192895" y="3876675"/>
            <a:ext cx="2883535" cy="2883535"/>
          </a:xfrm>
          <a:prstGeom prst="rect">
            <a:avLst/>
          </a:prstGeom>
        </p:spPr>
      </p:pic>
      <p:pic>
        <p:nvPicPr>
          <p:cNvPr id="5" name="New picture"/>
          <p:cNvPicPr/>
          <p:nvPr/>
        </p:nvPicPr>
        <p:blipFill>
          <a:blip r:embed="rId3"/>
          <a:stretch>
            <a:fillRect/>
          </a:stretch>
        </p:blipFill>
        <p:spPr>
          <a:xfrm>
            <a:off x="10566400" y="12090400"/>
            <a:ext cx="317500" cy="241300"/>
          </a:xfrm>
          <a:prstGeom prst="cube">
            <a:avLst/>
          </a:prstGeom>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578" name="Rectangle 2"/>
          <p:cNvSpPr>
            <a:spLocks noGrp="1"/>
          </p:cNvSpPr>
          <p:nvPr>
            <p:ph type="title"/>
          </p:nvPr>
        </p:nvSpPr>
        <p:spPr>
          <a:xfrm>
            <a:off x="1981200" y="609600"/>
            <a:ext cx="1456690" cy="583565"/>
          </a:xfrm>
          <a:solidFill>
            <a:srgbClr val="99FF33">
              <a:alpha val="100000"/>
            </a:srgbClr>
          </a:solidFill>
        </p:spPr>
        <p:txBody>
          <a:bodyPr vert="horz" wrap="none" lIns="91440" tIns="45720" rIns="91440" bIns="45720" anchor="t" anchorCtr="0">
            <a:spAutoFit/>
          </a:bodyPr>
          <a:lstStyle/>
          <a:p>
            <a:pPr eaLnBrk="1" hangingPunct="1">
              <a:spcBef>
                <a:spcPct val="20000"/>
              </a:spcBef>
              <a:buSzPct val="80000"/>
            </a:pPr>
            <a:r>
              <a:rPr lang="en-US" altLang="zh-CN" sz="3200" b="1">
                <a:solidFill>
                  <a:srgbClr val="000066"/>
                </a:solidFill>
                <a:latin typeface="Times New Roman" panose="02020603050405020304" pitchFamily="18" charset="0"/>
                <a:ea typeface="仿宋_GB2312" pitchFamily="1" charset="-122"/>
              </a:rPr>
              <a:t>2.</a:t>
            </a:r>
            <a:r>
              <a:rPr lang="zh-CN" altLang="en-US" sz="3200" b="1">
                <a:solidFill>
                  <a:srgbClr val="000066"/>
                </a:solidFill>
                <a:latin typeface="Times New Roman" panose="02020603050405020304" pitchFamily="18" charset="0"/>
                <a:ea typeface="仿宋_GB2312" pitchFamily="1" charset="-122"/>
              </a:rPr>
              <a:t>互喻</a:t>
            </a:r>
            <a:endParaRPr lang="zh-CN" altLang="en-US" sz="3200" b="1">
              <a:solidFill>
                <a:srgbClr val="000066"/>
              </a:solidFill>
              <a:latin typeface="Times New Roman" panose="02020603050405020304" pitchFamily="18" charset="0"/>
              <a:ea typeface="仿宋_GB2312" pitchFamily="1" charset="-122"/>
            </a:endParaRPr>
          </a:p>
        </p:txBody>
      </p:sp>
      <p:sp>
        <p:nvSpPr>
          <p:cNvPr id="55299" name="Rectangle 3"/>
          <p:cNvSpPr>
            <a:spLocks noGrp="1"/>
          </p:cNvSpPr>
          <p:nvPr>
            <p:ph idx="1"/>
          </p:nvPr>
        </p:nvSpPr>
        <p:spPr>
          <a:xfrm>
            <a:off x="442595" y="3457575"/>
            <a:ext cx="11019155" cy="2330450"/>
          </a:xfrm>
        </p:spPr>
        <p:txBody>
          <a:bodyPr vert="horz" wrap="square" lIns="91440" tIns="45720" rIns="91440" bIns="45720" anchor="t" anchorCtr="0">
            <a:spAutoFit/>
          </a:bodyPr>
          <a:lstStyle/>
          <a:p>
            <a:pPr eaLnBrk="1" hangingPunct="1">
              <a:spcBef>
                <a:spcPct val="50000"/>
              </a:spcBef>
              <a:buClr>
                <a:srgbClr val="660066"/>
              </a:buClr>
              <a:buFont typeface="Wingdings" panose="05000000000000000000" charset="0"/>
              <a:buChar char="Ø"/>
            </a:pP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早晨的花云潭是粉色的，云溪中流下来的</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云像花</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一般艳丽，花泉里淌出来的</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花像云</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一般轻盈，它们汇在一切，像万花筒一般奇幻，最能沟起人心中的遐想了</a:t>
            </a:r>
            <a:r>
              <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rPr>
              <a:t>……              </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王小鹰</a:t>
            </a:r>
            <a:r>
              <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金泉女与小溪妹</a:t>
            </a:r>
            <a:r>
              <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rPr>
              <a:t>》</a:t>
            </a:r>
            <a:endPar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endParaRPr>
          </a:p>
        </p:txBody>
      </p:sp>
      <p:sp>
        <p:nvSpPr>
          <p:cNvPr id="55300" name="Rectangle 4"/>
          <p:cNvSpPr>
            <a:spLocks noChangeArrowheads="1"/>
          </p:cNvSpPr>
          <p:nvPr/>
        </p:nvSpPr>
        <p:spPr bwMode="auto">
          <a:xfrm>
            <a:off x="3429000" y="533400"/>
            <a:ext cx="6934200" cy="1076325"/>
          </a:xfrm>
          <a:prstGeom prst="rect">
            <a:avLst/>
          </a:prstGeom>
          <a:solidFill>
            <a:schemeClr val="bg2">
              <a:lumMod val="85000"/>
            </a:schemeClr>
          </a:solidFill>
          <a:ln w="9525">
            <a:noFill/>
            <a:miter lim="800000"/>
          </a:ln>
          <a:effectLst>
            <a:outerShdw dist="107763" dir="18900000" algn="ctr" rotWithShape="0">
              <a:schemeClr val="accent1"/>
            </a:outerShdw>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200" b="1" i="0" u="none" strike="noStrike" kern="1200" cap="none" spc="0" normalizeH="0" baseline="0" noProof="0">
                <a:ln>
                  <a:noFill/>
                </a:ln>
                <a:solidFill>
                  <a:srgbClr val="990033"/>
                </a:solidFill>
                <a:effectLst/>
                <a:uLnTx/>
                <a:uFillTx/>
                <a:latin typeface="Times New Roman" panose="02020603050405020304" pitchFamily="18" charset="0"/>
                <a:ea typeface="宋体" panose="02010600030101010101" pitchFamily="2" charset="-122"/>
                <a:cs typeface="+mn-cs"/>
              </a:rPr>
              <a:t>先用喻体比喻本体，再用本体比喻喻体，这样前后两个比喻形式叫做互喻。</a:t>
            </a:r>
            <a:endParaRPr kumimoji="1" lang="zh-CN" altLang="en-US" sz="3200" b="1" i="0" u="none" strike="noStrike" kern="1200" cap="none" spc="0" normalizeH="0" baseline="0" noProof="0">
              <a:ln>
                <a:noFill/>
              </a:ln>
              <a:solidFill>
                <a:srgbClr val="990033"/>
              </a:solidFill>
              <a:effectLst/>
              <a:uLnTx/>
              <a:uFillTx/>
              <a:latin typeface="Times New Roman" panose="02020603050405020304" pitchFamily="18" charset="0"/>
              <a:ea typeface="宋体" panose="02010600030101010101" pitchFamily="2" charset="-122"/>
              <a:cs typeface="+mn-cs"/>
            </a:endParaRPr>
          </a:p>
        </p:txBody>
      </p:sp>
      <p:sp>
        <p:nvSpPr>
          <p:cNvPr id="55301" name="Rectangle 5"/>
          <p:cNvSpPr/>
          <p:nvPr/>
        </p:nvSpPr>
        <p:spPr>
          <a:xfrm>
            <a:off x="810260" y="1724025"/>
            <a:ext cx="10784840" cy="1640205"/>
          </a:xfrm>
          <a:prstGeom prst="rect">
            <a:avLst/>
          </a:prstGeom>
          <a:noFill/>
          <a:ln w="9525">
            <a:noFill/>
          </a:ln>
        </p:spPr>
        <p:txBody>
          <a:bodyPr wrap="square">
            <a:spAutoFit/>
          </a:bodyPr>
          <a:lstStyle/>
          <a:p>
            <a:pPr marL="457200" indent="-457200">
              <a:lnSpc>
                <a:spcPct val="90000"/>
              </a:lnSpc>
              <a:buClr>
                <a:srgbClr val="660066"/>
              </a:buClr>
              <a:buSzPct val="80000"/>
              <a:buFont typeface="Wingdings" panose="05000000000000000000" charset="0"/>
              <a:buChar char="Ø"/>
            </a:pP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远远的</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街灯</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亮了，</a:t>
            </a:r>
            <a:endPar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endParaRPr>
          </a:p>
          <a:p>
            <a:pPr marL="457200" indent="-457200">
              <a:lnSpc>
                <a:spcPct val="90000"/>
              </a:lnSpc>
              <a:buClr>
                <a:srgbClr val="660066"/>
              </a:buClr>
              <a:buSzPct val="80000"/>
              <a:buFont typeface="Wingdings" panose="05000000000000000000" charset="0"/>
              <a:buChar char="Ø"/>
            </a:pP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好像</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是闪着无数的</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明星</a:t>
            </a:r>
            <a:endPar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endParaRPr>
          </a:p>
          <a:p>
            <a:pPr marL="457200" indent="-457200">
              <a:lnSpc>
                <a:spcPct val="90000"/>
              </a:lnSpc>
              <a:buClr>
                <a:srgbClr val="660066"/>
              </a:buClr>
              <a:buSzPct val="80000"/>
              <a:buFont typeface="Wingdings" panose="05000000000000000000" charset="0"/>
              <a:buChar char="Ø"/>
            </a:pP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天上的</a:t>
            </a:r>
            <a:r>
              <a:rPr lang="zh-CN" altLang="en-US" sz="2800" b="1">
                <a:solidFill>
                  <a:srgbClr val="0000CC"/>
                </a:solidFill>
                <a:latin typeface="楷体" panose="02010609060101010101" pitchFamily="49" charset="-122"/>
                <a:ea typeface="楷体" panose="02010609060101010101" pitchFamily="49" charset="-122"/>
                <a:cs typeface="楷体" panose="02010609060101010101" pitchFamily="49" charset="-122"/>
              </a:rPr>
              <a:t>明星</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现了</a:t>
            </a:r>
            <a:endPar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endParaRPr>
          </a:p>
          <a:p>
            <a:pPr marL="457200" indent="-457200">
              <a:lnSpc>
                <a:spcPct val="90000"/>
              </a:lnSpc>
              <a:buClr>
                <a:srgbClr val="660066"/>
              </a:buClr>
              <a:buSzPct val="80000"/>
              <a:buFont typeface="Wingdings" panose="05000000000000000000" charset="0"/>
              <a:buChar char="Ø"/>
            </a:pPr>
            <a:r>
              <a:rPr lang="zh-CN" altLang="en-US" sz="2800" b="1">
                <a:solidFill>
                  <a:srgbClr val="0000CC"/>
                </a:solidFill>
                <a:latin typeface="楷体" panose="02010609060101010101" pitchFamily="49" charset="-122"/>
                <a:ea typeface="楷体" panose="02010609060101010101" pitchFamily="49" charset="-122"/>
                <a:cs typeface="楷体" panose="02010609060101010101" pitchFamily="49" charset="-122"/>
              </a:rPr>
              <a:t>好像</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是点着无数的</a:t>
            </a:r>
            <a:r>
              <a:rPr lang="zh-CN" altLang="en-US" sz="2800" b="1">
                <a:solidFill>
                  <a:srgbClr val="0000CC"/>
                </a:solidFill>
                <a:latin typeface="楷体" panose="02010609060101010101" pitchFamily="49" charset="-122"/>
                <a:ea typeface="楷体" panose="02010609060101010101" pitchFamily="49" charset="-122"/>
                <a:cs typeface="楷体" panose="02010609060101010101" pitchFamily="49" charset="-122"/>
              </a:rPr>
              <a:t>街灯</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      郭沫若</a:t>
            </a:r>
            <a:r>
              <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天上的街市</a:t>
            </a:r>
            <a:r>
              <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rPr>
              <a:t>》</a:t>
            </a:r>
            <a:endPar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 presetClass="entr" presetSubtype="10" fill="hold" grpId="0" nodeType="withEffect">
                                  <p:stCondLst>
                                    <p:cond delay="0"/>
                                  </p:stCondLst>
                                  <p:childTnLst>
                                    <p:set>
                                      <p:cBhvr>
                                        <p:cTn id="6" dur="1" fill="hold">
                                          <p:stCondLst>
                                            <p:cond delay="0"/>
                                          </p:stCondLst>
                                        </p:cTn>
                                        <p:tgtEl>
                                          <p:spTgt spid="55300"/>
                                        </p:tgtEl>
                                        <p:attrNameLst>
                                          <p:attrName>style.visibility</p:attrName>
                                        </p:attrNameLst>
                                      </p:cBhvr>
                                      <p:to>
                                        <p:strVal val="visible"/>
                                      </p:to>
                                    </p:set>
                                    <p:animEffect transition="in" filter="checkerboard(across)">
                                      <p:cBhvr>
                                        <p:cTn id="7" dur="500"/>
                                        <p:tgtEl>
                                          <p:spTgt spid="55300"/>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5301"/>
                                        </p:tgtEl>
                                        <p:attrNameLst>
                                          <p:attrName>style.visibility</p:attrName>
                                        </p:attrNameLst>
                                      </p:cBhvr>
                                      <p:to>
                                        <p:strVal val="visible"/>
                                      </p:to>
                                    </p:set>
                                    <p:animEffect transition="in" filter="checkerboard(across)">
                                      <p:cBhvr>
                                        <p:cTn id="12" dur="500"/>
                                        <p:tgtEl>
                                          <p:spTgt spid="55301"/>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5299"/>
                                        </p:tgtEl>
                                        <p:attrNameLst>
                                          <p:attrName>style.visibility</p:attrName>
                                        </p:attrNameLst>
                                      </p:cBhvr>
                                      <p:to>
                                        <p:strVal val="visible"/>
                                      </p:to>
                                    </p:set>
                                    <p:animEffect transition="in" filter="blinds(horizontal)">
                                      <p:cBhvr>
                                        <p:cTn id="17" dur="500"/>
                                        <p:tgtEl>
                                          <p:spTgt spid="552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p:bldP spid="55300" grpId="0"/>
      <p:bldP spid="55301"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5602" name="Rectangle 2"/>
          <p:cNvSpPr>
            <a:spLocks noGrp="1"/>
          </p:cNvSpPr>
          <p:nvPr>
            <p:ph type="title"/>
          </p:nvPr>
        </p:nvSpPr>
        <p:spPr>
          <a:xfrm>
            <a:off x="1793240" y="979805"/>
            <a:ext cx="1737360" cy="706755"/>
          </a:xfrm>
          <a:solidFill>
            <a:srgbClr val="99FF33">
              <a:alpha val="100000"/>
            </a:srgbClr>
          </a:solidFill>
        </p:spPr>
        <p:txBody>
          <a:bodyPr vert="horz" wrap="none" lIns="91440" tIns="45720" rIns="91440" bIns="45720" anchor="t" anchorCtr="0">
            <a:spAutoFit/>
          </a:bodyPr>
          <a:lstStyle/>
          <a:p>
            <a:pPr eaLnBrk="1" hangingPunct="1">
              <a:spcBef>
                <a:spcPct val="20000"/>
              </a:spcBef>
              <a:buSzPct val="80000"/>
            </a:pPr>
            <a:r>
              <a:rPr lang="en-US" altLang="zh-CN" sz="4000" b="1">
                <a:solidFill>
                  <a:srgbClr val="000066"/>
                </a:solidFill>
                <a:latin typeface="Times New Roman" panose="02020603050405020304" pitchFamily="18" charset="0"/>
                <a:ea typeface="仿宋_GB2312" pitchFamily="1" charset="-122"/>
              </a:rPr>
              <a:t>3.</a:t>
            </a:r>
            <a:r>
              <a:rPr lang="zh-CN" altLang="en-US" sz="4000" b="1">
                <a:solidFill>
                  <a:srgbClr val="000066"/>
                </a:solidFill>
                <a:latin typeface="Times New Roman" panose="02020603050405020304" pitchFamily="18" charset="0"/>
                <a:ea typeface="仿宋_GB2312" pitchFamily="1" charset="-122"/>
              </a:rPr>
              <a:t>曲喻</a:t>
            </a:r>
            <a:endParaRPr lang="zh-CN" altLang="en-US" sz="4000" b="1">
              <a:solidFill>
                <a:srgbClr val="000066"/>
              </a:solidFill>
              <a:latin typeface="Times New Roman" panose="02020603050405020304" pitchFamily="18" charset="0"/>
              <a:ea typeface="仿宋_GB2312" pitchFamily="1" charset="-122"/>
            </a:endParaRPr>
          </a:p>
        </p:txBody>
      </p:sp>
      <p:sp>
        <p:nvSpPr>
          <p:cNvPr id="56323" name="Rectangle 3"/>
          <p:cNvSpPr>
            <a:spLocks noGrp="1"/>
          </p:cNvSpPr>
          <p:nvPr>
            <p:ph idx="1"/>
          </p:nvPr>
        </p:nvSpPr>
        <p:spPr>
          <a:xfrm>
            <a:off x="1905000" y="2208530"/>
            <a:ext cx="8694420" cy="1370965"/>
          </a:xfrm>
        </p:spPr>
        <p:txBody>
          <a:bodyPr vert="horz" wrap="square" lIns="91440" tIns="45720" rIns="91440" bIns="45720" anchor="t" anchorCtr="0">
            <a:spAutoFit/>
          </a:bodyPr>
          <a:lstStyle/>
          <a:p>
            <a:pPr eaLnBrk="1" hangingPunct="1">
              <a:spcBef>
                <a:spcPct val="50000"/>
              </a:spcBef>
              <a:buClr>
                <a:srgbClr val="660066"/>
              </a:buClr>
              <a:buFont typeface="Wingdings" panose="05000000000000000000" charset="0"/>
              <a:buChar char="Ø"/>
            </a:pP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除了向日葵以外，天下怕没有像陆伯麟那样</a:t>
            </a:r>
            <a:r>
              <a:rPr lang="zh-CN" altLang="en-US" sz="3200" b="1">
                <a:solidFill>
                  <a:srgbClr val="FF0000"/>
                </a:solidFill>
                <a:latin typeface="楷体" panose="02010609060101010101" pitchFamily="49" charset="-122"/>
                <a:ea typeface="楷体" panose="02010609060101010101" pitchFamily="49" charset="-122"/>
                <a:cs typeface="楷体" panose="02010609060101010101" pitchFamily="49" charset="-122"/>
              </a:rPr>
              <a:t>亲日</a:t>
            </a: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的人或东西。     </a:t>
            </a: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sym typeface="+mn-ea"/>
              </a:rPr>
              <a:t>钱钟书</a:t>
            </a:r>
            <a:r>
              <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人</a:t>
            </a:r>
            <a:r>
              <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兽</a:t>
            </a:r>
            <a:r>
              <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鬼</a:t>
            </a:r>
            <a:r>
              <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rPr>
              <a:t>》</a:t>
            </a:r>
            <a:endPar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endParaRPr>
          </a:p>
        </p:txBody>
      </p:sp>
      <p:sp>
        <p:nvSpPr>
          <p:cNvPr id="56324" name="Rectangle 4"/>
          <p:cNvSpPr>
            <a:spLocks noChangeArrowheads="1"/>
          </p:cNvSpPr>
          <p:nvPr/>
        </p:nvSpPr>
        <p:spPr bwMode="auto">
          <a:xfrm>
            <a:off x="3530600" y="856615"/>
            <a:ext cx="7773670" cy="953135"/>
          </a:xfrm>
          <a:prstGeom prst="rect">
            <a:avLst/>
          </a:prstGeom>
          <a:solidFill>
            <a:schemeClr val="bg2">
              <a:lumMod val="85000"/>
            </a:schemeClr>
          </a:solidFill>
          <a:ln w="9525">
            <a:noFill/>
            <a:miter lim="800000"/>
          </a:ln>
          <a:effectLst>
            <a:outerShdw dist="107763" dir="18900000" algn="ctr" rotWithShape="0">
              <a:schemeClr val="accent1"/>
            </a:outerShdw>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a:ln>
                  <a:noFill/>
                </a:ln>
                <a:solidFill>
                  <a:srgbClr val="990033"/>
                </a:solidFill>
                <a:effectLst/>
                <a:uLnTx/>
                <a:uFillTx/>
                <a:latin typeface="Times New Roman" panose="02020603050405020304" pitchFamily="18" charset="0"/>
                <a:ea typeface="宋体" panose="02010600030101010101" pitchFamily="2" charset="-122"/>
                <a:cs typeface="+mn-cs"/>
              </a:rPr>
              <a:t>由喻体的某一方面，转移、联想到另一方面去，通过这种转移、联想使喻体和本体产生比喻关系。</a:t>
            </a:r>
            <a:endParaRPr kumimoji="1" lang="zh-CN" altLang="en-US" sz="2800" b="1" i="0" u="none" strike="noStrike" kern="1200" cap="none" spc="0" normalizeH="0" baseline="0" noProof="0">
              <a:ln>
                <a:noFill/>
              </a:ln>
              <a:solidFill>
                <a:srgbClr val="990033"/>
              </a:solidFill>
              <a:effectLst/>
              <a:uLnTx/>
              <a:uFillTx/>
              <a:latin typeface="Times New Roman" panose="02020603050405020304" pitchFamily="18" charset="0"/>
              <a:ea typeface="宋体" panose="02010600030101010101" pitchFamily="2" charset="-122"/>
              <a:cs typeface="+mn-cs"/>
            </a:endParaRPr>
          </a:p>
        </p:txBody>
      </p:sp>
      <p:sp>
        <p:nvSpPr>
          <p:cNvPr id="56325" name="Rectangle 5"/>
          <p:cNvSpPr/>
          <p:nvPr/>
        </p:nvSpPr>
        <p:spPr>
          <a:xfrm>
            <a:off x="1555750" y="4453255"/>
            <a:ext cx="9319895" cy="1568450"/>
          </a:xfrm>
          <a:prstGeom prst="rect">
            <a:avLst/>
          </a:prstGeom>
          <a:noFill/>
          <a:ln w="9525">
            <a:noFill/>
          </a:ln>
        </p:spPr>
        <p:txBody>
          <a:bodyPr wrap="square">
            <a:spAutoFit/>
          </a:bodyPr>
          <a:lstStyle/>
          <a:p>
            <a:pPr marL="457200" indent="-457200">
              <a:spcBef>
                <a:spcPct val="50000"/>
              </a:spcBef>
              <a:buClr>
                <a:srgbClr val="660066"/>
              </a:buClr>
              <a:buSzPct val="80000"/>
              <a:buFont typeface="Wingdings" panose="05000000000000000000" charset="0"/>
              <a:buChar char="Ø"/>
            </a:pPr>
            <a:r>
              <a:rPr lang="en-US" altLang="zh-CN" sz="3200" b="1">
                <a:solidFill>
                  <a:srgbClr val="080808"/>
                </a:solidFill>
                <a:latin typeface="楷体" panose="02010609060101010101" pitchFamily="49" charset="-122"/>
                <a:ea typeface="楷体" panose="02010609060101010101" pitchFamily="49" charset="-122"/>
                <a:cs typeface="楷体" panose="02010609060101010101" pitchFamily="49" charset="-122"/>
              </a:rPr>
              <a:t>“</a:t>
            </a: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你呀，真是记吃不记打，买这‘砖头’回来干什么？”柳茵一见</a:t>
            </a:r>
            <a:r>
              <a:rPr lang="en-US" altLang="zh-CN" sz="3200" b="1">
                <a:solidFill>
                  <a:srgbClr val="080808"/>
                </a:solidFill>
                <a:latin typeface="楷体" panose="02010609060101010101" pitchFamily="49" charset="-122"/>
                <a:ea typeface="楷体" panose="02010609060101010101" pitchFamily="49" charset="-122"/>
                <a:cs typeface="楷体" panose="02010609060101010101" pitchFamily="49" charset="-122"/>
              </a:rPr>
              <a:t>《</a:t>
            </a: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词海</a:t>
            </a:r>
            <a:r>
              <a:rPr lang="en-US" altLang="zh-CN" sz="3200" b="1">
                <a:solidFill>
                  <a:srgbClr val="080808"/>
                </a:solidFill>
                <a:latin typeface="楷体" panose="02010609060101010101" pitchFamily="49" charset="-122"/>
                <a:ea typeface="楷体" panose="02010609060101010101" pitchFamily="49" charset="-122"/>
                <a:cs typeface="楷体" panose="02010609060101010101" pitchFamily="49" charset="-122"/>
              </a:rPr>
              <a:t>》</a:t>
            </a: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a:t>
            </a:r>
            <a:r>
              <a:rPr lang="zh-CN" altLang="en-US" sz="3200" b="1">
                <a:solidFill>
                  <a:srgbClr val="FF0000"/>
                </a:solidFill>
                <a:latin typeface="楷体" panose="02010609060101010101" pitchFamily="49" charset="-122"/>
                <a:ea typeface="楷体" panose="02010609060101010101" pitchFamily="49" charset="-122"/>
                <a:cs typeface="楷体" panose="02010609060101010101" pitchFamily="49" charset="-122"/>
              </a:rPr>
              <a:t>火</a:t>
            </a: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就沾了油，蹭蹭地</a:t>
            </a:r>
            <a:r>
              <a:rPr lang="zh-CN" altLang="en-US" sz="3200" b="1">
                <a:solidFill>
                  <a:srgbClr val="FF0000"/>
                </a:solidFill>
                <a:latin typeface="楷体" panose="02010609060101010101" pitchFamily="49" charset="-122"/>
                <a:ea typeface="楷体" panose="02010609060101010101" pitchFamily="49" charset="-122"/>
                <a:cs typeface="楷体" panose="02010609060101010101" pitchFamily="49" charset="-122"/>
              </a:rPr>
              <a:t>窜得老高</a:t>
            </a: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         肖复兴</a:t>
            </a:r>
            <a:r>
              <a:rPr lang="en-US" altLang="zh-CN" sz="3200" b="1">
                <a:solidFill>
                  <a:srgbClr val="080808"/>
                </a:solidFill>
                <a:latin typeface="楷体" panose="02010609060101010101" pitchFamily="49" charset="-122"/>
                <a:ea typeface="楷体" panose="02010609060101010101" pitchFamily="49" charset="-122"/>
                <a:cs typeface="楷体" panose="02010609060101010101" pitchFamily="49" charset="-122"/>
              </a:rPr>
              <a:t>《</a:t>
            </a: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书市风波</a:t>
            </a:r>
            <a:r>
              <a:rPr lang="en-US" altLang="zh-CN" sz="3200" b="1">
                <a:solidFill>
                  <a:srgbClr val="080808"/>
                </a:solidFill>
                <a:latin typeface="楷体" panose="02010609060101010101" pitchFamily="49" charset="-122"/>
                <a:ea typeface="楷体" panose="02010609060101010101" pitchFamily="49" charset="-122"/>
                <a:cs typeface="楷体" panose="02010609060101010101" pitchFamily="49" charset="-122"/>
              </a:rPr>
              <a:t>》</a:t>
            </a:r>
            <a:endParaRPr lang="en-US" altLang="zh-CN" sz="3200" b="1">
              <a:solidFill>
                <a:srgbClr val="080808"/>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9" presetClass="entr" presetSubtype="0" fill="hold" grpId="0" nodeType="withEffect">
                                  <p:stCondLst>
                                    <p:cond delay="0"/>
                                  </p:stCondLst>
                                  <p:childTnLst>
                                    <p:set>
                                      <p:cBhvr>
                                        <p:cTn id="6" dur="1" fill="hold">
                                          <p:stCondLst>
                                            <p:cond delay="0"/>
                                          </p:stCondLst>
                                        </p:cTn>
                                        <p:tgtEl>
                                          <p:spTgt spid="56324"/>
                                        </p:tgtEl>
                                        <p:attrNameLst>
                                          <p:attrName>style.visibility</p:attrName>
                                        </p:attrNameLst>
                                      </p:cBhvr>
                                      <p:to>
                                        <p:strVal val="visible"/>
                                      </p:to>
                                    </p:set>
                                    <p:animEffect transition="in" filter="dissolve">
                                      <p:cBhvr>
                                        <p:cTn id="7" dur="500"/>
                                        <p:tgtEl>
                                          <p:spTgt spid="56324"/>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6323"/>
                                        </p:tgtEl>
                                        <p:attrNameLst>
                                          <p:attrName>style.visibility</p:attrName>
                                        </p:attrNameLst>
                                      </p:cBhvr>
                                      <p:to>
                                        <p:strVal val="visible"/>
                                      </p:to>
                                    </p:set>
                                    <p:animEffect transition="in" filter="blinds(horizontal)">
                                      <p:cBhvr>
                                        <p:cTn id="12" dur="500"/>
                                        <p:tgtEl>
                                          <p:spTgt spid="56323"/>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6325"/>
                                        </p:tgtEl>
                                        <p:attrNameLst>
                                          <p:attrName>style.visibility</p:attrName>
                                        </p:attrNameLst>
                                      </p:cBhvr>
                                      <p:to>
                                        <p:strVal val="visible"/>
                                      </p:to>
                                    </p:set>
                                    <p:animEffect transition="in" filter="dissolve">
                                      <p:cBhvr>
                                        <p:cTn id="17" dur="500"/>
                                        <p:tgtEl>
                                          <p:spTgt spid="56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3" grpId="0"/>
      <p:bldP spid="56324" grpId="0"/>
      <p:bldP spid="56325"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626" name="Rectangle 2"/>
          <p:cNvSpPr>
            <a:spLocks noGrp="1"/>
          </p:cNvSpPr>
          <p:nvPr>
            <p:ph type="title"/>
          </p:nvPr>
        </p:nvSpPr>
        <p:spPr>
          <a:xfrm>
            <a:off x="1701165" y="241935"/>
            <a:ext cx="1737360" cy="706755"/>
          </a:xfrm>
          <a:solidFill>
            <a:srgbClr val="99FF33">
              <a:alpha val="100000"/>
            </a:srgbClr>
          </a:solidFill>
        </p:spPr>
        <p:txBody>
          <a:bodyPr vert="horz" wrap="none" lIns="91440" tIns="45720" rIns="91440" bIns="45720" anchor="t" anchorCtr="0">
            <a:spAutoFit/>
          </a:bodyPr>
          <a:lstStyle/>
          <a:p>
            <a:pPr eaLnBrk="1" hangingPunct="1">
              <a:spcBef>
                <a:spcPct val="20000"/>
              </a:spcBef>
              <a:buSzPct val="80000"/>
            </a:pPr>
            <a:r>
              <a:rPr lang="en-US" altLang="zh-CN" sz="4000" b="1">
                <a:solidFill>
                  <a:srgbClr val="000066"/>
                </a:solidFill>
                <a:latin typeface="Times New Roman" panose="02020603050405020304" pitchFamily="18" charset="0"/>
                <a:ea typeface="仿宋_GB2312" pitchFamily="1" charset="-122"/>
              </a:rPr>
              <a:t>4.</a:t>
            </a:r>
            <a:r>
              <a:rPr lang="zh-CN" altLang="en-US" sz="4000" b="1">
                <a:solidFill>
                  <a:srgbClr val="000066"/>
                </a:solidFill>
                <a:latin typeface="Times New Roman" panose="02020603050405020304" pitchFamily="18" charset="0"/>
                <a:ea typeface="仿宋_GB2312" pitchFamily="1" charset="-122"/>
              </a:rPr>
              <a:t>交喻</a:t>
            </a:r>
            <a:endParaRPr lang="zh-CN" altLang="en-US" sz="4000" b="1">
              <a:solidFill>
                <a:srgbClr val="000066"/>
              </a:solidFill>
              <a:latin typeface="Times New Roman" panose="02020603050405020304" pitchFamily="18" charset="0"/>
              <a:ea typeface="仿宋_GB2312" pitchFamily="1" charset="-122"/>
            </a:endParaRPr>
          </a:p>
        </p:txBody>
      </p:sp>
      <p:sp>
        <p:nvSpPr>
          <p:cNvPr id="26627" name="矩形 5"/>
          <p:cNvSpPr/>
          <p:nvPr/>
        </p:nvSpPr>
        <p:spPr>
          <a:xfrm>
            <a:off x="3438525" y="118745"/>
            <a:ext cx="7777480" cy="953135"/>
          </a:xfrm>
          <a:prstGeom prst="rect">
            <a:avLst/>
          </a:prstGeom>
          <a:solidFill>
            <a:schemeClr val="bg2">
              <a:lumMod val="85000"/>
            </a:schemeClr>
          </a:solidFill>
          <a:ln w="9525">
            <a:noFill/>
          </a:ln>
        </p:spPr>
        <p:txBody>
          <a:bodyPr wrap="square">
            <a:spAutoFit/>
          </a:bodyPr>
          <a:lstStyle/>
          <a:p>
            <a:pPr>
              <a:buFont typeface="Wingdings" panose="05000000000000000000" pitchFamily="2" charset="2"/>
            </a:pPr>
            <a:r>
              <a:rPr lang="zh-CN" altLang="en-US" sz="2800" b="1">
                <a:latin typeface="宋体" panose="02010600030101010101" pitchFamily="2" charset="-122"/>
                <a:ea typeface="宋体" panose="02010600030101010101" pitchFamily="2" charset="-122"/>
              </a:rPr>
              <a:t>一种用两个或两个以上不同喻体从</a:t>
            </a:r>
            <a:r>
              <a:rPr lang="zh-CN" altLang="en-US" sz="2800" b="1">
                <a:solidFill>
                  <a:srgbClr val="FF0000"/>
                </a:solidFill>
                <a:latin typeface="宋体" panose="02010600030101010101" pitchFamily="2" charset="-122"/>
                <a:ea typeface="宋体" panose="02010600030101010101" pitchFamily="2" charset="-122"/>
              </a:rPr>
              <a:t>正反</a:t>
            </a:r>
            <a:r>
              <a:rPr lang="zh-CN" altLang="en-US" sz="2800" b="1">
                <a:latin typeface="宋体" panose="02010600030101010101" pitchFamily="2" charset="-122"/>
                <a:ea typeface="宋体" panose="02010600030101010101" pitchFamily="2" charset="-122"/>
              </a:rPr>
              <a:t>两个角度说明同一本体的比喻。</a:t>
            </a:r>
            <a:endParaRPr lang="zh-CN" altLang="en-US" sz="2800" b="1">
              <a:latin typeface="宋体" panose="02010600030101010101" pitchFamily="2" charset="-122"/>
              <a:ea typeface="宋体" panose="02010600030101010101" pitchFamily="2" charset="-122"/>
            </a:endParaRPr>
          </a:p>
        </p:txBody>
      </p:sp>
      <p:sp>
        <p:nvSpPr>
          <p:cNvPr id="7" name="Rectangle 3"/>
          <p:cNvSpPr txBox="1">
            <a:spLocks noChangeArrowheads="1"/>
          </p:cNvSpPr>
          <p:nvPr/>
        </p:nvSpPr>
        <p:spPr bwMode="auto">
          <a:xfrm>
            <a:off x="1405890" y="1532890"/>
            <a:ext cx="10078720" cy="2582545"/>
          </a:xfrm>
          <a:prstGeom prst="rect">
            <a:avLst/>
          </a:prstGeom>
          <a:noFill/>
          <a:ln w="9525">
            <a:noFill/>
            <a:miter lim="800000"/>
          </a:ln>
        </p:spPr>
        <p:txBody>
          <a:bodyPr/>
          <a:lstStyle/>
          <a:p>
            <a:pPr marL="342900" marR="0" indent="-342900" defTabSz="914400" eaLnBrk="0" latinLnBrk="1" hangingPunct="0">
              <a:spcBef>
                <a:spcPct val="20000"/>
              </a:spcBef>
              <a:buClrTx/>
              <a:buSzTx/>
              <a:buFont typeface="Wingdings" panose="05000000000000000000" pitchFamily="2" charset="2"/>
              <a:buChar char="Ø"/>
              <a:defRPr/>
            </a:pPr>
            <a:r>
              <a:rPr kumimoji="0" lang="zh-CN" altLang="en-US" sz="2800" b="1" kern="0" cap="none" spc="0" normalizeH="0" baseline="0" noProof="0">
                <a:latin typeface="楷体" panose="02010609060101010101" pitchFamily="49" charset="-122"/>
                <a:ea typeface="楷体" panose="02010609060101010101" pitchFamily="49" charset="-122"/>
                <a:cs typeface="+mn-cs"/>
              </a:rPr>
              <a:t>如今，出身不再是我们之间的鸿沟，然而我看见了新的裂痕，失去了自己心爱的工作，离开了生我养我的土地，</a:t>
            </a:r>
            <a:r>
              <a:rPr kumimoji="0" lang="zh-CN" altLang="en-US" sz="2800" b="1" kern="0" cap="none" spc="0" normalizeH="0" baseline="0" noProof="0">
                <a:solidFill>
                  <a:srgbClr val="FF0000"/>
                </a:solidFill>
                <a:latin typeface="楷体" panose="02010609060101010101" pitchFamily="49" charset="-122"/>
                <a:ea typeface="楷体" panose="02010609060101010101" pitchFamily="49" charset="-122"/>
                <a:cs typeface="+mn-cs"/>
              </a:rPr>
              <a:t>我不再是风，不再是水，不再是港湾，我只是一朵飘在空中的云，无依无靠</a:t>
            </a:r>
            <a:r>
              <a:rPr kumimoji="0" lang="en-US" altLang="zh-CN" sz="2800" b="1" kern="0" cap="none" spc="0" normalizeH="0" baseline="0" noProof="0">
                <a:latin typeface="楷体" panose="02010609060101010101" pitchFamily="49" charset="-122"/>
                <a:ea typeface="楷体" panose="02010609060101010101" pitchFamily="49" charset="-122"/>
                <a:cs typeface="+mn-cs"/>
              </a:rPr>
              <a:t>……</a:t>
            </a:r>
            <a:endParaRPr kumimoji="0" lang="en-US" altLang="zh-CN" sz="2800" b="1" kern="0" cap="none" spc="0" normalizeH="0" baseline="0" noProof="0">
              <a:latin typeface="楷体" panose="02010609060101010101" pitchFamily="49" charset="-122"/>
              <a:ea typeface="楷体" panose="02010609060101010101" pitchFamily="49" charset="-122"/>
              <a:cs typeface="+mn-cs"/>
            </a:endParaRPr>
          </a:p>
          <a:p>
            <a:pPr marL="342900" marR="0" indent="-342900" defTabSz="914400" eaLnBrk="0" latinLnBrk="1" hangingPunct="0">
              <a:spcBef>
                <a:spcPct val="20000"/>
              </a:spcBef>
              <a:buClrTx/>
              <a:buSzTx/>
              <a:buFont typeface="Wingdings" panose="05000000000000000000" pitchFamily="2" charset="2"/>
              <a:buNone/>
              <a:defRPr/>
            </a:pPr>
            <a:r>
              <a:rPr kumimoji="0" lang="en-US" altLang="zh-CN" sz="2800" b="1" kern="0" cap="none" spc="0" normalizeH="0" baseline="0" noProof="0">
                <a:latin typeface="楷体" panose="02010609060101010101" pitchFamily="49" charset="-122"/>
                <a:ea typeface="楷体" panose="02010609060101010101" pitchFamily="49" charset="-122"/>
                <a:cs typeface="+mn-cs"/>
              </a:rPr>
              <a:t>             </a:t>
            </a:r>
            <a:r>
              <a:rPr kumimoji="0" lang="zh-CN" altLang="en-US" sz="2800" b="1" kern="0" cap="none" spc="0" normalizeH="0" baseline="0" noProof="0">
                <a:solidFill>
                  <a:srgbClr val="0000CC"/>
                </a:solidFill>
                <a:latin typeface="楷体" panose="02010609060101010101" pitchFamily="49" charset="-122"/>
                <a:ea typeface="楷体" panose="02010609060101010101" pitchFamily="49" charset="-122"/>
                <a:cs typeface="+mn-cs"/>
              </a:rPr>
              <a:t>先反后正</a:t>
            </a:r>
            <a:r>
              <a:rPr kumimoji="0" lang="en-US" altLang="zh-CN" sz="2800" b="1" kern="0" cap="none" spc="0" normalizeH="0" baseline="0" noProof="0">
                <a:solidFill>
                  <a:srgbClr val="0000CC"/>
                </a:solidFill>
                <a:latin typeface="楷体" panose="02010609060101010101" pitchFamily="49" charset="-122"/>
                <a:ea typeface="楷体" panose="02010609060101010101" pitchFamily="49" charset="-122"/>
                <a:cs typeface="+mn-cs"/>
              </a:rPr>
              <a:t> </a:t>
            </a:r>
            <a:r>
              <a:rPr kumimoji="0" lang="zh-CN" altLang="en-US" sz="2800" b="1" kern="0" cap="none" spc="0" normalizeH="0" baseline="0" noProof="0">
                <a:latin typeface="楷体" panose="02010609060101010101" pitchFamily="49" charset="-122"/>
                <a:ea typeface="楷体" panose="02010609060101010101" pitchFamily="49" charset="-122"/>
                <a:cs typeface="+mn-cs"/>
              </a:rPr>
              <a:t>（王周生</a:t>
            </a:r>
            <a:r>
              <a:rPr kumimoji="0" lang="en-US" altLang="zh-CN" sz="2800" b="1" kern="0" cap="none" spc="0" normalizeH="0" baseline="0" noProof="0">
                <a:latin typeface="楷体" panose="02010609060101010101" pitchFamily="49" charset="-122"/>
                <a:ea typeface="楷体" panose="02010609060101010101" pitchFamily="49" charset="-122"/>
                <a:cs typeface="+mn-cs"/>
              </a:rPr>
              <a:t>《</a:t>
            </a:r>
            <a:r>
              <a:rPr kumimoji="0" lang="zh-CN" altLang="en-US" sz="2800" b="1" kern="0" cap="none" spc="0" normalizeH="0" baseline="0" noProof="0">
                <a:latin typeface="楷体" panose="02010609060101010101" pitchFamily="49" charset="-122"/>
                <a:ea typeface="楷体" panose="02010609060101010101" pitchFamily="49" charset="-122"/>
                <a:cs typeface="+mn-cs"/>
              </a:rPr>
              <a:t>陪读夫人</a:t>
            </a:r>
            <a:r>
              <a:rPr kumimoji="0" lang="en-US" altLang="zh-CN" sz="2800" b="1" kern="0" cap="none" spc="0" normalizeH="0" baseline="0" noProof="0">
                <a:latin typeface="楷体" panose="02010609060101010101" pitchFamily="49" charset="-122"/>
                <a:ea typeface="楷体" panose="02010609060101010101" pitchFamily="49" charset="-122"/>
                <a:cs typeface="+mn-cs"/>
              </a:rPr>
              <a:t>》</a:t>
            </a:r>
            <a:r>
              <a:rPr kumimoji="0" lang="zh-CN" altLang="en-US" sz="2800" b="1" kern="0" cap="none" spc="0" normalizeH="0" baseline="0" noProof="0">
                <a:latin typeface="楷体" panose="02010609060101010101" pitchFamily="49" charset="-122"/>
                <a:ea typeface="楷体" panose="02010609060101010101" pitchFamily="49" charset="-122"/>
                <a:cs typeface="+mn-cs"/>
              </a:rPr>
              <a:t>）</a:t>
            </a:r>
            <a:endParaRPr kumimoji="0" lang="en-US" altLang="zh-CN" sz="2800" kern="0" cap="none" spc="0" normalizeH="0" baseline="0" noProof="0">
              <a:latin typeface="楷体" panose="02010609060101010101" pitchFamily="49" charset="-122"/>
              <a:ea typeface="楷体" panose="02010609060101010101" pitchFamily="49" charset="-122"/>
              <a:cs typeface="+mn-cs"/>
            </a:endParaRPr>
          </a:p>
        </p:txBody>
      </p:sp>
      <p:sp>
        <p:nvSpPr>
          <p:cNvPr id="26629" name="矩形 7"/>
          <p:cNvSpPr/>
          <p:nvPr/>
        </p:nvSpPr>
        <p:spPr>
          <a:xfrm>
            <a:off x="1210945" y="4294505"/>
            <a:ext cx="9267825" cy="1383665"/>
          </a:xfrm>
          <a:prstGeom prst="rect">
            <a:avLst/>
          </a:prstGeom>
          <a:noFill/>
          <a:ln w="9525">
            <a:noFill/>
          </a:ln>
        </p:spPr>
        <p:txBody>
          <a:bodyPr wrap="square">
            <a:spAutoFit/>
          </a:bodyPr>
          <a:lstStyle/>
          <a:p>
            <a:pPr>
              <a:buFont typeface="Wingdings" panose="05000000000000000000" pitchFamily="2" charset="2"/>
              <a:buChar char="Ø"/>
            </a:pPr>
            <a:r>
              <a:rPr lang="zh-CN" altLang="en-US" sz="2800" b="1">
                <a:solidFill>
                  <a:srgbClr val="FF0000"/>
                </a:solidFill>
                <a:latin typeface="楷体" panose="02010609060101010101" pitchFamily="49" charset="-122"/>
                <a:ea typeface="楷体" panose="02010609060101010101" pitchFamily="49" charset="-122"/>
              </a:rPr>
              <a:t>这样的风气的民众是灰尘，不是泥土</a:t>
            </a:r>
            <a:r>
              <a:rPr lang="zh-CN" altLang="en-US" sz="2800" b="1">
                <a:latin typeface="楷体" panose="02010609060101010101" pitchFamily="49" charset="-122"/>
                <a:ea typeface="楷体" panose="02010609060101010101" pitchFamily="49" charset="-122"/>
              </a:rPr>
              <a:t>，在他这里长不出好花和乔木来。</a:t>
            </a:r>
            <a:endParaRPr lang="zh-CN" altLang="en-US" sz="2800" b="1">
              <a:latin typeface="楷体" panose="02010609060101010101" pitchFamily="49" charset="-122"/>
              <a:ea typeface="楷体" panose="02010609060101010101" pitchFamily="49" charset="-122"/>
            </a:endParaRPr>
          </a:p>
          <a:p>
            <a:pPr>
              <a:buFont typeface="Wingdings" panose="05000000000000000000" pitchFamily="2" charset="2"/>
            </a:pPr>
            <a:r>
              <a:rPr lang="zh-CN" altLang="en-US" sz="2800" b="1">
                <a:latin typeface="楷体" panose="02010609060101010101" pitchFamily="49" charset="-122"/>
                <a:ea typeface="楷体" panose="02010609060101010101" pitchFamily="49" charset="-122"/>
              </a:rPr>
              <a:t>          </a:t>
            </a:r>
            <a:r>
              <a:rPr lang="zh-CN" altLang="en-US" sz="2800" b="1">
                <a:solidFill>
                  <a:srgbClr val="0000CC"/>
                </a:solidFill>
                <a:latin typeface="楷体" panose="02010609060101010101" pitchFamily="49" charset="-122"/>
                <a:ea typeface="楷体" panose="02010609060101010101" pitchFamily="49" charset="-122"/>
              </a:rPr>
              <a:t>先正后反</a:t>
            </a:r>
            <a:r>
              <a:rPr lang="zh-CN" altLang="en-US" sz="2800" b="1">
                <a:latin typeface="楷体" panose="02010609060101010101" pitchFamily="49" charset="-122"/>
                <a:ea typeface="楷体" panose="02010609060101010101" pitchFamily="49" charset="-122"/>
              </a:rPr>
              <a:t>（鲁迅</a:t>
            </a:r>
            <a:r>
              <a:rPr lang="en-US" altLang="zh-CN" sz="2800" b="1">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未有天才之前</a:t>
            </a:r>
            <a:r>
              <a:rPr lang="en-US" altLang="zh-CN" sz="2800" b="1">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a:t>
            </a:r>
            <a:endParaRPr lang="en-US" altLang="zh-CN" sz="2800" b="1">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2662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650" name="Rectangle 2"/>
          <p:cNvSpPr>
            <a:spLocks noGrp="1"/>
          </p:cNvSpPr>
          <p:nvPr>
            <p:ph type="title"/>
          </p:nvPr>
        </p:nvSpPr>
        <p:spPr>
          <a:xfrm>
            <a:off x="1981200" y="285750"/>
            <a:ext cx="1737360" cy="706755"/>
          </a:xfrm>
          <a:solidFill>
            <a:srgbClr val="99FF33">
              <a:alpha val="100000"/>
            </a:srgbClr>
          </a:solidFill>
        </p:spPr>
        <p:txBody>
          <a:bodyPr vert="horz" wrap="none" lIns="91440" tIns="45720" rIns="91440" bIns="45720" anchor="t" anchorCtr="0">
            <a:spAutoFit/>
          </a:bodyPr>
          <a:lstStyle/>
          <a:p>
            <a:pPr eaLnBrk="1" hangingPunct="1">
              <a:spcBef>
                <a:spcPct val="20000"/>
              </a:spcBef>
              <a:buSzPct val="80000"/>
            </a:pPr>
            <a:r>
              <a:rPr lang="en-US" altLang="zh-CN" sz="4000" b="1">
                <a:solidFill>
                  <a:srgbClr val="000066"/>
                </a:solidFill>
                <a:latin typeface="Times New Roman" panose="02020603050405020304" pitchFamily="18" charset="0"/>
                <a:ea typeface="仿宋_GB2312" pitchFamily="1" charset="-122"/>
              </a:rPr>
              <a:t>5.</a:t>
            </a:r>
            <a:r>
              <a:rPr lang="zh-CN" altLang="en-US" sz="4000" b="1">
                <a:solidFill>
                  <a:srgbClr val="000066"/>
                </a:solidFill>
                <a:latin typeface="Times New Roman" panose="02020603050405020304" pitchFamily="18" charset="0"/>
                <a:ea typeface="仿宋_GB2312" pitchFamily="1" charset="-122"/>
              </a:rPr>
              <a:t>回喻</a:t>
            </a:r>
            <a:endParaRPr lang="zh-CN" altLang="en-US" sz="4000" b="1">
              <a:solidFill>
                <a:srgbClr val="000066"/>
              </a:solidFill>
              <a:latin typeface="Times New Roman" panose="02020603050405020304" pitchFamily="18" charset="0"/>
              <a:ea typeface="仿宋_GB2312" pitchFamily="1" charset="-122"/>
            </a:endParaRPr>
          </a:p>
        </p:txBody>
      </p:sp>
      <p:sp>
        <p:nvSpPr>
          <p:cNvPr id="27651" name="矩形 4"/>
          <p:cNvSpPr/>
          <p:nvPr/>
        </p:nvSpPr>
        <p:spPr>
          <a:xfrm>
            <a:off x="3868420" y="162560"/>
            <a:ext cx="7394575" cy="953135"/>
          </a:xfrm>
          <a:prstGeom prst="rect">
            <a:avLst/>
          </a:prstGeom>
          <a:solidFill>
            <a:schemeClr val="bg2">
              <a:lumMod val="85000"/>
            </a:schemeClr>
          </a:solidFill>
          <a:ln w="9525">
            <a:noFill/>
          </a:ln>
        </p:spPr>
        <p:txBody>
          <a:bodyPr wrap="square">
            <a:spAutoFit/>
          </a:bodyPr>
          <a:lstStyle/>
          <a:p>
            <a:pPr>
              <a:buFont typeface="Wingdings" panose="05000000000000000000" pitchFamily="2" charset="2"/>
            </a:pPr>
            <a:r>
              <a:rPr lang="zh-CN" altLang="en-US" sz="2800" b="1">
                <a:latin typeface="宋体" panose="02010600030101010101" pitchFamily="2" charset="-122"/>
                <a:ea typeface="宋体" panose="02010600030101010101" pitchFamily="2" charset="-122"/>
                <a:cs typeface="宋体" panose="02010600030101010101" pitchFamily="2" charset="-122"/>
              </a:rPr>
              <a:t>又称“迂喻”、“迂回喻”，是一种先提出喻体，再否定喻体，然后引出本体的比喻。</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27652" name="矩形 5"/>
          <p:cNvSpPr/>
          <p:nvPr/>
        </p:nvSpPr>
        <p:spPr>
          <a:xfrm>
            <a:off x="822325" y="1751965"/>
            <a:ext cx="10846435" cy="2061210"/>
          </a:xfrm>
          <a:prstGeom prst="rect">
            <a:avLst/>
          </a:prstGeom>
          <a:noFill/>
          <a:ln w="9525">
            <a:noFill/>
          </a:ln>
        </p:spPr>
        <p:txBody>
          <a:bodyPr wrap="square">
            <a:spAutoFit/>
          </a:bodyPr>
          <a:lstStyle/>
          <a:p>
            <a:pPr>
              <a:buFont typeface="Wingdings" panose="05000000000000000000" pitchFamily="2" charset="2"/>
              <a:buChar char="Ø"/>
            </a:pPr>
            <a:r>
              <a:rPr lang="zh-CN" altLang="en-US" sz="3200" b="1">
                <a:solidFill>
                  <a:srgbClr val="FF0000"/>
                </a:solidFill>
                <a:latin typeface="楷体" panose="02010609060101010101" pitchFamily="49" charset="-122"/>
                <a:ea typeface="楷体" panose="02010609060101010101" pitchFamily="49" charset="-122"/>
              </a:rPr>
              <a:t>站在高山向西看，一条白带绕丛山，不是带，原是新开公路上岭来</a:t>
            </a:r>
            <a:r>
              <a:rPr lang="zh-CN" altLang="en-US" sz="3200" b="1">
                <a:latin typeface="楷体" panose="02010609060101010101" pitchFamily="49" charset="-122"/>
                <a:ea typeface="楷体" panose="02010609060101010101" pitchFamily="49" charset="-122"/>
              </a:rPr>
              <a:t>。</a:t>
            </a:r>
            <a:endParaRPr lang="zh-CN" altLang="en-US" sz="3200" b="1">
              <a:latin typeface="楷体" panose="02010609060101010101" pitchFamily="49" charset="-122"/>
              <a:ea typeface="楷体" panose="02010609060101010101" pitchFamily="49" charset="-122"/>
            </a:endParaRPr>
          </a:p>
          <a:p>
            <a:pPr>
              <a:buFont typeface="Wingdings" panose="05000000000000000000" pitchFamily="2" charset="2"/>
              <a:buChar char="Ø"/>
            </a:pPr>
            <a:r>
              <a:rPr lang="zh-CN" altLang="en-US" sz="3200" b="1">
                <a:solidFill>
                  <a:srgbClr val="FF0000"/>
                </a:solidFill>
                <a:latin typeface="楷体" panose="02010609060101010101" pitchFamily="49" charset="-122"/>
                <a:ea typeface="楷体" panose="02010609060101010101" pitchFamily="49" charset="-122"/>
              </a:rPr>
              <a:t>站在高山向西瞧，朵朵白云山上飘，不是云，原是钻井工房搭山顶</a:t>
            </a:r>
            <a:r>
              <a:rPr lang="zh-CN" altLang="en-US" sz="3200" b="1">
                <a:latin typeface="楷体" panose="02010609060101010101" pitchFamily="49" charset="-122"/>
                <a:ea typeface="楷体" panose="02010609060101010101" pitchFamily="49" charset="-122"/>
              </a:rPr>
              <a:t>。（青海民歌）</a:t>
            </a:r>
            <a:endParaRPr lang="zh-CN" altLang="en-US" sz="3200" b="1">
              <a:latin typeface="楷体" panose="02010609060101010101" pitchFamily="49" charset="-122"/>
              <a:ea typeface="楷体" panose="02010609060101010101" pitchFamily="49" charset="-122"/>
            </a:endParaRPr>
          </a:p>
        </p:txBody>
      </p:sp>
      <p:sp>
        <p:nvSpPr>
          <p:cNvPr id="27653" name="矩形 6"/>
          <p:cNvSpPr/>
          <p:nvPr/>
        </p:nvSpPr>
        <p:spPr>
          <a:xfrm>
            <a:off x="973455" y="4737100"/>
            <a:ext cx="10420350" cy="1076325"/>
          </a:xfrm>
          <a:prstGeom prst="rect">
            <a:avLst/>
          </a:prstGeom>
          <a:noFill/>
          <a:ln w="9525">
            <a:noFill/>
          </a:ln>
        </p:spPr>
        <p:txBody>
          <a:bodyPr wrap="square">
            <a:spAutoFit/>
          </a:bodyPr>
          <a:lstStyle/>
          <a:p>
            <a:pPr>
              <a:buFont typeface="Wingdings" panose="05000000000000000000" pitchFamily="2" charset="2"/>
              <a:buChar char="Ø"/>
            </a:pPr>
            <a:r>
              <a:rPr lang="zh-CN" altLang="en-US" sz="3200" b="1">
                <a:solidFill>
                  <a:srgbClr val="000000"/>
                </a:solidFill>
                <a:latin typeface="楷体" panose="02010609060101010101" pitchFamily="49" charset="-122"/>
                <a:ea typeface="楷体" panose="02010609060101010101" pitchFamily="49" charset="-122"/>
              </a:rPr>
              <a:t>山腰上有一大块白云在浮动，仔细一看，那不是白云，而是羊群。</a:t>
            </a:r>
            <a:endParaRPr lang="zh-CN" altLang="en-US" sz="3200" b="1">
              <a:solidFill>
                <a:srgbClr val="000000"/>
              </a:solidFill>
              <a:latin typeface="楷体" panose="02010609060101010101" pitchFamily="49" charset="-122"/>
              <a:ea typeface="楷体" panose="02010609060101010101" pitchFamily="49" charset="-122"/>
            </a:endParaRP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Rectangle 8"/>
          <p:cNvSpPr/>
          <p:nvPr/>
        </p:nvSpPr>
        <p:spPr>
          <a:xfrm>
            <a:off x="1666875" y="142875"/>
            <a:ext cx="4286250" cy="476250"/>
          </a:xfrm>
          <a:prstGeom prst="rect">
            <a:avLst/>
          </a:prstGeom>
          <a:solidFill>
            <a:schemeClr val="bg2">
              <a:lumMod val="85000"/>
            </a:schemeClr>
          </a:solidFill>
          <a:ln w="9525">
            <a:noFill/>
          </a:ln>
        </p:spPr>
        <p:txBody>
          <a:bodyPr anchor="ctr" anchorCtr="0"/>
          <a:lstStyle/>
          <a:p>
            <a:r>
              <a:rPr lang="en-US" altLang="zh-CN" sz="3600">
                <a:solidFill>
                  <a:srgbClr val="000066"/>
                </a:solidFill>
                <a:latin typeface="Arial" panose="020b0604020202020204" pitchFamily="34" charset="0"/>
                <a:ea typeface="隶书" pitchFamily="49" charset="-122"/>
              </a:rPr>
              <a:t>(</a:t>
            </a:r>
            <a:r>
              <a:rPr lang="zh-CN" altLang="en-US" sz="3600">
                <a:solidFill>
                  <a:srgbClr val="000066"/>
                </a:solidFill>
                <a:latin typeface="Arial" panose="020b0604020202020204" pitchFamily="34" charset="0"/>
                <a:ea typeface="隶书" pitchFamily="49" charset="-122"/>
              </a:rPr>
              <a:t>六</a:t>
            </a:r>
            <a:r>
              <a:rPr lang="en-US" altLang="zh-CN" sz="3600">
                <a:solidFill>
                  <a:srgbClr val="000066"/>
                </a:solidFill>
                <a:latin typeface="Arial" panose="020b0604020202020204" pitchFamily="34" charset="0"/>
                <a:ea typeface="隶书" pitchFamily="49" charset="-122"/>
              </a:rPr>
              <a:t>)</a:t>
            </a:r>
            <a:r>
              <a:rPr lang="zh-CN" altLang="en-US" sz="3600">
                <a:solidFill>
                  <a:srgbClr val="000066"/>
                </a:solidFill>
                <a:latin typeface="Arial" panose="020b0604020202020204" pitchFamily="34" charset="0"/>
                <a:ea typeface="隶书" pitchFamily="49" charset="-122"/>
              </a:rPr>
              <a:t>比喻的灵活用法</a:t>
            </a:r>
            <a:endParaRPr lang="zh-CN" altLang="en-US" sz="3600">
              <a:solidFill>
                <a:srgbClr val="000066"/>
              </a:solidFill>
              <a:latin typeface="Arial" panose="020b0604020202020204" pitchFamily="34" charset="0"/>
              <a:ea typeface="隶书" pitchFamily="49" charset="-122"/>
            </a:endParaRPr>
          </a:p>
        </p:txBody>
      </p:sp>
      <p:sp>
        <p:nvSpPr>
          <p:cNvPr id="5" name="Rectangle 9"/>
          <p:cNvSpPr/>
          <p:nvPr/>
        </p:nvSpPr>
        <p:spPr>
          <a:xfrm>
            <a:off x="786765" y="930910"/>
            <a:ext cx="4563110" cy="534035"/>
          </a:xfrm>
          <a:prstGeom prst="rect">
            <a:avLst/>
          </a:prstGeom>
          <a:noFill/>
          <a:ln w="9525">
            <a:noFill/>
          </a:ln>
        </p:spPr>
        <p:txBody>
          <a:bodyPr wrap="none">
            <a:spAutoFit/>
          </a:bodyPr>
          <a:lstStyle/>
          <a:p>
            <a:pPr>
              <a:lnSpc>
                <a:spcPct val="90000"/>
              </a:lnSpc>
              <a:spcBef>
                <a:spcPct val="50000"/>
              </a:spcBef>
              <a:buSzPct val="80000"/>
            </a:pPr>
            <a:r>
              <a:rPr lang="en-US" altLang="zh-CN" sz="3200" u="sng">
                <a:solidFill>
                  <a:srgbClr val="000066"/>
                </a:solidFill>
                <a:latin typeface="Arial" panose="020b0604020202020204" pitchFamily="34" charset="0"/>
                <a:ea typeface="华文中宋" pitchFamily="2" charset="-122"/>
              </a:rPr>
              <a:t>1. </a:t>
            </a:r>
            <a:r>
              <a:rPr lang="zh-CN" altLang="en-US" sz="3200" u="sng">
                <a:solidFill>
                  <a:srgbClr val="000066"/>
                </a:solidFill>
                <a:latin typeface="Arial" panose="020b0604020202020204" pitchFamily="34" charset="0"/>
                <a:ea typeface="华文中宋" pitchFamily="2" charset="-122"/>
              </a:rPr>
              <a:t>没有喻词的比喻</a:t>
            </a:r>
            <a:r>
              <a:rPr lang="en-US" altLang="zh-CN" sz="3200" u="sng">
                <a:solidFill>
                  <a:srgbClr val="000066"/>
                </a:solidFill>
                <a:latin typeface="Arial" panose="020b0604020202020204" pitchFamily="34" charset="0"/>
                <a:ea typeface="华文中宋" pitchFamily="2" charset="-122"/>
              </a:rPr>
              <a:t>(</a:t>
            </a:r>
            <a:r>
              <a:rPr lang="zh-CN" altLang="en-US" sz="3200" u="sng">
                <a:solidFill>
                  <a:srgbClr val="000066"/>
                </a:solidFill>
                <a:latin typeface="Arial" panose="020b0604020202020204" pitchFamily="34" charset="0"/>
                <a:ea typeface="华文中宋" pitchFamily="2" charset="-122"/>
              </a:rPr>
              <a:t>引喻</a:t>
            </a:r>
            <a:r>
              <a:rPr lang="en-US" altLang="zh-CN" sz="3200" u="sng">
                <a:solidFill>
                  <a:srgbClr val="000066"/>
                </a:solidFill>
                <a:latin typeface="Arial" panose="020b0604020202020204" pitchFamily="34" charset="0"/>
                <a:ea typeface="华文中宋" pitchFamily="2" charset="-122"/>
              </a:rPr>
              <a:t>)</a:t>
            </a:r>
            <a:endParaRPr lang="en-US" altLang="zh-CN" sz="3200" u="sng">
              <a:solidFill>
                <a:srgbClr val="000066"/>
              </a:solidFill>
              <a:latin typeface="Arial" panose="020b0604020202020204" pitchFamily="34" charset="0"/>
              <a:ea typeface="华文中宋" pitchFamily="2" charset="-122"/>
            </a:endParaRPr>
          </a:p>
        </p:txBody>
      </p:sp>
      <p:sp>
        <p:nvSpPr>
          <p:cNvPr id="6" name="Rectangle 10"/>
          <p:cNvSpPr/>
          <p:nvPr/>
        </p:nvSpPr>
        <p:spPr>
          <a:xfrm>
            <a:off x="0" y="2000250"/>
            <a:ext cx="12030710" cy="1814830"/>
          </a:xfrm>
          <a:prstGeom prst="rect">
            <a:avLst/>
          </a:prstGeom>
          <a:noFill/>
          <a:ln w="9525">
            <a:noFill/>
          </a:ln>
        </p:spPr>
        <p:txBody>
          <a:bodyPr wrap="square">
            <a:spAutoFit/>
          </a:bodyPr>
          <a:lstStyle/>
          <a:p>
            <a:pPr marL="287655" indent="-287655" algn="just">
              <a:buClr>
                <a:srgbClr val="660066"/>
              </a:buClr>
              <a:buFont typeface="Wingdings" panose="05000000000000000000" pitchFamily="2" charset="2"/>
              <a:buBlip>
                <a:blip r:embed="rId2"/>
              </a:buBlip>
            </a:pP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各方的溪涧汇成了河流</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，各地劳动人民的创造汇成了灿烂的文明。　　</a:t>
            </a:r>
            <a:endPar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endParaRPr>
          </a:p>
          <a:p>
            <a:pPr marL="287655" indent="-287655" algn="r">
              <a:buClr>
                <a:srgbClr val="660066"/>
              </a:buClr>
              <a:buFont typeface="Wingdings" panose="05000000000000000000" pitchFamily="2" charset="2"/>
              <a:buBlip>
                <a:blip r:embed="rId2"/>
              </a:buBlip>
            </a:pPr>
            <a:r>
              <a:rPr lang="zh-CN" altLang="en-US" sz="2800" b="1">
                <a:solidFill>
                  <a:srgbClr val="0000CC"/>
                </a:solidFill>
                <a:latin typeface="楷体" panose="02010609060101010101" pitchFamily="49" charset="-122"/>
                <a:ea typeface="楷体" panose="02010609060101010101" pitchFamily="49" charset="-122"/>
                <a:cs typeface="楷体" panose="02010609060101010101" pitchFamily="49" charset="-122"/>
              </a:rPr>
              <a:t>喻体在前</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　　　　　　　　　　 秦牧</a:t>
            </a:r>
            <a:r>
              <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花城</a:t>
            </a:r>
            <a:r>
              <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rPr>
              <a:t>》</a:t>
            </a:r>
            <a:endPar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endParaRPr>
          </a:p>
          <a:p>
            <a:pPr marL="287655" indent="-287655" algn="r">
              <a:buClr>
                <a:srgbClr val="660066"/>
              </a:buClr>
              <a:buFont typeface="Wingdings" panose="05000000000000000000" pitchFamily="2" charset="2"/>
              <a:buBlip>
                <a:blip r:embed="rId2"/>
              </a:buBlip>
            </a:pP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射箭要看靶子，弹琴要看听众</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，写文章做演说倒可以不看读者不看听众么？                 毛泽东</a:t>
            </a:r>
            <a:r>
              <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反对党八股</a:t>
            </a:r>
            <a:r>
              <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rPr>
              <a:t>》</a:t>
            </a:r>
            <a:endPar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endParaRPr>
          </a:p>
        </p:txBody>
      </p:sp>
      <p:sp>
        <p:nvSpPr>
          <p:cNvPr id="8" name="Rectangle 12"/>
          <p:cNvSpPr/>
          <p:nvPr/>
        </p:nvSpPr>
        <p:spPr>
          <a:xfrm>
            <a:off x="0" y="3938270"/>
            <a:ext cx="11561445" cy="521970"/>
          </a:xfrm>
          <a:prstGeom prst="rect">
            <a:avLst/>
          </a:prstGeom>
          <a:noFill/>
          <a:ln w="9525">
            <a:noFill/>
          </a:ln>
        </p:spPr>
        <p:txBody>
          <a:bodyPr wrap="square">
            <a:spAutoFit/>
          </a:bodyPr>
          <a:lstStyle/>
          <a:p>
            <a:pPr marL="287655" indent="-287655" algn="just">
              <a:buClr>
                <a:srgbClr val="660066"/>
              </a:buClr>
              <a:buBlip>
                <a:blip r:embed="rId2"/>
              </a:buBlip>
            </a:pPr>
            <a:r>
              <a:rPr lang="zh-CN" altLang="en-US" sz="2800" b="1">
                <a:solidFill>
                  <a:srgbClr val="FF0000"/>
                </a:solidFill>
                <a:latin typeface="楷体" panose="02010609060101010101" pitchFamily="49" charset="-122"/>
                <a:ea typeface="楷体" panose="02010609060101010101" pitchFamily="49" charset="-122"/>
              </a:rPr>
              <a:t>羊肚子手巾包冰糖</a:t>
            </a:r>
            <a:r>
              <a:rPr lang="zh-CN" altLang="en-US" sz="2800" b="1">
                <a:solidFill>
                  <a:srgbClr val="000000"/>
                </a:solidFill>
                <a:latin typeface="楷体" panose="02010609060101010101" pitchFamily="49" charset="-122"/>
                <a:ea typeface="楷体" panose="02010609060101010101" pitchFamily="49" charset="-122"/>
              </a:rPr>
              <a:t>，虽然人穷好心肠。</a:t>
            </a:r>
            <a:r>
              <a:rPr lang="zh-CN" altLang="en-US" sz="2800" b="1">
                <a:solidFill>
                  <a:srgbClr val="080808"/>
                </a:solidFill>
                <a:latin typeface="楷体" panose="02010609060101010101" pitchFamily="49" charset="-122"/>
                <a:ea typeface="楷体" panose="02010609060101010101" pitchFamily="49" charset="-122"/>
              </a:rPr>
              <a:t>（李季</a:t>
            </a:r>
            <a:r>
              <a:rPr lang="en-US" altLang="zh-CN" sz="2800" b="1">
                <a:solidFill>
                  <a:srgbClr val="080808"/>
                </a:solidFill>
                <a:latin typeface="楷体" panose="02010609060101010101" pitchFamily="49" charset="-122"/>
                <a:ea typeface="楷体" panose="02010609060101010101" pitchFamily="49" charset="-122"/>
              </a:rPr>
              <a:t>《</a:t>
            </a:r>
            <a:r>
              <a:rPr lang="zh-CN" altLang="en-US" sz="2800" b="1">
                <a:solidFill>
                  <a:srgbClr val="080808"/>
                </a:solidFill>
                <a:latin typeface="楷体" panose="02010609060101010101" pitchFamily="49" charset="-122"/>
                <a:ea typeface="楷体" panose="02010609060101010101" pitchFamily="49" charset="-122"/>
              </a:rPr>
              <a:t>王贵与李香香</a:t>
            </a:r>
            <a:r>
              <a:rPr lang="en-US" altLang="zh-CN" sz="2800" b="1">
                <a:solidFill>
                  <a:srgbClr val="080808"/>
                </a:solidFill>
                <a:latin typeface="楷体" panose="02010609060101010101" pitchFamily="49" charset="-122"/>
                <a:ea typeface="楷体" panose="02010609060101010101" pitchFamily="49" charset="-122"/>
              </a:rPr>
              <a:t>》</a:t>
            </a:r>
            <a:r>
              <a:rPr lang="zh-CN" altLang="en-US" sz="2800" b="1">
                <a:solidFill>
                  <a:srgbClr val="080808"/>
                </a:solidFill>
                <a:latin typeface="楷体" panose="02010609060101010101" pitchFamily="49" charset="-122"/>
                <a:ea typeface="楷体" panose="02010609060101010101" pitchFamily="49" charset="-122"/>
              </a:rPr>
              <a:t>）</a:t>
            </a:r>
            <a:endParaRPr lang="en-US" altLang="zh-CN" sz="2800" b="1">
              <a:solidFill>
                <a:srgbClr val="080808"/>
              </a:solidFill>
              <a:latin typeface="楷体" panose="02010609060101010101" pitchFamily="49" charset="-122"/>
              <a:ea typeface="楷体" panose="02010609060101010101" pitchFamily="49" charset="-122"/>
            </a:endParaRPr>
          </a:p>
        </p:txBody>
      </p:sp>
      <p:sp>
        <p:nvSpPr>
          <p:cNvPr id="9" name="Rectangle 13"/>
          <p:cNvSpPr>
            <a:spLocks noChangeArrowheads="1"/>
          </p:cNvSpPr>
          <p:nvPr/>
        </p:nvSpPr>
        <p:spPr bwMode="auto">
          <a:xfrm>
            <a:off x="5524500" y="615315"/>
            <a:ext cx="6505575" cy="1385570"/>
          </a:xfrm>
          <a:prstGeom prst="rect">
            <a:avLst/>
          </a:prstGeom>
          <a:solidFill>
            <a:schemeClr val="bg2">
              <a:lumMod val="85000"/>
            </a:schemeClr>
          </a:solidFill>
          <a:ln w="9525">
            <a:noFill/>
            <a:miter lim="800000"/>
          </a:ln>
          <a:effectLst>
            <a:outerShdw dist="107763" dir="2700000" algn="ctr" rotWithShape="0">
              <a:schemeClr val="bg2"/>
            </a:outerShdw>
          </a:effectLst>
        </p:spPr>
        <p:txBody>
          <a:bodyPr/>
          <a:lstStyle/>
          <a:p>
            <a:pPr marL="0" marR="0" lvl="0" indent="0" algn="l" defTabSz="914400" rtl="0" eaLnBrk="1" fontAlgn="base" latinLnBrk="0" hangingPunct="1">
              <a:lnSpc>
                <a:spcPct val="90000"/>
              </a:lnSpc>
              <a:spcBef>
                <a:spcPct val="50000"/>
              </a:spcBef>
              <a:spcAft>
                <a:spcPct val="0"/>
              </a:spcAft>
              <a:buClrTx/>
              <a:buSzPct val="80000"/>
              <a:buFontTx/>
              <a:buNone/>
              <a:defRPr/>
            </a:pPr>
            <a:r>
              <a:rPr kumimoji="1" lang="zh-CN" altLang="en-US" sz="2800" b="1" i="0" u="none" strike="noStrike" kern="1200" cap="none" spc="0" normalizeH="0" baseline="0" noProof="0">
                <a:ln>
                  <a:noFill/>
                </a:ln>
                <a:solidFill>
                  <a:srgbClr val="000066"/>
                </a:solidFill>
                <a:effectLst/>
                <a:uLnTx/>
                <a:uFillTx/>
                <a:latin typeface="宋体" panose="02010600030101010101" pitchFamily="2" charset="-122"/>
                <a:ea typeface="宋体" panose="02010600030101010101" pitchFamily="2" charset="-122"/>
                <a:cs typeface="+mn-cs"/>
              </a:rPr>
              <a:t>采用结构平行的句式，把喻体和本体排列起来，由喻体引出本体，</a:t>
            </a:r>
            <a:r>
              <a:rPr kumimoji="1" lang="zh-CN" altLang="en-US" sz="2800" b="1" i="0" u="none"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rPr>
              <a:t>引喻只出现本体和喻体，而没有喻词。</a:t>
            </a:r>
            <a:endParaRPr kumimoji="1" lang="zh-CN" altLang="en-US" sz="2800" b="1" i="0" u="none" strike="noStrike" kern="1200" cap="none" spc="0" normalizeH="0" baseline="0" noProof="0">
              <a:ln>
                <a:noFill/>
              </a:ln>
              <a:solidFill>
                <a:srgbClr val="FF0000"/>
              </a:solidFill>
              <a:effectLst/>
              <a:uLnTx/>
              <a:uFillTx/>
              <a:latin typeface="宋体" panose="02010600030101010101" pitchFamily="2" charset="-122"/>
              <a:ea typeface="宋体" panose="02010600030101010101" pitchFamily="2" charset="-122"/>
              <a:cs typeface="+mn-cs"/>
            </a:endParaRPr>
          </a:p>
        </p:txBody>
      </p:sp>
      <p:sp>
        <p:nvSpPr>
          <p:cNvPr id="11" name="矩形 10"/>
          <p:cNvSpPr/>
          <p:nvPr/>
        </p:nvSpPr>
        <p:spPr>
          <a:xfrm>
            <a:off x="-317" y="4583113"/>
            <a:ext cx="9001125" cy="521970"/>
          </a:xfrm>
          <a:prstGeom prst="rect">
            <a:avLst/>
          </a:prstGeom>
          <a:noFill/>
          <a:ln w="9525">
            <a:noFill/>
          </a:ln>
        </p:spPr>
        <p:txBody>
          <a:bodyPr>
            <a:spAutoFit/>
          </a:bodyPr>
          <a:lstStyle/>
          <a:p>
            <a:pPr marL="287655" indent="-287655" algn="just">
              <a:buClr>
                <a:srgbClr val="660066"/>
              </a:buClr>
              <a:buBlip>
                <a:blip r:embed="rId2"/>
              </a:buBlip>
            </a:pPr>
            <a:r>
              <a:rPr lang="zh-CN" altLang="en-US" sz="2800" b="1">
                <a:solidFill>
                  <a:srgbClr val="FF0000"/>
                </a:solidFill>
                <a:latin typeface="楷体" panose="02010609060101010101" pitchFamily="49" charset="-122"/>
                <a:ea typeface="楷体" panose="02010609060101010101" pitchFamily="49" charset="-122"/>
              </a:rPr>
              <a:t>风不吹花花不摆</a:t>
            </a:r>
            <a:r>
              <a:rPr lang="zh-CN" altLang="en-US" sz="2800" b="1">
                <a:solidFill>
                  <a:srgbClr val="000000"/>
                </a:solidFill>
                <a:latin typeface="楷体" panose="02010609060101010101" pitchFamily="49" charset="-122"/>
                <a:ea typeface="楷体" panose="02010609060101010101" pitchFamily="49" charset="-122"/>
              </a:rPr>
              <a:t>，妹不招手郎不来。（民歌）</a:t>
            </a:r>
            <a:endParaRPr lang="en-US" altLang="zh-CN" sz="2800" b="1">
              <a:solidFill>
                <a:srgbClr val="000000"/>
              </a:solidFill>
              <a:latin typeface="楷体" panose="02010609060101010101" pitchFamily="49" charset="-122"/>
              <a:ea typeface="楷体" panose="02010609060101010101" pitchFamily="49" charset="-122"/>
            </a:endParaRPr>
          </a:p>
        </p:txBody>
      </p:sp>
      <p:sp>
        <p:nvSpPr>
          <p:cNvPr id="12" name="矩形 11"/>
          <p:cNvSpPr/>
          <p:nvPr/>
        </p:nvSpPr>
        <p:spPr>
          <a:xfrm>
            <a:off x="0" y="5234940"/>
            <a:ext cx="12191365" cy="1383665"/>
          </a:xfrm>
          <a:prstGeom prst="rect">
            <a:avLst/>
          </a:prstGeom>
          <a:noFill/>
          <a:ln w="9525">
            <a:noFill/>
          </a:ln>
        </p:spPr>
        <p:txBody>
          <a:bodyPr wrap="square">
            <a:spAutoFit/>
          </a:bodyPr>
          <a:lstStyle/>
          <a:p>
            <a:pPr marL="287655" indent="-287655">
              <a:buClr>
                <a:srgbClr val="660066"/>
              </a:buClr>
              <a:buBlip>
                <a:blip r:embed="rId2"/>
              </a:buBlip>
            </a:pPr>
            <a:r>
              <a:rPr lang="zh-CN" altLang="en-US" sz="2800" b="1">
                <a:solidFill>
                  <a:srgbClr val="000000"/>
                </a:solidFill>
                <a:latin typeface="楷体" panose="02010609060101010101" pitchFamily="49" charset="-122"/>
                <a:ea typeface="楷体" panose="02010609060101010101" pitchFamily="49" charset="-122"/>
                <a:cs typeface="楷体" panose="02010609060101010101" pitchFamily="49" charset="-122"/>
              </a:rPr>
              <a:t>卑下低劣的群体里，不可能有真正的文学产生。</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河流污染了，我不相信其间生出的鱼类会是洁净的、鲜活的。 </a:t>
            </a:r>
            <a:endParaRPr lang="en-US" altLang="zh-CN" sz="2800" b="1">
              <a:solidFill>
                <a:srgbClr val="FF0000"/>
              </a:solidFill>
              <a:latin typeface="楷体" panose="02010609060101010101" pitchFamily="49" charset="-122"/>
              <a:ea typeface="楷体" panose="02010609060101010101" pitchFamily="49" charset="-122"/>
              <a:cs typeface="楷体" panose="02010609060101010101" pitchFamily="49" charset="-122"/>
            </a:endParaRPr>
          </a:p>
          <a:p>
            <a:pPr marL="287655" indent="-287655">
              <a:buClr>
                <a:srgbClr val="660066"/>
              </a:buClr>
              <a:buNone/>
            </a:pPr>
            <a:r>
              <a:rPr lang="zh-CN" altLang="en-US" sz="2800" b="1">
                <a:latin typeface="楷体" panose="02010609060101010101" pitchFamily="49" charset="-122"/>
                <a:ea typeface="楷体" panose="02010609060101010101" pitchFamily="49" charset="-122"/>
                <a:cs typeface="楷体" panose="02010609060101010101" pitchFamily="49" charset="-122"/>
              </a:rPr>
              <a:t>                    </a:t>
            </a:r>
            <a:r>
              <a:rPr lang="zh-CN" altLang="en-US" sz="2800" b="1">
                <a:solidFill>
                  <a:srgbClr val="0000CC"/>
                </a:solidFill>
                <a:latin typeface="楷体" panose="02010609060101010101" pitchFamily="49" charset="-122"/>
                <a:ea typeface="楷体" panose="02010609060101010101" pitchFamily="49" charset="-122"/>
                <a:cs typeface="楷体" panose="02010609060101010101" pitchFamily="49" charset="-122"/>
              </a:rPr>
              <a:t>喻体在后</a:t>
            </a:r>
            <a:r>
              <a:rPr lang="zh-CN" altLang="en-US" sz="2800" b="1">
                <a:latin typeface="楷体" panose="02010609060101010101" pitchFamily="49" charset="-122"/>
                <a:ea typeface="楷体" panose="02010609060101010101" pitchFamily="49" charset="-122"/>
                <a:cs typeface="楷体" panose="02010609060101010101" pitchFamily="49" charset="-122"/>
              </a:rPr>
              <a:t>              </a:t>
            </a:r>
            <a:r>
              <a:rPr lang="zh-CN" altLang="en-US" sz="2800" b="1">
                <a:solidFill>
                  <a:srgbClr val="000000"/>
                </a:solidFill>
                <a:latin typeface="楷体" panose="02010609060101010101" pitchFamily="49" charset="-122"/>
                <a:ea typeface="楷体" panose="02010609060101010101" pitchFamily="49" charset="-122"/>
                <a:cs typeface="楷体" panose="02010609060101010101" pitchFamily="49" charset="-122"/>
              </a:rPr>
              <a:t>（杨闻宇</a:t>
            </a:r>
            <a:r>
              <a:rPr lang="en-US" altLang="zh-CN" sz="2800" b="1">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rgbClr val="000000"/>
                </a:solidFill>
                <a:latin typeface="楷体" panose="02010609060101010101" pitchFamily="49" charset="-122"/>
                <a:ea typeface="楷体" panose="02010609060101010101" pitchFamily="49" charset="-122"/>
                <a:cs typeface="楷体" panose="02010609060101010101" pitchFamily="49" charset="-122"/>
              </a:rPr>
              <a:t>混沌小语</a:t>
            </a:r>
            <a:r>
              <a:rPr lang="en-US" altLang="zh-CN" sz="2800" b="1">
                <a:solidFill>
                  <a:srgbClr val="000000"/>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rgbClr val="000000"/>
                </a:solidFill>
                <a:latin typeface="楷体" panose="02010609060101010101" pitchFamily="49" charset="-122"/>
                <a:ea typeface="楷体" panose="02010609060101010101" pitchFamily="49" charset="-122"/>
                <a:cs typeface="楷体" panose="02010609060101010101" pitchFamily="49" charset="-122"/>
              </a:rPr>
              <a:t>）</a:t>
            </a:r>
            <a:endParaRPr lang="zh-CN" altLang="en-US" sz="2800" b="1">
              <a:solidFill>
                <a:srgbClr val="000000"/>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 calcmode="lin" valueType="num">
                                      <p:cBhvr additive="base">
                                        <p:cTn id="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2">
                                            <p:txEl>
                                              <p:pRg st="1" end="1"/>
                                            </p:txEl>
                                          </p:spTgt>
                                        </p:tgtEl>
                                        <p:attrNameLst>
                                          <p:attrName>style.visibility</p:attrName>
                                        </p:attrNameLst>
                                      </p:cBhvr>
                                      <p:to>
                                        <p:strVal val="visible"/>
                                      </p:to>
                                    </p:set>
                                    <p:anim calcmode="lin" valueType="num">
                                      <p:cBhvr additive="base">
                                        <p:cTn id="13" dur="500" fill="hold"/>
                                        <p:tgtEl>
                                          <p:spTgt spid="1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2" name="Rectangle 2"/>
          <p:cNvSpPr>
            <a:spLocks noGrp="1"/>
          </p:cNvSpPr>
          <p:nvPr>
            <p:ph type="title"/>
          </p:nvPr>
        </p:nvSpPr>
        <p:spPr>
          <a:xfrm>
            <a:off x="722630" y="398145"/>
            <a:ext cx="5508625" cy="534035"/>
          </a:xfrm>
        </p:spPr>
        <p:txBody>
          <a:bodyPr vert="horz" wrap="none" lIns="91440" tIns="45720" rIns="91440" bIns="45720" anchor="t" anchorCtr="0">
            <a:spAutoFit/>
          </a:bodyPr>
          <a:lstStyle/>
          <a:p>
            <a:pPr eaLnBrk="1" hangingPunct="1">
              <a:lnSpc>
                <a:spcPct val="90000"/>
              </a:lnSpc>
              <a:spcBef>
                <a:spcPct val="50000"/>
              </a:spcBef>
              <a:buSzPct val="80000"/>
            </a:pPr>
            <a:r>
              <a:rPr lang="en-US" altLang="zh-CN" sz="3200" u="sng">
                <a:solidFill>
                  <a:srgbClr val="000066"/>
                </a:solidFill>
                <a:ea typeface="华文中宋" pitchFamily="2" charset="-122"/>
              </a:rPr>
              <a:t>2.</a:t>
            </a:r>
            <a:r>
              <a:rPr lang="zh-CN" altLang="en-US" sz="3200" u="sng">
                <a:solidFill>
                  <a:srgbClr val="000066"/>
                </a:solidFill>
                <a:ea typeface="华文中宋" pitchFamily="2" charset="-122"/>
              </a:rPr>
              <a:t>程度不等的比喻（较喻）</a:t>
            </a:r>
            <a:endParaRPr lang="zh-CN" altLang="en-US" sz="3200" u="sng">
              <a:solidFill>
                <a:srgbClr val="000066"/>
              </a:solidFill>
              <a:ea typeface="华文中宋" pitchFamily="2" charset="-122"/>
            </a:endParaRPr>
          </a:p>
        </p:txBody>
      </p:sp>
      <p:sp>
        <p:nvSpPr>
          <p:cNvPr id="51205" name="Rectangle 5"/>
          <p:cNvSpPr/>
          <p:nvPr/>
        </p:nvSpPr>
        <p:spPr>
          <a:xfrm>
            <a:off x="279400" y="1354455"/>
            <a:ext cx="11560810" cy="865505"/>
          </a:xfrm>
          <a:prstGeom prst="rect">
            <a:avLst/>
          </a:prstGeom>
          <a:noFill/>
          <a:ln w="9525">
            <a:noFill/>
          </a:ln>
        </p:spPr>
        <p:txBody>
          <a:bodyPr wrap="square">
            <a:spAutoFit/>
          </a:bodyPr>
          <a:lstStyle/>
          <a:p>
            <a:pPr marL="287655" indent="-287655" algn="r">
              <a:lnSpc>
                <a:spcPct val="90000"/>
              </a:lnSpc>
              <a:buClr>
                <a:srgbClr val="660066"/>
              </a:buClr>
              <a:buFont typeface="Wingdings" panose="05000000000000000000" pitchFamily="2" charset="2"/>
              <a:buChar char="Ø"/>
            </a:pP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清凉的水沁入肺腑，这是</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比甘露还要甜</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，比美酒还要香的天山雪水 。               袁鹰</a:t>
            </a:r>
            <a:r>
              <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戈壁水长流</a:t>
            </a:r>
            <a:r>
              <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rPr>
              <a:t>》</a:t>
            </a:r>
            <a:endPar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endParaRPr>
          </a:p>
        </p:txBody>
      </p:sp>
      <p:sp>
        <p:nvSpPr>
          <p:cNvPr id="51206" name="Rectangle 6"/>
          <p:cNvSpPr>
            <a:spLocks noChangeArrowheads="1"/>
          </p:cNvSpPr>
          <p:nvPr/>
        </p:nvSpPr>
        <p:spPr bwMode="auto">
          <a:xfrm>
            <a:off x="6231255" y="100330"/>
            <a:ext cx="5558790" cy="1254125"/>
          </a:xfrm>
          <a:prstGeom prst="rect">
            <a:avLst/>
          </a:prstGeom>
          <a:solidFill>
            <a:srgbClr val="CCECFF"/>
          </a:solidFill>
          <a:ln w="9525">
            <a:noFill/>
            <a:miter lim="800000"/>
          </a:ln>
          <a:effectLst>
            <a:outerShdw dist="107763" dir="2700000" algn="ctr" rotWithShape="0">
              <a:schemeClr val="bg2"/>
            </a:outerShdw>
          </a:effectLst>
        </p:spPr>
        <p:txBody>
          <a:bodyPr/>
          <a:lstStyle/>
          <a:p>
            <a:pPr marL="0" marR="0" lvl="0" indent="0" algn="l" defTabSz="914400" rtl="0" eaLnBrk="1" fontAlgn="base" latinLnBrk="0" hangingPunct="1">
              <a:lnSpc>
                <a:spcPct val="90000"/>
              </a:lnSpc>
              <a:spcBef>
                <a:spcPct val="50000"/>
              </a:spcBef>
              <a:spcAft>
                <a:spcPct val="0"/>
              </a:spcAft>
              <a:buClrTx/>
              <a:buSzPct val="80000"/>
              <a:buFontTx/>
              <a:buNone/>
              <a:defRPr/>
            </a:pPr>
            <a:r>
              <a:rPr kumimoji="1" lang="zh-CN" altLang="en-US" sz="2800" b="1"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rPr>
              <a:t>用</a:t>
            </a:r>
            <a:r>
              <a:rPr kumimoji="1" lang="zh-CN" altLang="en-US" sz="2800" b="1" i="0" u="none" strike="noStrike" kern="1200" cap="none" spc="0" normalizeH="0" baseline="0" noProof="0">
                <a:ln>
                  <a:noFill/>
                </a:ln>
                <a:solidFill>
                  <a:srgbClr val="C00000"/>
                </a:solidFill>
                <a:effectLst/>
                <a:uLnTx/>
                <a:uFillTx/>
                <a:latin typeface="宋体" panose="02010600030101010101" pitchFamily="2" charset="-122"/>
                <a:ea typeface="宋体" panose="02010600030101010101" pitchFamily="2" charset="-122"/>
                <a:cs typeface="+mn-cs"/>
              </a:rPr>
              <a:t>比较</a:t>
            </a:r>
            <a:r>
              <a:rPr kumimoji="1" lang="zh-CN" altLang="en-US" sz="2800" b="1"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rPr>
              <a:t>的方式进行比喻，本体喻体不但相似而且进行比较，以突出事物的特征。</a:t>
            </a:r>
            <a:endParaRPr kumimoji="1" lang="zh-CN" altLang="en-US" sz="2800" b="1"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endParaRPr>
          </a:p>
        </p:txBody>
      </p:sp>
      <p:sp>
        <p:nvSpPr>
          <p:cNvPr id="51207" name="Rectangle 7"/>
          <p:cNvSpPr/>
          <p:nvPr/>
        </p:nvSpPr>
        <p:spPr>
          <a:xfrm>
            <a:off x="280035" y="4425950"/>
            <a:ext cx="10749280" cy="865505"/>
          </a:xfrm>
          <a:prstGeom prst="rect">
            <a:avLst/>
          </a:prstGeom>
          <a:noFill/>
          <a:ln w="9525">
            <a:noFill/>
          </a:ln>
        </p:spPr>
        <p:txBody>
          <a:bodyPr wrap="square">
            <a:spAutoFit/>
          </a:bodyPr>
          <a:lstStyle/>
          <a:p>
            <a:pPr marL="287655" indent="-287655" algn="l">
              <a:lnSpc>
                <a:spcPct val="90000"/>
              </a:lnSpc>
              <a:buClr>
                <a:srgbClr val="660066"/>
              </a:buClr>
              <a:buFont typeface="Wingdings" panose="05000000000000000000" pitchFamily="2" charset="2"/>
              <a:buChar char="Ø"/>
            </a:pPr>
            <a:r>
              <a:rPr lang="zh-CN" altLang="en-US" sz="2800" b="1">
                <a:solidFill>
                  <a:srgbClr val="080808"/>
                </a:solidFill>
                <a:latin typeface="楷体" panose="02010609060101010101" pitchFamily="49" charset="-122"/>
                <a:ea typeface="楷体" panose="02010609060101010101" pitchFamily="49" charset="-122"/>
              </a:rPr>
              <a:t>我们四川人还有用牛粪作燃料的，至于那些又臭又长的文章，恐怕</a:t>
            </a:r>
            <a:r>
              <a:rPr lang="zh-CN" altLang="en-US" sz="2800" b="1">
                <a:solidFill>
                  <a:srgbClr val="FF0000"/>
                </a:solidFill>
                <a:latin typeface="楷体" panose="02010609060101010101" pitchFamily="49" charset="-122"/>
                <a:ea typeface="楷体" panose="02010609060101010101" pitchFamily="49" charset="-122"/>
              </a:rPr>
              <a:t>连牛粪也不如</a:t>
            </a:r>
            <a:r>
              <a:rPr lang="zh-CN" altLang="en-US" sz="2800" b="1">
                <a:solidFill>
                  <a:srgbClr val="080808"/>
                </a:solidFill>
                <a:latin typeface="楷体" panose="02010609060101010101" pitchFamily="49" charset="-122"/>
                <a:ea typeface="楷体" panose="02010609060101010101" pitchFamily="49" charset="-122"/>
              </a:rPr>
              <a:t>。</a:t>
            </a:r>
            <a:r>
              <a:rPr lang="en-US" altLang="zh-CN" sz="2800" b="1">
                <a:solidFill>
                  <a:srgbClr val="080808"/>
                </a:solidFill>
                <a:latin typeface="楷体" panose="02010609060101010101" pitchFamily="49" charset="-122"/>
                <a:ea typeface="楷体" panose="02010609060101010101" pitchFamily="49" charset="-122"/>
              </a:rPr>
              <a:t>      </a:t>
            </a:r>
            <a:r>
              <a:rPr lang="zh-CN" altLang="en-US" sz="2800" b="1">
                <a:solidFill>
                  <a:srgbClr val="080808"/>
                </a:solidFill>
                <a:latin typeface="楷体" panose="02010609060101010101" pitchFamily="49" charset="-122"/>
                <a:ea typeface="楷体" panose="02010609060101010101" pitchFamily="49" charset="-122"/>
              </a:rPr>
              <a:t>郭沫若</a:t>
            </a:r>
            <a:r>
              <a:rPr lang="en-US" altLang="zh-CN" sz="2800" b="1">
                <a:solidFill>
                  <a:srgbClr val="080808"/>
                </a:solidFill>
                <a:latin typeface="楷体" panose="02010609060101010101" pitchFamily="49" charset="-122"/>
                <a:ea typeface="楷体" panose="02010609060101010101" pitchFamily="49" charset="-122"/>
              </a:rPr>
              <a:t>《</a:t>
            </a:r>
            <a:r>
              <a:rPr lang="zh-CN" altLang="en-US" sz="2800" b="1">
                <a:solidFill>
                  <a:srgbClr val="080808"/>
                </a:solidFill>
                <a:latin typeface="楷体" panose="02010609060101010101" pitchFamily="49" charset="-122"/>
                <a:ea typeface="楷体" panose="02010609060101010101" pitchFamily="49" charset="-122"/>
              </a:rPr>
              <a:t>关于文风问题，新观察记者问</a:t>
            </a:r>
            <a:r>
              <a:rPr lang="en-US" altLang="zh-CN" sz="2800" b="1">
                <a:solidFill>
                  <a:srgbClr val="080808"/>
                </a:solidFill>
                <a:latin typeface="楷体" panose="02010609060101010101" pitchFamily="49" charset="-122"/>
                <a:ea typeface="楷体" panose="02010609060101010101" pitchFamily="49" charset="-122"/>
              </a:rPr>
              <a:t>》</a:t>
            </a:r>
            <a:endParaRPr lang="en-US" altLang="zh-CN" sz="2800" b="1">
              <a:solidFill>
                <a:srgbClr val="080808"/>
              </a:solidFill>
              <a:latin typeface="楷体" panose="02010609060101010101" pitchFamily="49" charset="-122"/>
              <a:ea typeface="楷体" panose="02010609060101010101" pitchFamily="49" charset="-122"/>
            </a:endParaRPr>
          </a:p>
        </p:txBody>
      </p:sp>
      <p:sp>
        <p:nvSpPr>
          <p:cNvPr id="12" name="矩形 11"/>
          <p:cNvSpPr/>
          <p:nvPr/>
        </p:nvSpPr>
        <p:spPr>
          <a:xfrm>
            <a:off x="279400" y="2453640"/>
            <a:ext cx="8643938" cy="521970"/>
          </a:xfrm>
          <a:prstGeom prst="rect">
            <a:avLst/>
          </a:prstGeom>
          <a:noFill/>
          <a:ln w="9525">
            <a:noFill/>
          </a:ln>
        </p:spPr>
        <p:txBody>
          <a:bodyPr>
            <a:spAutoFit/>
          </a:bodyPr>
          <a:lstStyle/>
          <a:p>
            <a:pPr>
              <a:buFont typeface="Wingdings" panose="05000000000000000000" pitchFamily="2" charset="2"/>
              <a:buChar char="Ø"/>
            </a:pPr>
            <a:r>
              <a:rPr lang="zh-CN" altLang="en-US" sz="2800" b="1">
                <a:solidFill>
                  <a:srgbClr val="080808"/>
                </a:solidFill>
                <a:latin typeface="楷体" panose="02010609060101010101" pitchFamily="49" charset="-122"/>
                <a:ea typeface="楷体" panose="02010609060101010101" pitchFamily="49" charset="-122"/>
              </a:rPr>
              <a:t>日出江花</a:t>
            </a:r>
            <a:r>
              <a:rPr lang="zh-CN" altLang="en-US" sz="2800" b="1">
                <a:solidFill>
                  <a:srgbClr val="FF0000"/>
                </a:solidFill>
                <a:latin typeface="楷体" panose="02010609060101010101" pitchFamily="49" charset="-122"/>
                <a:ea typeface="楷体" panose="02010609060101010101" pitchFamily="49" charset="-122"/>
              </a:rPr>
              <a:t>红胜火</a:t>
            </a:r>
            <a:r>
              <a:rPr lang="zh-CN" altLang="en-US" sz="2800" b="1">
                <a:solidFill>
                  <a:srgbClr val="080808"/>
                </a:solidFill>
                <a:latin typeface="楷体" panose="02010609060101010101" pitchFamily="49" charset="-122"/>
                <a:ea typeface="楷体" panose="02010609060101010101" pitchFamily="49" charset="-122"/>
              </a:rPr>
              <a:t>，春来江水绿如蓝。</a:t>
            </a:r>
            <a:r>
              <a:rPr lang="zh-CN" altLang="en-US" sz="1800" b="1">
                <a:solidFill>
                  <a:srgbClr val="000000"/>
                </a:solidFill>
                <a:latin typeface="楷体" panose="02010609060101010101" pitchFamily="49" charset="-122"/>
                <a:ea typeface="楷体" panose="02010609060101010101" pitchFamily="49" charset="-122"/>
              </a:rPr>
              <a:t>白居易</a:t>
            </a:r>
            <a:r>
              <a:rPr lang="en-US" altLang="zh-CN" sz="1800" b="1">
                <a:solidFill>
                  <a:srgbClr val="000000"/>
                </a:solidFill>
                <a:latin typeface="楷体" panose="02010609060101010101" pitchFamily="49" charset="-122"/>
                <a:ea typeface="楷体" panose="02010609060101010101" pitchFamily="49" charset="-122"/>
              </a:rPr>
              <a:t>《</a:t>
            </a:r>
            <a:r>
              <a:rPr lang="zh-CN" altLang="en-US" sz="1800" b="1">
                <a:solidFill>
                  <a:srgbClr val="000000"/>
                </a:solidFill>
                <a:latin typeface="楷体" panose="02010609060101010101" pitchFamily="49" charset="-122"/>
                <a:ea typeface="楷体" panose="02010609060101010101" pitchFamily="49" charset="-122"/>
              </a:rPr>
              <a:t>忆江南</a:t>
            </a:r>
            <a:r>
              <a:rPr lang="en-US" altLang="zh-CN" sz="1800" b="1">
                <a:solidFill>
                  <a:srgbClr val="000000"/>
                </a:solidFill>
                <a:latin typeface="楷体" panose="02010609060101010101" pitchFamily="49" charset="-122"/>
                <a:ea typeface="楷体" panose="02010609060101010101" pitchFamily="49" charset="-122"/>
              </a:rPr>
              <a:t>》</a:t>
            </a:r>
            <a:endParaRPr lang="zh-CN" altLang="en-US" sz="1800" b="1">
              <a:solidFill>
                <a:srgbClr val="080808"/>
              </a:solidFill>
              <a:latin typeface="楷体" panose="02010609060101010101" pitchFamily="49" charset="-122"/>
              <a:ea typeface="楷体" panose="02010609060101010101" pitchFamily="49" charset="-122"/>
            </a:endParaRPr>
          </a:p>
        </p:txBody>
      </p:sp>
      <p:sp>
        <p:nvSpPr>
          <p:cNvPr id="13" name="矩形 12"/>
          <p:cNvSpPr/>
          <p:nvPr/>
        </p:nvSpPr>
        <p:spPr>
          <a:xfrm>
            <a:off x="461645" y="5286375"/>
            <a:ext cx="9920605" cy="672465"/>
          </a:xfrm>
          <a:prstGeom prst="rect">
            <a:avLst/>
          </a:prstGeom>
          <a:noFill/>
          <a:ln w="9525">
            <a:noFill/>
          </a:ln>
        </p:spPr>
        <p:txBody>
          <a:bodyPr wrap="square">
            <a:spAutoFit/>
          </a:bodyPr>
          <a:lstStyle/>
          <a:p>
            <a:pPr algn="just">
              <a:lnSpc>
                <a:spcPct val="135000"/>
              </a:lnSpc>
              <a:buFont typeface="Wingdings" panose="05000000000000000000" pitchFamily="2" charset="2"/>
              <a:buChar char="Ø"/>
            </a:pPr>
            <a:r>
              <a:rPr lang="zh-CN" altLang="en-US" sz="2800" b="1">
                <a:solidFill>
                  <a:srgbClr val="080808"/>
                </a:solidFill>
                <a:latin typeface="楷体" panose="02010609060101010101" pitchFamily="49" charset="-122"/>
                <a:ea typeface="楷体" panose="02010609060101010101" pitchFamily="49" charset="-122"/>
              </a:rPr>
              <a:t>桃花潭水深千尺，</a:t>
            </a:r>
            <a:r>
              <a:rPr lang="zh-CN" altLang="en-US" sz="2800" b="1">
                <a:solidFill>
                  <a:srgbClr val="FF0000"/>
                </a:solidFill>
                <a:latin typeface="楷体" panose="02010609060101010101" pitchFamily="49" charset="-122"/>
                <a:ea typeface="楷体" panose="02010609060101010101" pitchFamily="49" charset="-122"/>
              </a:rPr>
              <a:t>不及</a:t>
            </a:r>
            <a:r>
              <a:rPr lang="zh-CN" altLang="en-US" sz="2800" b="1">
                <a:solidFill>
                  <a:srgbClr val="080808"/>
                </a:solidFill>
                <a:latin typeface="楷体" panose="02010609060101010101" pitchFamily="49" charset="-122"/>
                <a:ea typeface="楷体" panose="02010609060101010101" pitchFamily="49" charset="-122"/>
              </a:rPr>
              <a:t>汪伦送我情。</a:t>
            </a:r>
            <a:r>
              <a:rPr lang="zh-CN" altLang="en-US" sz="2000" b="1">
                <a:solidFill>
                  <a:srgbClr val="000000"/>
                </a:solidFill>
                <a:latin typeface="楷体" panose="02010609060101010101" pitchFamily="49" charset="-122"/>
                <a:ea typeface="楷体" panose="02010609060101010101" pitchFamily="49" charset="-122"/>
              </a:rPr>
              <a:t>李白</a:t>
            </a:r>
            <a:r>
              <a:rPr lang="en-US" altLang="zh-CN" sz="2000" b="1">
                <a:solidFill>
                  <a:srgbClr val="000000"/>
                </a:solidFill>
                <a:latin typeface="楷体" panose="02010609060101010101" pitchFamily="49" charset="-122"/>
                <a:ea typeface="楷体" panose="02010609060101010101" pitchFamily="49" charset="-122"/>
              </a:rPr>
              <a:t>《</a:t>
            </a:r>
            <a:r>
              <a:rPr lang="zh-CN" altLang="en-US" sz="2000" b="1">
                <a:solidFill>
                  <a:srgbClr val="000000"/>
                </a:solidFill>
                <a:latin typeface="楷体" panose="02010609060101010101" pitchFamily="49" charset="-122"/>
                <a:ea typeface="楷体" panose="02010609060101010101" pitchFamily="49" charset="-122"/>
              </a:rPr>
              <a:t>赠汪伦</a:t>
            </a:r>
            <a:r>
              <a:rPr lang="en-US" altLang="zh-CN" sz="2000" b="1">
                <a:solidFill>
                  <a:srgbClr val="000000"/>
                </a:solidFill>
                <a:latin typeface="楷体" panose="02010609060101010101" pitchFamily="49" charset="-122"/>
                <a:ea typeface="楷体" panose="02010609060101010101" pitchFamily="49" charset="-122"/>
              </a:rPr>
              <a:t>》</a:t>
            </a:r>
            <a:endParaRPr lang="zh-CN" altLang="en-US" sz="2000" b="1">
              <a:solidFill>
                <a:srgbClr val="080808"/>
              </a:solidFill>
              <a:latin typeface="楷体" panose="02010609060101010101" pitchFamily="49" charset="-122"/>
              <a:ea typeface="楷体" panose="02010609060101010101" pitchFamily="49" charset="-122"/>
            </a:endParaRPr>
          </a:p>
        </p:txBody>
      </p:sp>
      <p:sp>
        <p:nvSpPr>
          <p:cNvPr id="15" name="矩形 14"/>
          <p:cNvSpPr/>
          <p:nvPr/>
        </p:nvSpPr>
        <p:spPr>
          <a:xfrm>
            <a:off x="8848408" y="2191703"/>
            <a:ext cx="894080" cy="521970"/>
          </a:xfrm>
          <a:prstGeom prst="rect">
            <a:avLst/>
          </a:prstGeom>
          <a:noFill/>
          <a:ln w="9525">
            <a:noFill/>
          </a:ln>
        </p:spPr>
        <p:txBody>
          <a:bodyPr wrap="none">
            <a:spAutoFit/>
          </a:bodyPr>
          <a:lstStyle/>
          <a:p>
            <a:r>
              <a:rPr lang="zh-CN" altLang="en-US" sz="2800" b="1">
                <a:solidFill>
                  <a:srgbClr val="FF00FF"/>
                </a:solidFill>
                <a:latin typeface="宋体" panose="02010600030101010101" pitchFamily="2" charset="-122"/>
              </a:rPr>
              <a:t>强喻</a:t>
            </a:r>
            <a:endParaRPr lang="zh-CN" altLang="en-US" sz="2800" b="1">
              <a:solidFill>
                <a:srgbClr val="FF00FF"/>
              </a:solidFill>
              <a:latin typeface="宋体" panose="02010600030101010101" pitchFamily="2" charset="-122"/>
            </a:endParaRPr>
          </a:p>
        </p:txBody>
      </p:sp>
      <p:sp>
        <p:nvSpPr>
          <p:cNvPr id="16" name="矩形 15"/>
          <p:cNvSpPr/>
          <p:nvPr/>
        </p:nvSpPr>
        <p:spPr>
          <a:xfrm>
            <a:off x="10131108" y="5728018"/>
            <a:ext cx="897890" cy="521970"/>
          </a:xfrm>
          <a:prstGeom prst="rect">
            <a:avLst/>
          </a:prstGeom>
          <a:noFill/>
          <a:ln w="9525">
            <a:noFill/>
          </a:ln>
        </p:spPr>
        <p:txBody>
          <a:bodyPr wrap="none">
            <a:spAutoFit/>
          </a:bodyPr>
          <a:lstStyle/>
          <a:p>
            <a:r>
              <a:rPr lang="zh-CN" altLang="en-US" sz="2800" b="1">
                <a:solidFill>
                  <a:srgbClr val="FF00FF"/>
                </a:solidFill>
                <a:latin typeface="宋体" panose="02010600030101010101" pitchFamily="2" charset="-122"/>
                <a:ea typeface="宋体-18030" pitchFamily="49" charset="-122"/>
              </a:rPr>
              <a:t>弱喻</a:t>
            </a:r>
            <a:endParaRPr lang="zh-CN" altLang="en-US" sz="2800" b="1">
              <a:solidFill>
                <a:srgbClr val="FF00FF"/>
              </a:solidFill>
              <a:latin typeface="宋体" panose="02010600030101010101" pitchFamily="2" charset="-122"/>
              <a:ea typeface="宋体-18030" pitchFamily="49" charset="-122"/>
            </a:endParaRPr>
          </a:p>
        </p:txBody>
      </p:sp>
      <p:sp>
        <p:nvSpPr>
          <p:cNvPr id="10" name="矩形 9"/>
          <p:cNvSpPr/>
          <p:nvPr/>
        </p:nvSpPr>
        <p:spPr>
          <a:xfrm>
            <a:off x="9799003" y="3755390"/>
            <a:ext cx="894080" cy="521970"/>
          </a:xfrm>
          <a:prstGeom prst="rect">
            <a:avLst/>
          </a:prstGeom>
          <a:noFill/>
          <a:ln w="9525">
            <a:noFill/>
          </a:ln>
        </p:spPr>
        <p:txBody>
          <a:bodyPr wrap="none">
            <a:spAutoFit/>
          </a:bodyPr>
          <a:lstStyle/>
          <a:p>
            <a:r>
              <a:rPr lang="zh-CN" altLang="en-US" sz="2800" b="1">
                <a:solidFill>
                  <a:srgbClr val="FF00FF"/>
                </a:solidFill>
                <a:latin typeface="宋体" panose="02010600030101010101" pitchFamily="2" charset="-122"/>
              </a:rPr>
              <a:t>等喻</a:t>
            </a:r>
            <a:endParaRPr lang="zh-CN" altLang="en-US" sz="2800" b="1">
              <a:solidFill>
                <a:srgbClr val="FF00FF"/>
              </a:solidFill>
              <a:latin typeface="宋体" panose="02010600030101010101" pitchFamily="2" charset="-122"/>
            </a:endParaRPr>
          </a:p>
        </p:txBody>
      </p:sp>
      <p:sp>
        <p:nvSpPr>
          <p:cNvPr id="11" name="矩形 10"/>
          <p:cNvSpPr/>
          <p:nvPr/>
        </p:nvSpPr>
        <p:spPr>
          <a:xfrm>
            <a:off x="280035" y="3223895"/>
            <a:ext cx="9995535" cy="953135"/>
          </a:xfrm>
          <a:prstGeom prst="rect">
            <a:avLst/>
          </a:prstGeom>
          <a:noFill/>
          <a:ln w="9525">
            <a:noFill/>
          </a:ln>
        </p:spPr>
        <p:txBody>
          <a:bodyPr wrap="square">
            <a:spAutoFit/>
          </a:bodyPr>
          <a:lstStyle/>
          <a:p>
            <a:pPr>
              <a:buFont typeface="Wingdings" panose="05000000000000000000" pitchFamily="2" charset="2"/>
              <a:buChar char="Ø"/>
            </a:pPr>
            <a:r>
              <a:rPr lang="zh-CN" altLang="en-US" sz="2800" b="1">
                <a:latin typeface="楷体" panose="02010609060101010101" pitchFamily="49" charset="-122"/>
                <a:ea typeface="楷体" panose="02010609060101010101" pitchFamily="49" charset="-122"/>
                <a:cs typeface="楷体" panose="02010609060101010101" pitchFamily="49" charset="-122"/>
              </a:rPr>
              <a:t>我睡去，</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无异于一只羊，一匹马，一头骆驼，一株草</a:t>
            </a:r>
            <a:r>
              <a:rPr lang="zh-CN" altLang="en-US" sz="2800" b="1">
                <a:latin typeface="楷体" panose="02010609060101010101" pitchFamily="49" charset="-122"/>
                <a:ea typeface="楷体" panose="02010609060101010101" pitchFamily="49" charset="-122"/>
                <a:cs typeface="楷体" panose="02010609060101010101" pitchFamily="49" charset="-122"/>
              </a:rPr>
              <a:t>。</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a:p>
            <a:pPr algn="r">
              <a:buFont typeface="Wingdings" panose="05000000000000000000" pitchFamily="2" charset="2"/>
            </a:pPr>
            <a:r>
              <a:rPr lang="zh-CN" altLang="en-US" sz="2800" b="1">
                <a:latin typeface="楷体" panose="02010609060101010101" pitchFamily="49" charset="-122"/>
                <a:ea typeface="楷体" panose="02010609060101010101" pitchFamily="49" charset="-122"/>
                <a:cs typeface="楷体" panose="02010609060101010101" pitchFamily="49" charset="-122"/>
              </a:rPr>
              <a:t>           （张晓风</a:t>
            </a:r>
            <a:r>
              <a:rPr lang="en-US" altLang="zh-CN" sz="2800" b="1">
                <a:latin typeface="楷体" panose="02010609060101010101" pitchFamily="49" charset="-122"/>
                <a:ea typeface="楷体" panose="02010609060101010101" pitchFamily="49" charset="-122"/>
                <a:cs typeface="楷体" panose="02010609060101010101" pitchFamily="49" charset="-122"/>
              </a:rPr>
              <a:t>《</a:t>
            </a:r>
            <a:r>
              <a:rPr lang="zh-CN" altLang="en-US" sz="2800" b="1">
                <a:latin typeface="楷体" panose="02010609060101010101" pitchFamily="49" charset="-122"/>
                <a:ea typeface="楷体" panose="02010609060101010101" pitchFamily="49" charset="-122"/>
                <a:cs typeface="楷体" panose="02010609060101010101" pitchFamily="49" charset="-122"/>
              </a:rPr>
              <a:t>戈壁行脚</a:t>
            </a:r>
            <a:r>
              <a:rPr lang="en-US" altLang="zh-CN" sz="2800" b="1">
                <a:latin typeface="楷体" panose="02010609060101010101" pitchFamily="49" charset="-122"/>
                <a:ea typeface="楷体" panose="02010609060101010101" pitchFamily="49" charset="-122"/>
                <a:cs typeface="楷体" panose="02010609060101010101" pitchFamily="49" charset="-122"/>
              </a:rPr>
              <a:t>》</a:t>
            </a:r>
            <a:r>
              <a:rPr lang="zh-CN" altLang="en-US" sz="2800" b="1">
                <a:latin typeface="楷体" panose="02010609060101010101" pitchFamily="49" charset="-122"/>
                <a:ea typeface="楷体" panose="02010609060101010101" pitchFamily="49" charset="-122"/>
                <a:cs typeface="楷体" panose="02010609060101010101" pitchFamily="49" charset="-122"/>
              </a:rPr>
              <a:t>）</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51206"/>
                                        </p:tgtEl>
                                        <p:attrNameLst>
                                          <p:attrName>style.visibility</p:attrName>
                                        </p:attrNameLst>
                                      </p:cBhvr>
                                      <p:to>
                                        <p:strVal val="visible"/>
                                      </p:to>
                                    </p:set>
                                    <p:anim calcmode="lin" valueType="num">
                                      <p:cBhvr>
                                        <p:cTn id="7" dur="500" fill="hold"/>
                                        <p:tgtEl>
                                          <p:spTgt spid="51206"/>
                                        </p:tgtEl>
                                        <p:attrNameLst>
                                          <p:attrName>ppt_w</p:attrName>
                                        </p:attrNameLst>
                                      </p:cBhvr>
                                      <p:tavLst>
                                        <p:tav tm="0">
                                          <p:val>
                                            <p:fltVal val="0"/>
                                          </p:val>
                                        </p:tav>
                                        <p:tav tm="100000">
                                          <p:val>
                                            <p:strVal val="#ppt_w"/>
                                          </p:val>
                                        </p:tav>
                                      </p:tavLst>
                                    </p:anim>
                                    <p:anim calcmode="lin" valueType="num">
                                      <p:cBhvr>
                                        <p:cTn id="8" dur="500" fill="hold"/>
                                        <p:tgtEl>
                                          <p:spTgt spid="51206"/>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0-#ppt_w/2"/>
                                          </p:val>
                                        </p:tav>
                                        <p:tav tm="100000">
                                          <p:val>
                                            <p:strVal val="#ppt_x"/>
                                          </p:val>
                                        </p:tav>
                                      </p:tavLst>
                                    </p:anim>
                                    <p:anim calcmode="lin" valueType="num">
                                      <p:cBhvr additive="base">
                                        <p:cTn id="14"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51205"/>
                                        </p:tgtEl>
                                        <p:attrNameLst>
                                          <p:attrName>style.visibility</p:attrName>
                                        </p:attrNameLst>
                                      </p:cBhvr>
                                      <p:to>
                                        <p:strVal val="visible"/>
                                      </p:to>
                                    </p:set>
                                    <p:anim calcmode="lin" valueType="num">
                                      <p:cBhvr>
                                        <p:cTn id="19" dur="500" fill="hold"/>
                                        <p:tgtEl>
                                          <p:spTgt spid="51205"/>
                                        </p:tgtEl>
                                        <p:attrNameLst>
                                          <p:attrName>ppt_w</p:attrName>
                                        </p:attrNameLst>
                                      </p:cBhvr>
                                      <p:tavLst>
                                        <p:tav tm="0">
                                          <p:val>
                                            <p:fltVal val="0"/>
                                          </p:val>
                                        </p:tav>
                                        <p:tav tm="100000">
                                          <p:val>
                                            <p:strVal val="#ppt_w"/>
                                          </p:val>
                                        </p:tav>
                                      </p:tavLst>
                                    </p:anim>
                                    <p:anim calcmode="lin" valueType="num">
                                      <p:cBhvr>
                                        <p:cTn id="20" dur="500" fill="hold"/>
                                        <p:tgtEl>
                                          <p:spTgt spid="51205"/>
                                        </p:tgtEl>
                                        <p:attrNameLst>
                                          <p:attrName>ppt_h</p:attrName>
                                        </p:attrNameLst>
                                      </p:cBhvr>
                                      <p:tavLst>
                                        <p:tav tm="0">
                                          <p:val>
                                            <p:strVal val="#ppt_h"/>
                                          </p:val>
                                        </p:tav>
                                        <p:tav tm="100000">
                                          <p:val>
                                            <p:strVal val="#ppt_h"/>
                                          </p:val>
                                        </p:tav>
                                      </p:tavLst>
                                    </p:anim>
                                  </p:childTnLst>
                                </p:cTn>
                              </p:par>
                            </p:childTnLst>
                          </p:cTn>
                        </p:par>
                      </p:childTnLst>
                    </p:cTn>
                  </p:par>
                  <p:par>
                    <p:cTn id="21" fill="hold" nodeType="clickPar">
                      <p:stCondLst>
                        <p:cond delay="indefinite"/>
                        <p:cond evt="onBegin" delay="0">
                          <p:tn val="20"/>
                        </p:cond>
                      </p:stCondLst>
                      <p:childTnLst>
                        <p:par>
                          <p:cTn id="22" fill="hold" nodeType="afterGroup">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0-#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cond evt="onBegin" delay="0">
                          <p:tn val="32"/>
                        </p:cond>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cond evt="onBegin" delay="0">
                          <p:tn val="38"/>
                        </p:cond>
                      </p:stCondLst>
                      <p:childTnLst>
                        <p:par>
                          <p:cTn id="40" fill="hold" nodeType="after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0-#ppt_w/2"/>
                                          </p:val>
                                        </p:tav>
                                        <p:tav tm="100000">
                                          <p:val>
                                            <p:strVal val="#ppt_x"/>
                                          </p:val>
                                        </p:tav>
                                      </p:tavLst>
                                    </p:anim>
                                    <p:anim calcmode="lin" valueType="num">
                                      <p:cBhvr additive="base">
                                        <p:cTn id="44"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cond evt="onBegin" delay="0">
                          <p:tn val="44"/>
                        </p:cond>
                      </p:stCondLst>
                      <p:childTnLst>
                        <p:par>
                          <p:cTn id="46" fill="hold" nodeType="afterGroup">
                            <p:stCondLst>
                              <p:cond delay="0"/>
                            </p:stCondLst>
                            <p:childTnLst>
                              <p:par>
                                <p:cTn id="47" presetID="17" presetClass="entr" presetSubtype="10" fill="hold" grpId="0" nodeType="clickEffect">
                                  <p:stCondLst>
                                    <p:cond delay="0"/>
                                  </p:stCondLst>
                                  <p:childTnLst>
                                    <p:set>
                                      <p:cBhvr>
                                        <p:cTn id="48" dur="1" fill="hold">
                                          <p:stCondLst>
                                            <p:cond delay="0"/>
                                          </p:stCondLst>
                                        </p:cTn>
                                        <p:tgtEl>
                                          <p:spTgt spid="51207"/>
                                        </p:tgtEl>
                                        <p:attrNameLst>
                                          <p:attrName>style.visibility</p:attrName>
                                        </p:attrNameLst>
                                      </p:cBhvr>
                                      <p:to>
                                        <p:strVal val="visible"/>
                                      </p:to>
                                    </p:set>
                                    <p:anim calcmode="lin" valueType="num">
                                      <p:cBhvr>
                                        <p:cTn id="49" dur="500" fill="hold"/>
                                        <p:tgtEl>
                                          <p:spTgt spid="51207"/>
                                        </p:tgtEl>
                                        <p:attrNameLst>
                                          <p:attrName>ppt_w</p:attrName>
                                        </p:attrNameLst>
                                      </p:cBhvr>
                                      <p:tavLst>
                                        <p:tav tm="0">
                                          <p:val>
                                            <p:fltVal val="0"/>
                                          </p:val>
                                        </p:tav>
                                        <p:tav tm="100000">
                                          <p:val>
                                            <p:strVal val="#ppt_w"/>
                                          </p:val>
                                        </p:tav>
                                      </p:tavLst>
                                    </p:anim>
                                    <p:anim calcmode="lin" valueType="num">
                                      <p:cBhvr>
                                        <p:cTn id="50" dur="500" fill="hold"/>
                                        <p:tgtEl>
                                          <p:spTgt spid="51207"/>
                                        </p:tgtEl>
                                        <p:attrNameLst>
                                          <p:attrName>ppt_h</p:attrName>
                                        </p:attrNameLst>
                                      </p:cBhvr>
                                      <p:tavLst>
                                        <p:tav tm="0">
                                          <p:val>
                                            <p:strVal val="#ppt_h"/>
                                          </p:val>
                                        </p:tav>
                                        <p:tav tm="100000">
                                          <p:val>
                                            <p:strVal val="#ppt_h"/>
                                          </p:val>
                                        </p:tav>
                                      </p:tavLst>
                                    </p:anim>
                                  </p:childTnLst>
                                </p:cTn>
                              </p:par>
                            </p:childTnLst>
                          </p:cTn>
                        </p:par>
                      </p:childTnLst>
                    </p:cTn>
                  </p:par>
                  <p:par>
                    <p:cTn id="51" fill="hold" nodeType="clickPar">
                      <p:stCondLst>
                        <p:cond delay="indefinite"/>
                        <p:cond evt="onBegin" delay="0">
                          <p:tn val="50"/>
                        </p:cond>
                      </p:stCondLst>
                      <p:childTnLst>
                        <p:par>
                          <p:cTn id="52" fill="hold" nodeType="afterGroup">
                            <p:stCondLst>
                              <p:cond delay="0"/>
                            </p:stCondLst>
                            <p:childTnLst>
                              <p:par>
                                <p:cTn id="53" presetID="17" presetClass="entr" presetSubtype="10"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500" fill="hold"/>
                                        <p:tgtEl>
                                          <p:spTgt spid="13"/>
                                        </p:tgtEl>
                                        <p:attrNameLst>
                                          <p:attrName>ppt_w</p:attrName>
                                        </p:attrNameLst>
                                      </p:cBhvr>
                                      <p:tavLst>
                                        <p:tav tm="0">
                                          <p:val>
                                            <p:fltVal val="0"/>
                                          </p:val>
                                        </p:tav>
                                        <p:tav tm="100000">
                                          <p:val>
                                            <p:strVal val="#ppt_w"/>
                                          </p:val>
                                        </p:tav>
                                      </p:tavLst>
                                    </p:anim>
                                    <p:anim calcmode="lin" valueType="num">
                                      <p:cBhvr>
                                        <p:cTn id="56" dur="500" fill="hold"/>
                                        <p:tgtEl>
                                          <p:spTgt spid="1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5" grpId="0"/>
      <p:bldP spid="51206" grpId="0"/>
      <p:bldP spid="51207" grpId="0"/>
      <p:bldP spid="12" grpId="0"/>
      <p:bldP spid="13" grpId="0"/>
      <p:bldP spid="15" grpId="0"/>
      <p:bldP spid="16" grpId="0"/>
      <p:bldP spid="10" grpId="0"/>
      <p:bldP spid="11"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Rectangle 4"/>
          <p:cNvSpPr>
            <a:spLocks noGrp="1" noChangeArrowheads="1"/>
          </p:cNvSpPr>
          <p:nvPr>
            <p:ph idx="1"/>
          </p:nvPr>
        </p:nvSpPr>
        <p:spPr>
          <a:xfrm>
            <a:off x="1049020" y="380683"/>
            <a:ext cx="5614035" cy="589280"/>
          </a:xfrm>
        </p:spPr>
        <p:txBody>
          <a:bodyPr vert="horz" wrap="none" lIns="91440" tIns="45720" rIns="91440" bIns="45720" numCol="1" anchor="t" anchorCtr="0" compatLnSpc="1">
            <a:spAutoFit/>
          </a:bodyPr>
          <a:lstStyle/>
          <a:p>
            <a:pPr marL="0" marR="0" lvl="0" indent="0" algn="l" defTabSz="914400" rtl="0" eaLnBrk="1" fontAlgn="base" latinLnBrk="1" hangingPunct="1">
              <a:lnSpc>
                <a:spcPct val="90000"/>
              </a:lnSpc>
              <a:spcBef>
                <a:spcPct val="50000"/>
              </a:spcBef>
              <a:spcAft>
                <a:spcPct val="0"/>
              </a:spcAft>
              <a:buClrTx/>
              <a:buSzPct val="80000"/>
              <a:buFontTx/>
              <a:buNone/>
              <a:defRPr/>
            </a:pPr>
            <a:r>
              <a:rPr kumimoji="0" lang="en-US" altLang="zh-CN" sz="3600" b="1" i="0" u="sng" strike="noStrike" kern="0" cap="none" spc="0" normalizeH="0" baseline="0" noProof="0" smtClean="0">
                <a:ln>
                  <a:noFill/>
                </a:ln>
                <a:solidFill>
                  <a:srgbClr val="000066"/>
                </a:solidFill>
                <a:effectLst/>
                <a:uLnTx/>
                <a:uFillTx/>
                <a:latin typeface="+mj-lt"/>
                <a:ea typeface="华文中宋" pitchFamily="2" charset="-122"/>
                <a:cs typeface="+mj-cs"/>
              </a:rPr>
              <a:t>3.</a:t>
            </a:r>
            <a:r>
              <a:rPr kumimoji="0" lang="zh-CN" altLang="en-US" sz="3600" b="1" i="0" u="sng" strike="noStrike" kern="0" cap="none" spc="0" normalizeH="0" baseline="0" noProof="0" smtClean="0">
                <a:ln>
                  <a:noFill/>
                </a:ln>
                <a:solidFill>
                  <a:srgbClr val="000066"/>
                </a:solidFill>
                <a:effectLst/>
                <a:uLnTx/>
                <a:uFillTx/>
                <a:latin typeface="+mj-lt"/>
                <a:ea typeface="华文中宋" pitchFamily="2" charset="-122"/>
                <a:cs typeface="+mj-cs"/>
              </a:rPr>
              <a:t>否定方式的比喻（反喻）</a:t>
            </a:r>
            <a:endParaRPr kumimoji="0" lang="zh-CN" altLang="en-US" sz="3600" b="1" i="0" u="sng" strike="noStrike" kern="0" cap="none" spc="0" normalizeH="0" baseline="0" noProof="0" smtClean="0">
              <a:ln>
                <a:noFill/>
              </a:ln>
              <a:solidFill>
                <a:srgbClr val="000066"/>
              </a:solidFill>
              <a:effectLst/>
              <a:uLnTx/>
              <a:uFillTx/>
              <a:latin typeface="+mj-lt"/>
              <a:ea typeface="华文中宋" pitchFamily="2" charset="-122"/>
              <a:cs typeface="+mj-cs"/>
            </a:endParaRPr>
          </a:p>
        </p:txBody>
      </p:sp>
      <p:sp>
        <p:nvSpPr>
          <p:cNvPr id="5" name="Rectangle 8"/>
          <p:cNvSpPr/>
          <p:nvPr/>
        </p:nvSpPr>
        <p:spPr>
          <a:xfrm>
            <a:off x="1690688" y="2214563"/>
            <a:ext cx="8763000" cy="1114425"/>
          </a:xfrm>
          <a:prstGeom prst="rect">
            <a:avLst/>
          </a:prstGeom>
          <a:noFill/>
          <a:ln w="9525">
            <a:noFill/>
          </a:ln>
        </p:spPr>
        <p:txBody>
          <a:bodyPr>
            <a:spAutoFit/>
          </a:bodyPr>
          <a:lstStyle/>
          <a:p>
            <a:pPr marL="287655" indent="-287655">
              <a:lnSpc>
                <a:spcPct val="90000"/>
              </a:lnSpc>
              <a:buClr>
                <a:srgbClr val="660066"/>
              </a:buClr>
              <a:buFont typeface="Wingdings" panose="05000000000000000000" pitchFamily="2" charset="2"/>
              <a:buChar char="Ø"/>
            </a:pP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秋</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并不是</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名花，也</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并不是</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美酒，那一种半开半醉的状态，在领略秋的过程中，是不合适的。 </a:t>
            </a:r>
            <a:endPar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endParaRPr>
          </a:p>
          <a:p>
            <a:pPr marL="287655" indent="-287655">
              <a:lnSpc>
                <a:spcPct val="90000"/>
              </a:lnSpc>
              <a:buClr>
                <a:srgbClr val="660066"/>
              </a:buClr>
              <a:buFont typeface="Wingdings" panose="05000000000000000000" pitchFamily="2" charset="2"/>
            </a:pPr>
            <a:r>
              <a:rPr lang="zh-CN" altLang="en-US" b="1">
                <a:solidFill>
                  <a:srgbClr val="080808"/>
                </a:solidFill>
                <a:latin typeface="楷体" panose="02010609060101010101" pitchFamily="49" charset="-122"/>
                <a:ea typeface="楷体" panose="02010609060101010101" pitchFamily="49" charset="-122"/>
                <a:cs typeface="楷体" panose="02010609060101010101" pitchFamily="49" charset="-122"/>
              </a:rPr>
              <a:t>                                       郁达夫</a:t>
            </a:r>
            <a:r>
              <a:rPr lang="en-US" altLang="zh-CN" b="1">
                <a:solidFill>
                  <a:srgbClr val="080808"/>
                </a:solidFill>
                <a:latin typeface="楷体" panose="02010609060101010101" pitchFamily="49" charset="-122"/>
                <a:ea typeface="楷体" panose="02010609060101010101" pitchFamily="49" charset="-122"/>
                <a:cs typeface="楷体" panose="02010609060101010101" pitchFamily="49" charset="-122"/>
              </a:rPr>
              <a:t>《</a:t>
            </a:r>
            <a:r>
              <a:rPr lang="zh-CN" altLang="en-US" b="1">
                <a:solidFill>
                  <a:srgbClr val="080808"/>
                </a:solidFill>
                <a:latin typeface="楷体" panose="02010609060101010101" pitchFamily="49" charset="-122"/>
                <a:ea typeface="楷体" panose="02010609060101010101" pitchFamily="49" charset="-122"/>
                <a:cs typeface="楷体" panose="02010609060101010101" pitchFamily="49" charset="-122"/>
              </a:rPr>
              <a:t>故都的秋</a:t>
            </a:r>
            <a:r>
              <a:rPr lang="en-US" altLang="zh-CN" b="1">
                <a:solidFill>
                  <a:srgbClr val="080808"/>
                </a:solidFill>
                <a:latin typeface="楷体" panose="02010609060101010101" pitchFamily="49" charset="-122"/>
                <a:ea typeface="楷体" panose="02010609060101010101" pitchFamily="49" charset="-122"/>
                <a:cs typeface="楷体" panose="02010609060101010101" pitchFamily="49" charset="-122"/>
              </a:rPr>
              <a:t>》 </a:t>
            </a:r>
            <a:endParaRPr lang="en-US" altLang="zh-CN" b="1">
              <a:solidFill>
                <a:srgbClr val="080808"/>
              </a:solidFill>
              <a:latin typeface="楷体" panose="02010609060101010101" pitchFamily="49" charset="-122"/>
              <a:ea typeface="楷体" panose="02010609060101010101" pitchFamily="49" charset="-122"/>
              <a:cs typeface="楷体" panose="02010609060101010101" pitchFamily="49" charset="-122"/>
            </a:endParaRPr>
          </a:p>
        </p:txBody>
      </p:sp>
      <p:sp>
        <p:nvSpPr>
          <p:cNvPr id="6" name="Rectangle 9"/>
          <p:cNvSpPr>
            <a:spLocks noChangeArrowheads="1"/>
          </p:cNvSpPr>
          <p:nvPr/>
        </p:nvSpPr>
        <p:spPr bwMode="auto">
          <a:xfrm>
            <a:off x="6663055" y="136525"/>
            <a:ext cx="5247005" cy="981710"/>
          </a:xfrm>
          <a:prstGeom prst="rect">
            <a:avLst/>
          </a:prstGeom>
          <a:solidFill>
            <a:srgbClr val="CCFF99"/>
          </a:solidFill>
          <a:ln w="9525">
            <a:noFill/>
            <a:miter lim="800000"/>
          </a:ln>
          <a:effectLst>
            <a:outerShdw dist="107763" dir="2700000" algn="ctr" rotWithShape="0">
              <a:schemeClr val="bg2"/>
            </a:outerShdw>
          </a:effectLst>
        </p:spPr>
        <p:txBody>
          <a:bodyPr/>
          <a:lstStyle/>
          <a:p>
            <a:pPr marL="0" marR="0" lvl="0" indent="0" algn="l" defTabSz="914400" rtl="0" eaLnBrk="1" fontAlgn="base" latinLnBrk="0" hangingPunct="1">
              <a:lnSpc>
                <a:spcPct val="90000"/>
              </a:lnSpc>
              <a:spcBef>
                <a:spcPct val="50000"/>
              </a:spcBef>
              <a:spcAft>
                <a:spcPct val="0"/>
              </a:spcAft>
              <a:buClrTx/>
              <a:buSzPct val="80000"/>
              <a:buFontTx/>
              <a:buNone/>
              <a:defRPr/>
            </a:pPr>
            <a:r>
              <a:rPr kumimoji="1" lang="zh-CN" altLang="en-US" sz="2800" b="1" i="0" u="none" strike="noStrike" kern="1200" cap="none" spc="0" normalizeH="0" baseline="0" noProof="0">
                <a:ln>
                  <a:noFill/>
                </a:ln>
                <a:solidFill>
                  <a:srgbClr val="990033"/>
                </a:solidFill>
                <a:effectLst/>
                <a:uLnTx/>
                <a:uFillTx/>
                <a:latin typeface="宋体" panose="02010600030101010101" pitchFamily="2" charset="-122"/>
                <a:ea typeface="宋体" panose="02010600030101010101" pitchFamily="2" charset="-122"/>
                <a:cs typeface="+mn-cs"/>
              </a:rPr>
              <a:t>用否定句式构成的比喻，强调的是本体和喻体的相异之处。</a:t>
            </a:r>
            <a:endParaRPr kumimoji="1" lang="zh-CN" altLang="en-US" sz="2800" b="1" i="0" u="none" strike="noStrike" kern="1200" cap="none" spc="0" normalizeH="0" baseline="0" noProof="0">
              <a:ln>
                <a:noFill/>
              </a:ln>
              <a:solidFill>
                <a:srgbClr val="990033"/>
              </a:solidFill>
              <a:effectLst/>
              <a:uLnTx/>
              <a:uFillTx/>
              <a:latin typeface="宋体" panose="02010600030101010101" pitchFamily="2" charset="-122"/>
              <a:ea typeface="宋体" panose="02010600030101010101" pitchFamily="2" charset="-122"/>
              <a:cs typeface="+mn-cs"/>
            </a:endParaRPr>
          </a:p>
        </p:txBody>
      </p:sp>
      <p:sp>
        <p:nvSpPr>
          <p:cNvPr id="7" name="Rectangle 10"/>
          <p:cNvSpPr/>
          <p:nvPr/>
        </p:nvSpPr>
        <p:spPr>
          <a:xfrm>
            <a:off x="1690688" y="1214438"/>
            <a:ext cx="8610600" cy="865505"/>
          </a:xfrm>
          <a:prstGeom prst="rect">
            <a:avLst/>
          </a:prstGeom>
          <a:noFill/>
          <a:ln w="9525">
            <a:noFill/>
          </a:ln>
        </p:spPr>
        <p:txBody>
          <a:bodyPr>
            <a:spAutoFit/>
          </a:bodyPr>
          <a:lstStyle/>
          <a:p>
            <a:pPr marL="287655" indent="-287655">
              <a:lnSpc>
                <a:spcPct val="90000"/>
              </a:lnSpc>
              <a:spcBef>
                <a:spcPct val="50000"/>
              </a:spcBef>
              <a:buClr>
                <a:srgbClr val="660066"/>
              </a:buClr>
              <a:buFont typeface="Wingdings" panose="05000000000000000000" pitchFamily="2" charset="2"/>
              <a:buChar char="Ø"/>
            </a:pP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打江山不是容易的，</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并不是</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别人做好一碗红烧肉放在桌上，等待你坐下去狼吞虎咽。  </a:t>
            </a:r>
            <a:r>
              <a:rPr lang="zh-CN" altLang="en-US" b="1">
                <a:solidFill>
                  <a:srgbClr val="080808"/>
                </a:solidFill>
                <a:latin typeface="楷体" panose="02010609060101010101" pitchFamily="49" charset="-122"/>
                <a:ea typeface="楷体" panose="02010609060101010101" pitchFamily="49" charset="-122"/>
                <a:cs typeface="楷体" panose="02010609060101010101" pitchFamily="49" charset="-122"/>
              </a:rPr>
              <a:t>姚雪垠</a:t>
            </a:r>
            <a:r>
              <a:rPr lang="en-US" altLang="zh-CN" b="1">
                <a:solidFill>
                  <a:srgbClr val="080808"/>
                </a:solidFill>
                <a:latin typeface="楷体" panose="02010609060101010101" pitchFamily="49" charset="-122"/>
                <a:ea typeface="楷体" panose="02010609060101010101" pitchFamily="49" charset="-122"/>
                <a:cs typeface="楷体" panose="02010609060101010101" pitchFamily="49" charset="-122"/>
              </a:rPr>
              <a:t>《</a:t>
            </a:r>
            <a:r>
              <a:rPr lang="zh-CN" altLang="en-US" b="1">
                <a:solidFill>
                  <a:srgbClr val="080808"/>
                </a:solidFill>
                <a:latin typeface="楷体" panose="02010609060101010101" pitchFamily="49" charset="-122"/>
                <a:ea typeface="楷体" panose="02010609060101010101" pitchFamily="49" charset="-122"/>
                <a:cs typeface="楷体" panose="02010609060101010101" pitchFamily="49" charset="-122"/>
              </a:rPr>
              <a:t>李自成</a:t>
            </a:r>
            <a:r>
              <a:rPr lang="en-US" altLang="zh-CN" b="1">
                <a:solidFill>
                  <a:srgbClr val="080808"/>
                </a:solidFill>
                <a:latin typeface="楷体" panose="02010609060101010101" pitchFamily="49" charset="-122"/>
                <a:ea typeface="楷体" panose="02010609060101010101" pitchFamily="49" charset="-122"/>
                <a:cs typeface="楷体" panose="02010609060101010101" pitchFamily="49" charset="-122"/>
              </a:rPr>
              <a:t>》</a:t>
            </a:r>
            <a:endParaRPr lang="en-US" altLang="zh-CN" b="1">
              <a:solidFill>
                <a:srgbClr val="080808"/>
              </a:solidFill>
              <a:latin typeface="楷体" panose="02010609060101010101" pitchFamily="49" charset="-122"/>
              <a:ea typeface="楷体" panose="02010609060101010101" pitchFamily="49" charset="-122"/>
              <a:cs typeface="楷体" panose="02010609060101010101" pitchFamily="49" charset="-122"/>
            </a:endParaRPr>
          </a:p>
        </p:txBody>
      </p:sp>
      <p:sp>
        <p:nvSpPr>
          <p:cNvPr id="8" name="矩形 7"/>
          <p:cNvSpPr/>
          <p:nvPr/>
        </p:nvSpPr>
        <p:spPr>
          <a:xfrm>
            <a:off x="1425893" y="5683250"/>
            <a:ext cx="4040505" cy="521970"/>
          </a:xfrm>
          <a:prstGeom prst="rect">
            <a:avLst/>
          </a:prstGeom>
          <a:noFill/>
          <a:ln w="9525">
            <a:noFill/>
          </a:ln>
        </p:spPr>
        <p:txBody>
          <a:bodyPr wrap="none">
            <a:spAutoFit/>
          </a:bodyPr>
          <a:lstStyle/>
          <a:p>
            <a:pPr>
              <a:buFont typeface="Wingdings" panose="05000000000000000000" pitchFamily="2" charset="2"/>
              <a:buChar char="Ø"/>
            </a:pPr>
            <a:r>
              <a:rPr lang="zh-CN" altLang="en-US" sz="2800" b="1">
                <a:solidFill>
                  <a:srgbClr val="080808"/>
                </a:solidFill>
                <a:latin typeface="楷体_GB2312" pitchFamily="1" charset="-122"/>
                <a:ea typeface="楷体_GB2312" pitchFamily="1" charset="-122"/>
              </a:rPr>
              <a:t>人</a:t>
            </a:r>
            <a:r>
              <a:rPr lang="zh-CN" altLang="en-US" sz="2800" b="1">
                <a:solidFill>
                  <a:srgbClr val="FF0000"/>
                </a:solidFill>
                <a:latin typeface="楷体_GB2312" pitchFamily="1" charset="-122"/>
                <a:ea typeface="楷体_GB2312" pitchFamily="1" charset="-122"/>
              </a:rPr>
              <a:t>非</a:t>
            </a:r>
            <a:r>
              <a:rPr lang="zh-CN" altLang="en-US" sz="2800" b="1">
                <a:solidFill>
                  <a:srgbClr val="080808"/>
                </a:solidFill>
                <a:latin typeface="楷体_GB2312" pitchFamily="1" charset="-122"/>
                <a:ea typeface="楷体_GB2312" pitchFamily="1" charset="-122"/>
              </a:rPr>
              <a:t>草木，孰能无情？</a:t>
            </a:r>
            <a:endParaRPr lang="zh-CN" altLang="en-US" sz="2800" b="1">
              <a:solidFill>
                <a:srgbClr val="080808"/>
              </a:solidFill>
              <a:latin typeface="楷体_GB2312" pitchFamily="1" charset="-122"/>
              <a:ea typeface="楷体_GB2312" pitchFamily="1" charset="-122"/>
            </a:endParaRPr>
          </a:p>
        </p:txBody>
      </p:sp>
      <p:sp>
        <p:nvSpPr>
          <p:cNvPr id="9" name="矩形 8"/>
          <p:cNvSpPr/>
          <p:nvPr/>
        </p:nvSpPr>
        <p:spPr>
          <a:xfrm>
            <a:off x="429260" y="3357880"/>
            <a:ext cx="11323320" cy="1814830"/>
          </a:xfrm>
          <a:prstGeom prst="rect">
            <a:avLst/>
          </a:prstGeom>
          <a:noFill/>
          <a:ln w="9525">
            <a:noFill/>
          </a:ln>
        </p:spPr>
        <p:txBody>
          <a:bodyPr wrap="square">
            <a:spAutoFit/>
          </a:bodyPr>
          <a:lstStyle/>
          <a:p>
            <a:pPr>
              <a:buFont typeface="Wingdings" panose="05000000000000000000" pitchFamily="2" charset="2"/>
              <a:buChar char="Ø"/>
            </a:pPr>
            <a:r>
              <a:rPr lang="zh-CN" altLang="en-US" sz="2800" b="1">
                <a:latin typeface="楷体" panose="02010609060101010101" pitchFamily="49" charset="-122"/>
                <a:ea typeface="楷体" panose="02010609060101010101" pitchFamily="49" charset="-122"/>
                <a:cs typeface="楷体" panose="02010609060101010101" pitchFamily="49" charset="-122"/>
              </a:rPr>
              <a:t>适合你的事业，白桦林不靠天赐，主要靠自我寻找。这不但因为</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相宜的事业，并非像雨后的菌子一样，俯拾即是</a:t>
            </a:r>
            <a:r>
              <a:rPr lang="zh-CN" altLang="en-US" sz="2800" b="1">
                <a:latin typeface="楷体" panose="02010609060101010101" pitchFamily="49" charset="-122"/>
                <a:ea typeface="楷体" panose="02010609060101010101" pitchFamily="49" charset="-122"/>
                <a:cs typeface="楷体" panose="02010609060101010101" pitchFamily="49" charset="-122"/>
              </a:rPr>
              <a:t>，而是因为我们对自身的认识，也是抽丝剥茧，需要水落石出的流程。</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a:p>
            <a:pPr>
              <a:buFont typeface="Wingdings" panose="05000000000000000000" pitchFamily="2" charset="2"/>
            </a:pPr>
            <a:r>
              <a:rPr lang="zh-CN" altLang="en-US" sz="2800" b="1">
                <a:latin typeface="楷体" panose="02010609060101010101" pitchFamily="49" charset="-122"/>
                <a:ea typeface="楷体" panose="02010609060101010101" pitchFamily="49" charset="-122"/>
                <a:cs typeface="楷体" panose="02010609060101010101" pitchFamily="49" charset="-122"/>
              </a:rPr>
              <a:t>         </a:t>
            </a:r>
            <a:r>
              <a:rPr lang="en-US" altLang="zh-CN" sz="2800" b="1">
                <a:latin typeface="楷体" panose="02010609060101010101" pitchFamily="49" charset="-122"/>
                <a:ea typeface="楷体" panose="02010609060101010101" pitchFamily="49" charset="-122"/>
                <a:cs typeface="楷体" panose="02010609060101010101" pitchFamily="49" charset="-122"/>
              </a:rPr>
              <a:t>(</a:t>
            </a:r>
            <a:r>
              <a:rPr lang="zh-CN" altLang="en-US" sz="2800" b="1">
                <a:latin typeface="楷体" panose="02010609060101010101" pitchFamily="49" charset="-122"/>
                <a:ea typeface="楷体" panose="02010609060101010101" pitchFamily="49" charset="-122"/>
                <a:cs typeface="楷体" panose="02010609060101010101" pitchFamily="49" charset="-122"/>
              </a:rPr>
              <a:t>毕淑敏</a:t>
            </a:r>
            <a:r>
              <a:rPr lang="en-US" altLang="zh-CN" sz="2800" b="1">
                <a:latin typeface="楷体" panose="02010609060101010101" pitchFamily="49" charset="-122"/>
                <a:ea typeface="楷体" panose="02010609060101010101" pitchFamily="49" charset="-122"/>
                <a:cs typeface="楷体" panose="02010609060101010101" pitchFamily="49" charset="-122"/>
              </a:rPr>
              <a:t>《</a:t>
            </a:r>
            <a:r>
              <a:rPr lang="zh-CN" altLang="en-US" sz="2800" b="1">
                <a:latin typeface="楷体" panose="02010609060101010101" pitchFamily="49" charset="-122"/>
                <a:ea typeface="楷体" panose="02010609060101010101" pitchFamily="49" charset="-122"/>
                <a:cs typeface="楷体" panose="02010609060101010101" pitchFamily="49" charset="-122"/>
              </a:rPr>
              <a:t>精神的三间小屋</a:t>
            </a:r>
            <a:r>
              <a:rPr lang="en-US" altLang="zh-CN" sz="2800" b="1">
                <a:latin typeface="楷体" panose="02010609060101010101" pitchFamily="49" charset="-122"/>
                <a:ea typeface="楷体" panose="02010609060101010101" pitchFamily="49" charset="-122"/>
                <a:cs typeface="楷体" panose="02010609060101010101" pitchFamily="49" charset="-122"/>
              </a:rPr>
              <a:t>》</a:t>
            </a:r>
            <a:r>
              <a:rPr lang="zh-CN" altLang="en-US" sz="2800" b="1">
                <a:latin typeface="楷体" panose="02010609060101010101" pitchFamily="49" charset="-122"/>
                <a:ea typeface="楷体" panose="02010609060101010101" pitchFamily="49" charset="-122"/>
                <a:cs typeface="楷体" panose="02010609060101010101" pitchFamily="49" charset="-122"/>
              </a:rPr>
              <a:t>）</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17"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ppt_w</p:attrName>
                                        </p:attrNameLst>
                                      </p:cBhvr>
                                      <p:tavLst>
                                        <p:tav tm="0">
                                          <p:val>
                                            <p:fltVal val="0"/>
                                          </p:val>
                                        </p:tav>
                                        <p:tav tm="100000">
                                          <p:val>
                                            <p:strVal val="#ppt_w"/>
                                          </p:val>
                                        </p:tav>
                                      </p:tavLst>
                                    </p:anim>
                                    <p:anim calcmode="lin" valueType="num">
                                      <p:cBhvr>
                                        <p:cTn id="11"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12" fill="hold" nodeType="clickPar">
                      <p:stCondLst>
                        <p:cond delay="indefinite"/>
                        <p:cond evt="onBegin" delay="0">
                          <p:tn val="11"/>
                        </p:cond>
                      </p:stCondLst>
                      <p:childTnLst>
                        <p:par>
                          <p:cTn id="13" fill="hold" nodeType="afterGroup">
                            <p:stCondLst>
                              <p:cond delay="0"/>
                            </p:stCondLst>
                            <p:childTnLst>
                              <p:par>
                                <p:cTn id="14" presetID="17" presetClass="entr" presetSubtype="1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17"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24" fill="hold" nodeType="clickPar">
                      <p:stCondLst>
                        <p:cond delay="indefinite"/>
                        <p:cond evt="onBegin" delay="0">
                          <p:tn val="23"/>
                        </p:cond>
                      </p:stCondLst>
                      <p:childTnLst>
                        <p:par>
                          <p:cTn id="25" fill="hold" nodeType="afterGroup">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ppt_x"/>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cond evt="onBegin" delay="0">
                          <p:tn val="29"/>
                        </p:cond>
                      </p:stCondLst>
                      <p:childTnLst>
                        <p:par>
                          <p:cTn id="31" fill="hold" nodeType="afterGroup">
                            <p:stCondLst>
                              <p:cond delay="0"/>
                            </p:stCondLst>
                            <p:childTnLst>
                              <p:par>
                                <p:cTn id="32" presetID="17" presetClass="entr" presetSubtype="1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fltVal val="0"/>
                                          </p:val>
                                        </p:tav>
                                        <p:tav tm="100000">
                                          <p:val>
                                            <p:strVal val="#ppt_w"/>
                                          </p:val>
                                        </p:tav>
                                      </p:tavLst>
                                    </p:anim>
                                    <p:anim calcmode="lin" valueType="num">
                                      <p:cBhvr>
                                        <p:cTn id="35" dur="5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073" name="Picture 2" descr="7252881_111544347164_2"/>
          <p:cNvPicPr>
            <a:picLocks noChangeAspect="1"/>
          </p:cNvPicPr>
          <p:nvPr/>
        </p:nvPicPr>
        <p:blipFill>
          <a:blip r:embed="rId2"/>
          <a:srcRect b="3271"/>
          <a:stretch>
            <a:fillRect/>
          </a:stretch>
        </p:blipFill>
        <p:spPr>
          <a:xfrm>
            <a:off x="10149840" y="4752975"/>
            <a:ext cx="2042795" cy="2105025"/>
          </a:xfrm>
          <a:prstGeom prst="rect">
            <a:avLst/>
          </a:prstGeom>
          <a:noFill/>
          <a:ln w="9525">
            <a:noFill/>
          </a:ln>
        </p:spPr>
      </p:pic>
      <p:sp>
        <p:nvSpPr>
          <p:cNvPr id="3074" name="Text Box 3"/>
          <p:cNvSpPr/>
          <p:nvPr/>
        </p:nvSpPr>
        <p:spPr>
          <a:xfrm>
            <a:off x="1743075" y="428625"/>
            <a:ext cx="8745538" cy="368300"/>
          </a:xfrm>
          <a:prstGeom prst="rect">
            <a:avLst/>
          </a:prstGeom>
          <a:noFill/>
          <a:ln w="9525">
            <a:noFill/>
          </a:ln>
        </p:spPr>
        <p:txBody>
          <a:bodyPr anchor="t" anchorCtr="0">
            <a:spAutoFit/>
          </a:bodyPr>
          <a:lstStyle/>
          <a:p>
            <a:endParaRPr lang="zh-CN" altLang="zh-CN">
              <a:latin typeface="Arial" panose="020b0604020202020204" pitchFamily="34" charset="0"/>
              <a:ea typeface="宋体" panose="02010600030101010101" pitchFamily="2" charset="-122"/>
            </a:endParaRPr>
          </a:p>
        </p:txBody>
      </p:sp>
      <p:sp>
        <p:nvSpPr>
          <p:cNvPr id="3075" name="Text Box 4"/>
          <p:cNvSpPr/>
          <p:nvPr/>
        </p:nvSpPr>
        <p:spPr>
          <a:xfrm>
            <a:off x="182880" y="189230"/>
            <a:ext cx="11828145" cy="5507990"/>
          </a:xfrm>
          <a:prstGeom prst="rect">
            <a:avLst/>
          </a:prstGeom>
          <a:noFill/>
          <a:ln w="9525" cap="flat" cmpd="sng">
            <a:solidFill>
              <a:srgbClr val="003366"/>
            </a:solidFill>
            <a:prstDash val="solid"/>
            <a:miter/>
            <a:headEnd type="none" w="med" len="med"/>
            <a:tailEnd type="none" w="med" len="med"/>
          </a:ln>
          <a:extLst>
            <a:ext uri="{909E8E84-426E-40DD-AFC4-6F175D3DCCD1}">
              <a14:hiddenFill xmlns:a14="http://schemas.microsoft.com/office/drawing/2010/main">
                <a:solidFill>
                  <a:schemeClr val="bg1">
                    <a:alpha val="70195"/>
                  </a:schemeClr>
                </a:solidFill>
              </a14:hiddenFill>
            </a:ext>
          </a:extLst>
        </p:spPr>
        <p:txBody>
          <a:bodyPr wrap="square" anchor="t" anchorCtr="0">
            <a:spAutoFit/>
          </a:bodyPr>
          <a:lstStyle/>
          <a:p>
            <a:r>
              <a:rPr lang="zh-CN" altLang="en-US" sz="3200" b="1">
                <a:latin typeface="楷体_GB2312" pitchFamily="1" charset="-122"/>
                <a:ea typeface="楷体_GB2312" pitchFamily="1" charset="-122"/>
              </a:rPr>
              <a:t>钱钟书《围城》妙喻录：</a:t>
            </a:r>
            <a:endParaRPr lang="zh-CN" altLang="en-US" sz="3200" b="1">
              <a:latin typeface="楷体_GB2312" pitchFamily="1" charset="-122"/>
              <a:ea typeface="楷体_GB2312" pitchFamily="1" charset="-122"/>
            </a:endParaRPr>
          </a:p>
          <a:p>
            <a:r>
              <a:rPr lang="zh-CN" altLang="en-US" sz="3200" b="1">
                <a:latin typeface="楷体_GB2312" pitchFamily="1" charset="-122"/>
                <a:ea typeface="楷体_GB2312" pitchFamily="1" charset="-122"/>
              </a:rPr>
              <a:t>　　1．忠厚老实人的恶毒，像饭里的砂砾或者出骨鱼片里未净的刺，会给人一种不期待的伤痛。</a:t>
            </a:r>
            <a:endParaRPr lang="zh-CN" altLang="en-US" sz="3200" b="1">
              <a:latin typeface="楷体_GB2312" pitchFamily="1" charset="-122"/>
              <a:ea typeface="楷体_GB2312" pitchFamily="1" charset="-122"/>
            </a:endParaRPr>
          </a:p>
          <a:p>
            <a:r>
              <a:rPr lang="zh-CN" altLang="en-US" sz="3200" b="1">
                <a:latin typeface="楷体_GB2312" pitchFamily="1" charset="-122"/>
                <a:ea typeface="楷体_GB2312" pitchFamily="1" charset="-122"/>
              </a:rPr>
              <a:t>　　</a:t>
            </a:r>
            <a:endParaRPr lang="zh-CN" altLang="en-US" sz="3200" b="1">
              <a:latin typeface="楷体_GB2312" pitchFamily="1" charset="-122"/>
              <a:ea typeface="楷体_GB2312" pitchFamily="1" charset="-122"/>
            </a:endParaRPr>
          </a:p>
          <a:p>
            <a:r>
              <a:rPr lang="zh-CN" altLang="en-US" sz="3200" b="1">
                <a:latin typeface="楷体_GB2312" pitchFamily="1" charset="-122"/>
                <a:ea typeface="楷体_GB2312" pitchFamily="1" charset="-122"/>
              </a:rPr>
              <a:t>    2．科学家跟科学大不相同，科学家像酒，愈老愈可贵，而科学像女人，老了便不值钱。</a:t>
            </a:r>
            <a:endParaRPr lang="zh-CN" altLang="en-US" sz="3200" b="1">
              <a:latin typeface="楷体_GB2312" pitchFamily="1" charset="-122"/>
              <a:ea typeface="楷体_GB2312" pitchFamily="1" charset="-122"/>
            </a:endParaRPr>
          </a:p>
          <a:p>
            <a:r>
              <a:rPr lang="zh-CN" altLang="en-US" sz="3200" b="1">
                <a:latin typeface="楷体_GB2312" pitchFamily="1" charset="-122"/>
                <a:ea typeface="楷体_GB2312" pitchFamily="1" charset="-122"/>
              </a:rPr>
              <a:t>　　</a:t>
            </a:r>
            <a:endParaRPr lang="zh-CN" altLang="en-US" sz="3200" b="1">
              <a:latin typeface="楷体_GB2312" pitchFamily="1" charset="-122"/>
              <a:ea typeface="楷体_GB2312" pitchFamily="1" charset="-122"/>
            </a:endParaRPr>
          </a:p>
          <a:p>
            <a:r>
              <a:rPr lang="zh-CN" altLang="en-US" sz="3200" b="1">
                <a:latin typeface="楷体_GB2312" pitchFamily="1" charset="-122"/>
                <a:ea typeface="楷体_GB2312" pitchFamily="1" charset="-122"/>
              </a:rPr>
              <a:t>    3．一个人的缺点正像猴子的尾巴，猴子蹲在地面的时候，尾巴是看不见的，直到它向树上爬，就把后部供大众瞻仰，可是这红臀长尾巴本来就有，并非地位爬高了的新标志。</a:t>
            </a:r>
            <a:endParaRPr lang="zh-CN" altLang="en-US" sz="3200" b="1">
              <a:latin typeface="楷体_GB2312" pitchFamily="1" charset="-122"/>
              <a:ea typeface="楷体_GB2312" pitchFamily="1" charset="-122"/>
            </a:endParaRPr>
          </a:p>
          <a:p>
            <a:r>
              <a:rPr lang="zh-CN" altLang="en-US" sz="3200" b="1">
                <a:latin typeface="楷体_GB2312" pitchFamily="1" charset="-122"/>
                <a:ea typeface="楷体_GB2312" pitchFamily="1" charset="-122"/>
              </a:rPr>
              <a:t>　　</a:t>
            </a:r>
            <a:endParaRPr lang="zh-CN" altLang="en-US" sz="3200" b="1">
              <a:latin typeface="楷体_GB2312" pitchFamily="1" charset="-122"/>
              <a:ea typeface="楷体_GB2312" pitchFamily="1" charset="-122"/>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265" name="Picture 2" descr="200712261681734_2"/>
          <p:cNvPicPr>
            <a:picLocks noChangeAspect="1"/>
          </p:cNvPicPr>
          <p:nvPr/>
        </p:nvPicPr>
        <p:blipFill>
          <a:blip r:embed="rId2"/>
          <a:srcRect t="8713"/>
          <a:stretch>
            <a:fillRect/>
          </a:stretch>
        </p:blipFill>
        <p:spPr>
          <a:xfrm>
            <a:off x="71120" y="4221163"/>
            <a:ext cx="2208213" cy="2636837"/>
          </a:xfrm>
          <a:prstGeom prst="rect">
            <a:avLst/>
          </a:prstGeom>
          <a:noFill/>
          <a:ln w="9525">
            <a:noFill/>
          </a:ln>
        </p:spPr>
      </p:pic>
      <p:sp>
        <p:nvSpPr>
          <p:cNvPr id="11266" name="Rectangle 4"/>
          <p:cNvSpPr/>
          <p:nvPr/>
        </p:nvSpPr>
        <p:spPr>
          <a:xfrm>
            <a:off x="4352925" y="501015"/>
            <a:ext cx="4646295" cy="590550"/>
          </a:xfrm>
          <a:prstGeom prst="rect">
            <a:avLst/>
          </a:prstGeom>
          <a:noFill/>
          <a:ln w="9525">
            <a:noFill/>
          </a:ln>
        </p:spPr>
        <p:txBody>
          <a:bodyPr anchor="ctr" anchorCtr="0"/>
          <a:lstStyle/>
          <a:p>
            <a:r>
              <a:rPr lang="zh-CN" altLang="zh-CN" sz="4000" b="1">
                <a:solidFill>
                  <a:srgbClr val="CC3300"/>
                </a:solidFill>
                <a:latin typeface="楷体_GB2312" pitchFamily="1" charset="-122"/>
                <a:ea typeface="楷体_GB2312" pitchFamily="1" charset="-122"/>
              </a:rPr>
              <a:t>（七）比喻的作用</a:t>
            </a:r>
            <a:endParaRPr lang="zh-CN" altLang="zh-CN" sz="4000" b="1">
              <a:solidFill>
                <a:srgbClr val="CC3300"/>
              </a:solidFill>
              <a:latin typeface="楷体_GB2312" pitchFamily="1" charset="-122"/>
              <a:ea typeface="楷体_GB2312" pitchFamily="1" charset="-122"/>
            </a:endParaRPr>
          </a:p>
        </p:txBody>
      </p:sp>
      <p:sp>
        <p:nvSpPr>
          <p:cNvPr id="12292" name="Rectangle 2"/>
          <p:cNvSpPr/>
          <p:nvPr/>
        </p:nvSpPr>
        <p:spPr>
          <a:xfrm>
            <a:off x="2735263" y="1441133"/>
            <a:ext cx="8582025" cy="4707890"/>
          </a:xfrm>
          <a:prstGeom prst="rect">
            <a:avLst/>
          </a:prstGeom>
          <a:solidFill>
            <a:srgbClr val="F2F2F2"/>
          </a:solidFill>
          <a:ln w="9525">
            <a:noFill/>
          </a:ln>
        </p:spPr>
        <p:txBody>
          <a:bodyPr anchor="t" anchorCtr="0">
            <a:spAutoFit/>
          </a:bodyPr>
          <a:lstStyle/>
          <a:p>
            <a:pPr eaLnBrk="0" hangingPunct="0"/>
            <a:r>
              <a:rPr lang="zh-CN" altLang="en-US" sz="3200" b="1">
                <a:latin typeface="宋体" panose="02010600030101010101" pitchFamily="2" charset="-122"/>
                <a:ea typeface="宋体" panose="02010600030101010101" pitchFamily="2" charset="-122"/>
              </a:rPr>
              <a:t>①</a:t>
            </a:r>
            <a:r>
              <a:rPr lang="zh-CN" altLang="en-US" sz="3200" b="1" u="sng">
                <a:solidFill>
                  <a:srgbClr val="FF0000"/>
                </a:solidFill>
                <a:latin typeface="宋体" panose="02010600030101010101" pitchFamily="2" charset="-122"/>
                <a:ea typeface="宋体" panose="02010600030101010101" pitchFamily="2" charset="-122"/>
              </a:rPr>
              <a:t>具体、形象、生动</a:t>
            </a:r>
            <a:r>
              <a:rPr lang="zh-CN" altLang="en-US" sz="3200" b="1">
                <a:latin typeface="宋体" panose="02010600030101010101" pitchFamily="2" charset="-122"/>
                <a:ea typeface="宋体" panose="02010600030101010101" pitchFamily="2" charset="-122"/>
              </a:rPr>
              <a:t>。(</a:t>
            </a:r>
            <a:r>
              <a:rPr lang="zh-CN" altLang="en-US" sz="3600" b="1">
                <a:solidFill>
                  <a:srgbClr val="0000FF"/>
                </a:solidFill>
                <a:latin typeface="宋体" panose="02010600030101010101" pitchFamily="2" charset="-122"/>
                <a:ea typeface="宋体" panose="02010600030101010101" pitchFamily="2" charset="-122"/>
              </a:rPr>
              <a:t>化抽象为具体)</a:t>
            </a:r>
            <a:endParaRPr lang="zh-CN" altLang="en-US" sz="3200" b="1">
              <a:latin typeface="宋体" panose="02010600030101010101" pitchFamily="2" charset="-122"/>
              <a:ea typeface="宋体" panose="02010600030101010101" pitchFamily="2" charset="-122"/>
            </a:endParaRPr>
          </a:p>
          <a:p>
            <a:pPr eaLnBrk="0" hangingPunct="0"/>
            <a:r>
              <a:rPr lang="zh-CN" altLang="en-US" sz="3200" b="1">
                <a:latin typeface="宋体" panose="02010600030101010101" pitchFamily="2" charset="-122"/>
                <a:ea typeface="宋体" panose="02010600030101010101" pitchFamily="2" charset="-122"/>
              </a:rPr>
              <a:t>    如：柳妈的打皱的脸也笑了起来，使她蹙缩得像一个核桃。</a:t>
            </a:r>
            <a:endParaRPr lang="zh-CN" altLang="en-US" sz="3200" b="1">
              <a:latin typeface="宋体" panose="02010600030101010101" pitchFamily="2" charset="-122"/>
              <a:ea typeface="宋体" panose="02010600030101010101" pitchFamily="2" charset="-122"/>
            </a:endParaRPr>
          </a:p>
          <a:p>
            <a:pPr eaLnBrk="0" hangingPunct="0"/>
            <a:r>
              <a:rPr lang="zh-CN" altLang="en-US" sz="3200" b="1">
                <a:latin typeface="宋体" panose="02010600030101010101" pitchFamily="2" charset="-122"/>
                <a:ea typeface="宋体" panose="02010600030101010101" pitchFamily="2" charset="-122"/>
              </a:rPr>
              <a:t>②</a:t>
            </a:r>
            <a:r>
              <a:rPr lang="zh-CN" altLang="en-US" sz="3200" b="1" u="sng">
                <a:solidFill>
                  <a:srgbClr val="FF0000"/>
                </a:solidFill>
                <a:latin typeface="宋体" panose="02010600030101010101" pitchFamily="2" charset="-122"/>
                <a:ea typeface="宋体" panose="02010600030101010101" pitchFamily="2" charset="-122"/>
              </a:rPr>
              <a:t>浅显易懂</a:t>
            </a:r>
            <a:r>
              <a:rPr lang="zh-CN" altLang="en-US" sz="3200" b="1">
                <a:latin typeface="宋体" panose="02010600030101010101" pitchFamily="2" charset="-122"/>
                <a:ea typeface="宋体" panose="02010600030101010101" pitchFamily="2" charset="-122"/>
              </a:rPr>
              <a:t>。(</a:t>
            </a:r>
            <a:r>
              <a:rPr lang="zh-CN" altLang="en-US" sz="3600" b="1">
                <a:solidFill>
                  <a:srgbClr val="0000FF"/>
                </a:solidFill>
                <a:latin typeface="宋体" panose="02010600030101010101" pitchFamily="2" charset="-122"/>
                <a:ea typeface="宋体" panose="02010600030101010101" pitchFamily="2" charset="-122"/>
              </a:rPr>
              <a:t>化深奥为浅显</a:t>
            </a:r>
            <a:r>
              <a:rPr lang="zh-CN" altLang="en-US" sz="3200" b="1">
                <a:latin typeface="宋体" panose="02010600030101010101" pitchFamily="2" charset="-122"/>
                <a:ea typeface="宋体" panose="02010600030101010101" pitchFamily="2" charset="-122"/>
              </a:rPr>
              <a:t>)</a:t>
            </a:r>
            <a:endParaRPr lang="zh-CN" altLang="en-US" sz="3200" b="1">
              <a:latin typeface="宋体" panose="02010600030101010101" pitchFamily="2" charset="-122"/>
              <a:ea typeface="宋体" panose="02010600030101010101" pitchFamily="2" charset="-122"/>
            </a:endParaRPr>
          </a:p>
          <a:p>
            <a:pPr eaLnBrk="0" hangingPunct="0"/>
            <a:r>
              <a:rPr lang="zh-CN" altLang="en-US" sz="3200" b="1">
                <a:latin typeface="宋体" panose="02010600030101010101" pitchFamily="2" charset="-122"/>
                <a:ea typeface="宋体" panose="02010600030101010101" pitchFamily="2" charset="-122"/>
              </a:rPr>
              <a:t>    如：小石头可以砸破大水缸——比喻小的可以战胜大的。</a:t>
            </a:r>
            <a:endParaRPr lang="zh-CN" altLang="en-US" sz="3200" b="1">
              <a:latin typeface="宋体" panose="02010600030101010101" pitchFamily="2" charset="-122"/>
              <a:ea typeface="宋体" panose="02010600030101010101" pitchFamily="2" charset="-122"/>
            </a:endParaRPr>
          </a:p>
          <a:p>
            <a:pPr eaLnBrk="0" hangingPunct="0"/>
            <a:r>
              <a:rPr lang="zh-CN" altLang="en-US" sz="3200" b="1">
                <a:latin typeface="宋体" panose="02010600030101010101" pitchFamily="2" charset="-122"/>
                <a:ea typeface="宋体" panose="02010600030101010101" pitchFamily="2" charset="-122"/>
              </a:rPr>
              <a:t>③</a:t>
            </a:r>
            <a:r>
              <a:rPr lang="zh-CN" altLang="en-US" sz="3200" b="1" u="sng">
                <a:solidFill>
                  <a:srgbClr val="FF0000"/>
                </a:solidFill>
                <a:latin typeface="宋体" panose="02010600030101010101" pitchFamily="2" charset="-122"/>
                <a:ea typeface="宋体" panose="02010600030101010101" pitchFamily="2" charset="-122"/>
              </a:rPr>
              <a:t>表达感情</a:t>
            </a:r>
            <a:r>
              <a:rPr lang="zh-CN" altLang="en-US" sz="3200" b="1">
                <a:latin typeface="宋体" panose="02010600030101010101" pitchFamily="2" charset="-122"/>
                <a:ea typeface="宋体" panose="02010600030101010101" pitchFamily="2" charset="-122"/>
              </a:rPr>
              <a:t>。(</a:t>
            </a:r>
            <a:r>
              <a:rPr lang="zh-CN" altLang="en-US" sz="3600" b="1">
                <a:solidFill>
                  <a:srgbClr val="0000FF"/>
                </a:solidFill>
                <a:latin typeface="宋体" panose="02010600030101010101" pitchFamily="2" charset="-122"/>
                <a:ea typeface="宋体" panose="02010600030101010101" pitchFamily="2" charset="-122"/>
              </a:rPr>
              <a:t>化平淡为生动)</a:t>
            </a:r>
            <a:endParaRPr lang="zh-CN" altLang="en-US" sz="3200" b="1">
              <a:latin typeface="宋体" panose="02010600030101010101" pitchFamily="2" charset="-122"/>
              <a:ea typeface="宋体" panose="02010600030101010101" pitchFamily="2" charset="-122"/>
            </a:endParaRPr>
          </a:p>
          <a:p>
            <a:pPr eaLnBrk="0" hangingPunct="0"/>
            <a:r>
              <a:rPr lang="zh-CN" altLang="en-US" sz="3200" b="1">
                <a:latin typeface="宋体" panose="02010600030101010101" pitchFamily="2" charset="-122"/>
                <a:ea typeface="宋体" panose="02010600030101010101" pitchFamily="2" charset="-122"/>
              </a:rPr>
              <a:t>    如：地下“乌龟”（坦克）乱爬，头上“乌鸦”（飞机）成阵。</a:t>
            </a:r>
            <a:endParaRPr lang="zh-CN" altLang="en-US" sz="3200" b="1">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2292">
                                            <p:txEl>
                                              <p:charRg st="4294967295" end="4294967295"/>
                                            </p:txEl>
                                          </p:spTgt>
                                        </p:tgtEl>
                                        <p:attrNameLst>
                                          <p:attrName>style.visibility</p:attrName>
                                        </p:attrNameLst>
                                      </p:cBhvr>
                                      <p:to>
                                        <p:strVal val="visible"/>
                                      </p:to>
                                    </p:set>
                                    <p:animEffect transition="in" filter="slide(fromBottom)">
                                      <p:cBhvr>
                                        <p:cTn id="7" dur="500" fill="hold"/>
                                        <p:tgtEl>
                                          <p:spTgt spid="12292">
                                            <p:txEl>
                                              <p:charRg st="4294967295" end="4294967295"/>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2292">
                                            <p:txEl>
                                              <p:pRg st="0" end="0"/>
                                            </p:txEl>
                                          </p:spTgt>
                                        </p:tgtEl>
                                        <p:attrNameLst>
                                          <p:attrName>style.visibility</p:attrName>
                                        </p:attrNameLst>
                                      </p:cBhvr>
                                      <p:to>
                                        <p:strVal val="visible"/>
                                      </p:to>
                                    </p:set>
                                    <p:animEffect transition="in" filter="slide(fromBottom)">
                                      <p:cBhvr>
                                        <p:cTn id="12" dur="500" fill="hold"/>
                                        <p:tgtEl>
                                          <p:spTgt spid="12292">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2292">
                                            <p:txEl>
                                              <p:pRg st="2" end="2"/>
                                            </p:txEl>
                                          </p:spTgt>
                                        </p:tgtEl>
                                        <p:attrNameLst>
                                          <p:attrName>style.visibility</p:attrName>
                                        </p:attrNameLst>
                                      </p:cBhvr>
                                      <p:to>
                                        <p:strVal val="visible"/>
                                      </p:to>
                                    </p:set>
                                    <p:animEffect transition="in" filter="slide(fromBottom)">
                                      <p:cBhvr>
                                        <p:cTn id="17" dur="500" fill="hold"/>
                                        <p:tgtEl>
                                          <p:spTgt spid="12292">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12292">
                                            <p:txEl>
                                              <p:pRg st="4" end="4"/>
                                            </p:txEl>
                                          </p:spTgt>
                                        </p:tgtEl>
                                        <p:attrNameLst>
                                          <p:attrName>style.visibility</p:attrName>
                                        </p:attrNameLst>
                                      </p:cBhvr>
                                      <p:to>
                                        <p:strVal val="visible"/>
                                      </p:to>
                                    </p:set>
                                    <p:animEffect transition="in" filter="slide(fromBottom)">
                                      <p:cBhvr>
                                        <p:cTn id="22" dur="500" fill="hold"/>
                                        <p:tgtEl>
                                          <p:spTgt spid="12292">
                                            <p:txEl>
                                              <p:pRg st="4" end="4"/>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xit" presetSubtype="10" fill="hold" grpId="1" nodeType="clickEffect">
                                  <p:stCondLst>
                                    <p:cond delay="0"/>
                                  </p:stCondLst>
                                  <p:childTnLst>
                                    <p:animEffect transition="out" filter="blinds(horizontal)">
                                      <p:cBhvr>
                                        <p:cTn id="26" dur="500" fill="hold"/>
                                        <p:tgtEl>
                                          <p:spTgt spid="12292">
                                            <p:txEl>
                                              <p:pRg st="0" end="0"/>
                                            </p:txEl>
                                          </p:spTgt>
                                        </p:tgtEl>
                                      </p:cBhvr>
                                    </p:animEffect>
                                    <p:set>
                                      <p:cBhvr>
                                        <p:cTn id="27" dur="1" fill="hold">
                                          <p:stCondLst>
                                            <p:cond delay="499"/>
                                          </p:stCondLst>
                                        </p:cTn>
                                        <p:tgtEl>
                                          <p:spTgt spid="12292">
                                            <p:txEl>
                                              <p:pRg st="0" end="0"/>
                                            </p:txEl>
                                          </p:spTgt>
                                        </p:tgtEl>
                                        <p:attrNameLst>
                                          <p:attrName>style.visibility</p:attrName>
                                        </p:attrNameLst>
                                      </p:cBhvr>
                                      <p:to>
                                        <p:strVal val="hidden"/>
                                      </p:to>
                                    </p:se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xit" presetSubtype="10" fill="hold" grpId="1" nodeType="clickEffect">
                                  <p:stCondLst>
                                    <p:cond delay="0"/>
                                  </p:stCondLst>
                                  <p:childTnLst>
                                    <p:animEffect transition="out" filter="blinds(horizontal)">
                                      <p:cBhvr>
                                        <p:cTn id="31" dur="500" fill="hold"/>
                                        <p:tgtEl>
                                          <p:spTgt spid="12292">
                                            <p:txEl>
                                              <p:charRg st="4294967295" end="4294967295"/>
                                            </p:txEl>
                                          </p:spTgt>
                                        </p:tgtEl>
                                      </p:cBhvr>
                                    </p:animEffect>
                                    <p:set>
                                      <p:cBhvr>
                                        <p:cTn id="32" dur="1" fill="hold">
                                          <p:stCondLst>
                                            <p:cond delay="499"/>
                                          </p:stCondLst>
                                        </p:cTn>
                                        <p:tgtEl>
                                          <p:spTgt spid="12292">
                                            <p:txEl>
                                              <p:charRg st="4294967295" end="4294967295"/>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uiExpand="1" build="p"/>
      <p:bldP spid="12292" grpId="1" uiExpand="1" build="allAtOnce"/>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338" name="Rectangle 3"/>
          <p:cNvSpPr/>
          <p:nvPr/>
        </p:nvSpPr>
        <p:spPr>
          <a:xfrm>
            <a:off x="936625" y="1412875"/>
            <a:ext cx="10569575" cy="3107690"/>
          </a:xfrm>
          <a:prstGeom prst="rect">
            <a:avLst/>
          </a:prstGeom>
          <a:noFill/>
          <a:ln w="9525">
            <a:noFill/>
          </a:ln>
        </p:spPr>
        <p:txBody>
          <a:bodyPr wrap="square" anchor="t" anchorCtr="0">
            <a:spAutoFit/>
          </a:bodyPr>
          <a:lstStyle/>
          <a:p>
            <a:r>
              <a:rPr lang="zh-CN" altLang="zh-CN" sz="2800" b="1">
                <a:solidFill>
                  <a:srgbClr val="FFFFFF"/>
                </a:solidFill>
                <a:latin typeface="宋体" panose="02010600030101010101" pitchFamily="2" charset="-122"/>
                <a:ea typeface="宋体" panose="02010600030101010101" pitchFamily="2" charset="-122"/>
              </a:rPr>
              <a:t>    </a:t>
            </a:r>
            <a:r>
              <a:rPr lang="zh-CN" altLang="zh-CN" sz="2800" b="1">
                <a:latin typeface="宋体" panose="02010600030101010101" pitchFamily="2" charset="-122"/>
                <a:ea typeface="宋体" panose="02010600030101010101" pitchFamily="2" charset="-122"/>
              </a:rPr>
              <a:t>①在崎岖的道路上向前猛冲，脚步像踩在棉花上似的轻快。</a:t>
            </a:r>
            <a:endParaRPr lang="zh-CN" altLang="zh-CN" sz="2800" b="1">
              <a:latin typeface="宋体" panose="02010600030101010101" pitchFamily="2" charset="-122"/>
              <a:ea typeface="宋体" panose="02010600030101010101" pitchFamily="2" charset="-122"/>
            </a:endParaRPr>
          </a:p>
          <a:p>
            <a:endParaRPr lang="zh-CN" altLang="zh-CN" sz="2800" b="1">
              <a:latin typeface="宋体" panose="02010600030101010101" pitchFamily="2" charset="-122"/>
              <a:ea typeface="宋体" panose="02010600030101010101" pitchFamily="2" charset="-122"/>
            </a:endParaRPr>
          </a:p>
          <a:p>
            <a:r>
              <a:rPr lang="zh-CN" altLang="zh-CN" sz="2800" b="1">
                <a:latin typeface="宋体" panose="02010600030101010101" pitchFamily="2" charset="-122"/>
                <a:ea typeface="宋体" panose="02010600030101010101" pitchFamily="2" charset="-122"/>
              </a:rPr>
              <a:t>    ②人民群众的工作干劲像决了堤的洪水，一泻千里，豪情奔放，势不可挡。</a:t>
            </a:r>
            <a:endParaRPr lang="zh-CN" altLang="zh-CN" sz="2800" b="1">
              <a:latin typeface="宋体" panose="02010600030101010101" pitchFamily="2" charset="-122"/>
              <a:ea typeface="宋体" panose="02010600030101010101" pitchFamily="2" charset="-122"/>
            </a:endParaRPr>
          </a:p>
          <a:p>
            <a:endParaRPr lang="zh-CN" altLang="zh-CN" sz="2800" b="1">
              <a:latin typeface="宋体" panose="02010600030101010101" pitchFamily="2" charset="-122"/>
              <a:ea typeface="宋体" panose="02010600030101010101" pitchFamily="2" charset="-122"/>
            </a:endParaRPr>
          </a:p>
          <a:p>
            <a:r>
              <a:rPr lang="zh-CN" altLang="zh-CN" sz="2800" b="1">
                <a:latin typeface="宋体" panose="02010600030101010101" pitchFamily="2" charset="-122"/>
                <a:ea typeface="宋体" panose="02010600030101010101" pitchFamily="2" charset="-122"/>
              </a:rPr>
              <a:t>    ③大水一来，可真比老虎还厉害，庄稼、房子、家</a:t>
            </a:r>
            <a:r>
              <a:rPr lang="zh-CN" altLang="en-US" sz="2800" b="1">
                <a:latin typeface="宋体" panose="02010600030101010101" pitchFamily="2" charset="-122"/>
                <a:ea typeface="宋体" panose="02010600030101010101" pitchFamily="2" charset="-122"/>
              </a:rPr>
              <a:t>具</a:t>
            </a:r>
            <a:r>
              <a:rPr lang="zh-CN" altLang="zh-CN" sz="2800" b="1">
                <a:latin typeface="宋体" panose="02010600030101010101" pitchFamily="2" charset="-122"/>
                <a:ea typeface="宋体" panose="02010600030101010101" pitchFamily="2" charset="-122"/>
              </a:rPr>
              <a:t>一扫而光，今天，我们已下定决心，一定要和这只老虎拼一拼，非制服他不可。</a:t>
            </a:r>
            <a:endParaRPr lang="zh-CN" altLang="zh-CN" sz="2800" b="1">
              <a:latin typeface="宋体" panose="02010600030101010101" pitchFamily="2" charset="-122"/>
              <a:ea typeface="宋体" panose="02010600030101010101" pitchFamily="2" charset="-122"/>
            </a:endParaRPr>
          </a:p>
        </p:txBody>
      </p:sp>
      <p:sp>
        <p:nvSpPr>
          <p:cNvPr id="13314" name="Rectangle 4"/>
          <p:cNvSpPr/>
          <p:nvPr/>
        </p:nvSpPr>
        <p:spPr>
          <a:xfrm>
            <a:off x="2135505" y="123825"/>
            <a:ext cx="7898765" cy="1214755"/>
          </a:xfrm>
          <a:prstGeom prst="rect">
            <a:avLst/>
          </a:prstGeom>
          <a:noFill/>
          <a:ln w="9525">
            <a:noFill/>
          </a:ln>
        </p:spPr>
        <p:txBody>
          <a:bodyPr anchor="ctr" anchorCtr="0"/>
          <a:lstStyle/>
          <a:p>
            <a:r>
              <a:rPr lang="zh-CN" altLang="zh-CN" sz="4000" b="1">
                <a:solidFill>
                  <a:srgbClr val="C00000"/>
                </a:solidFill>
                <a:latin typeface="Arial" panose="020b0604020202020204" pitchFamily="34" charset="0"/>
                <a:ea typeface="宋体" panose="02010600030101010101" pitchFamily="2" charset="-122"/>
              </a:rPr>
              <a:t>注：比喻要贴切</a:t>
            </a:r>
            <a:endParaRPr lang="zh-CN" altLang="zh-CN" sz="3200" b="1">
              <a:solidFill>
                <a:srgbClr val="C00000"/>
              </a:solidFill>
              <a:latin typeface="Arial" panose="020b0604020202020204" pitchFamily="34" charset="0"/>
              <a:ea typeface="宋体" panose="02010600030101010101" pitchFamily="2" charset="-122"/>
            </a:endParaRPr>
          </a:p>
          <a:p>
            <a:r>
              <a:rPr lang="zh-CN" altLang="zh-CN" sz="3200" b="1">
                <a:solidFill>
                  <a:schemeClr val="tx1"/>
                </a:solidFill>
                <a:latin typeface="Arial" panose="020b0604020202020204" pitchFamily="34" charset="0"/>
                <a:ea typeface="宋体" panose="02010600030101010101" pitchFamily="2" charset="-122"/>
              </a:rPr>
              <a:t>判断下列比喻是否合适</a:t>
            </a:r>
            <a:endParaRPr lang="zh-CN" altLang="zh-CN" sz="3200" b="1">
              <a:solidFill>
                <a:schemeClr val="tx1"/>
              </a:solidFill>
              <a:latin typeface="Arial" panose="020b0604020202020204" pitchFamily="34" charset="0"/>
              <a:ea typeface="宋体" panose="02010600030101010101" pitchFamily="2" charset="-122"/>
            </a:endParaRPr>
          </a:p>
        </p:txBody>
      </p:sp>
      <p:sp>
        <p:nvSpPr>
          <p:cNvPr id="14340" name="Rectangle 5"/>
          <p:cNvSpPr/>
          <p:nvPr/>
        </p:nvSpPr>
        <p:spPr>
          <a:xfrm>
            <a:off x="3648075" y="1830388"/>
            <a:ext cx="2952750" cy="521970"/>
          </a:xfrm>
          <a:prstGeom prst="rect">
            <a:avLst/>
          </a:prstGeom>
          <a:noFill/>
          <a:ln w="9525">
            <a:noFill/>
          </a:ln>
        </p:spPr>
        <p:txBody>
          <a:bodyPr anchor="t" anchorCtr="0">
            <a:spAutoFit/>
          </a:bodyPr>
          <a:lstStyle/>
          <a:p>
            <a:r>
              <a:rPr lang="zh-CN" altLang="zh-CN" sz="2800" b="1">
                <a:solidFill>
                  <a:srgbClr val="FF0000"/>
                </a:solidFill>
                <a:latin typeface="宋体" panose="02010600030101010101" pitchFamily="2" charset="-122"/>
                <a:ea typeface="宋体" panose="02010600030101010101" pitchFamily="2" charset="-122"/>
              </a:rPr>
              <a:t>（没有相似点）</a:t>
            </a:r>
            <a:endParaRPr lang="zh-CN" altLang="zh-CN" sz="2800" b="1">
              <a:solidFill>
                <a:srgbClr val="FF0000"/>
              </a:solidFill>
              <a:latin typeface="宋体" panose="02010600030101010101" pitchFamily="2" charset="-122"/>
              <a:ea typeface="宋体" panose="02010600030101010101" pitchFamily="2" charset="-122"/>
            </a:endParaRPr>
          </a:p>
        </p:txBody>
      </p:sp>
      <p:sp>
        <p:nvSpPr>
          <p:cNvPr id="14341" name="Rectangle 6"/>
          <p:cNvSpPr/>
          <p:nvPr/>
        </p:nvSpPr>
        <p:spPr>
          <a:xfrm>
            <a:off x="5500370" y="2925445"/>
            <a:ext cx="2879725" cy="521970"/>
          </a:xfrm>
          <a:prstGeom prst="rect">
            <a:avLst/>
          </a:prstGeom>
          <a:noFill/>
          <a:ln w="9525">
            <a:noFill/>
          </a:ln>
        </p:spPr>
        <p:txBody>
          <a:bodyPr anchor="t" anchorCtr="0">
            <a:spAutoFit/>
          </a:bodyPr>
          <a:lstStyle/>
          <a:p>
            <a:r>
              <a:rPr lang="zh-CN" altLang="zh-CN" sz="2800" b="1">
                <a:solidFill>
                  <a:srgbClr val="FF0000"/>
                </a:solidFill>
                <a:latin typeface="宋体" panose="02010600030101010101" pitchFamily="2" charset="-122"/>
                <a:ea typeface="宋体" panose="02010600030101010101" pitchFamily="2" charset="-122"/>
              </a:rPr>
              <a:t>（喻体不当）</a:t>
            </a:r>
            <a:endParaRPr lang="zh-CN" altLang="zh-CN" sz="2800" b="1">
              <a:solidFill>
                <a:srgbClr val="FF0000"/>
              </a:solidFill>
              <a:latin typeface="宋体" panose="02010600030101010101" pitchFamily="2" charset="-122"/>
              <a:ea typeface="宋体" panose="02010600030101010101" pitchFamily="2" charset="-122"/>
            </a:endParaRPr>
          </a:p>
        </p:txBody>
      </p:sp>
      <p:sp>
        <p:nvSpPr>
          <p:cNvPr id="14342" name="Rectangle 7"/>
          <p:cNvSpPr/>
          <p:nvPr/>
        </p:nvSpPr>
        <p:spPr>
          <a:xfrm>
            <a:off x="1847850" y="4864100"/>
            <a:ext cx="8280400" cy="953135"/>
          </a:xfrm>
          <a:prstGeom prst="rect">
            <a:avLst/>
          </a:prstGeom>
          <a:noFill/>
          <a:ln w="9525">
            <a:noFill/>
          </a:ln>
        </p:spPr>
        <p:txBody>
          <a:bodyPr anchor="t" anchorCtr="0">
            <a:spAutoFit/>
          </a:bodyPr>
          <a:lstStyle/>
          <a:p>
            <a:r>
              <a:rPr lang="zh-CN" altLang="zh-CN" sz="2800" b="1">
                <a:solidFill>
                  <a:srgbClr val="FF0000"/>
                </a:solidFill>
                <a:latin typeface="宋体" panose="02010600030101010101" pitchFamily="2" charset="-122"/>
                <a:ea typeface="宋体" panose="02010600030101010101" pitchFamily="2" charset="-122"/>
              </a:rPr>
              <a:t>（前后不一致，前面把大水比作比老虎更厉害的其他事物，后面又比作老虎，前后不一致）</a:t>
            </a:r>
            <a:endParaRPr lang="zh-CN" altLang="zh-CN" sz="2800" b="1">
              <a:solidFill>
                <a:srgbClr val="FF0000"/>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4340"/>
                                        </p:tgtEl>
                                        <p:attrNameLst>
                                          <p:attrName>style.visibility</p:attrName>
                                        </p:attrNameLst>
                                      </p:cBhvr>
                                      <p:to>
                                        <p:strVal val="visible"/>
                                      </p:to>
                                    </p:set>
                                    <p:animEffect transition="in" filter="slide(fromBottom)">
                                      <p:cBhvr>
                                        <p:cTn id="7" dur="500" fill="hold"/>
                                        <p:tgtEl>
                                          <p:spTgt spid="1434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4341"/>
                                        </p:tgtEl>
                                        <p:attrNameLst>
                                          <p:attrName>style.visibility</p:attrName>
                                        </p:attrNameLst>
                                      </p:cBhvr>
                                      <p:to>
                                        <p:strVal val="visible"/>
                                      </p:to>
                                    </p:set>
                                    <p:animEffect transition="in" filter="slide(fromBottom)">
                                      <p:cBhvr>
                                        <p:cTn id="12" dur="500" fill="hold"/>
                                        <p:tgtEl>
                                          <p:spTgt spid="1434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4342"/>
                                        </p:tgtEl>
                                        <p:attrNameLst>
                                          <p:attrName>style.visibility</p:attrName>
                                        </p:attrNameLst>
                                      </p:cBhvr>
                                      <p:to>
                                        <p:strVal val="visible"/>
                                      </p:to>
                                    </p:set>
                                    <p:animEffect transition="in" filter="slide(fromBottom)">
                                      <p:cBhvr>
                                        <p:cTn id="17" dur="500" fill="hold"/>
                                        <p:tgtEl>
                                          <p:spTgt spid="143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p:bldP spid="14341" grpId="0"/>
      <p:bldP spid="14342"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7" name="Text Box 5"/>
          <p:cNvSpPr/>
          <p:nvPr/>
        </p:nvSpPr>
        <p:spPr>
          <a:xfrm>
            <a:off x="2955925" y="1393825"/>
            <a:ext cx="309880" cy="368300"/>
          </a:xfrm>
          <a:prstGeom prst="rect">
            <a:avLst/>
          </a:prstGeom>
          <a:noFill/>
          <a:ln w="9525">
            <a:noFill/>
          </a:ln>
        </p:spPr>
        <p:txBody>
          <a:bodyPr wrap="non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lvl="0" indent="0" eaLnBrk="1" hangingPunct="1">
              <a:spcBef>
                <a:spcPct val="0"/>
              </a:spcBef>
              <a:buNone/>
            </a:pPr>
            <a:endParaRPr lang="zh-CN" altLang="zh-CN" sz="1800">
              <a:latin typeface="Arial" panose="020b0604020202020204" pitchFamily="34" charset="0"/>
            </a:endParaRPr>
          </a:p>
        </p:txBody>
      </p:sp>
      <p:sp>
        <p:nvSpPr>
          <p:cNvPr id="11268" name="Text Box 6"/>
          <p:cNvSpPr/>
          <p:nvPr/>
        </p:nvSpPr>
        <p:spPr>
          <a:xfrm>
            <a:off x="4407535" y="360045"/>
            <a:ext cx="4114800" cy="706755"/>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lvl="0" indent="0" eaLnBrk="1" hangingPunct="1">
              <a:spcBef>
                <a:spcPct val="0"/>
              </a:spcBef>
              <a:buNone/>
            </a:pPr>
            <a:r>
              <a:rPr lang="zh-CN" altLang="en-US" sz="4000">
                <a:latin typeface="华文新魏" pitchFamily="2" charset="-122"/>
                <a:ea typeface="华文新魏" pitchFamily="2" charset="-122"/>
              </a:rPr>
              <a:t>辨别句子：</a:t>
            </a:r>
            <a:endParaRPr lang="zh-CN" altLang="en-US" sz="4000">
              <a:latin typeface="华文新魏" pitchFamily="2" charset="-122"/>
              <a:ea typeface="华文新魏" pitchFamily="2" charset="-122"/>
            </a:endParaRPr>
          </a:p>
        </p:txBody>
      </p:sp>
      <p:sp>
        <p:nvSpPr>
          <p:cNvPr id="11269" name="Text Box 9"/>
          <p:cNvSpPr/>
          <p:nvPr/>
        </p:nvSpPr>
        <p:spPr>
          <a:xfrm>
            <a:off x="2727325" y="1927225"/>
            <a:ext cx="309880" cy="368300"/>
          </a:xfrm>
          <a:prstGeom prst="rect">
            <a:avLst/>
          </a:prstGeom>
          <a:noFill/>
          <a:ln w="9525">
            <a:noFill/>
          </a:ln>
        </p:spPr>
        <p:txBody>
          <a:bodyPr wrap="non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lvl="0" indent="0" eaLnBrk="1" hangingPunct="1">
              <a:spcBef>
                <a:spcPct val="0"/>
              </a:spcBef>
              <a:buNone/>
            </a:pPr>
            <a:endParaRPr lang="zh-CN" altLang="zh-CN" sz="1800">
              <a:latin typeface="Arial" panose="020b0604020202020204" pitchFamily="34" charset="0"/>
            </a:endParaRPr>
          </a:p>
        </p:txBody>
      </p:sp>
      <p:sp>
        <p:nvSpPr>
          <p:cNvPr id="11270" name="Rectangle 10"/>
          <p:cNvSpPr/>
          <p:nvPr/>
        </p:nvSpPr>
        <p:spPr>
          <a:xfrm>
            <a:off x="1752600" y="1066800"/>
            <a:ext cx="8915400" cy="5815965"/>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342900" lvl="0" indent="-342900" eaLnBrk="1" hangingPunct="1">
              <a:lnSpc>
                <a:spcPct val="150000"/>
              </a:lnSpc>
              <a:spcBef>
                <a:spcPct val="0"/>
              </a:spcBef>
              <a:buNone/>
            </a:pPr>
            <a:r>
              <a:rPr lang="en-US" altLang="zh-CN" sz="3600">
                <a:latin typeface="楷体_GB2312" pitchFamily="1" charset="-122"/>
                <a:ea typeface="楷体_GB2312" pitchFamily="1" charset="-122"/>
              </a:rPr>
              <a:t> </a:t>
            </a:r>
            <a:r>
              <a:rPr lang="en-US" altLang="zh-CN" sz="3000" b="1">
                <a:latin typeface="楷体_GB2312" pitchFamily="1" charset="-122"/>
                <a:ea typeface="楷体_GB2312" pitchFamily="1" charset="-122"/>
              </a:rPr>
              <a:t>1.</a:t>
            </a:r>
            <a:r>
              <a:rPr lang="zh-CN" altLang="en-US" sz="3000" b="1">
                <a:latin typeface="楷体_GB2312" pitchFamily="1" charset="-122"/>
                <a:ea typeface="楷体_GB2312" pitchFamily="1" charset="-122"/>
              </a:rPr>
              <a:t>猫在稿纸上踩了几朵小梅花。</a:t>
            </a:r>
            <a:endParaRPr lang="zh-CN" altLang="en-US" sz="3000" b="1">
              <a:latin typeface="楷体_GB2312" pitchFamily="1" charset="-122"/>
              <a:ea typeface="楷体_GB2312" pitchFamily="1" charset="-122"/>
            </a:endParaRPr>
          </a:p>
          <a:p>
            <a:pPr marL="342900" lvl="0" indent="-342900" eaLnBrk="1" hangingPunct="1">
              <a:lnSpc>
                <a:spcPct val="150000"/>
              </a:lnSpc>
              <a:spcBef>
                <a:spcPct val="0"/>
              </a:spcBef>
              <a:buNone/>
            </a:pPr>
            <a:r>
              <a:rPr lang="zh-CN" altLang="en-US" sz="3000" b="1">
                <a:latin typeface="楷体_GB2312" pitchFamily="1" charset="-122"/>
                <a:ea typeface="楷体_GB2312" pitchFamily="1" charset="-122"/>
              </a:rPr>
              <a:t> </a:t>
            </a:r>
            <a:r>
              <a:rPr lang="en-US" altLang="zh-CN" sz="3000" b="1">
                <a:latin typeface="楷体_GB2312" pitchFamily="1" charset="-122"/>
                <a:ea typeface="楷体_GB2312" pitchFamily="1" charset="-122"/>
              </a:rPr>
              <a:t>2.</a:t>
            </a:r>
            <a:r>
              <a:rPr lang="zh-CN" altLang="en-US" sz="3000" b="1">
                <a:latin typeface="楷体_GB2312" pitchFamily="1" charset="-122"/>
                <a:ea typeface="楷体_GB2312" pitchFamily="1" charset="-122"/>
              </a:rPr>
              <a:t>瞧，那一群骑自行车翩翩而来的身着风衣的少女，是红蝴蝶，是绿鹦鹉，还是蓝孔雀？</a:t>
            </a:r>
            <a:endParaRPr lang="zh-CN" altLang="en-US" sz="3000" b="1">
              <a:latin typeface="楷体_GB2312" pitchFamily="1" charset="-122"/>
              <a:ea typeface="楷体_GB2312" pitchFamily="1" charset="-122"/>
            </a:endParaRPr>
          </a:p>
          <a:p>
            <a:pPr marL="342900" lvl="0" indent="-342900" eaLnBrk="1" hangingPunct="1">
              <a:lnSpc>
                <a:spcPct val="150000"/>
              </a:lnSpc>
              <a:spcBef>
                <a:spcPct val="0"/>
              </a:spcBef>
              <a:buNone/>
            </a:pPr>
            <a:r>
              <a:rPr lang="zh-CN" altLang="en-US" sz="3000" b="1">
                <a:latin typeface="楷体_GB2312" pitchFamily="1" charset="-122"/>
                <a:ea typeface="楷体_GB2312" pitchFamily="1" charset="-122"/>
              </a:rPr>
              <a:t> </a:t>
            </a:r>
            <a:r>
              <a:rPr lang="en-US" altLang="zh-CN" sz="3000" b="1">
                <a:latin typeface="楷体_GB2312" pitchFamily="1" charset="-122"/>
                <a:ea typeface="楷体_GB2312" pitchFamily="1" charset="-122"/>
              </a:rPr>
              <a:t>3.</a:t>
            </a:r>
            <a:r>
              <a:rPr lang="zh-CN" altLang="en-US" sz="3000" b="1">
                <a:latin typeface="楷体_GB2312" pitchFamily="1" charset="-122"/>
                <a:ea typeface="楷体_GB2312" pitchFamily="1" charset="-122"/>
              </a:rPr>
              <a:t>她的性格很像母亲。 </a:t>
            </a:r>
            <a:endParaRPr lang="zh-CN" altLang="en-US" sz="3000" b="1">
              <a:latin typeface="楷体_GB2312" pitchFamily="1" charset="-122"/>
              <a:ea typeface="楷体_GB2312" pitchFamily="1" charset="-122"/>
            </a:endParaRPr>
          </a:p>
          <a:p>
            <a:pPr marL="342900" lvl="0" indent="-342900" eaLnBrk="1" hangingPunct="1">
              <a:lnSpc>
                <a:spcPct val="150000"/>
              </a:lnSpc>
              <a:spcBef>
                <a:spcPct val="0"/>
              </a:spcBef>
              <a:buNone/>
            </a:pPr>
            <a:r>
              <a:rPr lang="zh-CN" altLang="en-US" sz="3000" b="1">
                <a:latin typeface="楷体_GB2312" pitchFamily="1" charset="-122"/>
                <a:ea typeface="楷体_GB2312" pitchFamily="1" charset="-122"/>
              </a:rPr>
              <a:t> </a:t>
            </a:r>
            <a:r>
              <a:rPr lang="en-US" altLang="zh-CN" sz="3000" b="1">
                <a:latin typeface="楷体_GB2312" pitchFamily="1" charset="-122"/>
                <a:ea typeface="楷体_GB2312" pitchFamily="1" charset="-122"/>
              </a:rPr>
              <a:t>4.</a:t>
            </a:r>
            <a:r>
              <a:rPr lang="zh-CN" altLang="en-US" sz="3000" b="1">
                <a:latin typeface="楷体_GB2312" pitchFamily="1" charset="-122"/>
                <a:ea typeface="楷体_GB2312" pitchFamily="1" charset="-122"/>
              </a:rPr>
              <a:t>这天黑沉沉的，好像要下雨了。 </a:t>
            </a:r>
            <a:endParaRPr lang="zh-CN" altLang="en-US" sz="3000" b="1">
              <a:latin typeface="楷体_GB2312" pitchFamily="1" charset="-122"/>
              <a:ea typeface="楷体_GB2312" pitchFamily="1" charset="-122"/>
            </a:endParaRPr>
          </a:p>
          <a:p>
            <a:pPr marL="342900" lvl="0" indent="-342900" eaLnBrk="1" hangingPunct="1">
              <a:lnSpc>
                <a:spcPct val="150000"/>
              </a:lnSpc>
              <a:spcBef>
                <a:spcPct val="0"/>
              </a:spcBef>
              <a:buNone/>
            </a:pPr>
            <a:r>
              <a:rPr lang="zh-CN" altLang="en-US" sz="3000" b="1">
                <a:latin typeface="楷体_GB2312" pitchFamily="1" charset="-122"/>
                <a:ea typeface="楷体_GB2312" pitchFamily="1" charset="-122"/>
              </a:rPr>
              <a:t> </a:t>
            </a:r>
            <a:r>
              <a:rPr lang="en-US" altLang="zh-CN" sz="3000" b="1">
                <a:latin typeface="楷体_GB2312" pitchFamily="1" charset="-122"/>
                <a:ea typeface="楷体_GB2312" pitchFamily="1" charset="-122"/>
              </a:rPr>
              <a:t>5.</a:t>
            </a:r>
            <a:r>
              <a:rPr lang="zh-CN" altLang="en-US" sz="3000" b="1">
                <a:latin typeface="楷体_GB2312" pitchFamily="1" charset="-122"/>
                <a:ea typeface="楷体_GB2312" pitchFamily="1" charset="-122"/>
              </a:rPr>
              <a:t>我们这时代涌现出了许多可歌可泣的人       物，像丛飞、白芳礼等。 </a:t>
            </a:r>
            <a:br>
              <a:rPr lang="zh-CN" altLang="en-US" b="1">
                <a:latin typeface="楷体_GB2312" pitchFamily="1" charset="-122"/>
                <a:ea typeface="楷体_GB2312" pitchFamily="1" charset="-122"/>
              </a:rPr>
            </a:br>
            <a:endParaRPr lang="zh-CN" altLang="en-US" b="1">
              <a:latin typeface="楷体_GB2312" pitchFamily="1" charset="-122"/>
              <a:ea typeface="楷体_GB2312" pitchFamily="1" charset="-122"/>
            </a:endParaRPr>
          </a:p>
        </p:txBody>
      </p:sp>
      <p:sp>
        <p:nvSpPr>
          <p:cNvPr id="11271" name="Text Box 16"/>
          <p:cNvSpPr/>
          <p:nvPr/>
        </p:nvSpPr>
        <p:spPr>
          <a:xfrm>
            <a:off x="8382000" y="1295400"/>
            <a:ext cx="990600" cy="553085"/>
          </a:xfrm>
          <a:prstGeom prst="rect">
            <a:avLst/>
          </a:prstGeom>
          <a:noFill/>
          <a:ln w="9525" cap="flat" cmpd="sng">
            <a:solidFill>
              <a:srgbClr val="CC6600"/>
            </a:solidFill>
            <a:prstDash val="solid"/>
            <a:miter/>
            <a:headEnd type="none" w="med" len="med"/>
            <a:tailEnd type="none" w="med" len="med"/>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lvl="0" indent="0" eaLnBrk="1" hangingPunct="1">
              <a:spcBef>
                <a:spcPct val="50000"/>
              </a:spcBef>
              <a:buNone/>
            </a:pPr>
            <a:r>
              <a:rPr lang="zh-CN" altLang="en-US" sz="3000" b="1">
                <a:solidFill>
                  <a:srgbClr val="FF0000"/>
                </a:solidFill>
                <a:latin typeface="Arial" panose="020b0604020202020204" pitchFamily="34" charset="0"/>
              </a:rPr>
              <a:t>借喻</a:t>
            </a:r>
            <a:endParaRPr lang="zh-CN" altLang="en-US" sz="3000" b="1">
              <a:solidFill>
                <a:srgbClr val="FF0000"/>
              </a:solidFill>
              <a:latin typeface="Arial" panose="020b0604020202020204" pitchFamily="34" charset="0"/>
            </a:endParaRPr>
          </a:p>
        </p:txBody>
      </p:sp>
      <p:sp>
        <p:nvSpPr>
          <p:cNvPr id="11272" name="Text Box 17"/>
          <p:cNvSpPr/>
          <p:nvPr/>
        </p:nvSpPr>
        <p:spPr>
          <a:xfrm>
            <a:off x="8382000" y="2667000"/>
            <a:ext cx="990600" cy="553085"/>
          </a:xfrm>
          <a:prstGeom prst="rect">
            <a:avLst/>
          </a:prstGeom>
          <a:noFill/>
          <a:ln w="9525" cap="flat" cmpd="sng">
            <a:solidFill>
              <a:srgbClr val="CC6600"/>
            </a:solidFill>
            <a:prstDash val="solid"/>
            <a:miter/>
            <a:headEnd type="none" w="med" len="med"/>
            <a:tailEnd type="none" w="med" len="med"/>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lvl="0" indent="0" eaLnBrk="1" hangingPunct="1">
              <a:spcBef>
                <a:spcPct val="50000"/>
              </a:spcBef>
              <a:buNone/>
            </a:pPr>
            <a:r>
              <a:rPr lang="zh-CN" altLang="en-US" sz="3000" b="1">
                <a:solidFill>
                  <a:srgbClr val="FF0000"/>
                </a:solidFill>
                <a:latin typeface="Arial" panose="020b0604020202020204" pitchFamily="34" charset="0"/>
              </a:rPr>
              <a:t>博喻</a:t>
            </a:r>
            <a:endParaRPr lang="zh-CN" altLang="en-US" sz="3000" b="1">
              <a:solidFill>
                <a:srgbClr val="FF0000"/>
              </a:solidFill>
              <a:latin typeface="Arial" panose="020b0604020202020204" pitchFamily="34" charset="0"/>
            </a:endParaRPr>
          </a:p>
        </p:txBody>
      </p:sp>
      <p:sp>
        <p:nvSpPr>
          <p:cNvPr id="11273" name="Text Box 18"/>
          <p:cNvSpPr/>
          <p:nvPr/>
        </p:nvSpPr>
        <p:spPr>
          <a:xfrm>
            <a:off x="6613525" y="327025"/>
            <a:ext cx="854075" cy="368300"/>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lvl="0" indent="0" eaLnBrk="1" hangingPunct="1">
              <a:spcBef>
                <a:spcPct val="0"/>
              </a:spcBef>
              <a:buNone/>
            </a:pPr>
            <a:endParaRPr lang="zh-CN" altLang="zh-CN" sz="1800">
              <a:latin typeface="Arial" panose="020b0604020202020204" pitchFamily="34" charset="0"/>
            </a:endParaRPr>
          </a:p>
        </p:txBody>
      </p:sp>
      <p:sp>
        <p:nvSpPr>
          <p:cNvPr id="11274" name="Text Box 19"/>
          <p:cNvSpPr/>
          <p:nvPr/>
        </p:nvSpPr>
        <p:spPr>
          <a:xfrm>
            <a:off x="6324600" y="3352800"/>
            <a:ext cx="1752600" cy="553085"/>
          </a:xfrm>
          <a:prstGeom prst="rect">
            <a:avLst/>
          </a:prstGeom>
          <a:noFill/>
          <a:ln w="9525" cap="flat" cmpd="sng">
            <a:solidFill>
              <a:srgbClr val="CC6600"/>
            </a:solidFill>
            <a:prstDash val="solid"/>
            <a:miter/>
            <a:headEnd type="none" w="med" len="med"/>
            <a:tailEnd type="none" w="med" len="med"/>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lvl="0" indent="0" eaLnBrk="1" hangingPunct="1">
              <a:spcBef>
                <a:spcPct val="50000"/>
              </a:spcBef>
              <a:buNone/>
            </a:pPr>
            <a:r>
              <a:rPr lang="zh-CN" altLang="en-US" sz="3000" b="1">
                <a:solidFill>
                  <a:srgbClr val="FF0000"/>
                </a:solidFill>
                <a:latin typeface="Arial" panose="020b0604020202020204" pitchFamily="34" charset="0"/>
              </a:rPr>
              <a:t>同类相比</a:t>
            </a:r>
            <a:endParaRPr lang="zh-CN" altLang="en-US" sz="3000" b="1">
              <a:solidFill>
                <a:srgbClr val="FF0000"/>
              </a:solidFill>
              <a:latin typeface="Arial" panose="020b0604020202020204" pitchFamily="34" charset="0"/>
            </a:endParaRPr>
          </a:p>
        </p:txBody>
      </p:sp>
      <p:sp>
        <p:nvSpPr>
          <p:cNvPr id="11275" name="Text Box 20"/>
          <p:cNvSpPr/>
          <p:nvPr/>
        </p:nvSpPr>
        <p:spPr>
          <a:xfrm>
            <a:off x="7696200" y="4038600"/>
            <a:ext cx="1752600" cy="553085"/>
          </a:xfrm>
          <a:prstGeom prst="rect">
            <a:avLst/>
          </a:prstGeom>
          <a:noFill/>
          <a:ln w="9525" cap="flat" cmpd="sng">
            <a:solidFill>
              <a:srgbClr val="CC6600"/>
            </a:solidFill>
            <a:prstDash val="solid"/>
            <a:miter/>
            <a:headEnd type="none" w="med" len="med"/>
            <a:tailEnd type="none" w="med" len="med"/>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lvl="0" indent="0" eaLnBrk="1" hangingPunct="1">
              <a:spcBef>
                <a:spcPct val="50000"/>
              </a:spcBef>
              <a:buNone/>
            </a:pPr>
            <a:r>
              <a:rPr lang="zh-CN" altLang="en-US" sz="3000" b="1">
                <a:solidFill>
                  <a:srgbClr val="FF0000"/>
                </a:solidFill>
                <a:latin typeface="Arial" panose="020b0604020202020204" pitchFamily="34" charset="0"/>
              </a:rPr>
              <a:t>表示推测</a:t>
            </a:r>
            <a:endParaRPr lang="zh-CN" altLang="en-US" sz="3000" b="1">
              <a:solidFill>
                <a:srgbClr val="FF0000"/>
              </a:solidFill>
              <a:latin typeface="Arial" panose="020b0604020202020204" pitchFamily="34" charset="0"/>
            </a:endParaRPr>
          </a:p>
        </p:txBody>
      </p:sp>
      <p:sp>
        <p:nvSpPr>
          <p:cNvPr id="11276" name="Text Box 21"/>
          <p:cNvSpPr/>
          <p:nvPr/>
        </p:nvSpPr>
        <p:spPr>
          <a:xfrm>
            <a:off x="6477000" y="5410200"/>
            <a:ext cx="1752600" cy="553085"/>
          </a:xfrm>
          <a:prstGeom prst="rect">
            <a:avLst/>
          </a:prstGeom>
          <a:noFill/>
          <a:ln w="9525" cap="flat" cmpd="sng">
            <a:solidFill>
              <a:srgbClr val="CC6600"/>
            </a:solidFill>
            <a:prstDash val="solid"/>
            <a:miter/>
            <a:headEnd type="none" w="med" len="med"/>
            <a:tailEnd type="none" w="med" len="med"/>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u="none" baseline="0">
                <a:solidFill>
                  <a:schemeClr val="tx1"/>
                </a:solidFill>
                <a:effectLst/>
                <a:latin typeface="+mn-lt"/>
                <a:ea typeface="+mn-ea"/>
              </a:defRPr>
            </a:lvl5pPr>
          </a:lstStyle>
          <a:p>
            <a:pPr marL="0" lvl="0" indent="0" eaLnBrk="1" hangingPunct="1">
              <a:spcBef>
                <a:spcPct val="50000"/>
              </a:spcBef>
              <a:buNone/>
            </a:pPr>
            <a:r>
              <a:rPr lang="zh-CN" altLang="en-US" sz="3000" b="1">
                <a:solidFill>
                  <a:srgbClr val="FF0000"/>
                </a:solidFill>
                <a:latin typeface="Arial" panose="020b0604020202020204" pitchFamily="34" charset="0"/>
              </a:rPr>
              <a:t>表示列举</a:t>
            </a:r>
            <a:endParaRPr lang="zh-CN" altLang="en-US" sz="3000" b="1">
              <a:solidFill>
                <a:srgbClr val="FF0000"/>
              </a:solidFill>
              <a:latin typeface="Arial" panose="020b0604020202020204" pitchFamily="34" charset="0"/>
            </a:endParaRPr>
          </a:p>
        </p:txBody>
      </p:sp>
      <p:sp>
        <p:nvSpPr>
          <p:cNvPr id="2" name="Rectangle 4"/>
          <p:cNvSpPr/>
          <p:nvPr/>
        </p:nvSpPr>
        <p:spPr>
          <a:xfrm>
            <a:off x="0" y="215900"/>
            <a:ext cx="4646295" cy="590550"/>
          </a:xfrm>
          <a:prstGeom prst="rect">
            <a:avLst/>
          </a:prstGeom>
          <a:noFill/>
          <a:ln w="9525">
            <a:noFill/>
          </a:ln>
        </p:spPr>
        <p:txBody>
          <a:bodyPr anchor="ctr" anchorCtr="0"/>
          <a:lstStyle/>
          <a:p>
            <a:r>
              <a:rPr lang="zh-CN" altLang="zh-CN" sz="4000" b="1">
                <a:solidFill>
                  <a:srgbClr val="CC3300"/>
                </a:solidFill>
                <a:latin typeface="楷体_GB2312" pitchFamily="1" charset="-122"/>
                <a:ea typeface="楷体_GB2312" pitchFamily="1" charset="-122"/>
              </a:rPr>
              <a:t>（八）训练</a:t>
            </a:r>
            <a:endParaRPr lang="zh-CN" altLang="zh-CN" sz="4000" b="1">
              <a:solidFill>
                <a:srgbClr val="CC3300"/>
              </a:solidFill>
              <a:latin typeface="楷体_GB2312" pitchFamily="1" charset="-122"/>
              <a:ea typeface="楷体_GB2312" pitchFamily="1" charset="-122"/>
            </a:endParaRPr>
          </a:p>
        </p:txBody>
      </p:sp>
    </p:spTree>
  </p:cSld>
  <p:clrMapOvr>
    <a:masterClrMapping/>
  </p:clrMapOvr>
  <p:transition spd="med">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9" fill="hold" grpId="0" nodeType="clickEffect">
                                  <p:stCondLst>
                                    <p:cond delay="0"/>
                                  </p:stCondLst>
                                  <p:childTnLst>
                                    <p:set>
                                      <p:cBhvr>
                                        <p:cTn id="6" dur="1" fill="hold">
                                          <p:stCondLst>
                                            <p:cond delay="0"/>
                                          </p:stCondLst>
                                        </p:cTn>
                                        <p:tgtEl>
                                          <p:spTgt spid="11268"/>
                                        </p:tgtEl>
                                        <p:attrNameLst>
                                          <p:attrName>style.visibility</p:attrName>
                                        </p:attrNameLst>
                                      </p:cBhvr>
                                      <p:to>
                                        <p:strVal val="visible"/>
                                      </p:to>
                                    </p:set>
                                    <p:anim calcmode="lin" valueType="num">
                                      <p:cBhvr additive="base">
                                        <p:cTn id="7" dur="500" fill="hold"/>
                                        <p:tgtEl>
                                          <p:spTgt spid="11268"/>
                                        </p:tgtEl>
                                        <p:attrNameLst>
                                          <p:attrName>ppt_x</p:attrName>
                                        </p:attrNameLst>
                                      </p:cBhvr>
                                      <p:tavLst>
                                        <p:tav tm="0">
                                          <p:val>
                                            <p:strVal val="0-#ppt_w/2"/>
                                          </p:val>
                                        </p:tav>
                                        <p:tav tm="100000">
                                          <p:val>
                                            <p:strVal val="#ppt_x"/>
                                          </p:val>
                                        </p:tav>
                                      </p:tavLst>
                                    </p:anim>
                                    <p:anim calcmode="lin" valueType="num">
                                      <p:cBhvr additive="base">
                                        <p:cTn id="8" dur="500" fill="hold"/>
                                        <p:tgtEl>
                                          <p:spTgt spid="11268"/>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7" presetClass="entr" presetSubtype="0" fill="hold" grpId="0" nodeType="clickEffect">
                                  <p:stCondLst>
                                    <p:cond delay="0"/>
                                  </p:stCondLst>
                                  <p:childTnLst>
                                    <p:set>
                                      <p:cBhvr>
                                        <p:cTn id="12" dur="1" fill="hold">
                                          <p:stCondLst>
                                            <p:cond delay="0"/>
                                          </p:stCondLst>
                                        </p:cTn>
                                        <p:tgtEl>
                                          <p:spTgt spid="11270"/>
                                        </p:tgtEl>
                                        <p:attrNameLst>
                                          <p:attrName>style.visibility</p:attrName>
                                        </p:attrNameLst>
                                      </p:cBhvr>
                                      <p:to>
                                        <p:strVal val="visible"/>
                                      </p:to>
                                    </p:set>
                                    <p:animEffect transition="in" filter="fade">
                                      <p:cBhvr>
                                        <p:cTn id="13" dur="1000"/>
                                        <p:tgtEl>
                                          <p:spTgt spid="11270"/>
                                        </p:tgtEl>
                                      </p:cBhvr>
                                    </p:animEffect>
                                    <p:anim calcmode="lin" valueType="num">
                                      <p:cBhvr>
                                        <p:cTn id="14" dur="1000" fill="hold"/>
                                        <p:tgtEl>
                                          <p:spTgt spid="11270"/>
                                        </p:tgtEl>
                                        <p:attrNameLst>
                                          <p:attrName>ppt_x</p:attrName>
                                        </p:attrNameLst>
                                      </p:cBhvr>
                                      <p:tavLst>
                                        <p:tav tm="0">
                                          <p:val>
                                            <p:strVal val="#ppt_x"/>
                                          </p:val>
                                        </p:tav>
                                        <p:tav tm="100000">
                                          <p:val>
                                            <p:strVal val="#ppt_x"/>
                                          </p:val>
                                        </p:tav>
                                      </p:tavLst>
                                    </p:anim>
                                    <p:anim calcmode="lin" valueType="num">
                                      <p:cBhvr>
                                        <p:cTn id="15" dur="1000" fill="hold"/>
                                        <p:tgtEl>
                                          <p:spTgt spid="11270"/>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stCondLst>
                      <p:childTnLst>
                        <p:par>
                          <p:cTn id="17" fill="hold" nodeType="afterGroup">
                            <p:stCondLst>
                              <p:cond delay="0"/>
                            </p:stCondLst>
                            <p:childTnLst>
                              <p:par>
                                <p:cTn id="18" presetID="2" presetClass="entr" presetSubtype="2" fill="hold" grpId="0" nodeType="clickEffect">
                                  <p:stCondLst>
                                    <p:cond delay="0"/>
                                  </p:stCondLst>
                                  <p:childTnLst>
                                    <p:set>
                                      <p:cBhvr>
                                        <p:cTn id="19" dur="1" fill="hold">
                                          <p:stCondLst>
                                            <p:cond delay="0"/>
                                          </p:stCondLst>
                                        </p:cTn>
                                        <p:tgtEl>
                                          <p:spTgt spid="11271"/>
                                        </p:tgtEl>
                                        <p:attrNameLst>
                                          <p:attrName>style.visibility</p:attrName>
                                        </p:attrNameLst>
                                      </p:cBhvr>
                                      <p:to>
                                        <p:strVal val="visible"/>
                                      </p:to>
                                    </p:set>
                                    <p:anim calcmode="lin" valueType="num">
                                      <p:cBhvr additive="base">
                                        <p:cTn id="20" dur="500" fill="hold"/>
                                        <p:tgtEl>
                                          <p:spTgt spid="11271"/>
                                        </p:tgtEl>
                                        <p:attrNameLst>
                                          <p:attrName>ppt_x</p:attrName>
                                        </p:attrNameLst>
                                      </p:cBhvr>
                                      <p:tavLst>
                                        <p:tav tm="0">
                                          <p:val>
                                            <p:strVal val="1+#ppt_w/2"/>
                                          </p:val>
                                        </p:tav>
                                        <p:tav tm="100000">
                                          <p:val>
                                            <p:strVal val="#ppt_x"/>
                                          </p:val>
                                        </p:tav>
                                      </p:tavLst>
                                    </p:anim>
                                    <p:anim calcmode="lin" valueType="num">
                                      <p:cBhvr additive="base">
                                        <p:cTn id="21" dur="500" fill="hold"/>
                                        <p:tgtEl>
                                          <p:spTgt spid="11271"/>
                                        </p:tgtEl>
                                        <p:attrNameLst>
                                          <p:attrName>ppt_y</p:attrName>
                                        </p:attrNameLst>
                                      </p:cBhvr>
                                      <p:tavLst>
                                        <p:tav tm="0">
                                          <p:val>
                                            <p:strVal val="#ppt_y"/>
                                          </p:val>
                                        </p:tav>
                                        <p:tav tm="100000">
                                          <p:val>
                                            <p:strVal val="#ppt_y"/>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2" presetClass="entr" presetSubtype="2" fill="hold" grpId="0" nodeType="clickEffect">
                                  <p:stCondLst>
                                    <p:cond delay="0"/>
                                  </p:stCondLst>
                                  <p:childTnLst>
                                    <p:set>
                                      <p:cBhvr>
                                        <p:cTn id="25" dur="1" fill="hold">
                                          <p:stCondLst>
                                            <p:cond delay="0"/>
                                          </p:stCondLst>
                                        </p:cTn>
                                        <p:tgtEl>
                                          <p:spTgt spid="11272"/>
                                        </p:tgtEl>
                                        <p:attrNameLst>
                                          <p:attrName>style.visibility</p:attrName>
                                        </p:attrNameLst>
                                      </p:cBhvr>
                                      <p:to>
                                        <p:strVal val="visible"/>
                                      </p:to>
                                    </p:set>
                                    <p:anim calcmode="lin" valueType="num">
                                      <p:cBhvr additive="base">
                                        <p:cTn id="26" dur="500" fill="hold"/>
                                        <p:tgtEl>
                                          <p:spTgt spid="11272"/>
                                        </p:tgtEl>
                                        <p:attrNameLst>
                                          <p:attrName>ppt_x</p:attrName>
                                        </p:attrNameLst>
                                      </p:cBhvr>
                                      <p:tavLst>
                                        <p:tav tm="0">
                                          <p:val>
                                            <p:strVal val="1+#ppt_w/2"/>
                                          </p:val>
                                        </p:tav>
                                        <p:tav tm="100000">
                                          <p:val>
                                            <p:strVal val="#ppt_x"/>
                                          </p:val>
                                        </p:tav>
                                      </p:tavLst>
                                    </p:anim>
                                    <p:anim calcmode="lin" valueType="num">
                                      <p:cBhvr additive="base">
                                        <p:cTn id="27" dur="500" fill="hold"/>
                                        <p:tgtEl>
                                          <p:spTgt spid="11272"/>
                                        </p:tgtEl>
                                        <p:attrNameLst>
                                          <p:attrName>ppt_y</p:attrName>
                                        </p:attrNameLst>
                                      </p:cBhvr>
                                      <p:tavLst>
                                        <p:tav tm="0">
                                          <p:val>
                                            <p:strVal val="#ppt_y"/>
                                          </p:val>
                                        </p:tav>
                                        <p:tav tm="100000">
                                          <p:val>
                                            <p:strVal val="#ppt_y"/>
                                          </p:val>
                                        </p:tav>
                                      </p:tavLst>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 presetClass="entr" presetSubtype="2" fill="hold" grpId="0" nodeType="clickEffect">
                                  <p:stCondLst>
                                    <p:cond delay="0"/>
                                  </p:stCondLst>
                                  <p:childTnLst>
                                    <p:set>
                                      <p:cBhvr>
                                        <p:cTn id="31" dur="1" fill="hold">
                                          <p:stCondLst>
                                            <p:cond delay="0"/>
                                          </p:stCondLst>
                                        </p:cTn>
                                        <p:tgtEl>
                                          <p:spTgt spid="11274"/>
                                        </p:tgtEl>
                                        <p:attrNameLst>
                                          <p:attrName>style.visibility</p:attrName>
                                        </p:attrNameLst>
                                      </p:cBhvr>
                                      <p:to>
                                        <p:strVal val="visible"/>
                                      </p:to>
                                    </p:set>
                                    <p:anim calcmode="lin" valueType="num">
                                      <p:cBhvr additive="base">
                                        <p:cTn id="32" dur="500" fill="hold"/>
                                        <p:tgtEl>
                                          <p:spTgt spid="11274"/>
                                        </p:tgtEl>
                                        <p:attrNameLst>
                                          <p:attrName>ppt_x</p:attrName>
                                        </p:attrNameLst>
                                      </p:cBhvr>
                                      <p:tavLst>
                                        <p:tav tm="0">
                                          <p:val>
                                            <p:strVal val="1+#ppt_w/2"/>
                                          </p:val>
                                        </p:tav>
                                        <p:tav tm="100000">
                                          <p:val>
                                            <p:strVal val="#ppt_x"/>
                                          </p:val>
                                        </p:tav>
                                      </p:tavLst>
                                    </p:anim>
                                    <p:anim calcmode="lin" valueType="num">
                                      <p:cBhvr additive="base">
                                        <p:cTn id="33" dur="500" fill="hold"/>
                                        <p:tgtEl>
                                          <p:spTgt spid="11274"/>
                                        </p:tgtEl>
                                        <p:attrNameLst>
                                          <p:attrName>ppt_y</p:attrName>
                                        </p:attrNameLst>
                                      </p:cBhvr>
                                      <p:tavLst>
                                        <p:tav tm="0">
                                          <p:val>
                                            <p:strVal val="#ppt_y"/>
                                          </p:val>
                                        </p:tav>
                                        <p:tav tm="100000">
                                          <p:val>
                                            <p:strVal val="#ppt_y"/>
                                          </p:val>
                                        </p:tav>
                                      </p:tavLst>
                                    </p:anim>
                                  </p:childTnLst>
                                </p:cTn>
                              </p:par>
                            </p:childTnLst>
                          </p:cTn>
                        </p:par>
                      </p:childTnLst>
                    </p:cTn>
                  </p:par>
                  <p:par>
                    <p:cTn id="34" fill="hold" nodeType="clickPar">
                      <p:stCondLst>
                        <p:cond delay="indefinite"/>
                      </p:stCondLst>
                      <p:childTnLst>
                        <p:par>
                          <p:cTn id="35" fill="hold" nodeType="afterGroup">
                            <p:stCondLst>
                              <p:cond delay="0"/>
                            </p:stCondLst>
                            <p:childTnLst>
                              <p:par>
                                <p:cTn id="36" presetID="2" presetClass="entr" presetSubtype="2" fill="hold" grpId="0" nodeType="clickEffect">
                                  <p:stCondLst>
                                    <p:cond delay="0"/>
                                  </p:stCondLst>
                                  <p:childTnLst>
                                    <p:set>
                                      <p:cBhvr>
                                        <p:cTn id="37" dur="1" fill="hold">
                                          <p:stCondLst>
                                            <p:cond delay="0"/>
                                          </p:stCondLst>
                                        </p:cTn>
                                        <p:tgtEl>
                                          <p:spTgt spid="11275"/>
                                        </p:tgtEl>
                                        <p:attrNameLst>
                                          <p:attrName>style.visibility</p:attrName>
                                        </p:attrNameLst>
                                      </p:cBhvr>
                                      <p:to>
                                        <p:strVal val="visible"/>
                                      </p:to>
                                    </p:set>
                                    <p:anim calcmode="lin" valueType="num">
                                      <p:cBhvr additive="base">
                                        <p:cTn id="38" dur="500" fill="hold"/>
                                        <p:tgtEl>
                                          <p:spTgt spid="11275"/>
                                        </p:tgtEl>
                                        <p:attrNameLst>
                                          <p:attrName>ppt_x</p:attrName>
                                        </p:attrNameLst>
                                      </p:cBhvr>
                                      <p:tavLst>
                                        <p:tav tm="0">
                                          <p:val>
                                            <p:strVal val="1+#ppt_w/2"/>
                                          </p:val>
                                        </p:tav>
                                        <p:tav tm="100000">
                                          <p:val>
                                            <p:strVal val="#ppt_x"/>
                                          </p:val>
                                        </p:tav>
                                      </p:tavLst>
                                    </p:anim>
                                    <p:anim calcmode="lin" valueType="num">
                                      <p:cBhvr additive="base">
                                        <p:cTn id="39" dur="500" fill="hold"/>
                                        <p:tgtEl>
                                          <p:spTgt spid="11275"/>
                                        </p:tgtEl>
                                        <p:attrNameLst>
                                          <p:attrName>ppt_y</p:attrName>
                                        </p:attrNameLst>
                                      </p:cBhvr>
                                      <p:tavLst>
                                        <p:tav tm="0">
                                          <p:val>
                                            <p:strVal val="#ppt_y"/>
                                          </p:val>
                                        </p:tav>
                                        <p:tav tm="100000">
                                          <p:val>
                                            <p:strVal val="#ppt_y"/>
                                          </p:val>
                                        </p:tav>
                                      </p:tavLst>
                                    </p:anim>
                                  </p:childTnLst>
                                </p:cTn>
                              </p:par>
                            </p:childTnLst>
                          </p:cTn>
                        </p:par>
                      </p:childTnLst>
                    </p:cTn>
                  </p:par>
                  <p:par>
                    <p:cTn id="40" fill="hold" nodeType="clickPar">
                      <p:stCondLst>
                        <p:cond delay="indefinite"/>
                      </p:stCondLst>
                      <p:childTnLst>
                        <p:par>
                          <p:cTn id="41" fill="hold" nodeType="afterGroup">
                            <p:stCondLst>
                              <p:cond delay="0"/>
                            </p:stCondLst>
                            <p:childTnLst>
                              <p:par>
                                <p:cTn id="42" presetID="2" presetClass="entr" presetSubtype="2" fill="hold" grpId="0" nodeType="clickEffect">
                                  <p:stCondLst>
                                    <p:cond delay="0"/>
                                  </p:stCondLst>
                                  <p:childTnLst>
                                    <p:set>
                                      <p:cBhvr>
                                        <p:cTn id="43" dur="1" fill="hold">
                                          <p:stCondLst>
                                            <p:cond delay="0"/>
                                          </p:stCondLst>
                                        </p:cTn>
                                        <p:tgtEl>
                                          <p:spTgt spid="11276"/>
                                        </p:tgtEl>
                                        <p:attrNameLst>
                                          <p:attrName>style.visibility</p:attrName>
                                        </p:attrNameLst>
                                      </p:cBhvr>
                                      <p:to>
                                        <p:strVal val="visible"/>
                                      </p:to>
                                    </p:set>
                                    <p:anim calcmode="lin" valueType="num">
                                      <p:cBhvr additive="base">
                                        <p:cTn id="44" dur="500" fill="hold"/>
                                        <p:tgtEl>
                                          <p:spTgt spid="11276"/>
                                        </p:tgtEl>
                                        <p:attrNameLst>
                                          <p:attrName>ppt_x</p:attrName>
                                        </p:attrNameLst>
                                      </p:cBhvr>
                                      <p:tavLst>
                                        <p:tav tm="0">
                                          <p:val>
                                            <p:strVal val="1+#ppt_w/2"/>
                                          </p:val>
                                        </p:tav>
                                        <p:tav tm="100000">
                                          <p:val>
                                            <p:strVal val="#ppt_x"/>
                                          </p:val>
                                        </p:tav>
                                      </p:tavLst>
                                    </p:anim>
                                    <p:anim calcmode="lin" valueType="num">
                                      <p:cBhvr additive="base">
                                        <p:cTn id="45" dur="500" fill="hold"/>
                                        <p:tgtEl>
                                          <p:spTgt spid="112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p:bldP spid="11270" grpId="0"/>
      <p:bldP spid="11271" grpId="0"/>
      <p:bldP spid="11272" grpId="0"/>
      <p:bldP spid="11274" grpId="0"/>
      <p:bldP spid="11275" grpId="0"/>
      <p:bldP spid="11276"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5234" name="内容占位符 2"/>
          <p:cNvSpPr>
            <a:spLocks noGrp="1"/>
          </p:cNvSpPr>
          <p:nvPr>
            <p:ph idx="1"/>
          </p:nvPr>
        </p:nvSpPr>
        <p:spPr>
          <a:xfrm>
            <a:off x="245745" y="262255"/>
            <a:ext cx="11202035" cy="6108700"/>
          </a:xfrm>
          <a:solidFill>
            <a:schemeClr val="tx2">
              <a:lumMod val="10000"/>
              <a:lumOff val="90000"/>
            </a:schemeClr>
          </a:solidFill>
        </p:spPr>
        <p:txBody>
          <a:bodyPr wrap="square" lIns="91440" tIns="45720" rIns="91440" bIns="45720" anchor="t" anchorCtr="0">
            <a:noAutofit/>
          </a:bodyPr>
          <a:lstStyle/>
          <a:p>
            <a:pPr>
              <a:buFont typeface="Wingdings" panose="05000000000000000000" charset="0"/>
              <a:buChar char="Ø"/>
            </a:pPr>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1</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．下列诗句中，没有使用比喻手法的一项是</a:t>
            </a:r>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　　</a:t>
            </a:r>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a:t>
            </a:r>
            <a:endPar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a:buFont typeface="Wingdings" panose="05000000000000000000" charset="0"/>
              <a:buChar char="Ø"/>
            </a:pPr>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A</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．征蓬出汉塞，归雁入胡天。</a:t>
            </a:r>
            <a:endPar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a:buFont typeface="Wingdings" panose="05000000000000000000" charset="0"/>
              <a:buChar char="Ø"/>
            </a:pPr>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B</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．浮云游子意，落日故人情。</a:t>
            </a:r>
            <a:endPar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a:buFont typeface="Wingdings" panose="05000000000000000000" charset="0"/>
              <a:buChar char="Ø"/>
            </a:pPr>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C</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．狂吟烂醉君无笑，十丈愁城要解围。</a:t>
            </a:r>
            <a:endPar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a:buFont typeface="Wingdings" panose="05000000000000000000" charset="0"/>
              <a:buChar char="Ø"/>
            </a:pPr>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D</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．疏影横斜水清浅，暗香浮动月黄昏。</a:t>
            </a:r>
            <a:endPar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a:buFont typeface="Wingdings" panose="05000000000000000000" charset="0"/>
              <a:buChar char="Ø"/>
            </a:pP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解析：</a:t>
            </a:r>
            <a:r>
              <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rPr>
              <a:t>选</a:t>
            </a:r>
            <a:r>
              <a:rPr lang="en-US" altLang="zh-CN" sz="2800" b="1">
                <a:solidFill>
                  <a:srgbClr val="C00000"/>
                </a:solidFill>
                <a:latin typeface="楷体" panose="02010609060101010101" pitchFamily="49" charset="-122"/>
                <a:ea typeface="楷体" panose="02010609060101010101" pitchFamily="49" charset="-122"/>
                <a:cs typeface="楷体" panose="02010609060101010101" pitchFamily="49" charset="-122"/>
              </a:rPr>
              <a:t>D</a:t>
            </a:r>
            <a:r>
              <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rPr>
              <a:t>。</a:t>
            </a:r>
            <a:r>
              <a:rPr lang="en-US" altLang="zh-CN" sz="2800" b="1">
                <a:solidFill>
                  <a:srgbClr val="C00000"/>
                </a:solidFill>
                <a:latin typeface="楷体" panose="02010609060101010101" pitchFamily="49" charset="-122"/>
                <a:ea typeface="楷体" panose="02010609060101010101" pitchFamily="49" charset="-122"/>
                <a:cs typeface="楷体" panose="02010609060101010101" pitchFamily="49" charset="-122"/>
              </a:rPr>
              <a:t>A</a:t>
            </a:r>
            <a:r>
              <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rPr>
              <a:t>项，以“征蓬”“归雁”自比，使用了比喻的手法；</a:t>
            </a:r>
            <a:r>
              <a:rPr lang="en-US" altLang="zh-CN" sz="2800" b="1">
                <a:solidFill>
                  <a:srgbClr val="C00000"/>
                </a:solidFill>
                <a:latin typeface="楷体" panose="02010609060101010101" pitchFamily="49" charset="-122"/>
                <a:ea typeface="楷体" panose="02010609060101010101" pitchFamily="49" charset="-122"/>
                <a:cs typeface="楷体" panose="02010609060101010101" pitchFamily="49" charset="-122"/>
              </a:rPr>
              <a:t>B</a:t>
            </a:r>
            <a:r>
              <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rPr>
              <a:t>项，以“浮云”喻“游子意”，以“落日”喻“故人情”，使用了比喻的手法；</a:t>
            </a:r>
            <a:r>
              <a:rPr lang="en-US" altLang="zh-CN" sz="2800" b="1">
                <a:solidFill>
                  <a:srgbClr val="C00000"/>
                </a:solidFill>
                <a:latin typeface="楷体" panose="02010609060101010101" pitchFamily="49" charset="-122"/>
                <a:ea typeface="楷体" panose="02010609060101010101" pitchFamily="49" charset="-122"/>
                <a:cs typeface="楷体" panose="02010609060101010101" pitchFamily="49" charset="-122"/>
              </a:rPr>
              <a:t>C</a:t>
            </a:r>
            <a:r>
              <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rPr>
              <a:t>项，以“城”喻“愁”，使用了比喻的手法；</a:t>
            </a:r>
            <a:r>
              <a:rPr lang="en-US" altLang="zh-CN" sz="2800" b="1">
                <a:solidFill>
                  <a:srgbClr val="C00000"/>
                </a:solidFill>
                <a:latin typeface="楷体" panose="02010609060101010101" pitchFamily="49" charset="-122"/>
                <a:ea typeface="楷体" panose="02010609060101010101" pitchFamily="49" charset="-122"/>
                <a:cs typeface="楷体" panose="02010609060101010101" pitchFamily="49" charset="-122"/>
              </a:rPr>
              <a:t>D</a:t>
            </a:r>
            <a:r>
              <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rPr>
              <a:t>项，没有使用比喻的手法。</a:t>
            </a:r>
            <a:endPar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5234">
                                            <p:txEl>
                                              <p:charRg st="4294967295" end="4294967295"/>
                                            </p:txEl>
                                          </p:spTgt>
                                        </p:tgtEl>
                                        <p:attrNameLst>
                                          <p:attrName>style.visibility</p:attrName>
                                        </p:attrNameLst>
                                      </p:cBhvr>
                                      <p:to>
                                        <p:strVal val="visible"/>
                                      </p:to>
                                    </p:set>
                                    <p:anim calcmode="lin" valueType="num">
                                      <p:cBhvr additive="base">
                                        <p:cTn id="7" dur="500" fill="hold"/>
                                        <p:tgtEl>
                                          <p:spTgt spid="95234">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5234">
                                            <p:txEl>
                                              <p:char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5234">
                                            <p:txEl>
                                              <p:pRg st="5" end="5"/>
                                            </p:txEl>
                                          </p:spTgt>
                                        </p:tgtEl>
                                        <p:attrNameLst>
                                          <p:attrName>style.visibility</p:attrName>
                                        </p:attrNameLst>
                                      </p:cBhvr>
                                      <p:to>
                                        <p:strVal val="visible"/>
                                      </p:to>
                                    </p:set>
                                    <p:anim calcmode="lin" valueType="num">
                                      <p:cBhvr additive="base">
                                        <p:cTn id="13" dur="500" fill="hold"/>
                                        <p:tgtEl>
                                          <p:spTgt spid="95234">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5234">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4" grpId="0" uiExpand="1" build="p"/>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4210" name="内容占位符 2"/>
          <p:cNvSpPr>
            <a:spLocks noGrp="1"/>
          </p:cNvSpPr>
          <p:nvPr>
            <p:ph idx="1"/>
          </p:nvPr>
        </p:nvSpPr>
        <p:spPr>
          <a:xfrm>
            <a:off x="304165" y="311150"/>
            <a:ext cx="11584305" cy="6235700"/>
          </a:xfrm>
          <a:solidFill>
            <a:schemeClr val="tx2">
              <a:lumMod val="10000"/>
              <a:lumOff val="90000"/>
            </a:schemeClr>
          </a:solidFill>
        </p:spPr>
        <p:txBody>
          <a:bodyPr wrap="square" lIns="91440" tIns="45720" rIns="91440" bIns="45720" anchor="t" anchorCtr="0">
            <a:noAutofit/>
          </a:bodyPr>
          <a:lstStyle/>
          <a:p>
            <a:pPr indent="-457200">
              <a:lnSpc>
                <a:spcPct val="100000"/>
              </a:lnSpc>
              <a:spcAft>
                <a:spcPct val="0"/>
              </a:spcAft>
              <a:buFont typeface="Wingdings" panose="05000000000000000000" charset="0"/>
              <a:buChar char="Ø"/>
            </a:pP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桃花因颜色鲜艳美丽</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故诗人常借以比喻美丽的女子。下列诗歌中的桃花</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不具此喻意的一项是</a:t>
            </a:r>
            <a:r>
              <a:rPr lang="zh-CN" altLang="en-US" sz="2800">
                <a:solidFill>
                  <a:schemeClr val="tx1"/>
                </a:solidFill>
              </a:rPr>
              <a:t>	</a:t>
            </a:r>
            <a:r>
              <a:rPr lang="en-US" altLang="zh-CN" sz="2800">
                <a:solidFill>
                  <a:schemeClr val="tx1"/>
                </a:solidFill>
              </a:rPr>
              <a:t>(</a:t>
            </a:r>
            <a:r>
              <a:rPr lang="zh-CN" altLang="en-US" sz="2800">
                <a:solidFill>
                  <a:schemeClr val="tx1"/>
                </a:solidFill>
              </a:rPr>
              <a:t>　　</a:t>
            </a:r>
            <a:r>
              <a:rPr lang="en-US" altLang="zh-CN" sz="2800">
                <a:solidFill>
                  <a:schemeClr val="tx1"/>
                </a:solidFill>
              </a:rPr>
              <a:t>)</a:t>
            </a:r>
            <a:endParaRPr lang="en-US" altLang="zh-CN" sz="2800">
              <a:solidFill>
                <a:schemeClr val="tx1"/>
              </a:solidFill>
            </a:endParaRPr>
          </a:p>
          <a:p>
            <a:pPr indent="-457200">
              <a:lnSpc>
                <a:spcPct val="100000"/>
              </a:lnSpc>
              <a:spcAft>
                <a:spcPct val="0"/>
              </a:spcAft>
              <a:buFont typeface="Wingdings" panose="05000000000000000000" charset="0"/>
              <a:buChar char="Ø"/>
            </a:pPr>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A.</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一夜清风动扇愁</a:t>
            </a:r>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背时容色入新秋。桃花脸里汪汪泪</a:t>
            </a:r>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忍到更深枕上流。</a:t>
            </a:r>
            <a:endPar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a:lnSpc>
                <a:spcPct val="100000"/>
              </a:lnSpc>
              <a:spcAft>
                <a:spcPct val="0"/>
              </a:spcAft>
              <a:buFont typeface="Wingdings" panose="05000000000000000000" charset="0"/>
              <a:buChar char="Ø"/>
            </a:pPr>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B.</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每坐台前见玉容</a:t>
            </a:r>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今朝不与昨朝同。良人一夜出门宿</a:t>
            </a:r>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减却桃花一半红。</a:t>
            </a:r>
            <a:endPar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a:lnSpc>
                <a:spcPct val="100000"/>
              </a:lnSpc>
              <a:spcAft>
                <a:spcPct val="0"/>
              </a:spcAft>
              <a:buFont typeface="Wingdings" panose="05000000000000000000" charset="0"/>
              <a:buChar char="Ø"/>
            </a:pPr>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C.</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浅色桃花亚短墙</a:t>
            </a:r>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不因风送也闻香。凝情尽日君知否</a:t>
            </a:r>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还似红儿淡薄妆。</a:t>
            </a:r>
            <a:endPar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a:lnSpc>
                <a:spcPct val="100000"/>
              </a:lnSpc>
              <a:spcAft>
                <a:spcPct val="0"/>
              </a:spcAft>
              <a:buFont typeface="Wingdings" panose="05000000000000000000" charset="0"/>
              <a:buChar char="Ø"/>
            </a:pPr>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D.</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暮春三月日重三</a:t>
            </a:r>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春水桃花满禊潭。广乐逶迤天上下</a:t>
            </a:r>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仙舟摇衍镜中酣。</a:t>
            </a:r>
            <a:endPar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a:lnSpc>
                <a:spcPct val="100000"/>
              </a:lnSpc>
              <a:spcAft>
                <a:spcPct val="0"/>
              </a:spcAft>
              <a:buFont typeface="Wingdings" panose="05000000000000000000" charset="0"/>
              <a:buChar char="Ø"/>
            </a:pPr>
            <a:endParaRPr lang="zh-CN" altLang="en-US" sz="28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a:lnSpc>
                <a:spcPct val="100000"/>
              </a:lnSpc>
              <a:spcAft>
                <a:spcPct val="0"/>
              </a:spcAft>
              <a:buFont typeface="Wingdings" panose="05000000000000000000" charset="0"/>
              <a:buChar char="Ø"/>
            </a:pPr>
            <a:r>
              <a:rPr lang="zh-CN" altLang="en-US" sz="2800">
                <a:solidFill>
                  <a:schemeClr val="tx1"/>
                </a:solidFill>
              </a:rPr>
              <a:t>答案 </a:t>
            </a:r>
            <a:r>
              <a:rPr lang="en-US" altLang="zh-CN" sz="2800">
                <a:solidFill>
                  <a:schemeClr val="tx1"/>
                </a:solidFill>
              </a:rPr>
              <a:t>D  </a:t>
            </a:r>
            <a:endParaRPr lang="en-US" altLang="zh-CN" sz="2800">
              <a:solidFill>
                <a:schemeClr val="tx1"/>
              </a:solidFill>
            </a:endParaRPr>
          </a:p>
          <a:p>
            <a:pPr indent="-457200">
              <a:lnSpc>
                <a:spcPct val="100000"/>
              </a:lnSpc>
              <a:spcAft>
                <a:spcPct val="0"/>
              </a:spcAft>
              <a:buFont typeface="Wingdings" panose="05000000000000000000" charset="0"/>
              <a:buChar char="Ø"/>
            </a:pPr>
            <a:r>
              <a:rPr lang="zh-CN" altLang="en-US" sz="2800">
                <a:solidFill>
                  <a:schemeClr val="tx1"/>
                </a:solidFill>
              </a:rPr>
              <a:t>解析 本题考查考生正确使用常见的修辞手法的能力。</a:t>
            </a:r>
            <a:r>
              <a:rPr lang="en-US" altLang="zh-CN" sz="2800">
                <a:solidFill>
                  <a:schemeClr val="tx1"/>
                </a:solidFill>
              </a:rPr>
              <a:t>D </a:t>
            </a:r>
            <a:r>
              <a:rPr lang="zh-CN" altLang="en-US" sz="2800">
                <a:solidFill>
                  <a:schemeClr val="tx1"/>
                </a:solidFill>
              </a:rPr>
              <a:t>项“春水桃花”在此处没有比喻义</a:t>
            </a:r>
            <a:r>
              <a:rPr lang="en-US" altLang="zh-CN" sz="2800">
                <a:solidFill>
                  <a:schemeClr val="tx1"/>
                </a:solidFill>
              </a:rPr>
              <a:t>,</a:t>
            </a:r>
            <a:r>
              <a:rPr lang="zh-CN" altLang="en-US" sz="2800">
                <a:solidFill>
                  <a:schemeClr val="tx1"/>
                </a:solidFill>
              </a:rPr>
              <a:t>是</a:t>
            </a:r>
            <a:r>
              <a:rPr lang="zh-CN" altLang="en-US" sz="2800">
                <a:solidFill>
                  <a:srgbClr val="C00000"/>
                </a:solidFill>
              </a:rPr>
              <a:t>指自然界的桃花</a:t>
            </a:r>
            <a:r>
              <a:rPr lang="zh-CN" altLang="en-US" sz="2800">
                <a:solidFill>
                  <a:schemeClr val="tx1"/>
                </a:solidFill>
              </a:rPr>
              <a:t>。</a:t>
            </a:r>
            <a:endParaRPr lang="zh-CN" altLang="en-US" sz="2800">
              <a:solidFill>
                <a:schemeClr val="tx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4210">
                                            <p:txEl>
                                              <p:charRg st="4294967295" end="4294967295"/>
                                            </p:txEl>
                                          </p:spTgt>
                                        </p:tgtEl>
                                        <p:attrNameLst>
                                          <p:attrName>style.visibility</p:attrName>
                                        </p:attrNameLst>
                                      </p:cBhvr>
                                      <p:to>
                                        <p:strVal val="visible"/>
                                      </p:to>
                                    </p:set>
                                    <p:anim calcmode="lin" valueType="num">
                                      <p:cBhvr additive="base">
                                        <p:cTn id="7" dur="500" fill="hold"/>
                                        <p:tgtEl>
                                          <p:spTgt spid="94210">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4210">
                                            <p:txEl>
                                              <p:charRg st="4294967295" end="4294967295"/>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4210">
                                            <p:txEl>
                                              <p:charRg st="208" end="215"/>
                                            </p:txEl>
                                          </p:spTgt>
                                        </p:tgtEl>
                                        <p:attrNameLst>
                                          <p:attrName>style.visibility</p:attrName>
                                        </p:attrNameLst>
                                      </p:cBhvr>
                                      <p:to>
                                        <p:strVal val="visible"/>
                                      </p:to>
                                    </p:set>
                                    <p:anim calcmode="lin" valueType="num">
                                      <p:cBhvr additive="base">
                                        <p:cTn id="13" dur="500" fill="hold"/>
                                        <p:tgtEl>
                                          <p:spTgt spid="94210">
                                            <p:txEl>
                                              <p:charRg st="208" end="21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4210">
                                            <p:txEl>
                                              <p:charRg st="208" end="215"/>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94210">
                                            <p:txEl>
                                              <p:charRg st="215" end="267"/>
                                            </p:txEl>
                                          </p:spTgt>
                                        </p:tgtEl>
                                        <p:attrNameLst>
                                          <p:attrName>style.visibility</p:attrName>
                                        </p:attrNameLst>
                                      </p:cBhvr>
                                      <p:to>
                                        <p:strVal val="visible"/>
                                      </p:to>
                                    </p:set>
                                    <p:anim calcmode="lin" valueType="num">
                                      <p:cBhvr additive="base">
                                        <p:cTn id="17" dur="500" fill="hold"/>
                                        <p:tgtEl>
                                          <p:spTgt spid="94210">
                                            <p:txEl>
                                              <p:charRg st="215" end="267"/>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94210">
                                            <p:txEl>
                                              <p:charRg st="215" end="26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0" grpId="0" uiExpand="1" build="p"/>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2289" name="Picture 2" descr="sy_20091108143223942074"/>
          <p:cNvPicPr>
            <a:picLocks noChangeAspect="1"/>
          </p:cNvPicPr>
          <p:nvPr/>
        </p:nvPicPr>
        <p:blipFill>
          <a:blip r:embed="rId2">
            <a:lum bright="6000"/>
          </a:blip>
          <a:srcRect b="8647"/>
          <a:stretch>
            <a:fillRect/>
          </a:stretch>
        </p:blipFill>
        <p:spPr>
          <a:xfrm>
            <a:off x="8888095" y="4308475"/>
            <a:ext cx="3303905" cy="2549525"/>
          </a:xfrm>
          <a:prstGeom prst="rect">
            <a:avLst/>
          </a:prstGeom>
          <a:noFill/>
          <a:ln w="9525">
            <a:noFill/>
          </a:ln>
        </p:spPr>
      </p:pic>
      <p:sp>
        <p:nvSpPr>
          <p:cNvPr id="12290" name="Rectangle 3"/>
          <p:cNvSpPr/>
          <p:nvPr/>
        </p:nvSpPr>
        <p:spPr>
          <a:xfrm>
            <a:off x="393700" y="162560"/>
            <a:ext cx="11405235" cy="5631180"/>
          </a:xfrm>
          <a:prstGeom prst="rect">
            <a:avLst/>
          </a:prstGeom>
          <a:noFill/>
          <a:ln w="9525">
            <a:noFill/>
          </a:ln>
        </p:spPr>
        <p:txBody>
          <a:bodyPr wrap="square" anchor="t" anchorCtr="0">
            <a:spAutoFit/>
          </a:bodyPr>
          <a:lstStyle/>
          <a:p>
            <a:r>
              <a:rPr lang="en-US" altLang="zh-CN" sz="3600" b="1">
                <a:latin typeface="楷体_GB2312" pitchFamily="1" charset="-122"/>
                <a:ea typeface="楷体_GB2312" pitchFamily="1" charset="-122"/>
              </a:rPr>
              <a:t>3.</a:t>
            </a:r>
            <a:r>
              <a:rPr lang="zh-CN" altLang="zh-CN" sz="3600" b="1">
                <a:latin typeface="楷体_GB2312" pitchFamily="1" charset="-122"/>
                <a:ea typeface="楷体_GB2312" pitchFamily="1" charset="-122"/>
              </a:rPr>
              <a:t>阅读下文，完成文后题目。</a:t>
            </a:r>
            <a:r>
              <a:rPr lang="zh-CN" altLang="zh-CN" sz="3600">
                <a:latin typeface="楷体_GB2312" pitchFamily="1" charset="-122"/>
                <a:ea typeface="楷体_GB2312" pitchFamily="1" charset="-122"/>
              </a:rPr>
              <a:t> </a:t>
            </a:r>
            <a:endParaRPr lang="zh-CN" altLang="zh-CN" sz="3600">
              <a:latin typeface="楷体_GB2312" pitchFamily="1" charset="-122"/>
              <a:ea typeface="楷体_GB2312" pitchFamily="1" charset="-122"/>
            </a:endParaRPr>
          </a:p>
          <a:p>
            <a:r>
              <a:rPr lang="zh-CN" altLang="zh-CN" sz="3600">
                <a:latin typeface="楷体_GB2312" pitchFamily="1" charset="-122"/>
                <a:ea typeface="楷体_GB2312" pitchFamily="1" charset="-122"/>
              </a:rPr>
              <a:t>    </a:t>
            </a:r>
            <a:r>
              <a:rPr lang="zh-CN" altLang="zh-CN" sz="3600" b="1">
                <a:latin typeface="楷体_GB2312" pitchFamily="1" charset="-122"/>
                <a:ea typeface="楷体_GB2312" pitchFamily="1" charset="-122"/>
              </a:rPr>
              <a:t>教育者也要创造值得自己崇拜之创造理论和创造技术。活人的塑像和大理石的塑像有一点不同，①</a:t>
            </a:r>
            <a:r>
              <a:rPr lang="zh-CN" altLang="zh-CN" sz="3600" b="1" u="sng">
                <a:latin typeface="楷体_GB2312" pitchFamily="1" charset="-122"/>
                <a:ea typeface="楷体_GB2312" pitchFamily="1" charset="-122"/>
              </a:rPr>
              <a:t>刀法如果用得不对</a:t>
            </a:r>
            <a:r>
              <a:rPr lang="zh-CN" altLang="zh-CN" sz="3600" b="1">
                <a:latin typeface="楷体_GB2312" pitchFamily="1" charset="-122"/>
                <a:ea typeface="楷体_GB2312" pitchFamily="1" charset="-122"/>
              </a:rPr>
              <a:t>，②</a:t>
            </a:r>
            <a:r>
              <a:rPr lang="zh-CN" altLang="zh-CN" sz="3600" b="1" u="sng">
                <a:latin typeface="楷体_GB2312" pitchFamily="1" charset="-122"/>
                <a:ea typeface="楷体_GB2312" pitchFamily="1" charset="-122"/>
              </a:rPr>
              <a:t>可能万像同毁</a:t>
            </a:r>
            <a:r>
              <a:rPr lang="zh-CN" altLang="zh-CN" sz="3600" b="1">
                <a:latin typeface="楷体_GB2312" pitchFamily="1" charset="-122"/>
                <a:ea typeface="楷体_GB2312" pitchFamily="1" charset="-122"/>
              </a:rPr>
              <a:t>；刀法如果用得对，则一笔下去，③</a:t>
            </a:r>
            <a:r>
              <a:rPr lang="zh-CN" altLang="zh-CN" sz="3600" b="1" u="sng">
                <a:latin typeface="楷体_GB2312" pitchFamily="1" charset="-122"/>
                <a:ea typeface="楷体_GB2312" pitchFamily="1" charset="-122"/>
              </a:rPr>
              <a:t>万龙点睛</a:t>
            </a:r>
            <a:r>
              <a:rPr lang="zh-CN" altLang="zh-CN" sz="3600" b="1">
                <a:latin typeface="楷体_GB2312" pitchFamily="1" charset="-122"/>
                <a:ea typeface="楷体_GB2312" pitchFamily="1" charset="-122"/>
              </a:rPr>
              <a:t>。 </a:t>
            </a:r>
            <a:endParaRPr lang="zh-CN" altLang="zh-CN" sz="3600" b="1">
              <a:latin typeface="楷体_GB2312" pitchFamily="1" charset="-122"/>
              <a:ea typeface="楷体_GB2312" pitchFamily="1" charset="-122"/>
            </a:endParaRPr>
          </a:p>
          <a:p>
            <a:r>
              <a:rPr lang="zh-CN" altLang="zh-CN" sz="3600">
                <a:solidFill>
                  <a:srgbClr val="FF0000"/>
                </a:solidFill>
                <a:latin typeface="楷体_GB2312" pitchFamily="1" charset="-122"/>
                <a:ea typeface="楷体_GB2312" pitchFamily="1" charset="-122"/>
              </a:rPr>
              <a:t>   </a:t>
            </a:r>
            <a:r>
              <a:rPr lang="zh-CN" altLang="zh-CN" sz="3600" b="1">
                <a:solidFill>
                  <a:srgbClr val="FF0000"/>
                </a:solidFill>
                <a:latin typeface="楷体_GB2312" pitchFamily="1" charset="-122"/>
                <a:ea typeface="楷体_GB2312" pitchFamily="1" charset="-122"/>
              </a:rPr>
              <a:t>文中画线句中所用的几个比喻分别比喻什么？</a:t>
            </a:r>
            <a:endParaRPr lang="zh-CN" altLang="zh-CN" sz="3600" b="1">
              <a:solidFill>
                <a:srgbClr val="FF0000"/>
              </a:solidFill>
              <a:latin typeface="楷体_GB2312" pitchFamily="1" charset="-122"/>
              <a:ea typeface="楷体_GB2312" pitchFamily="1" charset="-122"/>
            </a:endParaRPr>
          </a:p>
          <a:p>
            <a:r>
              <a:rPr lang="zh-CN" altLang="zh-CN" sz="3600">
                <a:solidFill>
                  <a:srgbClr val="FF0000"/>
                </a:solidFill>
                <a:latin typeface="楷体_GB2312" pitchFamily="1" charset="-122"/>
                <a:ea typeface="楷体_GB2312" pitchFamily="1" charset="-122"/>
              </a:rPr>
              <a:t>   </a:t>
            </a:r>
            <a:r>
              <a:rPr lang="zh-CN" altLang="zh-CN" sz="3600" b="1">
                <a:solidFill>
                  <a:srgbClr val="FF0000"/>
                </a:solidFill>
                <a:latin typeface="楷体_GB2312" pitchFamily="1" charset="-122"/>
                <a:ea typeface="楷体_GB2312" pitchFamily="1" charset="-122"/>
              </a:rPr>
              <a:t>① </a:t>
            </a:r>
            <a:endParaRPr lang="zh-CN" altLang="zh-CN" sz="3600" b="1">
              <a:solidFill>
                <a:srgbClr val="FF0000"/>
              </a:solidFill>
              <a:latin typeface="楷体_GB2312" pitchFamily="1" charset="-122"/>
              <a:ea typeface="楷体_GB2312" pitchFamily="1" charset="-122"/>
            </a:endParaRPr>
          </a:p>
          <a:p>
            <a:r>
              <a:rPr lang="zh-CN" altLang="zh-CN" sz="3600" b="1">
                <a:solidFill>
                  <a:srgbClr val="FF0000"/>
                </a:solidFill>
                <a:latin typeface="楷体_GB2312" pitchFamily="1" charset="-122"/>
                <a:ea typeface="楷体_GB2312" pitchFamily="1" charset="-122"/>
              </a:rPr>
              <a:t>   ②</a:t>
            </a:r>
            <a:endParaRPr lang="zh-CN" altLang="zh-CN" sz="3600" b="1">
              <a:solidFill>
                <a:srgbClr val="FF0000"/>
              </a:solidFill>
              <a:latin typeface="楷体_GB2312" pitchFamily="1" charset="-122"/>
              <a:ea typeface="楷体_GB2312" pitchFamily="1" charset="-122"/>
            </a:endParaRPr>
          </a:p>
          <a:p>
            <a:r>
              <a:rPr lang="zh-CN" altLang="zh-CN" sz="3600" b="1">
                <a:solidFill>
                  <a:srgbClr val="FF0000"/>
                </a:solidFill>
                <a:latin typeface="楷体_GB2312" pitchFamily="1" charset="-122"/>
                <a:ea typeface="楷体_GB2312" pitchFamily="1" charset="-122"/>
              </a:rPr>
              <a:t>   ③</a:t>
            </a:r>
            <a:endParaRPr lang="zh-CN" altLang="zh-CN" sz="3600" b="1">
              <a:solidFill>
                <a:srgbClr val="FF0000"/>
              </a:solidFill>
              <a:latin typeface="楷体_GB2312" pitchFamily="1" charset="-122"/>
              <a:ea typeface="楷体_GB2312" pitchFamily="1" charset="-122"/>
            </a:endParaRPr>
          </a:p>
          <a:p>
            <a:endParaRPr lang="zh-CN" altLang="zh-CN" sz="3600">
              <a:solidFill>
                <a:srgbClr val="FF0000"/>
              </a:solidFill>
              <a:latin typeface="楷体_GB2312" pitchFamily="1" charset="-122"/>
              <a:ea typeface="楷体_GB2312" pitchFamily="1" charset="-122"/>
            </a:endParaRPr>
          </a:p>
        </p:txBody>
      </p:sp>
      <p:sp>
        <p:nvSpPr>
          <p:cNvPr id="13316" name="Rectangle 4"/>
          <p:cNvSpPr/>
          <p:nvPr/>
        </p:nvSpPr>
        <p:spPr>
          <a:xfrm>
            <a:off x="1692593" y="3389948"/>
            <a:ext cx="6264275" cy="521970"/>
          </a:xfrm>
          <a:prstGeom prst="rect">
            <a:avLst/>
          </a:prstGeom>
          <a:noFill/>
          <a:ln w="9525">
            <a:noFill/>
          </a:ln>
        </p:spPr>
        <p:txBody>
          <a:bodyPr anchor="t" anchorCtr="0">
            <a:spAutoFit/>
          </a:bodyPr>
          <a:lstStyle/>
          <a:p>
            <a:r>
              <a:rPr lang="zh-CN" altLang="zh-CN" sz="2800" b="1">
                <a:solidFill>
                  <a:srgbClr val="FF0000"/>
                </a:solidFill>
                <a:latin typeface="楷体_GB2312" pitchFamily="1" charset="-122"/>
                <a:ea typeface="楷体_GB2312" pitchFamily="1" charset="-122"/>
              </a:rPr>
              <a:t>“刀法”喻“教育方法”；</a:t>
            </a:r>
            <a:endParaRPr lang="zh-CN" altLang="zh-CN" sz="2800" b="1">
              <a:solidFill>
                <a:srgbClr val="FF0000"/>
              </a:solidFill>
              <a:latin typeface="楷体_GB2312" pitchFamily="1" charset="-122"/>
              <a:ea typeface="楷体_GB2312" pitchFamily="1" charset="-122"/>
            </a:endParaRPr>
          </a:p>
        </p:txBody>
      </p:sp>
      <p:sp>
        <p:nvSpPr>
          <p:cNvPr id="13317" name="Rectangle 5"/>
          <p:cNvSpPr/>
          <p:nvPr/>
        </p:nvSpPr>
        <p:spPr>
          <a:xfrm>
            <a:off x="1779905" y="3911918"/>
            <a:ext cx="4897438" cy="521970"/>
          </a:xfrm>
          <a:prstGeom prst="rect">
            <a:avLst/>
          </a:prstGeom>
          <a:solidFill>
            <a:schemeClr val="bg1">
              <a:alpha val="50195"/>
            </a:schemeClr>
          </a:solidFill>
          <a:ln w="9525">
            <a:noFill/>
          </a:ln>
        </p:spPr>
        <p:txBody>
          <a:bodyPr anchor="t" anchorCtr="0">
            <a:spAutoFit/>
          </a:bodyPr>
          <a:lstStyle/>
          <a:p>
            <a:r>
              <a:rPr lang="zh-CN" altLang="zh-CN" sz="2800" b="1">
                <a:solidFill>
                  <a:srgbClr val="FF0000"/>
                </a:solidFill>
                <a:latin typeface="楷体_GB2312" pitchFamily="1" charset="-122"/>
                <a:ea typeface="楷体_GB2312" pitchFamily="1" charset="-122"/>
              </a:rPr>
              <a:t>“万像”喻“众多教育对象”</a:t>
            </a:r>
            <a:endParaRPr lang="zh-CN" altLang="zh-CN" sz="2800" b="1">
              <a:solidFill>
                <a:srgbClr val="FF0000"/>
              </a:solidFill>
              <a:latin typeface="楷体_GB2312" pitchFamily="1" charset="-122"/>
              <a:ea typeface="楷体_GB2312" pitchFamily="1" charset="-122"/>
            </a:endParaRPr>
          </a:p>
        </p:txBody>
      </p:sp>
      <p:sp>
        <p:nvSpPr>
          <p:cNvPr id="13318" name="Rectangle 6"/>
          <p:cNvSpPr/>
          <p:nvPr/>
        </p:nvSpPr>
        <p:spPr>
          <a:xfrm>
            <a:off x="1580198" y="4538345"/>
            <a:ext cx="7739062" cy="521970"/>
          </a:xfrm>
          <a:prstGeom prst="rect">
            <a:avLst/>
          </a:prstGeom>
          <a:noFill/>
          <a:ln w="9525">
            <a:noFill/>
          </a:ln>
        </p:spPr>
        <p:txBody>
          <a:bodyPr anchor="t" anchorCtr="0">
            <a:spAutoFit/>
          </a:bodyPr>
          <a:lstStyle/>
          <a:p>
            <a:r>
              <a:rPr lang="zh-CN" altLang="zh-CN" sz="2800" b="1">
                <a:solidFill>
                  <a:srgbClr val="FF0000"/>
                </a:solidFill>
                <a:latin typeface="楷体_GB2312" pitchFamily="1" charset="-122"/>
                <a:ea typeface="楷体_GB2312" pitchFamily="1" charset="-122"/>
              </a:rPr>
              <a:t>“万龙点睛”喻“使众多教育对象成才”；</a:t>
            </a:r>
            <a:endParaRPr lang="zh-CN" altLang="zh-CN" sz="2800" b="1">
              <a:solidFill>
                <a:srgbClr val="FF0000"/>
              </a:solidFill>
              <a:latin typeface="楷体_GB2312" pitchFamily="1" charset="-122"/>
              <a:ea typeface="楷体_GB2312"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3316"/>
                                        </p:tgtEl>
                                        <p:attrNameLst>
                                          <p:attrName>style.visibility</p:attrName>
                                        </p:attrNameLst>
                                      </p:cBhvr>
                                      <p:to>
                                        <p:strVal val="visible"/>
                                      </p:to>
                                    </p:set>
                                    <p:animEffect transition="in" filter="slide(fromBottom)">
                                      <p:cBhvr>
                                        <p:cTn id="7" dur="500" fill="hold"/>
                                        <p:tgtEl>
                                          <p:spTgt spid="1331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3317"/>
                                        </p:tgtEl>
                                        <p:attrNameLst>
                                          <p:attrName>style.visibility</p:attrName>
                                        </p:attrNameLst>
                                      </p:cBhvr>
                                      <p:to>
                                        <p:strVal val="visible"/>
                                      </p:to>
                                    </p:set>
                                    <p:animEffect transition="in" filter="slide(fromBottom)">
                                      <p:cBhvr>
                                        <p:cTn id="12" dur="500" fill="hold"/>
                                        <p:tgtEl>
                                          <p:spTgt spid="1331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3318"/>
                                        </p:tgtEl>
                                        <p:attrNameLst>
                                          <p:attrName>style.visibility</p:attrName>
                                        </p:attrNameLst>
                                      </p:cBhvr>
                                      <p:to>
                                        <p:strVal val="visible"/>
                                      </p:to>
                                    </p:set>
                                    <p:anim calcmode="lin" valueType="num">
                                      <p:cBhvr additive="base">
                                        <p:cTn id="17" dur="500" fill="hold"/>
                                        <p:tgtEl>
                                          <p:spTgt spid="13318"/>
                                        </p:tgtEl>
                                        <p:attrNameLst>
                                          <p:attrName>ppt_x</p:attrName>
                                        </p:attrNameLst>
                                      </p:cBhvr>
                                      <p:tavLst>
                                        <p:tav tm="0">
                                          <p:val>
                                            <p:strVal val="#ppt_x"/>
                                          </p:val>
                                        </p:tav>
                                        <p:tav tm="100000">
                                          <p:val>
                                            <p:strVal val="#ppt_x"/>
                                          </p:val>
                                        </p:tav>
                                      </p:tavLst>
                                    </p:anim>
                                    <p:anim calcmode="lin" valueType="num">
                                      <p:cBhvr additive="base">
                                        <p:cTn id="18" dur="500" fill="hold"/>
                                        <p:tgtEl>
                                          <p:spTgt spid="133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p:bldP spid="13317" grpId="0"/>
      <p:bldP spid="13318"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71500" y="516890"/>
            <a:ext cx="11005820" cy="5732780"/>
          </a:xfrm>
        </p:spPr>
        <p:txBody>
          <a:bodyPr/>
          <a:lstStyle/>
          <a:p>
            <a:pPr>
              <a:buFont typeface="Wingdings" panose="05000000000000000000" charset="0"/>
              <a:buChar char="Ø"/>
            </a:pPr>
            <a:r>
              <a:rPr lang="en-US" altLang="zh-CN" sz="2800">
                <a:solidFill>
                  <a:schemeClr val="tx1"/>
                </a:solidFill>
              </a:rPr>
              <a:t>4</a:t>
            </a:r>
            <a:r>
              <a:rPr lang="zh-CN" altLang="en-US" sz="2800">
                <a:solidFill>
                  <a:schemeClr val="tx1"/>
                </a:solidFill>
              </a:rPr>
              <a:t>.下列句子中运用比喻修辞的一项是(   )</a:t>
            </a:r>
            <a:endParaRPr lang="zh-CN" altLang="en-US" sz="2800">
              <a:solidFill>
                <a:schemeClr val="tx1"/>
              </a:solidFill>
            </a:endParaRPr>
          </a:p>
          <a:p>
            <a:pPr>
              <a:buFont typeface="Wingdings" panose="05000000000000000000" charset="0"/>
              <a:buChar char="Ø"/>
            </a:pPr>
            <a:r>
              <a:rPr lang="zh-CN" altLang="en-US" sz="2800">
                <a:solidFill>
                  <a:schemeClr val="tx1"/>
                </a:solidFill>
              </a:rPr>
              <a:t>A.这时,具有惰性的传统,只会被斥为阻碍趋时的包袱。</a:t>
            </a:r>
            <a:endParaRPr lang="zh-CN" altLang="en-US" sz="2800">
              <a:solidFill>
                <a:schemeClr val="tx1"/>
              </a:solidFill>
            </a:endParaRPr>
          </a:p>
          <a:p>
            <a:pPr>
              <a:buFont typeface="Wingdings" panose="05000000000000000000" charset="0"/>
              <a:buChar char="Ø"/>
            </a:pPr>
            <a:r>
              <a:rPr lang="zh-CN" altLang="en-US" sz="2800">
                <a:solidFill>
                  <a:schemeClr val="tx1"/>
                </a:solidFill>
              </a:rPr>
              <a:t>B.只有他的蓝灰眼睛含蓄着朴实严肃的分度,好像在迷恋着理想。</a:t>
            </a:r>
            <a:endParaRPr lang="zh-CN" altLang="en-US" sz="2800">
              <a:solidFill>
                <a:schemeClr val="tx1"/>
              </a:solidFill>
            </a:endParaRPr>
          </a:p>
          <a:p>
            <a:pPr>
              <a:buFont typeface="Wingdings" panose="05000000000000000000" charset="0"/>
              <a:buChar char="Ø"/>
            </a:pPr>
            <a:r>
              <a:rPr lang="zh-CN" altLang="en-US" sz="2800">
                <a:solidFill>
                  <a:schemeClr val="tx1"/>
                </a:solidFill>
              </a:rPr>
              <a:t>C.已到了春季,这些日子还像寒冬时一样冷得厉害。</a:t>
            </a:r>
            <a:endParaRPr lang="zh-CN" altLang="en-US" sz="2800">
              <a:solidFill>
                <a:schemeClr val="tx1"/>
              </a:solidFill>
            </a:endParaRPr>
          </a:p>
          <a:p>
            <a:pPr>
              <a:buFont typeface="Wingdings" panose="05000000000000000000" charset="0"/>
              <a:buChar char="Ø"/>
            </a:pPr>
            <a:r>
              <a:rPr lang="zh-CN" altLang="en-US" sz="2800">
                <a:solidFill>
                  <a:schemeClr val="tx1"/>
                </a:solidFill>
              </a:rPr>
              <a:t>D. 远远地看见一座椭圆型建筑,像是体育馆。</a:t>
            </a:r>
            <a:endParaRPr lang="zh-CN" altLang="en-US" sz="2800">
              <a:solidFill>
                <a:schemeClr val="tx1"/>
              </a:solidFill>
            </a:endParaRPr>
          </a:p>
        </p:txBody>
      </p:sp>
      <p:sp>
        <p:nvSpPr>
          <p:cNvPr id="4" name="文本框 3"/>
          <p:cNvSpPr txBox="1"/>
          <p:nvPr/>
        </p:nvSpPr>
        <p:spPr>
          <a:xfrm>
            <a:off x="723900" y="4490085"/>
            <a:ext cx="7419975" cy="1076325"/>
          </a:xfrm>
          <a:prstGeom prst="rect">
            <a:avLst/>
          </a:prstGeom>
          <a:noFill/>
        </p:spPr>
        <p:txBody>
          <a:bodyPr wrap="square" rtlCol="0">
            <a:spAutoFit/>
          </a:bodyPr>
          <a:lstStyle/>
          <a:p>
            <a:r>
              <a:rPr lang="zh-CN" altLang="en-US" sz="3200">
                <a:solidFill>
                  <a:srgbClr val="C00000"/>
                </a:solidFill>
              </a:rPr>
              <a:t>【答案】A</a:t>
            </a:r>
            <a:endParaRPr lang="zh-CN" altLang="en-US" sz="3200">
              <a:solidFill>
                <a:srgbClr val="C00000"/>
              </a:solidFill>
            </a:endParaRPr>
          </a:p>
          <a:p>
            <a:r>
              <a:rPr lang="en-US" altLang="zh-CN" sz="3200">
                <a:solidFill>
                  <a:srgbClr val="C00000"/>
                </a:solidFill>
              </a:rPr>
              <a:t>B</a:t>
            </a:r>
            <a:r>
              <a:rPr lang="zh-CN" altLang="en-US" sz="3200">
                <a:solidFill>
                  <a:srgbClr val="C00000"/>
                </a:solidFill>
              </a:rPr>
              <a:t>表联想；</a:t>
            </a:r>
            <a:r>
              <a:rPr lang="en-US" altLang="zh-CN" sz="3200">
                <a:solidFill>
                  <a:srgbClr val="C00000"/>
                </a:solidFill>
              </a:rPr>
              <a:t>C</a:t>
            </a:r>
            <a:r>
              <a:rPr lang="zh-CN" altLang="en-US" sz="3200">
                <a:solidFill>
                  <a:srgbClr val="C00000"/>
                </a:solidFill>
              </a:rPr>
              <a:t>表比较</a:t>
            </a:r>
            <a:r>
              <a:rPr lang="en-US" altLang="zh-CN" sz="3200">
                <a:solidFill>
                  <a:srgbClr val="C00000"/>
                </a:solidFill>
              </a:rPr>
              <a:t>;D</a:t>
            </a:r>
            <a:r>
              <a:rPr lang="zh-CN" altLang="en-US" sz="3200">
                <a:solidFill>
                  <a:srgbClr val="C00000"/>
                </a:solidFill>
              </a:rPr>
              <a:t>表推测</a:t>
            </a:r>
            <a:endParaRPr lang="zh-CN" altLang="en-US" sz="3200">
              <a:solidFill>
                <a:srgbClr val="C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28955" y="254635"/>
            <a:ext cx="11005820" cy="5732780"/>
          </a:xfrm>
        </p:spPr>
        <p:txBody>
          <a:bodyPr/>
          <a:lstStyle/>
          <a:p>
            <a:pPr>
              <a:buFont typeface="Wingdings" panose="05000000000000000000" charset="0"/>
              <a:buChar char="Ø"/>
            </a:pPr>
            <a:r>
              <a:rPr lang="en-US" sz="2800">
                <a:solidFill>
                  <a:schemeClr val="tx1"/>
                </a:solidFill>
              </a:rPr>
              <a:t>5</a:t>
            </a:r>
            <a:r>
              <a:rPr sz="2800">
                <a:solidFill>
                  <a:schemeClr val="tx1"/>
                </a:solidFill>
              </a:rPr>
              <a:t>.下列各句中,没有使用比喻修辞方法的一项是(   )</a:t>
            </a:r>
            <a:endParaRPr sz="2800">
              <a:solidFill>
                <a:schemeClr val="tx1"/>
              </a:solidFill>
            </a:endParaRPr>
          </a:p>
          <a:p>
            <a:pPr marL="0">
              <a:lnSpc>
                <a:spcPts val="3860"/>
              </a:lnSpc>
              <a:spcAft>
                <a:spcPct val="0"/>
              </a:spcAft>
              <a:buFont typeface="Wingdings" panose="05000000000000000000" charset="0"/>
              <a:buChar char="Ø"/>
            </a:pPr>
            <a:r>
              <a:rPr sz="2800">
                <a:solidFill>
                  <a:schemeClr val="tx1"/>
                </a:solidFill>
                <a:latin typeface="楷体" panose="02010609060101010101" pitchFamily="49" charset="-122"/>
                <a:ea typeface="楷体" panose="02010609060101010101" pitchFamily="49" charset="-122"/>
                <a:cs typeface="楷体" panose="02010609060101010101" pitchFamily="49" charset="-122"/>
              </a:rPr>
              <a:t>A.石榴像一个球状的小口花瓶,皮是黄褐色的,剥开皮一看,一粒粒晶莹透明的果实排得整整齐齐。</a:t>
            </a:r>
            <a:endParaRPr sz="28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marL="0">
              <a:lnSpc>
                <a:spcPts val="3860"/>
              </a:lnSpc>
              <a:spcAft>
                <a:spcPct val="0"/>
              </a:spcAft>
              <a:buFont typeface="Wingdings" panose="05000000000000000000" charset="0"/>
              <a:buChar char="Ø"/>
            </a:pPr>
            <a:r>
              <a:rPr sz="2800">
                <a:solidFill>
                  <a:schemeClr val="tx1"/>
                </a:solidFill>
                <a:latin typeface="楷体" panose="02010609060101010101" pitchFamily="49" charset="-122"/>
                <a:ea typeface="楷体" panose="02010609060101010101" pitchFamily="49" charset="-122"/>
                <a:cs typeface="楷体" panose="02010609060101010101" pitchFamily="49" charset="-122"/>
              </a:rPr>
              <a:t>B.何等动人的一页又一页篇章!这是人类思维的花朵。</a:t>
            </a:r>
            <a:endParaRPr sz="28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marL="0">
              <a:lnSpc>
                <a:spcPts val="3860"/>
              </a:lnSpc>
              <a:spcAft>
                <a:spcPct val="0"/>
              </a:spcAft>
              <a:buFont typeface="Wingdings" panose="05000000000000000000" charset="0"/>
              <a:buChar char="Ø"/>
            </a:pPr>
            <a:r>
              <a:rPr sz="2800">
                <a:solidFill>
                  <a:schemeClr val="tx1"/>
                </a:solidFill>
                <a:latin typeface="楷体" panose="02010609060101010101" pitchFamily="49" charset="-122"/>
                <a:ea typeface="楷体" panose="02010609060101010101" pitchFamily="49" charset="-122"/>
                <a:cs typeface="楷体" panose="02010609060101010101" pitchFamily="49" charset="-122"/>
              </a:rPr>
              <a:t>C.他有一个大鼻子,但眉眼并未让鼻子挤去,鼻尖上生了几个酒刺,像未熟的草莓。</a:t>
            </a:r>
            <a:endParaRPr sz="28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marL="0">
              <a:lnSpc>
                <a:spcPts val="3860"/>
              </a:lnSpc>
              <a:spcAft>
                <a:spcPct val="0"/>
              </a:spcAft>
              <a:buFont typeface="Wingdings" panose="05000000000000000000" charset="0"/>
              <a:buChar char="Ø"/>
            </a:pPr>
            <a:r>
              <a:rPr sz="2800">
                <a:solidFill>
                  <a:schemeClr val="tx1"/>
                </a:solidFill>
                <a:latin typeface="楷体" panose="02010609060101010101" pitchFamily="49" charset="-122"/>
                <a:ea typeface="楷体" panose="02010609060101010101" pitchFamily="49" charset="-122"/>
                <a:cs typeface="楷体" panose="02010609060101010101" pitchFamily="49" charset="-122"/>
              </a:rPr>
              <a:t>D.那记录的女生涨红了脸停笔不写,仿佛听了他最后的一句,自己就当众受到了侮辱。</a:t>
            </a:r>
            <a:endParaRPr sz="280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4" name="文本框 3"/>
          <p:cNvSpPr txBox="1"/>
          <p:nvPr/>
        </p:nvSpPr>
        <p:spPr>
          <a:xfrm>
            <a:off x="120650" y="4627245"/>
            <a:ext cx="11951335" cy="1814830"/>
          </a:xfrm>
          <a:prstGeom prst="rect">
            <a:avLst/>
          </a:prstGeom>
          <a:noFill/>
        </p:spPr>
        <p:txBody>
          <a:bodyPr wrap="square" rtlCol="0">
            <a:spAutoFit/>
          </a:bodyPr>
          <a:lstStyle/>
          <a:p>
            <a:r>
              <a:rPr lang="zh-CN" altLang="en-US" sz="2800">
                <a:solidFill>
                  <a:srgbClr val="C00000"/>
                </a:solidFill>
              </a:rPr>
              <a:t>答案：D</a:t>
            </a:r>
            <a:endParaRPr lang="zh-CN" altLang="en-US" sz="2800">
              <a:solidFill>
                <a:srgbClr val="C00000"/>
              </a:solidFill>
            </a:endParaRPr>
          </a:p>
          <a:p>
            <a:r>
              <a:rPr lang="zh-CN" altLang="en-US" sz="2800">
                <a:solidFill>
                  <a:srgbClr val="C00000"/>
                </a:solidFill>
              </a:rPr>
              <a:t>解析：本题考查正确运用常见的修辞方法的能力。A项,将石榴比作“小口花瓶”。B项,将篇章比作“人类思维的花朵”。C项,将长酒刺的鼻子比作“未熟的草莓”。D项,没有运用修辞方法,句中的“仿佛”表示猜测。</a:t>
            </a:r>
            <a:endParaRPr lang="zh-CN" altLang="en-US" sz="2800">
              <a:solidFill>
                <a:srgbClr val="C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28955" y="254635"/>
            <a:ext cx="11005820" cy="5732780"/>
          </a:xfrm>
        </p:spPr>
        <p:txBody>
          <a:bodyPr>
            <a:normAutofit lnSpcReduction="20000"/>
          </a:bodyPr>
          <a:lstStyle/>
          <a:p>
            <a:pPr>
              <a:buFont typeface="Wingdings" panose="05000000000000000000" charset="0"/>
              <a:buChar char="Ø"/>
            </a:pPr>
            <a:r>
              <a:rPr lang="en-US" sz="2800">
                <a:solidFill>
                  <a:schemeClr val="tx1"/>
                </a:solidFill>
              </a:rPr>
              <a:t>6</a:t>
            </a:r>
            <a:r>
              <a:rPr sz="2800">
                <a:solidFill>
                  <a:schemeClr val="tx1"/>
                </a:solidFill>
              </a:rPr>
              <a:t>．下列各句中，没有使用比喻手法的一项是(　　)</a:t>
            </a:r>
            <a:endParaRPr sz="2800">
              <a:solidFill>
                <a:schemeClr val="tx1"/>
              </a:solidFill>
            </a:endParaRPr>
          </a:p>
          <a:p>
            <a:pPr>
              <a:buFont typeface="Wingdings" panose="05000000000000000000" charset="0"/>
              <a:buChar char="Ø"/>
            </a:pPr>
            <a:r>
              <a:rPr sz="2800">
                <a:solidFill>
                  <a:schemeClr val="tx1"/>
                </a:solidFill>
                <a:latin typeface="楷体" panose="02010609060101010101" pitchFamily="49" charset="-122"/>
                <a:ea typeface="楷体" panose="02010609060101010101" pitchFamily="49" charset="-122"/>
                <a:cs typeface="楷体" panose="02010609060101010101" pitchFamily="49" charset="-122"/>
              </a:rPr>
              <a:t>A．地球上的生灵中，唯有人会微笑，群体的微笑构筑和平，他人的微笑增进理解，自我的微笑则是心灵的净化剂。</a:t>
            </a:r>
            <a:endParaRPr sz="28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a:buFont typeface="Wingdings" panose="05000000000000000000" charset="0"/>
              <a:buChar char="Ø"/>
            </a:pPr>
            <a:r>
              <a:rPr sz="2800">
                <a:solidFill>
                  <a:schemeClr val="tx1"/>
                </a:solidFill>
                <a:latin typeface="楷体" panose="02010609060101010101" pitchFamily="49" charset="-122"/>
                <a:ea typeface="楷体" panose="02010609060101010101" pitchFamily="49" charset="-122"/>
                <a:cs typeface="楷体" panose="02010609060101010101" pitchFamily="49" charset="-122"/>
              </a:rPr>
              <a:t>B．爱就是火，火总是光明的，不管那熊熊燃烧的是煤块还是木材，是大树还是小草，只要是火，就闪耀着同样的光辉。</a:t>
            </a:r>
            <a:endParaRPr sz="28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a:buFont typeface="Wingdings" panose="05000000000000000000" charset="0"/>
              <a:buChar char="Ø"/>
            </a:pPr>
            <a:r>
              <a:rPr sz="2800">
                <a:solidFill>
                  <a:schemeClr val="tx1"/>
                </a:solidFill>
                <a:latin typeface="楷体" panose="02010609060101010101" pitchFamily="49" charset="-122"/>
                <a:ea typeface="楷体" panose="02010609060101010101" pitchFamily="49" charset="-122"/>
                <a:cs typeface="楷体" panose="02010609060101010101" pitchFamily="49" charset="-122"/>
              </a:rPr>
              <a:t>C．人生的刺，就在这里，留恋着不肯走的，偏是你所不留恋的东西。矛盾是智慧的代价，这是人生对于人生观开的玩笑。</a:t>
            </a:r>
            <a:endParaRPr sz="28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a:buFont typeface="Wingdings" panose="05000000000000000000" charset="0"/>
              <a:buChar char="Ø"/>
            </a:pPr>
            <a:r>
              <a:rPr sz="2800">
                <a:solidFill>
                  <a:schemeClr val="tx1"/>
                </a:solidFill>
                <a:latin typeface="楷体" panose="02010609060101010101" pitchFamily="49" charset="-122"/>
                <a:ea typeface="楷体" panose="02010609060101010101" pitchFamily="49" charset="-122"/>
                <a:cs typeface="楷体" panose="02010609060101010101" pitchFamily="49" charset="-122"/>
              </a:rPr>
              <a:t>D．庄严的教堂里，一束不很明亮的光线从彩色玻璃窗透了进来，沉重的钟声好像震慑了我的心灵，我感到了自己的渺小。</a:t>
            </a:r>
            <a:endParaRPr sz="28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a:buFont typeface="Wingdings" panose="05000000000000000000" charset="0"/>
              <a:buChar char="Ø"/>
            </a:pPr>
            <a:endParaRPr sz="280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4" name="文本框 3"/>
          <p:cNvSpPr txBox="1"/>
          <p:nvPr/>
        </p:nvSpPr>
        <p:spPr>
          <a:xfrm>
            <a:off x="320675" y="5465445"/>
            <a:ext cx="8466455" cy="521970"/>
          </a:xfrm>
          <a:prstGeom prst="rect">
            <a:avLst/>
          </a:prstGeom>
          <a:noFill/>
        </p:spPr>
        <p:txBody>
          <a:bodyPr wrap="square" rtlCol="0">
            <a:spAutoFit/>
          </a:bodyPr>
          <a:lstStyle/>
          <a:p>
            <a:pPr>
              <a:buFont typeface="Wingdings" panose="05000000000000000000" charset="0"/>
              <a:buChar char="Ø"/>
            </a:pPr>
            <a:r>
              <a:rPr sz="2800">
                <a:solidFill>
                  <a:srgbClr val="C00000"/>
                </a:solidFill>
                <a:sym typeface="+mn-ea"/>
              </a:rPr>
              <a:t>D　[D项，“好像”不是比喻。]</a:t>
            </a:r>
            <a:endParaRPr lang="zh-CN" altLang="en-US" sz="2800">
              <a:solidFill>
                <a:srgbClr val="C00000"/>
              </a:solidFill>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20650" y="79375"/>
            <a:ext cx="12072620" cy="5732780"/>
          </a:xfrm>
        </p:spPr>
        <p:txBody>
          <a:bodyPr>
            <a:normAutofit/>
          </a:bodyPr>
          <a:lstStyle/>
          <a:p>
            <a:pPr>
              <a:buFont typeface="Wingdings" panose="05000000000000000000" charset="0"/>
              <a:buChar char="Ø"/>
            </a:pPr>
            <a:r>
              <a:rPr lang="en-US" sz="2800">
                <a:solidFill>
                  <a:schemeClr val="tx1"/>
                </a:solidFill>
              </a:rPr>
              <a:t>7</a:t>
            </a:r>
            <a:r>
              <a:rPr lang="zh-CN" altLang="en-US" sz="2800">
                <a:solidFill>
                  <a:schemeClr val="tx1"/>
                </a:solidFill>
              </a:rPr>
              <a:t>、</a:t>
            </a:r>
            <a:r>
              <a:rPr sz="2800">
                <a:solidFill>
                  <a:schemeClr val="tx1"/>
                </a:solidFill>
              </a:rPr>
              <a:t>(2017·江苏卷)下列句子中，没有使用比喻手法的一项是(　　)</a:t>
            </a:r>
            <a:endParaRPr sz="2800">
              <a:solidFill>
                <a:schemeClr val="tx1"/>
              </a:solidFill>
            </a:endParaRPr>
          </a:p>
          <a:p>
            <a:pPr marL="0">
              <a:lnSpc>
                <a:spcPts val="3700"/>
              </a:lnSpc>
              <a:spcAft>
                <a:spcPct val="0"/>
              </a:spcAft>
              <a:buFont typeface="Wingdings" panose="05000000000000000000" charset="0"/>
              <a:buChar char="Ø"/>
            </a:pPr>
            <a:r>
              <a:rPr sz="2800">
                <a:solidFill>
                  <a:schemeClr val="tx1"/>
                </a:solidFill>
                <a:latin typeface="楷体" panose="02010609060101010101" pitchFamily="49" charset="-122"/>
                <a:ea typeface="楷体" panose="02010609060101010101" pitchFamily="49" charset="-122"/>
                <a:cs typeface="楷体" panose="02010609060101010101" pitchFamily="49" charset="-122"/>
              </a:rPr>
              <a:t>A．“一带一路”是我国为推动经济全球化而提出的一项互利共赢的倡议，它已成为推动全球经济转型升级、走出衰退困境的新引擎。</a:t>
            </a:r>
            <a:endParaRPr sz="28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marL="0">
              <a:lnSpc>
                <a:spcPts val="3700"/>
              </a:lnSpc>
              <a:spcAft>
                <a:spcPct val="0"/>
              </a:spcAft>
              <a:buFont typeface="Wingdings" panose="05000000000000000000" charset="0"/>
              <a:buChar char="Ø"/>
            </a:pPr>
            <a:r>
              <a:rPr sz="2800">
                <a:solidFill>
                  <a:schemeClr val="tx1"/>
                </a:solidFill>
                <a:latin typeface="楷体" panose="02010609060101010101" pitchFamily="49" charset="-122"/>
                <a:ea typeface="楷体" panose="02010609060101010101" pitchFamily="49" charset="-122"/>
                <a:cs typeface="楷体" panose="02010609060101010101" pitchFamily="49" charset="-122"/>
              </a:rPr>
              <a:t>B．气象部门预计，随着暖湿气流增强，我省明天会迎来一场及时雨，空气中污染物浓度将快速下降，人们的舒适度会大幅度提升。</a:t>
            </a:r>
            <a:endParaRPr sz="28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marL="0">
              <a:lnSpc>
                <a:spcPts val="3700"/>
              </a:lnSpc>
              <a:spcAft>
                <a:spcPct val="0"/>
              </a:spcAft>
              <a:buFont typeface="Wingdings" panose="05000000000000000000" charset="0"/>
              <a:buChar char="Ø"/>
            </a:pPr>
            <a:r>
              <a:rPr sz="2800">
                <a:solidFill>
                  <a:schemeClr val="tx1"/>
                </a:solidFill>
                <a:latin typeface="楷体" panose="02010609060101010101" pitchFamily="49" charset="-122"/>
                <a:ea typeface="楷体" panose="02010609060101010101" pitchFamily="49" charset="-122"/>
                <a:cs typeface="楷体" panose="02010609060101010101" pitchFamily="49" charset="-122"/>
              </a:rPr>
              <a:t>C．一种突如其来的网络病毒洪水猛兽般地袭击全球，导致150多个国家受灾，我国也有近3万家机构的计算机受到影响。</a:t>
            </a:r>
            <a:endParaRPr sz="28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marL="0">
              <a:lnSpc>
                <a:spcPts val="3700"/>
              </a:lnSpc>
              <a:spcAft>
                <a:spcPct val="0"/>
              </a:spcAft>
              <a:buFont typeface="Wingdings" panose="05000000000000000000" charset="0"/>
              <a:buChar char="Ø"/>
            </a:pPr>
            <a:r>
              <a:rPr sz="2800">
                <a:solidFill>
                  <a:schemeClr val="tx1"/>
                </a:solidFill>
                <a:latin typeface="楷体" panose="02010609060101010101" pitchFamily="49" charset="-122"/>
                <a:ea typeface="楷体" panose="02010609060101010101" pitchFamily="49" charset="-122"/>
                <a:cs typeface="楷体" panose="02010609060101010101" pitchFamily="49" charset="-122"/>
              </a:rPr>
              <a:t>D．我国企业在参与发展中国家的基础设施建设过程中，主动强化环保意识，积极承担社会责任，带动了东道国在观念上弯道超车。</a:t>
            </a:r>
            <a:endParaRPr sz="28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marL="0">
              <a:lnSpc>
                <a:spcPts val="3700"/>
              </a:lnSpc>
              <a:spcAft>
                <a:spcPct val="0"/>
              </a:spcAft>
              <a:buFont typeface="Wingdings" panose="05000000000000000000" charset="0"/>
              <a:buChar char="Ø"/>
            </a:pPr>
            <a:endParaRPr sz="280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4" name="文本框 3"/>
          <p:cNvSpPr txBox="1"/>
          <p:nvPr/>
        </p:nvSpPr>
        <p:spPr>
          <a:xfrm>
            <a:off x="120650" y="4627245"/>
            <a:ext cx="11951335" cy="2245360"/>
          </a:xfrm>
          <a:prstGeom prst="rect">
            <a:avLst/>
          </a:prstGeom>
          <a:noFill/>
        </p:spPr>
        <p:txBody>
          <a:bodyPr wrap="square" rtlCol="0">
            <a:spAutoFit/>
          </a:bodyPr>
          <a:lstStyle/>
          <a:p>
            <a:pPr>
              <a:buFont typeface="Wingdings" panose="05000000000000000000" charset="0"/>
              <a:buChar char="Ø"/>
            </a:pPr>
            <a:r>
              <a:rPr sz="28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B　[本题考查正确使用常见的修辞手法。A项，暗喻，引擎是发动机的核心部分，习惯上也常用引擎指发动机，它是整个汽车的动力源泉，这里比喻“一带一路”对全球经济的推动作用。C项，明喻，把“网络病毒”比喻为“洪水猛兽”。D项，借喻，弯道超车本是赛车运动中的一个常见术语，意思是利用弯道超越对方，句中借来比喻在观念上超越。]</a:t>
            </a:r>
            <a:endParaRPr lang="zh-CN" altLang="en-US" sz="2800">
              <a:solidFill>
                <a:srgbClr val="C0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097" name="Picture 2" descr="6051600_164141755000_2"/>
          <p:cNvPicPr>
            <a:picLocks noChangeAspect="1"/>
          </p:cNvPicPr>
          <p:nvPr/>
        </p:nvPicPr>
        <p:blipFill>
          <a:blip r:embed="rId2">
            <a:lum bright="6000"/>
          </a:blip>
          <a:srcRect l="9271" r="9230" b="21924"/>
          <a:stretch>
            <a:fillRect/>
          </a:stretch>
        </p:blipFill>
        <p:spPr>
          <a:xfrm>
            <a:off x="8276590" y="0"/>
            <a:ext cx="3168650" cy="1881505"/>
          </a:xfrm>
          <a:prstGeom prst="rect">
            <a:avLst/>
          </a:prstGeom>
          <a:noFill/>
          <a:ln w="9525">
            <a:noFill/>
          </a:ln>
        </p:spPr>
      </p:pic>
      <p:sp>
        <p:nvSpPr>
          <p:cNvPr id="4098" name="Text Box 3"/>
          <p:cNvSpPr/>
          <p:nvPr/>
        </p:nvSpPr>
        <p:spPr>
          <a:xfrm>
            <a:off x="297180" y="1881505"/>
            <a:ext cx="11597640" cy="5015865"/>
          </a:xfrm>
          <a:prstGeom prst="rect">
            <a:avLst/>
          </a:prstGeom>
          <a:noFill/>
          <a:ln w="9525" cap="flat" cmpd="sng">
            <a:solidFill>
              <a:srgbClr val="003366"/>
            </a:solidFill>
            <a:prstDash val="solid"/>
            <a:miter/>
            <a:headEnd type="none" w="med" len="med"/>
            <a:tailEnd type="none" w="med" len="med"/>
          </a:ln>
          <a:extLst>
            <a:ext uri="{909E8E84-426E-40DD-AFC4-6F175D3DCCD1}">
              <a14:hiddenFill xmlns:a14="http://schemas.microsoft.com/office/drawing/2010/main">
                <a:solidFill>
                  <a:schemeClr val="bg1">
                    <a:alpha val="79999"/>
                  </a:schemeClr>
                </a:solidFill>
              </a14:hiddenFill>
            </a:ext>
          </a:extLst>
        </p:spPr>
        <p:txBody>
          <a:bodyPr wrap="square" anchor="t" anchorCtr="0">
            <a:spAutoFit/>
          </a:bodyPr>
          <a:lstStyle/>
          <a:p>
            <a:r>
              <a:rPr lang="zh-CN" altLang="en-US" sz="3200" b="1">
                <a:latin typeface="楷体_GB2312" pitchFamily="1" charset="-122"/>
                <a:ea typeface="楷体_GB2312" pitchFamily="1" charset="-122"/>
              </a:rPr>
              <a:t>    4．抱行政野心的人最靠不住，捧他上了台，自己未必有多大好处；仿佛洋车夫辛辛苦苦把坐车人拉到了饭店，依然拖着空车子吃西风，别想跟他进去吃。</a:t>
            </a:r>
            <a:endParaRPr lang="zh-CN" altLang="en-US" sz="3200" b="1">
              <a:latin typeface="楷体_GB2312" pitchFamily="1" charset="-122"/>
              <a:ea typeface="楷体_GB2312" pitchFamily="1" charset="-122"/>
            </a:endParaRPr>
          </a:p>
          <a:p>
            <a:r>
              <a:rPr lang="zh-CN" altLang="en-US" sz="3200" b="1">
                <a:latin typeface="楷体_GB2312" pitchFamily="1" charset="-122"/>
                <a:ea typeface="楷体_GB2312" pitchFamily="1" charset="-122"/>
              </a:rPr>
              <a:t>　　</a:t>
            </a:r>
            <a:endParaRPr lang="zh-CN" altLang="en-US" sz="3200" b="1">
              <a:latin typeface="楷体_GB2312" pitchFamily="1" charset="-122"/>
              <a:ea typeface="楷体_GB2312" pitchFamily="1" charset="-122"/>
            </a:endParaRPr>
          </a:p>
          <a:p>
            <a:r>
              <a:rPr lang="zh-CN" altLang="en-US" sz="3200" b="1">
                <a:latin typeface="楷体_GB2312" pitchFamily="1" charset="-122"/>
                <a:ea typeface="楷体_GB2312" pitchFamily="1" charset="-122"/>
              </a:rPr>
              <a:t>    5．天下只有两种人：假如一串葡萄到手，一种人挑最好的先吃，另一种人把最好的留在最后吃。照例第一种人应该乐观，因为他每吃一颗葡萄都是吃剩下的葡萄里最好的；第二种人应该悲观，因为他每吃一颗都是吃剩的葡萄里最坏的。不过事实上却适得其反，缘故是第二种人还有希望，第一种人只有回忆。</a:t>
            </a:r>
            <a:endParaRPr lang="zh-CN" altLang="en-US" sz="3200" b="1">
              <a:latin typeface="楷体_GB2312" pitchFamily="1" charset="-122"/>
              <a:ea typeface="楷体_GB2312" pitchFamily="1" charset="-122"/>
            </a:endParaRPr>
          </a:p>
          <a:p>
            <a:endParaRPr lang="zh-CN" altLang="en-US" sz="3200" b="1">
              <a:latin typeface="楷体_GB2312" pitchFamily="1" charset="-122"/>
              <a:ea typeface="楷体_GB2312" pitchFamily="1" charset="-122"/>
            </a:endParaRP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83845" y="186690"/>
            <a:ext cx="11708765" cy="6670675"/>
          </a:xfrm>
        </p:spPr>
        <p:txBody>
          <a:bodyPr>
            <a:noAutofit/>
          </a:bodyPr>
          <a:lstStyle/>
          <a:p>
            <a:pPr indent="-457200">
              <a:lnSpc>
                <a:spcPct val="100000"/>
              </a:lnSpc>
              <a:spcAft>
                <a:spcPct val="0"/>
              </a:spcAft>
              <a:buFont typeface="Wingdings" panose="05000000000000000000" charset="0"/>
              <a:buChar char="Ø"/>
            </a:pPr>
            <a:r>
              <a:rPr lang="zh-CN" altLang="en-US" sz="2800">
                <a:solidFill>
                  <a:schemeClr val="tx1"/>
                </a:solidFill>
              </a:rPr>
              <a:t>阅读下面的文字，完成下面题目。</a:t>
            </a:r>
            <a:endParaRPr lang="zh-CN" altLang="en-US" sz="2800">
              <a:solidFill>
                <a:schemeClr val="tx1"/>
              </a:solidFill>
            </a:endParaRPr>
          </a:p>
          <a:p>
            <a:pPr indent="457200">
              <a:lnSpc>
                <a:spcPct val="100000"/>
              </a:lnSpc>
              <a:spcAft>
                <a:spcPct val="0"/>
              </a:spcAft>
              <a:buFont typeface="Wingdings" panose="05000000000000000000" charset="0"/>
              <a:buChar char="Ø"/>
            </a:pPr>
            <a:r>
              <a:rPr lang="zh-CN" altLang="en-US" sz="2800" u="sng">
                <a:solidFill>
                  <a:schemeClr val="tx1"/>
                </a:solidFill>
                <a:latin typeface="楷体" panose="02010609060101010101" pitchFamily="49" charset="-122"/>
                <a:ea typeface="楷体" panose="02010609060101010101" pitchFamily="49" charset="-122"/>
              </a:rPr>
              <a:t>在天山峰峦的高处，常常出现有巨大的天然湖，就像美女晨妆时开启的明净的镜面。</a:t>
            </a:r>
            <a:r>
              <a:rPr lang="zh-CN" altLang="en-US" sz="2800">
                <a:solidFill>
                  <a:schemeClr val="tx1"/>
                </a:solidFill>
                <a:latin typeface="楷体" panose="02010609060101010101" pitchFamily="49" charset="-122"/>
                <a:ea typeface="楷体" panose="02010609060101010101" pitchFamily="49" charset="-122"/>
              </a:rPr>
              <a:t>湖面平静，水清见底，白云和雪峰倒映水中，把湖山天影融为晶莹的一体。在这幽静的湖中，唯一活动的东西就是天鹅，天鹅的洁白增添了湖水的明净，天鹅的叫声增添了湖面的幽静。</a:t>
            </a:r>
            <a:endParaRPr lang="zh-CN" altLang="en-US" sz="2800">
              <a:solidFill>
                <a:schemeClr val="tx1"/>
              </a:solidFill>
              <a:latin typeface="楷体" panose="02010609060101010101" pitchFamily="49" charset="-122"/>
              <a:ea typeface="楷体" panose="02010609060101010101" pitchFamily="49" charset="-122"/>
            </a:endParaRPr>
          </a:p>
          <a:p>
            <a:pPr indent="457200">
              <a:lnSpc>
                <a:spcPct val="100000"/>
              </a:lnSpc>
              <a:spcAft>
                <a:spcPct val="0"/>
              </a:spcAft>
              <a:buFont typeface="Wingdings" panose="05000000000000000000" charset="0"/>
              <a:buChar char="Ø"/>
            </a:pPr>
            <a:endParaRPr lang="zh-CN" altLang="en-US" sz="2800">
              <a:solidFill>
                <a:schemeClr val="tx1"/>
              </a:solidFill>
              <a:latin typeface="楷体" panose="02010609060101010101" pitchFamily="49" charset="-122"/>
              <a:ea typeface="楷体" panose="02010609060101010101" pitchFamily="49" charset="-122"/>
            </a:endParaRPr>
          </a:p>
          <a:p>
            <a:pPr indent="-457200">
              <a:lnSpc>
                <a:spcPct val="100000"/>
              </a:lnSpc>
              <a:spcAft>
                <a:spcPct val="0"/>
              </a:spcAft>
              <a:buFont typeface="Wingdings" panose="05000000000000000000" charset="0"/>
              <a:buChar char="Ø"/>
            </a:pPr>
            <a:r>
              <a:rPr lang="zh-CN" altLang="en-US" sz="2800">
                <a:solidFill>
                  <a:schemeClr val="tx1"/>
                </a:solidFill>
              </a:rPr>
              <a:t>1．比喻具有相似性，请据此对文中画横线的句子所用比喻进行简要分析。(4分)　　</a:t>
            </a:r>
            <a:endParaRPr lang="zh-CN" altLang="en-US" sz="2800">
              <a:solidFill>
                <a:schemeClr val="tx1"/>
              </a:solidFill>
            </a:endParaRPr>
          </a:p>
          <a:p>
            <a:pPr indent="-457200">
              <a:lnSpc>
                <a:spcPct val="100000"/>
              </a:lnSpc>
              <a:spcAft>
                <a:spcPct val="0"/>
              </a:spcAft>
              <a:buFont typeface="Wingdings" panose="05000000000000000000" charset="0"/>
              <a:buChar char="Ø"/>
            </a:pPr>
            <a:r>
              <a:rPr lang="zh-CN" altLang="en-US" sz="2800">
                <a:solidFill>
                  <a:schemeClr val="tx1"/>
                </a:solidFill>
              </a:rPr>
              <a:t>　　　　　　　　　　　　　　　　　　　　　　　　　　　　　　　　　</a:t>
            </a:r>
            <a:endParaRPr lang="zh-CN" altLang="en-US" sz="2800">
              <a:solidFill>
                <a:schemeClr val="tx1"/>
              </a:solidFill>
            </a:endParaRPr>
          </a:p>
          <a:p>
            <a:pPr indent="-457200">
              <a:lnSpc>
                <a:spcPct val="100000"/>
              </a:lnSpc>
              <a:spcAft>
                <a:spcPct val="0"/>
              </a:spcAft>
              <a:buFont typeface="Wingdings" panose="05000000000000000000" charset="0"/>
              <a:buChar char="Ø"/>
            </a:pPr>
            <a:r>
              <a:rPr lang="zh-CN" altLang="en-US" sz="2800">
                <a:solidFill>
                  <a:srgbClr val="C00000"/>
                </a:solidFill>
                <a:latin typeface="楷体" panose="02010609060101010101" pitchFamily="49" charset="-122"/>
                <a:ea typeface="楷体" panose="02010609060101010101" pitchFamily="49" charset="-122"/>
                <a:cs typeface="楷体" panose="02010609060101010101" pitchFamily="49" charset="-122"/>
              </a:rPr>
              <a:t>[答案]　①画横线的句子描写的对象是天山峰峦高处巨大的天然湖，它与美女晨妆时开启的镜面相似，都是明净的，(2分)</a:t>
            </a:r>
            <a:endParaRPr lang="zh-CN" altLang="en-US" sz="2800">
              <a:solidFill>
                <a:srgbClr val="C00000"/>
              </a:solidFill>
              <a:latin typeface="楷体" panose="02010609060101010101" pitchFamily="49" charset="-122"/>
              <a:ea typeface="楷体" panose="02010609060101010101" pitchFamily="49" charset="-122"/>
              <a:cs typeface="楷体" panose="02010609060101010101" pitchFamily="49" charset="-122"/>
            </a:endParaRPr>
          </a:p>
          <a:p>
            <a:pPr indent="-457200">
              <a:lnSpc>
                <a:spcPct val="100000"/>
              </a:lnSpc>
              <a:spcAft>
                <a:spcPct val="0"/>
              </a:spcAft>
              <a:buFont typeface="Wingdings" panose="05000000000000000000" charset="0"/>
              <a:buChar char="Ø"/>
            </a:pPr>
            <a:r>
              <a:rPr lang="zh-CN" altLang="en-US" sz="2800">
                <a:solidFill>
                  <a:srgbClr val="C00000"/>
                </a:solidFill>
                <a:latin typeface="楷体" panose="02010609060101010101" pitchFamily="49" charset="-122"/>
                <a:ea typeface="楷体" panose="02010609060101010101" pitchFamily="49" charset="-122"/>
                <a:cs typeface="楷体" panose="02010609060101010101" pitchFamily="49" charset="-122"/>
              </a:rPr>
              <a:t>②作者通过运用比喻写出了天然湖的平静、清澈和美丽。(2分)</a:t>
            </a:r>
            <a:endParaRPr lang="zh-CN" altLang="en-US" sz="2800">
              <a:solidFill>
                <a:srgbClr val="C00000"/>
              </a:solidFill>
              <a:latin typeface="楷体" panose="02010609060101010101" pitchFamily="49" charset="-122"/>
              <a:ea typeface="楷体" panose="02010609060101010101" pitchFamily="49" charset="-122"/>
              <a:cs typeface="楷体" panose="02010609060101010101" pitchFamily="49" charset="-122"/>
            </a:endParaRPr>
          </a:p>
          <a:p>
            <a:pPr indent="-457200">
              <a:lnSpc>
                <a:spcPct val="100000"/>
              </a:lnSpc>
              <a:spcAft>
                <a:spcPct val="0"/>
              </a:spcAft>
              <a:buFont typeface="Wingdings" panose="05000000000000000000" charset="0"/>
              <a:buChar char="Ø"/>
            </a:pPr>
            <a:r>
              <a:rPr lang="zh-CN" altLang="en-US" sz="280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[解析]　解答此题，需要根据题干对于比喻相似性特点的表述，对画横线的句子中的</a:t>
            </a:r>
            <a:r>
              <a:rPr lang="zh-CN" altLang="en-US" sz="28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本体(天然湖)和喻体(镜面)之间的相似性</a:t>
            </a:r>
            <a:r>
              <a:rPr lang="zh-CN" altLang="en-US" sz="280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进行表述，并简述这样描写的</a:t>
            </a:r>
            <a:r>
              <a:rPr lang="zh-CN" altLang="en-US" sz="2800">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效果</a:t>
            </a:r>
            <a:r>
              <a:rPr lang="zh-CN" altLang="en-US" sz="280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8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a:lnSpc>
                <a:spcPct val="100000"/>
              </a:lnSpc>
              <a:spcAft>
                <a:spcPct val="0"/>
              </a:spcAft>
              <a:buFont typeface="Wingdings" panose="05000000000000000000" charset="0"/>
              <a:buChar char="Ø"/>
            </a:pPr>
            <a:endParaRPr lang="zh-CN" altLang="en-US" sz="280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anim calcmode="lin" valueType="num">
                                      <p:cBhvr additive="base">
                                        <p:cTn id="1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anim calcmode="lin" valueType="num">
                                      <p:cBhvr additive="base">
                                        <p:cTn id="1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83845" y="186690"/>
            <a:ext cx="11708765" cy="6670675"/>
          </a:xfrm>
        </p:spPr>
        <p:txBody>
          <a:bodyPr>
            <a:noAutofit/>
          </a:bodyPr>
          <a:lstStyle/>
          <a:p>
            <a:pPr marL="0" indent="-457200">
              <a:lnSpc>
                <a:spcPct val="100000"/>
              </a:lnSpc>
              <a:spcAft>
                <a:spcPct val="0"/>
              </a:spcAft>
              <a:buFont typeface="Wingdings" panose="05000000000000000000" charset="0"/>
              <a:buChar char="Ø"/>
            </a:pPr>
            <a:r>
              <a:rPr lang="zh-CN" altLang="en-US" sz="2800">
                <a:solidFill>
                  <a:schemeClr val="tx1"/>
                </a:solidFill>
                <a:sym typeface="+mn-ea"/>
              </a:rPr>
              <a:t>阅读下面的文字，完成下面题目。</a:t>
            </a:r>
            <a:endParaRPr lang="zh-CN" altLang="en-US" sz="2800">
              <a:solidFill>
                <a:schemeClr val="tx1"/>
              </a:solidFill>
            </a:endParaRPr>
          </a:p>
          <a:p>
            <a:pPr marL="0" indent="-457200">
              <a:lnSpc>
                <a:spcPct val="100000"/>
              </a:lnSpc>
              <a:spcAft>
                <a:spcPct val="0"/>
              </a:spcAft>
              <a:buFont typeface="Wingdings" panose="05000000000000000000" charset="0"/>
              <a:buChar char="Ø"/>
            </a:pPr>
            <a:endParaRPr lang="zh-CN" altLang="en-US" sz="2800" u="sng">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marL="0" indent="-457200">
              <a:lnSpc>
                <a:spcPct val="100000"/>
              </a:lnSpc>
              <a:spcAft>
                <a:spcPct val="0"/>
              </a:spcAft>
              <a:buFont typeface="Wingdings" panose="05000000000000000000" charset="0"/>
              <a:buChar char="Ø"/>
            </a:pPr>
            <a:r>
              <a:rPr lang="zh-CN" altLang="en-US" sz="2800" u="sng">
                <a:solidFill>
                  <a:schemeClr val="tx1"/>
                </a:solidFill>
                <a:latin typeface="楷体" panose="02010609060101010101" pitchFamily="49" charset="-122"/>
                <a:ea typeface="楷体" panose="02010609060101010101" pitchFamily="49" charset="-122"/>
                <a:cs typeface="楷体" panose="02010609060101010101" pitchFamily="49" charset="-122"/>
              </a:rPr>
              <a:t>麦子的成熟就像一场声势显赫的庆典，在一系列的铺垫中开始频频亮相。</a:t>
            </a:r>
            <a:r>
              <a:rPr lang="zh-CN" altLang="en-US" sz="2800">
                <a:solidFill>
                  <a:schemeClr val="tx1"/>
                </a:solidFill>
                <a:latin typeface="楷体" panose="02010609060101010101" pitchFamily="49" charset="-122"/>
                <a:ea typeface="楷体" panose="02010609060101010101" pitchFamily="49" charset="-122"/>
                <a:cs typeface="楷体" panose="02010609060101010101" pitchFamily="49" charset="-122"/>
              </a:rPr>
              <a:t>饥饿之中的期盼和高温之下的煎熬，把农人们关于夏收的心情调动到了极点。</a:t>
            </a:r>
            <a:endParaRPr lang="zh-CN" altLang="en-US" sz="28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marL="0" indent="-457200">
              <a:lnSpc>
                <a:spcPct val="100000"/>
              </a:lnSpc>
              <a:spcAft>
                <a:spcPct val="0"/>
              </a:spcAft>
              <a:buFont typeface="Wingdings" panose="05000000000000000000" charset="0"/>
              <a:buChar char="Ø"/>
            </a:pPr>
            <a:endParaRPr lang="zh-CN" altLang="en-US" sz="28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marL="0" indent="-457200">
              <a:lnSpc>
                <a:spcPct val="100000"/>
              </a:lnSpc>
              <a:spcAft>
                <a:spcPct val="0"/>
              </a:spcAft>
              <a:buFont typeface="Wingdings" panose="05000000000000000000" charset="0"/>
              <a:buChar char="Ø"/>
            </a:pP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比喻具有相似性，请据此对文中画横线的句子所用比喻进行简要分析。(4分)</a:t>
            </a:r>
            <a:r>
              <a:rPr lang="zh-CN" altLang="en-US" sz="2800">
                <a:solidFill>
                  <a:schemeClr val="tx1"/>
                </a:solidFill>
              </a:rPr>
              <a:t>　</a:t>
            </a:r>
            <a:endParaRPr lang="zh-CN" altLang="en-US" sz="2800">
              <a:solidFill>
                <a:schemeClr val="tx1"/>
              </a:solidFill>
            </a:endParaRPr>
          </a:p>
          <a:p>
            <a:pPr marL="0" indent="-457200">
              <a:lnSpc>
                <a:spcPct val="100000"/>
              </a:lnSpc>
              <a:spcAft>
                <a:spcPct val="0"/>
              </a:spcAft>
              <a:buFont typeface="Wingdings" panose="05000000000000000000" charset="0"/>
              <a:buChar char="Ø"/>
            </a:pPr>
            <a:r>
              <a:rPr lang="zh-CN" altLang="en-US" sz="2800">
                <a:solidFill>
                  <a:schemeClr val="tx1"/>
                </a:solidFill>
              </a:rPr>
              <a:t>　　　　　　　　　　　　　　　　　　　　　　　　　　　　　　　　　　　</a:t>
            </a:r>
            <a:endParaRPr lang="zh-CN" altLang="en-US" sz="2800">
              <a:solidFill>
                <a:schemeClr val="tx1"/>
              </a:solidFill>
            </a:endParaRPr>
          </a:p>
          <a:p>
            <a:pPr indent="-457200">
              <a:lnSpc>
                <a:spcPct val="100000"/>
              </a:lnSpc>
              <a:spcAft>
                <a:spcPct val="0"/>
              </a:spcAft>
              <a:buFont typeface="Wingdings" panose="05000000000000000000" charset="0"/>
              <a:buChar char="Ø"/>
            </a:pPr>
            <a:r>
              <a:rPr lang="zh-CN" altLang="en-US" sz="2800">
                <a:solidFill>
                  <a:schemeClr val="tx1"/>
                </a:solidFill>
                <a:latin typeface="楷体" panose="02010609060101010101" pitchFamily="49" charset="-122"/>
                <a:ea typeface="楷体" panose="02010609060101010101" pitchFamily="49" charset="-122"/>
                <a:cs typeface="楷体" panose="02010609060101010101" pitchFamily="49" charset="-122"/>
              </a:rPr>
              <a:t>[答案]　①将“麦子的成熟”</a:t>
            </a:r>
            <a:r>
              <a:rPr lang="zh-CN" altLang="en-US" sz="2800" u="sng">
                <a:solidFill>
                  <a:srgbClr val="C00000"/>
                </a:solidFill>
                <a:latin typeface="楷体" panose="02010609060101010101" pitchFamily="49" charset="-122"/>
                <a:ea typeface="楷体" panose="02010609060101010101" pitchFamily="49" charset="-122"/>
                <a:cs typeface="楷体" panose="02010609060101010101" pitchFamily="49" charset="-122"/>
              </a:rPr>
              <a:t>比喻成</a:t>
            </a:r>
            <a:r>
              <a:rPr lang="zh-CN" altLang="en-US" sz="2800">
                <a:solidFill>
                  <a:schemeClr val="tx1"/>
                </a:solidFill>
                <a:latin typeface="楷体" panose="02010609060101010101" pitchFamily="49" charset="-122"/>
                <a:ea typeface="楷体" panose="02010609060101010101" pitchFamily="49" charset="-122"/>
                <a:cs typeface="楷体" panose="02010609060101010101" pitchFamily="49" charset="-122"/>
              </a:rPr>
              <a:t>“显赫的庆典”，</a:t>
            </a:r>
            <a:r>
              <a:rPr lang="zh-CN" altLang="en-US" sz="2800">
                <a:solidFill>
                  <a:srgbClr val="C00000"/>
                </a:solidFill>
                <a:latin typeface="楷体" panose="02010609060101010101" pitchFamily="49" charset="-122"/>
                <a:ea typeface="楷体" panose="02010609060101010101" pitchFamily="49" charset="-122"/>
                <a:cs typeface="楷体" panose="02010609060101010101" pitchFamily="49" charset="-122"/>
              </a:rPr>
              <a:t>体现了比喻的相似性。</a:t>
            </a:r>
            <a:endParaRPr lang="zh-CN" altLang="en-US" sz="2800">
              <a:solidFill>
                <a:srgbClr val="C00000"/>
              </a:solidFill>
              <a:latin typeface="楷体" panose="02010609060101010101" pitchFamily="49" charset="-122"/>
              <a:ea typeface="楷体" panose="02010609060101010101" pitchFamily="49" charset="-122"/>
              <a:cs typeface="楷体" panose="02010609060101010101" pitchFamily="49" charset="-122"/>
            </a:endParaRPr>
          </a:p>
          <a:p>
            <a:pPr indent="-457200">
              <a:lnSpc>
                <a:spcPct val="100000"/>
              </a:lnSpc>
              <a:spcAft>
                <a:spcPct val="0"/>
              </a:spcAft>
              <a:buFont typeface="Wingdings" panose="05000000000000000000" charset="0"/>
              <a:buChar char="Ø"/>
            </a:pPr>
            <a:r>
              <a:rPr lang="zh-CN" altLang="en-US" sz="2800">
                <a:solidFill>
                  <a:schemeClr val="tx1"/>
                </a:solidFill>
                <a:latin typeface="楷体" panose="02010609060101010101" pitchFamily="49" charset="-122"/>
                <a:ea typeface="楷体" panose="02010609060101010101" pitchFamily="49" charset="-122"/>
                <a:cs typeface="楷体" panose="02010609060101010101" pitchFamily="49" charset="-122"/>
              </a:rPr>
              <a:t>②成熟的情形与盛典</a:t>
            </a:r>
            <a:r>
              <a:rPr lang="zh-CN" altLang="en-US" sz="2800">
                <a:solidFill>
                  <a:srgbClr val="C00000"/>
                </a:solidFill>
                <a:latin typeface="楷体" panose="02010609060101010101" pitchFamily="49" charset="-122"/>
                <a:ea typeface="楷体" panose="02010609060101010101" pitchFamily="49" charset="-122"/>
                <a:cs typeface="楷体" panose="02010609060101010101" pitchFamily="49" charset="-122"/>
              </a:rPr>
              <a:t>相似</a:t>
            </a:r>
            <a:r>
              <a:rPr lang="zh-CN" altLang="en-US" sz="2800">
                <a:solidFill>
                  <a:schemeClr val="tx1"/>
                </a:solidFill>
                <a:latin typeface="楷体" panose="02010609060101010101" pitchFamily="49" charset="-122"/>
                <a:ea typeface="楷体" panose="02010609060101010101" pitchFamily="49" charset="-122"/>
                <a:cs typeface="楷体" panose="02010609060101010101" pitchFamily="49" charset="-122"/>
              </a:rPr>
              <a:t>。</a:t>
            </a:r>
            <a:endParaRPr lang="zh-CN" altLang="en-US" sz="28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457200">
              <a:lnSpc>
                <a:spcPct val="100000"/>
              </a:lnSpc>
              <a:spcAft>
                <a:spcPct val="0"/>
              </a:spcAft>
              <a:buFont typeface="Wingdings" panose="05000000000000000000" charset="0"/>
              <a:buChar char="Ø"/>
            </a:pPr>
            <a:r>
              <a:rPr lang="zh-CN" altLang="en-US" sz="2800">
                <a:solidFill>
                  <a:schemeClr val="tx1"/>
                </a:solidFill>
                <a:latin typeface="楷体" panose="02010609060101010101" pitchFamily="49" charset="-122"/>
                <a:ea typeface="楷体" panose="02010609060101010101" pitchFamily="49" charset="-122"/>
                <a:cs typeface="楷体" panose="02010609060101010101" pitchFamily="49" charset="-122"/>
              </a:rPr>
              <a:t>③麦子成熟的场面振奋人心</a:t>
            </a:r>
            <a:r>
              <a:rPr lang="zh-CN" altLang="en-US" sz="2800">
                <a:solidFill>
                  <a:srgbClr val="C00000"/>
                </a:solidFill>
                <a:latin typeface="楷体" panose="02010609060101010101" pitchFamily="49" charset="-122"/>
                <a:ea typeface="楷体" panose="02010609060101010101" pitchFamily="49" charset="-122"/>
                <a:cs typeface="楷体" panose="02010609060101010101" pitchFamily="49" charset="-122"/>
              </a:rPr>
              <a:t>与</a:t>
            </a:r>
            <a:r>
              <a:rPr lang="zh-CN" altLang="en-US" sz="2800">
                <a:solidFill>
                  <a:schemeClr val="tx1"/>
                </a:solidFill>
                <a:latin typeface="楷体" panose="02010609060101010101" pitchFamily="49" charset="-122"/>
                <a:ea typeface="楷体" panose="02010609060101010101" pitchFamily="49" charset="-122"/>
                <a:cs typeface="楷体" panose="02010609060101010101" pitchFamily="49" charset="-122"/>
              </a:rPr>
              <a:t>盛典的显赫让人激动情形</a:t>
            </a:r>
            <a:r>
              <a:rPr lang="zh-CN" altLang="en-US" sz="2800">
                <a:solidFill>
                  <a:srgbClr val="C00000"/>
                </a:solidFill>
                <a:latin typeface="楷体" panose="02010609060101010101" pitchFamily="49" charset="-122"/>
                <a:ea typeface="楷体" panose="02010609060101010101" pitchFamily="49" charset="-122"/>
                <a:cs typeface="楷体" panose="02010609060101010101" pitchFamily="49" charset="-122"/>
              </a:rPr>
              <a:t>相似</a:t>
            </a:r>
            <a:r>
              <a:rPr lang="zh-CN" altLang="en-US" sz="2800">
                <a:solidFill>
                  <a:schemeClr val="tx1"/>
                </a:solidFill>
                <a:latin typeface="楷体" panose="02010609060101010101" pitchFamily="49" charset="-122"/>
                <a:ea typeface="楷体" panose="02010609060101010101" pitchFamily="49" charset="-122"/>
                <a:cs typeface="楷体" panose="02010609060101010101" pitchFamily="49" charset="-122"/>
              </a:rPr>
              <a:t>。</a:t>
            </a:r>
            <a:endParaRPr lang="zh-CN" altLang="en-US" sz="280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anim calcmode="lin" valueType="num">
                                      <p:cBhvr additive="base">
                                        <p:cTn id="1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6" end="6"/>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anim calcmode="lin" valueType="num">
                                      <p:cBhvr additive="base">
                                        <p:cTn id="1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7" end="7"/>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anim calcmode="lin" valueType="num">
                                      <p:cBhvr additive="base">
                                        <p:cTn id="19"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83845" y="186690"/>
            <a:ext cx="11708765" cy="6670675"/>
          </a:xfrm>
        </p:spPr>
        <p:txBody>
          <a:bodyPr>
            <a:noAutofit/>
          </a:bodyPr>
          <a:lstStyle/>
          <a:p>
            <a:pPr marL="0" indent="-457200">
              <a:lnSpc>
                <a:spcPct val="100000"/>
              </a:lnSpc>
              <a:spcAft>
                <a:spcPct val="0"/>
              </a:spcAft>
              <a:buFont typeface="Wingdings" panose="05000000000000000000" charset="0"/>
              <a:buChar char="Ø"/>
            </a:pPr>
            <a:r>
              <a:rPr lang="zh-CN" altLang="en-US" sz="2800">
                <a:solidFill>
                  <a:schemeClr val="tx1"/>
                </a:solidFill>
                <a:sym typeface="+mn-ea"/>
              </a:rPr>
              <a:t>阅读下面的文字，回答问题。</a:t>
            </a:r>
            <a:endParaRPr lang="zh-CN" altLang="en-US" sz="2800">
              <a:solidFill>
                <a:schemeClr val="tx1"/>
              </a:solidFill>
              <a:sym typeface="+mn-ea"/>
            </a:endParaRPr>
          </a:p>
          <a:p>
            <a:pPr marL="0" indent="-457200">
              <a:lnSpc>
                <a:spcPct val="100000"/>
              </a:lnSpc>
              <a:spcAft>
                <a:spcPct val="0"/>
              </a:spcAft>
              <a:buFont typeface="Wingdings" panose="05000000000000000000" charset="0"/>
              <a:buChar char="Ø"/>
            </a:pPr>
            <a:r>
              <a:rPr lang="zh-CN" altLang="en-US" sz="2800" u="sng">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在这一传统中，我们发现，把象牙塔中的高精尖，转化为面向大众的文化知识，采用更接地气的方式，讲给普通读者尤其是青少年，绝非“小儿科”。</a:t>
            </a:r>
            <a:r>
              <a:rPr lang="zh-CN" altLang="en-US" sz="280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这对学者提出更多要求——深入浅出地介绍专业知识，需要透彻的本体研究，一针见血指向关键之处，否则容易在知识海洋中徘徊打转；想要充分吸引初阶读者，不仅要有优美清晰的文笔，还要把准时代方向，不断尝试新颖多元的表现形式。</a:t>
            </a:r>
            <a:endParaRPr lang="zh-CN" altLang="en-US" sz="280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a:p>
            <a:pPr marL="0" indent="-457200">
              <a:lnSpc>
                <a:spcPct val="100000"/>
              </a:lnSpc>
              <a:spcAft>
                <a:spcPct val="0"/>
              </a:spcAft>
              <a:buFont typeface="Wingdings" panose="05000000000000000000" charset="0"/>
              <a:buChar char="Ø"/>
            </a:pPr>
            <a:endParaRPr lang="zh-CN" altLang="en-US" sz="280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a:p>
            <a:pPr marL="0" indent="-457200">
              <a:lnSpc>
                <a:spcPct val="100000"/>
              </a:lnSpc>
              <a:spcAft>
                <a:spcPct val="0"/>
              </a:spcAft>
              <a:buFont typeface="Wingdings" panose="05000000000000000000" charset="0"/>
              <a:buChar char="Ø"/>
            </a:pP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比喻具有相似性，请据此对文中画横线的句子中“小儿科”一词所用比喻进行简要分析。</a:t>
            </a:r>
            <a:r>
              <a:rPr lang="zh-CN" altLang="en-US" sz="2800">
                <a:solidFill>
                  <a:schemeClr val="tx1"/>
                </a:solidFill>
                <a:sym typeface="+mn-ea"/>
              </a:rPr>
              <a:t>　</a:t>
            </a:r>
            <a:endParaRPr lang="zh-CN" altLang="en-US" sz="2800">
              <a:solidFill>
                <a:schemeClr val="tx1"/>
              </a:solidFill>
              <a:sym typeface="+mn-ea"/>
            </a:endParaRPr>
          </a:p>
          <a:p>
            <a:pPr marL="0" indent="0">
              <a:lnSpc>
                <a:spcPct val="100000"/>
              </a:lnSpc>
              <a:spcAft>
                <a:spcPct val="0"/>
              </a:spcAft>
              <a:buFont typeface="Wingdings" panose="05000000000000000000" charset="0"/>
              <a:buNone/>
            </a:pPr>
            <a:r>
              <a:rPr lang="zh-CN" altLang="en-US" sz="2800">
                <a:solidFill>
                  <a:schemeClr val="tx1"/>
                </a:solidFill>
                <a:sym typeface="+mn-ea"/>
              </a:rPr>
              <a:t>　　　　　　　　　　　　　　　　　　　　　　　　　　　　　</a:t>
            </a:r>
            <a:endParaRPr lang="zh-CN" altLang="en-US" sz="2800">
              <a:solidFill>
                <a:schemeClr val="tx1"/>
              </a:solidFill>
              <a:sym typeface="+mn-ea"/>
            </a:endParaRPr>
          </a:p>
          <a:p>
            <a:pPr marL="0" indent="-457200">
              <a:lnSpc>
                <a:spcPct val="100000"/>
              </a:lnSpc>
              <a:spcAft>
                <a:spcPct val="0"/>
              </a:spcAft>
              <a:buFont typeface="Wingdings" panose="05000000000000000000" charset="0"/>
              <a:buChar char="Ø"/>
            </a:pP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[答案]　①“小儿科”原指医院中治疗儿童疾病的科室，比喻被人瞧不起的行当或价值不大、不值得重视的事情。</a:t>
            </a:r>
            <a:endPar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a:p>
            <a:pPr marL="0" indent="-457200">
              <a:lnSpc>
                <a:spcPct val="100000"/>
              </a:lnSpc>
              <a:spcAft>
                <a:spcPct val="0"/>
              </a:spcAft>
              <a:buFont typeface="Wingdings" panose="05000000000000000000" charset="0"/>
              <a:buChar char="Ø"/>
            </a:pP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②原文</a:t>
            </a:r>
            <a:r>
              <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采用</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借喻和否定的</a:t>
            </a:r>
            <a:r>
              <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形式</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说明了</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将高精尖知识转化并面向大众尤其是青少年传播的重要性。</a:t>
            </a:r>
            <a:endPar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 calcmode="lin" valueType="num">
                                      <p:cBhvr additive="base">
                                        <p:cTn id="1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83845" y="186690"/>
            <a:ext cx="11708765" cy="6670675"/>
          </a:xfrm>
        </p:spPr>
        <p:txBody>
          <a:bodyPr>
            <a:noAutofit/>
          </a:bodyPr>
          <a:lstStyle/>
          <a:p>
            <a:pPr marL="0" indent="-457200">
              <a:lnSpc>
                <a:spcPct val="100000"/>
              </a:lnSpc>
              <a:spcAft>
                <a:spcPct val="0"/>
              </a:spcAft>
              <a:buFont typeface="Wingdings" panose="05000000000000000000" charset="0"/>
              <a:buChar char="Ø"/>
            </a:pPr>
            <a:r>
              <a:rPr lang="zh-CN" altLang="en-US" sz="2800">
                <a:solidFill>
                  <a:schemeClr val="tx1"/>
                </a:solidFill>
                <a:sym typeface="+mn-ea"/>
              </a:rPr>
              <a:t>阅读下面的文字，完成后面的题目。</a:t>
            </a:r>
            <a:endParaRPr lang="zh-CN" altLang="en-US" sz="2800">
              <a:solidFill>
                <a:schemeClr val="tx1"/>
              </a:solidFill>
              <a:sym typeface="+mn-ea"/>
            </a:endParaRPr>
          </a:p>
          <a:p>
            <a:pPr marL="0" indent="-457200">
              <a:lnSpc>
                <a:spcPct val="100000"/>
              </a:lnSpc>
              <a:spcAft>
                <a:spcPct val="0"/>
              </a:spcAft>
              <a:buFont typeface="Wingdings" panose="05000000000000000000" charset="0"/>
              <a:buChar char="Ø"/>
            </a:pPr>
            <a:r>
              <a:rPr lang="en-US" altLang="zh-CN" sz="280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民法典以“保护民事主体权利”作为主线，对人民权利的保障可谓事无巨细。为了解决信息技术发展对个人信息保护带来的挑战，民法典新增对侵害人格权的禁令制度。</a:t>
            </a:r>
            <a:r>
              <a:rPr lang="zh-CN" altLang="en-US" sz="2800" u="sng">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互联网对侵害人格权的损害后果具有一种无限放大效应，相关的侵权信息一旦在网上发布，即可在瞬间实现全球范围内传播，损害将如覆水难收，受害人的权利很难恢复原状。</a:t>
            </a:r>
            <a:r>
              <a:rPr lang="zh-CN" altLang="en-US" sz="280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在人格权侵权中，预防比救济更为重要，因此，对受害人而言，最有效的救济方式是及时制止、停止侵权信息的传播。</a:t>
            </a:r>
            <a:endParaRPr lang="zh-CN" altLang="en-US" sz="280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a:p>
            <a:pPr marL="0" indent="-457200">
              <a:lnSpc>
                <a:spcPct val="100000"/>
              </a:lnSpc>
              <a:spcAft>
                <a:spcPct val="0"/>
              </a:spcAft>
              <a:buFont typeface="Wingdings" panose="05000000000000000000" charset="0"/>
              <a:buChar char="Ø"/>
            </a:pPr>
            <a:endParaRPr lang="zh-CN" altLang="en-US" sz="280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a:p>
            <a:pPr marL="0" indent="-457200">
              <a:lnSpc>
                <a:spcPct val="100000"/>
              </a:lnSpc>
              <a:spcAft>
                <a:spcPct val="0"/>
              </a:spcAft>
              <a:buFont typeface="Wingdings" panose="05000000000000000000" charset="0"/>
              <a:buChar char="Ø"/>
            </a:pPr>
            <a:r>
              <a:rPr lang="zh-CN" altLang="en-US" sz="2800">
                <a:solidFill>
                  <a:schemeClr val="tx1"/>
                </a:solidFill>
                <a:sym typeface="+mn-ea"/>
              </a:rPr>
              <a:t>比喻具有相似性，请据此对文中画横线的句子所用比喻进行简要分析。　　　　　　　　　　　　　　　　　　　　　　　　　　　　　　　　　　　</a:t>
            </a:r>
            <a:endParaRPr lang="zh-CN" altLang="en-US" sz="2800">
              <a:solidFill>
                <a:schemeClr val="tx1"/>
              </a:solidFill>
              <a:sym typeface="+mn-ea"/>
            </a:endParaRPr>
          </a:p>
          <a:p>
            <a:pPr marL="0" indent="-457200">
              <a:lnSpc>
                <a:spcPct val="100000"/>
              </a:lnSpc>
              <a:spcAft>
                <a:spcPct val="0"/>
              </a:spcAft>
              <a:buFont typeface="Wingdings" panose="05000000000000000000" charset="0"/>
              <a:buChar char="Ø"/>
            </a:pPr>
            <a:r>
              <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[答案]　①画横线的句子阐述的是互联网对侵害人格权的损害后果具有一种无限放大效应，使受害人的权利难以恢复原状；</a:t>
            </a:r>
            <a:endPar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sym typeface="+mn-ea"/>
            </a:endParaRPr>
          </a:p>
          <a:p>
            <a:pPr marL="0" indent="-457200">
              <a:lnSpc>
                <a:spcPct val="100000"/>
              </a:lnSpc>
              <a:spcAft>
                <a:spcPct val="0"/>
              </a:spcAft>
              <a:buFont typeface="Wingdings" panose="05000000000000000000" charset="0"/>
              <a:buChar char="Ø"/>
            </a:pPr>
            <a:r>
              <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②这与“覆水”(倒在地上的水)难以回收具有相似性，喻指事情已成定局，难以挽回。</a:t>
            </a:r>
            <a:endPar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 calcmode="lin" valueType="num">
                                      <p:cBhvr additive="base">
                                        <p:cTn id="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4" end="4"/>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anim calcmode="lin" valueType="num">
                                      <p:cBhvr additive="base">
                                        <p:cTn id="1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4337" name="Picture 2" descr="2007101611365575_2"/>
          <p:cNvPicPr>
            <a:picLocks noChangeAspect="1"/>
          </p:cNvPicPr>
          <p:nvPr/>
        </p:nvPicPr>
        <p:blipFill>
          <a:blip r:embed="rId2"/>
          <a:srcRect b="7179"/>
          <a:stretch>
            <a:fillRect/>
          </a:stretch>
        </p:blipFill>
        <p:spPr>
          <a:xfrm>
            <a:off x="8112125" y="4424363"/>
            <a:ext cx="2555875" cy="2433637"/>
          </a:xfrm>
          <a:prstGeom prst="rect">
            <a:avLst/>
          </a:prstGeom>
          <a:noFill/>
          <a:ln w="9525">
            <a:noFill/>
          </a:ln>
        </p:spPr>
      </p:pic>
      <p:sp>
        <p:nvSpPr>
          <p:cNvPr id="15363" name="内容占位符 2"/>
          <p:cNvSpPr>
            <a:spLocks noGrp="1"/>
          </p:cNvSpPr>
          <p:nvPr>
            <p:ph idx="1"/>
          </p:nvPr>
        </p:nvSpPr>
        <p:spPr>
          <a:xfrm>
            <a:off x="241935" y="405130"/>
            <a:ext cx="11859260" cy="6192520"/>
          </a:xfrm>
        </p:spPr>
        <p:txBody>
          <a:bodyPr wrap="square" lIns="91440" tIns="45720" rIns="91440" bIns="45720" anchor="t" anchorCtr="0"/>
          <a:lstStyle/>
          <a:p>
            <a:pPr eaLnBrk="1" hangingPunct="1"/>
            <a:r>
              <a:rPr lang="zh-CN" altLang="en-US" sz="2800" b="1"/>
              <a:t>例题：仿照下例句子，仿写两个字数相同、句式一样、内容相关的句子。</a:t>
            </a:r>
            <a:endParaRPr lang="en-US" altLang="zh-CN" sz="2800" b="1"/>
          </a:p>
          <a:p>
            <a:pPr eaLnBrk="1" hangingPunct="1">
              <a:buNone/>
            </a:pPr>
            <a:r>
              <a:rPr lang="zh-CN" altLang="en-US" sz="2800" b="1"/>
              <a:t>     例句：没有理想的人，</a:t>
            </a:r>
            <a:r>
              <a:rPr lang="zh-CN" altLang="en-US" sz="2800" b="1" u="sng"/>
              <a:t>他的生活如同荒凉的戈壁，冷冷清清，没有活力。</a:t>
            </a:r>
            <a:endParaRPr lang="en-US" altLang="zh-CN" sz="2800" b="1" u="sng"/>
          </a:p>
          <a:p>
            <a:pPr eaLnBrk="1" hangingPunct="1">
              <a:buNone/>
            </a:pPr>
            <a:r>
              <a:rPr lang="en-US" altLang="zh-CN" sz="2800" b="1"/>
              <a:t>      </a:t>
            </a:r>
            <a:r>
              <a:rPr lang="zh-CN" altLang="en-US" sz="2800" b="1"/>
              <a:t>没有理想的人，</a:t>
            </a:r>
            <a:r>
              <a:rPr lang="en-US" altLang="zh-CN" sz="2800" b="1" u="sng"/>
              <a:t>                                                                      </a:t>
            </a:r>
            <a:r>
              <a:rPr lang="en-US" altLang="zh-CN" sz="2800" b="1"/>
              <a:t> </a:t>
            </a:r>
            <a:r>
              <a:rPr lang="zh-CN" altLang="en-US" sz="2800" b="1"/>
              <a:t>没有理想的人，</a:t>
            </a:r>
            <a:r>
              <a:rPr lang="zh-CN" altLang="en-US" b="1"/>
              <a:t>            </a:t>
            </a:r>
            <a:endParaRPr lang="en-US" altLang="zh-CN" b="1"/>
          </a:p>
          <a:p>
            <a:pPr eaLnBrk="1" hangingPunct="1">
              <a:buNone/>
            </a:pPr>
            <a:r>
              <a:rPr lang="en-US" altLang="zh-CN" sz="2800" b="1">
                <a:solidFill>
                  <a:srgbClr val="FF0000"/>
                </a:solidFill>
              </a:rPr>
              <a:t>……</a:t>
            </a:r>
            <a:r>
              <a:rPr lang="zh-CN" altLang="en-US" sz="2800" b="1">
                <a:solidFill>
                  <a:srgbClr val="FF0000"/>
                </a:solidFill>
              </a:rPr>
              <a:t>他的生活如同沉静得潭水，平静无波，没有生命。</a:t>
            </a:r>
            <a:endParaRPr lang="en-US" altLang="zh-CN" sz="2800" b="1">
              <a:solidFill>
                <a:srgbClr val="FF0000"/>
              </a:solidFill>
            </a:endParaRPr>
          </a:p>
          <a:p>
            <a:pPr eaLnBrk="1" hangingPunct="1">
              <a:buNone/>
            </a:pPr>
            <a:r>
              <a:rPr lang="en-US" altLang="zh-CN" sz="2800" b="1">
                <a:solidFill>
                  <a:srgbClr val="FF0000"/>
                </a:solidFill>
              </a:rPr>
              <a:t>……</a:t>
            </a:r>
            <a:r>
              <a:rPr lang="zh-CN" altLang="en-US" sz="2800" b="1">
                <a:solidFill>
                  <a:srgbClr val="FF0000"/>
                </a:solidFill>
              </a:rPr>
              <a:t>他的生活如同漆黑的小巷，凄冷寂静，没有光明。 </a:t>
            </a:r>
            <a:endParaRPr lang="en-US" altLang="zh-CN" sz="2800" b="1">
              <a:solidFill>
                <a:srgbClr val="FF0000"/>
              </a:solidFill>
            </a:endParaRPr>
          </a:p>
          <a:p>
            <a:pPr eaLnBrk="1" hangingPunct="1">
              <a:buNone/>
            </a:pPr>
            <a:r>
              <a:rPr lang="en-US" altLang="zh-CN" sz="2800" b="1">
                <a:solidFill>
                  <a:srgbClr val="FF0000"/>
                </a:solidFill>
              </a:rPr>
              <a:t>……</a:t>
            </a:r>
            <a:r>
              <a:rPr lang="zh-CN" altLang="en-US" sz="2800" b="1">
                <a:solidFill>
                  <a:srgbClr val="FF0000"/>
                </a:solidFill>
              </a:rPr>
              <a:t>他的生活如断线的风筝，摇摆不定，没有方向。                          </a:t>
            </a:r>
            <a:endParaRPr lang="zh-CN" altLang="en-US" sz="28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5363">
                                            <p:txEl>
                                              <p:charRg st="139" end="164"/>
                                            </p:txEl>
                                          </p:spTgt>
                                        </p:tgtEl>
                                        <p:attrNameLst>
                                          <p:attrName>style.visibility</p:attrName>
                                        </p:attrNameLst>
                                      </p:cBhvr>
                                      <p:to>
                                        <p:strVal val="visible"/>
                                      </p:to>
                                    </p:set>
                                    <p:anim calcmode="lin" valueType="num">
                                      <p:cBhvr additive="base">
                                        <p:cTn id="7" dur="500" fill="hold"/>
                                        <p:tgtEl>
                                          <p:spTgt spid="15363">
                                            <p:txEl>
                                              <p:charRg st="139" end="16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363">
                                            <p:txEl>
                                              <p:charRg st="139" end="164"/>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5363">
                                            <p:txEl>
                                              <p:charRg st="164" end="190"/>
                                            </p:txEl>
                                          </p:spTgt>
                                        </p:tgtEl>
                                        <p:attrNameLst>
                                          <p:attrName>style.visibility</p:attrName>
                                        </p:attrNameLst>
                                      </p:cBhvr>
                                      <p:to>
                                        <p:strVal val="visible"/>
                                      </p:to>
                                    </p:set>
                                    <p:anim calcmode="lin" valueType="num">
                                      <p:cBhvr additive="base">
                                        <p:cTn id="13" dur="500" fill="hold"/>
                                        <p:tgtEl>
                                          <p:spTgt spid="15363">
                                            <p:txEl>
                                              <p:charRg st="164" end="19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363">
                                            <p:txEl>
                                              <p:charRg st="164" end="19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5363">
                                            <p:txEl>
                                              <p:charRg st="190" end="240"/>
                                            </p:txEl>
                                          </p:spTgt>
                                        </p:tgtEl>
                                        <p:attrNameLst>
                                          <p:attrName>style.visibility</p:attrName>
                                        </p:attrNameLst>
                                      </p:cBhvr>
                                      <p:to>
                                        <p:strVal val="visible"/>
                                      </p:to>
                                    </p:set>
                                    <p:anim calcmode="lin" valueType="num">
                                      <p:cBhvr additive="base">
                                        <p:cTn id="19" dur="500" fill="hold"/>
                                        <p:tgtEl>
                                          <p:spTgt spid="15363">
                                            <p:txEl>
                                              <p:charRg st="190" end="24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5363">
                                            <p:txEl>
                                              <p:charRg st="190" end="24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Rectangle 4"/>
          <p:cNvSpPr/>
          <p:nvPr/>
        </p:nvSpPr>
        <p:spPr>
          <a:xfrm>
            <a:off x="632460" y="990600"/>
            <a:ext cx="11167110" cy="921385"/>
          </a:xfrm>
          <a:prstGeom prst="rect">
            <a:avLst/>
          </a:prstGeom>
          <a:noFill/>
          <a:ln w="9525">
            <a:noFill/>
          </a:ln>
        </p:spPr>
        <p:txBody>
          <a:bodyPr wrap="square">
            <a:spAutoFit/>
          </a:bodyPr>
          <a:lstStyle/>
          <a:p>
            <a:pPr>
              <a:lnSpc>
                <a:spcPct val="90000"/>
              </a:lnSpc>
              <a:spcBef>
                <a:spcPct val="20000"/>
              </a:spcBef>
              <a:buSzPct val="80000"/>
            </a:pPr>
            <a:r>
              <a:rPr lang="zh-CN" altLang="en-US" sz="2800">
                <a:solidFill>
                  <a:srgbClr val="000066"/>
                </a:solidFill>
                <a:latin typeface="Arial" panose="020b0604020202020204" pitchFamily="34" charset="0"/>
                <a:ea typeface="华文中宋" pitchFamily="2" charset="-122"/>
              </a:rPr>
              <a:t>不直说某人或某事物的名称，借同</a:t>
            </a:r>
            <a:r>
              <a:rPr lang="zh-CN" altLang="en-US" sz="2800" u="sng">
                <a:solidFill>
                  <a:srgbClr val="000066"/>
                </a:solidFill>
                <a:latin typeface="Arial" panose="020b0604020202020204" pitchFamily="34" charset="0"/>
                <a:ea typeface="华文中宋" pitchFamily="2" charset="-122"/>
              </a:rPr>
              <a:t>密切相关的名称</a:t>
            </a:r>
            <a:r>
              <a:rPr lang="zh-CN" altLang="en-US" sz="2800">
                <a:solidFill>
                  <a:srgbClr val="000066"/>
                </a:solidFill>
                <a:latin typeface="Arial" panose="020b0604020202020204" pitchFamily="34" charset="0"/>
                <a:ea typeface="华文中宋" pitchFamily="2" charset="-122"/>
              </a:rPr>
              <a:t>去</a:t>
            </a:r>
            <a:r>
              <a:rPr lang="zh-CN" altLang="en-US" sz="3200" b="1">
                <a:solidFill>
                  <a:srgbClr val="C00000"/>
                </a:solidFill>
                <a:latin typeface="Arial" panose="020b0604020202020204" pitchFamily="34" charset="0"/>
                <a:ea typeface="华文中宋" pitchFamily="2" charset="-122"/>
              </a:rPr>
              <a:t>代替</a:t>
            </a:r>
            <a:r>
              <a:rPr lang="zh-CN" altLang="en-US" sz="2800">
                <a:solidFill>
                  <a:srgbClr val="000066"/>
                </a:solidFill>
                <a:latin typeface="Arial" panose="020b0604020202020204" pitchFamily="34" charset="0"/>
                <a:ea typeface="华文中宋" pitchFamily="2" charset="-122"/>
              </a:rPr>
              <a:t>，这种辞格叫借代，也叫</a:t>
            </a:r>
            <a:r>
              <a:rPr lang="zh-CN" altLang="en-US" sz="2800">
                <a:solidFill>
                  <a:srgbClr val="000066"/>
                </a:solidFill>
                <a:latin typeface="Times New Roman" panose="02020603050405020304" pitchFamily="18" charset="0"/>
                <a:ea typeface="华文中宋" pitchFamily="2" charset="-122"/>
              </a:rPr>
              <a:t>“</a:t>
            </a:r>
            <a:r>
              <a:rPr lang="zh-CN" altLang="en-US" sz="2800">
                <a:solidFill>
                  <a:srgbClr val="000066"/>
                </a:solidFill>
                <a:latin typeface="Arial" panose="020b0604020202020204" pitchFamily="34" charset="0"/>
                <a:ea typeface="华文中宋" pitchFamily="2" charset="-122"/>
              </a:rPr>
              <a:t>换名</a:t>
            </a:r>
            <a:r>
              <a:rPr lang="zh-CN" altLang="en-US" sz="2800">
                <a:solidFill>
                  <a:srgbClr val="000066"/>
                </a:solidFill>
                <a:latin typeface="Times New Roman" panose="02020603050405020304" pitchFamily="18" charset="0"/>
                <a:ea typeface="华文中宋" pitchFamily="2" charset="-122"/>
              </a:rPr>
              <a:t>”</a:t>
            </a:r>
            <a:r>
              <a:rPr lang="zh-CN" altLang="en-US" sz="2800">
                <a:solidFill>
                  <a:srgbClr val="000066"/>
                </a:solidFill>
                <a:latin typeface="Arial" panose="020b0604020202020204" pitchFamily="34" charset="0"/>
                <a:ea typeface="华文中宋" pitchFamily="2" charset="-122"/>
              </a:rPr>
              <a:t>。</a:t>
            </a:r>
            <a:endParaRPr lang="zh-CN" altLang="en-US" sz="2800">
              <a:solidFill>
                <a:srgbClr val="000066"/>
              </a:solidFill>
              <a:latin typeface="Arial" panose="020b0604020202020204" pitchFamily="34" charset="0"/>
              <a:ea typeface="华文中宋" pitchFamily="2" charset="-122"/>
            </a:endParaRPr>
          </a:p>
        </p:txBody>
      </p:sp>
      <p:sp>
        <p:nvSpPr>
          <p:cNvPr id="4" name="Rectangle 5" descr="绿色大理石"/>
          <p:cNvSpPr/>
          <p:nvPr/>
        </p:nvSpPr>
        <p:spPr>
          <a:xfrm>
            <a:off x="1905000" y="1905000"/>
            <a:ext cx="3028950" cy="583565"/>
          </a:xfrm>
          <a:prstGeom prst="rect">
            <a:avLst/>
          </a:prstGeom>
          <a:blipFill rotWithShape="0">
            <a:blip r:embed="rId2"/>
            <a:stretch>
              <a:fillRect/>
            </a:stretch>
          </a:blipFill>
          <a:ln w="9525">
            <a:noFill/>
          </a:ln>
        </p:spPr>
        <p:txBody>
          <a:bodyPr>
            <a:spAutoFit/>
          </a:bodyPr>
          <a:lstStyle/>
          <a:p>
            <a:pPr>
              <a:spcBef>
                <a:spcPct val="20000"/>
              </a:spcBef>
              <a:buSzPct val="80000"/>
            </a:pPr>
            <a:r>
              <a:rPr lang="zh-CN" altLang="en-US" sz="3200">
                <a:solidFill>
                  <a:srgbClr val="FFFF00"/>
                </a:solidFill>
                <a:latin typeface="Arial" panose="020b0604020202020204" pitchFamily="34" charset="0"/>
                <a:ea typeface="华文新魏" pitchFamily="2" charset="-122"/>
              </a:rPr>
              <a:t>借代的基本类型</a:t>
            </a:r>
            <a:endParaRPr lang="zh-CN" altLang="en-US" sz="3200">
              <a:solidFill>
                <a:srgbClr val="FFFF00"/>
              </a:solidFill>
              <a:latin typeface="Arial" panose="020b0604020202020204" pitchFamily="34" charset="0"/>
              <a:ea typeface="华文新魏" pitchFamily="2" charset="-122"/>
            </a:endParaRPr>
          </a:p>
        </p:txBody>
      </p:sp>
      <p:sp>
        <p:nvSpPr>
          <p:cNvPr id="5" name="Rectangle 6" descr="虚线网格"/>
          <p:cNvSpPr/>
          <p:nvPr/>
        </p:nvSpPr>
        <p:spPr>
          <a:xfrm>
            <a:off x="697230" y="2555240"/>
            <a:ext cx="4236720" cy="589280"/>
          </a:xfrm>
          <a:prstGeom prst="rect">
            <a:avLst/>
          </a:prstGeom>
          <a:pattFill prst="dotGrid">
            <a:fgClr>
              <a:srgbClr val="000066"/>
            </a:fgClr>
            <a:bgClr>
              <a:schemeClr val="bg1"/>
            </a:bgClr>
          </a:pattFill>
          <a:ln w="9525">
            <a:noFill/>
          </a:ln>
        </p:spPr>
        <p:txBody>
          <a:bodyPr wrap="none">
            <a:spAutoFit/>
          </a:bodyPr>
          <a:lstStyle/>
          <a:p>
            <a:pPr>
              <a:lnSpc>
                <a:spcPct val="90000"/>
              </a:lnSpc>
              <a:spcBef>
                <a:spcPct val="20000"/>
              </a:spcBef>
              <a:buSzPct val="80000"/>
            </a:pPr>
            <a:r>
              <a:rPr lang="en-US" altLang="zh-CN" sz="3600" b="1">
                <a:solidFill>
                  <a:srgbClr val="660033"/>
                </a:solidFill>
                <a:latin typeface="Arial" panose="020b0604020202020204" pitchFamily="34" charset="0"/>
                <a:ea typeface="华文中宋" pitchFamily="2" charset="-122"/>
              </a:rPr>
              <a:t>1.</a:t>
            </a:r>
            <a:r>
              <a:rPr lang="zh-CN" altLang="en-US" sz="3600" b="1">
                <a:solidFill>
                  <a:srgbClr val="660033"/>
                </a:solidFill>
                <a:latin typeface="Arial" panose="020b0604020202020204" pitchFamily="34" charset="0"/>
                <a:ea typeface="华文中宋" pitchFamily="2" charset="-122"/>
              </a:rPr>
              <a:t>特征、标志代本体</a:t>
            </a:r>
            <a:endParaRPr lang="zh-CN" altLang="en-US" sz="3600" b="1">
              <a:solidFill>
                <a:srgbClr val="660033"/>
              </a:solidFill>
              <a:latin typeface="Arial" panose="020b0604020202020204" pitchFamily="34" charset="0"/>
              <a:ea typeface="华文中宋" pitchFamily="2" charset="-122"/>
            </a:endParaRPr>
          </a:p>
        </p:txBody>
      </p:sp>
      <p:sp>
        <p:nvSpPr>
          <p:cNvPr id="6" name="Rectangle 11"/>
          <p:cNvSpPr/>
          <p:nvPr/>
        </p:nvSpPr>
        <p:spPr>
          <a:xfrm>
            <a:off x="5158740" y="2437765"/>
            <a:ext cx="6379210" cy="823595"/>
          </a:xfrm>
          <a:prstGeom prst="rect">
            <a:avLst/>
          </a:prstGeom>
          <a:solidFill>
            <a:srgbClr val="CCFF99"/>
          </a:solidFill>
          <a:ln w="9525">
            <a:noFill/>
          </a:ln>
        </p:spPr>
        <p:txBody>
          <a:bodyPr wrap="square">
            <a:spAutoFit/>
          </a:bodyPr>
          <a:lstStyle/>
          <a:p>
            <a:pPr>
              <a:lnSpc>
                <a:spcPct val="85000"/>
              </a:lnSpc>
            </a:pPr>
            <a:r>
              <a:rPr lang="zh-CN" altLang="en-GB" sz="2800" b="1">
                <a:solidFill>
                  <a:srgbClr val="800000"/>
                </a:solidFill>
                <a:latin typeface="Times New Roman" panose="02020603050405020304" pitchFamily="18" charset="0"/>
                <a:ea typeface="楷体_GB2312" pitchFamily="1" charset="-122"/>
                <a:sym typeface="+mn-ea"/>
              </a:rPr>
              <a:t>用表示</a:t>
            </a:r>
            <a:r>
              <a:rPr lang="zh-CN" altLang="en-GB" sz="2800" b="1">
                <a:solidFill>
                  <a:srgbClr val="800000"/>
                </a:solidFill>
                <a:latin typeface="Times New Roman" panose="02020603050405020304" pitchFamily="18" charset="0"/>
                <a:ea typeface="楷体_GB2312" pitchFamily="1" charset="-122"/>
              </a:rPr>
              <a:t>本体的某种特征、标志的借体来代替本体。</a:t>
            </a:r>
            <a:endParaRPr lang="zh-CN" altLang="en-US" sz="2800" b="1">
              <a:solidFill>
                <a:srgbClr val="800000"/>
              </a:solidFill>
              <a:latin typeface="Times New Roman" panose="02020603050405020304" pitchFamily="18" charset="0"/>
              <a:ea typeface="楷体_GB2312" pitchFamily="1" charset="-122"/>
            </a:endParaRPr>
          </a:p>
        </p:txBody>
      </p:sp>
      <p:sp>
        <p:nvSpPr>
          <p:cNvPr id="7" name="Rectangle 12"/>
          <p:cNvSpPr/>
          <p:nvPr/>
        </p:nvSpPr>
        <p:spPr>
          <a:xfrm>
            <a:off x="283210" y="3429000"/>
            <a:ext cx="11908155" cy="2675255"/>
          </a:xfrm>
          <a:prstGeom prst="rect">
            <a:avLst/>
          </a:prstGeom>
          <a:noFill/>
          <a:ln w="9525">
            <a:noFill/>
          </a:ln>
        </p:spPr>
        <p:txBody>
          <a:bodyPr wrap="square">
            <a:spAutoFit/>
          </a:bodyPr>
          <a:lstStyle/>
          <a:p>
            <a:pPr marL="457200" indent="-457200">
              <a:lnSpc>
                <a:spcPct val="85000"/>
              </a:lnSpc>
              <a:buClr>
                <a:srgbClr val="660066"/>
              </a:buClr>
              <a:buSzPct val="80000"/>
              <a:buFont typeface="Wingdings" panose="05000000000000000000" charset="0"/>
              <a:buChar char="Ø"/>
            </a:pPr>
            <a:r>
              <a:rPr lang="zh-CN" altLang="en-GB" sz="2800" b="1">
                <a:solidFill>
                  <a:srgbClr val="080808"/>
                </a:solidFill>
                <a:latin typeface="楷体_GB2312" pitchFamily="1" charset="-122"/>
                <a:ea typeface="楷体_GB2312" pitchFamily="1" charset="-122"/>
              </a:rPr>
              <a:t>1郭全海把</a:t>
            </a:r>
            <a:r>
              <a:rPr lang="zh-CN" altLang="en-GB" sz="2800" b="1">
                <a:solidFill>
                  <a:srgbClr val="800000"/>
                </a:solidFill>
                <a:latin typeface="楷体_GB2312" pitchFamily="1" charset="-122"/>
                <a:ea typeface="楷体_GB2312" pitchFamily="1" charset="-122"/>
              </a:rPr>
              <a:t>玉石眼</a:t>
            </a:r>
            <a:r>
              <a:rPr lang="zh-CN" altLang="en-GB" sz="2800" b="1">
                <a:solidFill>
                  <a:srgbClr val="080808"/>
                </a:solidFill>
                <a:latin typeface="楷体_GB2312" pitchFamily="1" charset="-122"/>
                <a:ea typeface="楷体_GB2312" pitchFamily="1" charset="-122"/>
              </a:rPr>
              <a:t>追了回来，人马都气喘呼呼了。</a:t>
            </a:r>
            <a:r>
              <a:rPr lang="en-US" altLang="zh-CN" sz="2800" b="1">
                <a:solidFill>
                  <a:srgbClr val="080808"/>
                </a:solidFill>
                <a:latin typeface="楷体_GB2312" pitchFamily="1" charset="-122"/>
                <a:ea typeface="楷体_GB2312" pitchFamily="1" charset="-122"/>
              </a:rPr>
              <a:t>  </a:t>
            </a:r>
            <a:r>
              <a:rPr lang="zh-CN" altLang="en-GB" sz="2800" b="1">
                <a:solidFill>
                  <a:srgbClr val="080808"/>
                </a:solidFill>
                <a:latin typeface="楷体_GB2312" pitchFamily="1" charset="-122"/>
                <a:ea typeface="楷体_GB2312" pitchFamily="1" charset="-122"/>
              </a:rPr>
              <a:t>周立波《分马》</a:t>
            </a:r>
            <a:endParaRPr lang="zh-CN" altLang="en-GB" sz="2800" b="1">
              <a:solidFill>
                <a:srgbClr val="080808"/>
              </a:solidFill>
              <a:latin typeface="楷体_GB2312" pitchFamily="1" charset="-122"/>
              <a:ea typeface="楷体_GB2312" pitchFamily="1" charset="-122"/>
            </a:endParaRPr>
          </a:p>
          <a:p>
            <a:pPr marL="457200" indent="-457200">
              <a:lnSpc>
                <a:spcPct val="85000"/>
              </a:lnSpc>
              <a:buClr>
                <a:srgbClr val="660066"/>
              </a:buClr>
              <a:buSzPct val="80000"/>
              <a:buFont typeface="Wingdings" panose="05000000000000000000" charset="0"/>
              <a:buChar char="Ø"/>
            </a:pPr>
            <a:r>
              <a:rPr lang="zh-CN" altLang="en-GB" sz="2800" b="1">
                <a:solidFill>
                  <a:srgbClr val="0000CC"/>
                </a:solidFill>
                <a:latin typeface="楷体_GB2312" pitchFamily="1" charset="-122"/>
                <a:ea typeface="楷体_GB2312" pitchFamily="1" charset="-122"/>
              </a:rPr>
              <a:t>         </a:t>
            </a:r>
            <a:r>
              <a:rPr lang="zh-CN" altLang="en-GB" sz="2800" b="1">
                <a:solidFill>
                  <a:srgbClr val="0000CC"/>
                </a:solidFill>
                <a:latin typeface="Times New Roman" panose="02020603050405020304" pitchFamily="18" charset="0"/>
                <a:ea typeface="楷体_GB2312" pitchFamily="1" charset="-122"/>
              </a:rPr>
              <a:t>“</a:t>
            </a:r>
            <a:r>
              <a:rPr lang="zh-CN" altLang="en-GB" sz="2800" b="1">
                <a:solidFill>
                  <a:srgbClr val="0000CC"/>
                </a:solidFill>
                <a:latin typeface="楷体_GB2312" pitchFamily="1" charset="-122"/>
                <a:ea typeface="楷体_GB2312" pitchFamily="1" charset="-122"/>
              </a:rPr>
              <a:t>玉石眼</a:t>
            </a:r>
            <a:r>
              <a:rPr lang="zh-CN" altLang="en-GB" sz="2800" b="1">
                <a:solidFill>
                  <a:srgbClr val="0000CC"/>
                </a:solidFill>
                <a:latin typeface="Times New Roman" panose="02020603050405020304" pitchFamily="18" charset="0"/>
                <a:ea typeface="楷体_GB2312" pitchFamily="1" charset="-122"/>
              </a:rPr>
              <a:t>”</a:t>
            </a:r>
            <a:r>
              <a:rPr lang="zh-CN" altLang="en-GB" sz="2800" b="1">
                <a:solidFill>
                  <a:srgbClr val="0000CC"/>
                </a:solidFill>
                <a:latin typeface="楷体_GB2312" pitchFamily="1" charset="-122"/>
                <a:ea typeface="楷体_GB2312" pitchFamily="1" charset="-122"/>
              </a:rPr>
              <a:t>代马</a:t>
            </a:r>
            <a:endParaRPr lang="zh-CN" altLang="en-US" sz="2800" b="1">
              <a:solidFill>
                <a:srgbClr val="0000CC"/>
              </a:solidFill>
              <a:latin typeface="楷体_GB2312" pitchFamily="1" charset="-122"/>
              <a:ea typeface="楷体_GB2312" pitchFamily="1" charset="-122"/>
            </a:endParaRPr>
          </a:p>
          <a:p>
            <a:pPr marL="457200" indent="-457200" algn="l">
              <a:lnSpc>
                <a:spcPct val="85000"/>
              </a:lnSpc>
              <a:buClr>
                <a:srgbClr val="660066"/>
              </a:buClr>
              <a:buSzPct val="80000"/>
              <a:buFont typeface="Wingdings" panose="05000000000000000000" charset="0"/>
              <a:buChar char="Ø"/>
            </a:pPr>
            <a:r>
              <a:rPr lang="zh-CN" altLang="en-GB" sz="2800" b="1">
                <a:solidFill>
                  <a:srgbClr val="080808"/>
                </a:solidFill>
                <a:latin typeface="楷体_GB2312" pitchFamily="1" charset="-122"/>
                <a:ea typeface="楷体_GB2312" pitchFamily="1" charset="-122"/>
              </a:rPr>
              <a:t>2</a:t>
            </a:r>
            <a:r>
              <a:rPr lang="zh-CN" altLang="en-GB" sz="2800" b="1">
                <a:solidFill>
                  <a:srgbClr val="080808"/>
                </a:solidFill>
                <a:latin typeface="Times New Roman" panose="02020603050405020304" pitchFamily="18" charset="0"/>
                <a:ea typeface="楷体_GB2312" pitchFamily="1" charset="-122"/>
              </a:rPr>
              <a:t>“</a:t>
            </a:r>
            <a:r>
              <a:rPr lang="zh-CN" altLang="en-GB" sz="2800" b="1">
                <a:solidFill>
                  <a:srgbClr val="080808"/>
                </a:solidFill>
                <a:latin typeface="楷体_GB2312" pitchFamily="1" charset="-122"/>
                <a:ea typeface="楷体_GB2312" pitchFamily="1" charset="-122"/>
              </a:rPr>
              <a:t>义哥是一手好拳棒，这两下子，一定够他受用了。</a:t>
            </a:r>
            <a:r>
              <a:rPr lang="zh-CN" altLang="en-GB" sz="2800" b="1">
                <a:solidFill>
                  <a:srgbClr val="080808"/>
                </a:solidFill>
                <a:latin typeface="Times New Roman" panose="02020603050405020304" pitchFamily="18" charset="0"/>
                <a:ea typeface="楷体_GB2312" pitchFamily="1" charset="-122"/>
              </a:rPr>
              <a:t>”</a:t>
            </a:r>
            <a:r>
              <a:rPr lang="zh-CN" altLang="en-GB" sz="2800" b="1">
                <a:solidFill>
                  <a:srgbClr val="080808"/>
                </a:solidFill>
                <a:latin typeface="楷体_GB2312" pitchFamily="1" charset="-122"/>
                <a:ea typeface="楷体_GB2312" pitchFamily="1" charset="-122"/>
              </a:rPr>
              <a:t>壁角的</a:t>
            </a:r>
            <a:r>
              <a:rPr lang="zh-CN" altLang="en-GB" sz="2800" b="1">
                <a:solidFill>
                  <a:srgbClr val="800000"/>
                </a:solidFill>
                <a:latin typeface="楷体_GB2312" pitchFamily="1" charset="-122"/>
                <a:ea typeface="楷体_GB2312" pitchFamily="1" charset="-122"/>
              </a:rPr>
              <a:t>驼背</a:t>
            </a:r>
            <a:r>
              <a:rPr lang="zh-CN" altLang="en-GB" sz="2800" b="1">
                <a:solidFill>
                  <a:srgbClr val="080808"/>
                </a:solidFill>
                <a:latin typeface="楷体_GB2312" pitchFamily="1" charset="-122"/>
                <a:ea typeface="楷体_GB2312" pitchFamily="1" charset="-122"/>
              </a:rPr>
              <a:t>忽然高兴起来。 </a:t>
            </a:r>
            <a:r>
              <a:rPr lang="en-US" altLang="zh-CN" sz="2800" b="1">
                <a:solidFill>
                  <a:srgbClr val="080808"/>
                </a:solidFill>
                <a:latin typeface="楷体_GB2312" pitchFamily="1" charset="-122"/>
                <a:ea typeface="楷体_GB2312" pitchFamily="1" charset="-122"/>
              </a:rPr>
              <a:t>                      </a:t>
            </a:r>
            <a:r>
              <a:rPr lang="zh-CN" altLang="en-GB" sz="2800" b="1">
                <a:solidFill>
                  <a:srgbClr val="080808"/>
                </a:solidFill>
                <a:latin typeface="楷体_GB2312" pitchFamily="1" charset="-122"/>
                <a:ea typeface="楷体_GB2312" pitchFamily="1" charset="-122"/>
              </a:rPr>
              <a:t> 鲁迅《药》</a:t>
            </a:r>
            <a:endParaRPr lang="zh-CN" altLang="en-GB" sz="2800" b="1">
              <a:solidFill>
                <a:srgbClr val="080808"/>
              </a:solidFill>
              <a:latin typeface="楷体_GB2312" pitchFamily="1" charset="-122"/>
              <a:ea typeface="楷体_GB2312" pitchFamily="1" charset="-122"/>
            </a:endParaRPr>
          </a:p>
          <a:p>
            <a:pPr marL="457200" indent="-457200">
              <a:lnSpc>
                <a:spcPct val="85000"/>
              </a:lnSpc>
              <a:buClr>
                <a:srgbClr val="660066"/>
              </a:buClr>
              <a:buSzPct val="80000"/>
              <a:buFont typeface="Wingdings" panose="05000000000000000000" charset="0"/>
              <a:buChar char="Ø"/>
            </a:pPr>
            <a:r>
              <a:rPr lang="zh-CN" altLang="en-GB" sz="2800" b="1">
                <a:solidFill>
                  <a:srgbClr val="0000CC"/>
                </a:solidFill>
                <a:latin typeface="楷体_GB2312" pitchFamily="1" charset="-122"/>
                <a:ea typeface="楷体_GB2312" pitchFamily="1" charset="-122"/>
              </a:rPr>
              <a:t>         驼背代人</a:t>
            </a:r>
            <a:endParaRPr lang="zh-CN" altLang="en-US" sz="2800" b="1">
              <a:solidFill>
                <a:srgbClr val="0000CC"/>
              </a:solidFill>
              <a:latin typeface="楷体_GB2312" pitchFamily="1" charset="-122"/>
              <a:ea typeface="楷体_GB2312" pitchFamily="1" charset="-122"/>
            </a:endParaRPr>
          </a:p>
          <a:p>
            <a:pPr marL="457200" indent="-457200">
              <a:lnSpc>
                <a:spcPct val="85000"/>
              </a:lnSpc>
              <a:buClr>
                <a:srgbClr val="660066"/>
              </a:buClr>
              <a:buSzPct val="80000"/>
              <a:buFont typeface="Wingdings" panose="05000000000000000000" charset="0"/>
              <a:buChar char="Ø"/>
            </a:pPr>
            <a:r>
              <a:rPr lang="zh-CN" altLang="en-GB" sz="2800" b="1">
                <a:solidFill>
                  <a:srgbClr val="080808"/>
                </a:solidFill>
                <a:latin typeface="楷体_GB2312" pitchFamily="1" charset="-122"/>
                <a:ea typeface="楷体_GB2312" pitchFamily="1" charset="-122"/>
              </a:rPr>
              <a:t>3先生，给现钱，</a:t>
            </a:r>
            <a:r>
              <a:rPr lang="zh-CN" altLang="en-GB" sz="2800" b="1">
                <a:solidFill>
                  <a:srgbClr val="800000"/>
                </a:solidFill>
                <a:latin typeface="楷体_GB2312" pitchFamily="1" charset="-122"/>
                <a:ea typeface="楷体_GB2312" pitchFamily="1" charset="-122"/>
              </a:rPr>
              <a:t>袁世凯</a:t>
            </a:r>
            <a:r>
              <a:rPr lang="zh-CN" altLang="en-GB" sz="2800" b="1">
                <a:solidFill>
                  <a:srgbClr val="080808"/>
                </a:solidFill>
                <a:latin typeface="楷体_GB2312" pitchFamily="1" charset="-122"/>
                <a:ea typeface="楷体_GB2312" pitchFamily="1" charset="-122"/>
              </a:rPr>
              <a:t>，不行吗？</a:t>
            </a:r>
            <a:r>
              <a:rPr lang="en-US" altLang="zh-CN" sz="2800" b="1">
                <a:solidFill>
                  <a:srgbClr val="080808"/>
                </a:solidFill>
                <a:latin typeface="楷体_GB2312" pitchFamily="1" charset="-122"/>
                <a:ea typeface="楷体_GB2312" pitchFamily="1" charset="-122"/>
              </a:rPr>
              <a:t>   </a:t>
            </a:r>
            <a:r>
              <a:rPr lang="zh-CN" altLang="en-GB" sz="2800" b="1">
                <a:solidFill>
                  <a:srgbClr val="080808"/>
                </a:solidFill>
                <a:latin typeface="楷体_GB2312" pitchFamily="1" charset="-122"/>
                <a:ea typeface="楷体_GB2312" pitchFamily="1" charset="-122"/>
              </a:rPr>
              <a:t> 叶圣陶《多收了三五斗》</a:t>
            </a:r>
            <a:endParaRPr lang="zh-CN" altLang="en-GB" sz="2800" b="1">
              <a:solidFill>
                <a:srgbClr val="080808"/>
              </a:solidFill>
              <a:latin typeface="楷体_GB2312" pitchFamily="1" charset="-122"/>
              <a:ea typeface="楷体_GB2312" pitchFamily="1" charset="-122"/>
            </a:endParaRPr>
          </a:p>
          <a:p>
            <a:pPr marL="457200" indent="-457200">
              <a:lnSpc>
                <a:spcPct val="90000"/>
              </a:lnSpc>
              <a:buClr>
                <a:srgbClr val="660066"/>
              </a:buClr>
              <a:buSzPct val="80000"/>
              <a:buFont typeface="Wingdings" panose="05000000000000000000" charset="0"/>
              <a:buChar char="Ø"/>
            </a:pPr>
            <a:r>
              <a:rPr lang="zh-CN" altLang="en-GB" sz="2800" b="1">
                <a:solidFill>
                  <a:srgbClr val="0000CC"/>
                </a:solidFill>
                <a:latin typeface="楷体_GB2312" pitchFamily="1" charset="-122"/>
                <a:ea typeface="楷体_GB2312" pitchFamily="1" charset="-122"/>
              </a:rPr>
              <a:t>         袁世凯代银元</a:t>
            </a:r>
            <a:endParaRPr lang="zh-CN" altLang="en-US" sz="2800" b="1">
              <a:solidFill>
                <a:srgbClr val="0000CC"/>
              </a:solidFill>
              <a:latin typeface="楷体_GB2312" pitchFamily="1" charset="-122"/>
              <a:ea typeface="楷体_GB2312" pitchFamily="1" charset="-122"/>
            </a:endParaRPr>
          </a:p>
        </p:txBody>
      </p:sp>
      <p:sp>
        <p:nvSpPr>
          <p:cNvPr id="15366" name="Rectangle 4"/>
          <p:cNvSpPr>
            <a:spLocks noRot="1"/>
          </p:cNvSpPr>
          <p:nvPr/>
        </p:nvSpPr>
        <p:spPr>
          <a:xfrm>
            <a:off x="4524058" y="99060"/>
            <a:ext cx="2808287" cy="865188"/>
          </a:xfrm>
          <a:prstGeom prst="rect">
            <a:avLst/>
          </a:prstGeom>
          <a:solidFill>
            <a:srgbClr val="F2F2F2"/>
          </a:solidFill>
          <a:ln w="9525">
            <a:noFill/>
          </a:ln>
        </p:spPr>
        <p:txBody>
          <a:bodyPr anchor="ctr" anchorCtr="0"/>
          <a:lstStyle/>
          <a:p>
            <a:pPr algn="ctr"/>
            <a:r>
              <a:rPr lang="zh-CN" altLang="en-US" sz="4400" b="1">
                <a:solidFill>
                  <a:srgbClr val="800000"/>
                </a:solidFill>
                <a:latin typeface="Arial" panose="020b0604020202020204" pitchFamily="34" charset="0"/>
                <a:ea typeface="黑体" panose="02010609060101010101" pitchFamily="49" charset="-122"/>
              </a:rPr>
              <a:t>二、借代</a:t>
            </a:r>
            <a:endParaRPr lang="zh-CN" altLang="en-US" sz="4400" b="1">
              <a:solidFill>
                <a:srgbClr val="800000"/>
              </a:solidFill>
              <a:latin typeface="Arial" panose="020b0604020202020204" pitchFamily="34"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Horizont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outHorizontal)">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outHorizontal)">
                                      <p:cBhvr>
                                        <p:cTn id="17" dur="500"/>
                                        <p:tgtEl>
                                          <p:spTgt spid="5"/>
                                        </p:tgtEl>
                                      </p:cBhvr>
                                    </p:animEffect>
                                  </p:childTnLst>
                                </p:cTn>
                              </p:par>
                              <p:par>
                                <p:cTn id="18" presetID="16" presetClass="entr" presetSubtype="42"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outHorizontal)">
                                      <p:cBhvr>
                                        <p:cTn id="20" dur="500"/>
                                        <p:tgtEl>
                                          <p:spTgt spid="6"/>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6" presetClass="entr" presetSubtype="42" fill="hold" grpId="0" nodeType="click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animEffect transition="in" filter="barn(outHorizontal)">
                                      <p:cBhvr>
                                        <p:cTn id="25" dur="500"/>
                                        <p:tgtEl>
                                          <p:spTgt spid="7">
                                            <p:txEl>
                                              <p:pRg st="0" end="0"/>
                                            </p:txEl>
                                          </p:spTgt>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16" presetClass="entr" presetSubtype="42" fill="hold" grpId="0" nodeType="clickEffect">
                                  <p:stCondLst>
                                    <p:cond delay="0"/>
                                  </p:stCondLst>
                                  <p:childTnLst>
                                    <p:set>
                                      <p:cBhvr>
                                        <p:cTn id="29" dur="1" fill="hold">
                                          <p:stCondLst>
                                            <p:cond delay="0"/>
                                          </p:stCondLst>
                                        </p:cTn>
                                        <p:tgtEl>
                                          <p:spTgt spid="7">
                                            <p:txEl>
                                              <p:pRg st="1" end="1"/>
                                            </p:txEl>
                                          </p:spTgt>
                                        </p:tgtEl>
                                        <p:attrNameLst>
                                          <p:attrName>style.visibility</p:attrName>
                                        </p:attrNameLst>
                                      </p:cBhvr>
                                      <p:to>
                                        <p:strVal val="visible"/>
                                      </p:to>
                                    </p:set>
                                    <p:animEffect transition="in" filter="barn(outHorizontal)">
                                      <p:cBhvr>
                                        <p:cTn id="30" dur="500"/>
                                        <p:tgtEl>
                                          <p:spTgt spid="7">
                                            <p:txEl>
                                              <p:pRg st="1" end="1"/>
                                            </p:txEl>
                                          </p:spTgt>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16" presetClass="entr" presetSubtype="42" fill="hold" grpId="0" nodeType="clickEffect">
                                  <p:stCondLst>
                                    <p:cond delay="0"/>
                                  </p:stCondLst>
                                  <p:childTnLst>
                                    <p:set>
                                      <p:cBhvr>
                                        <p:cTn id="34" dur="1" fill="hold">
                                          <p:stCondLst>
                                            <p:cond delay="0"/>
                                          </p:stCondLst>
                                        </p:cTn>
                                        <p:tgtEl>
                                          <p:spTgt spid="7">
                                            <p:txEl>
                                              <p:pRg st="2" end="2"/>
                                            </p:txEl>
                                          </p:spTgt>
                                        </p:tgtEl>
                                        <p:attrNameLst>
                                          <p:attrName>style.visibility</p:attrName>
                                        </p:attrNameLst>
                                      </p:cBhvr>
                                      <p:to>
                                        <p:strVal val="visible"/>
                                      </p:to>
                                    </p:set>
                                    <p:animEffect transition="in" filter="barn(outHorizontal)">
                                      <p:cBhvr>
                                        <p:cTn id="35" dur="500"/>
                                        <p:tgtEl>
                                          <p:spTgt spid="7">
                                            <p:txEl>
                                              <p:pRg st="2" end="2"/>
                                            </p:txEl>
                                          </p:spTgt>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16" presetClass="entr" presetSubtype="42" fill="hold" grpId="0" nodeType="clickEffect">
                                  <p:stCondLst>
                                    <p:cond delay="0"/>
                                  </p:stCondLst>
                                  <p:childTnLst>
                                    <p:set>
                                      <p:cBhvr>
                                        <p:cTn id="39" dur="1" fill="hold">
                                          <p:stCondLst>
                                            <p:cond delay="0"/>
                                          </p:stCondLst>
                                        </p:cTn>
                                        <p:tgtEl>
                                          <p:spTgt spid="7">
                                            <p:txEl>
                                              <p:pRg st="3" end="3"/>
                                            </p:txEl>
                                          </p:spTgt>
                                        </p:tgtEl>
                                        <p:attrNameLst>
                                          <p:attrName>style.visibility</p:attrName>
                                        </p:attrNameLst>
                                      </p:cBhvr>
                                      <p:to>
                                        <p:strVal val="visible"/>
                                      </p:to>
                                    </p:set>
                                    <p:animEffect transition="in" filter="barn(outHorizontal)">
                                      <p:cBhvr>
                                        <p:cTn id="40" dur="500"/>
                                        <p:tgtEl>
                                          <p:spTgt spid="7">
                                            <p:txEl>
                                              <p:pRg st="3" end="3"/>
                                            </p:txEl>
                                          </p:spTgt>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16" presetClass="entr" presetSubtype="42" fill="hold" grpId="0" nodeType="clickEffect">
                                  <p:stCondLst>
                                    <p:cond delay="0"/>
                                  </p:stCondLst>
                                  <p:childTnLst>
                                    <p:set>
                                      <p:cBhvr>
                                        <p:cTn id="44" dur="1" fill="hold">
                                          <p:stCondLst>
                                            <p:cond delay="0"/>
                                          </p:stCondLst>
                                        </p:cTn>
                                        <p:tgtEl>
                                          <p:spTgt spid="7">
                                            <p:txEl>
                                              <p:pRg st="4" end="4"/>
                                            </p:txEl>
                                          </p:spTgt>
                                        </p:tgtEl>
                                        <p:attrNameLst>
                                          <p:attrName>style.visibility</p:attrName>
                                        </p:attrNameLst>
                                      </p:cBhvr>
                                      <p:to>
                                        <p:strVal val="visible"/>
                                      </p:to>
                                    </p:set>
                                    <p:animEffect transition="in" filter="barn(outHorizontal)">
                                      <p:cBhvr>
                                        <p:cTn id="45" dur="500"/>
                                        <p:tgtEl>
                                          <p:spTgt spid="7">
                                            <p:txEl>
                                              <p:pRg st="4" end="4"/>
                                            </p:txEl>
                                          </p:spTgt>
                                        </p:tgtEl>
                                      </p:cBhvr>
                                    </p:animEffect>
                                  </p:childTnLst>
                                </p:cTn>
                              </p:par>
                            </p:childTnLst>
                          </p:cTn>
                        </p:par>
                      </p:childTnLst>
                    </p:cTn>
                  </p:par>
                  <p:par>
                    <p:cTn id="46" fill="hold" nodeType="clickPar">
                      <p:stCondLst>
                        <p:cond delay="indefinite"/>
                      </p:stCondLst>
                      <p:childTnLst>
                        <p:par>
                          <p:cTn id="47" fill="hold" nodeType="afterGroup">
                            <p:stCondLst>
                              <p:cond delay="0"/>
                            </p:stCondLst>
                            <p:childTnLst>
                              <p:par>
                                <p:cTn id="48" presetID="16" presetClass="entr" presetSubtype="42" fill="hold" grpId="0" nodeType="clickEffect">
                                  <p:stCondLst>
                                    <p:cond delay="0"/>
                                  </p:stCondLst>
                                  <p:childTnLst>
                                    <p:set>
                                      <p:cBhvr>
                                        <p:cTn id="49" dur="1" fill="hold">
                                          <p:stCondLst>
                                            <p:cond delay="0"/>
                                          </p:stCondLst>
                                        </p:cTn>
                                        <p:tgtEl>
                                          <p:spTgt spid="7">
                                            <p:txEl>
                                              <p:pRg st="5" end="5"/>
                                            </p:txEl>
                                          </p:spTgt>
                                        </p:tgtEl>
                                        <p:attrNameLst>
                                          <p:attrName>style.visibility</p:attrName>
                                        </p:attrNameLst>
                                      </p:cBhvr>
                                      <p:to>
                                        <p:strVal val="visible"/>
                                      </p:to>
                                    </p:set>
                                    <p:animEffect transition="in" filter="barn(outHorizontal)">
                                      <p:cBhvr>
                                        <p:cTn id="50"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uiExpand="1" build="p"/>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8374" name="Rectangle 6" descr="虚线网格"/>
          <p:cNvSpPr/>
          <p:nvPr/>
        </p:nvSpPr>
        <p:spPr>
          <a:xfrm>
            <a:off x="1194118" y="357188"/>
            <a:ext cx="2859405" cy="589280"/>
          </a:xfrm>
          <a:prstGeom prst="rect">
            <a:avLst/>
          </a:prstGeom>
          <a:pattFill prst="dotGrid">
            <a:fgClr>
              <a:srgbClr val="000066"/>
            </a:fgClr>
            <a:bgClr>
              <a:schemeClr val="bg1"/>
            </a:bgClr>
          </a:pattFill>
          <a:ln w="9525">
            <a:noFill/>
          </a:ln>
        </p:spPr>
        <p:txBody>
          <a:bodyPr wrap="none">
            <a:spAutoFit/>
          </a:bodyPr>
          <a:lstStyle/>
          <a:p>
            <a:pPr>
              <a:lnSpc>
                <a:spcPct val="90000"/>
              </a:lnSpc>
              <a:spcBef>
                <a:spcPct val="20000"/>
              </a:spcBef>
              <a:buSzPct val="80000"/>
            </a:pPr>
            <a:r>
              <a:rPr lang="en-US" altLang="zh-CN" sz="3600" b="1">
                <a:solidFill>
                  <a:srgbClr val="660033"/>
                </a:solidFill>
                <a:latin typeface="Arial" panose="020b0604020202020204" pitchFamily="34" charset="0"/>
                <a:ea typeface="华文中宋" pitchFamily="2" charset="-122"/>
              </a:rPr>
              <a:t>2.</a:t>
            </a:r>
            <a:r>
              <a:rPr lang="zh-CN" altLang="en-US" sz="3600" b="1">
                <a:solidFill>
                  <a:srgbClr val="660033"/>
                </a:solidFill>
                <a:latin typeface="Arial" panose="020b0604020202020204" pitchFamily="34" charset="0"/>
                <a:ea typeface="华文中宋" pitchFamily="2" charset="-122"/>
              </a:rPr>
              <a:t>专名代泛称</a:t>
            </a:r>
            <a:endParaRPr lang="zh-CN" altLang="en-US" sz="3600" b="1">
              <a:solidFill>
                <a:srgbClr val="660033"/>
              </a:solidFill>
              <a:latin typeface="Arial" panose="020b0604020202020204" pitchFamily="34" charset="0"/>
              <a:ea typeface="华文中宋" pitchFamily="2" charset="-122"/>
            </a:endParaRPr>
          </a:p>
        </p:txBody>
      </p:sp>
      <p:sp>
        <p:nvSpPr>
          <p:cNvPr id="58380" name="Rectangle 12"/>
          <p:cNvSpPr/>
          <p:nvPr/>
        </p:nvSpPr>
        <p:spPr>
          <a:xfrm>
            <a:off x="4053840" y="489585"/>
            <a:ext cx="7960995" cy="457200"/>
          </a:xfrm>
          <a:prstGeom prst="rect">
            <a:avLst/>
          </a:prstGeom>
          <a:solidFill>
            <a:srgbClr val="CCFF99"/>
          </a:solidFill>
          <a:ln w="9525">
            <a:noFill/>
          </a:ln>
        </p:spPr>
        <p:txBody>
          <a:bodyPr wrap="square">
            <a:spAutoFit/>
          </a:bodyPr>
          <a:lstStyle/>
          <a:p>
            <a:pPr>
              <a:lnSpc>
                <a:spcPct val="85000"/>
              </a:lnSpc>
            </a:pPr>
            <a:r>
              <a:rPr lang="zh-CN" altLang="en-GB" sz="2800" b="1">
                <a:solidFill>
                  <a:srgbClr val="800000"/>
                </a:solidFill>
                <a:latin typeface="Times New Roman" panose="02020603050405020304" pitchFamily="18" charset="0"/>
                <a:ea typeface="楷体_GB2312" pitchFamily="1" charset="-122"/>
              </a:rPr>
              <a:t>用典型性的人或事物的专名代替本体事物的名称 。</a:t>
            </a:r>
            <a:endParaRPr lang="zh-CN" altLang="en-GB" sz="2800" b="1">
              <a:solidFill>
                <a:srgbClr val="800000"/>
              </a:solidFill>
              <a:latin typeface="Times New Roman" panose="02020603050405020304" pitchFamily="18" charset="0"/>
              <a:ea typeface="楷体_GB2312" pitchFamily="1" charset="-122"/>
            </a:endParaRPr>
          </a:p>
        </p:txBody>
      </p:sp>
      <p:sp>
        <p:nvSpPr>
          <p:cNvPr id="58381" name="Rectangle 13"/>
          <p:cNvSpPr/>
          <p:nvPr/>
        </p:nvSpPr>
        <p:spPr>
          <a:xfrm>
            <a:off x="94615" y="1195705"/>
            <a:ext cx="12097385" cy="2784475"/>
          </a:xfrm>
          <a:prstGeom prst="rect">
            <a:avLst/>
          </a:prstGeom>
          <a:noFill/>
          <a:ln w="9525">
            <a:noFill/>
          </a:ln>
        </p:spPr>
        <p:txBody>
          <a:bodyPr wrap="square">
            <a:spAutoFit/>
          </a:bodyPr>
          <a:lstStyle/>
          <a:p>
            <a:pPr marL="457200" indent="-457200" fontAlgn="auto">
              <a:lnSpc>
                <a:spcPct val="125000"/>
              </a:lnSpc>
              <a:buClr>
                <a:srgbClr val="660066"/>
              </a:buClr>
              <a:buSzPct val="80000"/>
              <a:buFont typeface="Wingdings" panose="05000000000000000000" charset="0"/>
              <a:buChar char="Ø"/>
            </a:pPr>
            <a:r>
              <a:rPr lang="zh-CN" altLang="en-US" sz="2800" b="1">
                <a:solidFill>
                  <a:srgbClr val="080808"/>
                </a:solidFill>
                <a:latin typeface="楷体_GB2312" pitchFamily="1" charset="-122"/>
                <a:ea typeface="楷体_GB2312" pitchFamily="1" charset="-122"/>
              </a:rPr>
              <a:t>中国人民中间，实在有成千上万的</a:t>
            </a:r>
            <a:r>
              <a:rPr lang="zh-CN" altLang="en-US" sz="2800" b="1">
                <a:solidFill>
                  <a:srgbClr val="080808"/>
                </a:solidFill>
                <a:latin typeface="Times New Roman" panose="02020603050405020304" pitchFamily="18" charset="0"/>
                <a:ea typeface="楷体_GB2312" pitchFamily="1" charset="-122"/>
              </a:rPr>
              <a:t>“</a:t>
            </a:r>
            <a:r>
              <a:rPr lang="zh-CN" altLang="en-US" sz="2800" b="1">
                <a:solidFill>
                  <a:srgbClr val="A50021"/>
                </a:solidFill>
                <a:latin typeface="楷体_GB2312" pitchFamily="1" charset="-122"/>
                <a:ea typeface="楷体_GB2312" pitchFamily="1" charset="-122"/>
              </a:rPr>
              <a:t>诸葛亮</a:t>
            </a:r>
            <a:r>
              <a:rPr lang="zh-CN" altLang="en-US" sz="2800" b="1">
                <a:solidFill>
                  <a:srgbClr val="080808"/>
                </a:solidFill>
                <a:latin typeface="Times New Roman" panose="02020603050405020304" pitchFamily="18" charset="0"/>
                <a:ea typeface="楷体_GB2312" pitchFamily="1" charset="-122"/>
              </a:rPr>
              <a:t>”</a:t>
            </a:r>
            <a:r>
              <a:rPr lang="en-US" altLang="zh-CN" sz="2800" b="1">
                <a:solidFill>
                  <a:srgbClr val="080808"/>
                </a:solidFill>
                <a:latin typeface="Times New Roman" panose="02020603050405020304" pitchFamily="18" charset="0"/>
                <a:ea typeface="楷体_GB2312" pitchFamily="1" charset="-122"/>
              </a:rPr>
              <a:t>    </a:t>
            </a:r>
            <a:r>
              <a:rPr lang="zh-CN" altLang="en-US" sz="2800" b="1">
                <a:solidFill>
                  <a:srgbClr val="080808"/>
                </a:solidFill>
                <a:latin typeface="楷体_GB2312" pitchFamily="1" charset="-122"/>
                <a:ea typeface="楷体_GB2312" pitchFamily="1" charset="-122"/>
              </a:rPr>
              <a:t>毛泽东</a:t>
            </a:r>
            <a:r>
              <a:rPr lang="en-US" altLang="zh-CN" sz="2800" b="1">
                <a:solidFill>
                  <a:srgbClr val="080808"/>
                </a:solidFill>
                <a:latin typeface="楷体_GB2312" pitchFamily="1" charset="-122"/>
                <a:ea typeface="楷体_GB2312" pitchFamily="1" charset="-122"/>
              </a:rPr>
              <a:t>《</a:t>
            </a:r>
            <a:r>
              <a:rPr lang="zh-CN" altLang="en-US" sz="2800" b="1">
                <a:solidFill>
                  <a:srgbClr val="080808"/>
                </a:solidFill>
                <a:latin typeface="楷体_GB2312" pitchFamily="1" charset="-122"/>
                <a:ea typeface="楷体_GB2312" pitchFamily="1" charset="-122"/>
              </a:rPr>
              <a:t>组织起来</a:t>
            </a:r>
            <a:r>
              <a:rPr lang="en-US" altLang="zh-CN" sz="2800" b="1">
                <a:solidFill>
                  <a:srgbClr val="080808"/>
                </a:solidFill>
                <a:latin typeface="楷体_GB2312" pitchFamily="1" charset="-122"/>
                <a:ea typeface="楷体_GB2312" pitchFamily="1" charset="-122"/>
              </a:rPr>
              <a:t>》</a:t>
            </a:r>
            <a:endParaRPr lang="en-US" altLang="zh-CN" sz="2800" b="1">
              <a:solidFill>
                <a:srgbClr val="080808"/>
              </a:solidFill>
              <a:latin typeface="楷体_GB2312" pitchFamily="1" charset="-122"/>
              <a:ea typeface="楷体_GB2312" pitchFamily="1" charset="-122"/>
            </a:endParaRPr>
          </a:p>
          <a:p>
            <a:pPr marL="457200" indent="-457200" fontAlgn="auto">
              <a:lnSpc>
                <a:spcPct val="125000"/>
              </a:lnSpc>
              <a:buClr>
                <a:srgbClr val="660066"/>
              </a:buClr>
              <a:buSzPct val="80000"/>
              <a:buFont typeface="Wingdings" panose="05000000000000000000" charset="0"/>
              <a:buChar char="Ø"/>
            </a:pPr>
            <a:r>
              <a:rPr lang="en-US" altLang="zh-CN" sz="2800" b="1">
                <a:solidFill>
                  <a:srgbClr val="080808"/>
                </a:solidFill>
                <a:latin typeface="楷体_GB2312" pitchFamily="1" charset="-122"/>
                <a:ea typeface="楷体_GB2312" pitchFamily="1" charset="-122"/>
              </a:rPr>
              <a:t>           </a:t>
            </a:r>
            <a:r>
              <a:rPr lang="zh-CN" altLang="en-US" sz="2800" b="1">
                <a:solidFill>
                  <a:srgbClr val="0000CC"/>
                </a:solidFill>
                <a:latin typeface="楷体_GB2312" pitchFamily="1" charset="-122"/>
                <a:ea typeface="楷体_GB2312" pitchFamily="1" charset="-122"/>
              </a:rPr>
              <a:t>诸葛亮代有聪明才智的人</a:t>
            </a:r>
            <a:r>
              <a:rPr lang="en-US" altLang="zh-CN" sz="2800" b="1">
                <a:solidFill>
                  <a:srgbClr val="0000CC"/>
                </a:solidFill>
                <a:latin typeface="楷体_GB2312" pitchFamily="1" charset="-122"/>
                <a:ea typeface="楷体_GB2312" pitchFamily="1" charset="-122"/>
              </a:rPr>
              <a:t> </a:t>
            </a:r>
            <a:endParaRPr lang="zh-CN" altLang="en-US" sz="2800" b="1">
              <a:solidFill>
                <a:srgbClr val="0000CC"/>
              </a:solidFill>
              <a:latin typeface="楷体_GB2312" pitchFamily="1" charset="-122"/>
              <a:ea typeface="楷体_GB2312" pitchFamily="1" charset="-122"/>
            </a:endParaRPr>
          </a:p>
          <a:p>
            <a:pPr marL="457200" indent="-457200" fontAlgn="auto">
              <a:lnSpc>
                <a:spcPct val="125000"/>
              </a:lnSpc>
              <a:buClr>
                <a:srgbClr val="660066"/>
              </a:buClr>
              <a:buSzPct val="80000"/>
              <a:buFont typeface="Wingdings" panose="05000000000000000000" charset="0"/>
              <a:buChar char="Ø"/>
            </a:pPr>
            <a:r>
              <a:rPr lang="zh-CN" altLang="en-US" sz="2800" b="1">
                <a:solidFill>
                  <a:srgbClr val="080808"/>
                </a:solidFill>
                <a:latin typeface="楷体_GB2312" pitchFamily="1" charset="-122"/>
                <a:ea typeface="楷体_GB2312" pitchFamily="1" charset="-122"/>
              </a:rPr>
              <a:t>你们杀死一个李公朴，会有千百万个</a:t>
            </a:r>
            <a:r>
              <a:rPr lang="zh-CN" altLang="en-US" sz="2800" b="1">
                <a:solidFill>
                  <a:srgbClr val="A50021"/>
                </a:solidFill>
                <a:latin typeface="楷体_GB2312" pitchFamily="1" charset="-122"/>
                <a:ea typeface="楷体_GB2312" pitchFamily="1" charset="-122"/>
              </a:rPr>
              <a:t>李公朴</a:t>
            </a:r>
            <a:r>
              <a:rPr lang="zh-CN" altLang="en-US" sz="2800" b="1">
                <a:solidFill>
                  <a:srgbClr val="080808"/>
                </a:solidFill>
                <a:latin typeface="楷体_GB2312" pitchFamily="1" charset="-122"/>
                <a:ea typeface="楷体_GB2312" pitchFamily="1" charset="-122"/>
              </a:rPr>
              <a:t>站起来！闻一多</a:t>
            </a:r>
            <a:r>
              <a:rPr lang="en-US" altLang="zh-CN" sz="2800" b="1">
                <a:solidFill>
                  <a:srgbClr val="080808"/>
                </a:solidFill>
                <a:latin typeface="楷体_GB2312" pitchFamily="1" charset="-122"/>
                <a:ea typeface="楷体_GB2312" pitchFamily="1" charset="-122"/>
              </a:rPr>
              <a:t>《</a:t>
            </a:r>
            <a:r>
              <a:rPr lang="zh-CN" altLang="en-US" sz="2800" b="1">
                <a:solidFill>
                  <a:srgbClr val="080808"/>
                </a:solidFill>
                <a:latin typeface="楷体_GB2312" pitchFamily="1" charset="-122"/>
                <a:ea typeface="楷体_GB2312" pitchFamily="1" charset="-122"/>
              </a:rPr>
              <a:t>最后一次讲演</a:t>
            </a:r>
            <a:r>
              <a:rPr lang="en-US" altLang="zh-CN" sz="2800" b="1">
                <a:solidFill>
                  <a:srgbClr val="080808"/>
                </a:solidFill>
                <a:latin typeface="楷体_GB2312" pitchFamily="1" charset="-122"/>
                <a:ea typeface="楷体_GB2312" pitchFamily="1" charset="-122"/>
              </a:rPr>
              <a:t>》</a:t>
            </a:r>
            <a:endParaRPr lang="en-US" altLang="zh-CN" sz="2800" b="1">
              <a:solidFill>
                <a:srgbClr val="080808"/>
              </a:solidFill>
              <a:latin typeface="楷体_GB2312" pitchFamily="1" charset="-122"/>
              <a:ea typeface="楷体_GB2312" pitchFamily="1" charset="-122"/>
            </a:endParaRPr>
          </a:p>
          <a:p>
            <a:pPr marL="457200" indent="-457200" fontAlgn="auto">
              <a:lnSpc>
                <a:spcPct val="125000"/>
              </a:lnSpc>
              <a:buClr>
                <a:srgbClr val="660066"/>
              </a:buClr>
              <a:buSzPct val="80000"/>
              <a:buFont typeface="Wingdings" panose="05000000000000000000" charset="0"/>
              <a:buChar char="Ø"/>
            </a:pPr>
            <a:r>
              <a:rPr lang="en-US" altLang="zh-CN" sz="2800" b="1">
                <a:solidFill>
                  <a:srgbClr val="0000CC"/>
                </a:solidFill>
                <a:latin typeface="楷体_GB2312" pitchFamily="1" charset="-122"/>
                <a:ea typeface="楷体_GB2312" pitchFamily="1" charset="-122"/>
              </a:rPr>
              <a:t>            </a:t>
            </a:r>
            <a:r>
              <a:rPr lang="zh-CN" altLang="en-US" sz="2800" b="1">
                <a:solidFill>
                  <a:srgbClr val="0000CC"/>
                </a:solidFill>
                <a:latin typeface="楷体_GB2312" pitchFamily="1" charset="-122"/>
                <a:ea typeface="楷体_GB2312" pitchFamily="1" charset="-122"/>
              </a:rPr>
              <a:t>李公朴代主张民主正义的人士</a:t>
            </a:r>
            <a:endParaRPr lang="zh-CN" altLang="en-US" sz="2800" b="1">
              <a:solidFill>
                <a:srgbClr val="0000CC"/>
              </a:solidFill>
              <a:latin typeface="楷体_GB2312" pitchFamily="1" charset="-122"/>
              <a:ea typeface="楷体_GB2312" pitchFamily="1" charset="-122"/>
            </a:endParaRPr>
          </a:p>
        </p:txBody>
      </p:sp>
      <p:sp>
        <p:nvSpPr>
          <p:cNvPr id="58382" name="Rectangle 14" descr="虚线网格"/>
          <p:cNvSpPr/>
          <p:nvPr/>
        </p:nvSpPr>
        <p:spPr>
          <a:xfrm>
            <a:off x="782003" y="3406140"/>
            <a:ext cx="2563495" cy="534035"/>
          </a:xfrm>
          <a:prstGeom prst="rect">
            <a:avLst/>
          </a:prstGeom>
          <a:pattFill prst="dotGrid">
            <a:fgClr>
              <a:srgbClr val="000066"/>
            </a:fgClr>
            <a:bgClr>
              <a:schemeClr val="bg1"/>
            </a:bgClr>
          </a:pattFill>
          <a:ln w="9525">
            <a:noFill/>
          </a:ln>
        </p:spPr>
        <p:txBody>
          <a:bodyPr wrap="none">
            <a:spAutoFit/>
          </a:bodyPr>
          <a:lstStyle/>
          <a:p>
            <a:pPr>
              <a:lnSpc>
                <a:spcPct val="90000"/>
              </a:lnSpc>
              <a:spcBef>
                <a:spcPct val="20000"/>
              </a:spcBef>
              <a:buSzPct val="80000"/>
            </a:pPr>
            <a:r>
              <a:rPr lang="en-US" altLang="zh-CN" sz="3200" b="1">
                <a:solidFill>
                  <a:srgbClr val="660033"/>
                </a:solidFill>
                <a:latin typeface="Arial" panose="020b0604020202020204" pitchFamily="34" charset="0"/>
                <a:ea typeface="华文中宋" pitchFamily="2" charset="-122"/>
              </a:rPr>
              <a:t>3.</a:t>
            </a:r>
            <a:r>
              <a:rPr lang="zh-CN" altLang="en-US" sz="3200" b="1">
                <a:solidFill>
                  <a:srgbClr val="660033"/>
                </a:solidFill>
                <a:latin typeface="Arial" panose="020b0604020202020204" pitchFamily="34" charset="0"/>
                <a:ea typeface="华文中宋" pitchFamily="2" charset="-122"/>
              </a:rPr>
              <a:t>具体代抽象</a:t>
            </a:r>
            <a:endParaRPr lang="zh-CN" altLang="en-US" sz="3200" b="1">
              <a:solidFill>
                <a:srgbClr val="660033"/>
              </a:solidFill>
              <a:latin typeface="Arial" panose="020b0604020202020204" pitchFamily="34" charset="0"/>
              <a:ea typeface="华文中宋" pitchFamily="2" charset="-122"/>
            </a:endParaRPr>
          </a:p>
        </p:txBody>
      </p:sp>
      <p:sp>
        <p:nvSpPr>
          <p:cNvPr id="58383" name="Rectangle 15"/>
          <p:cNvSpPr/>
          <p:nvPr/>
        </p:nvSpPr>
        <p:spPr>
          <a:xfrm>
            <a:off x="181610" y="4274185"/>
            <a:ext cx="11833860" cy="2414905"/>
          </a:xfrm>
          <a:prstGeom prst="rect">
            <a:avLst/>
          </a:prstGeom>
          <a:noFill/>
          <a:ln w="9525">
            <a:noFill/>
          </a:ln>
        </p:spPr>
        <p:txBody>
          <a:bodyPr wrap="square">
            <a:spAutoFit/>
          </a:bodyPr>
          <a:lstStyle/>
          <a:p>
            <a:pPr marL="457200" indent="-457200">
              <a:lnSpc>
                <a:spcPct val="90000"/>
              </a:lnSpc>
              <a:buClr>
                <a:srgbClr val="660066"/>
              </a:buClr>
              <a:buSzPct val="80000"/>
              <a:buFont typeface="Wingdings" panose="05000000000000000000" charset="0"/>
              <a:buChar char="Ø"/>
            </a:pPr>
            <a:r>
              <a:rPr lang="zh-CN" altLang="en-GB" sz="2800" b="1">
                <a:solidFill>
                  <a:srgbClr val="080808"/>
                </a:solidFill>
                <a:latin typeface="楷体_GB2312" pitchFamily="1" charset="-122"/>
                <a:ea typeface="楷体_GB2312" pitchFamily="1" charset="-122"/>
              </a:rPr>
              <a:t>正像延安人们跟我说的</a:t>
            </a:r>
            <a:r>
              <a:rPr lang="zh-CN" altLang="en-GB" sz="2800" b="1">
                <a:solidFill>
                  <a:srgbClr val="080808"/>
                </a:solidFill>
                <a:latin typeface="Times New Roman" panose="02020603050405020304" pitchFamily="18" charset="0"/>
                <a:ea typeface="楷体_GB2312" pitchFamily="1" charset="-122"/>
              </a:rPr>
              <a:t>“</a:t>
            </a:r>
            <a:r>
              <a:rPr lang="zh-CN" altLang="en-GB" sz="2800" b="1">
                <a:solidFill>
                  <a:srgbClr val="080808"/>
                </a:solidFill>
                <a:latin typeface="楷体_GB2312" pitchFamily="1" charset="-122"/>
                <a:ea typeface="楷体_GB2312" pitchFamily="1" charset="-122"/>
              </a:rPr>
              <a:t>你该记得从前那</a:t>
            </a:r>
            <a:r>
              <a:rPr lang="zh-CN" altLang="en-GB" sz="2800" b="1">
                <a:solidFill>
                  <a:srgbClr val="A50021"/>
                </a:solidFill>
                <a:latin typeface="楷体_GB2312" pitchFamily="1" charset="-122"/>
                <a:ea typeface="楷体_GB2312" pitchFamily="1" charset="-122"/>
              </a:rPr>
              <a:t>烂袄袄</a:t>
            </a:r>
            <a:r>
              <a:rPr lang="zh-CN" altLang="en-GB" sz="2800" b="1">
                <a:solidFill>
                  <a:srgbClr val="080808"/>
                </a:solidFill>
                <a:latin typeface="楷体_GB2312" pitchFamily="1" charset="-122"/>
                <a:ea typeface="楷体_GB2312" pitchFamily="1" charset="-122"/>
              </a:rPr>
              <a:t>，</a:t>
            </a:r>
            <a:r>
              <a:rPr lang="zh-CN" altLang="en-GB" sz="2800" b="1">
                <a:solidFill>
                  <a:srgbClr val="A50021"/>
                </a:solidFill>
                <a:latin typeface="楷体_GB2312" pitchFamily="1" charset="-122"/>
                <a:ea typeface="楷体_GB2312" pitchFamily="1" charset="-122"/>
              </a:rPr>
              <a:t>皮裤裤</a:t>
            </a:r>
            <a:r>
              <a:rPr lang="zh-CN" altLang="en-GB" sz="2800" b="1">
                <a:solidFill>
                  <a:srgbClr val="080808"/>
                </a:solidFill>
                <a:latin typeface="楷体_GB2312" pitchFamily="1" charset="-122"/>
                <a:ea typeface="楷体_GB2312" pitchFamily="1" charset="-122"/>
              </a:rPr>
              <a:t>的年月吧。！</a:t>
            </a:r>
            <a:r>
              <a:rPr lang="zh-CN" altLang="en-GB" sz="2800" b="1">
                <a:solidFill>
                  <a:srgbClr val="080808"/>
                </a:solidFill>
                <a:latin typeface="Times New Roman" panose="02020603050405020304" pitchFamily="18" charset="0"/>
                <a:ea typeface="楷体_GB2312" pitchFamily="1" charset="-122"/>
              </a:rPr>
              <a:t>”</a:t>
            </a:r>
            <a:r>
              <a:rPr lang="zh-CN" altLang="en-GB" sz="2800" b="1">
                <a:solidFill>
                  <a:srgbClr val="080808"/>
                </a:solidFill>
                <a:latin typeface="楷体_GB2312" pitchFamily="1" charset="-122"/>
                <a:ea typeface="楷体_GB2312" pitchFamily="1" charset="-122"/>
              </a:rPr>
              <a:t>刘白羽《红玛瑙》</a:t>
            </a:r>
            <a:endParaRPr lang="zh-CN" altLang="en-GB" sz="2800" b="1">
              <a:solidFill>
                <a:srgbClr val="080808"/>
              </a:solidFill>
              <a:latin typeface="楷体_GB2312" pitchFamily="1" charset="-122"/>
              <a:ea typeface="楷体_GB2312" pitchFamily="1" charset="-122"/>
            </a:endParaRPr>
          </a:p>
          <a:p>
            <a:pPr marL="457200" indent="-457200">
              <a:lnSpc>
                <a:spcPct val="90000"/>
              </a:lnSpc>
              <a:buClr>
                <a:srgbClr val="660066"/>
              </a:buClr>
              <a:buSzPct val="80000"/>
              <a:buFont typeface="Wingdings" panose="05000000000000000000" charset="0"/>
              <a:buChar char="Ø"/>
            </a:pPr>
            <a:r>
              <a:rPr lang="zh-CN" altLang="en-GB" sz="2800" b="1">
                <a:solidFill>
                  <a:srgbClr val="0000CC"/>
                </a:solidFill>
                <a:latin typeface="楷体_GB2312" pitchFamily="1" charset="-122"/>
                <a:ea typeface="楷体_GB2312" pitchFamily="1" charset="-122"/>
              </a:rPr>
              <a:t>            烂袄袄，皮裤裤代艰苦生活</a:t>
            </a:r>
            <a:endParaRPr lang="zh-CN" altLang="en-US" sz="2800" b="1">
              <a:solidFill>
                <a:srgbClr val="0000CC"/>
              </a:solidFill>
              <a:latin typeface="楷体_GB2312" pitchFamily="1" charset="-122"/>
              <a:ea typeface="楷体_GB2312" pitchFamily="1" charset="-122"/>
            </a:endParaRPr>
          </a:p>
          <a:p>
            <a:pPr marL="457200" indent="-457200">
              <a:lnSpc>
                <a:spcPct val="90000"/>
              </a:lnSpc>
              <a:buClr>
                <a:srgbClr val="660066"/>
              </a:buClr>
              <a:buSzPct val="80000"/>
              <a:buFont typeface="Wingdings" panose="05000000000000000000" charset="0"/>
              <a:buChar char="Ø"/>
            </a:pPr>
            <a:r>
              <a:rPr lang="zh-CN" altLang="en-GB" sz="2800" b="1">
                <a:solidFill>
                  <a:srgbClr val="080808"/>
                </a:solidFill>
                <a:latin typeface="楷体_GB2312" pitchFamily="1" charset="-122"/>
                <a:ea typeface="楷体_GB2312" pitchFamily="1" charset="-122"/>
              </a:rPr>
              <a:t>鲁迅的</a:t>
            </a:r>
            <a:r>
              <a:rPr lang="zh-CN" altLang="en-GB" sz="2800" b="1">
                <a:solidFill>
                  <a:srgbClr val="A50021"/>
                </a:solidFill>
                <a:latin typeface="楷体_GB2312" pitchFamily="1" charset="-122"/>
                <a:ea typeface="楷体_GB2312" pitchFamily="1" charset="-122"/>
              </a:rPr>
              <a:t>骨头</a:t>
            </a:r>
            <a:r>
              <a:rPr lang="zh-CN" altLang="en-GB" sz="2800" b="1">
                <a:solidFill>
                  <a:srgbClr val="080808"/>
                </a:solidFill>
                <a:latin typeface="楷体_GB2312" pitchFamily="1" charset="-122"/>
                <a:ea typeface="楷体_GB2312" pitchFamily="1" charset="-122"/>
              </a:rPr>
              <a:t>是最硬的，他没有丝毫的奴颜和媚骨，这是殖民地半殖民地人民最可宝贵的性格。 毛泽东《新民主主义论》</a:t>
            </a:r>
            <a:endParaRPr lang="en-US" altLang="zh-CN" sz="2800" b="1">
              <a:solidFill>
                <a:srgbClr val="080808"/>
              </a:solidFill>
              <a:latin typeface="楷体_GB2312" pitchFamily="1" charset="-122"/>
              <a:ea typeface="楷体_GB2312" pitchFamily="1" charset="-122"/>
            </a:endParaRPr>
          </a:p>
          <a:p>
            <a:pPr marL="457200" indent="-457200">
              <a:lnSpc>
                <a:spcPct val="90000"/>
              </a:lnSpc>
              <a:buClr>
                <a:srgbClr val="660066"/>
              </a:buClr>
              <a:buSzPct val="80000"/>
              <a:buFont typeface="Wingdings" panose="05000000000000000000" charset="0"/>
              <a:buChar char="Ø"/>
            </a:pPr>
            <a:r>
              <a:rPr lang="zh-CN" altLang="en-GB" sz="2800" b="1">
                <a:solidFill>
                  <a:srgbClr val="0000CC"/>
                </a:solidFill>
                <a:latin typeface="楷体_GB2312" pitchFamily="1" charset="-122"/>
                <a:ea typeface="楷体_GB2312" pitchFamily="1" charset="-122"/>
              </a:rPr>
              <a:t>            骨头代意志、品质</a:t>
            </a:r>
            <a:endParaRPr lang="zh-CN" altLang="en-US" sz="2800" b="1">
              <a:solidFill>
                <a:srgbClr val="0000CC"/>
              </a:solidFill>
              <a:latin typeface="楷体_GB2312" pitchFamily="1" charset="-122"/>
              <a:ea typeface="楷体_GB2312" pitchFamily="1" charset="-122"/>
            </a:endParaRPr>
          </a:p>
        </p:txBody>
      </p:sp>
      <p:sp>
        <p:nvSpPr>
          <p:cNvPr id="58384" name="Rectangle 16"/>
          <p:cNvSpPr/>
          <p:nvPr/>
        </p:nvSpPr>
        <p:spPr>
          <a:xfrm>
            <a:off x="3471545" y="3482975"/>
            <a:ext cx="8846185" cy="457200"/>
          </a:xfrm>
          <a:prstGeom prst="rect">
            <a:avLst/>
          </a:prstGeom>
          <a:solidFill>
            <a:srgbClr val="CCFF99"/>
          </a:solidFill>
          <a:ln w="9525">
            <a:noFill/>
          </a:ln>
        </p:spPr>
        <p:txBody>
          <a:bodyPr wrap="square">
            <a:spAutoFit/>
          </a:bodyPr>
          <a:lstStyle/>
          <a:p>
            <a:pPr>
              <a:lnSpc>
                <a:spcPct val="85000"/>
              </a:lnSpc>
            </a:pPr>
            <a:r>
              <a:rPr lang="zh-CN" altLang="en-GB" sz="2800" b="1">
                <a:solidFill>
                  <a:srgbClr val="800000"/>
                </a:solidFill>
                <a:latin typeface="Times New Roman" panose="02020603050405020304" pitchFamily="18" charset="0"/>
                <a:ea typeface="楷体_GB2312" pitchFamily="1" charset="-122"/>
              </a:rPr>
              <a:t>具体代抽象 用客观存在的具体事物代抽象概括的事物。</a:t>
            </a:r>
            <a:endParaRPr lang="zh-CN" altLang="en-US" sz="2800" b="1">
              <a:solidFill>
                <a:srgbClr val="800000"/>
              </a:solidFill>
              <a:latin typeface="Times New Roman" panose="02020603050405020304" pitchFamily="18" charset="0"/>
              <a:ea typeface="楷体_GB2312"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5" fill="hold" grpId="0" nodeType="clickEffect">
                                  <p:stCondLst>
                                    <p:cond delay="0"/>
                                  </p:stCondLst>
                                  <p:childTnLst>
                                    <p:set>
                                      <p:cBhvr>
                                        <p:cTn id="6" dur="1" fill="hold">
                                          <p:stCondLst>
                                            <p:cond delay="0"/>
                                          </p:stCondLst>
                                        </p:cTn>
                                        <p:tgtEl>
                                          <p:spTgt spid="58374"/>
                                        </p:tgtEl>
                                        <p:attrNameLst>
                                          <p:attrName>style.visibility</p:attrName>
                                        </p:attrNameLst>
                                      </p:cBhvr>
                                      <p:to>
                                        <p:strVal val="visible"/>
                                      </p:to>
                                    </p:set>
                                    <p:animEffect transition="in" filter="blinds(vertical)">
                                      <p:cBhvr>
                                        <p:cTn id="7" dur="500"/>
                                        <p:tgtEl>
                                          <p:spTgt spid="58374"/>
                                        </p:tgtEl>
                                      </p:cBhvr>
                                    </p:animEffect>
                                  </p:childTnLst>
                                </p:cTn>
                              </p:par>
                              <p:par>
                                <p:cTn id="8" presetID="3" presetClass="entr" presetSubtype="5" fill="hold" grpId="0" nodeType="withEffect">
                                  <p:stCondLst>
                                    <p:cond delay="0"/>
                                  </p:stCondLst>
                                  <p:childTnLst>
                                    <p:set>
                                      <p:cBhvr>
                                        <p:cTn id="9" dur="1" fill="hold">
                                          <p:stCondLst>
                                            <p:cond delay="0"/>
                                          </p:stCondLst>
                                        </p:cTn>
                                        <p:tgtEl>
                                          <p:spTgt spid="58380"/>
                                        </p:tgtEl>
                                        <p:attrNameLst>
                                          <p:attrName>style.visibility</p:attrName>
                                        </p:attrNameLst>
                                      </p:cBhvr>
                                      <p:to>
                                        <p:strVal val="visible"/>
                                      </p:to>
                                    </p:set>
                                    <p:animEffect transition="in" filter="blinds(vertical)">
                                      <p:cBhvr>
                                        <p:cTn id="10" dur="500"/>
                                        <p:tgtEl>
                                          <p:spTgt spid="58380"/>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3" presetClass="entr" presetSubtype="5" fill="hold" grpId="0" nodeType="clickEffect">
                                  <p:stCondLst>
                                    <p:cond delay="0"/>
                                  </p:stCondLst>
                                  <p:childTnLst>
                                    <p:set>
                                      <p:cBhvr>
                                        <p:cTn id="14" dur="1" fill="hold">
                                          <p:stCondLst>
                                            <p:cond delay="0"/>
                                          </p:stCondLst>
                                        </p:cTn>
                                        <p:tgtEl>
                                          <p:spTgt spid="58381">
                                            <p:txEl>
                                              <p:pRg st="0" end="0"/>
                                            </p:txEl>
                                          </p:spTgt>
                                        </p:tgtEl>
                                        <p:attrNameLst>
                                          <p:attrName>style.visibility</p:attrName>
                                        </p:attrNameLst>
                                      </p:cBhvr>
                                      <p:to>
                                        <p:strVal val="visible"/>
                                      </p:to>
                                    </p:set>
                                    <p:animEffect transition="in" filter="blinds(vertical)">
                                      <p:cBhvr>
                                        <p:cTn id="15" dur="500"/>
                                        <p:tgtEl>
                                          <p:spTgt spid="58381">
                                            <p:txEl>
                                              <p:pRg st="0" end="0"/>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3" presetClass="entr" presetSubtype="5" fill="hold" grpId="0" nodeType="clickEffect">
                                  <p:stCondLst>
                                    <p:cond delay="0"/>
                                  </p:stCondLst>
                                  <p:childTnLst>
                                    <p:set>
                                      <p:cBhvr>
                                        <p:cTn id="19" dur="1" fill="hold">
                                          <p:stCondLst>
                                            <p:cond delay="0"/>
                                          </p:stCondLst>
                                        </p:cTn>
                                        <p:tgtEl>
                                          <p:spTgt spid="58381">
                                            <p:txEl>
                                              <p:pRg st="1" end="1"/>
                                            </p:txEl>
                                          </p:spTgt>
                                        </p:tgtEl>
                                        <p:attrNameLst>
                                          <p:attrName>style.visibility</p:attrName>
                                        </p:attrNameLst>
                                      </p:cBhvr>
                                      <p:to>
                                        <p:strVal val="visible"/>
                                      </p:to>
                                    </p:set>
                                    <p:animEffect transition="in" filter="blinds(vertical)">
                                      <p:cBhvr>
                                        <p:cTn id="20" dur="500"/>
                                        <p:tgtEl>
                                          <p:spTgt spid="58381">
                                            <p:txEl>
                                              <p:pRg st="1" end="1"/>
                                            </p:txEl>
                                          </p:spTgt>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3" presetClass="entr" presetSubtype="5" fill="hold" grpId="0" nodeType="clickEffect">
                                  <p:stCondLst>
                                    <p:cond delay="0"/>
                                  </p:stCondLst>
                                  <p:childTnLst>
                                    <p:set>
                                      <p:cBhvr>
                                        <p:cTn id="24" dur="1" fill="hold">
                                          <p:stCondLst>
                                            <p:cond delay="0"/>
                                          </p:stCondLst>
                                        </p:cTn>
                                        <p:tgtEl>
                                          <p:spTgt spid="58381">
                                            <p:txEl>
                                              <p:pRg st="2" end="2"/>
                                            </p:txEl>
                                          </p:spTgt>
                                        </p:tgtEl>
                                        <p:attrNameLst>
                                          <p:attrName>style.visibility</p:attrName>
                                        </p:attrNameLst>
                                      </p:cBhvr>
                                      <p:to>
                                        <p:strVal val="visible"/>
                                      </p:to>
                                    </p:set>
                                    <p:animEffect transition="in" filter="blinds(vertical)">
                                      <p:cBhvr>
                                        <p:cTn id="25" dur="500"/>
                                        <p:tgtEl>
                                          <p:spTgt spid="58381">
                                            <p:txEl>
                                              <p:pRg st="2" end="2"/>
                                            </p:txEl>
                                          </p:spTgt>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3" presetClass="entr" presetSubtype="5" fill="hold" grpId="0" nodeType="clickEffect">
                                  <p:stCondLst>
                                    <p:cond delay="0"/>
                                  </p:stCondLst>
                                  <p:childTnLst>
                                    <p:set>
                                      <p:cBhvr>
                                        <p:cTn id="29" dur="1" fill="hold">
                                          <p:stCondLst>
                                            <p:cond delay="0"/>
                                          </p:stCondLst>
                                        </p:cTn>
                                        <p:tgtEl>
                                          <p:spTgt spid="58381">
                                            <p:txEl>
                                              <p:pRg st="3" end="3"/>
                                            </p:txEl>
                                          </p:spTgt>
                                        </p:tgtEl>
                                        <p:attrNameLst>
                                          <p:attrName>style.visibility</p:attrName>
                                        </p:attrNameLst>
                                      </p:cBhvr>
                                      <p:to>
                                        <p:strVal val="visible"/>
                                      </p:to>
                                    </p:set>
                                    <p:animEffect transition="in" filter="blinds(vertical)">
                                      <p:cBhvr>
                                        <p:cTn id="30" dur="500"/>
                                        <p:tgtEl>
                                          <p:spTgt spid="58381">
                                            <p:txEl>
                                              <p:pRg st="3" end="3"/>
                                            </p:txEl>
                                          </p:spTgt>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3" presetClass="entr" presetSubtype="5" fill="hold" grpId="0" nodeType="clickEffect">
                                  <p:stCondLst>
                                    <p:cond delay="0"/>
                                  </p:stCondLst>
                                  <p:childTnLst>
                                    <p:set>
                                      <p:cBhvr>
                                        <p:cTn id="34" dur="1" fill="hold">
                                          <p:stCondLst>
                                            <p:cond delay="0"/>
                                          </p:stCondLst>
                                        </p:cTn>
                                        <p:tgtEl>
                                          <p:spTgt spid="58382"/>
                                        </p:tgtEl>
                                        <p:attrNameLst>
                                          <p:attrName>style.visibility</p:attrName>
                                        </p:attrNameLst>
                                      </p:cBhvr>
                                      <p:to>
                                        <p:strVal val="visible"/>
                                      </p:to>
                                    </p:set>
                                    <p:animEffect transition="in" filter="blinds(vertical)">
                                      <p:cBhvr>
                                        <p:cTn id="35" dur="500"/>
                                        <p:tgtEl>
                                          <p:spTgt spid="58382"/>
                                        </p:tgtEl>
                                      </p:cBhvr>
                                    </p:animEffect>
                                  </p:childTnLst>
                                </p:cTn>
                              </p:par>
                              <p:par>
                                <p:cTn id="36" presetID="3" presetClass="entr" presetSubtype="5" fill="hold" grpId="0" nodeType="withEffect">
                                  <p:stCondLst>
                                    <p:cond delay="0"/>
                                  </p:stCondLst>
                                  <p:childTnLst>
                                    <p:set>
                                      <p:cBhvr>
                                        <p:cTn id="37" dur="1" fill="hold">
                                          <p:stCondLst>
                                            <p:cond delay="0"/>
                                          </p:stCondLst>
                                        </p:cTn>
                                        <p:tgtEl>
                                          <p:spTgt spid="58384"/>
                                        </p:tgtEl>
                                        <p:attrNameLst>
                                          <p:attrName>style.visibility</p:attrName>
                                        </p:attrNameLst>
                                      </p:cBhvr>
                                      <p:to>
                                        <p:strVal val="visible"/>
                                      </p:to>
                                    </p:set>
                                    <p:animEffect transition="in" filter="blinds(vertical)">
                                      <p:cBhvr>
                                        <p:cTn id="38" dur="500"/>
                                        <p:tgtEl>
                                          <p:spTgt spid="58384"/>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3" presetClass="entr" presetSubtype="5" fill="hold" grpId="0" nodeType="clickEffect">
                                  <p:stCondLst>
                                    <p:cond delay="0"/>
                                  </p:stCondLst>
                                  <p:childTnLst>
                                    <p:set>
                                      <p:cBhvr>
                                        <p:cTn id="42" dur="1" fill="hold">
                                          <p:stCondLst>
                                            <p:cond delay="0"/>
                                          </p:stCondLst>
                                        </p:cTn>
                                        <p:tgtEl>
                                          <p:spTgt spid="58383">
                                            <p:txEl>
                                              <p:pRg st="0" end="0"/>
                                            </p:txEl>
                                          </p:spTgt>
                                        </p:tgtEl>
                                        <p:attrNameLst>
                                          <p:attrName>style.visibility</p:attrName>
                                        </p:attrNameLst>
                                      </p:cBhvr>
                                      <p:to>
                                        <p:strVal val="visible"/>
                                      </p:to>
                                    </p:set>
                                    <p:animEffect transition="in" filter="blinds(vertical)">
                                      <p:cBhvr>
                                        <p:cTn id="43" dur="500"/>
                                        <p:tgtEl>
                                          <p:spTgt spid="58383">
                                            <p:txEl>
                                              <p:pRg st="0" end="0"/>
                                            </p:txEl>
                                          </p:spTgt>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3" presetClass="entr" presetSubtype="5" fill="hold" grpId="0" nodeType="clickEffect">
                                  <p:stCondLst>
                                    <p:cond delay="0"/>
                                  </p:stCondLst>
                                  <p:childTnLst>
                                    <p:set>
                                      <p:cBhvr>
                                        <p:cTn id="47" dur="1" fill="hold">
                                          <p:stCondLst>
                                            <p:cond delay="0"/>
                                          </p:stCondLst>
                                        </p:cTn>
                                        <p:tgtEl>
                                          <p:spTgt spid="58383">
                                            <p:txEl>
                                              <p:pRg st="1" end="1"/>
                                            </p:txEl>
                                          </p:spTgt>
                                        </p:tgtEl>
                                        <p:attrNameLst>
                                          <p:attrName>style.visibility</p:attrName>
                                        </p:attrNameLst>
                                      </p:cBhvr>
                                      <p:to>
                                        <p:strVal val="visible"/>
                                      </p:to>
                                    </p:set>
                                    <p:animEffect transition="in" filter="blinds(vertical)">
                                      <p:cBhvr>
                                        <p:cTn id="48" dur="500"/>
                                        <p:tgtEl>
                                          <p:spTgt spid="58383">
                                            <p:txEl>
                                              <p:pRg st="1" end="1"/>
                                            </p:txEl>
                                          </p:spTgt>
                                        </p:tgtEl>
                                      </p:cBhvr>
                                    </p:animEffect>
                                  </p:childTnLst>
                                </p:cTn>
                              </p:par>
                            </p:childTnLst>
                          </p:cTn>
                        </p:par>
                      </p:childTnLst>
                    </p:cTn>
                  </p:par>
                  <p:par>
                    <p:cTn id="49" fill="hold" nodeType="clickPar">
                      <p:stCondLst>
                        <p:cond delay="indefinite"/>
                      </p:stCondLst>
                      <p:childTnLst>
                        <p:par>
                          <p:cTn id="50" fill="hold" nodeType="afterGroup">
                            <p:stCondLst>
                              <p:cond delay="0"/>
                            </p:stCondLst>
                            <p:childTnLst>
                              <p:par>
                                <p:cTn id="51" presetID="3" presetClass="entr" presetSubtype="5" fill="hold" grpId="0" nodeType="clickEffect">
                                  <p:stCondLst>
                                    <p:cond delay="0"/>
                                  </p:stCondLst>
                                  <p:childTnLst>
                                    <p:set>
                                      <p:cBhvr>
                                        <p:cTn id="52" dur="1" fill="hold">
                                          <p:stCondLst>
                                            <p:cond delay="0"/>
                                          </p:stCondLst>
                                        </p:cTn>
                                        <p:tgtEl>
                                          <p:spTgt spid="58383">
                                            <p:txEl>
                                              <p:pRg st="2" end="2"/>
                                            </p:txEl>
                                          </p:spTgt>
                                        </p:tgtEl>
                                        <p:attrNameLst>
                                          <p:attrName>style.visibility</p:attrName>
                                        </p:attrNameLst>
                                      </p:cBhvr>
                                      <p:to>
                                        <p:strVal val="visible"/>
                                      </p:to>
                                    </p:set>
                                    <p:animEffect transition="in" filter="blinds(vertical)">
                                      <p:cBhvr>
                                        <p:cTn id="53" dur="500"/>
                                        <p:tgtEl>
                                          <p:spTgt spid="58383">
                                            <p:txEl>
                                              <p:pRg st="2" end="2"/>
                                            </p:txEl>
                                          </p:spTgt>
                                        </p:tgtEl>
                                      </p:cBhvr>
                                    </p:animEffect>
                                  </p:childTnLst>
                                </p:cTn>
                              </p:par>
                            </p:childTnLst>
                          </p:cTn>
                        </p:par>
                      </p:childTnLst>
                    </p:cTn>
                  </p:par>
                  <p:par>
                    <p:cTn id="54" fill="hold" nodeType="clickPar">
                      <p:stCondLst>
                        <p:cond delay="indefinite"/>
                      </p:stCondLst>
                      <p:childTnLst>
                        <p:par>
                          <p:cTn id="55" fill="hold" nodeType="afterGroup">
                            <p:stCondLst>
                              <p:cond delay="0"/>
                            </p:stCondLst>
                            <p:childTnLst>
                              <p:par>
                                <p:cTn id="56" presetID="3" presetClass="entr" presetSubtype="5" fill="hold" grpId="0" nodeType="clickEffect">
                                  <p:stCondLst>
                                    <p:cond delay="0"/>
                                  </p:stCondLst>
                                  <p:childTnLst>
                                    <p:set>
                                      <p:cBhvr>
                                        <p:cTn id="57" dur="1" fill="hold">
                                          <p:stCondLst>
                                            <p:cond delay="0"/>
                                          </p:stCondLst>
                                        </p:cTn>
                                        <p:tgtEl>
                                          <p:spTgt spid="58383">
                                            <p:txEl>
                                              <p:pRg st="3" end="3"/>
                                            </p:txEl>
                                          </p:spTgt>
                                        </p:tgtEl>
                                        <p:attrNameLst>
                                          <p:attrName>style.visibility</p:attrName>
                                        </p:attrNameLst>
                                      </p:cBhvr>
                                      <p:to>
                                        <p:strVal val="visible"/>
                                      </p:to>
                                    </p:set>
                                    <p:animEffect transition="in" filter="blinds(vertical)">
                                      <p:cBhvr>
                                        <p:cTn id="58" dur="500"/>
                                        <p:tgtEl>
                                          <p:spTgt spid="5838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4" grpId="0"/>
      <p:bldP spid="58380" grpId="0"/>
      <p:bldP spid="58381" grpId="0" uiExpand="1" build="p"/>
      <p:bldP spid="58382" grpId="0"/>
      <p:bldP spid="58383" grpId="0" uiExpand="1" build="p"/>
      <p:bldP spid="58384"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9399" name="Rectangle 7" descr="虚线网格"/>
          <p:cNvSpPr>
            <a:spLocks noGrp="1"/>
          </p:cNvSpPr>
          <p:nvPr>
            <p:ph type="title"/>
          </p:nvPr>
        </p:nvSpPr>
        <p:spPr>
          <a:xfrm>
            <a:off x="1320165" y="285750"/>
            <a:ext cx="3391535" cy="534035"/>
          </a:xfrm>
          <a:pattFill prst="dotGrid">
            <a:fgClr>
              <a:srgbClr val="000066">
                <a:alpha val="100000"/>
              </a:srgbClr>
            </a:fgClr>
            <a:bgClr>
              <a:schemeClr val="bg1">
                <a:alpha val="100000"/>
              </a:schemeClr>
            </a:bgClr>
          </a:pattFill>
        </p:spPr>
        <p:txBody>
          <a:bodyPr vert="horz" wrap="square" lIns="91440" tIns="45720" rIns="91440" bIns="45720" anchor="t" anchorCtr="0">
            <a:spAutoFit/>
          </a:bodyPr>
          <a:lstStyle/>
          <a:p>
            <a:pPr eaLnBrk="1" hangingPunct="1">
              <a:lnSpc>
                <a:spcPct val="90000"/>
              </a:lnSpc>
              <a:spcBef>
                <a:spcPct val="20000"/>
              </a:spcBef>
              <a:buSzPct val="80000"/>
            </a:pPr>
            <a:r>
              <a:rPr lang="en-US" altLang="zh-CN" sz="3200" b="1">
                <a:solidFill>
                  <a:srgbClr val="660033"/>
                </a:solidFill>
                <a:ea typeface="华文中宋" pitchFamily="2" charset="-122"/>
              </a:rPr>
              <a:t>4.</a:t>
            </a:r>
            <a:r>
              <a:rPr lang="zh-CN" altLang="en-US" sz="3200" b="1">
                <a:solidFill>
                  <a:srgbClr val="660033"/>
                </a:solidFill>
                <a:ea typeface="华文中宋" pitchFamily="2" charset="-122"/>
              </a:rPr>
              <a:t>部分代整体</a:t>
            </a:r>
            <a:endParaRPr lang="zh-CN" altLang="en-US" sz="3200" b="1">
              <a:solidFill>
                <a:srgbClr val="660033"/>
              </a:solidFill>
              <a:ea typeface="华文中宋" pitchFamily="2" charset="-122"/>
            </a:endParaRPr>
          </a:p>
        </p:txBody>
      </p:sp>
      <p:sp>
        <p:nvSpPr>
          <p:cNvPr id="59400" name="Rectangle 8"/>
          <p:cNvSpPr/>
          <p:nvPr/>
        </p:nvSpPr>
        <p:spPr>
          <a:xfrm>
            <a:off x="4572000" y="285433"/>
            <a:ext cx="5791200" cy="509270"/>
          </a:xfrm>
          <a:prstGeom prst="rect">
            <a:avLst/>
          </a:prstGeom>
          <a:solidFill>
            <a:srgbClr val="CCFF99"/>
          </a:solidFill>
          <a:ln w="9525">
            <a:noFill/>
          </a:ln>
        </p:spPr>
        <p:txBody>
          <a:bodyPr>
            <a:spAutoFit/>
          </a:bodyPr>
          <a:lstStyle/>
          <a:p>
            <a:pPr>
              <a:lnSpc>
                <a:spcPct val="85000"/>
              </a:lnSpc>
            </a:pPr>
            <a:r>
              <a:rPr lang="zh-CN" altLang="en-GB" sz="2800" b="1">
                <a:solidFill>
                  <a:srgbClr val="800000"/>
                </a:solidFill>
                <a:latin typeface="Times New Roman" panose="02020603050405020304" pitchFamily="18" charset="0"/>
                <a:ea typeface="楷体_GB2312" pitchFamily="1" charset="-122"/>
              </a:rPr>
              <a:t>用事物的某个</a:t>
            </a:r>
            <a:r>
              <a:rPr lang="zh-CN" altLang="en-GB" sz="3200" b="1">
                <a:solidFill>
                  <a:srgbClr val="800000"/>
                </a:solidFill>
                <a:latin typeface="Times New Roman" panose="02020603050405020304" pitchFamily="18" charset="0"/>
                <a:ea typeface="楷体_GB2312" pitchFamily="1" charset="-122"/>
              </a:rPr>
              <a:t>部分</a:t>
            </a:r>
            <a:r>
              <a:rPr lang="zh-CN" altLang="en-GB" sz="2800" b="1">
                <a:solidFill>
                  <a:srgbClr val="800000"/>
                </a:solidFill>
                <a:latin typeface="Times New Roman" panose="02020603050405020304" pitchFamily="18" charset="0"/>
                <a:ea typeface="楷体_GB2312" pitchFamily="1" charset="-122"/>
              </a:rPr>
              <a:t>代替事物全体。</a:t>
            </a:r>
            <a:endParaRPr lang="zh-CN" altLang="en-US" sz="2800" b="1">
              <a:solidFill>
                <a:srgbClr val="800000"/>
              </a:solidFill>
              <a:latin typeface="Times New Roman" panose="02020603050405020304" pitchFamily="18" charset="0"/>
              <a:ea typeface="楷体_GB2312" pitchFamily="1" charset="-122"/>
            </a:endParaRPr>
          </a:p>
        </p:txBody>
      </p:sp>
      <p:sp>
        <p:nvSpPr>
          <p:cNvPr id="59401" name="Rectangle 9"/>
          <p:cNvSpPr/>
          <p:nvPr/>
        </p:nvSpPr>
        <p:spPr>
          <a:xfrm>
            <a:off x="106045" y="1030605"/>
            <a:ext cx="11868150" cy="3795395"/>
          </a:xfrm>
          <a:prstGeom prst="rect">
            <a:avLst/>
          </a:prstGeom>
          <a:noFill/>
          <a:ln w="9525">
            <a:noFill/>
          </a:ln>
        </p:spPr>
        <p:txBody>
          <a:bodyPr wrap="square">
            <a:spAutoFit/>
          </a:bodyPr>
          <a:lstStyle/>
          <a:p>
            <a:pPr marL="457200" indent="-457200" fontAlgn="auto">
              <a:lnSpc>
                <a:spcPct val="110000"/>
              </a:lnSpc>
              <a:buClr>
                <a:srgbClr val="660066"/>
              </a:buClr>
              <a:buSzPct val="80000"/>
              <a:buFont typeface="Wingdings" panose="05000000000000000000" charset="0"/>
              <a:buChar char="Ø"/>
            </a:pPr>
            <a:r>
              <a:rPr lang="zh-CN" altLang="en-GB" sz="2800" b="1">
                <a:solidFill>
                  <a:srgbClr val="080808"/>
                </a:solidFill>
                <a:latin typeface="楷体_GB2312" pitchFamily="1" charset="-122"/>
                <a:ea typeface="楷体_GB2312" pitchFamily="1" charset="-122"/>
              </a:rPr>
              <a:t>中国同志必须将朝鲜的事物看作自己的事情一样，教育指挥员战斗员爱护朝鲜的</a:t>
            </a:r>
            <a:r>
              <a:rPr lang="zh-CN" altLang="en-GB" sz="2800" b="1">
                <a:solidFill>
                  <a:srgbClr val="A50021"/>
                </a:solidFill>
                <a:latin typeface="楷体_GB2312" pitchFamily="1" charset="-122"/>
                <a:ea typeface="楷体_GB2312" pitchFamily="1" charset="-122"/>
              </a:rPr>
              <a:t>一山一水一草一木</a:t>
            </a:r>
            <a:r>
              <a:rPr lang="zh-CN" altLang="en-GB" sz="2800" b="1">
                <a:solidFill>
                  <a:srgbClr val="080808"/>
                </a:solidFill>
                <a:latin typeface="楷体_GB2312" pitchFamily="1" charset="-122"/>
                <a:ea typeface="楷体_GB2312" pitchFamily="1" charset="-122"/>
              </a:rPr>
              <a:t>，不拿朝鲜人民的一针一线，如同我们在国内的看法和做法一样，这就是胜利的政治基础。     毛泽东《中国人民志愿军要爱护朝鲜的一山一水一草一木》</a:t>
            </a:r>
            <a:endParaRPr lang="zh-CN" altLang="en-GB" sz="2800" b="1">
              <a:solidFill>
                <a:srgbClr val="080808"/>
              </a:solidFill>
              <a:latin typeface="楷体_GB2312" pitchFamily="1" charset="-122"/>
              <a:ea typeface="楷体_GB2312" pitchFamily="1" charset="-122"/>
            </a:endParaRPr>
          </a:p>
          <a:p>
            <a:pPr marL="457200" indent="-457200" fontAlgn="auto">
              <a:lnSpc>
                <a:spcPct val="110000"/>
              </a:lnSpc>
              <a:buClr>
                <a:srgbClr val="660066"/>
              </a:buClr>
              <a:buSzPct val="80000"/>
              <a:buFont typeface="Wingdings" panose="05000000000000000000" charset="0"/>
              <a:buChar char="Ø"/>
            </a:pPr>
            <a:r>
              <a:rPr lang="zh-CN" altLang="en-GB" sz="2800" b="1">
                <a:solidFill>
                  <a:srgbClr val="0000CC"/>
                </a:solidFill>
                <a:latin typeface="楷体_GB2312" pitchFamily="1" charset="-122"/>
                <a:ea typeface="楷体_GB2312" pitchFamily="1" charset="-122"/>
              </a:rPr>
              <a:t>           一山一水一草一木代朝鲜国土资源</a:t>
            </a:r>
            <a:endParaRPr lang="zh-CN" altLang="en-US" sz="2800" b="1">
              <a:solidFill>
                <a:srgbClr val="0000CC"/>
              </a:solidFill>
              <a:latin typeface="楷体_GB2312" pitchFamily="1" charset="-122"/>
              <a:ea typeface="楷体_GB2312" pitchFamily="1" charset="-122"/>
            </a:endParaRPr>
          </a:p>
          <a:p>
            <a:pPr marL="457200" indent="-457200" fontAlgn="auto">
              <a:lnSpc>
                <a:spcPct val="110000"/>
              </a:lnSpc>
              <a:buClr>
                <a:srgbClr val="660066"/>
              </a:buClr>
              <a:buSzPct val="80000"/>
              <a:buFont typeface="Wingdings" panose="05000000000000000000" charset="0"/>
              <a:buChar char="Ø"/>
            </a:pPr>
            <a:r>
              <a:rPr lang="zh-CN" altLang="en-GB" sz="2800" b="1">
                <a:solidFill>
                  <a:srgbClr val="080808"/>
                </a:solidFill>
                <a:latin typeface="楷体_GB2312" pitchFamily="1" charset="-122"/>
                <a:ea typeface="楷体_GB2312" pitchFamily="1" charset="-122"/>
              </a:rPr>
              <a:t>二孔明也叫二诸葛，原来叫刘修德，当年做过生意，</a:t>
            </a:r>
            <a:r>
              <a:rPr lang="zh-CN" altLang="en-GB" sz="2800" b="1">
                <a:solidFill>
                  <a:srgbClr val="A50021"/>
                </a:solidFill>
                <a:latin typeface="楷体_GB2312" pitchFamily="1" charset="-122"/>
                <a:ea typeface="楷体_GB2312" pitchFamily="1" charset="-122"/>
              </a:rPr>
              <a:t>抬脚动手</a:t>
            </a:r>
            <a:r>
              <a:rPr lang="zh-CN" altLang="en-GB" sz="2800" b="1">
                <a:solidFill>
                  <a:srgbClr val="080808"/>
                </a:solidFill>
                <a:latin typeface="楷体_GB2312" pitchFamily="1" charset="-122"/>
                <a:ea typeface="楷体_GB2312" pitchFamily="1" charset="-122"/>
              </a:rPr>
              <a:t>都要论一论阴阳八卦，看一看黄道和道。</a:t>
            </a:r>
            <a:r>
              <a:rPr lang="en-US" altLang="zh-CN" sz="2800" b="1">
                <a:solidFill>
                  <a:srgbClr val="080808"/>
                </a:solidFill>
                <a:latin typeface="楷体_GB2312" pitchFamily="1" charset="-122"/>
                <a:ea typeface="楷体_GB2312" pitchFamily="1" charset="-122"/>
              </a:rPr>
              <a:t>           </a:t>
            </a:r>
            <a:r>
              <a:rPr lang="zh-CN" altLang="en-GB" sz="2800" b="1">
                <a:solidFill>
                  <a:srgbClr val="080808"/>
                </a:solidFill>
                <a:latin typeface="楷体_GB2312" pitchFamily="1" charset="-122"/>
                <a:ea typeface="楷体_GB2312" pitchFamily="1" charset="-122"/>
              </a:rPr>
              <a:t>赵树理《小二黑结婚》</a:t>
            </a:r>
            <a:endParaRPr lang="zh-CN" altLang="en-GB" sz="2800" b="1">
              <a:solidFill>
                <a:srgbClr val="080808"/>
              </a:solidFill>
              <a:latin typeface="楷体_GB2312" pitchFamily="1" charset="-122"/>
              <a:ea typeface="楷体_GB2312" pitchFamily="1" charset="-122"/>
            </a:endParaRPr>
          </a:p>
          <a:p>
            <a:pPr marL="457200" indent="-457200">
              <a:lnSpc>
                <a:spcPct val="90000"/>
              </a:lnSpc>
              <a:buClr>
                <a:srgbClr val="660066"/>
              </a:buClr>
              <a:buSzPct val="80000"/>
              <a:buFont typeface="Wingdings" panose="05000000000000000000" charset="0"/>
              <a:buChar char="Ø"/>
            </a:pPr>
            <a:r>
              <a:rPr lang="zh-CN" altLang="en-GB" sz="2800" b="1">
                <a:solidFill>
                  <a:srgbClr val="0000CC"/>
                </a:solidFill>
                <a:latin typeface="楷体_GB2312" pitchFamily="1" charset="-122"/>
                <a:ea typeface="楷体_GB2312" pitchFamily="1" charset="-122"/>
              </a:rPr>
              <a:t>           抬脚动手代做事</a:t>
            </a:r>
            <a:endParaRPr lang="zh-CN" altLang="en-US" sz="2800" b="1">
              <a:solidFill>
                <a:srgbClr val="0000CC"/>
              </a:solidFill>
              <a:latin typeface="楷体_GB2312" pitchFamily="1" charset="-122"/>
              <a:ea typeface="楷体_GB2312" pitchFamily="1" charset="-122"/>
            </a:endParaRPr>
          </a:p>
        </p:txBody>
      </p:sp>
      <p:sp>
        <p:nvSpPr>
          <p:cNvPr id="8" name="矩形 7"/>
          <p:cNvSpPr/>
          <p:nvPr/>
        </p:nvSpPr>
        <p:spPr>
          <a:xfrm>
            <a:off x="52705" y="5191125"/>
            <a:ext cx="11974830" cy="1468755"/>
          </a:xfrm>
          <a:prstGeom prst="rect">
            <a:avLst/>
          </a:prstGeom>
          <a:noFill/>
          <a:ln w="9525">
            <a:noFill/>
          </a:ln>
        </p:spPr>
        <p:txBody>
          <a:bodyPr wrap="square">
            <a:spAutoFit/>
          </a:bodyPr>
          <a:lstStyle/>
          <a:p>
            <a:pPr marL="457200" indent="-457200">
              <a:lnSpc>
                <a:spcPct val="105000"/>
              </a:lnSpc>
              <a:spcBef>
                <a:spcPct val="5000"/>
              </a:spcBef>
              <a:buFont typeface="Wingdings" panose="05000000000000000000" charset="0"/>
              <a:buChar char="Ø"/>
            </a:pPr>
            <a:r>
              <a:rPr lang="zh-CN" altLang="en-US" sz="2800" b="1">
                <a:solidFill>
                  <a:srgbClr val="000000"/>
                </a:solidFill>
                <a:latin typeface="Times New Roman" panose="02020603050405020304" pitchFamily="18" charset="0"/>
                <a:ea typeface="楷体_GB2312" pitchFamily="1" charset="-122"/>
              </a:rPr>
              <a:t>春天，树木开花了，是晴朗暖和的天气，早晨大路上还充满了</a:t>
            </a:r>
            <a:r>
              <a:rPr lang="zh-CN" altLang="en-US" sz="2800" b="1">
                <a:solidFill>
                  <a:srgbClr val="FF00FF"/>
                </a:solidFill>
                <a:latin typeface="Times New Roman" panose="02020603050405020304" pitchFamily="18" charset="0"/>
                <a:ea typeface="楷体_GB2312" pitchFamily="1" charset="-122"/>
              </a:rPr>
              <a:t>褴褛的衣服和光赤的脚。　</a:t>
            </a:r>
            <a:r>
              <a:rPr lang="zh-CN" altLang="en-US" sz="2800" b="1">
                <a:solidFill>
                  <a:srgbClr val="000000"/>
                </a:solidFill>
                <a:latin typeface="Times New Roman" panose="02020603050405020304" pitchFamily="18" charset="0"/>
                <a:ea typeface="楷体_GB2312" pitchFamily="1" charset="-122"/>
              </a:rPr>
              <a:t>（巴金</a:t>
            </a:r>
            <a:r>
              <a:rPr lang="en-US" altLang="zh-CN" sz="2800" b="1">
                <a:solidFill>
                  <a:srgbClr val="000000"/>
                </a:solidFill>
                <a:latin typeface="Times New Roman" panose="02020603050405020304" pitchFamily="18" charset="0"/>
                <a:ea typeface="楷体_GB2312" pitchFamily="1" charset="-122"/>
              </a:rPr>
              <a:t>《</a:t>
            </a:r>
            <a:r>
              <a:rPr lang="zh-CN" altLang="en-US" sz="2800" b="1">
                <a:solidFill>
                  <a:srgbClr val="000000"/>
                </a:solidFill>
                <a:latin typeface="Times New Roman" panose="02020603050405020304" pitchFamily="18" charset="0"/>
                <a:ea typeface="楷体_GB2312" pitchFamily="1" charset="-122"/>
              </a:rPr>
              <a:t>能言树</a:t>
            </a:r>
            <a:r>
              <a:rPr lang="en-US" altLang="zh-CN" sz="2800" b="1">
                <a:solidFill>
                  <a:srgbClr val="000000"/>
                </a:solidFill>
                <a:latin typeface="Times New Roman" panose="02020603050405020304" pitchFamily="18" charset="0"/>
                <a:ea typeface="楷体_GB2312" pitchFamily="1" charset="-122"/>
              </a:rPr>
              <a:t>》</a:t>
            </a:r>
            <a:r>
              <a:rPr lang="zh-CN" altLang="en-US" sz="2800" b="1">
                <a:solidFill>
                  <a:srgbClr val="000000"/>
                </a:solidFill>
                <a:latin typeface="Times New Roman" panose="02020603050405020304" pitchFamily="18" charset="0"/>
                <a:ea typeface="楷体_GB2312" pitchFamily="1" charset="-122"/>
              </a:rPr>
              <a:t>）</a:t>
            </a:r>
            <a:endParaRPr lang="en-US" altLang="zh-CN" sz="2800" b="1">
              <a:solidFill>
                <a:srgbClr val="000000"/>
              </a:solidFill>
              <a:latin typeface="Times New Roman" panose="02020603050405020304" pitchFamily="18" charset="0"/>
              <a:ea typeface="楷体_GB2312" pitchFamily="1" charset="-122"/>
            </a:endParaRPr>
          </a:p>
          <a:p>
            <a:pPr marL="457200" indent="-457200">
              <a:lnSpc>
                <a:spcPct val="105000"/>
              </a:lnSpc>
              <a:spcBef>
                <a:spcPct val="5000"/>
              </a:spcBef>
              <a:buFont typeface="Wingdings" panose="05000000000000000000" charset="0"/>
              <a:buChar char="Ø"/>
            </a:pPr>
            <a:r>
              <a:rPr lang="zh-CN" altLang="en-US" sz="2800" b="1">
                <a:solidFill>
                  <a:srgbClr val="0000CC"/>
                </a:solidFill>
                <a:latin typeface="楷体_GB2312" pitchFamily="1" charset="-122"/>
                <a:ea typeface="楷体_GB2312" pitchFamily="1" charset="-122"/>
              </a:rPr>
              <a:t>　　　“褴褛的衣服和光赤的脚”代指穷人。</a:t>
            </a:r>
            <a:endParaRPr lang="zh-CN" altLang="en-US" sz="2800" b="1">
              <a:solidFill>
                <a:srgbClr val="0000CC"/>
              </a:solidFill>
              <a:latin typeface="楷体_GB2312" pitchFamily="1" charset="-122"/>
              <a:ea typeface="楷体_GB2312"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9399"/>
                                        </p:tgtEl>
                                        <p:attrNameLst>
                                          <p:attrName>style.visibility</p:attrName>
                                        </p:attrNameLst>
                                      </p:cBhvr>
                                      <p:to>
                                        <p:strVal val="visible"/>
                                      </p:to>
                                    </p:set>
                                    <p:animEffect transition="in" filter="wipe(left)">
                                      <p:cBhvr>
                                        <p:cTn id="7" dur="500"/>
                                        <p:tgtEl>
                                          <p:spTgt spid="5939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9400"/>
                                        </p:tgtEl>
                                        <p:attrNameLst>
                                          <p:attrName>style.visibility</p:attrName>
                                        </p:attrNameLst>
                                      </p:cBhvr>
                                      <p:to>
                                        <p:strVal val="visible"/>
                                      </p:to>
                                    </p:set>
                                    <p:animEffect transition="in" filter="wipe(left)">
                                      <p:cBhvr>
                                        <p:cTn id="10" dur="500"/>
                                        <p:tgtEl>
                                          <p:spTgt spid="59400"/>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9401">
                                            <p:txEl>
                                              <p:pRg st="0" end="0"/>
                                            </p:txEl>
                                          </p:spTgt>
                                        </p:tgtEl>
                                        <p:attrNameLst>
                                          <p:attrName>style.visibility</p:attrName>
                                        </p:attrNameLst>
                                      </p:cBhvr>
                                      <p:to>
                                        <p:strVal val="visible"/>
                                      </p:to>
                                    </p:set>
                                    <p:animEffect transition="in" filter="wipe(left)">
                                      <p:cBhvr>
                                        <p:cTn id="15" dur="500"/>
                                        <p:tgtEl>
                                          <p:spTgt spid="59401">
                                            <p:txEl>
                                              <p:pRg st="0" end="0"/>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59401">
                                            <p:txEl>
                                              <p:pRg st="1" end="1"/>
                                            </p:txEl>
                                          </p:spTgt>
                                        </p:tgtEl>
                                        <p:attrNameLst>
                                          <p:attrName>style.visibility</p:attrName>
                                        </p:attrNameLst>
                                      </p:cBhvr>
                                      <p:to>
                                        <p:strVal val="visible"/>
                                      </p:to>
                                    </p:set>
                                    <p:animEffect transition="in" filter="wipe(left)">
                                      <p:cBhvr>
                                        <p:cTn id="20" dur="500"/>
                                        <p:tgtEl>
                                          <p:spTgt spid="59401">
                                            <p:txEl>
                                              <p:pRg st="1" end="1"/>
                                            </p:txEl>
                                          </p:spTgt>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59401">
                                            <p:txEl>
                                              <p:pRg st="2" end="2"/>
                                            </p:txEl>
                                          </p:spTgt>
                                        </p:tgtEl>
                                        <p:attrNameLst>
                                          <p:attrName>style.visibility</p:attrName>
                                        </p:attrNameLst>
                                      </p:cBhvr>
                                      <p:to>
                                        <p:strVal val="visible"/>
                                      </p:to>
                                    </p:set>
                                    <p:animEffect transition="in" filter="wipe(left)">
                                      <p:cBhvr>
                                        <p:cTn id="25" dur="500"/>
                                        <p:tgtEl>
                                          <p:spTgt spid="59401">
                                            <p:txEl>
                                              <p:pRg st="2" end="2"/>
                                            </p:txEl>
                                          </p:spTgt>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59401">
                                            <p:txEl>
                                              <p:pRg st="3" end="3"/>
                                            </p:txEl>
                                          </p:spTgt>
                                        </p:tgtEl>
                                        <p:attrNameLst>
                                          <p:attrName>style.visibility</p:attrName>
                                        </p:attrNameLst>
                                      </p:cBhvr>
                                      <p:to>
                                        <p:strVal val="visible"/>
                                      </p:to>
                                    </p:set>
                                    <p:animEffect transition="in" filter="wipe(left)">
                                      <p:cBhvr>
                                        <p:cTn id="30" dur="500"/>
                                        <p:tgtEl>
                                          <p:spTgt spid="59401">
                                            <p:txEl>
                                              <p:pRg st="3" end="3"/>
                                            </p:txEl>
                                          </p:spTgt>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nodeType="clickEffect">
                                  <p:stCondLst>
                                    <p:cond delay="0"/>
                                  </p:stCondLst>
                                  <p:childTnLst>
                                    <p:set>
                                      <p:cBhvr>
                                        <p:cTn id="34"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nodeType="clickEffect">
                                  <p:stCondLst>
                                    <p:cond delay="0"/>
                                  </p:stCondLst>
                                  <p:childTnLst>
                                    <p:set>
                                      <p:cBhvr>
                                        <p:cTn id="38"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9" grpId="0"/>
      <p:bldP spid="59400" grpId="0"/>
      <p:bldP spid="59401" grpId="0" uiExpand="1" build="p"/>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Rectangle 4" descr="虚线网格"/>
          <p:cNvSpPr/>
          <p:nvPr/>
        </p:nvSpPr>
        <p:spPr>
          <a:xfrm>
            <a:off x="1752283" y="391795"/>
            <a:ext cx="2563495" cy="534035"/>
          </a:xfrm>
          <a:prstGeom prst="rect">
            <a:avLst/>
          </a:prstGeom>
          <a:pattFill prst="dotGrid">
            <a:fgClr>
              <a:srgbClr val="000066"/>
            </a:fgClr>
            <a:bgClr>
              <a:schemeClr val="bg1"/>
            </a:bgClr>
          </a:pattFill>
          <a:ln w="9525">
            <a:noFill/>
          </a:ln>
        </p:spPr>
        <p:txBody>
          <a:bodyPr wrap="none">
            <a:spAutoFit/>
          </a:bodyPr>
          <a:lstStyle/>
          <a:p>
            <a:pPr>
              <a:lnSpc>
                <a:spcPct val="90000"/>
              </a:lnSpc>
              <a:spcBef>
                <a:spcPct val="20000"/>
              </a:spcBef>
              <a:buSzPct val="80000"/>
            </a:pPr>
            <a:r>
              <a:rPr lang="en-US" altLang="zh-CN" sz="3200" b="1">
                <a:solidFill>
                  <a:srgbClr val="660033"/>
                </a:solidFill>
                <a:latin typeface="Arial" panose="020b0604020202020204" pitchFamily="34" charset="0"/>
                <a:ea typeface="华文中宋" pitchFamily="2" charset="-122"/>
              </a:rPr>
              <a:t>5.</a:t>
            </a:r>
            <a:r>
              <a:rPr lang="zh-CN" altLang="en-US" sz="3200" b="1">
                <a:solidFill>
                  <a:srgbClr val="660033"/>
                </a:solidFill>
                <a:latin typeface="Arial" panose="020b0604020202020204" pitchFamily="34" charset="0"/>
                <a:ea typeface="华文中宋" pitchFamily="2" charset="-122"/>
              </a:rPr>
              <a:t>结果代原因</a:t>
            </a:r>
            <a:endParaRPr lang="zh-CN" altLang="en-US" sz="3200" b="1">
              <a:solidFill>
                <a:srgbClr val="660033"/>
              </a:solidFill>
              <a:latin typeface="Arial" panose="020b0604020202020204" pitchFamily="34" charset="0"/>
              <a:ea typeface="华文中宋" pitchFamily="2" charset="-122"/>
            </a:endParaRPr>
          </a:p>
        </p:txBody>
      </p:sp>
      <p:sp>
        <p:nvSpPr>
          <p:cNvPr id="5" name="Rectangle 10"/>
          <p:cNvSpPr/>
          <p:nvPr/>
        </p:nvSpPr>
        <p:spPr>
          <a:xfrm>
            <a:off x="266065" y="1062355"/>
            <a:ext cx="11744325" cy="3709035"/>
          </a:xfrm>
          <a:prstGeom prst="rect">
            <a:avLst/>
          </a:prstGeom>
          <a:noFill/>
          <a:ln w="9525">
            <a:noFill/>
          </a:ln>
        </p:spPr>
        <p:txBody>
          <a:bodyPr wrap="square">
            <a:spAutoFit/>
          </a:bodyPr>
          <a:lstStyle/>
          <a:p>
            <a:pPr marL="457200" indent="-457200" fontAlgn="auto">
              <a:lnSpc>
                <a:spcPct val="120000"/>
              </a:lnSpc>
              <a:buClr>
                <a:srgbClr val="660066"/>
              </a:buClr>
              <a:buSzPct val="80000"/>
              <a:buFont typeface="Wingdings" panose="05000000000000000000" charset="0"/>
              <a:buChar char="Ø"/>
            </a:pPr>
            <a:r>
              <a:rPr lang="zh-CN" altLang="en-GB" sz="2800" b="1">
                <a:solidFill>
                  <a:srgbClr val="080808"/>
                </a:solidFill>
                <a:latin typeface="楷体_GB2312" pitchFamily="1" charset="-122"/>
                <a:ea typeface="楷体_GB2312" pitchFamily="1" charset="-122"/>
              </a:rPr>
              <a:t>警备队，警察，差役，一概敛迹，不敢下乡敲诈</a:t>
            </a:r>
            <a:r>
              <a:rPr lang="zh-CN" altLang="en-GB" sz="2800" b="1">
                <a:solidFill>
                  <a:srgbClr val="080808"/>
                </a:solidFill>
                <a:latin typeface="Times New Roman" panose="02020603050405020304" pitchFamily="18" charset="0"/>
                <a:ea typeface="楷体_GB2312" pitchFamily="1" charset="-122"/>
              </a:rPr>
              <a:t>……</a:t>
            </a:r>
            <a:r>
              <a:rPr lang="zh-CN" altLang="en-GB" sz="2800" b="1">
                <a:solidFill>
                  <a:srgbClr val="080808"/>
                </a:solidFill>
                <a:latin typeface="楷体_GB2312" pitchFamily="1" charset="-122"/>
                <a:ea typeface="楷体_GB2312" pitchFamily="1" charset="-122"/>
              </a:rPr>
              <a:t>他们看见农民的梭镖就</a:t>
            </a:r>
            <a:r>
              <a:rPr lang="zh-CN" altLang="en-GB" sz="2800" b="1">
                <a:solidFill>
                  <a:srgbClr val="A50021"/>
                </a:solidFill>
                <a:latin typeface="楷体_GB2312" pitchFamily="1" charset="-122"/>
                <a:ea typeface="楷体_GB2312" pitchFamily="1" charset="-122"/>
              </a:rPr>
              <a:t>发抖</a:t>
            </a:r>
            <a:r>
              <a:rPr lang="zh-CN" altLang="en-GB" sz="2800" b="1">
                <a:solidFill>
                  <a:srgbClr val="080808"/>
                </a:solidFill>
                <a:latin typeface="楷体_GB2312" pitchFamily="1" charset="-122"/>
                <a:ea typeface="楷体_GB2312" pitchFamily="1" charset="-122"/>
              </a:rPr>
              <a:t>。     毛泽东《湖南农民运动考察报告》</a:t>
            </a:r>
            <a:endParaRPr lang="zh-CN" altLang="en-GB" sz="2800" b="1">
              <a:solidFill>
                <a:srgbClr val="080808"/>
              </a:solidFill>
              <a:latin typeface="楷体_GB2312" pitchFamily="1" charset="-122"/>
              <a:ea typeface="楷体_GB2312" pitchFamily="1" charset="-122"/>
            </a:endParaRPr>
          </a:p>
          <a:p>
            <a:pPr marL="457200" indent="-457200" fontAlgn="auto">
              <a:lnSpc>
                <a:spcPct val="120000"/>
              </a:lnSpc>
              <a:buClr>
                <a:srgbClr val="660066"/>
              </a:buClr>
              <a:buSzPct val="80000"/>
              <a:buFont typeface="Wingdings" panose="05000000000000000000" charset="0"/>
              <a:buChar char="Ø"/>
            </a:pPr>
            <a:r>
              <a:rPr lang="zh-CN" altLang="en-GB" sz="2800" b="1">
                <a:solidFill>
                  <a:srgbClr val="A50021"/>
                </a:solidFill>
                <a:latin typeface="楷体_GB2312" pitchFamily="1" charset="-122"/>
                <a:ea typeface="楷体_GB2312" pitchFamily="1" charset="-122"/>
              </a:rPr>
              <a:t>         </a:t>
            </a:r>
            <a:r>
              <a:rPr lang="zh-CN" altLang="en-GB" sz="2800" b="1">
                <a:solidFill>
                  <a:srgbClr val="0000CC"/>
                </a:solidFill>
                <a:latin typeface="楷体_GB2312" pitchFamily="1" charset="-122"/>
                <a:ea typeface="楷体_GB2312" pitchFamily="1" charset="-122"/>
              </a:rPr>
              <a:t>发抖是害怕的结果</a:t>
            </a:r>
            <a:endParaRPr lang="zh-CN" altLang="en-US" sz="2800" b="1">
              <a:solidFill>
                <a:srgbClr val="0000CC"/>
              </a:solidFill>
              <a:latin typeface="楷体_GB2312" pitchFamily="1" charset="-122"/>
              <a:ea typeface="楷体_GB2312" pitchFamily="1" charset="-122"/>
            </a:endParaRPr>
          </a:p>
          <a:p>
            <a:pPr marL="457200" indent="-457200" fontAlgn="auto">
              <a:lnSpc>
                <a:spcPct val="120000"/>
              </a:lnSpc>
              <a:buClr>
                <a:srgbClr val="660066"/>
              </a:buClr>
              <a:buSzPct val="80000"/>
              <a:buFont typeface="Wingdings" panose="05000000000000000000" charset="0"/>
              <a:buChar char="Ø"/>
            </a:pPr>
            <a:r>
              <a:rPr lang="zh-CN" altLang="en-GB" sz="2800" b="1">
                <a:solidFill>
                  <a:srgbClr val="080808"/>
                </a:solidFill>
                <a:latin typeface="楷体_GB2312" pitchFamily="1" charset="-122"/>
                <a:ea typeface="楷体_GB2312" pitchFamily="1" charset="-122"/>
              </a:rPr>
              <a:t>有的人是嘴巴和手脚相脱离，说的一套，做的又是一套；</a:t>
            </a:r>
            <a:r>
              <a:rPr lang="zh-CN" altLang="en-GB" sz="2800" b="1">
                <a:solidFill>
                  <a:srgbClr val="080808"/>
                </a:solidFill>
                <a:latin typeface="Times New Roman" panose="02020603050405020304" pitchFamily="18" charset="0"/>
                <a:ea typeface="楷体_GB2312" pitchFamily="1" charset="-122"/>
              </a:rPr>
              <a:t>……</a:t>
            </a:r>
            <a:r>
              <a:rPr lang="zh-CN" altLang="en-GB" sz="2800" b="1">
                <a:solidFill>
                  <a:srgbClr val="080808"/>
                </a:solidFill>
                <a:latin typeface="楷体_GB2312" pitchFamily="1" charset="-122"/>
                <a:ea typeface="楷体_GB2312" pitchFamily="1" charset="-122"/>
              </a:rPr>
              <a:t>这些人在伟大领袖毛主席和敬爱的周总理的遗体面前应该</a:t>
            </a:r>
            <a:r>
              <a:rPr lang="zh-CN" altLang="en-GB" sz="2800" b="1">
                <a:solidFill>
                  <a:srgbClr val="A50021"/>
                </a:solidFill>
                <a:latin typeface="楷体_GB2312" pitchFamily="1" charset="-122"/>
                <a:ea typeface="楷体_GB2312" pitchFamily="1" charset="-122"/>
              </a:rPr>
              <a:t>脸红</a:t>
            </a:r>
            <a:r>
              <a:rPr lang="zh-CN" altLang="en-GB" sz="2800" b="1">
                <a:solidFill>
                  <a:srgbClr val="080808"/>
                </a:solidFill>
                <a:latin typeface="楷体_GB2312" pitchFamily="1" charset="-122"/>
                <a:ea typeface="楷体_GB2312" pitchFamily="1" charset="-122"/>
              </a:rPr>
              <a:t>。罗瑞卿《党的三大作风楷模</a:t>
            </a:r>
            <a:r>
              <a:rPr lang="zh-CN" altLang="en-GB" sz="2800" b="1">
                <a:solidFill>
                  <a:srgbClr val="080808"/>
                </a:solidFill>
                <a:latin typeface="Times New Roman" panose="02020603050405020304" pitchFamily="18" charset="0"/>
                <a:ea typeface="楷体_GB2312" pitchFamily="1" charset="-122"/>
              </a:rPr>
              <a:t>——</a:t>
            </a:r>
            <a:r>
              <a:rPr lang="zh-CN" altLang="en-GB" sz="2800" b="1">
                <a:solidFill>
                  <a:srgbClr val="080808"/>
                </a:solidFill>
                <a:latin typeface="楷体_GB2312" pitchFamily="1" charset="-122"/>
                <a:ea typeface="楷体_GB2312" pitchFamily="1" charset="-122"/>
              </a:rPr>
              <a:t>回忆周总理》</a:t>
            </a:r>
            <a:r>
              <a:rPr lang="en-US" altLang="zh-CN" sz="2800" b="1">
                <a:solidFill>
                  <a:srgbClr val="080808"/>
                </a:solidFill>
                <a:latin typeface="楷体_GB2312" pitchFamily="1" charset="-122"/>
                <a:ea typeface="楷体_GB2312" pitchFamily="1" charset="-122"/>
              </a:rPr>
              <a:t> </a:t>
            </a:r>
            <a:endParaRPr lang="en-US" altLang="zh-CN" sz="2800" b="1">
              <a:solidFill>
                <a:srgbClr val="080808"/>
              </a:solidFill>
              <a:latin typeface="楷体_GB2312" pitchFamily="1" charset="-122"/>
              <a:ea typeface="楷体_GB2312" pitchFamily="1" charset="-122"/>
            </a:endParaRPr>
          </a:p>
          <a:p>
            <a:pPr marL="457200" indent="-457200" fontAlgn="auto">
              <a:lnSpc>
                <a:spcPct val="120000"/>
              </a:lnSpc>
              <a:buClr>
                <a:srgbClr val="660066"/>
              </a:buClr>
              <a:buSzPct val="80000"/>
              <a:buFont typeface="Wingdings" panose="05000000000000000000" charset="0"/>
              <a:buChar char="Ø"/>
            </a:pPr>
            <a:r>
              <a:rPr lang="zh-CN" altLang="en-GB" sz="2800" b="1">
                <a:solidFill>
                  <a:srgbClr val="0000CC"/>
                </a:solidFill>
                <a:latin typeface="楷体_GB2312" pitchFamily="1" charset="-122"/>
                <a:ea typeface="楷体_GB2312" pitchFamily="1" charset="-122"/>
              </a:rPr>
              <a:t>           脸红代原因</a:t>
            </a:r>
            <a:r>
              <a:rPr lang="zh-CN" altLang="en-GB" sz="2800" b="1">
                <a:solidFill>
                  <a:srgbClr val="0000CC"/>
                </a:solidFill>
                <a:latin typeface="Times New Roman" panose="02020603050405020304" pitchFamily="18" charset="0"/>
                <a:ea typeface="楷体_GB2312" pitchFamily="1" charset="-122"/>
              </a:rPr>
              <a:t>“</a:t>
            </a:r>
            <a:r>
              <a:rPr lang="zh-CN" altLang="en-GB" sz="2800" b="1">
                <a:solidFill>
                  <a:srgbClr val="0000CC"/>
                </a:solidFill>
                <a:latin typeface="楷体_GB2312" pitchFamily="1" charset="-122"/>
                <a:ea typeface="楷体_GB2312" pitchFamily="1" charset="-122"/>
              </a:rPr>
              <a:t>惭愧</a:t>
            </a:r>
            <a:r>
              <a:rPr lang="zh-CN" altLang="en-GB" sz="2800" b="1">
                <a:solidFill>
                  <a:srgbClr val="0000CC"/>
                </a:solidFill>
                <a:latin typeface="Times New Roman" panose="02020603050405020304" pitchFamily="18" charset="0"/>
                <a:ea typeface="楷体_GB2312" pitchFamily="1" charset="-122"/>
              </a:rPr>
              <a:t>”</a:t>
            </a:r>
            <a:endParaRPr lang="zh-CN" altLang="en-US" sz="2800" b="1">
              <a:solidFill>
                <a:srgbClr val="0000CC"/>
              </a:solidFill>
              <a:latin typeface="楷体_GB2312" pitchFamily="1" charset="-122"/>
              <a:ea typeface="楷体_GB2312" pitchFamily="1" charset="-122"/>
            </a:endParaRPr>
          </a:p>
        </p:txBody>
      </p:sp>
      <p:sp>
        <p:nvSpPr>
          <p:cNvPr id="6" name="Rectangle 11"/>
          <p:cNvSpPr/>
          <p:nvPr/>
        </p:nvSpPr>
        <p:spPr>
          <a:xfrm>
            <a:off x="4495800" y="430213"/>
            <a:ext cx="5715000" cy="457200"/>
          </a:xfrm>
          <a:prstGeom prst="rect">
            <a:avLst/>
          </a:prstGeom>
          <a:solidFill>
            <a:srgbClr val="CCFF99"/>
          </a:solidFill>
          <a:ln w="9525">
            <a:noFill/>
          </a:ln>
        </p:spPr>
        <p:txBody>
          <a:bodyPr>
            <a:spAutoFit/>
          </a:bodyPr>
          <a:lstStyle/>
          <a:p>
            <a:pPr>
              <a:lnSpc>
                <a:spcPct val="85000"/>
              </a:lnSpc>
            </a:pPr>
            <a:r>
              <a:rPr lang="zh-CN" altLang="en-GB" sz="2800" b="1">
                <a:solidFill>
                  <a:srgbClr val="800000"/>
                </a:solidFill>
                <a:latin typeface="Times New Roman" panose="02020603050405020304" pitchFamily="18" charset="0"/>
                <a:ea typeface="楷体_GB2312" pitchFamily="1" charset="-122"/>
              </a:rPr>
              <a:t>用事物产生的结果代替事物本身。</a:t>
            </a:r>
            <a:endParaRPr lang="zh-CN" altLang="en-US" sz="2800" b="1">
              <a:solidFill>
                <a:srgbClr val="800000"/>
              </a:solidFill>
              <a:latin typeface="Times New Roman" panose="02020603050405020304" pitchFamily="18" charset="0"/>
              <a:ea typeface="楷体_GB2312" pitchFamily="1" charset="-122"/>
            </a:endParaRPr>
          </a:p>
        </p:txBody>
      </p:sp>
      <p:sp>
        <p:nvSpPr>
          <p:cNvPr id="7" name="矩形 6"/>
          <p:cNvSpPr/>
          <p:nvPr/>
        </p:nvSpPr>
        <p:spPr>
          <a:xfrm>
            <a:off x="266065" y="4771390"/>
            <a:ext cx="11153775" cy="1468755"/>
          </a:xfrm>
          <a:prstGeom prst="rect">
            <a:avLst/>
          </a:prstGeom>
          <a:noFill/>
          <a:ln w="9525">
            <a:noFill/>
          </a:ln>
        </p:spPr>
        <p:txBody>
          <a:bodyPr wrap="square">
            <a:spAutoFit/>
          </a:bodyPr>
          <a:lstStyle/>
          <a:p>
            <a:pPr marL="457200" indent="-457200">
              <a:lnSpc>
                <a:spcPct val="105000"/>
              </a:lnSpc>
              <a:spcBef>
                <a:spcPct val="5000"/>
              </a:spcBef>
              <a:buFont typeface="Wingdings" panose="05000000000000000000" charset="0"/>
              <a:buChar char="Ø"/>
            </a:pPr>
            <a:r>
              <a:rPr lang="en-US" altLang="zh-CN" sz="2800" b="1">
                <a:solidFill>
                  <a:srgbClr val="000000"/>
                </a:solidFill>
                <a:latin typeface="Times New Roman" panose="02020603050405020304" pitchFamily="18" charset="0"/>
                <a:ea typeface="楷体_GB2312" pitchFamily="1" charset="-122"/>
              </a:rPr>
              <a:t>……“</a:t>
            </a:r>
            <a:r>
              <a:rPr lang="zh-CN" altLang="en-US" sz="2800" b="1">
                <a:solidFill>
                  <a:srgbClr val="000000"/>
                </a:solidFill>
                <a:latin typeface="宋体" panose="02010600030101010101" pitchFamily="2" charset="-122"/>
                <a:ea typeface="楷体_GB2312" pitchFamily="1" charset="-122"/>
              </a:rPr>
              <a:t>宝宝</a:t>
            </a:r>
            <a:r>
              <a:rPr lang="zh-CN" altLang="en-US" sz="2800" b="1">
                <a:solidFill>
                  <a:srgbClr val="000000"/>
                </a:solidFill>
                <a:latin typeface="Times New Roman" panose="02020603050405020304" pitchFamily="18" charset="0"/>
                <a:ea typeface="楷体_GB2312" pitchFamily="1" charset="-122"/>
              </a:rPr>
              <a:t>”</a:t>
            </a:r>
            <a:r>
              <a:rPr lang="zh-CN" altLang="en-US" sz="2800" b="1">
                <a:solidFill>
                  <a:srgbClr val="000000"/>
                </a:solidFill>
                <a:latin typeface="宋体" panose="02010600030101010101" pitchFamily="2" charset="-122"/>
                <a:ea typeface="楷体_GB2312" pitchFamily="1" charset="-122"/>
              </a:rPr>
              <a:t>都上山了，老通宝他们还是</a:t>
            </a:r>
            <a:r>
              <a:rPr lang="zh-CN" altLang="en-US" sz="2800" b="1">
                <a:solidFill>
                  <a:srgbClr val="FF00FF"/>
                </a:solidFill>
                <a:latin typeface="宋体" panose="02010600030101010101" pitchFamily="2" charset="-122"/>
                <a:ea typeface="楷体_GB2312" pitchFamily="1" charset="-122"/>
              </a:rPr>
              <a:t>捏着一把汗。</a:t>
            </a:r>
            <a:r>
              <a:rPr lang="zh-CN" altLang="en-US" sz="2800" b="1">
                <a:solidFill>
                  <a:srgbClr val="000000"/>
                </a:solidFill>
                <a:latin typeface="宋体" panose="02010600030101010101" pitchFamily="2" charset="-122"/>
                <a:ea typeface="楷体_GB2312" pitchFamily="1" charset="-122"/>
              </a:rPr>
              <a:t> （茅盾</a:t>
            </a:r>
            <a:r>
              <a:rPr lang="en-US" altLang="zh-CN" sz="2800" b="1">
                <a:solidFill>
                  <a:srgbClr val="000000"/>
                </a:solidFill>
                <a:latin typeface="宋体" panose="02010600030101010101" pitchFamily="2" charset="-122"/>
                <a:ea typeface="楷体_GB2312" pitchFamily="1" charset="-122"/>
              </a:rPr>
              <a:t>《</a:t>
            </a:r>
            <a:r>
              <a:rPr lang="zh-CN" altLang="en-US" sz="2800" b="1">
                <a:solidFill>
                  <a:srgbClr val="000000"/>
                </a:solidFill>
                <a:latin typeface="宋体" panose="02010600030101010101" pitchFamily="2" charset="-122"/>
                <a:ea typeface="楷体_GB2312" pitchFamily="1" charset="-122"/>
              </a:rPr>
              <a:t>春蚕</a:t>
            </a:r>
            <a:r>
              <a:rPr lang="en-US" altLang="zh-CN" sz="2800" b="1">
                <a:solidFill>
                  <a:srgbClr val="000000"/>
                </a:solidFill>
                <a:latin typeface="宋体" panose="02010600030101010101" pitchFamily="2" charset="-122"/>
                <a:ea typeface="楷体_GB2312" pitchFamily="1" charset="-122"/>
              </a:rPr>
              <a:t>》</a:t>
            </a:r>
            <a:r>
              <a:rPr lang="zh-CN" altLang="en-US" sz="2800" b="1">
                <a:solidFill>
                  <a:srgbClr val="000000"/>
                </a:solidFill>
                <a:latin typeface="宋体" panose="02010600030101010101" pitchFamily="2" charset="-122"/>
                <a:ea typeface="楷体_GB2312" pitchFamily="1" charset="-122"/>
              </a:rPr>
              <a:t>）</a:t>
            </a:r>
            <a:endParaRPr lang="en-US" altLang="zh-CN" sz="2800" b="1">
              <a:solidFill>
                <a:srgbClr val="000000"/>
              </a:solidFill>
              <a:latin typeface="宋体" panose="02010600030101010101" pitchFamily="2" charset="-122"/>
              <a:ea typeface="楷体_GB2312" pitchFamily="1" charset="-122"/>
            </a:endParaRPr>
          </a:p>
          <a:p>
            <a:pPr marL="457200" indent="-457200">
              <a:lnSpc>
                <a:spcPct val="105000"/>
              </a:lnSpc>
              <a:spcBef>
                <a:spcPct val="5000"/>
              </a:spcBef>
              <a:buFont typeface="Wingdings" panose="05000000000000000000" charset="0"/>
              <a:buChar char="Ø"/>
            </a:pPr>
            <a:r>
              <a:rPr lang="zh-CN" altLang="en-US" sz="2800" b="1">
                <a:solidFill>
                  <a:srgbClr val="0000CC"/>
                </a:solidFill>
                <a:latin typeface="楷体_GB2312" pitchFamily="1" charset="-122"/>
                <a:ea typeface="楷体_GB2312" pitchFamily="1" charset="-122"/>
              </a:rPr>
              <a:t>　　　　　心情非常紧张</a:t>
            </a:r>
            <a:endParaRPr lang="zh-CN" altLang="en-US" sz="2800" b="1">
              <a:solidFill>
                <a:srgbClr val="0000CC"/>
              </a:solidFill>
              <a:latin typeface="楷体_GB2312" pitchFamily="1" charset="-122"/>
              <a:ea typeface="楷体_GB2312"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wipe(left)">
                                      <p:cBhvr>
                                        <p:cTn id="15" dur="500"/>
                                        <p:tgtEl>
                                          <p:spTgt spid="5">
                                            <p:txEl>
                                              <p:pRg st="0" end="0"/>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5">
                                            <p:txEl>
                                              <p:pRg st="1" end="1"/>
                                            </p:txEl>
                                          </p:spTgt>
                                        </p:tgtEl>
                                        <p:attrNameLst>
                                          <p:attrName>style.visibility</p:attrName>
                                        </p:attrNameLst>
                                      </p:cBhvr>
                                      <p:to>
                                        <p:strVal val="visible"/>
                                      </p:to>
                                    </p:set>
                                    <p:animEffect transition="in" filter="wipe(left)">
                                      <p:cBhvr>
                                        <p:cTn id="20" dur="500"/>
                                        <p:tgtEl>
                                          <p:spTgt spid="5">
                                            <p:txEl>
                                              <p:pRg st="1" end="1"/>
                                            </p:txEl>
                                          </p:spTgt>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Effect transition="in" filter="wipe(left)">
                                      <p:cBhvr>
                                        <p:cTn id="25" dur="500"/>
                                        <p:tgtEl>
                                          <p:spTgt spid="5">
                                            <p:txEl>
                                              <p:pRg st="2" end="2"/>
                                            </p:txEl>
                                          </p:spTgt>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5">
                                            <p:txEl>
                                              <p:pRg st="3" end="3"/>
                                            </p:txEl>
                                          </p:spTgt>
                                        </p:tgtEl>
                                        <p:attrNameLst>
                                          <p:attrName>style.visibility</p:attrName>
                                        </p:attrNameLst>
                                      </p:cBhvr>
                                      <p:to>
                                        <p:strVal val="visible"/>
                                      </p:to>
                                    </p:set>
                                    <p:animEffect transition="in" filter="wipe(left)">
                                      <p:cBhvr>
                                        <p:cTn id="30" dur="500"/>
                                        <p:tgtEl>
                                          <p:spTgt spid="5">
                                            <p:txEl>
                                              <p:pRg st="3" end="3"/>
                                            </p:txEl>
                                          </p:spTgt>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nodeType="clickEffect">
                                  <p:stCondLst>
                                    <p:cond delay="0"/>
                                  </p:stCondLst>
                                  <p:childTnLst>
                                    <p:set>
                                      <p:cBhvr>
                                        <p:cTn id="3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2" presetClass="entr" presetSubtype="4" fill="hold" nodeType="clickEffect">
                                  <p:stCondLst>
                                    <p:cond delay="0"/>
                                  </p:stCondLst>
                                  <p:childTnLst>
                                    <p:set>
                                      <p:cBhvr>
                                        <p:cTn id="38" dur="1" fill="hold">
                                          <p:stCondLst>
                                            <p:cond delay="0"/>
                                          </p:stCondLst>
                                        </p:cTn>
                                        <p:tgtEl>
                                          <p:spTgt spid="7">
                                            <p:txEl>
                                              <p:pRg st="1" end="1"/>
                                            </p:txEl>
                                          </p:spTgt>
                                        </p:tgtEl>
                                        <p:attrNameLst>
                                          <p:attrName>style.visibility</p:attrName>
                                        </p:attrNameLst>
                                      </p:cBhvr>
                                      <p:to>
                                        <p:strVal val="visible"/>
                                      </p:to>
                                    </p:set>
                                    <p:anim calcmode="lin" valueType="num">
                                      <p:cBhvr additive="base">
                                        <p:cTn id="39"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uiExpand="1" build="p"/>
      <p:bldP spid="6"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0421" name="Rectangle 5"/>
          <p:cNvSpPr/>
          <p:nvPr/>
        </p:nvSpPr>
        <p:spPr>
          <a:xfrm>
            <a:off x="405130" y="589280"/>
            <a:ext cx="11381105" cy="865505"/>
          </a:xfrm>
          <a:prstGeom prst="rect">
            <a:avLst/>
          </a:prstGeom>
          <a:noFill/>
          <a:ln w="9525">
            <a:noFill/>
          </a:ln>
        </p:spPr>
        <p:txBody>
          <a:bodyPr wrap="square">
            <a:spAutoFit/>
          </a:bodyPr>
          <a:lstStyle/>
          <a:p>
            <a:pPr>
              <a:lnSpc>
                <a:spcPct val="90000"/>
              </a:lnSpc>
              <a:buClr>
                <a:srgbClr val="660066"/>
              </a:buClr>
              <a:buSzPct val="80000"/>
              <a:buFont typeface="Wingdings" panose="05000000000000000000" pitchFamily="2" charset="2"/>
            </a:pPr>
            <a:r>
              <a:rPr lang="zh-CN" altLang="en-GB" sz="2800" b="1">
                <a:solidFill>
                  <a:srgbClr val="080808"/>
                </a:solidFill>
                <a:latin typeface="楷体_GB2312" pitchFamily="1" charset="-122"/>
                <a:ea typeface="楷体_GB2312" pitchFamily="1" charset="-122"/>
              </a:rPr>
              <a:t>李坚弹</a:t>
            </a:r>
            <a:r>
              <a:rPr lang="zh-CN" altLang="en-GB" sz="2800" b="1">
                <a:solidFill>
                  <a:srgbClr val="A50021"/>
                </a:solidFill>
                <a:latin typeface="楷体_GB2312" pitchFamily="1" charset="-122"/>
                <a:ea typeface="楷体_GB2312" pitchFamily="1" charset="-122"/>
              </a:rPr>
              <a:t>萧邦</a:t>
            </a:r>
            <a:r>
              <a:rPr lang="zh-CN" altLang="en-GB" sz="2800" b="1">
                <a:solidFill>
                  <a:srgbClr val="080808"/>
                </a:solidFill>
                <a:latin typeface="楷体_GB2312" pitchFamily="1" charset="-122"/>
                <a:ea typeface="楷体_GB2312" pitchFamily="1" charset="-122"/>
              </a:rPr>
              <a:t>，弹</a:t>
            </a:r>
            <a:r>
              <a:rPr lang="zh-CN" altLang="en-GB" sz="2800" b="1">
                <a:solidFill>
                  <a:srgbClr val="A50021"/>
                </a:solidFill>
                <a:latin typeface="楷体_GB2312" pitchFamily="1" charset="-122"/>
                <a:ea typeface="楷体_GB2312" pitchFamily="1" charset="-122"/>
              </a:rPr>
              <a:t>李斯特</a:t>
            </a:r>
            <a:r>
              <a:rPr lang="zh-CN" altLang="en-GB" sz="2800" b="1">
                <a:solidFill>
                  <a:srgbClr val="080808"/>
                </a:solidFill>
                <a:latin typeface="楷体_GB2312" pitchFamily="1" charset="-122"/>
                <a:ea typeface="楷体_GB2312" pitchFamily="1" charset="-122"/>
              </a:rPr>
              <a:t>，弹</a:t>
            </a:r>
            <a:r>
              <a:rPr lang="zh-CN" altLang="en-GB" sz="2800" b="1">
                <a:solidFill>
                  <a:srgbClr val="A50021"/>
                </a:solidFill>
                <a:latin typeface="楷体_GB2312" pitchFamily="1" charset="-122"/>
                <a:ea typeface="楷体_GB2312" pitchFamily="1" charset="-122"/>
              </a:rPr>
              <a:t>莫扎特</a:t>
            </a:r>
            <a:r>
              <a:rPr lang="zh-CN" altLang="en-GB" sz="2800" b="1">
                <a:solidFill>
                  <a:srgbClr val="080808"/>
                </a:solidFill>
                <a:latin typeface="楷体_GB2312" pitchFamily="1" charset="-122"/>
                <a:ea typeface="楷体_GB2312" pitchFamily="1" charset="-122"/>
              </a:rPr>
              <a:t>，也弹中国乐曲，他的琴声使热爱音乐的欧洲听众如痴如醉</a:t>
            </a:r>
            <a:r>
              <a:rPr lang="zh-CN" altLang="en-GB" sz="2800" b="1">
                <a:solidFill>
                  <a:srgbClr val="080808"/>
                </a:solidFill>
                <a:latin typeface="Times New Roman" panose="02020603050405020304" pitchFamily="18" charset="0"/>
                <a:ea typeface="楷体_GB2312" pitchFamily="1" charset="-122"/>
              </a:rPr>
              <a:t>……</a:t>
            </a:r>
            <a:r>
              <a:rPr lang="zh-CN" altLang="en-GB" sz="2800" b="1">
                <a:solidFill>
                  <a:srgbClr val="080808"/>
                </a:solidFill>
                <a:latin typeface="楷体_GB2312" pitchFamily="1" charset="-122"/>
                <a:ea typeface="楷体_GB2312" pitchFamily="1" charset="-122"/>
              </a:rPr>
              <a:t>   赵丽宏：《团圆奏鸣曲》</a:t>
            </a:r>
            <a:endParaRPr lang="zh-CN" altLang="en-GB" sz="2800" b="1">
              <a:solidFill>
                <a:srgbClr val="080808"/>
              </a:solidFill>
              <a:latin typeface="楷体_GB2312" pitchFamily="1" charset="-122"/>
              <a:ea typeface="楷体_GB2312" pitchFamily="1" charset="-122"/>
            </a:endParaRPr>
          </a:p>
        </p:txBody>
      </p:sp>
      <p:sp>
        <p:nvSpPr>
          <p:cNvPr id="60422" name="Rectangle 6" descr="虚线网格"/>
          <p:cNvSpPr/>
          <p:nvPr/>
        </p:nvSpPr>
        <p:spPr>
          <a:xfrm>
            <a:off x="4696460" y="0"/>
            <a:ext cx="2859405" cy="589280"/>
          </a:xfrm>
          <a:prstGeom prst="rect">
            <a:avLst/>
          </a:prstGeom>
          <a:pattFill prst="dotGrid">
            <a:fgClr>
              <a:srgbClr val="000066"/>
            </a:fgClr>
            <a:bgClr>
              <a:schemeClr val="bg1"/>
            </a:bgClr>
          </a:pattFill>
          <a:ln w="9525">
            <a:noFill/>
          </a:ln>
        </p:spPr>
        <p:txBody>
          <a:bodyPr wrap="none">
            <a:spAutoFit/>
          </a:bodyPr>
          <a:lstStyle/>
          <a:p>
            <a:pPr>
              <a:lnSpc>
                <a:spcPct val="90000"/>
              </a:lnSpc>
              <a:spcBef>
                <a:spcPct val="20000"/>
              </a:spcBef>
              <a:buSzPct val="80000"/>
            </a:pPr>
            <a:r>
              <a:rPr lang="en-US" altLang="zh-CN" sz="3600" b="1">
                <a:solidFill>
                  <a:srgbClr val="660033"/>
                </a:solidFill>
                <a:latin typeface="Arial" panose="020b0604020202020204" pitchFamily="34" charset="0"/>
                <a:ea typeface="华文中宋" pitchFamily="2" charset="-122"/>
              </a:rPr>
              <a:t>6.</a:t>
            </a:r>
            <a:r>
              <a:rPr lang="zh-CN" altLang="en-GB" sz="3600" b="1">
                <a:solidFill>
                  <a:srgbClr val="660033"/>
                </a:solidFill>
                <a:latin typeface="Arial" panose="020b0604020202020204" pitchFamily="34" charset="0"/>
                <a:ea typeface="华文中宋" pitchFamily="2" charset="-122"/>
              </a:rPr>
              <a:t>作者代作品</a:t>
            </a:r>
            <a:endParaRPr lang="zh-CN" altLang="en-GB" sz="3600" b="1">
              <a:solidFill>
                <a:srgbClr val="660033"/>
              </a:solidFill>
              <a:latin typeface="Arial" panose="020b0604020202020204" pitchFamily="34" charset="0"/>
              <a:ea typeface="华文中宋" pitchFamily="2" charset="-122"/>
            </a:endParaRPr>
          </a:p>
        </p:txBody>
      </p:sp>
      <p:sp>
        <p:nvSpPr>
          <p:cNvPr id="60423" name="Rectangle 7"/>
          <p:cNvSpPr/>
          <p:nvPr/>
        </p:nvSpPr>
        <p:spPr>
          <a:xfrm>
            <a:off x="137795" y="3273425"/>
            <a:ext cx="12192000" cy="3538220"/>
          </a:xfrm>
          <a:prstGeom prst="rect">
            <a:avLst/>
          </a:prstGeom>
          <a:noFill/>
          <a:ln w="9525">
            <a:noFill/>
          </a:ln>
        </p:spPr>
        <p:txBody>
          <a:bodyPr wrap="square">
            <a:spAutoFit/>
          </a:bodyPr>
          <a:lstStyle/>
          <a:p>
            <a:pPr marL="457200" indent="-457200" fontAlgn="auto">
              <a:lnSpc>
                <a:spcPct val="100000"/>
              </a:lnSpc>
              <a:buClr>
                <a:srgbClr val="660066"/>
              </a:buClr>
              <a:buSzPct val="80000"/>
              <a:buFont typeface="Wingdings" panose="05000000000000000000" charset="0"/>
              <a:buChar char="Ø"/>
            </a:pPr>
            <a:r>
              <a:rPr lang="zh-CN" altLang="en-GB" sz="2800" b="1">
                <a:solidFill>
                  <a:srgbClr val="080808"/>
                </a:solidFill>
                <a:latin typeface="楷体_GB2312" pitchFamily="1" charset="-122"/>
                <a:ea typeface="楷体_GB2312" pitchFamily="1" charset="-122"/>
              </a:rPr>
              <a:t>洗了家伙，到自己屋中坐下，一气不出吸了多少根</a:t>
            </a:r>
            <a:r>
              <a:rPr lang="zh-CN" altLang="en-GB" sz="2800" b="1">
                <a:solidFill>
                  <a:srgbClr val="080808"/>
                </a:solidFill>
                <a:latin typeface="Times New Roman" panose="02020603050405020304" pitchFamily="18" charset="0"/>
                <a:ea typeface="楷体_GB2312" pitchFamily="1" charset="-122"/>
              </a:rPr>
              <a:t>“</a:t>
            </a:r>
            <a:r>
              <a:rPr lang="zh-CN" altLang="en-GB" sz="2800" b="1">
                <a:solidFill>
                  <a:srgbClr val="A50021"/>
                </a:solidFill>
                <a:latin typeface="楷体_GB2312" pitchFamily="1" charset="-122"/>
                <a:ea typeface="楷体_GB2312" pitchFamily="1" charset="-122"/>
              </a:rPr>
              <a:t>黄狮子</a:t>
            </a:r>
            <a:r>
              <a:rPr lang="zh-CN" altLang="en-GB" sz="2800" b="1">
                <a:solidFill>
                  <a:srgbClr val="080808"/>
                </a:solidFill>
                <a:latin typeface="Times New Roman" panose="02020603050405020304" pitchFamily="18" charset="0"/>
                <a:ea typeface="楷体_GB2312" pitchFamily="1" charset="-122"/>
              </a:rPr>
              <a:t>”</a:t>
            </a:r>
            <a:r>
              <a:rPr lang="zh-CN" altLang="en-GB" sz="2800" b="1">
                <a:solidFill>
                  <a:srgbClr val="080808"/>
                </a:solidFill>
                <a:latin typeface="楷体_GB2312" pitchFamily="1" charset="-122"/>
                <a:ea typeface="楷体_GB2312" pitchFamily="1" charset="-122"/>
              </a:rPr>
              <a:t>老舍《骆驼祥子》</a:t>
            </a:r>
            <a:endParaRPr lang="zh-CN" altLang="en-GB" sz="2800" b="1">
              <a:solidFill>
                <a:srgbClr val="080808"/>
              </a:solidFill>
              <a:latin typeface="楷体_GB2312" pitchFamily="1" charset="-122"/>
              <a:ea typeface="楷体_GB2312" pitchFamily="1" charset="-122"/>
            </a:endParaRPr>
          </a:p>
          <a:p>
            <a:pPr marL="457200" indent="-457200" fontAlgn="auto">
              <a:lnSpc>
                <a:spcPct val="100000"/>
              </a:lnSpc>
              <a:buClr>
                <a:srgbClr val="660066"/>
              </a:buClr>
              <a:buSzPct val="80000"/>
              <a:buFont typeface="Wingdings" panose="05000000000000000000" charset="0"/>
              <a:buChar char="Ø"/>
            </a:pPr>
            <a:r>
              <a:rPr lang="zh-CN" altLang="en-GB" sz="2800" b="1">
                <a:solidFill>
                  <a:srgbClr val="A50021"/>
                </a:solidFill>
                <a:latin typeface="楷体_GB2312" pitchFamily="1" charset="-122"/>
                <a:ea typeface="楷体_GB2312" pitchFamily="1" charset="-122"/>
              </a:rPr>
              <a:t>           </a:t>
            </a:r>
            <a:r>
              <a:rPr lang="zh-CN" altLang="en-GB" sz="2800" b="1">
                <a:solidFill>
                  <a:srgbClr val="0000CC"/>
                </a:solidFill>
                <a:latin typeface="楷体_GB2312" pitchFamily="1" charset="-122"/>
                <a:ea typeface="楷体_GB2312" pitchFamily="1" charset="-122"/>
              </a:rPr>
              <a:t>黄狮子代香烟</a:t>
            </a:r>
            <a:endParaRPr lang="en-US" altLang="zh-CN" sz="2800" b="1">
              <a:solidFill>
                <a:srgbClr val="0000CC"/>
              </a:solidFill>
              <a:latin typeface="楷体_GB2312" pitchFamily="1" charset="-122"/>
              <a:ea typeface="楷体_GB2312" pitchFamily="1" charset="-122"/>
            </a:endParaRPr>
          </a:p>
          <a:p>
            <a:pPr marL="457200" indent="-457200" fontAlgn="auto">
              <a:lnSpc>
                <a:spcPct val="100000"/>
              </a:lnSpc>
              <a:buClr>
                <a:srgbClr val="660066"/>
              </a:buClr>
              <a:buSzPct val="80000"/>
              <a:buFont typeface="Wingdings" panose="05000000000000000000" charset="0"/>
              <a:buChar char="Ø"/>
            </a:pPr>
            <a:r>
              <a:rPr lang="zh-CN" altLang="en-US" sz="2800" b="1">
                <a:latin typeface="楷体" panose="02010609060101010101" pitchFamily="49" charset="-122"/>
                <a:ea typeface="楷体" panose="02010609060101010101" pitchFamily="49" charset="-122"/>
              </a:rPr>
              <a:t>喝</a:t>
            </a:r>
            <a:r>
              <a:rPr lang="zh-CN" altLang="en-US" sz="2800" b="1">
                <a:solidFill>
                  <a:srgbClr val="C00000"/>
                </a:solidFill>
                <a:latin typeface="楷体" panose="02010609060101010101" pitchFamily="49" charset="-122"/>
                <a:ea typeface="楷体" panose="02010609060101010101" pitchFamily="49" charset="-122"/>
              </a:rPr>
              <a:t>青岛</a:t>
            </a:r>
            <a:r>
              <a:rPr lang="zh-CN" altLang="en-US" sz="2800" b="1">
                <a:latin typeface="楷体" panose="02010609060101010101" pitchFamily="49" charset="-122"/>
                <a:ea typeface="楷体" panose="02010609060101010101" pitchFamily="49" charset="-122"/>
              </a:rPr>
              <a:t>，还是喝</a:t>
            </a:r>
            <a:r>
              <a:rPr lang="zh-CN" altLang="en-US" sz="2800" b="1">
                <a:solidFill>
                  <a:srgbClr val="C00000"/>
                </a:solidFill>
                <a:latin typeface="楷体" panose="02010609060101010101" pitchFamily="49" charset="-122"/>
                <a:ea typeface="楷体" panose="02010609060101010101" pitchFamily="49" charset="-122"/>
              </a:rPr>
              <a:t>蓝带</a:t>
            </a:r>
            <a:r>
              <a:rPr lang="zh-CN" altLang="en-US" sz="2800" b="1">
                <a:latin typeface="楷体" panose="02010609060101010101" pitchFamily="49" charset="-122"/>
                <a:ea typeface="楷体" panose="02010609060101010101" pitchFamily="49" charset="-122"/>
              </a:rPr>
              <a:t>？</a:t>
            </a:r>
            <a:endParaRPr lang="en-US" altLang="zh-CN" sz="2800" b="1">
              <a:latin typeface="楷体" panose="02010609060101010101" pitchFamily="49" charset="-122"/>
              <a:ea typeface="楷体" panose="02010609060101010101" pitchFamily="49" charset="-122"/>
            </a:endParaRPr>
          </a:p>
          <a:p>
            <a:pPr marL="457200" indent="-457200" fontAlgn="auto">
              <a:lnSpc>
                <a:spcPct val="100000"/>
              </a:lnSpc>
              <a:buClr>
                <a:srgbClr val="660066"/>
              </a:buClr>
              <a:buSzPct val="80000"/>
              <a:buFont typeface="Wingdings" panose="05000000000000000000" charset="0"/>
              <a:buChar char="Ø"/>
            </a:pPr>
            <a:r>
              <a:rPr lang="zh-CN" altLang="en-US" sz="2800" b="1">
                <a:solidFill>
                  <a:srgbClr val="FF00FF"/>
                </a:solidFill>
                <a:latin typeface="Times New Roman" panose="02020603050405020304" pitchFamily="18" charset="0"/>
                <a:ea typeface="楷体_GB2312" pitchFamily="1" charset="-122"/>
              </a:rPr>
              <a:t>“</a:t>
            </a:r>
            <a:r>
              <a:rPr lang="zh-CN" altLang="en-US" sz="2800" b="1">
                <a:solidFill>
                  <a:srgbClr val="FF00FF"/>
                </a:solidFill>
                <a:latin typeface="宋体" panose="02010600030101010101" pitchFamily="2" charset="-122"/>
                <a:ea typeface="楷体_GB2312" pitchFamily="1" charset="-122"/>
              </a:rPr>
              <a:t>红旗</a:t>
            </a:r>
            <a:r>
              <a:rPr lang="zh-CN" altLang="en-US" sz="2800" b="1">
                <a:solidFill>
                  <a:srgbClr val="FF00FF"/>
                </a:solidFill>
                <a:latin typeface="Times New Roman" panose="02020603050405020304" pitchFamily="18" charset="0"/>
                <a:ea typeface="楷体_GB2312" pitchFamily="1" charset="-122"/>
              </a:rPr>
              <a:t>”</a:t>
            </a:r>
            <a:r>
              <a:rPr lang="zh-CN" altLang="en-US" sz="2800" b="1">
                <a:solidFill>
                  <a:srgbClr val="FF00FF"/>
                </a:solidFill>
                <a:latin typeface="宋体" panose="02010600030101010101" pitchFamily="2" charset="-122"/>
                <a:ea typeface="楷体_GB2312" pitchFamily="1" charset="-122"/>
              </a:rPr>
              <a:t>、</a:t>
            </a:r>
            <a:r>
              <a:rPr lang="zh-CN" altLang="en-US" sz="2800" b="1">
                <a:solidFill>
                  <a:srgbClr val="FF00FF"/>
                </a:solidFill>
                <a:latin typeface="Times New Roman" panose="02020603050405020304" pitchFamily="18" charset="0"/>
                <a:ea typeface="楷体_GB2312" pitchFamily="1" charset="-122"/>
              </a:rPr>
              <a:t>“</a:t>
            </a:r>
            <a:r>
              <a:rPr lang="zh-CN" altLang="en-US" sz="2800" b="1">
                <a:solidFill>
                  <a:srgbClr val="FF00FF"/>
                </a:solidFill>
                <a:latin typeface="宋体" panose="02010600030101010101" pitchFamily="2" charset="-122"/>
                <a:ea typeface="楷体_GB2312" pitchFamily="1" charset="-122"/>
              </a:rPr>
              <a:t>东风</a:t>
            </a:r>
            <a:r>
              <a:rPr lang="zh-CN" altLang="en-US" sz="2800" b="1">
                <a:solidFill>
                  <a:srgbClr val="FF00FF"/>
                </a:solidFill>
                <a:latin typeface="Times New Roman" panose="02020603050405020304" pitchFamily="18" charset="0"/>
                <a:ea typeface="楷体_GB2312" pitchFamily="1" charset="-122"/>
              </a:rPr>
              <a:t>”</a:t>
            </a:r>
            <a:r>
              <a:rPr lang="zh-CN" altLang="en-US" sz="2800" b="1">
                <a:solidFill>
                  <a:srgbClr val="FF00FF"/>
                </a:solidFill>
                <a:latin typeface="宋体" panose="02010600030101010101" pitchFamily="2" charset="-122"/>
                <a:ea typeface="楷体_GB2312" pitchFamily="1" charset="-122"/>
              </a:rPr>
              <a:t>、</a:t>
            </a:r>
            <a:r>
              <a:rPr lang="zh-CN" altLang="en-US" sz="2800" b="1">
                <a:solidFill>
                  <a:srgbClr val="FF00FF"/>
                </a:solidFill>
                <a:latin typeface="Times New Roman" panose="02020603050405020304" pitchFamily="18" charset="0"/>
                <a:ea typeface="楷体_GB2312" pitchFamily="1" charset="-122"/>
              </a:rPr>
              <a:t>“</a:t>
            </a:r>
            <a:r>
              <a:rPr lang="zh-CN" altLang="en-US" sz="2800" b="1">
                <a:solidFill>
                  <a:srgbClr val="FF00FF"/>
                </a:solidFill>
                <a:latin typeface="宋体" panose="02010600030101010101" pitchFamily="2" charset="-122"/>
                <a:ea typeface="楷体_GB2312" pitchFamily="1" charset="-122"/>
              </a:rPr>
              <a:t>奔驰</a:t>
            </a:r>
            <a:r>
              <a:rPr lang="zh-CN" altLang="en-US" sz="2800" b="1">
                <a:solidFill>
                  <a:srgbClr val="FF00FF"/>
                </a:solidFill>
                <a:latin typeface="Times New Roman" panose="02020603050405020304" pitchFamily="18" charset="0"/>
                <a:ea typeface="楷体_GB2312" pitchFamily="1" charset="-122"/>
              </a:rPr>
              <a:t>”</a:t>
            </a:r>
            <a:r>
              <a:rPr lang="zh-CN" altLang="en-US" sz="2800" b="1">
                <a:solidFill>
                  <a:srgbClr val="FF00FF"/>
                </a:solidFill>
                <a:latin typeface="宋体" panose="02010600030101010101" pitchFamily="2" charset="-122"/>
                <a:ea typeface="楷体_GB2312" pitchFamily="1" charset="-122"/>
              </a:rPr>
              <a:t>、</a:t>
            </a:r>
            <a:r>
              <a:rPr lang="zh-CN" altLang="en-US" sz="2800" b="1">
                <a:solidFill>
                  <a:srgbClr val="FF00FF"/>
                </a:solidFill>
                <a:latin typeface="Times New Roman" panose="02020603050405020304" pitchFamily="18" charset="0"/>
                <a:ea typeface="楷体_GB2312" pitchFamily="1" charset="-122"/>
              </a:rPr>
              <a:t>“</a:t>
            </a:r>
            <a:r>
              <a:rPr lang="zh-CN" altLang="en-US" sz="2800" b="1">
                <a:solidFill>
                  <a:srgbClr val="FF00FF"/>
                </a:solidFill>
                <a:latin typeface="宋体" panose="02010600030101010101" pitchFamily="2" charset="-122"/>
                <a:ea typeface="楷体_GB2312" pitchFamily="1" charset="-122"/>
              </a:rPr>
              <a:t>丰田</a:t>
            </a:r>
            <a:r>
              <a:rPr lang="zh-CN" altLang="en-US" sz="2800" b="1">
                <a:solidFill>
                  <a:srgbClr val="FF00FF"/>
                </a:solidFill>
                <a:latin typeface="Times New Roman" panose="02020603050405020304" pitchFamily="18" charset="0"/>
                <a:ea typeface="楷体_GB2312" pitchFamily="1" charset="-122"/>
              </a:rPr>
              <a:t>”</a:t>
            </a:r>
            <a:r>
              <a:rPr lang="zh-CN" altLang="en-US" sz="2800" b="1">
                <a:solidFill>
                  <a:srgbClr val="000000"/>
                </a:solidFill>
                <a:latin typeface="宋体" panose="02010600030101010101" pitchFamily="2" charset="-122"/>
                <a:ea typeface="楷体_GB2312" pitchFamily="1" charset="-122"/>
              </a:rPr>
              <a:t>代这些牌号的汽车。</a:t>
            </a:r>
            <a:endParaRPr lang="zh-CN" altLang="en-US" sz="2800" b="1">
              <a:solidFill>
                <a:srgbClr val="000000"/>
              </a:solidFill>
              <a:latin typeface="宋体" panose="02010600030101010101" pitchFamily="2" charset="-122"/>
              <a:ea typeface="楷体_GB2312" pitchFamily="1" charset="-122"/>
            </a:endParaRPr>
          </a:p>
          <a:p>
            <a:pPr marL="457200" indent="-457200" fontAlgn="auto">
              <a:lnSpc>
                <a:spcPct val="100000"/>
              </a:lnSpc>
              <a:buClr>
                <a:srgbClr val="660066"/>
              </a:buClr>
              <a:buSzPct val="80000"/>
              <a:buFont typeface="Wingdings" panose="05000000000000000000" charset="0"/>
              <a:buChar char="Ø"/>
            </a:pPr>
            <a:r>
              <a:rPr lang="zh-CN" altLang="en-GB" sz="2800" b="1">
                <a:solidFill>
                  <a:srgbClr val="080808"/>
                </a:solidFill>
                <a:latin typeface="楷体_GB2312" pitchFamily="1" charset="-122"/>
                <a:ea typeface="楷体_GB2312" pitchFamily="1" charset="-122"/>
              </a:rPr>
              <a:t>回头你和老太爷同坐</a:t>
            </a:r>
            <a:r>
              <a:rPr lang="zh-CN" altLang="en-GB" sz="2800" b="1">
                <a:solidFill>
                  <a:srgbClr val="A50021"/>
                </a:solidFill>
                <a:latin typeface="楷体_GB2312" pitchFamily="1" charset="-122"/>
                <a:ea typeface="楷体_GB2312" pitchFamily="1" charset="-122"/>
              </a:rPr>
              <a:t>一八八九号</a:t>
            </a:r>
            <a:r>
              <a:rPr lang="zh-CN" altLang="en-GB" sz="2800" b="1">
                <a:solidFill>
                  <a:srgbClr val="080808"/>
                </a:solidFill>
                <a:latin typeface="楷体_GB2312" pitchFamily="1" charset="-122"/>
                <a:ea typeface="楷体_GB2312" pitchFamily="1" charset="-122"/>
              </a:rPr>
              <a:t>，让四妹和我同车，竹斋带阿萱。茅盾《子夜》</a:t>
            </a:r>
            <a:endParaRPr lang="zh-CN" altLang="en-GB" sz="2800" b="1">
              <a:solidFill>
                <a:srgbClr val="080808"/>
              </a:solidFill>
              <a:latin typeface="楷体_GB2312" pitchFamily="1" charset="-122"/>
              <a:ea typeface="楷体_GB2312" pitchFamily="1" charset="-122"/>
            </a:endParaRPr>
          </a:p>
          <a:p>
            <a:pPr marL="457200" indent="-457200" fontAlgn="auto">
              <a:lnSpc>
                <a:spcPct val="100000"/>
              </a:lnSpc>
              <a:buClr>
                <a:srgbClr val="660066"/>
              </a:buClr>
              <a:buSzPct val="80000"/>
              <a:buFont typeface="Wingdings" panose="05000000000000000000" charset="0"/>
              <a:buChar char="Ø"/>
            </a:pPr>
            <a:r>
              <a:rPr lang="zh-CN" altLang="en-GB" sz="2800" b="1">
                <a:solidFill>
                  <a:srgbClr val="0000CC"/>
                </a:solidFill>
                <a:latin typeface="楷体_GB2312" pitchFamily="1" charset="-122"/>
                <a:ea typeface="楷体_GB2312" pitchFamily="1" charset="-122"/>
              </a:rPr>
              <a:t>             一八八九号代汽车</a:t>
            </a:r>
            <a:endParaRPr lang="en-US" altLang="zh-CN" sz="2800" b="1">
              <a:solidFill>
                <a:srgbClr val="FF00FF"/>
              </a:solidFill>
              <a:latin typeface="Times New Roman" panose="02020603050405020304" pitchFamily="18" charset="0"/>
              <a:ea typeface="楷体_GB2312" pitchFamily="1" charset="-122"/>
            </a:endParaRPr>
          </a:p>
        </p:txBody>
      </p:sp>
      <p:sp>
        <p:nvSpPr>
          <p:cNvPr id="60424" name="Rectangle 8" descr="虚线网格"/>
          <p:cNvSpPr/>
          <p:nvPr/>
        </p:nvSpPr>
        <p:spPr>
          <a:xfrm>
            <a:off x="4590415" y="2640965"/>
            <a:ext cx="2859405" cy="589280"/>
          </a:xfrm>
          <a:prstGeom prst="rect">
            <a:avLst/>
          </a:prstGeom>
          <a:pattFill prst="dotGrid">
            <a:fgClr>
              <a:srgbClr val="000066"/>
            </a:fgClr>
            <a:bgClr>
              <a:schemeClr val="bg1"/>
            </a:bgClr>
          </a:pattFill>
          <a:ln w="9525">
            <a:noFill/>
          </a:ln>
        </p:spPr>
        <p:txBody>
          <a:bodyPr wrap="none">
            <a:spAutoFit/>
          </a:bodyPr>
          <a:lstStyle/>
          <a:p>
            <a:pPr>
              <a:lnSpc>
                <a:spcPct val="90000"/>
              </a:lnSpc>
              <a:spcBef>
                <a:spcPct val="20000"/>
              </a:spcBef>
              <a:buSzPct val="80000"/>
            </a:pPr>
            <a:r>
              <a:rPr lang="en-US" altLang="zh-CN" sz="3600" b="1">
                <a:solidFill>
                  <a:srgbClr val="660033"/>
                </a:solidFill>
                <a:latin typeface="Arial" panose="020b0604020202020204" pitchFamily="34" charset="0"/>
                <a:ea typeface="华文中宋" pitchFamily="2" charset="-122"/>
              </a:rPr>
              <a:t>7.</a:t>
            </a:r>
            <a:r>
              <a:rPr lang="zh-CN" altLang="en-GB" sz="3600" b="1">
                <a:solidFill>
                  <a:srgbClr val="660033"/>
                </a:solidFill>
                <a:latin typeface="Arial" panose="020b0604020202020204" pitchFamily="34" charset="0"/>
                <a:ea typeface="华文中宋" pitchFamily="2" charset="-122"/>
              </a:rPr>
              <a:t>牌号代本体</a:t>
            </a:r>
            <a:endParaRPr lang="zh-CN" altLang="en-GB" sz="3600" b="1">
              <a:solidFill>
                <a:srgbClr val="660033"/>
              </a:solidFill>
              <a:latin typeface="Arial" panose="020b0604020202020204" pitchFamily="34" charset="0"/>
              <a:ea typeface="华文中宋" pitchFamily="2" charset="-122"/>
            </a:endParaRPr>
          </a:p>
        </p:txBody>
      </p:sp>
      <p:sp>
        <p:nvSpPr>
          <p:cNvPr id="8" name="矩形 7"/>
          <p:cNvSpPr/>
          <p:nvPr/>
        </p:nvSpPr>
        <p:spPr>
          <a:xfrm>
            <a:off x="460375" y="1454785"/>
            <a:ext cx="11269980" cy="953135"/>
          </a:xfrm>
          <a:prstGeom prst="rect">
            <a:avLst/>
          </a:prstGeom>
          <a:noFill/>
          <a:ln w="9525">
            <a:noFill/>
          </a:ln>
        </p:spPr>
        <p:txBody>
          <a:bodyPr wrap="square">
            <a:spAutoFit/>
          </a:bodyPr>
          <a:lstStyle/>
          <a:p>
            <a:r>
              <a:rPr lang="zh-CN" altLang="en-US" sz="2800" b="1">
                <a:solidFill>
                  <a:srgbClr val="080808"/>
                </a:solidFill>
                <a:latin typeface="楷体_GB2312" pitchFamily="1" charset="-122"/>
                <a:ea typeface="楷体_GB2312" pitchFamily="1" charset="-122"/>
              </a:rPr>
              <a:t>我们都还记得他不但翻译过</a:t>
            </a:r>
            <a:r>
              <a:rPr lang="zh-CN" altLang="en-US" sz="2800" b="1">
                <a:solidFill>
                  <a:srgbClr val="C00000"/>
                </a:solidFill>
                <a:latin typeface="楷体_GB2312" pitchFamily="1" charset="-122"/>
                <a:ea typeface="楷体_GB2312" pitchFamily="1" charset="-122"/>
              </a:rPr>
              <a:t>基希</a:t>
            </a:r>
            <a:r>
              <a:rPr lang="zh-CN" altLang="en-US" sz="2800" b="1">
                <a:solidFill>
                  <a:srgbClr val="080808"/>
                </a:solidFill>
                <a:latin typeface="楷体_GB2312" pitchFamily="1" charset="-122"/>
                <a:ea typeface="楷体_GB2312" pitchFamily="1" charset="-122"/>
              </a:rPr>
              <a:t>，翻译过</a:t>
            </a:r>
            <a:r>
              <a:rPr lang="zh-CN" altLang="en-US" sz="2800" b="1">
                <a:solidFill>
                  <a:srgbClr val="C00000"/>
                </a:solidFill>
                <a:latin typeface="楷体_GB2312" pitchFamily="1" charset="-122"/>
                <a:ea typeface="楷体_GB2312" pitchFamily="1" charset="-122"/>
              </a:rPr>
              <a:t>肖洛霍夫</a:t>
            </a:r>
            <a:r>
              <a:rPr lang="zh-CN" altLang="en-US" sz="2800" b="1">
                <a:solidFill>
                  <a:srgbClr val="080808"/>
                </a:solidFill>
                <a:latin typeface="楷体_GB2312" pitchFamily="1" charset="-122"/>
                <a:ea typeface="楷体_GB2312" pitchFamily="1" charset="-122"/>
              </a:rPr>
              <a:t>，而且在延安时还翻译过</a:t>
            </a:r>
            <a:r>
              <a:rPr lang="zh-CN" altLang="en-US" sz="2800" b="1">
                <a:solidFill>
                  <a:srgbClr val="C00000"/>
                </a:solidFill>
                <a:latin typeface="楷体_GB2312" pitchFamily="1" charset="-122"/>
                <a:ea typeface="楷体_GB2312" pitchFamily="1" charset="-122"/>
              </a:rPr>
              <a:t>雪莱</a:t>
            </a:r>
            <a:r>
              <a:rPr lang="zh-CN" altLang="en-US" sz="2800" b="1">
                <a:solidFill>
                  <a:srgbClr val="080808"/>
                </a:solidFill>
                <a:latin typeface="楷体_GB2312" pitchFamily="1" charset="-122"/>
                <a:ea typeface="楷体_GB2312" pitchFamily="1" charset="-122"/>
              </a:rPr>
              <a:t>，似乎没有什么文学工作他是无能为力的。</a:t>
            </a:r>
            <a:endParaRPr lang="zh-CN" altLang="en-US" sz="2800" b="1">
              <a:solidFill>
                <a:srgbClr val="080808"/>
              </a:solidFill>
              <a:latin typeface="楷体_GB2312" pitchFamily="1" charset="-122"/>
              <a:ea typeface="楷体_GB2312" pitchFamily="1" charset="-122"/>
            </a:endParaRPr>
          </a:p>
        </p:txBody>
      </p:sp>
      <p:sp>
        <p:nvSpPr>
          <p:cNvPr id="7" name="矩形 6"/>
          <p:cNvSpPr/>
          <p:nvPr/>
        </p:nvSpPr>
        <p:spPr>
          <a:xfrm>
            <a:off x="460375" y="2544763"/>
            <a:ext cx="1970405" cy="521970"/>
          </a:xfrm>
          <a:prstGeom prst="rect">
            <a:avLst/>
          </a:prstGeom>
          <a:noFill/>
          <a:ln w="9525">
            <a:noFill/>
          </a:ln>
        </p:spPr>
        <p:txBody>
          <a:bodyPr wrap="none">
            <a:spAutoFit/>
          </a:bodyPr>
          <a:lstStyle/>
          <a:p>
            <a:r>
              <a:rPr lang="zh-CN" altLang="en-US" sz="2800" b="1">
                <a:solidFill>
                  <a:srgbClr val="000000"/>
                </a:solidFill>
                <a:latin typeface="楷体_GB2312" pitchFamily="1" charset="-122"/>
                <a:ea typeface="楷体_GB2312" pitchFamily="1" charset="-122"/>
              </a:rPr>
              <a:t>读点</a:t>
            </a:r>
            <a:r>
              <a:rPr lang="zh-CN" altLang="en-US" sz="2800" b="1">
                <a:solidFill>
                  <a:srgbClr val="FF00FF"/>
                </a:solidFill>
                <a:latin typeface="楷体_GB2312" pitchFamily="1" charset="-122"/>
                <a:ea typeface="楷体_GB2312" pitchFamily="1" charset="-122"/>
              </a:rPr>
              <a:t>鲁迅</a:t>
            </a:r>
            <a:r>
              <a:rPr lang="zh-CN" altLang="en-US" sz="2800" b="1">
                <a:solidFill>
                  <a:srgbClr val="000000"/>
                </a:solidFill>
                <a:latin typeface="楷体_GB2312" pitchFamily="1" charset="-122"/>
                <a:ea typeface="楷体_GB2312" pitchFamily="1" charset="-122"/>
              </a:rPr>
              <a:t>。</a:t>
            </a:r>
            <a:endParaRPr lang="zh-CN" altLang="en-US" sz="2800" b="1">
              <a:solidFill>
                <a:srgbClr val="000000"/>
              </a:solidFill>
              <a:latin typeface="楷体_GB2312" pitchFamily="1" charset="-122"/>
              <a:ea typeface="楷体_GB2312"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0422"/>
                                        </p:tgtEl>
                                        <p:attrNameLst>
                                          <p:attrName>style.visibility</p:attrName>
                                        </p:attrNameLst>
                                      </p:cBhvr>
                                      <p:to>
                                        <p:strVal val="visible"/>
                                      </p:to>
                                    </p:set>
                                    <p:anim calcmode="lin" valueType="num">
                                      <p:cBhvr>
                                        <p:cTn id="7" dur="500" fill="hold"/>
                                        <p:tgtEl>
                                          <p:spTgt spid="60422"/>
                                        </p:tgtEl>
                                        <p:attrNameLst>
                                          <p:attrName>ppt_w</p:attrName>
                                        </p:attrNameLst>
                                      </p:cBhvr>
                                      <p:tavLst>
                                        <p:tav tm="0">
                                          <p:val>
                                            <p:fltVal val="0"/>
                                          </p:val>
                                        </p:tav>
                                        <p:tav tm="100000">
                                          <p:val>
                                            <p:strVal val="#ppt_w"/>
                                          </p:val>
                                        </p:tav>
                                      </p:tavLst>
                                    </p:anim>
                                    <p:anim calcmode="lin" valueType="num">
                                      <p:cBhvr>
                                        <p:cTn id="8" dur="500" fill="hold"/>
                                        <p:tgtEl>
                                          <p:spTgt spid="60422"/>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0421"/>
                                        </p:tgtEl>
                                        <p:attrNameLst>
                                          <p:attrName>style.visibility</p:attrName>
                                        </p:attrNameLst>
                                      </p:cBhvr>
                                      <p:to>
                                        <p:strVal val="visible"/>
                                      </p:to>
                                    </p:set>
                                    <p:anim calcmode="lin" valueType="num">
                                      <p:cBhvr>
                                        <p:cTn id="13" dur="500" fill="hold"/>
                                        <p:tgtEl>
                                          <p:spTgt spid="60421"/>
                                        </p:tgtEl>
                                        <p:attrNameLst>
                                          <p:attrName>ppt_w</p:attrName>
                                        </p:attrNameLst>
                                      </p:cBhvr>
                                      <p:tavLst>
                                        <p:tav tm="0">
                                          <p:val>
                                            <p:fltVal val="0"/>
                                          </p:val>
                                        </p:tav>
                                        <p:tav tm="100000">
                                          <p:val>
                                            <p:strVal val="#ppt_w"/>
                                          </p:val>
                                        </p:tav>
                                      </p:tavLst>
                                    </p:anim>
                                    <p:anim calcmode="lin" valueType="num">
                                      <p:cBhvr>
                                        <p:cTn id="14" dur="500" fill="hold"/>
                                        <p:tgtEl>
                                          <p:spTgt spid="60421"/>
                                        </p:tgtEl>
                                        <p:attrNameLst>
                                          <p:attrName>ppt_h</p:attrName>
                                        </p:attrNameLst>
                                      </p:cBhvr>
                                      <p:tavLst>
                                        <p:tav tm="0">
                                          <p:val>
                                            <p:fltVal val="0"/>
                                          </p:val>
                                        </p:tav>
                                        <p:tav tm="100000">
                                          <p:val>
                                            <p:strVal val="#ppt_h"/>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60424"/>
                                        </p:tgtEl>
                                        <p:attrNameLst>
                                          <p:attrName>style.visibility</p:attrName>
                                        </p:attrNameLst>
                                      </p:cBhvr>
                                      <p:to>
                                        <p:strVal val="visible"/>
                                      </p:to>
                                    </p:set>
                                    <p:anim calcmode="lin" valueType="num">
                                      <p:cBhvr>
                                        <p:cTn id="31" dur="500" fill="hold"/>
                                        <p:tgtEl>
                                          <p:spTgt spid="60424"/>
                                        </p:tgtEl>
                                        <p:attrNameLst>
                                          <p:attrName>ppt_w</p:attrName>
                                        </p:attrNameLst>
                                      </p:cBhvr>
                                      <p:tavLst>
                                        <p:tav tm="0">
                                          <p:val>
                                            <p:fltVal val="0"/>
                                          </p:val>
                                        </p:tav>
                                        <p:tav tm="100000">
                                          <p:val>
                                            <p:strVal val="#ppt_w"/>
                                          </p:val>
                                        </p:tav>
                                      </p:tavLst>
                                    </p:anim>
                                    <p:anim calcmode="lin" valueType="num">
                                      <p:cBhvr>
                                        <p:cTn id="32" dur="500" fill="hold"/>
                                        <p:tgtEl>
                                          <p:spTgt spid="60424"/>
                                        </p:tgtEl>
                                        <p:attrNameLst>
                                          <p:attrName>ppt_h</p:attrName>
                                        </p:attrNameLst>
                                      </p:cBhvr>
                                      <p:tavLst>
                                        <p:tav tm="0">
                                          <p:val>
                                            <p:fltVal val="0"/>
                                          </p:val>
                                        </p:tav>
                                        <p:tav tm="100000">
                                          <p:val>
                                            <p:strVal val="#ppt_h"/>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60423">
                                            <p:txEl>
                                              <p:pRg st="0" end="0"/>
                                            </p:txEl>
                                          </p:spTgt>
                                        </p:tgtEl>
                                        <p:attrNameLst>
                                          <p:attrName>style.visibility</p:attrName>
                                        </p:attrNameLst>
                                      </p:cBhvr>
                                      <p:to>
                                        <p:strVal val="visible"/>
                                      </p:to>
                                    </p:set>
                                    <p:anim calcmode="lin" valueType="num">
                                      <p:cBhvr>
                                        <p:cTn id="37" dur="500" fill="hold"/>
                                        <p:tgtEl>
                                          <p:spTgt spid="60423">
                                            <p:txEl>
                                              <p:pRg st="0" end="0"/>
                                            </p:txEl>
                                          </p:spTgt>
                                        </p:tgtEl>
                                        <p:attrNameLst>
                                          <p:attrName>ppt_w</p:attrName>
                                        </p:attrNameLst>
                                      </p:cBhvr>
                                      <p:tavLst>
                                        <p:tav tm="0">
                                          <p:val>
                                            <p:fltVal val="0"/>
                                          </p:val>
                                        </p:tav>
                                        <p:tav tm="100000">
                                          <p:val>
                                            <p:strVal val="#ppt_w"/>
                                          </p:val>
                                        </p:tav>
                                      </p:tavLst>
                                    </p:anim>
                                    <p:anim calcmode="lin" valueType="num">
                                      <p:cBhvr>
                                        <p:cTn id="38" dur="500" fill="hold"/>
                                        <p:tgtEl>
                                          <p:spTgt spid="60423">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3" presetClass="entr" presetSubtype="16" fill="hold" grpId="0" nodeType="clickEffect">
                                  <p:stCondLst>
                                    <p:cond delay="0"/>
                                  </p:stCondLst>
                                  <p:childTnLst>
                                    <p:set>
                                      <p:cBhvr>
                                        <p:cTn id="42" dur="1" fill="hold">
                                          <p:stCondLst>
                                            <p:cond delay="0"/>
                                          </p:stCondLst>
                                        </p:cTn>
                                        <p:tgtEl>
                                          <p:spTgt spid="60423">
                                            <p:txEl>
                                              <p:pRg st="1" end="1"/>
                                            </p:txEl>
                                          </p:spTgt>
                                        </p:tgtEl>
                                        <p:attrNameLst>
                                          <p:attrName>style.visibility</p:attrName>
                                        </p:attrNameLst>
                                      </p:cBhvr>
                                      <p:to>
                                        <p:strVal val="visible"/>
                                      </p:to>
                                    </p:set>
                                    <p:anim calcmode="lin" valueType="num">
                                      <p:cBhvr>
                                        <p:cTn id="43" dur="500" fill="hold"/>
                                        <p:tgtEl>
                                          <p:spTgt spid="60423">
                                            <p:txEl>
                                              <p:pRg st="1" end="1"/>
                                            </p:txEl>
                                          </p:spTgt>
                                        </p:tgtEl>
                                        <p:attrNameLst>
                                          <p:attrName>ppt_w</p:attrName>
                                        </p:attrNameLst>
                                      </p:cBhvr>
                                      <p:tavLst>
                                        <p:tav tm="0">
                                          <p:val>
                                            <p:fltVal val="0"/>
                                          </p:val>
                                        </p:tav>
                                        <p:tav tm="100000">
                                          <p:val>
                                            <p:strVal val="#ppt_w"/>
                                          </p:val>
                                        </p:tav>
                                      </p:tavLst>
                                    </p:anim>
                                    <p:anim calcmode="lin" valueType="num">
                                      <p:cBhvr>
                                        <p:cTn id="44" dur="500" fill="hold"/>
                                        <p:tgtEl>
                                          <p:spTgt spid="60423">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3" presetClass="entr" presetSubtype="16" fill="hold" grpId="0" nodeType="clickEffect">
                                  <p:stCondLst>
                                    <p:cond delay="0"/>
                                  </p:stCondLst>
                                  <p:childTnLst>
                                    <p:set>
                                      <p:cBhvr>
                                        <p:cTn id="48" dur="1" fill="hold">
                                          <p:stCondLst>
                                            <p:cond delay="0"/>
                                          </p:stCondLst>
                                        </p:cTn>
                                        <p:tgtEl>
                                          <p:spTgt spid="60423">
                                            <p:txEl>
                                              <p:pRg st="2" end="2"/>
                                            </p:txEl>
                                          </p:spTgt>
                                        </p:tgtEl>
                                        <p:attrNameLst>
                                          <p:attrName>style.visibility</p:attrName>
                                        </p:attrNameLst>
                                      </p:cBhvr>
                                      <p:to>
                                        <p:strVal val="visible"/>
                                      </p:to>
                                    </p:set>
                                    <p:anim calcmode="lin" valueType="num">
                                      <p:cBhvr>
                                        <p:cTn id="49" dur="500" fill="hold"/>
                                        <p:tgtEl>
                                          <p:spTgt spid="60423">
                                            <p:txEl>
                                              <p:pRg st="2" end="2"/>
                                            </p:txEl>
                                          </p:spTgt>
                                        </p:tgtEl>
                                        <p:attrNameLst>
                                          <p:attrName>ppt_w</p:attrName>
                                        </p:attrNameLst>
                                      </p:cBhvr>
                                      <p:tavLst>
                                        <p:tav tm="0">
                                          <p:val>
                                            <p:fltVal val="0"/>
                                          </p:val>
                                        </p:tav>
                                        <p:tav tm="100000">
                                          <p:val>
                                            <p:strVal val="#ppt_w"/>
                                          </p:val>
                                        </p:tav>
                                      </p:tavLst>
                                    </p:anim>
                                    <p:anim calcmode="lin" valueType="num">
                                      <p:cBhvr>
                                        <p:cTn id="50" dur="500" fill="hold"/>
                                        <p:tgtEl>
                                          <p:spTgt spid="60423">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3" presetClass="entr" presetSubtype="16" fill="hold" grpId="0" nodeType="clickEffect">
                                  <p:stCondLst>
                                    <p:cond delay="0"/>
                                  </p:stCondLst>
                                  <p:childTnLst>
                                    <p:set>
                                      <p:cBhvr>
                                        <p:cTn id="54" dur="1" fill="hold">
                                          <p:stCondLst>
                                            <p:cond delay="0"/>
                                          </p:stCondLst>
                                        </p:cTn>
                                        <p:tgtEl>
                                          <p:spTgt spid="60423">
                                            <p:txEl>
                                              <p:pRg st="3" end="3"/>
                                            </p:txEl>
                                          </p:spTgt>
                                        </p:tgtEl>
                                        <p:attrNameLst>
                                          <p:attrName>style.visibility</p:attrName>
                                        </p:attrNameLst>
                                      </p:cBhvr>
                                      <p:to>
                                        <p:strVal val="visible"/>
                                      </p:to>
                                    </p:set>
                                    <p:anim calcmode="lin" valueType="num">
                                      <p:cBhvr>
                                        <p:cTn id="55" dur="500" fill="hold"/>
                                        <p:tgtEl>
                                          <p:spTgt spid="60423">
                                            <p:txEl>
                                              <p:pRg st="3" end="3"/>
                                            </p:txEl>
                                          </p:spTgt>
                                        </p:tgtEl>
                                        <p:attrNameLst>
                                          <p:attrName>ppt_w</p:attrName>
                                        </p:attrNameLst>
                                      </p:cBhvr>
                                      <p:tavLst>
                                        <p:tav tm="0">
                                          <p:val>
                                            <p:fltVal val="0"/>
                                          </p:val>
                                        </p:tav>
                                        <p:tav tm="100000">
                                          <p:val>
                                            <p:strVal val="#ppt_w"/>
                                          </p:val>
                                        </p:tav>
                                      </p:tavLst>
                                    </p:anim>
                                    <p:anim calcmode="lin" valueType="num">
                                      <p:cBhvr>
                                        <p:cTn id="56" dur="500" fill="hold"/>
                                        <p:tgtEl>
                                          <p:spTgt spid="60423">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3" presetClass="entr" presetSubtype="16" fill="hold" grpId="0" nodeType="clickEffect">
                                  <p:stCondLst>
                                    <p:cond delay="0"/>
                                  </p:stCondLst>
                                  <p:childTnLst>
                                    <p:set>
                                      <p:cBhvr>
                                        <p:cTn id="60" dur="1" fill="hold">
                                          <p:stCondLst>
                                            <p:cond delay="0"/>
                                          </p:stCondLst>
                                        </p:cTn>
                                        <p:tgtEl>
                                          <p:spTgt spid="60423">
                                            <p:txEl>
                                              <p:pRg st="4" end="4"/>
                                            </p:txEl>
                                          </p:spTgt>
                                        </p:tgtEl>
                                        <p:attrNameLst>
                                          <p:attrName>style.visibility</p:attrName>
                                        </p:attrNameLst>
                                      </p:cBhvr>
                                      <p:to>
                                        <p:strVal val="visible"/>
                                      </p:to>
                                    </p:set>
                                    <p:anim calcmode="lin" valueType="num">
                                      <p:cBhvr>
                                        <p:cTn id="61" dur="500" fill="hold"/>
                                        <p:tgtEl>
                                          <p:spTgt spid="60423">
                                            <p:txEl>
                                              <p:pRg st="4" end="4"/>
                                            </p:txEl>
                                          </p:spTgt>
                                        </p:tgtEl>
                                        <p:attrNameLst>
                                          <p:attrName>ppt_w</p:attrName>
                                        </p:attrNameLst>
                                      </p:cBhvr>
                                      <p:tavLst>
                                        <p:tav tm="0">
                                          <p:val>
                                            <p:fltVal val="0"/>
                                          </p:val>
                                        </p:tav>
                                        <p:tav tm="100000">
                                          <p:val>
                                            <p:strVal val="#ppt_w"/>
                                          </p:val>
                                        </p:tav>
                                      </p:tavLst>
                                    </p:anim>
                                    <p:anim calcmode="lin" valueType="num">
                                      <p:cBhvr>
                                        <p:cTn id="62" dur="500" fill="hold"/>
                                        <p:tgtEl>
                                          <p:spTgt spid="60423">
                                            <p:txEl>
                                              <p:pRg st="4" end="4"/>
                                            </p:txEl>
                                          </p:spTgt>
                                        </p:tgtEl>
                                        <p:attrNameLst>
                                          <p:attrName>ppt_h</p:attrName>
                                        </p:attrNameLst>
                                      </p:cBhvr>
                                      <p:tavLst>
                                        <p:tav tm="0">
                                          <p:val>
                                            <p:fltVal val="0"/>
                                          </p:val>
                                        </p:tav>
                                        <p:tav tm="100000">
                                          <p:val>
                                            <p:strVal val="#ppt_h"/>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3" presetClass="entr" presetSubtype="16" fill="hold" grpId="0" nodeType="clickEffect">
                                  <p:stCondLst>
                                    <p:cond delay="0"/>
                                  </p:stCondLst>
                                  <p:childTnLst>
                                    <p:set>
                                      <p:cBhvr>
                                        <p:cTn id="66" dur="1" fill="hold">
                                          <p:stCondLst>
                                            <p:cond delay="0"/>
                                          </p:stCondLst>
                                        </p:cTn>
                                        <p:tgtEl>
                                          <p:spTgt spid="60423">
                                            <p:txEl>
                                              <p:pRg st="5" end="5"/>
                                            </p:txEl>
                                          </p:spTgt>
                                        </p:tgtEl>
                                        <p:attrNameLst>
                                          <p:attrName>style.visibility</p:attrName>
                                        </p:attrNameLst>
                                      </p:cBhvr>
                                      <p:to>
                                        <p:strVal val="visible"/>
                                      </p:to>
                                    </p:set>
                                    <p:anim calcmode="lin" valueType="num">
                                      <p:cBhvr>
                                        <p:cTn id="67" dur="500" fill="hold"/>
                                        <p:tgtEl>
                                          <p:spTgt spid="60423">
                                            <p:txEl>
                                              <p:pRg st="5" end="5"/>
                                            </p:txEl>
                                          </p:spTgt>
                                        </p:tgtEl>
                                        <p:attrNameLst>
                                          <p:attrName>ppt_w</p:attrName>
                                        </p:attrNameLst>
                                      </p:cBhvr>
                                      <p:tavLst>
                                        <p:tav tm="0">
                                          <p:val>
                                            <p:fltVal val="0"/>
                                          </p:val>
                                        </p:tav>
                                        <p:tav tm="100000">
                                          <p:val>
                                            <p:strVal val="#ppt_w"/>
                                          </p:val>
                                        </p:tav>
                                      </p:tavLst>
                                    </p:anim>
                                    <p:anim calcmode="lin" valueType="num">
                                      <p:cBhvr>
                                        <p:cTn id="68" dur="500" fill="hold"/>
                                        <p:tgtEl>
                                          <p:spTgt spid="60423">
                                            <p:txEl>
                                              <p:pRg st="5" end="5"/>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1" grpId="0"/>
      <p:bldP spid="60422" grpId="0"/>
      <p:bldP spid="60423" grpId="0" uiExpand="1" build="p"/>
      <p:bldP spid="60424" grpId="0"/>
      <p:bldP spid="8" grpId="0"/>
      <p:bldP spid="7"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121" name="Picture 2" descr="5650029_192629473367_2"/>
          <p:cNvPicPr>
            <a:picLocks noChangeAspect="1"/>
          </p:cNvPicPr>
          <p:nvPr/>
        </p:nvPicPr>
        <p:blipFill>
          <a:blip r:embed="rId2"/>
          <a:srcRect l="42789" b="7097"/>
          <a:stretch>
            <a:fillRect/>
          </a:stretch>
        </p:blipFill>
        <p:spPr>
          <a:xfrm>
            <a:off x="9925050" y="0"/>
            <a:ext cx="2266950" cy="6858000"/>
          </a:xfrm>
          <a:prstGeom prst="rect">
            <a:avLst/>
          </a:prstGeom>
          <a:noFill/>
          <a:ln w="9525">
            <a:noFill/>
          </a:ln>
        </p:spPr>
      </p:pic>
      <p:pic>
        <p:nvPicPr>
          <p:cNvPr id="5122" name="Picture 3" descr="5650029_192629473367_2"/>
          <p:cNvPicPr>
            <a:picLocks noChangeAspect="1"/>
          </p:cNvPicPr>
          <p:nvPr/>
        </p:nvPicPr>
        <p:blipFill>
          <a:blip r:embed="rId2"/>
          <a:srcRect r="60063" b="7097"/>
          <a:stretch>
            <a:fillRect/>
          </a:stretch>
        </p:blipFill>
        <p:spPr>
          <a:xfrm>
            <a:off x="127635" y="0"/>
            <a:ext cx="1042988" cy="6858000"/>
          </a:xfrm>
          <a:prstGeom prst="rect">
            <a:avLst/>
          </a:prstGeom>
          <a:noFill/>
          <a:ln w="9525">
            <a:noFill/>
          </a:ln>
        </p:spPr>
      </p:pic>
      <p:sp>
        <p:nvSpPr>
          <p:cNvPr id="5123" name="Text Box 4"/>
          <p:cNvSpPr/>
          <p:nvPr/>
        </p:nvSpPr>
        <p:spPr>
          <a:xfrm>
            <a:off x="1171575" y="765175"/>
            <a:ext cx="8568055" cy="4215765"/>
          </a:xfrm>
          <a:prstGeom prst="rect">
            <a:avLst/>
          </a:prstGeom>
          <a:noFill/>
          <a:ln w="9525">
            <a:noFill/>
          </a:ln>
        </p:spPr>
        <p:txBody>
          <a:bodyPr wrap="square" anchor="t" anchorCtr="0">
            <a:spAutoFit/>
          </a:bodyPr>
          <a:lstStyle/>
          <a:p>
            <a:pPr algn="ctr"/>
            <a:r>
              <a:rPr lang="zh-CN" altLang="en-US" sz="4400" b="1">
                <a:latin typeface="楷体_GB2312" pitchFamily="1" charset="-122"/>
                <a:ea typeface="楷体_GB2312" pitchFamily="1" charset="-122"/>
              </a:rPr>
              <a:t>青玉案</a:t>
            </a:r>
            <a:endParaRPr lang="zh-CN" altLang="en-US" sz="4400" b="1">
              <a:latin typeface="楷体_GB2312" pitchFamily="1" charset="-122"/>
              <a:ea typeface="楷体_GB2312" pitchFamily="1" charset="-122"/>
            </a:endParaRPr>
          </a:p>
          <a:p>
            <a:pPr algn="ctr"/>
            <a:r>
              <a:rPr lang="zh-CN" altLang="en-US" sz="3200" b="1">
                <a:latin typeface="楷体_GB2312" pitchFamily="1" charset="-122"/>
                <a:ea typeface="楷体_GB2312" pitchFamily="1" charset="-122"/>
              </a:rPr>
              <a:t>贺铸</a:t>
            </a:r>
            <a:endParaRPr lang="zh-CN" altLang="en-US" sz="3200" b="1">
              <a:latin typeface="楷体_GB2312" pitchFamily="1" charset="-122"/>
              <a:ea typeface="楷体_GB2312" pitchFamily="1" charset="-122"/>
            </a:endParaRPr>
          </a:p>
          <a:p>
            <a:r>
              <a:rPr lang="zh-CN" altLang="en-US" sz="3200" b="1">
                <a:latin typeface="楷体_GB2312" pitchFamily="1" charset="-122"/>
                <a:ea typeface="楷体_GB2312" pitchFamily="1" charset="-122"/>
              </a:rPr>
              <a:t>　　凌波不过横塘路，但目送、芳尘去。锦瑟华年谁与度？月桥花榭，琐窗朱户，只有春知处。 　　</a:t>
            </a:r>
            <a:endParaRPr lang="zh-CN" altLang="en-US" sz="3200" b="1">
              <a:latin typeface="楷体_GB2312" pitchFamily="1" charset="-122"/>
              <a:ea typeface="楷体_GB2312" pitchFamily="1" charset="-122"/>
            </a:endParaRPr>
          </a:p>
          <a:p>
            <a:r>
              <a:rPr lang="zh-CN" altLang="en-US" sz="3200" b="1">
                <a:latin typeface="楷体_GB2312" pitchFamily="1" charset="-122"/>
                <a:ea typeface="楷体_GB2312" pitchFamily="1" charset="-122"/>
              </a:rPr>
              <a:t>    碧云冉冉蘅皋暮，彩笔新题断肠句。</a:t>
            </a:r>
            <a:r>
              <a:rPr lang="zh-CN" altLang="en-US" sz="3200" b="1">
                <a:solidFill>
                  <a:srgbClr val="FF0000"/>
                </a:solidFill>
                <a:latin typeface="楷体_GB2312" pitchFamily="1" charset="-122"/>
                <a:ea typeface="楷体_GB2312" pitchFamily="1" charset="-122"/>
              </a:rPr>
              <a:t>试问闲愁都几许？一川烟草，满城风絮，梅子黄时雨。</a:t>
            </a:r>
            <a:endParaRPr lang="zh-CN" altLang="en-US" sz="3200" b="1">
              <a:solidFill>
                <a:srgbClr val="FF0000"/>
              </a:solidFill>
              <a:latin typeface="楷体_GB2312" pitchFamily="1" charset="-122"/>
              <a:ea typeface="楷体_GB2312" pitchFamily="1" charset="-122"/>
            </a:endParaRPr>
          </a:p>
        </p:txBody>
      </p:sp>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Rectangle 9"/>
          <p:cNvSpPr/>
          <p:nvPr/>
        </p:nvSpPr>
        <p:spPr>
          <a:xfrm>
            <a:off x="454025" y="894080"/>
            <a:ext cx="11405235" cy="5901690"/>
          </a:xfrm>
          <a:prstGeom prst="rect">
            <a:avLst/>
          </a:prstGeom>
          <a:noFill/>
          <a:ln w="9525">
            <a:noFill/>
          </a:ln>
        </p:spPr>
        <p:txBody>
          <a:bodyPr wrap="square">
            <a:spAutoFit/>
          </a:bodyPr>
          <a:lstStyle/>
          <a:p>
            <a:pPr fontAlgn="auto">
              <a:lnSpc>
                <a:spcPts val="3840"/>
              </a:lnSpc>
              <a:buClr>
                <a:srgbClr val="660066"/>
              </a:buClr>
              <a:buSzPct val="80000"/>
              <a:buFont typeface="Wingdings" panose="05000000000000000000" pitchFamily="2" charset="2"/>
            </a:pPr>
            <a:r>
              <a:rPr lang="zh-CN" altLang="en-GB" sz="3200" b="1">
                <a:solidFill>
                  <a:srgbClr val="080808"/>
                </a:solidFill>
                <a:latin typeface="宋体" panose="02010600030101010101" pitchFamily="2" charset="-122"/>
                <a:ea typeface="宋体" panose="02010600030101010101" pitchFamily="2" charset="-122"/>
                <a:cs typeface="宋体" panose="02010600030101010101" pitchFamily="2" charset="-122"/>
              </a:rPr>
              <a:t>我把这心思去跟一位擅长</a:t>
            </a:r>
            <a:r>
              <a:rPr lang="zh-CN" altLang="en-GB" sz="3200" b="1">
                <a:solidFill>
                  <a:srgbClr val="A50021"/>
                </a:solidFill>
                <a:latin typeface="宋体" panose="02010600030101010101" pitchFamily="2" charset="-122"/>
                <a:ea typeface="宋体" panose="02010600030101010101" pitchFamily="2" charset="-122"/>
                <a:cs typeface="宋体" panose="02010600030101010101" pitchFamily="2" charset="-122"/>
              </a:rPr>
              <a:t>丹青</a:t>
            </a:r>
            <a:r>
              <a:rPr lang="zh-CN" altLang="en-GB" sz="3200" b="1">
                <a:solidFill>
                  <a:srgbClr val="080808"/>
                </a:solidFill>
                <a:latin typeface="宋体" panose="02010600030101010101" pitchFamily="2" charset="-122"/>
                <a:ea typeface="宋体" panose="02010600030101010101" pitchFamily="2" charset="-122"/>
                <a:cs typeface="宋体" panose="02010600030101010101" pitchFamily="2" charset="-122"/>
              </a:rPr>
              <a:t>的同时商量，求她画。 杨朔《茶花赋》</a:t>
            </a:r>
            <a:endParaRPr lang="zh-CN" altLang="en-GB" sz="3200" b="1">
              <a:solidFill>
                <a:srgbClr val="080808"/>
              </a:solidFill>
              <a:latin typeface="宋体" panose="02010600030101010101" pitchFamily="2" charset="-122"/>
              <a:ea typeface="宋体" panose="02010600030101010101" pitchFamily="2" charset="-122"/>
              <a:cs typeface="宋体" panose="02010600030101010101" pitchFamily="2" charset="-122"/>
            </a:endParaRPr>
          </a:p>
          <a:p>
            <a:pPr fontAlgn="auto">
              <a:lnSpc>
                <a:spcPts val="3840"/>
              </a:lnSpc>
              <a:buClr>
                <a:srgbClr val="660066"/>
              </a:buClr>
              <a:buSzPct val="80000"/>
              <a:buFont typeface="Wingdings" panose="05000000000000000000" pitchFamily="2" charset="2"/>
            </a:pPr>
            <a:r>
              <a:rPr lang="zh-CN" altLang="en-GB" sz="3200" b="1">
                <a:solidFill>
                  <a:srgbClr val="0000CC"/>
                </a:solidFill>
                <a:latin typeface="宋体" panose="02010600030101010101" pitchFamily="2" charset="-122"/>
                <a:ea typeface="宋体" panose="02010600030101010101" pitchFamily="2" charset="-122"/>
                <a:cs typeface="宋体" panose="02010600030101010101" pitchFamily="2" charset="-122"/>
              </a:rPr>
              <a:t>            丹青代水墨画</a:t>
            </a:r>
            <a:endParaRPr lang="en-GB" altLang="zh-CN" sz="3200" b="1">
              <a:solidFill>
                <a:srgbClr val="0000CC"/>
              </a:solidFill>
              <a:latin typeface="宋体" panose="02010600030101010101" pitchFamily="2" charset="-122"/>
              <a:ea typeface="宋体" panose="02010600030101010101" pitchFamily="2" charset="-122"/>
              <a:cs typeface="宋体" panose="02010600030101010101" pitchFamily="2" charset="-122"/>
            </a:endParaRPr>
          </a:p>
          <a:p>
            <a:pPr fontAlgn="auto">
              <a:lnSpc>
                <a:spcPts val="3840"/>
              </a:lnSpc>
              <a:buClr>
                <a:srgbClr val="660066"/>
              </a:buClr>
              <a:buSzPct val="80000"/>
              <a:buFont typeface="Wingdings" panose="05000000000000000000" pitchFamily="2" charset="2"/>
            </a:pPr>
            <a:r>
              <a:rPr lang="zh-CN" altLang="en-GB" sz="3200" b="1">
                <a:solidFill>
                  <a:srgbClr val="080808"/>
                </a:solidFill>
                <a:latin typeface="宋体" panose="02010600030101010101" pitchFamily="2" charset="-122"/>
                <a:ea typeface="宋体" panose="02010600030101010101" pitchFamily="2" charset="-122"/>
                <a:cs typeface="宋体" panose="02010600030101010101" pitchFamily="2" charset="-122"/>
              </a:rPr>
              <a:t>自从给</a:t>
            </a:r>
            <a:r>
              <a:rPr lang="zh-CN" altLang="en-GB" sz="3200" b="1">
                <a:solidFill>
                  <a:srgbClr val="A50021"/>
                </a:solidFill>
                <a:latin typeface="宋体" panose="02010600030101010101" pitchFamily="2" charset="-122"/>
                <a:ea typeface="宋体" panose="02010600030101010101" pitchFamily="2" charset="-122"/>
                <a:cs typeface="宋体" panose="02010600030101010101" pitchFamily="2" charset="-122"/>
              </a:rPr>
              <a:t>枪炮</a:t>
            </a:r>
            <a:r>
              <a:rPr lang="zh-CN" altLang="en-GB" sz="3200" b="1">
                <a:solidFill>
                  <a:srgbClr val="080808"/>
                </a:solidFill>
                <a:latin typeface="宋体" panose="02010600030101010101" pitchFamily="2" charset="-122"/>
                <a:ea typeface="宋体" panose="02010600030101010101" pitchFamily="2" charset="-122"/>
                <a:cs typeface="宋体" panose="02010600030101010101" pitchFamily="2" charset="-122"/>
              </a:rPr>
              <a:t>打破了大门之后，又碰了一串钉子，到现在，成了什么都是“送去主义”了。          鲁迅《拿来主义》</a:t>
            </a:r>
            <a:endParaRPr lang="zh-CN" altLang="en-GB" sz="3200" b="1">
              <a:solidFill>
                <a:srgbClr val="080808"/>
              </a:solidFill>
              <a:latin typeface="宋体" panose="02010600030101010101" pitchFamily="2" charset="-122"/>
              <a:ea typeface="宋体" panose="02010600030101010101" pitchFamily="2" charset="-122"/>
              <a:cs typeface="宋体" panose="02010600030101010101" pitchFamily="2" charset="-122"/>
            </a:endParaRPr>
          </a:p>
          <a:p>
            <a:pPr fontAlgn="auto">
              <a:lnSpc>
                <a:spcPts val="3840"/>
              </a:lnSpc>
              <a:buClr>
                <a:srgbClr val="660066"/>
              </a:buClr>
              <a:buSzPct val="80000"/>
              <a:buFont typeface="Wingdings" panose="05000000000000000000" pitchFamily="2" charset="2"/>
            </a:pPr>
            <a:r>
              <a:rPr lang="zh-CN" altLang="en-GB" sz="3200" b="1">
                <a:solidFill>
                  <a:srgbClr val="A50021"/>
                </a:solidFill>
                <a:latin typeface="宋体" panose="02010600030101010101" pitchFamily="2" charset="-122"/>
                <a:ea typeface="宋体" panose="02010600030101010101" pitchFamily="2" charset="-122"/>
                <a:cs typeface="宋体" panose="02010600030101010101" pitchFamily="2" charset="-122"/>
              </a:rPr>
              <a:t>          </a:t>
            </a:r>
            <a:r>
              <a:rPr lang="zh-CN" altLang="en-GB" sz="3200" b="1">
                <a:solidFill>
                  <a:srgbClr val="0000CC"/>
                </a:solidFill>
                <a:latin typeface="宋体" panose="02010600030101010101" pitchFamily="2" charset="-122"/>
                <a:ea typeface="宋体" panose="02010600030101010101" pitchFamily="2" charset="-122"/>
                <a:cs typeface="宋体" panose="02010600030101010101" pitchFamily="2" charset="-122"/>
              </a:rPr>
              <a:t>枪炮代帝国主义</a:t>
            </a:r>
            <a:endParaRPr lang="en-US" altLang="zh-CN" sz="3200" b="1">
              <a:solidFill>
                <a:srgbClr val="0000CC"/>
              </a:solidFill>
              <a:latin typeface="宋体" panose="02010600030101010101" pitchFamily="2" charset="-122"/>
              <a:ea typeface="宋体" panose="02010600030101010101" pitchFamily="2" charset="-122"/>
              <a:cs typeface="宋体" panose="02010600030101010101" pitchFamily="2" charset="-122"/>
            </a:endParaRPr>
          </a:p>
          <a:p>
            <a:pPr fontAlgn="auto">
              <a:lnSpc>
                <a:spcPts val="3840"/>
              </a:lnSpc>
              <a:buFont typeface="Wingdings" panose="05000000000000000000" pitchFamily="2" charset="2"/>
            </a:pP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绳墨</a:t>
            </a:r>
            <a:r>
              <a:rPr lang="zh-CN" altLang="en-US" sz="3200" b="1">
                <a:latin typeface="宋体" panose="02010600030101010101" pitchFamily="2" charset="-122"/>
                <a:ea typeface="宋体" panose="02010600030101010101" pitchFamily="2" charset="-122"/>
                <a:cs typeface="宋体" panose="02010600030101010101" pitchFamily="2" charset="-122"/>
              </a:rPr>
              <a:t>当然是可以教的，而巧妙各有不同，关键在于个人。  梁实秋</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写字</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fontAlgn="auto">
              <a:lnSpc>
                <a:spcPts val="3840"/>
              </a:lnSpc>
              <a:buFont typeface="Wingdings" panose="05000000000000000000" pitchFamily="2" charset="2"/>
            </a:pPr>
            <a:r>
              <a:rPr lang="zh-CN" altLang="en-US" sz="3200" b="1">
                <a:latin typeface="宋体" panose="02010600030101010101" pitchFamily="2" charset="-122"/>
                <a:ea typeface="宋体" panose="02010600030101010101" pitchFamily="2" charset="-122"/>
                <a:cs typeface="宋体" panose="02010600030101010101" pitchFamily="2" charset="-122"/>
              </a:rPr>
              <a:t>　　　　　　</a:t>
            </a:r>
            <a:r>
              <a:rPr lang="zh-CN" altLang="en-GB" sz="3200" b="1">
                <a:solidFill>
                  <a:srgbClr val="0000CC"/>
                </a:solidFill>
                <a:latin typeface="宋体" panose="02010600030101010101" pitchFamily="2" charset="-122"/>
                <a:ea typeface="宋体" panose="02010600030101010101" pitchFamily="2" charset="-122"/>
                <a:cs typeface="宋体" panose="02010600030101010101" pitchFamily="2" charset="-122"/>
              </a:rPr>
              <a:t>绳墨代方法</a:t>
            </a:r>
            <a:r>
              <a:rPr lang="zh-CN" altLang="en-US" sz="3200" b="1">
                <a:solidFill>
                  <a:srgbClr val="0000CC"/>
                </a:solidFill>
                <a:latin typeface="宋体" panose="02010600030101010101" pitchFamily="2" charset="-122"/>
                <a:ea typeface="宋体" panose="02010600030101010101" pitchFamily="2" charset="-122"/>
                <a:cs typeface="宋体" panose="02010600030101010101" pitchFamily="2" charset="-122"/>
              </a:rPr>
              <a:t>、技巧、规则</a:t>
            </a:r>
            <a:endParaRPr lang="en-US" altLang="zh-CN" sz="3200" b="1">
              <a:solidFill>
                <a:srgbClr val="0000CC"/>
              </a:solidFill>
              <a:latin typeface="宋体" panose="02010600030101010101" pitchFamily="2" charset="-122"/>
              <a:ea typeface="宋体" panose="02010600030101010101" pitchFamily="2" charset="-122"/>
              <a:cs typeface="宋体" panose="02010600030101010101" pitchFamily="2" charset="-122"/>
            </a:endParaRPr>
          </a:p>
          <a:p>
            <a:pPr fontAlgn="auto">
              <a:lnSpc>
                <a:spcPts val="3840"/>
              </a:lnSpc>
              <a:buFont typeface="Wingdings" panose="05000000000000000000" pitchFamily="2" charset="2"/>
            </a:pPr>
            <a:r>
              <a:rPr lang="zh-CN" altLang="en-US" sz="3200" b="1">
                <a:latin typeface="宋体" panose="02010600030101010101" pitchFamily="2" charset="-122"/>
                <a:ea typeface="宋体" panose="02010600030101010101" pitchFamily="2" charset="-122"/>
                <a:cs typeface="宋体" panose="02010600030101010101" pitchFamily="2" charset="-122"/>
              </a:rPr>
              <a:t>无</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丝竹</a:t>
            </a:r>
            <a:r>
              <a:rPr lang="zh-CN" altLang="en-US" sz="3200" b="1">
                <a:latin typeface="宋体" panose="02010600030101010101" pitchFamily="2" charset="-122"/>
                <a:ea typeface="宋体" panose="02010600030101010101" pitchFamily="2" charset="-122"/>
                <a:cs typeface="宋体" panose="02010600030101010101" pitchFamily="2" charset="-122"/>
              </a:rPr>
              <a:t>之乱耳，无</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案牍</a:t>
            </a:r>
            <a:r>
              <a:rPr lang="zh-CN" altLang="en-US" sz="3200" b="1">
                <a:latin typeface="宋体" panose="02010600030101010101" pitchFamily="2" charset="-122"/>
                <a:ea typeface="宋体" panose="02010600030101010101" pitchFamily="2" charset="-122"/>
                <a:cs typeface="宋体" panose="02010600030101010101" pitchFamily="2" charset="-122"/>
              </a:rPr>
              <a:t>之劳形。  （刘禹锡</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陋室铭</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fontAlgn="auto">
              <a:lnSpc>
                <a:spcPts val="3840"/>
              </a:lnSpc>
              <a:buFont typeface="Wingdings" panose="05000000000000000000" pitchFamily="2" charset="2"/>
            </a:pPr>
            <a:r>
              <a:rPr lang="zh-CN" altLang="en-US" sz="3200" b="1">
                <a:latin typeface="宋体" panose="02010600030101010101" pitchFamily="2" charset="-122"/>
                <a:ea typeface="宋体" panose="02010600030101010101" pitchFamily="2" charset="-122"/>
                <a:cs typeface="宋体" panose="02010600030101010101" pitchFamily="2" charset="-122"/>
              </a:rPr>
              <a:t> </a:t>
            </a:r>
            <a:r>
              <a:rPr lang="en-US" altLang="zh-CN" sz="3200" b="1">
                <a:latin typeface="宋体" panose="02010600030101010101" pitchFamily="2" charset="-122"/>
                <a:ea typeface="宋体" panose="02010600030101010101" pitchFamily="2" charset="-122"/>
                <a:cs typeface="宋体" panose="02010600030101010101" pitchFamily="2" charset="-122"/>
              </a:rPr>
              <a:t>        </a:t>
            </a:r>
            <a:r>
              <a:rPr lang="zh-CN" altLang="en-GB" sz="3200" b="1">
                <a:solidFill>
                  <a:srgbClr val="0000CC"/>
                </a:solidFill>
                <a:latin typeface="宋体" panose="02010600030101010101" pitchFamily="2" charset="-122"/>
                <a:ea typeface="宋体" panose="02010600030101010101" pitchFamily="2" charset="-122"/>
                <a:cs typeface="宋体" panose="02010600030101010101" pitchFamily="2" charset="-122"/>
              </a:rPr>
              <a:t>丝竹代乐器声音、案牍代公文</a:t>
            </a:r>
            <a:endParaRPr lang="en-US" altLang="zh-CN" sz="3200" b="1">
              <a:latin typeface="宋体" panose="02010600030101010101" pitchFamily="2" charset="-122"/>
              <a:ea typeface="宋体" panose="02010600030101010101" pitchFamily="2" charset="-122"/>
              <a:cs typeface="宋体" panose="02010600030101010101" pitchFamily="2" charset="-122"/>
            </a:endParaRPr>
          </a:p>
          <a:p>
            <a:pPr>
              <a:lnSpc>
                <a:spcPct val="80000"/>
              </a:lnSpc>
              <a:buClr>
                <a:srgbClr val="660066"/>
              </a:buClr>
              <a:buSzPct val="80000"/>
              <a:buFont typeface="Wingdings" panose="05000000000000000000" pitchFamily="2" charset="2"/>
            </a:pPr>
            <a:endParaRPr lang="en-US" altLang="zh-CN" sz="3200" b="1">
              <a:solidFill>
                <a:srgbClr val="0000CC"/>
              </a:solidFill>
              <a:latin typeface="宋体" panose="02010600030101010101" pitchFamily="2" charset="-122"/>
              <a:ea typeface="宋体" panose="02010600030101010101" pitchFamily="2" charset="-122"/>
              <a:cs typeface="宋体" panose="02010600030101010101" pitchFamily="2" charset="-122"/>
            </a:endParaRPr>
          </a:p>
        </p:txBody>
      </p:sp>
      <p:sp>
        <p:nvSpPr>
          <p:cNvPr id="5" name="Rectangle 10" descr="虚线网格"/>
          <p:cNvSpPr/>
          <p:nvPr/>
        </p:nvSpPr>
        <p:spPr>
          <a:xfrm>
            <a:off x="3490278" y="304483"/>
            <a:ext cx="4236720" cy="589280"/>
          </a:xfrm>
          <a:prstGeom prst="rect">
            <a:avLst/>
          </a:prstGeom>
          <a:pattFill prst="dotGrid">
            <a:fgClr>
              <a:srgbClr val="000066"/>
            </a:fgClr>
            <a:bgClr>
              <a:schemeClr val="bg1"/>
            </a:bgClr>
          </a:pattFill>
          <a:ln w="9525">
            <a:noFill/>
          </a:ln>
        </p:spPr>
        <p:txBody>
          <a:bodyPr wrap="none">
            <a:spAutoFit/>
          </a:bodyPr>
          <a:lstStyle/>
          <a:p>
            <a:pPr>
              <a:lnSpc>
                <a:spcPct val="90000"/>
              </a:lnSpc>
              <a:spcBef>
                <a:spcPct val="20000"/>
              </a:spcBef>
              <a:buSzPct val="80000"/>
            </a:pPr>
            <a:r>
              <a:rPr lang="en-US" altLang="zh-CN" sz="3600" b="1">
                <a:solidFill>
                  <a:srgbClr val="660033"/>
                </a:solidFill>
                <a:latin typeface="Arial" panose="020b0604020202020204" pitchFamily="34" charset="0"/>
                <a:ea typeface="华文中宋" pitchFamily="2" charset="-122"/>
              </a:rPr>
              <a:t>8.</a:t>
            </a:r>
            <a:r>
              <a:rPr lang="zh-CN" altLang="en-GB" sz="3600" b="1">
                <a:solidFill>
                  <a:srgbClr val="660033"/>
                </a:solidFill>
                <a:latin typeface="Arial" panose="020b0604020202020204" pitchFamily="34" charset="0"/>
                <a:ea typeface="华文中宋" pitchFamily="2" charset="-122"/>
              </a:rPr>
              <a:t>材料、工具带本体</a:t>
            </a:r>
            <a:endParaRPr lang="zh-CN" altLang="en-GB" sz="3600" b="1">
              <a:solidFill>
                <a:srgbClr val="660033"/>
              </a:solidFill>
              <a:latin typeface="Arial" panose="020b0604020202020204" pitchFamily="34" charset="0"/>
              <a:ea typeface="华文中宋"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p:cTn id="13"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p:cTn id="19"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4">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p:cTn id="25" dur="5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4">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 calcmode="lin" valueType="num">
                                      <p:cBhvr>
                                        <p:cTn id="31" dur="500" fill="hold"/>
                                        <p:tgtEl>
                                          <p:spTgt spid="4">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4">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4">
                                            <p:txEl>
                                              <p:pRg st="4" end="4"/>
                                            </p:txEl>
                                          </p:spTgt>
                                        </p:tgtEl>
                                        <p:attrNameLst>
                                          <p:attrName>style.visibility</p:attrName>
                                        </p:attrNameLst>
                                      </p:cBhvr>
                                      <p:to>
                                        <p:strVal val="visible"/>
                                      </p:to>
                                    </p:set>
                                    <p:anim calcmode="lin" valueType="num">
                                      <p:cBhvr>
                                        <p:cTn id="37" dur="500" fill="hold"/>
                                        <p:tgtEl>
                                          <p:spTgt spid="4">
                                            <p:txEl>
                                              <p:pRg st="4" end="4"/>
                                            </p:txEl>
                                          </p:spTgt>
                                        </p:tgtEl>
                                        <p:attrNameLst>
                                          <p:attrName>ppt_w</p:attrName>
                                        </p:attrNameLst>
                                      </p:cBhvr>
                                      <p:tavLst>
                                        <p:tav tm="0">
                                          <p:val>
                                            <p:fltVal val="0"/>
                                          </p:val>
                                        </p:tav>
                                        <p:tav tm="100000">
                                          <p:val>
                                            <p:strVal val="#ppt_w"/>
                                          </p:val>
                                        </p:tav>
                                      </p:tavLst>
                                    </p:anim>
                                    <p:anim calcmode="lin" valueType="num">
                                      <p:cBhvr>
                                        <p:cTn id="38" dur="500" fill="hold"/>
                                        <p:tgtEl>
                                          <p:spTgt spid="4">
                                            <p:txEl>
                                              <p:pRg st="4" end="4"/>
                                            </p:txEl>
                                          </p:spTgt>
                                        </p:tgtEl>
                                        <p:attrNameLst>
                                          <p:attrName>ppt_h</p:attrName>
                                        </p:attrNameLst>
                                      </p:cBhvr>
                                      <p:tavLst>
                                        <p:tav tm="0">
                                          <p:val>
                                            <p:fltVal val="0"/>
                                          </p:val>
                                        </p:tav>
                                        <p:tav tm="100000">
                                          <p:val>
                                            <p:strVal val="#ppt_h"/>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3" presetClass="entr" presetSubtype="16" fill="hold" grpId="0" nodeType="clickEffect">
                                  <p:stCondLst>
                                    <p:cond delay="0"/>
                                  </p:stCondLst>
                                  <p:childTnLst>
                                    <p:set>
                                      <p:cBhvr>
                                        <p:cTn id="42" dur="1" fill="hold">
                                          <p:stCondLst>
                                            <p:cond delay="0"/>
                                          </p:stCondLst>
                                        </p:cTn>
                                        <p:tgtEl>
                                          <p:spTgt spid="4">
                                            <p:txEl>
                                              <p:pRg st="5" end="5"/>
                                            </p:txEl>
                                          </p:spTgt>
                                        </p:tgtEl>
                                        <p:attrNameLst>
                                          <p:attrName>style.visibility</p:attrName>
                                        </p:attrNameLst>
                                      </p:cBhvr>
                                      <p:to>
                                        <p:strVal val="visible"/>
                                      </p:to>
                                    </p:set>
                                    <p:anim calcmode="lin" valueType="num">
                                      <p:cBhvr>
                                        <p:cTn id="43" dur="500" fill="hold"/>
                                        <p:tgtEl>
                                          <p:spTgt spid="4">
                                            <p:txEl>
                                              <p:pRg st="5" end="5"/>
                                            </p:txEl>
                                          </p:spTgt>
                                        </p:tgtEl>
                                        <p:attrNameLst>
                                          <p:attrName>ppt_w</p:attrName>
                                        </p:attrNameLst>
                                      </p:cBhvr>
                                      <p:tavLst>
                                        <p:tav tm="0">
                                          <p:val>
                                            <p:fltVal val="0"/>
                                          </p:val>
                                        </p:tav>
                                        <p:tav tm="100000">
                                          <p:val>
                                            <p:strVal val="#ppt_w"/>
                                          </p:val>
                                        </p:tav>
                                      </p:tavLst>
                                    </p:anim>
                                    <p:anim calcmode="lin" valueType="num">
                                      <p:cBhvr>
                                        <p:cTn id="44" dur="500" fill="hold"/>
                                        <p:tgtEl>
                                          <p:spTgt spid="4">
                                            <p:txEl>
                                              <p:pRg st="5" end="5"/>
                                            </p:txEl>
                                          </p:spTgt>
                                        </p:tgtEl>
                                        <p:attrNameLst>
                                          <p:attrName>ppt_h</p:attrName>
                                        </p:attrNameLst>
                                      </p:cBhvr>
                                      <p:tavLst>
                                        <p:tav tm="0">
                                          <p:val>
                                            <p:fltVal val="0"/>
                                          </p:val>
                                        </p:tav>
                                        <p:tav tm="100000">
                                          <p:val>
                                            <p:strVal val="#ppt_h"/>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3" presetClass="entr" presetSubtype="16" fill="hold" grpId="0" nodeType="clickEffect">
                                  <p:stCondLst>
                                    <p:cond delay="0"/>
                                  </p:stCondLst>
                                  <p:childTnLst>
                                    <p:set>
                                      <p:cBhvr>
                                        <p:cTn id="48" dur="1" fill="hold">
                                          <p:stCondLst>
                                            <p:cond delay="0"/>
                                          </p:stCondLst>
                                        </p:cTn>
                                        <p:tgtEl>
                                          <p:spTgt spid="4">
                                            <p:txEl>
                                              <p:pRg st="6" end="6"/>
                                            </p:txEl>
                                          </p:spTgt>
                                        </p:tgtEl>
                                        <p:attrNameLst>
                                          <p:attrName>style.visibility</p:attrName>
                                        </p:attrNameLst>
                                      </p:cBhvr>
                                      <p:to>
                                        <p:strVal val="visible"/>
                                      </p:to>
                                    </p:set>
                                    <p:anim calcmode="lin" valueType="num">
                                      <p:cBhvr>
                                        <p:cTn id="49" dur="500" fill="hold"/>
                                        <p:tgtEl>
                                          <p:spTgt spid="4">
                                            <p:txEl>
                                              <p:pRg st="6" end="6"/>
                                            </p:txEl>
                                          </p:spTgt>
                                        </p:tgtEl>
                                        <p:attrNameLst>
                                          <p:attrName>ppt_w</p:attrName>
                                        </p:attrNameLst>
                                      </p:cBhvr>
                                      <p:tavLst>
                                        <p:tav tm="0">
                                          <p:val>
                                            <p:fltVal val="0"/>
                                          </p:val>
                                        </p:tav>
                                        <p:tav tm="100000">
                                          <p:val>
                                            <p:strVal val="#ppt_w"/>
                                          </p:val>
                                        </p:tav>
                                      </p:tavLst>
                                    </p:anim>
                                    <p:anim calcmode="lin" valueType="num">
                                      <p:cBhvr>
                                        <p:cTn id="50" dur="500" fill="hold"/>
                                        <p:tgtEl>
                                          <p:spTgt spid="4">
                                            <p:txEl>
                                              <p:pRg st="6" end="6"/>
                                            </p:txEl>
                                          </p:spTgt>
                                        </p:tgtEl>
                                        <p:attrNameLst>
                                          <p:attrName>ppt_h</p:attrName>
                                        </p:attrNameLst>
                                      </p:cBhvr>
                                      <p:tavLst>
                                        <p:tav tm="0">
                                          <p:val>
                                            <p:fltVal val="0"/>
                                          </p:val>
                                        </p:tav>
                                        <p:tav tm="100000">
                                          <p:val>
                                            <p:strVal val="#ppt_h"/>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3" presetClass="entr" presetSubtype="16" fill="hold" grpId="0" nodeType="clickEffect">
                                  <p:stCondLst>
                                    <p:cond delay="0"/>
                                  </p:stCondLst>
                                  <p:childTnLst>
                                    <p:set>
                                      <p:cBhvr>
                                        <p:cTn id="54" dur="1" fill="hold">
                                          <p:stCondLst>
                                            <p:cond delay="0"/>
                                          </p:stCondLst>
                                        </p:cTn>
                                        <p:tgtEl>
                                          <p:spTgt spid="4">
                                            <p:txEl>
                                              <p:pRg st="7" end="7"/>
                                            </p:txEl>
                                          </p:spTgt>
                                        </p:tgtEl>
                                        <p:attrNameLst>
                                          <p:attrName>style.visibility</p:attrName>
                                        </p:attrNameLst>
                                      </p:cBhvr>
                                      <p:to>
                                        <p:strVal val="visible"/>
                                      </p:to>
                                    </p:set>
                                    <p:anim calcmode="lin" valueType="num">
                                      <p:cBhvr>
                                        <p:cTn id="55" dur="500" fill="hold"/>
                                        <p:tgtEl>
                                          <p:spTgt spid="4">
                                            <p:txEl>
                                              <p:pRg st="7" end="7"/>
                                            </p:txEl>
                                          </p:spTgt>
                                        </p:tgtEl>
                                        <p:attrNameLst>
                                          <p:attrName>ppt_w</p:attrName>
                                        </p:attrNameLst>
                                      </p:cBhvr>
                                      <p:tavLst>
                                        <p:tav tm="0">
                                          <p:val>
                                            <p:fltVal val="0"/>
                                          </p:val>
                                        </p:tav>
                                        <p:tav tm="100000">
                                          <p:val>
                                            <p:strVal val="#ppt_w"/>
                                          </p:val>
                                        </p:tav>
                                      </p:tavLst>
                                    </p:anim>
                                    <p:anim calcmode="lin" valueType="num">
                                      <p:cBhvr>
                                        <p:cTn id="56" dur="500" fill="hold"/>
                                        <p:tgtEl>
                                          <p:spTgt spid="4">
                                            <p:txEl>
                                              <p:pRg st="7" end="7"/>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5"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938" name="Rectangle 2" descr="绿色大理石"/>
          <p:cNvSpPr>
            <a:spLocks noGrp="1"/>
          </p:cNvSpPr>
          <p:nvPr>
            <p:ph type="title"/>
          </p:nvPr>
        </p:nvSpPr>
        <p:spPr>
          <a:xfrm>
            <a:off x="0" y="0"/>
            <a:ext cx="5639435" cy="583565"/>
          </a:xfrm>
          <a:blipFill rotWithShape="0">
            <a:blip r:embed="rId2"/>
            <a:stretch>
              <a:fillRect/>
            </a:stretch>
          </a:blipFill>
        </p:spPr>
        <p:txBody>
          <a:bodyPr vert="horz" wrap="square" lIns="91440" tIns="45720" rIns="91440" bIns="45720" anchor="t" anchorCtr="0">
            <a:spAutoFit/>
          </a:bodyPr>
          <a:lstStyle/>
          <a:p>
            <a:pPr eaLnBrk="1" hangingPunct="1">
              <a:spcBef>
                <a:spcPct val="20000"/>
              </a:spcBef>
              <a:buSzPct val="80000"/>
            </a:pPr>
            <a:r>
              <a:rPr lang="zh-CN" altLang="en-US" sz="3200">
                <a:solidFill>
                  <a:srgbClr val="FFFF00"/>
                </a:solidFill>
                <a:ea typeface="华文新魏" pitchFamily="2" charset="-122"/>
              </a:rPr>
              <a:t>运用借代要注意的问题</a:t>
            </a:r>
            <a:endParaRPr lang="zh-CN" altLang="en-US" sz="3200">
              <a:solidFill>
                <a:srgbClr val="FFFF00"/>
              </a:solidFill>
              <a:ea typeface="华文新魏" pitchFamily="2" charset="-122"/>
            </a:endParaRPr>
          </a:p>
        </p:txBody>
      </p:sp>
      <p:sp>
        <p:nvSpPr>
          <p:cNvPr id="39939" name="Rectangle 3"/>
          <p:cNvSpPr>
            <a:spLocks noGrp="1"/>
          </p:cNvSpPr>
          <p:nvPr>
            <p:ph idx="1"/>
          </p:nvPr>
        </p:nvSpPr>
        <p:spPr>
          <a:xfrm>
            <a:off x="224790" y="826135"/>
            <a:ext cx="11699240" cy="2206625"/>
          </a:xfrm>
        </p:spPr>
        <p:txBody>
          <a:bodyPr vert="horz" wrap="square" lIns="91440" tIns="45720" rIns="91440" bIns="45720" anchor="t" anchorCtr="0">
            <a:normAutofit lnSpcReduction="10000"/>
          </a:bodyPr>
          <a:lstStyle/>
          <a:p>
            <a:pPr eaLnBrk="1" hangingPunct="1">
              <a:lnSpc>
                <a:spcPct val="90000"/>
              </a:lnSpc>
              <a:buFont typeface="Wingdings" panose="05000000000000000000" charset="0"/>
              <a:buChar char="Ø"/>
            </a:pPr>
            <a:r>
              <a:rPr lang="en-US" altLang="zh-CN" sz="2800">
                <a:solidFill>
                  <a:srgbClr val="000000"/>
                </a:solidFill>
              </a:rPr>
              <a:t>1.</a:t>
            </a:r>
            <a:r>
              <a:rPr lang="zh-CN" altLang="en-US" sz="2800">
                <a:solidFill>
                  <a:srgbClr val="000000"/>
                </a:solidFill>
              </a:rPr>
              <a:t>借体与本体的关系密切，在上下文里，作者应有所交代，使读者看到借体时，能明白本体是什么。</a:t>
            </a:r>
            <a:endParaRPr lang="zh-CN" altLang="en-US" sz="2800">
              <a:solidFill>
                <a:srgbClr val="000000"/>
              </a:solidFill>
            </a:endParaRPr>
          </a:p>
          <a:p>
            <a:pPr eaLnBrk="1" hangingPunct="1">
              <a:lnSpc>
                <a:spcPct val="90000"/>
              </a:lnSpc>
              <a:buFont typeface="Wingdings" panose="05000000000000000000" charset="0"/>
              <a:buChar char="Ø"/>
            </a:pPr>
            <a:r>
              <a:rPr lang="en-US" altLang="zh-CN" sz="2800">
                <a:solidFill>
                  <a:srgbClr val="000000"/>
                </a:solidFill>
              </a:rPr>
              <a:t>2.</a:t>
            </a:r>
            <a:r>
              <a:rPr lang="zh-CN" altLang="en-US" sz="2800">
                <a:solidFill>
                  <a:srgbClr val="000000"/>
                </a:solidFill>
              </a:rPr>
              <a:t>无论运用哪一种借代，其借体一定要能代表本体，其作用才明显突出，如用</a:t>
            </a:r>
            <a:r>
              <a:rPr lang="zh-CN" altLang="en-US" sz="2800">
                <a:solidFill>
                  <a:srgbClr val="000000"/>
                </a:solidFill>
                <a:latin typeface="Times New Roman" panose="02020603050405020304" pitchFamily="18" charset="0"/>
              </a:rPr>
              <a:t>“</a:t>
            </a:r>
            <a:r>
              <a:rPr lang="zh-CN" altLang="en-US" sz="2800">
                <a:solidFill>
                  <a:srgbClr val="000000"/>
                </a:solidFill>
              </a:rPr>
              <a:t>帆</a:t>
            </a:r>
            <a:r>
              <a:rPr lang="zh-CN" altLang="en-US" sz="2800">
                <a:solidFill>
                  <a:srgbClr val="000000"/>
                </a:solidFill>
                <a:latin typeface="Times New Roman" panose="02020603050405020304" pitchFamily="18" charset="0"/>
              </a:rPr>
              <a:t>”</a:t>
            </a:r>
            <a:r>
              <a:rPr lang="zh-CN" altLang="en-US" sz="2800">
                <a:solidFill>
                  <a:srgbClr val="000000"/>
                </a:solidFill>
              </a:rPr>
              <a:t>代</a:t>
            </a:r>
            <a:r>
              <a:rPr lang="zh-CN" altLang="en-US" sz="2800">
                <a:solidFill>
                  <a:srgbClr val="000000"/>
                </a:solidFill>
                <a:latin typeface="Times New Roman" panose="02020603050405020304" pitchFamily="18" charset="0"/>
              </a:rPr>
              <a:t>“</a:t>
            </a:r>
            <a:r>
              <a:rPr lang="zh-CN" altLang="en-US" sz="2800">
                <a:solidFill>
                  <a:srgbClr val="000000"/>
                </a:solidFill>
              </a:rPr>
              <a:t>船</a:t>
            </a:r>
            <a:r>
              <a:rPr lang="zh-CN" altLang="en-US" sz="2800">
                <a:solidFill>
                  <a:srgbClr val="000000"/>
                </a:solidFill>
                <a:latin typeface="Times New Roman" panose="02020603050405020304" pitchFamily="18" charset="0"/>
              </a:rPr>
              <a:t>”</a:t>
            </a:r>
            <a:r>
              <a:rPr lang="zh-CN" altLang="en-US" sz="2800">
                <a:solidFill>
                  <a:srgbClr val="000000"/>
                </a:solidFill>
              </a:rPr>
              <a:t>等。</a:t>
            </a:r>
            <a:endParaRPr lang="zh-CN" altLang="en-US" sz="2800">
              <a:solidFill>
                <a:srgbClr val="000000"/>
              </a:solidFill>
            </a:endParaRPr>
          </a:p>
          <a:p>
            <a:pPr eaLnBrk="1" hangingPunct="1">
              <a:lnSpc>
                <a:spcPct val="90000"/>
              </a:lnSpc>
              <a:buFont typeface="Wingdings" panose="05000000000000000000" charset="0"/>
              <a:buChar char="Ø"/>
            </a:pPr>
            <a:r>
              <a:rPr lang="en-US" altLang="zh-CN" sz="2800">
                <a:solidFill>
                  <a:srgbClr val="000000"/>
                </a:solidFill>
              </a:rPr>
              <a:t>3.</a:t>
            </a:r>
            <a:r>
              <a:rPr lang="zh-CN" altLang="en-US" sz="2800">
                <a:solidFill>
                  <a:srgbClr val="000000"/>
                </a:solidFill>
              </a:rPr>
              <a:t>借体在语境中带有褒贬色彩。</a:t>
            </a:r>
            <a:endParaRPr lang="zh-CN" altLang="en-US" sz="2800">
              <a:solidFill>
                <a:srgbClr val="000000"/>
              </a:solidFill>
            </a:endParaRPr>
          </a:p>
        </p:txBody>
      </p:sp>
      <p:sp>
        <p:nvSpPr>
          <p:cNvPr id="17411" name="Rectangle 3"/>
          <p:cNvSpPr/>
          <p:nvPr/>
        </p:nvSpPr>
        <p:spPr>
          <a:xfrm>
            <a:off x="224790" y="3943350"/>
            <a:ext cx="11967210" cy="2545715"/>
          </a:xfrm>
          <a:prstGeom prst="rect">
            <a:avLst/>
          </a:prstGeom>
          <a:noFill/>
          <a:ln w="9525">
            <a:noFill/>
          </a:ln>
          <a:extLst>
            <a:ext uri="{909E8E84-426E-40DD-AFC4-6F175D3DCCD1}">
              <a14:hiddenFill xmlns:a14="http://schemas.microsoft.com/office/drawing/2010/main">
                <a:solidFill>
                  <a:schemeClr val="bg1">
                    <a:alpha val="70195"/>
                  </a:schemeClr>
                </a:solidFill>
              </a14:hiddenFill>
            </a:ext>
          </a:extLst>
        </p:spPr>
        <p:txBody>
          <a:bodyPr wrap="square" anchor="t" anchorCtr="0">
            <a:spAutoFit/>
          </a:bodyPr>
          <a:lstStyle/>
          <a:p>
            <a:pPr>
              <a:lnSpc>
                <a:spcPct val="95000"/>
              </a:lnSpc>
            </a:pPr>
            <a:r>
              <a:rPr lang="zh-CN" altLang="en-US" sz="2800" b="1">
                <a:solidFill>
                  <a:srgbClr val="FFFFFF"/>
                </a:solidFill>
                <a:latin typeface="楷体_GB2312" pitchFamily="1" charset="-122"/>
                <a:ea typeface="楷体_GB2312" pitchFamily="1" charset="-122"/>
              </a:rPr>
              <a:t>    </a:t>
            </a:r>
            <a:r>
              <a:rPr lang="zh-CN" altLang="en-US" sz="2800" b="1">
                <a:latin typeface="楷体_GB2312" pitchFamily="1" charset="-122"/>
                <a:ea typeface="楷体_GB2312" pitchFamily="1" charset="-122"/>
              </a:rPr>
              <a:t>那一对</a:t>
            </a:r>
            <a:r>
              <a:rPr lang="zh-CN" altLang="en-US" sz="2800" b="1">
                <a:solidFill>
                  <a:srgbClr val="C00000"/>
                </a:solidFill>
                <a:latin typeface="楷体_GB2312" pitchFamily="1" charset="-122"/>
                <a:ea typeface="楷体_GB2312" pitchFamily="1" charset="-122"/>
              </a:rPr>
              <a:t>西装革履</a:t>
            </a:r>
            <a:r>
              <a:rPr lang="zh-CN" altLang="en-US" sz="2800" b="1">
                <a:latin typeface="楷体_GB2312" pitchFamily="1" charset="-122"/>
                <a:ea typeface="楷体_GB2312" pitchFamily="1" charset="-122"/>
              </a:rPr>
              <a:t>从前面慢悠悠地走过来。</a:t>
            </a:r>
            <a:endParaRPr lang="zh-CN" altLang="en-US" sz="2800" b="1">
              <a:latin typeface="楷体_GB2312" pitchFamily="1" charset="-122"/>
              <a:ea typeface="楷体_GB2312" pitchFamily="1" charset="-122"/>
            </a:endParaRPr>
          </a:p>
          <a:p>
            <a:pPr>
              <a:lnSpc>
                <a:spcPct val="95000"/>
              </a:lnSpc>
            </a:pPr>
            <a:r>
              <a:rPr lang="zh-CN" altLang="en-US" sz="2800" b="1">
                <a:solidFill>
                  <a:srgbClr val="0000FF"/>
                </a:solidFill>
                <a:latin typeface="楷体_GB2312" pitchFamily="1" charset="-122"/>
                <a:ea typeface="楷体_GB2312" pitchFamily="1" charset="-122"/>
                <a:sym typeface="+mn-ea"/>
              </a:rPr>
              <a:t>①形象生动、重点突出</a:t>
            </a:r>
            <a:endParaRPr lang="zh-CN" altLang="en-US" sz="2800" b="1">
              <a:latin typeface="楷体_GB2312" pitchFamily="1" charset="-122"/>
              <a:ea typeface="楷体_GB2312" pitchFamily="1" charset="-122"/>
            </a:endParaRPr>
          </a:p>
          <a:p>
            <a:pPr>
              <a:lnSpc>
                <a:spcPct val="95000"/>
              </a:lnSpc>
            </a:pPr>
            <a:r>
              <a:rPr lang="zh-CN" altLang="en-US" sz="2800" b="1">
                <a:solidFill>
                  <a:srgbClr val="0000FF"/>
                </a:solidFill>
                <a:latin typeface="楷体_GB2312" pitchFamily="1" charset="-122"/>
                <a:ea typeface="楷体_GB2312" pitchFamily="1" charset="-122"/>
              </a:rPr>
              <a:t>    </a:t>
            </a:r>
            <a:r>
              <a:rPr lang="zh-CN" altLang="en-US" sz="2800" b="1">
                <a:latin typeface="楷体_GB2312" pitchFamily="1" charset="-122"/>
                <a:ea typeface="楷体_GB2312" pitchFamily="1" charset="-122"/>
              </a:rPr>
              <a:t>公园里的长凳上坐着两个人，一个“</a:t>
            </a:r>
            <a:r>
              <a:rPr lang="zh-CN" altLang="en-US" sz="2800" b="1">
                <a:solidFill>
                  <a:srgbClr val="C00000"/>
                </a:solidFill>
                <a:latin typeface="楷体_GB2312" pitchFamily="1" charset="-122"/>
                <a:ea typeface="楷体_GB2312" pitchFamily="1" charset="-122"/>
              </a:rPr>
              <a:t>马褂</a:t>
            </a:r>
            <a:r>
              <a:rPr lang="zh-CN" altLang="en-US" sz="2800" b="1">
                <a:latin typeface="楷体_GB2312" pitchFamily="1" charset="-122"/>
                <a:ea typeface="楷体_GB2312" pitchFamily="1" charset="-122"/>
              </a:rPr>
              <a:t>”，一个“</a:t>
            </a:r>
            <a:r>
              <a:rPr lang="zh-CN" altLang="en-US" sz="2800" b="1">
                <a:solidFill>
                  <a:srgbClr val="C00000"/>
                </a:solidFill>
                <a:latin typeface="楷体_GB2312" pitchFamily="1" charset="-122"/>
                <a:ea typeface="楷体_GB2312" pitchFamily="1" charset="-122"/>
              </a:rPr>
              <a:t>西装</a:t>
            </a:r>
            <a:r>
              <a:rPr lang="zh-CN" altLang="en-US" sz="2800" b="1">
                <a:latin typeface="楷体_GB2312" pitchFamily="1" charset="-122"/>
                <a:ea typeface="楷体_GB2312" pitchFamily="1" charset="-122"/>
              </a:rPr>
              <a:t>”。</a:t>
            </a:r>
            <a:endParaRPr lang="zh-CN" altLang="en-US" sz="2800" b="1">
              <a:latin typeface="楷体_GB2312" pitchFamily="1" charset="-122"/>
              <a:ea typeface="楷体_GB2312" pitchFamily="1" charset="-122"/>
            </a:endParaRPr>
          </a:p>
          <a:p>
            <a:pPr>
              <a:lnSpc>
                <a:spcPct val="95000"/>
              </a:lnSpc>
            </a:pPr>
            <a:r>
              <a:rPr lang="zh-CN" altLang="en-US" sz="2800" b="1">
                <a:solidFill>
                  <a:srgbClr val="0000FF"/>
                </a:solidFill>
                <a:latin typeface="楷体_GB2312" pitchFamily="1" charset="-122"/>
                <a:ea typeface="楷体_GB2312" pitchFamily="1" charset="-122"/>
                <a:sym typeface="+mn-ea"/>
              </a:rPr>
              <a:t>②简洁、精炼</a:t>
            </a:r>
            <a:endParaRPr lang="zh-CN" altLang="en-US" sz="2800" b="1">
              <a:latin typeface="楷体_GB2312" pitchFamily="1" charset="-122"/>
              <a:ea typeface="楷体_GB2312" pitchFamily="1" charset="-122"/>
            </a:endParaRPr>
          </a:p>
          <a:p>
            <a:pPr>
              <a:lnSpc>
                <a:spcPct val="95000"/>
              </a:lnSpc>
            </a:pPr>
            <a:r>
              <a:rPr lang="zh-CN" altLang="en-US" sz="2800" b="1">
                <a:latin typeface="楷体_GB2312" pitchFamily="1" charset="-122"/>
                <a:ea typeface="楷体_GB2312" pitchFamily="1" charset="-122"/>
              </a:rPr>
              <a:t>   从他的祖父到他，三代不</a:t>
            </a:r>
            <a:r>
              <a:rPr lang="zh-CN" altLang="en-US" sz="2800" b="1">
                <a:solidFill>
                  <a:srgbClr val="C00000"/>
                </a:solidFill>
                <a:latin typeface="楷体_GB2312" pitchFamily="1" charset="-122"/>
                <a:ea typeface="楷体_GB2312" pitchFamily="1" charset="-122"/>
              </a:rPr>
              <a:t>捏锄头柄</a:t>
            </a:r>
            <a:r>
              <a:rPr lang="zh-CN" altLang="en-US" sz="2800" b="1">
                <a:latin typeface="楷体_GB2312" pitchFamily="1" charset="-122"/>
                <a:ea typeface="楷体_GB2312" pitchFamily="1" charset="-122"/>
              </a:rPr>
              <a:t>了。 </a:t>
            </a:r>
            <a:endParaRPr lang="zh-CN" altLang="en-US" sz="2800" b="1">
              <a:latin typeface="楷体_GB2312" pitchFamily="1" charset="-122"/>
              <a:ea typeface="楷体_GB2312" pitchFamily="1" charset="-122"/>
            </a:endParaRPr>
          </a:p>
          <a:p>
            <a:pPr>
              <a:lnSpc>
                <a:spcPct val="95000"/>
              </a:lnSpc>
            </a:pPr>
            <a:r>
              <a:rPr lang="zh-CN" altLang="en-US" sz="2800" b="1">
                <a:latin typeface="楷体_GB2312" pitchFamily="1" charset="-122"/>
                <a:ea typeface="楷体_GB2312" pitchFamily="1" charset="-122"/>
                <a:sym typeface="+mn-ea"/>
              </a:rPr>
              <a:t> </a:t>
            </a:r>
            <a:r>
              <a:rPr lang="zh-CN" altLang="en-US" sz="2800" b="1">
                <a:solidFill>
                  <a:srgbClr val="0000FF"/>
                </a:solidFill>
                <a:latin typeface="楷体_GB2312" pitchFamily="1" charset="-122"/>
                <a:ea typeface="楷体_GB2312" pitchFamily="1" charset="-122"/>
                <a:sym typeface="+mn-ea"/>
              </a:rPr>
              <a:t>③灵活，不死板，给人以幽默感</a:t>
            </a:r>
            <a:endParaRPr lang="zh-CN" altLang="en-US" sz="2800" b="1">
              <a:latin typeface="楷体_GB2312" pitchFamily="1" charset="-122"/>
              <a:ea typeface="楷体_GB2312" pitchFamily="1" charset="-122"/>
            </a:endParaRPr>
          </a:p>
        </p:txBody>
      </p:sp>
      <p:sp>
        <p:nvSpPr>
          <p:cNvPr id="2" name="Rectangle 2" descr="绿色大理石"/>
          <p:cNvSpPr>
            <a:spLocks noGrp="1"/>
          </p:cNvSpPr>
          <p:nvPr/>
        </p:nvSpPr>
        <p:spPr>
          <a:xfrm>
            <a:off x="0" y="3208655"/>
            <a:ext cx="5639435" cy="558800"/>
          </a:xfrm>
          <a:prstGeom prst="rect">
            <a:avLst/>
          </a:prstGeom>
          <a:blipFill rotWithShape="0">
            <a:blip r:embed="rId2"/>
            <a:stretch>
              <a:fillRect/>
            </a:stretch>
          </a:blipFill>
        </p:spPr>
        <p:txBody>
          <a:bodyPr vert="horz" wrap="square" lIns="91440" tIns="45720" rIns="91440" bIns="45720" rtlCol="0" anchor="t" anchorCtr="0">
            <a:sp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nSpc>
                <a:spcPct val="95000"/>
              </a:lnSpc>
            </a:pPr>
            <a:r>
              <a:rPr lang="zh-CN" altLang="en-US" sz="3200">
                <a:solidFill>
                  <a:srgbClr val="FFFF00"/>
                </a:solidFill>
                <a:latin typeface="楷体_GB2312" pitchFamily="1" charset="-122"/>
                <a:ea typeface="楷体_GB2312" pitchFamily="1" charset="-122"/>
                <a:sym typeface="+mn-ea"/>
              </a:rPr>
              <a:t>借代的作用</a:t>
            </a:r>
            <a:endParaRPr lang="zh-CN" altLang="en-US" sz="3200">
              <a:solidFill>
                <a:srgbClr val="FFFF00"/>
              </a:solidFill>
              <a:latin typeface="楷体_GB2312" pitchFamily="1" charset="-122"/>
              <a:ea typeface="楷体_GB2312" pitchFamily="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17411">
                                            <p:txEl>
                                              <p:charRg st="1" end="1"/>
                                            </p:txEl>
                                          </p:spTgt>
                                        </p:tgtEl>
                                        <p:attrNameLst>
                                          <p:attrName>style.visibility</p:attrName>
                                        </p:attrNameLst>
                                      </p:cBhvr>
                                      <p:to>
                                        <p:strVal val="visible"/>
                                      </p:to>
                                    </p:set>
                                    <p:animEffect transition="in" filter="slide(fromLeft)">
                                      <p:cBhvr>
                                        <p:cTn id="7" dur="500" fill="hold"/>
                                        <p:tgtEl>
                                          <p:spTgt spid="17411">
                                            <p:txEl>
                                              <p:char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17411">
                                            <p:txEl>
                                              <p:charRg st="3" end="3"/>
                                            </p:txEl>
                                          </p:spTgt>
                                        </p:tgtEl>
                                        <p:attrNameLst>
                                          <p:attrName>style.visibility</p:attrName>
                                        </p:attrNameLst>
                                      </p:cBhvr>
                                      <p:to>
                                        <p:strVal val="visible"/>
                                      </p:to>
                                    </p:set>
                                    <p:animEffect transition="in" filter="slide(fromLeft)">
                                      <p:cBhvr>
                                        <p:cTn id="12" dur="500" fill="hold"/>
                                        <p:tgtEl>
                                          <p:spTgt spid="17411">
                                            <p:txEl>
                                              <p:charRg st="3" end="3"/>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1741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uiExpand="1" build="p"/>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8433" name="Picture 2" descr="2004921201041061"/>
          <p:cNvPicPr>
            <a:picLocks noChangeAspect="1"/>
          </p:cNvPicPr>
          <p:nvPr/>
        </p:nvPicPr>
        <p:blipFill>
          <a:blip r:embed="rId2"/>
          <a:srcRect l="2687" t="3951" r="13995" b="6454"/>
          <a:stretch>
            <a:fillRect/>
          </a:stretch>
        </p:blipFill>
        <p:spPr>
          <a:xfrm>
            <a:off x="9128125" y="4594225"/>
            <a:ext cx="2980055" cy="2263775"/>
          </a:xfrm>
          <a:prstGeom prst="rect">
            <a:avLst/>
          </a:prstGeom>
          <a:noFill/>
          <a:ln w="9525">
            <a:noFill/>
          </a:ln>
        </p:spPr>
      </p:pic>
      <p:sp>
        <p:nvSpPr>
          <p:cNvPr id="18434" name="Text Box 3"/>
          <p:cNvSpPr/>
          <p:nvPr/>
        </p:nvSpPr>
        <p:spPr>
          <a:xfrm>
            <a:off x="1479868" y="2212975"/>
            <a:ext cx="8497887" cy="1814830"/>
          </a:xfrm>
          <a:prstGeom prst="rect">
            <a:avLst/>
          </a:prstGeom>
          <a:solidFill>
            <a:schemeClr val="bg1"/>
          </a:solidFill>
          <a:ln w="9525">
            <a:noFill/>
          </a:ln>
        </p:spPr>
        <p:txBody>
          <a:bodyPr anchor="t" anchorCtr="0">
            <a:spAutoFit/>
          </a:bodyPr>
          <a:lstStyle/>
          <a:p>
            <a:pPr>
              <a:spcBef>
                <a:spcPct val="50000"/>
              </a:spcBef>
            </a:pPr>
            <a:r>
              <a:rPr lang="zh-CN" altLang="zh-CN" sz="2800" b="1">
                <a:latin typeface="楷体_GB2312" pitchFamily="1" charset="-122"/>
                <a:ea typeface="楷体_GB2312" pitchFamily="1" charset="-122"/>
              </a:rPr>
              <a:t>1、一朵浮云把银盘遮盖了。</a:t>
            </a:r>
            <a:endParaRPr lang="zh-CN" altLang="zh-CN" sz="2800" b="1">
              <a:latin typeface="楷体_GB2312" pitchFamily="1" charset="-122"/>
              <a:ea typeface="楷体_GB2312" pitchFamily="1" charset="-122"/>
            </a:endParaRPr>
          </a:p>
          <a:p>
            <a:pPr>
              <a:spcBef>
                <a:spcPct val="50000"/>
              </a:spcBef>
            </a:pPr>
            <a:endParaRPr lang="zh-CN" altLang="zh-CN" sz="2800" b="1">
              <a:latin typeface="楷体_GB2312" pitchFamily="1" charset="-122"/>
              <a:ea typeface="楷体_GB2312" pitchFamily="1" charset="-122"/>
            </a:endParaRPr>
          </a:p>
          <a:p>
            <a:pPr>
              <a:spcBef>
                <a:spcPct val="50000"/>
              </a:spcBef>
            </a:pPr>
            <a:r>
              <a:rPr lang="zh-CN" altLang="zh-CN" sz="2800" b="1">
                <a:latin typeface="楷体_GB2312" pitchFamily="1" charset="-122"/>
                <a:ea typeface="楷体_GB2312" pitchFamily="1" charset="-122"/>
              </a:rPr>
              <a:t>2、青虫不易捕，黄口无饱期。</a:t>
            </a:r>
            <a:endParaRPr lang="zh-CN" altLang="zh-CN" sz="2800" b="1">
              <a:latin typeface="楷体_GB2312" pitchFamily="1" charset="-122"/>
              <a:ea typeface="楷体_GB2312" pitchFamily="1" charset="-122"/>
            </a:endParaRPr>
          </a:p>
        </p:txBody>
      </p:sp>
      <p:sp>
        <p:nvSpPr>
          <p:cNvPr id="19460" name="Rectangle 4"/>
          <p:cNvSpPr/>
          <p:nvPr/>
        </p:nvSpPr>
        <p:spPr>
          <a:xfrm>
            <a:off x="1903730" y="2831148"/>
            <a:ext cx="5902960" cy="521970"/>
          </a:xfrm>
          <a:prstGeom prst="rect">
            <a:avLst/>
          </a:prstGeom>
          <a:noFill/>
          <a:ln w="9525">
            <a:noFill/>
          </a:ln>
        </p:spPr>
        <p:txBody>
          <a:bodyPr wrap="none" anchor="t" anchorCtr="0">
            <a:spAutoFit/>
          </a:bodyPr>
          <a:lstStyle/>
          <a:p>
            <a:pPr>
              <a:spcBef>
                <a:spcPct val="20000"/>
              </a:spcBef>
              <a:buClr>
                <a:srgbClr val="009999"/>
              </a:buClr>
              <a:buFont typeface="Wingdings" panose="05000000000000000000" pitchFamily="2" charset="2"/>
            </a:pPr>
            <a:r>
              <a:rPr lang="zh-TW" altLang="en-US" sz="2800" b="1">
                <a:solidFill>
                  <a:srgbClr val="FF0000"/>
                </a:solidFill>
                <a:latin typeface="Arial" panose="020b0604020202020204" pitchFamily="34" charset="0"/>
                <a:ea typeface="楷体_GB2312" pitchFamily="1" charset="-122"/>
              </a:rPr>
              <a:t>借喻</a:t>
            </a:r>
            <a:r>
              <a:rPr lang="zh-TW" altLang="en-US" sz="2800" b="1">
                <a:latin typeface="Arial" panose="020b0604020202020204" pitchFamily="34" charset="0"/>
                <a:ea typeface="楷体_GB2312" pitchFamily="1" charset="-122"/>
              </a:rPr>
              <a:t>　</a:t>
            </a:r>
            <a:r>
              <a:rPr lang="zh-CN" altLang="en-US" sz="2800" b="1">
                <a:solidFill>
                  <a:srgbClr val="0000FF"/>
                </a:solidFill>
                <a:latin typeface="Arial" panose="020b0604020202020204" pitchFamily="34" charset="0"/>
                <a:ea typeface="楷体_GB2312" pitchFamily="1" charset="-122"/>
              </a:rPr>
              <a:t>本体是月亮，喻体是银盘。</a:t>
            </a:r>
            <a:r>
              <a:rPr lang="zh-TW" altLang="en-US" sz="2800" b="1">
                <a:solidFill>
                  <a:srgbClr val="0000FF"/>
                </a:solidFill>
                <a:latin typeface="Arial" panose="020b0604020202020204" pitchFamily="34" charset="0"/>
                <a:ea typeface="楷体_GB2312" pitchFamily="1" charset="-122"/>
              </a:rPr>
              <a:t>　</a:t>
            </a:r>
            <a:endParaRPr lang="zh-TW" altLang="en-US" sz="2800" b="1">
              <a:solidFill>
                <a:srgbClr val="0000FF"/>
              </a:solidFill>
              <a:latin typeface="Arial" panose="020b0604020202020204" pitchFamily="34" charset="0"/>
              <a:ea typeface="楷体_GB2312" pitchFamily="1" charset="-122"/>
            </a:endParaRPr>
          </a:p>
        </p:txBody>
      </p:sp>
      <p:sp>
        <p:nvSpPr>
          <p:cNvPr id="19461" name="Rectangle 5"/>
          <p:cNvSpPr/>
          <p:nvPr/>
        </p:nvSpPr>
        <p:spPr>
          <a:xfrm>
            <a:off x="1479868" y="3999548"/>
            <a:ext cx="8682037" cy="1383665"/>
          </a:xfrm>
          <a:prstGeom prst="rect">
            <a:avLst/>
          </a:prstGeom>
          <a:noFill/>
          <a:ln w="9525">
            <a:noFill/>
          </a:ln>
        </p:spPr>
        <p:txBody>
          <a:bodyPr anchor="t" anchorCtr="0">
            <a:spAutoFit/>
          </a:bodyPr>
          <a:lstStyle/>
          <a:p>
            <a:pPr eaLnBrk="0" hangingPunct="0"/>
            <a:r>
              <a:rPr lang="zh-TW" altLang="en-US" sz="2800" b="1">
                <a:solidFill>
                  <a:srgbClr val="FF0000"/>
                </a:solidFill>
                <a:latin typeface="楷体_GB2312" pitchFamily="1" charset="-122"/>
                <a:ea typeface="楷体_GB2312" pitchFamily="1" charset="-122"/>
              </a:rPr>
              <a:t>借代</a:t>
            </a:r>
            <a:endParaRPr lang="zh-TW" altLang="en-US" sz="2800" b="1">
              <a:solidFill>
                <a:srgbClr val="FF0000"/>
              </a:solidFill>
              <a:latin typeface="楷体_GB2312" pitchFamily="1" charset="-122"/>
              <a:ea typeface="楷体_GB2312" pitchFamily="1" charset="-122"/>
            </a:endParaRPr>
          </a:p>
          <a:p>
            <a:pPr eaLnBrk="0" hangingPunct="0"/>
            <a:r>
              <a:rPr lang="zh-TW" altLang="en-US" sz="2800" b="1">
                <a:solidFill>
                  <a:srgbClr val="0000FF"/>
                </a:solidFill>
                <a:latin typeface="楷体_GB2312" pitchFamily="1" charset="-122"/>
                <a:ea typeface="楷体_GB2312" pitchFamily="1" charset="-122"/>
              </a:rPr>
              <a:t>借用事物：</a:t>
            </a:r>
            <a:r>
              <a:rPr lang="zh-CN" altLang="en-US" sz="2800" b="1">
                <a:solidFill>
                  <a:srgbClr val="0000FF"/>
                </a:solidFill>
                <a:latin typeface="楷体_GB2312" pitchFamily="1" charset="-122"/>
                <a:ea typeface="楷体_GB2312" pitchFamily="1" charset="-122"/>
              </a:rPr>
              <a:t>黄</a:t>
            </a:r>
            <a:r>
              <a:rPr lang="zh-TW" altLang="en-US" sz="2800" b="1">
                <a:solidFill>
                  <a:srgbClr val="0000FF"/>
                </a:solidFill>
                <a:latin typeface="楷体_GB2312" pitchFamily="1" charset="-122"/>
                <a:ea typeface="楷体_GB2312" pitchFamily="1" charset="-122"/>
              </a:rPr>
              <a:t>口</a:t>
            </a:r>
            <a:endParaRPr lang="zh-TW" altLang="en-US" sz="2800" b="1">
              <a:solidFill>
                <a:srgbClr val="0000FF"/>
              </a:solidFill>
              <a:latin typeface="楷体_GB2312" pitchFamily="1" charset="-122"/>
              <a:ea typeface="楷体_GB2312" pitchFamily="1" charset="-122"/>
            </a:endParaRPr>
          </a:p>
          <a:p>
            <a:pPr eaLnBrk="0" hangingPunct="0"/>
            <a:r>
              <a:rPr lang="zh-TW" altLang="en-US" sz="2800" b="1">
                <a:solidFill>
                  <a:srgbClr val="0000FF"/>
                </a:solidFill>
                <a:latin typeface="楷体_GB2312" pitchFamily="1" charset="-122"/>
                <a:ea typeface="楷体_GB2312" pitchFamily="1" charset="-122"/>
              </a:rPr>
              <a:t>代替事物：</a:t>
            </a:r>
            <a:r>
              <a:rPr lang="zh-CN" altLang="en-US" sz="2800" b="1">
                <a:solidFill>
                  <a:srgbClr val="0000FF"/>
                </a:solidFill>
                <a:latin typeface="楷体_GB2312" pitchFamily="1" charset="-122"/>
                <a:ea typeface="楷体_GB2312" pitchFamily="1" charset="-122"/>
              </a:rPr>
              <a:t>雏</a:t>
            </a:r>
            <a:r>
              <a:rPr lang="zh-TW" altLang="en-US" sz="2800" b="1">
                <a:solidFill>
                  <a:srgbClr val="0000FF"/>
                </a:solidFill>
                <a:latin typeface="楷体_GB2312" pitchFamily="1" charset="-122"/>
                <a:ea typeface="楷体_GB2312" pitchFamily="1" charset="-122"/>
              </a:rPr>
              <a:t>燕（</a:t>
            </a:r>
            <a:r>
              <a:rPr lang="zh-CN" altLang="en-US" sz="2800" b="1">
                <a:solidFill>
                  <a:srgbClr val="0000FF"/>
                </a:solidFill>
                <a:latin typeface="楷体_GB2312" pitchFamily="1" charset="-122"/>
                <a:ea typeface="楷体_GB2312" pitchFamily="1" charset="-122"/>
              </a:rPr>
              <a:t>雏鸟</a:t>
            </a:r>
            <a:r>
              <a:rPr lang="zh-TW" altLang="en-US" sz="2800" b="1">
                <a:solidFill>
                  <a:srgbClr val="0000FF"/>
                </a:solidFill>
                <a:latin typeface="楷体_GB2312" pitchFamily="1" charset="-122"/>
                <a:ea typeface="楷体_GB2312" pitchFamily="1" charset="-122"/>
              </a:rPr>
              <a:t>的嘴呈黃色。）</a:t>
            </a:r>
            <a:endParaRPr lang="zh-TW" altLang="en-US" sz="2800" b="1">
              <a:solidFill>
                <a:srgbClr val="0000FF"/>
              </a:solidFill>
              <a:latin typeface="楷体_GB2312" pitchFamily="1" charset="-122"/>
              <a:ea typeface="楷体_GB2312" pitchFamily="1" charset="-122"/>
            </a:endParaRPr>
          </a:p>
        </p:txBody>
      </p:sp>
      <p:sp>
        <p:nvSpPr>
          <p:cNvPr id="19462" name="Text Box 6"/>
          <p:cNvSpPr/>
          <p:nvPr/>
        </p:nvSpPr>
        <p:spPr>
          <a:xfrm>
            <a:off x="1571625" y="5383530"/>
            <a:ext cx="6567805" cy="1383665"/>
          </a:xfrm>
          <a:prstGeom prst="rect">
            <a:avLst/>
          </a:prstGeom>
          <a:solidFill>
            <a:schemeClr val="bg1">
              <a:alpha val="59999"/>
            </a:schemeClr>
          </a:solidFill>
          <a:ln w="9525">
            <a:noFill/>
          </a:ln>
        </p:spPr>
        <p:txBody>
          <a:bodyPr wrap="square" anchor="t" anchorCtr="0">
            <a:spAutoFit/>
          </a:bodyPr>
          <a:lstStyle/>
          <a:p>
            <a:pPr eaLnBrk="0" hangingPunct="0"/>
            <a:r>
              <a:rPr lang="zh-CN" altLang="en-US" sz="2800" b="1">
                <a:latin typeface="楷体_GB2312" pitchFamily="1" charset="-122"/>
                <a:ea typeface="楷体_GB2312" pitchFamily="1" charset="-122"/>
              </a:rPr>
              <a:t>3、</a:t>
            </a:r>
            <a:r>
              <a:rPr lang="zh-TW" altLang="en-US" sz="2800" b="1">
                <a:latin typeface="楷体_GB2312" pitchFamily="1" charset="-122"/>
                <a:ea typeface="楷体_GB2312" pitchFamily="1" charset="-122"/>
              </a:rPr>
              <a:t>烽火</a:t>
            </a:r>
            <a:r>
              <a:rPr lang="zh-CN" altLang="en-US" sz="2800" b="1">
                <a:latin typeface="楷体_GB2312" pitchFamily="1" charset="-122"/>
                <a:ea typeface="楷体_GB2312" pitchFamily="1" charset="-122"/>
              </a:rPr>
              <a:t>连</a:t>
            </a:r>
            <a:r>
              <a:rPr lang="zh-TW" altLang="en-US" sz="2800" b="1">
                <a:latin typeface="楷体_GB2312" pitchFamily="1" charset="-122"/>
                <a:ea typeface="楷体_GB2312" pitchFamily="1" charset="-122"/>
              </a:rPr>
              <a:t>三月，家</a:t>
            </a:r>
            <a:r>
              <a:rPr lang="zh-CN" altLang="en-US" sz="2800" b="1">
                <a:latin typeface="楷体_GB2312" pitchFamily="1" charset="-122"/>
                <a:ea typeface="楷体_GB2312" pitchFamily="1" charset="-122"/>
              </a:rPr>
              <a:t>书</a:t>
            </a:r>
            <a:r>
              <a:rPr lang="zh-TW" altLang="en-US" sz="2800" b="1">
                <a:latin typeface="楷体_GB2312" pitchFamily="1" charset="-122"/>
                <a:ea typeface="楷体_GB2312" pitchFamily="1" charset="-122"/>
              </a:rPr>
              <a:t>抵</a:t>
            </a:r>
            <a:r>
              <a:rPr lang="zh-CN" altLang="en-US" sz="2800" b="1">
                <a:latin typeface="楷体_GB2312" pitchFamily="1" charset="-122"/>
                <a:ea typeface="楷体_GB2312" pitchFamily="1" charset="-122"/>
              </a:rPr>
              <a:t>万</a:t>
            </a:r>
            <a:r>
              <a:rPr lang="zh-TW" altLang="en-US" sz="2800" b="1">
                <a:latin typeface="楷体_GB2312" pitchFamily="1" charset="-122"/>
                <a:ea typeface="楷体_GB2312" pitchFamily="1" charset="-122"/>
              </a:rPr>
              <a:t>金。</a:t>
            </a:r>
            <a:endParaRPr lang="zh-TW" altLang="en-US" sz="2800" b="1">
              <a:latin typeface="楷体_GB2312" pitchFamily="1" charset="-122"/>
              <a:ea typeface="楷体_GB2312" pitchFamily="1" charset="-122"/>
            </a:endParaRPr>
          </a:p>
          <a:p>
            <a:pPr eaLnBrk="0" hangingPunct="0"/>
            <a:r>
              <a:rPr lang="zh-TW" altLang="en-US" sz="2800" b="1">
                <a:solidFill>
                  <a:srgbClr val="FF0000"/>
                </a:solidFill>
                <a:latin typeface="楷体_GB2312" pitchFamily="1" charset="-122"/>
                <a:ea typeface="楷体_GB2312" pitchFamily="1" charset="-122"/>
              </a:rPr>
              <a:t>借代 </a:t>
            </a:r>
            <a:r>
              <a:rPr lang="zh-TW" altLang="en-US" sz="2800" b="1">
                <a:latin typeface="楷体_GB2312" pitchFamily="1" charset="-122"/>
                <a:ea typeface="楷体_GB2312" pitchFamily="1" charset="-122"/>
              </a:rPr>
              <a:t>    </a:t>
            </a:r>
            <a:r>
              <a:rPr lang="zh-TW" altLang="en-US" sz="2800" b="1">
                <a:solidFill>
                  <a:srgbClr val="0000FF"/>
                </a:solidFill>
                <a:latin typeface="楷体_GB2312" pitchFamily="1" charset="-122"/>
                <a:ea typeface="楷体_GB2312" pitchFamily="1" charset="-122"/>
              </a:rPr>
              <a:t>借用事物：</a:t>
            </a:r>
            <a:r>
              <a:rPr lang="zh-TW" altLang="en-US" sz="2800" b="1">
                <a:latin typeface="楷体_GB2312" pitchFamily="1" charset="-122"/>
                <a:ea typeface="楷体_GB2312" pitchFamily="1" charset="-122"/>
              </a:rPr>
              <a:t>烽火</a:t>
            </a:r>
            <a:endParaRPr lang="zh-TW" altLang="en-US" sz="2800" b="1">
              <a:solidFill>
                <a:srgbClr val="0000FF"/>
              </a:solidFill>
              <a:latin typeface="楷体_GB2312" pitchFamily="1" charset="-122"/>
              <a:ea typeface="楷体_GB2312" pitchFamily="1" charset="-122"/>
            </a:endParaRPr>
          </a:p>
          <a:p>
            <a:pPr eaLnBrk="0" hangingPunct="0"/>
            <a:r>
              <a:rPr lang="zh-TW" altLang="en-US" sz="2800" b="1">
                <a:solidFill>
                  <a:srgbClr val="0000FF"/>
                </a:solidFill>
                <a:latin typeface="楷体_GB2312" pitchFamily="1" charset="-122"/>
                <a:ea typeface="楷体_GB2312" pitchFamily="1" charset="-122"/>
              </a:rPr>
              <a:t>         代替事物</a:t>
            </a:r>
            <a:r>
              <a:rPr lang="zh-CN" altLang="en-US" sz="2800" b="1">
                <a:solidFill>
                  <a:srgbClr val="0000FF"/>
                </a:solidFill>
                <a:latin typeface="楷体_GB2312" pitchFamily="1" charset="-122"/>
                <a:ea typeface="楷体_GB2312" pitchFamily="1" charset="-122"/>
              </a:rPr>
              <a:t>：战争</a:t>
            </a:r>
            <a:endParaRPr lang="zh-CN" altLang="en-US" sz="2800" b="1">
              <a:solidFill>
                <a:srgbClr val="0000FF"/>
              </a:solidFill>
              <a:latin typeface="楷体_GB2312" pitchFamily="1" charset="-122"/>
              <a:ea typeface="楷体_GB2312" pitchFamily="1" charset="-122"/>
            </a:endParaRPr>
          </a:p>
        </p:txBody>
      </p:sp>
      <p:sp>
        <p:nvSpPr>
          <p:cNvPr id="28676" name="Rectangle 4"/>
          <p:cNvSpPr>
            <a:spLocks noChangeArrowheads="1"/>
          </p:cNvSpPr>
          <p:nvPr/>
        </p:nvSpPr>
        <p:spPr bwMode="auto">
          <a:xfrm>
            <a:off x="0" y="583565"/>
            <a:ext cx="10439400" cy="1383665"/>
          </a:xfrm>
          <a:prstGeom prst="rect">
            <a:avLst/>
          </a:prstGeom>
          <a:solidFill>
            <a:schemeClr val="tx2">
              <a:lumMod val="10000"/>
              <a:lumOff val="90000"/>
            </a:schemeClr>
          </a:solidFill>
          <a:ln w="9525">
            <a:noFill/>
            <a:miter lim="800000"/>
          </a:ln>
          <a:effectLst>
            <a:outerShdw dist="107763" dir="18900000" algn="ctr" rotWithShape="0">
              <a:schemeClr val="bg2"/>
            </a:outerShdw>
          </a:effectLst>
        </p:spPr>
        <p:txBody>
          <a:bodyPr wrap="square">
            <a:spAutoFit/>
          </a:bodyPr>
          <a:lstStyle/>
          <a:p>
            <a:pPr marL="384175" marR="0" lvl="0" indent="-384175" algn="l" defTabSz="914400" rtl="0" eaLnBrk="1" fontAlgn="base" latinLnBrk="0" hangingPunct="1">
              <a:lnSpc>
                <a:spcPct val="100000"/>
              </a:lnSpc>
              <a:spcBef>
                <a:spcPct val="0"/>
              </a:spcBef>
              <a:spcAft>
                <a:spcPct val="0"/>
              </a:spcAft>
              <a:buClrTx/>
              <a:buSzPct val="80000"/>
              <a:buFontTx/>
              <a:buNone/>
              <a:defRPr/>
            </a:pPr>
            <a:r>
              <a:rPr kumimoji="1" lang="en-US" altLang="zh-CN" sz="2800" b="1" i="0" u="none" strike="noStrike" kern="1200" cap="none" spc="0" normalizeH="0" baseline="0" noProof="0">
                <a:ln>
                  <a:noFill/>
                </a:ln>
                <a:solidFill>
                  <a:srgbClr val="000066"/>
                </a:solidFill>
                <a:effectLst/>
                <a:uLnTx/>
                <a:uFillTx/>
                <a:latin typeface="华文中宋" pitchFamily="2" charset="-122"/>
                <a:ea typeface="华文中宋" pitchFamily="2" charset="-122"/>
                <a:cs typeface="+mn-cs"/>
              </a:rPr>
              <a:t>1.</a:t>
            </a:r>
            <a:r>
              <a:rPr kumimoji="1" lang="zh-CN" altLang="en-US" sz="2800" b="1" i="0" u="none" strike="noStrike" kern="1200" cap="none" spc="0" normalizeH="0" baseline="0" noProof="0">
                <a:ln>
                  <a:noFill/>
                </a:ln>
                <a:solidFill>
                  <a:srgbClr val="A50021"/>
                </a:solidFill>
                <a:effectLst/>
                <a:uLnTx/>
                <a:uFillTx/>
                <a:latin typeface="华文中宋" pitchFamily="2" charset="-122"/>
                <a:ea typeface="华文中宋" pitchFamily="2" charset="-122"/>
                <a:cs typeface="+mn-cs"/>
              </a:rPr>
              <a:t>作用不同</a:t>
            </a:r>
            <a:r>
              <a:rPr kumimoji="1" lang="zh-CN" altLang="en-US" sz="2800" b="1" i="0" u="none" strike="noStrike" kern="1200" cap="none" spc="0" normalizeH="0" baseline="0" noProof="0">
                <a:ln>
                  <a:noFill/>
                </a:ln>
                <a:solidFill>
                  <a:srgbClr val="000066"/>
                </a:solidFill>
                <a:effectLst/>
                <a:uLnTx/>
                <a:uFillTx/>
                <a:latin typeface="华文中宋" pitchFamily="2" charset="-122"/>
                <a:ea typeface="华文中宋" pitchFamily="2" charset="-122"/>
                <a:cs typeface="+mn-cs"/>
              </a:rPr>
              <a:t>   </a:t>
            </a:r>
            <a:r>
              <a:rPr kumimoji="1" lang="zh-CN" altLang="en-US" sz="2600" b="1" i="0" u="none" strike="noStrike" kern="1200" cap="none" spc="0" normalizeH="0" baseline="0" noProof="0">
                <a:ln>
                  <a:noFill/>
                </a:ln>
                <a:solidFill>
                  <a:srgbClr val="000066"/>
                </a:solidFill>
                <a:effectLst/>
                <a:uLnTx/>
                <a:uFillTx/>
                <a:latin typeface="华文中宋" pitchFamily="2" charset="-122"/>
                <a:ea typeface="华文中宋" pitchFamily="2" charset="-122"/>
                <a:cs typeface="+mn-cs"/>
              </a:rPr>
              <a:t>借喻是喻中有代，借代是代而不喻；</a:t>
            </a:r>
            <a:endParaRPr kumimoji="1" lang="zh-CN" altLang="en-US" sz="2600" b="1" i="0" u="none" strike="noStrike" kern="1200" cap="none" spc="0" normalizeH="0" baseline="0" noProof="0">
              <a:ln>
                <a:noFill/>
              </a:ln>
              <a:solidFill>
                <a:srgbClr val="000066"/>
              </a:solidFill>
              <a:effectLst/>
              <a:uLnTx/>
              <a:uFillTx/>
              <a:latin typeface="华文中宋" pitchFamily="2" charset="-122"/>
              <a:ea typeface="华文中宋" pitchFamily="2" charset="-122"/>
              <a:cs typeface="+mn-cs"/>
            </a:endParaRPr>
          </a:p>
          <a:p>
            <a:pPr marL="384175" marR="0" lvl="0" indent="-384175" algn="l" defTabSz="914400" rtl="0" eaLnBrk="1" fontAlgn="base" latinLnBrk="0" hangingPunct="1">
              <a:lnSpc>
                <a:spcPct val="100000"/>
              </a:lnSpc>
              <a:spcBef>
                <a:spcPct val="0"/>
              </a:spcBef>
              <a:spcAft>
                <a:spcPct val="0"/>
              </a:spcAft>
              <a:buClrTx/>
              <a:buSzPct val="80000"/>
              <a:buFontTx/>
              <a:buNone/>
              <a:defRPr/>
            </a:pPr>
            <a:r>
              <a:rPr kumimoji="1" lang="en-US" altLang="zh-CN" sz="2800" b="1" i="0" u="none" strike="noStrike" kern="1200" cap="none" spc="0" normalizeH="0" baseline="0" noProof="0">
                <a:ln>
                  <a:noFill/>
                </a:ln>
                <a:solidFill>
                  <a:srgbClr val="000066"/>
                </a:solidFill>
                <a:effectLst/>
                <a:uLnTx/>
                <a:uFillTx/>
                <a:latin typeface="华文中宋" pitchFamily="2" charset="-122"/>
                <a:ea typeface="华文中宋" pitchFamily="2" charset="-122"/>
                <a:cs typeface="+mn-cs"/>
              </a:rPr>
              <a:t>2.</a:t>
            </a:r>
            <a:r>
              <a:rPr kumimoji="1" lang="zh-CN" altLang="en-US" sz="2800" b="1" i="0" u="none" strike="noStrike" kern="1200" cap="none" spc="0" normalizeH="0" baseline="0" noProof="0">
                <a:ln>
                  <a:noFill/>
                </a:ln>
                <a:solidFill>
                  <a:srgbClr val="A50021"/>
                </a:solidFill>
                <a:effectLst/>
                <a:uLnTx/>
                <a:uFillTx/>
                <a:latin typeface="华文中宋" pitchFamily="2" charset="-122"/>
                <a:ea typeface="华文中宋" pitchFamily="2" charset="-122"/>
                <a:cs typeface="+mn-cs"/>
              </a:rPr>
              <a:t>客观基础不同</a:t>
            </a:r>
            <a:r>
              <a:rPr kumimoji="1" lang="zh-CN" altLang="en-US" sz="2800" b="1" i="0" u="none" strike="noStrike" kern="1200" cap="none" spc="0" normalizeH="0" baseline="0" noProof="0">
                <a:ln>
                  <a:noFill/>
                </a:ln>
                <a:solidFill>
                  <a:srgbClr val="000066"/>
                </a:solidFill>
                <a:effectLst/>
                <a:uLnTx/>
                <a:uFillTx/>
                <a:latin typeface="华文中宋" pitchFamily="2" charset="-122"/>
                <a:ea typeface="华文中宋" pitchFamily="2" charset="-122"/>
                <a:cs typeface="+mn-cs"/>
              </a:rPr>
              <a:t>  </a:t>
            </a:r>
            <a:r>
              <a:rPr kumimoji="1" lang="zh-CN" altLang="en-US" sz="2400" b="1" i="0" u="none" strike="noStrike" kern="1200" cap="none" spc="0" normalizeH="0" baseline="0" noProof="0">
                <a:ln>
                  <a:noFill/>
                </a:ln>
                <a:solidFill>
                  <a:srgbClr val="000066"/>
                </a:solidFill>
                <a:effectLst/>
                <a:uLnTx/>
                <a:uFillTx/>
                <a:latin typeface="华文中宋" pitchFamily="2" charset="-122"/>
                <a:ea typeface="华文中宋" pitchFamily="2" charset="-122"/>
                <a:cs typeface="+mn-cs"/>
              </a:rPr>
              <a:t>借喻侧重</a:t>
            </a:r>
            <a:r>
              <a:rPr kumimoji="1" lang="zh-CN" altLang="en-US" sz="2400" b="1" i="0" u="none" strike="noStrike" kern="1200" cap="none" spc="0" normalizeH="0" baseline="0" noProof="0">
                <a:ln>
                  <a:noFill/>
                </a:ln>
                <a:solidFill>
                  <a:srgbClr val="000066"/>
                </a:solidFill>
                <a:effectLst/>
                <a:uLnTx/>
                <a:uFillTx/>
                <a:latin typeface="Times New Roman" panose="02020603050405020304"/>
                <a:ea typeface="华文中宋" pitchFamily="2" charset="-122"/>
                <a:cs typeface="+mn-cs"/>
              </a:rPr>
              <a:t>“</a:t>
            </a:r>
            <a:r>
              <a:rPr kumimoji="1" lang="zh-CN" altLang="en-US" sz="2400" b="1" i="0" u="none" strike="noStrike" kern="1200" cap="none" spc="0" normalizeH="0" baseline="0" noProof="0">
                <a:ln>
                  <a:noFill/>
                </a:ln>
                <a:solidFill>
                  <a:srgbClr val="000066"/>
                </a:solidFill>
                <a:effectLst/>
                <a:uLnTx/>
                <a:uFillTx/>
                <a:latin typeface="华文中宋" pitchFamily="2" charset="-122"/>
                <a:ea typeface="华文中宋" pitchFamily="2" charset="-122"/>
                <a:cs typeface="+mn-cs"/>
              </a:rPr>
              <a:t>相似性</a:t>
            </a:r>
            <a:r>
              <a:rPr kumimoji="1" lang="zh-CN" altLang="en-US" sz="2400" b="1" i="0" u="none" strike="noStrike" kern="1200" cap="none" spc="0" normalizeH="0" baseline="0" noProof="0">
                <a:ln>
                  <a:noFill/>
                </a:ln>
                <a:solidFill>
                  <a:srgbClr val="000066"/>
                </a:solidFill>
                <a:effectLst/>
                <a:uLnTx/>
                <a:uFillTx/>
                <a:latin typeface="Times New Roman" panose="02020603050405020304"/>
                <a:ea typeface="华文中宋" pitchFamily="2" charset="-122"/>
                <a:cs typeface="+mn-cs"/>
              </a:rPr>
              <a:t>”，借代</a:t>
            </a:r>
            <a:r>
              <a:rPr kumimoji="1" lang="zh-CN" altLang="en-US" sz="2400" b="1" i="0" u="none" strike="noStrike" kern="1200" cap="none" spc="0" normalizeH="0" baseline="0" noProof="0">
                <a:ln>
                  <a:noFill/>
                </a:ln>
                <a:solidFill>
                  <a:srgbClr val="000066"/>
                </a:solidFill>
                <a:effectLst/>
                <a:uLnTx/>
                <a:uFillTx/>
                <a:latin typeface="华文中宋" pitchFamily="2" charset="-122"/>
                <a:ea typeface="华文中宋" pitchFamily="2" charset="-122"/>
                <a:cs typeface="+mn-cs"/>
              </a:rPr>
              <a:t>侧重</a:t>
            </a:r>
            <a:r>
              <a:rPr kumimoji="1" lang="zh-CN" altLang="en-US" sz="2400" b="1" i="0" u="none" strike="noStrike" kern="1200" cap="none" spc="0" normalizeH="0" baseline="0" noProof="0">
                <a:ln>
                  <a:noFill/>
                </a:ln>
                <a:solidFill>
                  <a:srgbClr val="000066"/>
                </a:solidFill>
                <a:effectLst/>
                <a:uLnTx/>
                <a:uFillTx/>
                <a:latin typeface="Times New Roman" panose="02020603050405020304"/>
                <a:ea typeface="华文中宋" pitchFamily="2" charset="-122"/>
                <a:cs typeface="+mn-cs"/>
              </a:rPr>
              <a:t>“</a:t>
            </a:r>
            <a:r>
              <a:rPr kumimoji="1" lang="zh-CN" altLang="en-US" sz="2400" b="1" i="0" u="none" strike="noStrike" kern="1200" cap="none" spc="0" normalizeH="0" baseline="0" noProof="0">
                <a:ln>
                  <a:noFill/>
                </a:ln>
                <a:solidFill>
                  <a:srgbClr val="000066"/>
                </a:solidFill>
                <a:effectLst/>
                <a:uLnTx/>
                <a:uFillTx/>
                <a:latin typeface="华文中宋" pitchFamily="2" charset="-122"/>
                <a:ea typeface="华文中宋" pitchFamily="2" charset="-122"/>
                <a:cs typeface="+mn-cs"/>
              </a:rPr>
              <a:t>相关性</a:t>
            </a:r>
            <a:r>
              <a:rPr kumimoji="1" lang="zh-CN" altLang="en-US" sz="2400" b="1" i="0" u="none" strike="noStrike" kern="1200" cap="none" spc="0" normalizeH="0" baseline="0" noProof="0">
                <a:ln>
                  <a:noFill/>
                </a:ln>
                <a:solidFill>
                  <a:srgbClr val="000066"/>
                </a:solidFill>
                <a:effectLst/>
                <a:uLnTx/>
                <a:uFillTx/>
                <a:latin typeface="Times New Roman" panose="02020603050405020304"/>
                <a:ea typeface="华文中宋" pitchFamily="2" charset="-122"/>
                <a:cs typeface="+mn-cs"/>
              </a:rPr>
              <a:t>”</a:t>
            </a:r>
            <a:r>
              <a:rPr kumimoji="1" lang="zh-CN" altLang="en-US" sz="2400" b="1" i="0" u="none" strike="noStrike" kern="1200" cap="none" spc="0" normalizeH="0" baseline="0" noProof="0">
                <a:ln>
                  <a:noFill/>
                </a:ln>
                <a:solidFill>
                  <a:srgbClr val="000066"/>
                </a:solidFill>
                <a:effectLst/>
                <a:uLnTx/>
                <a:uFillTx/>
                <a:latin typeface="华文中宋" pitchFamily="2" charset="-122"/>
                <a:ea typeface="华文中宋" pitchFamily="2" charset="-122"/>
                <a:cs typeface="+mn-cs"/>
              </a:rPr>
              <a:t>；</a:t>
            </a:r>
            <a:endParaRPr kumimoji="1" lang="zh-CN" altLang="en-US" sz="2400" b="1" i="0" u="none" strike="noStrike" kern="1200" cap="none" spc="0" normalizeH="0" baseline="0" noProof="0">
              <a:ln>
                <a:noFill/>
              </a:ln>
              <a:solidFill>
                <a:srgbClr val="000066"/>
              </a:solidFill>
              <a:effectLst/>
              <a:uLnTx/>
              <a:uFillTx/>
              <a:latin typeface="华文中宋" pitchFamily="2" charset="-122"/>
              <a:ea typeface="华文中宋" pitchFamily="2" charset="-122"/>
              <a:cs typeface="+mn-cs"/>
            </a:endParaRPr>
          </a:p>
          <a:p>
            <a:pPr marL="384175" marR="0" lvl="0" indent="-384175" algn="l" defTabSz="914400" rtl="0" eaLnBrk="1" fontAlgn="base" latinLnBrk="0" hangingPunct="1">
              <a:lnSpc>
                <a:spcPct val="100000"/>
              </a:lnSpc>
              <a:spcBef>
                <a:spcPct val="0"/>
              </a:spcBef>
              <a:spcAft>
                <a:spcPct val="0"/>
              </a:spcAft>
              <a:buClrTx/>
              <a:buSzPct val="80000"/>
              <a:buFontTx/>
              <a:buNone/>
              <a:defRPr/>
            </a:pPr>
            <a:r>
              <a:rPr kumimoji="1" lang="en-US" altLang="zh-CN" sz="2800" b="1" i="0" u="none" strike="noStrike" kern="1200" cap="none" spc="0" normalizeH="0" baseline="0" noProof="0">
                <a:ln>
                  <a:noFill/>
                </a:ln>
                <a:solidFill>
                  <a:srgbClr val="000066"/>
                </a:solidFill>
                <a:effectLst/>
                <a:uLnTx/>
                <a:uFillTx/>
                <a:latin typeface="华文中宋" pitchFamily="2" charset="-122"/>
                <a:ea typeface="华文中宋" pitchFamily="2" charset="-122"/>
                <a:cs typeface="+mn-cs"/>
              </a:rPr>
              <a:t>3.</a:t>
            </a:r>
            <a:r>
              <a:rPr kumimoji="1" lang="zh-CN" altLang="en-US" sz="2800" b="1" i="0" u="none" strike="noStrike" kern="1200" cap="none" spc="0" normalizeH="0" baseline="0" noProof="0">
                <a:ln>
                  <a:noFill/>
                </a:ln>
                <a:solidFill>
                  <a:srgbClr val="A50021"/>
                </a:solidFill>
                <a:effectLst/>
                <a:uLnTx/>
                <a:uFillTx/>
                <a:latin typeface="华文中宋" pitchFamily="2" charset="-122"/>
                <a:ea typeface="华文中宋" pitchFamily="2" charset="-122"/>
                <a:cs typeface="+mn-cs"/>
              </a:rPr>
              <a:t>转化方式不同</a:t>
            </a:r>
            <a:r>
              <a:rPr kumimoji="1" lang="zh-CN" altLang="en-US" sz="2800" b="1" i="0" u="none" strike="noStrike" kern="1200" cap="none" spc="0" normalizeH="0" baseline="0" noProof="0">
                <a:ln>
                  <a:noFill/>
                </a:ln>
                <a:solidFill>
                  <a:srgbClr val="000066"/>
                </a:solidFill>
                <a:effectLst/>
                <a:uLnTx/>
                <a:uFillTx/>
                <a:latin typeface="华文中宋" pitchFamily="2" charset="-122"/>
                <a:ea typeface="华文中宋" pitchFamily="2" charset="-122"/>
                <a:cs typeface="+mn-cs"/>
              </a:rPr>
              <a:t>  </a:t>
            </a:r>
            <a:r>
              <a:rPr kumimoji="1" lang="zh-CN" altLang="en-US" sz="2400" b="1" i="0" u="none" strike="noStrike" kern="1200" cap="none" spc="0" normalizeH="0" baseline="0" noProof="0">
                <a:ln>
                  <a:noFill/>
                </a:ln>
                <a:solidFill>
                  <a:srgbClr val="000066"/>
                </a:solidFill>
                <a:effectLst/>
                <a:uLnTx/>
                <a:uFillTx/>
                <a:latin typeface="华文中宋" pitchFamily="2" charset="-122"/>
                <a:ea typeface="华文中宋" pitchFamily="2" charset="-122"/>
                <a:cs typeface="+mn-cs"/>
              </a:rPr>
              <a:t>借喻往往可以改为明喻或暗喻，借代则不能。</a:t>
            </a:r>
            <a:endParaRPr kumimoji="1" lang="zh-CN" altLang="en-US" sz="2400" b="1" i="0" u="none" strike="noStrike" kern="1200" cap="none" spc="0" normalizeH="0" baseline="0" noProof="0">
              <a:ln>
                <a:noFill/>
              </a:ln>
              <a:solidFill>
                <a:srgbClr val="000066"/>
              </a:solidFill>
              <a:effectLst/>
              <a:uLnTx/>
              <a:uFillTx/>
              <a:latin typeface="华文中宋" pitchFamily="2" charset="-122"/>
              <a:ea typeface="华文中宋" pitchFamily="2" charset="-122"/>
              <a:cs typeface="+mn-cs"/>
            </a:endParaRPr>
          </a:p>
        </p:txBody>
      </p:sp>
      <p:sp>
        <p:nvSpPr>
          <p:cNvPr id="28677" name="Rectangle 5" descr="绿色大理石"/>
          <p:cNvSpPr/>
          <p:nvPr/>
        </p:nvSpPr>
        <p:spPr>
          <a:xfrm>
            <a:off x="0" y="0"/>
            <a:ext cx="3505200" cy="583565"/>
          </a:xfrm>
          <a:prstGeom prst="rect">
            <a:avLst/>
          </a:prstGeom>
          <a:blipFill rotWithShape="0">
            <a:blip r:embed="rId3"/>
            <a:stretch>
              <a:fillRect/>
            </a:stretch>
          </a:blipFill>
          <a:ln w="9525">
            <a:noFill/>
          </a:ln>
        </p:spPr>
        <p:txBody>
          <a:bodyPr>
            <a:spAutoFit/>
          </a:bodyPr>
          <a:lstStyle/>
          <a:p>
            <a:pPr>
              <a:spcBef>
                <a:spcPct val="20000"/>
              </a:spcBef>
              <a:buSzPct val="80000"/>
            </a:pPr>
            <a:r>
              <a:rPr lang="zh-CN" altLang="en-US" sz="3200">
                <a:solidFill>
                  <a:srgbClr val="FFFF00"/>
                </a:solidFill>
                <a:latin typeface="Arial" panose="020b0604020202020204" pitchFamily="34" charset="0"/>
                <a:ea typeface="华文新魏" pitchFamily="2" charset="-122"/>
              </a:rPr>
              <a:t>借代和借喻的区别</a:t>
            </a:r>
            <a:endParaRPr lang="zh-CN" altLang="en-US" sz="3200">
              <a:solidFill>
                <a:srgbClr val="FFFF00"/>
              </a:solidFill>
              <a:latin typeface="Arial" panose="020b0604020202020204" pitchFamily="34" charset="0"/>
              <a:ea typeface="华文新魏"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8676">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28676">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8676">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21" presetClass="entr" presetSubtype="4" fill="hold" grpId="0" nodeType="clickEffect">
                                  <p:stCondLst>
                                    <p:cond delay="0"/>
                                  </p:stCondLst>
                                  <p:childTnLst>
                                    <p:set>
                                      <p:cBhvr>
                                        <p:cTn id="18" dur="1" fill="hold">
                                          <p:stCondLst>
                                            <p:cond delay="0"/>
                                          </p:stCondLst>
                                        </p:cTn>
                                        <p:tgtEl>
                                          <p:spTgt spid="19460"/>
                                        </p:tgtEl>
                                        <p:attrNameLst>
                                          <p:attrName>style.visibility</p:attrName>
                                        </p:attrNameLst>
                                      </p:cBhvr>
                                      <p:to>
                                        <p:strVal val="visible"/>
                                      </p:to>
                                    </p:set>
                                    <p:animEffect transition="in" filter="wheel(4)">
                                      <p:cBhvr>
                                        <p:cTn id="19" dur="2000" fill="hold"/>
                                        <p:tgtEl>
                                          <p:spTgt spid="19460"/>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1" presetClass="entr" presetSubtype="4" fill="hold" grpId="0" nodeType="clickEffect">
                                  <p:stCondLst>
                                    <p:cond delay="0"/>
                                  </p:stCondLst>
                                  <p:childTnLst>
                                    <p:set>
                                      <p:cBhvr>
                                        <p:cTn id="23" dur="1" fill="hold">
                                          <p:stCondLst>
                                            <p:cond delay="0"/>
                                          </p:stCondLst>
                                        </p:cTn>
                                        <p:tgtEl>
                                          <p:spTgt spid="19461"/>
                                        </p:tgtEl>
                                        <p:attrNameLst>
                                          <p:attrName>style.visibility</p:attrName>
                                        </p:attrNameLst>
                                      </p:cBhvr>
                                      <p:to>
                                        <p:strVal val="visible"/>
                                      </p:to>
                                    </p:set>
                                    <p:animEffect transition="in" filter="wheel(4)">
                                      <p:cBhvr>
                                        <p:cTn id="24" dur="2000" fill="hold"/>
                                        <p:tgtEl>
                                          <p:spTgt spid="19461"/>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5" presetClass="entr" presetSubtype="10" fill="hold" nodeType="clickEffect">
                                  <p:stCondLst>
                                    <p:cond delay="0"/>
                                  </p:stCondLst>
                                  <p:childTnLst>
                                    <p:set>
                                      <p:cBhvr>
                                        <p:cTn id="28" dur="1" fill="hold">
                                          <p:stCondLst>
                                            <p:cond delay="0"/>
                                          </p:stCondLst>
                                        </p:cTn>
                                        <p:tgtEl>
                                          <p:spTgt spid="19462">
                                            <p:txEl>
                                              <p:pRg st="1" end="1"/>
                                            </p:txEl>
                                          </p:spTgt>
                                        </p:tgtEl>
                                        <p:attrNameLst>
                                          <p:attrName>style.visibility</p:attrName>
                                        </p:attrNameLst>
                                      </p:cBhvr>
                                      <p:to>
                                        <p:strVal val="visible"/>
                                      </p:to>
                                    </p:set>
                                    <p:animEffect transition="in" filter="checkerboard(across)">
                                      <p:cBhvr>
                                        <p:cTn id="29" dur="500" fill="hold"/>
                                        <p:tgtEl>
                                          <p:spTgt spid="19462">
                                            <p:txEl>
                                              <p:pRg st="1" end="1"/>
                                            </p:txEl>
                                          </p:spTgt>
                                        </p:tgtEl>
                                      </p:cBhvr>
                                    </p:animEffect>
                                  </p:childTnLst>
                                </p:cTn>
                              </p:par>
                              <p:par>
                                <p:cTn id="30" presetID="5" presetClass="entr" presetSubtype="10" fill="hold" nodeType="withEffect">
                                  <p:stCondLst>
                                    <p:cond delay="0"/>
                                  </p:stCondLst>
                                  <p:childTnLst>
                                    <p:set>
                                      <p:cBhvr>
                                        <p:cTn id="31" dur="1" fill="hold">
                                          <p:stCondLst>
                                            <p:cond delay="0"/>
                                          </p:stCondLst>
                                        </p:cTn>
                                        <p:tgtEl>
                                          <p:spTgt spid="19462">
                                            <p:txEl>
                                              <p:pRg st="2" end="2"/>
                                            </p:txEl>
                                          </p:spTgt>
                                        </p:tgtEl>
                                        <p:attrNameLst>
                                          <p:attrName>style.visibility</p:attrName>
                                        </p:attrNameLst>
                                      </p:cBhvr>
                                      <p:to>
                                        <p:strVal val="visible"/>
                                      </p:to>
                                    </p:set>
                                    <p:animEffect transition="in" filter="checkerboard(across)">
                                      <p:cBhvr>
                                        <p:cTn id="32" dur="500" fill="hold"/>
                                        <p:tgtEl>
                                          <p:spTgt spid="1946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p:bldP spid="19461"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3426" name="内容占位符 2"/>
          <p:cNvSpPr>
            <a:spLocks noGrp="1"/>
          </p:cNvSpPr>
          <p:nvPr>
            <p:ph idx="1"/>
          </p:nvPr>
        </p:nvSpPr>
        <p:spPr>
          <a:xfrm>
            <a:off x="145415" y="875030"/>
            <a:ext cx="12046585" cy="5247640"/>
          </a:xfrm>
        </p:spPr>
        <p:txBody>
          <a:bodyPr wrap="square" lIns="91440" tIns="45720" rIns="91440" bIns="45720" anchor="t" anchorCtr="0">
            <a:noAutofit/>
          </a:bodyPr>
          <a:lstStyle/>
          <a:p>
            <a:r>
              <a:rPr lang="en-US" altLang="zh-CN" sz="3200">
                <a:solidFill>
                  <a:schemeClr val="tx1"/>
                </a:solidFill>
                <a:latin typeface="楷体" panose="02010609060101010101" pitchFamily="49" charset="-122"/>
                <a:ea typeface="楷体" panose="02010609060101010101" pitchFamily="49" charset="-122"/>
                <a:cs typeface="楷体" panose="02010609060101010101" pitchFamily="49" charset="-122"/>
              </a:rPr>
              <a:t>1.[2018</a:t>
            </a:r>
            <a:r>
              <a:rPr lang="zh-CN" altLang="en-US" sz="3200">
                <a:solidFill>
                  <a:schemeClr val="tx1"/>
                </a:solidFill>
                <a:latin typeface="楷体" panose="02010609060101010101" pitchFamily="49" charset="-122"/>
                <a:ea typeface="楷体" panose="02010609060101010101" pitchFamily="49" charset="-122"/>
                <a:cs typeface="楷体" panose="02010609060101010101" pitchFamily="49" charset="-122"/>
              </a:rPr>
              <a:t>江苏徐州高三质量检测</a:t>
            </a:r>
            <a:r>
              <a:rPr lang="en-US" altLang="zh-CN" sz="3200">
                <a:solidFill>
                  <a:schemeClr val="tx1"/>
                </a:solidFill>
                <a:latin typeface="楷体" panose="02010609060101010101" pitchFamily="49" charset="-122"/>
                <a:ea typeface="楷体" panose="02010609060101010101" pitchFamily="49" charset="-122"/>
                <a:cs typeface="楷体" panose="02010609060101010101" pitchFamily="49" charset="-122"/>
              </a:rPr>
              <a:t>,3]</a:t>
            </a:r>
            <a:r>
              <a:rPr lang="zh-CN" altLang="en-US" sz="3200">
                <a:solidFill>
                  <a:schemeClr val="tx1"/>
                </a:solidFill>
                <a:latin typeface="楷体" panose="02010609060101010101" pitchFamily="49" charset="-122"/>
                <a:ea typeface="楷体" panose="02010609060101010101" pitchFamily="49" charset="-122"/>
                <a:cs typeface="楷体" panose="02010609060101010101" pitchFamily="49" charset="-122"/>
              </a:rPr>
              <a:t>下列各项中</a:t>
            </a:r>
            <a:r>
              <a:rPr lang="en-US" altLang="zh-CN" sz="3200">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3200">
                <a:solidFill>
                  <a:schemeClr val="tx1"/>
                </a:solidFill>
                <a:latin typeface="楷体" panose="02010609060101010101" pitchFamily="49" charset="-122"/>
                <a:ea typeface="楷体" panose="02010609060101010101" pitchFamily="49" charset="-122"/>
                <a:cs typeface="楷体" panose="02010609060101010101" pitchFamily="49" charset="-122"/>
              </a:rPr>
              <a:t>使用借代手法的一项是	</a:t>
            </a:r>
            <a:r>
              <a:rPr lang="en-US" altLang="zh-CN" sz="3200">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320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lang="en-US" altLang="zh-CN" sz="3200">
                <a:solidFill>
                  <a:schemeClr val="tx1"/>
                </a:solidFill>
                <a:latin typeface="楷体" panose="02010609060101010101" pitchFamily="49" charset="-122"/>
                <a:ea typeface="楷体" panose="02010609060101010101" pitchFamily="49" charset="-122"/>
                <a:cs typeface="楷体" panose="02010609060101010101" pitchFamily="49" charset="-122"/>
              </a:rPr>
              <a:t>)</a:t>
            </a:r>
            <a:endParaRPr lang="en-US" altLang="zh-CN" sz="3200">
              <a:solidFill>
                <a:schemeClr val="tx1"/>
              </a:solidFill>
              <a:latin typeface="楷体" panose="02010609060101010101" pitchFamily="49" charset="-122"/>
              <a:ea typeface="楷体" panose="02010609060101010101" pitchFamily="49" charset="-122"/>
              <a:cs typeface="楷体" panose="02010609060101010101" pitchFamily="49" charset="-122"/>
            </a:endParaRPr>
          </a:p>
          <a:p>
            <a:r>
              <a:rPr lang="en-US" altLang="zh-CN" sz="3200">
                <a:solidFill>
                  <a:schemeClr val="tx1"/>
                </a:solidFill>
                <a:latin typeface="楷体" panose="02010609060101010101" pitchFamily="49" charset="-122"/>
                <a:ea typeface="楷体" panose="02010609060101010101" pitchFamily="49" charset="-122"/>
                <a:cs typeface="楷体" panose="02010609060101010101" pitchFamily="49" charset="-122"/>
              </a:rPr>
              <a:t>A.</a:t>
            </a:r>
            <a:r>
              <a:rPr lang="zh-CN" altLang="en-US" sz="3200">
                <a:solidFill>
                  <a:schemeClr val="tx1"/>
                </a:solidFill>
                <a:latin typeface="楷体" panose="02010609060101010101" pitchFamily="49" charset="-122"/>
                <a:ea typeface="楷体" panose="02010609060101010101" pitchFamily="49" charset="-122"/>
                <a:cs typeface="楷体" panose="02010609060101010101" pitchFamily="49" charset="-122"/>
              </a:rPr>
              <a:t>不为五斗米折腰       </a:t>
            </a:r>
            <a:r>
              <a:rPr lang="en-US" altLang="zh-CN" sz="3200">
                <a:solidFill>
                  <a:schemeClr val="tx1"/>
                </a:solidFill>
                <a:latin typeface="楷体" panose="02010609060101010101" pitchFamily="49" charset="-122"/>
                <a:ea typeface="楷体" panose="02010609060101010101" pitchFamily="49" charset="-122"/>
                <a:cs typeface="楷体" panose="02010609060101010101" pitchFamily="49" charset="-122"/>
              </a:rPr>
              <a:t>B.</a:t>
            </a:r>
            <a:r>
              <a:rPr lang="zh-CN" altLang="en-US" sz="3200">
                <a:solidFill>
                  <a:schemeClr val="tx1"/>
                </a:solidFill>
                <a:latin typeface="楷体" panose="02010609060101010101" pitchFamily="49" charset="-122"/>
                <a:ea typeface="楷体" panose="02010609060101010101" pitchFamily="49" charset="-122"/>
                <a:cs typeface="楷体" panose="02010609060101010101" pitchFamily="49" charset="-122"/>
              </a:rPr>
              <a:t>春蚕到死丝方尽</a:t>
            </a:r>
            <a:endParaRPr lang="zh-CN" altLang="en-US" sz="3200">
              <a:solidFill>
                <a:schemeClr val="tx1"/>
              </a:solidFill>
              <a:latin typeface="楷体" panose="02010609060101010101" pitchFamily="49" charset="-122"/>
              <a:ea typeface="楷体" panose="02010609060101010101" pitchFamily="49" charset="-122"/>
              <a:cs typeface="楷体" panose="02010609060101010101" pitchFamily="49" charset="-122"/>
            </a:endParaRPr>
          </a:p>
          <a:p>
            <a:r>
              <a:rPr lang="en-US" altLang="zh-CN" sz="3200">
                <a:solidFill>
                  <a:schemeClr val="tx1"/>
                </a:solidFill>
                <a:latin typeface="楷体" panose="02010609060101010101" pitchFamily="49" charset="-122"/>
                <a:ea typeface="楷体" panose="02010609060101010101" pitchFamily="49" charset="-122"/>
                <a:cs typeface="楷体" panose="02010609060101010101" pitchFamily="49" charset="-122"/>
              </a:rPr>
              <a:t>C.</a:t>
            </a:r>
            <a:r>
              <a:rPr lang="zh-CN" altLang="en-US" sz="3200">
                <a:solidFill>
                  <a:schemeClr val="tx1"/>
                </a:solidFill>
                <a:latin typeface="楷体" panose="02010609060101010101" pitchFamily="49" charset="-122"/>
                <a:ea typeface="楷体" panose="02010609060101010101" pitchFamily="49" charset="-122"/>
                <a:cs typeface="楷体" panose="02010609060101010101" pitchFamily="49" charset="-122"/>
              </a:rPr>
              <a:t>翻手为云</a:t>
            </a:r>
            <a:r>
              <a:rPr lang="en-US" altLang="zh-CN" sz="3200">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3200">
                <a:solidFill>
                  <a:schemeClr val="tx1"/>
                </a:solidFill>
                <a:latin typeface="楷体" panose="02010609060101010101" pitchFamily="49" charset="-122"/>
                <a:ea typeface="楷体" panose="02010609060101010101" pitchFamily="49" charset="-122"/>
                <a:cs typeface="楷体" panose="02010609060101010101" pitchFamily="49" charset="-122"/>
              </a:rPr>
              <a:t>覆手为雨    </a:t>
            </a:r>
            <a:r>
              <a:rPr lang="en-US" altLang="zh-CN" sz="3200">
                <a:solidFill>
                  <a:schemeClr val="tx1"/>
                </a:solidFill>
                <a:latin typeface="楷体" panose="02010609060101010101" pitchFamily="49" charset="-122"/>
                <a:ea typeface="楷体" panose="02010609060101010101" pitchFamily="49" charset="-122"/>
                <a:cs typeface="楷体" panose="02010609060101010101" pitchFamily="49" charset="-122"/>
              </a:rPr>
              <a:t>D.</a:t>
            </a:r>
            <a:r>
              <a:rPr lang="zh-CN" altLang="en-US" sz="3200">
                <a:solidFill>
                  <a:schemeClr val="tx1"/>
                </a:solidFill>
                <a:latin typeface="楷体" panose="02010609060101010101" pitchFamily="49" charset="-122"/>
                <a:ea typeface="楷体" panose="02010609060101010101" pitchFamily="49" charset="-122"/>
                <a:cs typeface="楷体" panose="02010609060101010101" pitchFamily="49" charset="-122"/>
              </a:rPr>
              <a:t>冰炭不言</a:t>
            </a:r>
            <a:r>
              <a:rPr lang="en-US" altLang="zh-CN" sz="3200">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3200">
                <a:solidFill>
                  <a:schemeClr val="tx1"/>
                </a:solidFill>
                <a:latin typeface="楷体" panose="02010609060101010101" pitchFamily="49" charset="-122"/>
                <a:ea typeface="楷体" panose="02010609060101010101" pitchFamily="49" charset="-122"/>
                <a:cs typeface="楷体" panose="02010609060101010101" pitchFamily="49" charset="-122"/>
              </a:rPr>
              <a:t>冷热自明</a:t>
            </a:r>
            <a:endParaRPr lang="zh-CN" altLang="en-US" sz="3200">
              <a:solidFill>
                <a:schemeClr val="tx1"/>
              </a:solidFill>
              <a:latin typeface="楷体" panose="02010609060101010101" pitchFamily="49" charset="-122"/>
              <a:ea typeface="楷体" panose="02010609060101010101" pitchFamily="49" charset="-122"/>
              <a:cs typeface="楷体" panose="02010609060101010101" pitchFamily="49" charset="-122"/>
            </a:endParaRPr>
          </a:p>
          <a:p>
            <a:r>
              <a:rPr lang="zh-CN" altLang="en-US" sz="3200">
                <a:solidFill>
                  <a:schemeClr val="tx1"/>
                </a:solidFill>
                <a:latin typeface="楷体" panose="02010609060101010101" pitchFamily="49" charset="-122"/>
                <a:ea typeface="楷体" panose="02010609060101010101" pitchFamily="49" charset="-122"/>
                <a:cs typeface="楷体" panose="02010609060101010101" pitchFamily="49" charset="-122"/>
              </a:rPr>
              <a:t>答案 </a:t>
            </a:r>
            <a:r>
              <a:rPr lang="en-US" altLang="zh-CN" sz="3200">
                <a:solidFill>
                  <a:schemeClr val="tx1"/>
                </a:solidFill>
                <a:latin typeface="楷体" panose="02010609060101010101" pitchFamily="49" charset="-122"/>
                <a:ea typeface="楷体" panose="02010609060101010101" pitchFamily="49" charset="-122"/>
                <a:cs typeface="楷体" panose="02010609060101010101" pitchFamily="49" charset="-122"/>
              </a:rPr>
              <a:t>A  </a:t>
            </a:r>
            <a:endParaRPr lang="en-US" altLang="zh-CN" sz="3200">
              <a:solidFill>
                <a:schemeClr val="tx1"/>
              </a:solidFill>
              <a:latin typeface="楷体" panose="02010609060101010101" pitchFamily="49" charset="-122"/>
              <a:ea typeface="楷体" panose="02010609060101010101" pitchFamily="49" charset="-122"/>
              <a:cs typeface="楷体" panose="02010609060101010101" pitchFamily="49" charset="-122"/>
            </a:endParaRPr>
          </a:p>
          <a:p>
            <a:r>
              <a:rPr lang="zh-CN" altLang="en-US" sz="3200">
                <a:solidFill>
                  <a:schemeClr val="tx1"/>
                </a:solidFill>
                <a:latin typeface="楷体" panose="02010609060101010101" pitchFamily="49" charset="-122"/>
                <a:ea typeface="楷体" panose="02010609060101010101" pitchFamily="49" charset="-122"/>
                <a:cs typeface="楷体" panose="02010609060101010101" pitchFamily="49" charset="-122"/>
              </a:rPr>
              <a:t>解析 </a:t>
            </a:r>
            <a:r>
              <a:rPr lang="en-US" altLang="zh-CN" sz="3200">
                <a:solidFill>
                  <a:schemeClr val="tx1"/>
                </a:solidFill>
                <a:latin typeface="楷体" panose="02010609060101010101" pitchFamily="49" charset="-122"/>
                <a:ea typeface="楷体" panose="02010609060101010101" pitchFamily="49" charset="-122"/>
                <a:cs typeface="楷体" panose="02010609060101010101" pitchFamily="49" charset="-122"/>
              </a:rPr>
              <a:t>A</a:t>
            </a:r>
            <a:r>
              <a:rPr lang="zh-CN" altLang="en-US" sz="3200">
                <a:solidFill>
                  <a:schemeClr val="tx1"/>
                </a:solidFill>
                <a:latin typeface="楷体" panose="02010609060101010101" pitchFamily="49" charset="-122"/>
                <a:ea typeface="楷体" panose="02010609060101010101" pitchFamily="49" charset="-122"/>
                <a:cs typeface="楷体" panose="02010609060101010101" pitchFamily="49" charset="-122"/>
              </a:rPr>
              <a:t>项“五斗米”代指“俸禄”</a:t>
            </a:r>
            <a:r>
              <a:rPr lang="en-US" altLang="zh-CN" sz="3200">
                <a:solidFill>
                  <a:schemeClr val="tx1"/>
                </a:solidFill>
                <a:latin typeface="楷体" panose="02010609060101010101" pitchFamily="49" charset="-122"/>
                <a:ea typeface="楷体" panose="02010609060101010101" pitchFamily="49" charset="-122"/>
                <a:cs typeface="楷体" panose="02010609060101010101" pitchFamily="49" charset="-122"/>
              </a:rPr>
              <a:t>,B</a:t>
            </a:r>
            <a:r>
              <a:rPr lang="zh-CN" altLang="en-US" sz="3200">
                <a:solidFill>
                  <a:schemeClr val="tx1"/>
                </a:solidFill>
                <a:latin typeface="楷体" panose="02010609060101010101" pitchFamily="49" charset="-122"/>
                <a:ea typeface="楷体" panose="02010609060101010101" pitchFamily="49" charset="-122"/>
                <a:cs typeface="楷体" panose="02010609060101010101" pitchFamily="49" charset="-122"/>
              </a:rPr>
              <a:t>项为谐音</a:t>
            </a:r>
            <a:r>
              <a:rPr lang="en-US" altLang="zh-CN" sz="3200">
                <a:solidFill>
                  <a:schemeClr val="tx1"/>
                </a:solidFill>
                <a:latin typeface="楷体" panose="02010609060101010101" pitchFamily="49" charset="-122"/>
                <a:ea typeface="楷体" panose="02010609060101010101" pitchFamily="49" charset="-122"/>
                <a:cs typeface="楷体" panose="02010609060101010101" pitchFamily="49" charset="-122"/>
              </a:rPr>
              <a:t>,C</a:t>
            </a:r>
            <a:r>
              <a:rPr lang="zh-CN" altLang="en-US" sz="3200">
                <a:solidFill>
                  <a:schemeClr val="tx1"/>
                </a:solidFill>
                <a:latin typeface="楷体" panose="02010609060101010101" pitchFamily="49" charset="-122"/>
                <a:ea typeface="楷体" panose="02010609060101010101" pitchFamily="49" charset="-122"/>
                <a:cs typeface="楷体" panose="02010609060101010101" pitchFamily="49" charset="-122"/>
              </a:rPr>
              <a:t>项为夸张</a:t>
            </a:r>
            <a:r>
              <a:rPr lang="en-US" altLang="zh-CN" sz="3200">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3200">
                <a:solidFill>
                  <a:schemeClr val="tx1"/>
                </a:solidFill>
                <a:latin typeface="楷体" panose="02010609060101010101" pitchFamily="49" charset="-122"/>
                <a:ea typeface="楷体" panose="02010609060101010101" pitchFamily="49" charset="-122"/>
                <a:cs typeface="楷体" panose="02010609060101010101" pitchFamily="49" charset="-122"/>
              </a:rPr>
              <a:t>或比喻</a:t>
            </a:r>
            <a:r>
              <a:rPr lang="en-US" altLang="zh-CN" sz="3200">
                <a:solidFill>
                  <a:schemeClr val="tx1"/>
                </a:solidFill>
                <a:latin typeface="楷体" panose="02010609060101010101" pitchFamily="49" charset="-122"/>
                <a:ea typeface="楷体" panose="02010609060101010101" pitchFamily="49" charset="-122"/>
                <a:cs typeface="楷体" panose="02010609060101010101" pitchFamily="49" charset="-122"/>
              </a:rPr>
              <a:t>),D</a:t>
            </a:r>
            <a:r>
              <a:rPr lang="zh-CN" altLang="en-US" sz="3200">
                <a:solidFill>
                  <a:schemeClr val="tx1"/>
                </a:solidFill>
                <a:latin typeface="楷体" panose="02010609060101010101" pitchFamily="49" charset="-122"/>
                <a:ea typeface="楷体" panose="02010609060101010101" pitchFamily="49" charset="-122"/>
                <a:cs typeface="楷体" panose="02010609060101010101" pitchFamily="49" charset="-122"/>
              </a:rPr>
              <a:t>项为拟人。</a:t>
            </a:r>
            <a:endParaRPr lang="zh-CN" altLang="en-US" sz="320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3426">
                                            <p:txEl>
                                              <p:pRg st="3" end="3"/>
                                            </p:txEl>
                                          </p:spTgt>
                                        </p:tgtEl>
                                        <p:attrNameLst>
                                          <p:attrName>style.visibility</p:attrName>
                                        </p:attrNameLst>
                                      </p:cBhvr>
                                      <p:to>
                                        <p:strVal val="visible"/>
                                      </p:to>
                                    </p:set>
                                    <p:anim calcmode="lin" valueType="num">
                                      <p:cBhvr additive="base">
                                        <p:cTn id="7" dur="500" fill="hold"/>
                                        <p:tgtEl>
                                          <p:spTgt spid="103426">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342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3426">
                                            <p:txEl>
                                              <p:pRg st="4" end="4"/>
                                            </p:txEl>
                                          </p:spTgt>
                                        </p:tgtEl>
                                        <p:attrNameLst>
                                          <p:attrName>style.visibility</p:attrName>
                                        </p:attrNameLst>
                                      </p:cBhvr>
                                      <p:to>
                                        <p:strVal val="visible"/>
                                      </p:to>
                                    </p:set>
                                    <p:anim calcmode="lin" valueType="num">
                                      <p:cBhvr additive="base">
                                        <p:cTn id="13" dur="500" fill="hold"/>
                                        <p:tgtEl>
                                          <p:spTgt spid="103426">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342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6" grpId="0" uiExpand="1" build="p"/>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9457" name="Picture 2" descr="403201_143854057392_2"/>
          <p:cNvPicPr>
            <a:picLocks noChangeAspect="1"/>
          </p:cNvPicPr>
          <p:nvPr/>
        </p:nvPicPr>
        <p:blipFill>
          <a:blip r:embed="rId2"/>
          <a:srcRect b="3938"/>
          <a:stretch>
            <a:fillRect/>
          </a:stretch>
        </p:blipFill>
        <p:spPr>
          <a:xfrm>
            <a:off x="0" y="3933825"/>
            <a:ext cx="2700338" cy="2924175"/>
          </a:xfrm>
          <a:prstGeom prst="rect">
            <a:avLst/>
          </a:prstGeom>
          <a:noFill/>
          <a:ln w="9525">
            <a:noFill/>
          </a:ln>
        </p:spPr>
      </p:pic>
      <p:sp>
        <p:nvSpPr>
          <p:cNvPr id="19458" name="Rectangle 3"/>
          <p:cNvSpPr/>
          <p:nvPr/>
        </p:nvSpPr>
        <p:spPr>
          <a:xfrm>
            <a:off x="1919288" y="698500"/>
            <a:ext cx="8497887" cy="645160"/>
          </a:xfrm>
          <a:prstGeom prst="rect">
            <a:avLst/>
          </a:prstGeom>
          <a:noFill/>
          <a:ln w="9525">
            <a:noFill/>
          </a:ln>
        </p:spPr>
        <p:txBody>
          <a:bodyPr anchor="t" anchorCtr="0">
            <a:spAutoFit/>
          </a:bodyPr>
          <a:lstStyle/>
          <a:p>
            <a:endParaRPr lang="zh-CN" altLang="zh-CN" sz="3600">
              <a:solidFill>
                <a:srgbClr val="FFFFFF"/>
              </a:solidFill>
              <a:latin typeface="楷体_GB2312" pitchFamily="1" charset="-122"/>
              <a:ea typeface="楷体_GB2312" pitchFamily="1" charset="-122"/>
            </a:endParaRPr>
          </a:p>
        </p:txBody>
      </p:sp>
      <p:sp>
        <p:nvSpPr>
          <p:cNvPr id="20484" name="Text Box 4"/>
          <p:cNvSpPr/>
          <p:nvPr/>
        </p:nvSpPr>
        <p:spPr>
          <a:xfrm>
            <a:off x="2834640" y="3933825"/>
            <a:ext cx="8781415" cy="1076325"/>
          </a:xfrm>
          <a:prstGeom prst="rect">
            <a:avLst/>
          </a:prstGeom>
          <a:solidFill>
            <a:schemeClr val="bg1"/>
          </a:solidFill>
          <a:ln w="9525" cap="flat" cmpd="sng">
            <a:solidFill>
              <a:schemeClr val="bg1"/>
            </a:solidFill>
            <a:prstDash val="solid"/>
            <a:miter/>
            <a:headEnd type="none" w="med" len="med"/>
            <a:tailEnd type="none" w="med" len="med"/>
          </a:ln>
        </p:spPr>
        <p:txBody>
          <a:bodyPr wrap="square" anchor="t" anchorCtr="0">
            <a:spAutoFit/>
          </a:bodyPr>
          <a:lstStyle/>
          <a:p>
            <a:pPr>
              <a:spcBef>
                <a:spcPct val="50000"/>
              </a:spcBef>
            </a:pPr>
            <a:r>
              <a:rPr lang="zh-CN" altLang="zh-CN" sz="3200" b="1">
                <a:solidFill>
                  <a:srgbClr val="FF3300"/>
                </a:solidFill>
                <a:latin typeface="楷体_GB2312" pitchFamily="1" charset="-122"/>
                <a:ea typeface="楷体_GB2312" pitchFamily="1" charset="-122"/>
              </a:rPr>
              <a:t>    A 项是借代，“纨绔”本指“细绢做的裤子”，所以指代</a:t>
            </a:r>
            <a:r>
              <a:rPr lang="zh-CN" altLang="en-US" sz="3200" b="1">
                <a:solidFill>
                  <a:srgbClr val="FF3300"/>
                </a:solidFill>
                <a:latin typeface="楷体_GB2312" pitchFamily="1" charset="-122"/>
                <a:ea typeface="楷体_GB2312" pitchFamily="1" charset="-122"/>
              </a:rPr>
              <a:t>富家</a:t>
            </a:r>
            <a:r>
              <a:rPr lang="zh-CN" altLang="zh-CN" sz="3200" b="1">
                <a:solidFill>
                  <a:srgbClr val="FF3300"/>
                </a:solidFill>
                <a:latin typeface="楷体_GB2312" pitchFamily="1" charset="-122"/>
                <a:ea typeface="楷体_GB2312" pitchFamily="1" charset="-122"/>
              </a:rPr>
              <a:t>子弟。其他三项都是比喻</a:t>
            </a:r>
            <a:r>
              <a:rPr lang="zh-CN" altLang="en-US" sz="3200" b="1">
                <a:solidFill>
                  <a:srgbClr val="FF3300"/>
                </a:solidFill>
                <a:latin typeface="楷体_GB2312" pitchFamily="1" charset="-122"/>
                <a:ea typeface="楷体_GB2312" pitchFamily="1" charset="-122"/>
              </a:rPr>
              <a:t>。</a:t>
            </a:r>
            <a:endParaRPr lang="zh-CN" altLang="en-US" sz="3200" b="1">
              <a:solidFill>
                <a:srgbClr val="FF3300"/>
              </a:solidFill>
              <a:latin typeface="楷体_GB2312" pitchFamily="1" charset="-122"/>
              <a:ea typeface="楷体_GB2312" pitchFamily="1" charset="-122"/>
            </a:endParaRPr>
          </a:p>
        </p:txBody>
      </p:sp>
      <p:sp>
        <p:nvSpPr>
          <p:cNvPr id="19460" name="Rectangle 5"/>
          <p:cNvSpPr/>
          <p:nvPr/>
        </p:nvSpPr>
        <p:spPr>
          <a:xfrm>
            <a:off x="574040" y="326390"/>
            <a:ext cx="11543030" cy="3607435"/>
          </a:xfrm>
          <a:prstGeom prst="rect">
            <a:avLst/>
          </a:prstGeom>
          <a:noFill/>
          <a:ln w="9525">
            <a:noFill/>
          </a:ln>
        </p:spPr>
        <p:txBody>
          <a:bodyPr anchor="t" anchorCtr="0"/>
          <a:lstStyle/>
          <a:p>
            <a:pPr algn="just">
              <a:spcBef>
                <a:spcPct val="20000"/>
              </a:spcBef>
            </a:pPr>
            <a:r>
              <a:rPr lang="zh-CN" altLang="zh-CN" sz="3200" b="1">
                <a:latin typeface="楷体_GB2312" pitchFamily="1" charset="-122"/>
                <a:ea typeface="楷体_GB2312" pitchFamily="1" charset="-122"/>
              </a:rPr>
              <a:t>例：所用修辞手法不同于其他三句的一项</a:t>
            </a:r>
            <a:endParaRPr lang="zh-CN" altLang="zh-CN" sz="3200" b="1">
              <a:latin typeface="楷体_GB2312" pitchFamily="1" charset="-122"/>
              <a:ea typeface="楷体_GB2312" pitchFamily="1" charset="-122"/>
            </a:endParaRPr>
          </a:p>
          <a:p>
            <a:pPr algn="just">
              <a:spcBef>
                <a:spcPct val="20000"/>
              </a:spcBef>
            </a:pPr>
            <a:r>
              <a:rPr lang="zh-CN" altLang="zh-CN" sz="3200" b="1">
                <a:latin typeface="楷体" panose="02010609060101010101" pitchFamily="49" charset="-122"/>
                <a:ea typeface="楷体" panose="02010609060101010101" pitchFamily="49" charset="-122"/>
                <a:cs typeface="楷体" panose="02010609060101010101" pitchFamily="49" charset="-122"/>
              </a:rPr>
              <a:t>A. 寄言纨绔与膏粱，莫效此儿形状。</a:t>
            </a:r>
            <a:endParaRPr lang="zh-CN" altLang="zh-CN" sz="3200" b="1">
              <a:latin typeface="楷体" panose="02010609060101010101" pitchFamily="49" charset="-122"/>
              <a:ea typeface="楷体" panose="02010609060101010101" pitchFamily="49" charset="-122"/>
              <a:cs typeface="楷体" panose="02010609060101010101" pitchFamily="49" charset="-122"/>
            </a:endParaRPr>
          </a:p>
          <a:p>
            <a:pPr algn="just">
              <a:spcBef>
                <a:spcPct val="20000"/>
              </a:spcBef>
            </a:pPr>
            <a:r>
              <a:rPr lang="zh-CN" altLang="zh-CN" sz="3200" b="1">
                <a:latin typeface="楷体" panose="02010609060101010101" pitchFamily="49" charset="-122"/>
                <a:ea typeface="楷体" panose="02010609060101010101" pitchFamily="49" charset="-122"/>
                <a:cs typeface="楷体" panose="02010609060101010101" pitchFamily="49" charset="-122"/>
              </a:rPr>
              <a:t>B. 山舞银蛇，原驰蜡象。</a:t>
            </a:r>
            <a:endParaRPr lang="zh-CN" altLang="zh-CN" sz="3200" b="1">
              <a:latin typeface="楷体" panose="02010609060101010101" pitchFamily="49" charset="-122"/>
              <a:ea typeface="楷体" panose="02010609060101010101" pitchFamily="49" charset="-122"/>
              <a:cs typeface="楷体" panose="02010609060101010101" pitchFamily="49" charset="-122"/>
            </a:endParaRPr>
          </a:p>
          <a:p>
            <a:pPr algn="just">
              <a:spcBef>
                <a:spcPct val="20000"/>
              </a:spcBef>
            </a:pPr>
            <a:r>
              <a:rPr lang="zh-CN" altLang="zh-CN" sz="3200" b="1">
                <a:latin typeface="楷体" panose="02010609060101010101" pitchFamily="49" charset="-122"/>
                <a:ea typeface="楷体" panose="02010609060101010101" pitchFamily="49" charset="-122"/>
                <a:cs typeface="楷体" panose="02010609060101010101" pitchFamily="49" charset="-122"/>
              </a:rPr>
              <a:t>C. 雪地里踏着碎琼乱玉，迤逦背着北风而行。</a:t>
            </a:r>
            <a:endParaRPr lang="zh-CN" altLang="zh-CN" sz="3200" b="1">
              <a:latin typeface="楷体" panose="02010609060101010101" pitchFamily="49" charset="-122"/>
              <a:ea typeface="楷体" panose="02010609060101010101" pitchFamily="49" charset="-122"/>
              <a:cs typeface="楷体" panose="02010609060101010101" pitchFamily="49" charset="-122"/>
            </a:endParaRPr>
          </a:p>
          <a:p>
            <a:pPr algn="just">
              <a:spcBef>
                <a:spcPct val="20000"/>
              </a:spcBef>
            </a:pPr>
            <a:r>
              <a:rPr lang="zh-CN" altLang="zh-CN" sz="3200" b="1">
                <a:latin typeface="楷体" panose="02010609060101010101" pitchFamily="49" charset="-122"/>
                <a:ea typeface="楷体" panose="02010609060101010101" pitchFamily="49" charset="-122"/>
                <a:cs typeface="楷体" panose="02010609060101010101" pitchFamily="49" charset="-122"/>
              </a:rPr>
              <a:t>D. 远处的山巅，近处的断崖，都笼罩在一片雪帘雾障里。</a:t>
            </a:r>
            <a:endParaRPr lang="zh-CN" altLang="zh-CN" sz="3200" b="1">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484"/>
                                        </p:tgtEl>
                                        <p:attrNameLst>
                                          <p:attrName>style.visibility</p:attrName>
                                        </p:attrNameLst>
                                      </p:cBhvr>
                                      <p:to>
                                        <p:strVal val="visible"/>
                                      </p:to>
                                    </p:set>
                                    <p:animEffect transition="in" filter="wipe(left)">
                                      <p:cBhvr>
                                        <p:cTn id="7" dur="500" fill="hold"/>
                                        <p:tgtEl>
                                          <p:spTgt spid="204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2226" name="Rectangle 4"/>
          <p:cNvSpPr/>
          <p:nvPr/>
        </p:nvSpPr>
        <p:spPr>
          <a:xfrm>
            <a:off x="1508125" y="92075"/>
            <a:ext cx="3140075" cy="411163"/>
          </a:xfrm>
          <a:prstGeom prst="rect">
            <a:avLst/>
          </a:prstGeom>
          <a:noFill/>
          <a:ln w="9525">
            <a:noFill/>
          </a:ln>
        </p:spPr>
        <p:txBody>
          <a:bodyPr lIns="0" rIns="0" bIns="0" anchor="ctr" anchorCtr="0"/>
          <a:lstStyle/>
          <a:p>
            <a:r>
              <a:rPr lang="zh-CN" altLang="en-US" sz="2800" b="0">
                <a:solidFill>
                  <a:srgbClr val="FF0000"/>
                </a:solidFill>
                <a:ea typeface="方正粗倩_GBK" pitchFamily="1" charset="-122"/>
              </a:rPr>
              <a:t>修辞训练</a:t>
            </a:r>
            <a:endParaRPr lang="zh-CN" altLang="en-US" sz="2800" b="0">
              <a:solidFill>
                <a:srgbClr val="FF0000"/>
              </a:solidFill>
              <a:ea typeface="方正粗倩_GBK" pitchFamily="1" charset="-122"/>
            </a:endParaRPr>
          </a:p>
        </p:txBody>
      </p:sp>
      <p:grpSp>
        <p:nvGrpSpPr>
          <p:cNvPr id="52227" name="Group 5"/>
          <p:cNvGrpSpPr/>
          <p:nvPr/>
        </p:nvGrpSpPr>
        <p:grpSpPr>
          <a:xfrm>
            <a:off x="436563" y="1781175"/>
            <a:ext cx="3309937" cy="2605088"/>
            <a:chOff x="404" y="1276"/>
            <a:chExt cx="2085" cy="1641"/>
          </a:xfrm>
        </p:grpSpPr>
        <p:sp>
          <p:nvSpPr>
            <p:cNvPr id="52228" name="Text Box 6"/>
            <p:cNvSpPr/>
            <p:nvPr/>
          </p:nvSpPr>
          <p:spPr>
            <a:xfrm flipV="1">
              <a:off x="404" y="1276"/>
              <a:ext cx="2085" cy="329"/>
            </a:xfrm>
            <a:prstGeom prst="rect">
              <a:avLst/>
            </a:prstGeom>
            <a:solidFill>
              <a:srgbClr val="400040">
                <a:alpha val="50195"/>
              </a:srgbClr>
            </a:solidFill>
            <a:ln w="38100" cap="flat" cmpd="sng">
              <a:solidFill>
                <a:srgbClr val="FFFF00"/>
              </a:solidFill>
              <a:prstDash val="solid"/>
              <a:miter/>
              <a:headEnd type="none" w="med" len="med"/>
              <a:tailEnd type="none" w="med" len="med"/>
            </a:ln>
          </p:spPr>
          <p:txBody>
            <a:bodyPr rot="10800000">
              <a:spAutoFit/>
            </a:bodyPr>
            <a:lstStyle/>
            <a:p>
              <a:pPr eaLnBrk="0" hangingPunct="0"/>
              <a:endParaRPr lang="zh-CN" altLang="en-US" sz="2800" b="0">
                <a:solidFill>
                  <a:srgbClr val="5B5249"/>
                </a:solidFill>
                <a:latin typeface="方正粗倩_GBK" pitchFamily="1" charset="-122"/>
                <a:ea typeface="方正粗倩_GBK" pitchFamily="1" charset="-122"/>
              </a:endParaRPr>
            </a:p>
          </p:txBody>
        </p:sp>
        <p:sp>
          <p:nvSpPr>
            <p:cNvPr id="52229" name="AutoShape 7"/>
            <p:cNvSpPr/>
            <p:nvPr/>
          </p:nvSpPr>
          <p:spPr>
            <a:xfrm>
              <a:off x="558" y="2533"/>
              <a:ext cx="689" cy="384"/>
            </a:xfrm>
            <a:prstGeom prst="borderCallout2">
              <a:avLst>
                <a:gd name="adj1" fmla="val 18750"/>
                <a:gd name="adj2" fmla="val -6968"/>
                <a:gd name="adj3" fmla="val -79583"/>
                <a:gd name="adj4" fmla="val -2438"/>
                <a:gd name="adj5" fmla="val -256093"/>
                <a:gd name="adj6" fmla="val -14949"/>
              </a:avLst>
            </a:prstGeom>
            <a:solidFill>
              <a:srgbClr val="FF6600"/>
            </a:solidFill>
            <a:ln w="38100" cap="flat" cmpd="sng">
              <a:solidFill>
                <a:srgbClr val="FFFF00"/>
              </a:solidFill>
              <a:prstDash val="solid"/>
              <a:miter/>
              <a:headEnd type="none" w="med" len="med"/>
              <a:tailEnd type="none" w="med" len="med"/>
            </a:ln>
          </p:spPr>
          <p:txBody>
            <a:bodyPr/>
            <a:lstStyle/>
            <a:p>
              <a:pPr algn="ctr">
                <a:spcBef>
                  <a:spcPct val="20000"/>
                </a:spcBef>
              </a:pPr>
              <a:r>
                <a:rPr lang="zh-CN" altLang="en-US" sz="3200">
                  <a:solidFill>
                    <a:schemeClr val="tx1"/>
                  </a:solidFill>
                  <a:latin typeface="方正粗倩_GBK" pitchFamily="1" charset="-122"/>
                  <a:ea typeface="方正粗倩_GBK" pitchFamily="1" charset="-122"/>
                </a:rPr>
                <a:t>设问</a:t>
              </a:r>
              <a:endParaRPr lang="zh-CN" altLang="en-US" sz="3200">
                <a:solidFill>
                  <a:schemeClr val="tx1"/>
                </a:solidFill>
                <a:latin typeface="方正粗倩_GBK" pitchFamily="1" charset="-122"/>
                <a:ea typeface="方正粗倩_GBK" pitchFamily="1" charset="-122"/>
              </a:endParaRPr>
            </a:p>
          </p:txBody>
        </p:sp>
      </p:grpSp>
      <p:grpSp>
        <p:nvGrpSpPr>
          <p:cNvPr id="52230" name="Group 8"/>
          <p:cNvGrpSpPr/>
          <p:nvPr/>
        </p:nvGrpSpPr>
        <p:grpSpPr>
          <a:xfrm>
            <a:off x="8193723" y="1724343"/>
            <a:ext cx="3176587" cy="2008188"/>
            <a:chOff x="847" y="1626"/>
            <a:chExt cx="2001" cy="1265"/>
          </a:xfrm>
        </p:grpSpPr>
        <p:sp>
          <p:nvSpPr>
            <p:cNvPr id="52231" name="Text Box 9"/>
            <p:cNvSpPr/>
            <p:nvPr/>
          </p:nvSpPr>
          <p:spPr>
            <a:xfrm flipV="1">
              <a:off x="847" y="1626"/>
              <a:ext cx="2001" cy="329"/>
            </a:xfrm>
            <a:prstGeom prst="rect">
              <a:avLst/>
            </a:prstGeom>
            <a:solidFill>
              <a:srgbClr val="400040">
                <a:alpha val="50195"/>
              </a:srgbClr>
            </a:solidFill>
            <a:ln w="38100" cap="flat" cmpd="sng">
              <a:solidFill>
                <a:srgbClr val="FFFF00"/>
              </a:solidFill>
              <a:prstDash val="solid"/>
              <a:miter/>
              <a:headEnd type="none" w="med" len="med"/>
              <a:tailEnd type="none" w="med" len="med"/>
            </a:ln>
          </p:spPr>
          <p:txBody>
            <a:bodyPr rot="10800000">
              <a:spAutoFit/>
            </a:bodyPr>
            <a:lstStyle/>
            <a:p>
              <a:pPr eaLnBrk="0" hangingPunct="0"/>
              <a:endParaRPr lang="zh-CN" altLang="en-US" sz="2800" b="0">
                <a:solidFill>
                  <a:srgbClr val="5B5249"/>
                </a:solidFill>
                <a:latin typeface="方正粗倩_GBK" pitchFamily="1" charset="-122"/>
                <a:ea typeface="方正粗倩_GBK" pitchFamily="1" charset="-122"/>
              </a:endParaRPr>
            </a:p>
          </p:txBody>
        </p:sp>
        <p:sp>
          <p:nvSpPr>
            <p:cNvPr id="52232" name="AutoShape 10"/>
            <p:cNvSpPr/>
            <p:nvPr/>
          </p:nvSpPr>
          <p:spPr>
            <a:xfrm>
              <a:off x="1402" y="2507"/>
              <a:ext cx="689" cy="384"/>
            </a:xfrm>
            <a:prstGeom prst="borderCallout2">
              <a:avLst>
                <a:gd name="adj1" fmla="val 18750"/>
                <a:gd name="adj2" fmla="val -6968"/>
                <a:gd name="adj3" fmla="val 18750"/>
                <a:gd name="adj4" fmla="val -6968"/>
                <a:gd name="adj5" fmla="val -161197"/>
                <a:gd name="adj6" fmla="val -13817"/>
              </a:avLst>
            </a:prstGeom>
            <a:solidFill>
              <a:srgbClr val="FF6600"/>
            </a:solidFill>
            <a:ln w="38100" cap="flat" cmpd="sng">
              <a:solidFill>
                <a:srgbClr val="FFFF00"/>
              </a:solidFill>
              <a:prstDash val="solid"/>
              <a:miter/>
              <a:headEnd type="none" w="med" len="med"/>
              <a:tailEnd type="none" w="med" len="med"/>
            </a:ln>
          </p:spPr>
          <p:txBody>
            <a:bodyPr/>
            <a:lstStyle/>
            <a:p>
              <a:pPr algn="ctr">
                <a:spcBef>
                  <a:spcPct val="20000"/>
                </a:spcBef>
              </a:pPr>
              <a:r>
                <a:rPr lang="zh-CN" altLang="en-US" sz="2800">
                  <a:solidFill>
                    <a:schemeClr val="tx1"/>
                  </a:solidFill>
                  <a:latin typeface="方正粗倩_GBK" pitchFamily="1" charset="-122"/>
                  <a:ea typeface="方正粗倩_GBK" pitchFamily="1" charset="-122"/>
                </a:rPr>
                <a:t>借代</a:t>
              </a:r>
              <a:endParaRPr lang="zh-CN" altLang="en-US" sz="2800">
                <a:solidFill>
                  <a:schemeClr val="tx1"/>
                </a:solidFill>
                <a:latin typeface="方正粗倩_GBK" pitchFamily="1" charset="-122"/>
                <a:ea typeface="方正粗倩_GBK" pitchFamily="1" charset="-122"/>
              </a:endParaRPr>
            </a:p>
          </p:txBody>
        </p:sp>
      </p:grpSp>
      <p:grpSp>
        <p:nvGrpSpPr>
          <p:cNvPr id="52233" name="Group 11"/>
          <p:cNvGrpSpPr/>
          <p:nvPr/>
        </p:nvGrpSpPr>
        <p:grpSpPr>
          <a:xfrm>
            <a:off x="439738" y="2600960"/>
            <a:ext cx="3733800" cy="1943100"/>
            <a:chOff x="198" y="2316"/>
            <a:chExt cx="2352" cy="1224"/>
          </a:xfrm>
        </p:grpSpPr>
        <p:sp>
          <p:nvSpPr>
            <p:cNvPr id="52234" name="Text Box 12"/>
            <p:cNvSpPr/>
            <p:nvPr/>
          </p:nvSpPr>
          <p:spPr>
            <a:xfrm flipV="1">
              <a:off x="198" y="2316"/>
              <a:ext cx="2085" cy="329"/>
            </a:xfrm>
            <a:prstGeom prst="rect">
              <a:avLst/>
            </a:prstGeom>
            <a:solidFill>
              <a:srgbClr val="400040">
                <a:alpha val="50195"/>
              </a:srgbClr>
            </a:solidFill>
            <a:ln w="38100" cap="flat" cmpd="sng">
              <a:solidFill>
                <a:srgbClr val="FFFF00"/>
              </a:solidFill>
              <a:prstDash val="solid"/>
              <a:miter/>
              <a:headEnd type="none" w="med" len="med"/>
              <a:tailEnd type="none" w="med" len="med"/>
            </a:ln>
          </p:spPr>
          <p:txBody>
            <a:bodyPr rot="10800000">
              <a:spAutoFit/>
            </a:bodyPr>
            <a:lstStyle/>
            <a:p>
              <a:pPr eaLnBrk="0" hangingPunct="0"/>
              <a:endParaRPr lang="zh-CN" altLang="en-US" sz="2800" b="0">
                <a:solidFill>
                  <a:srgbClr val="00FFFF"/>
                </a:solidFill>
                <a:latin typeface="方正粗倩_GBK" pitchFamily="1" charset="-122"/>
                <a:ea typeface="方正粗倩_GBK" pitchFamily="1" charset="-122"/>
              </a:endParaRPr>
            </a:p>
          </p:txBody>
        </p:sp>
        <p:sp>
          <p:nvSpPr>
            <p:cNvPr id="52235" name="AutoShape 13"/>
            <p:cNvSpPr/>
            <p:nvPr/>
          </p:nvSpPr>
          <p:spPr>
            <a:xfrm>
              <a:off x="1838" y="3132"/>
              <a:ext cx="712" cy="408"/>
            </a:xfrm>
            <a:prstGeom prst="borderCallout2">
              <a:avLst>
                <a:gd name="adj1" fmla="val 18750"/>
                <a:gd name="adj2" fmla="val -6968"/>
                <a:gd name="adj3" fmla="val -71862"/>
                <a:gd name="adj4" fmla="val -9691"/>
                <a:gd name="adj5" fmla="val -129656"/>
                <a:gd name="adj6" fmla="val -4803"/>
              </a:avLst>
            </a:prstGeom>
            <a:solidFill>
              <a:srgbClr val="FF6600"/>
            </a:solidFill>
            <a:ln w="38100" cap="flat" cmpd="sng">
              <a:solidFill>
                <a:srgbClr val="FFFF00"/>
              </a:solidFill>
              <a:prstDash val="solid"/>
              <a:miter/>
              <a:headEnd type="none" w="med" len="med"/>
              <a:tailEnd type="none" w="med" len="med"/>
            </a:ln>
          </p:spPr>
          <p:txBody>
            <a:bodyPr/>
            <a:lstStyle/>
            <a:p>
              <a:pPr algn="ctr">
                <a:spcBef>
                  <a:spcPct val="20000"/>
                </a:spcBef>
              </a:pPr>
              <a:r>
                <a:rPr lang="zh-CN" altLang="en-US" sz="2800">
                  <a:solidFill>
                    <a:schemeClr val="tx1"/>
                  </a:solidFill>
                  <a:latin typeface="方正粗倩_GBK" pitchFamily="1" charset="-122"/>
                  <a:ea typeface="方正粗倩_GBK" pitchFamily="1" charset="-122"/>
                </a:rPr>
                <a:t>拟人</a:t>
              </a:r>
              <a:endParaRPr lang="zh-CN" altLang="en-US" sz="2800">
                <a:solidFill>
                  <a:schemeClr val="tx1"/>
                </a:solidFill>
                <a:latin typeface="方正粗倩_GBK" pitchFamily="1" charset="-122"/>
                <a:ea typeface="方正粗倩_GBK" pitchFamily="1" charset="-122"/>
              </a:endParaRPr>
            </a:p>
          </p:txBody>
        </p:sp>
      </p:grpSp>
      <p:grpSp>
        <p:nvGrpSpPr>
          <p:cNvPr id="52236" name="Group 14"/>
          <p:cNvGrpSpPr/>
          <p:nvPr/>
        </p:nvGrpSpPr>
        <p:grpSpPr>
          <a:xfrm>
            <a:off x="3779838" y="2698750"/>
            <a:ext cx="3432175" cy="1946275"/>
            <a:chOff x="2511" y="2326"/>
            <a:chExt cx="2162" cy="1226"/>
          </a:xfrm>
        </p:grpSpPr>
        <p:sp>
          <p:nvSpPr>
            <p:cNvPr id="52237" name="Text Box 15"/>
            <p:cNvSpPr/>
            <p:nvPr/>
          </p:nvSpPr>
          <p:spPr>
            <a:xfrm flipV="1">
              <a:off x="2511" y="2326"/>
              <a:ext cx="2085" cy="329"/>
            </a:xfrm>
            <a:prstGeom prst="rect">
              <a:avLst/>
            </a:prstGeom>
            <a:solidFill>
              <a:srgbClr val="400040">
                <a:alpha val="50195"/>
              </a:srgbClr>
            </a:solidFill>
            <a:ln w="38100" cap="flat" cmpd="sng">
              <a:solidFill>
                <a:srgbClr val="FFFF00"/>
              </a:solidFill>
              <a:prstDash val="solid"/>
              <a:miter/>
              <a:headEnd type="none" w="med" len="med"/>
              <a:tailEnd type="none" w="med" len="med"/>
            </a:ln>
          </p:spPr>
          <p:txBody>
            <a:bodyPr rot="10800000">
              <a:spAutoFit/>
            </a:bodyPr>
            <a:lstStyle/>
            <a:p>
              <a:pPr eaLnBrk="0" hangingPunct="0"/>
              <a:endParaRPr lang="zh-CN" altLang="en-US" sz="2800" b="0">
                <a:solidFill>
                  <a:srgbClr val="5B5249"/>
                </a:solidFill>
                <a:latin typeface="方正粗倩_GBK" pitchFamily="1" charset="-122"/>
                <a:ea typeface="方正粗倩_GBK" pitchFamily="1" charset="-122"/>
              </a:endParaRPr>
            </a:p>
          </p:txBody>
        </p:sp>
        <p:sp>
          <p:nvSpPr>
            <p:cNvPr id="52238" name="AutoShape 16"/>
            <p:cNvSpPr/>
            <p:nvPr/>
          </p:nvSpPr>
          <p:spPr>
            <a:xfrm>
              <a:off x="3984" y="3168"/>
              <a:ext cx="689" cy="384"/>
            </a:xfrm>
            <a:prstGeom prst="borderCallout2">
              <a:avLst>
                <a:gd name="adj1" fmla="val 18750"/>
                <a:gd name="adj2" fmla="val -6968"/>
                <a:gd name="adj3" fmla="val 18750"/>
                <a:gd name="adj4" fmla="val -7403"/>
                <a:gd name="adj5" fmla="val -126301"/>
                <a:gd name="adj6" fmla="val -7838"/>
              </a:avLst>
            </a:prstGeom>
            <a:solidFill>
              <a:srgbClr val="FF6600"/>
            </a:solidFill>
            <a:ln w="38100" cap="flat" cmpd="sng">
              <a:solidFill>
                <a:srgbClr val="FFFF00"/>
              </a:solidFill>
              <a:prstDash val="solid"/>
              <a:miter/>
              <a:headEnd type="none" w="med" len="med"/>
              <a:tailEnd type="none" w="med" len="med"/>
            </a:ln>
          </p:spPr>
          <p:txBody>
            <a:bodyPr/>
            <a:lstStyle/>
            <a:p>
              <a:pPr algn="ctr">
                <a:spcBef>
                  <a:spcPct val="20000"/>
                </a:spcBef>
              </a:pPr>
              <a:r>
                <a:rPr lang="zh-CN" altLang="en-US" sz="2800">
                  <a:solidFill>
                    <a:schemeClr val="tx1"/>
                  </a:solidFill>
                  <a:latin typeface="方正粗倩_GBK" pitchFamily="1" charset="-122"/>
                  <a:ea typeface="方正粗倩_GBK" pitchFamily="1" charset="-122"/>
                </a:rPr>
                <a:t>借代</a:t>
              </a:r>
              <a:endParaRPr lang="zh-CN" altLang="en-US" sz="2800">
                <a:solidFill>
                  <a:schemeClr val="tx1"/>
                </a:solidFill>
                <a:latin typeface="方正粗倩_GBK" pitchFamily="1" charset="-122"/>
                <a:ea typeface="方正粗倩_GBK" pitchFamily="1" charset="-122"/>
              </a:endParaRPr>
            </a:p>
          </p:txBody>
        </p:sp>
      </p:grpSp>
      <p:sp>
        <p:nvSpPr>
          <p:cNvPr id="52239" name="Rectangle 17"/>
          <p:cNvSpPr/>
          <p:nvPr/>
        </p:nvSpPr>
        <p:spPr>
          <a:xfrm>
            <a:off x="0" y="495300"/>
            <a:ext cx="11712575" cy="3540125"/>
          </a:xfrm>
          <a:prstGeom prst="rect">
            <a:avLst/>
          </a:prstGeom>
          <a:noFill/>
          <a:ln w="9525">
            <a:noFill/>
          </a:ln>
        </p:spPr>
        <p:txBody>
          <a:bodyPr/>
          <a:lstStyle/>
          <a:p>
            <a:pPr marL="457200" indent="-457200" algn="just">
              <a:spcBef>
                <a:spcPct val="20000"/>
              </a:spcBef>
              <a:buClr>
                <a:srgbClr val="A50021"/>
              </a:buClr>
              <a:buSzPct val="75000"/>
              <a:buFont typeface="Wingdings" panose="05000000000000000000" pitchFamily="2" charset="2"/>
            </a:pPr>
            <a:r>
              <a:rPr lang="zh-CN" altLang="en-US" sz="3200" b="0">
                <a:latin typeface="方正粗倩_GBK" pitchFamily="1" charset="-122"/>
                <a:ea typeface="方正粗倩_GBK" pitchFamily="1" charset="-122"/>
              </a:rPr>
              <a:t>指出下面这首宋词所用的修辞方法</a:t>
            </a:r>
            <a:endParaRPr lang="zh-CN" altLang="en-US" sz="3200" b="0">
              <a:latin typeface="方正粗倩_GBK" pitchFamily="1" charset="-122"/>
              <a:ea typeface="方正粗倩_GBK" pitchFamily="1" charset="-122"/>
            </a:endParaRPr>
          </a:p>
          <a:p>
            <a:pPr marL="457200" indent="-457200" algn="just">
              <a:spcBef>
                <a:spcPct val="20000"/>
              </a:spcBef>
              <a:buClr>
                <a:srgbClr val="A50021"/>
              </a:buClr>
              <a:buSzPct val="75000"/>
              <a:buFont typeface="Wingdings" panose="05000000000000000000" pitchFamily="2" charset="2"/>
            </a:pPr>
            <a:r>
              <a:rPr lang="zh-CN" altLang="en-US" sz="3200" b="0">
                <a:solidFill>
                  <a:srgbClr val="5B5249"/>
                </a:solidFill>
              </a:rPr>
              <a:t>                      </a:t>
            </a:r>
            <a:r>
              <a:rPr lang="zh-CN" altLang="en-US" sz="3200">
                <a:latin typeface="方正粗倩_GBK" pitchFamily="1" charset="-122"/>
                <a:ea typeface="方正粗倩_GBK" pitchFamily="1" charset="-122"/>
              </a:rPr>
              <a:t>蝶恋花 （欧阳修）</a:t>
            </a:r>
            <a:endParaRPr lang="zh-CN" altLang="en-US" sz="3200">
              <a:latin typeface="方正粗倩_GBK" pitchFamily="1" charset="-122"/>
              <a:ea typeface="方正粗倩_GBK" pitchFamily="1" charset="-122"/>
            </a:endParaRPr>
          </a:p>
          <a:p>
            <a:pPr marL="457200" indent="-457200" algn="just">
              <a:spcBef>
                <a:spcPct val="20000"/>
              </a:spcBef>
              <a:buClr>
                <a:srgbClr val="A50021"/>
              </a:buClr>
              <a:buSzPct val="75000"/>
              <a:buFont typeface="Wingdings" panose="05000000000000000000" pitchFamily="2" charset="2"/>
            </a:pPr>
            <a:r>
              <a:rPr lang="zh-CN" altLang="en-US" sz="3200">
                <a:latin typeface="方正粗倩_GBK" pitchFamily="1" charset="-122"/>
                <a:ea typeface="方正粗倩_GBK" pitchFamily="1" charset="-122"/>
              </a:rPr>
              <a:t>  庭院深深深几许。杨柳堆烟，帘幕无重数。玉勒雕鞍游冶处，楼高不见章台路。雨横风狂三月暮。门掩黄昏，无计留春住。泪眼问花花不语，乱红飞过秋千去</a:t>
            </a:r>
            <a:r>
              <a:rPr lang="zh-CN" altLang="en-US" sz="3200" b="0">
                <a:latin typeface="方正粗倩_GBK" pitchFamily="1" charset="-122"/>
                <a:ea typeface="方正粗倩_GBK" pitchFamily="1" charset="-122"/>
              </a:rPr>
              <a:t>。 </a:t>
            </a:r>
            <a:endParaRPr lang="zh-CN" altLang="en-US" sz="3200" b="0">
              <a:latin typeface="方正粗倩_GBK" pitchFamily="1" charset="-122"/>
              <a:ea typeface="方正粗倩_GBK" pitchFamily="1" charset="-122"/>
            </a:endParaRPr>
          </a:p>
        </p:txBody>
      </p:sp>
      <p:sp>
        <p:nvSpPr>
          <p:cNvPr id="57347" name="Text Box 5"/>
          <p:cNvSpPr/>
          <p:nvPr/>
        </p:nvSpPr>
        <p:spPr>
          <a:xfrm>
            <a:off x="150495" y="4645025"/>
            <a:ext cx="11891010" cy="2245360"/>
          </a:xfrm>
          <a:prstGeom prst="rect">
            <a:avLst/>
          </a:prstGeom>
          <a:noFill/>
          <a:ln w="12700">
            <a:noFill/>
          </a:ln>
        </p:spPr>
        <p:txBody>
          <a:bodyPr wrap="square">
            <a:spAutoFit/>
          </a:bodyPr>
          <a:lstStyle/>
          <a:p>
            <a:pPr fontAlgn="auto">
              <a:lnSpc>
                <a:spcPct val="100000"/>
              </a:lnSpc>
              <a:spcBef>
                <a:spcPct val="0"/>
              </a:spcBef>
            </a:pPr>
            <a:r>
              <a:rPr lang="zh-CN" altLang="en-US" sz="2800" b="1">
                <a:solidFill>
                  <a:srgbClr val="00FFFF"/>
                </a:solidFill>
                <a:latin typeface="宋体" panose="02010600030101010101" pitchFamily="2" charset="-122"/>
              </a:rPr>
              <a:t>   </a:t>
            </a:r>
            <a:r>
              <a:rPr lang="zh-CN" altLang="en-US" sz="2800" b="1">
                <a:latin typeface="宋体" panose="02010600030101010101" pitchFamily="2" charset="-122"/>
              </a:rPr>
              <a:t>① </a:t>
            </a:r>
            <a:r>
              <a:rPr lang="zh-CN" altLang="en-US" sz="2800" b="1">
                <a:ea typeface="楷体_GB2312" pitchFamily="1" charset="-122"/>
              </a:rPr>
              <a:t>“</a:t>
            </a:r>
            <a:r>
              <a:rPr lang="zh-CN" altLang="en-US" sz="2800" b="1">
                <a:latin typeface="楷体_GB2312" pitchFamily="1" charset="-122"/>
                <a:ea typeface="楷体_GB2312" pitchFamily="1" charset="-122"/>
              </a:rPr>
              <a:t>边声</a:t>
            </a:r>
            <a:r>
              <a:rPr lang="zh-CN" altLang="en-US" sz="2800" b="1">
                <a:ea typeface="楷体_GB2312" pitchFamily="1" charset="-122"/>
              </a:rPr>
              <a:t>”</a:t>
            </a:r>
            <a:r>
              <a:rPr lang="zh-CN" altLang="en-US" sz="2800" b="1">
                <a:latin typeface="楷体_GB2312" pitchFamily="1" charset="-122"/>
                <a:ea typeface="楷体_GB2312" pitchFamily="1" charset="-122"/>
              </a:rPr>
              <a:t>通常是边塞上引发人们悲愁的风声、笛声、马的嘶叫等特声响氛围的借代。</a:t>
            </a:r>
            <a:endParaRPr lang="zh-CN" altLang="en-US" sz="2800" b="1">
              <a:latin typeface="楷体_GB2312" pitchFamily="1" charset="-122"/>
              <a:ea typeface="楷体_GB2312" pitchFamily="1" charset="-122"/>
            </a:endParaRPr>
          </a:p>
          <a:p>
            <a:pPr fontAlgn="auto">
              <a:lnSpc>
                <a:spcPct val="100000"/>
              </a:lnSpc>
              <a:spcBef>
                <a:spcPct val="0"/>
              </a:spcBef>
            </a:pPr>
            <a:r>
              <a:rPr lang="zh-CN" altLang="en-US" sz="2800" b="1">
                <a:latin typeface="楷体_GB2312" pitchFamily="1" charset="-122"/>
                <a:ea typeface="楷体_GB2312" pitchFamily="1" charset="-122"/>
              </a:rPr>
              <a:t>   ② </a:t>
            </a:r>
            <a:r>
              <a:rPr lang="zh-CN" altLang="en-US" sz="2800" b="1">
                <a:ea typeface="楷体_GB2312" pitchFamily="1" charset="-122"/>
              </a:rPr>
              <a:t>“</a:t>
            </a:r>
            <a:r>
              <a:rPr lang="zh-CN" altLang="en-US" sz="2800" b="1">
                <a:latin typeface="楷体_GB2312" pitchFamily="1" charset="-122"/>
                <a:ea typeface="楷体_GB2312" pitchFamily="1" charset="-122"/>
              </a:rPr>
              <a:t>长安</a:t>
            </a:r>
            <a:r>
              <a:rPr lang="zh-CN" altLang="en-US" sz="2800" b="1">
                <a:ea typeface="楷体_GB2312" pitchFamily="1" charset="-122"/>
              </a:rPr>
              <a:t>”</a:t>
            </a:r>
            <a:r>
              <a:rPr lang="zh-CN" altLang="en-US" sz="2800" b="1">
                <a:latin typeface="楷体_GB2312" pitchFamily="1" charset="-122"/>
                <a:ea typeface="楷体_GB2312" pitchFamily="1" charset="-122"/>
              </a:rPr>
              <a:t>原为汉唐的都城，后世也作为其它国都的代称。</a:t>
            </a:r>
            <a:endParaRPr lang="zh-CN" altLang="en-US" sz="2800" b="1">
              <a:latin typeface="楷体_GB2312" pitchFamily="1" charset="-122"/>
              <a:ea typeface="楷体_GB2312" pitchFamily="1" charset="-122"/>
            </a:endParaRPr>
          </a:p>
          <a:p>
            <a:pPr fontAlgn="auto">
              <a:lnSpc>
                <a:spcPct val="100000"/>
              </a:lnSpc>
              <a:spcBef>
                <a:spcPct val="0"/>
              </a:spcBef>
            </a:pPr>
            <a:r>
              <a:rPr lang="zh-CN" altLang="en-US" sz="2800" b="1">
                <a:latin typeface="楷体_GB2312" pitchFamily="1" charset="-122"/>
                <a:ea typeface="楷体_GB2312" pitchFamily="1" charset="-122"/>
              </a:rPr>
              <a:t>   ③ </a:t>
            </a:r>
            <a:r>
              <a:rPr lang="zh-CN" altLang="en-US" sz="2800" b="1">
                <a:ea typeface="楷体_GB2312" pitchFamily="1" charset="-122"/>
              </a:rPr>
              <a:t>“</a:t>
            </a:r>
            <a:r>
              <a:rPr lang="zh-CN" altLang="en-US" sz="2800" b="1">
                <a:latin typeface="楷体_GB2312" pitchFamily="1" charset="-122"/>
                <a:ea typeface="楷体_GB2312" pitchFamily="1" charset="-122"/>
              </a:rPr>
              <a:t>阳关</a:t>
            </a:r>
            <a:r>
              <a:rPr lang="zh-CN" altLang="en-US" sz="2800" b="1">
                <a:ea typeface="楷体_GB2312" pitchFamily="1" charset="-122"/>
              </a:rPr>
              <a:t>”“</a:t>
            </a:r>
            <a:r>
              <a:rPr lang="zh-CN" altLang="en-US" sz="2800" b="1">
                <a:latin typeface="楷体_GB2312" pitchFamily="1" charset="-122"/>
                <a:ea typeface="楷体_GB2312" pitchFamily="1" charset="-122"/>
              </a:rPr>
              <a:t>折柳</a:t>
            </a:r>
            <a:r>
              <a:rPr lang="zh-CN" altLang="en-US" sz="2800" b="1">
                <a:ea typeface="楷体_GB2312" pitchFamily="1" charset="-122"/>
              </a:rPr>
              <a:t>”</a:t>
            </a:r>
            <a:r>
              <a:rPr lang="zh-CN" altLang="en-US" sz="2800" b="1">
                <a:latin typeface="楷体_GB2312" pitchFamily="1" charset="-122"/>
                <a:ea typeface="楷体_GB2312" pitchFamily="1" charset="-122"/>
              </a:rPr>
              <a:t>寄托离别。    </a:t>
            </a:r>
            <a:r>
              <a:rPr lang="zh-CN" altLang="en-US" sz="2800" b="1">
                <a:latin typeface="宋体" panose="02010600030101010101" pitchFamily="2" charset="-122"/>
              </a:rPr>
              <a:t>④</a:t>
            </a:r>
            <a:r>
              <a:rPr lang="zh-CN" altLang="en-US" sz="2800" b="1">
                <a:latin typeface="楷体_GB2312" pitchFamily="1" charset="-122"/>
                <a:ea typeface="楷体_GB2312" pitchFamily="1" charset="-122"/>
              </a:rPr>
              <a:t> </a:t>
            </a:r>
            <a:r>
              <a:rPr lang="zh-CN" altLang="en-US" sz="2800" b="1">
                <a:ea typeface="楷体_GB2312" pitchFamily="1" charset="-122"/>
              </a:rPr>
              <a:t>“</a:t>
            </a:r>
            <a:r>
              <a:rPr lang="zh-CN" altLang="en-US" sz="2800" b="1">
                <a:latin typeface="楷体_GB2312" pitchFamily="1" charset="-122"/>
                <a:ea typeface="楷体_GB2312" pitchFamily="1" charset="-122"/>
              </a:rPr>
              <a:t>鹧鸪</a:t>
            </a:r>
            <a:r>
              <a:rPr lang="zh-CN" altLang="en-US" sz="2800" b="1">
                <a:ea typeface="楷体_GB2312" pitchFamily="1" charset="-122"/>
              </a:rPr>
              <a:t>”“</a:t>
            </a:r>
            <a:r>
              <a:rPr lang="zh-CN" altLang="en-US" sz="2800" b="1">
                <a:latin typeface="楷体_GB2312" pitchFamily="1" charset="-122"/>
                <a:ea typeface="楷体_GB2312" pitchFamily="1" charset="-122"/>
              </a:rPr>
              <a:t>杜鹃</a:t>
            </a:r>
            <a:r>
              <a:rPr lang="zh-CN" altLang="en-US" sz="2800" b="1">
                <a:ea typeface="楷体_GB2312" pitchFamily="1" charset="-122"/>
              </a:rPr>
              <a:t>”</a:t>
            </a:r>
            <a:r>
              <a:rPr lang="zh-CN" altLang="en-US" sz="2800" b="1">
                <a:latin typeface="楷体_GB2312" pitchFamily="1" charset="-122"/>
                <a:ea typeface="楷体_GB2312" pitchFamily="1" charset="-122"/>
              </a:rPr>
              <a:t>寓有悲愤。</a:t>
            </a:r>
            <a:endParaRPr lang="zh-CN" altLang="en-US" sz="2800" b="1">
              <a:latin typeface="楷体_GB2312" pitchFamily="1" charset="-122"/>
              <a:ea typeface="楷体_GB2312" pitchFamily="1" charset="-122"/>
            </a:endParaRPr>
          </a:p>
          <a:p>
            <a:pPr fontAlgn="auto">
              <a:lnSpc>
                <a:spcPct val="100000"/>
              </a:lnSpc>
              <a:spcBef>
                <a:spcPct val="0"/>
              </a:spcBef>
            </a:pPr>
            <a:r>
              <a:rPr lang="zh-CN" altLang="en-US" sz="2800" b="1">
                <a:latin typeface="楷体_GB2312" pitchFamily="1" charset="-122"/>
                <a:ea typeface="楷体_GB2312" pitchFamily="1" charset="-122"/>
              </a:rPr>
              <a:t>   ⑤ </a:t>
            </a:r>
            <a:r>
              <a:rPr lang="zh-CN" altLang="en-US" sz="2800" b="1">
                <a:ea typeface="楷体_GB2312" pitchFamily="1" charset="-122"/>
              </a:rPr>
              <a:t>“</a:t>
            </a:r>
            <a:r>
              <a:rPr lang="zh-CN" altLang="en-US" sz="2800" b="1">
                <a:latin typeface="楷体_GB2312" pitchFamily="1" charset="-122"/>
                <a:ea typeface="楷体_GB2312" pitchFamily="1" charset="-122"/>
              </a:rPr>
              <a:t>石壕村</a:t>
            </a:r>
            <a:r>
              <a:rPr lang="zh-CN" altLang="en-US" sz="2800" b="1">
                <a:ea typeface="楷体_GB2312" pitchFamily="1" charset="-122"/>
              </a:rPr>
              <a:t>”</a:t>
            </a:r>
            <a:r>
              <a:rPr lang="zh-CN" altLang="en-US" sz="2800" b="1">
                <a:latin typeface="楷体_GB2312" pitchFamily="1" charset="-122"/>
                <a:ea typeface="楷体_GB2312" pitchFamily="1" charset="-122"/>
              </a:rPr>
              <a:t>代穷苦百姓。</a:t>
            </a:r>
            <a:r>
              <a:rPr lang="en-US" altLang="zh-CN" sz="2800" b="1">
                <a:latin typeface="楷体_GB2312" pitchFamily="1" charset="-122"/>
                <a:ea typeface="楷体_GB2312" pitchFamily="1" charset="-122"/>
              </a:rPr>
              <a:t>    </a:t>
            </a:r>
            <a:r>
              <a:rPr lang="zh-CN" altLang="en-US" sz="2800" b="1">
                <a:latin typeface="楷体_GB2312" pitchFamily="1" charset="-122"/>
                <a:ea typeface="楷体_GB2312" pitchFamily="1" charset="-122"/>
              </a:rPr>
              <a:t>⑥ </a:t>
            </a:r>
            <a:r>
              <a:rPr lang="zh-CN" altLang="en-US" sz="2800" b="1">
                <a:ea typeface="楷体_GB2312" pitchFamily="1" charset="-122"/>
              </a:rPr>
              <a:t>“</a:t>
            </a:r>
            <a:r>
              <a:rPr lang="zh-CN" altLang="en-US" sz="2800" b="1">
                <a:latin typeface="楷体_GB2312" pitchFamily="1" charset="-122"/>
                <a:ea typeface="楷体_GB2312" pitchFamily="1" charset="-122"/>
              </a:rPr>
              <a:t>长生殿</a:t>
            </a:r>
            <a:r>
              <a:rPr lang="zh-CN" altLang="en-US" sz="2800" b="1">
                <a:ea typeface="楷体_GB2312" pitchFamily="1" charset="-122"/>
              </a:rPr>
              <a:t>”</a:t>
            </a:r>
            <a:r>
              <a:rPr lang="zh-CN" altLang="en-US" sz="2800" b="1">
                <a:latin typeface="楷体_GB2312" pitchFamily="1" charset="-122"/>
                <a:ea typeface="楷体_GB2312" pitchFamily="1" charset="-122"/>
              </a:rPr>
              <a:t>代统治阶级 </a:t>
            </a:r>
            <a:r>
              <a:rPr lang="en-US" altLang="zh-CN" sz="2800" b="1">
                <a:latin typeface="Times New Roman" panose="02020603050405020304" pitchFamily="18" charset="0"/>
                <a:ea typeface="楷体_GB2312" pitchFamily="1" charset="-122"/>
              </a:rPr>
              <a:t>……</a:t>
            </a:r>
            <a:r>
              <a:rPr lang="en-US" altLang="zh-CN" sz="2800" b="1">
                <a:latin typeface="楷体_GB2312" pitchFamily="1" charset="-122"/>
                <a:ea typeface="楷体_GB2312" pitchFamily="1" charset="-122"/>
              </a:rPr>
              <a:t> </a:t>
            </a:r>
            <a:endParaRPr lang="en-US" altLang="zh-CN" sz="2800" b="1">
              <a:latin typeface="楷体_GB2312" pitchFamily="1" charset="-122"/>
              <a:ea typeface="楷体_GB2312"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52227"/>
                                        </p:tgtEl>
                                        <p:attrNameLst>
                                          <p:attrName>style.visibility</p:attrName>
                                        </p:attrNameLst>
                                      </p:cBhvr>
                                      <p:to>
                                        <p:strVal val="visible"/>
                                      </p:to>
                                    </p:set>
                                    <p:animEffect transition="in" filter="wipe(left)">
                                      <p:cBhvr>
                                        <p:cTn id="7" dur="500" fill="hold"/>
                                        <p:tgtEl>
                                          <p:spTgt spid="5222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52230"/>
                                        </p:tgtEl>
                                        <p:attrNameLst>
                                          <p:attrName>style.visibility</p:attrName>
                                        </p:attrNameLst>
                                      </p:cBhvr>
                                      <p:to>
                                        <p:strVal val="visible"/>
                                      </p:to>
                                    </p:set>
                                    <p:animEffect transition="in" filter="wipe(left)">
                                      <p:cBhvr>
                                        <p:cTn id="12" dur="500" fill="hold"/>
                                        <p:tgtEl>
                                          <p:spTgt spid="5223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52233"/>
                                        </p:tgtEl>
                                        <p:attrNameLst>
                                          <p:attrName>style.visibility</p:attrName>
                                        </p:attrNameLst>
                                      </p:cBhvr>
                                      <p:to>
                                        <p:strVal val="visible"/>
                                      </p:to>
                                    </p:set>
                                    <p:animEffect transition="in" filter="wipe(left)">
                                      <p:cBhvr>
                                        <p:cTn id="17" dur="500" fill="hold"/>
                                        <p:tgtEl>
                                          <p:spTgt spid="5223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52236"/>
                                        </p:tgtEl>
                                        <p:attrNameLst>
                                          <p:attrName>style.visibility</p:attrName>
                                        </p:attrNameLst>
                                      </p:cBhvr>
                                      <p:to>
                                        <p:strVal val="visible"/>
                                      </p:to>
                                    </p:set>
                                    <p:animEffect transition="in" filter="wipe(left)">
                                      <p:cBhvr>
                                        <p:cTn id="22" dur="500" fill="hold"/>
                                        <p:tgtEl>
                                          <p:spTgt spid="5223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57347">
                                            <p:txEl>
                                              <p:pRg st="0" end="0"/>
                                            </p:txEl>
                                          </p:spTgt>
                                        </p:tgtEl>
                                        <p:attrNameLst>
                                          <p:attrName>style.visibility</p:attrName>
                                        </p:attrNameLst>
                                      </p:cBhvr>
                                      <p:to>
                                        <p:strVal val="visible"/>
                                      </p:to>
                                    </p:set>
                                    <p:anim calcmode="lin" valueType="num">
                                      <p:cBhvr additive="base">
                                        <p:cTn id="27" dur="500" fill="hold"/>
                                        <p:tgtEl>
                                          <p:spTgt spid="57347">
                                            <p:txEl>
                                              <p:pRg st="0" end="0"/>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5734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57347">
                                            <p:txEl>
                                              <p:pRg st="1" end="1"/>
                                            </p:txEl>
                                          </p:spTgt>
                                        </p:tgtEl>
                                        <p:attrNameLst>
                                          <p:attrName>style.visibility</p:attrName>
                                        </p:attrNameLst>
                                      </p:cBhvr>
                                      <p:to>
                                        <p:strVal val="visible"/>
                                      </p:to>
                                    </p:set>
                                    <p:anim calcmode="lin" valueType="num">
                                      <p:cBhvr additive="base">
                                        <p:cTn id="33" dur="500" fill="hold"/>
                                        <p:tgtEl>
                                          <p:spTgt spid="57347">
                                            <p:txEl>
                                              <p:pRg st="1" end="1"/>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5734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2" presetClass="entr" presetSubtype="8" fill="hold" grpId="0" nodeType="clickEffect">
                                  <p:stCondLst>
                                    <p:cond delay="0"/>
                                  </p:stCondLst>
                                  <p:childTnLst>
                                    <p:set>
                                      <p:cBhvr>
                                        <p:cTn id="38" dur="1" fill="hold">
                                          <p:stCondLst>
                                            <p:cond delay="0"/>
                                          </p:stCondLst>
                                        </p:cTn>
                                        <p:tgtEl>
                                          <p:spTgt spid="57347">
                                            <p:txEl>
                                              <p:charRg st="74" end="99"/>
                                            </p:txEl>
                                          </p:spTgt>
                                        </p:tgtEl>
                                        <p:attrNameLst>
                                          <p:attrName>style.visibility</p:attrName>
                                        </p:attrNameLst>
                                      </p:cBhvr>
                                      <p:to>
                                        <p:strVal val="visible"/>
                                      </p:to>
                                    </p:set>
                                    <p:anim calcmode="lin" valueType="num">
                                      <p:cBhvr additive="base">
                                        <p:cTn id="39" dur="500" fill="hold"/>
                                        <p:tgtEl>
                                          <p:spTgt spid="57347">
                                            <p:txEl>
                                              <p:charRg st="74" end="99"/>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57347">
                                            <p:txEl>
                                              <p:charRg st="74" end="99"/>
                                            </p:txEl>
                                          </p:spTgt>
                                        </p:tgtEl>
                                        <p:attrNameLst>
                                          <p:attrName>ppt_y</p:attrName>
                                        </p:attrNameLst>
                                      </p:cBhvr>
                                      <p:tavLst>
                                        <p:tav tm="0">
                                          <p:val>
                                            <p:strVal val="#ppt_y"/>
                                          </p:val>
                                        </p:tav>
                                        <p:tav tm="100000">
                                          <p:val>
                                            <p:strVal val="#ppt_y"/>
                                          </p:val>
                                        </p:tav>
                                      </p:tavLst>
                                    </p:anim>
                                  </p:childTnLst>
                                </p:cTn>
                              </p:par>
                            </p:childTnLst>
                          </p:cTn>
                        </p:par>
                      </p:childTnLst>
                    </p:cTn>
                  </p:par>
                  <p:par>
                    <p:cTn id="41" fill="hold" nodeType="clickPar">
                      <p:stCondLst>
                        <p:cond delay="indefinite"/>
                      </p:stCondLst>
                      <p:childTnLst>
                        <p:par>
                          <p:cTn id="42" fill="hold" nodeType="afterGroup">
                            <p:stCondLst>
                              <p:cond delay="0"/>
                            </p:stCondLst>
                            <p:childTnLst>
                              <p:par>
                                <p:cTn id="43" presetID="2" presetClass="entr" presetSubtype="8" fill="hold" grpId="0" nodeType="clickEffect">
                                  <p:stCondLst>
                                    <p:cond delay="0"/>
                                  </p:stCondLst>
                                  <p:childTnLst>
                                    <p:set>
                                      <p:cBhvr>
                                        <p:cTn id="44" dur="1" fill="hold">
                                          <p:stCondLst>
                                            <p:cond delay="0"/>
                                          </p:stCondLst>
                                        </p:cTn>
                                        <p:tgtEl>
                                          <p:spTgt spid="57347">
                                            <p:txEl>
                                              <p:charRg st="118" end="135"/>
                                            </p:txEl>
                                          </p:spTgt>
                                        </p:tgtEl>
                                        <p:attrNameLst>
                                          <p:attrName>style.visibility</p:attrName>
                                        </p:attrNameLst>
                                      </p:cBhvr>
                                      <p:to>
                                        <p:strVal val="visible"/>
                                      </p:to>
                                    </p:set>
                                    <p:anim calcmode="lin" valueType="num">
                                      <p:cBhvr additive="base">
                                        <p:cTn id="45" dur="500" fill="hold"/>
                                        <p:tgtEl>
                                          <p:spTgt spid="57347">
                                            <p:txEl>
                                              <p:charRg st="118" end="135"/>
                                            </p:txEl>
                                          </p:spTgt>
                                        </p:tgtEl>
                                        <p:attrNameLst>
                                          <p:attrName>ppt_x</p:attrName>
                                        </p:attrNameLst>
                                      </p:cBhvr>
                                      <p:tavLst>
                                        <p:tav tm="0">
                                          <p:val>
                                            <p:strVal val="0-#ppt_w/2"/>
                                          </p:val>
                                        </p:tav>
                                        <p:tav tm="100000">
                                          <p:val>
                                            <p:strVal val="#ppt_x"/>
                                          </p:val>
                                        </p:tav>
                                      </p:tavLst>
                                    </p:anim>
                                    <p:anim calcmode="lin" valueType="num">
                                      <p:cBhvr additive="base">
                                        <p:cTn id="46" dur="500" fill="hold"/>
                                        <p:tgtEl>
                                          <p:spTgt spid="57347">
                                            <p:txEl>
                                              <p:charRg st="118" end="13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0" uiExpand="1" build="p"/>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403" name="Rectangle 3"/>
          <p:cNvSpPr>
            <a:spLocks noGrp="1"/>
          </p:cNvSpPr>
          <p:nvPr>
            <p:ph idx="1"/>
          </p:nvPr>
        </p:nvSpPr>
        <p:spPr>
          <a:xfrm>
            <a:off x="427355" y="410845"/>
            <a:ext cx="11614150" cy="5323840"/>
          </a:xfrm>
        </p:spPr>
        <p:txBody>
          <a:bodyPr wrap="square" lIns="91440" tIns="45720" rIns="91440" bIns="45720" anchor="t" anchorCtr="0"/>
          <a:lstStyle/>
          <a:p>
            <a:pPr>
              <a:lnSpc>
                <a:spcPct val="100000"/>
              </a:lnSpc>
              <a:spcAft>
                <a:spcPct val="0"/>
              </a:spcAft>
              <a:buFont typeface="Wingdings" panose="05000000000000000000" charset="0"/>
              <a:buChar char="Ø"/>
            </a:pP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阅读下面的句子，指出句中加点词语所称代的事物。</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00000"/>
              </a:lnSpc>
              <a:spcAft>
                <a:spcPct val="0"/>
              </a:spcAft>
              <a:buFont typeface="Wingdings" panose="05000000000000000000" charset="0"/>
              <a:buChar char="Ø"/>
            </a:pPr>
            <a:r>
              <a:rPr lang="zh-CN"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(1)</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沙鸥翔集，锦</a:t>
            </a:r>
            <a:r>
              <a:rPr lang="zh-CN" altLang="en-US" sz="2800" b="1" u="sng">
                <a:solidFill>
                  <a:schemeClr val="tx1"/>
                </a:solidFill>
                <a:latin typeface="楷体" panose="02010609060101010101" pitchFamily="49" charset="-122"/>
                <a:ea typeface="楷体" panose="02010609060101010101" pitchFamily="49" charset="-122"/>
                <a:cs typeface="楷体" panose="02010609060101010101" pitchFamily="49" charset="-122"/>
              </a:rPr>
              <a:t>鳞</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游泳。</a:t>
            </a:r>
            <a:r>
              <a:rPr lang="zh-CN"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　　　　　　　</a:t>
            </a:r>
            <a:r>
              <a:rPr lang="zh-CN"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a:t>
            </a:r>
            <a:endParaRPr lang="zh-CN"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a:lnSpc>
                <a:spcPct val="100000"/>
              </a:lnSpc>
              <a:spcAft>
                <a:spcPct val="0"/>
              </a:spcAft>
              <a:buFont typeface="Wingdings" panose="05000000000000000000" charset="0"/>
              <a:buChar char="Ø"/>
            </a:pPr>
            <a:r>
              <a:rPr lang="zh-CN"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(2)</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无</a:t>
            </a:r>
            <a:r>
              <a:rPr lang="zh-CN" altLang="en-US" sz="2800" b="1" u="sng">
                <a:solidFill>
                  <a:schemeClr val="tx1"/>
                </a:solidFill>
                <a:latin typeface="楷体" panose="02010609060101010101" pitchFamily="49" charset="-122"/>
                <a:ea typeface="楷体" panose="02010609060101010101" pitchFamily="49" charset="-122"/>
                <a:cs typeface="楷体" panose="02010609060101010101" pitchFamily="49" charset="-122"/>
              </a:rPr>
              <a:t>丝竹</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之乱耳。</a:t>
            </a:r>
            <a:r>
              <a:rPr lang="zh-CN"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　　　　　　　</a:t>
            </a:r>
            <a:r>
              <a:rPr lang="zh-CN"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a:t>
            </a:r>
            <a:endParaRPr lang="zh-CN"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a:lnSpc>
                <a:spcPct val="100000"/>
              </a:lnSpc>
              <a:spcAft>
                <a:spcPct val="0"/>
              </a:spcAft>
              <a:buFont typeface="Wingdings" panose="05000000000000000000" charset="0"/>
              <a:buChar char="Ø"/>
            </a:pPr>
            <a:r>
              <a:rPr lang="zh-CN"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(3)</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过尽千</a:t>
            </a:r>
            <a:r>
              <a:rPr lang="zh-CN" altLang="en-US" sz="2800" b="1" u="sng">
                <a:solidFill>
                  <a:schemeClr val="tx1"/>
                </a:solidFill>
                <a:latin typeface="楷体" panose="02010609060101010101" pitchFamily="49" charset="-122"/>
                <a:ea typeface="楷体" panose="02010609060101010101" pitchFamily="49" charset="-122"/>
                <a:cs typeface="楷体" panose="02010609060101010101" pitchFamily="49" charset="-122"/>
              </a:rPr>
              <a:t>帆</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皆不是。</a:t>
            </a:r>
            <a:r>
              <a:rPr lang="zh-CN"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　　　　　　　</a:t>
            </a:r>
            <a:r>
              <a:rPr lang="zh-CN"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a:t>
            </a:r>
            <a:endParaRPr lang="zh-CN"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a:lnSpc>
                <a:spcPct val="100000"/>
              </a:lnSpc>
              <a:spcAft>
                <a:spcPct val="0"/>
              </a:spcAft>
              <a:buFont typeface="Wingdings" panose="05000000000000000000" charset="0"/>
              <a:buChar char="Ø"/>
            </a:pPr>
            <a:r>
              <a:rPr lang="zh-CN"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答案</a:t>
            </a:r>
            <a:r>
              <a:rPr lang="zh-CN"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zh-CN" sz="2800" b="1">
                <a:solidFill>
                  <a:srgbClr val="C00000"/>
                </a:solidFill>
                <a:latin typeface="楷体" panose="02010609060101010101" pitchFamily="49" charset="-122"/>
                <a:ea typeface="楷体" panose="02010609060101010101" pitchFamily="49" charset="-122"/>
                <a:cs typeface="楷体" panose="02010609060101010101" pitchFamily="49" charset="-122"/>
              </a:rPr>
              <a:t>(1)“</a:t>
            </a:r>
            <a:r>
              <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rPr>
              <a:t>鳞”是鱼身体的一部分，代鱼。</a:t>
            </a:r>
            <a:endPar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endParaRPr>
          </a:p>
          <a:p>
            <a:pPr>
              <a:lnSpc>
                <a:spcPct val="100000"/>
              </a:lnSpc>
              <a:spcAft>
                <a:spcPct val="0"/>
              </a:spcAft>
              <a:buFont typeface="Wingdings" panose="05000000000000000000" charset="0"/>
              <a:buChar char="Ø"/>
            </a:pPr>
            <a:r>
              <a:rPr lang="zh-CN" altLang="zh-CN" sz="2800" b="1">
                <a:solidFill>
                  <a:srgbClr val="C00000"/>
                </a:solidFill>
                <a:latin typeface="楷体" panose="02010609060101010101" pitchFamily="49" charset="-122"/>
                <a:ea typeface="楷体" panose="02010609060101010101" pitchFamily="49" charset="-122"/>
                <a:cs typeface="楷体" panose="02010609060101010101" pitchFamily="49" charset="-122"/>
              </a:rPr>
              <a:t>(2)“</a:t>
            </a:r>
            <a:r>
              <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rPr>
              <a:t>丝竹”本指弦乐器和管乐器，这里代指乐器。</a:t>
            </a:r>
            <a:endPar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endParaRPr>
          </a:p>
          <a:p>
            <a:pPr>
              <a:lnSpc>
                <a:spcPct val="100000"/>
              </a:lnSpc>
              <a:spcAft>
                <a:spcPct val="0"/>
              </a:spcAft>
              <a:buFont typeface="Wingdings" panose="05000000000000000000" charset="0"/>
              <a:buChar char="Ø"/>
            </a:pPr>
            <a:r>
              <a:rPr lang="zh-CN" altLang="zh-CN" sz="2800" b="1">
                <a:solidFill>
                  <a:srgbClr val="C00000"/>
                </a:solidFill>
                <a:latin typeface="楷体" panose="02010609060101010101" pitchFamily="49" charset="-122"/>
                <a:ea typeface="楷体" panose="02010609060101010101" pitchFamily="49" charset="-122"/>
                <a:cs typeface="楷体" panose="02010609060101010101" pitchFamily="49" charset="-122"/>
              </a:rPr>
              <a:t>(3)</a:t>
            </a:r>
            <a:r>
              <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rPr>
              <a:t>帆是船上的工具，代船。</a:t>
            </a:r>
            <a:endPar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endParaRPr>
          </a:p>
          <a:p>
            <a:pPr eaLnBrk="1" hangingPunct="1"/>
            <a:endPar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54275" name="Rectangle 3"/>
          <p:cNvSpPr/>
          <p:nvPr/>
        </p:nvSpPr>
        <p:spPr>
          <a:xfrm>
            <a:off x="427355" y="3536950"/>
            <a:ext cx="11764645" cy="2376805"/>
          </a:xfrm>
          <a:prstGeom prst="rect">
            <a:avLst/>
          </a:prstGeom>
          <a:noFill/>
          <a:ln w="9525">
            <a:noFill/>
          </a:ln>
        </p:spPr>
        <p:txBody>
          <a:bodyPr/>
          <a:lstStyle/>
          <a:p>
            <a:pPr algn="just" defTabSz="914400">
              <a:spcBef>
                <a:spcPct val="20000"/>
              </a:spcBef>
              <a:buClr>
                <a:srgbClr val="A50021"/>
              </a:buClr>
              <a:buSzPct val="75000"/>
              <a:buFont typeface="Wingdings" panose="05000000000000000000" pitchFamily="2" charset="2"/>
              <a:buNone/>
            </a:pPr>
            <a:r>
              <a:rPr lang="zh-CN" altLang="en-US" sz="2800">
                <a:latin typeface="宋体" panose="02010600030101010101" pitchFamily="2" charset="-122"/>
                <a:ea typeface="宋体" panose="02010600030101010101" pitchFamily="2" charset="-122"/>
                <a:cs typeface="宋体" panose="02010600030101010101" pitchFamily="2" charset="-122"/>
              </a:rPr>
              <a:t>    改写下面这句话</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要求运用借代的修辞方式，字数不超过</a:t>
            </a:r>
            <a:r>
              <a:rPr lang="en-US" altLang="zh-CN" sz="2800">
                <a:latin typeface="宋体" panose="02010600030101010101" pitchFamily="2" charset="-122"/>
                <a:ea typeface="宋体" panose="02010600030101010101" pitchFamily="2" charset="-122"/>
                <a:cs typeface="宋体" panose="02010600030101010101" pitchFamily="2" charset="-122"/>
              </a:rPr>
              <a:t>8</a:t>
            </a:r>
            <a:r>
              <a:rPr lang="zh-CN" altLang="en-US" sz="2800">
                <a:latin typeface="宋体" panose="02010600030101010101" pitchFamily="2" charset="-122"/>
                <a:ea typeface="宋体" panose="02010600030101010101" pitchFamily="2" charset="-122"/>
                <a:cs typeface="宋体" panose="02010600030101010101" pitchFamily="2" charset="-122"/>
              </a:rPr>
              <a:t>个字。</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defTabSz="914400">
              <a:spcBef>
                <a:spcPct val="20000"/>
              </a:spcBef>
              <a:buClr>
                <a:srgbClr val="A50021"/>
              </a:buClr>
              <a:buSzPct val="75000"/>
              <a:buFont typeface="Wingdings" panose="05000000000000000000" pitchFamily="2" charset="2"/>
              <a:buNone/>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zh-CN" altLang="en-US" sz="2800" u="sng">
                <a:latin typeface="宋体" panose="02010600030101010101" pitchFamily="2" charset="-122"/>
                <a:ea typeface="宋体" panose="02010600030101010101" pitchFamily="2" charset="-122"/>
                <a:cs typeface="宋体" panose="02010600030101010101" pitchFamily="2" charset="-122"/>
              </a:rPr>
              <a:t> </a:t>
            </a:r>
            <a:r>
              <a:rPr lang="zh-CN" altLang="en-US" sz="2800" u="sng">
                <a:effectLst>
                  <a:outerShdw blurRad="38100" dist="38100" dir="2700000">
                    <a:srgbClr val="C0C0C0"/>
                  </a:outerShdw>
                </a:effectLst>
                <a:latin typeface="宋体" panose="02010600030101010101" pitchFamily="2" charset="-122"/>
                <a:ea typeface="宋体" panose="02010600030101010101" pitchFamily="2" charset="-122"/>
                <a:cs typeface="宋体" panose="02010600030101010101" pitchFamily="2" charset="-122"/>
              </a:rPr>
              <a:t>拿起武器来保卫祖国。</a:t>
            </a:r>
            <a:endParaRPr lang="zh-CN" altLang="en-US" sz="2800">
              <a:effectLst>
                <a:outerShdw blurRad="38100" dist="38100" dir="2700000">
                  <a:srgbClr val="C0C0C0"/>
                </a:outerShdw>
              </a:effectLst>
              <a:latin typeface="宋体" panose="02010600030101010101" pitchFamily="2" charset="-122"/>
              <a:ea typeface="宋体" panose="02010600030101010101" pitchFamily="2" charset="-122"/>
              <a:cs typeface="宋体" panose="02010600030101010101" pitchFamily="2" charset="-122"/>
            </a:endParaRPr>
          </a:p>
          <a:p>
            <a:pPr algn="just" defTabSz="914400">
              <a:spcBef>
                <a:spcPct val="20000"/>
              </a:spcBef>
              <a:buClr>
                <a:srgbClr val="A50021"/>
              </a:buClr>
              <a:buSzPct val="75000"/>
              <a:buFont typeface="Wingdings" panose="05000000000000000000" pitchFamily="2" charset="2"/>
              <a:buNone/>
            </a:pPr>
            <a:endParaRPr lang="zh-CN" altLang="en-US" sz="2800">
              <a:effectLst>
                <a:outerShdw blurRad="38100" dist="38100" dir="2700000">
                  <a:srgbClr val="C0C0C0"/>
                </a:outerShdw>
              </a:effectLst>
              <a:latin typeface="宋体" panose="02010600030101010101" pitchFamily="2" charset="-122"/>
              <a:ea typeface="宋体" panose="02010600030101010101" pitchFamily="2" charset="-122"/>
              <a:cs typeface="宋体" panose="02010600030101010101" pitchFamily="2" charset="-122"/>
            </a:endParaRPr>
          </a:p>
        </p:txBody>
      </p:sp>
      <p:sp>
        <p:nvSpPr>
          <p:cNvPr id="54274" name="Text Box 2"/>
          <p:cNvSpPr/>
          <p:nvPr/>
        </p:nvSpPr>
        <p:spPr>
          <a:xfrm>
            <a:off x="3634105" y="5033645"/>
            <a:ext cx="4899660" cy="521970"/>
          </a:xfrm>
          <a:prstGeom prst="rect">
            <a:avLst/>
          </a:prstGeom>
          <a:noFill/>
          <a:ln w="9525" cap="flat" cmpd="sng">
            <a:solidFill>
              <a:srgbClr val="990000"/>
            </a:solidFill>
            <a:prstDash val="solid"/>
            <a:miter/>
            <a:headEnd type="none" w="med" len="med"/>
            <a:tailEnd type="none" w="med" len="med"/>
          </a:ln>
          <a:extLst>
            <a:ext uri="{909E8E84-426E-40DD-AFC4-6F175D3DCCD1}">
              <a14:hiddenFill xmlns:a14="http://schemas.microsoft.com/office/drawing/2010/main">
                <a:solidFill>
                  <a:srgbClr val="CCFFFF"/>
                </a:solidFill>
              </a14:hiddenFill>
            </a:ext>
          </a:extLst>
        </p:spPr>
        <p:txBody>
          <a:bodyPr wrap="square">
            <a:spAutoFit/>
          </a:bodyPr>
          <a:lstStyle/>
          <a:p>
            <a:pPr>
              <a:spcBef>
                <a:spcPct val="50000"/>
              </a:spcBef>
            </a:pPr>
            <a:r>
              <a:rPr lang="zh-CN" altLang="en-US" sz="2800">
                <a:solidFill>
                  <a:srgbClr val="FF3300"/>
                </a:solidFill>
                <a:latin typeface="宋体" panose="02010600030101010101" pitchFamily="2" charset="-122"/>
              </a:rPr>
              <a:t>执干戈以卫社稷。 </a:t>
            </a:r>
            <a:endParaRPr lang="zh-CN" altLang="en-US" sz="2800">
              <a:solidFill>
                <a:srgbClr val="FF3300"/>
              </a:solidFill>
              <a:latin typeface="宋体" panose="02010600030101010101" pitchFamily="2" charset="-122"/>
            </a:endParaRPr>
          </a:p>
        </p:txBody>
      </p:sp>
      <p:sp>
        <p:nvSpPr>
          <p:cNvPr id="54276" name="Text Box 4"/>
          <p:cNvSpPr/>
          <p:nvPr/>
        </p:nvSpPr>
        <p:spPr>
          <a:xfrm>
            <a:off x="1617980" y="5033645"/>
            <a:ext cx="1362710" cy="521970"/>
          </a:xfrm>
          <a:prstGeom prst="rect">
            <a:avLst/>
          </a:prstGeom>
          <a:noFill/>
          <a:ln w="9525">
            <a:noFill/>
          </a:ln>
        </p:spPr>
        <p:txBody>
          <a:bodyPr wrap="square">
            <a:spAutoFit/>
          </a:bodyPr>
          <a:lstStyle/>
          <a:p>
            <a:pPr>
              <a:spcBef>
                <a:spcPct val="50000"/>
              </a:spcBef>
            </a:pPr>
            <a:r>
              <a:rPr lang="zh-CN" altLang="en-US" sz="2800" b="0">
                <a:latin typeface="宋体" panose="02010600030101010101" pitchFamily="2" charset="-122"/>
              </a:rPr>
              <a:t>改写：</a:t>
            </a:r>
            <a:endParaRPr lang="zh-CN" altLang="en-US" sz="2800" b="0">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2403">
                                            <p:txEl>
                                              <p:pRg st="4" end="4"/>
                                            </p:txEl>
                                          </p:spTgt>
                                        </p:tgtEl>
                                        <p:attrNameLst>
                                          <p:attrName>style.visibility</p:attrName>
                                        </p:attrNameLst>
                                      </p:cBhvr>
                                      <p:to>
                                        <p:strVal val="visible"/>
                                      </p:to>
                                    </p:set>
                                    <p:animEffect transition="in" filter="blinds(horizontal)">
                                      <p:cBhvr>
                                        <p:cTn id="7" dur="500" fill="hold"/>
                                        <p:tgtEl>
                                          <p:spTgt spid="102403">
                                            <p:txEl>
                                              <p:pRg st="4" end="4"/>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2403">
                                            <p:txEl>
                                              <p:pRg st="5" end="5"/>
                                            </p:txEl>
                                          </p:spTgt>
                                        </p:tgtEl>
                                        <p:attrNameLst>
                                          <p:attrName>style.visibility</p:attrName>
                                        </p:attrNameLst>
                                      </p:cBhvr>
                                      <p:to>
                                        <p:strVal val="visible"/>
                                      </p:to>
                                    </p:set>
                                    <p:animEffect transition="in" filter="blinds(horizontal)">
                                      <p:cBhvr>
                                        <p:cTn id="10" dur="500" fill="hold"/>
                                        <p:tgtEl>
                                          <p:spTgt spid="102403">
                                            <p:txEl>
                                              <p:pRg st="5" end="5"/>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02403">
                                            <p:txEl>
                                              <p:pRg st="6" end="6"/>
                                            </p:txEl>
                                          </p:spTgt>
                                        </p:tgtEl>
                                        <p:attrNameLst>
                                          <p:attrName>style.visibility</p:attrName>
                                        </p:attrNameLst>
                                      </p:cBhvr>
                                      <p:to>
                                        <p:strVal val="visible"/>
                                      </p:to>
                                    </p:set>
                                    <p:animEffect transition="in" filter="blinds(horizontal)">
                                      <p:cBhvr>
                                        <p:cTn id="13" dur="500" fill="hold"/>
                                        <p:tgtEl>
                                          <p:spTgt spid="102403">
                                            <p:txEl>
                                              <p:pRg st="6" end="6"/>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4275"/>
                                        </p:tgtEl>
                                        <p:attrNameLst>
                                          <p:attrName>style.visibility</p:attrName>
                                        </p:attrNameLst>
                                      </p:cBhvr>
                                      <p:to>
                                        <p:strVal val="visible"/>
                                      </p:to>
                                    </p:set>
                                    <p:anim calcmode="lin" valueType="num">
                                      <p:cBhvr additive="base">
                                        <p:cTn id="18" dur="500" fill="hold"/>
                                        <p:tgtEl>
                                          <p:spTgt spid="54275"/>
                                        </p:tgtEl>
                                        <p:attrNameLst>
                                          <p:attrName>ppt_x</p:attrName>
                                        </p:attrNameLst>
                                      </p:cBhvr>
                                      <p:tavLst>
                                        <p:tav tm="0">
                                          <p:val>
                                            <p:strVal val="#ppt_x"/>
                                          </p:val>
                                        </p:tav>
                                        <p:tav tm="100000">
                                          <p:val>
                                            <p:strVal val="#ppt_x"/>
                                          </p:val>
                                        </p:tav>
                                      </p:tavLst>
                                    </p:anim>
                                    <p:anim calcmode="lin" valueType="num">
                                      <p:cBhvr additive="base">
                                        <p:cTn id="19" dur="500" fill="hold"/>
                                        <p:tgtEl>
                                          <p:spTgt spid="54275"/>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1" nodeType="clickEffect">
                                  <p:stCondLst>
                                    <p:cond delay="0"/>
                                  </p:stCondLst>
                                  <p:childTnLst>
                                    <p:set>
                                      <p:cBhvr>
                                        <p:cTn id="23" dur="1" fill="hold">
                                          <p:stCondLst>
                                            <p:cond delay="0"/>
                                          </p:stCondLst>
                                        </p:cTn>
                                        <p:tgtEl>
                                          <p:spTgt spid="54274"/>
                                        </p:tgtEl>
                                        <p:attrNameLst>
                                          <p:attrName>style.visibility</p:attrName>
                                        </p:attrNameLst>
                                      </p:cBhvr>
                                      <p:to>
                                        <p:strVal val="visible"/>
                                      </p:to>
                                    </p:set>
                                    <p:anim calcmode="lin" valueType="num">
                                      <p:cBhvr additive="base">
                                        <p:cTn id="24" dur="500" fill="hold"/>
                                        <p:tgtEl>
                                          <p:spTgt spid="54274"/>
                                        </p:tgtEl>
                                        <p:attrNameLst>
                                          <p:attrName>ppt_x</p:attrName>
                                        </p:attrNameLst>
                                      </p:cBhvr>
                                      <p:tavLst>
                                        <p:tav tm="0">
                                          <p:val>
                                            <p:strVal val="#ppt_x"/>
                                          </p:val>
                                        </p:tav>
                                        <p:tav tm="100000">
                                          <p:val>
                                            <p:strVal val="#ppt_x"/>
                                          </p:val>
                                        </p:tav>
                                      </p:tavLst>
                                    </p:anim>
                                    <p:anim calcmode="lin" valueType="num">
                                      <p:cBhvr additive="base">
                                        <p:cTn id="25" dur="500" fill="hold"/>
                                        <p:tgtEl>
                                          <p:spTgt spid="54274"/>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54276"/>
                                        </p:tgtEl>
                                        <p:attrNameLst>
                                          <p:attrName>style.visibility</p:attrName>
                                        </p:attrNameLst>
                                      </p:cBhvr>
                                      <p:to>
                                        <p:strVal val="visible"/>
                                      </p:to>
                                    </p:set>
                                    <p:anim calcmode="lin" valueType="num">
                                      <p:cBhvr additive="base">
                                        <p:cTn id="28" dur="500" fill="hold"/>
                                        <p:tgtEl>
                                          <p:spTgt spid="54276"/>
                                        </p:tgtEl>
                                        <p:attrNameLst>
                                          <p:attrName>ppt_x</p:attrName>
                                        </p:attrNameLst>
                                      </p:cBhvr>
                                      <p:tavLst>
                                        <p:tav tm="0">
                                          <p:val>
                                            <p:strVal val="#ppt_x"/>
                                          </p:val>
                                        </p:tav>
                                        <p:tav tm="100000">
                                          <p:val>
                                            <p:strVal val="#ppt_x"/>
                                          </p:val>
                                        </p:tav>
                                      </p:tavLst>
                                    </p:anim>
                                    <p:anim calcmode="lin" valueType="num">
                                      <p:cBhvr additive="base">
                                        <p:cTn id="29" dur="500" fill="hold"/>
                                        <p:tgtEl>
                                          <p:spTgt spid="542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4" grpId="1"/>
      <p:bldP spid="54276" grpId="0"/>
      <p:bldP spid="54275"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450" name="内容占位符 2"/>
          <p:cNvSpPr>
            <a:spLocks noGrp="1"/>
          </p:cNvSpPr>
          <p:nvPr>
            <p:ph idx="1"/>
          </p:nvPr>
        </p:nvSpPr>
        <p:spPr>
          <a:xfrm>
            <a:off x="-635" y="300355"/>
            <a:ext cx="12108815" cy="6184900"/>
          </a:xfrm>
        </p:spPr>
        <p:txBody>
          <a:bodyPr wrap="square" lIns="91440" tIns="45720" rIns="91440" bIns="45720" anchor="t" anchorCtr="0">
            <a:noAutofit/>
          </a:bodyPr>
          <a:lstStyle/>
          <a:p>
            <a:pPr>
              <a:lnSpc>
                <a:spcPct val="110000"/>
              </a:lnSpc>
              <a:spcAft>
                <a:spcPct val="0"/>
              </a:spcAft>
              <a:buFont typeface="Wingdings" panose="05000000000000000000" charset="0"/>
              <a:buChar char="Ø"/>
            </a:pPr>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(2019·</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南京高三模拟</a:t>
            </a:r>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下列诗句中，没有使用借代手法的一项是</a:t>
            </a:r>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　　</a:t>
            </a:r>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a:t>
            </a:r>
            <a:endPar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a:lnSpc>
                <a:spcPct val="110000"/>
              </a:lnSpc>
              <a:spcAft>
                <a:spcPct val="0"/>
              </a:spcAft>
              <a:buFont typeface="Wingdings" panose="05000000000000000000" charset="0"/>
              <a:buChar char="Ø"/>
            </a:pPr>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A</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．朱门酒肉臭，路有冻死骨。</a:t>
            </a:r>
            <a:endPar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a:lnSpc>
                <a:spcPct val="110000"/>
              </a:lnSpc>
              <a:spcAft>
                <a:spcPct val="0"/>
              </a:spcAft>
              <a:buFont typeface="Wingdings" panose="05000000000000000000" charset="0"/>
              <a:buChar char="Ø"/>
            </a:pPr>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B</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．雕阑玉砌应犹在，只是朱颜改。</a:t>
            </a:r>
            <a:endPar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a:lnSpc>
                <a:spcPct val="110000"/>
              </a:lnSpc>
              <a:spcAft>
                <a:spcPct val="0"/>
              </a:spcAft>
              <a:buFont typeface="Wingdings" panose="05000000000000000000" charset="0"/>
              <a:buChar char="Ø"/>
            </a:pPr>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C</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．牙璋辞凤阙，铁骑绕龙城。</a:t>
            </a:r>
            <a:endPar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a:lnSpc>
                <a:spcPct val="110000"/>
              </a:lnSpc>
              <a:spcAft>
                <a:spcPct val="0"/>
              </a:spcAft>
              <a:buFont typeface="Wingdings" panose="05000000000000000000" charset="0"/>
              <a:buChar char="Ø"/>
            </a:pPr>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D</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．会当凌绝顶，一览众山小。</a:t>
            </a:r>
            <a:endPar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a:lnSpc>
                <a:spcPct val="110000"/>
              </a:lnSpc>
              <a:spcAft>
                <a:spcPct val="0"/>
              </a:spcAft>
              <a:buFont typeface="Wingdings" panose="05000000000000000000" charset="0"/>
              <a:buChar char="Ø"/>
            </a:pPr>
            <a:r>
              <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rPr>
              <a:t>解析：选</a:t>
            </a:r>
            <a:r>
              <a:rPr lang="en-US" altLang="zh-CN" sz="2800" b="1">
                <a:solidFill>
                  <a:srgbClr val="C00000"/>
                </a:solidFill>
                <a:latin typeface="楷体" panose="02010609060101010101" pitchFamily="49" charset="-122"/>
                <a:ea typeface="楷体" panose="02010609060101010101" pitchFamily="49" charset="-122"/>
                <a:cs typeface="楷体" panose="02010609060101010101" pitchFamily="49" charset="-122"/>
              </a:rPr>
              <a:t>D</a:t>
            </a:r>
            <a:r>
              <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rPr>
              <a:t>。</a:t>
            </a:r>
            <a:r>
              <a:rPr lang="en-US" altLang="zh-CN" sz="2800" b="1">
                <a:solidFill>
                  <a:srgbClr val="C00000"/>
                </a:solidFill>
                <a:latin typeface="楷体" panose="02010609060101010101" pitchFamily="49" charset="-122"/>
                <a:ea typeface="楷体" panose="02010609060101010101" pitchFamily="49" charset="-122"/>
                <a:cs typeface="楷体" panose="02010609060101010101" pitchFamily="49" charset="-122"/>
              </a:rPr>
              <a:t>A</a:t>
            </a:r>
            <a:r>
              <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rPr>
              <a:t>项，“朱门”指红色的门，古代王侯贵族的住宅大门漆成红色以示尊贵，古以“朱门”为贵族邸第的代称，这里代指富贵人家。</a:t>
            </a:r>
            <a:r>
              <a:rPr lang="en-US" altLang="zh-CN" sz="2800" b="1">
                <a:solidFill>
                  <a:srgbClr val="C00000"/>
                </a:solidFill>
                <a:latin typeface="楷体" panose="02010609060101010101" pitchFamily="49" charset="-122"/>
                <a:ea typeface="楷体" panose="02010609060101010101" pitchFamily="49" charset="-122"/>
                <a:cs typeface="楷体" panose="02010609060101010101" pitchFamily="49" charset="-122"/>
              </a:rPr>
              <a:t>B</a:t>
            </a:r>
            <a:r>
              <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rPr>
              <a:t>项，“雕阑玉砌”指雕花栏杆和玉石台阶，这里代指故国的宫殿。</a:t>
            </a:r>
            <a:endPar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endParaRPr>
          </a:p>
          <a:p>
            <a:pPr>
              <a:lnSpc>
                <a:spcPct val="110000"/>
              </a:lnSpc>
              <a:spcAft>
                <a:spcPct val="0"/>
              </a:spcAft>
              <a:buFont typeface="Wingdings" panose="05000000000000000000" charset="0"/>
              <a:buChar char="Ø"/>
            </a:pPr>
            <a:r>
              <a:rPr lang="en-US" altLang="zh-CN" sz="2800" b="1">
                <a:solidFill>
                  <a:srgbClr val="C00000"/>
                </a:solidFill>
                <a:latin typeface="楷体" panose="02010609060101010101" pitchFamily="49" charset="-122"/>
                <a:ea typeface="楷体" panose="02010609060101010101" pitchFamily="49" charset="-122"/>
                <a:cs typeface="楷体" panose="02010609060101010101" pitchFamily="49" charset="-122"/>
              </a:rPr>
              <a:t>C</a:t>
            </a:r>
            <a:r>
              <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rPr>
              <a:t>项，“牙璋”是古代发兵用的符信，这里代指将帅，“凤阙”代指长安。</a:t>
            </a:r>
            <a:endPar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endParaRPr>
          </a:p>
          <a:p>
            <a:pPr>
              <a:lnSpc>
                <a:spcPct val="110000"/>
              </a:lnSpc>
              <a:spcAft>
                <a:spcPct val="0"/>
              </a:spcAft>
              <a:buFont typeface="Wingdings" panose="05000000000000000000" charset="0"/>
              <a:buChar char="Ø"/>
            </a:pPr>
            <a:r>
              <a:rPr lang="en-US" altLang="zh-CN" sz="2800" b="1">
                <a:solidFill>
                  <a:srgbClr val="C00000"/>
                </a:solidFill>
                <a:latin typeface="楷体" panose="02010609060101010101" pitchFamily="49" charset="-122"/>
                <a:ea typeface="楷体" panose="02010609060101010101" pitchFamily="49" charset="-122"/>
                <a:cs typeface="楷体" panose="02010609060101010101" pitchFamily="49" charset="-122"/>
              </a:rPr>
              <a:t>D</a:t>
            </a:r>
            <a:r>
              <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rPr>
              <a:t>项，没有运用修辞手法。</a:t>
            </a:r>
            <a:endParaRPr lang="zh-CN" altLang="en-US" sz="2800" b="1">
              <a:solidFill>
                <a:srgbClr val="C00000"/>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450">
                                            <p:txEl>
                                              <p:charRg st="100" end="239"/>
                                            </p:txEl>
                                          </p:spTgt>
                                        </p:tgtEl>
                                        <p:attrNameLst>
                                          <p:attrName>style.visibility</p:attrName>
                                        </p:attrNameLst>
                                      </p:cBhvr>
                                      <p:to>
                                        <p:strVal val="visible"/>
                                      </p:to>
                                    </p:set>
                                    <p:anim calcmode="lin" valueType="num">
                                      <p:cBhvr additive="base">
                                        <p:cTn id="7" dur="500" fill="hold"/>
                                        <p:tgtEl>
                                          <p:spTgt spid="104450">
                                            <p:txEl>
                                              <p:charRg st="100" end="239"/>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4450">
                                            <p:txEl>
                                              <p:charRg st="100" end="239"/>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4450">
                                            <p:txEl>
                                              <p:charRg st="6" end="6"/>
                                            </p:txEl>
                                          </p:spTgt>
                                        </p:tgtEl>
                                        <p:attrNameLst>
                                          <p:attrName>style.visibility</p:attrName>
                                        </p:attrNameLst>
                                      </p:cBhvr>
                                      <p:to>
                                        <p:strVal val="visible"/>
                                      </p:to>
                                    </p:set>
                                    <p:anim calcmode="lin" valueType="num">
                                      <p:cBhvr additive="base">
                                        <p:cTn id="13" dur="500" fill="hold"/>
                                        <p:tgtEl>
                                          <p:spTgt spid="104450">
                                            <p:txEl>
                                              <p:charRg st="6" end="6"/>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4450">
                                            <p:txEl>
                                              <p:charRg st="6" end="6"/>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4450">
                                            <p:txEl>
                                              <p:charRg st="7" end="7"/>
                                            </p:txEl>
                                          </p:spTgt>
                                        </p:tgtEl>
                                        <p:attrNameLst>
                                          <p:attrName>style.visibility</p:attrName>
                                        </p:attrNameLst>
                                      </p:cBhvr>
                                      <p:to>
                                        <p:strVal val="visible"/>
                                      </p:to>
                                    </p:set>
                                    <p:anim calcmode="lin" valueType="num">
                                      <p:cBhvr additive="base">
                                        <p:cTn id="19" dur="500" fill="hold"/>
                                        <p:tgtEl>
                                          <p:spTgt spid="104450">
                                            <p:txEl>
                                              <p:charRg st="7" end="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4450">
                                            <p:txEl>
                                              <p:char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0" grpId="0" uiExpand="1" build="p"/>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450" name="内容占位符 2"/>
          <p:cNvSpPr>
            <a:spLocks noGrp="1"/>
          </p:cNvSpPr>
          <p:nvPr>
            <p:ph idx="1"/>
          </p:nvPr>
        </p:nvSpPr>
        <p:spPr>
          <a:xfrm>
            <a:off x="-635" y="300355"/>
            <a:ext cx="12108815" cy="6184900"/>
          </a:xfrm>
        </p:spPr>
        <p:txBody>
          <a:bodyPr wrap="square" lIns="91440" tIns="45720" rIns="91440" bIns="45720" anchor="t" anchorCtr="0">
            <a:noAutofit/>
          </a:bodyPr>
          <a:lstStyle/>
          <a:p>
            <a:pPr>
              <a:lnSpc>
                <a:spcPct val="110000"/>
              </a:lnSpc>
              <a:spcAft>
                <a:spcPct val="0"/>
              </a:spcAft>
              <a:buFont typeface="Wingdings" panose="05000000000000000000" charset="0"/>
              <a:buChar char="Ø"/>
            </a:pPr>
            <a:r>
              <a:rPr sz="4000" b="1">
                <a:solidFill>
                  <a:schemeClr val="tx1"/>
                </a:solidFill>
                <a:latin typeface="楷体" panose="02010609060101010101" pitchFamily="49" charset="-122"/>
                <a:ea typeface="楷体" panose="02010609060101010101" pitchFamily="49" charset="-122"/>
                <a:cs typeface="楷体" panose="02010609060101010101" pitchFamily="49" charset="-122"/>
              </a:rPr>
              <a:t>4.下列各句中,用了借代手法的一项是(   )</a:t>
            </a:r>
            <a:endParaRPr sz="40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a:lnSpc>
                <a:spcPct val="110000"/>
              </a:lnSpc>
              <a:spcAft>
                <a:spcPct val="0"/>
              </a:spcAft>
              <a:buFont typeface="Wingdings" panose="05000000000000000000" charset="0"/>
              <a:buChar char="Ø"/>
            </a:pPr>
            <a:r>
              <a:rPr sz="4000" b="1">
                <a:solidFill>
                  <a:schemeClr val="tx1"/>
                </a:solidFill>
                <a:latin typeface="楷体" panose="02010609060101010101" pitchFamily="49" charset="-122"/>
                <a:ea typeface="楷体" panose="02010609060101010101" pitchFamily="49" charset="-122"/>
                <a:cs typeface="楷体" panose="02010609060101010101" pitchFamily="49" charset="-122"/>
              </a:rPr>
              <a:t>A.市列珠玑,户盈罗绮,竞豪奢。</a:t>
            </a:r>
            <a:endParaRPr sz="40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a:lnSpc>
                <a:spcPct val="110000"/>
              </a:lnSpc>
              <a:spcAft>
                <a:spcPct val="0"/>
              </a:spcAft>
              <a:buFont typeface="Wingdings" panose="05000000000000000000" charset="0"/>
              <a:buChar char="Ø"/>
            </a:pPr>
            <a:r>
              <a:rPr sz="4000" b="1">
                <a:solidFill>
                  <a:schemeClr val="tx1"/>
                </a:solidFill>
                <a:latin typeface="楷体" panose="02010609060101010101" pitchFamily="49" charset="-122"/>
                <a:ea typeface="楷体" panose="02010609060101010101" pitchFamily="49" charset="-122"/>
                <a:cs typeface="楷体" panose="02010609060101010101" pitchFamily="49" charset="-122"/>
              </a:rPr>
              <a:t>B.寒蝉凄切,对长亭晚。</a:t>
            </a:r>
            <a:endParaRPr sz="40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a:lnSpc>
                <a:spcPct val="110000"/>
              </a:lnSpc>
              <a:spcAft>
                <a:spcPct val="0"/>
              </a:spcAft>
              <a:buFont typeface="Wingdings" panose="05000000000000000000" charset="0"/>
              <a:buChar char="Ø"/>
            </a:pPr>
            <a:r>
              <a:rPr sz="4000" b="1">
                <a:solidFill>
                  <a:schemeClr val="tx1"/>
                </a:solidFill>
                <a:latin typeface="楷体" panose="02010609060101010101" pitchFamily="49" charset="-122"/>
                <a:ea typeface="楷体" panose="02010609060101010101" pitchFamily="49" charset="-122"/>
                <a:cs typeface="楷体" panose="02010609060101010101" pitchFamily="49" charset="-122"/>
              </a:rPr>
              <a:t>C.舞榭歌台,风流总被雨打风吹去	</a:t>
            </a:r>
            <a:endParaRPr sz="40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a:lnSpc>
                <a:spcPct val="110000"/>
              </a:lnSpc>
              <a:spcAft>
                <a:spcPct val="0"/>
              </a:spcAft>
              <a:buFont typeface="Wingdings" panose="05000000000000000000" charset="0"/>
              <a:buChar char="Ø"/>
            </a:pPr>
            <a:r>
              <a:rPr sz="4000" b="1">
                <a:solidFill>
                  <a:schemeClr val="tx1"/>
                </a:solidFill>
                <a:latin typeface="楷体" panose="02010609060101010101" pitchFamily="49" charset="-122"/>
                <a:ea typeface="楷体" panose="02010609060101010101" pitchFamily="49" charset="-122"/>
                <a:cs typeface="楷体" panose="02010609060101010101" pitchFamily="49" charset="-122"/>
              </a:rPr>
              <a:t>D.谈笑间,樯橹灰飞烟灭。</a:t>
            </a:r>
            <a:endParaRPr sz="40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a:lnSpc>
                <a:spcPct val="110000"/>
              </a:lnSpc>
              <a:spcAft>
                <a:spcPct val="0"/>
              </a:spcAft>
              <a:buFont typeface="Wingdings" panose="05000000000000000000" charset="0"/>
              <a:buChar char="Ø"/>
            </a:pPr>
            <a:r>
              <a:rPr sz="4000" b="1">
                <a:solidFill>
                  <a:srgbClr val="C00000"/>
                </a:solidFill>
                <a:latin typeface="楷体" panose="02010609060101010101" pitchFamily="49" charset="-122"/>
                <a:ea typeface="楷体" panose="02010609060101010101" pitchFamily="49" charset="-122"/>
                <a:cs typeface="楷体" panose="02010609060101010101" pitchFamily="49" charset="-122"/>
              </a:rPr>
              <a:t>.答案：D</a:t>
            </a:r>
            <a:endParaRPr sz="4000" b="1">
              <a:solidFill>
                <a:srgbClr val="C00000"/>
              </a:solidFill>
              <a:latin typeface="楷体" panose="02010609060101010101" pitchFamily="49" charset="-122"/>
              <a:ea typeface="楷体" panose="02010609060101010101" pitchFamily="49" charset="-122"/>
              <a:cs typeface="楷体" panose="02010609060101010101" pitchFamily="49" charset="-122"/>
            </a:endParaRPr>
          </a:p>
          <a:p>
            <a:pPr>
              <a:lnSpc>
                <a:spcPct val="110000"/>
              </a:lnSpc>
              <a:spcAft>
                <a:spcPct val="0"/>
              </a:spcAft>
              <a:buFont typeface="Wingdings" panose="05000000000000000000" charset="0"/>
              <a:buChar char="Ø"/>
            </a:pPr>
            <a:r>
              <a:rPr sz="4000" b="1">
                <a:solidFill>
                  <a:srgbClr val="C00000"/>
                </a:solidFill>
                <a:latin typeface="楷体" panose="02010609060101010101" pitchFamily="49" charset="-122"/>
                <a:ea typeface="楷体" panose="02010609060101010101" pitchFamily="49" charset="-122"/>
                <a:cs typeface="楷体" panose="02010609060101010101" pitchFamily="49" charset="-122"/>
              </a:rPr>
              <a:t>解析：D项,“樯橹”代指曹操的水军。故本题选D项。</a:t>
            </a:r>
            <a:endParaRPr sz="4000" b="1">
              <a:solidFill>
                <a:srgbClr val="C00000"/>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04450">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445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22" name="Rectangle 2"/>
          <p:cNvSpPr>
            <a:spLocks noGrp="1"/>
          </p:cNvSpPr>
          <p:nvPr>
            <p:ph type="title"/>
          </p:nvPr>
        </p:nvSpPr>
        <p:spPr>
          <a:xfrm>
            <a:off x="5643880" y="152400"/>
            <a:ext cx="2726690" cy="533400"/>
          </a:xfrm>
        </p:spPr>
        <p:txBody>
          <a:bodyPr vert="horz" wrap="square" lIns="91440" tIns="45720" rIns="91440" bIns="45720" anchor="ctr" anchorCtr="0">
            <a:normAutofit fontScale="90000"/>
          </a:bodyPr>
          <a:lstStyle/>
          <a:p>
            <a:pPr algn="l" eaLnBrk="1" hangingPunct="1"/>
            <a:r>
              <a:rPr lang="zh-CN" altLang="en-US"/>
              <a:t>二、比拟</a:t>
            </a:r>
            <a:endParaRPr lang="zh-CN" altLang="en-US"/>
          </a:p>
        </p:txBody>
      </p:sp>
      <p:sp>
        <p:nvSpPr>
          <p:cNvPr id="3" name="Rectangle 3"/>
          <p:cNvSpPr txBox="1">
            <a:spLocks noChangeArrowheads="1"/>
          </p:cNvSpPr>
          <p:nvPr/>
        </p:nvSpPr>
        <p:spPr>
          <a:xfrm>
            <a:off x="1282065" y="2525713"/>
            <a:ext cx="1752600" cy="457200"/>
          </a:xfrm>
          <a:prstGeom prst="rect">
            <a:avLst/>
          </a:prstGeom>
          <a:gradFill rotWithShape="0">
            <a:gsLst>
              <a:gs pos="0">
                <a:srgbClr val="5E9EFF"/>
              </a:gs>
              <a:gs pos="39999">
                <a:srgbClr val="85C2FF"/>
              </a:gs>
              <a:gs pos="70000">
                <a:srgbClr val="C4D6EB"/>
              </a:gs>
              <a:gs pos="100000">
                <a:srgbClr val="FFEBFA"/>
              </a:gs>
            </a:gsLst>
            <a:lin ang="5400000" scaled="1"/>
          </a:gradFill>
        </p:spPr>
        <p:txBody>
          <a:bodyPr/>
          <a:lstStyle/>
          <a:p>
            <a:pPr marR="0" defTabSz="914400">
              <a:lnSpc>
                <a:spcPct val="90000"/>
              </a:lnSpc>
              <a:spcBef>
                <a:spcPct val="20000"/>
              </a:spcBef>
              <a:buClrTx/>
              <a:buSzTx/>
              <a:buFont typeface="Arial" panose="020b0604020202020204" pitchFamily="34" charset="0"/>
              <a:buChar char="•"/>
              <a:defRPr/>
            </a:pPr>
            <a:r>
              <a:rPr kumimoji="0" lang="en-US" altLang="zh-CN" sz="3200" kern="0" cap="none" spc="0" normalizeH="0" baseline="0" noProof="0">
                <a:latin typeface="华文中宋" pitchFamily="2" charset="-122"/>
                <a:ea typeface="+mn-ea"/>
                <a:cs typeface="+mn-cs"/>
                <a:sym typeface="Calibri" panose="020f0502020204030204" charset="0"/>
              </a:rPr>
              <a:t>1.</a:t>
            </a:r>
            <a:r>
              <a:rPr kumimoji="0" lang="zh-CN" altLang="en-US" sz="3200" kern="0" cap="none" spc="0" normalizeH="0" baseline="0" noProof="0">
                <a:latin typeface="华文中宋" pitchFamily="2" charset="-122"/>
                <a:ea typeface="+mn-ea"/>
                <a:cs typeface="+mn-cs"/>
                <a:sym typeface="Calibri" panose="020f0502020204030204" charset="0"/>
              </a:rPr>
              <a:t>拟人</a:t>
            </a:r>
            <a:endParaRPr kumimoji="0" lang="zh-CN" altLang="en-US" sz="3200" kern="0" cap="none" spc="0" normalizeH="0" baseline="0" noProof="0">
              <a:latin typeface="华文中宋" pitchFamily="2" charset="-122"/>
              <a:ea typeface="+mn-ea"/>
              <a:cs typeface="+mn-cs"/>
              <a:sym typeface="Calibri" panose="020f0502020204030204" charset="0"/>
            </a:endParaRPr>
          </a:p>
        </p:txBody>
      </p:sp>
      <p:sp>
        <p:nvSpPr>
          <p:cNvPr id="4" name="Rectangle 4"/>
          <p:cNvSpPr/>
          <p:nvPr/>
        </p:nvSpPr>
        <p:spPr>
          <a:xfrm>
            <a:off x="462915" y="865505"/>
            <a:ext cx="11266170" cy="865505"/>
          </a:xfrm>
          <a:prstGeom prst="rect">
            <a:avLst/>
          </a:prstGeom>
          <a:noFill/>
          <a:ln w="9525">
            <a:noFill/>
          </a:ln>
        </p:spPr>
        <p:txBody>
          <a:bodyPr wrap="square">
            <a:spAutoFit/>
          </a:bodyPr>
          <a:lstStyle/>
          <a:p>
            <a:pPr>
              <a:lnSpc>
                <a:spcPct val="90000"/>
              </a:lnSpc>
              <a:spcBef>
                <a:spcPct val="20000"/>
              </a:spcBef>
              <a:buSzPct val="80000"/>
            </a:pPr>
            <a:r>
              <a:rPr lang="zh-CN" altLang="en-US" sz="2800">
                <a:solidFill>
                  <a:srgbClr val="000066"/>
                </a:solidFill>
                <a:latin typeface="Arial" panose="020b0604020202020204" pitchFamily="34" charset="0"/>
                <a:ea typeface="华文中宋" pitchFamily="2" charset="-122"/>
              </a:rPr>
              <a:t>根据想象</a:t>
            </a:r>
            <a:r>
              <a:rPr lang="zh-CN" altLang="en-US" sz="2800">
                <a:solidFill>
                  <a:srgbClr val="FF0000"/>
                </a:solidFill>
                <a:latin typeface="Arial" panose="020b0604020202020204" pitchFamily="34" charset="0"/>
                <a:ea typeface="华文中宋" pitchFamily="2" charset="-122"/>
              </a:rPr>
              <a:t>把物当作人写</a:t>
            </a:r>
            <a:r>
              <a:rPr lang="zh-CN" altLang="en-US" sz="2800">
                <a:solidFill>
                  <a:srgbClr val="000066"/>
                </a:solidFill>
                <a:latin typeface="Arial" panose="020b0604020202020204" pitchFamily="34" charset="0"/>
                <a:ea typeface="华文中宋" pitchFamily="2" charset="-122"/>
              </a:rPr>
              <a:t>或</a:t>
            </a:r>
            <a:r>
              <a:rPr lang="zh-CN" altLang="en-US" sz="2800">
                <a:solidFill>
                  <a:srgbClr val="FF0000"/>
                </a:solidFill>
                <a:latin typeface="Arial" panose="020b0604020202020204" pitchFamily="34" charset="0"/>
                <a:ea typeface="华文中宋" pitchFamily="2" charset="-122"/>
              </a:rPr>
              <a:t>把人当作物写</a:t>
            </a:r>
            <a:r>
              <a:rPr lang="zh-CN" altLang="en-US" sz="2800">
                <a:solidFill>
                  <a:srgbClr val="000066"/>
                </a:solidFill>
                <a:latin typeface="Arial" panose="020b0604020202020204" pitchFamily="34" charset="0"/>
                <a:ea typeface="华文中宋" pitchFamily="2" charset="-122"/>
              </a:rPr>
              <a:t>，或</a:t>
            </a:r>
            <a:r>
              <a:rPr lang="zh-CN" altLang="en-US" sz="2800">
                <a:solidFill>
                  <a:srgbClr val="FF0000"/>
                </a:solidFill>
                <a:latin typeface="Arial" panose="020b0604020202020204" pitchFamily="34" charset="0"/>
                <a:ea typeface="华文中宋" pitchFamily="2" charset="-122"/>
              </a:rPr>
              <a:t>把甲物当作乙物来写</a:t>
            </a:r>
            <a:r>
              <a:rPr lang="zh-CN" altLang="en-US" sz="2800">
                <a:solidFill>
                  <a:srgbClr val="000066"/>
                </a:solidFill>
                <a:latin typeface="Arial" panose="020b0604020202020204" pitchFamily="34" charset="0"/>
                <a:ea typeface="华文中宋" pitchFamily="2" charset="-122"/>
              </a:rPr>
              <a:t>，这种辞格叫比拟。</a:t>
            </a:r>
            <a:endParaRPr lang="zh-CN" altLang="en-US" sz="2800">
              <a:solidFill>
                <a:srgbClr val="000066"/>
              </a:solidFill>
              <a:latin typeface="Arial" panose="020b0604020202020204" pitchFamily="34" charset="0"/>
              <a:ea typeface="华文中宋" pitchFamily="2" charset="-122"/>
            </a:endParaRPr>
          </a:p>
        </p:txBody>
      </p:sp>
      <p:sp>
        <p:nvSpPr>
          <p:cNvPr id="5" name="Rectangle 5"/>
          <p:cNvSpPr/>
          <p:nvPr/>
        </p:nvSpPr>
        <p:spPr>
          <a:xfrm>
            <a:off x="107950" y="3724275"/>
            <a:ext cx="11837035" cy="3107690"/>
          </a:xfrm>
          <a:prstGeom prst="rect">
            <a:avLst/>
          </a:prstGeom>
          <a:noFill/>
          <a:ln w="9525">
            <a:noFill/>
          </a:ln>
        </p:spPr>
        <p:txBody>
          <a:bodyPr wrap="square">
            <a:spAutoFit/>
          </a:bodyPr>
          <a:lstStyle/>
          <a:p>
            <a:pPr marL="287655" indent="0" fontAlgn="auto">
              <a:lnSpc>
                <a:spcPct val="100000"/>
              </a:lnSpc>
              <a:buClr>
                <a:srgbClr val="660066"/>
              </a:buClr>
              <a:buSzPct val="80000"/>
              <a:buFont typeface="Wingdings" panose="05000000000000000000" charset="0"/>
              <a:buChar char="Ø"/>
            </a:pP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波浪一边</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唱歌</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，一边冲向高空，去</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迎接</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那雷声。高尔基</a:t>
            </a:r>
            <a:r>
              <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海燕</a:t>
            </a:r>
            <a:r>
              <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rPr>
              <a:t>》</a:t>
            </a:r>
            <a:endPar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endParaRPr>
          </a:p>
          <a:p>
            <a:pPr marL="287655" indent="0" fontAlgn="auto">
              <a:lnSpc>
                <a:spcPct val="100000"/>
              </a:lnSpc>
              <a:buClr>
                <a:srgbClr val="660066"/>
              </a:buClr>
              <a:buSzPct val="80000"/>
              <a:buFont typeface="Wingdings" panose="05000000000000000000" charset="0"/>
              <a:buChar char="Ø"/>
            </a:pPr>
            <a:r>
              <a:rPr lang="zh-CN" altLang="en-US" sz="2800" b="1">
                <a:solidFill>
                  <a:srgbClr val="000000"/>
                </a:solidFill>
                <a:latin typeface="楷体" panose="02010609060101010101" pitchFamily="49" charset="-122"/>
                <a:ea typeface="楷体" panose="02010609060101010101" pitchFamily="49" charset="-122"/>
                <a:cs typeface="楷体" panose="02010609060101010101" pitchFamily="49" charset="-122"/>
              </a:rPr>
              <a:t>鸟儿将巢安在繁花嫩叶当中，高兴起来，</a:t>
            </a:r>
            <a:r>
              <a:rPr lang="zh-CN" altLang="en-US" sz="2800" b="1">
                <a:solidFill>
                  <a:srgbClr val="FF00FF"/>
                </a:solidFill>
                <a:latin typeface="楷体" panose="02010609060101010101" pitchFamily="49" charset="-122"/>
                <a:ea typeface="楷体" panose="02010609060101010101" pitchFamily="49" charset="-122"/>
                <a:cs typeface="楷体" panose="02010609060101010101" pitchFamily="49" charset="-122"/>
              </a:rPr>
              <a:t>呼朋引伴</a:t>
            </a:r>
            <a:r>
              <a:rPr lang="zh-CN" altLang="en-US" sz="2800" b="1">
                <a:solidFill>
                  <a:srgbClr val="000000"/>
                </a:solidFill>
                <a:latin typeface="楷体" panose="02010609060101010101" pitchFamily="49" charset="-122"/>
                <a:ea typeface="楷体" panose="02010609060101010101" pitchFamily="49" charset="-122"/>
                <a:cs typeface="楷体" panose="02010609060101010101" pitchFamily="49" charset="-122"/>
              </a:rPr>
              <a:t>地卖弄喉咙，</a:t>
            </a:r>
            <a:r>
              <a:rPr lang="zh-CN" altLang="en-US" sz="2800" b="1">
                <a:solidFill>
                  <a:srgbClr val="FF00FF"/>
                </a:solidFill>
                <a:latin typeface="楷体" panose="02010609060101010101" pitchFamily="49" charset="-122"/>
                <a:ea typeface="楷体" panose="02010609060101010101" pitchFamily="49" charset="-122"/>
                <a:cs typeface="楷体" panose="02010609060101010101" pitchFamily="49" charset="-122"/>
              </a:rPr>
              <a:t>唱出</a:t>
            </a:r>
            <a:r>
              <a:rPr lang="zh-CN" altLang="en-US" sz="2800" b="1">
                <a:solidFill>
                  <a:srgbClr val="000000"/>
                </a:solidFill>
                <a:latin typeface="楷体" panose="02010609060101010101" pitchFamily="49" charset="-122"/>
                <a:ea typeface="楷体" panose="02010609060101010101" pitchFamily="49" charset="-122"/>
                <a:cs typeface="楷体" panose="02010609060101010101" pitchFamily="49" charset="-122"/>
              </a:rPr>
              <a:t>宛转的曲子，跟轻风流水</a:t>
            </a:r>
            <a:r>
              <a:rPr lang="zh-CN" altLang="en-US" sz="2800" b="1">
                <a:solidFill>
                  <a:srgbClr val="FF00FF"/>
                </a:solidFill>
                <a:latin typeface="楷体" panose="02010609060101010101" pitchFamily="49" charset="-122"/>
                <a:ea typeface="楷体" panose="02010609060101010101" pitchFamily="49" charset="-122"/>
                <a:cs typeface="楷体" panose="02010609060101010101" pitchFamily="49" charset="-122"/>
              </a:rPr>
              <a:t>应和</a:t>
            </a:r>
            <a:r>
              <a:rPr lang="zh-CN" altLang="en-US" sz="2800" b="1">
                <a:solidFill>
                  <a:srgbClr val="000000"/>
                </a:solidFill>
                <a:latin typeface="楷体" panose="02010609060101010101" pitchFamily="49" charset="-122"/>
                <a:ea typeface="楷体" panose="02010609060101010101" pitchFamily="49" charset="-122"/>
                <a:cs typeface="楷体" panose="02010609060101010101" pitchFamily="49" charset="-122"/>
              </a:rPr>
              <a:t>着。 </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朱自清</a:t>
            </a:r>
            <a:r>
              <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春</a:t>
            </a:r>
            <a:r>
              <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rPr>
              <a:t>》</a:t>
            </a:r>
            <a:endPar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endParaRPr>
          </a:p>
          <a:p>
            <a:pPr marL="287655" indent="0" fontAlgn="auto">
              <a:lnSpc>
                <a:spcPct val="100000"/>
              </a:lnSpc>
              <a:buClr>
                <a:srgbClr val="660066"/>
              </a:buClr>
              <a:buSzPct val="80000"/>
              <a:buFont typeface="Wingdings" panose="05000000000000000000" charset="0"/>
              <a:buChar char="Ø"/>
            </a:pP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矮小而年高的垂柳，用苍绿的叶子</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抚摸</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着快熟的庄稼；密厚的芦苇，细心地</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护卫</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着脚下偷偷开放的野花。</a:t>
            </a:r>
            <a:endPar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endParaRPr>
          </a:p>
          <a:p>
            <a:pPr marL="342900" indent="0" fontAlgn="auto">
              <a:lnSpc>
                <a:spcPct val="100000"/>
              </a:lnSpc>
              <a:buClr>
                <a:srgbClr val="660066"/>
              </a:buClr>
              <a:buSzPct val="80000"/>
              <a:buFont typeface="Wingdings" panose="05000000000000000000" charset="0"/>
              <a:buChar char="Ø"/>
            </a:pP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郭小川</a:t>
            </a:r>
            <a:r>
              <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团泊洼的秋天</a:t>
            </a:r>
            <a:r>
              <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rPr>
              <a:t>》</a:t>
            </a:r>
            <a:endPar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endParaRPr>
          </a:p>
          <a:p>
            <a:pPr marL="287655" indent="0" fontAlgn="auto">
              <a:lnSpc>
                <a:spcPct val="100000"/>
              </a:lnSpc>
              <a:buClr>
                <a:srgbClr val="660066"/>
              </a:buClr>
              <a:buSzPct val="80000"/>
              <a:buFont typeface="Wingdings" panose="05000000000000000000" charset="0"/>
              <a:buChar char="Ø"/>
            </a:pP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这里叫教条主义</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休息</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，有些同志却叫他</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起床</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。毛泽东</a:t>
            </a:r>
            <a:r>
              <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反对党八股</a:t>
            </a:r>
            <a:r>
              <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rPr>
              <a:t>》</a:t>
            </a:r>
            <a:endPar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endParaRPr>
          </a:p>
        </p:txBody>
      </p:sp>
      <p:sp>
        <p:nvSpPr>
          <p:cNvPr id="6" name="Rectangle 6"/>
          <p:cNvSpPr>
            <a:spLocks noChangeArrowheads="1"/>
          </p:cNvSpPr>
          <p:nvPr/>
        </p:nvSpPr>
        <p:spPr bwMode="auto">
          <a:xfrm>
            <a:off x="3253740" y="2314575"/>
            <a:ext cx="6572250" cy="865505"/>
          </a:xfrm>
          <a:prstGeom prst="rect">
            <a:avLst/>
          </a:prstGeom>
          <a:solidFill>
            <a:srgbClr val="99FF33"/>
          </a:solidFill>
          <a:ln w="9525">
            <a:noFill/>
            <a:miter lim="800000"/>
          </a:ln>
          <a:effectLst>
            <a:outerShdw dist="107763" dir="18900000" algn="ctr" rotWithShape="0">
              <a:schemeClr val="bg2"/>
            </a:outerShdw>
          </a:effectLst>
        </p:spPr>
        <p:txBody>
          <a:bodyPr>
            <a:spAutoFit/>
          </a:bodyPr>
          <a:lstStyle/>
          <a:p>
            <a:pPr marL="0" marR="0" lvl="0" indent="0" algn="l" defTabSz="914400" rtl="0" eaLnBrk="1" fontAlgn="base" latinLnBrk="0" hangingPunct="1">
              <a:lnSpc>
                <a:spcPct val="90000"/>
              </a:lnSpc>
              <a:spcBef>
                <a:spcPct val="20000"/>
              </a:spcBef>
              <a:spcAft>
                <a:spcPct val="0"/>
              </a:spcAft>
              <a:buClrTx/>
              <a:buSzPct val="80000"/>
              <a:buFontTx/>
              <a:buNone/>
              <a:defRPr/>
            </a:pPr>
            <a:r>
              <a:rPr kumimoji="1" lang="zh-CN" altLang="en-US" sz="2800" b="1" i="0" u="none" strike="noStrike" kern="1200" cap="none" spc="0" normalizeH="0" baseline="0" noProof="0">
                <a:ln>
                  <a:noFill/>
                </a:ln>
                <a:solidFill>
                  <a:srgbClr val="000066"/>
                </a:solidFill>
                <a:effectLst/>
                <a:uLnTx/>
                <a:uFillTx/>
                <a:latin typeface="Arial" panose="020b0604020202020204" pitchFamily="34" charset="0"/>
                <a:ea typeface="仿宋_GB2312" pitchFamily="1" charset="-122"/>
                <a:cs typeface="+mn-cs"/>
              </a:rPr>
              <a:t>把物当作人来写，赋予</a:t>
            </a:r>
            <a:r>
              <a:rPr kumimoji="1" lang="zh-CN" altLang="en-US" sz="2800" b="1" i="0" u="none" strike="noStrike" kern="1200" cap="none" spc="0" normalizeH="0" baseline="0" noProof="0">
                <a:ln>
                  <a:noFill/>
                </a:ln>
                <a:solidFill>
                  <a:srgbClr val="000066"/>
                </a:solidFill>
                <a:effectLst/>
                <a:uLnTx/>
                <a:uFillTx/>
                <a:latin typeface="Times New Roman" panose="02020603050405020304"/>
                <a:ea typeface="仿宋_GB2312" pitchFamily="1" charset="-122"/>
                <a:cs typeface="+mn-cs"/>
              </a:rPr>
              <a:t>“</a:t>
            </a:r>
            <a:r>
              <a:rPr kumimoji="1" lang="zh-CN" altLang="en-US" sz="2800" b="1" i="0" u="none" strike="noStrike" kern="1200" cap="none" spc="0" normalizeH="0" baseline="0" noProof="0">
                <a:ln>
                  <a:noFill/>
                </a:ln>
                <a:solidFill>
                  <a:srgbClr val="000066"/>
                </a:solidFill>
                <a:effectLst/>
                <a:uLnTx/>
                <a:uFillTx/>
                <a:latin typeface="Arial" panose="020b0604020202020204" pitchFamily="34" charset="0"/>
                <a:ea typeface="仿宋_GB2312" pitchFamily="1" charset="-122"/>
                <a:cs typeface="+mn-cs"/>
              </a:rPr>
              <a:t>物</a:t>
            </a:r>
            <a:r>
              <a:rPr kumimoji="1" lang="zh-CN" altLang="en-US" sz="2800" b="1" i="0" u="none" strike="noStrike" kern="1200" cap="none" spc="0" normalizeH="0" baseline="0" noProof="0">
                <a:ln>
                  <a:noFill/>
                </a:ln>
                <a:solidFill>
                  <a:srgbClr val="000066"/>
                </a:solidFill>
                <a:effectLst/>
                <a:uLnTx/>
                <a:uFillTx/>
                <a:latin typeface="Times New Roman" panose="02020603050405020304"/>
                <a:ea typeface="仿宋_GB2312" pitchFamily="1" charset="-122"/>
                <a:cs typeface="+mn-cs"/>
              </a:rPr>
              <a:t>”</a:t>
            </a:r>
            <a:r>
              <a:rPr kumimoji="1" lang="zh-CN" altLang="en-US" sz="2800" b="1" i="0" u="none" strike="noStrike" kern="1200" cap="none" spc="0" normalizeH="0" baseline="0" noProof="0">
                <a:ln>
                  <a:noFill/>
                </a:ln>
                <a:solidFill>
                  <a:srgbClr val="000066"/>
                </a:solidFill>
                <a:effectLst/>
                <a:uLnTx/>
                <a:uFillTx/>
                <a:latin typeface="Arial" panose="020b0604020202020204" pitchFamily="34" charset="0"/>
                <a:ea typeface="仿宋_GB2312" pitchFamily="1" charset="-122"/>
                <a:cs typeface="+mn-cs"/>
              </a:rPr>
              <a:t>以人的言行或思想感情。</a:t>
            </a:r>
            <a:endParaRPr kumimoji="1" lang="zh-CN" altLang="en-US" sz="2800" b="1" i="0" u="none" strike="noStrike" kern="1200" cap="none" spc="0" normalizeH="0" baseline="0" noProof="0">
              <a:ln>
                <a:noFill/>
              </a:ln>
              <a:solidFill>
                <a:srgbClr val="000066"/>
              </a:solidFill>
              <a:effectLst/>
              <a:uLnTx/>
              <a:uFillTx/>
              <a:latin typeface="Arial" panose="020b0604020202020204" pitchFamily="34" charset="0"/>
              <a:ea typeface="仿宋_GB2312" pitchFamily="1" charset="-122"/>
              <a:cs typeface="+mn-cs"/>
            </a:endParaRPr>
          </a:p>
        </p:txBody>
      </p:sp>
      <p:sp>
        <p:nvSpPr>
          <p:cNvPr id="7" name="Rectangle 7" descr="紫色网格"/>
          <p:cNvSpPr/>
          <p:nvPr/>
        </p:nvSpPr>
        <p:spPr>
          <a:xfrm>
            <a:off x="107950" y="1731010"/>
            <a:ext cx="3048000" cy="583565"/>
          </a:xfrm>
          <a:prstGeom prst="rect">
            <a:avLst/>
          </a:prstGeom>
          <a:blipFill rotWithShape="0">
            <a:blip r:embed="rId2"/>
            <a:stretch>
              <a:fillRect/>
            </a:stretch>
          </a:blipFill>
          <a:ln w="9525">
            <a:noFill/>
          </a:ln>
        </p:spPr>
        <p:txBody>
          <a:bodyPr>
            <a:spAutoFit/>
          </a:bodyPr>
          <a:lstStyle/>
          <a:p>
            <a:pPr>
              <a:spcBef>
                <a:spcPct val="20000"/>
              </a:spcBef>
              <a:buSzPct val="80000"/>
            </a:pPr>
            <a:r>
              <a:rPr lang="zh-CN" altLang="en-US" sz="3200">
                <a:solidFill>
                  <a:srgbClr val="FFFF00"/>
                </a:solidFill>
                <a:latin typeface="Arial" panose="020b0604020202020204" pitchFamily="34" charset="0"/>
                <a:ea typeface="华文新魏" pitchFamily="2" charset="-122"/>
              </a:rPr>
              <a:t>比拟的基本类型</a:t>
            </a:r>
            <a:endParaRPr lang="zh-CN" altLang="en-US" sz="3200">
              <a:solidFill>
                <a:srgbClr val="FFFF00"/>
              </a:solidFill>
              <a:latin typeface="Arial" panose="020b0604020202020204" pitchFamily="34" charset="0"/>
              <a:ea typeface="华文新魏"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heckerboard(across)">
                                      <p:cBhvr>
                                        <p:cTn id="12" dur="5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dissolve">
                                      <p:cBhvr>
                                        <p:cTn id="17" dur="500"/>
                                        <p:tgtEl>
                                          <p:spTgt spid="3"/>
                                        </p:tgtEl>
                                      </p:cBhvr>
                                    </p:animEffect>
                                  </p:childTnLst>
                                </p:cTn>
                              </p:par>
                              <p:par>
                                <p:cTn id="18" presetID="5" presetClass="entr" presetSubtype="1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checkerboard(across)">
                                      <p:cBhvr>
                                        <p:cTn id="20" dur="500"/>
                                        <p:tgtEl>
                                          <p:spTgt spid="6"/>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animEffect transition="in" filter="checkerboard(across)">
                                      <p:cBhvr>
                                        <p:cTn id="25" dur="500"/>
                                        <p:tgtEl>
                                          <p:spTgt spid="5">
                                            <p:txEl>
                                              <p:pRg st="0" end="0"/>
                                            </p:txEl>
                                          </p:spTgt>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5">
                                            <p:txEl>
                                              <p:pRg st="1" end="1"/>
                                            </p:txEl>
                                          </p:spTgt>
                                        </p:tgtEl>
                                        <p:attrNameLst>
                                          <p:attrName>style.visibility</p:attrName>
                                        </p:attrNameLst>
                                      </p:cBhvr>
                                      <p:to>
                                        <p:strVal val="visible"/>
                                      </p:to>
                                    </p:set>
                                    <p:animEffect transition="in" filter="checkerboard(across)">
                                      <p:cBhvr>
                                        <p:cTn id="30" dur="500"/>
                                        <p:tgtEl>
                                          <p:spTgt spid="5">
                                            <p:txEl>
                                              <p:pRg st="1" end="1"/>
                                            </p:txEl>
                                          </p:spTgt>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5" presetClass="entr" presetSubtype="10" fill="hold" grpId="0" nodeType="clickEffect">
                                  <p:stCondLst>
                                    <p:cond delay="0"/>
                                  </p:stCondLst>
                                  <p:childTnLst>
                                    <p:set>
                                      <p:cBhvr>
                                        <p:cTn id="34" dur="1" fill="hold">
                                          <p:stCondLst>
                                            <p:cond delay="0"/>
                                          </p:stCondLst>
                                        </p:cTn>
                                        <p:tgtEl>
                                          <p:spTgt spid="5">
                                            <p:txEl>
                                              <p:pRg st="2" end="2"/>
                                            </p:txEl>
                                          </p:spTgt>
                                        </p:tgtEl>
                                        <p:attrNameLst>
                                          <p:attrName>style.visibility</p:attrName>
                                        </p:attrNameLst>
                                      </p:cBhvr>
                                      <p:to>
                                        <p:strVal val="visible"/>
                                      </p:to>
                                    </p:set>
                                    <p:animEffect transition="in" filter="checkerboard(across)">
                                      <p:cBhvr>
                                        <p:cTn id="35" dur="500"/>
                                        <p:tgtEl>
                                          <p:spTgt spid="5">
                                            <p:txEl>
                                              <p:pRg st="2" end="2"/>
                                            </p:txEl>
                                          </p:spTgt>
                                        </p:tgtEl>
                                      </p:cBhvr>
                                    </p:animEffect>
                                  </p:childTnLst>
                                </p:cTn>
                              </p:par>
                              <p:par>
                                <p:cTn id="36" presetID="5" presetClass="entr" presetSubtype="10" fill="hold" grpId="0" nodeType="withEffect">
                                  <p:stCondLst>
                                    <p:cond delay="0"/>
                                  </p:stCondLst>
                                  <p:childTnLst>
                                    <p:set>
                                      <p:cBhvr>
                                        <p:cTn id="37" dur="1" fill="hold">
                                          <p:stCondLst>
                                            <p:cond delay="0"/>
                                          </p:stCondLst>
                                        </p:cTn>
                                        <p:tgtEl>
                                          <p:spTgt spid="5">
                                            <p:txEl>
                                              <p:pRg st="3" end="3"/>
                                            </p:txEl>
                                          </p:spTgt>
                                        </p:tgtEl>
                                        <p:attrNameLst>
                                          <p:attrName>style.visibility</p:attrName>
                                        </p:attrNameLst>
                                      </p:cBhvr>
                                      <p:to>
                                        <p:strVal val="visible"/>
                                      </p:to>
                                    </p:set>
                                    <p:animEffect transition="in" filter="checkerboard(across)">
                                      <p:cBhvr>
                                        <p:cTn id="38" dur="500"/>
                                        <p:tgtEl>
                                          <p:spTgt spid="5">
                                            <p:txEl>
                                              <p:pRg st="3" end="3"/>
                                            </p:txEl>
                                          </p:spTgt>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5" presetClass="entr" presetSubtype="10" fill="hold" grpId="0" nodeType="clickEffect">
                                  <p:stCondLst>
                                    <p:cond delay="0"/>
                                  </p:stCondLst>
                                  <p:childTnLst>
                                    <p:set>
                                      <p:cBhvr>
                                        <p:cTn id="42" dur="1" fill="hold">
                                          <p:stCondLst>
                                            <p:cond delay="0"/>
                                          </p:stCondLst>
                                        </p:cTn>
                                        <p:tgtEl>
                                          <p:spTgt spid="5">
                                            <p:txEl>
                                              <p:pRg st="4" end="4"/>
                                            </p:txEl>
                                          </p:spTgt>
                                        </p:tgtEl>
                                        <p:attrNameLst>
                                          <p:attrName>style.visibility</p:attrName>
                                        </p:attrNameLst>
                                      </p:cBhvr>
                                      <p:to>
                                        <p:strVal val="visible"/>
                                      </p:to>
                                    </p:set>
                                    <p:animEffect transition="in" filter="checkerboard(across)">
                                      <p:cBhvr>
                                        <p:cTn id="43"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uiExpand="1" build="p"/>
      <p:bldP spid="6" grpId="0"/>
      <p:bldP spid="7"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145" name="Picture 2" descr="sy_20091108093333815053"/>
          <p:cNvPicPr>
            <a:picLocks noChangeAspect="1"/>
          </p:cNvPicPr>
          <p:nvPr/>
        </p:nvPicPr>
        <p:blipFill>
          <a:blip r:embed="rId2">
            <a:lum bright="6000"/>
          </a:blip>
          <a:srcRect b="6506"/>
          <a:stretch>
            <a:fillRect/>
          </a:stretch>
        </p:blipFill>
        <p:spPr>
          <a:xfrm>
            <a:off x="0" y="4849813"/>
            <a:ext cx="2871788" cy="2008187"/>
          </a:xfrm>
          <a:prstGeom prst="rect">
            <a:avLst/>
          </a:prstGeom>
          <a:noFill/>
          <a:ln w="9525">
            <a:noFill/>
          </a:ln>
        </p:spPr>
      </p:pic>
      <p:sp>
        <p:nvSpPr>
          <p:cNvPr id="6146" name="Rectangle 3"/>
          <p:cNvSpPr>
            <a:spLocks noGrp="1" noRot="1"/>
          </p:cNvSpPr>
          <p:nvPr>
            <p:ph type="title"/>
          </p:nvPr>
        </p:nvSpPr>
        <p:spPr>
          <a:xfrm>
            <a:off x="1822450" y="228600"/>
            <a:ext cx="8540750" cy="1143000"/>
          </a:xfrm>
        </p:spPr>
        <p:txBody>
          <a:bodyPr wrap="square" lIns="91440" tIns="45720" rIns="91440" bIns="45720" anchor="ctr" anchorCtr="0"/>
          <a:lstStyle/>
          <a:p>
            <a:pPr eaLnBrk="1" hangingPunct="1"/>
            <a:r>
              <a:rPr lang="zh-CN" altLang="en-US" b="1">
                <a:latin typeface="楷体_GB2312" pitchFamily="1" charset="-122"/>
                <a:ea typeface="楷体_GB2312" pitchFamily="1" charset="-122"/>
              </a:rPr>
              <a:t>高考考试大纲</a:t>
            </a:r>
            <a:r>
              <a:rPr lang="zh-CN" altLang="en-US">
                <a:latin typeface="楷体_GB2312" pitchFamily="1" charset="-122"/>
                <a:ea typeface="楷体_GB2312" pitchFamily="1" charset="-122"/>
              </a:rPr>
              <a:t> </a:t>
            </a:r>
            <a:endParaRPr lang="zh-CN" altLang="en-US">
              <a:latin typeface="楷体_GB2312" pitchFamily="1" charset="-122"/>
              <a:ea typeface="楷体_GB2312" pitchFamily="1" charset="-122"/>
            </a:endParaRPr>
          </a:p>
        </p:txBody>
      </p:sp>
      <p:sp>
        <p:nvSpPr>
          <p:cNvPr id="6147" name="Rectangle 4"/>
          <p:cNvSpPr>
            <a:spLocks noGrp="1" noRot="1"/>
          </p:cNvSpPr>
          <p:nvPr>
            <p:ph idx="1"/>
          </p:nvPr>
        </p:nvSpPr>
        <p:spPr>
          <a:xfrm>
            <a:off x="2133600" y="1600200"/>
            <a:ext cx="9245600" cy="2438400"/>
          </a:xfrm>
          <a:noFill/>
          <a:extLst>
            <a:ext uri="{909E8E84-426E-40DD-AFC4-6F175D3DCCD1}">
              <a14:hiddenFill xmlns:a14="http://schemas.microsoft.com/office/drawing/2010/main">
                <a:solidFill>
                  <a:schemeClr val="lt1"/>
                </a:solidFill>
              </a14:hiddenFill>
            </a:ext>
          </a:extLst>
        </p:spPr>
        <p:style>
          <a:lnRef idx="2">
            <a:schemeClr val="dk1"/>
          </a:lnRef>
          <a:fillRef idx="1">
            <a:schemeClr val="lt1"/>
          </a:fillRef>
          <a:effectRef idx="0">
            <a:schemeClr val="dk1"/>
          </a:effectRef>
          <a:fontRef idx="minor">
            <a:schemeClr val="dk1"/>
          </a:fontRef>
        </p:style>
        <p:txBody>
          <a:bodyPr wrap="square" lIns="91440" tIns="45720" rIns="91440" bIns="45720" anchor="t" anchorCtr="0">
            <a:normAutofit lnSpcReduction="10000"/>
          </a:bodyPr>
          <a:lstStyle/>
          <a:p>
            <a:pPr eaLnBrk="1" hangingPunct="1">
              <a:buNone/>
            </a:pPr>
            <a:r>
              <a:rPr lang="zh-CN" altLang="en-US" sz="2800" b="1">
                <a:latin typeface="楷体_GB2312" pitchFamily="1" charset="-122"/>
                <a:ea typeface="楷体_GB2312" pitchFamily="1" charset="-122"/>
              </a:rPr>
              <a:t>★常见</a:t>
            </a:r>
            <a:r>
              <a:rPr lang="zh-CN" altLang="en-US" sz="2800" b="1">
                <a:solidFill>
                  <a:srgbClr val="FF0000"/>
                </a:solidFill>
                <a:latin typeface="楷体_GB2312" pitchFamily="1" charset="-122"/>
                <a:ea typeface="楷体_GB2312" pitchFamily="1" charset="-122"/>
              </a:rPr>
              <a:t>修辞方法</a:t>
            </a:r>
            <a:r>
              <a:rPr lang="zh-CN" altLang="en-US" sz="2800" b="1">
                <a:latin typeface="楷体_GB2312" pitchFamily="1" charset="-122"/>
                <a:ea typeface="楷体_GB2312" pitchFamily="1" charset="-122"/>
              </a:rPr>
              <a:t>（</a:t>
            </a:r>
            <a:r>
              <a:rPr lang="en-US" altLang="zh-CN" sz="2800" b="1">
                <a:latin typeface="楷体_GB2312" pitchFamily="1" charset="-122"/>
                <a:ea typeface="楷体_GB2312" pitchFamily="1" charset="-122"/>
              </a:rPr>
              <a:t>9</a:t>
            </a:r>
            <a:r>
              <a:rPr lang="zh-CN" altLang="en-US" sz="2800" b="1">
                <a:latin typeface="楷体_GB2312" pitchFamily="1" charset="-122"/>
                <a:ea typeface="楷体_GB2312" pitchFamily="1" charset="-122"/>
              </a:rPr>
              <a:t>个）</a:t>
            </a:r>
            <a:r>
              <a:rPr lang="zh-CN" altLang="en-US" sz="2800">
                <a:latin typeface="楷体_GB2312" pitchFamily="1" charset="-122"/>
                <a:ea typeface="楷体_GB2312" pitchFamily="1" charset="-122"/>
              </a:rPr>
              <a:t>：</a:t>
            </a:r>
            <a:endParaRPr lang="zh-CN" altLang="en-US" sz="2800">
              <a:latin typeface="楷体_GB2312" pitchFamily="1" charset="-122"/>
              <a:ea typeface="楷体_GB2312" pitchFamily="1" charset="-122"/>
            </a:endParaRPr>
          </a:p>
          <a:p>
            <a:pPr eaLnBrk="1" hangingPunct="1">
              <a:buNone/>
            </a:pPr>
            <a:r>
              <a:rPr lang="zh-CN" altLang="en-US">
                <a:latin typeface="楷体_GB2312" pitchFamily="1" charset="-122"/>
                <a:ea typeface="楷体_GB2312" pitchFamily="1" charset="-122"/>
              </a:rPr>
              <a:t>   </a:t>
            </a:r>
            <a:r>
              <a:rPr lang="zh-CN" altLang="en-US" sz="4000" b="1">
                <a:latin typeface="楷体_GB2312" pitchFamily="1" charset="-122"/>
                <a:ea typeface="楷体_GB2312" pitchFamily="1" charset="-122"/>
              </a:rPr>
              <a:t>比喻、比拟、借代、夸张、对偶、</a:t>
            </a:r>
            <a:endParaRPr lang="zh-CN" altLang="en-US" sz="4000" b="1">
              <a:latin typeface="楷体_GB2312" pitchFamily="1" charset="-122"/>
              <a:ea typeface="楷体_GB2312" pitchFamily="1" charset="-122"/>
            </a:endParaRPr>
          </a:p>
          <a:p>
            <a:pPr eaLnBrk="1" hangingPunct="1">
              <a:buNone/>
            </a:pPr>
            <a:r>
              <a:rPr lang="zh-CN" altLang="en-US" sz="4000" b="1">
                <a:latin typeface="楷体_GB2312" pitchFamily="1" charset="-122"/>
                <a:ea typeface="楷体_GB2312" pitchFamily="1" charset="-122"/>
              </a:rPr>
              <a:t>   排比、反复、设问、反问。</a:t>
            </a:r>
            <a:endParaRPr lang="zh-CN" altLang="en-US" sz="4000" b="1">
              <a:latin typeface="楷体_GB2312" pitchFamily="1" charset="-122"/>
              <a:ea typeface="楷体_GB2312" pitchFamily="1" charset="-122"/>
            </a:endParaRPr>
          </a:p>
        </p:txBody>
      </p:sp>
      <p:sp>
        <p:nvSpPr>
          <p:cNvPr id="7173" name="Text Box 5"/>
          <p:cNvSpPr/>
          <p:nvPr/>
        </p:nvSpPr>
        <p:spPr>
          <a:xfrm>
            <a:off x="2949575" y="4173220"/>
            <a:ext cx="9025255" cy="2061210"/>
          </a:xfrm>
          <a:prstGeom prst="rect">
            <a:avLst/>
          </a:prstGeom>
          <a:noFill/>
          <a:ln w="9525">
            <a:noFill/>
          </a:ln>
        </p:spPr>
        <p:txBody>
          <a:bodyPr wrap="square" anchor="t" anchorCtr="0">
            <a:spAutoFit/>
          </a:bodyPr>
          <a:lstStyle/>
          <a:p>
            <a:pPr>
              <a:spcBef>
                <a:spcPct val="50000"/>
              </a:spcBef>
            </a:pPr>
            <a:r>
              <a:rPr lang="zh-CN" altLang="zh-CN" sz="3200" b="1">
                <a:solidFill>
                  <a:srgbClr val="0000FF"/>
                </a:solidFill>
                <a:latin typeface="楷体_GB2312" pitchFamily="1" charset="-122"/>
                <a:ea typeface="楷体_GB2312" pitchFamily="1" charset="-122"/>
              </a:rPr>
              <a:t>还有：</a:t>
            </a:r>
            <a:endParaRPr lang="zh-CN" altLang="zh-CN" sz="3200" b="1">
              <a:solidFill>
                <a:srgbClr val="0000FF"/>
              </a:solidFill>
              <a:latin typeface="楷体_GB2312" pitchFamily="1" charset="-122"/>
              <a:ea typeface="楷体_GB2312" pitchFamily="1" charset="-122"/>
            </a:endParaRPr>
          </a:p>
          <a:p>
            <a:pPr>
              <a:spcBef>
                <a:spcPct val="50000"/>
              </a:spcBef>
            </a:pPr>
            <a:r>
              <a:rPr lang="zh-CN" altLang="zh-CN" sz="3200" b="1">
                <a:solidFill>
                  <a:srgbClr val="0000FF"/>
                </a:solidFill>
                <a:latin typeface="楷体_GB2312" pitchFamily="1" charset="-122"/>
                <a:ea typeface="楷体_GB2312" pitchFamily="1" charset="-122"/>
              </a:rPr>
              <a:t>互文、双关、引用、回环</a:t>
            </a:r>
            <a:r>
              <a:rPr lang="zh-CN" altLang="en-US" sz="3200" b="1">
                <a:solidFill>
                  <a:srgbClr val="0000FF"/>
                </a:solidFill>
                <a:latin typeface="楷体_GB2312" pitchFamily="1" charset="-122"/>
                <a:ea typeface="楷体_GB2312" pitchFamily="1" charset="-122"/>
              </a:rPr>
              <a:t>、</a:t>
            </a:r>
            <a:r>
              <a:rPr lang="zh-CN" altLang="zh-CN" sz="3200" b="1">
                <a:solidFill>
                  <a:srgbClr val="0000FF"/>
                </a:solidFill>
                <a:latin typeface="楷体_GB2312" pitchFamily="1" charset="-122"/>
                <a:ea typeface="楷体_GB2312" pitchFamily="1" charset="-122"/>
              </a:rPr>
              <a:t>通感……</a:t>
            </a:r>
            <a:endParaRPr lang="zh-CN" altLang="zh-CN" sz="3200" b="1">
              <a:solidFill>
                <a:srgbClr val="0000FF"/>
              </a:solidFill>
              <a:latin typeface="楷体_GB2312" pitchFamily="1" charset="-122"/>
              <a:ea typeface="楷体_GB2312" pitchFamily="1" charset="-122"/>
            </a:endParaRPr>
          </a:p>
          <a:p>
            <a:pPr>
              <a:spcBef>
                <a:spcPct val="50000"/>
              </a:spcBef>
            </a:pPr>
            <a:endParaRPr lang="zh-CN" altLang="zh-CN" sz="3200" b="1">
              <a:solidFill>
                <a:srgbClr val="0000FF"/>
              </a:solidFill>
              <a:latin typeface="楷体_GB2312" pitchFamily="1" charset="-122"/>
              <a:ea typeface="楷体_GB2312"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7173">
                                            <p:txEl>
                                              <p:pRg st="0" end="0"/>
                                            </p:txEl>
                                          </p:spTgt>
                                        </p:tgtEl>
                                        <p:attrNameLst>
                                          <p:attrName>style.visibility</p:attrName>
                                        </p:attrNameLst>
                                      </p:cBhvr>
                                      <p:to>
                                        <p:strVal val="visible"/>
                                      </p:to>
                                    </p:set>
                                    <p:anim calcmode="lin" valueType="num">
                                      <p:cBhvr additive="base">
                                        <p:cTn id="7" dur="500" fill="hold"/>
                                        <p:tgtEl>
                                          <p:spTgt spid="717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173">
                                            <p:txEl>
                                              <p:pRg st="1" end="1"/>
                                            </p:txEl>
                                          </p:spTgt>
                                        </p:tgtEl>
                                        <p:attrNameLst>
                                          <p:attrName>style.visibility</p:attrName>
                                        </p:attrNameLst>
                                      </p:cBhvr>
                                      <p:to>
                                        <p:strVal val="visible"/>
                                      </p:to>
                                    </p:set>
                                    <p:anim calcmode="lin" valueType="num">
                                      <p:cBhvr additive="base">
                                        <p:cTn id="11" dur="500" fill="hold"/>
                                        <p:tgtEl>
                                          <p:spTgt spid="717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17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1746" name="Rectangle 2"/>
          <p:cNvSpPr>
            <a:spLocks noGrp="1"/>
          </p:cNvSpPr>
          <p:nvPr>
            <p:ph type="title"/>
          </p:nvPr>
        </p:nvSpPr>
        <p:spPr>
          <a:xfrm>
            <a:off x="2209800" y="609600"/>
            <a:ext cx="1524000" cy="609600"/>
          </a:xfrm>
          <a:gradFill rotWithShape="0">
            <a:gsLst>
              <a:gs pos="0">
                <a:srgbClr val="5E9EFF">
                  <a:alpha val="100000"/>
                </a:srgbClr>
              </a:gs>
              <a:gs pos="39999">
                <a:srgbClr val="85C2FF">
                  <a:alpha val="100000"/>
                </a:srgbClr>
              </a:gs>
              <a:gs pos="70000">
                <a:srgbClr val="C4D6EB">
                  <a:alpha val="100000"/>
                </a:srgbClr>
              </a:gs>
              <a:gs pos="100000">
                <a:srgbClr val="FFEBFA">
                  <a:alpha val="100000"/>
                </a:srgbClr>
              </a:gs>
            </a:gsLst>
            <a:lin ang="5400000" scaled="1"/>
          </a:gradFill>
        </p:spPr>
        <p:txBody>
          <a:bodyPr vert="horz" wrap="square" lIns="91440" tIns="45720" rIns="91440" bIns="45720" anchor="t" anchorCtr="0">
            <a:normAutofit fontScale="90000"/>
          </a:bodyPr>
          <a:lstStyle/>
          <a:p>
            <a:pPr eaLnBrk="1" hangingPunct="1">
              <a:lnSpc>
                <a:spcPct val="90000"/>
              </a:lnSpc>
              <a:spcBef>
                <a:spcPct val="20000"/>
              </a:spcBef>
              <a:buSzPct val="80000"/>
            </a:pPr>
            <a:r>
              <a:rPr lang="en-US" altLang="zh-CN" sz="3200">
                <a:solidFill>
                  <a:srgbClr val="000066"/>
                </a:solidFill>
                <a:latin typeface="华文中宋" pitchFamily="2" charset="-122"/>
                <a:ea typeface="华文中宋" pitchFamily="2" charset="-122"/>
              </a:rPr>
              <a:t>2.</a:t>
            </a:r>
            <a:r>
              <a:rPr lang="zh-CN" altLang="en-US" sz="3200">
                <a:solidFill>
                  <a:srgbClr val="000066"/>
                </a:solidFill>
                <a:latin typeface="华文中宋" pitchFamily="2" charset="-122"/>
                <a:ea typeface="华文中宋" pitchFamily="2" charset="-122"/>
              </a:rPr>
              <a:t>拟物</a:t>
            </a:r>
            <a:endParaRPr lang="zh-CN" altLang="en-US" sz="3200">
              <a:solidFill>
                <a:srgbClr val="000066"/>
              </a:solidFill>
              <a:latin typeface="华文中宋" pitchFamily="2" charset="-122"/>
              <a:ea typeface="华文中宋" pitchFamily="2" charset="-122"/>
            </a:endParaRPr>
          </a:p>
        </p:txBody>
      </p:sp>
      <p:sp>
        <p:nvSpPr>
          <p:cNvPr id="57347" name="Rectangle 3"/>
          <p:cNvSpPr>
            <a:spLocks noGrp="1" noChangeArrowheads="1"/>
          </p:cNvSpPr>
          <p:nvPr>
            <p:ph idx="1"/>
          </p:nvPr>
        </p:nvSpPr>
        <p:spPr>
          <a:xfrm>
            <a:off x="4038600" y="285750"/>
            <a:ext cx="7011670" cy="865505"/>
          </a:xfrm>
          <a:solidFill>
            <a:srgbClr val="00FF99"/>
          </a:solidFill>
          <a:effectLst>
            <a:outerShdw dist="107763" dir="18900000" algn="ctr" rotWithShape="0">
              <a:schemeClr val="bg2"/>
            </a:outerShdw>
          </a:effectLst>
        </p:spPr>
        <p:txBody>
          <a:bodyPr vert="horz" wrap="square" lIns="91440" tIns="45720" rIns="91440" bIns="45720" numCol="1" anchor="t" anchorCtr="0" compatLnSpc="1">
            <a:spAutoFit/>
          </a:bodyPr>
          <a:lstStyle/>
          <a:p>
            <a:pPr marL="0" marR="0" lvl="0" indent="0" algn="l" defTabSz="914400" rtl="0" eaLnBrk="1" fontAlgn="base" latinLnBrk="1" hangingPunct="1">
              <a:lnSpc>
                <a:spcPct val="90000"/>
              </a:lnSpc>
              <a:spcBef>
                <a:spcPct val="20000"/>
              </a:spcBef>
              <a:spcAft>
                <a:spcPct val="0"/>
              </a:spcAft>
              <a:buClrTx/>
              <a:buSzTx/>
              <a:buFontTx/>
              <a:buChar char="•"/>
              <a:defRPr/>
            </a:pPr>
            <a:r>
              <a:rPr kumimoji="0" lang="zh-CN" altLang="en-US" sz="2800" b="1" i="0" u="none" strike="noStrike" kern="0" cap="none" spc="0" normalizeH="0" baseline="0" noProof="0" smtClean="0">
                <a:ln>
                  <a:noFill/>
                </a:ln>
                <a:solidFill>
                  <a:schemeClr val="tx1"/>
                </a:solidFill>
                <a:effectLst/>
                <a:uLnTx/>
                <a:uFillTx/>
                <a:latin typeface="+mn-lt"/>
                <a:ea typeface="仿宋_GB2312" pitchFamily="1" charset="-122"/>
                <a:cs typeface="+mn-cs"/>
              </a:rPr>
              <a:t>把</a:t>
            </a:r>
            <a:r>
              <a:rPr kumimoji="0" lang="zh-CN" altLang="en-US" sz="2800" b="1" i="0" u="none" strike="noStrike" kern="0" cap="none" spc="0" normalizeH="0" baseline="0" noProof="0" smtClean="0">
                <a:ln>
                  <a:noFill/>
                </a:ln>
                <a:solidFill>
                  <a:schemeClr val="tx1"/>
                </a:solidFill>
                <a:effectLst/>
                <a:uLnTx/>
                <a:uFillTx/>
                <a:latin typeface="Times New Roman" panose="02020603050405020304"/>
                <a:ea typeface="仿宋_GB2312" pitchFamily="1" charset="-122"/>
                <a:cs typeface="+mn-cs"/>
              </a:rPr>
              <a:t>“</a:t>
            </a:r>
            <a:r>
              <a:rPr kumimoji="0" lang="zh-CN" altLang="en-US" sz="2800" b="1" i="0" u="none" strike="noStrike" kern="0" cap="none" spc="0" normalizeH="0" baseline="0" noProof="0" smtClean="0">
                <a:ln>
                  <a:noFill/>
                </a:ln>
                <a:solidFill>
                  <a:schemeClr val="tx1"/>
                </a:solidFill>
                <a:effectLst/>
                <a:uLnTx/>
                <a:uFillTx/>
                <a:latin typeface="+mn-lt"/>
                <a:ea typeface="仿宋_GB2312" pitchFamily="1" charset="-122"/>
                <a:cs typeface="+mn-cs"/>
              </a:rPr>
              <a:t>人</a:t>
            </a:r>
            <a:r>
              <a:rPr kumimoji="0" lang="zh-CN" altLang="en-US" sz="2800" b="1" i="0" u="none" strike="noStrike" kern="0" cap="none" spc="0" normalizeH="0" baseline="0" noProof="0" smtClean="0">
                <a:ln>
                  <a:noFill/>
                </a:ln>
                <a:solidFill>
                  <a:schemeClr val="tx1"/>
                </a:solidFill>
                <a:effectLst/>
                <a:uLnTx/>
                <a:uFillTx/>
                <a:latin typeface="Times New Roman" panose="02020603050405020304"/>
                <a:ea typeface="仿宋_GB2312" pitchFamily="1" charset="-122"/>
                <a:cs typeface="+mn-cs"/>
              </a:rPr>
              <a:t>”</a:t>
            </a:r>
            <a:r>
              <a:rPr kumimoji="0" lang="zh-CN" altLang="en-US" sz="2800" b="1" i="0" u="none" strike="noStrike" kern="0" cap="none" spc="0" normalizeH="0" baseline="0" noProof="0" smtClean="0">
                <a:ln>
                  <a:noFill/>
                </a:ln>
                <a:solidFill>
                  <a:schemeClr val="tx1"/>
                </a:solidFill>
                <a:effectLst/>
                <a:uLnTx/>
                <a:uFillTx/>
                <a:latin typeface="+mn-lt"/>
                <a:ea typeface="仿宋_GB2312" pitchFamily="1" charset="-122"/>
                <a:cs typeface="+mn-cs"/>
              </a:rPr>
              <a:t>当作</a:t>
            </a:r>
            <a:r>
              <a:rPr kumimoji="0" lang="zh-CN" altLang="en-US" sz="2800" b="1" i="0" u="none" strike="noStrike" kern="0" cap="none" spc="0" normalizeH="0" baseline="0" noProof="0" smtClean="0">
                <a:ln>
                  <a:noFill/>
                </a:ln>
                <a:solidFill>
                  <a:schemeClr val="tx1"/>
                </a:solidFill>
                <a:effectLst/>
                <a:uLnTx/>
                <a:uFillTx/>
                <a:latin typeface="Times New Roman" panose="02020603050405020304"/>
                <a:ea typeface="仿宋_GB2312" pitchFamily="1" charset="-122"/>
                <a:cs typeface="+mn-cs"/>
              </a:rPr>
              <a:t>“</a:t>
            </a:r>
            <a:r>
              <a:rPr kumimoji="0" lang="zh-CN" altLang="en-US" sz="2800" b="1" i="0" u="none" strike="noStrike" kern="0" cap="none" spc="0" normalizeH="0" baseline="0" noProof="0" smtClean="0">
                <a:ln>
                  <a:noFill/>
                </a:ln>
                <a:solidFill>
                  <a:schemeClr val="tx1"/>
                </a:solidFill>
                <a:effectLst/>
                <a:uLnTx/>
                <a:uFillTx/>
                <a:latin typeface="+mn-lt"/>
                <a:ea typeface="仿宋_GB2312" pitchFamily="1" charset="-122"/>
                <a:cs typeface="+mn-cs"/>
              </a:rPr>
              <a:t>物</a:t>
            </a:r>
            <a:r>
              <a:rPr kumimoji="0" lang="zh-CN" altLang="en-US" sz="2800" b="1" i="0" u="none" strike="noStrike" kern="0" cap="none" spc="0" normalizeH="0" baseline="0" noProof="0" smtClean="0">
                <a:ln>
                  <a:noFill/>
                </a:ln>
                <a:solidFill>
                  <a:schemeClr val="tx1"/>
                </a:solidFill>
                <a:effectLst/>
                <a:uLnTx/>
                <a:uFillTx/>
                <a:latin typeface="Times New Roman" panose="02020603050405020304"/>
                <a:ea typeface="仿宋_GB2312" pitchFamily="1" charset="-122"/>
                <a:cs typeface="+mn-cs"/>
              </a:rPr>
              <a:t>”</a:t>
            </a:r>
            <a:r>
              <a:rPr kumimoji="0" lang="zh-CN" altLang="en-US" sz="2800" b="1" i="0" u="none" strike="noStrike" kern="0" cap="none" spc="0" normalizeH="0" baseline="0" noProof="0" smtClean="0">
                <a:ln>
                  <a:noFill/>
                </a:ln>
                <a:solidFill>
                  <a:schemeClr val="tx1"/>
                </a:solidFill>
                <a:effectLst/>
                <a:uLnTx/>
                <a:uFillTx/>
                <a:latin typeface="+mn-lt"/>
                <a:ea typeface="仿宋_GB2312" pitchFamily="1" charset="-122"/>
                <a:cs typeface="+mn-cs"/>
              </a:rPr>
              <a:t>来写，也就使人具有物的情态或动作，或把甲物当作乙物写。</a:t>
            </a:r>
            <a:endParaRPr kumimoji="0" lang="zh-CN" altLang="en-US" sz="2800" b="1" i="0" u="none" strike="noStrike" kern="0" cap="none" spc="0" normalizeH="0" baseline="0" noProof="0" smtClean="0">
              <a:ln>
                <a:noFill/>
              </a:ln>
              <a:solidFill>
                <a:schemeClr val="tx1"/>
              </a:solidFill>
              <a:effectLst/>
              <a:uLnTx/>
              <a:uFillTx/>
              <a:latin typeface="+mn-lt"/>
              <a:ea typeface="仿宋_GB2312" pitchFamily="1" charset="-122"/>
              <a:cs typeface="+mn-cs"/>
            </a:endParaRPr>
          </a:p>
        </p:txBody>
      </p:sp>
      <p:sp>
        <p:nvSpPr>
          <p:cNvPr id="57348" name="Rectangle 4"/>
          <p:cNvSpPr/>
          <p:nvPr/>
        </p:nvSpPr>
        <p:spPr>
          <a:xfrm>
            <a:off x="243840" y="1522730"/>
            <a:ext cx="11680190" cy="4661535"/>
          </a:xfrm>
          <a:prstGeom prst="rect">
            <a:avLst/>
          </a:prstGeom>
          <a:noFill/>
          <a:ln w="9525">
            <a:noFill/>
          </a:ln>
        </p:spPr>
        <p:txBody>
          <a:bodyPr wrap="square">
            <a:spAutoFit/>
          </a:bodyPr>
          <a:lstStyle/>
          <a:p>
            <a:pPr marL="287655" indent="-287655" fontAlgn="auto">
              <a:lnSpc>
                <a:spcPts val="3960"/>
              </a:lnSpc>
              <a:buClr>
                <a:srgbClr val="660066"/>
              </a:buClr>
              <a:buSzPct val="80000"/>
              <a:buFont typeface="Wingdings" panose="05000000000000000000" pitchFamily="2" charset="2"/>
              <a:buChar char="v"/>
            </a:pP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他们看见不远的地方，那宽厚肥大的荷叶下面，有一个人的脸，</a:t>
            </a:r>
            <a:r>
              <a:rPr lang="zh-CN" altLang="en-US" sz="2800" b="1">
                <a:solidFill>
                  <a:srgbClr val="0000FF"/>
                </a:solidFill>
                <a:latin typeface="楷体" panose="02010609060101010101" pitchFamily="49" charset="-122"/>
                <a:ea typeface="楷体" panose="02010609060101010101" pitchFamily="49" charset="-122"/>
                <a:cs typeface="楷体" panose="02010609060101010101" pitchFamily="49" charset="-122"/>
              </a:rPr>
              <a:t>下半截身子长在水里</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a:t>
            </a:r>
            <a:r>
              <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rPr>
              <a:t>                   </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孙犁</a:t>
            </a:r>
            <a:r>
              <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荷花淀</a:t>
            </a:r>
            <a:r>
              <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rPr>
              <a:t>》</a:t>
            </a:r>
            <a:endPar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endParaRPr>
          </a:p>
          <a:p>
            <a:pPr marL="287655" indent="-287655" fontAlgn="auto">
              <a:lnSpc>
                <a:spcPts val="3960"/>
              </a:lnSpc>
              <a:buClr>
                <a:srgbClr val="660066"/>
              </a:buClr>
              <a:buSzPct val="80000"/>
              <a:buFont typeface="Wingdings" panose="05000000000000000000" pitchFamily="2" charset="2"/>
              <a:buChar char="v"/>
            </a:pP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小</a:t>
            </a:r>
            <a:r>
              <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rPr>
              <a:t>D</a:t>
            </a:r>
            <a:r>
              <a:rPr lang="zh-CN" altLang="en-GB" sz="2800" b="1">
                <a:solidFill>
                  <a:srgbClr val="080808"/>
                </a:solidFill>
                <a:latin typeface="楷体" panose="02010609060101010101" pitchFamily="49" charset="-122"/>
                <a:ea typeface="楷体" panose="02010609060101010101" pitchFamily="49" charset="-122"/>
                <a:cs typeface="楷体" panose="02010609060101010101" pitchFamily="49" charset="-122"/>
              </a:rPr>
              <a:t>和妹妹常常没有晚饭吃，将门锁了，</a:t>
            </a:r>
            <a:r>
              <a:rPr lang="zh-CN" altLang="en-GB" sz="2800" b="1">
                <a:solidFill>
                  <a:srgbClr val="0000FF"/>
                </a:solidFill>
                <a:latin typeface="楷体" panose="02010609060101010101" pitchFamily="49" charset="-122"/>
                <a:ea typeface="楷体" panose="02010609060101010101" pitchFamily="49" charset="-122"/>
                <a:cs typeface="楷体" panose="02010609060101010101" pitchFamily="49" charset="-122"/>
              </a:rPr>
              <a:t>把自己焊在礁石上</a:t>
            </a:r>
            <a:r>
              <a:rPr lang="zh-CN" altLang="en-GB" sz="2800" b="1">
                <a:solidFill>
                  <a:srgbClr val="080808"/>
                </a:solidFill>
                <a:latin typeface="楷体" panose="02010609060101010101" pitchFamily="49" charset="-122"/>
                <a:ea typeface="楷体" panose="02010609060101010101" pitchFamily="49" charset="-122"/>
                <a:cs typeface="楷体" panose="02010609060101010101" pitchFamily="49" charset="-122"/>
              </a:rPr>
              <a:t>，听潮起潮落，看日沉日升。</a:t>
            </a:r>
            <a:r>
              <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rPr>
              <a:t>              </a:t>
            </a:r>
            <a:r>
              <a:rPr lang="zh-CN" altLang="en-GB" sz="2800" b="1">
                <a:solidFill>
                  <a:srgbClr val="080808"/>
                </a:solidFill>
                <a:latin typeface="楷体" panose="02010609060101010101" pitchFamily="49" charset="-122"/>
                <a:ea typeface="楷体" panose="02010609060101010101" pitchFamily="49" charset="-122"/>
                <a:cs typeface="楷体" panose="02010609060101010101" pitchFamily="49" charset="-122"/>
              </a:rPr>
              <a:t>舒婷《梦入何乡》</a:t>
            </a:r>
            <a:endPar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endParaRPr>
          </a:p>
          <a:p>
            <a:pPr marL="287655" indent="-287655" fontAlgn="auto">
              <a:lnSpc>
                <a:spcPts val="3960"/>
              </a:lnSpc>
              <a:buClr>
                <a:srgbClr val="660066"/>
              </a:buClr>
              <a:buSzPct val="80000"/>
              <a:buFont typeface="Wingdings" panose="05000000000000000000" pitchFamily="2" charset="2"/>
              <a:buChar char="v"/>
            </a:pPr>
            <a:r>
              <a:rPr lang="zh-CN" altLang="en-GB" sz="2800" b="1">
                <a:solidFill>
                  <a:srgbClr val="080808"/>
                </a:solidFill>
                <a:latin typeface="楷体" panose="02010609060101010101" pitchFamily="49" charset="-122"/>
                <a:ea typeface="楷体" panose="02010609060101010101" pitchFamily="49" charset="-122"/>
                <a:cs typeface="楷体" panose="02010609060101010101" pitchFamily="49" charset="-122"/>
              </a:rPr>
              <a:t>罗马经历过战争，流血，唯物主义者——战士</a:t>
            </a:r>
            <a:r>
              <a:rPr lang="zh-CN" altLang="en-GB" sz="2800" b="1">
                <a:solidFill>
                  <a:srgbClr val="0000FF"/>
                </a:solidFill>
                <a:latin typeface="楷体" panose="02010609060101010101" pitchFamily="49" charset="-122"/>
                <a:ea typeface="楷体" panose="02010609060101010101" pitchFamily="49" charset="-122"/>
                <a:cs typeface="楷体" panose="02010609060101010101" pitchFamily="49" charset="-122"/>
              </a:rPr>
              <a:t>布鲁诺的思想在自由的人民当中翱翔</a:t>
            </a:r>
            <a:r>
              <a:rPr lang="zh-CN" altLang="en-GB" sz="2800" b="1">
                <a:solidFill>
                  <a:srgbClr val="080808"/>
                </a:solidFill>
                <a:latin typeface="楷体" panose="02010609060101010101" pitchFamily="49" charset="-122"/>
                <a:ea typeface="楷体" panose="02010609060101010101" pitchFamily="49" charset="-122"/>
                <a:cs typeface="楷体" panose="02010609060101010101" pitchFamily="49" charset="-122"/>
              </a:rPr>
              <a:t>。 </a:t>
            </a:r>
            <a:r>
              <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rPr>
              <a:t>            </a:t>
            </a:r>
            <a:r>
              <a:rPr lang="zh-CN" altLang="en-GB" sz="2800" b="1">
                <a:solidFill>
                  <a:srgbClr val="080808"/>
                </a:solidFill>
                <a:latin typeface="楷体" panose="02010609060101010101" pitchFamily="49" charset="-122"/>
                <a:ea typeface="楷体" panose="02010609060101010101" pitchFamily="49" charset="-122"/>
                <a:cs typeface="楷体" panose="02010609060101010101" pitchFamily="49" charset="-122"/>
              </a:rPr>
              <a:t> 郑文光《火刑》</a:t>
            </a:r>
            <a:endPar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endParaRPr>
          </a:p>
          <a:p>
            <a:pPr marL="287655" indent="-287655" fontAlgn="auto">
              <a:lnSpc>
                <a:spcPts val="3960"/>
              </a:lnSpc>
              <a:buClr>
                <a:srgbClr val="660066"/>
              </a:buClr>
              <a:buSzPct val="80000"/>
              <a:buFont typeface="Wingdings" panose="05000000000000000000" pitchFamily="2" charset="2"/>
              <a:buChar char="v"/>
            </a:pPr>
            <a:r>
              <a:rPr lang="zh-CN" altLang="en-GB" sz="2800" b="1">
                <a:solidFill>
                  <a:srgbClr val="080808"/>
                </a:solidFill>
                <a:latin typeface="楷体" panose="02010609060101010101" pitchFamily="49" charset="-122"/>
                <a:ea typeface="楷体" panose="02010609060101010101" pitchFamily="49" charset="-122"/>
                <a:cs typeface="楷体" panose="02010609060101010101" pitchFamily="49" charset="-122"/>
              </a:rPr>
              <a:t>他拉过一条板凳，在她身边坐下，两个人都没有说话，有滋有味地咀嚼着一秒一秒</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流</a:t>
            </a:r>
            <a:r>
              <a:rPr lang="zh-CN" altLang="en-GB" sz="2800" b="1">
                <a:solidFill>
                  <a:srgbClr val="080808"/>
                </a:solidFill>
                <a:latin typeface="楷体" panose="02010609060101010101" pitchFamily="49" charset="-122"/>
                <a:ea typeface="楷体" panose="02010609060101010101" pitchFamily="49" charset="-122"/>
                <a:cs typeface="楷体" panose="02010609060101010101" pitchFamily="49" charset="-122"/>
              </a:rPr>
              <a:t>来的时间，而这</a:t>
            </a:r>
            <a:r>
              <a:rPr lang="zh-CN" altLang="en-GB" sz="2800" b="1">
                <a:solidFill>
                  <a:srgbClr val="0000FF"/>
                </a:solidFill>
                <a:latin typeface="楷体" panose="02010609060101010101" pitchFamily="49" charset="-122"/>
                <a:ea typeface="楷体" panose="02010609060101010101" pitchFamily="49" charset="-122"/>
                <a:cs typeface="楷体" panose="02010609060101010101" pitchFamily="49" charset="-122"/>
              </a:rPr>
              <a:t>时间也就一秒一秒地流去</a:t>
            </a:r>
            <a:r>
              <a:rPr lang="zh-CN" altLang="en-GB" sz="2800" b="1">
                <a:solidFill>
                  <a:srgbClr val="080808"/>
                </a:solidFill>
                <a:latin typeface="楷体" panose="02010609060101010101" pitchFamily="49" charset="-122"/>
                <a:ea typeface="楷体" panose="02010609060101010101" pitchFamily="49" charset="-122"/>
                <a:cs typeface="楷体" panose="02010609060101010101" pitchFamily="49" charset="-122"/>
              </a:rPr>
              <a:t>。    </a:t>
            </a:r>
            <a:endParaRPr lang="zh-CN" altLang="en-GB" sz="2800" b="1">
              <a:solidFill>
                <a:srgbClr val="080808"/>
              </a:solidFill>
              <a:latin typeface="楷体" panose="02010609060101010101" pitchFamily="49" charset="-122"/>
              <a:ea typeface="楷体" panose="02010609060101010101" pitchFamily="49" charset="-122"/>
              <a:cs typeface="楷体" panose="02010609060101010101" pitchFamily="49" charset="-122"/>
            </a:endParaRPr>
          </a:p>
          <a:p>
            <a:pPr marL="287655" indent="-287655" fontAlgn="auto">
              <a:lnSpc>
                <a:spcPts val="3960"/>
              </a:lnSpc>
              <a:buClr>
                <a:srgbClr val="660066"/>
              </a:buClr>
              <a:buSzPct val="80000"/>
              <a:buFont typeface="Wingdings" panose="05000000000000000000" pitchFamily="2" charset="2"/>
            </a:pPr>
            <a:r>
              <a:rPr lang="zh-CN" altLang="en-GB" sz="2800" b="1">
                <a:solidFill>
                  <a:srgbClr val="080808"/>
                </a:solidFill>
                <a:latin typeface="楷体" panose="02010609060101010101" pitchFamily="49" charset="-122"/>
                <a:ea typeface="楷体" panose="02010609060101010101" pitchFamily="49" charset="-122"/>
                <a:cs typeface="楷体" panose="02010609060101010101" pitchFamily="49" charset="-122"/>
              </a:rPr>
              <a:t>                              张贤亮《河的孙子》</a:t>
            </a:r>
            <a:endPar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7348">
                                            <p:txEl>
                                              <p:pRg st="0" end="0"/>
                                            </p:txEl>
                                          </p:spTgt>
                                        </p:tgtEl>
                                        <p:attrNameLst>
                                          <p:attrName>style.visibility</p:attrName>
                                        </p:attrNameLst>
                                      </p:cBhvr>
                                      <p:to>
                                        <p:strVal val="visible"/>
                                      </p:to>
                                    </p:set>
                                    <p:animEffect transition="in" filter="dissolve">
                                      <p:cBhvr>
                                        <p:cTn id="7" dur="500"/>
                                        <p:tgtEl>
                                          <p:spTgt spid="57348">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7348">
                                            <p:txEl>
                                              <p:pRg st="1" end="1"/>
                                            </p:txEl>
                                          </p:spTgt>
                                        </p:tgtEl>
                                        <p:attrNameLst>
                                          <p:attrName>style.visibility</p:attrName>
                                        </p:attrNameLst>
                                      </p:cBhvr>
                                      <p:to>
                                        <p:strVal val="visible"/>
                                      </p:to>
                                    </p:set>
                                    <p:animEffect transition="in" filter="dissolve">
                                      <p:cBhvr>
                                        <p:cTn id="12" dur="500"/>
                                        <p:tgtEl>
                                          <p:spTgt spid="57348">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7348">
                                            <p:txEl>
                                              <p:pRg st="2" end="2"/>
                                            </p:txEl>
                                          </p:spTgt>
                                        </p:tgtEl>
                                        <p:attrNameLst>
                                          <p:attrName>style.visibility</p:attrName>
                                        </p:attrNameLst>
                                      </p:cBhvr>
                                      <p:to>
                                        <p:strVal val="visible"/>
                                      </p:to>
                                    </p:set>
                                    <p:animEffect transition="in" filter="dissolve">
                                      <p:cBhvr>
                                        <p:cTn id="17" dur="500"/>
                                        <p:tgtEl>
                                          <p:spTgt spid="57348">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57348">
                                            <p:txEl>
                                              <p:pRg st="3" end="3"/>
                                            </p:txEl>
                                          </p:spTgt>
                                        </p:tgtEl>
                                        <p:attrNameLst>
                                          <p:attrName>style.visibility</p:attrName>
                                        </p:attrNameLst>
                                      </p:cBhvr>
                                      <p:to>
                                        <p:strVal val="visible"/>
                                      </p:to>
                                    </p:set>
                                    <p:animEffect transition="in" filter="dissolve">
                                      <p:cBhvr>
                                        <p:cTn id="22" dur="500"/>
                                        <p:tgtEl>
                                          <p:spTgt spid="57348">
                                            <p:txEl>
                                              <p:pRg st="3" end="3"/>
                                            </p:txEl>
                                          </p:spTgt>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57348">
                                            <p:txEl>
                                              <p:pRg st="4" end="4"/>
                                            </p:txEl>
                                          </p:spTgt>
                                        </p:tgtEl>
                                        <p:attrNameLst>
                                          <p:attrName>style.visibility</p:attrName>
                                        </p:attrNameLst>
                                      </p:cBhvr>
                                      <p:to>
                                        <p:strVal val="visible"/>
                                      </p:to>
                                    </p:set>
                                    <p:animEffect transition="in" filter="dissolve">
                                      <p:cBhvr>
                                        <p:cTn id="25" dur="500"/>
                                        <p:tgtEl>
                                          <p:spTgt spid="5734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8" grpId="0" uiExpand="1" build="p"/>
    </p:bld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2529" name="Picture 2"/>
          <p:cNvPicPr>
            <a:picLocks noGrp="1" noChangeAspect="1"/>
          </p:cNvPicPr>
          <p:nvPr>
            <p:ph idx="1"/>
          </p:nvPr>
        </p:nvPicPr>
        <p:blipFill>
          <a:blip r:embed="rId2"/>
          <a:srcRect l="1675" t="2217" b="1572"/>
          <a:stretch>
            <a:fillRect/>
          </a:stretch>
        </p:blipFill>
        <p:spPr>
          <a:xfrm>
            <a:off x="6464300" y="1588"/>
            <a:ext cx="4210050" cy="2779712"/>
          </a:xfrm>
        </p:spPr>
      </p:pic>
      <p:sp>
        <p:nvSpPr>
          <p:cNvPr id="22530" name="Rectangle 3"/>
          <p:cNvSpPr/>
          <p:nvPr/>
        </p:nvSpPr>
        <p:spPr>
          <a:xfrm>
            <a:off x="6240463" y="2349500"/>
            <a:ext cx="647700" cy="503238"/>
          </a:xfrm>
          <a:prstGeom prst="rect">
            <a:avLst/>
          </a:prstGeom>
          <a:solidFill>
            <a:schemeClr val="bg1"/>
          </a:solidFill>
          <a:ln w="9525" cap="flat" cmpd="sng">
            <a:solidFill>
              <a:schemeClr val="bg1"/>
            </a:solidFill>
            <a:prstDash val="solid"/>
            <a:miter/>
            <a:headEnd type="none" w="med" len="med"/>
            <a:tailEnd type="none" w="med" len="med"/>
          </a:ln>
        </p:spPr>
        <p:txBody>
          <a:bodyPr anchor="ctr" anchorCtr="0"/>
          <a:lstStyle/>
          <a:p>
            <a:endParaRPr lang="zh-CN" altLang="en-US">
              <a:latin typeface="Arial" panose="020b0604020202020204" pitchFamily="34" charset="0"/>
              <a:ea typeface="宋体" panose="02010600030101010101" pitchFamily="2" charset="-122"/>
            </a:endParaRPr>
          </a:p>
        </p:txBody>
      </p:sp>
      <p:sp>
        <p:nvSpPr>
          <p:cNvPr id="23556" name="Rectangle 4"/>
          <p:cNvSpPr/>
          <p:nvPr/>
        </p:nvSpPr>
        <p:spPr>
          <a:xfrm>
            <a:off x="1651000" y="1939290"/>
            <a:ext cx="9161780" cy="3930650"/>
          </a:xfrm>
          <a:prstGeom prst="rect">
            <a:avLst/>
          </a:prstGeom>
          <a:solidFill>
            <a:srgbClr val="D9D9D9"/>
          </a:solidFill>
          <a:ln w="9525">
            <a:noFill/>
          </a:ln>
        </p:spPr>
        <p:txBody>
          <a:bodyPr wrap="square" anchor="ctr" anchorCtr="0">
            <a:spAutoFit/>
          </a:bodyPr>
          <a:lstStyle/>
          <a:p>
            <a:pPr indent="304800">
              <a:lnSpc>
                <a:spcPct val="105000"/>
              </a:lnSpc>
              <a:spcBef>
                <a:spcPct val="50000"/>
              </a:spcBef>
            </a:pPr>
            <a:r>
              <a:rPr lang="zh-CN" altLang="zh-CN" sz="3200" b="1">
                <a:latin typeface="楷体_GB2312" pitchFamily="1" charset="-122"/>
                <a:ea typeface="楷体_GB2312" pitchFamily="1" charset="-122"/>
              </a:rPr>
              <a:t>①每条岭都是那么温柔，虽然下自山脚，上至岭顶，长满了珍贵的林木，可是谁也不盛气凌人。</a:t>
            </a:r>
            <a:endParaRPr lang="zh-CN" altLang="zh-CN" sz="3200" b="1">
              <a:latin typeface="楷体_GB2312" pitchFamily="1" charset="-122"/>
              <a:ea typeface="楷体_GB2312" pitchFamily="1" charset="-122"/>
            </a:endParaRPr>
          </a:p>
          <a:p>
            <a:pPr indent="304800">
              <a:lnSpc>
                <a:spcPct val="105000"/>
              </a:lnSpc>
              <a:spcBef>
                <a:spcPct val="50000"/>
              </a:spcBef>
            </a:pPr>
            <a:r>
              <a:rPr lang="zh-CN" altLang="zh-CN" sz="3200" b="1">
                <a:latin typeface="楷体_GB2312" pitchFamily="1" charset="-122"/>
                <a:ea typeface="楷体_GB2312" pitchFamily="1" charset="-122"/>
              </a:rPr>
              <a:t>②他骄傲自满，尾巴都翘上天。                            </a:t>
            </a:r>
            <a:endParaRPr lang="zh-CN" altLang="zh-CN" sz="3200" b="1">
              <a:latin typeface="楷体_GB2312" pitchFamily="1" charset="-122"/>
              <a:ea typeface="楷体_GB2312" pitchFamily="1" charset="-122"/>
            </a:endParaRPr>
          </a:p>
          <a:p>
            <a:pPr indent="304800">
              <a:lnSpc>
                <a:spcPct val="105000"/>
              </a:lnSpc>
              <a:spcBef>
                <a:spcPct val="50000"/>
              </a:spcBef>
            </a:pPr>
            <a:r>
              <a:rPr lang="zh-CN" altLang="zh-CN" sz="3200" b="1">
                <a:latin typeface="楷体_GB2312" pitchFamily="1" charset="-122"/>
                <a:ea typeface="楷体_GB2312" pitchFamily="1" charset="-122"/>
              </a:rPr>
              <a:t>③一部高高的挖土机，伸长着脖子，张大嘴巴，只要四五下就能吐出一车河沙。</a:t>
            </a:r>
            <a:endParaRPr lang="zh-CN" altLang="zh-CN" sz="3200" b="1">
              <a:latin typeface="楷体_GB2312" pitchFamily="1" charset="-122"/>
              <a:ea typeface="楷体_GB2312" pitchFamily="1" charset="-122"/>
            </a:endParaRPr>
          </a:p>
          <a:p>
            <a:pPr indent="304800">
              <a:lnSpc>
                <a:spcPct val="105000"/>
              </a:lnSpc>
              <a:spcBef>
                <a:spcPct val="50000"/>
              </a:spcBef>
            </a:pPr>
            <a:r>
              <a:rPr lang="zh-CN" altLang="zh-CN" sz="3200" b="1">
                <a:latin typeface="楷体_GB2312" pitchFamily="1" charset="-122"/>
                <a:ea typeface="楷体_GB2312" pitchFamily="1" charset="-122"/>
              </a:rPr>
              <a:t>④近来</a:t>
            </a:r>
            <a:r>
              <a:rPr lang="zh-CN" altLang="en-US" sz="3200" b="1">
                <a:latin typeface="楷体_GB2312" pitchFamily="1" charset="-122"/>
                <a:ea typeface="楷体_GB2312" pitchFamily="1" charset="-122"/>
              </a:rPr>
              <a:t>身体较好，</a:t>
            </a:r>
            <a:r>
              <a:rPr lang="zh-CN" altLang="zh-CN" sz="3200" b="1">
                <a:latin typeface="楷体_GB2312" pitchFamily="1" charset="-122"/>
                <a:ea typeface="楷体_GB2312" pitchFamily="1" charset="-122"/>
              </a:rPr>
              <a:t>连伤风、咳嗽都跟我请了假啦。</a:t>
            </a:r>
            <a:endParaRPr lang="zh-CN" altLang="zh-CN" sz="3200" b="1">
              <a:latin typeface="楷体_GB2312" pitchFamily="1" charset="-122"/>
              <a:ea typeface="楷体_GB2312" pitchFamily="1" charset="-122"/>
            </a:endParaRPr>
          </a:p>
        </p:txBody>
      </p:sp>
      <p:sp>
        <p:nvSpPr>
          <p:cNvPr id="22532" name="Text Box 5"/>
          <p:cNvSpPr/>
          <p:nvPr/>
        </p:nvSpPr>
        <p:spPr>
          <a:xfrm>
            <a:off x="1776413" y="549275"/>
            <a:ext cx="7777162" cy="706755"/>
          </a:xfrm>
          <a:prstGeom prst="rect">
            <a:avLst/>
          </a:prstGeom>
          <a:solidFill>
            <a:srgbClr val="F2F2F2"/>
          </a:solidFill>
          <a:ln w="9525">
            <a:noFill/>
          </a:ln>
        </p:spPr>
        <p:txBody>
          <a:bodyPr anchor="t" anchorCtr="0">
            <a:spAutoFit/>
          </a:bodyPr>
          <a:lstStyle/>
          <a:p>
            <a:pPr algn="ctr"/>
            <a:r>
              <a:rPr lang="zh-CN" altLang="zh-CN" sz="4000" b="1">
                <a:solidFill>
                  <a:srgbClr val="FF0000"/>
                </a:solidFill>
                <a:latin typeface="Arial" panose="020b0604020202020204" pitchFamily="34" charset="0"/>
                <a:ea typeface="楷体_GB2312" pitchFamily="1" charset="-122"/>
              </a:rPr>
              <a:t>判断下列属于拟人还是拟物？</a:t>
            </a:r>
            <a:endParaRPr lang="zh-CN" altLang="zh-CN" sz="4000" b="1">
              <a:solidFill>
                <a:srgbClr val="FF0000"/>
              </a:solidFill>
              <a:latin typeface="Arial" panose="020b0604020202020204" pitchFamily="34" charset="0"/>
              <a:ea typeface="楷体_GB2312"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3556">
                                            <p:txEl>
                                              <p:charRg st="4294967295" end="4294967295"/>
                                            </p:txEl>
                                          </p:spTgt>
                                        </p:tgtEl>
                                        <p:attrNameLst>
                                          <p:attrName>style.visibility</p:attrName>
                                        </p:attrNameLst>
                                      </p:cBhvr>
                                      <p:to>
                                        <p:strVal val="visible"/>
                                      </p:to>
                                    </p:set>
                                    <p:animEffect transition="in" filter="slide(fromBottom)">
                                      <p:cBhvr>
                                        <p:cTn id="7" dur="500" fill="hold"/>
                                        <p:tgtEl>
                                          <p:spTgt spid="23556">
                                            <p:txEl>
                                              <p:charRg st="4294967295" end="4294967295"/>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23556">
                                            <p:txEl>
                                              <p:pRg st="0" end="0"/>
                                            </p:txEl>
                                          </p:spTgt>
                                        </p:tgtEl>
                                        <p:attrNameLst>
                                          <p:attrName>style.visibility</p:attrName>
                                        </p:attrNameLst>
                                      </p:cBhvr>
                                      <p:to>
                                        <p:strVal val="visible"/>
                                      </p:to>
                                    </p:set>
                                    <p:animEffect transition="in" filter="slide(fromBottom)">
                                      <p:cBhvr>
                                        <p:cTn id="12" dur="500" fill="hold"/>
                                        <p:tgtEl>
                                          <p:spTgt spid="23556">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23556">
                                            <p:txEl>
                                              <p:pRg st="1" end="1"/>
                                            </p:txEl>
                                          </p:spTgt>
                                        </p:tgtEl>
                                        <p:attrNameLst>
                                          <p:attrName>style.visibility</p:attrName>
                                        </p:attrNameLst>
                                      </p:cBhvr>
                                      <p:to>
                                        <p:strVal val="visible"/>
                                      </p:to>
                                    </p:set>
                                    <p:animEffect transition="in" filter="slide(fromBottom)">
                                      <p:cBhvr>
                                        <p:cTn id="17" dur="500" fill="hold"/>
                                        <p:tgtEl>
                                          <p:spTgt spid="23556">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23556">
                                            <p:txEl>
                                              <p:pRg st="2" end="2"/>
                                            </p:txEl>
                                          </p:spTgt>
                                        </p:tgtEl>
                                        <p:attrNameLst>
                                          <p:attrName>style.visibility</p:attrName>
                                        </p:attrNameLst>
                                      </p:cBhvr>
                                      <p:to>
                                        <p:strVal val="visible"/>
                                      </p:to>
                                    </p:set>
                                    <p:animEffect transition="in" filter="slide(fromBottom)">
                                      <p:cBhvr>
                                        <p:cTn id="22" dur="500" fill="hold"/>
                                        <p:tgtEl>
                                          <p:spTgt spid="23556">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23556">
                                            <p:txEl>
                                              <p:pRg st="3" end="3"/>
                                            </p:txEl>
                                          </p:spTgt>
                                        </p:tgtEl>
                                        <p:attrNameLst>
                                          <p:attrName>style.visibility</p:attrName>
                                        </p:attrNameLst>
                                      </p:cBhvr>
                                      <p:to>
                                        <p:strVal val="visible"/>
                                      </p:to>
                                    </p:set>
                                    <p:animEffect transition="in" filter="slide(fromBottom)">
                                      <p:cBhvr>
                                        <p:cTn id="27" dur="500" fill="hold"/>
                                        <p:tgtEl>
                                          <p:spTgt spid="2355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uiExpand="1" build="p"/>
    </p:bld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2770" name="Rectangle 2" descr="紫色网格"/>
          <p:cNvSpPr>
            <a:spLocks noGrp="1"/>
          </p:cNvSpPr>
          <p:nvPr>
            <p:ph type="title"/>
          </p:nvPr>
        </p:nvSpPr>
        <p:spPr>
          <a:xfrm>
            <a:off x="209550" y="135255"/>
            <a:ext cx="4993640" cy="583565"/>
          </a:xfrm>
          <a:blipFill rotWithShape="0">
            <a:blip r:embed="rId2"/>
            <a:stretch>
              <a:fillRect/>
            </a:stretch>
          </a:blipFill>
        </p:spPr>
        <p:txBody>
          <a:bodyPr vert="horz" wrap="square" lIns="91440" tIns="45720" rIns="91440" bIns="45720" anchor="t" anchorCtr="0">
            <a:spAutoFit/>
          </a:bodyPr>
          <a:lstStyle/>
          <a:p>
            <a:pPr eaLnBrk="1" hangingPunct="1">
              <a:spcBef>
                <a:spcPct val="20000"/>
              </a:spcBef>
              <a:buSzPct val="80000"/>
            </a:pPr>
            <a:r>
              <a:rPr lang="zh-CN" altLang="en-US" sz="3200">
                <a:solidFill>
                  <a:srgbClr val="FFFF00"/>
                </a:solidFill>
                <a:ea typeface="华文新魏" pitchFamily="2" charset="-122"/>
              </a:rPr>
              <a:t>运用比拟要注意的问题</a:t>
            </a:r>
            <a:endParaRPr lang="zh-CN" altLang="en-US" sz="3200">
              <a:solidFill>
                <a:srgbClr val="FFFF00"/>
              </a:solidFill>
              <a:ea typeface="华文新魏" pitchFamily="2" charset="-122"/>
            </a:endParaRPr>
          </a:p>
        </p:txBody>
      </p:sp>
      <p:sp>
        <p:nvSpPr>
          <p:cNvPr id="32771" name="Rectangle 3"/>
          <p:cNvSpPr>
            <a:spLocks noGrp="1"/>
          </p:cNvSpPr>
          <p:nvPr>
            <p:ph idx="1"/>
          </p:nvPr>
        </p:nvSpPr>
        <p:spPr>
          <a:xfrm>
            <a:off x="545465" y="643255"/>
            <a:ext cx="11647170" cy="2362200"/>
          </a:xfrm>
        </p:spPr>
        <p:txBody>
          <a:bodyPr vert="horz" wrap="square" lIns="91440" tIns="45720" rIns="91440" bIns="45720" anchor="t" anchorCtr="0">
            <a:noAutofit/>
          </a:bodyPr>
          <a:lstStyle/>
          <a:p>
            <a:pPr marL="379730" indent="-379730" eaLnBrk="1" hangingPunct="1"/>
            <a:r>
              <a:rPr lang="en-US" altLang="zh-CN" sz="2800" b="1">
                <a:solidFill>
                  <a:schemeClr val="tx1"/>
                </a:solidFill>
                <a:latin typeface="楷体_GB2312" pitchFamily="1" charset="-122"/>
                <a:ea typeface="楷体_GB2312" pitchFamily="1" charset="-122"/>
              </a:rPr>
              <a:t>1.</a:t>
            </a:r>
            <a:r>
              <a:rPr lang="zh-CN" altLang="en-US" sz="2800" b="1">
                <a:solidFill>
                  <a:schemeClr val="tx1"/>
                </a:solidFill>
                <a:latin typeface="楷体_GB2312" pitchFamily="1" charset="-122"/>
                <a:ea typeface="楷体_GB2312" pitchFamily="1" charset="-122"/>
              </a:rPr>
              <a:t>运用比拟必须是自己真实情感的流露，而感情又必须符合所描写的环境、气氛。</a:t>
            </a:r>
            <a:endParaRPr lang="zh-CN" altLang="en-US" sz="2800" b="1">
              <a:solidFill>
                <a:schemeClr val="tx1"/>
              </a:solidFill>
              <a:latin typeface="楷体_GB2312" pitchFamily="1" charset="-122"/>
              <a:ea typeface="楷体_GB2312" pitchFamily="1" charset="-122"/>
            </a:endParaRPr>
          </a:p>
          <a:p>
            <a:pPr marL="379730" indent="-379730" eaLnBrk="1" hangingPunct="1"/>
            <a:r>
              <a:rPr lang="en-US" altLang="zh-CN" sz="2800" b="1">
                <a:solidFill>
                  <a:schemeClr val="tx1"/>
                </a:solidFill>
                <a:latin typeface="楷体_GB2312" pitchFamily="1" charset="-122"/>
                <a:ea typeface="楷体_GB2312" pitchFamily="1" charset="-122"/>
              </a:rPr>
              <a:t>2.</a:t>
            </a:r>
            <a:r>
              <a:rPr lang="zh-CN" altLang="en-US" sz="2800" b="1">
                <a:solidFill>
                  <a:schemeClr val="tx1"/>
                </a:solidFill>
                <a:latin typeface="楷体_GB2312" pitchFamily="1" charset="-122"/>
                <a:ea typeface="楷体_GB2312" pitchFamily="1" charset="-122"/>
              </a:rPr>
              <a:t>用来比拟的人和物在性格、形态、动作等方面应该有</a:t>
            </a:r>
            <a:r>
              <a:rPr lang="zh-CN" altLang="en-US" sz="2800" b="1">
                <a:solidFill>
                  <a:srgbClr val="C00000"/>
                </a:solidFill>
                <a:latin typeface="楷体_GB2312" pitchFamily="1" charset="-122"/>
                <a:ea typeface="楷体_GB2312" pitchFamily="1" charset="-122"/>
              </a:rPr>
              <a:t>相似或相近</a:t>
            </a:r>
            <a:r>
              <a:rPr lang="zh-CN" altLang="en-US" sz="2800" b="1">
                <a:solidFill>
                  <a:schemeClr val="tx1"/>
                </a:solidFill>
                <a:latin typeface="楷体_GB2312" pitchFamily="1" charset="-122"/>
                <a:ea typeface="楷体_GB2312" pitchFamily="1" charset="-122"/>
              </a:rPr>
              <a:t>之点，才能把物写得像真正的人一般，或把人写得像真正的物一样。</a:t>
            </a:r>
            <a:endParaRPr lang="zh-CN" altLang="en-US" sz="2800" b="1">
              <a:solidFill>
                <a:schemeClr val="tx1"/>
              </a:solidFill>
              <a:latin typeface="楷体_GB2312" pitchFamily="1" charset="-122"/>
              <a:ea typeface="楷体_GB2312" pitchFamily="1" charset="-122"/>
            </a:endParaRPr>
          </a:p>
        </p:txBody>
      </p:sp>
      <p:sp>
        <p:nvSpPr>
          <p:cNvPr id="25604" name="Rectangle 4"/>
          <p:cNvSpPr/>
          <p:nvPr/>
        </p:nvSpPr>
        <p:spPr>
          <a:xfrm>
            <a:off x="0" y="3921760"/>
            <a:ext cx="11642090" cy="1900555"/>
          </a:xfrm>
          <a:prstGeom prst="rect">
            <a:avLst/>
          </a:prstGeom>
          <a:noFill/>
          <a:ln w="9525">
            <a:noFill/>
          </a:ln>
        </p:spPr>
        <p:txBody>
          <a:bodyPr wrap="square">
            <a:spAutoFit/>
          </a:bodyPr>
          <a:lstStyle/>
          <a:p>
            <a:pPr marL="287655" indent="-287655">
              <a:spcBef>
                <a:spcPct val="20000"/>
              </a:spcBef>
              <a:buClr>
                <a:srgbClr val="FFFF00"/>
              </a:buClr>
              <a:buSzPct val="80000"/>
              <a:buFont typeface="Wingdings" panose="05000000000000000000" pitchFamily="2" charset="2"/>
              <a:buChar char="q"/>
            </a:pPr>
            <a:r>
              <a:rPr lang="zh-CN" altLang="en-US" sz="2800">
                <a:solidFill>
                  <a:srgbClr val="A50021"/>
                </a:solidFill>
                <a:latin typeface="Arial" panose="020b0604020202020204" pitchFamily="34" charset="0"/>
                <a:ea typeface="华文新魏" pitchFamily="2" charset="-122"/>
              </a:rPr>
              <a:t>比喻重点在</a:t>
            </a:r>
            <a:r>
              <a:rPr lang="zh-CN" altLang="en-US" sz="2800">
                <a:solidFill>
                  <a:srgbClr val="A50021"/>
                </a:solidFill>
                <a:latin typeface="Times New Roman" panose="02020603050405020304" pitchFamily="18" charset="0"/>
                <a:ea typeface="华文新魏" pitchFamily="2" charset="-122"/>
              </a:rPr>
              <a:t>“</a:t>
            </a:r>
            <a:r>
              <a:rPr lang="zh-CN" altLang="en-US" sz="2800">
                <a:solidFill>
                  <a:srgbClr val="A50021"/>
                </a:solidFill>
                <a:latin typeface="Arial" panose="020b0604020202020204" pitchFamily="34" charset="0"/>
                <a:ea typeface="华文新魏" pitchFamily="2" charset="-122"/>
              </a:rPr>
              <a:t>喻</a:t>
            </a:r>
            <a:r>
              <a:rPr lang="zh-CN" altLang="en-US" sz="2800">
                <a:solidFill>
                  <a:srgbClr val="A50021"/>
                </a:solidFill>
                <a:latin typeface="Times New Roman" panose="02020603050405020304" pitchFamily="18" charset="0"/>
                <a:ea typeface="华文新魏" pitchFamily="2" charset="-122"/>
              </a:rPr>
              <a:t>”</a:t>
            </a:r>
            <a:r>
              <a:rPr lang="zh-CN" altLang="en-US" sz="2800">
                <a:solidFill>
                  <a:srgbClr val="A50021"/>
                </a:solidFill>
                <a:latin typeface="Arial" panose="020b0604020202020204" pitchFamily="34" charset="0"/>
                <a:ea typeface="华文新魏" pitchFamily="2" charset="-122"/>
              </a:rPr>
              <a:t>，即以乙事物</a:t>
            </a:r>
            <a:r>
              <a:rPr lang="zh-CN" altLang="en-US" sz="2800">
                <a:solidFill>
                  <a:srgbClr val="A50021"/>
                </a:solidFill>
                <a:latin typeface="Times New Roman" panose="02020603050405020304" pitchFamily="18" charset="0"/>
                <a:ea typeface="华文新魏" pitchFamily="2" charset="-122"/>
              </a:rPr>
              <a:t>“</a:t>
            </a:r>
            <a:r>
              <a:rPr lang="zh-CN" altLang="en-US" sz="2800">
                <a:solidFill>
                  <a:srgbClr val="A50021"/>
                </a:solidFill>
                <a:latin typeface="Arial" panose="020b0604020202020204" pitchFamily="34" charset="0"/>
                <a:ea typeface="华文新魏" pitchFamily="2" charset="-122"/>
              </a:rPr>
              <a:t>喻</a:t>
            </a:r>
            <a:r>
              <a:rPr lang="zh-CN" altLang="en-US" sz="2800">
                <a:solidFill>
                  <a:srgbClr val="A50021"/>
                </a:solidFill>
                <a:latin typeface="Times New Roman" panose="02020603050405020304" pitchFamily="18" charset="0"/>
                <a:ea typeface="华文新魏" pitchFamily="2" charset="-122"/>
              </a:rPr>
              <a:t>”</a:t>
            </a:r>
            <a:r>
              <a:rPr lang="zh-CN" altLang="en-US" sz="2800">
                <a:solidFill>
                  <a:srgbClr val="A50021"/>
                </a:solidFill>
                <a:latin typeface="Arial" panose="020b0604020202020204" pitchFamily="34" charset="0"/>
                <a:ea typeface="华文新魏" pitchFamily="2" charset="-122"/>
              </a:rPr>
              <a:t>甲事物，甲乙两事物一主一从。</a:t>
            </a:r>
            <a:r>
              <a:rPr lang="zh-CN" altLang="en-US" sz="2800">
                <a:solidFill>
                  <a:srgbClr val="0000CC"/>
                </a:solidFill>
                <a:latin typeface="Arial" panose="020b0604020202020204" pitchFamily="34" charset="0"/>
                <a:ea typeface="华文新魏" pitchFamily="2" charset="-122"/>
              </a:rPr>
              <a:t>喻体一定要出现。</a:t>
            </a:r>
            <a:endParaRPr lang="zh-CN" altLang="en-US" sz="2800">
              <a:solidFill>
                <a:srgbClr val="0000CC"/>
              </a:solidFill>
              <a:latin typeface="Arial" panose="020b0604020202020204" pitchFamily="34" charset="0"/>
              <a:ea typeface="华文新魏" pitchFamily="2" charset="-122"/>
            </a:endParaRPr>
          </a:p>
          <a:p>
            <a:pPr marL="287655" indent="-287655">
              <a:spcBef>
                <a:spcPct val="20000"/>
              </a:spcBef>
              <a:buClr>
                <a:srgbClr val="FFFF00"/>
              </a:buClr>
              <a:buSzPct val="80000"/>
              <a:buFont typeface="Wingdings" panose="05000000000000000000" pitchFamily="2" charset="2"/>
              <a:buChar char="q"/>
            </a:pPr>
            <a:r>
              <a:rPr lang="zh-CN" altLang="en-US" sz="2800">
                <a:solidFill>
                  <a:srgbClr val="A50021"/>
                </a:solidFill>
                <a:latin typeface="Arial" panose="020b0604020202020204" pitchFamily="34" charset="0"/>
                <a:ea typeface="华文新魏" pitchFamily="2" charset="-122"/>
              </a:rPr>
              <a:t>比拟的重点在</a:t>
            </a:r>
            <a:r>
              <a:rPr lang="zh-CN" altLang="en-US" sz="2800">
                <a:solidFill>
                  <a:srgbClr val="A50021"/>
                </a:solidFill>
                <a:latin typeface="Times New Roman" panose="02020603050405020304" pitchFamily="18" charset="0"/>
                <a:ea typeface="华文新魏" pitchFamily="2" charset="-122"/>
              </a:rPr>
              <a:t>“</a:t>
            </a:r>
            <a:r>
              <a:rPr lang="zh-CN" altLang="en-US" sz="2800">
                <a:solidFill>
                  <a:srgbClr val="A50021"/>
                </a:solidFill>
                <a:latin typeface="Arial" panose="020b0604020202020204" pitchFamily="34" charset="0"/>
                <a:ea typeface="华文新魏" pitchFamily="2" charset="-122"/>
              </a:rPr>
              <a:t>拟</a:t>
            </a:r>
            <a:r>
              <a:rPr lang="zh-CN" altLang="en-US" sz="2800">
                <a:solidFill>
                  <a:srgbClr val="A50021"/>
                </a:solidFill>
                <a:latin typeface="Times New Roman" panose="02020603050405020304" pitchFamily="18" charset="0"/>
                <a:ea typeface="华文新魏" pitchFamily="2" charset="-122"/>
              </a:rPr>
              <a:t>”</a:t>
            </a:r>
            <a:r>
              <a:rPr lang="zh-CN" altLang="en-US" sz="2800">
                <a:solidFill>
                  <a:srgbClr val="A50021"/>
                </a:solidFill>
                <a:latin typeface="Arial" panose="020b0604020202020204" pitchFamily="34" charset="0"/>
                <a:ea typeface="华文新魏" pitchFamily="2" charset="-122"/>
              </a:rPr>
              <a:t>，即将甲事物</a:t>
            </a:r>
            <a:r>
              <a:rPr lang="zh-CN" altLang="en-US" sz="2800">
                <a:solidFill>
                  <a:srgbClr val="A50021"/>
                </a:solidFill>
                <a:latin typeface="Times New Roman" panose="02020603050405020304" pitchFamily="18" charset="0"/>
                <a:ea typeface="华文新魏" pitchFamily="2" charset="-122"/>
              </a:rPr>
              <a:t>“</a:t>
            </a:r>
            <a:r>
              <a:rPr lang="zh-CN" altLang="en-US" sz="2800">
                <a:solidFill>
                  <a:srgbClr val="A50021"/>
                </a:solidFill>
                <a:latin typeface="Arial" panose="020b0604020202020204" pitchFamily="34" charset="0"/>
                <a:ea typeface="华文新魏" pitchFamily="2" charset="-122"/>
              </a:rPr>
              <a:t>当做</a:t>
            </a:r>
            <a:r>
              <a:rPr lang="zh-CN" altLang="en-US" sz="2800">
                <a:solidFill>
                  <a:srgbClr val="A50021"/>
                </a:solidFill>
                <a:latin typeface="Times New Roman" panose="02020603050405020304" pitchFamily="18" charset="0"/>
                <a:ea typeface="华文新魏" pitchFamily="2" charset="-122"/>
              </a:rPr>
              <a:t>”</a:t>
            </a:r>
            <a:r>
              <a:rPr lang="zh-CN" altLang="en-US" sz="2800">
                <a:solidFill>
                  <a:srgbClr val="A50021"/>
                </a:solidFill>
                <a:latin typeface="Arial" panose="020b0604020202020204" pitchFamily="34" charset="0"/>
                <a:ea typeface="华文新魏" pitchFamily="2" charset="-122"/>
              </a:rPr>
              <a:t>乙事物来写，甲乙两事物彼此交融，浑然一体。</a:t>
            </a:r>
            <a:r>
              <a:rPr lang="zh-CN" altLang="en-US" sz="2800">
                <a:solidFill>
                  <a:srgbClr val="0000CC"/>
                </a:solidFill>
                <a:latin typeface="Arial" panose="020b0604020202020204" pitchFamily="34" charset="0"/>
                <a:ea typeface="华文新魏" pitchFamily="2" charset="-122"/>
              </a:rPr>
              <a:t>本体一定要出现。</a:t>
            </a:r>
            <a:endParaRPr lang="zh-CN" altLang="en-US" sz="2800">
              <a:solidFill>
                <a:srgbClr val="0000CC"/>
              </a:solidFill>
              <a:latin typeface="Arial" panose="020b0604020202020204" pitchFamily="34" charset="0"/>
              <a:ea typeface="华文新魏" pitchFamily="2" charset="-122"/>
            </a:endParaRPr>
          </a:p>
        </p:txBody>
      </p:sp>
      <p:sp>
        <p:nvSpPr>
          <p:cNvPr id="25605" name="Rectangle 5" descr="紫色网格"/>
          <p:cNvSpPr/>
          <p:nvPr/>
        </p:nvSpPr>
        <p:spPr>
          <a:xfrm>
            <a:off x="4403090" y="3171825"/>
            <a:ext cx="3819525" cy="583565"/>
          </a:xfrm>
          <a:prstGeom prst="rect">
            <a:avLst/>
          </a:prstGeom>
          <a:blipFill rotWithShape="0">
            <a:blip r:embed="rId2"/>
            <a:stretch>
              <a:fillRect/>
            </a:stretch>
          </a:blipFill>
          <a:ln w="9525">
            <a:noFill/>
          </a:ln>
        </p:spPr>
        <p:txBody>
          <a:bodyPr wrap="square">
            <a:spAutoFit/>
          </a:bodyPr>
          <a:lstStyle/>
          <a:p>
            <a:pPr>
              <a:spcBef>
                <a:spcPct val="20000"/>
              </a:spcBef>
              <a:buSzPct val="80000"/>
            </a:pPr>
            <a:r>
              <a:rPr lang="zh-CN" altLang="en-US" sz="3200">
                <a:solidFill>
                  <a:srgbClr val="FFFF00"/>
                </a:solidFill>
                <a:latin typeface="Arial" panose="020b0604020202020204" pitchFamily="34" charset="0"/>
                <a:ea typeface="华文新魏" pitchFamily="2" charset="-122"/>
              </a:rPr>
              <a:t>比喻和比拟的区别</a:t>
            </a:r>
            <a:endParaRPr lang="zh-CN" altLang="en-US" sz="3200">
              <a:solidFill>
                <a:srgbClr val="FFFF00"/>
              </a:solidFill>
              <a:latin typeface="Arial" panose="020b0604020202020204" pitchFamily="34" charset="0"/>
              <a:ea typeface="华文新魏" pitchFamily="2" charset="-122"/>
            </a:endParaRPr>
          </a:p>
        </p:txBody>
      </p:sp>
      <p:sp>
        <p:nvSpPr>
          <p:cNvPr id="6" name="矩形 5"/>
          <p:cNvSpPr/>
          <p:nvPr/>
        </p:nvSpPr>
        <p:spPr>
          <a:xfrm>
            <a:off x="1738630" y="5735955"/>
            <a:ext cx="10372725" cy="1124585"/>
          </a:xfrm>
          <a:prstGeom prst="rect">
            <a:avLst/>
          </a:prstGeom>
          <a:noFill/>
          <a:ln w="9525">
            <a:noFill/>
          </a:ln>
        </p:spPr>
        <p:txBody>
          <a:bodyPr wrap="square">
            <a:spAutoFit/>
          </a:bodyPr>
          <a:lstStyle/>
          <a:p>
            <a:pPr>
              <a:lnSpc>
                <a:spcPct val="120000"/>
              </a:lnSpc>
            </a:pPr>
            <a:r>
              <a:rPr lang="zh-CN" altLang="en-US" sz="2800" b="1">
                <a:solidFill>
                  <a:srgbClr val="000000"/>
                </a:solidFill>
                <a:latin typeface="Times New Roman" panose="02020603050405020304" pitchFamily="18" charset="0"/>
              </a:rPr>
              <a:t> </a:t>
            </a:r>
            <a:r>
              <a:rPr lang="zh-CN" altLang="en-US" sz="2800" b="1">
                <a:solidFill>
                  <a:srgbClr val="FF00FF"/>
                </a:solidFill>
                <a:latin typeface="Times New Roman" panose="02020603050405020304" pitchFamily="18" charset="0"/>
                <a:ea typeface="楷体_GB2312" pitchFamily="1" charset="-122"/>
              </a:rPr>
              <a:t>时间如流水</a:t>
            </a:r>
            <a:r>
              <a:rPr lang="zh-CN" altLang="en-US" sz="2800" b="1">
                <a:solidFill>
                  <a:srgbClr val="000000"/>
                </a:solidFill>
                <a:latin typeface="Times New Roman" panose="02020603050405020304" pitchFamily="18" charset="0"/>
                <a:ea typeface="楷体_GB2312" pitchFamily="1" charset="-122"/>
              </a:rPr>
              <a:t>，悄悄地从我的手边流走了。</a:t>
            </a:r>
            <a:endParaRPr lang="zh-CN" altLang="en-US" sz="2800" b="1">
              <a:solidFill>
                <a:srgbClr val="000000"/>
              </a:solidFill>
              <a:latin typeface="Times New Roman" panose="02020603050405020304" pitchFamily="18" charset="0"/>
              <a:ea typeface="楷体_GB2312" pitchFamily="1" charset="-122"/>
            </a:endParaRPr>
          </a:p>
          <a:p>
            <a:pPr>
              <a:lnSpc>
                <a:spcPct val="120000"/>
              </a:lnSpc>
            </a:pPr>
            <a:r>
              <a:rPr lang="zh-CN" altLang="en-US" sz="2800" b="1">
                <a:solidFill>
                  <a:srgbClr val="000000"/>
                </a:solidFill>
                <a:latin typeface="Times New Roman" panose="02020603050405020304" pitchFamily="18" charset="0"/>
                <a:ea typeface="楷体_GB2312" pitchFamily="1" charset="-122"/>
              </a:rPr>
              <a:t> </a:t>
            </a:r>
            <a:r>
              <a:rPr lang="zh-CN" altLang="en-US" sz="2800" b="1">
                <a:solidFill>
                  <a:srgbClr val="FF00FF"/>
                </a:solidFill>
                <a:latin typeface="Times New Roman" panose="02020603050405020304" pitchFamily="18" charset="0"/>
                <a:ea typeface="楷体_GB2312" pitchFamily="1" charset="-122"/>
              </a:rPr>
              <a:t>时间走进了没有窗户的角落，</a:t>
            </a:r>
            <a:r>
              <a:rPr lang="zh-CN" altLang="en-US" sz="2800" b="1">
                <a:solidFill>
                  <a:srgbClr val="000000"/>
                </a:solidFill>
                <a:latin typeface="Times New Roman" panose="02020603050405020304" pitchFamily="18" charset="0"/>
                <a:ea typeface="楷体_GB2312" pitchFamily="1" charset="-122"/>
              </a:rPr>
              <a:t>黑沉沉的车轮不断向前滚去。</a:t>
            </a:r>
            <a:endParaRPr lang="zh-CN" altLang="en-US" sz="2800">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25605"/>
                                        </p:tgtEl>
                                        <p:attrNameLst>
                                          <p:attrName>style.visibility</p:attrName>
                                        </p:attrNameLst>
                                      </p:cBhvr>
                                      <p:to>
                                        <p:strVal val="visible"/>
                                      </p:to>
                                    </p:set>
                                    <p:animEffect transition="in" filter="randombar(vertical)">
                                      <p:cBhvr>
                                        <p:cTn id="7" dur="500"/>
                                        <p:tgtEl>
                                          <p:spTgt spid="2560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5" fill="hold" grpId="0" nodeType="clickEffect">
                                  <p:stCondLst>
                                    <p:cond delay="0"/>
                                  </p:stCondLst>
                                  <p:childTnLst>
                                    <p:set>
                                      <p:cBhvr>
                                        <p:cTn id="11" dur="1" fill="hold">
                                          <p:stCondLst>
                                            <p:cond delay="0"/>
                                          </p:stCondLst>
                                        </p:cTn>
                                        <p:tgtEl>
                                          <p:spTgt spid="25604">
                                            <p:txEl>
                                              <p:pRg st="0" end="0"/>
                                            </p:txEl>
                                          </p:spTgt>
                                        </p:tgtEl>
                                        <p:attrNameLst>
                                          <p:attrName>style.visibility</p:attrName>
                                        </p:attrNameLst>
                                      </p:cBhvr>
                                      <p:to>
                                        <p:strVal val="visible"/>
                                      </p:to>
                                    </p:set>
                                    <p:animEffect transition="in" filter="randombar(vertical)">
                                      <p:cBhvr>
                                        <p:cTn id="12" dur="500"/>
                                        <p:tgtEl>
                                          <p:spTgt spid="2560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5" fill="hold" grpId="0" nodeType="clickEffect">
                                  <p:stCondLst>
                                    <p:cond delay="0"/>
                                  </p:stCondLst>
                                  <p:childTnLst>
                                    <p:set>
                                      <p:cBhvr>
                                        <p:cTn id="16" dur="1" fill="hold">
                                          <p:stCondLst>
                                            <p:cond delay="0"/>
                                          </p:stCondLst>
                                        </p:cTn>
                                        <p:tgtEl>
                                          <p:spTgt spid="25604">
                                            <p:txEl>
                                              <p:pRg st="1" end="1"/>
                                            </p:txEl>
                                          </p:spTgt>
                                        </p:tgtEl>
                                        <p:attrNameLst>
                                          <p:attrName>style.visibility</p:attrName>
                                        </p:attrNameLst>
                                      </p:cBhvr>
                                      <p:to>
                                        <p:strVal val="visible"/>
                                      </p:to>
                                    </p:set>
                                    <p:animEffect transition="in" filter="randombar(vertical)">
                                      <p:cBhvr>
                                        <p:cTn id="17" dur="500"/>
                                        <p:tgtEl>
                                          <p:spTgt spid="2560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uiExpand="1" build="p"/>
      <p:bldP spid="25605" grpId="0"/>
      <p:bldP spid="6" grpId="0"/>
    </p:bld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3553" name="Picture 2"/>
          <p:cNvPicPr>
            <a:picLocks noGrp="1" noChangeAspect="1"/>
          </p:cNvPicPr>
          <p:nvPr>
            <p:ph idx="1"/>
          </p:nvPr>
        </p:nvPicPr>
        <p:blipFill>
          <a:blip r:embed="rId2"/>
          <a:srcRect t="5583" r="6944" b="2272"/>
          <a:stretch>
            <a:fillRect/>
          </a:stretch>
        </p:blipFill>
        <p:spPr>
          <a:xfrm>
            <a:off x="9078595" y="2597468"/>
            <a:ext cx="3113088" cy="4170362"/>
          </a:xfrm>
        </p:spPr>
      </p:pic>
      <p:sp>
        <p:nvSpPr>
          <p:cNvPr id="23554" name="Rectangle 3"/>
          <p:cNvSpPr>
            <a:spLocks noGrp="1" noRot="1"/>
          </p:cNvSpPr>
          <p:nvPr>
            <p:ph type="title"/>
          </p:nvPr>
        </p:nvSpPr>
        <p:spPr>
          <a:xfrm>
            <a:off x="1822450" y="228600"/>
            <a:ext cx="8540750" cy="1143000"/>
          </a:xfrm>
        </p:spPr>
        <p:txBody>
          <a:bodyPr wrap="square" lIns="91440" tIns="45720" rIns="91440" bIns="45720" anchor="ctr" anchorCtr="0"/>
          <a:lstStyle/>
          <a:p>
            <a:pPr eaLnBrk="1" hangingPunct="1"/>
            <a:r>
              <a:rPr lang="zh-CN" altLang="en-US" sz="4800" b="1">
                <a:solidFill>
                  <a:srgbClr val="CC3300"/>
                </a:solidFill>
                <a:ea typeface="楷体_GB2312" pitchFamily="1" charset="-122"/>
              </a:rPr>
              <a:t>拟人的作用</a:t>
            </a:r>
            <a:endParaRPr lang="zh-CN" altLang="en-US" sz="4800" b="1">
              <a:solidFill>
                <a:srgbClr val="CC3300"/>
              </a:solidFill>
              <a:ea typeface="楷体_GB2312" pitchFamily="1" charset="-122"/>
            </a:endParaRPr>
          </a:p>
        </p:txBody>
      </p:sp>
      <p:sp>
        <p:nvSpPr>
          <p:cNvPr id="24580" name="Rectangle 4"/>
          <p:cNvSpPr>
            <a:spLocks noGrp="1" noRot="1"/>
          </p:cNvSpPr>
          <p:nvPr/>
        </p:nvSpPr>
        <p:spPr>
          <a:xfrm>
            <a:off x="721995" y="1371600"/>
            <a:ext cx="8153400" cy="2162810"/>
          </a:xfrm>
          <a:prstGeom prst="rect">
            <a:avLst/>
          </a:prstGeom>
          <a:noFill/>
          <a:ln w="9525">
            <a:noFill/>
          </a:ln>
        </p:spPr>
        <p:txBody>
          <a:bodyPr anchor="t" anchorCtr="0"/>
          <a:lstStyle/>
          <a:p>
            <a:pPr marL="342900" indent="-342900" algn="just">
              <a:spcBef>
                <a:spcPct val="20000"/>
              </a:spcBef>
            </a:pPr>
            <a:r>
              <a:rPr lang="zh-CN" altLang="en-US" sz="3600" b="1">
                <a:solidFill>
                  <a:srgbClr val="0000FF"/>
                </a:solidFill>
                <a:latin typeface="楷体_GB2312" pitchFamily="1" charset="-122"/>
                <a:ea typeface="楷体_GB2312" pitchFamily="1" charset="-122"/>
              </a:rPr>
              <a:t>（1）</a:t>
            </a:r>
            <a:r>
              <a:rPr lang="zh-CN" altLang="en-US" sz="3600" b="1">
                <a:solidFill>
                  <a:srgbClr val="0000FF"/>
                </a:solidFill>
                <a:latin typeface="楷体_GB2312" pitchFamily="1" charset="-122"/>
                <a:ea typeface="楷体_GB2312" pitchFamily="1" charset="-122"/>
                <a:sym typeface="+mn-ea"/>
              </a:rPr>
              <a:t>生动形象地</a:t>
            </a:r>
            <a:r>
              <a:rPr lang="zh-CN" altLang="en-US" sz="3600" b="1">
                <a:solidFill>
                  <a:srgbClr val="0000FF"/>
                </a:solidFill>
                <a:latin typeface="楷体_GB2312" pitchFamily="1" charset="-122"/>
                <a:ea typeface="楷体_GB2312" pitchFamily="1" charset="-122"/>
              </a:rPr>
              <a:t>赋予事物以人的性格、思想、感情、动作，使物人格化，</a:t>
            </a:r>
            <a:endParaRPr lang="en-US" altLang="zh-CN" sz="3600" b="1">
              <a:solidFill>
                <a:srgbClr val="0000FF"/>
              </a:solidFill>
              <a:latin typeface="楷体_GB2312" pitchFamily="1" charset="-122"/>
              <a:ea typeface="楷体_GB2312" pitchFamily="1" charset="-122"/>
            </a:endParaRPr>
          </a:p>
          <a:p>
            <a:pPr marL="342900" indent="-342900" algn="just">
              <a:spcBef>
                <a:spcPct val="20000"/>
              </a:spcBef>
            </a:pPr>
            <a:r>
              <a:rPr lang="zh-CN" altLang="en-US" sz="3600" b="1">
                <a:solidFill>
                  <a:srgbClr val="0000FF"/>
                </a:solidFill>
                <a:latin typeface="楷体_GB2312" pitchFamily="1" charset="-122"/>
                <a:ea typeface="楷体_GB2312" pitchFamily="1" charset="-122"/>
              </a:rPr>
              <a:t>（</a:t>
            </a:r>
            <a:r>
              <a:rPr lang="en-US" altLang="zh-CN" sz="3600" b="1">
                <a:solidFill>
                  <a:srgbClr val="0000FF"/>
                </a:solidFill>
                <a:latin typeface="楷体_GB2312" pitchFamily="1" charset="-122"/>
                <a:ea typeface="楷体_GB2312" pitchFamily="1" charset="-122"/>
              </a:rPr>
              <a:t>2</a:t>
            </a:r>
            <a:r>
              <a:rPr lang="zh-CN" altLang="en-US" sz="3600" b="1">
                <a:solidFill>
                  <a:srgbClr val="0000FF"/>
                </a:solidFill>
                <a:latin typeface="楷体_GB2312" pitchFamily="1" charset="-122"/>
                <a:ea typeface="楷体_GB2312" pitchFamily="1" charset="-122"/>
              </a:rPr>
              <a:t>）表意丰富。  </a:t>
            </a:r>
            <a:endParaRPr lang="zh-CN" altLang="en-US" sz="3600" b="1">
              <a:solidFill>
                <a:srgbClr val="0000FF"/>
              </a:solidFill>
              <a:latin typeface="楷体_GB2312" pitchFamily="1" charset="-122"/>
              <a:ea typeface="楷体_GB2312"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80"/>
                                        </p:tgtEl>
                                        <p:attrNameLst>
                                          <p:attrName>style.visibility</p:attrName>
                                        </p:attrNameLst>
                                      </p:cBhvr>
                                      <p:to>
                                        <p:strVal val="visible"/>
                                      </p:to>
                                    </p:set>
                                    <p:anim calcmode="lin" valueType="num">
                                      <p:cBhvr additive="base">
                                        <p:cTn id="7" dur="500" fill="hold"/>
                                        <p:tgtEl>
                                          <p:spTgt spid="24580"/>
                                        </p:tgtEl>
                                        <p:attrNameLst>
                                          <p:attrName>ppt_x</p:attrName>
                                        </p:attrNameLst>
                                      </p:cBhvr>
                                      <p:tavLst>
                                        <p:tav tm="0">
                                          <p:val>
                                            <p:strVal val="#ppt_x"/>
                                          </p:val>
                                        </p:tav>
                                        <p:tav tm="100000">
                                          <p:val>
                                            <p:strVal val="#ppt_x"/>
                                          </p:val>
                                        </p:tav>
                                      </p:tavLst>
                                    </p:anim>
                                    <p:anim calcmode="lin" valueType="num">
                                      <p:cBhvr additive="base">
                                        <p:cTn id="8" dur="500" fill="hold"/>
                                        <p:tgtEl>
                                          <p:spTgt spid="245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p:bldLs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5715" name="内容占位符 2"/>
          <p:cNvSpPr>
            <a:spLocks noGrp="1"/>
          </p:cNvSpPr>
          <p:nvPr>
            <p:ph idx="1"/>
          </p:nvPr>
        </p:nvSpPr>
        <p:spPr>
          <a:xfrm>
            <a:off x="600075" y="361950"/>
            <a:ext cx="11285855" cy="6134100"/>
          </a:xfrm>
        </p:spPr>
        <p:txBody>
          <a:bodyPr wrap="square" lIns="91440" tIns="45720" rIns="91440" bIns="45720" anchor="t" anchorCtr="0">
            <a:noAutofit/>
          </a:bodyPr>
          <a:lstStyle/>
          <a:p>
            <a:pPr>
              <a:spcAft>
                <a:spcPct val="0"/>
              </a:spcAft>
              <a:buFont typeface="Wingdings" panose="05000000000000000000" charset="0"/>
              <a:buChar char="Ø"/>
            </a:pPr>
            <a:r>
              <a:rPr lang="en-US" altLang="zh-CN" sz="2800">
                <a:solidFill>
                  <a:schemeClr val="tx1"/>
                </a:solidFill>
                <a:latin typeface="楷体" panose="02010609060101010101" pitchFamily="49" charset="-122"/>
                <a:ea typeface="楷体" panose="02010609060101010101" pitchFamily="49" charset="-122"/>
                <a:cs typeface="楷体" panose="02010609060101010101" pitchFamily="49" charset="-122"/>
              </a:rPr>
              <a:t>1</a:t>
            </a:r>
            <a:r>
              <a:rPr lang="zh-CN" altLang="en-US" sz="2800">
                <a:solidFill>
                  <a:schemeClr val="tx1"/>
                </a:solidFill>
                <a:latin typeface="楷体" panose="02010609060101010101" pitchFamily="49" charset="-122"/>
                <a:ea typeface="楷体" panose="02010609060101010101" pitchFamily="49" charset="-122"/>
                <a:cs typeface="楷体" panose="02010609060101010101" pitchFamily="49" charset="-122"/>
              </a:rPr>
              <a:t>．下列诗句中，没有使用拟人手法的一项是</a:t>
            </a:r>
            <a:r>
              <a:rPr lang="en-US" altLang="zh-CN" sz="2800">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280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lang="en-US" altLang="zh-CN" sz="2800">
                <a:solidFill>
                  <a:schemeClr val="tx1"/>
                </a:solidFill>
                <a:latin typeface="楷体" panose="02010609060101010101" pitchFamily="49" charset="-122"/>
                <a:ea typeface="楷体" panose="02010609060101010101" pitchFamily="49" charset="-122"/>
                <a:cs typeface="楷体" panose="02010609060101010101" pitchFamily="49" charset="-122"/>
              </a:rPr>
              <a:t>)</a:t>
            </a:r>
            <a:endParaRPr lang="en-US" altLang="zh-CN" sz="28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a:spcAft>
                <a:spcPct val="0"/>
              </a:spcAft>
              <a:buFont typeface="Wingdings" panose="05000000000000000000" charset="0"/>
              <a:buChar char="Ø"/>
            </a:pPr>
            <a:r>
              <a:rPr lang="en-US" altLang="zh-CN" sz="2800">
                <a:solidFill>
                  <a:schemeClr val="tx1"/>
                </a:solidFill>
                <a:latin typeface="楷体" panose="02010609060101010101" pitchFamily="49" charset="-122"/>
                <a:ea typeface="楷体" panose="02010609060101010101" pitchFamily="49" charset="-122"/>
                <a:cs typeface="楷体" panose="02010609060101010101" pitchFamily="49" charset="-122"/>
              </a:rPr>
              <a:t>A</a:t>
            </a:r>
            <a:r>
              <a:rPr lang="zh-CN" altLang="en-US" sz="2800">
                <a:solidFill>
                  <a:schemeClr val="tx1"/>
                </a:solidFill>
                <a:latin typeface="楷体" panose="02010609060101010101" pitchFamily="49" charset="-122"/>
                <a:ea typeface="楷体" panose="02010609060101010101" pitchFamily="49" charset="-122"/>
                <a:cs typeface="楷体" panose="02010609060101010101" pitchFamily="49" charset="-122"/>
              </a:rPr>
              <a:t>．繁枝容易纷纷落，嫩蕊商量细细开。</a:t>
            </a:r>
            <a:endParaRPr lang="zh-CN" altLang="en-US" sz="28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a:spcAft>
                <a:spcPct val="0"/>
              </a:spcAft>
              <a:buFont typeface="Wingdings" panose="05000000000000000000" charset="0"/>
              <a:buChar char="Ø"/>
            </a:pPr>
            <a:r>
              <a:rPr lang="en-US" altLang="zh-CN" sz="2800">
                <a:solidFill>
                  <a:schemeClr val="tx1"/>
                </a:solidFill>
                <a:latin typeface="楷体" panose="02010609060101010101" pitchFamily="49" charset="-122"/>
                <a:ea typeface="楷体" panose="02010609060101010101" pitchFamily="49" charset="-122"/>
                <a:cs typeface="楷体" panose="02010609060101010101" pitchFamily="49" charset="-122"/>
              </a:rPr>
              <a:t>B</a:t>
            </a:r>
            <a:r>
              <a:rPr lang="zh-CN" altLang="en-US" sz="2800">
                <a:solidFill>
                  <a:schemeClr val="tx1"/>
                </a:solidFill>
                <a:latin typeface="楷体" panose="02010609060101010101" pitchFamily="49" charset="-122"/>
                <a:ea typeface="楷体" panose="02010609060101010101" pitchFamily="49" charset="-122"/>
                <a:cs typeface="楷体" panose="02010609060101010101" pitchFamily="49" charset="-122"/>
              </a:rPr>
              <a:t>．横空老鹤南飞去，带得钟声到海幢。</a:t>
            </a:r>
            <a:endParaRPr lang="zh-CN" altLang="en-US" sz="28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a:spcAft>
                <a:spcPct val="0"/>
              </a:spcAft>
              <a:buFont typeface="Wingdings" panose="05000000000000000000" charset="0"/>
              <a:buChar char="Ø"/>
            </a:pPr>
            <a:r>
              <a:rPr lang="en-US" altLang="zh-CN" sz="2800">
                <a:solidFill>
                  <a:schemeClr val="tx1"/>
                </a:solidFill>
                <a:latin typeface="楷体" panose="02010609060101010101" pitchFamily="49" charset="-122"/>
                <a:ea typeface="楷体" panose="02010609060101010101" pitchFamily="49" charset="-122"/>
                <a:cs typeface="楷体" panose="02010609060101010101" pitchFamily="49" charset="-122"/>
              </a:rPr>
              <a:t>C</a:t>
            </a:r>
            <a:r>
              <a:rPr lang="zh-CN" altLang="en-US" sz="2800">
                <a:solidFill>
                  <a:schemeClr val="tx1"/>
                </a:solidFill>
                <a:latin typeface="楷体" panose="02010609060101010101" pitchFamily="49" charset="-122"/>
                <a:ea typeface="楷体" panose="02010609060101010101" pitchFamily="49" charset="-122"/>
                <a:cs typeface="楷体" panose="02010609060101010101" pitchFamily="49" charset="-122"/>
              </a:rPr>
              <a:t>．不分桃花红似锦，生憎柳絮白于棉。</a:t>
            </a:r>
            <a:endParaRPr lang="zh-CN" altLang="en-US" sz="28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a:spcAft>
                <a:spcPct val="0"/>
              </a:spcAft>
              <a:buFont typeface="Wingdings" panose="05000000000000000000" charset="0"/>
              <a:buChar char="Ø"/>
            </a:pPr>
            <a:r>
              <a:rPr lang="en-US" altLang="zh-CN" sz="2800">
                <a:solidFill>
                  <a:schemeClr val="tx1"/>
                </a:solidFill>
                <a:latin typeface="楷体" panose="02010609060101010101" pitchFamily="49" charset="-122"/>
                <a:ea typeface="楷体" panose="02010609060101010101" pitchFamily="49" charset="-122"/>
                <a:cs typeface="楷体" panose="02010609060101010101" pitchFamily="49" charset="-122"/>
              </a:rPr>
              <a:t>D</a:t>
            </a:r>
            <a:r>
              <a:rPr lang="zh-CN" altLang="en-US" sz="2800">
                <a:solidFill>
                  <a:schemeClr val="tx1"/>
                </a:solidFill>
                <a:latin typeface="楷体" panose="02010609060101010101" pitchFamily="49" charset="-122"/>
                <a:ea typeface="楷体" panose="02010609060101010101" pitchFamily="49" charset="-122"/>
                <a:cs typeface="楷体" panose="02010609060101010101" pitchFamily="49" charset="-122"/>
              </a:rPr>
              <a:t>．草树知春不久归，百般红紫斗芳菲。</a:t>
            </a:r>
            <a:endParaRPr lang="zh-CN" altLang="en-US" sz="28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a:spcAft>
                <a:spcPct val="0"/>
              </a:spcAft>
              <a:buFont typeface="Wingdings" panose="05000000000000000000" charset="0"/>
              <a:buChar char="Ø"/>
            </a:pPr>
            <a:r>
              <a:rPr lang="zh-CN" altLang="en-US" sz="2800">
                <a:solidFill>
                  <a:schemeClr val="tx1"/>
                </a:solidFill>
                <a:latin typeface="楷体" panose="02010609060101010101" pitchFamily="49" charset="-122"/>
                <a:ea typeface="楷体" panose="02010609060101010101" pitchFamily="49" charset="-122"/>
                <a:cs typeface="楷体" panose="02010609060101010101" pitchFamily="49" charset="-122"/>
              </a:rPr>
              <a:t>解析：选</a:t>
            </a:r>
            <a:r>
              <a:rPr lang="en-US" altLang="zh-CN" sz="2800">
                <a:solidFill>
                  <a:srgbClr val="C00000"/>
                </a:solidFill>
                <a:latin typeface="楷体" panose="02010609060101010101" pitchFamily="49" charset="-122"/>
                <a:ea typeface="楷体" panose="02010609060101010101" pitchFamily="49" charset="-122"/>
                <a:cs typeface="楷体" panose="02010609060101010101" pitchFamily="49" charset="-122"/>
              </a:rPr>
              <a:t>C</a:t>
            </a:r>
            <a:r>
              <a:rPr lang="zh-CN" altLang="en-US" sz="2800">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en-US" altLang="zh-CN" sz="2800">
                <a:solidFill>
                  <a:schemeClr val="tx1"/>
                </a:solidFill>
                <a:latin typeface="楷体" panose="02010609060101010101" pitchFamily="49" charset="-122"/>
                <a:ea typeface="楷体" panose="02010609060101010101" pitchFamily="49" charset="-122"/>
                <a:cs typeface="楷体" panose="02010609060101010101" pitchFamily="49" charset="-122"/>
              </a:rPr>
              <a:t>A</a:t>
            </a:r>
            <a:r>
              <a:rPr lang="zh-CN" altLang="en-US" sz="2800">
                <a:solidFill>
                  <a:schemeClr val="tx1"/>
                </a:solidFill>
                <a:latin typeface="楷体" panose="02010609060101010101" pitchFamily="49" charset="-122"/>
                <a:ea typeface="楷体" panose="02010609060101010101" pitchFamily="49" charset="-122"/>
                <a:cs typeface="楷体" panose="02010609060101010101" pitchFamily="49" charset="-122"/>
              </a:rPr>
              <a:t>项，“嫩蕊商量”中的“商量”运用拟人的手法；</a:t>
            </a:r>
            <a:r>
              <a:rPr lang="en-US" altLang="zh-CN" sz="2800">
                <a:solidFill>
                  <a:schemeClr val="tx1"/>
                </a:solidFill>
                <a:latin typeface="楷体" panose="02010609060101010101" pitchFamily="49" charset="-122"/>
                <a:ea typeface="楷体" panose="02010609060101010101" pitchFamily="49" charset="-122"/>
                <a:cs typeface="楷体" panose="02010609060101010101" pitchFamily="49" charset="-122"/>
              </a:rPr>
              <a:t>B</a:t>
            </a:r>
            <a:r>
              <a:rPr lang="zh-CN" altLang="en-US" sz="2800">
                <a:solidFill>
                  <a:schemeClr val="tx1"/>
                </a:solidFill>
                <a:latin typeface="楷体" panose="02010609060101010101" pitchFamily="49" charset="-122"/>
                <a:ea typeface="楷体" panose="02010609060101010101" pitchFamily="49" charset="-122"/>
                <a:cs typeface="楷体" panose="02010609060101010101" pitchFamily="49" charset="-122"/>
              </a:rPr>
              <a:t>项，“带得钟声到海幢”中的“带得”运用拟人的手法；</a:t>
            </a:r>
            <a:r>
              <a:rPr lang="en-US" altLang="zh-CN" sz="2800">
                <a:solidFill>
                  <a:schemeClr val="tx1"/>
                </a:solidFill>
                <a:latin typeface="楷体" panose="02010609060101010101" pitchFamily="49" charset="-122"/>
                <a:ea typeface="楷体" panose="02010609060101010101" pitchFamily="49" charset="-122"/>
                <a:cs typeface="楷体" panose="02010609060101010101" pitchFamily="49" charset="-122"/>
              </a:rPr>
              <a:t>C</a:t>
            </a:r>
            <a:r>
              <a:rPr lang="zh-CN" altLang="en-US" sz="2800">
                <a:solidFill>
                  <a:schemeClr val="tx1"/>
                </a:solidFill>
                <a:latin typeface="楷体" panose="02010609060101010101" pitchFamily="49" charset="-122"/>
                <a:ea typeface="楷体" panose="02010609060101010101" pitchFamily="49" charset="-122"/>
                <a:cs typeface="楷体" panose="02010609060101010101" pitchFamily="49" charset="-122"/>
              </a:rPr>
              <a:t>项，运用的是比喻的手法；</a:t>
            </a:r>
            <a:r>
              <a:rPr lang="en-US" altLang="zh-CN" sz="2800">
                <a:solidFill>
                  <a:schemeClr val="tx1"/>
                </a:solidFill>
                <a:latin typeface="楷体" panose="02010609060101010101" pitchFamily="49" charset="-122"/>
                <a:ea typeface="楷体" panose="02010609060101010101" pitchFamily="49" charset="-122"/>
                <a:cs typeface="楷体" panose="02010609060101010101" pitchFamily="49" charset="-122"/>
              </a:rPr>
              <a:t>D</a:t>
            </a:r>
            <a:r>
              <a:rPr lang="zh-CN" altLang="en-US" sz="2800">
                <a:solidFill>
                  <a:schemeClr val="tx1"/>
                </a:solidFill>
                <a:latin typeface="楷体" panose="02010609060101010101" pitchFamily="49" charset="-122"/>
                <a:ea typeface="楷体" panose="02010609060101010101" pitchFamily="49" charset="-122"/>
                <a:cs typeface="楷体" panose="02010609060101010101" pitchFamily="49" charset="-122"/>
              </a:rPr>
              <a:t>项，“草树知春”中的“知春”运用拟人的手法。</a:t>
            </a:r>
            <a:endParaRPr lang="zh-CN" altLang="en-US" sz="280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5715">
                                            <p:txEl>
                                              <p:pRg st="5" end="5"/>
                                            </p:txEl>
                                          </p:spTgt>
                                        </p:tgtEl>
                                        <p:attrNameLst>
                                          <p:attrName>style.visibility</p:attrName>
                                        </p:attrNameLst>
                                      </p:cBhvr>
                                      <p:to>
                                        <p:strVal val="visible"/>
                                      </p:to>
                                    </p:set>
                                    <p:anim calcmode="lin" valueType="num">
                                      <p:cBhvr additive="base">
                                        <p:cTn id="7" dur="500" fill="hold"/>
                                        <p:tgtEl>
                                          <p:spTgt spid="115715">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571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5" grpId="0" build="p"/>
    </p:bldLs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5601" name="Picture 2" descr="wangdaozhong_baimiao09"/>
          <p:cNvPicPr>
            <a:picLocks noChangeAspect="1"/>
          </p:cNvPicPr>
          <p:nvPr/>
        </p:nvPicPr>
        <p:blipFill>
          <a:blip r:embed="rId2">
            <a:lum bright="6000"/>
          </a:blip>
          <a:srcRect l="1921" t="3592" r="2040" b="21777"/>
          <a:stretch>
            <a:fillRect/>
          </a:stretch>
        </p:blipFill>
        <p:spPr>
          <a:xfrm>
            <a:off x="6496050" y="0"/>
            <a:ext cx="4171950" cy="2349500"/>
          </a:xfrm>
          <a:prstGeom prst="rect">
            <a:avLst/>
          </a:prstGeom>
          <a:noFill/>
          <a:ln w="9525">
            <a:noFill/>
          </a:ln>
        </p:spPr>
      </p:pic>
      <p:sp>
        <p:nvSpPr>
          <p:cNvPr id="26627" name="内容占位符 2"/>
          <p:cNvSpPr>
            <a:spLocks noGrp="1"/>
          </p:cNvSpPr>
          <p:nvPr>
            <p:ph idx="1"/>
          </p:nvPr>
        </p:nvSpPr>
        <p:spPr>
          <a:xfrm>
            <a:off x="535940" y="1387793"/>
            <a:ext cx="8424863" cy="4525962"/>
          </a:xfrm>
        </p:spPr>
        <p:txBody>
          <a:bodyPr wrap="square" lIns="91440" tIns="45720" rIns="91440" bIns="45720" anchor="t" anchorCtr="0"/>
          <a:lstStyle/>
          <a:p>
            <a:r>
              <a:rPr lang="zh-CN" altLang="en-US" sz="2800" b="1"/>
              <a:t>月亮一露，满天的星星惊散了。</a:t>
            </a:r>
            <a:endParaRPr lang="en-US" altLang="zh-CN" sz="2800" b="1"/>
          </a:p>
          <a:p>
            <a:r>
              <a:rPr lang="zh-CN" altLang="en-US" sz="2800" b="1"/>
              <a:t>他确实有点像一橡树，坚壮、沉默。而又有生气。</a:t>
            </a:r>
            <a:endParaRPr lang="en-US" altLang="zh-CN" sz="2800" b="1"/>
          </a:p>
          <a:p>
            <a:r>
              <a:rPr lang="zh-CN" altLang="en-US" sz="2800" b="1"/>
              <a:t>波浪一边歌唱一边冲向高空去迎接那雷声。</a:t>
            </a:r>
            <a:endParaRPr lang="en-US" altLang="zh-CN" sz="2800" b="1"/>
          </a:p>
          <a:p>
            <a:r>
              <a:rPr lang="zh-CN" altLang="en-US" sz="2800" b="1"/>
              <a:t>指导员讲得真来劲，嘎子竖起耳朵听。</a:t>
            </a:r>
            <a:endParaRPr lang="en-US" altLang="zh-CN" sz="2800" b="1"/>
          </a:p>
          <a:p>
            <a:r>
              <a:rPr lang="zh-CN" altLang="en-US" sz="2800" b="1"/>
              <a:t>地中海沿岸成为西方文明的摇篮。</a:t>
            </a:r>
            <a:endParaRPr lang="en-US" altLang="zh-CN" sz="2800" b="1"/>
          </a:p>
          <a:p>
            <a:r>
              <a:rPr lang="zh-CN" altLang="en-US" sz="2800" b="1"/>
              <a:t>故人已经成为瓮中之鳖，不好攻暂且围着算了。</a:t>
            </a:r>
            <a:endParaRPr lang="en-US" altLang="zh-CN" sz="2800" b="1"/>
          </a:p>
          <a:p>
            <a:endParaRPr lang="zh-CN" altLang="en-US" sz="2800" b="1"/>
          </a:p>
        </p:txBody>
      </p:sp>
      <p:sp>
        <p:nvSpPr>
          <p:cNvPr id="25603" name="TextBox 4"/>
          <p:cNvSpPr/>
          <p:nvPr/>
        </p:nvSpPr>
        <p:spPr>
          <a:xfrm>
            <a:off x="395605" y="405130"/>
            <a:ext cx="6586220" cy="583565"/>
          </a:xfrm>
          <a:prstGeom prst="rect">
            <a:avLst/>
          </a:prstGeom>
          <a:noFill/>
          <a:ln w="9525">
            <a:noFill/>
          </a:ln>
        </p:spPr>
        <p:txBody>
          <a:bodyPr wrap="square" anchor="t" anchorCtr="0">
            <a:spAutoFit/>
          </a:bodyPr>
          <a:lstStyle/>
          <a:p>
            <a:r>
              <a:rPr lang="zh-CN" altLang="en-US" sz="3200" b="1">
                <a:solidFill>
                  <a:srgbClr val="FF0000"/>
                </a:solidFill>
                <a:latin typeface="Arial" panose="020b0604020202020204" pitchFamily="34" charset="0"/>
                <a:ea typeface="宋体" panose="02010600030101010101" pitchFamily="2" charset="-122"/>
              </a:rPr>
              <a:t>判断下列句子用的什么修辞手法：</a:t>
            </a:r>
            <a:endParaRPr lang="zh-CN" altLang="en-US" sz="3200" b="1">
              <a:solidFill>
                <a:srgbClr val="FF0000"/>
              </a:solidFill>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anim calcmode="lin" valueType="num">
                                      <p:cBhvr additive="base">
                                        <p:cTn id="7" dur="500" fill="hold"/>
                                        <p:tgtEl>
                                          <p:spTgt spid="2662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662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6627">
                                            <p:txEl>
                                              <p:pRg st="1" end="1"/>
                                            </p:txEl>
                                          </p:spTgt>
                                        </p:tgtEl>
                                        <p:attrNameLst>
                                          <p:attrName>style.visibility</p:attrName>
                                        </p:attrNameLst>
                                      </p:cBhvr>
                                      <p:to>
                                        <p:strVal val="visible"/>
                                      </p:to>
                                    </p:set>
                                    <p:anim calcmode="lin" valueType="num">
                                      <p:cBhvr additive="base">
                                        <p:cTn id="13" dur="500" fill="hold"/>
                                        <p:tgtEl>
                                          <p:spTgt spid="2662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662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6627">
                                            <p:txEl>
                                              <p:pRg st="2" end="2"/>
                                            </p:txEl>
                                          </p:spTgt>
                                        </p:tgtEl>
                                        <p:attrNameLst>
                                          <p:attrName>style.visibility</p:attrName>
                                        </p:attrNameLst>
                                      </p:cBhvr>
                                      <p:to>
                                        <p:strVal val="visible"/>
                                      </p:to>
                                    </p:set>
                                    <p:anim calcmode="lin" valueType="num">
                                      <p:cBhvr additive="base">
                                        <p:cTn id="19" dur="500" fill="hold"/>
                                        <p:tgtEl>
                                          <p:spTgt spid="2662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662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6627">
                                            <p:txEl>
                                              <p:pRg st="3" end="3"/>
                                            </p:txEl>
                                          </p:spTgt>
                                        </p:tgtEl>
                                        <p:attrNameLst>
                                          <p:attrName>style.visibility</p:attrName>
                                        </p:attrNameLst>
                                      </p:cBhvr>
                                      <p:to>
                                        <p:strVal val="visible"/>
                                      </p:to>
                                    </p:set>
                                    <p:anim calcmode="lin" valueType="num">
                                      <p:cBhvr additive="base">
                                        <p:cTn id="25" dur="500" fill="hold"/>
                                        <p:tgtEl>
                                          <p:spTgt spid="2662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662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6627">
                                            <p:txEl>
                                              <p:pRg st="4" end="4"/>
                                            </p:txEl>
                                          </p:spTgt>
                                        </p:tgtEl>
                                        <p:attrNameLst>
                                          <p:attrName>style.visibility</p:attrName>
                                        </p:attrNameLst>
                                      </p:cBhvr>
                                      <p:to>
                                        <p:strVal val="visible"/>
                                      </p:to>
                                    </p:set>
                                    <p:anim calcmode="lin" valueType="num">
                                      <p:cBhvr additive="base">
                                        <p:cTn id="31" dur="500" fill="hold"/>
                                        <p:tgtEl>
                                          <p:spTgt spid="26627">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662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6627">
                                            <p:txEl>
                                              <p:pRg st="5" end="5"/>
                                            </p:txEl>
                                          </p:spTgt>
                                        </p:tgtEl>
                                        <p:attrNameLst>
                                          <p:attrName>style.visibility</p:attrName>
                                        </p:attrNameLst>
                                      </p:cBhvr>
                                      <p:to>
                                        <p:strVal val="visible"/>
                                      </p:to>
                                    </p:set>
                                    <p:anim calcmode="lin" valueType="num">
                                      <p:cBhvr additive="base">
                                        <p:cTn id="37" dur="500" fill="hold"/>
                                        <p:tgtEl>
                                          <p:spTgt spid="26627">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6627">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uiExpand="1" build="p"/>
    </p:bldLs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627" name="Rectangle 4"/>
          <p:cNvSpPr/>
          <p:nvPr/>
        </p:nvSpPr>
        <p:spPr>
          <a:xfrm>
            <a:off x="1524000" y="0"/>
            <a:ext cx="9144000" cy="595313"/>
          </a:xfrm>
          <a:prstGeom prst="rect">
            <a:avLst/>
          </a:prstGeom>
          <a:noFill/>
          <a:ln w="9525">
            <a:noFill/>
          </a:ln>
        </p:spPr>
        <p:txBody>
          <a:bodyPr anchor="t" anchorCtr="0"/>
          <a:lstStyle/>
          <a:p>
            <a:pPr>
              <a:spcBef>
                <a:spcPct val="20000"/>
              </a:spcBef>
            </a:pPr>
            <a:r>
              <a:rPr lang="zh-CN" altLang="zh-CN" sz="3200" b="1">
                <a:solidFill>
                  <a:schemeClr val="tx1"/>
                </a:solidFill>
                <a:latin typeface="楷体_GB2312" pitchFamily="1" charset="-122"/>
                <a:ea typeface="楷体_GB2312" pitchFamily="1" charset="-122"/>
              </a:rPr>
              <a:t>  对诗句的词语解说错误的一项是</a:t>
            </a:r>
            <a:endParaRPr lang="zh-CN" altLang="zh-CN" sz="3200" b="1">
              <a:solidFill>
                <a:schemeClr val="tx1"/>
              </a:solidFill>
              <a:latin typeface="楷体_GB2312" pitchFamily="1" charset="-122"/>
              <a:ea typeface="楷体_GB2312" pitchFamily="1" charset="-122"/>
            </a:endParaRPr>
          </a:p>
        </p:txBody>
      </p:sp>
      <p:sp>
        <p:nvSpPr>
          <p:cNvPr id="26628" name="Text Box 5"/>
          <p:cNvSpPr/>
          <p:nvPr/>
        </p:nvSpPr>
        <p:spPr>
          <a:xfrm>
            <a:off x="324485" y="549275"/>
            <a:ext cx="11572240" cy="3753485"/>
          </a:xfrm>
          <a:prstGeom prst="rect">
            <a:avLst/>
          </a:prstGeom>
          <a:solidFill>
            <a:srgbClr val="D9D9D9"/>
          </a:solidFill>
          <a:ln w="9525">
            <a:noFill/>
          </a:ln>
        </p:spPr>
        <p:txBody>
          <a:bodyPr wrap="square" anchor="t" anchorCtr="0">
            <a:spAutoFit/>
          </a:bodyPr>
          <a:lstStyle/>
          <a:p>
            <a:pPr algn="just">
              <a:spcBef>
                <a:spcPct val="50000"/>
              </a:spcBef>
            </a:pPr>
            <a:r>
              <a:rPr lang="zh-CN" altLang="zh-CN" sz="2800" b="1">
                <a:solidFill>
                  <a:srgbClr val="FFFFFF"/>
                </a:solidFill>
                <a:latin typeface="楷体_GB2312" pitchFamily="1" charset="-122"/>
                <a:ea typeface="楷体_GB2312" pitchFamily="1" charset="-122"/>
              </a:rPr>
              <a:t>    </a:t>
            </a:r>
            <a:r>
              <a:rPr lang="zh-CN" altLang="zh-CN" sz="2800" b="1">
                <a:latin typeface="楷体_GB2312" pitchFamily="1" charset="-122"/>
                <a:ea typeface="楷体_GB2312" pitchFamily="1" charset="-122"/>
              </a:rPr>
              <a:t>A. “八月湖水平，涵虚混太清。气蒸云梦泽，波撼岳阳城。”</a:t>
            </a:r>
            <a:r>
              <a:rPr lang="zh-CN" altLang="zh-CN" sz="2800" b="1">
                <a:solidFill>
                  <a:srgbClr val="FF99FF"/>
                </a:solidFill>
                <a:latin typeface="楷体_GB2312" pitchFamily="1" charset="-122"/>
                <a:ea typeface="楷体_GB2312" pitchFamily="1" charset="-122"/>
              </a:rPr>
              <a:t> </a:t>
            </a:r>
            <a:r>
              <a:rPr lang="zh-CN" altLang="zh-CN" sz="2800" b="1">
                <a:latin typeface="楷体_GB2312" pitchFamily="1" charset="-122"/>
                <a:ea typeface="楷体_GB2312" pitchFamily="1" charset="-122"/>
              </a:rPr>
              <a:t>——“</a:t>
            </a:r>
            <a:r>
              <a:rPr lang="zh-CN" altLang="zh-CN" sz="2800" b="1">
                <a:solidFill>
                  <a:srgbClr val="0000FF"/>
                </a:solidFill>
                <a:latin typeface="楷体_GB2312" pitchFamily="1" charset="-122"/>
                <a:ea typeface="楷体_GB2312" pitchFamily="1" charset="-122"/>
              </a:rPr>
              <a:t>波撼岳阳城”是夸张的写法，突出了洞庭湖的雄伟气势。</a:t>
            </a:r>
            <a:endParaRPr lang="zh-CN" altLang="zh-CN" sz="2800" b="1">
              <a:solidFill>
                <a:srgbClr val="0000FF"/>
              </a:solidFill>
              <a:latin typeface="楷体_GB2312" pitchFamily="1" charset="-122"/>
              <a:ea typeface="楷体_GB2312" pitchFamily="1" charset="-122"/>
            </a:endParaRPr>
          </a:p>
          <a:p>
            <a:pPr algn="just">
              <a:spcBef>
                <a:spcPct val="50000"/>
              </a:spcBef>
            </a:pPr>
            <a:r>
              <a:rPr lang="zh-CN" altLang="zh-CN" sz="2800" b="1">
                <a:solidFill>
                  <a:srgbClr val="FFFFFF"/>
                </a:solidFill>
                <a:latin typeface="楷体_GB2312" pitchFamily="1" charset="-122"/>
                <a:ea typeface="楷体_GB2312" pitchFamily="1" charset="-122"/>
              </a:rPr>
              <a:t>   </a:t>
            </a:r>
            <a:r>
              <a:rPr lang="zh-CN" altLang="zh-CN" sz="2800" b="1">
                <a:latin typeface="楷体_GB2312" pitchFamily="1" charset="-122"/>
                <a:ea typeface="楷体_GB2312" pitchFamily="1" charset="-122"/>
              </a:rPr>
              <a:t>B. “黄河远上白云间，一片孤城万仞山。羌笛何须怨杨柳，春风不度玉门关。”——</a:t>
            </a:r>
            <a:r>
              <a:rPr lang="zh-CN" altLang="zh-CN" sz="2800" b="1">
                <a:solidFill>
                  <a:srgbClr val="0000FF"/>
                </a:solidFill>
                <a:latin typeface="楷体_GB2312" pitchFamily="1" charset="-122"/>
                <a:ea typeface="楷体_GB2312" pitchFamily="1" charset="-122"/>
              </a:rPr>
              <a:t>“羌笛何须怨杨柳”用了拟人的手法。</a:t>
            </a:r>
            <a:r>
              <a:rPr lang="zh-CN" altLang="zh-CN" sz="2800" b="1">
                <a:solidFill>
                  <a:srgbClr val="FF99FF"/>
                </a:solidFill>
                <a:latin typeface="楷体_GB2312" pitchFamily="1" charset="-122"/>
                <a:ea typeface="楷体_GB2312" pitchFamily="1" charset="-122"/>
              </a:rPr>
              <a:t> </a:t>
            </a:r>
            <a:endParaRPr lang="zh-CN" altLang="zh-CN" sz="2800" b="1">
              <a:solidFill>
                <a:srgbClr val="FF99FF"/>
              </a:solidFill>
              <a:latin typeface="楷体_GB2312" pitchFamily="1" charset="-122"/>
              <a:ea typeface="楷体_GB2312" pitchFamily="1" charset="-122"/>
            </a:endParaRPr>
          </a:p>
          <a:p>
            <a:r>
              <a:rPr lang="zh-CN" altLang="zh-CN" sz="2800" b="1">
                <a:solidFill>
                  <a:srgbClr val="FFFFFF"/>
                </a:solidFill>
                <a:latin typeface="楷体_GB2312" pitchFamily="1" charset="-122"/>
                <a:ea typeface="楷体_GB2312" pitchFamily="1" charset="-122"/>
              </a:rPr>
              <a:t>   </a:t>
            </a:r>
            <a:r>
              <a:rPr lang="zh-CN" altLang="zh-CN" sz="2800" b="1">
                <a:latin typeface="楷体_GB2312" pitchFamily="1" charset="-122"/>
                <a:ea typeface="楷体_GB2312" pitchFamily="1" charset="-122"/>
              </a:rPr>
              <a:t>C. “故人具鸡黍，邀我至田家。绿树村边合，青山郭外斜。”</a:t>
            </a:r>
            <a:r>
              <a:rPr lang="zh-CN" altLang="zh-CN" sz="2800" b="1">
                <a:solidFill>
                  <a:srgbClr val="FFFFFF"/>
                </a:solidFill>
                <a:latin typeface="楷体_GB2312" pitchFamily="1" charset="-122"/>
                <a:ea typeface="楷体_GB2312" pitchFamily="1" charset="-122"/>
              </a:rPr>
              <a:t> </a:t>
            </a:r>
            <a:r>
              <a:rPr lang="zh-CN" altLang="zh-CN" sz="2800" b="1">
                <a:latin typeface="楷体_GB2312" pitchFamily="1" charset="-122"/>
                <a:ea typeface="楷体_GB2312" pitchFamily="1" charset="-122"/>
              </a:rPr>
              <a:t>——</a:t>
            </a:r>
            <a:r>
              <a:rPr lang="zh-CN" altLang="zh-CN" sz="2800" b="1">
                <a:solidFill>
                  <a:srgbClr val="0000FF"/>
                </a:solidFill>
                <a:latin typeface="楷体_GB2312" pitchFamily="1" charset="-122"/>
                <a:ea typeface="楷体_GB2312" pitchFamily="1" charset="-122"/>
              </a:rPr>
              <a:t>“合”、“斜”是拟人写法，把绿树、青山写得有人的感情。</a:t>
            </a:r>
            <a:endParaRPr lang="zh-CN" altLang="zh-CN" sz="2800" b="1">
              <a:solidFill>
                <a:srgbClr val="0000FF"/>
              </a:solidFill>
              <a:latin typeface="楷体_GB2312" pitchFamily="1" charset="-122"/>
              <a:ea typeface="楷体_GB2312" pitchFamily="1" charset="-122"/>
            </a:endParaRPr>
          </a:p>
          <a:p>
            <a:r>
              <a:rPr lang="zh-CN" altLang="zh-CN" sz="2800" b="1">
                <a:solidFill>
                  <a:srgbClr val="FFFFFF"/>
                </a:solidFill>
                <a:latin typeface="楷体_GB2312" pitchFamily="1" charset="-122"/>
                <a:ea typeface="楷体_GB2312" pitchFamily="1" charset="-122"/>
              </a:rPr>
              <a:t>   </a:t>
            </a:r>
            <a:r>
              <a:rPr lang="zh-CN" altLang="zh-CN" sz="2800" b="1">
                <a:latin typeface="楷体_GB2312" pitchFamily="1" charset="-122"/>
                <a:ea typeface="楷体_GB2312" pitchFamily="1" charset="-122"/>
              </a:rPr>
              <a:t>D. “好雨知时节，当春乃发生。随风潜入夜，润物细无声。”——</a:t>
            </a:r>
            <a:r>
              <a:rPr lang="zh-CN" altLang="zh-CN" sz="2800" b="1">
                <a:solidFill>
                  <a:srgbClr val="0000FF"/>
                </a:solidFill>
                <a:latin typeface="楷体_GB2312" pitchFamily="1" charset="-122"/>
                <a:ea typeface="楷体_GB2312" pitchFamily="1" charset="-122"/>
              </a:rPr>
              <a:t>用“知”、“潜”把春雨人格化，写成有知觉、有灵性的东西。</a:t>
            </a:r>
            <a:endParaRPr lang="zh-CN" altLang="zh-CN" sz="2800" b="1">
              <a:solidFill>
                <a:srgbClr val="0000FF"/>
              </a:solidFill>
              <a:latin typeface="楷体_GB2312" pitchFamily="1" charset="-122"/>
              <a:ea typeface="楷体_GB2312" pitchFamily="1" charset="-122"/>
            </a:endParaRPr>
          </a:p>
        </p:txBody>
      </p:sp>
      <p:sp>
        <p:nvSpPr>
          <p:cNvPr id="27654" name="Text Box 6"/>
          <p:cNvSpPr/>
          <p:nvPr/>
        </p:nvSpPr>
        <p:spPr>
          <a:xfrm>
            <a:off x="530860" y="4869180"/>
            <a:ext cx="11661140" cy="1383665"/>
          </a:xfrm>
          <a:prstGeom prst="rect">
            <a:avLst/>
          </a:prstGeom>
          <a:noFill/>
          <a:ln w="9525" cap="flat" cmpd="sng">
            <a:solidFill>
              <a:srgbClr val="990000"/>
            </a:solidFill>
            <a:prstDash val="solid"/>
            <a:miter/>
            <a:headEnd type="none" w="med" len="med"/>
            <a:tailEnd type="none" w="med" len="med"/>
          </a:ln>
          <a:extLst>
            <a:ext uri="{909E8E84-426E-40DD-AFC4-6F175D3DCCD1}">
              <a14:hiddenFill xmlns:a14="http://schemas.microsoft.com/office/drawing/2010/main">
                <a:solidFill>
                  <a:srgbClr val="CCFFFF"/>
                </a:solidFill>
              </a14:hiddenFill>
            </a:ext>
          </a:extLst>
        </p:spPr>
        <p:txBody>
          <a:bodyPr wrap="square" anchor="t" anchorCtr="0">
            <a:spAutoFit/>
          </a:bodyPr>
          <a:lstStyle/>
          <a:p>
            <a:pPr>
              <a:spcBef>
                <a:spcPct val="50000"/>
              </a:spcBef>
            </a:pPr>
            <a:r>
              <a:rPr lang="zh-CN" altLang="zh-CN" sz="2800" b="1">
                <a:solidFill>
                  <a:srgbClr val="FF0000"/>
                </a:solidFill>
                <a:latin typeface="楷体_GB2312" pitchFamily="1" charset="-122"/>
                <a:ea typeface="楷体_GB2312" pitchFamily="1" charset="-122"/>
              </a:rPr>
              <a:t>  </a:t>
            </a:r>
            <a:r>
              <a:rPr lang="en-US" altLang="zh-CN" sz="2800" b="1">
                <a:solidFill>
                  <a:srgbClr val="FF0000"/>
                </a:solidFill>
                <a:latin typeface="楷体_GB2312" pitchFamily="1" charset="-122"/>
                <a:ea typeface="楷体_GB2312" pitchFamily="1" charset="-122"/>
              </a:rPr>
              <a:t>C</a:t>
            </a:r>
            <a:r>
              <a:rPr lang="zh-CN" altLang="zh-CN" sz="2800" b="1">
                <a:solidFill>
                  <a:srgbClr val="FF0000"/>
                </a:solidFill>
                <a:latin typeface="楷体_GB2312" pitchFamily="1" charset="-122"/>
                <a:ea typeface="楷体_GB2312" pitchFamily="1" charset="-122"/>
              </a:rPr>
              <a:t> “合”在这里是“环绕”的意思，“斜”在这里是“延伸”，都是自然景物的本身状态。作者在这里是用描写景物来衬托心情，并没有用拟人手法写青山、绿树有人的感情。 </a:t>
            </a:r>
            <a:endParaRPr lang="zh-CN" altLang="zh-CN" sz="2800" b="1">
              <a:solidFill>
                <a:srgbClr val="FF0000"/>
              </a:solidFill>
              <a:latin typeface="楷体_GB2312" pitchFamily="1" charset="-122"/>
              <a:ea typeface="楷体_GB2312"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7654"/>
                                        </p:tgtEl>
                                        <p:attrNameLst>
                                          <p:attrName>style.visibility</p:attrName>
                                        </p:attrNameLst>
                                      </p:cBhvr>
                                      <p:to>
                                        <p:strVal val="visible"/>
                                      </p:to>
                                    </p:set>
                                    <p:animEffect transition="in" filter="wipe(up)">
                                      <p:cBhvr>
                                        <p:cTn id="7" dur="500" fill="hold"/>
                                        <p:tgtEl>
                                          <p:spTgt spid="276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4" grpId="0"/>
    </p:bldLst>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83845" y="186690"/>
            <a:ext cx="11708765" cy="6670675"/>
          </a:xfrm>
        </p:spPr>
        <p:txBody>
          <a:bodyPr>
            <a:noAutofit/>
          </a:bodyPr>
          <a:lstStyle/>
          <a:p>
            <a:pPr marL="0" indent="-457200">
              <a:lnSpc>
                <a:spcPts val="3960"/>
              </a:lnSpc>
              <a:spcAft>
                <a:spcPct val="0"/>
              </a:spcAft>
              <a:buFont typeface="Wingdings" panose="05000000000000000000" charset="0"/>
              <a:buChar char="Ø"/>
            </a:pPr>
            <a:r>
              <a:rPr lang="zh-CN" altLang="en-US" sz="2800">
                <a:solidFill>
                  <a:schemeClr val="tx1"/>
                </a:solidFill>
                <a:sym typeface="+mn-ea"/>
              </a:rPr>
              <a:t>阅读下面的文字，完成3～4题。(8分)</a:t>
            </a:r>
            <a:endParaRPr lang="zh-CN" altLang="en-US" sz="2800">
              <a:solidFill>
                <a:schemeClr val="tx1"/>
              </a:solidFill>
              <a:sym typeface="+mn-ea"/>
            </a:endParaRPr>
          </a:p>
          <a:p>
            <a:pPr marL="0" indent="-457200">
              <a:lnSpc>
                <a:spcPts val="3960"/>
              </a:lnSpc>
              <a:spcAft>
                <a:spcPct val="0"/>
              </a:spcAft>
              <a:buFont typeface="Wingdings" panose="05000000000000000000" charset="0"/>
              <a:buChar char="Ø"/>
            </a:pPr>
            <a:r>
              <a:rPr lang="zh-CN" altLang="en-US" sz="2800">
                <a:solidFill>
                  <a:schemeClr val="tx1"/>
                </a:solidFill>
                <a:latin typeface="楷体" panose="02010609060101010101" pitchFamily="49" charset="-122"/>
                <a:ea typeface="楷体" panose="02010609060101010101" pitchFamily="49" charset="-122"/>
                <a:sym typeface="+mn-ea"/>
              </a:rPr>
              <a:t>你还是像以前一样，摇着蒲葵扇，听我说着学校里的趣事。</a:t>
            </a:r>
            <a:r>
              <a:rPr lang="zh-CN" altLang="en-US" sz="2800" u="sng">
                <a:solidFill>
                  <a:schemeClr val="tx1"/>
                </a:solidFill>
                <a:latin typeface="楷体" panose="02010609060101010101" pitchFamily="49" charset="-122"/>
                <a:ea typeface="楷体" panose="02010609060101010101" pitchFamily="49" charset="-122"/>
                <a:sym typeface="+mn-ea"/>
              </a:rPr>
              <a:t>几只调皮的蚊子嗡嗡地飞过，你似乎想到了什么，突然起身。</a:t>
            </a:r>
            <a:r>
              <a:rPr lang="zh-CN" altLang="en-US" sz="2800">
                <a:solidFill>
                  <a:schemeClr val="tx1"/>
                </a:solidFill>
                <a:latin typeface="楷体" panose="02010609060101010101" pitchFamily="49" charset="-122"/>
                <a:ea typeface="楷体" panose="02010609060101010101" pitchFamily="49" charset="-122"/>
                <a:sym typeface="+mn-ea"/>
              </a:rPr>
              <a:t>然后吃力地一手按着膝盖，一手扶着竹席边的椅子，颤颤巍巍地走向那个熟悉的抽屉，后眯缝着眼睛，在抽屉中摸索着，几片枯黄的菖蒲出现在掌中，划一根火柴，熟悉的气息就飘渺而来。</a:t>
            </a:r>
            <a:endParaRPr lang="zh-CN" altLang="en-US" sz="2800">
              <a:solidFill>
                <a:schemeClr val="tx1"/>
              </a:solidFill>
              <a:latin typeface="楷体" panose="02010609060101010101" pitchFamily="49" charset="-122"/>
              <a:ea typeface="楷体" panose="02010609060101010101" pitchFamily="49" charset="-122"/>
              <a:sym typeface="+mn-ea"/>
            </a:endParaRPr>
          </a:p>
          <a:p>
            <a:pPr marL="0" indent="-457200">
              <a:lnSpc>
                <a:spcPts val="3960"/>
              </a:lnSpc>
              <a:spcAft>
                <a:spcPct val="0"/>
              </a:spcAft>
              <a:buFont typeface="Wingdings" panose="05000000000000000000" charset="0"/>
              <a:buChar char="Ø"/>
            </a:pPr>
            <a:r>
              <a:rPr lang="zh-CN" altLang="en-US" sz="2800">
                <a:solidFill>
                  <a:schemeClr val="tx1"/>
                </a:solidFill>
                <a:sym typeface="+mn-ea"/>
              </a:rPr>
              <a:t>3．拟人具有生动性，请据此对文中画横线的句子所用拟人进行简要分析。(4分)　　　　　　　　　　　　　　　　　　　　　　　　　　　　　　　　　　　　</a:t>
            </a:r>
            <a:endParaRPr lang="zh-CN" altLang="en-US" sz="2800">
              <a:solidFill>
                <a:schemeClr val="tx1"/>
              </a:solidFill>
              <a:sym typeface="+mn-ea"/>
            </a:endParaRPr>
          </a:p>
          <a:p>
            <a:pPr marL="0" indent="-457200">
              <a:lnSpc>
                <a:spcPts val="3960"/>
              </a:lnSpc>
              <a:spcAft>
                <a:spcPct val="0"/>
              </a:spcAft>
              <a:buFont typeface="Wingdings" panose="05000000000000000000" charset="0"/>
              <a:buChar char="Ø"/>
            </a:pPr>
            <a:r>
              <a:rPr lang="zh-CN" altLang="en-US" sz="2800">
                <a:solidFill>
                  <a:srgbClr val="C00000"/>
                </a:solidFill>
                <a:sym typeface="+mn-ea"/>
              </a:rPr>
              <a:t>[答案]　①“几只调皮的蚊子嗡嗡地飞过”运用了拟人的手法。</a:t>
            </a:r>
            <a:endParaRPr lang="zh-CN" altLang="en-US" sz="2800">
              <a:solidFill>
                <a:srgbClr val="C00000"/>
              </a:solidFill>
              <a:sym typeface="+mn-ea"/>
            </a:endParaRPr>
          </a:p>
          <a:p>
            <a:pPr marL="0" indent="-457200">
              <a:lnSpc>
                <a:spcPts val="3960"/>
              </a:lnSpc>
              <a:spcAft>
                <a:spcPct val="0"/>
              </a:spcAft>
              <a:buFont typeface="Wingdings" panose="05000000000000000000" charset="0"/>
              <a:buChar char="Ø"/>
            </a:pPr>
            <a:r>
              <a:rPr lang="zh-CN" altLang="en-US" sz="2800">
                <a:solidFill>
                  <a:srgbClr val="C00000"/>
                </a:solidFill>
                <a:sym typeface="+mn-ea"/>
              </a:rPr>
              <a:t>②说蚊子“调皮”，使其具有了人的思想感情。</a:t>
            </a:r>
            <a:endParaRPr lang="zh-CN" altLang="en-US" sz="2800">
              <a:solidFill>
                <a:srgbClr val="C00000"/>
              </a:solidFill>
              <a:sym typeface="+mn-ea"/>
            </a:endParaRPr>
          </a:p>
          <a:p>
            <a:pPr marL="0" indent="-457200">
              <a:lnSpc>
                <a:spcPts val="3960"/>
              </a:lnSpc>
              <a:spcAft>
                <a:spcPct val="0"/>
              </a:spcAft>
              <a:buFont typeface="Wingdings" panose="05000000000000000000" charset="0"/>
              <a:buChar char="Ø"/>
            </a:pPr>
            <a:r>
              <a:rPr lang="zh-CN" altLang="en-US" sz="2800">
                <a:solidFill>
                  <a:srgbClr val="C00000"/>
                </a:solidFill>
                <a:sym typeface="+mn-ea"/>
              </a:rPr>
              <a:t>③这样写，增强了语言的生动性。</a:t>
            </a:r>
            <a:endParaRPr lang="zh-CN" altLang="en-US" sz="2800">
              <a:solidFill>
                <a:srgbClr val="C00000"/>
              </a:solidFill>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84455" y="198755"/>
            <a:ext cx="12032615" cy="6471920"/>
          </a:xfrm>
        </p:spPr>
        <p:txBody>
          <a:bodyPr>
            <a:noAutofit/>
          </a:bodyPr>
          <a:lstStyle/>
          <a:p>
            <a:pPr marL="0" indent="-457200">
              <a:lnSpc>
                <a:spcPct val="100000"/>
              </a:lnSpc>
              <a:spcAft>
                <a:spcPct val="0"/>
              </a:spcAft>
              <a:buFont typeface="Wingdings" panose="05000000000000000000" charset="0"/>
              <a:buChar char="Ø"/>
            </a:pPr>
            <a:r>
              <a:rPr lang="zh-CN" altLang="en-US" sz="2800">
                <a:solidFill>
                  <a:schemeClr val="tx1"/>
                </a:solidFill>
                <a:sym typeface="+mn-ea"/>
              </a:rPr>
              <a:t>阅读下面的文字，完成下面小题。(8分)</a:t>
            </a:r>
            <a:endParaRPr lang="zh-CN" altLang="en-US" sz="2800">
              <a:solidFill>
                <a:schemeClr val="tx1"/>
              </a:solidFill>
              <a:sym typeface="+mn-ea"/>
            </a:endParaRPr>
          </a:p>
          <a:p>
            <a:pPr marL="0" indent="-457200">
              <a:lnSpc>
                <a:spcPct val="100000"/>
              </a:lnSpc>
              <a:spcAft>
                <a:spcPct val="0"/>
              </a:spcAft>
              <a:buFont typeface="Wingdings" panose="05000000000000000000" charset="0"/>
              <a:buChar char="Ø"/>
            </a:pPr>
            <a:r>
              <a:rPr lang="zh-CN" altLang="en-US" sz="2800">
                <a:solidFill>
                  <a:schemeClr val="tx1"/>
                </a:solidFill>
                <a:latin typeface="楷体" panose="02010609060101010101" pitchFamily="49" charset="-122"/>
                <a:ea typeface="楷体" panose="02010609060101010101" pitchFamily="49" charset="-122"/>
                <a:sym typeface="+mn-ea"/>
              </a:rPr>
              <a:t>每当夜幕降临，从中国传统院落大门旁边的影壁小心地往里看，就能看到像自身发光的抽象画一样的木制窗子，</a:t>
            </a:r>
            <a:r>
              <a:rPr lang="zh-CN" altLang="en-US" sz="2800" u="wavy">
                <a:solidFill>
                  <a:schemeClr val="tx1"/>
                </a:solidFill>
                <a:uFillTx/>
                <a:latin typeface="楷体" panose="02010609060101010101" pitchFamily="49" charset="-122"/>
                <a:ea typeface="楷体" panose="02010609060101010101" pitchFamily="49" charset="-122"/>
                <a:sym typeface="+mn-ea"/>
              </a:rPr>
              <a:t>窗子木格细细地勾画着自己精致的线条</a:t>
            </a:r>
            <a:r>
              <a:rPr lang="zh-CN" altLang="en-US" sz="2800">
                <a:solidFill>
                  <a:schemeClr val="tx1"/>
                </a:solidFill>
                <a:latin typeface="楷体" panose="02010609060101010101" pitchFamily="49" charset="-122"/>
                <a:ea typeface="楷体" panose="02010609060101010101" pitchFamily="49" charset="-122"/>
                <a:sym typeface="+mn-ea"/>
              </a:rPr>
              <a:t>，微弱的灯光洒在院子里，消失在甬道长廊，婆娑竹影上。</a:t>
            </a:r>
            <a:endParaRPr lang="zh-CN" altLang="en-US" sz="2800">
              <a:solidFill>
                <a:schemeClr val="tx1"/>
              </a:solidFill>
              <a:latin typeface="楷体" panose="02010609060101010101" pitchFamily="49" charset="-122"/>
              <a:ea typeface="楷体" panose="02010609060101010101" pitchFamily="49" charset="-122"/>
              <a:sym typeface="+mn-ea"/>
            </a:endParaRPr>
          </a:p>
          <a:p>
            <a:pPr marL="0" indent="-457200">
              <a:lnSpc>
                <a:spcPct val="100000"/>
              </a:lnSpc>
              <a:spcAft>
                <a:spcPct val="0"/>
              </a:spcAft>
              <a:buFont typeface="Wingdings" panose="05000000000000000000" charset="0"/>
              <a:buChar char="Ø"/>
            </a:pPr>
            <a:r>
              <a:rPr lang="en-US" altLang="zh-CN" sz="2800">
                <a:solidFill>
                  <a:schemeClr val="tx1"/>
                </a:solidFill>
                <a:latin typeface="楷体" panose="02010609060101010101" pitchFamily="49" charset="-122"/>
                <a:ea typeface="楷体" panose="02010609060101010101" pitchFamily="49" charset="-122"/>
                <a:sym typeface="+mn-ea"/>
              </a:rPr>
              <a:t>   </a:t>
            </a:r>
            <a:r>
              <a:rPr lang="zh-CN" altLang="en-US" sz="2800">
                <a:solidFill>
                  <a:schemeClr val="tx1"/>
                </a:solidFill>
                <a:latin typeface="楷体" panose="02010609060101010101" pitchFamily="49" charset="-122"/>
                <a:ea typeface="楷体" panose="02010609060101010101" pitchFamily="49" charset="-122"/>
                <a:sym typeface="+mn-ea"/>
              </a:rPr>
              <a:t>下列各项中与画波浪线句子使用相同修辞手法的一项是（     ）（3分）</a:t>
            </a:r>
            <a:endParaRPr lang="zh-CN" altLang="en-US" sz="2800">
              <a:solidFill>
                <a:schemeClr val="tx1"/>
              </a:solidFill>
              <a:latin typeface="楷体" panose="02010609060101010101" pitchFamily="49" charset="-122"/>
              <a:ea typeface="楷体" panose="02010609060101010101" pitchFamily="49" charset="-122"/>
              <a:sym typeface="+mn-ea"/>
            </a:endParaRPr>
          </a:p>
          <a:p>
            <a:pPr marL="0" indent="-457200">
              <a:lnSpc>
                <a:spcPct val="100000"/>
              </a:lnSpc>
              <a:spcAft>
                <a:spcPct val="0"/>
              </a:spcAft>
              <a:buFont typeface="Wingdings" panose="05000000000000000000" charset="0"/>
              <a:buChar char="Ø"/>
            </a:pPr>
            <a:r>
              <a:rPr lang="zh-CN" altLang="en-US" sz="2800">
                <a:solidFill>
                  <a:schemeClr val="tx1"/>
                </a:solidFill>
                <a:latin typeface="楷体" panose="02010609060101010101" pitchFamily="49" charset="-122"/>
                <a:ea typeface="楷体" panose="02010609060101010101" pitchFamily="49" charset="-122"/>
                <a:sym typeface="+mn-ea"/>
              </a:rPr>
              <a:t>A．戎马关山北，凭轩涕泗流。</a:t>
            </a:r>
            <a:endParaRPr lang="zh-CN" altLang="en-US" sz="2800">
              <a:solidFill>
                <a:schemeClr val="tx1"/>
              </a:solidFill>
              <a:latin typeface="楷体" panose="02010609060101010101" pitchFamily="49" charset="-122"/>
              <a:ea typeface="楷体" panose="02010609060101010101" pitchFamily="49" charset="-122"/>
              <a:sym typeface="+mn-ea"/>
            </a:endParaRPr>
          </a:p>
          <a:p>
            <a:pPr marL="0" indent="-457200">
              <a:lnSpc>
                <a:spcPct val="100000"/>
              </a:lnSpc>
              <a:spcAft>
                <a:spcPct val="0"/>
              </a:spcAft>
              <a:buFont typeface="Wingdings" panose="05000000000000000000" charset="0"/>
              <a:buChar char="Ø"/>
            </a:pPr>
            <a:r>
              <a:rPr lang="zh-CN" altLang="en-US" sz="2800">
                <a:solidFill>
                  <a:schemeClr val="tx1"/>
                </a:solidFill>
                <a:latin typeface="楷体" panose="02010609060101010101" pitchFamily="49" charset="-122"/>
                <a:ea typeface="楷体" panose="02010609060101010101" pitchFamily="49" charset="-122"/>
                <a:sym typeface="+mn-ea"/>
              </a:rPr>
              <a:t>B．问君能有几多愁，恰似一江春水向东流。</a:t>
            </a:r>
            <a:endParaRPr lang="zh-CN" altLang="en-US" sz="2800">
              <a:solidFill>
                <a:schemeClr val="tx1"/>
              </a:solidFill>
              <a:latin typeface="楷体" panose="02010609060101010101" pitchFamily="49" charset="-122"/>
              <a:ea typeface="楷体" panose="02010609060101010101" pitchFamily="49" charset="-122"/>
              <a:sym typeface="+mn-ea"/>
            </a:endParaRPr>
          </a:p>
          <a:p>
            <a:pPr marL="0" indent="-457200">
              <a:lnSpc>
                <a:spcPct val="100000"/>
              </a:lnSpc>
              <a:spcAft>
                <a:spcPct val="0"/>
              </a:spcAft>
              <a:buFont typeface="Wingdings" panose="05000000000000000000" charset="0"/>
              <a:buChar char="Ø"/>
            </a:pPr>
            <a:r>
              <a:rPr lang="zh-CN" altLang="en-US" sz="2800">
                <a:solidFill>
                  <a:schemeClr val="tx1"/>
                </a:solidFill>
                <a:latin typeface="楷体" panose="02010609060101010101" pitchFamily="49" charset="-122"/>
                <a:ea typeface="楷体" panose="02010609060101010101" pitchFamily="49" charset="-122"/>
                <a:sym typeface="+mn-ea"/>
              </a:rPr>
              <a:t>C．自胡马窥江去后，废池乔木，犹厌言兵。</a:t>
            </a:r>
            <a:endParaRPr lang="zh-CN" altLang="en-US" sz="2800">
              <a:solidFill>
                <a:schemeClr val="tx1"/>
              </a:solidFill>
              <a:latin typeface="楷体" panose="02010609060101010101" pitchFamily="49" charset="-122"/>
              <a:ea typeface="楷体" panose="02010609060101010101" pitchFamily="49" charset="-122"/>
              <a:sym typeface="+mn-ea"/>
            </a:endParaRPr>
          </a:p>
          <a:p>
            <a:pPr marL="0" indent="-457200">
              <a:lnSpc>
                <a:spcPct val="100000"/>
              </a:lnSpc>
              <a:spcAft>
                <a:spcPct val="0"/>
              </a:spcAft>
              <a:buFont typeface="Wingdings" panose="05000000000000000000" charset="0"/>
              <a:buChar char="Ø"/>
            </a:pPr>
            <a:r>
              <a:rPr lang="zh-CN" altLang="en-US" sz="2800">
                <a:solidFill>
                  <a:schemeClr val="tx1"/>
                </a:solidFill>
                <a:latin typeface="楷体" panose="02010609060101010101" pitchFamily="49" charset="-122"/>
                <a:ea typeface="楷体" panose="02010609060101010101" pitchFamily="49" charset="-122"/>
                <a:sym typeface="+mn-ea"/>
              </a:rPr>
              <a:t>D．凭谁问，廉颇老矣，尚能饭否？</a:t>
            </a:r>
            <a:endParaRPr lang="zh-CN" altLang="en-US" sz="2800">
              <a:solidFill>
                <a:schemeClr val="tx1"/>
              </a:solidFill>
              <a:latin typeface="楷体" panose="02010609060101010101" pitchFamily="49" charset="-122"/>
              <a:ea typeface="楷体" panose="02010609060101010101" pitchFamily="49" charset="-122"/>
              <a:sym typeface="+mn-ea"/>
            </a:endParaRPr>
          </a:p>
          <a:p>
            <a:pPr marL="0" indent="-457200">
              <a:lnSpc>
                <a:spcPct val="100000"/>
              </a:lnSpc>
              <a:spcAft>
                <a:spcPct val="0"/>
              </a:spcAft>
              <a:buFont typeface="Wingdings" panose="05000000000000000000" charset="0"/>
              <a:buChar char="Ø"/>
            </a:pPr>
            <a:r>
              <a:rPr lang="zh-CN" altLang="en-US" sz="2800">
                <a:solidFill>
                  <a:srgbClr val="C00000"/>
                </a:solidFill>
                <a:latin typeface="黑体" panose="02010609060101010101" pitchFamily="49" charset="-122"/>
                <a:ea typeface="黑体" panose="02010609060101010101" pitchFamily="49" charset="-122"/>
                <a:cs typeface="黑体" panose="02010609060101010101" pitchFamily="49" charset="-122"/>
                <a:sym typeface="+mn-ea"/>
              </a:rPr>
              <a:t>C 原句运用的是拟人手法。A.“戎马”是借代手法，代指战争；</a:t>
            </a:r>
            <a:endParaRPr lang="zh-CN" altLang="en-US" sz="2800">
              <a:solidFill>
                <a:srgbClr val="C00000"/>
              </a:solidFill>
              <a:latin typeface="黑体" panose="02010609060101010101" pitchFamily="49" charset="-122"/>
              <a:ea typeface="黑体" panose="02010609060101010101" pitchFamily="49" charset="-122"/>
              <a:cs typeface="黑体" panose="02010609060101010101" pitchFamily="49" charset="-122"/>
              <a:sym typeface="+mn-ea"/>
            </a:endParaRPr>
          </a:p>
          <a:p>
            <a:pPr marL="0" indent="-457200">
              <a:lnSpc>
                <a:spcPct val="100000"/>
              </a:lnSpc>
              <a:spcAft>
                <a:spcPct val="0"/>
              </a:spcAft>
              <a:buFont typeface="Wingdings" panose="05000000000000000000" charset="0"/>
              <a:buChar char="Ø"/>
            </a:pPr>
            <a:r>
              <a:rPr lang="zh-CN" altLang="en-US" sz="2800">
                <a:solidFill>
                  <a:srgbClr val="C00000"/>
                </a:solidFill>
                <a:latin typeface="黑体" panose="02010609060101010101" pitchFamily="49" charset="-122"/>
                <a:ea typeface="黑体" panose="02010609060101010101" pitchFamily="49" charset="-122"/>
                <a:cs typeface="黑体" panose="02010609060101010101" pitchFamily="49" charset="-122"/>
                <a:sym typeface="+mn-ea"/>
              </a:rPr>
              <a:t>B.“恰似一江春水向东流”是比喻，将“愁”比作一江春水；C.“废池乔木，犹厌言兵”，运用拟人手法；D.“廉颇老矣，尚能饭否？”是用典和反问。</a:t>
            </a:r>
            <a:endParaRPr lang="zh-CN" altLang="en-US" sz="2800">
              <a:solidFill>
                <a:srgbClr val="C00000"/>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9697" name="Picture 2" descr="2482458_103107077_2"/>
          <p:cNvPicPr>
            <a:picLocks noChangeAspect="1"/>
          </p:cNvPicPr>
          <p:nvPr/>
        </p:nvPicPr>
        <p:blipFill>
          <a:blip r:embed="rId2"/>
          <a:srcRect l="54723"/>
          <a:stretch>
            <a:fillRect/>
          </a:stretch>
        </p:blipFill>
        <p:spPr>
          <a:xfrm>
            <a:off x="8267700" y="3617913"/>
            <a:ext cx="2400300" cy="3240087"/>
          </a:xfrm>
          <a:prstGeom prst="rect">
            <a:avLst/>
          </a:prstGeom>
          <a:noFill/>
          <a:ln w="9525">
            <a:noFill/>
          </a:ln>
        </p:spPr>
      </p:pic>
      <p:pic>
        <p:nvPicPr>
          <p:cNvPr id="29698" name="Picture 3" descr="2482458_103107077_2"/>
          <p:cNvPicPr>
            <a:picLocks noChangeAspect="1"/>
          </p:cNvPicPr>
          <p:nvPr/>
        </p:nvPicPr>
        <p:blipFill>
          <a:blip r:embed="rId2"/>
          <a:srcRect r="59445" b="20137"/>
          <a:stretch>
            <a:fillRect/>
          </a:stretch>
        </p:blipFill>
        <p:spPr>
          <a:xfrm>
            <a:off x="1524000" y="0"/>
            <a:ext cx="2370138" cy="2852738"/>
          </a:xfrm>
          <a:prstGeom prst="rect">
            <a:avLst/>
          </a:prstGeom>
          <a:noFill/>
          <a:ln w="9525">
            <a:noFill/>
          </a:ln>
        </p:spPr>
      </p:pic>
      <p:sp>
        <p:nvSpPr>
          <p:cNvPr id="29699" name="Rectangle 4"/>
          <p:cNvSpPr>
            <a:spLocks noGrp="1" noRot="1"/>
          </p:cNvSpPr>
          <p:nvPr/>
        </p:nvSpPr>
        <p:spPr>
          <a:xfrm>
            <a:off x="1774825" y="-166687"/>
            <a:ext cx="8229600" cy="1138237"/>
          </a:xfrm>
          <a:prstGeom prst="rect">
            <a:avLst/>
          </a:prstGeom>
          <a:noFill/>
          <a:ln w="9525">
            <a:noFill/>
          </a:ln>
        </p:spPr>
        <p:txBody>
          <a:bodyPr anchor="ctr" anchorCtr="0"/>
          <a:lstStyle/>
          <a:p>
            <a:pPr algn="ctr"/>
            <a:r>
              <a:rPr lang="zh-CN" altLang="zh-CN" sz="4400" b="1">
                <a:solidFill>
                  <a:srgbClr val="800000"/>
                </a:solidFill>
                <a:latin typeface="Arial" panose="020b0604020202020204" pitchFamily="34" charset="0"/>
                <a:ea typeface="楷体_GB2312" pitchFamily="1" charset="-122"/>
              </a:rPr>
              <a:t>四、对偶</a:t>
            </a:r>
            <a:endParaRPr lang="zh-CN" altLang="zh-CN" sz="4400" b="1">
              <a:solidFill>
                <a:srgbClr val="800000"/>
              </a:solidFill>
              <a:latin typeface="Arial" panose="020b0604020202020204" pitchFamily="34" charset="0"/>
              <a:ea typeface="楷体_GB2312" pitchFamily="1" charset="-122"/>
            </a:endParaRPr>
          </a:p>
        </p:txBody>
      </p:sp>
      <p:sp>
        <p:nvSpPr>
          <p:cNvPr id="30725" name="Rectangle 5"/>
          <p:cNvSpPr>
            <a:spLocks noGrp="1" noRot="1"/>
          </p:cNvSpPr>
          <p:nvPr/>
        </p:nvSpPr>
        <p:spPr>
          <a:xfrm>
            <a:off x="1524000" y="692150"/>
            <a:ext cx="8966200" cy="6021388"/>
          </a:xfrm>
          <a:prstGeom prst="rect">
            <a:avLst/>
          </a:prstGeom>
          <a:solidFill>
            <a:schemeClr val="bg1">
              <a:alpha val="59999"/>
            </a:schemeClr>
          </a:solidFill>
          <a:ln w="9525">
            <a:noFill/>
          </a:ln>
        </p:spPr>
        <p:txBody>
          <a:bodyPr anchor="t" anchorCtr="0"/>
          <a:lstStyle/>
          <a:p>
            <a:pPr algn="ctr">
              <a:lnSpc>
                <a:spcPct val="80000"/>
              </a:lnSpc>
              <a:spcBef>
                <a:spcPct val="20000"/>
              </a:spcBef>
            </a:pPr>
            <a:r>
              <a:rPr lang="zh-CN" altLang="en-US" sz="3200" b="1">
                <a:solidFill>
                  <a:srgbClr val="FF3300"/>
                </a:solidFill>
                <a:latin typeface="楷体_GB2312" pitchFamily="1" charset="-122"/>
                <a:ea typeface="楷体_GB2312" pitchFamily="1" charset="-122"/>
              </a:rPr>
              <a:t>1、要求：</a:t>
            </a:r>
            <a:r>
              <a:rPr lang="zh-CN" altLang="en-US" sz="2800" b="1">
                <a:latin typeface="楷体_GB2312" pitchFamily="1" charset="-122"/>
                <a:ea typeface="楷体_GB2312" pitchFamily="1" charset="-122"/>
              </a:rPr>
              <a:t>字数相等、词性相同、结构相同、意义对称。</a:t>
            </a:r>
            <a:endParaRPr lang="zh-CN" altLang="en-US" sz="3200" b="1">
              <a:latin typeface="楷体_GB2312" pitchFamily="1" charset="-122"/>
              <a:ea typeface="楷体_GB2312" pitchFamily="1" charset="-122"/>
            </a:endParaRPr>
          </a:p>
          <a:p>
            <a:pPr algn="just">
              <a:lnSpc>
                <a:spcPct val="80000"/>
              </a:lnSpc>
              <a:spcBef>
                <a:spcPct val="20000"/>
              </a:spcBef>
            </a:pPr>
            <a:r>
              <a:rPr lang="zh-CN" altLang="en-US" sz="3200" b="1">
                <a:solidFill>
                  <a:srgbClr val="FF3300"/>
                </a:solidFill>
                <a:latin typeface="楷体_GB2312" pitchFamily="1" charset="-122"/>
                <a:ea typeface="楷体_GB2312" pitchFamily="1" charset="-122"/>
              </a:rPr>
              <a:t>2、种类：</a:t>
            </a:r>
            <a:endParaRPr lang="zh-CN" altLang="en-US" sz="3200" b="1">
              <a:solidFill>
                <a:srgbClr val="FF3300"/>
              </a:solidFill>
              <a:latin typeface="楷体_GB2312" pitchFamily="1" charset="-122"/>
              <a:ea typeface="楷体_GB2312" pitchFamily="1" charset="-122"/>
            </a:endParaRPr>
          </a:p>
          <a:p>
            <a:pPr algn="just">
              <a:lnSpc>
                <a:spcPct val="80000"/>
              </a:lnSpc>
              <a:spcBef>
                <a:spcPct val="20000"/>
              </a:spcBef>
            </a:pPr>
            <a:r>
              <a:rPr lang="zh-CN" altLang="en-US" sz="3200" b="1">
                <a:latin typeface="楷体_GB2312" pitchFamily="1" charset="-122"/>
                <a:ea typeface="楷体_GB2312" pitchFamily="1" charset="-122"/>
              </a:rPr>
              <a:t>（1）</a:t>
            </a:r>
            <a:r>
              <a:rPr lang="zh-CN" altLang="en-US" sz="3200" b="1" u="sng">
                <a:latin typeface="楷体_GB2312" pitchFamily="1" charset="-122"/>
                <a:ea typeface="楷体_GB2312" pitchFamily="1" charset="-122"/>
              </a:rPr>
              <a:t>正对</a:t>
            </a:r>
            <a:r>
              <a:rPr lang="zh-CN" altLang="en-US" sz="3200" b="1">
                <a:latin typeface="楷体_GB2312" pitchFamily="1" charset="-122"/>
                <a:ea typeface="楷体_GB2312" pitchFamily="1" charset="-122"/>
              </a:rPr>
              <a:t>：上下句意思上</a:t>
            </a:r>
            <a:r>
              <a:rPr lang="zh-CN" altLang="en-US" sz="3200" b="1">
                <a:solidFill>
                  <a:srgbClr val="333399"/>
                </a:solidFill>
                <a:latin typeface="楷体_GB2312" pitchFamily="1" charset="-122"/>
                <a:ea typeface="楷体_GB2312" pitchFamily="1" charset="-122"/>
              </a:rPr>
              <a:t>相似</a:t>
            </a:r>
            <a:r>
              <a:rPr lang="zh-CN" altLang="en-US" sz="3200" b="1">
                <a:solidFill>
                  <a:srgbClr val="2847E4"/>
                </a:solidFill>
                <a:latin typeface="楷体_GB2312" pitchFamily="1" charset="-122"/>
                <a:ea typeface="楷体_GB2312" pitchFamily="1" charset="-122"/>
              </a:rPr>
              <a:t>、相近、相补、相衬</a:t>
            </a:r>
            <a:r>
              <a:rPr lang="zh-CN" altLang="en-US" sz="3200" b="1">
                <a:latin typeface="楷体_GB2312" pitchFamily="1" charset="-122"/>
                <a:ea typeface="楷体_GB2312" pitchFamily="1" charset="-122"/>
              </a:rPr>
              <a:t>的对偶形式。</a:t>
            </a:r>
            <a:endParaRPr lang="zh-CN" altLang="en-US" sz="3200" b="1">
              <a:latin typeface="楷体_GB2312" pitchFamily="1" charset="-122"/>
              <a:ea typeface="楷体_GB2312" pitchFamily="1" charset="-122"/>
            </a:endParaRPr>
          </a:p>
          <a:p>
            <a:pPr algn="just">
              <a:lnSpc>
                <a:spcPct val="80000"/>
              </a:lnSpc>
              <a:spcBef>
                <a:spcPct val="20000"/>
              </a:spcBef>
            </a:pPr>
            <a:r>
              <a:rPr lang="zh-CN" altLang="en-US" sz="3200" b="1">
                <a:solidFill>
                  <a:srgbClr val="0000FF"/>
                </a:solidFill>
                <a:latin typeface="楷体_GB2312" pitchFamily="1" charset="-122"/>
                <a:ea typeface="楷体_GB2312" pitchFamily="1" charset="-122"/>
              </a:rPr>
              <a:t>   例</a:t>
            </a:r>
            <a:r>
              <a:rPr lang="zh-CN" altLang="en-US" sz="3200" b="1">
                <a:latin typeface="楷体_GB2312" pitchFamily="1" charset="-122"/>
                <a:ea typeface="楷体_GB2312" pitchFamily="1" charset="-122"/>
              </a:rPr>
              <a:t>：</a:t>
            </a:r>
            <a:r>
              <a:rPr lang="zh-CN" altLang="en-US" sz="3200" b="1">
                <a:solidFill>
                  <a:srgbClr val="FF0000"/>
                </a:solidFill>
                <a:latin typeface="楷体_GB2312" pitchFamily="1" charset="-122"/>
                <a:ea typeface="楷体_GB2312" pitchFamily="1" charset="-122"/>
              </a:rPr>
              <a:t>墙上芦苇，头重脚轻根底浅； </a:t>
            </a:r>
            <a:endParaRPr lang="zh-CN" altLang="en-US" sz="3200" b="1">
              <a:solidFill>
                <a:srgbClr val="FF0000"/>
              </a:solidFill>
              <a:latin typeface="楷体_GB2312" pitchFamily="1" charset="-122"/>
              <a:ea typeface="楷体_GB2312" pitchFamily="1" charset="-122"/>
            </a:endParaRPr>
          </a:p>
          <a:p>
            <a:pPr algn="just">
              <a:lnSpc>
                <a:spcPct val="80000"/>
              </a:lnSpc>
              <a:spcBef>
                <a:spcPct val="20000"/>
              </a:spcBef>
            </a:pPr>
            <a:r>
              <a:rPr lang="zh-CN" altLang="en-US" sz="3200" b="1">
                <a:solidFill>
                  <a:srgbClr val="FF0000"/>
                </a:solidFill>
                <a:latin typeface="楷体_GB2312" pitchFamily="1" charset="-122"/>
                <a:ea typeface="楷体_GB2312" pitchFamily="1" charset="-122"/>
              </a:rPr>
              <a:t>       山间竹笋，嘴尖皮厚腹中空</a:t>
            </a:r>
            <a:r>
              <a:rPr lang="zh-CN" altLang="en-US" sz="3200">
                <a:solidFill>
                  <a:srgbClr val="FF0000"/>
                </a:solidFill>
                <a:latin typeface="楷体_GB2312" pitchFamily="1" charset="-122"/>
                <a:ea typeface="楷体_GB2312" pitchFamily="1" charset="-122"/>
              </a:rPr>
              <a:t>。</a:t>
            </a:r>
            <a:endParaRPr lang="zh-CN" altLang="en-US" sz="3200" b="1">
              <a:solidFill>
                <a:srgbClr val="FF0000"/>
              </a:solidFill>
              <a:latin typeface="楷体_GB2312" pitchFamily="1" charset="-122"/>
              <a:ea typeface="楷体_GB2312" pitchFamily="1" charset="-122"/>
            </a:endParaRPr>
          </a:p>
          <a:p>
            <a:pPr algn="just">
              <a:lnSpc>
                <a:spcPct val="80000"/>
              </a:lnSpc>
              <a:spcBef>
                <a:spcPct val="20000"/>
              </a:spcBef>
            </a:pPr>
            <a:r>
              <a:rPr lang="zh-CN" altLang="en-US" sz="3200" b="1">
                <a:latin typeface="楷体_GB2312" pitchFamily="1" charset="-122"/>
                <a:ea typeface="楷体_GB2312" pitchFamily="1" charset="-122"/>
              </a:rPr>
              <a:t>（2）</a:t>
            </a:r>
            <a:r>
              <a:rPr lang="zh-CN" altLang="en-US" sz="3200" b="1" u="sng">
                <a:latin typeface="楷体_GB2312" pitchFamily="1" charset="-122"/>
                <a:ea typeface="楷体_GB2312" pitchFamily="1" charset="-122"/>
              </a:rPr>
              <a:t>反对</a:t>
            </a:r>
            <a:r>
              <a:rPr lang="zh-CN" altLang="en-US" sz="3200" b="1">
                <a:latin typeface="楷体_GB2312" pitchFamily="1" charset="-122"/>
                <a:ea typeface="楷体_GB2312" pitchFamily="1" charset="-122"/>
              </a:rPr>
              <a:t>：上下句意思上</a:t>
            </a:r>
            <a:r>
              <a:rPr lang="zh-CN" altLang="en-US" sz="3200" b="1">
                <a:solidFill>
                  <a:srgbClr val="2847E4"/>
                </a:solidFill>
                <a:latin typeface="楷体_GB2312" pitchFamily="1" charset="-122"/>
                <a:ea typeface="楷体_GB2312" pitchFamily="1" charset="-122"/>
              </a:rPr>
              <a:t>相反或相对</a:t>
            </a:r>
            <a:r>
              <a:rPr lang="zh-CN" altLang="en-US" sz="3200" b="1">
                <a:latin typeface="楷体_GB2312" pitchFamily="1" charset="-122"/>
                <a:ea typeface="楷体_GB2312" pitchFamily="1" charset="-122"/>
              </a:rPr>
              <a:t>的对偶形式</a:t>
            </a:r>
            <a:r>
              <a:rPr lang="zh-CN" altLang="en-US" sz="3200">
                <a:latin typeface="楷体_GB2312" pitchFamily="1" charset="-122"/>
                <a:ea typeface="楷体_GB2312" pitchFamily="1" charset="-122"/>
              </a:rPr>
              <a:t> </a:t>
            </a:r>
            <a:endParaRPr lang="zh-CN" altLang="en-US" sz="3200">
              <a:latin typeface="楷体_GB2312" pitchFamily="1" charset="-122"/>
              <a:ea typeface="楷体_GB2312" pitchFamily="1" charset="-122"/>
            </a:endParaRPr>
          </a:p>
          <a:p>
            <a:pPr algn="just">
              <a:lnSpc>
                <a:spcPct val="80000"/>
              </a:lnSpc>
              <a:spcBef>
                <a:spcPct val="20000"/>
              </a:spcBef>
            </a:pPr>
            <a:r>
              <a:rPr lang="zh-CN" altLang="en-US" sz="3200" b="1">
                <a:solidFill>
                  <a:srgbClr val="0000FF"/>
                </a:solidFill>
                <a:latin typeface="楷体_GB2312" pitchFamily="1" charset="-122"/>
                <a:ea typeface="楷体_GB2312" pitchFamily="1" charset="-122"/>
              </a:rPr>
              <a:t>      例：</a:t>
            </a:r>
            <a:r>
              <a:rPr lang="zh-CN" altLang="en-US" sz="3200" b="1">
                <a:solidFill>
                  <a:srgbClr val="FF0000"/>
                </a:solidFill>
                <a:latin typeface="楷体_GB2312" pitchFamily="1" charset="-122"/>
                <a:ea typeface="楷体_GB2312" pitchFamily="1" charset="-122"/>
              </a:rPr>
              <a:t>横眉冷对千夫指，俯首甘为孺子牛。</a:t>
            </a:r>
            <a:endParaRPr lang="zh-CN" altLang="en-US" sz="3200" b="1">
              <a:solidFill>
                <a:srgbClr val="FF0000"/>
              </a:solidFill>
              <a:latin typeface="楷体_GB2312" pitchFamily="1" charset="-122"/>
              <a:ea typeface="楷体_GB2312" pitchFamily="1" charset="-122"/>
            </a:endParaRPr>
          </a:p>
          <a:p>
            <a:pPr algn="just">
              <a:lnSpc>
                <a:spcPct val="80000"/>
              </a:lnSpc>
              <a:spcBef>
                <a:spcPct val="20000"/>
              </a:spcBef>
            </a:pPr>
            <a:r>
              <a:rPr lang="zh-CN" altLang="en-US" sz="3200" b="1">
                <a:latin typeface="楷体_GB2312" pitchFamily="1" charset="-122"/>
                <a:ea typeface="楷体_GB2312" pitchFamily="1" charset="-122"/>
              </a:rPr>
              <a:t>（3）串对(流水对)：上下句意思上具有</a:t>
            </a:r>
            <a:r>
              <a:rPr lang="zh-CN" altLang="en-US" sz="3200" b="1">
                <a:solidFill>
                  <a:srgbClr val="2847E4"/>
                </a:solidFill>
                <a:latin typeface="楷体_GB2312" pitchFamily="1" charset="-122"/>
                <a:ea typeface="楷体_GB2312" pitchFamily="1" charset="-122"/>
              </a:rPr>
              <a:t>承接、递进、因果、假设、条件等关系</a:t>
            </a:r>
            <a:r>
              <a:rPr lang="zh-CN" altLang="en-US" sz="3200" b="1">
                <a:latin typeface="楷体_GB2312" pitchFamily="1" charset="-122"/>
                <a:ea typeface="楷体_GB2312" pitchFamily="1" charset="-122"/>
              </a:rPr>
              <a:t>的对偶形式</a:t>
            </a:r>
            <a:r>
              <a:rPr lang="zh-CN" altLang="en-US" sz="3200">
                <a:latin typeface="楷体_GB2312" pitchFamily="1" charset="-122"/>
                <a:ea typeface="楷体_GB2312" pitchFamily="1" charset="-122"/>
              </a:rPr>
              <a:t> 。</a:t>
            </a:r>
            <a:endParaRPr lang="zh-CN" altLang="en-US" sz="3200">
              <a:latin typeface="楷体_GB2312" pitchFamily="1" charset="-122"/>
              <a:ea typeface="楷体_GB2312" pitchFamily="1" charset="-122"/>
            </a:endParaRPr>
          </a:p>
          <a:p>
            <a:pPr algn="just">
              <a:lnSpc>
                <a:spcPct val="80000"/>
              </a:lnSpc>
              <a:spcBef>
                <a:spcPct val="20000"/>
              </a:spcBef>
            </a:pPr>
            <a:r>
              <a:rPr lang="zh-CN" altLang="en-US" sz="3200" b="1">
                <a:solidFill>
                  <a:srgbClr val="0000FF"/>
                </a:solidFill>
                <a:latin typeface="楷体_GB2312" pitchFamily="1" charset="-122"/>
                <a:ea typeface="楷体_GB2312" pitchFamily="1" charset="-122"/>
              </a:rPr>
              <a:t>       例：</a:t>
            </a:r>
            <a:r>
              <a:rPr lang="zh-CN" altLang="en-US" sz="3200" b="1">
                <a:solidFill>
                  <a:srgbClr val="FF0000"/>
                </a:solidFill>
                <a:latin typeface="楷体_GB2312" pitchFamily="1" charset="-122"/>
                <a:ea typeface="楷体_GB2312" pitchFamily="1" charset="-122"/>
              </a:rPr>
              <a:t>才饮长沙水，又食武昌鱼</a:t>
            </a:r>
            <a:r>
              <a:rPr lang="zh-CN" altLang="en-US" sz="3200">
                <a:latin typeface="楷体_GB2312" pitchFamily="1" charset="-122"/>
                <a:ea typeface="楷体_GB2312" pitchFamily="1" charset="-122"/>
              </a:rPr>
              <a:t> </a:t>
            </a:r>
            <a:endParaRPr lang="zh-CN" altLang="en-US" sz="3200" b="1">
              <a:latin typeface="楷体_GB2312" pitchFamily="1" charset="-122"/>
              <a:ea typeface="楷体_GB2312" pitchFamily="1" charset="-122"/>
            </a:endParaRPr>
          </a:p>
          <a:p>
            <a:pPr algn="just">
              <a:lnSpc>
                <a:spcPct val="80000"/>
              </a:lnSpc>
              <a:spcBef>
                <a:spcPct val="20000"/>
              </a:spcBef>
            </a:pPr>
            <a:r>
              <a:rPr lang="zh-CN" altLang="en-US" sz="3200" b="1">
                <a:solidFill>
                  <a:srgbClr val="FF0000"/>
                </a:solidFill>
                <a:latin typeface="楷体_GB2312" pitchFamily="1" charset="-122"/>
                <a:ea typeface="楷体_GB2312" pitchFamily="1" charset="-122"/>
              </a:rPr>
              <a:t>3、作用：</a:t>
            </a:r>
            <a:r>
              <a:rPr lang="zh-CN" altLang="en-US" sz="3200" b="1">
                <a:latin typeface="楷体_GB2312" pitchFamily="1" charset="-122"/>
                <a:ea typeface="楷体_GB2312" pitchFamily="1" charset="-122"/>
              </a:rPr>
              <a:t>音乐美、节奏感、表意凝练。</a:t>
            </a:r>
            <a:endParaRPr lang="zh-CN" altLang="en-US" sz="3200" b="1">
              <a:latin typeface="楷体_GB2312" pitchFamily="1" charset="-122"/>
              <a:ea typeface="楷体_GB2312" pitchFamily="1" charset="-122"/>
            </a:endParaRPr>
          </a:p>
        </p:txBody>
      </p:sp>
      <p:sp>
        <p:nvSpPr>
          <p:cNvPr id="29701" name="Rectangle 6"/>
          <p:cNvSpPr/>
          <p:nvPr/>
        </p:nvSpPr>
        <p:spPr>
          <a:xfrm>
            <a:off x="2063750" y="3357563"/>
            <a:ext cx="6553200" cy="460375"/>
          </a:xfrm>
          <a:prstGeom prst="rect">
            <a:avLst/>
          </a:prstGeom>
          <a:noFill/>
          <a:ln w="9525">
            <a:noFill/>
          </a:ln>
        </p:spPr>
        <p:txBody>
          <a:bodyPr anchor="t" anchorCtr="0">
            <a:spAutoFit/>
          </a:bodyPr>
          <a:lstStyle/>
          <a:p>
            <a:pPr eaLnBrk="0" hangingPunct="0"/>
            <a:endParaRPr lang="zh-CN" altLang="zh-CN" sz="2400">
              <a:latin typeface="楷体_GB2312" pitchFamily="1" charset="-122"/>
              <a:ea typeface="楷体_GB2312"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0725">
                                            <p:txEl>
                                              <p:pRg st="1" end="1"/>
                                            </p:txEl>
                                          </p:spTgt>
                                        </p:tgtEl>
                                        <p:attrNameLst>
                                          <p:attrName>style.visibility</p:attrName>
                                        </p:attrNameLst>
                                      </p:cBhvr>
                                      <p:to>
                                        <p:strVal val="visible"/>
                                      </p:to>
                                    </p:set>
                                    <p:anim calcmode="lin" valueType="num">
                                      <p:cBhvr additive="base">
                                        <p:cTn id="7" dur="500" fill="hold"/>
                                        <p:tgtEl>
                                          <p:spTgt spid="3072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725">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0725">
                                            <p:txEl>
                                              <p:pRg st="2" end="2"/>
                                            </p:txEl>
                                          </p:spTgt>
                                        </p:tgtEl>
                                        <p:attrNameLst>
                                          <p:attrName>style.visibility</p:attrName>
                                        </p:attrNameLst>
                                      </p:cBhvr>
                                      <p:to>
                                        <p:strVal val="visible"/>
                                      </p:to>
                                    </p:set>
                                    <p:anim calcmode="lin" valueType="num">
                                      <p:cBhvr additive="base">
                                        <p:cTn id="11" dur="500" fill="hold"/>
                                        <p:tgtEl>
                                          <p:spTgt spid="30725">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0725">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0725">
                                            <p:txEl>
                                              <p:pRg st="3" end="3"/>
                                            </p:txEl>
                                          </p:spTgt>
                                        </p:tgtEl>
                                        <p:attrNameLst>
                                          <p:attrName>style.visibility</p:attrName>
                                        </p:attrNameLst>
                                      </p:cBhvr>
                                      <p:to>
                                        <p:strVal val="visible"/>
                                      </p:to>
                                    </p:set>
                                    <p:anim calcmode="lin" valueType="num">
                                      <p:cBhvr additive="base">
                                        <p:cTn id="15" dur="500" fill="hold"/>
                                        <p:tgtEl>
                                          <p:spTgt spid="30725">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0725">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0725">
                                            <p:txEl>
                                              <p:pRg st="4" end="4"/>
                                            </p:txEl>
                                          </p:spTgt>
                                        </p:tgtEl>
                                        <p:attrNameLst>
                                          <p:attrName>style.visibility</p:attrName>
                                        </p:attrNameLst>
                                      </p:cBhvr>
                                      <p:to>
                                        <p:strVal val="visible"/>
                                      </p:to>
                                    </p:set>
                                    <p:anim calcmode="lin" valueType="num">
                                      <p:cBhvr additive="base">
                                        <p:cTn id="19" dur="500" fill="hold"/>
                                        <p:tgtEl>
                                          <p:spTgt spid="3072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0725">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0725">
                                            <p:txEl>
                                              <p:pRg st="5" end="5"/>
                                            </p:txEl>
                                          </p:spTgt>
                                        </p:tgtEl>
                                        <p:attrNameLst>
                                          <p:attrName>style.visibility</p:attrName>
                                        </p:attrNameLst>
                                      </p:cBhvr>
                                      <p:to>
                                        <p:strVal val="visible"/>
                                      </p:to>
                                    </p:set>
                                    <p:anim calcmode="lin" valueType="num">
                                      <p:cBhvr additive="base">
                                        <p:cTn id="23" dur="500" fill="hold"/>
                                        <p:tgtEl>
                                          <p:spTgt spid="30725">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0725">
                                            <p:txEl>
                                              <p:pRg st="5" end="5"/>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0725">
                                            <p:txEl>
                                              <p:pRg st="6" end="6"/>
                                            </p:txEl>
                                          </p:spTgt>
                                        </p:tgtEl>
                                        <p:attrNameLst>
                                          <p:attrName>style.visibility</p:attrName>
                                        </p:attrNameLst>
                                      </p:cBhvr>
                                      <p:to>
                                        <p:strVal val="visible"/>
                                      </p:to>
                                    </p:set>
                                    <p:anim calcmode="lin" valueType="num">
                                      <p:cBhvr additive="base">
                                        <p:cTn id="27" dur="500" fill="hold"/>
                                        <p:tgtEl>
                                          <p:spTgt spid="30725">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0725">
                                            <p:txEl>
                                              <p:pRg st="6" end="6"/>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0725">
                                            <p:txEl>
                                              <p:pRg st="7" end="7"/>
                                            </p:txEl>
                                          </p:spTgt>
                                        </p:tgtEl>
                                        <p:attrNameLst>
                                          <p:attrName>style.visibility</p:attrName>
                                        </p:attrNameLst>
                                      </p:cBhvr>
                                      <p:to>
                                        <p:strVal val="visible"/>
                                      </p:to>
                                    </p:set>
                                    <p:anim calcmode="lin" valueType="num">
                                      <p:cBhvr additive="base">
                                        <p:cTn id="31" dur="500" fill="hold"/>
                                        <p:tgtEl>
                                          <p:spTgt spid="30725">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0725">
                                            <p:txEl>
                                              <p:pRg st="7" end="7"/>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0725">
                                            <p:txEl>
                                              <p:pRg st="8" end="8"/>
                                            </p:txEl>
                                          </p:spTgt>
                                        </p:tgtEl>
                                        <p:attrNameLst>
                                          <p:attrName>style.visibility</p:attrName>
                                        </p:attrNameLst>
                                      </p:cBhvr>
                                      <p:to>
                                        <p:strVal val="visible"/>
                                      </p:to>
                                    </p:set>
                                    <p:anim calcmode="lin" valueType="num">
                                      <p:cBhvr additive="base">
                                        <p:cTn id="35" dur="500" fill="hold"/>
                                        <p:tgtEl>
                                          <p:spTgt spid="30725">
                                            <p:txEl>
                                              <p:pRg st="8" end="8"/>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0725">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afterGroup">
                            <p:stCondLst>
                              <p:cond delay="0"/>
                            </p:stCondLst>
                            <p:childTnLst>
                              <p:par>
                                <p:cTn id="39" presetID="2" presetClass="entr" presetSubtype="4" fill="hold" nodeType="clickEffect">
                                  <p:stCondLst>
                                    <p:cond delay="0"/>
                                  </p:stCondLst>
                                  <p:childTnLst>
                                    <p:set>
                                      <p:cBhvr>
                                        <p:cTn id="40" dur="1" fill="hold">
                                          <p:stCondLst>
                                            <p:cond delay="0"/>
                                          </p:stCondLst>
                                        </p:cTn>
                                        <p:tgtEl>
                                          <p:spTgt spid="30725">
                                            <p:txEl>
                                              <p:pRg st="9" end="9"/>
                                            </p:txEl>
                                          </p:spTgt>
                                        </p:tgtEl>
                                        <p:attrNameLst>
                                          <p:attrName>style.visibility</p:attrName>
                                        </p:attrNameLst>
                                      </p:cBhvr>
                                      <p:to>
                                        <p:strVal val="visible"/>
                                      </p:to>
                                    </p:set>
                                    <p:anim calcmode="lin" valueType="num">
                                      <p:cBhvr additive="base">
                                        <p:cTn id="41" dur="500" fill="hold"/>
                                        <p:tgtEl>
                                          <p:spTgt spid="30725">
                                            <p:txEl>
                                              <p:pRg st="9" end="9"/>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0725">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70" name="Rectangle 3"/>
          <p:cNvSpPr>
            <a:spLocks noGrp="1" noRot="1"/>
          </p:cNvSpPr>
          <p:nvPr>
            <p:ph type="title"/>
          </p:nvPr>
        </p:nvSpPr>
        <p:spPr>
          <a:xfrm>
            <a:off x="3798888" y="91758"/>
            <a:ext cx="5046662" cy="1066800"/>
          </a:xfrm>
        </p:spPr>
        <p:txBody>
          <a:bodyPr wrap="square" lIns="91440" tIns="45720" rIns="91440" bIns="45720" anchor="ctr" anchorCtr="0"/>
          <a:lstStyle/>
          <a:p>
            <a:pPr eaLnBrk="1" hangingPunct="1"/>
            <a:r>
              <a:rPr lang="zh-CN" altLang="en-US" sz="4800" b="1">
                <a:solidFill>
                  <a:srgbClr val="800000"/>
                </a:solidFill>
              </a:rPr>
              <a:t>一、比  喻</a:t>
            </a:r>
            <a:endParaRPr lang="zh-CN" altLang="en-US" sz="4800" b="1">
              <a:solidFill>
                <a:srgbClr val="800000"/>
              </a:solidFill>
            </a:endParaRPr>
          </a:p>
        </p:txBody>
      </p:sp>
      <p:sp>
        <p:nvSpPr>
          <p:cNvPr id="8196" name="Rectangle 4"/>
          <p:cNvSpPr>
            <a:spLocks noGrp="1" noRot="1"/>
          </p:cNvSpPr>
          <p:nvPr>
            <p:ph idx="1"/>
          </p:nvPr>
        </p:nvSpPr>
        <p:spPr>
          <a:xfrm>
            <a:off x="1047115" y="1158875"/>
            <a:ext cx="10803890" cy="4955540"/>
          </a:xfrm>
          <a:noFill/>
          <a:ln>
            <a:solidFill>
              <a:srgbClr val="003366"/>
            </a:solidFill>
            <a:miter/>
          </a:ln>
          <a:extLst>
            <a:ext uri="{909E8E84-426E-40DD-AFC4-6F175D3DCCD1}">
              <a14:hiddenFill xmlns:a14="http://schemas.microsoft.com/office/drawing/2010/main">
                <a:solidFill>
                  <a:schemeClr val="bg1">
                    <a:alpha val="70195"/>
                  </a:schemeClr>
                </a:solidFill>
              </a14:hiddenFill>
            </a:ext>
          </a:extLst>
        </p:spPr>
        <p:txBody>
          <a:bodyPr wrap="square" lIns="91440" tIns="45720" rIns="91440" bIns="45720" anchor="t" anchorCtr="0">
            <a:spAutoFit/>
          </a:bodyPr>
          <a:lstStyle/>
          <a:p>
            <a:pPr marL="0" indent="0" eaLnBrk="1" hangingPunct="1">
              <a:spcBef>
                <a:spcPct val="0"/>
              </a:spcBef>
              <a:buNone/>
            </a:pPr>
            <a:r>
              <a:rPr lang="zh-CN" altLang="en-US" sz="3200" b="1">
                <a:latin typeface="楷体_GB2312" pitchFamily="1" charset="-122"/>
                <a:ea typeface="楷体_GB2312" pitchFamily="1" charset="-122"/>
                <a:sym typeface="Arial" panose="020b0604020202020204" pitchFamily="34" charset="0"/>
              </a:rPr>
              <a:t>（一）概念：</a:t>
            </a:r>
            <a:endParaRPr lang="zh-CN" altLang="en-US" sz="3200" b="1">
              <a:latin typeface="楷体_GB2312" pitchFamily="1" charset="-122"/>
              <a:ea typeface="楷体_GB2312" pitchFamily="1" charset="-122"/>
              <a:sym typeface="Arial" panose="020b0604020202020204" pitchFamily="34" charset="0"/>
            </a:endParaRPr>
          </a:p>
          <a:p>
            <a:pPr marL="0" indent="0" eaLnBrk="1" hangingPunct="1">
              <a:spcBef>
                <a:spcPct val="0"/>
              </a:spcBef>
              <a:buNone/>
            </a:pPr>
            <a:r>
              <a:rPr lang="zh-CN" altLang="en-US" sz="3200" b="1">
                <a:latin typeface="楷体_GB2312" pitchFamily="1" charset="-122"/>
                <a:ea typeface="楷体_GB2312" pitchFamily="1" charset="-122"/>
                <a:sym typeface="Arial" panose="020b0604020202020204" pitchFamily="34" charset="0"/>
              </a:rPr>
              <a:t>    比喻就是“打比方”。即两种不同性质的事物，彼此有</a:t>
            </a:r>
            <a:r>
              <a:rPr lang="zh-CN" altLang="en-US" sz="3200" b="1">
                <a:solidFill>
                  <a:srgbClr val="FF0000"/>
                </a:solidFill>
                <a:latin typeface="楷体_GB2312" pitchFamily="1" charset="-122"/>
                <a:ea typeface="楷体_GB2312" pitchFamily="1" charset="-122"/>
                <a:sym typeface="Arial" panose="020b0604020202020204" pitchFamily="34" charset="0"/>
              </a:rPr>
              <a:t>相似点</a:t>
            </a:r>
            <a:r>
              <a:rPr lang="zh-CN" altLang="en-US" sz="3200" b="1">
                <a:latin typeface="楷体_GB2312" pitchFamily="1" charset="-122"/>
                <a:ea typeface="楷体_GB2312" pitchFamily="1" charset="-122"/>
                <a:sym typeface="Arial" panose="020b0604020202020204" pitchFamily="34" charset="0"/>
              </a:rPr>
              <a:t>，便用一事物来比方另一事物的一种修辞格。</a:t>
            </a:r>
            <a:endParaRPr lang="zh-CN" altLang="en-US" sz="3200" b="1">
              <a:latin typeface="楷体_GB2312" pitchFamily="1" charset="-122"/>
              <a:ea typeface="楷体_GB2312" pitchFamily="1" charset="-122"/>
              <a:sym typeface="Arial" panose="020b0604020202020204" pitchFamily="34" charset="0"/>
            </a:endParaRPr>
          </a:p>
          <a:p>
            <a:pPr marL="0" indent="0" eaLnBrk="1" hangingPunct="1">
              <a:spcBef>
                <a:spcPct val="0"/>
              </a:spcBef>
              <a:buNone/>
            </a:pPr>
            <a:r>
              <a:rPr lang="zh-CN" altLang="en-US" sz="3200" b="1">
                <a:latin typeface="楷体_GB2312" pitchFamily="1" charset="-122"/>
                <a:ea typeface="楷体_GB2312" pitchFamily="1" charset="-122"/>
                <a:sym typeface="Arial" panose="020b0604020202020204" pitchFamily="34" charset="0"/>
              </a:rPr>
              <a:t>（二）结构：</a:t>
            </a:r>
            <a:endParaRPr lang="zh-CN" altLang="en-US" sz="3200" b="1">
              <a:latin typeface="楷体_GB2312" pitchFamily="1" charset="-122"/>
              <a:ea typeface="楷体_GB2312" pitchFamily="1" charset="-122"/>
              <a:sym typeface="Arial" panose="020b0604020202020204" pitchFamily="34" charset="0"/>
            </a:endParaRPr>
          </a:p>
          <a:p>
            <a:pPr marL="0" indent="0" eaLnBrk="1" hangingPunct="1">
              <a:spcBef>
                <a:spcPct val="0"/>
              </a:spcBef>
              <a:buNone/>
            </a:pPr>
            <a:r>
              <a:rPr lang="zh-CN" altLang="en-US" sz="3200" b="1">
                <a:latin typeface="楷体_GB2312" pitchFamily="1" charset="-122"/>
                <a:ea typeface="楷体_GB2312" pitchFamily="1" charset="-122"/>
                <a:sym typeface="Arial" panose="020b0604020202020204" pitchFamily="34" charset="0"/>
              </a:rPr>
              <a:t>    一般由三部分组成，即</a:t>
            </a:r>
            <a:r>
              <a:rPr lang="zh-CN" altLang="en-US" sz="3200" b="1">
                <a:solidFill>
                  <a:srgbClr val="FF0000"/>
                </a:solidFill>
                <a:latin typeface="楷体_GB2312" pitchFamily="1" charset="-122"/>
                <a:ea typeface="楷体_GB2312" pitchFamily="1" charset="-122"/>
                <a:sym typeface="Arial" panose="020b0604020202020204" pitchFamily="34" charset="0"/>
              </a:rPr>
              <a:t>本体</a:t>
            </a:r>
            <a:r>
              <a:rPr lang="zh-CN" altLang="en-US" sz="3200" b="1">
                <a:latin typeface="楷体_GB2312" pitchFamily="1" charset="-122"/>
                <a:ea typeface="楷体_GB2312" pitchFamily="1" charset="-122"/>
                <a:sym typeface="Arial" panose="020b0604020202020204" pitchFamily="34" charset="0"/>
              </a:rPr>
              <a:t>（被比喻的事物）、</a:t>
            </a:r>
            <a:r>
              <a:rPr lang="zh-CN" altLang="en-US" sz="3200" b="1">
                <a:solidFill>
                  <a:srgbClr val="FF0000"/>
                </a:solidFill>
                <a:latin typeface="楷体_GB2312" pitchFamily="1" charset="-122"/>
                <a:ea typeface="楷体_GB2312" pitchFamily="1" charset="-122"/>
                <a:sym typeface="Arial" panose="020b0604020202020204" pitchFamily="34" charset="0"/>
              </a:rPr>
              <a:t>喻体</a:t>
            </a:r>
            <a:r>
              <a:rPr lang="zh-CN" altLang="en-US" sz="3200" b="1">
                <a:latin typeface="楷体_GB2312" pitchFamily="1" charset="-122"/>
                <a:ea typeface="楷体_GB2312" pitchFamily="1" charset="-122"/>
                <a:sym typeface="Arial" panose="020b0604020202020204" pitchFamily="34" charset="0"/>
              </a:rPr>
              <a:t>（作比喻的事物）和</a:t>
            </a:r>
            <a:r>
              <a:rPr lang="zh-CN" altLang="en-US" sz="3200" b="1">
                <a:solidFill>
                  <a:srgbClr val="FF0000"/>
                </a:solidFill>
                <a:latin typeface="楷体_GB2312" pitchFamily="1" charset="-122"/>
                <a:ea typeface="楷体_GB2312" pitchFamily="1" charset="-122"/>
                <a:sym typeface="Arial" panose="020b0604020202020204" pitchFamily="34" charset="0"/>
              </a:rPr>
              <a:t>比喻词</a:t>
            </a:r>
            <a:r>
              <a:rPr lang="zh-CN" altLang="en-US" sz="3200" b="1">
                <a:latin typeface="楷体_GB2312" pitchFamily="1" charset="-122"/>
                <a:ea typeface="楷体_GB2312" pitchFamily="1" charset="-122"/>
                <a:sym typeface="Arial" panose="020b0604020202020204" pitchFamily="34" charset="0"/>
              </a:rPr>
              <a:t>（比喻关系的标志性词语：如、像、似、仿佛、好比、似的、如同</a:t>
            </a:r>
            <a:r>
              <a:rPr lang="en-US" altLang="zh-CN" sz="3200" b="1">
                <a:latin typeface="楷体_GB2312" pitchFamily="1" charset="-122"/>
                <a:ea typeface="楷体_GB2312" pitchFamily="1" charset="-122"/>
                <a:sym typeface="Arial" panose="020b0604020202020204" pitchFamily="34" charset="0"/>
              </a:rPr>
              <a:t>……</a:t>
            </a:r>
            <a:r>
              <a:rPr lang="zh-CN" altLang="en-US" sz="3200" b="1">
                <a:latin typeface="楷体_GB2312" pitchFamily="1" charset="-122"/>
                <a:ea typeface="楷体_GB2312" pitchFamily="1" charset="-122"/>
                <a:sym typeface="Arial" panose="020b0604020202020204" pitchFamily="34" charset="0"/>
              </a:rPr>
              <a:t>）。</a:t>
            </a:r>
            <a:endParaRPr lang="zh-CN" altLang="en-US" sz="3200" b="1">
              <a:latin typeface="楷体_GB2312" pitchFamily="1" charset="-122"/>
              <a:ea typeface="楷体_GB2312" pitchFamily="1" charset="-122"/>
              <a:sym typeface="Arial" panose="020b0604020202020204" pitchFamily="34" charset="0"/>
            </a:endParaRPr>
          </a:p>
        </p:txBody>
      </p:sp>
    </p:spTree>
  </p:cSld>
  <p:clrMapOvr>
    <a:masterClrMapping/>
  </p:clrMapOvr>
  <p:transition/>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68910" y="400685"/>
            <a:ext cx="11235055" cy="5877560"/>
          </a:xfrm>
          <a:prstGeom prst="rect">
            <a:avLst/>
          </a:prstGeom>
          <a:noFill/>
        </p:spPr>
        <p:txBody>
          <a:bodyPr wrap="square" rtlCol="0" anchor="t">
            <a:spAutoFit/>
          </a:bodyPr>
          <a:lstStyle/>
          <a:p>
            <a:r>
              <a:rPr lang="zh-CN" altLang="en-US" sz="2400" b="1">
                <a:solidFill>
                  <a:srgbClr val="FF0000"/>
                </a:solidFill>
              </a:rPr>
              <a:t>（二）从内容分类 </a:t>
            </a:r>
            <a:r>
              <a:rPr lang="zh-CN" altLang="en-US"/>
              <a:t>  </a:t>
            </a:r>
            <a:endParaRPr lang="zh-CN" altLang="en-US"/>
          </a:p>
          <a:p>
            <a:r>
              <a:rPr lang="zh-CN" altLang="en-US"/>
              <a:t> </a:t>
            </a:r>
            <a:r>
              <a:rPr lang="zh-CN" altLang="en-US" sz="2000" b="1">
                <a:solidFill>
                  <a:schemeClr val="accent2"/>
                </a:solidFill>
              </a:rPr>
              <a:t>1.正对偶   上下联表达的意思是同类的或相近的，是互为补充的。</a:t>
            </a:r>
            <a:endParaRPr lang="zh-CN" altLang="en-US" sz="2000" b="1">
              <a:solidFill>
                <a:schemeClr val="accent2"/>
              </a:solidFill>
            </a:endParaRPr>
          </a:p>
          <a:p>
            <a:r>
              <a:rPr lang="zh-CN" altLang="en-US" sz="2000" b="1">
                <a:solidFill>
                  <a:schemeClr val="accent2"/>
                </a:solidFill>
              </a:rPr>
              <a:t>  </a:t>
            </a:r>
            <a:r>
              <a:rPr lang="zh-CN" altLang="en-US"/>
              <a:t>例如：    海内存知己，天涯若比邻。《送杜少府之任蜀州》  </a:t>
            </a:r>
            <a:endParaRPr lang="zh-CN" altLang="en-US"/>
          </a:p>
          <a:p>
            <a:r>
              <a:rPr lang="zh-CN" altLang="en-US"/>
              <a:t>  ----只要朋友互相知心，即使分离在天涯海角，也像近邻一样。（上下联的意思是相近相关的。“海内”，四海之内，古代指全中国。“比邻”，近邻。）</a:t>
            </a:r>
            <a:endParaRPr lang="zh-CN" altLang="en-US"/>
          </a:p>
          <a:p>
            <a:r>
              <a:rPr lang="zh-CN" altLang="en-US" sz="2000" b="1">
                <a:solidFill>
                  <a:schemeClr val="accent2"/>
                </a:solidFill>
              </a:rPr>
              <a:t>2.反对偶 上下联表达的意思是相反或相对的，多指同一事物的两个方面。</a:t>
            </a:r>
            <a:endParaRPr lang="zh-CN" altLang="en-US" sz="2000" b="1">
              <a:solidFill>
                <a:schemeClr val="accent2"/>
              </a:solidFill>
            </a:endParaRPr>
          </a:p>
          <a:p>
            <a:r>
              <a:rPr lang="zh-CN" altLang="en-US"/>
              <a:t>例如：  锲而舍之，朽木不折；锲而不舍，金石可镂。《劝学》  </a:t>
            </a:r>
            <a:endParaRPr lang="zh-CN" altLang="en-US"/>
          </a:p>
          <a:p>
            <a:r>
              <a:rPr lang="zh-CN" altLang="en-US"/>
              <a:t>  ----用刀刻东西，刻一阵子就放下，即使是腐朽的木头也刻不断；不停地用刀子刻下去，即使是坚硬的金石也能被刻穿。（“锲而舍之”与“锲而不舍”是反对。）  </a:t>
            </a:r>
            <a:endParaRPr lang="zh-CN" altLang="en-US"/>
          </a:p>
          <a:p>
            <a:r>
              <a:rPr lang="zh-CN" altLang="en-US"/>
              <a:t>           诸侯之地有限，暴秦之欲无厌，奉之弥繁，侵之愈急。《六国论》    列国诸侯的土地是有限的，贪暴秦国的欲望是不能满足的。奉送给它的越多，它侵略你就越厉害。（“诸侯置地有限”与“暴秦之欲无厌”是反对，“奉之弥繁”与“侵之愈急”是反对。）</a:t>
            </a:r>
            <a:endParaRPr lang="zh-CN" altLang="en-US"/>
          </a:p>
          <a:p>
            <a:r>
              <a:rPr lang="zh-CN" altLang="en-US" sz="2000" b="1">
                <a:solidFill>
                  <a:schemeClr val="accent2"/>
                </a:solidFill>
              </a:rPr>
              <a:t>3.串对偶（流水对） 即“相串成对”，有如流水顺承而下，因此又叫流水对。它的起句与对句是从事物的发展过程说的，因此，意思是紧密连贯的。</a:t>
            </a:r>
            <a:endParaRPr lang="zh-CN" altLang="en-US" sz="2000" b="1">
              <a:solidFill>
                <a:schemeClr val="accent2"/>
              </a:solidFill>
            </a:endParaRPr>
          </a:p>
          <a:p>
            <a:r>
              <a:rPr lang="zh-CN" altLang="en-US"/>
              <a:t>例如：  即从巴峡穿巫峡，便下襄阳向洛阳。《闻官军收河南河北》  </a:t>
            </a:r>
            <a:endParaRPr lang="zh-CN" altLang="en-US"/>
          </a:p>
          <a:p>
            <a:r>
              <a:rPr lang="zh-CN" altLang="en-US"/>
              <a:t>  ----即刻从巴峡穿过巫峡，便可下达襄阳，再向洛阳进发。（行经巴峡巫峡，再过襄阳，直向洛阳，一气贯下，写出急欲出蜀的喜悦心情。）  </a:t>
            </a:r>
            <a:endParaRPr lang="zh-CN" altLang="en-US"/>
          </a:p>
          <a:p>
            <a:r>
              <a:rPr lang="zh-CN" altLang="en-US"/>
              <a:t>       欲穷千里目，更上一层楼。《登鹤雀楼》  </a:t>
            </a:r>
            <a:endParaRPr lang="zh-CN" altLang="en-US"/>
          </a:p>
          <a:p>
            <a:r>
              <a:rPr lang="zh-CN" altLang="en-US"/>
              <a:t>  ----要想用尽目力眺望到极远的地方，那就要再上一层楼。（欲穷尽目力，就必然要继续登高。）</a:t>
            </a:r>
            <a:endParaRPr lang="zh-CN" altLang="en-US"/>
          </a:p>
          <a:p>
            <a:endParaRPr lang="zh-CN" altLang="en-US"/>
          </a:p>
        </p:txBody>
      </p:sp>
    </p:spTree>
  </p:cSld>
  <p:clrMapOvr>
    <a:masterClrMapping/>
  </p:clrMapOvr>
  <p:transition spd="slow">
    <p:wipe/>
  </p:transition>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42" name="矩形 10241"/>
          <p:cNvSpPr/>
          <p:nvPr/>
        </p:nvSpPr>
        <p:spPr>
          <a:xfrm>
            <a:off x="2609850" y="5339080"/>
            <a:ext cx="9144000" cy="829945"/>
          </a:xfrm>
          <a:prstGeom prst="rect">
            <a:avLst/>
          </a:prstGeom>
          <a:noFill/>
          <a:ln w="9525">
            <a:noFill/>
          </a:ln>
        </p:spPr>
        <p:txBody>
          <a:bodyPr anchor="t">
            <a:spAutoFit/>
          </a:bodyPr>
          <a:lstStyle/>
          <a:p>
            <a:r>
              <a:rPr lang="zh-CN" altLang="en-US" sz="4800">
                <a:solidFill>
                  <a:srgbClr val="FF0000"/>
                </a:solidFill>
                <a:latin typeface="Times New Roman" panose="02020603050405020304" pitchFamily="18" charset="0"/>
                <a:ea typeface="黑体" panose="02010609060101010101" pitchFamily="49" charset="-122"/>
              </a:rPr>
              <a:t>                       正对</a:t>
            </a:r>
            <a:r>
              <a:rPr lang="zh-CN" altLang="en-US" sz="1400">
                <a:latin typeface="Times New Roman" panose="02020603050405020304" pitchFamily="18" charset="0"/>
              </a:rPr>
              <a:t> </a:t>
            </a:r>
            <a:endParaRPr lang="zh-CN" altLang="en-US">
              <a:latin typeface="Times New Roman" panose="02020603050405020304" pitchFamily="18" charset="0"/>
            </a:endParaRPr>
          </a:p>
        </p:txBody>
      </p:sp>
      <p:sp>
        <p:nvSpPr>
          <p:cNvPr id="15363" name="矩形 10243"/>
          <p:cNvSpPr/>
          <p:nvPr/>
        </p:nvSpPr>
        <p:spPr>
          <a:xfrm>
            <a:off x="1524000" y="3470275"/>
            <a:ext cx="9144000" cy="1198880"/>
          </a:xfrm>
          <a:prstGeom prst="rect">
            <a:avLst/>
          </a:prstGeom>
          <a:noFill/>
          <a:ln w="9525">
            <a:noFill/>
          </a:ln>
        </p:spPr>
        <p:txBody>
          <a:bodyPr anchor="t">
            <a:spAutoFit/>
          </a:bodyPr>
          <a:lstStyle/>
          <a:p>
            <a:pPr indent="4800600" algn="just"/>
            <a:br>
              <a:rPr lang="zh-CN" altLang="en-US" sz="3600">
                <a:solidFill>
                  <a:srgbClr val="0000FF"/>
                </a:solidFill>
                <a:latin typeface="Times New Roman" panose="02020603050405020304" pitchFamily="18" charset="0"/>
                <a:ea typeface="黑体" panose="02010609060101010101" pitchFamily="49" charset="-122"/>
              </a:rPr>
            </a:br>
            <a:r>
              <a:rPr lang="zh-CN" altLang="en-US" sz="3600">
                <a:solidFill>
                  <a:srgbClr val="0000FF"/>
                </a:solidFill>
                <a:latin typeface="宋体" panose="02010600030101010101" pitchFamily="2" charset="-122"/>
              </a:rPr>
              <a:t> </a:t>
            </a:r>
            <a:endParaRPr lang="zh-CN" altLang="en-US">
              <a:latin typeface="Times New Roman" panose="02020603050405020304" pitchFamily="18" charset="0"/>
            </a:endParaRPr>
          </a:p>
        </p:txBody>
      </p:sp>
      <p:sp>
        <p:nvSpPr>
          <p:cNvPr id="10245" name="矩形 10244"/>
          <p:cNvSpPr/>
          <p:nvPr/>
        </p:nvSpPr>
        <p:spPr>
          <a:xfrm>
            <a:off x="176530" y="848360"/>
            <a:ext cx="11666220" cy="4399915"/>
          </a:xfrm>
          <a:prstGeom prst="rect">
            <a:avLst/>
          </a:prstGeom>
          <a:noFill/>
          <a:ln w="9525">
            <a:noFill/>
          </a:ln>
        </p:spPr>
        <p:txBody>
          <a:bodyPr wrap="square" anchor="t">
            <a:spAutoFit/>
          </a:bodyPr>
          <a:lstStyle/>
          <a:p>
            <a:r>
              <a:rPr lang="zh-CN" altLang="en-US" sz="2800" b="1">
                <a:solidFill>
                  <a:schemeClr val="accent2"/>
                </a:solidFill>
                <a:latin typeface="宋体" panose="02010600030101010101" pitchFamily="2" charset="-122"/>
                <a:ea typeface="宋体" panose="02010600030101010101" pitchFamily="2" charset="-122"/>
                <a:cs typeface="宋体" panose="02010600030101010101" pitchFamily="2" charset="-122"/>
              </a:rPr>
              <a:t>（1）墙上芦苇，头重脚轻根底浅；山间竹笋，嘴尖皮厚腹中空</a:t>
            </a:r>
            <a:endParaRPr lang="zh-CN" altLang="en-US" sz="2800" b="1">
              <a:solidFill>
                <a:schemeClr val="accent2"/>
              </a:solidFill>
              <a:latin typeface="宋体" panose="02010600030101010101" pitchFamily="2" charset="-122"/>
              <a:ea typeface="宋体" panose="02010600030101010101" pitchFamily="2" charset="-122"/>
              <a:cs typeface="宋体" panose="02010600030101010101" pitchFamily="2" charset="-122"/>
            </a:endParaRPr>
          </a:p>
          <a:p>
            <a:r>
              <a:rPr lang="zh-CN" altLang="en-US" sz="2800" b="1">
                <a:solidFill>
                  <a:schemeClr val="accent2"/>
                </a:solidFill>
                <a:latin typeface="宋体" panose="02010600030101010101" pitchFamily="2" charset="-122"/>
                <a:ea typeface="宋体" panose="02010600030101010101" pitchFamily="2" charset="-122"/>
                <a:cs typeface="宋体" panose="02010600030101010101" pitchFamily="2" charset="-122"/>
              </a:rPr>
              <a:t>（2）泰山不辞抔土才能就其高；河海不择细流方可成其大。</a:t>
            </a:r>
            <a:endParaRPr lang="zh-CN" altLang="en-US" sz="2800" b="1">
              <a:solidFill>
                <a:schemeClr val="accent2"/>
              </a:solidFill>
              <a:latin typeface="宋体" panose="02010600030101010101" pitchFamily="2" charset="-122"/>
              <a:ea typeface="宋体" panose="02010600030101010101" pitchFamily="2" charset="-122"/>
              <a:cs typeface="宋体" panose="02010600030101010101" pitchFamily="2" charset="-122"/>
            </a:endParaRPr>
          </a:p>
          <a:p>
            <a:r>
              <a:rPr lang="zh-CN" altLang="en-US" sz="2800" b="1">
                <a:solidFill>
                  <a:schemeClr val="accent2"/>
                </a:solidFill>
                <a:latin typeface="宋体" panose="02010600030101010101" pitchFamily="2" charset="-122"/>
                <a:ea typeface="宋体" panose="02010600030101010101" pitchFamily="2" charset="-122"/>
                <a:cs typeface="宋体" panose="02010600030101010101" pitchFamily="2" charset="-122"/>
              </a:rPr>
              <a:t>（3）风声雨声读书声，声声入耳；家事国事天下事，事事关心</a:t>
            </a:r>
            <a:endParaRPr lang="zh-CN" altLang="en-US" sz="2800" b="1">
              <a:solidFill>
                <a:schemeClr val="accent2"/>
              </a:solidFill>
              <a:latin typeface="宋体" panose="02010600030101010101" pitchFamily="2" charset="-122"/>
              <a:ea typeface="宋体" panose="02010600030101010101" pitchFamily="2" charset="-122"/>
              <a:cs typeface="宋体" panose="02010600030101010101" pitchFamily="2" charset="-122"/>
            </a:endParaRPr>
          </a:p>
          <a:p>
            <a:r>
              <a:rPr lang="zh-CN" altLang="en-US" sz="2800" b="1">
                <a:solidFill>
                  <a:schemeClr val="accent2"/>
                </a:solidFill>
                <a:latin typeface="宋体" panose="02010600030101010101" pitchFamily="2" charset="-122"/>
                <a:ea typeface="宋体" panose="02010600030101010101" pitchFamily="2" charset="-122"/>
                <a:cs typeface="宋体" panose="02010600030101010101" pitchFamily="2" charset="-122"/>
              </a:rPr>
              <a:t>（4）赤道弯弓能射虎， 椰林匕首敢屠龙。（叶剑英《远望》</a:t>
            </a:r>
            <a:endParaRPr lang="zh-CN" altLang="en-US" sz="2800" b="1">
              <a:solidFill>
                <a:schemeClr val="accent2"/>
              </a:solidFill>
              <a:latin typeface="宋体" panose="02010600030101010101" pitchFamily="2" charset="-122"/>
              <a:ea typeface="宋体" panose="02010600030101010101" pitchFamily="2" charset="-122"/>
              <a:cs typeface="宋体" panose="02010600030101010101" pitchFamily="2" charset="-122"/>
            </a:endParaRPr>
          </a:p>
          <a:p>
            <a:r>
              <a:rPr lang="zh-CN" altLang="en-US" sz="2800" b="1">
                <a:solidFill>
                  <a:schemeClr val="accent2"/>
                </a:solidFill>
                <a:latin typeface="宋体" panose="02010600030101010101" pitchFamily="2" charset="-122"/>
                <a:ea typeface="宋体" panose="02010600030101010101" pitchFamily="2" charset="-122"/>
                <a:cs typeface="宋体" panose="02010600030101010101" pitchFamily="2" charset="-122"/>
              </a:rPr>
              <a:t>（5）我们含泪伫立桔子洲头， 漫步湘江峭岸；回清水塘， 登岳麓山，徘徊板仓小径，依恋韶山故园……万千思绪， 随山移水转。（毛岸青、邵华《我们爱韶山红杜鹃》）</a:t>
            </a:r>
            <a:br>
              <a:rPr lang="zh-CN" altLang="en-US" sz="2800" b="1">
                <a:solidFill>
                  <a:schemeClr val="accent2"/>
                </a:solidFill>
                <a:latin typeface="宋体" panose="02010600030101010101" pitchFamily="2" charset="-122"/>
                <a:ea typeface="宋体" panose="02010600030101010101" pitchFamily="2" charset="-122"/>
                <a:cs typeface="宋体" panose="02010600030101010101" pitchFamily="2" charset="-122"/>
              </a:rPr>
            </a:br>
            <a:r>
              <a:rPr lang="zh-CN" altLang="en-US" sz="2800" b="1">
                <a:solidFill>
                  <a:schemeClr val="accent2"/>
                </a:solidFill>
                <a:latin typeface="宋体" panose="02010600030101010101" pitchFamily="2" charset="-122"/>
                <a:ea typeface="宋体" panose="02010600030101010101" pitchFamily="2" charset="-122"/>
                <a:cs typeface="宋体" panose="02010600030101010101" pitchFamily="2" charset="-122"/>
              </a:rPr>
              <a:t>（6）惨象， 已使我们目不忍睹；流言，尤使我们耳不忍闻。（鲁迅《记念刘和珍君）（7）人人握灵蛇之珠， 家家抱荆山之玉。风靡云蒸， 阵容齐整。条件具备了，华罗庚做出了部署。（徐迟《哥德巴赫猜想》）</a:t>
            </a:r>
            <a:r>
              <a:rPr lang="zh-CN" altLang="en-US" sz="2800">
                <a:solidFill>
                  <a:srgbClr val="FF0066"/>
                </a:solidFill>
                <a:latin typeface="宋体" panose="02010600030101010101" pitchFamily="2" charset="-122"/>
                <a:ea typeface="宋体" panose="02010600030101010101" pitchFamily="2" charset="-122"/>
                <a:cs typeface="宋体" panose="02010600030101010101" pitchFamily="2" charset="-122"/>
              </a:rPr>
              <a:t> </a:t>
            </a:r>
            <a:endParaRPr lang="zh-CN" altLang="en-US" sz="2800">
              <a:solidFill>
                <a:srgbClr val="FF0066"/>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1" fill="hold" grpId="0" nodeType="clickEffect">
                                  <p:stCondLst>
                                    <p:cond delay="0"/>
                                  </p:stCondLst>
                                  <p:iterate type="wd">
                                    <p:tmPct val="100000"/>
                                  </p:iterate>
                                  <p:childTnLst>
                                    <p:set>
                                      <p:cBhvr>
                                        <p:cTn id="6" dur="1" fill="hold">
                                          <p:stCondLst>
                                            <p:cond delay="0"/>
                                          </p:stCondLst>
                                        </p:cTn>
                                        <p:tgtEl>
                                          <p:spTgt spid="10242">
                                            <p:txEl>
                                              <p:pRg st="0" end="0"/>
                                            </p:txEl>
                                          </p:spTgt>
                                        </p:tgtEl>
                                        <p:attrNameLst>
                                          <p:attrName>style.visibility</p:attrName>
                                        </p:attrNameLst>
                                      </p:cBhvr>
                                      <p:to>
                                        <p:strVal val="visible"/>
                                      </p:to>
                                    </p:set>
                                    <p:anim calcmode="lin" valueType="num">
                                      <p:cBhvr additive="base">
                                        <p:cTn id="7" dur="300" fill="hold"/>
                                        <p:tgtEl>
                                          <p:spTgt spid="10242">
                                            <p:txEl>
                                              <p:pRg st="0" end="0"/>
                                            </p:txEl>
                                          </p:spTgt>
                                        </p:tgtEl>
                                        <p:attrNameLst>
                                          <p:attrName>ppt_x</p:attrName>
                                        </p:attrNameLst>
                                      </p:cBhvr>
                                      <p:tavLst>
                                        <p:tav tm="0">
                                          <p:val>
                                            <p:strVal val="#ppt_x"/>
                                          </p:val>
                                        </p:tav>
                                        <p:tav tm="100000">
                                          <p:val>
                                            <p:strVal val="#ppt_x"/>
                                          </p:val>
                                        </p:tav>
                                      </p:tavLst>
                                    </p:anim>
                                    <p:anim calcmode="lin" valueType="num">
                                      <p:cBhvr additive="base">
                                        <p:cTn id="8" dur="300" fill="hold"/>
                                        <p:tgtEl>
                                          <p:spTgt spid="10242">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build="p"/>
    </p:bldLst>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11265"/>
          <p:cNvSpPr/>
          <p:nvPr/>
        </p:nvSpPr>
        <p:spPr>
          <a:xfrm>
            <a:off x="1524000" y="0"/>
            <a:ext cx="9144000" cy="1198880"/>
          </a:xfrm>
          <a:prstGeom prst="rect">
            <a:avLst/>
          </a:prstGeom>
          <a:noFill/>
          <a:ln w="9525">
            <a:noFill/>
          </a:ln>
        </p:spPr>
        <p:txBody>
          <a:bodyPr anchor="t">
            <a:spAutoFit/>
          </a:bodyPr>
          <a:lstStyle/>
          <a:p>
            <a:pPr eaLnBrk="0" hangingPunct="0">
              <a:spcBef>
                <a:spcPct val="50000"/>
              </a:spcBef>
            </a:pPr>
            <a:br>
              <a:rPr lang="zh-CN" altLang="en-US" sz="3600">
                <a:solidFill>
                  <a:srgbClr val="0000FF"/>
                </a:solidFill>
                <a:latin typeface="Times New Roman" panose="02020603050405020304" pitchFamily="18" charset="0"/>
                <a:ea typeface="黑体" panose="02010609060101010101" pitchFamily="49" charset="-122"/>
              </a:rPr>
            </a:br>
            <a:endParaRPr lang="zh-CN" altLang="en-US" sz="3600">
              <a:solidFill>
                <a:srgbClr val="0000FF"/>
              </a:solidFill>
              <a:latin typeface="Times New Roman" panose="02020603050405020304" pitchFamily="18" charset="0"/>
              <a:ea typeface="黑体" panose="02010609060101010101" pitchFamily="49" charset="-122"/>
            </a:endParaRPr>
          </a:p>
        </p:txBody>
      </p:sp>
      <p:sp>
        <p:nvSpPr>
          <p:cNvPr id="12292" name="矩形 12291"/>
          <p:cNvSpPr/>
          <p:nvPr/>
        </p:nvSpPr>
        <p:spPr>
          <a:xfrm>
            <a:off x="180340" y="721995"/>
            <a:ext cx="11831320" cy="4523105"/>
          </a:xfrm>
          <a:prstGeom prst="rect">
            <a:avLst/>
          </a:prstGeom>
          <a:noFill/>
          <a:ln w="9525">
            <a:noFill/>
          </a:ln>
        </p:spPr>
        <p:txBody>
          <a:bodyPr wrap="square" anchor="t">
            <a:spAutoFit/>
          </a:bodyPr>
          <a:lstStyle/>
          <a:p>
            <a:pPr algn="just"/>
            <a:r>
              <a:rPr lang="zh-CN" altLang="en-US" sz="3200">
                <a:solidFill>
                  <a:schemeClr val="accent2"/>
                </a:solidFill>
                <a:latin typeface="隶书" pitchFamily="49" charset="-122"/>
                <a:ea typeface="隶书" pitchFamily="49" charset="-122"/>
              </a:rPr>
              <a:t>（1）横眉冷对千夫指，俯首甘为孺子牛。</a:t>
            </a:r>
            <a:endParaRPr lang="zh-CN" altLang="en-US" sz="3200">
              <a:solidFill>
                <a:schemeClr val="accent2"/>
              </a:solidFill>
              <a:latin typeface="隶书" pitchFamily="49" charset="-122"/>
              <a:ea typeface="隶书" pitchFamily="49" charset="-122"/>
            </a:endParaRPr>
          </a:p>
          <a:p>
            <a:pPr algn="just" eaLnBrk="0" hangingPunct="0"/>
            <a:r>
              <a:rPr lang="zh-CN" altLang="en-US" sz="3200">
                <a:solidFill>
                  <a:schemeClr val="accent2"/>
                </a:solidFill>
                <a:latin typeface="隶书" pitchFamily="49" charset="-122"/>
                <a:ea typeface="隶书" pitchFamily="49" charset="-122"/>
              </a:rPr>
              <a:t>（2）敌人害怕你静若悬剑，人民信赖你稳如磐石。公刘《沉思》</a:t>
            </a:r>
            <a:endParaRPr lang="zh-CN" altLang="en-US" sz="3200">
              <a:solidFill>
                <a:schemeClr val="accent2"/>
              </a:solidFill>
              <a:latin typeface="隶书" pitchFamily="49" charset="-122"/>
              <a:ea typeface="隶书" pitchFamily="49" charset="-122"/>
            </a:endParaRPr>
          </a:p>
          <a:p>
            <a:pPr algn="just" eaLnBrk="0" hangingPunct="0"/>
            <a:r>
              <a:rPr lang="zh-CN" altLang="en-US" sz="3200">
                <a:solidFill>
                  <a:schemeClr val="accent2"/>
                </a:solidFill>
                <a:latin typeface="隶书" pitchFamily="49" charset="-122"/>
                <a:ea typeface="隶书" pitchFamily="49" charset="-122"/>
              </a:rPr>
              <a:t>（3）斧头劈翻旧世界，镰刀开出新乾坤。</a:t>
            </a:r>
            <a:endParaRPr lang="zh-CN" altLang="en-US" sz="3200">
              <a:solidFill>
                <a:schemeClr val="accent2"/>
              </a:solidFill>
              <a:latin typeface="隶书" pitchFamily="49" charset="-122"/>
              <a:ea typeface="隶书" pitchFamily="49" charset="-122"/>
            </a:endParaRPr>
          </a:p>
          <a:p>
            <a:pPr algn="just" eaLnBrk="0" hangingPunct="0"/>
            <a:r>
              <a:rPr lang="zh-CN" altLang="en-US" sz="3200">
                <a:solidFill>
                  <a:schemeClr val="accent2"/>
                </a:solidFill>
                <a:latin typeface="隶书" pitchFamily="49" charset="-122"/>
                <a:ea typeface="隶书" pitchFamily="49" charset="-122"/>
              </a:rPr>
              <a:t>（4）东家门里有酒肉， 佃户家中无米面。贺敬之《白毛女》）</a:t>
            </a:r>
            <a:br>
              <a:rPr lang="zh-CN" altLang="en-US" sz="3200">
                <a:solidFill>
                  <a:schemeClr val="accent2"/>
                </a:solidFill>
                <a:latin typeface="隶书" pitchFamily="49" charset="-122"/>
                <a:ea typeface="隶书" pitchFamily="49" charset="-122"/>
              </a:rPr>
            </a:br>
            <a:r>
              <a:rPr lang="zh-CN" altLang="en-US" sz="3200">
                <a:solidFill>
                  <a:schemeClr val="accent2"/>
                </a:solidFill>
                <a:latin typeface="隶书" pitchFamily="49" charset="-122"/>
                <a:ea typeface="隶书" pitchFamily="49" charset="-122"/>
              </a:rPr>
              <a:t> （5）对人民，你比炭火更温暖， 对敌人，你比钢刀更锋利。</a:t>
            </a:r>
            <a:endParaRPr lang="zh-CN" altLang="en-US" sz="3200">
              <a:solidFill>
                <a:schemeClr val="accent2"/>
              </a:solidFill>
              <a:latin typeface="隶书" pitchFamily="49" charset="-122"/>
              <a:ea typeface="隶书" pitchFamily="49" charset="-122"/>
            </a:endParaRPr>
          </a:p>
          <a:p>
            <a:pPr algn="just" eaLnBrk="0" hangingPunct="0"/>
            <a:r>
              <a:rPr lang="zh-CN" altLang="en-US" sz="3200">
                <a:solidFill>
                  <a:schemeClr val="accent2"/>
                </a:solidFill>
                <a:latin typeface="隶书" pitchFamily="49" charset="-122"/>
                <a:ea typeface="隶书" pitchFamily="49" charset="-122"/>
              </a:rPr>
              <a:t>（李瑛《一月的哀思》）</a:t>
            </a:r>
            <a:br>
              <a:rPr lang="zh-CN" altLang="en-US" sz="3200">
                <a:solidFill>
                  <a:schemeClr val="accent2"/>
                </a:solidFill>
                <a:latin typeface="隶书" pitchFamily="49" charset="-122"/>
                <a:ea typeface="隶书" pitchFamily="49" charset="-122"/>
              </a:rPr>
            </a:br>
            <a:r>
              <a:rPr lang="zh-CN" altLang="en-US" sz="3200">
                <a:solidFill>
                  <a:schemeClr val="accent2"/>
                </a:solidFill>
                <a:latin typeface="隶书" pitchFamily="49" charset="-122"/>
                <a:ea typeface="隶书" pitchFamily="49" charset="-122"/>
              </a:rPr>
              <a:t> （6）这排排串串的珍珠，使天上银河失色，叫满湖碧水生辉。（谢璞《珍珠赋》） </a:t>
            </a:r>
            <a:endParaRPr lang="zh-CN" altLang="en-US" sz="3200">
              <a:solidFill>
                <a:schemeClr val="accent2"/>
              </a:solidFill>
              <a:latin typeface="隶书" pitchFamily="49" charset="-122"/>
              <a:ea typeface="隶书" pitchFamily="49" charset="-122"/>
            </a:endParaRPr>
          </a:p>
          <a:p>
            <a:pPr eaLnBrk="0" hangingPunct="0"/>
            <a:endParaRPr lang="zh-CN" altLang="en-US" sz="3200">
              <a:solidFill>
                <a:schemeClr val="accent2"/>
              </a:solidFill>
              <a:latin typeface="隶书" pitchFamily="49" charset="-122"/>
              <a:ea typeface="隶书" pitchFamily="49" charset="-122"/>
            </a:endParaRPr>
          </a:p>
        </p:txBody>
      </p:sp>
      <p:sp>
        <p:nvSpPr>
          <p:cNvPr id="10242" name="矩形 10241"/>
          <p:cNvSpPr/>
          <p:nvPr/>
        </p:nvSpPr>
        <p:spPr>
          <a:xfrm>
            <a:off x="2609850" y="5339080"/>
            <a:ext cx="9144000" cy="829945"/>
          </a:xfrm>
          <a:prstGeom prst="rect">
            <a:avLst/>
          </a:prstGeom>
          <a:noFill/>
          <a:ln w="9525">
            <a:noFill/>
          </a:ln>
        </p:spPr>
        <p:txBody>
          <a:bodyPr anchor="t">
            <a:spAutoFit/>
          </a:bodyPr>
          <a:lstStyle/>
          <a:p>
            <a:r>
              <a:rPr lang="zh-CN" altLang="en-US" sz="4800">
                <a:solidFill>
                  <a:srgbClr val="FF0000"/>
                </a:solidFill>
                <a:latin typeface="Times New Roman" panose="02020603050405020304" pitchFamily="18" charset="0"/>
                <a:ea typeface="黑体" panose="02010609060101010101" pitchFamily="49" charset="-122"/>
              </a:rPr>
              <a:t>                       反对</a:t>
            </a:r>
            <a:r>
              <a:rPr lang="zh-CN" altLang="en-US" sz="1400">
                <a:latin typeface="Times New Roman" panose="02020603050405020304" pitchFamily="18" charset="0"/>
              </a:rPr>
              <a:t> </a:t>
            </a:r>
            <a:endParaRPr lang="zh-CN" altLang="en-US">
              <a:latin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1" fill="hold" grpId="0" nodeType="clickEffect">
                                  <p:stCondLst>
                                    <p:cond delay="0"/>
                                  </p:stCondLst>
                                  <p:iterate type="wd">
                                    <p:tmPct val="100000"/>
                                  </p:iterate>
                                  <p:childTnLst>
                                    <p:set>
                                      <p:cBhvr>
                                        <p:cTn id="6" dur="1" fill="hold">
                                          <p:stCondLst>
                                            <p:cond delay="0"/>
                                          </p:stCondLst>
                                        </p:cTn>
                                        <p:tgtEl>
                                          <p:spTgt spid="10242">
                                            <p:txEl>
                                              <p:pRg st="0" end="0"/>
                                            </p:txEl>
                                          </p:spTgt>
                                        </p:tgtEl>
                                        <p:attrNameLst>
                                          <p:attrName>style.visibility</p:attrName>
                                        </p:attrNameLst>
                                      </p:cBhvr>
                                      <p:to>
                                        <p:strVal val="visible"/>
                                      </p:to>
                                    </p:set>
                                    <p:anim calcmode="lin" valueType="num">
                                      <p:cBhvr additive="base">
                                        <p:cTn id="7" dur="300" fill="hold"/>
                                        <p:tgtEl>
                                          <p:spTgt spid="10242">
                                            <p:txEl>
                                              <p:pRg st="0" end="0"/>
                                            </p:txEl>
                                          </p:spTgt>
                                        </p:tgtEl>
                                        <p:attrNameLst>
                                          <p:attrName>ppt_x</p:attrName>
                                        </p:attrNameLst>
                                      </p:cBhvr>
                                      <p:tavLst>
                                        <p:tav tm="0">
                                          <p:val>
                                            <p:strVal val="#ppt_x"/>
                                          </p:val>
                                        </p:tav>
                                        <p:tav tm="100000">
                                          <p:val>
                                            <p:strVal val="#ppt_x"/>
                                          </p:val>
                                        </p:tav>
                                      </p:tavLst>
                                    </p:anim>
                                    <p:anim calcmode="lin" valueType="num">
                                      <p:cBhvr additive="base">
                                        <p:cTn id="8" dur="300" fill="hold"/>
                                        <p:tgtEl>
                                          <p:spTgt spid="10242">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build="p"/>
    </p:bldLst>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338" name="矩形 14337"/>
          <p:cNvSpPr/>
          <p:nvPr/>
        </p:nvSpPr>
        <p:spPr>
          <a:xfrm>
            <a:off x="2773045" y="5427345"/>
            <a:ext cx="9144000" cy="922020"/>
          </a:xfrm>
          <a:prstGeom prst="rect">
            <a:avLst/>
          </a:prstGeom>
          <a:noFill/>
          <a:ln w="9525">
            <a:noFill/>
          </a:ln>
        </p:spPr>
        <p:txBody>
          <a:bodyPr anchor="t">
            <a:spAutoFit/>
          </a:bodyPr>
          <a:lstStyle/>
          <a:p>
            <a:r>
              <a:rPr lang="zh-CN" altLang="en-US" sz="5400">
                <a:solidFill>
                  <a:srgbClr val="FF6600"/>
                </a:solidFill>
                <a:latin typeface="Times New Roman" panose="02020603050405020304" pitchFamily="18" charset="0"/>
                <a:ea typeface="黑体" panose="02010609060101010101" pitchFamily="49" charset="-122"/>
              </a:rPr>
              <a:t>                     串对</a:t>
            </a:r>
            <a:r>
              <a:rPr lang="zh-CN" altLang="en-US" sz="1400">
                <a:latin typeface="Times New Roman" panose="02020603050405020304" pitchFamily="18" charset="0"/>
              </a:rPr>
              <a:t> </a:t>
            </a:r>
            <a:endParaRPr lang="zh-CN" altLang="en-US">
              <a:latin typeface="Times New Roman" panose="02020603050405020304" pitchFamily="18" charset="0"/>
            </a:endParaRPr>
          </a:p>
        </p:txBody>
      </p:sp>
      <p:sp>
        <p:nvSpPr>
          <p:cNvPr id="2" name="文本框 1"/>
          <p:cNvSpPr txBox="1"/>
          <p:nvPr/>
        </p:nvSpPr>
        <p:spPr>
          <a:xfrm>
            <a:off x="661035" y="1203325"/>
            <a:ext cx="10755630" cy="3046095"/>
          </a:xfrm>
          <a:prstGeom prst="rect">
            <a:avLst/>
          </a:prstGeom>
          <a:noFill/>
        </p:spPr>
        <p:txBody>
          <a:bodyPr wrap="square" rtlCol="0" anchor="t">
            <a:spAutoFit/>
          </a:bodyPr>
          <a:lstStyle/>
          <a:p>
            <a:r>
              <a:rPr lang="zh-CN" altLang="en-US" sz="3200" b="1">
                <a:solidFill>
                  <a:schemeClr val="accent2"/>
                </a:solidFill>
              </a:rPr>
              <a:t>（1）才饮长沙水，又食武昌鱼。</a:t>
            </a:r>
            <a:endParaRPr lang="zh-CN" altLang="en-US" sz="3200" b="1">
              <a:solidFill>
                <a:schemeClr val="accent2"/>
              </a:solidFill>
            </a:endParaRPr>
          </a:p>
          <a:p>
            <a:r>
              <a:rPr lang="zh-CN" altLang="en-US" sz="3200" b="1">
                <a:solidFill>
                  <a:schemeClr val="accent2"/>
                </a:solidFill>
              </a:rPr>
              <a:t>（2）为有牺牲多壮志，敢教日月换新天。</a:t>
            </a:r>
            <a:endParaRPr lang="zh-CN" altLang="en-US" sz="3200" b="1">
              <a:solidFill>
                <a:schemeClr val="accent2"/>
              </a:solidFill>
            </a:endParaRPr>
          </a:p>
          <a:p>
            <a:r>
              <a:rPr lang="zh-CN" altLang="en-US" sz="3200" b="1">
                <a:solidFill>
                  <a:schemeClr val="accent2"/>
                </a:solidFill>
              </a:rPr>
              <a:t>（3）一着不慎，满盘皆输。</a:t>
            </a:r>
            <a:endParaRPr lang="zh-CN" altLang="en-US" sz="3200" b="1">
              <a:solidFill>
                <a:schemeClr val="accent2"/>
              </a:solidFill>
            </a:endParaRPr>
          </a:p>
          <a:p>
            <a:r>
              <a:rPr lang="zh-CN" altLang="en-US" sz="3200" b="1">
                <a:solidFill>
                  <a:schemeClr val="accent2"/>
                </a:solidFill>
              </a:rPr>
              <a:t>（4）欲穷千里目，更上一层楼。</a:t>
            </a:r>
            <a:endParaRPr lang="zh-CN" altLang="en-US" sz="3200" b="1">
              <a:solidFill>
                <a:schemeClr val="accent2"/>
              </a:solidFill>
            </a:endParaRPr>
          </a:p>
          <a:p>
            <a:r>
              <a:rPr lang="zh-CN" altLang="en-US" sz="3200" b="1">
                <a:solidFill>
                  <a:schemeClr val="accent2"/>
                </a:solidFill>
              </a:rPr>
              <a:t>（5）若要人不知，除非己莫为。</a:t>
            </a:r>
            <a:endParaRPr lang="zh-CN" altLang="en-US" sz="3200" b="1">
              <a:solidFill>
                <a:schemeClr val="accent2"/>
              </a:solidFill>
            </a:endParaRPr>
          </a:p>
          <a:p>
            <a:r>
              <a:rPr lang="zh-CN" altLang="en-US" sz="3200" b="1">
                <a:solidFill>
                  <a:schemeClr val="accent2"/>
                </a:solidFill>
              </a:rPr>
              <a:t>（6）春种一粒粟，秋收万颗子。李绅《悯农》</a:t>
            </a:r>
            <a:endParaRPr lang="zh-CN" altLang="en-US" sz="3200" b="1">
              <a:solidFill>
                <a:schemeClr val="accent2"/>
              </a:solidFil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anim calcmode="lin" valueType="num">
                                      <p:cBhvr>
                                        <p:cTn id="7" dur="500" fill="hold"/>
                                        <p:tgtEl>
                                          <p:spTgt spid="14338"/>
                                        </p:tgtEl>
                                        <p:attrNameLst>
                                          <p:attrName>ppt_w</p:attrName>
                                        </p:attrNameLst>
                                      </p:cBhvr>
                                      <p:tavLst>
                                        <p:tav tm="0">
                                          <p:val>
                                            <p:fltVal val="0"/>
                                          </p:val>
                                        </p:tav>
                                        <p:tav tm="100000">
                                          <p:val>
                                            <p:strVal val="#ppt_w"/>
                                          </p:val>
                                        </p:tav>
                                      </p:tavLst>
                                    </p:anim>
                                    <p:anim calcmode="lin" valueType="num">
                                      <p:cBhvr>
                                        <p:cTn id="8" dur="500" fill="hold"/>
                                        <p:tgtEl>
                                          <p:spTgt spid="1433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Lst>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69545" y="629920"/>
            <a:ext cx="11853545" cy="4399915"/>
          </a:xfrm>
          <a:prstGeom prst="rect">
            <a:avLst/>
          </a:prstGeom>
          <a:noFill/>
        </p:spPr>
        <p:txBody>
          <a:bodyPr wrap="square" rtlCol="0" anchor="t">
            <a:spAutoFit/>
          </a:bodyPr>
          <a:lstStyle/>
          <a:p>
            <a:r>
              <a:rPr lang="zh-CN" altLang="en-US" sz="2800" b="1">
                <a:solidFill>
                  <a:srgbClr val="FF0000"/>
                </a:solidFill>
              </a:rPr>
              <a:t>（三）从结构分类 </a:t>
            </a:r>
            <a:r>
              <a:rPr lang="zh-CN" altLang="en-US"/>
              <a:t>   </a:t>
            </a:r>
            <a:endParaRPr lang="zh-CN" altLang="en-US"/>
          </a:p>
          <a:p>
            <a:r>
              <a:rPr lang="zh-CN" altLang="en-US" sz="2800" b="1">
                <a:solidFill>
                  <a:schemeClr val="accent2"/>
                </a:solidFill>
              </a:rPr>
              <a:t>1.成分对偶。 </a:t>
            </a:r>
            <a:r>
              <a:rPr lang="zh-CN" altLang="en-US" sz="2800"/>
              <a:t> </a:t>
            </a:r>
            <a:endParaRPr lang="zh-CN" altLang="en-US" sz="2800"/>
          </a:p>
          <a:p>
            <a:r>
              <a:rPr lang="zh-CN" altLang="en-US" sz="2800"/>
              <a:t>  例如：然而我的坏处，是在论时事不留面子，砭锢弊常取类型，而后者尤与时宜不合。  </a:t>
            </a:r>
            <a:endParaRPr lang="zh-CN" altLang="en-US" sz="2800"/>
          </a:p>
          <a:p>
            <a:r>
              <a:rPr lang="zh-CN" altLang="en-US" sz="2800"/>
              <a:t>  其中“论时事不留面子”与“砭锢弊常取类型”均为句子中的成分，所以称成分对偶。   </a:t>
            </a:r>
            <a:endParaRPr lang="zh-CN" altLang="en-US" sz="2800"/>
          </a:p>
          <a:p>
            <a:r>
              <a:rPr lang="zh-CN" altLang="en-US" sz="2800" b="1">
                <a:solidFill>
                  <a:schemeClr val="accent2"/>
                </a:solidFill>
              </a:rPr>
              <a:t>2.句子对偶。  </a:t>
            </a:r>
            <a:endParaRPr lang="zh-CN" altLang="en-US" sz="2800" b="1">
              <a:solidFill>
                <a:schemeClr val="accent2"/>
              </a:solidFill>
            </a:endParaRPr>
          </a:p>
          <a:p>
            <a:r>
              <a:rPr lang="zh-CN" altLang="en-US" sz="2800"/>
              <a:t>  例如：落霞与孤鹜齐飞，秋水共长天一色。  </a:t>
            </a:r>
            <a:endParaRPr lang="zh-CN" altLang="en-US" sz="2800"/>
          </a:p>
          <a:p>
            <a:r>
              <a:rPr lang="zh-CN" altLang="en-US" sz="2800"/>
              <a:t>  其中“落霞与孤鹜齐飞”与“秋水共长天一色”均为独立的一句，所以称句子对偶。</a:t>
            </a:r>
            <a:endParaRPr lang="zh-CN" altLang="en-US" sz="2800"/>
          </a:p>
        </p:txBody>
      </p:sp>
    </p:spTree>
  </p:cSld>
  <p:clrMapOvr>
    <a:masterClrMapping/>
  </p:clrMapOvr>
  <p:transition spd="slow">
    <p:wipe/>
  </p:transition>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410" name="矩形 17409"/>
          <p:cNvSpPr/>
          <p:nvPr/>
        </p:nvSpPr>
        <p:spPr>
          <a:xfrm>
            <a:off x="375920" y="1160780"/>
            <a:ext cx="11188065" cy="460375"/>
          </a:xfrm>
          <a:prstGeom prst="rect">
            <a:avLst/>
          </a:prstGeom>
          <a:noFill/>
          <a:ln w="9525">
            <a:noFill/>
          </a:ln>
        </p:spPr>
        <p:txBody>
          <a:bodyPr wrap="square" anchor="t">
            <a:spAutoFit/>
          </a:bodyPr>
          <a:lstStyle/>
          <a:p>
            <a:r>
              <a:rPr lang="en-US" altLang="zh-CN" sz="2400">
                <a:solidFill>
                  <a:srgbClr val="660066"/>
                </a:solidFill>
                <a:latin typeface="Times New Roman" panose="02020603050405020304" pitchFamily="18" charset="0"/>
                <a:ea typeface="方正舒体" panose="02010601030101010101" pitchFamily="2" charset="-122"/>
              </a:rPr>
              <a:t>1</a:t>
            </a:r>
            <a:r>
              <a:rPr lang="zh-CN" altLang="en-US" sz="2400">
                <a:solidFill>
                  <a:srgbClr val="660066"/>
                </a:solidFill>
                <a:latin typeface="Times New Roman" panose="02020603050405020304" pitchFamily="18" charset="0"/>
                <a:ea typeface="方正舒体" panose="02010601030101010101" pitchFamily="2" charset="-122"/>
              </a:rPr>
              <a:t>严式对偶</a:t>
            </a:r>
            <a:r>
              <a:rPr lang="zh-CN" altLang="en-US" sz="2400">
                <a:solidFill>
                  <a:srgbClr val="0000FF"/>
                </a:solidFill>
                <a:latin typeface="Times New Roman" panose="02020603050405020304" pitchFamily="18" charset="0"/>
                <a:ea typeface="黑体" panose="02010609060101010101" pitchFamily="49" charset="-122"/>
              </a:rPr>
              <a:t>要求上下两句字数相等，词性相同，结构相同，平仄相对，不重复用字。</a:t>
            </a:r>
            <a:r>
              <a:rPr lang="zh-CN" altLang="en-US" sz="2400">
                <a:latin typeface="Times New Roman" panose="02020603050405020304" pitchFamily="18" charset="0"/>
              </a:rPr>
              <a:t> </a:t>
            </a:r>
            <a:endParaRPr lang="zh-CN" altLang="en-US" sz="2400">
              <a:latin typeface="Times New Roman" panose="02020603050405020304" pitchFamily="18" charset="0"/>
            </a:endParaRPr>
          </a:p>
        </p:txBody>
      </p:sp>
      <p:sp>
        <p:nvSpPr>
          <p:cNvPr id="16386" name="矩形 16385"/>
          <p:cNvSpPr/>
          <p:nvPr/>
        </p:nvSpPr>
        <p:spPr>
          <a:xfrm>
            <a:off x="136525" y="0"/>
            <a:ext cx="10746105" cy="1076325"/>
          </a:xfrm>
          <a:prstGeom prst="rect">
            <a:avLst/>
          </a:prstGeom>
          <a:noFill/>
          <a:ln w="9525">
            <a:noFill/>
          </a:ln>
        </p:spPr>
        <p:txBody>
          <a:bodyPr wrap="square" anchor="t">
            <a:spAutoFit/>
          </a:bodyPr>
          <a:lstStyle/>
          <a:p>
            <a:r>
              <a:rPr lang="zh-CN" altLang="en-US" sz="3200" b="1">
                <a:solidFill>
                  <a:srgbClr val="FF0000"/>
                </a:solidFill>
                <a:sym typeface="+mn-ea"/>
              </a:rPr>
              <a:t>（四）</a:t>
            </a:r>
            <a:r>
              <a:rPr lang="zh-CN" altLang="en-US" sz="3200" b="1">
                <a:solidFill>
                  <a:srgbClr val="FF0000"/>
                </a:solidFill>
                <a:latin typeface="华文新魏" pitchFamily="2" charset="-122"/>
                <a:ea typeface="华文新魏" pitchFamily="2" charset="-122"/>
              </a:rPr>
              <a:t>根据上下句的形式，又可以把</a:t>
            </a:r>
            <a:r>
              <a:rPr lang="zh-CN" altLang="en-US" sz="3200" b="1">
                <a:solidFill>
                  <a:schemeClr val="tx1"/>
                </a:solidFill>
                <a:latin typeface="华文新魏" pitchFamily="2" charset="-122"/>
                <a:ea typeface="华文新魏" pitchFamily="2" charset="-122"/>
              </a:rPr>
              <a:t>对偶分为严式对偶与宽式对偶。 </a:t>
            </a:r>
            <a:endParaRPr lang="zh-CN" altLang="en-US" sz="3200" b="1">
              <a:solidFill>
                <a:schemeClr val="tx1"/>
              </a:solidFill>
              <a:latin typeface="华文新魏" pitchFamily="2" charset="-122"/>
              <a:ea typeface="华文新魏" pitchFamily="2" charset="-122"/>
            </a:endParaRPr>
          </a:p>
        </p:txBody>
      </p:sp>
      <p:sp>
        <p:nvSpPr>
          <p:cNvPr id="18434" name="矩形 18433"/>
          <p:cNvSpPr/>
          <p:nvPr/>
        </p:nvSpPr>
        <p:spPr>
          <a:xfrm>
            <a:off x="136525" y="2773680"/>
            <a:ext cx="11074400" cy="460375"/>
          </a:xfrm>
          <a:prstGeom prst="rect">
            <a:avLst/>
          </a:prstGeom>
          <a:noFill/>
          <a:ln w="9525">
            <a:noFill/>
          </a:ln>
        </p:spPr>
        <p:txBody>
          <a:bodyPr wrap="square" anchor="t">
            <a:spAutoFit/>
          </a:bodyPr>
          <a:lstStyle/>
          <a:p>
            <a:r>
              <a:rPr lang="en-US" altLang="zh-CN" sz="2400">
                <a:solidFill>
                  <a:srgbClr val="FF6600"/>
                </a:solidFill>
                <a:latin typeface="Times New Roman" panose="02020603050405020304" pitchFamily="18" charset="0"/>
                <a:ea typeface="黑体" panose="02010609060101010101" pitchFamily="49" charset="-122"/>
              </a:rPr>
              <a:t>   2</a:t>
            </a:r>
            <a:r>
              <a:rPr lang="zh-CN" altLang="en-US" sz="2400">
                <a:solidFill>
                  <a:srgbClr val="FF6600"/>
                </a:solidFill>
                <a:latin typeface="Times New Roman" panose="02020603050405020304" pitchFamily="18" charset="0"/>
                <a:ea typeface="黑体" panose="02010609060101010101" pitchFamily="49" charset="-122"/>
              </a:rPr>
              <a:t>宽式对偶</a:t>
            </a:r>
            <a:r>
              <a:rPr lang="zh-CN" altLang="en-US" sz="2400">
                <a:solidFill>
                  <a:srgbClr val="0000FF"/>
                </a:solidFill>
                <a:latin typeface="Times New Roman" panose="02020603050405020304" pitchFamily="18" charset="0"/>
                <a:ea typeface="黑体" panose="02010609060101010101" pitchFamily="49" charset="-122"/>
              </a:rPr>
              <a:t>只具备“字数相等，结构相同”即可。</a:t>
            </a:r>
            <a:r>
              <a:rPr lang="zh-CN" altLang="en-US" sz="1400">
                <a:latin typeface="Times New Roman" panose="02020603050405020304" pitchFamily="18" charset="0"/>
              </a:rPr>
              <a:t> </a:t>
            </a:r>
            <a:endParaRPr lang="zh-CN" altLang="en-US">
              <a:latin typeface="Times New Roman" panose="02020603050405020304" pitchFamily="18" charset="0"/>
            </a:endParaRPr>
          </a:p>
        </p:txBody>
      </p:sp>
      <p:sp>
        <p:nvSpPr>
          <p:cNvPr id="18435" name="矩形 18434"/>
          <p:cNvSpPr/>
          <p:nvPr/>
        </p:nvSpPr>
        <p:spPr>
          <a:xfrm>
            <a:off x="136525" y="3366770"/>
            <a:ext cx="11718290" cy="1198880"/>
          </a:xfrm>
          <a:prstGeom prst="rect">
            <a:avLst/>
          </a:prstGeom>
          <a:noFill/>
          <a:ln w="9525">
            <a:noFill/>
          </a:ln>
        </p:spPr>
        <p:txBody>
          <a:bodyPr wrap="square" anchor="t">
            <a:spAutoFit/>
          </a:bodyPr>
          <a:lstStyle/>
          <a:p>
            <a:pPr algn="just"/>
            <a:r>
              <a:rPr lang="zh-CN" altLang="en-US" sz="4800">
                <a:solidFill>
                  <a:srgbClr val="0000FF"/>
                </a:solidFill>
                <a:latin typeface="方正舒体" panose="02010601030101010101" pitchFamily="2" charset="-122"/>
                <a:ea typeface="方正舒体" panose="02010601030101010101" pitchFamily="2" charset="-122"/>
              </a:rPr>
              <a:t> </a:t>
            </a:r>
            <a:r>
              <a:rPr lang="zh-CN" altLang="en-US" sz="2400">
                <a:solidFill>
                  <a:srgbClr val="0000FF"/>
                </a:solidFill>
                <a:latin typeface="方正舒体" panose="02010601030101010101" pitchFamily="2" charset="-122"/>
                <a:ea typeface="方正舒体" panose="02010601030101010101" pitchFamily="2" charset="-122"/>
              </a:rPr>
              <a:t>我常想：</a:t>
            </a:r>
            <a:r>
              <a:rPr lang="zh-CN" altLang="en-US" sz="2400" u="sng">
                <a:solidFill>
                  <a:srgbClr val="FF0000"/>
                </a:solidFill>
                <a:latin typeface="方正舒体" panose="02010601030101010101" pitchFamily="2" charset="-122"/>
                <a:ea typeface="方正舒体" panose="02010601030101010101" pitchFamily="2" charset="-122"/>
              </a:rPr>
              <a:t>〈杨柳婀娜多姿，可谓妩媚极了，桃李绚烂光彩，可谓鲜艳极了〉</a:t>
            </a:r>
            <a:r>
              <a:rPr lang="zh-CN" altLang="en-US" sz="2400">
                <a:solidFill>
                  <a:srgbClr val="0000FF"/>
                </a:solidFill>
                <a:latin typeface="方正舒体" panose="02010601030101010101" pitchFamily="2" charset="-122"/>
                <a:ea typeface="方正舒体" panose="02010601030101010101" pitchFamily="2" charset="-122"/>
              </a:rPr>
              <a:t>，但它们只是给人一种外表好看的印象，不能给人以力量。</a:t>
            </a:r>
            <a:r>
              <a:rPr lang="zh-CN" altLang="en-US" sz="2400">
                <a:latin typeface="方正舒体" panose="02010601030101010101" pitchFamily="2" charset="-122"/>
                <a:ea typeface="方正舒体" panose="02010601030101010101" pitchFamily="2" charset="-122"/>
              </a:rPr>
              <a:t>（陶铸《松树的风格》） </a:t>
            </a:r>
            <a:endParaRPr lang="zh-CN" altLang="en-US" sz="2400">
              <a:latin typeface="方正舒体" panose="02010601030101010101" pitchFamily="2" charset="-122"/>
              <a:ea typeface="方正舒体" panose="02010601030101010101" pitchFamily="2" charset="-122"/>
            </a:endParaRPr>
          </a:p>
        </p:txBody>
      </p:sp>
      <p:sp>
        <p:nvSpPr>
          <p:cNvPr id="2" name="文本框 1"/>
          <p:cNvSpPr txBox="1"/>
          <p:nvPr/>
        </p:nvSpPr>
        <p:spPr>
          <a:xfrm>
            <a:off x="586740" y="1777365"/>
            <a:ext cx="3950970" cy="450850"/>
          </a:xfrm>
          <a:prstGeom prst="rect">
            <a:avLst/>
          </a:prstGeom>
          <a:noFill/>
        </p:spPr>
        <p:txBody>
          <a:bodyPr wrap="none" rtlCol="0" anchor="t">
            <a:spAutoFit/>
          </a:bodyPr>
          <a:lstStyle/>
          <a:p>
            <a:pPr>
              <a:lnSpc>
                <a:spcPct val="130000"/>
              </a:lnSpc>
              <a:spcAft>
                <a:spcPct val="0"/>
              </a:spcAft>
            </a:pPr>
            <a:r>
              <a:rPr lang="zh-CN">
                <a:solidFill>
                  <a:srgbClr val="000000"/>
                </a:solidFill>
                <a:effectLst/>
                <a:latin typeface="微软雅黑" panose="020b0503020204020204" pitchFamily="34" charset="-122"/>
                <a:ea typeface="微软雅黑" panose="020b0503020204020204" pitchFamily="34" charset="-122"/>
                <a:cs typeface="Times New Roman" panose="02020603050405020304"/>
                <a:sym typeface="+mn-ea"/>
              </a:rPr>
              <a:t>例如</a:t>
            </a:r>
            <a:r>
              <a:rPr lang="en-US">
                <a:solidFill>
                  <a:srgbClr val="000000"/>
                </a:solidFill>
                <a:effectLst/>
                <a:latin typeface="微软雅黑" panose="020b0503020204020204" pitchFamily="34" charset="-122"/>
                <a:ea typeface="微软雅黑" panose="020b0503020204020204" pitchFamily="34" charset="-122"/>
                <a:cs typeface="Times New Roman" panose="02020603050405020304"/>
                <a:sym typeface="+mn-ea"/>
              </a:rPr>
              <a:t>:</a:t>
            </a:r>
            <a:r>
              <a:rPr lang="zh-CN">
                <a:solidFill>
                  <a:srgbClr val="000000"/>
                </a:solidFill>
                <a:effectLst/>
                <a:latin typeface="微软雅黑" panose="020b0503020204020204" pitchFamily="34" charset="-122"/>
                <a:ea typeface="微软雅黑" panose="020b0503020204020204" pitchFamily="34" charset="-122"/>
                <a:cs typeface="Times New Roman" panose="02020603050405020304"/>
                <a:sym typeface="+mn-ea"/>
              </a:rPr>
              <a:t>横眉冷对千夫指</a:t>
            </a:r>
            <a:r>
              <a:rPr lang="en-US">
                <a:solidFill>
                  <a:srgbClr val="000000"/>
                </a:solidFill>
                <a:effectLst/>
                <a:latin typeface="微软雅黑" panose="020b0503020204020204" pitchFamily="34" charset="-122"/>
                <a:ea typeface="微软雅黑" panose="020b0503020204020204" pitchFamily="34" charset="-122"/>
                <a:cs typeface="Times New Roman" panose="02020603050405020304"/>
                <a:sym typeface="+mn-ea"/>
              </a:rPr>
              <a:t>,</a:t>
            </a:r>
            <a:r>
              <a:rPr lang="zh-CN">
                <a:solidFill>
                  <a:srgbClr val="000000"/>
                </a:solidFill>
                <a:effectLst/>
                <a:latin typeface="微软雅黑" panose="020b0503020204020204" pitchFamily="34" charset="-122"/>
                <a:ea typeface="微软雅黑" panose="020b0503020204020204" pitchFamily="34" charset="-122"/>
                <a:cs typeface="Times New Roman" panose="02020603050405020304"/>
                <a:sym typeface="+mn-ea"/>
              </a:rPr>
              <a:t>俯首甘为孺子牛</a:t>
            </a: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17410"/>
                                        </p:tgtEl>
                                        <p:attrNameLst>
                                          <p:attrName>style.visibility</p:attrName>
                                        </p:attrNameLst>
                                      </p:cBhvr>
                                      <p:to>
                                        <p:strVal val="visible"/>
                                      </p:to>
                                    </p:set>
                                    <p:anim to="" calcmode="lin" valueType="num">
                                      <p:cBhvr>
                                        <p:cTn id="7" dur="1" fill="hold"/>
                                        <p:tgtEl>
                                          <p:spTgt spid="17410"/>
                                        </p:tgtEl>
                                        <p:attrNameLst>
                                          <p:attrName>style.visibility</p:attrName>
                                        </p:attrNameLst>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5" fill="hold" grpId="0" nodeType="clickEffect">
                                  <p:stCondLst>
                                    <p:cond delay="0"/>
                                  </p:stCondLst>
                                  <p:childTnLst>
                                    <p:set>
                                      <p:cBhvr>
                                        <p:cTn id="11" dur="1" fill="hold">
                                          <p:stCondLst>
                                            <p:cond delay="0"/>
                                          </p:stCondLst>
                                        </p:cTn>
                                        <p:tgtEl>
                                          <p:spTgt spid="18434"/>
                                        </p:tgtEl>
                                        <p:attrNameLst>
                                          <p:attrName>style.visibility</p:attrName>
                                        </p:attrNameLst>
                                      </p:cBhvr>
                                      <p:to>
                                        <p:strVal val="visible"/>
                                      </p:to>
                                    </p:set>
                                    <p:animEffect transition="in" filter="randombar(vertical)">
                                      <p:cBhvr>
                                        <p:cTn id="12" dur="500"/>
                                        <p:tgtEl>
                                          <p:spTgt spid="1843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9" presetClass="entr" presetSubtype="10" fill="hold" grpId="0" nodeType="clickEffect">
                                  <p:stCondLst>
                                    <p:cond delay="0"/>
                                  </p:stCondLst>
                                  <p:childTnLst>
                                    <p:set>
                                      <p:cBhvr>
                                        <p:cTn id="16" dur="1" fill="hold">
                                          <p:stCondLst>
                                            <p:cond delay="0"/>
                                          </p:stCondLst>
                                        </p:cTn>
                                        <p:tgtEl>
                                          <p:spTgt spid="18435"/>
                                        </p:tgtEl>
                                        <p:attrNameLst>
                                          <p:attrName>style.visibility</p:attrName>
                                        </p:attrNameLst>
                                      </p:cBhvr>
                                      <p:to>
                                        <p:strVal val="visible"/>
                                      </p:to>
                                    </p:set>
                                    <p:anim calcmode="lin" valueType="num">
                                      <p:cBhvr>
                                        <p:cTn id="17" dur="5000" fill="hold"/>
                                        <p:tgtEl>
                                          <p:spTgt spid="18435"/>
                                        </p:tgtEl>
                                        <p:attrNameLst>
                                          <p:attrName>ppt_w</p:attrName>
                                        </p:attrNameLst>
                                      </p:cBhvr>
                                      <p:tavLst>
                                        <p:tav tm="0" fmla="#ppt_w*sin(2.5*pi*$)">
                                          <p:val>
                                            <p:fltVal val="0"/>
                                          </p:val>
                                        </p:tav>
                                        <p:tav tm="100000">
                                          <p:val>
                                            <p:fltVal val="1"/>
                                          </p:val>
                                        </p:tav>
                                      </p:tavLst>
                                    </p:anim>
                                    <p:anim calcmode="lin" valueType="num">
                                      <p:cBhvr>
                                        <p:cTn id="18" dur="5000" fill="hold"/>
                                        <p:tgtEl>
                                          <p:spTgt spid="1843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P spid="18434" grpId="0"/>
      <p:bldP spid="18435" grpId="0"/>
    </p:bldLst>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4" name="文本框 20483"/>
          <p:cNvSpPr txBox="1"/>
          <p:nvPr/>
        </p:nvSpPr>
        <p:spPr>
          <a:xfrm>
            <a:off x="0" y="2910840"/>
            <a:ext cx="7086600" cy="645160"/>
          </a:xfrm>
          <a:prstGeom prst="rect">
            <a:avLst/>
          </a:prstGeom>
          <a:noFill/>
          <a:ln w="9525">
            <a:noFill/>
          </a:ln>
        </p:spPr>
        <p:txBody>
          <a:bodyPr anchor="t">
            <a:spAutoFit/>
          </a:bodyPr>
          <a:lstStyle/>
          <a:p>
            <a:pPr>
              <a:spcBef>
                <a:spcPct val="50000"/>
              </a:spcBef>
            </a:pPr>
            <a:r>
              <a:rPr lang="zh-CN" altLang="en-US" sz="3600">
                <a:solidFill>
                  <a:srgbClr val="660066"/>
                </a:solidFill>
                <a:latin typeface="Times New Roman" panose="02020603050405020304" pitchFamily="18" charset="0"/>
                <a:ea typeface="华文新魏" pitchFamily="2" charset="-122"/>
              </a:rPr>
              <a:t>对偶和对比的区别</a:t>
            </a:r>
            <a:endParaRPr lang="zh-CN" altLang="en-US" sz="3600">
              <a:solidFill>
                <a:srgbClr val="660066"/>
              </a:solidFill>
              <a:latin typeface="Times New Roman" panose="02020603050405020304" pitchFamily="18" charset="0"/>
              <a:ea typeface="华文新魏" pitchFamily="2" charset="-122"/>
            </a:endParaRPr>
          </a:p>
        </p:txBody>
      </p:sp>
      <p:sp>
        <p:nvSpPr>
          <p:cNvPr id="20485" name="文本框 20484"/>
          <p:cNvSpPr txBox="1"/>
          <p:nvPr/>
        </p:nvSpPr>
        <p:spPr>
          <a:xfrm>
            <a:off x="158115" y="3556000"/>
            <a:ext cx="11176000" cy="4184650"/>
          </a:xfrm>
          <a:prstGeom prst="rect">
            <a:avLst/>
          </a:prstGeom>
          <a:noFill/>
          <a:ln w="9525">
            <a:noFill/>
          </a:ln>
        </p:spPr>
        <p:txBody>
          <a:bodyPr wrap="square" anchor="t">
            <a:spAutoFit/>
          </a:bodyPr>
          <a:lstStyle/>
          <a:p>
            <a:pPr>
              <a:spcBef>
                <a:spcPct val="50000"/>
              </a:spcBef>
            </a:pPr>
            <a:r>
              <a:rPr lang="zh-CN" altLang="en-US" sz="2800">
                <a:solidFill>
                  <a:srgbClr val="FF0000"/>
                </a:solidFill>
                <a:latin typeface="方正姚体" panose="02010601030101010101" pitchFamily="2" charset="-122"/>
                <a:ea typeface="方正姚体" panose="02010601030101010101" pitchFamily="2" charset="-122"/>
              </a:rPr>
              <a:t>1.对偶的基本特点是“对称”</a:t>
            </a:r>
            <a:endParaRPr lang="zh-CN" altLang="en-US" sz="2800">
              <a:solidFill>
                <a:srgbClr val="FF0000"/>
              </a:solidFill>
              <a:latin typeface="方正姚体" panose="02010601030101010101" pitchFamily="2" charset="-122"/>
              <a:ea typeface="方正姚体" panose="02010601030101010101" pitchFamily="2" charset="-122"/>
            </a:endParaRPr>
          </a:p>
          <a:p>
            <a:pPr>
              <a:spcBef>
                <a:spcPct val="50000"/>
              </a:spcBef>
            </a:pPr>
            <a:r>
              <a:rPr lang="zh-CN" altLang="en-US" sz="2800">
                <a:solidFill>
                  <a:srgbClr val="FF0000"/>
                </a:solidFill>
                <a:latin typeface="方正姚体" panose="02010601030101010101" pitchFamily="2" charset="-122"/>
                <a:ea typeface="方正姚体" panose="02010601030101010101" pitchFamily="2" charset="-122"/>
              </a:rPr>
              <a:t>   对比的特点是“对立”</a:t>
            </a:r>
            <a:r>
              <a:rPr lang="zh-CN" altLang="en-US" sz="2800">
                <a:solidFill>
                  <a:srgbClr val="006600"/>
                </a:solidFill>
                <a:latin typeface="方正姚体" panose="02010601030101010101" pitchFamily="2" charset="-122"/>
                <a:ea typeface="方正姚体" panose="02010601030101010101" pitchFamily="2" charset="-122"/>
              </a:rPr>
              <a:t>有的人活着他已经死了；有的人死了他还活着。</a:t>
            </a:r>
            <a:endParaRPr lang="zh-CN" altLang="en-US" sz="2800">
              <a:solidFill>
                <a:srgbClr val="006600"/>
              </a:solidFill>
              <a:latin typeface="方正姚体" panose="02010601030101010101" pitchFamily="2" charset="-122"/>
              <a:ea typeface="方正姚体" panose="02010601030101010101" pitchFamily="2" charset="-122"/>
            </a:endParaRPr>
          </a:p>
          <a:p>
            <a:pPr>
              <a:spcBef>
                <a:spcPct val="50000"/>
              </a:spcBef>
            </a:pPr>
            <a:r>
              <a:rPr lang="zh-CN" altLang="en-US" sz="2800">
                <a:solidFill>
                  <a:srgbClr val="CC0099"/>
                </a:solidFill>
                <a:latin typeface="华文新魏" pitchFamily="2" charset="-122"/>
                <a:ea typeface="华文新魏" pitchFamily="2" charset="-122"/>
              </a:rPr>
              <a:t>2.对偶句主要是从形式上说的，对比主要是从意义上说的。</a:t>
            </a:r>
            <a:endParaRPr lang="zh-CN" altLang="en-US" sz="2800">
              <a:solidFill>
                <a:srgbClr val="CC0099"/>
              </a:solidFill>
              <a:latin typeface="华文新魏" pitchFamily="2" charset="-122"/>
              <a:ea typeface="华文新魏" pitchFamily="2" charset="-122"/>
            </a:endParaRPr>
          </a:p>
          <a:p>
            <a:pPr>
              <a:spcBef>
                <a:spcPct val="50000"/>
              </a:spcBef>
            </a:pPr>
            <a:r>
              <a:rPr lang="zh-CN" altLang="en-US" sz="2800">
                <a:solidFill>
                  <a:srgbClr val="FF0000"/>
                </a:solidFill>
                <a:latin typeface="华文新魏" pitchFamily="2" charset="-122"/>
                <a:ea typeface="华文新魏" pitchFamily="2" charset="-122"/>
                <a:sym typeface="+mn-ea"/>
              </a:rPr>
              <a:t>3.对偶里的“反对”（如“横眉冷对干夫指，俯首甘为孺子牛”）就意义来说是对比，就形式来说是对偶，这是修辞方法的兼类现象。</a:t>
            </a:r>
            <a:r>
              <a:rPr lang="zh-CN" altLang="en-US" sz="2800">
                <a:latin typeface="Times New Roman" panose="02020603050405020304" pitchFamily="18" charset="0"/>
                <a:sym typeface="+mn-ea"/>
              </a:rPr>
              <a:t> </a:t>
            </a:r>
            <a:endParaRPr lang="zh-CN" altLang="en-US" sz="2800">
              <a:latin typeface="Times New Roman" panose="02020603050405020304" pitchFamily="18" charset="0"/>
            </a:endParaRPr>
          </a:p>
          <a:p>
            <a:pPr>
              <a:spcBef>
                <a:spcPct val="50000"/>
              </a:spcBef>
            </a:pPr>
            <a:endParaRPr lang="zh-CN" altLang="en-US" sz="2800">
              <a:solidFill>
                <a:srgbClr val="CC0099"/>
              </a:solidFill>
              <a:latin typeface="华文新魏" pitchFamily="2" charset="-122"/>
              <a:ea typeface="华文新魏" pitchFamily="2" charset="-122"/>
            </a:endParaRPr>
          </a:p>
          <a:p>
            <a:pPr>
              <a:spcBef>
                <a:spcPct val="50000"/>
              </a:spcBef>
            </a:pPr>
            <a:endParaRPr lang="zh-CN" altLang="en-US" sz="2800">
              <a:solidFill>
                <a:srgbClr val="CC0099"/>
              </a:solidFill>
              <a:latin typeface="华文新魏" pitchFamily="2" charset="-122"/>
              <a:ea typeface="华文新魏" pitchFamily="2" charset="-122"/>
            </a:endParaRPr>
          </a:p>
        </p:txBody>
      </p:sp>
      <p:graphicFrame>
        <p:nvGraphicFramePr>
          <p:cNvPr id="2" name="表格 1"/>
          <p:cNvGraphicFramePr>
            <a:graphicFrameLocks noGrp="1"/>
          </p:cNvGraphicFramePr>
          <p:nvPr/>
        </p:nvGraphicFramePr>
        <p:xfrm>
          <a:off x="0" y="274955"/>
          <a:ext cx="11875770" cy="2635885"/>
        </p:xfrm>
        <a:graphic>
          <a:graphicData uri="http://schemas.openxmlformats.org/drawingml/2006/table">
            <a:tbl>
              <a:tblPr firstRow="1" firstCol="1" bandRow="1">
                <a:tableStyleId>{5940675A-B579-460E-94D1-54222C63F5DA}</a:tableStyleId>
              </a:tblPr>
              <a:tblGrid>
                <a:gridCol w="1148080"/>
                <a:gridCol w="10727690"/>
              </a:tblGrid>
              <a:tr h="2635885">
                <a:tc>
                  <a:txBody>
                    <a:bodyPr vert="horz" wrap="square"/>
                    <a:lstStyle/>
                    <a:p>
                      <a:pPr algn="ctr">
                        <a:lnSpc>
                          <a:spcPct val="130000"/>
                        </a:lnSpc>
                        <a:spcAft>
                          <a:spcPct val="0"/>
                        </a:spcAft>
                      </a:pPr>
                      <a:r>
                        <a:rPr lang="zh-CN" sz="2565" b="1">
                          <a:solidFill>
                            <a:srgbClr val="000000"/>
                          </a:solidFill>
                          <a:effectLst/>
                          <a:latin typeface="微软雅黑" panose="020b0503020204020204" pitchFamily="34" charset="-122"/>
                          <a:ea typeface="微软雅黑" panose="020b0503020204020204" pitchFamily="34" charset="-122"/>
                          <a:cs typeface="Times New Roman" panose="02020603050405020304"/>
                        </a:rPr>
                        <a:t>作用</a:t>
                      </a:r>
                      <a:endParaRPr lang="zh-CN" sz="2565" b="1">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tc>
                <a:tc>
                  <a:txBody>
                    <a:bodyPr vert="horz" wrap="square"/>
                    <a:lstStyle/>
                    <a:p>
                      <a:pPr>
                        <a:lnSpc>
                          <a:spcPct val="130000"/>
                        </a:lnSpc>
                        <a:spcAft>
                          <a:spcPct val="0"/>
                        </a:spcAft>
                      </a:pPr>
                      <a:r>
                        <a:rPr lang="zh-CN" sz="2565">
                          <a:solidFill>
                            <a:srgbClr val="000000"/>
                          </a:solidFill>
                          <a:effectLst/>
                          <a:latin typeface="微软雅黑" panose="020b0503020204020204" pitchFamily="34" charset="-122"/>
                          <a:ea typeface="微软雅黑" panose="020b0503020204020204" pitchFamily="34" charset="-122"/>
                          <a:cs typeface="Times New Roman" panose="02020603050405020304"/>
                        </a:rPr>
                        <a:t>　</a:t>
                      </a:r>
                      <a:r>
                        <a:rPr lang="zh-CN" altLang="en-US" sz="2565" smtClean="0">
                          <a:solidFill>
                            <a:schemeClr val="accent2"/>
                          </a:solidFill>
                          <a:effectLst/>
                          <a:latin typeface="微软雅黑" panose="020b0503020204020204" pitchFamily="34" charset="-122"/>
                          <a:ea typeface="微软雅黑" panose="020b0503020204020204" pitchFamily="34" charset="-122"/>
                          <a:cs typeface="Times New Roman" panose="02020603050405020304"/>
                        </a:rPr>
                        <a:t>便于吟诵</a:t>
                      </a:r>
                      <a:r>
                        <a:rPr lang="en-US" altLang="zh-CN" sz="2565" smtClean="0">
                          <a:solidFill>
                            <a:schemeClr val="accent2"/>
                          </a:solidFill>
                          <a:effectLst/>
                          <a:latin typeface="微软雅黑" panose="020b0503020204020204" pitchFamily="34" charset="-122"/>
                          <a:ea typeface="微软雅黑" panose="020b0503020204020204" pitchFamily="34" charset="-122"/>
                          <a:cs typeface="Times New Roman" panose="02020603050405020304"/>
                        </a:rPr>
                        <a:t>,</a:t>
                      </a:r>
                      <a:r>
                        <a:rPr lang="zh-CN" altLang="en-US" sz="2565" smtClean="0">
                          <a:solidFill>
                            <a:schemeClr val="accent2"/>
                          </a:solidFill>
                          <a:effectLst/>
                          <a:latin typeface="微软雅黑" panose="020b0503020204020204" pitchFamily="34" charset="-122"/>
                          <a:ea typeface="微软雅黑" panose="020b0503020204020204" pitchFamily="34" charset="-122"/>
                          <a:cs typeface="Times New Roman" panose="02020603050405020304"/>
                        </a:rPr>
                        <a:t>易于记忆</a:t>
                      </a:r>
                      <a:r>
                        <a:rPr lang="en-US" altLang="zh-CN" sz="2565" smtClean="0">
                          <a:solidFill>
                            <a:schemeClr val="accent2"/>
                          </a:solidFill>
                          <a:effectLst/>
                          <a:latin typeface="微软雅黑" panose="020b0503020204020204" pitchFamily="34" charset="-122"/>
                          <a:ea typeface="微软雅黑" panose="020b0503020204020204" pitchFamily="34" charset="-122"/>
                          <a:cs typeface="Times New Roman" panose="02020603050405020304"/>
                        </a:rPr>
                        <a:t>;</a:t>
                      </a:r>
                      <a:r>
                        <a:rPr lang="zh-CN" altLang="en-US" sz="2565" smtClean="0">
                          <a:solidFill>
                            <a:schemeClr val="accent2"/>
                          </a:solidFill>
                          <a:effectLst/>
                          <a:latin typeface="微软雅黑" panose="020b0503020204020204" pitchFamily="34" charset="-122"/>
                          <a:ea typeface="微软雅黑" panose="020b0503020204020204" pitchFamily="34" charset="-122"/>
                          <a:cs typeface="Times New Roman" panose="02020603050405020304"/>
                        </a:rPr>
                        <a:t>用于诗词</a:t>
                      </a:r>
                      <a:r>
                        <a:rPr lang="en-US" altLang="zh-CN" sz="2565" smtClean="0">
                          <a:solidFill>
                            <a:schemeClr val="accent2"/>
                          </a:solidFill>
                          <a:effectLst/>
                          <a:latin typeface="微软雅黑" panose="020b0503020204020204" pitchFamily="34" charset="-122"/>
                          <a:ea typeface="微软雅黑" panose="020b0503020204020204" pitchFamily="34" charset="-122"/>
                          <a:cs typeface="Times New Roman" panose="02020603050405020304"/>
                        </a:rPr>
                        <a:t>,</a:t>
                      </a:r>
                      <a:r>
                        <a:rPr lang="zh-CN" altLang="en-US" sz="2565" smtClean="0">
                          <a:solidFill>
                            <a:schemeClr val="accent2"/>
                          </a:solidFill>
                          <a:effectLst/>
                          <a:latin typeface="微软雅黑" panose="020b0503020204020204" pitchFamily="34" charset="-122"/>
                          <a:ea typeface="微软雅黑" panose="020b0503020204020204" pitchFamily="34" charset="-122"/>
                          <a:cs typeface="Times New Roman" panose="02020603050405020304"/>
                        </a:rPr>
                        <a:t>有音乐美</a:t>
                      </a:r>
                      <a:r>
                        <a:rPr lang="en-US" altLang="zh-CN" sz="2565" smtClean="0">
                          <a:solidFill>
                            <a:schemeClr val="accent2"/>
                          </a:solidFill>
                          <a:effectLst/>
                          <a:latin typeface="微软雅黑" panose="020b0503020204020204" pitchFamily="34" charset="-122"/>
                          <a:ea typeface="微软雅黑" panose="020b0503020204020204" pitchFamily="34" charset="-122"/>
                          <a:cs typeface="Times New Roman" panose="02020603050405020304"/>
                        </a:rPr>
                        <a:t>;</a:t>
                      </a:r>
                      <a:r>
                        <a:rPr lang="zh-CN" altLang="en-US" sz="2565" smtClean="0">
                          <a:solidFill>
                            <a:schemeClr val="accent2"/>
                          </a:solidFill>
                          <a:effectLst/>
                          <a:latin typeface="微软雅黑" panose="020b0503020204020204" pitchFamily="34" charset="-122"/>
                          <a:ea typeface="微软雅黑" panose="020b0503020204020204" pitchFamily="34" charset="-122"/>
                          <a:cs typeface="Times New Roman" panose="02020603050405020304"/>
                        </a:rPr>
                        <a:t>表意凝练</a:t>
                      </a:r>
                      <a:r>
                        <a:rPr lang="en-US" altLang="zh-CN" sz="2565" smtClean="0">
                          <a:solidFill>
                            <a:schemeClr val="accent2"/>
                          </a:solidFill>
                          <a:effectLst/>
                          <a:latin typeface="微软雅黑" panose="020b0503020204020204" pitchFamily="34" charset="-122"/>
                          <a:ea typeface="微软雅黑" panose="020b0503020204020204" pitchFamily="34" charset="-122"/>
                          <a:cs typeface="Times New Roman" panose="02020603050405020304"/>
                        </a:rPr>
                        <a:t>,</a:t>
                      </a:r>
                      <a:r>
                        <a:rPr lang="zh-CN" altLang="en-US" sz="2565" smtClean="0">
                          <a:solidFill>
                            <a:schemeClr val="accent2"/>
                          </a:solidFill>
                          <a:effectLst/>
                          <a:latin typeface="微软雅黑" panose="020b0503020204020204" pitchFamily="34" charset="-122"/>
                          <a:ea typeface="微软雅黑" panose="020b0503020204020204" pitchFamily="34" charset="-122"/>
                          <a:cs typeface="Times New Roman" panose="02020603050405020304"/>
                        </a:rPr>
                        <a:t>抒情酣畅。①形式整齐</a:t>
                      </a:r>
                      <a:r>
                        <a:rPr lang="en-US" altLang="zh-CN" sz="2565" smtClean="0">
                          <a:solidFill>
                            <a:schemeClr val="accent2"/>
                          </a:solidFill>
                          <a:effectLst/>
                          <a:latin typeface="微软雅黑" panose="020b0503020204020204" pitchFamily="34" charset="-122"/>
                          <a:ea typeface="微软雅黑" panose="020b0503020204020204" pitchFamily="34" charset="-122"/>
                          <a:cs typeface="Times New Roman" panose="02020603050405020304"/>
                        </a:rPr>
                        <a:t>,</a:t>
                      </a:r>
                      <a:r>
                        <a:rPr lang="zh-CN" altLang="en-US" sz="2565" smtClean="0">
                          <a:solidFill>
                            <a:schemeClr val="accent2"/>
                          </a:solidFill>
                          <a:effectLst/>
                          <a:latin typeface="微软雅黑" panose="020b0503020204020204" pitchFamily="34" charset="-122"/>
                          <a:ea typeface="微软雅黑" panose="020b0503020204020204" pitchFamily="34" charset="-122"/>
                          <a:cs typeface="Times New Roman" panose="02020603050405020304"/>
                        </a:rPr>
                        <a:t>结构对称</a:t>
                      </a:r>
                      <a:r>
                        <a:rPr lang="en-US" altLang="zh-CN" sz="2565" smtClean="0">
                          <a:solidFill>
                            <a:schemeClr val="accent2"/>
                          </a:solidFill>
                          <a:effectLst/>
                          <a:latin typeface="微软雅黑" panose="020b0503020204020204" pitchFamily="34" charset="-122"/>
                          <a:ea typeface="微软雅黑" panose="020b0503020204020204" pitchFamily="34" charset="-122"/>
                          <a:cs typeface="Times New Roman" panose="02020603050405020304"/>
                        </a:rPr>
                        <a:t>,</a:t>
                      </a:r>
                      <a:r>
                        <a:rPr lang="zh-CN" altLang="en-US" sz="2565" smtClean="0">
                          <a:solidFill>
                            <a:schemeClr val="accent2"/>
                          </a:solidFill>
                          <a:effectLst/>
                          <a:latin typeface="微软雅黑" panose="020b0503020204020204" pitchFamily="34" charset="-122"/>
                          <a:ea typeface="微软雅黑" panose="020b0503020204020204" pitchFamily="34" charset="-122"/>
                          <a:cs typeface="Times New Roman" panose="02020603050405020304"/>
                        </a:rPr>
                        <a:t>可以收到一种均衡的美感效果。②词句凝练概括</a:t>
                      </a:r>
                      <a:r>
                        <a:rPr lang="en-US" altLang="zh-CN" sz="2565" smtClean="0">
                          <a:solidFill>
                            <a:schemeClr val="accent2"/>
                          </a:solidFill>
                          <a:effectLst/>
                          <a:latin typeface="微软雅黑" panose="020b0503020204020204" pitchFamily="34" charset="-122"/>
                          <a:ea typeface="微软雅黑" panose="020b0503020204020204" pitchFamily="34" charset="-122"/>
                          <a:cs typeface="Times New Roman" panose="02020603050405020304"/>
                        </a:rPr>
                        <a:t>,</a:t>
                      </a:r>
                      <a:r>
                        <a:rPr lang="zh-CN" altLang="en-US" sz="2565" smtClean="0">
                          <a:solidFill>
                            <a:schemeClr val="accent2"/>
                          </a:solidFill>
                          <a:effectLst/>
                          <a:latin typeface="微软雅黑" panose="020b0503020204020204" pitchFamily="34" charset="-122"/>
                          <a:ea typeface="微软雅黑" panose="020b0503020204020204" pitchFamily="34" charset="-122"/>
                          <a:cs typeface="Times New Roman" panose="02020603050405020304"/>
                        </a:rPr>
                        <a:t>富有表现力</a:t>
                      </a:r>
                      <a:r>
                        <a:rPr lang="en-US" altLang="zh-CN" sz="2565" smtClean="0">
                          <a:solidFill>
                            <a:schemeClr val="accent2"/>
                          </a:solidFill>
                          <a:effectLst/>
                          <a:latin typeface="微软雅黑" panose="020b0503020204020204" pitchFamily="34" charset="-122"/>
                          <a:ea typeface="微软雅黑" panose="020b0503020204020204" pitchFamily="34" charset="-122"/>
                          <a:cs typeface="Times New Roman" panose="02020603050405020304"/>
                        </a:rPr>
                        <a:t>,</a:t>
                      </a:r>
                      <a:r>
                        <a:rPr lang="zh-CN" altLang="en-US" sz="2565" smtClean="0">
                          <a:solidFill>
                            <a:schemeClr val="accent2"/>
                          </a:solidFill>
                          <a:effectLst/>
                          <a:latin typeface="微软雅黑" panose="020b0503020204020204" pitchFamily="34" charset="-122"/>
                          <a:ea typeface="微软雅黑" panose="020b0503020204020204" pitchFamily="34" charset="-122"/>
                          <a:cs typeface="Times New Roman" panose="02020603050405020304"/>
                        </a:rPr>
                        <a:t>能够把相关事物间的关系表现得集中鲜明</a:t>
                      </a:r>
                      <a:r>
                        <a:rPr lang="en-US" altLang="zh-CN" sz="2565" smtClean="0">
                          <a:solidFill>
                            <a:schemeClr val="accent2"/>
                          </a:solidFill>
                          <a:effectLst/>
                          <a:latin typeface="微软雅黑" panose="020b0503020204020204" pitchFamily="34" charset="-122"/>
                          <a:ea typeface="微软雅黑" panose="020b0503020204020204" pitchFamily="34" charset="-122"/>
                          <a:cs typeface="Times New Roman" panose="02020603050405020304"/>
                        </a:rPr>
                        <a:t>;</a:t>
                      </a:r>
                      <a:r>
                        <a:rPr lang="zh-CN" altLang="en-US" sz="2565" smtClean="0">
                          <a:solidFill>
                            <a:schemeClr val="accent2"/>
                          </a:solidFill>
                          <a:effectLst/>
                          <a:latin typeface="微软雅黑" panose="020b0503020204020204" pitchFamily="34" charset="-122"/>
                          <a:ea typeface="微软雅黑" panose="020b0503020204020204" pitchFamily="34" charset="-122"/>
                          <a:cs typeface="Times New Roman" panose="02020603050405020304"/>
                        </a:rPr>
                        <a:t>使对立事物间的对比强烈</a:t>
                      </a:r>
                      <a:r>
                        <a:rPr lang="en-US" altLang="zh-CN" sz="2565" smtClean="0">
                          <a:solidFill>
                            <a:schemeClr val="accent2"/>
                          </a:solidFill>
                          <a:effectLst/>
                          <a:latin typeface="微软雅黑" panose="020b0503020204020204" pitchFamily="34" charset="-122"/>
                          <a:ea typeface="微软雅黑" panose="020b0503020204020204" pitchFamily="34" charset="-122"/>
                          <a:cs typeface="Times New Roman" panose="02020603050405020304"/>
                        </a:rPr>
                        <a:t>,</a:t>
                      </a:r>
                      <a:r>
                        <a:rPr lang="zh-CN" altLang="en-US" sz="2565" smtClean="0">
                          <a:solidFill>
                            <a:schemeClr val="accent2"/>
                          </a:solidFill>
                          <a:effectLst/>
                          <a:latin typeface="微软雅黑" panose="020b0503020204020204" pitchFamily="34" charset="-122"/>
                          <a:ea typeface="微软雅黑" panose="020b0503020204020204" pitchFamily="34" charset="-122"/>
                          <a:cs typeface="Times New Roman" panose="02020603050405020304"/>
                        </a:rPr>
                        <a:t>褒贬分明。③节奏鲜明</a:t>
                      </a:r>
                      <a:r>
                        <a:rPr lang="en-US" altLang="zh-CN" sz="2565" smtClean="0">
                          <a:solidFill>
                            <a:schemeClr val="accent2"/>
                          </a:solidFill>
                          <a:effectLst/>
                          <a:latin typeface="微软雅黑" panose="020b0503020204020204" pitchFamily="34" charset="-122"/>
                          <a:ea typeface="微软雅黑" panose="020b0503020204020204" pitchFamily="34" charset="-122"/>
                          <a:cs typeface="Times New Roman" panose="02020603050405020304"/>
                        </a:rPr>
                        <a:t>,</a:t>
                      </a:r>
                      <a:r>
                        <a:rPr lang="zh-CN" altLang="en-US" sz="2565" smtClean="0">
                          <a:solidFill>
                            <a:schemeClr val="accent2"/>
                          </a:solidFill>
                          <a:effectLst/>
                          <a:latin typeface="微软雅黑" panose="020b0503020204020204" pitchFamily="34" charset="-122"/>
                          <a:ea typeface="微软雅黑" panose="020b0503020204020204" pitchFamily="34" charset="-122"/>
                          <a:cs typeface="Times New Roman" panose="02020603050405020304"/>
                        </a:rPr>
                        <a:t>音韵和谐</a:t>
                      </a:r>
                      <a:r>
                        <a:rPr lang="en-US" altLang="zh-CN" sz="2565" smtClean="0">
                          <a:solidFill>
                            <a:schemeClr val="accent2"/>
                          </a:solidFill>
                          <a:effectLst/>
                          <a:latin typeface="微软雅黑" panose="020b0503020204020204" pitchFamily="34" charset="-122"/>
                          <a:ea typeface="微软雅黑" panose="020b0503020204020204" pitchFamily="34" charset="-122"/>
                          <a:cs typeface="Times New Roman" panose="02020603050405020304"/>
                        </a:rPr>
                        <a:t>,</a:t>
                      </a:r>
                      <a:r>
                        <a:rPr lang="zh-CN" altLang="en-US" sz="2565" smtClean="0">
                          <a:solidFill>
                            <a:schemeClr val="accent2"/>
                          </a:solidFill>
                          <a:effectLst/>
                          <a:latin typeface="微软雅黑" panose="020b0503020204020204" pitchFamily="34" charset="-122"/>
                          <a:ea typeface="微软雅黑" panose="020b0503020204020204" pitchFamily="34" charset="-122"/>
                          <a:cs typeface="Times New Roman" panose="02020603050405020304"/>
                        </a:rPr>
                        <a:t>读来朗朗上口</a:t>
                      </a:r>
                      <a:r>
                        <a:rPr lang="en-US" altLang="zh-CN" sz="2565" smtClean="0">
                          <a:solidFill>
                            <a:schemeClr val="accent2"/>
                          </a:solidFill>
                          <a:effectLst/>
                          <a:latin typeface="微软雅黑" panose="020b0503020204020204" pitchFamily="34" charset="-122"/>
                          <a:ea typeface="微软雅黑" panose="020b0503020204020204" pitchFamily="34" charset="-122"/>
                          <a:cs typeface="Times New Roman" panose="02020603050405020304"/>
                        </a:rPr>
                        <a:t>,</a:t>
                      </a:r>
                      <a:r>
                        <a:rPr lang="zh-CN" altLang="en-US" sz="2565" smtClean="0">
                          <a:solidFill>
                            <a:schemeClr val="accent2"/>
                          </a:solidFill>
                          <a:effectLst/>
                          <a:latin typeface="微软雅黑" panose="020b0503020204020204" pitchFamily="34" charset="-122"/>
                          <a:ea typeface="微软雅黑" panose="020b0503020204020204" pitchFamily="34" charset="-122"/>
                          <a:cs typeface="Times New Roman" panose="02020603050405020304"/>
                        </a:rPr>
                        <a:t>便于吟诵记忆</a:t>
                      </a:r>
                      <a:endParaRPr lang="zh-CN" altLang="en-US" sz="2565" smtClean="0">
                        <a:solidFill>
                          <a:schemeClr val="accent2"/>
                        </a:solidFill>
                        <a:effectLst/>
                        <a:latin typeface="微软雅黑" panose="020b0503020204020204" pitchFamily="34" charset="-122"/>
                        <a:ea typeface="微软雅黑" panose="020b0503020204020204" pitchFamily="34" charset="-122"/>
                        <a:cs typeface="Times New Roman" panose="02020603050405020304"/>
                      </a:endParaRPr>
                    </a:p>
                  </a:txBody>
                  <a:tcPr marL="34208" marR="34208" marT="0" marB="0" anchor="ctr"/>
                </a:tc>
              </a:tr>
            </a:tbl>
          </a:graphicData>
        </a:graphic>
      </p:graphicFrame>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0484"/>
                                        </p:tgtEl>
                                        <p:attrNameLst>
                                          <p:attrName>style.visibility</p:attrName>
                                        </p:attrNameLst>
                                      </p:cBhvr>
                                      <p:to>
                                        <p:strVal val="visible"/>
                                      </p:to>
                                    </p:set>
                                    <p:animEffect transition="in" filter="wipe(up)">
                                      <p:cBhvr>
                                        <p:cTn id="7" dur="500"/>
                                        <p:tgtEl>
                                          <p:spTgt spid="2048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9" presetClass="entr" presetSubtype="10" fill="hold" grpId="0" nodeType="clickEffect">
                                  <p:stCondLst>
                                    <p:cond delay="0"/>
                                  </p:stCondLst>
                                  <p:childTnLst>
                                    <p:set>
                                      <p:cBhvr>
                                        <p:cTn id="11" dur="1" fill="hold">
                                          <p:stCondLst>
                                            <p:cond delay="0"/>
                                          </p:stCondLst>
                                        </p:cTn>
                                        <p:tgtEl>
                                          <p:spTgt spid="20485"/>
                                        </p:tgtEl>
                                        <p:attrNameLst>
                                          <p:attrName>style.visibility</p:attrName>
                                        </p:attrNameLst>
                                      </p:cBhvr>
                                      <p:to>
                                        <p:strVal val="visible"/>
                                      </p:to>
                                    </p:set>
                                    <p:anim calcmode="lin" valueType="num">
                                      <p:cBhvr>
                                        <p:cTn id="12" dur="5000" fill="hold"/>
                                        <p:tgtEl>
                                          <p:spTgt spid="20485"/>
                                        </p:tgtEl>
                                        <p:attrNameLst>
                                          <p:attrName>ppt_w</p:attrName>
                                        </p:attrNameLst>
                                      </p:cBhvr>
                                      <p:tavLst>
                                        <p:tav tm="0" fmla="#ppt_w*sin(2.5*pi*$)">
                                          <p:val>
                                            <p:fltVal val="0"/>
                                          </p:val>
                                        </p:tav>
                                        <p:tav tm="100000">
                                          <p:val>
                                            <p:fltVal val="1"/>
                                          </p:val>
                                        </p:tav>
                                      </p:tavLst>
                                    </p:anim>
                                    <p:anim calcmode="lin" valueType="num">
                                      <p:cBhvr>
                                        <p:cTn id="13" dur="5000" fill="hold"/>
                                        <p:tgtEl>
                                          <p:spTgt spid="2048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p:bldP spid="20485" grpId="0"/>
    </p:bldLst>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1746" name="标题 31745"/>
          <p:cNvSpPr>
            <a:spLocks noGrp="1" noRot="1"/>
          </p:cNvSpPr>
          <p:nvPr>
            <p:ph type="title" idx="4294967295"/>
          </p:nvPr>
        </p:nvSpPr>
        <p:spPr>
          <a:xfrm>
            <a:off x="0" y="0"/>
            <a:ext cx="11388090" cy="1143000"/>
          </a:xfrm>
        </p:spPr>
        <p:txBody>
          <a:bodyPr anchor="ctr"/>
          <a:lstStyle/>
          <a:p>
            <a:r>
              <a:rPr lang="zh-CN" altLang="en-US">
                <a:solidFill>
                  <a:schemeClr val="hlink"/>
                </a:solidFill>
              </a:rPr>
              <a:t>形成原因</a:t>
            </a:r>
            <a:endParaRPr lang="zh-CN" altLang="en-US">
              <a:solidFill>
                <a:schemeClr val="hlink"/>
              </a:solidFill>
            </a:endParaRPr>
          </a:p>
        </p:txBody>
      </p:sp>
      <p:sp>
        <p:nvSpPr>
          <p:cNvPr id="31747" name="文本占位符 31746"/>
          <p:cNvSpPr>
            <a:spLocks noGrp="1" noRot="1"/>
          </p:cNvSpPr>
          <p:nvPr>
            <p:ph type="body" idx="4294967295"/>
          </p:nvPr>
        </p:nvSpPr>
        <p:spPr>
          <a:xfrm>
            <a:off x="134620" y="906145"/>
            <a:ext cx="11880215" cy="4194810"/>
          </a:xfrm>
        </p:spPr>
        <p:txBody>
          <a:bodyPr/>
          <a:lstStyle/>
          <a:p>
            <a:endParaRPr lang="en-US" altLang="zh-CN" sz="3600">
              <a:solidFill>
                <a:schemeClr val="tx2"/>
              </a:solidFill>
              <a:latin typeface="幼圆" panose="02010509060101010101" pitchFamily="49" charset="-122"/>
              <a:ea typeface="幼圆" panose="02010509060101010101" pitchFamily="49" charset="-122"/>
            </a:endParaRPr>
          </a:p>
          <a:p>
            <a:r>
              <a:rPr lang="zh-CN" altLang="en-US" sz="3600" b="1">
                <a:solidFill>
                  <a:schemeClr val="tx2"/>
                </a:solidFill>
                <a:latin typeface="幼圆" panose="02010509060101010101" pitchFamily="49" charset="-122"/>
                <a:ea typeface="幼圆" panose="02010509060101010101" pitchFamily="49" charset="-122"/>
              </a:rPr>
              <a:t>人们对于对称美的发现和积极运用。</a:t>
            </a:r>
            <a:endParaRPr lang="zh-CN" altLang="en-US" sz="3600" b="1">
              <a:solidFill>
                <a:schemeClr val="tx2"/>
              </a:solidFill>
              <a:latin typeface="幼圆" panose="02010509060101010101" pitchFamily="49" charset="-122"/>
              <a:ea typeface="幼圆" panose="02010509060101010101" pitchFamily="49" charset="-122"/>
            </a:endParaRPr>
          </a:p>
          <a:p>
            <a:pPr>
              <a:buNone/>
            </a:pPr>
            <a:r>
              <a:rPr lang="zh-CN" altLang="en-US" sz="3600" b="1">
                <a:solidFill>
                  <a:schemeClr val="tx2"/>
                </a:solidFill>
                <a:latin typeface="幼圆" panose="02010509060101010101" pitchFamily="49" charset="-122"/>
                <a:ea typeface="幼圆" panose="02010509060101010101" pitchFamily="49" charset="-122"/>
              </a:rPr>
              <a:t>（自然界、人体匀称的物理现象）</a:t>
            </a:r>
            <a:endParaRPr lang="zh-CN" altLang="en-US" sz="3600" b="1">
              <a:solidFill>
                <a:schemeClr val="tx2"/>
              </a:solidFill>
              <a:latin typeface="幼圆" panose="02010509060101010101" pitchFamily="49" charset="-122"/>
              <a:ea typeface="幼圆" panose="02010509060101010101" pitchFamily="49" charset="-122"/>
            </a:endParaRPr>
          </a:p>
          <a:p>
            <a:pPr>
              <a:buNone/>
            </a:pPr>
            <a:endParaRPr lang="zh-CN" altLang="en-US" sz="3600" b="1">
              <a:solidFill>
                <a:schemeClr val="tx2"/>
              </a:solidFill>
              <a:latin typeface="幼圆" panose="02010509060101010101" pitchFamily="49" charset="-122"/>
              <a:ea typeface="幼圆" panose="02010509060101010101" pitchFamily="49" charset="-122"/>
            </a:endParaRPr>
          </a:p>
          <a:p>
            <a:pPr>
              <a:buNone/>
            </a:pPr>
            <a:endParaRPr lang="zh-CN" altLang="en-US" sz="3600" b="1">
              <a:solidFill>
                <a:schemeClr val="tx2"/>
              </a:solidFill>
              <a:latin typeface="幼圆" panose="02010509060101010101" pitchFamily="49" charset="-122"/>
              <a:ea typeface="幼圆" panose="02010509060101010101" pitchFamily="49" charset="-122"/>
            </a:endParaRPr>
          </a:p>
        </p:txBody>
      </p:sp>
      <p:pic>
        <p:nvPicPr>
          <p:cNvPr id="2" name="图片 1"/>
          <p:cNvPicPr>
            <a:picLocks noChangeAspect="1"/>
          </p:cNvPicPr>
          <p:nvPr>
            <p:custDataLst>
              <p:tags r:id="rId3"/>
            </p:custDataLst>
          </p:nvPr>
        </p:nvPicPr>
        <p:blipFill>
          <a:blip r:embed="rId2"/>
          <a:stretch>
            <a:fillRect/>
          </a:stretch>
        </p:blipFill>
        <p:spPr>
          <a:xfrm>
            <a:off x="134620" y="2759075"/>
            <a:ext cx="11391900" cy="4200525"/>
          </a:xfrm>
          <a:prstGeom prst="rect">
            <a:avLst/>
          </a:prstGeom>
        </p:spPr>
      </p:pic>
    </p:spTree>
  </p:cSld>
  <p:clrMapOvr>
    <a:masterClrMapping/>
  </p:clrMapOvr>
  <p:transition spd="slow">
    <p:wipe/>
  </p:transition>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2770" name="标题 32769"/>
          <p:cNvSpPr>
            <a:spLocks noGrp="1" noRot="1"/>
          </p:cNvSpPr>
          <p:nvPr>
            <p:ph type="title" idx="4294967295"/>
          </p:nvPr>
        </p:nvSpPr>
        <p:spPr>
          <a:xfrm>
            <a:off x="151765" y="106045"/>
            <a:ext cx="11388090" cy="1143000"/>
          </a:xfrm>
        </p:spPr>
        <p:txBody>
          <a:bodyPr anchor="ctr"/>
          <a:lstStyle/>
          <a:p>
            <a:r>
              <a:rPr lang="zh-CN" altLang="en-US">
                <a:solidFill>
                  <a:schemeClr val="hlink"/>
                </a:solidFill>
              </a:rPr>
              <a:t>形成条件</a:t>
            </a:r>
            <a:endParaRPr lang="zh-CN" altLang="en-US">
              <a:solidFill>
                <a:schemeClr val="hlink"/>
              </a:solidFill>
            </a:endParaRPr>
          </a:p>
        </p:txBody>
      </p:sp>
      <p:sp>
        <p:nvSpPr>
          <p:cNvPr id="32771" name="文本占位符 32770"/>
          <p:cNvSpPr>
            <a:spLocks noGrp="1" noRot="1"/>
          </p:cNvSpPr>
          <p:nvPr>
            <p:ph type="body" idx="4294967295"/>
          </p:nvPr>
        </p:nvSpPr>
        <p:spPr>
          <a:xfrm>
            <a:off x="323215" y="3818890"/>
            <a:ext cx="11546205" cy="2389505"/>
          </a:xfrm>
        </p:spPr>
        <p:txBody>
          <a:bodyPr/>
          <a:lstStyle/>
          <a:p>
            <a:r>
              <a:rPr lang="zh-CN" altLang="en-US" sz="3600" b="1">
                <a:solidFill>
                  <a:schemeClr val="tx2"/>
                </a:solidFill>
                <a:ea typeface="幼圆" panose="02010509060101010101" pitchFamily="49" charset="-122"/>
              </a:rPr>
              <a:t>古汉语以单音节词为主体，语义浑厚，排列整齐。</a:t>
            </a:r>
            <a:endParaRPr lang="zh-CN" altLang="en-US" sz="3600" b="1">
              <a:solidFill>
                <a:schemeClr val="tx2"/>
              </a:solidFill>
              <a:ea typeface="幼圆" panose="02010509060101010101" pitchFamily="49" charset="-122"/>
            </a:endParaRPr>
          </a:p>
          <a:p>
            <a:pPr>
              <a:buNone/>
            </a:pPr>
            <a:endParaRPr lang="zh-CN" altLang="en-US" sz="3600" b="1">
              <a:solidFill>
                <a:schemeClr val="tx2"/>
              </a:solidFill>
              <a:ea typeface="幼圆" panose="02010509060101010101" pitchFamily="49" charset="-122"/>
            </a:endParaRPr>
          </a:p>
          <a:p>
            <a:r>
              <a:rPr lang="zh-CN" altLang="en-US" sz="3600" b="1">
                <a:solidFill>
                  <a:schemeClr val="tx2"/>
                </a:solidFill>
                <a:ea typeface="幼圆" panose="02010509060101010101" pitchFamily="49" charset="-122"/>
              </a:rPr>
              <a:t>古汉语以实词活用为常例，语义富于层次而排列富于联合。</a:t>
            </a:r>
            <a:endParaRPr lang="zh-CN" altLang="en-US" sz="3600" b="1">
              <a:solidFill>
                <a:schemeClr val="tx2"/>
              </a:solidFill>
              <a:ea typeface="幼圆" panose="02010509060101010101" pitchFamily="49" charset="-122"/>
            </a:endParaRPr>
          </a:p>
          <a:p>
            <a:endParaRPr lang="zh-CN" altLang="en-US" sz="3600" b="1">
              <a:solidFill>
                <a:schemeClr val="tx2"/>
              </a:solidFill>
              <a:ea typeface="幼圆" panose="02010509060101010101" pitchFamily="49" charset="-122"/>
            </a:endParaRPr>
          </a:p>
          <a:p>
            <a:endParaRPr lang="zh-CN" altLang="en-US" sz="3600" b="1">
              <a:solidFill>
                <a:schemeClr val="tx2"/>
              </a:solidFill>
              <a:ea typeface="幼圆" panose="02010509060101010101" pitchFamily="49" charset="-122"/>
            </a:endParaRPr>
          </a:p>
        </p:txBody>
      </p:sp>
      <p:pic>
        <p:nvPicPr>
          <p:cNvPr id="2" name="图片 1"/>
          <p:cNvPicPr>
            <a:picLocks noChangeAspect="1"/>
          </p:cNvPicPr>
          <p:nvPr/>
        </p:nvPicPr>
        <p:blipFill>
          <a:blip r:embed="rId2"/>
          <a:stretch>
            <a:fillRect/>
          </a:stretch>
        </p:blipFill>
        <p:spPr>
          <a:xfrm>
            <a:off x="227965" y="1011555"/>
            <a:ext cx="11235055" cy="3187065"/>
          </a:xfrm>
          <a:prstGeom prst="rect">
            <a:avLst/>
          </a:prstGeom>
        </p:spPr>
      </p:pic>
    </p:spTree>
  </p:cSld>
  <p:clrMapOvr>
    <a:masterClrMapping/>
  </p:clrMapOvr>
  <p:transition spd="slow">
    <p:wipe/>
  </p:transition>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723469" y="1122767"/>
            <a:ext cx="10729629" cy="2463800"/>
          </a:xfrm>
          <a:prstGeom prst="rect">
            <a:avLst/>
          </a:prstGeom>
        </p:spPr>
        <p:txBody>
          <a:bodyPr wrap="square">
            <a:spAutoFit/>
          </a:bodyPr>
          <a:lstStyle/>
          <a:p>
            <a:pPr algn="just">
              <a:lnSpc>
                <a:spcPct val="150000"/>
              </a:lnSpc>
            </a:pPr>
            <a:r>
              <a:rPr lang="en-US" altLang="zh-CN" sz="2565">
                <a:solidFill>
                  <a:prstClr val="black"/>
                </a:solidFill>
                <a:latin typeface="微软雅黑" panose="020b0503020204020204" pitchFamily="34" charset="-122"/>
                <a:ea typeface="微软雅黑" panose="020b0503020204020204" pitchFamily="34" charset="-122"/>
              </a:rPr>
              <a:t>【</a:t>
            </a:r>
            <a:r>
              <a:rPr lang="zh-CN" altLang="en-US" sz="2565" b="1">
                <a:solidFill>
                  <a:prstClr val="black"/>
                </a:solidFill>
                <a:latin typeface="微软雅黑" panose="020b0503020204020204" pitchFamily="34" charset="-122"/>
                <a:ea typeface="微软雅黑" panose="020b0503020204020204" pitchFamily="34" charset="-122"/>
              </a:rPr>
              <a:t>针对训练</a:t>
            </a:r>
            <a:r>
              <a:rPr lang="en-US" altLang="zh-CN" sz="2565">
                <a:solidFill>
                  <a:prstClr val="black"/>
                </a:solidFill>
                <a:latin typeface="微软雅黑" panose="020b0503020204020204" pitchFamily="34" charset="-122"/>
                <a:ea typeface="微软雅黑" panose="020b0503020204020204" pitchFamily="34" charset="-122"/>
              </a:rPr>
              <a:t>】</a:t>
            </a:r>
            <a:endParaRPr lang="en-US" altLang="zh-CN" sz="2565">
              <a:solidFill>
                <a:prstClr val="black"/>
              </a:solidFill>
              <a:latin typeface="微软雅黑" panose="020b0503020204020204" pitchFamily="34" charset="-122"/>
              <a:ea typeface="微软雅黑" panose="020b0503020204020204" pitchFamily="34" charset="-122"/>
            </a:endParaRPr>
          </a:p>
          <a:p>
            <a:pPr algn="just">
              <a:lnSpc>
                <a:spcPct val="150000"/>
              </a:lnSpc>
            </a:pPr>
            <a:r>
              <a:rPr lang="en-US" altLang="zh-CN" sz="2565">
                <a:solidFill>
                  <a:prstClr val="black"/>
                </a:solidFill>
                <a:latin typeface="微软雅黑" panose="020b0503020204020204" pitchFamily="34" charset="-122"/>
                <a:ea typeface="微软雅黑" panose="020b0503020204020204" pitchFamily="34" charset="-122"/>
              </a:rPr>
              <a:t>1</a:t>
            </a:r>
            <a:r>
              <a:rPr lang="zh-CN" altLang="en-US" sz="2565">
                <a:solidFill>
                  <a:prstClr val="black"/>
                </a:solidFill>
                <a:latin typeface="微软雅黑" panose="020b0503020204020204" pitchFamily="34" charset="-122"/>
                <a:ea typeface="微软雅黑" panose="020b0503020204020204" pitchFamily="34" charset="-122"/>
              </a:rPr>
              <a:t>下列诗句与“墙头雨细垂纤草”对仗工整的一项是	</a:t>
            </a:r>
            <a:r>
              <a:rPr lang="en-US" altLang="zh-CN" sz="2565">
                <a:solidFill>
                  <a:prstClr val="black"/>
                </a:solidFill>
                <a:latin typeface="微软雅黑" panose="020b0503020204020204" pitchFamily="34" charset="-122"/>
                <a:ea typeface="微软雅黑" panose="020b0503020204020204" pitchFamily="34" charset="-122"/>
              </a:rPr>
              <a:t>(</a:t>
            </a:r>
            <a:r>
              <a:rPr lang="zh-CN" altLang="en-US" sz="2565">
                <a:solidFill>
                  <a:prstClr val="black"/>
                </a:solidFill>
                <a:latin typeface="微软雅黑" panose="020b0503020204020204" pitchFamily="34" charset="-122"/>
                <a:ea typeface="微软雅黑" panose="020b0503020204020204" pitchFamily="34" charset="-122"/>
              </a:rPr>
              <a:t>　　</a:t>
            </a:r>
            <a:r>
              <a:rPr lang="en-US" altLang="zh-CN" sz="2565">
                <a:solidFill>
                  <a:prstClr val="black"/>
                </a:solidFill>
                <a:latin typeface="微软雅黑" panose="020b0503020204020204" pitchFamily="34" charset="-122"/>
                <a:ea typeface="微软雅黑" panose="020b0503020204020204" pitchFamily="34" charset="-122"/>
              </a:rPr>
              <a:t>)</a:t>
            </a:r>
            <a:endParaRPr lang="en-US" altLang="zh-CN" sz="2565">
              <a:solidFill>
                <a:prstClr val="black"/>
              </a:solidFill>
              <a:latin typeface="微软雅黑" panose="020b0503020204020204" pitchFamily="34" charset="-122"/>
              <a:ea typeface="微软雅黑" panose="020b0503020204020204" pitchFamily="34" charset="-122"/>
            </a:endParaRPr>
          </a:p>
          <a:p>
            <a:pPr algn="just">
              <a:lnSpc>
                <a:spcPct val="150000"/>
              </a:lnSpc>
            </a:pPr>
            <a:r>
              <a:rPr lang="en-US" altLang="zh-CN" sz="2565">
                <a:solidFill>
                  <a:prstClr val="black"/>
                </a:solidFill>
                <a:latin typeface="微软雅黑" panose="020b0503020204020204" pitchFamily="34" charset="-122"/>
                <a:ea typeface="微软雅黑" panose="020b0503020204020204" pitchFamily="34" charset="-122"/>
              </a:rPr>
              <a:t>A. </a:t>
            </a:r>
            <a:r>
              <a:rPr lang="zh-CN" altLang="en-US" sz="2565">
                <a:solidFill>
                  <a:prstClr val="black"/>
                </a:solidFill>
                <a:latin typeface="微软雅黑" panose="020b0503020204020204" pitchFamily="34" charset="-122"/>
                <a:ea typeface="微软雅黑" panose="020b0503020204020204" pitchFamily="34" charset="-122"/>
              </a:rPr>
              <a:t>水面风回聚落花　　　</a:t>
            </a:r>
            <a:r>
              <a:rPr lang="zh-CN" altLang="en-US" sz="2565" smtClean="0">
                <a:solidFill>
                  <a:prstClr val="black"/>
                </a:solidFill>
                <a:latin typeface="微软雅黑" panose="020b0503020204020204" pitchFamily="34" charset="-122"/>
                <a:ea typeface="微软雅黑" panose="020b0503020204020204" pitchFamily="34" charset="-122"/>
              </a:rPr>
              <a:t>    </a:t>
            </a:r>
            <a:r>
              <a:rPr lang="en-US" altLang="zh-CN" sz="2565" smtClean="0">
                <a:solidFill>
                  <a:prstClr val="black"/>
                </a:solidFill>
                <a:latin typeface="微软雅黑" panose="020b0503020204020204" pitchFamily="34" charset="-122"/>
                <a:ea typeface="微软雅黑" panose="020b0503020204020204" pitchFamily="34" charset="-122"/>
              </a:rPr>
              <a:t>B</a:t>
            </a:r>
            <a:r>
              <a:rPr lang="en-US" altLang="zh-CN" sz="2565">
                <a:solidFill>
                  <a:prstClr val="black"/>
                </a:solidFill>
                <a:latin typeface="微软雅黑" panose="020b0503020204020204" pitchFamily="34" charset="-122"/>
                <a:ea typeface="微软雅黑" panose="020b0503020204020204" pitchFamily="34" charset="-122"/>
              </a:rPr>
              <a:t>. </a:t>
            </a:r>
            <a:r>
              <a:rPr lang="zh-CN" altLang="en-US" sz="2565">
                <a:solidFill>
                  <a:prstClr val="black"/>
                </a:solidFill>
                <a:latin typeface="微软雅黑" panose="020b0503020204020204" pitchFamily="34" charset="-122"/>
                <a:ea typeface="微软雅黑" panose="020b0503020204020204" pitchFamily="34" charset="-122"/>
              </a:rPr>
              <a:t>数峰无语立斜阳</a:t>
            </a:r>
            <a:endParaRPr lang="zh-CN" altLang="en-US" sz="2565">
              <a:solidFill>
                <a:prstClr val="black"/>
              </a:solidFill>
              <a:latin typeface="微软雅黑" panose="020b0503020204020204" pitchFamily="34" charset="-122"/>
              <a:ea typeface="微软雅黑" panose="020b0503020204020204" pitchFamily="34" charset="-122"/>
            </a:endParaRPr>
          </a:p>
          <a:p>
            <a:pPr algn="just">
              <a:lnSpc>
                <a:spcPct val="150000"/>
              </a:lnSpc>
            </a:pPr>
            <a:r>
              <a:rPr lang="en-US" altLang="zh-CN" sz="2565">
                <a:solidFill>
                  <a:prstClr val="black"/>
                </a:solidFill>
                <a:latin typeface="微软雅黑" panose="020b0503020204020204" pitchFamily="34" charset="-122"/>
                <a:ea typeface="微软雅黑" panose="020b0503020204020204" pitchFamily="34" charset="-122"/>
              </a:rPr>
              <a:t>C. </a:t>
            </a:r>
            <a:r>
              <a:rPr lang="zh-CN" altLang="en-US" sz="2565">
                <a:solidFill>
                  <a:prstClr val="black"/>
                </a:solidFill>
                <a:latin typeface="微软雅黑" panose="020b0503020204020204" pitchFamily="34" charset="-122"/>
                <a:ea typeface="微软雅黑" panose="020b0503020204020204" pitchFamily="34" charset="-122"/>
              </a:rPr>
              <a:t>楼上春容带雨来	</a:t>
            </a:r>
            <a:r>
              <a:rPr lang="zh-CN" altLang="en-US" sz="2565" smtClean="0">
                <a:solidFill>
                  <a:prstClr val="black"/>
                </a:solidFill>
                <a:latin typeface="微软雅黑" panose="020b0503020204020204" pitchFamily="34" charset="-122"/>
                <a:ea typeface="微软雅黑" panose="020b0503020204020204" pitchFamily="34" charset="-122"/>
              </a:rPr>
              <a:t>        </a:t>
            </a:r>
            <a:r>
              <a:rPr lang="en-US" altLang="zh-CN" sz="2565" smtClean="0">
                <a:solidFill>
                  <a:prstClr val="black"/>
                </a:solidFill>
                <a:latin typeface="微软雅黑" panose="020b0503020204020204" pitchFamily="34" charset="-122"/>
                <a:ea typeface="微软雅黑" panose="020b0503020204020204" pitchFamily="34" charset="-122"/>
              </a:rPr>
              <a:t>D</a:t>
            </a:r>
            <a:r>
              <a:rPr lang="en-US" altLang="zh-CN" sz="2565">
                <a:solidFill>
                  <a:prstClr val="black"/>
                </a:solidFill>
                <a:latin typeface="微软雅黑" panose="020b0503020204020204" pitchFamily="34" charset="-122"/>
                <a:ea typeface="微软雅黑" panose="020b0503020204020204" pitchFamily="34" charset="-122"/>
              </a:rPr>
              <a:t>. </a:t>
            </a:r>
            <a:r>
              <a:rPr lang="zh-CN" altLang="en-US" sz="2565">
                <a:solidFill>
                  <a:prstClr val="black"/>
                </a:solidFill>
                <a:latin typeface="微软雅黑" panose="020b0503020204020204" pitchFamily="34" charset="-122"/>
                <a:ea typeface="微软雅黑" panose="020b0503020204020204" pitchFamily="34" charset="-122"/>
              </a:rPr>
              <a:t>蝉曳残声过别枝</a:t>
            </a:r>
            <a:endParaRPr lang="zh-CN" altLang="en-US" sz="2565">
              <a:solidFill>
                <a:prstClr val="black"/>
              </a:solidFill>
              <a:latin typeface="微软雅黑" panose="020b0503020204020204" pitchFamily="34" charset="-122"/>
              <a:ea typeface="微软雅黑" panose="020b0503020204020204" pitchFamily="34" charset="-122"/>
            </a:endParaRPr>
          </a:p>
        </p:txBody>
      </p:sp>
      <p:sp>
        <p:nvSpPr>
          <p:cNvPr id="5" name="矩形 4"/>
          <p:cNvSpPr/>
          <p:nvPr/>
        </p:nvSpPr>
        <p:spPr>
          <a:xfrm>
            <a:off x="8592741" y="1718061"/>
            <a:ext cx="569770" cy="684530"/>
          </a:xfrm>
          <a:prstGeom prst="rect">
            <a:avLst/>
          </a:prstGeom>
        </p:spPr>
        <p:txBody>
          <a:bodyPr wrap="square">
            <a:spAutoFit/>
          </a:bodyPr>
          <a:lstStyle/>
          <a:p>
            <a:pPr algn="just">
              <a:lnSpc>
                <a:spcPct val="150000"/>
              </a:lnSpc>
              <a:spcAft>
                <a:spcPct val="0"/>
              </a:spcAft>
            </a:pPr>
            <a:r>
              <a:rPr lang="en-US" altLang="zh-CN" sz="2565"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endParaRPr lang="zh-CN" altLang="en-US" sz="2565">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6" name="Picture 3"/>
          <p:cNvPicPr>
            <a:picLocks noChangeAspect="1" noChangeArrowheads="1"/>
          </p:cNvPicPr>
          <p:nvPr/>
        </p:nvPicPr>
        <p:blipFill>
          <a:blip r:embed="rId2"/>
          <a:stretch>
            <a:fillRect/>
          </a:stretch>
        </p:blipFill>
        <p:spPr bwMode="auto">
          <a:xfrm>
            <a:off x="723469" y="3576780"/>
            <a:ext cx="10729629" cy="2660035"/>
          </a:xfrm>
          <a:prstGeom prst="rect">
            <a:avLst/>
          </a:prstGeom>
          <a:noFill/>
          <a:ln w="9525">
            <a:noFill/>
            <a:miter lim="800000"/>
          </a:ln>
          <a:effectLst/>
        </p:spPr>
      </p:pic>
      <p:sp>
        <p:nvSpPr>
          <p:cNvPr id="7" name="矩形 6"/>
          <p:cNvSpPr/>
          <p:nvPr/>
        </p:nvSpPr>
        <p:spPr>
          <a:xfrm>
            <a:off x="723469" y="3673150"/>
            <a:ext cx="10729629" cy="2463800"/>
          </a:xfrm>
          <a:prstGeom prst="rect">
            <a:avLst/>
          </a:prstGeom>
        </p:spPr>
        <p:txBody>
          <a:bodyPr wrap="square">
            <a:spAutoFit/>
          </a:bodyPr>
          <a:lstStyle/>
          <a:p>
            <a:pPr algn="just">
              <a:lnSpc>
                <a:spcPct val="150000"/>
              </a:lnSpc>
              <a:spcAft>
                <a:spcPct val="0"/>
              </a:spcAft>
            </a:pPr>
            <a:r>
              <a:rPr lang="en-US" altLang="zh-CN" sz="2565" b="1"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565" b="1"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2565" b="1"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565" smtClean="0">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本题</a:t>
            </a:r>
            <a:r>
              <a:rPr lang="zh-CN" altLang="en-US" sz="2565">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考查正确使用修辞方法的能力。首先排除</a:t>
            </a:r>
            <a:r>
              <a:rPr lang="en-US" altLang="zh-CN" sz="2565">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2565">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2565">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565">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蝉曳”是主谓结构</a:t>
            </a:r>
            <a:r>
              <a:rPr lang="en-US" altLang="zh-CN" sz="2565">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565">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与“墙头”明显不对仗</a:t>
            </a:r>
            <a:r>
              <a:rPr lang="en-US" altLang="zh-CN" sz="2565">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565">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其次排除</a:t>
            </a:r>
            <a:r>
              <a:rPr lang="en-US" altLang="zh-CN" sz="2565">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2565">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2565">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565">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题干例句中“雨细”是主谓结构</a:t>
            </a:r>
            <a:r>
              <a:rPr lang="en-US" altLang="zh-CN" sz="2565">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565">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与“无语”明显不对仗</a:t>
            </a:r>
            <a:r>
              <a:rPr lang="en-US" altLang="zh-CN" sz="2565">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2565">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项中的“带雨来”没有</a:t>
            </a:r>
            <a:r>
              <a:rPr lang="en-US" altLang="zh-CN" sz="2565">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2565">
                <a:solidFill>
                  <a:srgbClr val="A50021"/>
                </a:solidFill>
                <a:latin typeface="微软雅黑" panose="020b0503020204020204" pitchFamily="34" charset="-122"/>
                <a:ea typeface="微软雅黑" panose="020b0503020204020204" pitchFamily="34" charset="-122"/>
                <a:cs typeface="Times New Roman" panose="02020603050405020304" pitchFamily="18" charset="0"/>
              </a:rPr>
              <a:t>项中的“聚落花”与例句中的“垂纤草”对仗工整。</a:t>
            </a:r>
            <a:endParaRPr lang="zh-CN" altLang="en-US" sz="2565">
              <a:solidFill>
                <a:srgbClr val="A500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193" name="Picture 2" descr="200911303041294"/>
          <p:cNvPicPr>
            <a:picLocks noChangeAspect="1"/>
          </p:cNvPicPr>
          <p:nvPr/>
        </p:nvPicPr>
        <p:blipFill>
          <a:blip r:embed="rId2"/>
          <a:srcRect l="18146" b="7370"/>
          <a:stretch>
            <a:fillRect/>
          </a:stretch>
        </p:blipFill>
        <p:spPr>
          <a:xfrm>
            <a:off x="10141268" y="0"/>
            <a:ext cx="1935162" cy="2636838"/>
          </a:xfrm>
          <a:prstGeom prst="rect">
            <a:avLst/>
          </a:prstGeom>
          <a:noFill/>
          <a:ln w="9525">
            <a:noFill/>
          </a:ln>
        </p:spPr>
      </p:pic>
      <p:sp>
        <p:nvSpPr>
          <p:cNvPr id="8194" name="Rectangle 3"/>
          <p:cNvSpPr>
            <a:spLocks noGrp="1" noRot="1"/>
          </p:cNvSpPr>
          <p:nvPr>
            <p:ph type="title"/>
          </p:nvPr>
        </p:nvSpPr>
        <p:spPr>
          <a:xfrm>
            <a:off x="770255" y="284480"/>
            <a:ext cx="7423150" cy="649288"/>
          </a:xfrm>
        </p:spPr>
        <p:txBody>
          <a:bodyPr wrap="square" lIns="91440" tIns="45720" rIns="91440" bIns="45720" anchor="ctr" anchorCtr="0">
            <a:normAutofit fontScale="90000"/>
          </a:bodyPr>
          <a:lstStyle/>
          <a:p>
            <a:pPr eaLnBrk="1" hangingPunct="1"/>
            <a:r>
              <a:rPr lang="zh-CN" altLang="en-US" sz="4000">
                <a:latin typeface="楷体_GB2312" pitchFamily="1" charset="-122"/>
                <a:ea typeface="楷体_GB2312" pitchFamily="1" charset="-122"/>
                <a:sym typeface="Arial" panose="020b0604020202020204" pitchFamily="34" charset="0"/>
              </a:rPr>
              <a:t>（三）</a:t>
            </a:r>
            <a:r>
              <a:rPr lang="zh-CN" altLang="en-US" sz="4000" b="1">
                <a:latin typeface="楷体_GB2312" pitchFamily="1" charset="-122"/>
                <a:ea typeface="楷体_GB2312" pitchFamily="1" charset="-122"/>
              </a:rPr>
              <a:t>构成比喻必须具备的条件：</a:t>
            </a:r>
            <a:endParaRPr lang="zh-CN" altLang="en-US" sz="4000" b="1">
              <a:latin typeface="楷体_GB2312" pitchFamily="1" charset="-122"/>
              <a:ea typeface="楷体_GB2312" pitchFamily="1" charset="-122"/>
            </a:endParaRPr>
          </a:p>
        </p:txBody>
      </p:sp>
      <p:sp>
        <p:nvSpPr>
          <p:cNvPr id="9220" name="Rectangle 4"/>
          <p:cNvSpPr>
            <a:spLocks noGrp="1" noRot="1"/>
          </p:cNvSpPr>
          <p:nvPr>
            <p:ph idx="1"/>
          </p:nvPr>
        </p:nvSpPr>
        <p:spPr>
          <a:xfrm>
            <a:off x="257810" y="1050925"/>
            <a:ext cx="9883140" cy="5450205"/>
          </a:xfrm>
          <a:solidFill>
            <a:schemeClr val="bg1">
              <a:alpha val="79999"/>
            </a:schemeClr>
          </a:solidFill>
          <a:ln>
            <a:solidFill>
              <a:srgbClr val="003366"/>
            </a:solidFill>
            <a:miter/>
          </a:ln>
        </p:spPr>
        <p:txBody>
          <a:bodyPr wrap="square" lIns="91440" tIns="45720" rIns="91440" bIns="45720" anchor="t" anchorCtr="0">
            <a:normAutofit lnSpcReduction="20000"/>
          </a:bodyPr>
          <a:lstStyle/>
          <a:p>
            <a:pPr eaLnBrk="1" hangingPunct="1">
              <a:lnSpc>
                <a:spcPct val="150000"/>
              </a:lnSpc>
              <a:buNone/>
            </a:pPr>
            <a:r>
              <a:rPr lang="zh-CN" altLang="en-US" b="1">
                <a:solidFill>
                  <a:srgbClr val="FFFFFF"/>
                </a:solidFill>
                <a:latin typeface="楷体_GB2312" pitchFamily="1" charset="-122"/>
                <a:ea typeface="楷体_GB2312" pitchFamily="1" charset="-122"/>
              </a:rPr>
              <a:t>  </a:t>
            </a:r>
            <a:r>
              <a:rPr lang="en-US" altLang="zh-CN" sz="2800" b="1">
                <a:solidFill>
                  <a:srgbClr val="FF0000"/>
                </a:solidFill>
                <a:sym typeface="+mn-ea"/>
              </a:rPr>
              <a:t>1</a:t>
            </a:r>
            <a:r>
              <a:rPr lang="zh-CN" altLang="en-US" sz="2800" b="1">
                <a:solidFill>
                  <a:srgbClr val="FF0000"/>
                </a:solidFill>
                <a:sym typeface="+mn-ea"/>
              </a:rPr>
              <a:t>、本体和喻体必须是本质不同的事物。 </a:t>
            </a:r>
            <a:endParaRPr lang="en-US" altLang="zh-CN" sz="2800" b="1">
              <a:solidFill>
                <a:srgbClr val="FF0000"/>
              </a:solidFill>
            </a:endParaRPr>
          </a:p>
          <a:p>
            <a:pPr eaLnBrk="1" hangingPunct="1">
              <a:lnSpc>
                <a:spcPct val="150000"/>
              </a:lnSpc>
              <a:buNone/>
            </a:pPr>
            <a:r>
              <a:rPr lang="en-US" altLang="zh-CN" sz="2800" b="1">
                <a:solidFill>
                  <a:srgbClr val="FF3300"/>
                </a:solidFill>
                <a:latin typeface="黑体" panose="02010609060101010101" pitchFamily="49" charset="-122"/>
                <a:ea typeface="黑体" panose="02010609060101010101" pitchFamily="49" charset="-122"/>
                <a:sym typeface="+mn-ea"/>
              </a:rPr>
              <a:t> </a:t>
            </a:r>
            <a:r>
              <a:rPr lang="en-US" altLang="zh-CN" sz="2800" b="1">
                <a:solidFill>
                  <a:srgbClr val="FF3300"/>
                </a:solidFill>
                <a:latin typeface="宋体" panose="02010600030101010101" pitchFamily="2" charset="-122"/>
                <a:sym typeface="+mn-ea"/>
              </a:rPr>
              <a:t>2</a:t>
            </a:r>
            <a:r>
              <a:rPr lang="zh-CN" altLang="en-US" sz="2800" b="1">
                <a:solidFill>
                  <a:srgbClr val="FF3300"/>
                </a:solidFill>
                <a:latin typeface="宋体" panose="02010600030101010101" pitchFamily="2" charset="-122"/>
                <a:sym typeface="+mn-ea"/>
              </a:rPr>
              <a:t>、带</a:t>
            </a:r>
            <a:r>
              <a:rPr lang="en-US" altLang="zh-CN" sz="2800" b="1">
                <a:solidFill>
                  <a:srgbClr val="FF3300"/>
                </a:solidFill>
                <a:latin typeface="宋体" panose="02010600030101010101" pitchFamily="2" charset="-122"/>
                <a:sym typeface="+mn-ea"/>
              </a:rPr>
              <a:t>“</a:t>
            </a:r>
            <a:r>
              <a:rPr lang="zh-CN" altLang="en-US" sz="2800" b="1">
                <a:solidFill>
                  <a:srgbClr val="FF3300"/>
                </a:solidFill>
                <a:latin typeface="宋体" panose="02010600030101010101" pitchFamily="2" charset="-122"/>
                <a:sym typeface="+mn-ea"/>
              </a:rPr>
              <a:t>像</a:t>
            </a:r>
            <a:r>
              <a:rPr lang="en-US" altLang="zh-CN" sz="2800" b="1">
                <a:solidFill>
                  <a:srgbClr val="FF3300"/>
                </a:solidFill>
                <a:latin typeface="宋体" panose="02010600030101010101" pitchFamily="2" charset="-122"/>
                <a:sym typeface="+mn-ea"/>
              </a:rPr>
              <a:t>”</a:t>
            </a:r>
            <a:r>
              <a:rPr lang="zh-CN" altLang="en-US" sz="2800" b="1">
                <a:solidFill>
                  <a:srgbClr val="FF3300"/>
                </a:solidFill>
                <a:latin typeface="宋体" panose="02010600030101010101" pitchFamily="2" charset="-122"/>
                <a:sym typeface="+mn-ea"/>
              </a:rPr>
              <a:t>的不一定都是比喻句。</a:t>
            </a:r>
            <a:endParaRPr lang="zh-CN" altLang="en-US" sz="2800" b="1">
              <a:solidFill>
                <a:srgbClr val="FF0000"/>
              </a:solidFill>
            </a:endParaRPr>
          </a:p>
          <a:p>
            <a:pPr eaLnBrk="1" hangingPunct="1">
              <a:buNone/>
            </a:pPr>
            <a:r>
              <a:rPr lang="zh-CN" altLang="en-US" sz="3600" b="1">
                <a:solidFill>
                  <a:srgbClr val="990033"/>
                </a:solidFill>
                <a:latin typeface="仿宋_GB2312" pitchFamily="1" charset="-122"/>
                <a:ea typeface="仿宋_GB2312" pitchFamily="1" charset="-122"/>
                <a:sym typeface="+mn-ea"/>
              </a:rPr>
              <a:t>  </a:t>
            </a:r>
            <a:r>
              <a:rPr lang="zh-CN" altLang="en-US" sz="2800" b="1">
                <a:solidFill>
                  <a:srgbClr val="990033"/>
                </a:solidFill>
                <a:latin typeface="仿宋_GB2312" pitchFamily="1" charset="-122"/>
                <a:ea typeface="仿宋_GB2312" pitchFamily="1" charset="-122"/>
                <a:sym typeface="+mn-ea"/>
              </a:rPr>
              <a:t>    ①同类相比</a:t>
            </a:r>
            <a:r>
              <a:rPr lang="zh-CN" altLang="en-US" sz="2800" b="1">
                <a:solidFill>
                  <a:srgbClr val="FFFFFF"/>
                </a:solidFill>
                <a:latin typeface="仿宋_GB2312" pitchFamily="1" charset="-122"/>
                <a:ea typeface="仿宋_GB2312" pitchFamily="1" charset="-122"/>
                <a:sym typeface="+mn-ea"/>
              </a:rPr>
              <a:t>。</a:t>
            </a:r>
            <a:r>
              <a:rPr lang="zh-CN" altLang="en-US" sz="2800" b="1">
                <a:latin typeface="仿宋_GB2312" pitchFamily="1" charset="-122"/>
                <a:ea typeface="仿宋_GB2312" pitchFamily="1" charset="-122"/>
                <a:sym typeface="+mn-ea"/>
              </a:rPr>
              <a:t>例如：他长得很</a:t>
            </a:r>
            <a:r>
              <a:rPr lang="zh-CN" altLang="en-US" sz="2800" b="1">
                <a:solidFill>
                  <a:srgbClr val="FF0000"/>
                </a:solidFill>
                <a:latin typeface="仿宋_GB2312" pitchFamily="1" charset="-122"/>
                <a:ea typeface="仿宋_GB2312" pitchFamily="1" charset="-122"/>
                <a:sym typeface="+mn-ea"/>
              </a:rPr>
              <a:t>像</a:t>
            </a:r>
            <a:r>
              <a:rPr lang="zh-CN" altLang="en-US" sz="2800" b="1">
                <a:latin typeface="仿宋_GB2312" pitchFamily="1" charset="-122"/>
                <a:ea typeface="仿宋_GB2312" pitchFamily="1" charset="-122"/>
                <a:sym typeface="+mn-ea"/>
              </a:rPr>
              <a:t>他哥哥。</a:t>
            </a:r>
            <a:r>
              <a:rPr lang="zh-CN" altLang="en-US" sz="2800" b="1">
                <a:solidFill>
                  <a:srgbClr val="FFFFFF"/>
                </a:solidFill>
                <a:latin typeface="仿宋_GB2312" pitchFamily="1" charset="-122"/>
                <a:ea typeface="仿宋_GB2312" pitchFamily="1" charset="-122"/>
                <a:sym typeface="+mn-ea"/>
              </a:rPr>
              <a:t>   </a:t>
            </a:r>
            <a:endParaRPr lang="zh-CN" altLang="en-US" sz="2800" b="1">
              <a:solidFill>
                <a:srgbClr val="FFFFFF"/>
              </a:solidFill>
              <a:latin typeface="仿宋_GB2312" pitchFamily="1" charset="-122"/>
              <a:ea typeface="仿宋_GB2312" pitchFamily="1" charset="-122"/>
            </a:endParaRPr>
          </a:p>
          <a:p>
            <a:pPr eaLnBrk="1" hangingPunct="1">
              <a:buNone/>
            </a:pPr>
            <a:r>
              <a:rPr lang="zh-CN" altLang="en-US" sz="2800" b="1">
                <a:solidFill>
                  <a:srgbClr val="CCCCFF"/>
                </a:solidFill>
                <a:latin typeface="仿宋_GB2312" pitchFamily="1" charset="-122"/>
                <a:ea typeface="仿宋_GB2312" pitchFamily="1" charset="-122"/>
                <a:sym typeface="+mn-ea"/>
              </a:rPr>
              <a:t>　    </a:t>
            </a:r>
            <a:r>
              <a:rPr lang="zh-CN" altLang="en-US" sz="2800" b="1">
                <a:solidFill>
                  <a:srgbClr val="990033"/>
                </a:solidFill>
                <a:latin typeface="仿宋_GB2312" pitchFamily="1" charset="-122"/>
                <a:ea typeface="仿宋_GB2312" pitchFamily="1" charset="-122"/>
                <a:sym typeface="+mn-ea"/>
              </a:rPr>
              <a:t>②表示猜度</a:t>
            </a:r>
            <a:r>
              <a:rPr lang="zh-CN" altLang="en-US" sz="2800" b="1">
                <a:solidFill>
                  <a:srgbClr val="FFFFFF"/>
                </a:solidFill>
                <a:latin typeface="仿宋_GB2312" pitchFamily="1" charset="-122"/>
                <a:ea typeface="仿宋_GB2312" pitchFamily="1" charset="-122"/>
                <a:sym typeface="+mn-ea"/>
              </a:rPr>
              <a:t>。</a:t>
            </a:r>
            <a:r>
              <a:rPr lang="zh-CN" altLang="en-US" sz="2800" b="1">
                <a:latin typeface="仿宋_GB2312" pitchFamily="1" charset="-122"/>
                <a:ea typeface="仿宋_GB2312" pitchFamily="1" charset="-122"/>
                <a:sym typeface="+mn-ea"/>
              </a:rPr>
              <a:t>例如：他刚才</a:t>
            </a:r>
            <a:r>
              <a:rPr lang="zh-CN" altLang="en-US" sz="2800" b="1">
                <a:solidFill>
                  <a:srgbClr val="FF0000"/>
                </a:solidFill>
                <a:latin typeface="仿宋_GB2312" pitchFamily="1" charset="-122"/>
                <a:ea typeface="仿宋_GB2312" pitchFamily="1" charset="-122"/>
                <a:sym typeface="+mn-ea"/>
              </a:rPr>
              <a:t>好像</a:t>
            </a:r>
            <a:r>
              <a:rPr lang="zh-CN" altLang="en-US" sz="2800" b="1">
                <a:latin typeface="仿宋_GB2312" pitchFamily="1" charset="-122"/>
                <a:ea typeface="仿宋_GB2312" pitchFamily="1" charset="-122"/>
                <a:sym typeface="+mn-ea"/>
              </a:rPr>
              <a:t>出去了。</a:t>
            </a:r>
            <a:endParaRPr lang="zh-CN" altLang="en-US" sz="2800" b="1">
              <a:latin typeface="仿宋_GB2312" pitchFamily="1" charset="-122"/>
              <a:ea typeface="仿宋_GB2312" pitchFamily="1" charset="-122"/>
            </a:endParaRPr>
          </a:p>
          <a:p>
            <a:pPr eaLnBrk="1" hangingPunct="1">
              <a:buNone/>
            </a:pPr>
            <a:r>
              <a:rPr lang="zh-CN" altLang="en-US" sz="2800" b="1">
                <a:solidFill>
                  <a:srgbClr val="990033"/>
                </a:solidFill>
                <a:latin typeface="仿宋_GB2312" pitchFamily="1" charset="-122"/>
                <a:ea typeface="仿宋_GB2312" pitchFamily="1" charset="-122"/>
                <a:sym typeface="+mn-ea"/>
              </a:rPr>
              <a:t>      ③表示想象</a:t>
            </a:r>
            <a:r>
              <a:rPr lang="zh-CN" altLang="en-US" sz="2800" b="1">
                <a:solidFill>
                  <a:srgbClr val="CCCCFF"/>
                </a:solidFill>
                <a:latin typeface="仿宋_GB2312" pitchFamily="1" charset="-122"/>
                <a:ea typeface="仿宋_GB2312" pitchFamily="1" charset="-122"/>
                <a:sym typeface="+mn-ea"/>
              </a:rPr>
              <a:t>  </a:t>
            </a:r>
            <a:r>
              <a:rPr lang="zh-CN" altLang="en-US" sz="2800" b="1">
                <a:latin typeface="仿宋_GB2312" pitchFamily="1" charset="-122"/>
                <a:ea typeface="仿宋_GB2312" pitchFamily="1" charset="-122"/>
                <a:sym typeface="+mn-ea"/>
              </a:rPr>
              <a:t>例如：每当看到这条红领中，我就</a:t>
            </a:r>
            <a:r>
              <a:rPr lang="zh-CN" altLang="en-US" sz="2800" b="1">
                <a:solidFill>
                  <a:srgbClr val="FF0000"/>
                </a:solidFill>
                <a:latin typeface="仿宋_GB2312" pitchFamily="1" charset="-122"/>
                <a:ea typeface="仿宋_GB2312" pitchFamily="1" charset="-122"/>
                <a:sym typeface="+mn-ea"/>
              </a:rPr>
              <a:t>仿佛</a:t>
            </a:r>
            <a:r>
              <a:rPr lang="zh-CN" altLang="en-US" sz="2800" b="1">
                <a:latin typeface="仿宋_GB2312" pitchFamily="1" charset="-122"/>
                <a:ea typeface="仿宋_GB2312" pitchFamily="1" charset="-122"/>
                <a:sym typeface="+mn-ea"/>
              </a:rPr>
              <a:t>置身于天真灿漫的少年时节。</a:t>
            </a:r>
            <a:endParaRPr lang="zh-CN" altLang="en-US" sz="2800" b="1">
              <a:latin typeface="仿宋_GB2312" pitchFamily="1" charset="-122"/>
              <a:ea typeface="仿宋_GB2312" pitchFamily="1" charset="-122"/>
            </a:endParaRPr>
          </a:p>
          <a:p>
            <a:pPr eaLnBrk="1" hangingPunct="1">
              <a:buNone/>
            </a:pPr>
            <a:r>
              <a:rPr lang="zh-CN" altLang="en-US" sz="2800" b="1">
                <a:solidFill>
                  <a:srgbClr val="FFFFFF"/>
                </a:solidFill>
                <a:latin typeface="仿宋_GB2312" pitchFamily="1" charset="-122"/>
                <a:ea typeface="仿宋_GB2312" pitchFamily="1" charset="-122"/>
                <a:sym typeface="+mn-ea"/>
              </a:rPr>
              <a:t>      </a:t>
            </a:r>
            <a:r>
              <a:rPr lang="zh-CN" altLang="en-US" sz="2800" b="1">
                <a:solidFill>
                  <a:srgbClr val="990033"/>
                </a:solidFill>
                <a:latin typeface="仿宋_GB2312" pitchFamily="1" charset="-122"/>
                <a:ea typeface="仿宋_GB2312" pitchFamily="1" charset="-122"/>
                <a:sym typeface="+mn-ea"/>
              </a:rPr>
              <a:t>④表示举例的引词</a:t>
            </a:r>
            <a:r>
              <a:rPr lang="zh-CN" altLang="en-US" sz="2800" b="1">
                <a:solidFill>
                  <a:srgbClr val="FFFFFF"/>
                </a:solidFill>
                <a:latin typeface="仿宋_GB2312" pitchFamily="1" charset="-122"/>
                <a:ea typeface="仿宋_GB2312" pitchFamily="1" charset="-122"/>
                <a:sym typeface="+mn-ea"/>
              </a:rPr>
              <a:t>。</a:t>
            </a:r>
            <a:r>
              <a:rPr lang="zh-CN" altLang="en-US" sz="2800" b="1">
                <a:latin typeface="仿宋_GB2312" pitchFamily="1" charset="-122"/>
                <a:ea typeface="仿宋_GB2312" pitchFamily="1" charset="-122"/>
                <a:sym typeface="+mn-ea"/>
              </a:rPr>
              <a:t>例如：本次考试很多同学的进步很大，</a:t>
            </a:r>
            <a:r>
              <a:rPr lang="zh-CN" altLang="en-US" sz="2800" b="1">
                <a:solidFill>
                  <a:srgbClr val="FF0000"/>
                </a:solidFill>
                <a:latin typeface="仿宋_GB2312" pitchFamily="1" charset="-122"/>
                <a:ea typeface="仿宋_GB2312" pitchFamily="1" charset="-122"/>
                <a:sym typeface="+mn-ea"/>
              </a:rPr>
              <a:t>像</a:t>
            </a:r>
            <a:r>
              <a:rPr lang="zh-CN" altLang="en-US" sz="2800" b="1">
                <a:latin typeface="仿宋_GB2312" pitchFamily="1" charset="-122"/>
                <a:ea typeface="仿宋_GB2312" pitchFamily="1" charset="-122"/>
                <a:sym typeface="+mn-ea"/>
              </a:rPr>
              <a:t>张昊、李疏桐等等。 </a:t>
            </a:r>
            <a:endParaRPr lang="zh-CN" altLang="en-US" sz="2800" b="1">
              <a:latin typeface="仿宋_GB2312" pitchFamily="1" charset="-122"/>
              <a:ea typeface="仿宋_GB2312" pitchFamily="1" charset="-122"/>
            </a:endParaRPr>
          </a:p>
          <a:p>
            <a:pPr eaLnBrk="1" hangingPunct="1">
              <a:buNone/>
            </a:pPr>
            <a:r>
              <a:rPr lang="zh-CN" altLang="en-US" sz="2800" b="1">
                <a:solidFill>
                  <a:srgbClr val="FF0000"/>
                </a:solidFill>
                <a:sym typeface="+mn-ea"/>
              </a:rPr>
              <a:t> </a:t>
            </a:r>
            <a:r>
              <a:rPr lang="en-US" altLang="zh-CN" sz="2800" b="1">
                <a:solidFill>
                  <a:srgbClr val="FF0000"/>
                </a:solidFill>
                <a:sym typeface="+mn-ea"/>
              </a:rPr>
              <a:t>3</a:t>
            </a:r>
            <a:r>
              <a:rPr lang="zh-CN" altLang="en-US" sz="2800" b="1">
                <a:solidFill>
                  <a:srgbClr val="FF0000"/>
                </a:solidFill>
                <a:sym typeface="+mn-ea"/>
              </a:rPr>
              <a:t>、本体与喻体必须具有相似性。</a:t>
            </a:r>
            <a:endParaRPr lang="zh-CN" altLang="en-US" sz="2800" b="1">
              <a:solidFill>
                <a:srgbClr val="FF0000"/>
              </a:solidFill>
              <a:latin typeface="楷体_GB2312" pitchFamily="1" charset="-122"/>
              <a:ea typeface="楷体_GB2312" pitchFamily="1" charset="-122"/>
              <a:sym typeface="+mn-ea"/>
            </a:endParaRPr>
          </a:p>
        </p:txBody>
      </p:sp>
    </p:spTree>
  </p:cSld>
  <p:clrMapOvr>
    <a:masterClrMapping/>
  </p:clrMapOvr>
  <p:transition/>
  <p:timing/>
</p:sld>
</file>

<file path=ppt/slides/slide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0721" name="Picture 2" descr="5650029_192629473367_2"/>
          <p:cNvPicPr>
            <a:picLocks noChangeAspect="1"/>
          </p:cNvPicPr>
          <p:nvPr/>
        </p:nvPicPr>
        <p:blipFill>
          <a:blip r:embed="rId2"/>
          <a:srcRect l="42789" b="7097"/>
          <a:stretch>
            <a:fillRect/>
          </a:stretch>
        </p:blipFill>
        <p:spPr>
          <a:xfrm>
            <a:off x="8401050" y="0"/>
            <a:ext cx="2266950" cy="6858000"/>
          </a:xfrm>
          <a:prstGeom prst="rect">
            <a:avLst/>
          </a:prstGeom>
          <a:noFill/>
          <a:ln w="9525">
            <a:noFill/>
          </a:ln>
        </p:spPr>
      </p:pic>
      <p:pic>
        <p:nvPicPr>
          <p:cNvPr id="30722" name="Picture 3" descr="5650029_192629473367_2"/>
          <p:cNvPicPr>
            <a:picLocks noChangeAspect="1"/>
          </p:cNvPicPr>
          <p:nvPr/>
        </p:nvPicPr>
        <p:blipFill>
          <a:blip r:embed="rId2"/>
          <a:srcRect r="60063" b="7097"/>
          <a:stretch>
            <a:fillRect/>
          </a:stretch>
        </p:blipFill>
        <p:spPr>
          <a:xfrm>
            <a:off x="1524000" y="0"/>
            <a:ext cx="1042988" cy="6858000"/>
          </a:xfrm>
          <a:prstGeom prst="rect">
            <a:avLst/>
          </a:prstGeom>
          <a:noFill/>
          <a:ln w="9525">
            <a:noFill/>
          </a:ln>
        </p:spPr>
      </p:pic>
      <p:sp>
        <p:nvSpPr>
          <p:cNvPr id="30723" name="Rectangle 4"/>
          <p:cNvSpPr/>
          <p:nvPr/>
        </p:nvSpPr>
        <p:spPr>
          <a:xfrm>
            <a:off x="1847850" y="386398"/>
            <a:ext cx="8208963" cy="4523105"/>
          </a:xfrm>
          <a:prstGeom prst="rect">
            <a:avLst/>
          </a:prstGeom>
          <a:noFill/>
          <a:ln w="9525">
            <a:noFill/>
          </a:ln>
        </p:spPr>
        <p:txBody>
          <a:bodyPr anchor="ctr" anchorCtr="0">
            <a:spAutoFit/>
          </a:bodyPr>
          <a:lstStyle/>
          <a:p>
            <a:pPr indent="266700"/>
            <a:r>
              <a:rPr lang="zh-CN" altLang="zh-CN" sz="3600" b="1">
                <a:latin typeface="楷体_GB2312" pitchFamily="1" charset="-122"/>
                <a:ea typeface="楷体_GB2312" pitchFamily="1" charset="-122"/>
              </a:rPr>
              <a:t>以“梨花院落溶溶月”为上句，下面四个句子中，哪个能作为下句与它组成对偶句？选出最恰当的一项（    ）</a:t>
            </a:r>
            <a:endParaRPr lang="zh-CN" altLang="zh-CN" sz="3600" b="1">
              <a:latin typeface="楷体_GB2312" pitchFamily="1" charset="-122"/>
              <a:ea typeface="楷体_GB2312" pitchFamily="1" charset="-122"/>
            </a:endParaRPr>
          </a:p>
          <a:p>
            <a:pPr indent="266700" algn="ctr"/>
            <a:r>
              <a:rPr lang="zh-CN" altLang="zh-CN" sz="3600" b="1">
                <a:solidFill>
                  <a:srgbClr val="FFFFFF"/>
                </a:solidFill>
                <a:latin typeface="楷体_GB2312" pitchFamily="1" charset="-122"/>
                <a:ea typeface="楷体_GB2312" pitchFamily="1" charset="-122"/>
              </a:rPr>
              <a:t>   </a:t>
            </a:r>
            <a:endParaRPr lang="zh-CN" altLang="zh-CN" sz="3600" b="1">
              <a:solidFill>
                <a:srgbClr val="FFFFFF"/>
              </a:solidFill>
              <a:latin typeface="楷体_GB2312" pitchFamily="1" charset="-122"/>
              <a:ea typeface="楷体_GB2312" pitchFamily="1" charset="-122"/>
            </a:endParaRPr>
          </a:p>
          <a:p>
            <a:pPr indent="266700" algn="ctr"/>
            <a:r>
              <a:rPr lang="zh-CN" altLang="zh-CN" sz="3600" b="1">
                <a:latin typeface="楷体_GB2312" pitchFamily="1" charset="-122"/>
                <a:ea typeface="楷体_GB2312" pitchFamily="1" charset="-122"/>
              </a:rPr>
              <a:t>A．柳絮池塘淡淡风  </a:t>
            </a:r>
            <a:endParaRPr lang="zh-CN" altLang="zh-CN" sz="3600" b="1">
              <a:latin typeface="楷体_GB2312" pitchFamily="1" charset="-122"/>
              <a:ea typeface="楷体_GB2312" pitchFamily="1" charset="-122"/>
            </a:endParaRPr>
          </a:p>
          <a:p>
            <a:pPr indent="266700" algn="ctr"/>
            <a:r>
              <a:rPr lang="zh-CN" altLang="zh-CN" sz="3600" b="1">
                <a:latin typeface="楷体_GB2312" pitchFamily="1" charset="-122"/>
                <a:ea typeface="楷体_GB2312" pitchFamily="1" charset="-122"/>
              </a:rPr>
              <a:t>B．榆荚临窗片片雪</a:t>
            </a:r>
            <a:endParaRPr lang="zh-CN" altLang="zh-CN" sz="3600" b="1">
              <a:latin typeface="楷体_GB2312" pitchFamily="1" charset="-122"/>
              <a:ea typeface="楷体_GB2312" pitchFamily="1" charset="-122"/>
            </a:endParaRPr>
          </a:p>
          <a:p>
            <a:pPr indent="266700" algn="ctr"/>
            <a:r>
              <a:rPr lang="zh-CN" altLang="zh-CN" sz="3600" b="1">
                <a:latin typeface="楷体_GB2312" pitchFamily="1" charset="-122"/>
                <a:ea typeface="楷体_GB2312" pitchFamily="1" charset="-122"/>
              </a:rPr>
              <a:t>C．带水芙蓉点点雨  </a:t>
            </a:r>
            <a:endParaRPr lang="zh-CN" altLang="zh-CN" sz="3600" b="1">
              <a:latin typeface="楷体_GB2312" pitchFamily="1" charset="-122"/>
              <a:ea typeface="楷体_GB2312" pitchFamily="1" charset="-122"/>
            </a:endParaRPr>
          </a:p>
          <a:p>
            <a:pPr indent="266700" algn="ctr"/>
            <a:r>
              <a:rPr lang="zh-CN" altLang="zh-CN" sz="3600" b="1">
                <a:latin typeface="楷体_GB2312" pitchFamily="1" charset="-122"/>
                <a:ea typeface="楷体_GB2312" pitchFamily="1" charset="-122"/>
              </a:rPr>
              <a:t>D．丁香初绽悠悠云</a:t>
            </a:r>
            <a:endParaRPr lang="zh-CN" altLang="zh-CN" sz="3600" b="1">
              <a:latin typeface="楷体_GB2312" pitchFamily="1" charset="-122"/>
              <a:ea typeface="楷体_GB2312" pitchFamily="1" charset="-122"/>
            </a:endParaRPr>
          </a:p>
        </p:txBody>
      </p:sp>
      <p:sp>
        <p:nvSpPr>
          <p:cNvPr id="31749" name="Text Box 5"/>
          <p:cNvSpPr/>
          <p:nvPr/>
        </p:nvSpPr>
        <p:spPr>
          <a:xfrm>
            <a:off x="8472488" y="1989138"/>
            <a:ext cx="1101090" cy="1198880"/>
          </a:xfrm>
          <a:prstGeom prst="rect">
            <a:avLst/>
          </a:prstGeom>
          <a:noFill/>
          <a:ln w="9525">
            <a:noFill/>
          </a:ln>
        </p:spPr>
        <p:txBody>
          <a:bodyPr wrap="none" anchor="t" anchorCtr="0">
            <a:spAutoFit/>
          </a:bodyPr>
          <a:lstStyle/>
          <a:p>
            <a:r>
              <a:rPr lang="zh-CN" altLang="zh-CN" sz="7200" b="1">
                <a:solidFill>
                  <a:srgbClr val="FF3300"/>
                </a:solidFill>
                <a:latin typeface="宋体" panose="02010600030101010101" pitchFamily="2" charset="-122"/>
                <a:ea typeface="宋体" panose="02010600030101010101" pitchFamily="2" charset="-122"/>
                <a:sym typeface="楷体_GB2312" pitchFamily="1" charset="-122"/>
              </a:rPr>
              <a:t>√</a:t>
            </a:r>
            <a:endParaRPr lang="zh-CN" altLang="zh-CN" sz="7200" b="1">
              <a:solidFill>
                <a:srgbClr val="FF3300"/>
              </a:solidFill>
              <a:latin typeface="宋体" panose="02010600030101010101" pitchFamily="2" charset="-122"/>
              <a:ea typeface="宋体" panose="02010600030101010101" pitchFamily="2" charset="-122"/>
              <a:sym typeface="楷体_GB2312"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749"/>
                                        </p:tgtEl>
                                        <p:attrNameLst>
                                          <p:attrName>style.visibility</p:attrName>
                                        </p:attrNameLst>
                                      </p:cBhvr>
                                      <p:to>
                                        <p:strVal val="visible"/>
                                      </p:to>
                                    </p:set>
                                    <p:anim calcmode="lin" valueType="num">
                                      <p:cBhvr additive="base">
                                        <p:cTn id="7" dur="500" fill="hold"/>
                                        <p:tgtEl>
                                          <p:spTgt spid="31749"/>
                                        </p:tgtEl>
                                        <p:attrNameLst>
                                          <p:attrName>ppt_x</p:attrName>
                                        </p:attrNameLst>
                                      </p:cBhvr>
                                      <p:tavLst>
                                        <p:tav tm="0">
                                          <p:val>
                                            <p:strVal val="#ppt_x"/>
                                          </p:val>
                                        </p:tav>
                                        <p:tav tm="100000">
                                          <p:val>
                                            <p:strVal val="#ppt_x"/>
                                          </p:val>
                                        </p:tav>
                                      </p:tavLst>
                                    </p:anim>
                                    <p:anim calcmode="lin" valueType="num">
                                      <p:cBhvr additive="base">
                                        <p:cTn id="8" dur="500" fill="hold"/>
                                        <p:tgtEl>
                                          <p:spTgt spid="317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9" grpId="0"/>
    </p:bldLst>
  </p:timing>
</p:sld>
</file>

<file path=ppt/slides/slide7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3730" name="Rectangle 4"/>
          <p:cNvSpPr/>
          <p:nvPr/>
        </p:nvSpPr>
        <p:spPr>
          <a:xfrm>
            <a:off x="1919288" y="1752283"/>
            <a:ext cx="8497887" cy="3080385"/>
          </a:xfrm>
          <a:prstGeom prst="rect">
            <a:avLst/>
          </a:prstGeom>
          <a:noFill/>
          <a:ln w="28575">
            <a:noFill/>
          </a:ln>
        </p:spPr>
        <p:txBody>
          <a:bodyPr anchor="ctr" anchorCtr="0">
            <a:spAutoFit/>
          </a:bodyPr>
          <a:lstStyle/>
          <a:p>
            <a:pPr indent="266700">
              <a:lnSpc>
                <a:spcPct val="120000"/>
              </a:lnSpc>
            </a:pPr>
            <a:r>
              <a:rPr lang="zh-CN" altLang="en-US">
                <a:latin typeface="宋体" panose="02010600030101010101" pitchFamily="2" charset="-122"/>
              </a:rPr>
              <a:t>下列拟制的对联存在哪些缺点。</a:t>
            </a:r>
            <a:endParaRPr lang="zh-CN" altLang="en-US">
              <a:latin typeface="宋体" panose="02010600030101010101" pitchFamily="2" charset="-122"/>
            </a:endParaRPr>
          </a:p>
          <a:p>
            <a:pPr indent="266700">
              <a:lnSpc>
                <a:spcPct val="120000"/>
              </a:lnSpc>
            </a:pPr>
            <a:r>
              <a:rPr lang="zh-CN" altLang="en-US">
                <a:latin typeface="宋体" panose="02010600030101010101" pitchFamily="2" charset="-122"/>
              </a:rPr>
              <a:t>① 大地百花齐放；神州百象更新。</a:t>
            </a:r>
            <a:endParaRPr lang="zh-CN" altLang="en-US">
              <a:latin typeface="宋体" panose="02010600030101010101" pitchFamily="2" charset="-122"/>
            </a:endParaRPr>
          </a:p>
          <a:p>
            <a:pPr indent="266700">
              <a:lnSpc>
                <a:spcPct val="120000"/>
              </a:lnSpc>
            </a:pPr>
            <a:r>
              <a:rPr lang="zh-CN" altLang="en-US">
                <a:latin typeface="宋体" panose="02010600030101010101" pitchFamily="2" charset="-122"/>
              </a:rPr>
              <a:t>② 门对青山羊兔群群嬉碧毯，</a:t>
            </a:r>
            <a:endParaRPr lang="zh-CN" altLang="en-US">
              <a:latin typeface="宋体" panose="02010600030101010101" pitchFamily="2" charset="-122"/>
            </a:endParaRPr>
          </a:p>
          <a:p>
            <a:pPr indent="266700">
              <a:lnSpc>
                <a:spcPct val="120000"/>
              </a:lnSpc>
            </a:pPr>
            <a:r>
              <a:rPr lang="zh-CN" altLang="en-US">
                <a:latin typeface="宋体" panose="02010600030101010101" pitchFamily="2" charset="-122"/>
              </a:rPr>
              <a:t>   窗含绿水鸭鹅队队戏银波。</a:t>
            </a:r>
            <a:endParaRPr lang="zh-CN" altLang="en-US">
              <a:latin typeface="宋体" panose="02010600030101010101" pitchFamily="2" charset="-122"/>
            </a:endParaRPr>
          </a:p>
          <a:p>
            <a:pPr indent="266700">
              <a:lnSpc>
                <a:spcPct val="120000"/>
              </a:lnSpc>
            </a:pPr>
            <a:r>
              <a:rPr lang="zh-CN" altLang="en-US">
                <a:latin typeface="宋体" panose="02010600030101010101" pitchFamily="2" charset="-122"/>
              </a:rPr>
              <a:t>③ 槽边不乏千里马，仓内常存万石米。 </a:t>
            </a:r>
            <a:endParaRPr lang="zh-CN" altLang="en-US">
              <a:latin typeface="宋体" panose="02010600030101010101" pitchFamily="2" charset="-122"/>
            </a:endParaRPr>
          </a:p>
          <a:p>
            <a:pPr indent="266700">
              <a:lnSpc>
                <a:spcPct val="120000"/>
              </a:lnSpc>
            </a:pPr>
            <a:r>
              <a:rPr lang="zh-CN" altLang="en-US">
                <a:latin typeface="宋体" panose="02010600030101010101" pitchFamily="2" charset="-122"/>
              </a:rPr>
              <a:t>④ 学修养办事一丝不苟，</a:t>
            </a:r>
            <a:endParaRPr lang="zh-CN" altLang="en-US">
              <a:latin typeface="宋体" panose="02010600030101010101" pitchFamily="2" charset="-122"/>
            </a:endParaRPr>
          </a:p>
          <a:p>
            <a:pPr indent="266700">
              <a:lnSpc>
                <a:spcPct val="120000"/>
              </a:lnSpc>
            </a:pPr>
            <a:r>
              <a:rPr lang="zh-CN" altLang="en-US">
                <a:latin typeface="宋体" panose="02010600030101010101" pitchFamily="2" charset="-122"/>
              </a:rPr>
              <a:t>   守准则铁面无私。</a:t>
            </a:r>
            <a:endParaRPr lang="zh-CN" altLang="en-US">
              <a:latin typeface="宋体" panose="02010600030101010101" pitchFamily="2" charset="-122"/>
            </a:endParaRPr>
          </a:p>
          <a:p>
            <a:pPr indent="266700">
              <a:lnSpc>
                <a:spcPct val="120000"/>
              </a:lnSpc>
            </a:pPr>
            <a:r>
              <a:rPr lang="zh-CN" altLang="en-US">
                <a:latin typeface="宋体" panose="02010600030101010101" pitchFamily="2" charset="-122"/>
              </a:rPr>
              <a:t>⑤ 人梯巧搭登攀路，心血浇灌栋梁材。 </a:t>
            </a:r>
            <a:endParaRPr lang="zh-CN" altLang="en-US">
              <a:latin typeface="宋体" panose="02010600030101010101" pitchFamily="2" charset="-122"/>
            </a:endParaRPr>
          </a:p>
          <a:p>
            <a:pPr indent="266700">
              <a:lnSpc>
                <a:spcPct val="120000"/>
              </a:lnSpc>
            </a:pPr>
            <a:r>
              <a:rPr lang="zh-CN" altLang="en-US">
                <a:latin typeface="宋体" panose="02010600030101010101" pitchFamily="2" charset="-122"/>
              </a:rPr>
              <a:t>⑥ 冬去山明水秀，春天来百花香。 </a:t>
            </a:r>
            <a:endParaRPr lang="zh-CN" altLang="en-US">
              <a:latin typeface="宋体" panose="02010600030101010101" pitchFamily="2" charset="-122"/>
            </a:endParaRPr>
          </a:p>
        </p:txBody>
      </p:sp>
      <p:sp>
        <p:nvSpPr>
          <p:cNvPr id="73731" name="Rectangle 5"/>
          <p:cNvSpPr/>
          <p:nvPr/>
        </p:nvSpPr>
        <p:spPr>
          <a:xfrm>
            <a:off x="6527800" y="1195070"/>
            <a:ext cx="503238" cy="645160"/>
          </a:xfrm>
          <a:prstGeom prst="rect">
            <a:avLst/>
          </a:prstGeom>
          <a:noFill/>
          <a:ln w="9525">
            <a:noFill/>
          </a:ln>
        </p:spPr>
        <p:txBody>
          <a:bodyPr anchor="ctr" anchorCtr="0">
            <a:spAutoFit/>
          </a:bodyPr>
          <a:lstStyle/>
          <a:p>
            <a:r>
              <a:rPr lang="zh-CN" altLang="en-US" sz="3600">
                <a:solidFill>
                  <a:srgbClr val="FF00FF"/>
                </a:solidFill>
                <a:latin typeface="黑体" panose="02010609060101010101" pitchFamily="49" charset="-122"/>
                <a:ea typeface="黑体" panose="02010609060101010101" pitchFamily="49" charset="-122"/>
              </a:rPr>
              <a:t>万</a:t>
            </a:r>
            <a:endParaRPr lang="zh-CN" altLang="en-US" sz="3600">
              <a:solidFill>
                <a:srgbClr val="FF00FF"/>
              </a:solidFill>
              <a:latin typeface="黑体" panose="02010609060101010101" pitchFamily="49" charset="-122"/>
              <a:ea typeface="黑体" panose="02010609060101010101" pitchFamily="49" charset="-122"/>
            </a:endParaRPr>
          </a:p>
        </p:txBody>
      </p:sp>
      <p:sp>
        <p:nvSpPr>
          <p:cNvPr id="73732" name="Rectangle 6"/>
          <p:cNvSpPr/>
          <p:nvPr/>
        </p:nvSpPr>
        <p:spPr>
          <a:xfrm>
            <a:off x="6024563" y="2419033"/>
            <a:ext cx="669925" cy="645160"/>
          </a:xfrm>
          <a:prstGeom prst="rect">
            <a:avLst/>
          </a:prstGeom>
          <a:noFill/>
          <a:ln w="9525">
            <a:noFill/>
          </a:ln>
        </p:spPr>
        <p:txBody>
          <a:bodyPr anchor="ctr" anchorCtr="0">
            <a:spAutoFit/>
          </a:bodyPr>
          <a:lstStyle/>
          <a:p>
            <a:r>
              <a:rPr lang="zh-CN" altLang="en-US" sz="3600">
                <a:solidFill>
                  <a:srgbClr val="FF00FF"/>
                </a:solidFill>
                <a:latin typeface="黑体" panose="02010609060101010101" pitchFamily="49" charset="-122"/>
                <a:ea typeface="黑体" panose="02010609060101010101" pitchFamily="49" charset="-122"/>
              </a:rPr>
              <a:t>恋</a:t>
            </a:r>
            <a:endParaRPr lang="zh-CN" altLang="en-US" sz="3600">
              <a:solidFill>
                <a:srgbClr val="FF00FF"/>
              </a:solidFill>
              <a:latin typeface="黑体" panose="02010609060101010101" pitchFamily="49" charset="-122"/>
              <a:ea typeface="黑体" panose="02010609060101010101" pitchFamily="49" charset="-122"/>
            </a:endParaRPr>
          </a:p>
        </p:txBody>
      </p:sp>
      <p:grpSp>
        <p:nvGrpSpPr>
          <p:cNvPr id="73733" name="Group 7"/>
          <p:cNvGrpSpPr/>
          <p:nvPr/>
        </p:nvGrpSpPr>
        <p:grpSpPr>
          <a:xfrm>
            <a:off x="4151313" y="4148138"/>
            <a:ext cx="3624262" cy="644525"/>
            <a:chOff x="1459" y="2627"/>
            <a:chExt cx="2283" cy="406"/>
          </a:xfrm>
        </p:grpSpPr>
        <p:sp>
          <p:nvSpPr>
            <p:cNvPr id="73734" name="Rectangle 8"/>
            <p:cNvSpPr/>
            <p:nvPr/>
          </p:nvSpPr>
          <p:spPr>
            <a:xfrm>
              <a:off x="2835" y="2627"/>
              <a:ext cx="907" cy="406"/>
            </a:xfrm>
            <a:prstGeom prst="rect">
              <a:avLst/>
            </a:prstGeom>
            <a:noFill/>
            <a:ln w="9525">
              <a:noFill/>
            </a:ln>
          </p:spPr>
          <p:txBody>
            <a:bodyPr anchor="ctr" anchorCtr="0">
              <a:spAutoFit/>
            </a:bodyPr>
            <a:lstStyle/>
            <a:p>
              <a:r>
                <a:rPr lang="zh-CN" altLang="en-US" sz="3600">
                  <a:solidFill>
                    <a:srgbClr val="FF00FF"/>
                  </a:solidFill>
                  <a:latin typeface="黑体" panose="02010609060101010101" pitchFamily="49" charset="-122"/>
                  <a:ea typeface="黑体" panose="02010609060101010101" pitchFamily="49" charset="-122"/>
                </a:rPr>
                <a:t>执法</a:t>
              </a:r>
              <a:endParaRPr lang="zh-CN" altLang="en-US" sz="3600">
                <a:solidFill>
                  <a:srgbClr val="FF00FF"/>
                </a:solidFill>
                <a:latin typeface="黑体" panose="02010609060101010101" pitchFamily="49" charset="-122"/>
                <a:ea typeface="黑体" panose="02010609060101010101" pitchFamily="49" charset="-122"/>
              </a:endParaRPr>
            </a:p>
          </p:txBody>
        </p:sp>
        <p:sp>
          <p:nvSpPr>
            <p:cNvPr id="73735" name="Freeform 9"/>
            <p:cNvSpPr/>
            <p:nvPr/>
          </p:nvSpPr>
          <p:spPr>
            <a:xfrm>
              <a:off x="1459" y="2629"/>
              <a:ext cx="1421" cy="211"/>
            </a:xfrm>
            <a:noFill/>
            <a:ln w="38100" cap="flat" cmpd="sng">
              <a:solidFill>
                <a:srgbClr val="FF00FF"/>
              </a:solidFill>
              <a:prstDash val="solid"/>
              <a:headEnd type="none" w="med" len="med"/>
              <a:tailEnd type="triangle" w="med" len="med"/>
            </a:ln>
          </p:spPr>
          <p:txBody>
            <a:bodyPr/>
            <a:lstStyle/>
            <a:p>
              <a:endParaRPr lang="zh-CN" altLang="en-US"/>
            </a:p>
          </p:txBody>
        </p:sp>
      </p:grpSp>
      <p:sp>
        <p:nvSpPr>
          <p:cNvPr id="73736" name="Rectangle 10"/>
          <p:cNvSpPr/>
          <p:nvPr/>
        </p:nvSpPr>
        <p:spPr>
          <a:xfrm>
            <a:off x="6816725" y="4722495"/>
            <a:ext cx="1173163" cy="645160"/>
          </a:xfrm>
          <a:prstGeom prst="rect">
            <a:avLst/>
          </a:prstGeom>
          <a:noFill/>
          <a:ln w="9525">
            <a:noFill/>
          </a:ln>
        </p:spPr>
        <p:txBody>
          <a:bodyPr anchor="ctr" anchorCtr="0">
            <a:spAutoFit/>
          </a:bodyPr>
          <a:lstStyle/>
          <a:p>
            <a:r>
              <a:rPr lang="zh-CN" altLang="en-US" sz="3600">
                <a:solidFill>
                  <a:srgbClr val="FF00FF"/>
                </a:solidFill>
                <a:latin typeface="黑体" panose="02010609060101010101" pitchFamily="49" charset="-122"/>
                <a:ea typeface="黑体" panose="02010609060101010101" pitchFamily="49" charset="-122"/>
              </a:rPr>
              <a:t>勤浇</a:t>
            </a:r>
            <a:endParaRPr lang="zh-CN" altLang="en-US" sz="3600">
              <a:solidFill>
                <a:srgbClr val="FF00FF"/>
              </a:solidFill>
              <a:latin typeface="黑体" panose="02010609060101010101" pitchFamily="49" charset="-122"/>
              <a:ea typeface="黑体" panose="02010609060101010101" pitchFamily="49" charset="-122"/>
            </a:endParaRPr>
          </a:p>
        </p:txBody>
      </p:sp>
      <p:sp>
        <p:nvSpPr>
          <p:cNvPr id="73737" name="Rectangle 11"/>
          <p:cNvSpPr/>
          <p:nvPr/>
        </p:nvSpPr>
        <p:spPr>
          <a:xfrm>
            <a:off x="5591175" y="5803583"/>
            <a:ext cx="3455988" cy="645160"/>
          </a:xfrm>
          <a:prstGeom prst="rect">
            <a:avLst/>
          </a:prstGeom>
          <a:noFill/>
          <a:ln w="9525">
            <a:noFill/>
          </a:ln>
        </p:spPr>
        <p:txBody>
          <a:bodyPr anchor="ctr" anchorCtr="0">
            <a:spAutoFit/>
          </a:bodyPr>
          <a:lstStyle/>
          <a:p>
            <a:r>
              <a:rPr lang="zh-CN" altLang="en-US" sz="3600">
                <a:solidFill>
                  <a:srgbClr val="FF00FF"/>
                </a:solidFill>
                <a:latin typeface="黑体" panose="02010609060101010101" pitchFamily="49" charset="-122"/>
                <a:ea typeface="黑体" panose="02010609060101010101" pitchFamily="49" charset="-122"/>
              </a:rPr>
              <a:t>春来鸟语花香</a:t>
            </a:r>
            <a:endParaRPr lang="zh-CN" altLang="en-US" sz="3600">
              <a:solidFill>
                <a:srgbClr val="FF00FF"/>
              </a:solidFill>
              <a:latin typeface="黑体" panose="02010609060101010101" pitchFamily="49" charset="-122"/>
              <a:ea typeface="黑体" panose="02010609060101010101" pitchFamily="49" charset="-122"/>
            </a:endParaRPr>
          </a:p>
        </p:txBody>
      </p:sp>
      <p:sp>
        <p:nvSpPr>
          <p:cNvPr id="73738" name="Rectangle 12"/>
          <p:cNvSpPr/>
          <p:nvPr/>
        </p:nvSpPr>
        <p:spPr>
          <a:xfrm>
            <a:off x="8543925" y="2995295"/>
            <a:ext cx="669925" cy="645160"/>
          </a:xfrm>
          <a:prstGeom prst="rect">
            <a:avLst/>
          </a:prstGeom>
          <a:noFill/>
          <a:ln w="9525">
            <a:noFill/>
          </a:ln>
        </p:spPr>
        <p:txBody>
          <a:bodyPr anchor="ctr" anchorCtr="0">
            <a:spAutoFit/>
          </a:bodyPr>
          <a:lstStyle/>
          <a:p>
            <a:r>
              <a:rPr lang="zh-CN" altLang="en-US" sz="3600">
                <a:solidFill>
                  <a:srgbClr val="FF00FF"/>
                </a:solidFill>
                <a:latin typeface="黑体" panose="02010609060101010101" pitchFamily="49" charset="-122"/>
                <a:ea typeface="黑体" panose="02010609060101010101" pitchFamily="49" charset="-122"/>
              </a:rPr>
              <a:t>粮</a:t>
            </a:r>
            <a:endParaRPr lang="zh-CN" altLang="en-US" sz="3600">
              <a:solidFill>
                <a:srgbClr val="FF00FF"/>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3731"/>
                                        </p:tgtEl>
                                        <p:attrNameLst>
                                          <p:attrName>style.visibility</p:attrName>
                                        </p:attrNameLst>
                                      </p:cBhvr>
                                      <p:to>
                                        <p:strVal val="visible"/>
                                      </p:to>
                                    </p:set>
                                    <p:animEffect transition="in" filter="blinds(horizontal)">
                                      <p:cBhvr>
                                        <p:cTn id="7" dur="500" fill="hold"/>
                                        <p:tgtEl>
                                          <p:spTgt spid="7373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3732"/>
                                        </p:tgtEl>
                                        <p:attrNameLst>
                                          <p:attrName>style.visibility</p:attrName>
                                        </p:attrNameLst>
                                      </p:cBhvr>
                                      <p:to>
                                        <p:strVal val="visible"/>
                                      </p:to>
                                    </p:set>
                                    <p:animEffect transition="in" filter="blinds(horizontal)">
                                      <p:cBhvr>
                                        <p:cTn id="12" dur="500" fill="hold"/>
                                        <p:tgtEl>
                                          <p:spTgt spid="7373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3738"/>
                                        </p:tgtEl>
                                        <p:attrNameLst>
                                          <p:attrName>style.visibility</p:attrName>
                                        </p:attrNameLst>
                                      </p:cBhvr>
                                      <p:to>
                                        <p:strVal val="visible"/>
                                      </p:to>
                                    </p:set>
                                    <p:animEffect transition="in" filter="blinds(horizontal)">
                                      <p:cBhvr>
                                        <p:cTn id="17" dur="500" fill="hold"/>
                                        <p:tgtEl>
                                          <p:spTgt spid="7373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7" presetClass="entr" presetSubtype="10" fill="hold" nodeType="clickEffect">
                                  <p:stCondLst>
                                    <p:cond delay="0"/>
                                  </p:stCondLst>
                                  <p:childTnLst>
                                    <p:set>
                                      <p:cBhvr>
                                        <p:cTn id="21" dur="1" fill="hold">
                                          <p:stCondLst>
                                            <p:cond delay="0"/>
                                          </p:stCondLst>
                                        </p:cTn>
                                        <p:tgtEl>
                                          <p:spTgt spid="73733"/>
                                        </p:tgtEl>
                                        <p:attrNameLst>
                                          <p:attrName>style.visibility</p:attrName>
                                        </p:attrNameLst>
                                      </p:cBhvr>
                                      <p:to>
                                        <p:strVal val="visible"/>
                                      </p:to>
                                    </p:set>
                                    <p:anim calcmode="lin" valueType="num">
                                      <p:cBhvr>
                                        <p:cTn id="22" dur="500" fill="hold"/>
                                        <p:tgtEl>
                                          <p:spTgt spid="73733"/>
                                        </p:tgtEl>
                                        <p:attrNameLst>
                                          <p:attrName>ppt_w</p:attrName>
                                        </p:attrNameLst>
                                      </p:cBhvr>
                                      <p:tavLst>
                                        <p:tav tm="0">
                                          <p:val>
                                            <p:fltVal val="0"/>
                                          </p:val>
                                        </p:tav>
                                        <p:tav tm="100000">
                                          <p:val>
                                            <p:strVal val="#ppt_w"/>
                                          </p:val>
                                        </p:tav>
                                      </p:tavLst>
                                    </p:anim>
                                    <p:anim calcmode="lin" valueType="num">
                                      <p:cBhvr>
                                        <p:cTn id="23" dur="500" fill="hold"/>
                                        <p:tgtEl>
                                          <p:spTgt spid="73733"/>
                                        </p:tgtEl>
                                        <p:attrNameLst>
                                          <p:attrName>ppt_h</p:attrName>
                                        </p:attrNameLst>
                                      </p:cBhvr>
                                      <p:tavLst>
                                        <p:tav tm="0">
                                          <p:val>
                                            <p:strVal val="#ppt_h"/>
                                          </p:val>
                                        </p:tav>
                                        <p:tav tm="100000">
                                          <p:val>
                                            <p:strVal val="#ppt_h"/>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73736"/>
                                        </p:tgtEl>
                                        <p:attrNameLst>
                                          <p:attrName>style.visibility</p:attrName>
                                        </p:attrNameLst>
                                      </p:cBhvr>
                                      <p:to>
                                        <p:strVal val="visible"/>
                                      </p:to>
                                    </p:set>
                                    <p:animEffect transition="in" filter="blinds(horizontal)">
                                      <p:cBhvr>
                                        <p:cTn id="28" dur="500" fill="hold"/>
                                        <p:tgtEl>
                                          <p:spTgt spid="73736"/>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73737"/>
                                        </p:tgtEl>
                                        <p:attrNameLst>
                                          <p:attrName>style.visibility</p:attrName>
                                        </p:attrNameLst>
                                      </p:cBhvr>
                                      <p:to>
                                        <p:strVal val="visible"/>
                                      </p:to>
                                    </p:set>
                                    <p:animEffect transition="in" filter="blinds(horizontal)">
                                      <p:cBhvr>
                                        <p:cTn id="33" dur="500" fill="hold"/>
                                        <p:tgtEl>
                                          <p:spTgt spid="737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p:bldP spid="73732" grpId="0"/>
      <p:bldP spid="73736" grpId="0"/>
      <p:bldP spid="73737" grpId="0"/>
      <p:bldP spid="73738" grpId="0"/>
    </p:bldLst>
  </p:timing>
</p:sld>
</file>

<file path=ppt/slides/slide7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4754" name="Rectangle 2"/>
          <p:cNvSpPr/>
          <p:nvPr/>
        </p:nvSpPr>
        <p:spPr>
          <a:xfrm>
            <a:off x="1992313" y="2211229"/>
            <a:ext cx="8135937" cy="2306955"/>
          </a:xfrm>
          <a:prstGeom prst="rect">
            <a:avLst/>
          </a:prstGeom>
          <a:noFill/>
          <a:ln w="9525">
            <a:noFill/>
          </a:ln>
        </p:spPr>
        <p:txBody>
          <a:bodyPr anchor="ctr" anchorCtr="0">
            <a:spAutoFit/>
          </a:bodyPr>
          <a:lstStyle/>
          <a:p>
            <a:pPr indent="266700"/>
            <a:r>
              <a:rPr lang="zh-CN" altLang="en-US">
                <a:latin typeface="宋体" panose="02010600030101010101" pitchFamily="2" charset="-122"/>
              </a:rPr>
              <a:t>  下面各对偶句，有一项不大好，请指出来并加以修改。</a:t>
            </a:r>
            <a:endParaRPr lang="zh-CN" altLang="en-US">
              <a:latin typeface="宋体" panose="02010600030101010101" pitchFamily="2" charset="-122"/>
            </a:endParaRPr>
          </a:p>
          <a:p>
            <a:pPr indent="266700"/>
            <a:r>
              <a:rPr lang="en-US" altLang="zh-CN">
                <a:latin typeface="宋体" panose="02010600030101010101" pitchFamily="2" charset="-122"/>
              </a:rPr>
              <a:t>A</a:t>
            </a:r>
            <a:r>
              <a:rPr lang="zh-CN" altLang="en-US">
                <a:latin typeface="宋体" panose="02010600030101010101" pitchFamily="2" charset="-122"/>
              </a:rPr>
              <a:t>．宝剑锋从磨砺出，梅花香自苦寒来。</a:t>
            </a:r>
            <a:endParaRPr lang="zh-CN" altLang="en-US">
              <a:latin typeface="宋体" panose="02010600030101010101" pitchFamily="2" charset="-122"/>
            </a:endParaRPr>
          </a:p>
          <a:p>
            <a:pPr indent="266700"/>
            <a:r>
              <a:rPr lang="en-US" altLang="zh-CN">
                <a:latin typeface="宋体" panose="02010600030101010101" pitchFamily="2" charset="-122"/>
              </a:rPr>
              <a:t>B</a:t>
            </a:r>
            <a:r>
              <a:rPr lang="zh-CN" altLang="en-US">
                <a:latin typeface="宋体" panose="02010600030101010101" pitchFamily="2" charset="-122"/>
              </a:rPr>
              <a:t>．勤奋是点燃智慧的火花，</a:t>
            </a:r>
            <a:endParaRPr lang="zh-CN" altLang="en-US">
              <a:latin typeface="宋体" panose="02010600030101010101" pitchFamily="2" charset="-122"/>
            </a:endParaRPr>
          </a:p>
          <a:p>
            <a:pPr indent="266700"/>
            <a:r>
              <a:rPr lang="zh-CN" altLang="en-US">
                <a:latin typeface="宋体" panose="02010600030101010101" pitchFamily="2" charset="-122"/>
              </a:rPr>
              <a:t>   懒惰是埋葬天才的坟墓。</a:t>
            </a:r>
            <a:endParaRPr lang="zh-CN" altLang="en-US">
              <a:latin typeface="宋体" panose="02010600030101010101" pitchFamily="2" charset="-122"/>
            </a:endParaRPr>
          </a:p>
          <a:p>
            <a:pPr indent="266700"/>
            <a:r>
              <a:rPr lang="en-US" altLang="zh-CN">
                <a:latin typeface="宋体" panose="02010600030101010101" pitchFamily="2" charset="-122"/>
              </a:rPr>
              <a:t>C</a:t>
            </a:r>
            <a:r>
              <a:rPr lang="zh-CN" altLang="en-US">
                <a:latin typeface="宋体" panose="02010600030101010101" pitchFamily="2" charset="-122"/>
              </a:rPr>
              <a:t>．提高课堂教学效率，</a:t>
            </a:r>
            <a:endParaRPr lang="zh-CN" altLang="en-US">
              <a:latin typeface="宋体" panose="02010600030101010101" pitchFamily="2" charset="-122"/>
            </a:endParaRPr>
          </a:p>
          <a:p>
            <a:pPr indent="266700"/>
            <a:r>
              <a:rPr lang="zh-CN" altLang="en-US">
                <a:latin typeface="宋体" panose="02010600030101010101" pitchFamily="2" charset="-122"/>
              </a:rPr>
              <a:t>   减轻学生学习负担。</a:t>
            </a:r>
            <a:endParaRPr lang="zh-CN" altLang="en-US">
              <a:latin typeface="宋体" panose="02010600030101010101" pitchFamily="2" charset="-122"/>
            </a:endParaRPr>
          </a:p>
          <a:p>
            <a:pPr indent="266700"/>
            <a:r>
              <a:rPr lang="en-US" altLang="zh-CN">
                <a:latin typeface="宋体" panose="02010600030101010101" pitchFamily="2" charset="-122"/>
              </a:rPr>
              <a:t>D</a:t>
            </a:r>
            <a:r>
              <a:rPr lang="zh-CN" altLang="en-US">
                <a:latin typeface="宋体" panose="02010600030101010101" pitchFamily="2" charset="-122"/>
              </a:rPr>
              <a:t>．大地回春处处春光好，</a:t>
            </a:r>
            <a:endParaRPr lang="zh-CN" altLang="en-US">
              <a:latin typeface="宋体" panose="02010600030101010101" pitchFamily="2" charset="-122"/>
            </a:endParaRPr>
          </a:p>
          <a:p>
            <a:pPr indent="266700"/>
            <a:r>
              <a:rPr lang="zh-CN" altLang="en-US">
                <a:latin typeface="宋体" panose="02010600030101010101" pitchFamily="2" charset="-122"/>
              </a:rPr>
              <a:t>   东风报喜家家喜盈门。</a:t>
            </a:r>
            <a:endParaRPr lang="zh-CN" altLang="en-US">
              <a:latin typeface="宋体" panose="02010600030101010101" pitchFamily="2" charset="-122"/>
            </a:endParaRPr>
          </a:p>
        </p:txBody>
      </p:sp>
      <p:sp>
        <p:nvSpPr>
          <p:cNvPr id="74755" name="Rectangle 3"/>
          <p:cNvSpPr/>
          <p:nvPr/>
        </p:nvSpPr>
        <p:spPr>
          <a:xfrm>
            <a:off x="1774825" y="438944"/>
            <a:ext cx="1452880" cy="368300"/>
          </a:xfrm>
          <a:prstGeom prst="rect">
            <a:avLst/>
          </a:prstGeom>
          <a:solidFill>
            <a:schemeClr val="bg1"/>
          </a:solidFill>
          <a:ln w="9525">
            <a:noFill/>
          </a:ln>
        </p:spPr>
        <p:txBody>
          <a:bodyPr wrap="none" anchor="ctr" anchorCtr="0">
            <a:spAutoFit/>
          </a:bodyPr>
          <a:lstStyle/>
          <a:p>
            <a:r>
              <a:rPr lang="en-US" altLang="zh-CN">
                <a:solidFill>
                  <a:srgbClr val="0000FF"/>
                </a:solidFill>
                <a:latin typeface="Arial" panose="020b0604020202020204" pitchFamily="34" charset="0"/>
              </a:rPr>
              <a:t>3</a:t>
            </a:r>
            <a:r>
              <a:rPr lang="zh-CN" altLang="en-US">
                <a:solidFill>
                  <a:srgbClr val="0000FF"/>
                </a:solidFill>
                <a:latin typeface="Arial" panose="020b0604020202020204" pitchFamily="34" charset="0"/>
              </a:rPr>
              <a:t>、修改式。</a:t>
            </a:r>
            <a:endParaRPr lang="zh-CN" altLang="en-US">
              <a:solidFill>
                <a:srgbClr val="0000FF"/>
              </a:solidFill>
              <a:latin typeface="Arial" panose="020b0604020202020204" pitchFamily="34" charset="0"/>
            </a:endParaRPr>
          </a:p>
        </p:txBody>
      </p:sp>
      <p:sp>
        <p:nvSpPr>
          <p:cNvPr id="74756" name="Rectangle 4"/>
          <p:cNvSpPr/>
          <p:nvPr/>
        </p:nvSpPr>
        <p:spPr>
          <a:xfrm>
            <a:off x="4800600" y="5766594"/>
            <a:ext cx="2087563" cy="368300"/>
          </a:xfrm>
          <a:prstGeom prst="rect">
            <a:avLst/>
          </a:prstGeom>
          <a:noFill/>
          <a:ln w="9525">
            <a:noFill/>
          </a:ln>
        </p:spPr>
        <p:txBody>
          <a:bodyPr anchor="ctr" anchorCtr="0">
            <a:spAutoFit/>
          </a:bodyPr>
          <a:lstStyle/>
          <a:p>
            <a:pPr indent="266700"/>
            <a:r>
              <a:rPr lang="zh-CN" altLang="en-US">
                <a:latin typeface="宋体" panose="02010600030101010101" pitchFamily="2" charset="-122"/>
              </a:rPr>
              <a:t>喜事多</a:t>
            </a:r>
            <a:endParaRPr lang="zh-CN" altLang="en-US">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4756"/>
                                        </p:tgtEl>
                                        <p:attrNameLst>
                                          <p:attrName>style.visibility</p:attrName>
                                        </p:attrNameLst>
                                      </p:cBhvr>
                                      <p:to>
                                        <p:strVal val="visible"/>
                                      </p:to>
                                    </p:set>
                                    <p:animEffect transition="in" filter="slide(fromBottom)">
                                      <p:cBhvr>
                                        <p:cTn id="7" dur="500" fill="hold"/>
                                        <p:tgtEl>
                                          <p:spTgt spid="747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6" grpId="0"/>
    </p:bldLst>
  </p:timing>
</p:sld>
</file>

<file path=ppt/slides/slide7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2769" name="Picture 2" descr="6051600_164141755000_2"/>
          <p:cNvPicPr>
            <a:picLocks noChangeAspect="1"/>
          </p:cNvPicPr>
          <p:nvPr/>
        </p:nvPicPr>
        <p:blipFill>
          <a:blip r:embed="rId2">
            <a:lum bright="6000"/>
          </a:blip>
          <a:srcRect l="9271" t="7852" r="9230" b="21924"/>
          <a:stretch>
            <a:fillRect/>
          </a:stretch>
        </p:blipFill>
        <p:spPr>
          <a:xfrm>
            <a:off x="7464425" y="0"/>
            <a:ext cx="3168650" cy="1976438"/>
          </a:xfrm>
          <a:prstGeom prst="rect">
            <a:avLst/>
          </a:prstGeom>
          <a:noFill/>
          <a:ln w="9525">
            <a:noFill/>
          </a:ln>
        </p:spPr>
      </p:pic>
      <p:sp>
        <p:nvSpPr>
          <p:cNvPr id="33795" name="Rectangle 3"/>
          <p:cNvSpPr>
            <a:spLocks noGrp="1" noRot="1"/>
          </p:cNvSpPr>
          <p:nvPr>
            <p:ph idx="1"/>
          </p:nvPr>
        </p:nvSpPr>
        <p:spPr>
          <a:xfrm>
            <a:off x="1524000" y="1125538"/>
            <a:ext cx="8763000" cy="6640512"/>
          </a:xfrm>
        </p:spPr>
        <p:txBody>
          <a:bodyPr wrap="square" lIns="91440" tIns="45720" rIns="91440" bIns="45720" anchor="t" anchorCtr="0"/>
          <a:lstStyle/>
          <a:p>
            <a:pPr eaLnBrk="1" hangingPunct="1">
              <a:buNone/>
            </a:pPr>
            <a:r>
              <a:rPr lang="en-US" altLang="zh-CN" b="1">
                <a:solidFill>
                  <a:srgbClr val="FF3300"/>
                </a:solidFill>
                <a:latin typeface="楷体_GB2312" pitchFamily="1" charset="-122"/>
                <a:ea typeface="楷体_GB2312" pitchFamily="1" charset="-122"/>
              </a:rPr>
              <a:t> </a:t>
            </a:r>
            <a:endParaRPr lang="zh-CN" altLang="en-US" sz="4400" b="1">
              <a:solidFill>
                <a:srgbClr val="FF3300"/>
              </a:solidFill>
              <a:latin typeface="楷体_GB2312" pitchFamily="1" charset="-122"/>
              <a:ea typeface="楷体_GB2312" pitchFamily="1" charset="-122"/>
            </a:endParaRPr>
          </a:p>
          <a:p>
            <a:pPr eaLnBrk="1" hangingPunct="1"/>
            <a:r>
              <a:rPr lang="zh-CN" altLang="en-US" b="1">
                <a:solidFill>
                  <a:srgbClr val="0000FF"/>
                </a:solidFill>
                <a:latin typeface="楷体_GB2312" pitchFamily="1" charset="-122"/>
                <a:ea typeface="楷体_GB2312" pitchFamily="1" charset="-122"/>
              </a:rPr>
              <a:t>Ａ</a:t>
            </a:r>
            <a:r>
              <a:rPr lang="zh-CN" altLang="en-US" b="1">
                <a:latin typeface="楷体_GB2312" pitchFamily="1" charset="-122"/>
                <a:ea typeface="楷体_GB2312" pitchFamily="1" charset="-122"/>
              </a:rPr>
              <a:t>、对比的基本特点是“</a:t>
            </a:r>
            <a:r>
              <a:rPr lang="zh-CN" altLang="en-US" b="1">
                <a:solidFill>
                  <a:srgbClr val="2847E4"/>
                </a:solidFill>
                <a:latin typeface="楷体_GB2312" pitchFamily="1" charset="-122"/>
                <a:ea typeface="楷体_GB2312" pitchFamily="1" charset="-122"/>
              </a:rPr>
              <a:t>对立</a:t>
            </a:r>
            <a:r>
              <a:rPr lang="zh-CN" altLang="en-US" b="1">
                <a:latin typeface="楷体_GB2312" pitchFamily="1" charset="-122"/>
                <a:ea typeface="楷体_GB2312" pitchFamily="1" charset="-122"/>
              </a:rPr>
              <a:t>”，对偶的基本特点是“</a:t>
            </a:r>
            <a:r>
              <a:rPr lang="zh-CN" altLang="en-US" b="1">
                <a:solidFill>
                  <a:srgbClr val="0000FF"/>
                </a:solidFill>
                <a:latin typeface="楷体_GB2312" pitchFamily="1" charset="-122"/>
                <a:ea typeface="楷体_GB2312" pitchFamily="1" charset="-122"/>
              </a:rPr>
              <a:t>对称</a:t>
            </a:r>
            <a:r>
              <a:rPr lang="zh-CN" altLang="en-US" b="1">
                <a:latin typeface="楷体_GB2312" pitchFamily="1" charset="-122"/>
                <a:ea typeface="楷体_GB2312" pitchFamily="1" charset="-122"/>
              </a:rPr>
              <a:t>”。</a:t>
            </a:r>
            <a:endParaRPr lang="zh-CN" altLang="en-US" b="1">
              <a:latin typeface="楷体_GB2312" pitchFamily="1" charset="-122"/>
              <a:ea typeface="楷体_GB2312" pitchFamily="1" charset="-122"/>
            </a:endParaRPr>
          </a:p>
          <a:p>
            <a:pPr eaLnBrk="1" hangingPunct="1"/>
            <a:r>
              <a:rPr lang="zh-CN" altLang="en-US" b="1">
                <a:solidFill>
                  <a:srgbClr val="0000FF"/>
                </a:solidFill>
                <a:latin typeface="楷体_GB2312" pitchFamily="1" charset="-122"/>
                <a:ea typeface="楷体_GB2312" pitchFamily="1" charset="-122"/>
              </a:rPr>
              <a:t>Ｂ</a:t>
            </a:r>
            <a:r>
              <a:rPr lang="zh-CN" altLang="en-US" b="1">
                <a:latin typeface="楷体_GB2312" pitchFamily="1" charset="-122"/>
                <a:ea typeface="楷体_GB2312" pitchFamily="1" charset="-122"/>
              </a:rPr>
              <a:t>、对偶主要是从</a:t>
            </a:r>
            <a:r>
              <a:rPr lang="zh-CN" altLang="en-US" b="1">
                <a:solidFill>
                  <a:srgbClr val="0000FF"/>
                </a:solidFill>
                <a:latin typeface="楷体_GB2312" pitchFamily="1" charset="-122"/>
                <a:ea typeface="楷体_GB2312" pitchFamily="1" charset="-122"/>
              </a:rPr>
              <a:t>结构形式</a:t>
            </a:r>
            <a:r>
              <a:rPr lang="zh-CN" altLang="en-US" b="1">
                <a:latin typeface="楷体_GB2312" pitchFamily="1" charset="-122"/>
                <a:ea typeface="楷体_GB2312" pitchFamily="1" charset="-122"/>
              </a:rPr>
              <a:t>上说的，它要求结构相称，字数相等；对比是从</a:t>
            </a:r>
            <a:r>
              <a:rPr lang="zh-CN" altLang="en-US" b="1">
                <a:solidFill>
                  <a:srgbClr val="0000FF"/>
                </a:solidFill>
                <a:latin typeface="楷体_GB2312" pitchFamily="1" charset="-122"/>
                <a:ea typeface="楷体_GB2312" pitchFamily="1" charset="-122"/>
              </a:rPr>
              <a:t>意义上</a:t>
            </a:r>
            <a:r>
              <a:rPr lang="zh-CN" altLang="en-US" b="1">
                <a:latin typeface="楷体_GB2312" pitchFamily="1" charset="-122"/>
                <a:ea typeface="楷体_GB2312" pitchFamily="1" charset="-122"/>
              </a:rPr>
              <a:t>说的，它要求意义相反或相近，而不管结构形式如何。</a:t>
            </a:r>
            <a:endParaRPr lang="zh-CN" altLang="en-US" b="1">
              <a:latin typeface="楷体_GB2312" pitchFamily="1" charset="-122"/>
              <a:ea typeface="楷体_GB2312" pitchFamily="1" charset="-122"/>
            </a:endParaRPr>
          </a:p>
          <a:p>
            <a:pPr eaLnBrk="1" hangingPunct="1"/>
            <a:r>
              <a:rPr lang="zh-CN" altLang="en-US" b="1">
                <a:solidFill>
                  <a:srgbClr val="0000FF"/>
                </a:solidFill>
                <a:latin typeface="楷体_GB2312" pitchFamily="1" charset="-122"/>
                <a:ea typeface="楷体_GB2312" pitchFamily="1" charset="-122"/>
              </a:rPr>
              <a:t>Ｃ</a:t>
            </a:r>
            <a:r>
              <a:rPr lang="zh-CN" altLang="en-US" b="1">
                <a:latin typeface="楷体_GB2312" pitchFamily="1" charset="-122"/>
                <a:ea typeface="楷体_GB2312" pitchFamily="1" charset="-122"/>
              </a:rPr>
              <a:t>、对偶里的“反对”（如“横眉冷对千夫指，俯首甘为孺子牛”）就意义说是对比，就形式说是对偶，这是修辞手法的</a:t>
            </a:r>
            <a:r>
              <a:rPr lang="zh-CN" altLang="en-US" b="1">
                <a:solidFill>
                  <a:srgbClr val="0000FF"/>
                </a:solidFill>
                <a:latin typeface="楷体_GB2312" pitchFamily="1" charset="-122"/>
                <a:ea typeface="楷体_GB2312" pitchFamily="1" charset="-122"/>
              </a:rPr>
              <a:t>兼类</a:t>
            </a:r>
            <a:r>
              <a:rPr lang="zh-CN" altLang="en-US" b="1">
                <a:latin typeface="楷体_GB2312" pitchFamily="1" charset="-122"/>
                <a:ea typeface="楷体_GB2312" pitchFamily="1" charset="-122"/>
              </a:rPr>
              <a:t>现象。 </a:t>
            </a:r>
            <a:endParaRPr lang="zh-CN" altLang="en-US" b="1">
              <a:latin typeface="楷体_GB2312" pitchFamily="1" charset="-122"/>
              <a:ea typeface="楷体_GB2312" pitchFamily="1" charset="-122"/>
            </a:endParaRPr>
          </a:p>
          <a:p>
            <a:pPr eaLnBrk="1" hangingPunct="1"/>
            <a:endParaRPr lang="zh-CN" altLang="en-US" b="1">
              <a:latin typeface="楷体_GB2312" pitchFamily="1" charset="-122"/>
              <a:ea typeface="楷体_GB2312" pitchFamily="1" charset="-122"/>
            </a:endParaRPr>
          </a:p>
        </p:txBody>
      </p:sp>
      <p:sp>
        <p:nvSpPr>
          <p:cNvPr id="32771" name="Rectangle 5"/>
          <p:cNvSpPr>
            <a:spLocks noGrp="1"/>
          </p:cNvSpPr>
          <p:nvPr>
            <p:ph type="title"/>
          </p:nvPr>
        </p:nvSpPr>
        <p:spPr>
          <a:xfrm>
            <a:off x="2157413" y="404971"/>
            <a:ext cx="5572125" cy="829945"/>
          </a:xfrm>
        </p:spPr>
        <p:txBody>
          <a:bodyPr wrap="none" lIns="91440" tIns="45720" rIns="91440" bIns="45720" anchor="ctr" anchorCtr="0">
            <a:spAutoFit/>
          </a:bodyPr>
          <a:lstStyle/>
          <a:p>
            <a:pPr eaLnBrk="1" hangingPunct="1"/>
            <a:r>
              <a:rPr lang="zh-CN" altLang="en-US" sz="4800" b="1" i="1">
                <a:ea typeface="隶书" pitchFamily="49" charset="-122"/>
              </a:rPr>
              <a:t>对偶</a:t>
            </a:r>
            <a:r>
              <a:rPr lang="zh-CN" altLang="zh-CN" sz="4800" b="1" i="1">
                <a:ea typeface="隶书" pitchFamily="49" charset="-122"/>
              </a:rPr>
              <a:t>与</a:t>
            </a:r>
            <a:r>
              <a:rPr lang="zh-CN" altLang="en-US" sz="4800" b="1" i="1">
                <a:ea typeface="隶书" pitchFamily="49" charset="-122"/>
              </a:rPr>
              <a:t>对比</a:t>
            </a:r>
            <a:r>
              <a:rPr lang="zh-CN" altLang="zh-CN" sz="4800" b="1" i="1">
                <a:ea typeface="隶书" pitchFamily="49" charset="-122"/>
              </a:rPr>
              <a:t>的区别</a:t>
            </a:r>
            <a:r>
              <a:rPr lang="en-US" altLang="zh-CN" sz="4800" b="1" i="1">
                <a:ea typeface="隶书" pitchFamily="49" charset="-122"/>
              </a:rPr>
              <a:t> </a:t>
            </a:r>
            <a:endParaRPr lang="zh-CN" altLang="zh-CN" sz="4800" b="1" i="1">
              <a:ea typeface="隶书"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3795">
                                            <p:txEl>
                                              <p:pRg st="1" end="1"/>
                                            </p:txEl>
                                          </p:spTgt>
                                        </p:tgtEl>
                                        <p:attrNameLst>
                                          <p:attrName>style.visibility</p:attrName>
                                        </p:attrNameLst>
                                      </p:cBhvr>
                                      <p:to>
                                        <p:strVal val="visible"/>
                                      </p:to>
                                    </p:set>
                                    <p:anim calcmode="lin" valueType="num">
                                      <p:cBhvr additive="base">
                                        <p:cTn id="7" dur="500" fill="hold"/>
                                        <p:tgtEl>
                                          <p:spTgt spid="3379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379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3795">
                                            <p:txEl>
                                              <p:pRg st="2" end="2"/>
                                            </p:txEl>
                                          </p:spTgt>
                                        </p:tgtEl>
                                        <p:attrNameLst>
                                          <p:attrName>style.visibility</p:attrName>
                                        </p:attrNameLst>
                                      </p:cBhvr>
                                      <p:to>
                                        <p:strVal val="visible"/>
                                      </p:to>
                                    </p:set>
                                    <p:anim calcmode="lin" valueType="num">
                                      <p:cBhvr additive="base">
                                        <p:cTn id="13" dur="500" fill="hold"/>
                                        <p:tgtEl>
                                          <p:spTgt spid="3379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379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10" presetClass="entr" presetSubtype="0" fill="hold" nodeType="clickEffect">
                                  <p:stCondLst>
                                    <p:cond delay="0"/>
                                  </p:stCondLst>
                                  <p:childTnLst>
                                    <p:set>
                                      <p:cBhvr>
                                        <p:cTn id="18" dur="1" fill="hold">
                                          <p:stCondLst>
                                            <p:cond delay="0"/>
                                          </p:stCondLst>
                                        </p:cTn>
                                        <p:tgtEl>
                                          <p:spTgt spid="33795">
                                            <p:txEl>
                                              <p:pRg st="3" end="3"/>
                                            </p:txEl>
                                          </p:spTgt>
                                        </p:tgtEl>
                                        <p:attrNameLst>
                                          <p:attrName>style.visibility</p:attrName>
                                        </p:attrNameLst>
                                      </p:cBhvr>
                                      <p:to>
                                        <p:strVal val="visible"/>
                                      </p:to>
                                    </p:set>
                                    <p:animEffect transition="in" filter="fade">
                                      <p:cBhvr>
                                        <p:cTn id="19" dur="500"/>
                                        <p:tgtEl>
                                          <p:spTgt spid="3379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3793" name="Picture 2" descr="PAsucaiw-guohua-pa093000"/>
          <p:cNvPicPr>
            <a:picLocks noChangeAspect="1"/>
          </p:cNvPicPr>
          <p:nvPr/>
        </p:nvPicPr>
        <p:blipFill>
          <a:blip r:embed="rId2"/>
          <a:srcRect l="45674" b="23108"/>
          <a:stretch>
            <a:fillRect/>
          </a:stretch>
        </p:blipFill>
        <p:spPr>
          <a:xfrm>
            <a:off x="8636000" y="0"/>
            <a:ext cx="2032000" cy="2060575"/>
          </a:xfrm>
          <a:prstGeom prst="rect">
            <a:avLst/>
          </a:prstGeom>
          <a:noFill/>
          <a:ln w="9525">
            <a:noFill/>
          </a:ln>
        </p:spPr>
      </p:pic>
      <p:pic>
        <p:nvPicPr>
          <p:cNvPr id="33794" name="Picture 3" descr="PAsucaiw-guohua-pa093000"/>
          <p:cNvPicPr>
            <a:picLocks noChangeAspect="1"/>
          </p:cNvPicPr>
          <p:nvPr/>
        </p:nvPicPr>
        <p:blipFill>
          <a:blip r:embed="rId3"/>
          <a:srcRect t="47690" r="56506" b="4286"/>
          <a:stretch>
            <a:fillRect/>
          </a:stretch>
        </p:blipFill>
        <p:spPr>
          <a:xfrm>
            <a:off x="1524000" y="5122863"/>
            <a:ext cx="2195513" cy="1735137"/>
          </a:xfrm>
          <a:prstGeom prst="rect">
            <a:avLst/>
          </a:prstGeom>
          <a:noFill/>
          <a:ln w="9525">
            <a:noFill/>
          </a:ln>
        </p:spPr>
      </p:pic>
      <p:sp>
        <p:nvSpPr>
          <p:cNvPr id="34820" name="Rectangle 4"/>
          <p:cNvSpPr>
            <a:spLocks noRot="1"/>
          </p:cNvSpPr>
          <p:nvPr/>
        </p:nvSpPr>
        <p:spPr>
          <a:xfrm>
            <a:off x="1847850" y="1629887"/>
            <a:ext cx="8569325" cy="3044190"/>
          </a:xfrm>
          <a:prstGeom prst="rect">
            <a:avLst/>
          </a:prstGeom>
          <a:noFill/>
          <a:ln w="9525">
            <a:noFill/>
          </a:ln>
        </p:spPr>
        <p:txBody>
          <a:bodyPr anchor="ctr" anchorCtr="0">
            <a:spAutoFit/>
          </a:bodyPr>
          <a:lstStyle/>
          <a:p>
            <a:pPr indent="266700">
              <a:lnSpc>
                <a:spcPct val="120000"/>
              </a:lnSpc>
            </a:pPr>
            <a:r>
              <a:rPr lang="zh-CN" altLang="zh-CN" sz="3200" b="1">
                <a:solidFill>
                  <a:srgbClr val="0000FF"/>
                </a:solidFill>
                <a:latin typeface="楷体_GB2312" pitchFamily="1" charset="-122"/>
                <a:ea typeface="楷体_GB2312" pitchFamily="1" charset="-122"/>
              </a:rPr>
              <a:t>1、概念：</a:t>
            </a:r>
            <a:endParaRPr lang="zh-CN" altLang="zh-CN" sz="3200" b="1">
              <a:solidFill>
                <a:srgbClr val="0000FF"/>
              </a:solidFill>
              <a:latin typeface="楷体_GB2312" pitchFamily="1" charset="-122"/>
              <a:ea typeface="楷体_GB2312" pitchFamily="1" charset="-122"/>
            </a:endParaRPr>
          </a:p>
          <a:p>
            <a:pPr indent="266700">
              <a:lnSpc>
                <a:spcPct val="120000"/>
              </a:lnSpc>
            </a:pPr>
            <a:r>
              <a:rPr lang="zh-CN" altLang="zh-CN" sz="3200" b="1">
                <a:solidFill>
                  <a:srgbClr val="0000FF"/>
                </a:solidFill>
                <a:latin typeface="楷体_GB2312" pitchFamily="1" charset="-122"/>
                <a:ea typeface="楷体_GB2312" pitchFamily="1" charset="-122"/>
              </a:rPr>
              <a:t>    </a:t>
            </a:r>
            <a:r>
              <a:rPr lang="zh-CN" altLang="zh-CN" sz="3200" b="1">
                <a:latin typeface="楷体_GB2312" pitchFamily="1" charset="-122"/>
                <a:ea typeface="楷体_GB2312" pitchFamily="1" charset="-122"/>
              </a:rPr>
              <a:t>排比是由</a:t>
            </a:r>
            <a:r>
              <a:rPr lang="zh-CN" altLang="zh-CN" sz="3200" b="1">
                <a:solidFill>
                  <a:srgbClr val="FF0000"/>
                </a:solidFill>
                <a:latin typeface="楷体_GB2312" pitchFamily="1" charset="-122"/>
                <a:ea typeface="楷体_GB2312" pitchFamily="1" charset="-122"/>
              </a:rPr>
              <a:t>三个或三个以上</a:t>
            </a:r>
            <a:r>
              <a:rPr lang="zh-CN" altLang="zh-CN" sz="3200" b="1">
                <a:latin typeface="楷体_GB2312" pitchFamily="1" charset="-122"/>
                <a:ea typeface="楷体_GB2312" pitchFamily="1" charset="-122"/>
              </a:rPr>
              <a:t>结构相同或相似、内容相关、语气一致的短语或句子排列在一起，用来</a:t>
            </a:r>
            <a:r>
              <a:rPr lang="zh-CN" altLang="zh-CN" sz="3200" b="1">
                <a:solidFill>
                  <a:srgbClr val="FF0000"/>
                </a:solidFill>
                <a:latin typeface="楷体_GB2312" pitchFamily="1" charset="-122"/>
                <a:ea typeface="楷体_GB2312" pitchFamily="1" charset="-122"/>
              </a:rPr>
              <a:t>加强语势强调内容，加重感情</a:t>
            </a:r>
            <a:r>
              <a:rPr lang="zh-CN" altLang="zh-CN" sz="3200" b="1">
                <a:latin typeface="楷体_GB2312" pitchFamily="1" charset="-122"/>
                <a:ea typeface="楷体_GB2312" pitchFamily="1" charset="-122"/>
              </a:rPr>
              <a:t>的修辞方式。</a:t>
            </a:r>
            <a:endParaRPr lang="zh-CN" altLang="zh-CN" sz="3200" b="1">
              <a:latin typeface="楷体_GB2312" pitchFamily="1" charset="-122"/>
              <a:ea typeface="楷体_GB2312" pitchFamily="1" charset="-122"/>
            </a:endParaRPr>
          </a:p>
        </p:txBody>
      </p:sp>
      <p:sp>
        <p:nvSpPr>
          <p:cNvPr id="34821" name="Rectangle 5"/>
          <p:cNvSpPr>
            <a:spLocks noGrp="1" noRot="1"/>
          </p:cNvSpPr>
          <p:nvPr/>
        </p:nvSpPr>
        <p:spPr>
          <a:xfrm>
            <a:off x="2892425" y="404813"/>
            <a:ext cx="5472113" cy="719137"/>
          </a:xfrm>
          <a:prstGeom prst="rect">
            <a:avLst/>
          </a:prstGeom>
          <a:noFill/>
          <a:ln w="9525">
            <a:noFill/>
          </a:ln>
        </p:spPr>
        <p:txBody>
          <a:bodyPr anchor="ctr" anchorCtr="0"/>
          <a:lstStyle/>
          <a:p>
            <a:pPr algn="ctr"/>
            <a:r>
              <a:rPr lang="zh-CN" altLang="zh-CN" sz="4000" b="1">
                <a:solidFill>
                  <a:srgbClr val="800000"/>
                </a:solidFill>
                <a:latin typeface="Arial" panose="020b0604020202020204" pitchFamily="34" charset="0"/>
                <a:ea typeface="楷体_GB2312" pitchFamily="1" charset="-122"/>
              </a:rPr>
              <a:t>五、排比</a:t>
            </a:r>
            <a:endParaRPr lang="zh-CN" altLang="zh-CN" sz="4000" b="1">
              <a:solidFill>
                <a:srgbClr val="800000"/>
              </a:solidFill>
              <a:latin typeface="Arial" panose="020b0604020202020204" pitchFamily="34" charset="0"/>
              <a:ea typeface="楷体_GB2312"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4821"/>
                                        </p:tgtEl>
                                        <p:attrNameLst>
                                          <p:attrName>style.visibility</p:attrName>
                                        </p:attrNameLst>
                                      </p:cBhvr>
                                      <p:to>
                                        <p:strVal val="visible"/>
                                      </p:to>
                                    </p:set>
                                    <p:animEffect transition="in" filter="blinds(horizontal)">
                                      <p:cBhvr>
                                        <p:cTn id="7" dur="500" fill="hold"/>
                                        <p:tgtEl>
                                          <p:spTgt spid="3482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34820">
                                            <p:txEl>
                                              <p:pRg st="0" end="0"/>
                                            </p:txEl>
                                          </p:spTgt>
                                        </p:tgtEl>
                                        <p:attrNameLst>
                                          <p:attrName>style.visibility</p:attrName>
                                        </p:attrNameLst>
                                      </p:cBhvr>
                                      <p:to>
                                        <p:strVal val="visible"/>
                                      </p:to>
                                    </p:set>
                                    <p:anim calcmode="lin" valueType="num">
                                      <p:cBhvr additive="base">
                                        <p:cTn id="12" dur="500" fill="hold"/>
                                        <p:tgtEl>
                                          <p:spTgt spid="34820">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4820">
                                            <p:txEl>
                                              <p:pRg st="0" end="0"/>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34820">
                                            <p:txEl>
                                              <p:pRg st="1" end="1"/>
                                            </p:txEl>
                                          </p:spTgt>
                                        </p:tgtEl>
                                        <p:attrNameLst>
                                          <p:attrName>style.visibility</p:attrName>
                                        </p:attrNameLst>
                                      </p:cBhvr>
                                      <p:to>
                                        <p:strVal val="visible"/>
                                      </p:to>
                                    </p:set>
                                    <p:anim calcmode="lin" valueType="num">
                                      <p:cBhvr additive="base">
                                        <p:cTn id="16" dur="500" fill="hold"/>
                                        <p:tgtEl>
                                          <p:spTgt spid="34820">
                                            <p:txEl>
                                              <p:pRg st="1" end="1"/>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3482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1" grpId="0"/>
    </p:bldLst>
  </p:timing>
</p:sld>
</file>

<file path=ppt/slides/slide7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4817" name="Picture 2" descr="sy_20091108093333815053"/>
          <p:cNvPicPr>
            <a:picLocks noChangeAspect="1"/>
          </p:cNvPicPr>
          <p:nvPr/>
        </p:nvPicPr>
        <p:blipFill>
          <a:blip r:embed="rId2">
            <a:lum bright="6000"/>
          </a:blip>
          <a:srcRect b="6506"/>
          <a:stretch>
            <a:fillRect/>
          </a:stretch>
        </p:blipFill>
        <p:spPr>
          <a:xfrm>
            <a:off x="1524000" y="4849813"/>
            <a:ext cx="2871788" cy="2008187"/>
          </a:xfrm>
          <a:prstGeom prst="rect">
            <a:avLst/>
          </a:prstGeom>
          <a:noFill/>
          <a:ln w="9525">
            <a:noFill/>
          </a:ln>
        </p:spPr>
      </p:pic>
      <p:sp>
        <p:nvSpPr>
          <p:cNvPr id="34818" name="内容占位符 1"/>
          <p:cNvSpPr>
            <a:spLocks noGrp="1"/>
          </p:cNvSpPr>
          <p:nvPr>
            <p:ph idx="1"/>
          </p:nvPr>
        </p:nvSpPr>
        <p:spPr/>
        <p:txBody>
          <a:bodyPr wrap="square" lIns="91440" tIns="45720" rIns="91440" bIns="45720" anchor="t" anchorCtr="0"/>
          <a:lstStyle/>
          <a:p>
            <a:endParaRPr lang="zh-CN"/>
          </a:p>
        </p:txBody>
      </p:sp>
      <p:sp>
        <p:nvSpPr>
          <p:cNvPr id="35844" name="Rectangle 2"/>
          <p:cNvSpPr/>
          <p:nvPr/>
        </p:nvSpPr>
        <p:spPr>
          <a:xfrm>
            <a:off x="1847850" y="476250"/>
            <a:ext cx="8426450" cy="5761038"/>
          </a:xfrm>
          <a:prstGeom prst="rect">
            <a:avLst/>
          </a:prstGeom>
          <a:solidFill>
            <a:srgbClr val="CCFFFF"/>
          </a:solidFill>
          <a:ln w="9525">
            <a:noFill/>
          </a:ln>
        </p:spPr>
        <p:txBody>
          <a:bodyPr anchor="t" anchorCtr="0"/>
          <a:lstStyle/>
          <a:p>
            <a:pPr marL="342900" indent="-342900" eaLnBrk="0" hangingPunct="0">
              <a:spcBef>
                <a:spcPct val="20000"/>
              </a:spcBef>
              <a:buClrTx/>
              <a:buFont typeface="Wingdings" panose="05000000000000000000" pitchFamily="2" charset="2"/>
              <a:buChar char="v"/>
            </a:pPr>
            <a:r>
              <a:rPr lang="zh-CN" altLang="zh-CN" sz="3200" b="1">
                <a:latin typeface="宋体" panose="02010600030101010101" pitchFamily="2" charset="-122"/>
                <a:ea typeface="宋体" panose="02010600030101010101" pitchFamily="2" charset="-122"/>
              </a:rPr>
              <a:t>(2)排比的种类</a:t>
            </a:r>
            <a:endParaRPr lang="zh-CN" altLang="zh-CN" sz="3200" b="1">
              <a:latin typeface="宋体" panose="02010600030101010101" pitchFamily="2" charset="-122"/>
              <a:ea typeface="宋体" panose="02010600030101010101" pitchFamily="2" charset="-122"/>
            </a:endParaRPr>
          </a:p>
          <a:p>
            <a:pPr marL="342900" indent="-342900" eaLnBrk="0" hangingPunct="0">
              <a:spcBef>
                <a:spcPct val="20000"/>
              </a:spcBef>
              <a:buClrTx/>
              <a:buFont typeface="Wingdings" panose="05000000000000000000" pitchFamily="2" charset="2"/>
              <a:buChar char="v"/>
            </a:pPr>
            <a:r>
              <a:rPr lang="zh-CN" altLang="zh-CN" sz="2800" b="1">
                <a:latin typeface="宋体" panose="02010600030101010101" pitchFamily="2" charset="-122"/>
                <a:ea typeface="宋体" panose="02010600030101010101" pitchFamily="2" charset="-122"/>
              </a:rPr>
              <a:t>①成分排比。即一个句子中的一些成分组成排比。</a:t>
            </a:r>
            <a:r>
              <a:rPr lang="zh-CN" altLang="zh-CN" sz="3200" b="1">
                <a:solidFill>
                  <a:srgbClr val="FF0000"/>
                </a:solidFill>
                <a:latin typeface="仿宋" panose="02010609060101010101" charset="-122"/>
                <a:ea typeface="仿宋" panose="02010609060101010101" charset="-122"/>
              </a:rPr>
              <a:t>例如：</a:t>
            </a:r>
            <a:r>
              <a:rPr lang="zh-CN" altLang="zh-CN" sz="3200" b="1">
                <a:solidFill>
                  <a:srgbClr val="0000CC"/>
                </a:solidFill>
                <a:latin typeface="仿宋" panose="02010609060101010101" charset="-122"/>
                <a:ea typeface="仿宋" panose="02010609060101010101" charset="-122"/>
              </a:rPr>
              <a:t>延安的歌声……它是</a:t>
            </a:r>
            <a:r>
              <a:rPr lang="zh-CN" altLang="zh-CN" sz="3200" b="1" u="sng">
                <a:solidFill>
                  <a:srgbClr val="0000CC"/>
                </a:solidFill>
                <a:latin typeface="仿宋" panose="02010609060101010101" charset="-122"/>
                <a:ea typeface="仿宋" panose="02010609060101010101" charset="-122"/>
              </a:rPr>
              <a:t>黑夜的火把，雪天的煤炭，大旱的甘霖。</a:t>
            </a:r>
            <a:endParaRPr lang="zh-CN" altLang="zh-CN" sz="3200" b="1" u="sng">
              <a:solidFill>
                <a:srgbClr val="0000CC"/>
              </a:solidFill>
              <a:latin typeface="仿宋" panose="02010609060101010101" charset="-122"/>
              <a:ea typeface="仿宋" panose="02010609060101010101" charset="-122"/>
            </a:endParaRPr>
          </a:p>
          <a:p>
            <a:pPr marL="342900" indent="-342900" eaLnBrk="0" hangingPunct="0">
              <a:spcBef>
                <a:spcPct val="20000"/>
              </a:spcBef>
              <a:buClrTx/>
              <a:buFont typeface="Wingdings" panose="05000000000000000000" pitchFamily="2" charset="2"/>
              <a:buChar char="v"/>
            </a:pPr>
            <a:r>
              <a:rPr lang="zh-CN" altLang="zh-CN" sz="2800" b="1">
                <a:latin typeface="宋体" panose="02010600030101010101" pitchFamily="2" charset="-122"/>
                <a:ea typeface="宋体" panose="02010600030101010101" pitchFamily="2" charset="-122"/>
              </a:rPr>
              <a:t>②分句排比。即一个复句的各个分句构成排比。</a:t>
            </a:r>
            <a:endParaRPr lang="zh-CN" altLang="zh-CN" sz="2800" b="1">
              <a:latin typeface="宋体" panose="02010600030101010101" pitchFamily="2" charset="-122"/>
              <a:ea typeface="宋体" panose="02010600030101010101" pitchFamily="2" charset="-122"/>
            </a:endParaRPr>
          </a:p>
          <a:p>
            <a:pPr marL="342900" indent="-342900" eaLnBrk="0" hangingPunct="0">
              <a:spcBef>
                <a:spcPct val="20000"/>
              </a:spcBef>
              <a:buClrTx/>
              <a:buFont typeface="Wingdings" panose="05000000000000000000" pitchFamily="2" charset="2"/>
              <a:buChar char="v"/>
            </a:pPr>
            <a:r>
              <a:rPr lang="zh-CN" altLang="zh-CN" sz="3200" b="1">
                <a:solidFill>
                  <a:srgbClr val="FF0000"/>
                </a:solidFill>
                <a:latin typeface="宋体" panose="02010600030101010101" pitchFamily="2" charset="-122"/>
                <a:ea typeface="仿宋" panose="02010609060101010101" charset="-122"/>
              </a:rPr>
              <a:t>例如：</a:t>
            </a:r>
            <a:r>
              <a:rPr lang="zh-CN" altLang="zh-CN" sz="3200" b="1">
                <a:solidFill>
                  <a:srgbClr val="0000CC"/>
                </a:solidFill>
                <a:latin typeface="宋体" panose="02010600030101010101" pitchFamily="2" charset="-122"/>
                <a:ea typeface="仿宋" panose="02010609060101010101" charset="-122"/>
              </a:rPr>
              <a:t>他们的品质</a:t>
            </a:r>
            <a:r>
              <a:rPr lang="zh-CN" altLang="zh-CN" sz="3200" b="1" u="sng">
                <a:solidFill>
                  <a:srgbClr val="FF0000"/>
                </a:solidFill>
                <a:latin typeface="宋体" panose="02010600030101010101" pitchFamily="2" charset="-122"/>
                <a:ea typeface="仿宋" panose="02010609060101010101" charset="-122"/>
              </a:rPr>
              <a:t>是那样的</a:t>
            </a:r>
            <a:r>
              <a:rPr lang="zh-CN" altLang="zh-CN" sz="3200" b="1">
                <a:solidFill>
                  <a:srgbClr val="0000CC"/>
                </a:solidFill>
                <a:latin typeface="宋体" panose="02010600030101010101" pitchFamily="2" charset="-122"/>
                <a:ea typeface="仿宋" panose="02010609060101010101" charset="-122"/>
              </a:rPr>
              <a:t>纯洁和高尚，他们的意志</a:t>
            </a:r>
            <a:r>
              <a:rPr lang="zh-CN" altLang="zh-CN" sz="3200" b="1" u="sng">
                <a:solidFill>
                  <a:srgbClr val="FF0000"/>
                </a:solidFill>
                <a:latin typeface="宋体" panose="02010600030101010101" pitchFamily="2" charset="-122"/>
                <a:ea typeface="仿宋" panose="02010609060101010101" charset="-122"/>
              </a:rPr>
              <a:t>是那样的</a:t>
            </a:r>
            <a:r>
              <a:rPr lang="zh-CN" altLang="zh-CN" sz="3200" b="1">
                <a:solidFill>
                  <a:srgbClr val="0000CC"/>
                </a:solidFill>
                <a:latin typeface="宋体" panose="02010600030101010101" pitchFamily="2" charset="-122"/>
                <a:ea typeface="仿宋" panose="02010609060101010101" charset="-122"/>
              </a:rPr>
              <a:t>坚韧和刚强，他们的气质</a:t>
            </a:r>
            <a:r>
              <a:rPr lang="zh-CN" altLang="zh-CN" sz="3200" b="1" u="sng">
                <a:solidFill>
                  <a:srgbClr val="FF0000"/>
                </a:solidFill>
                <a:latin typeface="宋体" panose="02010600030101010101" pitchFamily="2" charset="-122"/>
                <a:ea typeface="仿宋" panose="02010609060101010101" charset="-122"/>
              </a:rPr>
              <a:t>是那样的</a:t>
            </a:r>
            <a:r>
              <a:rPr lang="zh-CN" altLang="zh-CN" sz="3200" b="1">
                <a:solidFill>
                  <a:srgbClr val="0000CC"/>
                </a:solidFill>
                <a:latin typeface="宋体" panose="02010600030101010101" pitchFamily="2" charset="-122"/>
                <a:ea typeface="仿宋" panose="02010609060101010101" charset="-122"/>
              </a:rPr>
              <a:t>美丽和宽广。</a:t>
            </a:r>
            <a:endParaRPr lang="zh-CN" altLang="zh-CN" sz="3200" b="1">
              <a:solidFill>
                <a:srgbClr val="0000CC"/>
              </a:solidFill>
              <a:latin typeface="宋体" panose="02010600030101010101" pitchFamily="2" charset="-122"/>
              <a:ea typeface="仿宋" panose="02010609060101010101" charset="-122"/>
            </a:endParaRPr>
          </a:p>
          <a:p>
            <a:pPr marL="342900" indent="-342900" eaLnBrk="0" hangingPunct="0">
              <a:spcBef>
                <a:spcPct val="20000"/>
              </a:spcBef>
              <a:buClrTx/>
              <a:buFont typeface="Wingdings" panose="05000000000000000000" pitchFamily="2" charset="2"/>
              <a:buChar char="v"/>
            </a:pPr>
            <a:r>
              <a:rPr lang="zh-CN" altLang="zh-CN" sz="2800" b="1">
                <a:latin typeface="宋体" panose="02010600030101010101" pitchFamily="2" charset="-122"/>
                <a:ea typeface="宋体" panose="02010600030101010101" pitchFamily="2" charset="-122"/>
              </a:rPr>
              <a:t>③单句排比。</a:t>
            </a:r>
            <a:r>
              <a:rPr lang="zh-CN" altLang="zh-CN" sz="3200" b="1">
                <a:solidFill>
                  <a:srgbClr val="FF0000"/>
                </a:solidFill>
                <a:latin typeface="宋体" panose="02010600030101010101" pitchFamily="2" charset="-122"/>
                <a:ea typeface="仿宋" panose="02010609060101010101" charset="-122"/>
              </a:rPr>
              <a:t>例如：</a:t>
            </a:r>
            <a:r>
              <a:rPr lang="zh-CN" altLang="zh-CN" sz="3200" b="1">
                <a:solidFill>
                  <a:srgbClr val="0000CC"/>
                </a:solidFill>
                <a:latin typeface="宋体" panose="02010600030101010101" pitchFamily="2" charset="-122"/>
                <a:ea typeface="仿宋" panose="02010609060101010101" charset="-122"/>
              </a:rPr>
              <a:t>八路军</a:t>
            </a:r>
            <a:r>
              <a:rPr lang="zh-CN" altLang="zh-CN" sz="3200" b="1">
                <a:solidFill>
                  <a:srgbClr val="FF0000"/>
                </a:solidFill>
                <a:latin typeface="宋体" panose="02010600030101010101" pitchFamily="2" charset="-122"/>
                <a:ea typeface="仿宋" panose="02010609060101010101" charset="-122"/>
              </a:rPr>
              <a:t>穿草鞋</a:t>
            </a:r>
            <a:r>
              <a:rPr lang="zh-CN" altLang="zh-CN" sz="3200" b="1">
                <a:solidFill>
                  <a:srgbClr val="0000CC"/>
                </a:solidFill>
                <a:latin typeface="宋体" panose="02010600030101010101" pitchFamily="2" charset="-122"/>
                <a:ea typeface="仿宋" panose="02010609060101010101" charset="-122"/>
              </a:rPr>
              <a:t>，把日本鬼子赶下海。解放军</a:t>
            </a:r>
            <a:r>
              <a:rPr lang="zh-CN" altLang="zh-CN" sz="3200" b="1">
                <a:solidFill>
                  <a:srgbClr val="FF0000"/>
                </a:solidFill>
                <a:latin typeface="宋体" panose="02010600030101010101" pitchFamily="2" charset="-122"/>
                <a:ea typeface="仿宋" panose="02010609060101010101" charset="-122"/>
              </a:rPr>
              <a:t>穿草鞋</a:t>
            </a:r>
            <a:r>
              <a:rPr lang="zh-CN" altLang="zh-CN" sz="3200" b="1">
                <a:solidFill>
                  <a:srgbClr val="0000CC"/>
                </a:solidFill>
                <a:latin typeface="宋体" panose="02010600030101010101" pitchFamily="2" charset="-122"/>
                <a:ea typeface="仿宋" panose="02010609060101010101" charset="-122"/>
              </a:rPr>
              <a:t>，把蒋家王朝踢下台。如今八连</a:t>
            </a:r>
            <a:r>
              <a:rPr lang="zh-CN" altLang="zh-CN" sz="3200" b="1">
                <a:solidFill>
                  <a:srgbClr val="FF0000"/>
                </a:solidFill>
                <a:latin typeface="宋体" panose="02010600030101010101" pitchFamily="2" charset="-122"/>
                <a:ea typeface="仿宋" panose="02010609060101010101" charset="-122"/>
              </a:rPr>
              <a:t>穿草鞋</a:t>
            </a:r>
            <a:r>
              <a:rPr lang="zh-CN" altLang="zh-CN" sz="3200" b="1">
                <a:solidFill>
                  <a:srgbClr val="0000CC"/>
                </a:solidFill>
                <a:latin typeface="宋体" panose="02010600030101010101" pitchFamily="2" charset="-122"/>
                <a:ea typeface="仿宋" panose="02010609060101010101" charset="-122"/>
              </a:rPr>
              <a:t>，把香风毒雾脚下踩。</a:t>
            </a:r>
            <a:endParaRPr lang="zh-CN" altLang="zh-CN" sz="3200" b="1">
              <a:solidFill>
                <a:srgbClr val="0000CC"/>
              </a:solidFill>
              <a:latin typeface="宋体" panose="02010600030101010101" pitchFamily="2" charset="-122"/>
              <a:ea typeface="仿宋"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5844">
                                            <p:txEl>
                                              <p:pRg st="1" end="1"/>
                                            </p:txEl>
                                          </p:spTgt>
                                        </p:tgtEl>
                                        <p:attrNameLst>
                                          <p:attrName>style.visibility</p:attrName>
                                        </p:attrNameLst>
                                      </p:cBhvr>
                                      <p:to>
                                        <p:strVal val="visible"/>
                                      </p:to>
                                    </p:set>
                                    <p:anim calcmode="lin" valueType="num">
                                      <p:cBhvr additive="base">
                                        <p:cTn id="7" dur="500" fill="hold"/>
                                        <p:tgtEl>
                                          <p:spTgt spid="3584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584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5844">
                                            <p:txEl>
                                              <p:pRg st="2" end="2"/>
                                            </p:txEl>
                                          </p:spTgt>
                                        </p:tgtEl>
                                        <p:attrNameLst>
                                          <p:attrName>style.visibility</p:attrName>
                                        </p:attrNameLst>
                                      </p:cBhvr>
                                      <p:to>
                                        <p:strVal val="visible"/>
                                      </p:to>
                                    </p:set>
                                    <p:anim calcmode="lin" valueType="num">
                                      <p:cBhvr additive="base">
                                        <p:cTn id="13" dur="500" fill="hold"/>
                                        <p:tgtEl>
                                          <p:spTgt spid="3584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5844">
                                            <p:txEl>
                                              <p:pRg st="2" end="2"/>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5844">
                                            <p:txEl>
                                              <p:pRg st="3" end="3"/>
                                            </p:txEl>
                                          </p:spTgt>
                                        </p:tgtEl>
                                        <p:attrNameLst>
                                          <p:attrName>style.visibility</p:attrName>
                                        </p:attrNameLst>
                                      </p:cBhvr>
                                      <p:to>
                                        <p:strVal val="visible"/>
                                      </p:to>
                                    </p:set>
                                    <p:anim calcmode="lin" valueType="num">
                                      <p:cBhvr additive="base">
                                        <p:cTn id="17" dur="500" fill="hold"/>
                                        <p:tgtEl>
                                          <p:spTgt spid="35844">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584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nodeType="clickEffect">
                                  <p:stCondLst>
                                    <p:cond delay="0"/>
                                  </p:stCondLst>
                                  <p:childTnLst>
                                    <p:set>
                                      <p:cBhvr>
                                        <p:cTn id="22" dur="1" fill="hold">
                                          <p:stCondLst>
                                            <p:cond delay="0"/>
                                          </p:stCondLst>
                                        </p:cTn>
                                        <p:tgtEl>
                                          <p:spTgt spid="35844">
                                            <p:txEl>
                                              <p:pRg st="4" end="4"/>
                                            </p:txEl>
                                          </p:spTgt>
                                        </p:tgtEl>
                                        <p:attrNameLst>
                                          <p:attrName>style.visibility</p:attrName>
                                        </p:attrNameLst>
                                      </p:cBhvr>
                                      <p:to>
                                        <p:strVal val="visible"/>
                                      </p:to>
                                    </p:set>
                                    <p:anim calcmode="lin" valueType="num">
                                      <p:cBhvr additive="base">
                                        <p:cTn id="23" dur="500" fill="hold"/>
                                        <p:tgtEl>
                                          <p:spTgt spid="35844">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584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5841" name="Rectangle 2"/>
          <p:cNvSpPr/>
          <p:nvPr/>
        </p:nvSpPr>
        <p:spPr>
          <a:xfrm>
            <a:off x="1774825" y="333375"/>
            <a:ext cx="7848600" cy="4537075"/>
          </a:xfrm>
          <a:prstGeom prst="rect">
            <a:avLst/>
          </a:prstGeom>
          <a:solidFill>
            <a:srgbClr val="CCFFFF"/>
          </a:solidFill>
          <a:ln w="9525">
            <a:noFill/>
          </a:ln>
        </p:spPr>
        <p:txBody>
          <a:bodyPr anchor="t" anchorCtr="0"/>
          <a:lstStyle/>
          <a:p>
            <a:pPr marL="342900" indent="-342900" eaLnBrk="0" hangingPunct="0">
              <a:lnSpc>
                <a:spcPct val="80000"/>
              </a:lnSpc>
              <a:spcBef>
                <a:spcPct val="20000"/>
              </a:spcBef>
              <a:buClrTx/>
              <a:buFont typeface="Wingdings" panose="05000000000000000000" pitchFamily="2" charset="2"/>
              <a:buChar char="v"/>
            </a:pPr>
            <a:r>
              <a:rPr lang="zh-CN" altLang="zh-CN" sz="2800" b="1">
                <a:latin typeface="宋体" panose="02010600030101010101" pitchFamily="2" charset="-122"/>
                <a:ea typeface="宋体" panose="02010600030101010101" pitchFamily="2" charset="-122"/>
              </a:rPr>
              <a:t>④复句排比。</a:t>
            </a:r>
            <a:endParaRPr lang="zh-CN" altLang="zh-CN" sz="2800" b="1">
              <a:latin typeface="宋体" panose="02010600030101010101" pitchFamily="2" charset="-122"/>
              <a:ea typeface="宋体" panose="02010600030101010101" pitchFamily="2" charset="-122"/>
            </a:endParaRPr>
          </a:p>
          <a:p>
            <a:pPr marL="342900" indent="-342900" eaLnBrk="0" hangingPunct="0">
              <a:lnSpc>
                <a:spcPct val="80000"/>
              </a:lnSpc>
              <a:spcBef>
                <a:spcPct val="20000"/>
              </a:spcBef>
              <a:buClrTx/>
              <a:buFont typeface="Wingdings" panose="05000000000000000000" pitchFamily="2" charset="2"/>
              <a:buChar char="v"/>
            </a:pPr>
            <a:r>
              <a:rPr lang="zh-CN" altLang="zh-CN" sz="3200" b="1">
                <a:latin typeface="仿宋" panose="02010609060101010101" charset="-122"/>
                <a:ea typeface="仿宋" panose="02010609060101010101" charset="-122"/>
              </a:rPr>
              <a:t>例如：</a:t>
            </a:r>
            <a:endParaRPr lang="zh-CN" altLang="zh-CN" sz="3200" b="1">
              <a:latin typeface="仿宋" panose="02010609060101010101" charset="-122"/>
              <a:ea typeface="仿宋" panose="02010609060101010101" charset="-122"/>
            </a:endParaRPr>
          </a:p>
          <a:p>
            <a:pPr marL="342900" indent="-342900" eaLnBrk="0" hangingPunct="0">
              <a:lnSpc>
                <a:spcPct val="80000"/>
              </a:lnSpc>
              <a:spcBef>
                <a:spcPct val="20000"/>
              </a:spcBef>
              <a:buClrTx/>
              <a:buFont typeface="Wingdings" panose="05000000000000000000" pitchFamily="2" charset="2"/>
              <a:buChar char="v"/>
            </a:pPr>
            <a:r>
              <a:rPr lang="zh-CN" altLang="zh-CN" sz="3200" b="1">
                <a:solidFill>
                  <a:srgbClr val="0000CC"/>
                </a:solidFill>
                <a:latin typeface="仿宋" panose="02010609060101010101" charset="-122"/>
                <a:ea typeface="仿宋" panose="02010609060101010101" charset="-122"/>
              </a:rPr>
              <a:t>如果</a:t>
            </a:r>
            <a:r>
              <a:rPr lang="zh-CN" altLang="zh-CN" sz="3200" b="1">
                <a:latin typeface="仿宋" panose="02010609060101010101" charset="-122"/>
                <a:ea typeface="仿宋" panose="02010609060101010101" charset="-122"/>
              </a:rPr>
              <a:t>我们能够研制出一种类似鹰眼的搜索、观测技术系统，</a:t>
            </a:r>
            <a:r>
              <a:rPr lang="zh-CN" altLang="zh-CN" sz="3200" b="1">
                <a:solidFill>
                  <a:srgbClr val="0000CC"/>
                </a:solidFill>
                <a:latin typeface="仿宋" panose="02010609060101010101" charset="-122"/>
                <a:ea typeface="仿宋" panose="02010609060101010101" charset="-122"/>
              </a:rPr>
              <a:t>就</a:t>
            </a:r>
            <a:r>
              <a:rPr lang="zh-CN" altLang="zh-CN" sz="3200" b="1">
                <a:latin typeface="仿宋" panose="02010609060101010101" charset="-122"/>
                <a:ea typeface="仿宋" panose="02010609060101010101" charset="-122"/>
              </a:rPr>
              <a:t>能够扩大飞行员的视野，提高他们的视敏度。</a:t>
            </a:r>
            <a:r>
              <a:rPr lang="zh-CN" altLang="zh-CN" sz="3200" b="1">
                <a:solidFill>
                  <a:srgbClr val="0000CC"/>
                </a:solidFill>
                <a:latin typeface="仿宋" panose="02010609060101010101" charset="-122"/>
                <a:ea typeface="仿宋" panose="02010609060101010101" charset="-122"/>
              </a:rPr>
              <a:t>如果</a:t>
            </a:r>
            <a:r>
              <a:rPr lang="zh-CN" altLang="zh-CN" sz="3200" b="1">
                <a:latin typeface="仿宋" panose="02010609060101010101" charset="-122"/>
                <a:ea typeface="仿宋" panose="02010609060101010101" charset="-122"/>
              </a:rPr>
              <a:t>能研制出具有鹰眼视觉原理的“电子鹰眼”，</a:t>
            </a:r>
            <a:r>
              <a:rPr lang="zh-CN" altLang="zh-CN" sz="3200" b="1">
                <a:solidFill>
                  <a:srgbClr val="0000CC"/>
                </a:solidFill>
                <a:latin typeface="仿宋" panose="02010609060101010101" charset="-122"/>
                <a:ea typeface="仿宋" panose="02010609060101010101" charset="-122"/>
              </a:rPr>
              <a:t>就</a:t>
            </a:r>
            <a:r>
              <a:rPr lang="zh-CN" altLang="zh-CN" sz="3200" b="1">
                <a:latin typeface="仿宋" panose="02010609060101010101" charset="-122"/>
                <a:ea typeface="仿宋" panose="02010609060101010101" charset="-122"/>
              </a:rPr>
              <a:t>有可能用于控制远程激光武器的发射。</a:t>
            </a:r>
            <a:r>
              <a:rPr lang="zh-CN" altLang="zh-CN" sz="3200" b="1">
                <a:solidFill>
                  <a:srgbClr val="0000CC"/>
                </a:solidFill>
                <a:latin typeface="仿宋" panose="02010609060101010101" charset="-122"/>
                <a:ea typeface="仿宋" panose="02010609060101010101" charset="-122"/>
              </a:rPr>
              <a:t>如果</a:t>
            </a:r>
            <a:r>
              <a:rPr lang="zh-CN" altLang="zh-CN" sz="3200" b="1">
                <a:latin typeface="仿宋" panose="02010609060101010101" charset="-122"/>
                <a:ea typeface="仿宋" panose="02010609060101010101" charset="-122"/>
              </a:rPr>
              <a:t>能给导弹装上小巧的“鹰眼系统”，那么它</a:t>
            </a:r>
            <a:r>
              <a:rPr lang="zh-CN" altLang="zh-CN" sz="3200" b="1">
                <a:solidFill>
                  <a:srgbClr val="0000CC"/>
                </a:solidFill>
                <a:latin typeface="仿宋" panose="02010609060101010101" charset="-122"/>
                <a:ea typeface="仿宋" panose="02010609060101010101" charset="-122"/>
              </a:rPr>
              <a:t>就</a:t>
            </a:r>
            <a:r>
              <a:rPr lang="zh-CN" altLang="zh-CN" sz="3200" b="1">
                <a:latin typeface="仿宋" panose="02010609060101010101" charset="-122"/>
                <a:ea typeface="仿宋" panose="02010609060101010101" charset="-122"/>
              </a:rPr>
              <a:t>可以像雄鹰一样，自动寻找、识别、追踪目标，做到百发百中。</a:t>
            </a:r>
            <a:endParaRPr lang="zh-CN" altLang="zh-CN" sz="3200" b="1">
              <a:latin typeface="仿宋" panose="02010609060101010101" charset="-122"/>
              <a:ea typeface="仿宋" panose="02010609060101010101" charset="-122"/>
            </a:endParaRPr>
          </a:p>
        </p:txBody>
      </p:sp>
      <p:pic>
        <p:nvPicPr>
          <p:cNvPr id="35842" name="Picture 2" descr="7252881_111544347164_2"/>
          <p:cNvPicPr>
            <a:picLocks noChangeAspect="1"/>
          </p:cNvPicPr>
          <p:nvPr/>
        </p:nvPicPr>
        <p:blipFill>
          <a:blip r:embed="rId2"/>
          <a:srcRect b="3271"/>
          <a:stretch>
            <a:fillRect/>
          </a:stretch>
        </p:blipFill>
        <p:spPr>
          <a:xfrm>
            <a:off x="8832850" y="4464050"/>
            <a:ext cx="1835150" cy="2393950"/>
          </a:xfrm>
          <a:prstGeom prst="rect">
            <a:avLst/>
          </a:prstGeom>
          <a:noFill/>
          <a:ln w="9525">
            <a:noFill/>
          </a:ln>
        </p:spPr>
      </p:pic>
    </p:spTree>
  </p:cSld>
  <p:clrMapOvr>
    <a:masterClrMapping/>
  </p:clrMapOvr>
  <p:transition/>
  <p:timing/>
</p:sld>
</file>

<file path=ppt/slides/slide7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6865" name="Picture 2" descr="7252881_111544347164_2"/>
          <p:cNvPicPr>
            <a:picLocks noChangeAspect="1"/>
          </p:cNvPicPr>
          <p:nvPr/>
        </p:nvPicPr>
        <p:blipFill>
          <a:blip r:embed="rId2"/>
          <a:srcRect b="3271"/>
          <a:stretch>
            <a:fillRect/>
          </a:stretch>
        </p:blipFill>
        <p:spPr>
          <a:xfrm>
            <a:off x="7319963" y="2493963"/>
            <a:ext cx="3348037" cy="4364037"/>
          </a:xfrm>
          <a:prstGeom prst="rect">
            <a:avLst/>
          </a:prstGeom>
          <a:noFill/>
          <a:ln w="9525">
            <a:noFill/>
          </a:ln>
        </p:spPr>
      </p:pic>
      <p:sp>
        <p:nvSpPr>
          <p:cNvPr id="37891" name="Rectangle 3"/>
          <p:cNvSpPr>
            <a:spLocks noRot="1"/>
          </p:cNvSpPr>
          <p:nvPr/>
        </p:nvSpPr>
        <p:spPr>
          <a:xfrm>
            <a:off x="1992313" y="999173"/>
            <a:ext cx="8532812" cy="2748280"/>
          </a:xfrm>
          <a:prstGeom prst="rect">
            <a:avLst/>
          </a:prstGeom>
          <a:noFill/>
          <a:ln w="9525">
            <a:noFill/>
          </a:ln>
        </p:spPr>
        <p:txBody>
          <a:bodyPr anchor="ctr" anchorCtr="0">
            <a:spAutoFit/>
          </a:bodyPr>
          <a:lstStyle/>
          <a:p>
            <a:pPr indent="266700">
              <a:lnSpc>
                <a:spcPct val="120000"/>
              </a:lnSpc>
            </a:pPr>
            <a:r>
              <a:rPr lang="zh-CN" altLang="en-US" sz="3600" b="1">
                <a:latin typeface="楷体_GB2312" pitchFamily="1" charset="-122"/>
                <a:ea typeface="楷体_GB2312" pitchFamily="1" charset="-122"/>
              </a:rPr>
              <a:t>3、排比的作用：</a:t>
            </a:r>
            <a:endParaRPr lang="zh-CN" altLang="en-US" sz="3600" b="1">
              <a:latin typeface="楷体_GB2312" pitchFamily="1" charset="-122"/>
              <a:ea typeface="楷体_GB2312" pitchFamily="1" charset="-122"/>
            </a:endParaRPr>
          </a:p>
          <a:p>
            <a:pPr indent="266700">
              <a:lnSpc>
                <a:spcPct val="120000"/>
              </a:lnSpc>
            </a:pPr>
            <a:r>
              <a:rPr lang="zh-CN" altLang="en-US" sz="3600" b="1">
                <a:solidFill>
                  <a:srgbClr val="FF0000"/>
                </a:solidFill>
                <a:latin typeface="楷体_GB2312" pitchFamily="1" charset="-122"/>
                <a:ea typeface="楷体_GB2312" pitchFamily="1" charset="-122"/>
              </a:rPr>
              <a:t>①内容集中，增强气势；</a:t>
            </a:r>
            <a:endParaRPr lang="en-US" altLang="zh-CN" sz="3600" b="1">
              <a:solidFill>
                <a:srgbClr val="FF0000"/>
              </a:solidFill>
              <a:latin typeface="楷体_GB2312" pitchFamily="1" charset="-122"/>
              <a:ea typeface="楷体_GB2312" pitchFamily="1" charset="-122"/>
            </a:endParaRPr>
          </a:p>
          <a:p>
            <a:pPr indent="266700">
              <a:lnSpc>
                <a:spcPct val="120000"/>
              </a:lnSpc>
            </a:pPr>
            <a:r>
              <a:rPr lang="zh-CN" altLang="en-US" sz="3600" b="1">
                <a:solidFill>
                  <a:srgbClr val="FF0000"/>
                </a:solidFill>
                <a:latin typeface="楷体_GB2312" pitchFamily="1" charset="-122"/>
                <a:ea typeface="楷体_GB2312" pitchFamily="1" charset="-122"/>
              </a:rPr>
              <a:t>②叙事透辟，条分缕析；</a:t>
            </a:r>
            <a:endParaRPr lang="en-US" altLang="zh-CN" sz="3600" b="1">
              <a:solidFill>
                <a:srgbClr val="FF0000"/>
              </a:solidFill>
              <a:latin typeface="楷体_GB2312" pitchFamily="1" charset="-122"/>
              <a:ea typeface="楷体_GB2312" pitchFamily="1" charset="-122"/>
            </a:endParaRPr>
          </a:p>
          <a:p>
            <a:pPr indent="266700">
              <a:lnSpc>
                <a:spcPct val="120000"/>
              </a:lnSpc>
            </a:pPr>
            <a:r>
              <a:rPr lang="zh-CN" altLang="en-US" sz="3600" b="1">
                <a:solidFill>
                  <a:srgbClr val="FF0000"/>
                </a:solidFill>
                <a:latin typeface="楷体_GB2312" pitchFamily="1" charset="-122"/>
                <a:ea typeface="楷体_GB2312" pitchFamily="1" charset="-122"/>
              </a:rPr>
              <a:t>③节奏鲜明，长于抒情。</a:t>
            </a:r>
            <a:endParaRPr lang="zh-CN" altLang="en-US" sz="3600" b="1">
              <a:latin typeface="楷体_GB2312" pitchFamily="1" charset="-122"/>
              <a:ea typeface="楷体_GB2312"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37891">
                                            <p:txEl>
                                              <p:pRg st="0" end="0"/>
                                            </p:txEl>
                                          </p:spTgt>
                                        </p:tgtEl>
                                        <p:attrNameLst>
                                          <p:attrName>style.visibility</p:attrName>
                                        </p:attrNameLst>
                                      </p:cBhvr>
                                      <p:to>
                                        <p:strVal val="visible"/>
                                      </p:to>
                                    </p:set>
                                    <p:animEffect transition="in" filter="fade">
                                      <p:cBhvr>
                                        <p:cTn id="7" dur="2000" fill="hold"/>
                                        <p:tgtEl>
                                          <p:spTgt spid="37891">
                                            <p:txEl>
                                              <p:pRg st="0" end="0"/>
                                            </p:txEl>
                                          </p:spTgt>
                                        </p:tgtEl>
                                      </p:cBhvr>
                                    </p:animEffect>
                                    <p:anim calcmode="lin" valueType="num">
                                      <p:cBhvr>
                                        <p:cTn id="8" dur="2000" fill="hold"/>
                                        <p:tgtEl>
                                          <p:spTgt spid="37891">
                                            <p:txEl>
                                              <p:pRg st="0" end="0"/>
                                            </p:txEl>
                                          </p:spTgt>
                                        </p:tgtEl>
                                        <p:attrNameLst>
                                          <p:attrName>style.rotation</p:attrName>
                                        </p:attrNameLst>
                                      </p:cBhvr>
                                      <p:tavLst>
                                        <p:tav tm="0">
                                          <p:val>
                                            <p:fltVal val="720"/>
                                          </p:val>
                                        </p:tav>
                                        <p:tav tm="100000">
                                          <p:val>
                                            <p:fltVal val="0"/>
                                          </p:val>
                                        </p:tav>
                                      </p:tavLst>
                                    </p:anim>
                                    <p:anim calcmode="lin" valueType="num">
                                      <p:cBhvr>
                                        <p:cTn id="9" dur="2000" fill="hold"/>
                                        <p:tgtEl>
                                          <p:spTgt spid="37891">
                                            <p:txEl>
                                              <p:pRg st="0" end="0"/>
                                            </p:txEl>
                                          </p:spTgt>
                                        </p:tgtEl>
                                        <p:attrNameLst>
                                          <p:attrName>ppt_h</p:attrName>
                                        </p:attrNameLst>
                                      </p:cBhvr>
                                      <p:tavLst>
                                        <p:tav tm="0">
                                          <p:val>
                                            <p:fltVal val="0"/>
                                          </p:val>
                                        </p:tav>
                                        <p:tav tm="100000">
                                          <p:val>
                                            <p:strVal val="#ppt_h"/>
                                          </p:val>
                                        </p:tav>
                                      </p:tavLst>
                                    </p:anim>
                                    <p:anim calcmode="lin" valueType="num">
                                      <p:cBhvr>
                                        <p:cTn id="10" dur="2000" fill="hold"/>
                                        <p:tgtEl>
                                          <p:spTgt spid="37891">
                                            <p:txEl>
                                              <p:pRg st="0" end="0"/>
                                            </p:txEl>
                                          </p:spTgt>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37891">
                                            <p:txEl>
                                              <p:pRg st="1" end="1"/>
                                            </p:txEl>
                                          </p:spTgt>
                                        </p:tgtEl>
                                        <p:attrNameLst>
                                          <p:attrName>style.visibility</p:attrName>
                                        </p:attrNameLst>
                                      </p:cBhvr>
                                      <p:to>
                                        <p:strVal val="visible"/>
                                      </p:to>
                                    </p:set>
                                    <p:animEffect transition="in" filter="fade">
                                      <p:cBhvr>
                                        <p:cTn id="13" dur="2000" fill="hold"/>
                                        <p:tgtEl>
                                          <p:spTgt spid="37891">
                                            <p:txEl>
                                              <p:pRg st="1" end="1"/>
                                            </p:txEl>
                                          </p:spTgt>
                                        </p:tgtEl>
                                      </p:cBhvr>
                                    </p:animEffect>
                                    <p:anim calcmode="lin" valueType="num">
                                      <p:cBhvr>
                                        <p:cTn id="14" dur="2000" fill="hold"/>
                                        <p:tgtEl>
                                          <p:spTgt spid="37891">
                                            <p:txEl>
                                              <p:pRg st="1" end="1"/>
                                            </p:txEl>
                                          </p:spTgt>
                                        </p:tgtEl>
                                        <p:attrNameLst>
                                          <p:attrName>style.rotation</p:attrName>
                                        </p:attrNameLst>
                                      </p:cBhvr>
                                      <p:tavLst>
                                        <p:tav tm="0">
                                          <p:val>
                                            <p:fltVal val="720"/>
                                          </p:val>
                                        </p:tav>
                                        <p:tav tm="100000">
                                          <p:val>
                                            <p:fltVal val="0"/>
                                          </p:val>
                                        </p:tav>
                                      </p:tavLst>
                                    </p:anim>
                                    <p:anim calcmode="lin" valueType="num">
                                      <p:cBhvr>
                                        <p:cTn id="15" dur="2000" fill="hold"/>
                                        <p:tgtEl>
                                          <p:spTgt spid="37891">
                                            <p:txEl>
                                              <p:pRg st="1" end="1"/>
                                            </p:txEl>
                                          </p:spTgt>
                                        </p:tgtEl>
                                        <p:attrNameLst>
                                          <p:attrName>ppt_h</p:attrName>
                                        </p:attrNameLst>
                                      </p:cBhvr>
                                      <p:tavLst>
                                        <p:tav tm="0">
                                          <p:val>
                                            <p:fltVal val="0"/>
                                          </p:val>
                                        </p:tav>
                                        <p:tav tm="100000">
                                          <p:val>
                                            <p:strVal val="#ppt_h"/>
                                          </p:val>
                                        </p:tav>
                                      </p:tavLst>
                                    </p:anim>
                                    <p:anim calcmode="lin" valueType="num">
                                      <p:cBhvr>
                                        <p:cTn id="16" dur="2000" fill="hold"/>
                                        <p:tgtEl>
                                          <p:spTgt spid="37891">
                                            <p:txEl>
                                              <p:pRg st="1" end="1"/>
                                            </p:txEl>
                                          </p:spTgt>
                                        </p:tgtEl>
                                        <p:attrNameLst>
                                          <p:attrName>ppt_w</p:attrName>
                                        </p:attrNameLst>
                                      </p:cBhvr>
                                      <p:tavLst>
                                        <p:tav tm="0">
                                          <p:val>
                                            <p:fltVal val="0"/>
                                          </p:val>
                                        </p:tav>
                                        <p:tav tm="100000">
                                          <p:val>
                                            <p:strVal val="#ppt_w"/>
                                          </p:val>
                                        </p:tav>
                                      </p:tavLst>
                                    </p:anim>
                                  </p:childTnLst>
                                </p:cTn>
                              </p:par>
                              <p:par>
                                <p:cTn id="17" presetID="35" presetClass="entr" presetSubtype="0" fill="hold" grpId="0" nodeType="withEffect">
                                  <p:stCondLst>
                                    <p:cond delay="0"/>
                                  </p:stCondLst>
                                  <p:childTnLst>
                                    <p:set>
                                      <p:cBhvr>
                                        <p:cTn id="18" dur="1" fill="hold">
                                          <p:stCondLst>
                                            <p:cond delay="0"/>
                                          </p:stCondLst>
                                        </p:cTn>
                                        <p:tgtEl>
                                          <p:spTgt spid="37891">
                                            <p:txEl>
                                              <p:pRg st="2" end="2"/>
                                            </p:txEl>
                                          </p:spTgt>
                                        </p:tgtEl>
                                        <p:attrNameLst>
                                          <p:attrName>style.visibility</p:attrName>
                                        </p:attrNameLst>
                                      </p:cBhvr>
                                      <p:to>
                                        <p:strVal val="visible"/>
                                      </p:to>
                                    </p:set>
                                    <p:animEffect transition="in" filter="fade">
                                      <p:cBhvr>
                                        <p:cTn id="19" dur="2000" fill="hold"/>
                                        <p:tgtEl>
                                          <p:spTgt spid="37891">
                                            <p:txEl>
                                              <p:pRg st="2" end="2"/>
                                            </p:txEl>
                                          </p:spTgt>
                                        </p:tgtEl>
                                      </p:cBhvr>
                                    </p:animEffect>
                                    <p:anim calcmode="lin" valueType="num">
                                      <p:cBhvr>
                                        <p:cTn id="20" dur="2000" fill="hold"/>
                                        <p:tgtEl>
                                          <p:spTgt spid="37891">
                                            <p:txEl>
                                              <p:pRg st="2" end="2"/>
                                            </p:txEl>
                                          </p:spTgt>
                                        </p:tgtEl>
                                        <p:attrNameLst>
                                          <p:attrName>style.rotation</p:attrName>
                                        </p:attrNameLst>
                                      </p:cBhvr>
                                      <p:tavLst>
                                        <p:tav tm="0">
                                          <p:val>
                                            <p:fltVal val="720"/>
                                          </p:val>
                                        </p:tav>
                                        <p:tav tm="100000">
                                          <p:val>
                                            <p:fltVal val="0"/>
                                          </p:val>
                                        </p:tav>
                                      </p:tavLst>
                                    </p:anim>
                                    <p:anim calcmode="lin" valueType="num">
                                      <p:cBhvr>
                                        <p:cTn id="21" dur="2000" fill="hold"/>
                                        <p:tgtEl>
                                          <p:spTgt spid="37891">
                                            <p:txEl>
                                              <p:pRg st="2" end="2"/>
                                            </p:txEl>
                                          </p:spTgt>
                                        </p:tgtEl>
                                        <p:attrNameLst>
                                          <p:attrName>ppt_h</p:attrName>
                                        </p:attrNameLst>
                                      </p:cBhvr>
                                      <p:tavLst>
                                        <p:tav tm="0">
                                          <p:val>
                                            <p:fltVal val="0"/>
                                          </p:val>
                                        </p:tav>
                                        <p:tav tm="100000">
                                          <p:val>
                                            <p:strVal val="#ppt_h"/>
                                          </p:val>
                                        </p:tav>
                                      </p:tavLst>
                                    </p:anim>
                                    <p:anim calcmode="lin" valueType="num">
                                      <p:cBhvr>
                                        <p:cTn id="22" dur="2000" fill="hold"/>
                                        <p:tgtEl>
                                          <p:spTgt spid="37891">
                                            <p:txEl>
                                              <p:pRg st="2" end="2"/>
                                            </p:txEl>
                                          </p:spTgt>
                                        </p:tgtEl>
                                        <p:attrNameLst>
                                          <p:attrName>ppt_w</p:attrName>
                                        </p:attrNameLst>
                                      </p:cBhvr>
                                      <p:tavLst>
                                        <p:tav tm="0">
                                          <p:val>
                                            <p:fltVal val="0"/>
                                          </p:val>
                                        </p:tav>
                                        <p:tav tm="100000">
                                          <p:val>
                                            <p:strVal val="#ppt_w"/>
                                          </p:val>
                                        </p:tav>
                                      </p:tavLst>
                                    </p:anim>
                                  </p:childTnLst>
                                </p:cTn>
                              </p:par>
                              <p:par>
                                <p:cTn id="23" presetID="35" presetClass="entr" presetSubtype="0" fill="hold" grpId="0" nodeType="withEffect">
                                  <p:stCondLst>
                                    <p:cond delay="0"/>
                                  </p:stCondLst>
                                  <p:childTnLst>
                                    <p:set>
                                      <p:cBhvr>
                                        <p:cTn id="24" dur="1" fill="hold">
                                          <p:stCondLst>
                                            <p:cond delay="0"/>
                                          </p:stCondLst>
                                        </p:cTn>
                                        <p:tgtEl>
                                          <p:spTgt spid="37891">
                                            <p:txEl>
                                              <p:pRg st="3" end="3"/>
                                            </p:txEl>
                                          </p:spTgt>
                                        </p:tgtEl>
                                        <p:attrNameLst>
                                          <p:attrName>style.visibility</p:attrName>
                                        </p:attrNameLst>
                                      </p:cBhvr>
                                      <p:to>
                                        <p:strVal val="visible"/>
                                      </p:to>
                                    </p:set>
                                    <p:animEffect transition="in" filter="fade">
                                      <p:cBhvr>
                                        <p:cTn id="25" dur="2000" fill="hold"/>
                                        <p:tgtEl>
                                          <p:spTgt spid="37891">
                                            <p:txEl>
                                              <p:pRg st="3" end="3"/>
                                            </p:txEl>
                                          </p:spTgt>
                                        </p:tgtEl>
                                      </p:cBhvr>
                                    </p:animEffect>
                                    <p:anim calcmode="lin" valueType="num">
                                      <p:cBhvr>
                                        <p:cTn id="26" dur="2000" fill="hold"/>
                                        <p:tgtEl>
                                          <p:spTgt spid="37891">
                                            <p:txEl>
                                              <p:pRg st="3" end="3"/>
                                            </p:txEl>
                                          </p:spTgt>
                                        </p:tgtEl>
                                        <p:attrNameLst>
                                          <p:attrName>style.rotation</p:attrName>
                                        </p:attrNameLst>
                                      </p:cBhvr>
                                      <p:tavLst>
                                        <p:tav tm="0">
                                          <p:val>
                                            <p:fltVal val="720"/>
                                          </p:val>
                                        </p:tav>
                                        <p:tav tm="100000">
                                          <p:val>
                                            <p:fltVal val="0"/>
                                          </p:val>
                                        </p:tav>
                                      </p:tavLst>
                                    </p:anim>
                                    <p:anim calcmode="lin" valueType="num">
                                      <p:cBhvr>
                                        <p:cTn id="27" dur="2000" fill="hold"/>
                                        <p:tgtEl>
                                          <p:spTgt spid="37891">
                                            <p:txEl>
                                              <p:pRg st="3" end="3"/>
                                            </p:txEl>
                                          </p:spTgt>
                                        </p:tgtEl>
                                        <p:attrNameLst>
                                          <p:attrName>ppt_h</p:attrName>
                                        </p:attrNameLst>
                                      </p:cBhvr>
                                      <p:tavLst>
                                        <p:tav tm="0">
                                          <p:val>
                                            <p:fltVal val="0"/>
                                          </p:val>
                                        </p:tav>
                                        <p:tav tm="100000">
                                          <p:val>
                                            <p:strVal val="#ppt_h"/>
                                          </p:val>
                                        </p:tav>
                                      </p:tavLst>
                                    </p:anim>
                                    <p:anim calcmode="lin" valueType="num">
                                      <p:cBhvr>
                                        <p:cTn id="28" dur="2000" fill="hold"/>
                                        <p:tgtEl>
                                          <p:spTgt spid="37891">
                                            <p:txEl>
                                              <p:pRg st="3" end="3"/>
                                            </p:txEl>
                                          </p:spTgt>
                                        </p:tgtEl>
                                        <p:attrNameLst>
                                          <p:attrName>ppt_w</p:attrName>
                                        </p:attrNameLst>
                                      </p:cBhvr>
                                      <p:tavLst>
                                        <p:tav tm="0">
                                          <p:val>
                                            <p:fltVal val="0"/>
                                          </p:val>
                                        </p:tav>
                                        <p:tav tm="100000">
                                          <p:val>
                                            <p:strVal val="#ppt_w"/>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3" presetClass="entr" presetSubtype="10" fill="hold" nodeType="clickEffect">
                                  <p:stCondLst>
                                    <p:cond delay="0"/>
                                  </p:stCondLst>
                                  <p:childTnLst>
                                    <p:set>
                                      <p:cBhvr>
                                        <p:cTn id="32" dur="1" fill="hold">
                                          <p:stCondLst>
                                            <p:cond delay="0"/>
                                          </p:stCondLst>
                                        </p:cTn>
                                        <p:tgtEl>
                                          <p:spTgt spid="37891">
                                            <p:txEl>
                                              <p:pRg st="0" end="0"/>
                                            </p:txEl>
                                          </p:spTgt>
                                        </p:tgtEl>
                                        <p:attrNameLst>
                                          <p:attrName>style.visibility</p:attrName>
                                        </p:attrNameLst>
                                      </p:cBhvr>
                                      <p:to>
                                        <p:strVal val="visible"/>
                                      </p:to>
                                    </p:set>
                                    <p:animEffect transition="in" filter="blinds(horizontal)">
                                      <p:cBhvr>
                                        <p:cTn id="33" dur="500" fill="hold"/>
                                        <p:tgtEl>
                                          <p:spTgt spid="3789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uiExpand="1" build="allAtOnce"/>
    </p:bldLst>
  </p:timing>
</p:sld>
</file>

<file path=ppt/slides/slide7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7889" name="Picture 2" descr="200911303041294"/>
          <p:cNvPicPr>
            <a:picLocks noChangeAspect="1"/>
          </p:cNvPicPr>
          <p:nvPr/>
        </p:nvPicPr>
        <p:blipFill>
          <a:blip r:embed="rId2"/>
          <a:srcRect l="18146" b="7370"/>
          <a:stretch>
            <a:fillRect/>
          </a:stretch>
        </p:blipFill>
        <p:spPr>
          <a:xfrm>
            <a:off x="8943975" y="0"/>
            <a:ext cx="1724025" cy="2349500"/>
          </a:xfrm>
          <a:prstGeom prst="rect">
            <a:avLst/>
          </a:prstGeom>
          <a:noFill/>
          <a:ln w="9525">
            <a:noFill/>
          </a:ln>
        </p:spPr>
      </p:pic>
      <p:sp>
        <p:nvSpPr>
          <p:cNvPr id="37890" name="Rectangle 3"/>
          <p:cNvSpPr/>
          <p:nvPr/>
        </p:nvSpPr>
        <p:spPr>
          <a:xfrm>
            <a:off x="5691188" y="2924175"/>
            <a:ext cx="3429000" cy="492125"/>
          </a:xfrm>
          <a:prstGeom prst="rect">
            <a:avLst/>
          </a:prstGeom>
          <a:noFill/>
          <a:ln w="9525">
            <a:noFill/>
          </a:ln>
        </p:spPr>
        <p:txBody>
          <a:bodyPr tIns="0" bIns="0" anchor="t" anchorCtr="0">
            <a:spAutoFit/>
          </a:bodyPr>
          <a:lstStyle/>
          <a:p>
            <a:pPr eaLnBrk="0" hangingPunct="0"/>
            <a:r>
              <a:rPr lang="zh-CN" altLang="zh-CN" sz="3200" b="1">
                <a:solidFill>
                  <a:srgbClr val="FFFFFF"/>
                </a:solidFill>
                <a:latin typeface="方正粗倩_GBK" pitchFamily="1" charset="-122"/>
                <a:ea typeface="楷体_GB2312" pitchFamily="1" charset="-122"/>
              </a:rPr>
              <a:t>它可能是一片海</a:t>
            </a:r>
            <a:endParaRPr lang="zh-CN" altLang="zh-CN" sz="3200" b="1">
              <a:latin typeface="方正粗倩_GBK" pitchFamily="1" charset="-122"/>
              <a:ea typeface="楷体_GB2312" pitchFamily="1" charset="-122"/>
            </a:endParaRPr>
          </a:p>
        </p:txBody>
      </p:sp>
      <p:sp>
        <p:nvSpPr>
          <p:cNvPr id="37891" name="Rectangle 4"/>
          <p:cNvSpPr/>
          <p:nvPr/>
        </p:nvSpPr>
        <p:spPr>
          <a:xfrm>
            <a:off x="2660650" y="3403600"/>
            <a:ext cx="3074988" cy="492125"/>
          </a:xfrm>
          <a:prstGeom prst="rect">
            <a:avLst/>
          </a:prstGeom>
          <a:noFill/>
          <a:ln w="9525">
            <a:noFill/>
          </a:ln>
        </p:spPr>
        <p:txBody>
          <a:bodyPr tIns="0" bIns="0" anchor="t" anchorCtr="0">
            <a:spAutoFit/>
          </a:bodyPr>
          <a:lstStyle/>
          <a:p>
            <a:pPr eaLnBrk="0" hangingPunct="0"/>
            <a:r>
              <a:rPr lang="zh-CN" altLang="zh-CN" sz="3200" b="1">
                <a:solidFill>
                  <a:srgbClr val="FFFFFF"/>
                </a:solidFill>
                <a:latin typeface="楷体_GB2312" pitchFamily="1" charset="-122"/>
                <a:ea typeface="楷体_GB2312" pitchFamily="1" charset="-122"/>
              </a:rPr>
              <a:t>让你体会壮阔 </a:t>
            </a:r>
            <a:endParaRPr lang="zh-CN" altLang="zh-CN" sz="3200" b="1">
              <a:latin typeface="楷体_GB2312" pitchFamily="1" charset="-122"/>
              <a:ea typeface="楷体_GB2312" pitchFamily="1" charset="-122"/>
            </a:endParaRPr>
          </a:p>
        </p:txBody>
      </p:sp>
      <p:sp>
        <p:nvSpPr>
          <p:cNvPr id="37892" name="Rectangle 5"/>
          <p:cNvSpPr/>
          <p:nvPr/>
        </p:nvSpPr>
        <p:spPr>
          <a:xfrm>
            <a:off x="5735638" y="3860800"/>
            <a:ext cx="3816350" cy="492125"/>
          </a:xfrm>
          <a:prstGeom prst="rect">
            <a:avLst/>
          </a:prstGeom>
          <a:noFill/>
          <a:ln w="9525">
            <a:noFill/>
          </a:ln>
        </p:spPr>
        <p:txBody>
          <a:bodyPr tIns="0" bIns="0" anchor="t" anchorCtr="0">
            <a:spAutoFit/>
          </a:bodyPr>
          <a:lstStyle/>
          <a:p>
            <a:pPr eaLnBrk="0" hangingPunct="0"/>
            <a:r>
              <a:rPr lang="zh-CN" altLang="zh-CN" sz="3200" b="1">
                <a:solidFill>
                  <a:srgbClr val="FFFFFF"/>
                </a:solidFill>
                <a:latin typeface="楷体_GB2312" pitchFamily="1" charset="-122"/>
                <a:ea typeface="楷体_GB2312" pitchFamily="1" charset="-122"/>
              </a:rPr>
              <a:t>它可能是一座雕像 </a:t>
            </a:r>
            <a:endParaRPr lang="zh-CN" altLang="zh-CN" sz="3200" b="1">
              <a:latin typeface="楷体_GB2312" pitchFamily="1" charset="-122"/>
              <a:ea typeface="楷体_GB2312" pitchFamily="1" charset="-122"/>
            </a:endParaRPr>
          </a:p>
        </p:txBody>
      </p:sp>
      <p:sp>
        <p:nvSpPr>
          <p:cNvPr id="37893" name="Rectangle 6"/>
          <p:cNvSpPr/>
          <p:nvPr/>
        </p:nvSpPr>
        <p:spPr>
          <a:xfrm>
            <a:off x="2479675" y="4365625"/>
            <a:ext cx="3040063" cy="492125"/>
          </a:xfrm>
          <a:prstGeom prst="rect">
            <a:avLst/>
          </a:prstGeom>
          <a:noFill/>
          <a:ln w="9525">
            <a:noFill/>
          </a:ln>
        </p:spPr>
        <p:txBody>
          <a:bodyPr tIns="0" bIns="0" anchor="t" anchorCtr="0">
            <a:spAutoFit/>
          </a:bodyPr>
          <a:lstStyle/>
          <a:p>
            <a:pPr eaLnBrk="0" hangingPunct="0"/>
            <a:r>
              <a:rPr lang="zh-CN" altLang="zh-CN" sz="3200" b="1">
                <a:solidFill>
                  <a:srgbClr val="FFFFFF"/>
                </a:solidFill>
                <a:latin typeface="楷体_GB2312" pitchFamily="1" charset="-122"/>
                <a:ea typeface="楷体_GB2312" pitchFamily="1" charset="-122"/>
              </a:rPr>
              <a:t>让你明白雄健 </a:t>
            </a:r>
            <a:endParaRPr lang="zh-CN" altLang="zh-CN" sz="3200" b="1">
              <a:latin typeface="楷体_GB2312" pitchFamily="1" charset="-122"/>
              <a:ea typeface="楷体_GB2312" pitchFamily="1" charset="-122"/>
            </a:endParaRPr>
          </a:p>
        </p:txBody>
      </p:sp>
      <p:sp>
        <p:nvSpPr>
          <p:cNvPr id="37894" name="Rectangle 7"/>
          <p:cNvSpPr/>
          <p:nvPr/>
        </p:nvSpPr>
        <p:spPr>
          <a:xfrm>
            <a:off x="1576388" y="319088"/>
            <a:ext cx="9144000" cy="583565"/>
          </a:xfrm>
          <a:prstGeom prst="rect">
            <a:avLst/>
          </a:prstGeom>
          <a:solidFill>
            <a:srgbClr val="D9D9D9"/>
          </a:solidFill>
          <a:ln w="9525">
            <a:noFill/>
          </a:ln>
        </p:spPr>
        <p:txBody>
          <a:bodyPr anchor="t" anchorCtr="0">
            <a:spAutoFit/>
          </a:bodyPr>
          <a:lstStyle/>
          <a:p>
            <a:pPr eaLnBrk="0" hangingPunct="0"/>
            <a:r>
              <a:rPr lang="zh-CN" altLang="en-US" sz="3200" b="1">
                <a:solidFill>
                  <a:srgbClr val="FF3300"/>
                </a:solidFill>
                <a:latin typeface="Arial" panose="020b0604020202020204" pitchFamily="34" charset="0"/>
                <a:ea typeface="楷体_GB2312" pitchFamily="1" charset="-122"/>
              </a:rPr>
              <a:t>例：</a:t>
            </a:r>
            <a:r>
              <a:rPr lang="zh-CN" altLang="zh-CN" sz="3200" b="1">
                <a:solidFill>
                  <a:srgbClr val="FF3300"/>
                </a:solidFill>
                <a:latin typeface="Arial" panose="020b0604020202020204" pitchFamily="34" charset="0"/>
                <a:ea typeface="楷体_GB2312" pitchFamily="1" charset="-122"/>
              </a:rPr>
              <a:t>在横线处填入适当的语句，组成一组排比句</a:t>
            </a:r>
            <a:endParaRPr lang="zh-CN" altLang="zh-CN" sz="3200" b="1">
              <a:solidFill>
                <a:srgbClr val="FF3300"/>
              </a:solidFill>
              <a:latin typeface="Arial" panose="020b0604020202020204" pitchFamily="34" charset="0"/>
              <a:ea typeface="楷体_GB2312" pitchFamily="1" charset="-122"/>
            </a:endParaRPr>
          </a:p>
        </p:txBody>
      </p:sp>
      <p:sp>
        <p:nvSpPr>
          <p:cNvPr id="37895" name="Rectangle 8"/>
          <p:cNvSpPr/>
          <p:nvPr/>
        </p:nvSpPr>
        <p:spPr>
          <a:xfrm>
            <a:off x="2135188" y="1052513"/>
            <a:ext cx="7993062" cy="2061210"/>
          </a:xfrm>
          <a:prstGeom prst="rect">
            <a:avLst/>
          </a:prstGeom>
          <a:solidFill>
            <a:srgbClr val="D9D9D9"/>
          </a:solidFill>
          <a:ln w="9525">
            <a:noFill/>
          </a:ln>
        </p:spPr>
        <p:txBody>
          <a:bodyPr anchor="t" anchorCtr="0">
            <a:spAutoFit/>
          </a:bodyPr>
          <a:lstStyle/>
          <a:p>
            <a:pPr eaLnBrk="0" hangingPunct="0"/>
            <a:r>
              <a:rPr lang="zh-CN" altLang="zh-CN" sz="3200" b="1">
                <a:latin typeface="Arial" panose="020b0604020202020204" pitchFamily="34" charset="0"/>
                <a:ea typeface="楷体_GB2312" pitchFamily="1" charset="-122"/>
              </a:rPr>
              <a:t>生活中，我们需要崇高。有了它，我们就会摆脱平庸和空虚，甚至麻木。而且，一旦你有了这种认识，你就会发现崇高就在你身边：它可能是一座山，让你感受巍峨</a:t>
            </a:r>
            <a:r>
              <a:rPr lang="zh-CN" altLang="en-US" sz="3200" b="1">
                <a:latin typeface="Arial" panose="020b0604020202020204" pitchFamily="34" charset="0"/>
                <a:ea typeface="楷体_GB2312" pitchFamily="1" charset="-122"/>
              </a:rPr>
              <a:t>；</a:t>
            </a:r>
            <a:endParaRPr lang="zh-CN" altLang="zh-CN" sz="3200" b="1">
              <a:latin typeface="Arial" panose="020b0604020202020204" pitchFamily="34" charset="0"/>
              <a:ea typeface="楷体_GB2312" pitchFamily="1" charset="-122"/>
            </a:endParaRPr>
          </a:p>
        </p:txBody>
      </p:sp>
      <p:sp>
        <p:nvSpPr>
          <p:cNvPr id="38921" name="Text Box 9"/>
          <p:cNvSpPr/>
          <p:nvPr/>
        </p:nvSpPr>
        <p:spPr>
          <a:xfrm>
            <a:off x="2208213" y="3284538"/>
            <a:ext cx="3449320" cy="1076325"/>
          </a:xfrm>
          <a:prstGeom prst="rect">
            <a:avLst/>
          </a:prstGeom>
          <a:noFill/>
          <a:ln w="9525">
            <a:noFill/>
          </a:ln>
        </p:spPr>
        <p:txBody>
          <a:bodyPr wrap="none" anchor="t" anchorCtr="0">
            <a:spAutoFit/>
          </a:bodyPr>
          <a:lstStyle/>
          <a:p>
            <a:pPr eaLnBrk="0" hangingPunct="0"/>
            <a:r>
              <a:rPr lang="zh-CN" altLang="zh-CN" sz="3200" b="1" u="sng">
                <a:solidFill>
                  <a:srgbClr val="CC3300"/>
                </a:solidFill>
                <a:latin typeface="楷体_GB2312" pitchFamily="1" charset="-122"/>
                <a:ea typeface="楷体_GB2312" pitchFamily="1" charset="-122"/>
              </a:rPr>
              <a:t>它可能是一片海</a:t>
            </a:r>
            <a:r>
              <a:rPr lang="zh-CN" altLang="zh-CN" sz="3200" b="1">
                <a:solidFill>
                  <a:srgbClr val="CC3300"/>
                </a:solidFill>
                <a:latin typeface="楷体_GB2312" pitchFamily="1" charset="-122"/>
                <a:ea typeface="楷体_GB2312" pitchFamily="1" charset="-122"/>
              </a:rPr>
              <a:t>，</a:t>
            </a:r>
            <a:endParaRPr lang="zh-CN" altLang="zh-CN" sz="3200" b="1" u="sng">
              <a:solidFill>
                <a:srgbClr val="CC3300"/>
              </a:solidFill>
              <a:latin typeface="楷体_GB2312" pitchFamily="1" charset="-122"/>
              <a:ea typeface="楷体_GB2312" pitchFamily="1" charset="-122"/>
            </a:endParaRPr>
          </a:p>
          <a:p>
            <a:pPr eaLnBrk="0" hangingPunct="0"/>
            <a:r>
              <a:rPr lang="zh-CN" altLang="zh-CN" sz="3200">
                <a:latin typeface="楷体_GB2312" pitchFamily="1" charset="-122"/>
                <a:ea typeface="楷体_GB2312" pitchFamily="1" charset="-122"/>
              </a:rPr>
              <a:t>      </a:t>
            </a:r>
            <a:endParaRPr lang="zh-CN" altLang="zh-CN" sz="3200">
              <a:latin typeface="楷体_GB2312" pitchFamily="1" charset="-122"/>
              <a:ea typeface="楷体_GB2312" pitchFamily="1" charset="-122"/>
            </a:endParaRPr>
          </a:p>
        </p:txBody>
      </p:sp>
      <p:sp>
        <p:nvSpPr>
          <p:cNvPr id="38922" name="Rectangle 10"/>
          <p:cNvSpPr/>
          <p:nvPr/>
        </p:nvSpPr>
        <p:spPr>
          <a:xfrm>
            <a:off x="5691188" y="3281363"/>
            <a:ext cx="3529012" cy="583565"/>
          </a:xfrm>
          <a:prstGeom prst="rect">
            <a:avLst/>
          </a:prstGeom>
          <a:noFill/>
          <a:ln w="9525">
            <a:noFill/>
          </a:ln>
        </p:spPr>
        <p:txBody>
          <a:bodyPr anchor="t" anchorCtr="0">
            <a:spAutoFit/>
          </a:bodyPr>
          <a:lstStyle/>
          <a:p>
            <a:pPr eaLnBrk="0" hangingPunct="0"/>
            <a:r>
              <a:rPr lang="zh-CN" altLang="zh-CN" sz="3200" b="1" u="sng">
                <a:solidFill>
                  <a:srgbClr val="CC3300"/>
                </a:solidFill>
                <a:latin typeface="楷体_GB2312" pitchFamily="1" charset="-122"/>
                <a:ea typeface="楷体_GB2312" pitchFamily="1" charset="-122"/>
              </a:rPr>
              <a:t>让你体会壮阔</a:t>
            </a:r>
            <a:r>
              <a:rPr lang="zh-CN" altLang="zh-CN" sz="3200" u="sng">
                <a:solidFill>
                  <a:srgbClr val="CC3300"/>
                </a:solidFill>
                <a:latin typeface="楷体_GB2312" pitchFamily="1" charset="-122"/>
                <a:ea typeface="楷体_GB2312" pitchFamily="1" charset="-122"/>
              </a:rPr>
              <a:t> </a:t>
            </a:r>
            <a:r>
              <a:rPr lang="zh-CN" altLang="zh-CN" sz="3200" b="1" u="sng">
                <a:solidFill>
                  <a:srgbClr val="CC3300"/>
                </a:solidFill>
                <a:latin typeface="楷体_GB2312" pitchFamily="1" charset="-122"/>
                <a:ea typeface="楷体_GB2312" pitchFamily="1" charset="-122"/>
              </a:rPr>
              <a:t>；</a:t>
            </a:r>
            <a:endParaRPr lang="zh-CN" altLang="zh-CN" sz="3200" b="1" u="sng">
              <a:solidFill>
                <a:srgbClr val="CC3300"/>
              </a:solidFill>
              <a:latin typeface="楷体_GB2312" pitchFamily="1" charset="-122"/>
              <a:ea typeface="楷体_GB2312" pitchFamily="1" charset="-122"/>
            </a:endParaRPr>
          </a:p>
        </p:txBody>
      </p:sp>
      <p:sp>
        <p:nvSpPr>
          <p:cNvPr id="37898" name="Rectangle 11"/>
          <p:cNvSpPr/>
          <p:nvPr/>
        </p:nvSpPr>
        <p:spPr>
          <a:xfrm>
            <a:off x="2098675" y="4076700"/>
            <a:ext cx="8101013" cy="583565"/>
          </a:xfrm>
          <a:prstGeom prst="rect">
            <a:avLst/>
          </a:prstGeom>
          <a:noFill/>
          <a:ln w="9525">
            <a:noFill/>
          </a:ln>
        </p:spPr>
        <p:txBody>
          <a:bodyPr anchor="t" anchorCtr="0">
            <a:spAutoFit/>
          </a:bodyPr>
          <a:lstStyle/>
          <a:p>
            <a:pPr eaLnBrk="0" hangingPunct="0"/>
            <a:r>
              <a:rPr lang="zh-CN" altLang="zh-CN" sz="3200" b="1">
                <a:latin typeface="Arial" panose="020b0604020202020204" pitchFamily="34" charset="0"/>
                <a:ea typeface="楷体_GB2312" pitchFamily="1" charset="-122"/>
              </a:rPr>
              <a:t>它可能是一首交响乐，让你领悟激越；</a:t>
            </a:r>
            <a:endParaRPr lang="zh-CN" altLang="zh-CN" sz="3200" b="1">
              <a:latin typeface="Arial" panose="020b0604020202020204" pitchFamily="34" charset="0"/>
              <a:ea typeface="楷体_GB2312" pitchFamily="1" charset="-122"/>
            </a:endParaRPr>
          </a:p>
        </p:txBody>
      </p:sp>
      <p:sp>
        <p:nvSpPr>
          <p:cNvPr id="38924" name="Rectangle 12"/>
          <p:cNvSpPr/>
          <p:nvPr/>
        </p:nvSpPr>
        <p:spPr>
          <a:xfrm>
            <a:off x="2135188" y="4797425"/>
            <a:ext cx="3816350" cy="492125"/>
          </a:xfrm>
          <a:prstGeom prst="rect">
            <a:avLst/>
          </a:prstGeom>
          <a:noFill/>
          <a:ln w="9525">
            <a:noFill/>
          </a:ln>
        </p:spPr>
        <p:txBody>
          <a:bodyPr tIns="0" bIns="0" anchor="t" anchorCtr="0">
            <a:spAutoFit/>
          </a:bodyPr>
          <a:lstStyle/>
          <a:p>
            <a:pPr eaLnBrk="0" hangingPunct="0"/>
            <a:r>
              <a:rPr lang="zh-CN" altLang="zh-CN" sz="3200" b="1" u="sng">
                <a:solidFill>
                  <a:srgbClr val="CC3300"/>
                </a:solidFill>
                <a:latin typeface="楷体_GB2312" pitchFamily="1" charset="-122"/>
                <a:ea typeface="楷体_GB2312" pitchFamily="1" charset="-122"/>
              </a:rPr>
              <a:t>它可能是一座雕像</a:t>
            </a:r>
            <a:r>
              <a:rPr lang="zh-CN" altLang="zh-CN" sz="3200" b="1">
                <a:solidFill>
                  <a:srgbClr val="FFFFFF"/>
                </a:solidFill>
                <a:latin typeface="楷体_GB2312" pitchFamily="1" charset="-122"/>
                <a:ea typeface="楷体_GB2312" pitchFamily="1" charset="-122"/>
              </a:rPr>
              <a:t> </a:t>
            </a:r>
            <a:endParaRPr lang="zh-CN" altLang="zh-CN" sz="3200" b="1">
              <a:latin typeface="楷体_GB2312" pitchFamily="1" charset="-122"/>
              <a:ea typeface="楷体_GB2312" pitchFamily="1" charset="-122"/>
            </a:endParaRPr>
          </a:p>
        </p:txBody>
      </p:sp>
      <p:sp>
        <p:nvSpPr>
          <p:cNvPr id="38925" name="Rectangle 13"/>
          <p:cNvSpPr/>
          <p:nvPr/>
        </p:nvSpPr>
        <p:spPr>
          <a:xfrm>
            <a:off x="5576888" y="4724400"/>
            <a:ext cx="3449320" cy="583565"/>
          </a:xfrm>
          <a:prstGeom prst="rect">
            <a:avLst/>
          </a:prstGeom>
          <a:noFill/>
          <a:ln w="9525">
            <a:noFill/>
          </a:ln>
        </p:spPr>
        <p:txBody>
          <a:bodyPr wrap="none">
            <a:spAutoFit/>
          </a:bodyPr>
          <a:lstStyle/>
          <a:p>
            <a:pPr eaLnBrk="0" fontAlgn="base" hangingPunct="0"/>
            <a:r>
              <a:rPr lang="zh-CN" altLang="en-US" sz="3200" b="1" strike="noStrike" noProof="1">
                <a:solidFill>
                  <a:srgbClr val="CC3300"/>
                </a:solidFill>
                <a:latin typeface="Arial" panose="020b0604020202020204" pitchFamily="34" charset="0"/>
                <a:ea typeface="楷体_GB2312" pitchFamily="1" charset="-122"/>
                <a:cs typeface="+mn-cs"/>
              </a:rPr>
              <a:t>，</a:t>
            </a:r>
            <a:r>
              <a:rPr lang="zh-CN" altLang="en-US" sz="3200" b="1" u="sng" strike="noStrike" noProof="1">
                <a:solidFill>
                  <a:srgbClr val="CC3300"/>
                </a:solidFill>
                <a:latin typeface="Arial" panose="020b0604020202020204" pitchFamily="34" charset="0"/>
                <a:ea typeface="楷体_GB2312" pitchFamily="1" charset="-122"/>
                <a:cs typeface="+mn-cs"/>
              </a:rPr>
              <a:t>让你明白雄健</a:t>
            </a:r>
            <a:r>
              <a:rPr lang="zh-CN" altLang="en-US" sz="3200" b="1" strike="noStrike" noProof="1">
                <a:solidFill>
                  <a:srgbClr val="CC3300"/>
                </a:solidFill>
                <a:effectLst>
                  <a:outerShdw blurRad="38100" dist="38100" dir="2700000">
                    <a:srgbClr val="C0C0C0"/>
                  </a:outerShdw>
                </a:effectLst>
                <a:latin typeface="Arial" panose="020b0604020202020204" pitchFamily="34" charset="0"/>
                <a:ea typeface="楷体_GB2312" pitchFamily="1" charset="-122"/>
                <a:cs typeface="+mn-cs"/>
              </a:rPr>
              <a:t>；</a:t>
            </a:r>
            <a:endParaRPr lang="zh-CN" altLang="en-US" sz="3200" b="1" strike="noStrike" noProof="1">
              <a:solidFill>
                <a:srgbClr val="CC3300"/>
              </a:solidFill>
              <a:effectLst>
                <a:outerShdw blurRad="38100" dist="38100" dir="2700000">
                  <a:srgbClr val="C0C0C0"/>
                </a:outerShdw>
              </a:effectLst>
              <a:ea typeface="楷体_GB2312" pitchFamily="1" charset="-122"/>
            </a:endParaRPr>
          </a:p>
        </p:txBody>
      </p:sp>
      <p:sp>
        <p:nvSpPr>
          <p:cNvPr id="37901" name="Rectangle 14"/>
          <p:cNvSpPr/>
          <p:nvPr/>
        </p:nvSpPr>
        <p:spPr>
          <a:xfrm>
            <a:off x="2135188" y="5513388"/>
            <a:ext cx="7993062" cy="1076325"/>
          </a:xfrm>
          <a:prstGeom prst="rect">
            <a:avLst/>
          </a:prstGeom>
          <a:noFill/>
          <a:ln w="9525">
            <a:noFill/>
          </a:ln>
        </p:spPr>
        <p:txBody>
          <a:bodyPr anchor="t" anchorCtr="0">
            <a:spAutoFit/>
          </a:bodyPr>
          <a:lstStyle/>
          <a:p>
            <a:pPr eaLnBrk="0" hangingPunct="0"/>
            <a:r>
              <a:rPr lang="zh-CN" altLang="zh-CN" sz="3200" b="1">
                <a:latin typeface="Arial" panose="020b0604020202020204" pitchFamily="34" charset="0"/>
                <a:ea typeface="楷体_GB2312" pitchFamily="1" charset="-122"/>
              </a:rPr>
              <a:t>它甚至可能就是一个人，让你理解伟大和纯粹。</a:t>
            </a:r>
            <a:endParaRPr lang="zh-CN" altLang="zh-CN" sz="3200" b="1">
              <a:latin typeface="Arial" panose="020b0604020202020204" pitchFamily="34" charset="0"/>
              <a:ea typeface="楷体_GB2312"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8921">
                                            <p:txEl>
                                              <p:pRg st="0" end="0"/>
                                            </p:txEl>
                                          </p:spTgt>
                                        </p:tgtEl>
                                        <p:attrNameLst>
                                          <p:attrName>style.visibility</p:attrName>
                                        </p:attrNameLst>
                                      </p:cBhvr>
                                      <p:to>
                                        <p:strVal val="visible"/>
                                      </p:to>
                                    </p:set>
                                    <p:animEffect transition="in" filter="blinds(horizontal)">
                                      <p:cBhvr>
                                        <p:cTn id="7" dur="500" fill="hold"/>
                                        <p:tgtEl>
                                          <p:spTgt spid="38921">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8921">
                                            <p:txEl>
                                              <p:pRg st="1" end="1"/>
                                            </p:txEl>
                                          </p:spTgt>
                                        </p:tgtEl>
                                        <p:attrNameLst>
                                          <p:attrName>style.visibility</p:attrName>
                                        </p:attrNameLst>
                                      </p:cBhvr>
                                      <p:to>
                                        <p:strVal val="visible"/>
                                      </p:to>
                                    </p:set>
                                    <p:animEffect transition="in" filter="blinds(horizontal)">
                                      <p:cBhvr>
                                        <p:cTn id="12" dur="500" fill="hold"/>
                                        <p:tgtEl>
                                          <p:spTgt spid="38921">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8922">
                                            <p:txEl>
                                              <p:pRg st="0" end="0"/>
                                            </p:txEl>
                                          </p:spTgt>
                                        </p:tgtEl>
                                        <p:attrNameLst>
                                          <p:attrName>style.visibility</p:attrName>
                                        </p:attrNameLst>
                                      </p:cBhvr>
                                      <p:to>
                                        <p:strVal val="visible"/>
                                      </p:to>
                                    </p:set>
                                    <p:animEffect transition="in" filter="blinds(horizontal)">
                                      <p:cBhvr>
                                        <p:cTn id="17" dur="500" fill="hold"/>
                                        <p:tgtEl>
                                          <p:spTgt spid="38922">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8924">
                                            <p:txEl>
                                              <p:pRg st="0" end="0"/>
                                            </p:txEl>
                                          </p:spTgt>
                                        </p:tgtEl>
                                        <p:attrNameLst>
                                          <p:attrName>style.visibility</p:attrName>
                                        </p:attrNameLst>
                                      </p:cBhvr>
                                      <p:to>
                                        <p:strVal val="visible"/>
                                      </p:to>
                                    </p:set>
                                    <p:animEffect transition="in" filter="blinds(horizontal)">
                                      <p:cBhvr>
                                        <p:cTn id="22" dur="500" fill="hold"/>
                                        <p:tgtEl>
                                          <p:spTgt spid="38924">
                                            <p:txEl>
                                              <p:pRg st="0" end="0"/>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8924">
                                            <p:txEl>
                                              <p:pRg st="0" end="0"/>
                                            </p:txEl>
                                          </p:spTgt>
                                        </p:tgtEl>
                                        <p:attrNameLst>
                                          <p:attrName>style.visibility</p:attrName>
                                        </p:attrNameLst>
                                      </p:cBhvr>
                                      <p:to>
                                        <p:strVal val="visible"/>
                                      </p:to>
                                    </p:set>
                                    <p:animEffect transition="in" filter="blinds(horizontal)">
                                      <p:cBhvr>
                                        <p:cTn id="27" dur="500" fill="hold"/>
                                        <p:tgtEl>
                                          <p:spTgt spid="38924">
                                            <p:txEl>
                                              <p:pRg st="0" end="0"/>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38925">
                                            <p:txEl>
                                              <p:pRg st="0" end="0"/>
                                            </p:txEl>
                                          </p:spTgt>
                                        </p:tgtEl>
                                        <p:attrNameLst>
                                          <p:attrName>style.visibility</p:attrName>
                                        </p:attrNameLst>
                                      </p:cBhvr>
                                      <p:to>
                                        <p:strVal val="visible"/>
                                      </p:to>
                                    </p:set>
                                    <p:animEffect transition="in" filter="blinds(horizontal)">
                                      <p:cBhvr>
                                        <p:cTn id="32" dur="500" fill="hold"/>
                                        <p:tgtEl>
                                          <p:spTgt spid="389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24" grpId="0" build="allAtOnce"/>
    </p:bldLst>
  </p:timing>
</p:sld>
</file>

<file path=ppt/slides/slide7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8913" name="Picture 2" descr="1994036_085135031_2"/>
          <p:cNvPicPr>
            <a:picLocks noChangeAspect="1"/>
          </p:cNvPicPr>
          <p:nvPr/>
        </p:nvPicPr>
        <p:blipFill>
          <a:blip r:embed="rId2"/>
          <a:srcRect b="4762"/>
          <a:stretch>
            <a:fillRect/>
          </a:stretch>
        </p:blipFill>
        <p:spPr>
          <a:xfrm>
            <a:off x="1524000" y="0"/>
            <a:ext cx="3348038" cy="2306638"/>
          </a:xfrm>
          <a:prstGeom prst="rect">
            <a:avLst/>
          </a:prstGeom>
          <a:noFill/>
          <a:ln w="9525">
            <a:noFill/>
          </a:ln>
        </p:spPr>
      </p:pic>
      <p:sp>
        <p:nvSpPr>
          <p:cNvPr id="38914" name="Rectangle 3"/>
          <p:cNvSpPr>
            <a:spLocks noGrp="1" noRot="1"/>
          </p:cNvSpPr>
          <p:nvPr>
            <p:ph idx="1"/>
          </p:nvPr>
        </p:nvSpPr>
        <p:spPr>
          <a:xfrm>
            <a:off x="1847850" y="692150"/>
            <a:ext cx="8497888" cy="2305050"/>
          </a:xfrm>
          <a:solidFill>
            <a:schemeClr val="bg1">
              <a:alpha val="79999"/>
            </a:schemeClr>
          </a:solidFill>
        </p:spPr>
        <p:txBody>
          <a:bodyPr wrap="square" lIns="92075" tIns="46038" rIns="92075" bIns="46038" anchor="t" anchorCtr="0"/>
          <a:lstStyle/>
          <a:p>
            <a:pPr eaLnBrk="1" hangingPunct="1">
              <a:lnSpc>
                <a:spcPct val="90000"/>
              </a:lnSpc>
              <a:buNone/>
            </a:pPr>
            <a:r>
              <a:rPr lang="zh-CN" altLang="en-US" b="1">
                <a:solidFill>
                  <a:srgbClr val="FF0000"/>
                </a:solidFill>
                <a:latin typeface="楷体_GB2312" pitchFamily="1" charset="-122"/>
                <a:ea typeface="楷体_GB2312" pitchFamily="1" charset="-122"/>
              </a:rPr>
              <a:t>例题：把下面的句子改写成排比句</a:t>
            </a:r>
            <a:endParaRPr lang="zh-CN" altLang="en-US" b="1">
              <a:solidFill>
                <a:srgbClr val="FF0000"/>
              </a:solidFill>
              <a:latin typeface="楷体_GB2312" pitchFamily="1" charset="-122"/>
              <a:ea typeface="楷体_GB2312" pitchFamily="1" charset="-122"/>
            </a:endParaRPr>
          </a:p>
          <a:p>
            <a:pPr eaLnBrk="1" hangingPunct="1">
              <a:lnSpc>
                <a:spcPct val="90000"/>
              </a:lnSpc>
              <a:buNone/>
            </a:pPr>
            <a:r>
              <a:rPr lang="zh-CN" altLang="en-US">
                <a:latin typeface="楷体_GB2312" pitchFamily="1" charset="-122"/>
                <a:ea typeface="楷体_GB2312" pitchFamily="1" charset="-122"/>
              </a:rPr>
              <a:t>　　  </a:t>
            </a:r>
            <a:r>
              <a:rPr lang="zh-CN" altLang="en-US" b="1">
                <a:latin typeface="楷体_GB2312" pitchFamily="1" charset="-122"/>
                <a:ea typeface="楷体_GB2312" pitchFamily="1" charset="-122"/>
              </a:rPr>
              <a:t>音乐家常把灵感变为跳跃的音符，文学家呢，他们优美的辞章往往缘于灵感，至于画家，他们完满的构图也常常与灵感相关，而一般人的灵感，则常是霎时的喜悦。</a:t>
            </a:r>
            <a:r>
              <a:rPr lang="zh-CN" altLang="en-US">
                <a:latin typeface="楷体_GB2312" pitchFamily="1" charset="-122"/>
                <a:ea typeface="楷体_GB2312" pitchFamily="1" charset="-122"/>
              </a:rPr>
              <a:t>             </a:t>
            </a:r>
            <a:endParaRPr lang="zh-CN" altLang="en-US">
              <a:latin typeface="楷体_GB2312" pitchFamily="1" charset="-122"/>
              <a:ea typeface="楷体_GB2312" pitchFamily="1" charset="-122"/>
            </a:endParaRPr>
          </a:p>
        </p:txBody>
      </p:sp>
      <p:sp>
        <p:nvSpPr>
          <p:cNvPr id="39940" name="Rectangle 4"/>
          <p:cNvSpPr/>
          <p:nvPr/>
        </p:nvSpPr>
        <p:spPr>
          <a:xfrm>
            <a:off x="1703388" y="3467577"/>
            <a:ext cx="7918450" cy="2061210"/>
          </a:xfrm>
          <a:prstGeom prst="rect">
            <a:avLst/>
          </a:prstGeom>
          <a:solidFill>
            <a:schemeClr val="bg1">
              <a:alpha val="79999"/>
            </a:schemeClr>
          </a:solidFill>
          <a:ln w="9525">
            <a:noFill/>
          </a:ln>
        </p:spPr>
        <p:txBody>
          <a:bodyPr anchor="ctr" anchorCtr="0">
            <a:spAutoFit/>
          </a:bodyPr>
          <a:lstStyle/>
          <a:p>
            <a:pPr algn="ctr"/>
            <a:r>
              <a:rPr lang="zh-CN" altLang="zh-CN" sz="3200" b="1">
                <a:solidFill>
                  <a:srgbClr val="0000FF"/>
                </a:solidFill>
                <a:latin typeface="楷体_GB2312" pitchFamily="1" charset="-122"/>
                <a:ea typeface="楷体_GB2312" pitchFamily="1" charset="-122"/>
              </a:rPr>
              <a:t>音乐家的灵感常成为跳跃的音符</a:t>
            </a:r>
            <a:r>
              <a:rPr lang="zh-CN" altLang="en-US" sz="3200" b="1">
                <a:solidFill>
                  <a:srgbClr val="0000FF"/>
                </a:solidFill>
                <a:latin typeface="楷体_GB2312" pitchFamily="1" charset="-122"/>
                <a:ea typeface="楷体_GB2312" pitchFamily="1" charset="-122"/>
              </a:rPr>
              <a:t>；</a:t>
            </a:r>
            <a:r>
              <a:rPr lang="zh-CN" altLang="zh-CN" sz="3200" b="1">
                <a:solidFill>
                  <a:srgbClr val="0000FF"/>
                </a:solidFill>
                <a:latin typeface="楷体_GB2312" pitchFamily="1" charset="-122"/>
                <a:ea typeface="楷体_GB2312" pitchFamily="1" charset="-122"/>
              </a:rPr>
              <a:t>    </a:t>
            </a:r>
            <a:r>
              <a:rPr lang="zh-CN" altLang="en-US" sz="3200" b="1">
                <a:solidFill>
                  <a:srgbClr val="0000FF"/>
                </a:solidFill>
                <a:latin typeface="楷体_GB2312" pitchFamily="1" charset="-122"/>
                <a:ea typeface="楷体_GB2312" pitchFamily="1" charset="-122"/>
              </a:rPr>
              <a:t> </a:t>
            </a:r>
            <a:endParaRPr lang="en-US" altLang="zh-CN" sz="3200" b="1">
              <a:solidFill>
                <a:srgbClr val="0000FF"/>
              </a:solidFill>
              <a:latin typeface="楷体_GB2312" pitchFamily="1" charset="-122"/>
              <a:ea typeface="楷体_GB2312" pitchFamily="1" charset="-122"/>
            </a:endParaRPr>
          </a:p>
          <a:p>
            <a:pPr algn="ctr"/>
            <a:r>
              <a:rPr lang="zh-CN" altLang="zh-CN" sz="3200" b="1">
                <a:solidFill>
                  <a:srgbClr val="0000FF"/>
                </a:solidFill>
                <a:latin typeface="楷体_GB2312" pitchFamily="1" charset="-122"/>
                <a:ea typeface="楷体_GB2312" pitchFamily="1" charset="-122"/>
              </a:rPr>
              <a:t>文学家的灵感常成为优美的辞章</a:t>
            </a:r>
            <a:r>
              <a:rPr lang="zh-CN" altLang="en-US" sz="3200" b="1">
                <a:solidFill>
                  <a:srgbClr val="0000FF"/>
                </a:solidFill>
                <a:latin typeface="楷体_GB2312" pitchFamily="1" charset="-122"/>
                <a:ea typeface="楷体_GB2312" pitchFamily="1" charset="-122"/>
              </a:rPr>
              <a:t>；</a:t>
            </a:r>
            <a:endParaRPr lang="en-US" altLang="zh-CN" sz="3200" b="1">
              <a:solidFill>
                <a:srgbClr val="0000FF"/>
              </a:solidFill>
              <a:latin typeface="楷体_GB2312" pitchFamily="1" charset="-122"/>
              <a:ea typeface="楷体_GB2312" pitchFamily="1" charset="-122"/>
            </a:endParaRPr>
          </a:p>
          <a:p>
            <a:pPr algn="ctr"/>
            <a:r>
              <a:rPr lang="zh-CN" altLang="zh-CN" sz="3200" b="1">
                <a:solidFill>
                  <a:srgbClr val="0000FF"/>
                </a:solidFill>
                <a:latin typeface="楷体_GB2312" pitchFamily="1" charset="-122"/>
                <a:ea typeface="楷体_GB2312" pitchFamily="1" charset="-122"/>
              </a:rPr>
              <a:t>画家的灵感常成为完满的构图</a:t>
            </a:r>
            <a:r>
              <a:rPr lang="zh-CN" altLang="en-US" sz="3200" b="1">
                <a:solidFill>
                  <a:srgbClr val="0000FF"/>
                </a:solidFill>
                <a:latin typeface="楷体_GB2312" pitchFamily="1" charset="-122"/>
                <a:ea typeface="楷体_GB2312" pitchFamily="1" charset="-122"/>
              </a:rPr>
              <a:t>；</a:t>
            </a:r>
            <a:endParaRPr lang="en-US" altLang="zh-CN" sz="3200" b="1">
              <a:solidFill>
                <a:srgbClr val="0000FF"/>
              </a:solidFill>
              <a:latin typeface="楷体_GB2312" pitchFamily="1" charset="-122"/>
              <a:ea typeface="楷体_GB2312" pitchFamily="1" charset="-122"/>
            </a:endParaRPr>
          </a:p>
          <a:p>
            <a:pPr algn="ctr"/>
            <a:r>
              <a:rPr lang="zh-CN" altLang="zh-CN" sz="3200" b="1">
                <a:solidFill>
                  <a:srgbClr val="0000FF"/>
                </a:solidFill>
                <a:latin typeface="楷体_GB2312" pitchFamily="1" charset="-122"/>
                <a:ea typeface="楷体_GB2312" pitchFamily="1" charset="-122"/>
              </a:rPr>
              <a:t>一般人的灵感常只是霎时的喜悦。</a:t>
            </a:r>
            <a:r>
              <a:rPr lang="zh-CN" altLang="zh-CN" sz="3200" b="1">
                <a:solidFill>
                  <a:srgbClr val="FF0000"/>
                </a:solidFill>
                <a:latin typeface="楷体_GB2312" pitchFamily="1" charset="-122"/>
                <a:ea typeface="楷体_GB2312" pitchFamily="1" charset="-122"/>
              </a:rPr>
              <a:t> </a:t>
            </a:r>
            <a:endParaRPr lang="zh-CN" altLang="zh-CN" sz="3200" b="1">
              <a:solidFill>
                <a:srgbClr val="FF0000"/>
              </a:solidFill>
              <a:latin typeface="楷体_GB2312" pitchFamily="1" charset="-122"/>
              <a:ea typeface="楷体_GB2312"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9940"/>
                                        </p:tgtEl>
                                        <p:attrNameLst>
                                          <p:attrName>style.visibility</p:attrName>
                                        </p:attrNameLst>
                                      </p:cBhvr>
                                      <p:to>
                                        <p:strVal val="visible"/>
                                      </p:to>
                                    </p:set>
                                    <p:animEffect transition="in" filter="blinds(horizontal)">
                                      <p:cBhvr>
                                        <p:cTn id="7" dur="500" fill="hold"/>
                                        <p:tgtEl>
                                          <p:spTgt spid="3994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9940">
                                            <p:txEl>
                                              <p:pRg st="0" end="0"/>
                                            </p:txEl>
                                          </p:spTgt>
                                        </p:tgtEl>
                                        <p:attrNameLst>
                                          <p:attrName>style.visibility</p:attrName>
                                        </p:attrNameLst>
                                      </p:cBhvr>
                                      <p:to>
                                        <p:strVal val="visible"/>
                                      </p:to>
                                    </p:set>
                                    <p:animEffect transition="in" filter="blinds(horizontal)">
                                      <p:cBhvr>
                                        <p:cTn id="12" dur="500" fill="hold"/>
                                        <p:tgtEl>
                                          <p:spTgt spid="39940">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9940">
                                            <p:txEl>
                                              <p:pRg st="1" end="1"/>
                                            </p:txEl>
                                          </p:spTgt>
                                        </p:tgtEl>
                                        <p:attrNameLst>
                                          <p:attrName>style.visibility</p:attrName>
                                        </p:attrNameLst>
                                      </p:cBhvr>
                                      <p:to>
                                        <p:strVal val="visible"/>
                                      </p:to>
                                    </p:set>
                                    <p:animEffect transition="in" filter="blinds(horizontal)">
                                      <p:cBhvr>
                                        <p:cTn id="17" dur="500" fill="hold"/>
                                        <p:tgtEl>
                                          <p:spTgt spid="39940">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9940">
                                            <p:txEl>
                                              <p:pRg st="2" end="2"/>
                                            </p:txEl>
                                          </p:spTgt>
                                        </p:tgtEl>
                                        <p:attrNameLst>
                                          <p:attrName>style.visibility</p:attrName>
                                        </p:attrNameLst>
                                      </p:cBhvr>
                                      <p:to>
                                        <p:strVal val="visible"/>
                                      </p:to>
                                    </p:set>
                                    <p:animEffect transition="in" filter="blinds(horizontal)">
                                      <p:cBhvr>
                                        <p:cTn id="22" dur="500" fill="hold"/>
                                        <p:tgtEl>
                                          <p:spTgt spid="39940">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9940">
                                            <p:txEl>
                                              <p:pRg st="3" end="3"/>
                                            </p:txEl>
                                          </p:spTgt>
                                        </p:tgtEl>
                                        <p:attrNameLst>
                                          <p:attrName>style.visibility</p:attrName>
                                        </p:attrNameLst>
                                      </p:cBhvr>
                                      <p:to>
                                        <p:strVal val="visible"/>
                                      </p:to>
                                    </p:set>
                                    <p:animEffect transition="in" filter="blinds(horizontal)">
                                      <p:cBhvr>
                                        <p:cTn id="27" dur="500" fill="hold"/>
                                        <p:tgtEl>
                                          <p:spTgt spid="3994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0" grpId="0" uiExpand="1" build="p"/>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9156" name="Rectangle 4"/>
          <p:cNvSpPr/>
          <p:nvPr/>
        </p:nvSpPr>
        <p:spPr>
          <a:xfrm>
            <a:off x="1676400" y="71755"/>
            <a:ext cx="4708525" cy="626110"/>
          </a:xfrm>
          <a:prstGeom prst="rect">
            <a:avLst/>
          </a:prstGeom>
          <a:solidFill>
            <a:schemeClr val="bg2">
              <a:lumMod val="95000"/>
            </a:schemeClr>
          </a:solidFill>
        </p:spPr>
        <p:style>
          <a:lnRef idx="2">
            <a:schemeClr val="accent4"/>
          </a:lnRef>
          <a:fillRef idx="1">
            <a:schemeClr val="lt1"/>
          </a:fillRef>
          <a:effectRef idx="0">
            <a:schemeClr val="accent4"/>
          </a:effectRef>
          <a:fontRef idx="minor">
            <a:schemeClr val="dk1"/>
          </a:fontRef>
        </p:style>
        <p:txBody>
          <a:bodyPr anchor="ctr" anchorCtr="0"/>
          <a:lstStyle/>
          <a:p>
            <a:r>
              <a:rPr lang="zh-CN" altLang="en-US" sz="3600">
                <a:solidFill>
                  <a:srgbClr val="000066"/>
                </a:solidFill>
                <a:latin typeface="Arial" panose="020b0604020202020204" pitchFamily="34" charset="0"/>
                <a:ea typeface="隶书" pitchFamily="49" charset="-122"/>
              </a:rPr>
              <a:t>（四</a:t>
            </a:r>
            <a:r>
              <a:rPr lang="en-US" altLang="zh-CN" sz="3600">
                <a:solidFill>
                  <a:srgbClr val="000066"/>
                </a:solidFill>
                <a:latin typeface="Arial" panose="020b0604020202020204" pitchFamily="34" charset="0"/>
                <a:ea typeface="隶书" pitchFamily="49" charset="-122"/>
              </a:rPr>
              <a:t>) </a:t>
            </a:r>
            <a:r>
              <a:rPr lang="zh-CN" altLang="en-US" sz="3600">
                <a:solidFill>
                  <a:srgbClr val="000066"/>
                </a:solidFill>
                <a:latin typeface="Arial" panose="020b0604020202020204" pitchFamily="34" charset="0"/>
                <a:ea typeface="隶书" pitchFamily="49" charset="-122"/>
              </a:rPr>
              <a:t>比喻的基本类型</a:t>
            </a:r>
            <a:endParaRPr lang="zh-CN" altLang="en-US" sz="3600">
              <a:solidFill>
                <a:srgbClr val="000066"/>
              </a:solidFill>
              <a:latin typeface="Arial" panose="020b0604020202020204" pitchFamily="34" charset="0"/>
              <a:ea typeface="隶书" pitchFamily="49" charset="-122"/>
            </a:endParaRPr>
          </a:p>
        </p:txBody>
      </p:sp>
      <p:sp>
        <p:nvSpPr>
          <p:cNvPr id="49158" name="Rectangle 6"/>
          <p:cNvSpPr/>
          <p:nvPr/>
        </p:nvSpPr>
        <p:spPr>
          <a:xfrm>
            <a:off x="215900" y="895350"/>
            <a:ext cx="3136900" cy="519430"/>
          </a:xfrm>
          <a:prstGeom prst="rect">
            <a:avLst/>
          </a:prstGeom>
          <a:noFill/>
          <a:ln w="9525">
            <a:noFill/>
          </a:ln>
        </p:spPr>
        <p:txBody>
          <a:bodyPr anchor="ctr" anchorCtr="0"/>
          <a:lstStyle/>
          <a:p>
            <a:r>
              <a:rPr lang="en-US" sz="4000">
                <a:solidFill>
                  <a:srgbClr val="800000"/>
                </a:solidFill>
                <a:latin typeface="Arial" panose="020b0604020202020204" pitchFamily="34" charset="0"/>
                <a:ea typeface="隶书" pitchFamily="49" charset="-122"/>
              </a:rPr>
              <a:t>1.</a:t>
            </a:r>
            <a:r>
              <a:rPr lang="zh-CN" altLang="en-US" sz="4000">
                <a:solidFill>
                  <a:srgbClr val="800000"/>
                </a:solidFill>
                <a:latin typeface="Arial" panose="020b0604020202020204" pitchFamily="34" charset="0"/>
                <a:ea typeface="隶书" pitchFamily="49" charset="-122"/>
              </a:rPr>
              <a:t>明喻</a:t>
            </a:r>
            <a:endParaRPr lang="zh-CN" altLang="en-US" sz="4000">
              <a:solidFill>
                <a:srgbClr val="800000"/>
              </a:solidFill>
              <a:latin typeface="Arial" panose="020b0604020202020204" pitchFamily="34" charset="0"/>
              <a:ea typeface="隶书" pitchFamily="49" charset="-122"/>
            </a:endParaRPr>
          </a:p>
        </p:txBody>
      </p:sp>
      <p:sp>
        <p:nvSpPr>
          <p:cNvPr id="49159" name="Rectangle 7"/>
          <p:cNvSpPr/>
          <p:nvPr/>
        </p:nvSpPr>
        <p:spPr>
          <a:xfrm>
            <a:off x="3581400" y="909638"/>
            <a:ext cx="2731770" cy="521970"/>
          </a:xfrm>
          <a:prstGeom prst="rect">
            <a:avLst/>
          </a:prstGeom>
          <a:noFill/>
          <a:ln w="9525">
            <a:noFill/>
          </a:ln>
        </p:spPr>
        <p:txBody>
          <a:bodyPr wrap="none">
            <a:spAutoFit/>
          </a:bodyPr>
          <a:lstStyle/>
          <a:p>
            <a:r>
              <a:rPr lang="zh-CN" altLang="en-US" sz="2800">
                <a:solidFill>
                  <a:srgbClr val="000066"/>
                </a:solidFill>
                <a:latin typeface="Arial" panose="020b0604020202020204" pitchFamily="34" charset="0"/>
                <a:ea typeface="华文中宋" pitchFamily="2" charset="-122"/>
              </a:rPr>
              <a:t>本体</a:t>
            </a:r>
            <a:r>
              <a:rPr lang="en-US" altLang="zh-CN" sz="2800">
                <a:solidFill>
                  <a:srgbClr val="000066"/>
                </a:solidFill>
                <a:latin typeface="Arial" panose="020b0604020202020204" pitchFamily="34" charset="0"/>
                <a:ea typeface="华文中宋" pitchFamily="2" charset="-122"/>
              </a:rPr>
              <a:t>+</a:t>
            </a:r>
            <a:r>
              <a:rPr lang="zh-CN" altLang="en-US" sz="2800">
                <a:solidFill>
                  <a:srgbClr val="000066"/>
                </a:solidFill>
                <a:latin typeface="Arial" panose="020b0604020202020204" pitchFamily="34" charset="0"/>
                <a:ea typeface="华文中宋" pitchFamily="2" charset="-122"/>
              </a:rPr>
              <a:t>喻词</a:t>
            </a:r>
            <a:r>
              <a:rPr lang="en-US" altLang="zh-CN" sz="2800">
                <a:solidFill>
                  <a:srgbClr val="000066"/>
                </a:solidFill>
                <a:latin typeface="Arial" panose="020b0604020202020204" pitchFamily="34" charset="0"/>
                <a:ea typeface="华文中宋" pitchFamily="2" charset="-122"/>
              </a:rPr>
              <a:t>+</a:t>
            </a:r>
            <a:r>
              <a:rPr lang="zh-CN" altLang="en-US" sz="2800">
                <a:solidFill>
                  <a:srgbClr val="000066"/>
                </a:solidFill>
                <a:latin typeface="Arial" panose="020b0604020202020204" pitchFamily="34" charset="0"/>
                <a:ea typeface="华文中宋" pitchFamily="2" charset="-122"/>
              </a:rPr>
              <a:t>喻体</a:t>
            </a:r>
            <a:endParaRPr lang="zh-CN" altLang="en-US" sz="2800">
              <a:solidFill>
                <a:srgbClr val="000066"/>
              </a:solidFill>
              <a:latin typeface="Arial" panose="020b0604020202020204" pitchFamily="34" charset="0"/>
              <a:ea typeface="华文中宋" pitchFamily="2" charset="-122"/>
            </a:endParaRPr>
          </a:p>
        </p:txBody>
      </p:sp>
      <p:grpSp>
        <p:nvGrpSpPr>
          <p:cNvPr id="2" name="Group 16"/>
          <p:cNvGrpSpPr/>
          <p:nvPr/>
        </p:nvGrpSpPr>
        <p:grpSpPr>
          <a:xfrm>
            <a:off x="4948166" y="893445"/>
            <a:ext cx="6764409" cy="1469217"/>
            <a:chOff x="2752" y="1117"/>
            <a:chExt cx="2864" cy="833"/>
          </a:xfrm>
        </p:grpSpPr>
        <p:sp>
          <p:nvSpPr>
            <p:cNvPr id="16392" name="Rectangle 13"/>
            <p:cNvSpPr/>
            <p:nvPr/>
          </p:nvSpPr>
          <p:spPr>
            <a:xfrm>
              <a:off x="3360" y="1117"/>
              <a:ext cx="2256" cy="833"/>
            </a:xfrm>
            <a:prstGeom prst="rect">
              <a:avLst/>
            </a:prstGeom>
            <a:solidFill>
              <a:srgbClr val="FFFF99"/>
            </a:solidFill>
            <a:ln w="9525" cap="flat" cmpd="sng">
              <a:solidFill>
                <a:srgbClr val="990000"/>
              </a:solidFill>
              <a:prstDash val="solid"/>
              <a:miter/>
              <a:headEnd type="none" w="med" len="med"/>
              <a:tailEnd type="none" w="med" len="med"/>
            </a:ln>
          </p:spPr>
          <p:txBody>
            <a:bodyPr>
              <a:spAutoFit/>
            </a:bodyPr>
            <a:lstStyle/>
            <a:p>
              <a:pPr>
                <a:lnSpc>
                  <a:spcPct val="80000"/>
                </a:lnSpc>
                <a:buSzPct val="80000"/>
              </a:pPr>
              <a:r>
                <a:rPr lang="zh-CN" altLang="en-US" sz="2800">
                  <a:solidFill>
                    <a:srgbClr val="FF0000"/>
                  </a:solidFill>
                  <a:latin typeface="Arial" panose="020b0604020202020204" pitchFamily="34" charset="0"/>
                  <a:ea typeface="华文新魏" pitchFamily="2" charset="-122"/>
                </a:rPr>
                <a:t>像、如、似、仿佛、犹如、有如、一般、好比、宛如</a:t>
              </a:r>
              <a:r>
                <a:rPr lang="zh-CN" altLang="en-US" sz="2800">
                  <a:solidFill>
                    <a:srgbClr val="000066"/>
                  </a:solidFill>
                  <a:latin typeface="Arial" panose="020b0604020202020204" pitchFamily="34" charset="0"/>
                  <a:ea typeface="华文新魏" pitchFamily="2" charset="-122"/>
                </a:rPr>
                <a:t>  等。有时后面还用</a:t>
              </a:r>
              <a:r>
                <a:rPr lang="zh-CN" altLang="en-US" sz="2800">
                  <a:solidFill>
                    <a:srgbClr val="000066"/>
                  </a:solidFill>
                  <a:latin typeface="Times New Roman" panose="02020603050405020304" pitchFamily="18" charset="0"/>
                  <a:ea typeface="华文新魏" pitchFamily="2" charset="-122"/>
                </a:rPr>
                <a:t>“</a:t>
              </a:r>
              <a:r>
                <a:rPr lang="zh-CN" altLang="en-US" sz="2800">
                  <a:solidFill>
                    <a:srgbClr val="FF0000"/>
                  </a:solidFill>
                  <a:latin typeface="Arial" panose="020b0604020202020204" pitchFamily="34" charset="0"/>
                  <a:ea typeface="华文新魏" pitchFamily="2" charset="-122"/>
                </a:rPr>
                <a:t>一样</a:t>
              </a:r>
              <a:r>
                <a:rPr lang="en-US" altLang="zh-CN" sz="2800">
                  <a:solidFill>
                    <a:srgbClr val="FF0000"/>
                  </a:solidFill>
                  <a:latin typeface="Arial" panose="020b0604020202020204" pitchFamily="34" charset="0"/>
                  <a:ea typeface="华文新魏" pitchFamily="2" charset="-122"/>
                </a:rPr>
                <a:t>,</a:t>
              </a:r>
              <a:r>
                <a:rPr lang="zh-CN" altLang="en-US" sz="2800">
                  <a:solidFill>
                    <a:srgbClr val="FF0000"/>
                  </a:solidFill>
                  <a:latin typeface="Arial" panose="020b0604020202020204" pitchFamily="34" charset="0"/>
                  <a:ea typeface="华文新魏" pitchFamily="2" charset="-122"/>
                </a:rPr>
                <a:t>一般</a:t>
              </a:r>
              <a:r>
                <a:rPr lang="en-US" altLang="zh-CN" sz="2800">
                  <a:solidFill>
                    <a:srgbClr val="FF0000"/>
                  </a:solidFill>
                  <a:latin typeface="Arial" panose="020b0604020202020204" pitchFamily="34" charset="0"/>
                  <a:ea typeface="华文新魏" pitchFamily="2" charset="-122"/>
                </a:rPr>
                <a:t>,</a:t>
              </a:r>
              <a:r>
                <a:rPr lang="zh-CN" altLang="en-US" sz="2800">
                  <a:solidFill>
                    <a:srgbClr val="FF0000"/>
                  </a:solidFill>
                  <a:latin typeface="Arial" panose="020b0604020202020204" pitchFamily="34" charset="0"/>
                  <a:ea typeface="华文新魏" pitchFamily="2" charset="-122"/>
                </a:rPr>
                <a:t>似的</a:t>
              </a:r>
              <a:r>
                <a:rPr lang="en-US" altLang="zh-CN" sz="2800">
                  <a:solidFill>
                    <a:srgbClr val="FF0000"/>
                  </a:solidFill>
                  <a:latin typeface="Arial" panose="020b0604020202020204" pitchFamily="34" charset="0"/>
                  <a:ea typeface="华文新魏" pitchFamily="2" charset="-122"/>
                </a:rPr>
                <a:t>”</a:t>
              </a:r>
              <a:r>
                <a:rPr lang="zh-CN" altLang="en-US" sz="2800">
                  <a:solidFill>
                    <a:srgbClr val="000066"/>
                  </a:solidFill>
                  <a:latin typeface="Arial" panose="020b0604020202020204" pitchFamily="34" charset="0"/>
                  <a:ea typeface="华文新魏" pitchFamily="2" charset="-122"/>
                </a:rPr>
                <a:t>等词语呼应</a:t>
              </a:r>
              <a:r>
                <a:rPr lang="en-US" altLang="zh-CN" sz="2800">
                  <a:solidFill>
                    <a:srgbClr val="000066"/>
                  </a:solidFill>
                  <a:latin typeface="Arial" panose="020b0604020202020204" pitchFamily="34" charset="0"/>
                  <a:ea typeface="华文新魏" pitchFamily="2" charset="-122"/>
                </a:rPr>
                <a:t>. </a:t>
              </a:r>
              <a:endParaRPr lang="en-US" altLang="zh-CN" sz="2800">
                <a:solidFill>
                  <a:srgbClr val="000066"/>
                </a:solidFill>
                <a:latin typeface="Arial" panose="020b0604020202020204" pitchFamily="34" charset="0"/>
                <a:ea typeface="华文新魏" pitchFamily="2" charset="-122"/>
              </a:endParaRPr>
            </a:p>
          </p:txBody>
        </p:sp>
        <p:cxnSp>
          <p:nvCxnSpPr>
            <p:cNvPr id="16393" name="AutoShape 14"/>
            <p:cNvCxnSpPr>
              <a:stCxn id="49159" idx="2"/>
              <a:endCxn id="16392" idx="1"/>
            </p:cNvCxnSpPr>
            <p:nvPr/>
          </p:nvCxnSpPr>
          <p:spPr>
            <a:xfrm rot="5400000" flipV="1">
              <a:off x="3000" y="1174"/>
              <a:ext cx="111" cy="608"/>
            </a:xfrm>
            <a:prstGeom prst="bentConnector2">
              <a:avLst/>
            </a:prstGeom>
            <a:ln w="38100" cap="flat" cmpd="sng">
              <a:solidFill>
                <a:schemeClr val="tx1"/>
              </a:solidFill>
              <a:prstDash val="solid"/>
              <a:miter/>
              <a:headEnd type="triangle" w="med" len="med"/>
              <a:tailEnd type="triangle" w="med" len="med"/>
            </a:ln>
          </p:spPr>
        </p:cxnSp>
      </p:grpSp>
      <p:sp>
        <p:nvSpPr>
          <p:cNvPr id="49167" name="Rectangle 15"/>
          <p:cNvSpPr/>
          <p:nvPr/>
        </p:nvSpPr>
        <p:spPr>
          <a:xfrm>
            <a:off x="216535" y="2362835"/>
            <a:ext cx="11758295" cy="4441190"/>
          </a:xfrm>
          <a:prstGeom prst="rect">
            <a:avLst/>
          </a:prstGeom>
          <a:noFill/>
          <a:ln w="9525">
            <a:noFill/>
          </a:ln>
        </p:spPr>
        <p:txBody>
          <a:bodyPr wrap="square">
            <a:spAutoFit/>
          </a:bodyPr>
          <a:lstStyle/>
          <a:p>
            <a:pPr marL="287655" indent="-287655" fontAlgn="auto">
              <a:lnSpc>
                <a:spcPts val="4240"/>
              </a:lnSpc>
              <a:buClr>
                <a:srgbClr val="660066"/>
              </a:buClr>
              <a:buFont typeface="Wingdings" panose="05000000000000000000" pitchFamily="2" charset="2"/>
              <a:buChar char="Ø"/>
            </a:pP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高松年的脸</a:t>
            </a:r>
            <a:r>
              <a:rPr lang="zh-CN" altLang="en-US" sz="3200" b="1">
                <a:solidFill>
                  <a:srgbClr val="0000CC"/>
                </a:solidFill>
                <a:latin typeface="楷体" panose="02010609060101010101" pitchFamily="49" charset="-122"/>
                <a:ea typeface="楷体" panose="02010609060101010101" pitchFamily="49" charset="-122"/>
                <a:cs typeface="楷体" panose="02010609060101010101" pitchFamily="49" charset="-122"/>
              </a:rPr>
              <a:t>像</a:t>
            </a: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虾蟹在热水里浸了一浸。钱钟书</a:t>
            </a:r>
            <a:r>
              <a:rPr lang="en-US" altLang="zh-CN" sz="3200" b="1">
                <a:solidFill>
                  <a:srgbClr val="080808"/>
                </a:solidFill>
                <a:latin typeface="楷体" panose="02010609060101010101" pitchFamily="49" charset="-122"/>
                <a:ea typeface="楷体" panose="02010609060101010101" pitchFamily="49" charset="-122"/>
                <a:cs typeface="楷体" panose="02010609060101010101" pitchFamily="49" charset="-122"/>
              </a:rPr>
              <a:t>《</a:t>
            </a: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围城</a:t>
            </a:r>
            <a:r>
              <a:rPr lang="en-US" altLang="zh-CN" sz="3200" b="1">
                <a:solidFill>
                  <a:srgbClr val="080808"/>
                </a:solidFill>
                <a:latin typeface="楷体" panose="02010609060101010101" pitchFamily="49" charset="-122"/>
                <a:ea typeface="楷体" panose="02010609060101010101" pitchFamily="49" charset="-122"/>
                <a:cs typeface="楷体" panose="02010609060101010101" pitchFamily="49" charset="-122"/>
              </a:rPr>
              <a:t>》</a:t>
            </a:r>
            <a:endParaRPr lang="en-US" altLang="zh-CN" sz="3200" b="1">
              <a:solidFill>
                <a:srgbClr val="080808"/>
              </a:solidFill>
              <a:latin typeface="楷体" panose="02010609060101010101" pitchFamily="49" charset="-122"/>
              <a:ea typeface="楷体" panose="02010609060101010101" pitchFamily="49" charset="-122"/>
              <a:cs typeface="楷体" panose="02010609060101010101" pitchFamily="49" charset="-122"/>
            </a:endParaRPr>
          </a:p>
          <a:p>
            <a:pPr marL="287655" indent="-287655" fontAlgn="auto">
              <a:lnSpc>
                <a:spcPts val="4240"/>
              </a:lnSpc>
              <a:buClr>
                <a:srgbClr val="660066"/>
              </a:buClr>
              <a:buFont typeface="Wingdings" panose="05000000000000000000" pitchFamily="2" charset="2"/>
              <a:buChar char="Ø"/>
            </a:pP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刘玉翠回到村里</a:t>
            </a:r>
            <a:r>
              <a:rPr lang="en-US" altLang="zh-CN" sz="3200" b="1">
                <a:solidFill>
                  <a:srgbClr val="080808"/>
                </a:solidFill>
                <a:latin typeface="楷体" panose="02010609060101010101" pitchFamily="49" charset="-122"/>
                <a:ea typeface="楷体" panose="02010609060101010101" pitchFamily="49" charset="-122"/>
                <a:cs typeface="楷体" panose="02010609060101010101" pitchFamily="49" charset="-122"/>
              </a:rPr>
              <a:t>,</a:t>
            </a: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就</a:t>
            </a:r>
            <a:r>
              <a:rPr lang="zh-CN" altLang="en-US" sz="3200" b="1">
                <a:solidFill>
                  <a:srgbClr val="0000CC"/>
                </a:solidFill>
                <a:latin typeface="楷体" panose="02010609060101010101" pitchFamily="49" charset="-122"/>
                <a:ea typeface="楷体" panose="02010609060101010101" pitchFamily="49" charset="-122"/>
                <a:cs typeface="楷体" panose="02010609060101010101" pitchFamily="49" charset="-122"/>
              </a:rPr>
              <a:t>好比</a:t>
            </a: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是住进了监牢里。康瞿</a:t>
            </a:r>
            <a:r>
              <a:rPr lang="en-US" altLang="zh-CN" sz="3200" b="1">
                <a:solidFill>
                  <a:srgbClr val="080808"/>
                </a:solidFill>
                <a:latin typeface="楷体" panose="02010609060101010101" pitchFamily="49" charset="-122"/>
                <a:ea typeface="楷体" panose="02010609060101010101" pitchFamily="49" charset="-122"/>
                <a:cs typeface="楷体" panose="02010609060101010101" pitchFamily="49" charset="-122"/>
              </a:rPr>
              <a:t>《</a:t>
            </a: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春种秋实</a:t>
            </a:r>
            <a:r>
              <a:rPr lang="en-US" altLang="zh-CN" sz="3200" b="1">
                <a:solidFill>
                  <a:srgbClr val="080808"/>
                </a:solidFill>
                <a:latin typeface="楷体" panose="02010609060101010101" pitchFamily="49" charset="-122"/>
                <a:ea typeface="楷体" panose="02010609060101010101" pitchFamily="49" charset="-122"/>
                <a:cs typeface="楷体" panose="02010609060101010101" pitchFamily="49" charset="-122"/>
              </a:rPr>
              <a:t>》</a:t>
            </a:r>
            <a:endParaRPr lang="en-US" altLang="zh-CN" sz="3200" b="1">
              <a:solidFill>
                <a:srgbClr val="080808"/>
              </a:solidFill>
              <a:latin typeface="楷体" panose="02010609060101010101" pitchFamily="49" charset="-122"/>
              <a:ea typeface="楷体" panose="02010609060101010101" pitchFamily="49" charset="-122"/>
              <a:cs typeface="楷体" panose="02010609060101010101" pitchFamily="49" charset="-122"/>
            </a:endParaRPr>
          </a:p>
          <a:p>
            <a:pPr marL="287655" indent="-287655" algn="just" fontAlgn="auto">
              <a:lnSpc>
                <a:spcPts val="4240"/>
              </a:lnSpc>
              <a:buClr>
                <a:srgbClr val="660066"/>
              </a:buClr>
              <a:buFont typeface="Wingdings" panose="05000000000000000000" pitchFamily="2" charset="2"/>
              <a:buChar char="Ø"/>
            </a:pP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转眼光景</a:t>
            </a:r>
            <a:r>
              <a:rPr lang="en-US" altLang="zh-CN" sz="3200" b="1">
                <a:solidFill>
                  <a:srgbClr val="080808"/>
                </a:solidFill>
                <a:latin typeface="楷体" panose="02010609060101010101" pitchFamily="49" charset="-122"/>
                <a:ea typeface="楷体" panose="02010609060101010101" pitchFamily="49" charset="-122"/>
                <a:cs typeface="楷体" panose="02010609060101010101" pitchFamily="49" charset="-122"/>
              </a:rPr>
              <a:t>,</a:t>
            </a: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整个海洋上卷起千万堆雪浪</a:t>
            </a:r>
            <a:r>
              <a:rPr lang="en-US" altLang="zh-CN" sz="3200" b="1">
                <a:solidFill>
                  <a:srgbClr val="080808"/>
                </a:solidFill>
                <a:latin typeface="楷体" panose="02010609060101010101" pitchFamily="49" charset="-122"/>
                <a:ea typeface="楷体" panose="02010609060101010101" pitchFamily="49" charset="-122"/>
                <a:cs typeface="楷体" panose="02010609060101010101" pitchFamily="49" charset="-122"/>
              </a:rPr>
              <a:t>,</a:t>
            </a: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简直就</a:t>
            </a:r>
            <a:r>
              <a:rPr lang="zh-CN" altLang="en-US" sz="3200" b="1">
                <a:solidFill>
                  <a:srgbClr val="0000CC"/>
                </a:solidFill>
                <a:latin typeface="楷体" panose="02010609060101010101" pitchFamily="49" charset="-122"/>
                <a:ea typeface="楷体" panose="02010609060101010101" pitchFamily="49" charset="-122"/>
                <a:cs typeface="楷体" panose="02010609060101010101" pitchFamily="49" charset="-122"/>
              </a:rPr>
              <a:t>像</a:t>
            </a: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那刚刚裂桃的大片棉花田</a:t>
            </a:r>
            <a:r>
              <a:rPr lang="en-US" altLang="zh-CN" sz="3200" b="1">
                <a:solidFill>
                  <a:srgbClr val="080808"/>
                </a:solidFill>
                <a:latin typeface="楷体" panose="02010609060101010101" pitchFamily="49" charset="-122"/>
                <a:ea typeface="楷体" panose="02010609060101010101" pitchFamily="49" charset="-122"/>
                <a:cs typeface="楷体" panose="02010609060101010101" pitchFamily="49" charset="-122"/>
              </a:rPr>
              <a:t>,</a:t>
            </a: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白花花的</a:t>
            </a:r>
            <a:r>
              <a:rPr lang="en-US" altLang="zh-CN" sz="3200" b="1">
                <a:solidFill>
                  <a:srgbClr val="080808"/>
                </a:solidFill>
                <a:latin typeface="楷体" panose="02010609060101010101" pitchFamily="49" charset="-122"/>
                <a:ea typeface="楷体" panose="02010609060101010101" pitchFamily="49" charset="-122"/>
                <a:cs typeface="楷体" panose="02010609060101010101" pitchFamily="49" charset="-122"/>
              </a:rPr>
              <a:t>,</a:t>
            </a: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一望无际。      杨朔</a:t>
            </a:r>
            <a:r>
              <a:rPr lang="en-US" altLang="zh-CN" sz="3200" b="1">
                <a:solidFill>
                  <a:srgbClr val="080808"/>
                </a:solidFill>
                <a:latin typeface="楷体" panose="02010609060101010101" pitchFamily="49" charset="-122"/>
                <a:ea typeface="楷体" panose="02010609060101010101" pitchFamily="49" charset="-122"/>
                <a:cs typeface="楷体" panose="02010609060101010101" pitchFamily="49" charset="-122"/>
              </a:rPr>
              <a:t>《</a:t>
            </a: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雪浪花</a:t>
            </a:r>
            <a:r>
              <a:rPr lang="en-US" altLang="zh-CN" sz="3200" b="1">
                <a:solidFill>
                  <a:srgbClr val="080808"/>
                </a:solidFill>
                <a:latin typeface="楷体" panose="02010609060101010101" pitchFamily="49" charset="-122"/>
                <a:ea typeface="楷体" panose="02010609060101010101" pitchFamily="49" charset="-122"/>
                <a:cs typeface="楷体" panose="02010609060101010101" pitchFamily="49" charset="-122"/>
              </a:rPr>
              <a:t>》</a:t>
            </a:r>
            <a:endParaRPr lang="en-US" altLang="zh-CN" sz="3200" b="1">
              <a:solidFill>
                <a:srgbClr val="080808"/>
              </a:solidFill>
              <a:latin typeface="楷体" panose="02010609060101010101" pitchFamily="49" charset="-122"/>
              <a:ea typeface="楷体" panose="02010609060101010101" pitchFamily="49" charset="-122"/>
              <a:cs typeface="楷体" panose="02010609060101010101" pitchFamily="49" charset="-122"/>
            </a:endParaRPr>
          </a:p>
          <a:p>
            <a:pPr marL="287655" indent="-287655" algn="just" fontAlgn="auto">
              <a:lnSpc>
                <a:spcPts val="4240"/>
              </a:lnSpc>
              <a:buClr>
                <a:srgbClr val="660066"/>
              </a:buClr>
              <a:buFont typeface="Wingdings" panose="05000000000000000000" pitchFamily="2" charset="2"/>
              <a:buChar char="Ø"/>
            </a:pP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出洋</a:t>
            </a:r>
            <a:r>
              <a:rPr lang="zh-CN" altLang="en-US" sz="3200" b="1">
                <a:solidFill>
                  <a:srgbClr val="0000CC"/>
                </a:solidFill>
                <a:latin typeface="楷体" panose="02010609060101010101" pitchFamily="49" charset="-122"/>
                <a:ea typeface="楷体" panose="02010609060101010101" pitchFamily="49" charset="-122"/>
                <a:cs typeface="楷体" panose="02010609060101010101" pitchFamily="49" charset="-122"/>
              </a:rPr>
              <a:t>好比</a:t>
            </a: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出痘子 </a:t>
            </a:r>
            <a:r>
              <a:rPr lang="en-US" altLang="zh-CN" sz="3200" b="1">
                <a:solidFill>
                  <a:srgbClr val="080808"/>
                </a:solidFill>
                <a:latin typeface="楷体" panose="02010609060101010101" pitchFamily="49" charset="-122"/>
                <a:ea typeface="楷体" panose="02010609060101010101" pitchFamily="49" charset="-122"/>
                <a:cs typeface="楷体" panose="02010609060101010101" pitchFamily="49" charset="-122"/>
              </a:rPr>
              <a:t>,</a:t>
            </a: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出痧</a:t>
            </a:r>
            <a:r>
              <a:rPr lang="en-US" altLang="zh-CN" sz="3200" b="1">
                <a:latin typeface="楷体" panose="02010609060101010101" pitchFamily="49" charset="-122"/>
                <a:ea typeface="楷体" panose="02010609060101010101" pitchFamily="49" charset="-122"/>
                <a:cs typeface="楷体" panose="02010609060101010101" pitchFamily="49" charset="-122"/>
              </a:rPr>
              <a:t>shā</a:t>
            </a: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子</a:t>
            </a:r>
            <a:r>
              <a:rPr lang="en-US" altLang="zh-CN" sz="3200" b="1">
                <a:solidFill>
                  <a:srgbClr val="080808"/>
                </a:solidFill>
                <a:latin typeface="楷体" panose="02010609060101010101" pitchFamily="49" charset="-122"/>
                <a:ea typeface="楷体" panose="02010609060101010101" pitchFamily="49" charset="-122"/>
                <a:cs typeface="楷体" panose="02010609060101010101" pitchFamily="49" charset="-122"/>
              </a:rPr>
              <a:t>,</a:t>
            </a: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非出不可</a:t>
            </a:r>
            <a:r>
              <a:rPr lang="en-US" altLang="zh-CN" sz="3200" b="1">
                <a:solidFill>
                  <a:srgbClr val="080808"/>
                </a:solidFill>
                <a:latin typeface="楷体" panose="02010609060101010101" pitchFamily="49" charset="-122"/>
                <a:ea typeface="楷体" panose="02010609060101010101" pitchFamily="49" charset="-122"/>
                <a:cs typeface="楷体" panose="02010609060101010101" pitchFamily="49" charset="-122"/>
              </a:rPr>
              <a:t>.      </a:t>
            </a: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钱钟书</a:t>
            </a:r>
            <a:r>
              <a:rPr lang="en-US" altLang="zh-CN" sz="3200" b="1">
                <a:solidFill>
                  <a:srgbClr val="080808"/>
                </a:solidFill>
                <a:latin typeface="楷体" panose="02010609060101010101" pitchFamily="49" charset="-122"/>
                <a:ea typeface="楷体" panose="02010609060101010101" pitchFamily="49" charset="-122"/>
                <a:cs typeface="楷体" panose="02010609060101010101" pitchFamily="49" charset="-122"/>
              </a:rPr>
              <a:t>《</a:t>
            </a: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围城</a:t>
            </a:r>
            <a:r>
              <a:rPr lang="en-US" altLang="zh-CN" sz="3200" b="1">
                <a:solidFill>
                  <a:srgbClr val="080808"/>
                </a:solidFill>
                <a:latin typeface="楷体" panose="02010609060101010101" pitchFamily="49" charset="-122"/>
                <a:ea typeface="楷体" panose="02010609060101010101" pitchFamily="49" charset="-122"/>
                <a:cs typeface="楷体" panose="02010609060101010101" pitchFamily="49" charset="-122"/>
              </a:rPr>
              <a:t>》</a:t>
            </a:r>
            <a:endParaRPr lang="en-US" altLang="zh-CN" sz="3200" b="1">
              <a:solidFill>
                <a:srgbClr val="080808"/>
              </a:solidFill>
              <a:latin typeface="楷体" panose="02010609060101010101" pitchFamily="49" charset="-122"/>
              <a:ea typeface="楷体" panose="02010609060101010101" pitchFamily="49" charset="-122"/>
              <a:cs typeface="楷体" panose="02010609060101010101" pitchFamily="49" charset="-122"/>
            </a:endParaRPr>
          </a:p>
          <a:p>
            <a:pPr marL="287655" indent="-287655" algn="just" fontAlgn="auto">
              <a:lnSpc>
                <a:spcPts val="4240"/>
              </a:lnSpc>
              <a:buClr>
                <a:srgbClr val="660066"/>
              </a:buClr>
              <a:buFont typeface="Wingdings" panose="05000000000000000000" pitchFamily="2" charset="2"/>
              <a:buChar char="Ø"/>
            </a:pP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黄维苦心经营的一次大反击</a:t>
            </a:r>
            <a:r>
              <a:rPr lang="en-US" altLang="zh-CN" sz="3200" b="1">
                <a:solidFill>
                  <a:srgbClr val="080808"/>
                </a:solidFill>
                <a:latin typeface="楷体" panose="02010609060101010101" pitchFamily="49" charset="-122"/>
                <a:ea typeface="楷体" panose="02010609060101010101" pitchFamily="49" charset="-122"/>
                <a:cs typeface="楷体" panose="02010609060101010101" pitchFamily="49" charset="-122"/>
              </a:rPr>
              <a:t>,</a:t>
            </a:r>
            <a:r>
              <a:rPr lang="zh-CN" altLang="en-US" sz="3200" b="1">
                <a:solidFill>
                  <a:srgbClr val="0000CC"/>
                </a:solidFill>
                <a:latin typeface="楷体" panose="02010609060101010101" pitchFamily="49" charset="-122"/>
                <a:ea typeface="楷体" panose="02010609060101010101" pitchFamily="49" charset="-122"/>
                <a:cs typeface="楷体" panose="02010609060101010101" pitchFamily="49" charset="-122"/>
              </a:rPr>
              <a:t>像</a:t>
            </a: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只氢气球一样破灭了</a:t>
            </a:r>
            <a:r>
              <a:rPr lang="en-US" altLang="zh-CN" sz="3200" b="1">
                <a:solidFill>
                  <a:srgbClr val="080808"/>
                </a:solidFill>
                <a:latin typeface="楷体" panose="02010609060101010101" pitchFamily="49" charset="-122"/>
                <a:ea typeface="楷体" panose="02010609060101010101" pitchFamily="49" charset="-122"/>
                <a:cs typeface="楷体" panose="02010609060101010101" pitchFamily="49" charset="-122"/>
              </a:rPr>
              <a:t>.</a:t>
            </a:r>
            <a:endParaRPr lang="en-US" altLang="zh-CN" sz="3200" b="1">
              <a:solidFill>
                <a:srgbClr val="080808"/>
              </a:solidFill>
              <a:latin typeface="楷体" panose="02010609060101010101" pitchFamily="49" charset="-122"/>
              <a:ea typeface="楷体" panose="02010609060101010101" pitchFamily="49" charset="-122"/>
              <a:cs typeface="楷体" panose="02010609060101010101" pitchFamily="49" charset="-122"/>
            </a:endParaRPr>
          </a:p>
          <a:p>
            <a:pPr marL="287655" indent="-287655" algn="just" fontAlgn="auto">
              <a:lnSpc>
                <a:spcPts val="4240"/>
              </a:lnSpc>
              <a:buClr>
                <a:srgbClr val="660066"/>
              </a:buClr>
              <a:buFont typeface="Wingdings" panose="05000000000000000000" pitchFamily="2" charset="2"/>
            </a:pPr>
            <a:r>
              <a:rPr lang="en-US" altLang="zh-CN" sz="3200" b="1">
                <a:solidFill>
                  <a:srgbClr val="080808"/>
                </a:solidFill>
                <a:latin typeface="楷体" panose="02010609060101010101" pitchFamily="49" charset="-122"/>
                <a:ea typeface="楷体" panose="02010609060101010101" pitchFamily="49" charset="-122"/>
                <a:cs typeface="楷体" panose="02010609060101010101" pitchFamily="49" charset="-122"/>
              </a:rPr>
              <a:t>                                 </a:t>
            </a: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谢雪畴</a:t>
            </a:r>
            <a:r>
              <a:rPr lang="en-US" altLang="zh-CN" sz="3200" b="1">
                <a:solidFill>
                  <a:srgbClr val="080808"/>
                </a:solidFill>
                <a:latin typeface="楷体" panose="02010609060101010101" pitchFamily="49" charset="-122"/>
                <a:ea typeface="楷体" panose="02010609060101010101" pitchFamily="49" charset="-122"/>
                <a:cs typeface="楷体" panose="02010609060101010101" pitchFamily="49" charset="-122"/>
              </a:rPr>
              <a:t>《</a:t>
            </a: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老虎团的结局</a:t>
            </a:r>
            <a:r>
              <a:rPr lang="en-US" altLang="zh-CN" sz="3200" b="1">
                <a:solidFill>
                  <a:srgbClr val="080808"/>
                </a:solidFill>
                <a:latin typeface="楷体" panose="02010609060101010101" pitchFamily="49" charset="-122"/>
                <a:ea typeface="楷体" panose="02010609060101010101" pitchFamily="49" charset="-122"/>
                <a:cs typeface="楷体" panose="02010609060101010101" pitchFamily="49" charset="-122"/>
              </a:rPr>
              <a:t>》</a:t>
            </a:r>
            <a:endParaRPr lang="en-US" altLang="zh-CN" sz="3200" b="1">
              <a:solidFill>
                <a:srgbClr val="080808"/>
              </a:solidFill>
              <a:latin typeface="楷体" panose="02010609060101010101" pitchFamily="49" charset="-122"/>
              <a:ea typeface="楷体" panose="02010609060101010101" pitchFamily="49" charset="-122"/>
              <a:cs typeface="楷体" panose="02010609060101010101" pitchFamily="49" charset="-122"/>
            </a:endParaRPr>
          </a:p>
          <a:p>
            <a:pPr marL="287655" indent="-287655" algn="just" fontAlgn="auto">
              <a:lnSpc>
                <a:spcPts val="4240"/>
              </a:lnSpc>
              <a:buClr>
                <a:srgbClr val="660066"/>
              </a:buClr>
              <a:buFont typeface="Wingdings" panose="05000000000000000000" pitchFamily="2" charset="2"/>
              <a:buChar char="Ø"/>
            </a:pP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君子之交淡</a:t>
            </a:r>
            <a:r>
              <a:rPr lang="zh-CN" altLang="en-US" sz="3200" b="1">
                <a:solidFill>
                  <a:srgbClr val="0000CC"/>
                </a:solidFill>
                <a:latin typeface="楷体" panose="02010609060101010101" pitchFamily="49" charset="-122"/>
                <a:ea typeface="楷体" panose="02010609060101010101" pitchFamily="49" charset="-122"/>
                <a:cs typeface="楷体" panose="02010609060101010101" pitchFamily="49" charset="-122"/>
              </a:rPr>
              <a:t>如</a:t>
            </a: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水，小人之交甘</a:t>
            </a:r>
            <a:r>
              <a:rPr lang="zh-CN" altLang="en-US" sz="3200" b="1">
                <a:solidFill>
                  <a:srgbClr val="0000CC"/>
                </a:solidFill>
                <a:latin typeface="楷体" panose="02010609060101010101" pitchFamily="49" charset="-122"/>
                <a:ea typeface="楷体" panose="02010609060101010101" pitchFamily="49" charset="-122"/>
                <a:cs typeface="楷体" panose="02010609060101010101" pitchFamily="49" charset="-122"/>
              </a:rPr>
              <a:t>若</a:t>
            </a: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醴。（庄子</a:t>
            </a:r>
            <a:r>
              <a:rPr lang="en-US" altLang="zh-CN" sz="3200" b="1">
                <a:solidFill>
                  <a:srgbClr val="080808"/>
                </a:solidFill>
                <a:latin typeface="楷体" panose="02010609060101010101" pitchFamily="49" charset="-122"/>
                <a:ea typeface="楷体" panose="02010609060101010101" pitchFamily="49" charset="-122"/>
                <a:cs typeface="楷体" panose="02010609060101010101" pitchFamily="49" charset="-122"/>
              </a:rPr>
              <a:t>·</a:t>
            </a:r>
            <a:r>
              <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rPr>
              <a:t>山木篇）</a:t>
            </a:r>
            <a:endParaRPr lang="zh-CN" altLang="en-US" sz="3200" b="1">
              <a:solidFill>
                <a:srgbClr val="080808"/>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9156"/>
                                        </p:tgtEl>
                                        <p:attrNameLst>
                                          <p:attrName>style.visibility</p:attrName>
                                        </p:attrNameLst>
                                      </p:cBhvr>
                                      <p:to>
                                        <p:strVal val="visible"/>
                                      </p:to>
                                    </p:set>
                                    <p:animEffect transition="in" filter="checkerboard(across)">
                                      <p:cBhvr>
                                        <p:cTn id="7" dur="500"/>
                                        <p:tgtEl>
                                          <p:spTgt spid="4915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9158"/>
                                        </p:tgtEl>
                                        <p:attrNameLst>
                                          <p:attrName>style.visibility</p:attrName>
                                        </p:attrNameLst>
                                      </p:cBhvr>
                                      <p:to>
                                        <p:strVal val="visible"/>
                                      </p:to>
                                    </p:set>
                                    <p:animEffect transition="in" filter="checkerboard(across)">
                                      <p:cBhvr>
                                        <p:cTn id="12" dur="500"/>
                                        <p:tgtEl>
                                          <p:spTgt spid="4915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49159"/>
                                        </p:tgtEl>
                                        <p:attrNameLst>
                                          <p:attrName>style.visibility</p:attrName>
                                        </p:attrNameLst>
                                      </p:cBhvr>
                                      <p:to>
                                        <p:strVal val="visible"/>
                                      </p:to>
                                    </p:set>
                                    <p:animEffect transition="in" filter="checkerboard(across)">
                                      <p:cBhvr>
                                        <p:cTn id="17" dur="500"/>
                                        <p:tgtEl>
                                          <p:spTgt spid="4915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49167">
                                            <p:txEl>
                                              <p:pRg st="0" end="0"/>
                                            </p:txEl>
                                          </p:spTgt>
                                        </p:tgtEl>
                                        <p:attrNameLst>
                                          <p:attrName>style.visibility</p:attrName>
                                        </p:attrNameLst>
                                      </p:cBhvr>
                                      <p:to>
                                        <p:strVal val="visible"/>
                                      </p:to>
                                    </p:set>
                                    <p:animEffect transition="in" filter="checkerboard(across)">
                                      <p:cBhvr>
                                        <p:cTn id="22" dur="500"/>
                                        <p:tgtEl>
                                          <p:spTgt spid="49167">
                                            <p:txEl>
                                              <p:pRg st="0" end="0"/>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49167">
                                            <p:txEl>
                                              <p:pRg st="1" end="1"/>
                                            </p:txEl>
                                          </p:spTgt>
                                        </p:tgtEl>
                                        <p:attrNameLst>
                                          <p:attrName>style.visibility</p:attrName>
                                        </p:attrNameLst>
                                      </p:cBhvr>
                                      <p:to>
                                        <p:strVal val="visible"/>
                                      </p:to>
                                    </p:set>
                                    <p:animEffect transition="in" filter="checkerboard(across)">
                                      <p:cBhvr>
                                        <p:cTn id="27" dur="500"/>
                                        <p:tgtEl>
                                          <p:spTgt spid="49167">
                                            <p:txEl>
                                              <p:pRg st="1" end="1"/>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49167">
                                            <p:txEl>
                                              <p:pRg st="2" end="2"/>
                                            </p:txEl>
                                          </p:spTgt>
                                        </p:tgtEl>
                                        <p:attrNameLst>
                                          <p:attrName>style.visibility</p:attrName>
                                        </p:attrNameLst>
                                      </p:cBhvr>
                                      <p:to>
                                        <p:strVal val="visible"/>
                                      </p:to>
                                    </p:set>
                                    <p:animEffect transition="in" filter="checkerboard(across)">
                                      <p:cBhvr>
                                        <p:cTn id="32" dur="500"/>
                                        <p:tgtEl>
                                          <p:spTgt spid="49167">
                                            <p:txEl>
                                              <p:pRg st="2" end="2"/>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49167">
                                            <p:txEl>
                                              <p:pRg st="3" end="3"/>
                                            </p:txEl>
                                          </p:spTgt>
                                        </p:tgtEl>
                                        <p:attrNameLst>
                                          <p:attrName>style.visibility</p:attrName>
                                        </p:attrNameLst>
                                      </p:cBhvr>
                                      <p:to>
                                        <p:strVal val="visible"/>
                                      </p:to>
                                    </p:set>
                                    <p:animEffect transition="in" filter="checkerboard(across)">
                                      <p:cBhvr>
                                        <p:cTn id="37" dur="500"/>
                                        <p:tgtEl>
                                          <p:spTgt spid="49167">
                                            <p:txEl>
                                              <p:pRg st="3" end="3"/>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49167">
                                            <p:txEl>
                                              <p:pRg st="4" end="4"/>
                                            </p:txEl>
                                          </p:spTgt>
                                        </p:tgtEl>
                                        <p:attrNameLst>
                                          <p:attrName>style.visibility</p:attrName>
                                        </p:attrNameLst>
                                      </p:cBhvr>
                                      <p:to>
                                        <p:strVal val="visible"/>
                                      </p:to>
                                    </p:set>
                                    <p:animEffect transition="in" filter="checkerboard(across)">
                                      <p:cBhvr>
                                        <p:cTn id="42" dur="500"/>
                                        <p:tgtEl>
                                          <p:spTgt spid="49167">
                                            <p:txEl>
                                              <p:pRg st="4" end="4"/>
                                            </p:txEl>
                                          </p:spTgt>
                                        </p:tgtEl>
                                      </p:cBhvr>
                                    </p:animEffect>
                                  </p:childTnLst>
                                </p:cTn>
                              </p:par>
                              <p:par>
                                <p:cTn id="43" presetID="5" presetClass="entr" presetSubtype="10" fill="hold" grpId="0" nodeType="withEffect">
                                  <p:stCondLst>
                                    <p:cond delay="0"/>
                                  </p:stCondLst>
                                  <p:childTnLst>
                                    <p:set>
                                      <p:cBhvr>
                                        <p:cTn id="44" dur="1" fill="hold">
                                          <p:stCondLst>
                                            <p:cond delay="0"/>
                                          </p:stCondLst>
                                        </p:cTn>
                                        <p:tgtEl>
                                          <p:spTgt spid="49167">
                                            <p:txEl>
                                              <p:pRg st="5" end="5"/>
                                            </p:txEl>
                                          </p:spTgt>
                                        </p:tgtEl>
                                        <p:attrNameLst>
                                          <p:attrName>style.visibility</p:attrName>
                                        </p:attrNameLst>
                                      </p:cBhvr>
                                      <p:to>
                                        <p:strVal val="visible"/>
                                      </p:to>
                                    </p:set>
                                    <p:animEffect transition="in" filter="checkerboard(across)">
                                      <p:cBhvr>
                                        <p:cTn id="45" dur="500"/>
                                        <p:tgtEl>
                                          <p:spTgt spid="49167">
                                            <p:txEl>
                                              <p:pRg st="5" end="5"/>
                                            </p:txEl>
                                          </p:spTgt>
                                        </p:tgtEl>
                                      </p:cBhvr>
                                    </p:animEffect>
                                  </p:childTnLst>
                                </p:cTn>
                              </p:par>
                            </p:childTnLst>
                          </p:cTn>
                        </p:par>
                      </p:childTnLst>
                    </p:cTn>
                  </p:par>
                  <p:par>
                    <p:cTn id="46" fill="hold" nodeType="clickPar">
                      <p:stCondLst>
                        <p:cond delay="indefinite"/>
                      </p:stCondLst>
                      <p:childTnLst>
                        <p:par>
                          <p:cTn id="47" fill="hold" nodeType="afterGroup">
                            <p:stCondLst>
                              <p:cond delay="0"/>
                            </p:stCondLst>
                            <p:childTnLst>
                              <p:par>
                                <p:cTn id="48" presetID="5" presetClass="entr" presetSubtype="10" fill="hold" grpId="0" nodeType="clickEffect">
                                  <p:stCondLst>
                                    <p:cond delay="0"/>
                                  </p:stCondLst>
                                  <p:childTnLst>
                                    <p:set>
                                      <p:cBhvr>
                                        <p:cTn id="49" dur="1" fill="hold">
                                          <p:stCondLst>
                                            <p:cond delay="0"/>
                                          </p:stCondLst>
                                        </p:cTn>
                                        <p:tgtEl>
                                          <p:spTgt spid="49167">
                                            <p:txEl>
                                              <p:pRg st="6" end="6"/>
                                            </p:txEl>
                                          </p:spTgt>
                                        </p:tgtEl>
                                        <p:attrNameLst>
                                          <p:attrName>style.visibility</p:attrName>
                                        </p:attrNameLst>
                                      </p:cBhvr>
                                      <p:to>
                                        <p:strVal val="visible"/>
                                      </p:to>
                                    </p:set>
                                    <p:animEffect transition="in" filter="checkerboard(across)">
                                      <p:cBhvr>
                                        <p:cTn id="50" dur="500"/>
                                        <p:tgtEl>
                                          <p:spTgt spid="49167">
                                            <p:txEl>
                                              <p:pRg st="6" end="6"/>
                                            </p:txEl>
                                          </p:spTgt>
                                        </p:tgtEl>
                                      </p:cBhvr>
                                    </p:animEffect>
                                  </p:childTnLst>
                                </p:cTn>
                              </p:par>
                            </p:childTnLst>
                          </p:cTn>
                        </p:par>
                      </p:childTnLst>
                    </p:cTn>
                  </p:par>
                  <p:par>
                    <p:cTn id="51" fill="hold" nodeType="clickPar">
                      <p:stCondLst>
                        <p:cond delay="indefinite"/>
                      </p:stCondLst>
                      <p:childTnLst>
                        <p:par>
                          <p:cTn id="52" fill="hold" nodeType="afterGroup">
                            <p:stCondLst>
                              <p:cond delay="0"/>
                            </p:stCondLst>
                            <p:childTnLst>
                              <p:par>
                                <p:cTn id="53" presetID="5" presetClass="entr" presetSubtype="10" fill="hold" nodeType="clickEffect">
                                  <p:stCondLst>
                                    <p:cond delay="0"/>
                                  </p:stCondLst>
                                  <p:childTnLst>
                                    <p:set>
                                      <p:cBhvr>
                                        <p:cTn id="54" dur="1" fill="hold">
                                          <p:stCondLst>
                                            <p:cond delay="0"/>
                                          </p:stCondLst>
                                        </p:cTn>
                                        <p:tgtEl>
                                          <p:spTgt spid="2"/>
                                        </p:tgtEl>
                                        <p:attrNameLst>
                                          <p:attrName>style.visibility</p:attrName>
                                        </p:attrNameLst>
                                      </p:cBhvr>
                                      <p:to>
                                        <p:strVal val="visible"/>
                                      </p:to>
                                    </p:set>
                                    <p:animEffect transition="in" filter="checkerboard(across)">
                                      <p:cBhvr>
                                        <p:cTn id="5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6" grpId="0"/>
      <p:bldP spid="49158" grpId="0"/>
      <p:bldP spid="49159" grpId="0"/>
      <p:bldP spid="49167" grpId="0" uiExpand="1" build="p"/>
    </p:bldLst>
  </p:timing>
</p:sld>
</file>

<file path=ppt/slides/slide8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9937" name="Picture 2" descr="200922145747881_2"/>
          <p:cNvPicPr>
            <a:picLocks noChangeAspect="1"/>
          </p:cNvPicPr>
          <p:nvPr/>
        </p:nvPicPr>
        <p:blipFill>
          <a:blip r:embed="rId2"/>
          <a:srcRect b="10786"/>
          <a:stretch>
            <a:fillRect/>
          </a:stretch>
        </p:blipFill>
        <p:spPr>
          <a:xfrm>
            <a:off x="7535863" y="4337050"/>
            <a:ext cx="3132137" cy="2520950"/>
          </a:xfrm>
          <a:prstGeom prst="rect">
            <a:avLst/>
          </a:prstGeom>
          <a:noFill/>
          <a:ln w="9525">
            <a:noFill/>
          </a:ln>
        </p:spPr>
      </p:pic>
      <p:sp>
        <p:nvSpPr>
          <p:cNvPr id="40963" name="Rectangle 3"/>
          <p:cNvSpPr>
            <a:spLocks noGrp="1" noRot="1"/>
          </p:cNvSpPr>
          <p:nvPr>
            <p:ph type="title"/>
          </p:nvPr>
        </p:nvSpPr>
        <p:spPr>
          <a:xfrm>
            <a:off x="554038" y="0"/>
            <a:ext cx="8537575" cy="1143000"/>
          </a:xfrm>
        </p:spPr>
        <p:txBody>
          <a:bodyPr wrap="square" lIns="91440" tIns="45720" rIns="91440" bIns="45720" anchor="ctr" anchorCtr="0"/>
          <a:lstStyle/>
          <a:p>
            <a:pPr eaLnBrk="1" hangingPunct="1"/>
            <a:r>
              <a:rPr lang="zh-CN" altLang="en-US" b="1">
                <a:solidFill>
                  <a:srgbClr val="800000"/>
                </a:solidFill>
                <a:ea typeface="楷体_GB2312" pitchFamily="1" charset="-122"/>
              </a:rPr>
              <a:t>六、反复</a:t>
            </a:r>
            <a:endParaRPr lang="zh-CN" altLang="en-US" b="1">
              <a:solidFill>
                <a:srgbClr val="800000"/>
              </a:solidFill>
              <a:ea typeface="楷体_GB2312" pitchFamily="1" charset="-122"/>
            </a:endParaRPr>
          </a:p>
        </p:txBody>
      </p:sp>
      <p:sp>
        <p:nvSpPr>
          <p:cNvPr id="40964" name="Rectangle 4"/>
          <p:cNvSpPr>
            <a:spLocks noGrp="1" noRot="1"/>
          </p:cNvSpPr>
          <p:nvPr>
            <p:ph idx="1"/>
          </p:nvPr>
        </p:nvSpPr>
        <p:spPr>
          <a:xfrm>
            <a:off x="1524000" y="1127125"/>
            <a:ext cx="8964613" cy="5730875"/>
          </a:xfrm>
        </p:spPr>
        <p:txBody>
          <a:bodyPr wrap="square" lIns="91440" tIns="45720" rIns="91440" bIns="45720" anchor="t" anchorCtr="0"/>
          <a:lstStyle/>
          <a:p>
            <a:pPr eaLnBrk="1" hangingPunct="1">
              <a:buNone/>
            </a:pPr>
            <a:r>
              <a:rPr lang="en-US" altLang="zh-CN" sz="3600" b="1">
                <a:solidFill>
                  <a:srgbClr val="FF0000"/>
                </a:solidFill>
                <a:latin typeface="楷体_GB2312" pitchFamily="1" charset="-122"/>
                <a:ea typeface="楷体_GB2312" pitchFamily="1" charset="-122"/>
              </a:rPr>
              <a:t>1</a:t>
            </a:r>
            <a:r>
              <a:rPr lang="zh-CN" altLang="en-US" sz="3600" b="1">
                <a:solidFill>
                  <a:srgbClr val="FF0000"/>
                </a:solidFill>
                <a:latin typeface="楷体_GB2312" pitchFamily="1" charset="-122"/>
                <a:ea typeface="楷体_GB2312" pitchFamily="1" charset="-122"/>
              </a:rPr>
              <a:t>、概念：</a:t>
            </a:r>
            <a:r>
              <a:rPr lang="zh-CN" altLang="en-US" sz="3600" b="1">
                <a:latin typeface="楷体_GB2312" pitchFamily="1" charset="-122"/>
                <a:ea typeface="楷体_GB2312" pitchFamily="1" charset="-122"/>
              </a:rPr>
              <a:t>为了表达强烈的感情，</a:t>
            </a:r>
            <a:r>
              <a:rPr lang="zh-CN" altLang="en-US" sz="3600" b="1">
                <a:solidFill>
                  <a:srgbClr val="FF0000"/>
                </a:solidFill>
                <a:latin typeface="楷体_GB2312" pitchFamily="1" charset="-122"/>
                <a:ea typeface="楷体_GB2312" pitchFamily="1" charset="-122"/>
              </a:rPr>
              <a:t>有意重复使用</a:t>
            </a:r>
            <a:r>
              <a:rPr lang="zh-CN" altLang="en-US" sz="3600" b="1">
                <a:latin typeface="楷体_GB2312" pitchFamily="1" charset="-122"/>
                <a:ea typeface="楷体_GB2312" pitchFamily="1" charset="-122"/>
              </a:rPr>
              <a:t>某个词语句子或句组的修辞手法。</a:t>
            </a:r>
            <a:endParaRPr lang="zh-CN" altLang="en-US" sz="3600" b="1">
              <a:latin typeface="楷体_GB2312" pitchFamily="1" charset="-122"/>
              <a:ea typeface="楷体_GB2312" pitchFamily="1" charset="-122"/>
            </a:endParaRPr>
          </a:p>
        </p:txBody>
      </p:sp>
      <p:sp>
        <p:nvSpPr>
          <p:cNvPr id="39940" name="Rectangle 5"/>
          <p:cNvSpPr/>
          <p:nvPr/>
        </p:nvSpPr>
        <p:spPr>
          <a:xfrm>
            <a:off x="1490663" y="2276475"/>
            <a:ext cx="8961437" cy="460375"/>
          </a:xfrm>
          <a:prstGeom prst="rect">
            <a:avLst/>
          </a:prstGeom>
          <a:noFill/>
          <a:ln w="9525">
            <a:noFill/>
          </a:ln>
        </p:spPr>
        <p:txBody>
          <a:bodyPr anchor="t" anchorCtr="0">
            <a:spAutoFit/>
          </a:bodyPr>
          <a:lstStyle/>
          <a:p>
            <a:pPr eaLnBrk="0" hangingPunct="0"/>
            <a:endParaRPr lang="zh-CN" altLang="en-US" sz="2400">
              <a:latin typeface="楷体_GB2312" pitchFamily="1" charset="-122"/>
              <a:ea typeface="楷体_GB2312" pitchFamily="1" charset="-122"/>
            </a:endParaRPr>
          </a:p>
        </p:txBody>
      </p:sp>
      <p:sp>
        <p:nvSpPr>
          <p:cNvPr id="40966" name="Rectangle 6"/>
          <p:cNvSpPr/>
          <p:nvPr/>
        </p:nvSpPr>
        <p:spPr>
          <a:xfrm>
            <a:off x="1992313" y="3301048"/>
            <a:ext cx="5905500" cy="2306955"/>
          </a:xfrm>
          <a:prstGeom prst="rect">
            <a:avLst/>
          </a:prstGeom>
          <a:noFill/>
          <a:ln w="9525">
            <a:noFill/>
          </a:ln>
        </p:spPr>
        <p:txBody>
          <a:bodyPr anchor="ctr" anchorCtr="0">
            <a:spAutoFit/>
          </a:bodyPr>
          <a:lstStyle/>
          <a:p>
            <a:pPr eaLnBrk="0" hangingPunct="0"/>
            <a:r>
              <a:rPr lang="en-US" altLang="zh-CN" sz="3600" b="1">
                <a:solidFill>
                  <a:srgbClr val="FF0000"/>
                </a:solidFill>
                <a:latin typeface="楷体_GB2312" pitchFamily="1" charset="-122"/>
                <a:ea typeface="楷体_GB2312" pitchFamily="1" charset="-122"/>
              </a:rPr>
              <a:t>2</a:t>
            </a:r>
            <a:r>
              <a:rPr lang="zh-CN" altLang="en-US" sz="3600" b="1">
                <a:solidFill>
                  <a:srgbClr val="FF0000"/>
                </a:solidFill>
                <a:latin typeface="楷体_GB2312" pitchFamily="1" charset="-122"/>
                <a:ea typeface="楷体_GB2312" pitchFamily="1" charset="-122"/>
              </a:rPr>
              <a:t>、作用：</a:t>
            </a:r>
            <a:r>
              <a:rPr lang="zh-CN" altLang="en-US" sz="3600" b="1">
                <a:latin typeface="楷体_GB2312" pitchFamily="1" charset="-122"/>
                <a:ea typeface="楷体_GB2312" pitchFamily="1" charset="-122"/>
              </a:rPr>
              <a:t> </a:t>
            </a:r>
            <a:endParaRPr lang="zh-CN" altLang="en-US" sz="3600" b="1">
              <a:latin typeface="楷体_GB2312" pitchFamily="1" charset="-122"/>
              <a:ea typeface="楷体_GB2312" pitchFamily="1" charset="-122"/>
            </a:endParaRPr>
          </a:p>
          <a:p>
            <a:pPr eaLnBrk="0" hangingPunct="0"/>
            <a:r>
              <a:rPr lang="zh-CN" altLang="en-US" sz="3600" b="1">
                <a:latin typeface="楷体_GB2312" pitchFamily="1" charset="-122"/>
                <a:ea typeface="楷体_GB2312" pitchFamily="1" charset="-122"/>
              </a:rPr>
              <a:t>强调</a:t>
            </a:r>
            <a:r>
              <a:rPr lang="en-US" altLang="zh-CN" sz="3600" b="1">
                <a:latin typeface="楷体_GB2312" pitchFamily="1" charset="-122"/>
                <a:ea typeface="楷体_GB2312" pitchFamily="1" charset="-122"/>
              </a:rPr>
              <a:t>……</a:t>
            </a:r>
            <a:endParaRPr lang="en-US" altLang="zh-CN" sz="3600" b="1">
              <a:latin typeface="楷体_GB2312" pitchFamily="1" charset="-122"/>
              <a:ea typeface="楷体_GB2312" pitchFamily="1" charset="-122"/>
            </a:endParaRPr>
          </a:p>
          <a:p>
            <a:pPr eaLnBrk="0" hangingPunct="0"/>
            <a:r>
              <a:rPr lang="zh-CN" altLang="en-US" sz="3600" b="1">
                <a:latin typeface="楷体_GB2312" pitchFamily="1" charset="-122"/>
                <a:ea typeface="楷体_GB2312" pitchFamily="1" charset="-122"/>
              </a:rPr>
              <a:t>用于抒情写景，感染力强。 </a:t>
            </a:r>
            <a:endParaRPr lang="zh-CN" altLang="en-US" sz="3600" b="1">
              <a:latin typeface="楷体_GB2312" pitchFamily="1" charset="-122"/>
              <a:ea typeface="楷体_GB2312" pitchFamily="1" charset="-122"/>
            </a:endParaRPr>
          </a:p>
          <a:p>
            <a:pPr eaLnBrk="0" hangingPunct="0"/>
            <a:r>
              <a:rPr lang="zh-CN" altLang="en-US" sz="3600" b="1">
                <a:latin typeface="楷体_GB2312" pitchFamily="1" charset="-122"/>
                <a:ea typeface="楷体_GB2312" pitchFamily="1" charset="-122"/>
              </a:rPr>
              <a:t> </a:t>
            </a:r>
            <a:endParaRPr lang="zh-CN" altLang="en-US" sz="3600" b="1">
              <a:latin typeface="楷体_GB2312" pitchFamily="1" charset="-122"/>
              <a:ea typeface="楷体_GB2312"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0963"/>
                                        </p:tgtEl>
                                        <p:attrNameLst>
                                          <p:attrName>style.visibility</p:attrName>
                                        </p:attrNameLst>
                                      </p:cBhvr>
                                      <p:to>
                                        <p:strVal val="visible"/>
                                      </p:to>
                                    </p:set>
                                    <p:animEffect transition="in" filter="blinds(horizontal)">
                                      <p:cBhvr>
                                        <p:cTn id="7" dur="500" fill="hold"/>
                                        <p:tgtEl>
                                          <p:spTgt spid="4096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40964">
                                            <p:txEl>
                                              <p:pRg st="0" end="0"/>
                                            </p:txEl>
                                          </p:spTgt>
                                        </p:tgtEl>
                                        <p:attrNameLst>
                                          <p:attrName>style.visibility</p:attrName>
                                        </p:attrNameLst>
                                      </p:cBhvr>
                                      <p:to>
                                        <p:strVal val="visible"/>
                                      </p:to>
                                    </p:set>
                                    <p:anim calcmode="lin" valueType="num">
                                      <p:cBhvr additive="base">
                                        <p:cTn id="12" dur="500" fill="hold"/>
                                        <p:tgtEl>
                                          <p:spTgt spid="40964">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4096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40966">
                                            <p:txEl>
                                              <p:pRg st="0" end="0"/>
                                            </p:txEl>
                                          </p:spTgt>
                                        </p:tgtEl>
                                        <p:attrNameLst>
                                          <p:attrName>style.visibility</p:attrName>
                                        </p:attrNameLst>
                                      </p:cBhvr>
                                      <p:to>
                                        <p:strVal val="visible"/>
                                      </p:to>
                                    </p:set>
                                    <p:anim calcmode="lin" valueType="num">
                                      <p:cBhvr additive="base">
                                        <p:cTn id="18" dur="500" fill="hold"/>
                                        <p:tgtEl>
                                          <p:spTgt spid="40966">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40966">
                                            <p:txEl>
                                              <p:pRg st="0" end="0"/>
                                            </p:txEl>
                                          </p:spTgt>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40966">
                                            <p:txEl>
                                              <p:pRg st="1" end="1"/>
                                            </p:txEl>
                                          </p:spTgt>
                                        </p:tgtEl>
                                        <p:attrNameLst>
                                          <p:attrName>style.visibility</p:attrName>
                                        </p:attrNameLst>
                                      </p:cBhvr>
                                      <p:to>
                                        <p:strVal val="visible"/>
                                      </p:to>
                                    </p:set>
                                    <p:anim calcmode="lin" valueType="num">
                                      <p:cBhvr additive="base">
                                        <p:cTn id="22" dur="500" fill="hold"/>
                                        <p:tgtEl>
                                          <p:spTgt spid="40966">
                                            <p:txEl>
                                              <p:pRg st="1" end="1"/>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40966">
                                            <p:txEl>
                                              <p:pRg st="1" end="1"/>
                                            </p:txEl>
                                          </p:spTgt>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40966">
                                            <p:txEl>
                                              <p:pRg st="2" end="2"/>
                                            </p:txEl>
                                          </p:spTgt>
                                        </p:tgtEl>
                                        <p:attrNameLst>
                                          <p:attrName>style.visibility</p:attrName>
                                        </p:attrNameLst>
                                      </p:cBhvr>
                                      <p:to>
                                        <p:strVal val="visible"/>
                                      </p:to>
                                    </p:set>
                                    <p:anim calcmode="lin" valueType="num">
                                      <p:cBhvr additive="base">
                                        <p:cTn id="26" dur="500" fill="hold"/>
                                        <p:tgtEl>
                                          <p:spTgt spid="40966">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40966">
                                            <p:txEl>
                                              <p:pRg st="2" end="2"/>
                                            </p:txEl>
                                          </p:spTgt>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40966">
                                            <p:txEl>
                                              <p:pRg st="3" end="3"/>
                                            </p:txEl>
                                          </p:spTgt>
                                        </p:tgtEl>
                                        <p:attrNameLst>
                                          <p:attrName>style.visibility</p:attrName>
                                        </p:attrNameLst>
                                      </p:cBhvr>
                                      <p:to>
                                        <p:strVal val="visible"/>
                                      </p:to>
                                    </p:set>
                                    <p:anim calcmode="lin" valueType="num">
                                      <p:cBhvr additive="base">
                                        <p:cTn id="30" dur="500" fill="hold"/>
                                        <p:tgtEl>
                                          <p:spTgt spid="40966">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4096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p:bldLst>
  </p:timing>
</p:sld>
</file>

<file path=ppt/slides/slide8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0961" name="Picture 2" descr="200712391355557_2"/>
          <p:cNvPicPr>
            <a:picLocks noChangeAspect="1"/>
          </p:cNvPicPr>
          <p:nvPr/>
        </p:nvPicPr>
        <p:blipFill>
          <a:blip r:embed="rId2"/>
          <a:srcRect t="3487"/>
          <a:stretch>
            <a:fillRect/>
          </a:stretch>
        </p:blipFill>
        <p:spPr>
          <a:xfrm>
            <a:off x="1524000" y="0"/>
            <a:ext cx="2603500" cy="2708275"/>
          </a:xfrm>
          <a:prstGeom prst="rect">
            <a:avLst/>
          </a:prstGeom>
          <a:noFill/>
          <a:ln w="9525">
            <a:noFill/>
          </a:ln>
        </p:spPr>
      </p:pic>
      <p:sp>
        <p:nvSpPr>
          <p:cNvPr id="40962" name="Rectangle 3"/>
          <p:cNvSpPr>
            <a:spLocks noGrp="1" noRot="1"/>
          </p:cNvSpPr>
          <p:nvPr>
            <p:ph idx="1"/>
          </p:nvPr>
        </p:nvSpPr>
        <p:spPr>
          <a:xfrm>
            <a:off x="1524000" y="333375"/>
            <a:ext cx="9036050" cy="6192838"/>
          </a:xfrm>
          <a:solidFill>
            <a:schemeClr val="bg1">
              <a:alpha val="70195"/>
            </a:schemeClr>
          </a:solidFill>
        </p:spPr>
        <p:txBody>
          <a:bodyPr wrap="square" lIns="91440" tIns="45720" rIns="91440" bIns="45720" anchor="t" anchorCtr="0">
            <a:normAutofit lnSpcReduction="10000"/>
          </a:bodyPr>
          <a:lstStyle/>
          <a:p>
            <a:pPr eaLnBrk="1" hangingPunct="1">
              <a:buNone/>
            </a:pPr>
            <a:r>
              <a:rPr lang="zh-CN" altLang="en-US" b="1">
                <a:latin typeface="楷体_GB2312" pitchFamily="1" charset="-122"/>
                <a:ea typeface="楷体_GB2312" pitchFamily="1" charset="-122"/>
              </a:rPr>
              <a:t>  3、种类： </a:t>
            </a:r>
            <a:endParaRPr lang="zh-CN" altLang="en-US">
              <a:latin typeface="楷体_GB2312" pitchFamily="1" charset="-122"/>
              <a:ea typeface="楷体_GB2312" pitchFamily="1" charset="-122"/>
            </a:endParaRPr>
          </a:p>
          <a:p>
            <a:pPr eaLnBrk="1" hangingPunct="1">
              <a:buNone/>
            </a:pPr>
            <a:r>
              <a:rPr lang="zh-CN" altLang="en-US" b="1">
                <a:solidFill>
                  <a:srgbClr val="0000FF"/>
                </a:solidFill>
                <a:latin typeface="楷体_GB2312" pitchFamily="1" charset="-122"/>
                <a:ea typeface="楷体_GB2312" pitchFamily="1" charset="-122"/>
              </a:rPr>
              <a:t>（1）接连反复</a:t>
            </a:r>
            <a:r>
              <a:rPr lang="zh-CN" altLang="en-US" b="1">
                <a:latin typeface="楷体_GB2312" pitchFamily="1" charset="-122"/>
                <a:ea typeface="楷体_GB2312" pitchFamily="1" charset="-122"/>
              </a:rPr>
              <a:t>： </a:t>
            </a:r>
            <a:endParaRPr lang="zh-CN" altLang="en-US">
              <a:latin typeface="楷体_GB2312" pitchFamily="1" charset="-122"/>
              <a:ea typeface="楷体_GB2312" pitchFamily="1" charset="-122"/>
            </a:endParaRPr>
          </a:p>
          <a:p>
            <a:pPr eaLnBrk="1" hangingPunct="1">
              <a:buNone/>
            </a:pPr>
            <a:r>
              <a:rPr lang="zh-CN" altLang="en-US" b="1">
                <a:latin typeface="楷体_GB2312" pitchFamily="1" charset="-122"/>
                <a:ea typeface="楷体_GB2312" pitchFamily="1" charset="-122"/>
              </a:rPr>
              <a:t> </a:t>
            </a:r>
            <a:r>
              <a:rPr lang="zh-CN" altLang="en-US" sz="2800" b="1">
                <a:latin typeface="楷体_GB2312" pitchFamily="1" charset="-122"/>
                <a:ea typeface="楷体_GB2312" pitchFamily="1" charset="-122"/>
              </a:rPr>
              <a:t>例1：等待着，等待着，载着你遗体的灵车，碾过我的心。 </a:t>
            </a:r>
            <a:endParaRPr lang="zh-CN" altLang="en-US" sz="2800" b="1">
              <a:latin typeface="楷体_GB2312" pitchFamily="1" charset="-122"/>
              <a:ea typeface="楷体_GB2312" pitchFamily="1" charset="-122"/>
            </a:endParaRPr>
          </a:p>
          <a:p>
            <a:pPr eaLnBrk="1" hangingPunct="1">
              <a:buNone/>
            </a:pPr>
            <a:r>
              <a:rPr lang="zh-CN" altLang="en-US" sz="2800" b="1">
                <a:latin typeface="楷体_GB2312" pitchFamily="1" charset="-122"/>
                <a:ea typeface="楷体_GB2312" pitchFamily="1" charset="-122"/>
              </a:rPr>
              <a:t> 例2：沉默呵，沉默呵，不在沉默中爆发，就在沉默中灭亡</a:t>
            </a:r>
            <a:r>
              <a:rPr lang="zh-CN" altLang="en-US" sz="2800">
                <a:latin typeface="楷体_GB2312" pitchFamily="1" charset="-122"/>
                <a:ea typeface="楷体_GB2312" pitchFamily="1" charset="-122"/>
              </a:rPr>
              <a:t>。 </a:t>
            </a:r>
            <a:endParaRPr lang="zh-CN" altLang="en-US" sz="2800">
              <a:latin typeface="楷体_GB2312" pitchFamily="1" charset="-122"/>
              <a:ea typeface="楷体_GB2312" pitchFamily="1" charset="-122"/>
            </a:endParaRPr>
          </a:p>
          <a:p>
            <a:pPr eaLnBrk="1" hangingPunct="1">
              <a:buNone/>
            </a:pPr>
            <a:r>
              <a:rPr lang="zh-CN" altLang="en-US" b="1">
                <a:solidFill>
                  <a:srgbClr val="0000FF"/>
                </a:solidFill>
                <a:latin typeface="楷体_GB2312" pitchFamily="1" charset="-122"/>
                <a:ea typeface="楷体_GB2312" pitchFamily="1" charset="-122"/>
              </a:rPr>
              <a:t>（2）间隔反复：</a:t>
            </a:r>
            <a:endParaRPr lang="zh-CN" altLang="en-US" b="1">
              <a:solidFill>
                <a:srgbClr val="0000FF"/>
              </a:solidFill>
              <a:latin typeface="楷体_GB2312" pitchFamily="1" charset="-122"/>
              <a:ea typeface="楷体_GB2312" pitchFamily="1" charset="-122"/>
            </a:endParaRPr>
          </a:p>
          <a:p>
            <a:pPr eaLnBrk="1" hangingPunct="1">
              <a:buNone/>
            </a:pPr>
            <a:r>
              <a:rPr lang="zh-CN" altLang="en-US" b="1">
                <a:solidFill>
                  <a:srgbClr val="0000FF"/>
                </a:solidFill>
                <a:latin typeface="楷体_GB2312" pitchFamily="1" charset="-122"/>
                <a:ea typeface="楷体_GB2312" pitchFamily="1" charset="-122"/>
              </a:rPr>
              <a:t> </a:t>
            </a:r>
            <a:r>
              <a:rPr lang="zh-CN" altLang="en-US" sz="2400" b="1">
                <a:latin typeface="楷体_GB2312" pitchFamily="1" charset="-122"/>
                <a:ea typeface="楷体_GB2312" pitchFamily="1" charset="-122"/>
              </a:rPr>
              <a:t>好个“友邦人士”！日本帝国主义的兵队强占了辽吉，炮轰机关，</a:t>
            </a:r>
            <a:r>
              <a:rPr lang="zh-CN" altLang="en-US" sz="2400" b="1" u="sng">
                <a:latin typeface="楷体_GB2312" pitchFamily="1" charset="-122"/>
                <a:ea typeface="楷体_GB2312" pitchFamily="1" charset="-122"/>
              </a:rPr>
              <a:t>他们不惊诧</a:t>
            </a:r>
            <a:r>
              <a:rPr lang="zh-CN" altLang="en-US" sz="2400" b="1">
                <a:latin typeface="楷体_GB2312" pitchFamily="1" charset="-122"/>
                <a:ea typeface="楷体_GB2312" pitchFamily="1" charset="-122"/>
              </a:rPr>
              <a:t>；阻断铁路，追炸客车；捕禁官吏，</a:t>
            </a:r>
            <a:r>
              <a:rPr lang="zh-CN" altLang="en-US" sz="2400" b="1" u="sng">
                <a:latin typeface="楷体_GB2312" pitchFamily="1" charset="-122"/>
                <a:ea typeface="楷体_GB2312" pitchFamily="1" charset="-122"/>
              </a:rPr>
              <a:t>他们不惊诧</a:t>
            </a:r>
            <a:r>
              <a:rPr lang="zh-CN" altLang="en-US" sz="2400" b="1">
                <a:latin typeface="楷体_GB2312" pitchFamily="1" charset="-122"/>
                <a:ea typeface="楷体_GB2312" pitchFamily="1" charset="-122"/>
              </a:rPr>
              <a:t>。中国国民党统治下连年内战，空前水灾，买儿救穷，砍头示众，密密杀戮， 严刑逼供，</a:t>
            </a:r>
            <a:r>
              <a:rPr lang="zh-CN" altLang="en-US" sz="2400" b="1" u="sng">
                <a:latin typeface="楷体_GB2312" pitchFamily="1" charset="-122"/>
                <a:ea typeface="楷体_GB2312" pitchFamily="1" charset="-122"/>
              </a:rPr>
              <a:t>他们不惊诧</a:t>
            </a:r>
            <a:r>
              <a:rPr lang="zh-CN" altLang="en-US" sz="2400" b="1">
                <a:latin typeface="楷体_GB2312" pitchFamily="1" charset="-122"/>
                <a:ea typeface="楷体_GB2312" pitchFamily="1" charset="-122"/>
              </a:rPr>
              <a:t>。在学生请愿中有一点纷扰，他们就惊诧了！</a:t>
            </a:r>
            <a:r>
              <a:rPr lang="zh-CN" altLang="en-US">
                <a:latin typeface="楷体_GB2312" pitchFamily="1" charset="-122"/>
                <a:ea typeface="楷体_GB2312" pitchFamily="1" charset="-122"/>
              </a:rPr>
              <a:t> </a:t>
            </a:r>
            <a:endParaRPr lang="zh-CN" altLang="en-US">
              <a:latin typeface="楷体_GB2312" pitchFamily="1" charset="-122"/>
              <a:ea typeface="楷体_GB2312" pitchFamily="1" charset="-122"/>
            </a:endParaRPr>
          </a:p>
          <a:p>
            <a:pPr eaLnBrk="1" hangingPunct="1"/>
            <a:endParaRPr lang="zh-CN" altLang="en-US">
              <a:latin typeface="楷体_GB2312" pitchFamily="1" charset="-122"/>
              <a:ea typeface="楷体_GB2312" pitchFamily="1" charset="-122"/>
            </a:endParaRPr>
          </a:p>
        </p:txBody>
      </p:sp>
    </p:spTree>
  </p:cSld>
  <p:clrMapOvr>
    <a:masterClrMapping/>
  </p:clrMapOvr>
  <p:transition/>
  <p:timing/>
</p:sld>
</file>

<file path=ppt/slides/slide8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1985" name="Picture 2" descr="3981543_182655134000_2"/>
          <p:cNvPicPr>
            <a:picLocks noChangeAspect="1"/>
          </p:cNvPicPr>
          <p:nvPr/>
        </p:nvPicPr>
        <p:blipFill>
          <a:blip r:embed="rId2"/>
          <a:srcRect b="5594"/>
          <a:stretch>
            <a:fillRect/>
          </a:stretch>
        </p:blipFill>
        <p:spPr>
          <a:xfrm>
            <a:off x="6311900" y="3773488"/>
            <a:ext cx="4356100" cy="3084512"/>
          </a:xfrm>
          <a:prstGeom prst="rect">
            <a:avLst/>
          </a:prstGeom>
          <a:noFill/>
          <a:ln w="9525">
            <a:noFill/>
          </a:ln>
        </p:spPr>
      </p:pic>
      <p:sp>
        <p:nvSpPr>
          <p:cNvPr id="43011" name="内容占位符 2"/>
          <p:cNvSpPr>
            <a:spLocks noGrp="1"/>
          </p:cNvSpPr>
          <p:nvPr>
            <p:ph idx="1"/>
          </p:nvPr>
        </p:nvSpPr>
        <p:spPr>
          <a:xfrm>
            <a:off x="1803400" y="1268413"/>
            <a:ext cx="8229600" cy="4525962"/>
          </a:xfrm>
        </p:spPr>
        <p:txBody>
          <a:bodyPr wrap="square" lIns="91440" tIns="45720" rIns="91440" bIns="45720" anchor="t" anchorCtr="0"/>
          <a:lstStyle/>
          <a:p>
            <a:r>
              <a:rPr lang="zh-CN" altLang="en-US" b="1"/>
              <a:t>不同点：</a:t>
            </a:r>
            <a:r>
              <a:rPr lang="en-US" altLang="zh-CN" b="1"/>
              <a:t> </a:t>
            </a:r>
            <a:endParaRPr lang="en-US" altLang="zh-CN" b="1"/>
          </a:p>
          <a:p>
            <a:pPr>
              <a:buNone/>
            </a:pPr>
            <a:r>
              <a:rPr lang="en-US" altLang="zh-CN" b="1">
                <a:solidFill>
                  <a:srgbClr val="FF0000"/>
                </a:solidFill>
              </a:rPr>
              <a:t> </a:t>
            </a:r>
            <a:r>
              <a:rPr lang="zh-CN" altLang="en-US" b="1">
                <a:solidFill>
                  <a:srgbClr val="FF0000"/>
                </a:solidFill>
              </a:rPr>
              <a:t>①数量不同：</a:t>
            </a:r>
            <a:r>
              <a:rPr lang="zh-CN" altLang="en-US" b="1"/>
              <a:t>排比三个或三个以上结构相似的短语句子；反复是相同词句出现两次及以上。</a:t>
            </a:r>
            <a:endParaRPr lang="en-US" altLang="zh-CN" b="1"/>
          </a:p>
          <a:p>
            <a:pPr>
              <a:buNone/>
            </a:pPr>
            <a:r>
              <a:rPr lang="zh-CN" altLang="en-US" b="1"/>
              <a:t> </a:t>
            </a:r>
            <a:r>
              <a:rPr lang="zh-CN" altLang="en-US" b="1">
                <a:solidFill>
                  <a:srgbClr val="FF0000"/>
                </a:solidFill>
              </a:rPr>
              <a:t>②侧重不同：</a:t>
            </a:r>
            <a:r>
              <a:rPr lang="zh-CN" altLang="en-US" b="1"/>
              <a:t>排比是增强语言磅礴的气势，增强表达效果。反复是强调语气或情感。</a:t>
            </a:r>
            <a:endParaRPr lang="en-US" altLang="zh-CN" b="1"/>
          </a:p>
          <a:p>
            <a:pPr>
              <a:buNone/>
            </a:pPr>
            <a:endParaRPr lang="zh-CN" altLang="en-US" b="1"/>
          </a:p>
        </p:txBody>
      </p:sp>
      <p:sp>
        <p:nvSpPr>
          <p:cNvPr id="41987" name="Rectangle 3"/>
          <p:cNvSpPr/>
          <p:nvPr/>
        </p:nvSpPr>
        <p:spPr>
          <a:xfrm>
            <a:off x="1774825" y="266700"/>
            <a:ext cx="4105275" cy="641350"/>
          </a:xfrm>
          <a:prstGeom prst="rect">
            <a:avLst/>
          </a:prstGeom>
          <a:solidFill>
            <a:srgbClr val="FFFF99"/>
          </a:solidFill>
          <a:ln w="9525">
            <a:noFill/>
          </a:ln>
        </p:spPr>
        <p:txBody>
          <a:bodyPr anchor="t" anchorCtr="0"/>
          <a:lstStyle/>
          <a:p>
            <a:pPr>
              <a:spcBef>
                <a:spcPct val="20000"/>
              </a:spcBef>
            </a:pPr>
            <a:r>
              <a:rPr lang="zh-CN" altLang="en-US" sz="3600" b="1">
                <a:solidFill>
                  <a:srgbClr val="FF0000"/>
                </a:solidFill>
                <a:latin typeface="Arial" panose="020b0604020202020204" pitchFamily="34" charset="0"/>
                <a:ea typeface="方正粗倩_GBK" pitchFamily="1" charset="-122"/>
              </a:rPr>
              <a:t>排比</a:t>
            </a:r>
            <a:r>
              <a:rPr lang="zh-CN" altLang="zh-CN" sz="3600" b="1">
                <a:solidFill>
                  <a:srgbClr val="FF0000"/>
                </a:solidFill>
                <a:latin typeface="Arial" panose="020b0604020202020204" pitchFamily="34" charset="0"/>
                <a:ea typeface="方正粗倩_GBK" pitchFamily="1" charset="-122"/>
              </a:rPr>
              <a:t>与</a:t>
            </a:r>
            <a:r>
              <a:rPr lang="zh-CN" altLang="en-US" sz="3600" b="1">
                <a:solidFill>
                  <a:srgbClr val="FF0000"/>
                </a:solidFill>
                <a:latin typeface="Arial" panose="020b0604020202020204" pitchFamily="34" charset="0"/>
                <a:ea typeface="方正粗倩_GBK" pitchFamily="1" charset="-122"/>
              </a:rPr>
              <a:t>反复</a:t>
            </a:r>
            <a:r>
              <a:rPr lang="zh-CN" altLang="zh-CN" sz="3600" b="1">
                <a:solidFill>
                  <a:srgbClr val="FF0000"/>
                </a:solidFill>
                <a:latin typeface="Arial" panose="020b0604020202020204" pitchFamily="34" charset="0"/>
                <a:ea typeface="方正粗倩_GBK" pitchFamily="1" charset="-122"/>
              </a:rPr>
              <a:t>的区别</a:t>
            </a:r>
            <a:r>
              <a:rPr lang="zh-CN" altLang="zh-CN" sz="3600">
                <a:solidFill>
                  <a:srgbClr val="FF0000"/>
                </a:solidFill>
                <a:latin typeface="方正粗倩_GBK" pitchFamily="1" charset="-122"/>
                <a:ea typeface="方正粗倩_GBK" pitchFamily="1" charset="-122"/>
              </a:rPr>
              <a:t> </a:t>
            </a:r>
            <a:endParaRPr lang="zh-CN" altLang="zh-CN" sz="3600">
              <a:solidFill>
                <a:srgbClr val="FF0000"/>
              </a:solidFill>
              <a:latin typeface="方正粗倩_GBK" pitchFamily="1" charset="-122"/>
              <a:ea typeface="方正粗倩_GBK"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43011">
                                            <p:txEl>
                                              <p:pRg st="1" end="1"/>
                                            </p:txEl>
                                          </p:spTgt>
                                        </p:tgtEl>
                                        <p:attrNameLst>
                                          <p:attrName>style.visibility</p:attrName>
                                        </p:attrNameLst>
                                      </p:cBhvr>
                                      <p:to>
                                        <p:strVal val="visible"/>
                                      </p:to>
                                    </p:set>
                                    <p:animEffect transition="in" filter="fade">
                                      <p:cBhvr>
                                        <p:cTn id="7" dur="500"/>
                                        <p:tgtEl>
                                          <p:spTgt spid="43011">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2" presetClass="entr" presetSubtype="0" fill="hold" nodeType="clickEffect">
                                  <p:stCondLst>
                                    <p:cond delay="0"/>
                                  </p:stCondLst>
                                  <p:childTnLst>
                                    <p:set>
                                      <p:cBhvr>
                                        <p:cTn id="11" dur="1" fill="hold">
                                          <p:stCondLst>
                                            <p:cond delay="0"/>
                                          </p:stCondLst>
                                        </p:cTn>
                                        <p:tgtEl>
                                          <p:spTgt spid="43011">
                                            <p:txEl>
                                              <p:pRg st="2" end="2"/>
                                            </p:txEl>
                                          </p:spTgt>
                                        </p:tgtEl>
                                        <p:attrNameLst>
                                          <p:attrName>style.visibility</p:attrName>
                                        </p:attrNameLst>
                                      </p:cBhvr>
                                      <p:to>
                                        <p:strVal val="visible"/>
                                      </p:to>
                                    </p:set>
                                    <p:animEffect transition="in" filter="fade">
                                      <p:cBhvr>
                                        <p:cTn id="12" dur="1000"/>
                                        <p:tgtEl>
                                          <p:spTgt spid="43011">
                                            <p:txEl>
                                              <p:pRg st="2" end="2"/>
                                            </p:txEl>
                                          </p:spTgt>
                                        </p:tgtEl>
                                      </p:cBhvr>
                                    </p:animEffect>
                                    <p:anim calcmode="lin" valueType="num">
                                      <p:cBhvr>
                                        <p:cTn id="13" dur="1000" fill="hold"/>
                                        <p:tgtEl>
                                          <p:spTgt spid="43011">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4301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4210" name="Rectangle 4"/>
          <p:cNvSpPr/>
          <p:nvPr/>
        </p:nvSpPr>
        <p:spPr>
          <a:xfrm>
            <a:off x="1524000" y="1341438"/>
            <a:ext cx="9144000" cy="5516562"/>
          </a:xfrm>
          <a:prstGeom prst="rect">
            <a:avLst/>
          </a:prstGeom>
          <a:noFill/>
          <a:ln w="9525">
            <a:noFill/>
          </a:ln>
        </p:spPr>
        <p:txBody>
          <a:bodyPr/>
          <a:lstStyle/>
          <a:p>
            <a:pPr marL="457200" indent="-457200">
              <a:spcBef>
                <a:spcPct val="20000"/>
              </a:spcBef>
              <a:buClr>
                <a:srgbClr val="A50021"/>
              </a:buClr>
              <a:buSzPct val="75000"/>
              <a:buFont typeface="Wingdings" panose="05000000000000000000" pitchFamily="2" charset="2"/>
            </a:pPr>
            <a:r>
              <a:rPr lang="zh-CN" altLang="en-US" sz="2800">
                <a:solidFill>
                  <a:srgbClr val="5B5249"/>
                </a:solidFill>
                <a:latin typeface="黑体" panose="02010609060101010101" pitchFamily="49" charset="-122"/>
                <a:ea typeface="黑体" panose="02010609060101010101" pitchFamily="49" charset="-122"/>
              </a:rPr>
              <a:t>   解析：本题虽属于</a:t>
            </a:r>
            <a:r>
              <a:rPr lang="zh-CN" altLang="en-US" sz="2800">
                <a:solidFill>
                  <a:srgbClr val="5B5249"/>
                </a:solidFill>
                <a:ea typeface="黑体" panose="02010609060101010101" pitchFamily="49" charset="-122"/>
              </a:rPr>
              <a:t>“</a:t>
            </a:r>
            <a:r>
              <a:rPr lang="zh-CN" altLang="en-US" sz="2800">
                <a:solidFill>
                  <a:srgbClr val="5B5249"/>
                </a:solidFill>
                <a:latin typeface="黑体" panose="02010609060101010101" pitchFamily="49" charset="-122"/>
                <a:ea typeface="黑体" panose="02010609060101010101" pitchFamily="49" charset="-122"/>
              </a:rPr>
              <a:t>鉴赏</a:t>
            </a:r>
            <a:r>
              <a:rPr lang="zh-CN" altLang="en-US" sz="2800">
                <a:solidFill>
                  <a:srgbClr val="5B5249"/>
                </a:solidFill>
                <a:ea typeface="黑体" panose="02010609060101010101" pitchFamily="49" charset="-122"/>
              </a:rPr>
              <a:t>”</a:t>
            </a:r>
            <a:r>
              <a:rPr lang="zh-CN" altLang="en-US" sz="2800">
                <a:solidFill>
                  <a:srgbClr val="5B5249"/>
                </a:solidFill>
                <a:latin typeface="黑体" panose="02010609060101010101" pitchFamily="49" charset="-122"/>
                <a:ea typeface="黑体" panose="02010609060101010101" pitchFamily="49" charset="-122"/>
              </a:rPr>
              <a:t>题，但这种鉴赏的基点是狭义修辞的作用，所以答案也应从反复和排比的作用着眼，灵活处理。</a:t>
            </a:r>
            <a:endParaRPr lang="zh-CN" altLang="en-US" sz="2800">
              <a:solidFill>
                <a:srgbClr val="5B5249"/>
              </a:solidFill>
              <a:latin typeface="黑体" panose="02010609060101010101" pitchFamily="49" charset="-122"/>
              <a:ea typeface="黑体" panose="02010609060101010101" pitchFamily="49" charset="-122"/>
            </a:endParaRPr>
          </a:p>
          <a:p>
            <a:pPr marL="457200" indent="-457200">
              <a:spcBef>
                <a:spcPct val="20000"/>
              </a:spcBef>
              <a:buClr>
                <a:srgbClr val="A50021"/>
              </a:buClr>
              <a:buSzPct val="75000"/>
              <a:buFont typeface="Wingdings" panose="05000000000000000000" pitchFamily="2" charset="2"/>
            </a:pPr>
            <a:r>
              <a:rPr lang="zh-CN" altLang="en-US" sz="2800">
                <a:solidFill>
                  <a:srgbClr val="5B5249"/>
                </a:solidFill>
                <a:latin typeface="黑体" panose="02010609060101010101" pitchFamily="49" charset="-122"/>
                <a:ea typeface="黑体" panose="02010609060101010101" pitchFamily="49" charset="-122"/>
              </a:rPr>
              <a:t>       </a:t>
            </a:r>
            <a:r>
              <a:rPr lang="zh-CN" altLang="en-US" sz="2800">
                <a:solidFill>
                  <a:srgbClr val="5B5249"/>
                </a:solidFill>
                <a:ea typeface="黑体" panose="02010609060101010101" pitchFamily="49" charset="-122"/>
              </a:rPr>
              <a:t>“</a:t>
            </a:r>
            <a:r>
              <a:rPr lang="zh-CN" altLang="en-US" sz="2800">
                <a:solidFill>
                  <a:srgbClr val="5B5249"/>
                </a:solidFill>
                <a:latin typeface="黑体" panose="02010609060101010101" pitchFamily="49" charset="-122"/>
                <a:ea typeface="黑体" panose="02010609060101010101" pitchFamily="49" charset="-122"/>
              </a:rPr>
              <a:t>便</a:t>
            </a:r>
            <a:r>
              <a:rPr lang="zh-CN" altLang="en-US" sz="2800">
                <a:solidFill>
                  <a:srgbClr val="5B5249"/>
                </a:solidFill>
                <a:ea typeface="黑体" panose="02010609060101010101" pitchFamily="49" charset="-122"/>
              </a:rPr>
              <a:t>”</a:t>
            </a:r>
            <a:r>
              <a:rPr lang="zh-CN" altLang="en-US" sz="2800">
                <a:solidFill>
                  <a:srgbClr val="5B5249"/>
                </a:solidFill>
                <a:latin typeface="黑体" panose="02010609060101010101" pitchFamily="49" charset="-122"/>
                <a:ea typeface="黑体" panose="02010609060101010101" pitchFamily="49" charset="-122"/>
              </a:rPr>
              <a:t>字连用，从修辞上讲是反复</a:t>
            </a:r>
            <a:r>
              <a:rPr lang="zh-CN" altLang="en-US" sz="2800">
                <a:solidFill>
                  <a:srgbClr val="009900"/>
                </a:solidFill>
                <a:latin typeface="黑体" panose="02010609060101010101" pitchFamily="49" charset="-122"/>
                <a:ea typeface="黑体" panose="02010609060101010101" pitchFamily="49" charset="-122"/>
              </a:rPr>
              <a:t>，</a:t>
            </a:r>
            <a:r>
              <a:rPr lang="zh-CN" altLang="en-US" sz="2800">
                <a:solidFill>
                  <a:srgbClr val="009900"/>
                </a:solidFill>
                <a:ea typeface="黑体" panose="02010609060101010101" pitchFamily="49" charset="-122"/>
              </a:rPr>
              <a:t>“</a:t>
            </a:r>
            <a:r>
              <a:rPr lang="zh-CN" altLang="en-US" sz="2800">
                <a:solidFill>
                  <a:srgbClr val="009900"/>
                </a:solidFill>
                <a:latin typeface="黑体" panose="02010609060101010101" pitchFamily="49" charset="-122"/>
                <a:ea typeface="黑体" panose="02010609060101010101" pitchFamily="49" charset="-122"/>
              </a:rPr>
              <a:t>便</a:t>
            </a:r>
            <a:r>
              <a:rPr lang="zh-CN" altLang="en-US" sz="2800">
                <a:solidFill>
                  <a:srgbClr val="009900"/>
                </a:solidFill>
                <a:ea typeface="黑体" panose="02010609060101010101" pitchFamily="49" charset="-122"/>
              </a:rPr>
              <a:t>”</a:t>
            </a:r>
            <a:r>
              <a:rPr lang="zh-CN" altLang="en-US" sz="2800">
                <a:solidFill>
                  <a:srgbClr val="009900"/>
                </a:solidFill>
                <a:latin typeface="黑体" panose="02010609060101010101" pitchFamily="49" charset="-122"/>
                <a:ea typeface="黑体" panose="02010609060101010101" pitchFamily="49" charset="-122"/>
              </a:rPr>
              <a:t>字连用，造成一种动感。副词</a:t>
            </a:r>
            <a:r>
              <a:rPr lang="zh-CN" altLang="en-US" sz="2800">
                <a:solidFill>
                  <a:srgbClr val="009900"/>
                </a:solidFill>
                <a:ea typeface="黑体" panose="02010609060101010101" pitchFamily="49" charset="-122"/>
              </a:rPr>
              <a:t>“</a:t>
            </a:r>
            <a:r>
              <a:rPr lang="zh-CN" altLang="en-US" sz="2800">
                <a:solidFill>
                  <a:srgbClr val="009900"/>
                </a:solidFill>
                <a:latin typeface="黑体" panose="02010609060101010101" pitchFamily="49" charset="-122"/>
                <a:ea typeface="黑体" panose="02010609060101010101" pitchFamily="49" charset="-122"/>
              </a:rPr>
              <a:t>便</a:t>
            </a:r>
            <a:r>
              <a:rPr lang="zh-CN" altLang="en-US" sz="2800">
                <a:solidFill>
                  <a:srgbClr val="009900"/>
                </a:solidFill>
                <a:ea typeface="黑体" panose="02010609060101010101" pitchFamily="49" charset="-122"/>
              </a:rPr>
              <a:t>”</a:t>
            </a:r>
            <a:r>
              <a:rPr lang="zh-CN" altLang="en-US" sz="2800">
                <a:solidFill>
                  <a:srgbClr val="009900"/>
                </a:solidFill>
                <a:latin typeface="黑体" panose="02010609060101010101" pitchFamily="49" charset="-122"/>
                <a:ea typeface="黑体" panose="02010609060101010101" pitchFamily="49" charset="-122"/>
              </a:rPr>
              <a:t>，既可以表示在很短的时间以内，又可以表示前后事情紧接着。文章连用</a:t>
            </a:r>
            <a:r>
              <a:rPr lang="zh-CN" altLang="en-US" sz="2800">
                <a:solidFill>
                  <a:srgbClr val="009900"/>
                </a:solidFill>
                <a:ea typeface="黑体" panose="02010609060101010101" pitchFamily="49" charset="-122"/>
              </a:rPr>
              <a:t>“</a:t>
            </a:r>
            <a:r>
              <a:rPr lang="zh-CN" altLang="en-US" sz="2800">
                <a:solidFill>
                  <a:srgbClr val="009900"/>
                </a:solidFill>
                <a:latin typeface="黑体" panose="02010609060101010101" pitchFamily="49" charset="-122"/>
                <a:ea typeface="黑体" panose="02010609060101010101" pitchFamily="49" charset="-122"/>
              </a:rPr>
              <a:t>便</a:t>
            </a:r>
            <a:r>
              <a:rPr lang="zh-CN" altLang="en-US" sz="2800">
                <a:solidFill>
                  <a:srgbClr val="009900"/>
                </a:solidFill>
                <a:ea typeface="黑体" panose="02010609060101010101" pitchFamily="49" charset="-122"/>
              </a:rPr>
              <a:t>”</a:t>
            </a:r>
            <a:r>
              <a:rPr lang="zh-CN" altLang="en-US" sz="2800">
                <a:solidFill>
                  <a:srgbClr val="009900"/>
                </a:solidFill>
                <a:latin typeface="黑体" panose="02010609060101010101" pitchFamily="49" charset="-122"/>
                <a:ea typeface="黑体" panose="02010609060101010101" pitchFamily="49" charset="-122"/>
              </a:rPr>
              <a:t>字，将一个个节气紧凑地衔接起来，中间连标点符号都省略了，读起来一气贯通，好像一个个节气从眼前飞速掠过，给人以时光飞逝的真切感受。这几个</a:t>
            </a:r>
            <a:r>
              <a:rPr lang="zh-CN" altLang="en-US" sz="2800">
                <a:solidFill>
                  <a:srgbClr val="009900"/>
                </a:solidFill>
                <a:ea typeface="黑体" panose="02010609060101010101" pitchFamily="49" charset="-122"/>
              </a:rPr>
              <a:t>“</a:t>
            </a:r>
            <a:r>
              <a:rPr lang="zh-CN" altLang="en-US" sz="2800">
                <a:solidFill>
                  <a:srgbClr val="009900"/>
                </a:solidFill>
                <a:latin typeface="黑体" panose="02010609060101010101" pitchFamily="49" charset="-122"/>
                <a:ea typeface="黑体" panose="02010609060101010101" pitchFamily="49" charset="-122"/>
              </a:rPr>
              <a:t>便</a:t>
            </a:r>
            <a:r>
              <a:rPr lang="zh-CN" altLang="en-US" sz="2800">
                <a:solidFill>
                  <a:srgbClr val="009900"/>
                </a:solidFill>
                <a:ea typeface="黑体" panose="02010609060101010101" pitchFamily="49" charset="-122"/>
              </a:rPr>
              <a:t>”</a:t>
            </a:r>
            <a:r>
              <a:rPr lang="zh-CN" altLang="en-US" sz="2800">
                <a:solidFill>
                  <a:srgbClr val="009900"/>
                </a:solidFill>
                <a:latin typeface="黑体" panose="02010609060101010101" pitchFamily="49" charset="-122"/>
                <a:ea typeface="黑体" panose="02010609060101010101" pitchFamily="49" charset="-122"/>
              </a:rPr>
              <a:t>字确实用得巧妙。只要求能回答</a:t>
            </a:r>
            <a:r>
              <a:rPr lang="zh-CN" altLang="en-US" sz="2800">
                <a:solidFill>
                  <a:srgbClr val="009900"/>
                </a:solidFill>
                <a:ea typeface="黑体" panose="02010609060101010101" pitchFamily="49" charset="-122"/>
              </a:rPr>
              <a:t>“</a:t>
            </a:r>
            <a:r>
              <a:rPr lang="zh-CN" altLang="en-US" sz="2800">
                <a:solidFill>
                  <a:srgbClr val="FF0000"/>
                </a:solidFill>
                <a:latin typeface="黑体" panose="02010609060101010101" pitchFamily="49" charset="-122"/>
                <a:ea typeface="黑体" panose="02010609060101010101" pitchFamily="49" charset="-122"/>
              </a:rPr>
              <a:t>紧凑地衔接</a:t>
            </a:r>
            <a:r>
              <a:rPr lang="zh-CN" altLang="en-US" sz="2800">
                <a:solidFill>
                  <a:srgbClr val="009900"/>
                </a:solidFill>
                <a:ea typeface="黑体" panose="02010609060101010101" pitchFamily="49" charset="-122"/>
              </a:rPr>
              <a:t>”</a:t>
            </a:r>
            <a:r>
              <a:rPr lang="zh-CN" altLang="en-US" sz="2800">
                <a:solidFill>
                  <a:srgbClr val="009900"/>
                </a:solidFill>
                <a:latin typeface="黑体" panose="02010609060101010101" pitchFamily="49" charset="-122"/>
                <a:ea typeface="黑体" panose="02010609060101010101" pitchFamily="49" charset="-122"/>
              </a:rPr>
              <a:t>和</a:t>
            </a:r>
            <a:r>
              <a:rPr lang="zh-CN" altLang="en-US" sz="2800">
                <a:solidFill>
                  <a:srgbClr val="009900"/>
                </a:solidFill>
                <a:ea typeface="黑体" panose="02010609060101010101" pitchFamily="49" charset="-122"/>
              </a:rPr>
              <a:t>“</a:t>
            </a:r>
            <a:r>
              <a:rPr lang="zh-CN" altLang="en-US" sz="2800">
                <a:solidFill>
                  <a:srgbClr val="FF0000"/>
                </a:solidFill>
                <a:latin typeface="黑体" panose="02010609060101010101" pitchFamily="49" charset="-122"/>
                <a:ea typeface="黑体" panose="02010609060101010101" pitchFamily="49" charset="-122"/>
              </a:rPr>
              <a:t>强调时光快</a:t>
            </a:r>
            <a:r>
              <a:rPr lang="zh-CN" altLang="en-US" sz="2800">
                <a:solidFill>
                  <a:srgbClr val="009900"/>
                </a:solidFill>
                <a:ea typeface="黑体" panose="02010609060101010101" pitchFamily="49" charset="-122"/>
              </a:rPr>
              <a:t>”</a:t>
            </a:r>
            <a:r>
              <a:rPr lang="zh-CN" altLang="en-US" sz="2800">
                <a:solidFill>
                  <a:srgbClr val="009900"/>
                </a:solidFill>
                <a:latin typeface="黑体" panose="02010609060101010101" pitchFamily="49" charset="-122"/>
                <a:ea typeface="黑体" panose="02010609060101010101" pitchFamily="49" charset="-122"/>
              </a:rPr>
              <a:t>这两点即可。</a:t>
            </a:r>
            <a:endParaRPr lang="zh-CN" altLang="en-US" sz="2800">
              <a:solidFill>
                <a:srgbClr val="009900"/>
              </a:solidFill>
              <a:latin typeface="黑体" panose="02010609060101010101" pitchFamily="49" charset="-122"/>
              <a:ea typeface="黑体" panose="02010609060101010101" pitchFamily="49" charset="-122"/>
            </a:endParaRPr>
          </a:p>
        </p:txBody>
      </p:sp>
      <p:sp>
        <p:nvSpPr>
          <p:cNvPr id="94211" name="Rectangle 5"/>
          <p:cNvSpPr>
            <a:spLocks noRot="1"/>
          </p:cNvSpPr>
          <p:nvPr/>
        </p:nvSpPr>
        <p:spPr>
          <a:xfrm>
            <a:off x="1524000" y="836613"/>
            <a:ext cx="9144000" cy="2519362"/>
          </a:xfrm>
          <a:prstGeom prst="rect">
            <a:avLst/>
          </a:prstGeom>
          <a:noFill/>
          <a:ln w="9525">
            <a:noFill/>
          </a:ln>
        </p:spPr>
        <p:txBody>
          <a:bodyPr/>
          <a:lstStyle/>
          <a:p>
            <a:pPr marL="457200" indent="-457200">
              <a:lnSpc>
                <a:spcPct val="90000"/>
              </a:lnSpc>
              <a:spcBef>
                <a:spcPct val="20000"/>
              </a:spcBef>
              <a:buClr>
                <a:srgbClr val="A50021"/>
              </a:buClr>
              <a:buSzPct val="75000"/>
              <a:buFont typeface="Wingdings" panose="05000000000000000000" pitchFamily="2" charset="2"/>
            </a:pPr>
            <a:r>
              <a:rPr lang="zh-CN" altLang="en-US" sz="2800">
                <a:solidFill>
                  <a:srgbClr val="5B5249"/>
                </a:solidFill>
              </a:rPr>
              <a:t>                      </a:t>
            </a:r>
            <a:endParaRPr lang="zh-CN" altLang="en-US" sz="2800">
              <a:solidFill>
                <a:srgbClr val="5B5249"/>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94210">
                                            <p:txEl>
                                              <p:pRg st="0" end="0"/>
                                            </p:txEl>
                                          </p:spTgt>
                                        </p:tgtEl>
                                        <p:attrNameLst>
                                          <p:attrName>style.visibility</p:attrName>
                                        </p:attrNameLst>
                                      </p:cBhvr>
                                      <p:to>
                                        <p:strVal val="visible"/>
                                      </p:to>
                                    </p:set>
                                    <p:anim calcmode="lin" valueType="num">
                                      <p:cBhvr additive="base">
                                        <p:cTn id="7" dur="500" fill="hold"/>
                                        <p:tgtEl>
                                          <p:spTgt spid="942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4210">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4210">
                                            <p:txEl>
                                              <p:pRg st="1" end="1"/>
                                            </p:txEl>
                                          </p:spTgt>
                                        </p:tgtEl>
                                        <p:attrNameLst>
                                          <p:attrName>style.visibility</p:attrName>
                                        </p:attrNameLst>
                                      </p:cBhvr>
                                      <p:to>
                                        <p:strVal val="visible"/>
                                      </p:to>
                                    </p:set>
                                    <p:anim calcmode="lin" valueType="num">
                                      <p:cBhvr additive="base">
                                        <p:cTn id="11" dur="500" fill="hold"/>
                                        <p:tgtEl>
                                          <p:spTgt spid="94210">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942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xit" presetSubtype="10" fill="hold" nodeType="clickEffect">
                                  <p:stCondLst>
                                    <p:cond delay="0"/>
                                  </p:stCondLst>
                                  <p:childTnLst>
                                    <p:animEffect transition="out" filter="randombar(horizontal)">
                                      <p:cBhvr>
                                        <p:cTn id="16" dur="500" fill="hold"/>
                                        <p:tgtEl>
                                          <p:spTgt spid="94210">
                                            <p:txEl>
                                              <p:pRg st="0" end="0"/>
                                            </p:txEl>
                                          </p:spTgt>
                                        </p:tgtEl>
                                      </p:cBhvr>
                                    </p:animEffect>
                                    <p:set>
                                      <p:cBhvr>
                                        <p:cTn id="17" dur="1" fill="hold">
                                          <p:stCondLst>
                                            <p:cond delay="499"/>
                                          </p:stCondLst>
                                        </p:cTn>
                                        <p:tgtEl>
                                          <p:spTgt spid="94210">
                                            <p:txEl>
                                              <p:pRg st="0" end="0"/>
                                            </p:txEl>
                                          </p:spTgt>
                                        </p:tgtEl>
                                        <p:attrNameLst>
                                          <p:attrName>style.visibility</p:attrName>
                                        </p:attrNameLst>
                                      </p:cBhvr>
                                      <p:to>
                                        <p:strVal val="hidden"/>
                                      </p:to>
                                    </p:set>
                                  </p:childTnLst>
                                </p:cTn>
                              </p:par>
                              <p:par>
                                <p:cTn id="18" presetID="14" presetClass="exit" presetSubtype="10" fill="hold" nodeType="withEffect">
                                  <p:stCondLst>
                                    <p:cond delay="0"/>
                                  </p:stCondLst>
                                  <p:childTnLst>
                                    <p:animEffect transition="out" filter="randombar(horizontal)">
                                      <p:cBhvr>
                                        <p:cTn id="19" dur="500" fill="hold"/>
                                        <p:tgtEl>
                                          <p:spTgt spid="94210">
                                            <p:txEl>
                                              <p:pRg st="1" end="1"/>
                                            </p:txEl>
                                          </p:spTgt>
                                        </p:tgtEl>
                                      </p:cBhvr>
                                    </p:animEffect>
                                    <p:set>
                                      <p:cBhvr>
                                        <p:cTn id="20" dur="1" fill="hold">
                                          <p:stCondLst>
                                            <p:cond delay="499"/>
                                          </p:stCondLst>
                                        </p:cTn>
                                        <p:tgtEl>
                                          <p:spTgt spid="94210">
                                            <p:txEl>
                                              <p:pRg st="1" end="1"/>
                                            </p:txEl>
                                          </p:spTgt>
                                        </p:tgtEl>
                                        <p:attrNameLst>
                                          <p:attrName>style.visibility</p:attrName>
                                        </p:attrNameLst>
                                      </p:cBhvr>
                                      <p:to>
                                        <p:strVal val="hidden"/>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94211"/>
                                        </p:tgtEl>
                                        <p:attrNameLst>
                                          <p:attrName>style.visibility</p:attrName>
                                        </p:attrNameLst>
                                      </p:cBhvr>
                                      <p:to>
                                        <p:strVal val="visible"/>
                                      </p:to>
                                    </p:set>
                                    <p:animEffect transition="in" filter="checkerboard(across)">
                                      <p:cBhvr>
                                        <p:cTn id="25" dur="500" fill="hold"/>
                                        <p:tgtEl>
                                          <p:spTgt spid="942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1" grpId="0"/>
    </p:bldLst>
  </p:timing>
</p:sld>
</file>

<file path=ppt/slides/slide8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5234" name="Rectangle 4"/>
          <p:cNvSpPr/>
          <p:nvPr/>
        </p:nvSpPr>
        <p:spPr>
          <a:xfrm>
            <a:off x="1847850" y="1557338"/>
            <a:ext cx="8569325" cy="3311525"/>
          </a:xfrm>
          <a:prstGeom prst="rect">
            <a:avLst/>
          </a:prstGeom>
          <a:noFill/>
          <a:ln w="9525">
            <a:noFill/>
          </a:ln>
        </p:spPr>
        <p:txBody>
          <a:bodyPr/>
          <a:lstStyle/>
          <a:p>
            <a:pPr marL="457200" indent="-457200">
              <a:lnSpc>
                <a:spcPct val="90000"/>
              </a:lnSpc>
              <a:spcBef>
                <a:spcPct val="20000"/>
              </a:spcBef>
              <a:buClr>
                <a:srgbClr val="A50021"/>
              </a:buClr>
              <a:buSzPct val="75000"/>
              <a:buFont typeface="Wingdings" panose="05000000000000000000" pitchFamily="2" charset="2"/>
            </a:pPr>
            <a:r>
              <a:rPr lang="zh-CN" altLang="en-US">
                <a:solidFill>
                  <a:srgbClr val="5B5249"/>
                </a:solidFill>
              </a:rPr>
              <a:t>                      </a:t>
            </a:r>
            <a:r>
              <a:rPr lang="zh-CN" altLang="en-US">
                <a:latin typeface="华文彩云" pitchFamily="2" charset="-122"/>
                <a:ea typeface="华文彩云" pitchFamily="2" charset="-122"/>
              </a:rPr>
              <a:t>如梦令</a:t>
            </a:r>
            <a:r>
              <a:rPr lang="zh-CN" altLang="en-US"/>
              <a:t> </a:t>
            </a:r>
            <a:endParaRPr lang="zh-CN" altLang="en-US"/>
          </a:p>
          <a:p>
            <a:pPr marL="457200" indent="-457200">
              <a:lnSpc>
                <a:spcPct val="90000"/>
              </a:lnSpc>
              <a:spcBef>
                <a:spcPct val="20000"/>
              </a:spcBef>
              <a:buClr>
                <a:srgbClr val="A50021"/>
              </a:buClr>
              <a:buSzPct val="75000"/>
              <a:buFont typeface="Wingdings" panose="05000000000000000000" pitchFamily="2" charset="2"/>
            </a:pPr>
            <a:r>
              <a:rPr lang="zh-CN" altLang="en-US"/>
              <a:t>                                  </a:t>
            </a:r>
            <a:r>
              <a:rPr lang="zh-CN" altLang="en-US" i="1"/>
              <a:t>李清照</a:t>
            </a:r>
            <a:r>
              <a:rPr lang="zh-CN" altLang="en-US"/>
              <a:t> </a:t>
            </a:r>
            <a:endParaRPr lang="zh-CN" altLang="en-US"/>
          </a:p>
          <a:p>
            <a:pPr marL="457200" indent="-457200">
              <a:lnSpc>
                <a:spcPct val="90000"/>
              </a:lnSpc>
              <a:spcBef>
                <a:spcPct val="20000"/>
              </a:spcBef>
              <a:buClr>
                <a:srgbClr val="A50021"/>
              </a:buClr>
              <a:buSzPct val="75000"/>
              <a:buFont typeface="Wingdings" panose="05000000000000000000" pitchFamily="2" charset="2"/>
            </a:pPr>
            <a:r>
              <a:rPr lang="zh-CN" altLang="en-US">
                <a:latin typeface="华文行楷" pitchFamily="2" charset="-122"/>
                <a:ea typeface="华文行楷" pitchFamily="2" charset="-122"/>
              </a:rPr>
              <a:t>    常记溪亭日暮， 沉醉不知归路。 </a:t>
            </a:r>
            <a:endParaRPr lang="zh-CN" altLang="en-US">
              <a:latin typeface="华文行楷" pitchFamily="2" charset="-122"/>
              <a:ea typeface="华文行楷" pitchFamily="2" charset="-122"/>
            </a:endParaRPr>
          </a:p>
          <a:p>
            <a:pPr marL="457200" indent="-457200">
              <a:lnSpc>
                <a:spcPct val="90000"/>
              </a:lnSpc>
              <a:spcBef>
                <a:spcPct val="20000"/>
              </a:spcBef>
              <a:buClr>
                <a:srgbClr val="A50021"/>
              </a:buClr>
              <a:buSzPct val="75000"/>
              <a:buFont typeface="Wingdings" panose="05000000000000000000" pitchFamily="2" charset="2"/>
            </a:pPr>
            <a:r>
              <a:rPr lang="zh-CN" altLang="en-US">
                <a:latin typeface="华文行楷" pitchFamily="2" charset="-122"/>
                <a:ea typeface="华文行楷" pitchFamily="2" charset="-122"/>
              </a:rPr>
              <a:t>    兴尽晚回舟， 误入藕花深处。 </a:t>
            </a:r>
            <a:endParaRPr lang="zh-CN" altLang="en-US">
              <a:latin typeface="华文行楷" pitchFamily="2" charset="-122"/>
              <a:ea typeface="华文行楷" pitchFamily="2" charset="-122"/>
            </a:endParaRPr>
          </a:p>
          <a:p>
            <a:pPr marL="457200" indent="-457200">
              <a:lnSpc>
                <a:spcPct val="90000"/>
              </a:lnSpc>
              <a:spcBef>
                <a:spcPct val="20000"/>
              </a:spcBef>
              <a:buClr>
                <a:srgbClr val="A50021"/>
              </a:buClr>
              <a:buSzPct val="75000"/>
              <a:buFont typeface="Wingdings" panose="05000000000000000000" pitchFamily="2" charset="2"/>
            </a:pPr>
            <a:r>
              <a:rPr lang="zh-CN" altLang="en-US">
                <a:latin typeface="华文行楷" pitchFamily="2" charset="-122"/>
                <a:ea typeface="华文行楷" pitchFamily="2" charset="-122"/>
              </a:rPr>
              <a:t>    争渡，争渡， 惊起一滩鸥鹭。</a:t>
            </a:r>
            <a:endParaRPr lang="zh-CN" altLang="en-US">
              <a:latin typeface="华文行楷" pitchFamily="2" charset="-122"/>
              <a:ea typeface="华文行楷" pitchFamily="2" charset="-122"/>
            </a:endParaRPr>
          </a:p>
          <a:p>
            <a:pPr marL="457200" indent="-457200">
              <a:lnSpc>
                <a:spcPct val="90000"/>
              </a:lnSpc>
              <a:spcBef>
                <a:spcPct val="20000"/>
              </a:spcBef>
              <a:buClr>
                <a:srgbClr val="A50021"/>
              </a:buClr>
              <a:buSzPct val="75000"/>
              <a:buFont typeface="Wingdings" panose="05000000000000000000" pitchFamily="2" charset="2"/>
            </a:pPr>
            <a:r>
              <a:rPr lang="zh-CN" altLang="en-US">
                <a:solidFill>
                  <a:srgbClr val="2A3D7A"/>
                </a:solidFill>
                <a:ea typeface="隶书" pitchFamily="49" charset="-122"/>
              </a:rPr>
              <a:t>分析</a:t>
            </a:r>
            <a:r>
              <a:rPr lang="en-US" altLang="zh-CN">
                <a:solidFill>
                  <a:srgbClr val="2A3D7A"/>
                </a:solidFill>
                <a:ea typeface="隶书" pitchFamily="49" charset="-122"/>
              </a:rPr>
              <a:t>“</a:t>
            </a:r>
            <a:r>
              <a:rPr lang="zh-CN" altLang="en-US">
                <a:solidFill>
                  <a:srgbClr val="2A3D7A"/>
                </a:solidFill>
                <a:ea typeface="隶书" pitchFamily="49" charset="-122"/>
              </a:rPr>
              <a:t>争渡，争渡</a:t>
            </a:r>
            <a:r>
              <a:rPr lang="en-US" altLang="zh-CN">
                <a:solidFill>
                  <a:srgbClr val="2A3D7A"/>
                </a:solidFill>
                <a:ea typeface="隶书" pitchFamily="49" charset="-122"/>
              </a:rPr>
              <a:t>”</a:t>
            </a:r>
            <a:r>
              <a:rPr lang="zh-CN" altLang="en-US">
                <a:solidFill>
                  <a:srgbClr val="2A3D7A"/>
                </a:solidFill>
                <a:ea typeface="隶书" pitchFamily="49" charset="-122"/>
              </a:rPr>
              <a:t>运用了何种修辞，有何作用？</a:t>
            </a:r>
            <a:endParaRPr lang="zh-CN" altLang="en-US">
              <a:ea typeface="隶书" pitchFamily="49" charset="-122"/>
            </a:endParaRPr>
          </a:p>
        </p:txBody>
      </p:sp>
      <p:sp>
        <p:nvSpPr>
          <p:cNvPr id="95235" name="Rectangle 5"/>
          <p:cNvSpPr/>
          <p:nvPr/>
        </p:nvSpPr>
        <p:spPr>
          <a:xfrm>
            <a:off x="1774825" y="4868863"/>
            <a:ext cx="8570913" cy="1657350"/>
          </a:xfrm>
          <a:prstGeom prst="rect">
            <a:avLst/>
          </a:prstGeom>
          <a:noFill/>
          <a:ln w="9525">
            <a:noFill/>
          </a:ln>
        </p:spPr>
        <p:txBody>
          <a:bodyPr/>
          <a:lstStyle/>
          <a:p>
            <a:pPr marL="457200" indent="-457200">
              <a:lnSpc>
                <a:spcPct val="80000"/>
              </a:lnSpc>
              <a:spcBef>
                <a:spcPct val="20000"/>
              </a:spcBef>
              <a:buClr>
                <a:srgbClr val="A50021"/>
              </a:buClr>
              <a:buSzPct val="75000"/>
              <a:buFont typeface="Wingdings" panose="05000000000000000000" pitchFamily="2" charset="2"/>
            </a:pPr>
            <a:r>
              <a:rPr lang="zh-CN" altLang="en-US">
                <a:solidFill>
                  <a:srgbClr val="FFFF00"/>
                </a:solidFill>
              </a:rPr>
              <a:t>   </a:t>
            </a:r>
            <a:endParaRPr lang="zh-CN" altLang="en-US">
              <a:solidFill>
                <a:srgbClr val="FFFF00"/>
              </a:solidFill>
            </a:endParaRPr>
          </a:p>
          <a:p>
            <a:pPr marL="457200" indent="-457200">
              <a:lnSpc>
                <a:spcPct val="80000"/>
              </a:lnSpc>
              <a:spcBef>
                <a:spcPct val="20000"/>
              </a:spcBef>
              <a:buClr>
                <a:srgbClr val="A50021"/>
              </a:buClr>
              <a:buSzPct val="75000"/>
              <a:buFont typeface="Wingdings" panose="05000000000000000000" pitchFamily="2" charset="2"/>
            </a:pPr>
            <a:r>
              <a:rPr lang="zh-CN" altLang="en-US">
                <a:solidFill>
                  <a:srgbClr val="FFFF00"/>
                </a:solidFill>
              </a:rPr>
              <a:t> </a:t>
            </a:r>
            <a:r>
              <a:rPr lang="zh-CN" altLang="en-US">
                <a:solidFill>
                  <a:srgbClr val="CC0000"/>
                </a:solidFill>
              </a:rPr>
              <a:t>答：①运用了反复修辞。②突出了词人急于寻路回家，奋力划船的情状。</a:t>
            </a:r>
            <a:endParaRPr lang="zh-CN" altLang="en-US">
              <a:solidFill>
                <a:srgbClr val="CC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5235"/>
                                        </p:tgtEl>
                                        <p:attrNameLst>
                                          <p:attrName>style.visibility</p:attrName>
                                        </p:attrNameLst>
                                      </p:cBhvr>
                                      <p:to>
                                        <p:strVal val="visible"/>
                                      </p:to>
                                    </p:set>
                                    <p:animEffect transition="in" filter="diamond(in)">
                                      <p:cBhvr>
                                        <p:cTn id="7" dur="2000" fill="hold"/>
                                        <p:tgtEl>
                                          <p:spTgt spid="952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5" grpId="0"/>
    </p:bldLst>
  </p:timing>
</p:sld>
</file>

<file path=ppt/slides/slide8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6258" name="Text Box 4"/>
          <p:cNvSpPr/>
          <p:nvPr/>
        </p:nvSpPr>
        <p:spPr>
          <a:xfrm>
            <a:off x="1774825" y="1196975"/>
            <a:ext cx="8640763" cy="3107690"/>
          </a:xfrm>
          <a:prstGeom prst="rect">
            <a:avLst/>
          </a:prstGeom>
          <a:noFill/>
          <a:ln w="9525">
            <a:noFill/>
          </a:ln>
        </p:spPr>
        <p:txBody>
          <a:bodyPr>
            <a:spAutoFit/>
          </a:bodyPr>
          <a:lstStyle/>
          <a:p>
            <a:pPr algn="ctr">
              <a:spcBef>
                <a:spcPct val="50000"/>
              </a:spcBef>
            </a:pPr>
            <a:r>
              <a:rPr lang="zh-CN" altLang="en-US" sz="2800">
                <a:solidFill>
                  <a:srgbClr val="2A3D7A"/>
                </a:solidFill>
                <a:latin typeface="Arial" panose="020b0604020202020204" pitchFamily="34" charset="0"/>
              </a:rPr>
              <a:t>山中与幽人对酌（李白）</a:t>
            </a:r>
            <a:endParaRPr lang="zh-CN" altLang="en-US" sz="2800">
              <a:solidFill>
                <a:srgbClr val="2A3D7A"/>
              </a:solidFill>
              <a:latin typeface="Arial" panose="020b0604020202020204" pitchFamily="34" charset="0"/>
            </a:endParaRPr>
          </a:p>
          <a:p>
            <a:pPr algn="ctr">
              <a:spcBef>
                <a:spcPct val="50000"/>
              </a:spcBef>
            </a:pPr>
            <a:r>
              <a:rPr lang="zh-CN" altLang="en-US" sz="2800">
                <a:solidFill>
                  <a:srgbClr val="2A3D7A"/>
                </a:solidFill>
                <a:latin typeface="Arial" panose="020b0604020202020204" pitchFamily="34" charset="0"/>
              </a:rPr>
              <a:t>两人对酌山花开，一杯一杯复一杯。</a:t>
            </a:r>
            <a:endParaRPr lang="zh-CN" altLang="en-US" sz="2800">
              <a:solidFill>
                <a:srgbClr val="2A3D7A"/>
              </a:solidFill>
              <a:latin typeface="Arial" panose="020b0604020202020204" pitchFamily="34" charset="0"/>
            </a:endParaRPr>
          </a:p>
          <a:p>
            <a:pPr algn="ctr">
              <a:spcBef>
                <a:spcPct val="50000"/>
              </a:spcBef>
            </a:pPr>
            <a:r>
              <a:rPr lang="zh-CN" altLang="en-US" sz="2800">
                <a:solidFill>
                  <a:srgbClr val="2A3D7A"/>
                </a:solidFill>
                <a:latin typeface="Arial" panose="020b0604020202020204" pitchFamily="34" charset="0"/>
              </a:rPr>
              <a:t>我醉欲眠卿且去，明朝有意抱琴来。</a:t>
            </a:r>
            <a:endParaRPr lang="zh-CN" altLang="en-US" sz="2800">
              <a:solidFill>
                <a:srgbClr val="2A3D7A"/>
              </a:solidFill>
              <a:latin typeface="Arial" panose="020b0604020202020204" pitchFamily="34" charset="0"/>
            </a:endParaRPr>
          </a:p>
          <a:p>
            <a:pPr algn="ctr">
              <a:spcBef>
                <a:spcPct val="50000"/>
              </a:spcBef>
            </a:pPr>
            <a:endParaRPr lang="zh-CN" altLang="en-US" sz="2800">
              <a:solidFill>
                <a:srgbClr val="2A3D7A"/>
              </a:solidFill>
              <a:latin typeface="Arial" panose="020b0604020202020204" pitchFamily="34" charset="0"/>
            </a:endParaRPr>
          </a:p>
          <a:p>
            <a:pPr algn="ctr">
              <a:spcBef>
                <a:spcPct val="50000"/>
              </a:spcBef>
            </a:pPr>
            <a:r>
              <a:rPr lang="zh-CN" altLang="en-US" sz="2800">
                <a:solidFill>
                  <a:srgbClr val="5B5249"/>
                </a:solidFill>
                <a:latin typeface="Arial" panose="020b0604020202020204" pitchFamily="34" charset="0"/>
              </a:rPr>
              <a:t>问：诗中第二句连用了三个“一”字，有何表达效果？</a:t>
            </a:r>
            <a:endParaRPr lang="zh-CN" altLang="en-US" sz="2800">
              <a:solidFill>
                <a:srgbClr val="5B5249"/>
              </a:solidFill>
              <a:latin typeface="Arial" panose="020b0604020202020204" pitchFamily="34" charset="0"/>
            </a:endParaRPr>
          </a:p>
        </p:txBody>
      </p:sp>
      <p:sp>
        <p:nvSpPr>
          <p:cNvPr id="96259" name="Text Box 5"/>
          <p:cNvSpPr/>
          <p:nvPr/>
        </p:nvSpPr>
        <p:spPr>
          <a:xfrm>
            <a:off x="1703388" y="4797425"/>
            <a:ext cx="8713787" cy="1814830"/>
          </a:xfrm>
          <a:prstGeom prst="rect">
            <a:avLst/>
          </a:prstGeom>
          <a:noFill/>
          <a:ln w="9525">
            <a:noFill/>
          </a:ln>
        </p:spPr>
        <p:txBody>
          <a:bodyPr>
            <a:spAutoFit/>
          </a:bodyPr>
          <a:lstStyle/>
          <a:p>
            <a:pPr>
              <a:spcBef>
                <a:spcPct val="50000"/>
              </a:spcBef>
            </a:pPr>
            <a:r>
              <a:rPr lang="zh-CN" altLang="en-US" sz="2800">
                <a:solidFill>
                  <a:srgbClr val="CC0000"/>
                </a:solidFill>
                <a:latin typeface="Arial" panose="020b0604020202020204" pitchFamily="34" charset="0"/>
              </a:rPr>
              <a:t>答：①三个“一”连用形成反复修辞，极言诗人饮酒之多。②诗人一杯又一杯地喝酒，让人仿佛看到了他和幽人痛饮狂歌的情景。③表达了诗人与幽人对酌时，无限的豪情快意。</a:t>
            </a:r>
            <a:endParaRPr lang="zh-CN" altLang="en-US" sz="2800">
              <a:solidFill>
                <a:srgbClr val="CC0000"/>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6258"/>
                                        </p:tgtEl>
                                        <p:attrNameLst>
                                          <p:attrName>style.visibility</p:attrName>
                                        </p:attrNameLst>
                                      </p:cBhvr>
                                      <p:to>
                                        <p:strVal val="visible"/>
                                      </p:to>
                                    </p:set>
                                    <p:animEffect transition="in" filter="wipe(down)">
                                      <p:cBhvr>
                                        <p:cTn id="7" dur="500" fill="hold"/>
                                        <p:tgtEl>
                                          <p:spTgt spid="9625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6259"/>
                                        </p:tgtEl>
                                        <p:attrNameLst>
                                          <p:attrName>style.visibility</p:attrName>
                                        </p:attrNameLst>
                                      </p:cBhvr>
                                      <p:to>
                                        <p:strVal val="visible"/>
                                      </p:to>
                                    </p:set>
                                    <p:anim calcmode="lin" valueType="num">
                                      <p:cBhvr additive="base">
                                        <p:cTn id="12" dur="500" fill="hold"/>
                                        <p:tgtEl>
                                          <p:spTgt spid="96259"/>
                                        </p:tgtEl>
                                        <p:attrNameLst>
                                          <p:attrName>ppt_x</p:attrName>
                                        </p:attrNameLst>
                                      </p:cBhvr>
                                      <p:tavLst>
                                        <p:tav tm="0">
                                          <p:val>
                                            <p:strVal val="#ppt_x"/>
                                          </p:val>
                                        </p:tav>
                                        <p:tav tm="100000">
                                          <p:val>
                                            <p:strVal val="#ppt_x"/>
                                          </p:val>
                                        </p:tav>
                                      </p:tavLst>
                                    </p:anim>
                                    <p:anim calcmode="lin" valueType="num">
                                      <p:cBhvr additive="base">
                                        <p:cTn id="13" dur="500" fill="hold"/>
                                        <p:tgtEl>
                                          <p:spTgt spid="962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58" grpId="0"/>
      <p:bldP spid="96259" grpId="0"/>
    </p:bldLst>
  </p:timing>
</p:sld>
</file>

<file path=ppt/slides/slide8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4034" name="Text Box 2"/>
          <p:cNvSpPr/>
          <p:nvPr/>
        </p:nvSpPr>
        <p:spPr>
          <a:xfrm>
            <a:off x="4008438" y="5949950"/>
            <a:ext cx="6659562" cy="583565"/>
          </a:xfrm>
          <a:prstGeom prst="rect">
            <a:avLst/>
          </a:prstGeom>
          <a:solidFill>
            <a:srgbClr val="FFFFFF"/>
          </a:solidFill>
          <a:ln w="9525" cap="flat" cmpd="sng">
            <a:solidFill>
              <a:schemeClr val="tx1"/>
            </a:solidFill>
            <a:prstDash val="solid"/>
            <a:miter/>
            <a:headEnd type="none" w="med" len="med"/>
            <a:tailEnd type="none" w="med" len="med"/>
          </a:ln>
        </p:spPr>
        <p:txBody>
          <a:bodyPr anchor="t" anchorCtr="0">
            <a:spAutoFit/>
          </a:bodyPr>
          <a:lstStyle/>
          <a:p>
            <a:pPr eaLnBrk="0" hangingPunct="0">
              <a:spcBef>
                <a:spcPct val="50000"/>
              </a:spcBef>
            </a:pPr>
            <a:r>
              <a:rPr lang="zh-CN" altLang="zh-CN" sz="3200" b="1">
                <a:latin typeface="楷体_GB2312" pitchFamily="1" charset="-122"/>
                <a:ea typeface="楷体_GB2312" pitchFamily="1" charset="-122"/>
              </a:rPr>
              <a:t>未饮心先醉,眼中流血,心内成灰</a:t>
            </a:r>
            <a:r>
              <a:rPr lang="zh-CN" altLang="en-US" sz="3200" b="1">
                <a:latin typeface="楷体_GB2312" pitchFamily="1" charset="-122"/>
                <a:ea typeface="楷体_GB2312" pitchFamily="1" charset="-122"/>
              </a:rPr>
              <a:t>。</a:t>
            </a:r>
            <a:r>
              <a:rPr lang="zh-CN" altLang="zh-CN" b="1">
                <a:latin typeface="楷体_GB2312" pitchFamily="1" charset="-122"/>
                <a:ea typeface="楷体_GB2312" pitchFamily="1" charset="-122"/>
              </a:rPr>
              <a:t> </a:t>
            </a:r>
            <a:endParaRPr lang="zh-CN" altLang="zh-CN" b="1">
              <a:latin typeface="楷体_GB2312" pitchFamily="1" charset="-122"/>
              <a:ea typeface="楷体_GB2312" pitchFamily="1" charset="-122"/>
            </a:endParaRPr>
          </a:p>
        </p:txBody>
      </p:sp>
      <p:sp>
        <p:nvSpPr>
          <p:cNvPr id="44035" name="Rectangle 3"/>
          <p:cNvSpPr/>
          <p:nvPr/>
        </p:nvSpPr>
        <p:spPr>
          <a:xfrm>
            <a:off x="1666875" y="2200275"/>
            <a:ext cx="3132138" cy="583565"/>
          </a:xfrm>
          <a:prstGeom prst="rect">
            <a:avLst/>
          </a:prstGeom>
          <a:noFill/>
          <a:ln w="9525">
            <a:noFill/>
          </a:ln>
        </p:spPr>
        <p:txBody>
          <a:bodyPr anchor="t" anchorCtr="0">
            <a:spAutoFit/>
          </a:bodyPr>
          <a:lstStyle/>
          <a:p>
            <a:r>
              <a:rPr lang="zh-CN" altLang="zh-CN" sz="3200" b="1">
                <a:solidFill>
                  <a:srgbClr val="0000FF"/>
                </a:solidFill>
                <a:latin typeface="楷体_GB2312" pitchFamily="1" charset="-122"/>
                <a:ea typeface="楷体_GB2312" pitchFamily="1" charset="-122"/>
              </a:rPr>
              <a:t>2、夸张的类型</a:t>
            </a:r>
            <a:r>
              <a:rPr lang="zh-CN" altLang="zh-CN" sz="3200" b="1">
                <a:solidFill>
                  <a:srgbClr val="CCFFFF"/>
                </a:solidFill>
                <a:latin typeface="楷体_GB2312" pitchFamily="1" charset="-122"/>
                <a:ea typeface="楷体_GB2312" pitchFamily="1" charset="-122"/>
              </a:rPr>
              <a:t> ：</a:t>
            </a:r>
            <a:endParaRPr lang="zh-CN" altLang="zh-CN" sz="3200" b="1">
              <a:solidFill>
                <a:srgbClr val="CCFFFF"/>
              </a:solidFill>
              <a:latin typeface="楷体_GB2312" pitchFamily="1" charset="-122"/>
              <a:ea typeface="楷体_GB2312" pitchFamily="1" charset="-122"/>
            </a:endParaRPr>
          </a:p>
        </p:txBody>
      </p:sp>
      <p:sp>
        <p:nvSpPr>
          <p:cNvPr id="44036" name="Rectangle 4"/>
          <p:cNvSpPr/>
          <p:nvPr/>
        </p:nvSpPr>
        <p:spPr>
          <a:xfrm>
            <a:off x="4008438" y="3070225"/>
            <a:ext cx="6732587" cy="492125"/>
          </a:xfrm>
          <a:prstGeom prst="rect">
            <a:avLst/>
          </a:prstGeom>
          <a:solidFill>
            <a:schemeClr val="bg1"/>
          </a:solidFill>
          <a:ln w="12700" cap="flat" cmpd="sng">
            <a:solidFill>
              <a:srgbClr val="993300"/>
            </a:solidFill>
            <a:prstDash val="solid"/>
            <a:miter/>
            <a:headEnd type="none" w="med" len="med"/>
            <a:tailEnd type="none" w="med" len="med"/>
          </a:ln>
        </p:spPr>
        <p:txBody>
          <a:bodyPr tIns="0" bIns="0" anchor="t" anchorCtr="0">
            <a:spAutoFit/>
          </a:bodyPr>
          <a:lstStyle/>
          <a:p>
            <a:pPr eaLnBrk="0" hangingPunct="0"/>
            <a:r>
              <a:rPr lang="zh-CN" altLang="zh-CN" sz="3200" b="1">
                <a:latin typeface="楷体_GB2312" pitchFamily="1" charset="-122"/>
                <a:ea typeface="楷体_GB2312" pitchFamily="1" charset="-122"/>
                <a:sym typeface="Arial" panose="020b0604020202020204" pitchFamily="34" charset="0"/>
              </a:rPr>
              <a:t>连峰去天不盈尺，枯松倒挂倚绝壁。 </a:t>
            </a:r>
            <a:endParaRPr lang="zh-CN" altLang="zh-CN" sz="3200" b="1">
              <a:latin typeface="楷体_GB2312" pitchFamily="1" charset="-122"/>
              <a:ea typeface="楷体_GB2312" pitchFamily="1" charset="-122"/>
              <a:sym typeface="Arial" panose="020b0604020202020204" pitchFamily="34" charset="0"/>
            </a:endParaRPr>
          </a:p>
        </p:txBody>
      </p:sp>
      <p:sp>
        <p:nvSpPr>
          <p:cNvPr id="44037" name="Rectangle 5"/>
          <p:cNvSpPr/>
          <p:nvPr/>
        </p:nvSpPr>
        <p:spPr>
          <a:xfrm>
            <a:off x="1524000" y="2997200"/>
            <a:ext cx="3419475" cy="645160"/>
          </a:xfrm>
          <a:prstGeom prst="rect">
            <a:avLst/>
          </a:prstGeom>
          <a:noFill/>
          <a:ln w="9525">
            <a:noFill/>
          </a:ln>
        </p:spPr>
        <p:txBody>
          <a:bodyPr anchor="t" anchorCtr="0">
            <a:spAutoFit/>
          </a:bodyPr>
          <a:lstStyle/>
          <a:p>
            <a:pPr eaLnBrk="0" hangingPunct="0"/>
            <a:r>
              <a:rPr lang="zh-CN" altLang="zh-CN" sz="3600" b="1">
                <a:latin typeface="楷体_GB2312" pitchFamily="1" charset="-122"/>
                <a:ea typeface="楷体_GB2312" pitchFamily="1" charset="-122"/>
              </a:rPr>
              <a:t>扩大的夸张</a:t>
            </a:r>
            <a:r>
              <a:rPr lang="zh-CN" altLang="zh-CN" sz="3200" b="1">
                <a:solidFill>
                  <a:srgbClr val="FFFFFF"/>
                </a:solidFill>
                <a:latin typeface="楷体_GB2312" pitchFamily="1" charset="-122"/>
                <a:ea typeface="楷体_GB2312" pitchFamily="1" charset="-122"/>
              </a:rPr>
              <a:t> ：</a:t>
            </a:r>
            <a:endParaRPr lang="zh-CN" altLang="zh-CN" sz="3200" b="1">
              <a:latin typeface="楷体_GB2312" pitchFamily="1" charset="-122"/>
              <a:ea typeface="楷体_GB2312" pitchFamily="1" charset="-122"/>
            </a:endParaRPr>
          </a:p>
        </p:txBody>
      </p:sp>
      <p:sp>
        <p:nvSpPr>
          <p:cNvPr id="44038" name="Rectangle 6"/>
          <p:cNvSpPr/>
          <p:nvPr/>
        </p:nvSpPr>
        <p:spPr>
          <a:xfrm>
            <a:off x="1524000" y="5949950"/>
            <a:ext cx="3419475" cy="645160"/>
          </a:xfrm>
          <a:prstGeom prst="rect">
            <a:avLst/>
          </a:prstGeom>
          <a:noFill/>
          <a:ln w="9525">
            <a:noFill/>
          </a:ln>
        </p:spPr>
        <p:txBody>
          <a:bodyPr anchor="t" anchorCtr="0">
            <a:spAutoFit/>
          </a:bodyPr>
          <a:lstStyle/>
          <a:p>
            <a:pPr eaLnBrk="0" hangingPunct="0"/>
            <a:r>
              <a:rPr lang="zh-CN" altLang="zh-CN" sz="3600" b="1">
                <a:latin typeface="楷体_GB2312" pitchFamily="1" charset="-122"/>
                <a:ea typeface="楷体_GB2312" pitchFamily="1" charset="-122"/>
              </a:rPr>
              <a:t>超前的夸张</a:t>
            </a:r>
            <a:r>
              <a:rPr lang="zh-CN" altLang="zh-CN" sz="3600" b="1">
                <a:solidFill>
                  <a:srgbClr val="FFFFFF"/>
                </a:solidFill>
                <a:latin typeface="楷体_GB2312" pitchFamily="1" charset="-122"/>
                <a:ea typeface="楷体_GB2312" pitchFamily="1" charset="-122"/>
              </a:rPr>
              <a:t> ：</a:t>
            </a:r>
            <a:endParaRPr lang="zh-CN" altLang="zh-CN" sz="3600" b="1">
              <a:latin typeface="楷体_GB2312" pitchFamily="1" charset="-122"/>
              <a:ea typeface="楷体_GB2312" pitchFamily="1" charset="-122"/>
            </a:endParaRPr>
          </a:p>
        </p:txBody>
      </p:sp>
      <p:sp>
        <p:nvSpPr>
          <p:cNvPr id="44039" name="Rectangle 7"/>
          <p:cNvSpPr/>
          <p:nvPr/>
        </p:nvSpPr>
        <p:spPr>
          <a:xfrm>
            <a:off x="4008438" y="3070225"/>
            <a:ext cx="6842125" cy="492125"/>
          </a:xfrm>
          <a:prstGeom prst="rect">
            <a:avLst/>
          </a:prstGeom>
          <a:solidFill>
            <a:schemeClr val="bg1"/>
          </a:solidFill>
          <a:ln w="12700" cap="flat" cmpd="sng">
            <a:solidFill>
              <a:srgbClr val="993300"/>
            </a:solidFill>
            <a:prstDash val="solid"/>
            <a:miter/>
            <a:headEnd type="none" w="med" len="med"/>
            <a:tailEnd type="none" w="med" len="med"/>
          </a:ln>
        </p:spPr>
        <p:txBody>
          <a:bodyPr tIns="0" bIns="0" anchor="t" anchorCtr="0">
            <a:spAutoFit/>
          </a:bodyPr>
          <a:lstStyle/>
          <a:p>
            <a:pPr eaLnBrk="0" hangingPunct="0"/>
            <a:r>
              <a:rPr lang="zh-CN" altLang="zh-CN" sz="3200" b="1">
                <a:latin typeface="楷体_GB2312" pitchFamily="1" charset="-122"/>
                <a:ea typeface="楷体_GB2312" pitchFamily="1" charset="-122"/>
                <a:sym typeface="Arial" panose="020b0604020202020204" pitchFamily="34" charset="0"/>
              </a:rPr>
              <a:t>力拔山兮气盖世，时不利兮骓不逝。 </a:t>
            </a:r>
            <a:endParaRPr lang="zh-CN" altLang="zh-CN" sz="3200" b="1">
              <a:latin typeface="楷体_GB2312" pitchFamily="1" charset="-122"/>
              <a:ea typeface="楷体_GB2312" pitchFamily="1" charset="-122"/>
              <a:sym typeface="Arial" panose="020b0604020202020204" pitchFamily="34" charset="0"/>
            </a:endParaRPr>
          </a:p>
        </p:txBody>
      </p:sp>
      <p:sp>
        <p:nvSpPr>
          <p:cNvPr id="44040" name="Rectangle 8"/>
          <p:cNvSpPr/>
          <p:nvPr/>
        </p:nvSpPr>
        <p:spPr>
          <a:xfrm>
            <a:off x="4008438" y="2781300"/>
            <a:ext cx="6675437" cy="984885"/>
          </a:xfrm>
          <a:prstGeom prst="rect">
            <a:avLst/>
          </a:prstGeom>
          <a:solidFill>
            <a:schemeClr val="bg1"/>
          </a:solidFill>
          <a:ln w="12700" cap="flat" cmpd="sng">
            <a:solidFill>
              <a:srgbClr val="993300"/>
            </a:solidFill>
            <a:prstDash val="solid"/>
            <a:miter/>
            <a:headEnd type="none" w="med" len="med"/>
            <a:tailEnd type="none" w="med" len="med"/>
          </a:ln>
        </p:spPr>
        <p:txBody>
          <a:bodyPr tIns="0" bIns="0" anchor="t" anchorCtr="0">
            <a:spAutoFit/>
          </a:bodyPr>
          <a:lstStyle/>
          <a:p>
            <a:pPr eaLnBrk="0" hangingPunct="0"/>
            <a:r>
              <a:rPr lang="zh-CN" altLang="zh-CN" sz="3200" b="1">
                <a:latin typeface="楷体_GB2312" pitchFamily="1" charset="-122"/>
                <a:ea typeface="楷体_GB2312" pitchFamily="1" charset="-122"/>
              </a:rPr>
              <a:t>穷人要是遇到不痛快的事就哭鼻子，那真要淹死在泪水里了。</a:t>
            </a:r>
            <a:r>
              <a:rPr lang="zh-CN" altLang="zh-CN" sz="2800" b="1">
                <a:latin typeface="楷体_GB2312" pitchFamily="1" charset="-122"/>
                <a:ea typeface="楷体_GB2312" pitchFamily="1" charset="-122"/>
              </a:rPr>
              <a:t> </a:t>
            </a:r>
            <a:endParaRPr lang="zh-CN" altLang="zh-CN" sz="2800" b="1">
              <a:latin typeface="楷体_GB2312" pitchFamily="1" charset="-122"/>
              <a:ea typeface="楷体_GB2312" pitchFamily="1" charset="-122"/>
            </a:endParaRPr>
          </a:p>
        </p:txBody>
      </p:sp>
      <p:sp>
        <p:nvSpPr>
          <p:cNvPr id="44041" name="Rectangle 9"/>
          <p:cNvSpPr/>
          <p:nvPr/>
        </p:nvSpPr>
        <p:spPr>
          <a:xfrm>
            <a:off x="1524000" y="4365625"/>
            <a:ext cx="3348038" cy="645160"/>
          </a:xfrm>
          <a:prstGeom prst="rect">
            <a:avLst/>
          </a:prstGeom>
          <a:noFill/>
          <a:ln w="9525">
            <a:noFill/>
          </a:ln>
        </p:spPr>
        <p:txBody>
          <a:bodyPr anchor="t" anchorCtr="0">
            <a:spAutoFit/>
          </a:bodyPr>
          <a:lstStyle/>
          <a:p>
            <a:pPr eaLnBrk="0" hangingPunct="0"/>
            <a:r>
              <a:rPr lang="zh-CN" altLang="zh-CN" sz="3600" b="1">
                <a:latin typeface="楷体_GB2312" pitchFamily="1" charset="-122"/>
                <a:ea typeface="楷体_GB2312" pitchFamily="1" charset="-122"/>
              </a:rPr>
              <a:t>缩小的夸张</a:t>
            </a:r>
            <a:r>
              <a:rPr lang="zh-CN" altLang="zh-CN" sz="3600" b="1">
                <a:solidFill>
                  <a:srgbClr val="FFFFFF"/>
                </a:solidFill>
                <a:latin typeface="楷体_GB2312" pitchFamily="1" charset="-122"/>
                <a:ea typeface="楷体_GB2312" pitchFamily="1" charset="-122"/>
              </a:rPr>
              <a:t> ：</a:t>
            </a:r>
            <a:endParaRPr lang="zh-CN" altLang="zh-CN" sz="3600" b="1">
              <a:latin typeface="楷体_GB2312" pitchFamily="1" charset="-122"/>
              <a:ea typeface="楷体_GB2312" pitchFamily="1" charset="-122"/>
            </a:endParaRPr>
          </a:p>
        </p:txBody>
      </p:sp>
      <p:sp>
        <p:nvSpPr>
          <p:cNvPr id="44042" name="Rectangle 10"/>
          <p:cNvSpPr/>
          <p:nvPr/>
        </p:nvSpPr>
        <p:spPr>
          <a:xfrm>
            <a:off x="4295775" y="4292600"/>
            <a:ext cx="6372225" cy="492125"/>
          </a:xfrm>
          <a:prstGeom prst="rect">
            <a:avLst/>
          </a:prstGeom>
          <a:solidFill>
            <a:schemeClr val="bg1"/>
          </a:solidFill>
          <a:ln w="12700" cap="flat" cmpd="sng">
            <a:solidFill>
              <a:srgbClr val="993300"/>
            </a:solidFill>
            <a:prstDash val="solid"/>
            <a:miter/>
            <a:headEnd type="none" w="med" len="med"/>
            <a:tailEnd type="none" w="med" len="med"/>
          </a:ln>
        </p:spPr>
        <p:txBody>
          <a:bodyPr tIns="0" bIns="0" anchor="t" anchorCtr="0">
            <a:spAutoFit/>
          </a:bodyPr>
          <a:lstStyle/>
          <a:p>
            <a:pPr eaLnBrk="0" hangingPunct="0"/>
            <a:r>
              <a:rPr lang="zh-CN" altLang="zh-CN" sz="3200" b="1">
                <a:latin typeface="楷体_GB2312" pitchFamily="1" charset="-122"/>
                <a:ea typeface="楷体_GB2312" pitchFamily="1" charset="-122"/>
                <a:sym typeface="Arial" panose="020b0604020202020204" pitchFamily="34" charset="0"/>
              </a:rPr>
              <a:t>五岭逶迤腾细浪，乌蒙磅礴走泥丸 </a:t>
            </a:r>
            <a:endParaRPr lang="zh-CN" altLang="zh-CN" sz="3200" b="1">
              <a:latin typeface="楷体_GB2312" pitchFamily="1" charset="-122"/>
              <a:ea typeface="楷体_GB2312" pitchFamily="1" charset="-122"/>
              <a:sym typeface="Arial" panose="020b0604020202020204" pitchFamily="34" charset="0"/>
            </a:endParaRPr>
          </a:p>
        </p:txBody>
      </p:sp>
      <p:sp>
        <p:nvSpPr>
          <p:cNvPr id="44043" name="Rectangle 11"/>
          <p:cNvSpPr/>
          <p:nvPr/>
        </p:nvSpPr>
        <p:spPr>
          <a:xfrm>
            <a:off x="4079875" y="4292600"/>
            <a:ext cx="6337300" cy="984885"/>
          </a:xfrm>
          <a:prstGeom prst="rect">
            <a:avLst/>
          </a:prstGeom>
          <a:solidFill>
            <a:schemeClr val="bg1"/>
          </a:solidFill>
          <a:ln w="12700" cap="flat" cmpd="sng">
            <a:solidFill>
              <a:srgbClr val="993300"/>
            </a:solidFill>
            <a:prstDash val="solid"/>
            <a:miter/>
            <a:headEnd type="none" w="med" len="med"/>
            <a:tailEnd type="none" w="med" len="med"/>
          </a:ln>
        </p:spPr>
        <p:txBody>
          <a:bodyPr tIns="0" bIns="0" anchor="t" anchorCtr="0">
            <a:spAutoFit/>
          </a:bodyPr>
          <a:lstStyle/>
          <a:p>
            <a:pPr eaLnBrk="0" hangingPunct="0"/>
            <a:r>
              <a:rPr lang="zh-CN" altLang="zh-CN" sz="3200" b="1">
                <a:latin typeface="楷体_GB2312" pitchFamily="1" charset="-122"/>
                <a:ea typeface="楷体_GB2312" pitchFamily="1" charset="-122"/>
                <a:sym typeface="Arial" panose="020b0604020202020204" pitchFamily="34" charset="0"/>
              </a:rPr>
              <a:t>这巴掌大的小山庄吸引着成千上万人的心。 </a:t>
            </a:r>
            <a:endParaRPr lang="zh-CN" altLang="zh-CN" sz="3200" b="1">
              <a:latin typeface="楷体_GB2312" pitchFamily="1" charset="-122"/>
              <a:ea typeface="楷体_GB2312" pitchFamily="1" charset="-122"/>
              <a:sym typeface="Arial" panose="020b0604020202020204" pitchFamily="34" charset="0"/>
            </a:endParaRPr>
          </a:p>
        </p:txBody>
      </p:sp>
      <p:sp>
        <p:nvSpPr>
          <p:cNvPr id="44044" name="Rectangle 12"/>
          <p:cNvSpPr/>
          <p:nvPr/>
        </p:nvSpPr>
        <p:spPr>
          <a:xfrm>
            <a:off x="3935413" y="5775325"/>
            <a:ext cx="6732587" cy="984885"/>
          </a:xfrm>
          <a:prstGeom prst="rect">
            <a:avLst/>
          </a:prstGeom>
          <a:solidFill>
            <a:schemeClr val="bg1"/>
          </a:solidFill>
          <a:ln w="12700" cap="flat" cmpd="sng">
            <a:solidFill>
              <a:srgbClr val="993300"/>
            </a:solidFill>
            <a:prstDash val="solid"/>
            <a:miter/>
            <a:headEnd type="none" w="med" len="med"/>
            <a:tailEnd type="none" w="med" len="med"/>
          </a:ln>
        </p:spPr>
        <p:txBody>
          <a:bodyPr tIns="0" bIns="0" anchor="t" anchorCtr="0">
            <a:spAutoFit/>
          </a:bodyPr>
          <a:lstStyle/>
          <a:p>
            <a:pPr eaLnBrk="0" hangingPunct="0"/>
            <a:r>
              <a:rPr lang="zh-CN" altLang="zh-CN" sz="3200" b="1">
                <a:latin typeface="楷体_GB2312" pitchFamily="1" charset="-122"/>
                <a:ea typeface="楷体_GB2312" pitchFamily="1" charset="-122"/>
                <a:sym typeface="Arial" panose="020b0604020202020204" pitchFamily="34" charset="0"/>
              </a:rPr>
              <a:t>农民们说，看见这样鲜绿的麦苗，就嗅出白面包的香味来了。 </a:t>
            </a:r>
            <a:endParaRPr lang="zh-CN" altLang="zh-CN" sz="3200" b="1">
              <a:latin typeface="楷体_GB2312" pitchFamily="1" charset="-122"/>
              <a:ea typeface="楷体_GB2312" pitchFamily="1" charset="-122"/>
              <a:sym typeface="Arial" panose="020b0604020202020204" pitchFamily="34" charset="0"/>
            </a:endParaRPr>
          </a:p>
        </p:txBody>
      </p:sp>
      <p:sp>
        <p:nvSpPr>
          <p:cNvPr id="44045" name="AutoShape 13"/>
          <p:cNvSpPr/>
          <p:nvPr/>
        </p:nvSpPr>
        <p:spPr>
          <a:xfrm>
            <a:off x="3503613" y="4652963"/>
            <a:ext cx="4608512" cy="1584325"/>
          </a:xfrm>
          <a:prstGeom prst="cloudCallout">
            <a:avLst>
              <a:gd name="adj1" fmla="val -71185"/>
              <a:gd name="adj2" fmla="val 36972"/>
            </a:avLst>
          </a:prstGeom>
          <a:solidFill>
            <a:schemeClr val="accent1"/>
          </a:solidFill>
          <a:ln w="9525" cap="flat" cmpd="sng">
            <a:solidFill>
              <a:schemeClr val="tx1"/>
            </a:solidFill>
            <a:prstDash val="solid"/>
            <a:round/>
            <a:headEnd type="none" w="med" len="med"/>
            <a:tailEnd type="none" w="med" len="med"/>
          </a:ln>
        </p:spPr>
        <p:txBody>
          <a:bodyPr anchor="t" anchorCtr="0"/>
          <a:lstStyle/>
          <a:p>
            <a:pPr algn="ctr" eaLnBrk="0" hangingPunct="0"/>
            <a:r>
              <a:rPr lang="zh-CN" altLang="zh-CN" sz="2400">
                <a:latin typeface="楷体_GB2312" pitchFamily="1" charset="-122"/>
                <a:ea typeface="楷体_GB2312" pitchFamily="1" charset="-122"/>
              </a:rPr>
              <a:t>在时间上把后出现的事物提前一步的夸张形式 </a:t>
            </a:r>
            <a:endParaRPr lang="zh-CN" altLang="zh-CN" sz="2400">
              <a:latin typeface="楷体_GB2312" pitchFamily="1" charset="-122"/>
              <a:ea typeface="楷体_GB2312" pitchFamily="1" charset="-122"/>
            </a:endParaRPr>
          </a:p>
        </p:txBody>
      </p:sp>
      <p:sp>
        <p:nvSpPr>
          <p:cNvPr id="43021" name="Text Box 14"/>
          <p:cNvSpPr/>
          <p:nvPr/>
        </p:nvSpPr>
        <p:spPr>
          <a:xfrm>
            <a:off x="5664200" y="4149725"/>
            <a:ext cx="2519363" cy="368300"/>
          </a:xfrm>
          <a:prstGeom prst="rect">
            <a:avLst/>
          </a:prstGeom>
          <a:noFill/>
          <a:ln w="9525">
            <a:noFill/>
          </a:ln>
        </p:spPr>
        <p:txBody>
          <a:bodyPr anchor="t" anchorCtr="0">
            <a:spAutoFit/>
          </a:bodyPr>
          <a:lstStyle/>
          <a:p>
            <a:pPr eaLnBrk="0" hangingPunct="0">
              <a:spcBef>
                <a:spcPct val="50000"/>
              </a:spcBef>
            </a:pPr>
            <a:endParaRPr lang="zh-CN" altLang="zh-CN">
              <a:latin typeface="楷体_GB2312" pitchFamily="1" charset="-122"/>
              <a:ea typeface="楷体_GB2312" pitchFamily="1" charset="-122"/>
            </a:endParaRPr>
          </a:p>
        </p:txBody>
      </p:sp>
      <p:sp>
        <p:nvSpPr>
          <p:cNvPr id="43022" name="Text Box 15"/>
          <p:cNvSpPr/>
          <p:nvPr/>
        </p:nvSpPr>
        <p:spPr>
          <a:xfrm>
            <a:off x="4079875" y="3716338"/>
            <a:ext cx="5903913" cy="583565"/>
          </a:xfrm>
          <a:prstGeom prst="rect">
            <a:avLst/>
          </a:prstGeom>
          <a:noFill/>
          <a:ln w="9525">
            <a:noFill/>
          </a:ln>
        </p:spPr>
        <p:txBody>
          <a:bodyPr anchor="t" anchorCtr="0">
            <a:spAutoFit/>
          </a:bodyPr>
          <a:lstStyle/>
          <a:p>
            <a:pPr eaLnBrk="0" hangingPunct="0">
              <a:spcBef>
                <a:spcPct val="50000"/>
              </a:spcBef>
            </a:pPr>
            <a:endParaRPr lang="zh-CN" altLang="zh-CN" sz="3200">
              <a:latin typeface="楷体_GB2312" pitchFamily="1" charset="-122"/>
              <a:ea typeface="楷体_GB2312" pitchFamily="1" charset="-122"/>
            </a:endParaRPr>
          </a:p>
        </p:txBody>
      </p:sp>
      <p:pic>
        <p:nvPicPr>
          <p:cNvPr id="43023" name="Picture 16"/>
          <p:cNvPicPr>
            <a:picLocks noGrp="1" noChangeAspect="1"/>
          </p:cNvPicPr>
          <p:nvPr>
            <p:ph idx="1"/>
          </p:nvPr>
        </p:nvPicPr>
        <p:blipFill>
          <a:blip r:embed="rId2"/>
          <a:srcRect l="1675" t="2217" b="1572"/>
          <a:stretch>
            <a:fillRect/>
          </a:stretch>
        </p:blipFill>
        <p:spPr>
          <a:xfrm>
            <a:off x="7751763" y="0"/>
            <a:ext cx="2849562" cy="1924050"/>
          </a:xfrm>
        </p:spPr>
      </p:pic>
      <p:sp>
        <p:nvSpPr>
          <p:cNvPr id="43024" name="Rectangle 17"/>
          <p:cNvSpPr>
            <a:spLocks noGrp="1" noRot="1"/>
          </p:cNvSpPr>
          <p:nvPr/>
        </p:nvSpPr>
        <p:spPr>
          <a:xfrm>
            <a:off x="1754188" y="0"/>
            <a:ext cx="8229600" cy="1143000"/>
          </a:xfrm>
          <a:prstGeom prst="rect">
            <a:avLst/>
          </a:prstGeom>
          <a:noFill/>
          <a:ln w="9525">
            <a:noFill/>
          </a:ln>
        </p:spPr>
        <p:txBody>
          <a:bodyPr anchor="ctr" anchorCtr="0"/>
          <a:lstStyle/>
          <a:p>
            <a:pPr algn="ctr"/>
            <a:r>
              <a:rPr lang="zh-CN" altLang="en-US" sz="4000" b="1">
                <a:solidFill>
                  <a:srgbClr val="800000"/>
                </a:solidFill>
                <a:latin typeface="Arial" panose="020b0604020202020204" pitchFamily="34" charset="0"/>
                <a:ea typeface="楷体_GB2312" pitchFamily="1" charset="-122"/>
              </a:rPr>
              <a:t>七</a:t>
            </a:r>
            <a:r>
              <a:rPr lang="zh-CN" altLang="zh-CN" sz="4000" b="1">
                <a:solidFill>
                  <a:srgbClr val="800000"/>
                </a:solidFill>
                <a:latin typeface="Arial" panose="020b0604020202020204" pitchFamily="34" charset="0"/>
                <a:ea typeface="楷体_GB2312" pitchFamily="1" charset="-122"/>
              </a:rPr>
              <a:t>、夸张</a:t>
            </a:r>
            <a:endParaRPr lang="zh-CN" altLang="zh-CN" sz="4000" b="1">
              <a:solidFill>
                <a:srgbClr val="800000"/>
              </a:solidFill>
              <a:latin typeface="Arial" panose="020b0604020202020204" pitchFamily="34" charset="0"/>
              <a:ea typeface="楷体_GB2312" pitchFamily="1" charset="-122"/>
            </a:endParaRPr>
          </a:p>
        </p:txBody>
      </p:sp>
      <p:sp>
        <p:nvSpPr>
          <p:cNvPr id="43025" name="Rectangle 18"/>
          <p:cNvSpPr/>
          <p:nvPr/>
        </p:nvSpPr>
        <p:spPr>
          <a:xfrm>
            <a:off x="1558925" y="981075"/>
            <a:ext cx="9144000" cy="1014730"/>
          </a:xfrm>
          <a:prstGeom prst="rect">
            <a:avLst/>
          </a:prstGeom>
          <a:solidFill>
            <a:srgbClr val="D9D9D9"/>
          </a:solidFill>
          <a:ln w="9525">
            <a:noFill/>
          </a:ln>
        </p:spPr>
        <p:txBody>
          <a:bodyPr anchor="t" anchorCtr="0">
            <a:spAutoFit/>
          </a:bodyPr>
          <a:lstStyle/>
          <a:p>
            <a:r>
              <a:rPr lang="zh-CN" altLang="zh-CN" sz="3200" b="1">
                <a:solidFill>
                  <a:srgbClr val="0000FF"/>
                </a:solidFill>
                <a:latin typeface="楷体_GB2312" pitchFamily="1" charset="-122"/>
                <a:ea typeface="楷体_GB2312" pitchFamily="1" charset="-122"/>
              </a:rPr>
              <a:t>1、概念</a:t>
            </a:r>
            <a:r>
              <a:rPr lang="zh-CN" altLang="zh-CN" sz="3200" b="1">
                <a:latin typeface="楷体_GB2312" pitchFamily="1" charset="-122"/>
                <a:ea typeface="楷体_GB2312" pitchFamily="1" charset="-122"/>
              </a:rPr>
              <a:t>：</a:t>
            </a:r>
            <a:r>
              <a:rPr lang="zh-CN" altLang="zh-CN" sz="2800" b="1">
                <a:latin typeface="楷体_GB2312" pitchFamily="1" charset="-122"/>
                <a:ea typeface="楷体_GB2312" pitchFamily="1" charset="-122"/>
              </a:rPr>
              <a:t>夸张是为达到某种表达需要，对事物的形象、特征、作用、程度等方面着意</a:t>
            </a:r>
            <a:r>
              <a:rPr lang="zh-CN" altLang="zh-CN" sz="2800" b="1">
                <a:solidFill>
                  <a:srgbClr val="FF0000"/>
                </a:solidFill>
                <a:latin typeface="楷体_GB2312" pitchFamily="1" charset="-122"/>
                <a:ea typeface="楷体_GB2312" pitchFamily="1" charset="-122"/>
              </a:rPr>
              <a:t>扩大或缩小</a:t>
            </a:r>
            <a:r>
              <a:rPr lang="zh-CN" altLang="zh-CN" sz="2800" b="1">
                <a:latin typeface="楷体_GB2312" pitchFamily="1" charset="-122"/>
                <a:ea typeface="楷体_GB2312" pitchFamily="1" charset="-122"/>
              </a:rPr>
              <a:t>的修辞方式。 </a:t>
            </a:r>
            <a:endParaRPr lang="zh-CN" altLang="zh-CN" sz="2800" b="1">
              <a:latin typeface="楷体_GB2312" pitchFamily="1" charset="-122"/>
              <a:ea typeface="楷体_GB2312"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4035"/>
                                        </p:tgtEl>
                                        <p:attrNameLst>
                                          <p:attrName>style.visibility</p:attrName>
                                        </p:attrNameLst>
                                      </p:cBhvr>
                                      <p:to>
                                        <p:strVal val="visible"/>
                                      </p:to>
                                    </p:set>
                                    <p:animEffect transition="in" filter="fade">
                                      <p:cBhvr>
                                        <p:cTn id="7" dur="770" decel="100000" fill="hold"/>
                                        <p:tgtEl>
                                          <p:spTgt spid="44035"/>
                                        </p:tgtEl>
                                      </p:cBhvr>
                                    </p:animEffect>
                                    <p:animScale>
                                      <p:cBhvr>
                                        <p:cTn id="8" dur="770" decel="100000" fill="hold"/>
                                        <p:tgtEl>
                                          <p:spTgt spid="44035"/>
                                        </p:tgtEl>
                                      </p:cBhvr>
                                      <p:from x="10000" y="10000"/>
                                      <p:to x="200000" y="450000"/>
                                    </p:animScale>
                                    <p:animScale>
                                      <p:cBhvr>
                                        <p:cTn id="9" dur="1230" accel="100000" fill="hold">
                                          <p:stCondLst>
                                            <p:cond delay="770"/>
                                          </p:stCondLst>
                                        </p:cTn>
                                        <p:tgtEl>
                                          <p:spTgt spid="44035"/>
                                        </p:tgtEl>
                                      </p:cBhvr>
                                      <p:from x="200000" y="450000"/>
                                      <p:to x="100000" y="100000"/>
                                    </p:animScale>
                                    <p:set>
                                      <p:cBhvr>
                                        <p:cTn id="10" dur="770" fill="hold"/>
                                        <p:tgtEl>
                                          <p:spTgt spid="44035"/>
                                        </p:tgtEl>
                                        <p:attrNameLst>
                                          <p:attrName>ppt_x</p:attrName>
                                        </p:attrNameLst>
                                      </p:cBhvr>
                                      <p:to>
                                        <p:strVal val="(0.5)"/>
                                      </p:to>
                                    </p:set>
                                    <p:anim from="(0.5)" to="(#ppt_x)" calcmode="lin" valueType="num">
                                      <p:cBhvr>
                                        <p:cTn id="11" dur="1230" accel="100000" fill="hold">
                                          <p:stCondLst>
                                            <p:cond delay="770"/>
                                          </p:stCondLst>
                                        </p:cTn>
                                        <p:tgtEl>
                                          <p:spTgt spid="44035"/>
                                        </p:tgtEl>
                                        <p:attrNameLst>
                                          <p:attrName>ppt_x</p:attrName>
                                        </p:attrNameLst>
                                      </p:cBhvr>
                                    </p:anim>
                                    <p:set>
                                      <p:cBhvr>
                                        <p:cTn id="12" dur="770" fill="hold"/>
                                        <p:tgtEl>
                                          <p:spTgt spid="44035"/>
                                        </p:tgtEl>
                                        <p:attrNameLst>
                                          <p:attrName>ppt_y</p:attrName>
                                        </p:attrNameLst>
                                      </p:cBhvr>
                                      <p:to>
                                        <p:strVal val="(#ppt_y+0.4)"/>
                                      </p:to>
                                    </p:set>
                                    <p:anim from="(#ppt_y+0.4)" to="(#ppt_y)" calcmode="lin" valueType="num">
                                      <p:cBhvr>
                                        <p:cTn id="13" dur="1230" accel="100000" fill="hold">
                                          <p:stCondLst>
                                            <p:cond delay="770"/>
                                          </p:stCondLst>
                                        </p:cTn>
                                        <p:tgtEl>
                                          <p:spTgt spid="44035"/>
                                        </p:tgtEl>
                                        <p:attrNameLst>
                                          <p:attrName>ppt_y</p:attrName>
                                        </p:attrNameLst>
                                      </p:cBhvr>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44037"/>
                                        </p:tgtEl>
                                        <p:attrNameLst>
                                          <p:attrName>style.visibility</p:attrName>
                                        </p:attrNameLst>
                                      </p:cBhvr>
                                      <p:to>
                                        <p:strVal val="visible"/>
                                      </p:to>
                                    </p:set>
                                    <p:animEffect transition="in" filter="checkerboard(across)">
                                      <p:cBhvr>
                                        <p:cTn id="18" dur="500" fill="hold"/>
                                        <p:tgtEl>
                                          <p:spTgt spid="44037"/>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44036"/>
                                        </p:tgtEl>
                                        <p:attrNameLst>
                                          <p:attrName>style.visibility</p:attrName>
                                        </p:attrNameLst>
                                      </p:cBhvr>
                                      <p:to>
                                        <p:strVal val="visible"/>
                                      </p:to>
                                    </p:set>
                                    <p:animEffect transition="in" filter="checkerboard(across)">
                                      <p:cBhvr>
                                        <p:cTn id="23" dur="500" fill="hold"/>
                                        <p:tgtEl>
                                          <p:spTgt spid="44036"/>
                                        </p:tgtEl>
                                      </p:cBhvr>
                                    </p:animEffect>
                                  </p:childTnLst>
                                  <p:subTnLst>
                                    <p:set>
                                      <p:cBhvr override="childStyle">
                                        <p:cTn dur="1" fill="hold" display="0" masterRel="nextClick" afterEffect="1"/>
                                        <p:tgtEl>
                                          <p:spTgt spid="44036"/>
                                        </p:tgtEl>
                                        <p:attrNameLst>
                                          <p:attrName>style.visibility</p:attrName>
                                        </p:attrNameLst>
                                      </p:cBhvr>
                                      <p:to>
                                        <p:strVal val="hidden"/>
                                      </p:to>
                                    </p:set>
                                  </p:subTnLst>
                                </p:cTn>
                              </p:par>
                            </p:childTnLst>
                          </p:cTn>
                        </p:par>
                      </p:childTnLst>
                    </p:cTn>
                  </p:par>
                  <p:par>
                    <p:cTn id="24" fill="hold" nodeType="clickPar">
                      <p:stCondLst>
                        <p:cond delay="indefinite"/>
                      </p:stCondLst>
                      <p:childTnLst>
                        <p:par>
                          <p:cTn id="25" fill="hold" nodeType="afterGroup">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44039"/>
                                        </p:tgtEl>
                                        <p:attrNameLst>
                                          <p:attrName>style.visibility</p:attrName>
                                        </p:attrNameLst>
                                      </p:cBhvr>
                                      <p:to>
                                        <p:strVal val="visible"/>
                                      </p:to>
                                    </p:set>
                                    <p:animEffect transition="in" filter="checkerboard(across)">
                                      <p:cBhvr>
                                        <p:cTn id="28" dur="500" fill="hold"/>
                                        <p:tgtEl>
                                          <p:spTgt spid="44039"/>
                                        </p:tgtEl>
                                      </p:cBhvr>
                                    </p:animEffect>
                                  </p:childTnLst>
                                  <p:subTnLst>
                                    <p:set>
                                      <p:cBhvr override="childStyle">
                                        <p:cTn dur="1" fill="hold" display="0" masterRel="nextClick" afterEffect="1"/>
                                        <p:tgtEl>
                                          <p:spTgt spid="44039"/>
                                        </p:tgtEl>
                                        <p:attrNameLst>
                                          <p:attrName>style.visibility</p:attrName>
                                        </p:attrNameLst>
                                      </p:cBhvr>
                                      <p:to>
                                        <p:strVal val="hidden"/>
                                      </p:to>
                                    </p:set>
                                  </p:subTnLst>
                                </p:cTn>
                              </p:par>
                            </p:childTnLst>
                          </p:cTn>
                        </p:par>
                      </p:childTnLst>
                    </p:cTn>
                  </p:par>
                  <p:par>
                    <p:cTn id="29" fill="hold" nodeType="clickPar">
                      <p:stCondLst>
                        <p:cond delay="indefinite"/>
                      </p:stCondLst>
                      <p:childTnLst>
                        <p:par>
                          <p:cTn id="30" fill="hold" nodeType="afterGroup">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44040"/>
                                        </p:tgtEl>
                                        <p:attrNameLst>
                                          <p:attrName>style.visibility</p:attrName>
                                        </p:attrNameLst>
                                      </p:cBhvr>
                                      <p:to>
                                        <p:strVal val="visible"/>
                                      </p:to>
                                    </p:set>
                                    <p:animEffect transition="in" filter="checkerboard(across)">
                                      <p:cBhvr>
                                        <p:cTn id="33" dur="500" fill="hold"/>
                                        <p:tgtEl>
                                          <p:spTgt spid="44040"/>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5" presetClass="entr" presetSubtype="10" fill="hold" grpId="0" nodeType="clickEffect">
                                  <p:stCondLst>
                                    <p:cond delay="0"/>
                                  </p:stCondLst>
                                  <p:childTnLst>
                                    <p:set>
                                      <p:cBhvr>
                                        <p:cTn id="37" dur="1" fill="hold">
                                          <p:stCondLst>
                                            <p:cond delay="0"/>
                                          </p:stCondLst>
                                        </p:cTn>
                                        <p:tgtEl>
                                          <p:spTgt spid="44041"/>
                                        </p:tgtEl>
                                        <p:attrNameLst>
                                          <p:attrName>style.visibility</p:attrName>
                                        </p:attrNameLst>
                                      </p:cBhvr>
                                      <p:to>
                                        <p:strVal val="visible"/>
                                      </p:to>
                                    </p:set>
                                    <p:animEffect transition="in" filter="checkerboard(across)">
                                      <p:cBhvr>
                                        <p:cTn id="38" dur="500" fill="hold"/>
                                        <p:tgtEl>
                                          <p:spTgt spid="44041"/>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5" presetClass="entr" presetSubtype="10" fill="hold" grpId="0" nodeType="clickEffect">
                                  <p:stCondLst>
                                    <p:cond delay="0"/>
                                  </p:stCondLst>
                                  <p:childTnLst>
                                    <p:set>
                                      <p:cBhvr>
                                        <p:cTn id="42" dur="1" fill="hold">
                                          <p:stCondLst>
                                            <p:cond delay="0"/>
                                          </p:stCondLst>
                                        </p:cTn>
                                        <p:tgtEl>
                                          <p:spTgt spid="44042"/>
                                        </p:tgtEl>
                                        <p:attrNameLst>
                                          <p:attrName>style.visibility</p:attrName>
                                        </p:attrNameLst>
                                      </p:cBhvr>
                                      <p:to>
                                        <p:strVal val="visible"/>
                                      </p:to>
                                    </p:set>
                                    <p:animEffect transition="in" filter="checkerboard(across)">
                                      <p:cBhvr>
                                        <p:cTn id="43" dur="500" fill="hold"/>
                                        <p:tgtEl>
                                          <p:spTgt spid="44042"/>
                                        </p:tgtEl>
                                      </p:cBhvr>
                                    </p:animEffect>
                                  </p:childTnLst>
                                  <p:subTnLst>
                                    <p:set>
                                      <p:cBhvr override="childStyle">
                                        <p:cTn dur="1" fill="hold" display="0" masterRel="nextClick" afterEffect="1"/>
                                        <p:tgtEl>
                                          <p:spTgt spid="44042"/>
                                        </p:tgtEl>
                                        <p:attrNameLst>
                                          <p:attrName>style.visibility</p:attrName>
                                        </p:attrNameLst>
                                      </p:cBhvr>
                                      <p:to>
                                        <p:strVal val="hidden"/>
                                      </p:to>
                                    </p:set>
                                  </p:subTnLst>
                                </p:cTn>
                              </p:par>
                            </p:childTnLst>
                          </p:cTn>
                        </p:par>
                      </p:childTnLst>
                    </p:cTn>
                  </p:par>
                  <p:par>
                    <p:cTn id="44" fill="hold" nodeType="clickPar">
                      <p:stCondLst>
                        <p:cond delay="indefinite"/>
                      </p:stCondLst>
                      <p:childTnLst>
                        <p:par>
                          <p:cTn id="45" fill="hold" nodeType="afterGroup">
                            <p:stCondLst>
                              <p:cond delay="0"/>
                            </p:stCondLst>
                            <p:childTnLst>
                              <p:par>
                                <p:cTn id="46" presetID="5" presetClass="entr" presetSubtype="10" fill="hold" grpId="0" nodeType="clickEffect">
                                  <p:stCondLst>
                                    <p:cond delay="0"/>
                                  </p:stCondLst>
                                  <p:childTnLst>
                                    <p:set>
                                      <p:cBhvr>
                                        <p:cTn id="47" dur="1" fill="hold">
                                          <p:stCondLst>
                                            <p:cond delay="0"/>
                                          </p:stCondLst>
                                        </p:cTn>
                                        <p:tgtEl>
                                          <p:spTgt spid="44043"/>
                                        </p:tgtEl>
                                        <p:attrNameLst>
                                          <p:attrName>style.visibility</p:attrName>
                                        </p:attrNameLst>
                                      </p:cBhvr>
                                      <p:to>
                                        <p:strVal val="visible"/>
                                      </p:to>
                                    </p:set>
                                    <p:animEffect transition="in" filter="checkerboard(across)">
                                      <p:cBhvr>
                                        <p:cTn id="48" dur="500" fill="hold"/>
                                        <p:tgtEl>
                                          <p:spTgt spid="44043"/>
                                        </p:tgtEl>
                                      </p:cBhvr>
                                    </p:animEffect>
                                  </p:childTnLst>
                                </p:cTn>
                              </p:par>
                            </p:childTnLst>
                          </p:cTn>
                        </p:par>
                      </p:childTnLst>
                    </p:cTn>
                  </p:par>
                  <p:par>
                    <p:cTn id="49" fill="hold" nodeType="clickPar">
                      <p:stCondLst>
                        <p:cond delay="indefinite"/>
                      </p:stCondLst>
                      <p:childTnLst>
                        <p:par>
                          <p:cTn id="50" fill="hold" nodeType="afterGroup">
                            <p:stCondLst>
                              <p:cond delay="0"/>
                            </p:stCondLst>
                            <p:childTnLst>
                              <p:par>
                                <p:cTn id="51" presetID="5" presetClass="entr" presetSubtype="10" fill="hold" grpId="0" nodeType="clickEffect">
                                  <p:stCondLst>
                                    <p:cond delay="0"/>
                                  </p:stCondLst>
                                  <p:childTnLst>
                                    <p:set>
                                      <p:cBhvr>
                                        <p:cTn id="52" dur="1" fill="hold">
                                          <p:stCondLst>
                                            <p:cond delay="0"/>
                                          </p:stCondLst>
                                        </p:cTn>
                                        <p:tgtEl>
                                          <p:spTgt spid="44038"/>
                                        </p:tgtEl>
                                        <p:attrNameLst>
                                          <p:attrName>style.visibility</p:attrName>
                                        </p:attrNameLst>
                                      </p:cBhvr>
                                      <p:to>
                                        <p:strVal val="visible"/>
                                      </p:to>
                                    </p:set>
                                    <p:animEffect transition="in" filter="checkerboard(across)">
                                      <p:cBhvr>
                                        <p:cTn id="53" dur="500" fill="hold"/>
                                        <p:tgtEl>
                                          <p:spTgt spid="44038"/>
                                        </p:tgtEl>
                                      </p:cBhvr>
                                    </p:animEffect>
                                  </p:childTnLst>
                                </p:cTn>
                              </p:par>
                            </p:childTnLst>
                          </p:cTn>
                        </p:par>
                      </p:childTnLst>
                    </p:cTn>
                  </p:par>
                  <p:par>
                    <p:cTn id="54" fill="hold" nodeType="clickPar">
                      <p:stCondLst>
                        <p:cond delay="indefinite"/>
                      </p:stCondLst>
                      <p:childTnLst>
                        <p:par>
                          <p:cTn id="55" fill="hold" nodeType="afterGroup">
                            <p:stCondLst>
                              <p:cond delay="0"/>
                            </p:stCondLst>
                            <p:childTnLst>
                              <p:par>
                                <p:cTn id="56" presetID="3" presetClass="entr" presetSubtype="10" fill="hold" grpId="0" nodeType="clickEffect">
                                  <p:stCondLst>
                                    <p:cond delay="0"/>
                                  </p:stCondLst>
                                  <p:childTnLst>
                                    <p:set>
                                      <p:cBhvr>
                                        <p:cTn id="57" dur="1" fill="hold">
                                          <p:stCondLst>
                                            <p:cond delay="0"/>
                                          </p:stCondLst>
                                        </p:cTn>
                                        <p:tgtEl>
                                          <p:spTgt spid="44045"/>
                                        </p:tgtEl>
                                        <p:attrNameLst>
                                          <p:attrName>style.visibility</p:attrName>
                                        </p:attrNameLst>
                                      </p:cBhvr>
                                      <p:to>
                                        <p:strVal val="visible"/>
                                      </p:to>
                                    </p:set>
                                    <p:animEffect transition="in" filter="blinds(horizontal)">
                                      <p:cBhvr>
                                        <p:cTn id="58" dur="500" fill="hold"/>
                                        <p:tgtEl>
                                          <p:spTgt spid="44045"/>
                                        </p:tgtEl>
                                      </p:cBhvr>
                                    </p:animEffect>
                                  </p:childTnLst>
                                </p:cTn>
                              </p:par>
                            </p:childTnLst>
                          </p:cTn>
                        </p:par>
                      </p:childTnLst>
                    </p:cTn>
                  </p:par>
                  <p:par>
                    <p:cTn id="59" fill="hold" nodeType="clickPar">
                      <p:stCondLst>
                        <p:cond delay="indefinite"/>
                      </p:stCondLst>
                      <p:childTnLst>
                        <p:par>
                          <p:cTn id="60" fill="hold" nodeType="afterGroup">
                            <p:stCondLst>
                              <p:cond delay="0"/>
                            </p:stCondLst>
                            <p:childTnLst>
                              <p:par>
                                <p:cTn id="61" presetID="8" presetClass="exit" presetSubtype="16" fill="hold" grpId="1" nodeType="clickEffect">
                                  <p:stCondLst>
                                    <p:cond delay="0"/>
                                  </p:stCondLst>
                                  <p:childTnLst>
                                    <p:animEffect transition="out" filter="diamond(in)">
                                      <p:cBhvr>
                                        <p:cTn id="62" dur="2000" fill="hold"/>
                                        <p:tgtEl>
                                          <p:spTgt spid="44045"/>
                                        </p:tgtEl>
                                      </p:cBhvr>
                                    </p:animEffect>
                                    <p:set>
                                      <p:cBhvr>
                                        <p:cTn id="63" dur="1" fill="hold">
                                          <p:stCondLst>
                                            <p:cond delay="1999"/>
                                          </p:stCondLst>
                                        </p:cTn>
                                        <p:tgtEl>
                                          <p:spTgt spid="44045"/>
                                        </p:tgtEl>
                                        <p:attrNameLst>
                                          <p:attrName>style.visibility</p:attrName>
                                        </p:attrNameLst>
                                      </p:cBhvr>
                                      <p:to>
                                        <p:strVal val="hidden"/>
                                      </p:to>
                                    </p:set>
                                  </p:childTnLst>
                                </p:cTn>
                              </p:par>
                            </p:childTnLst>
                          </p:cTn>
                        </p:par>
                      </p:childTnLst>
                    </p:cTn>
                  </p:par>
                  <p:par>
                    <p:cTn id="64" fill="hold" nodeType="clickPar">
                      <p:stCondLst>
                        <p:cond delay="indefinite"/>
                      </p:stCondLst>
                      <p:childTnLst>
                        <p:par>
                          <p:cTn id="65" fill="hold" nodeType="afterGroup">
                            <p:stCondLst>
                              <p:cond delay="0"/>
                            </p:stCondLst>
                            <p:childTnLst>
                              <p:par>
                                <p:cTn id="66" presetID="2" presetClass="entr" presetSubtype="4" fill="hold" grpId="0" nodeType="clickEffect">
                                  <p:stCondLst>
                                    <p:cond delay="0"/>
                                  </p:stCondLst>
                                  <p:childTnLst>
                                    <p:set>
                                      <p:cBhvr>
                                        <p:cTn id="67" dur="1" fill="hold">
                                          <p:stCondLst>
                                            <p:cond delay="0"/>
                                          </p:stCondLst>
                                        </p:cTn>
                                        <p:tgtEl>
                                          <p:spTgt spid="44034"/>
                                        </p:tgtEl>
                                        <p:attrNameLst>
                                          <p:attrName>style.visibility</p:attrName>
                                        </p:attrNameLst>
                                      </p:cBhvr>
                                      <p:to>
                                        <p:strVal val="visible"/>
                                      </p:to>
                                    </p:set>
                                    <p:anim calcmode="lin" valueType="num">
                                      <p:cBhvr additive="base">
                                        <p:cTn id="68" dur="500" fill="hold"/>
                                        <p:tgtEl>
                                          <p:spTgt spid="44034"/>
                                        </p:tgtEl>
                                        <p:attrNameLst>
                                          <p:attrName>ppt_x</p:attrName>
                                        </p:attrNameLst>
                                      </p:cBhvr>
                                      <p:tavLst>
                                        <p:tav tm="0">
                                          <p:val>
                                            <p:strVal val="#ppt_x"/>
                                          </p:val>
                                        </p:tav>
                                        <p:tav tm="100000">
                                          <p:val>
                                            <p:strVal val="#ppt_x"/>
                                          </p:val>
                                        </p:tav>
                                      </p:tavLst>
                                    </p:anim>
                                    <p:anim calcmode="lin" valueType="num">
                                      <p:cBhvr additive="base">
                                        <p:cTn id="69" dur="500" fill="hold"/>
                                        <p:tgtEl>
                                          <p:spTgt spid="44034"/>
                                        </p:tgtEl>
                                        <p:attrNameLst>
                                          <p:attrName>ppt_y</p:attrName>
                                        </p:attrNameLst>
                                      </p:cBhvr>
                                      <p:tavLst>
                                        <p:tav tm="0">
                                          <p:val>
                                            <p:strVal val="1+#ppt_h/2"/>
                                          </p:val>
                                        </p:tav>
                                        <p:tav tm="100000">
                                          <p:val>
                                            <p:strVal val="#ppt_y"/>
                                          </p:val>
                                        </p:tav>
                                      </p:tavLst>
                                    </p:anim>
                                  </p:childTnLst>
                                </p:cTn>
                              </p:par>
                            </p:childTnLst>
                          </p:cTn>
                        </p:par>
                      </p:childTnLst>
                    </p:cTn>
                  </p:par>
                  <p:par>
                    <p:cTn id="70" fill="hold" nodeType="clickPar">
                      <p:stCondLst>
                        <p:cond delay="indefinite"/>
                      </p:stCondLst>
                      <p:childTnLst>
                        <p:par>
                          <p:cTn id="71" fill="hold" nodeType="afterGroup">
                            <p:stCondLst>
                              <p:cond delay="0"/>
                            </p:stCondLst>
                            <p:childTnLst>
                              <p:par>
                                <p:cTn id="72" presetID="5" presetClass="entr" presetSubtype="10" fill="hold" grpId="0" nodeType="clickEffect">
                                  <p:stCondLst>
                                    <p:cond delay="0"/>
                                  </p:stCondLst>
                                  <p:childTnLst>
                                    <p:set>
                                      <p:cBhvr>
                                        <p:cTn id="73" dur="1" fill="hold">
                                          <p:stCondLst>
                                            <p:cond delay="0"/>
                                          </p:stCondLst>
                                        </p:cTn>
                                        <p:tgtEl>
                                          <p:spTgt spid="44044"/>
                                        </p:tgtEl>
                                        <p:attrNameLst>
                                          <p:attrName>style.visibility</p:attrName>
                                        </p:attrNameLst>
                                      </p:cBhvr>
                                      <p:to>
                                        <p:strVal val="visible"/>
                                      </p:to>
                                    </p:set>
                                    <p:animEffect transition="in" filter="checkerboard(across)">
                                      <p:cBhvr>
                                        <p:cTn id="74" dur="500" fill="hold"/>
                                        <p:tgtEl>
                                          <p:spTgt spid="440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p:bldP spid="44035" grpId="0"/>
      <p:bldP spid="44036" grpId="0"/>
      <p:bldP spid="44037" grpId="0"/>
      <p:bldP spid="44038" grpId="0"/>
      <p:bldP spid="44039" grpId="0"/>
      <p:bldP spid="44040" grpId="0"/>
      <p:bldP spid="44041" grpId="0"/>
      <p:bldP spid="44042" grpId="0"/>
      <p:bldP spid="44043" grpId="0"/>
      <p:bldP spid="44044" grpId="0"/>
      <p:bldP spid="44045" grpId="0"/>
      <p:bldP spid="44045" grpId="1"/>
    </p:bldLst>
  </p:timing>
</p:sld>
</file>

<file path=ppt/slides/slide8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4034" name="Rectangle 2"/>
          <p:cNvSpPr>
            <a:spLocks noGrp="1"/>
          </p:cNvSpPr>
          <p:nvPr>
            <p:ph type="title"/>
          </p:nvPr>
        </p:nvSpPr>
        <p:spPr>
          <a:xfrm>
            <a:off x="1905000" y="214313"/>
            <a:ext cx="2514600" cy="609600"/>
          </a:xfrm>
        </p:spPr>
        <p:txBody>
          <a:bodyPr vert="horz" wrap="square" lIns="91440" tIns="45720" rIns="91440" bIns="45720" anchor="ctr" anchorCtr="0">
            <a:normAutofit fontScale="90000"/>
          </a:bodyPr>
          <a:lstStyle/>
          <a:p>
            <a:pPr algn="l" eaLnBrk="1" hangingPunct="1"/>
            <a:r>
              <a:rPr lang="zh-CN" altLang="en-US"/>
              <a:t>五、夸张</a:t>
            </a:r>
            <a:endParaRPr lang="zh-CN" altLang="en-US"/>
          </a:p>
        </p:txBody>
      </p:sp>
      <p:sp>
        <p:nvSpPr>
          <p:cNvPr id="3" name="Rectangle 3"/>
          <p:cNvSpPr txBox="1">
            <a:spLocks noChangeArrowheads="1"/>
          </p:cNvSpPr>
          <p:nvPr/>
        </p:nvSpPr>
        <p:spPr>
          <a:xfrm>
            <a:off x="1981200" y="1643063"/>
            <a:ext cx="8382000" cy="1676400"/>
          </a:xfrm>
          <a:prstGeom prst="rect">
            <a:avLst/>
          </a:prstGeom>
        </p:spPr>
        <p:txBody>
          <a:bodyPr/>
          <a:lstStyle/>
          <a:p>
            <a:pPr marL="285750" marR="0" indent="-285750" defTabSz="914400">
              <a:spcBef>
                <a:spcPct val="20000"/>
              </a:spcBef>
              <a:buClrTx/>
              <a:buSzTx/>
              <a:buFont typeface="Arial" panose="020b0604020202020204" pitchFamily="34" charset="0"/>
              <a:buChar char="•"/>
              <a:defRPr/>
            </a:pPr>
            <a:r>
              <a:rPr kumimoji="0" lang="en-US" altLang="zh-CN" kern="0" cap="none" spc="0" normalizeH="0" baseline="0" noProof="0">
                <a:latin typeface="+mn-lt"/>
                <a:ea typeface="+mn-ea"/>
                <a:cs typeface="+mn-cs"/>
                <a:sym typeface="Calibri" panose="020f0502020204030204" charset="0"/>
              </a:rPr>
              <a:t>⑴</a:t>
            </a:r>
            <a:r>
              <a:rPr kumimoji="0" lang="zh-CN" altLang="en-US" kern="0" cap="none" spc="0" normalizeH="0" baseline="0" noProof="0">
                <a:latin typeface="+mn-lt"/>
                <a:ea typeface="+mn-ea"/>
                <a:cs typeface="+mn-cs"/>
                <a:sym typeface="Calibri" panose="020f0502020204030204" charset="0"/>
              </a:rPr>
              <a:t>深刻地表现出作者对事物的鲜明的感情态度，从而引起读者的强烈共鸣。</a:t>
            </a:r>
            <a:endParaRPr kumimoji="0" lang="zh-CN" altLang="en-US" kern="0" cap="none" spc="0" normalizeH="0" baseline="0" noProof="0">
              <a:latin typeface="+mn-lt"/>
              <a:ea typeface="+mn-ea"/>
              <a:cs typeface="+mn-cs"/>
              <a:sym typeface="Calibri" panose="020f0502020204030204" charset="0"/>
            </a:endParaRPr>
          </a:p>
          <a:p>
            <a:pPr marL="285750" marR="0" indent="-285750" defTabSz="914400">
              <a:spcBef>
                <a:spcPct val="20000"/>
              </a:spcBef>
              <a:buClrTx/>
              <a:buSzTx/>
              <a:buFont typeface="Arial" panose="020b0604020202020204" pitchFamily="34" charset="0"/>
              <a:buChar char="•"/>
              <a:defRPr/>
            </a:pPr>
            <a:r>
              <a:rPr kumimoji="0" lang="zh-CN" altLang="en-US" kern="0" cap="none" spc="0" normalizeH="0" baseline="0" noProof="0">
                <a:latin typeface="+mn-lt"/>
                <a:ea typeface="+mn-ea"/>
                <a:cs typeface="+mn-cs"/>
                <a:sym typeface="Calibri" panose="020f0502020204030204" charset="0"/>
              </a:rPr>
              <a:t>⑵通过对事物的形象渲染，可以引起人们丰富的想象，有利于突出事物的本质和特征。</a:t>
            </a:r>
            <a:endParaRPr kumimoji="0" lang="zh-CN" altLang="en-US" kern="0" cap="none" spc="0" normalizeH="0" baseline="0" noProof="0">
              <a:latin typeface="+mn-lt"/>
              <a:ea typeface="+mn-ea"/>
              <a:cs typeface="+mn-cs"/>
              <a:sym typeface="Calibri" panose="020f0502020204030204" charset="0"/>
            </a:endParaRPr>
          </a:p>
        </p:txBody>
      </p:sp>
      <p:sp>
        <p:nvSpPr>
          <p:cNvPr id="4" name="Rectangle 4"/>
          <p:cNvSpPr/>
          <p:nvPr/>
        </p:nvSpPr>
        <p:spPr>
          <a:xfrm>
            <a:off x="4495800" y="503238"/>
            <a:ext cx="5943600" cy="953135"/>
          </a:xfrm>
          <a:prstGeom prst="rect">
            <a:avLst/>
          </a:prstGeom>
          <a:solidFill>
            <a:srgbClr val="CCFF33"/>
          </a:solidFill>
          <a:ln w="9525">
            <a:noFill/>
          </a:ln>
        </p:spPr>
        <p:txBody>
          <a:bodyPr>
            <a:spAutoFit/>
          </a:bodyPr>
          <a:lstStyle/>
          <a:p>
            <a:pPr>
              <a:spcBef>
                <a:spcPct val="20000"/>
              </a:spcBef>
              <a:buSzPct val="80000"/>
            </a:pPr>
            <a:r>
              <a:rPr lang="zh-CN" altLang="en-US" sz="2800">
                <a:solidFill>
                  <a:srgbClr val="000066"/>
                </a:solidFill>
                <a:latin typeface="Arial" panose="020b0604020202020204" pitchFamily="34" charset="0"/>
                <a:ea typeface="华文中宋" pitchFamily="2" charset="-122"/>
              </a:rPr>
              <a:t>故意言过其实，对客观的人、事物作扩大或缩小的描述，这种辞格叫夸张。</a:t>
            </a:r>
            <a:endParaRPr lang="zh-CN" altLang="en-US" sz="2800">
              <a:solidFill>
                <a:srgbClr val="000066"/>
              </a:solidFill>
              <a:latin typeface="Arial" panose="020b0604020202020204" pitchFamily="34" charset="0"/>
              <a:ea typeface="华文中宋" pitchFamily="2" charset="-122"/>
            </a:endParaRPr>
          </a:p>
        </p:txBody>
      </p:sp>
      <p:sp>
        <p:nvSpPr>
          <p:cNvPr id="5" name="Rectangle 5" descr="花束"/>
          <p:cNvSpPr/>
          <p:nvPr/>
        </p:nvSpPr>
        <p:spPr>
          <a:xfrm>
            <a:off x="1905000" y="1143000"/>
            <a:ext cx="1960880" cy="521970"/>
          </a:xfrm>
          <a:prstGeom prst="rect">
            <a:avLst/>
          </a:prstGeom>
          <a:blipFill rotWithShape="0">
            <a:blip r:embed="rId2"/>
            <a:stretch>
              <a:fillRect/>
            </a:stretch>
          </a:blipFill>
          <a:ln w="9525">
            <a:noFill/>
          </a:ln>
        </p:spPr>
        <p:txBody>
          <a:bodyPr wrap="none">
            <a:spAutoFit/>
          </a:bodyPr>
          <a:lstStyle/>
          <a:p>
            <a:r>
              <a:rPr lang="zh-CN" altLang="en-US" sz="2800">
                <a:solidFill>
                  <a:srgbClr val="000066"/>
                </a:solidFill>
                <a:latin typeface="Arial" panose="020b0604020202020204" pitchFamily="34" charset="0"/>
                <a:ea typeface="华文中宋" pitchFamily="2" charset="-122"/>
              </a:rPr>
              <a:t>夸张的作用</a:t>
            </a:r>
            <a:endParaRPr lang="zh-CN" altLang="en-US" sz="2800">
              <a:solidFill>
                <a:srgbClr val="000066"/>
              </a:solidFill>
              <a:latin typeface="Arial" panose="020b0604020202020204" pitchFamily="34" charset="0"/>
              <a:ea typeface="华文中宋" pitchFamily="2" charset="-122"/>
            </a:endParaRPr>
          </a:p>
        </p:txBody>
      </p:sp>
      <p:sp>
        <p:nvSpPr>
          <p:cNvPr id="6" name="Rectangle 6" descr="花束"/>
          <p:cNvSpPr/>
          <p:nvPr/>
        </p:nvSpPr>
        <p:spPr>
          <a:xfrm>
            <a:off x="1981200" y="3214688"/>
            <a:ext cx="4746625" cy="521970"/>
          </a:xfrm>
          <a:prstGeom prst="rect">
            <a:avLst/>
          </a:prstGeom>
          <a:blipFill rotWithShape="0">
            <a:blip r:embed="rId2"/>
            <a:stretch>
              <a:fillRect/>
            </a:stretch>
          </a:blipFill>
          <a:ln w="9525">
            <a:noFill/>
          </a:ln>
        </p:spPr>
        <p:txBody>
          <a:bodyPr wrap="none">
            <a:spAutoFit/>
          </a:bodyPr>
          <a:lstStyle/>
          <a:p>
            <a:r>
              <a:rPr lang="zh-CN" altLang="en-US" sz="2800">
                <a:solidFill>
                  <a:srgbClr val="000066"/>
                </a:solidFill>
                <a:latin typeface="Arial" panose="020b0604020202020204" pitchFamily="34" charset="0"/>
                <a:ea typeface="华文中宋" pitchFamily="2" charset="-122"/>
              </a:rPr>
              <a:t>夸张的基本类型：</a:t>
            </a:r>
            <a:r>
              <a:rPr lang="en-US" altLang="zh-CN" sz="2800">
                <a:solidFill>
                  <a:srgbClr val="000066"/>
                </a:solidFill>
                <a:latin typeface="Arial" panose="020b0604020202020204" pitchFamily="34" charset="0"/>
                <a:ea typeface="华文中宋" pitchFamily="2" charset="-122"/>
              </a:rPr>
              <a:t>1.</a:t>
            </a:r>
            <a:r>
              <a:rPr lang="zh-CN" altLang="en-US" sz="2800">
                <a:solidFill>
                  <a:srgbClr val="000066"/>
                </a:solidFill>
                <a:latin typeface="Arial" panose="020b0604020202020204" pitchFamily="34" charset="0"/>
                <a:ea typeface="华文中宋" pitchFamily="2" charset="-122"/>
              </a:rPr>
              <a:t>按性质分</a:t>
            </a:r>
            <a:endParaRPr lang="zh-CN" altLang="en-US" sz="2800">
              <a:solidFill>
                <a:srgbClr val="000066"/>
              </a:solidFill>
              <a:latin typeface="Arial" panose="020b0604020202020204" pitchFamily="34" charset="0"/>
              <a:ea typeface="华文中宋" pitchFamily="2" charset="-122"/>
            </a:endParaRPr>
          </a:p>
        </p:txBody>
      </p:sp>
      <p:sp>
        <p:nvSpPr>
          <p:cNvPr id="7" name="Rectangle 7"/>
          <p:cNvSpPr/>
          <p:nvPr/>
        </p:nvSpPr>
        <p:spPr>
          <a:xfrm>
            <a:off x="4724400" y="3929063"/>
            <a:ext cx="5715000" cy="368300"/>
          </a:xfrm>
          <a:prstGeom prst="rect">
            <a:avLst/>
          </a:prstGeom>
          <a:noFill/>
          <a:ln w="9525">
            <a:noFill/>
          </a:ln>
        </p:spPr>
        <p:txBody>
          <a:bodyPr>
            <a:spAutoFit/>
          </a:bodyPr>
          <a:lstStyle/>
          <a:p>
            <a:pPr>
              <a:spcBef>
                <a:spcPct val="50000"/>
              </a:spcBef>
              <a:buSzPct val="80000"/>
            </a:pPr>
            <a:r>
              <a:rPr lang="zh-CN" altLang="en-US">
                <a:solidFill>
                  <a:srgbClr val="000066"/>
                </a:solidFill>
                <a:latin typeface="Arial" panose="020b0604020202020204" pitchFamily="34" charset="0"/>
                <a:ea typeface="华文中宋" pitchFamily="2" charset="-122"/>
              </a:rPr>
              <a:t>故意把一般事物往大（多、快、高、长、强</a:t>
            </a:r>
            <a:r>
              <a:rPr lang="en-US" altLang="zh-CN">
                <a:solidFill>
                  <a:srgbClr val="000066"/>
                </a:solidFill>
                <a:latin typeface="Times New Roman" panose="02020603050405020304" pitchFamily="18" charset="0"/>
                <a:ea typeface="华文中宋" pitchFamily="2" charset="-122"/>
              </a:rPr>
              <a:t>……</a:t>
            </a:r>
            <a:r>
              <a:rPr lang="zh-CN" altLang="en-US">
                <a:solidFill>
                  <a:srgbClr val="000066"/>
                </a:solidFill>
                <a:latin typeface="Arial" panose="020b0604020202020204" pitchFamily="34" charset="0"/>
                <a:ea typeface="华文中宋" pitchFamily="2" charset="-122"/>
              </a:rPr>
              <a:t>）处说。</a:t>
            </a:r>
            <a:endParaRPr lang="zh-CN" altLang="en-US">
              <a:solidFill>
                <a:srgbClr val="000066"/>
              </a:solidFill>
              <a:latin typeface="Arial" panose="020b0604020202020204" pitchFamily="34" charset="0"/>
              <a:ea typeface="华文中宋" pitchFamily="2" charset="-122"/>
            </a:endParaRPr>
          </a:p>
        </p:txBody>
      </p:sp>
      <p:sp>
        <p:nvSpPr>
          <p:cNvPr id="8" name="Rectangle 8"/>
          <p:cNvSpPr/>
          <p:nvPr/>
        </p:nvSpPr>
        <p:spPr>
          <a:xfrm>
            <a:off x="2101850" y="4114800"/>
            <a:ext cx="1605280" cy="521970"/>
          </a:xfrm>
          <a:prstGeom prst="rect">
            <a:avLst/>
          </a:prstGeom>
          <a:gradFill rotWithShape="0">
            <a:gsLst>
              <a:gs pos="0">
                <a:srgbClr val="156B13">
                  <a:alpha val="100000"/>
                </a:srgbClr>
              </a:gs>
              <a:gs pos="25000">
                <a:srgbClr val="9CB86E">
                  <a:alpha val="100000"/>
                </a:srgbClr>
              </a:gs>
              <a:gs pos="50000">
                <a:srgbClr val="DDEBCF">
                  <a:alpha val="100000"/>
                </a:srgbClr>
              </a:gs>
              <a:gs pos="75000">
                <a:srgbClr val="9CB86E">
                  <a:alpha val="100000"/>
                </a:srgbClr>
              </a:gs>
              <a:gs pos="100000">
                <a:srgbClr val="156B13">
                  <a:alpha val="100000"/>
                </a:srgbClr>
              </a:gs>
            </a:gsLst>
            <a:lin ang="18900000" scaled="1"/>
          </a:gradFill>
          <a:ln w="9525">
            <a:noFill/>
          </a:ln>
        </p:spPr>
        <p:txBody>
          <a:bodyPr wrap="none">
            <a:spAutoFit/>
          </a:bodyPr>
          <a:lstStyle/>
          <a:p>
            <a:pPr>
              <a:spcBef>
                <a:spcPct val="50000"/>
              </a:spcBef>
              <a:buSzPct val="80000"/>
            </a:pPr>
            <a:r>
              <a:rPr lang="zh-CN" altLang="en-US" sz="2800">
                <a:solidFill>
                  <a:srgbClr val="FF0066"/>
                </a:solidFill>
                <a:latin typeface="Arial" panose="020b0604020202020204" pitchFamily="34" charset="0"/>
                <a:ea typeface="华文中宋" pitchFamily="2" charset="-122"/>
              </a:rPr>
              <a:t>扩大夸张</a:t>
            </a:r>
            <a:endParaRPr lang="zh-CN" altLang="en-US" sz="2800">
              <a:solidFill>
                <a:srgbClr val="FF0066"/>
              </a:solidFill>
              <a:latin typeface="Arial" panose="020b0604020202020204" pitchFamily="34" charset="0"/>
              <a:ea typeface="华文中宋" pitchFamily="2" charset="-122"/>
            </a:endParaRPr>
          </a:p>
        </p:txBody>
      </p:sp>
      <p:sp>
        <p:nvSpPr>
          <p:cNvPr id="9" name="Rectangle 9"/>
          <p:cNvSpPr/>
          <p:nvPr/>
        </p:nvSpPr>
        <p:spPr>
          <a:xfrm>
            <a:off x="1809750" y="4648200"/>
            <a:ext cx="8643938" cy="1610995"/>
          </a:xfrm>
          <a:prstGeom prst="rect">
            <a:avLst/>
          </a:prstGeom>
          <a:noFill/>
          <a:ln w="9525">
            <a:noFill/>
          </a:ln>
        </p:spPr>
        <p:txBody>
          <a:bodyPr>
            <a:spAutoFit/>
          </a:bodyPr>
          <a:lstStyle/>
          <a:p>
            <a:pPr>
              <a:lnSpc>
                <a:spcPct val="90000"/>
              </a:lnSpc>
              <a:spcBef>
                <a:spcPct val="5000"/>
              </a:spcBef>
            </a:pPr>
            <a:r>
              <a:rPr lang="zh-CN" altLang="en-GB" b="1">
                <a:solidFill>
                  <a:srgbClr val="000000"/>
                </a:solidFill>
                <a:latin typeface="楷体_GB2312" pitchFamily="1" charset="-122"/>
                <a:ea typeface="楷体_GB2312" pitchFamily="1" charset="-122"/>
              </a:rPr>
              <a:t>石油工人一声吼，</a:t>
            </a:r>
            <a:r>
              <a:rPr lang="zh-CN" altLang="en-GB" b="1">
                <a:solidFill>
                  <a:srgbClr val="0000FF"/>
                </a:solidFill>
                <a:latin typeface="楷体_GB2312" pitchFamily="1" charset="-122"/>
                <a:ea typeface="楷体_GB2312" pitchFamily="1" charset="-122"/>
              </a:rPr>
              <a:t>地球也要抖三抖</a:t>
            </a:r>
            <a:r>
              <a:rPr lang="zh-CN" altLang="en-GB" b="1">
                <a:solidFill>
                  <a:srgbClr val="000000"/>
                </a:solidFill>
                <a:latin typeface="楷体_GB2312" pitchFamily="1" charset="-122"/>
                <a:ea typeface="楷体_GB2312" pitchFamily="1" charset="-122"/>
              </a:rPr>
              <a:t>。</a:t>
            </a:r>
            <a:r>
              <a:rPr lang="zh-CN" altLang="en-US" b="1">
                <a:solidFill>
                  <a:srgbClr val="000000"/>
                </a:solidFill>
                <a:latin typeface="楷体_GB2312" pitchFamily="1" charset="-122"/>
                <a:ea typeface="楷体_GB2312" pitchFamily="1" charset="-122"/>
              </a:rPr>
              <a:t>　　</a:t>
            </a:r>
            <a:r>
              <a:rPr lang="zh-CN" altLang="en-GB" b="1">
                <a:solidFill>
                  <a:srgbClr val="000000"/>
                </a:solidFill>
                <a:latin typeface="楷体_GB2312" pitchFamily="1" charset="-122"/>
                <a:ea typeface="楷体_GB2312" pitchFamily="1" charset="-122"/>
              </a:rPr>
              <a:t>王进喜诗</a:t>
            </a:r>
            <a:endParaRPr lang="zh-CN" altLang="en-US" b="1">
              <a:solidFill>
                <a:srgbClr val="000000"/>
              </a:solidFill>
              <a:latin typeface="楷体_GB2312" pitchFamily="1" charset="-122"/>
              <a:ea typeface="楷体_GB2312" pitchFamily="1" charset="-122"/>
            </a:endParaRPr>
          </a:p>
          <a:p>
            <a:pPr>
              <a:lnSpc>
                <a:spcPct val="90000"/>
              </a:lnSpc>
              <a:spcBef>
                <a:spcPct val="5000"/>
              </a:spcBef>
            </a:pPr>
            <a:r>
              <a:rPr lang="zh-CN" altLang="en-GB" b="1">
                <a:solidFill>
                  <a:srgbClr val="000000"/>
                </a:solidFill>
                <a:latin typeface="楷体_GB2312" pitchFamily="1" charset="-122"/>
                <a:ea typeface="楷体_GB2312" pitchFamily="1" charset="-122"/>
              </a:rPr>
              <a:t>老泰山应声说：</a:t>
            </a:r>
            <a:r>
              <a:rPr lang="zh-CN" altLang="en-GB" b="1">
                <a:solidFill>
                  <a:srgbClr val="000000"/>
                </a:solidFill>
                <a:latin typeface="Times New Roman" panose="02020603050405020304" pitchFamily="18" charset="0"/>
                <a:ea typeface="楷体_GB2312" pitchFamily="1" charset="-122"/>
              </a:rPr>
              <a:t>“</a:t>
            </a:r>
            <a:r>
              <a:rPr lang="zh-CN" altLang="en-GB" b="1">
                <a:solidFill>
                  <a:srgbClr val="000000"/>
                </a:solidFill>
                <a:latin typeface="楷体_GB2312" pitchFamily="1" charset="-122"/>
                <a:ea typeface="楷体_GB2312" pitchFamily="1" charset="-122"/>
              </a:rPr>
              <a:t>好了。就用大拇指试试剪子刃，大声对我笑着说：</a:t>
            </a:r>
            <a:r>
              <a:rPr lang="zh-CN" altLang="en-GB" b="1">
                <a:solidFill>
                  <a:srgbClr val="000000"/>
                </a:solidFill>
                <a:latin typeface="Times New Roman" panose="02020603050405020304" pitchFamily="18" charset="0"/>
                <a:ea typeface="楷体_GB2312" pitchFamily="1" charset="-122"/>
              </a:rPr>
              <a:t>”</a:t>
            </a:r>
            <a:r>
              <a:rPr lang="zh-CN" altLang="en-GB" b="1">
                <a:solidFill>
                  <a:srgbClr val="000000"/>
                </a:solidFill>
                <a:latin typeface="楷体_GB2312" pitchFamily="1" charset="-122"/>
                <a:ea typeface="楷体_GB2312" pitchFamily="1" charset="-122"/>
              </a:rPr>
              <a:t>瞧我磨的剪子，多快，你想</a:t>
            </a:r>
            <a:r>
              <a:rPr lang="zh-CN" altLang="en-GB" b="1">
                <a:solidFill>
                  <a:srgbClr val="0000FF"/>
                </a:solidFill>
                <a:latin typeface="楷体_GB2312" pitchFamily="1" charset="-122"/>
                <a:ea typeface="楷体_GB2312" pitchFamily="1" charset="-122"/>
              </a:rPr>
              <a:t>剪天上的云霞</a:t>
            </a:r>
            <a:r>
              <a:rPr lang="zh-CN" altLang="en-GB" b="1">
                <a:solidFill>
                  <a:srgbClr val="000000"/>
                </a:solidFill>
                <a:latin typeface="楷体_GB2312" pitchFamily="1" charset="-122"/>
                <a:ea typeface="楷体_GB2312" pitchFamily="1" charset="-122"/>
              </a:rPr>
              <a:t>，做一床天下的被，</a:t>
            </a:r>
            <a:r>
              <a:rPr lang="zh-CN" altLang="en-GB" b="1">
                <a:solidFill>
                  <a:srgbClr val="0000FF"/>
                </a:solidFill>
                <a:latin typeface="楷体_GB2312" pitchFamily="1" charset="-122"/>
                <a:ea typeface="楷体_GB2312" pitchFamily="1" charset="-122"/>
              </a:rPr>
              <a:t>也剪得动</a:t>
            </a:r>
            <a:r>
              <a:rPr lang="zh-CN" altLang="en-GB" b="1">
                <a:solidFill>
                  <a:srgbClr val="000000"/>
                </a:solidFill>
                <a:latin typeface="楷体_GB2312" pitchFamily="1" charset="-122"/>
                <a:ea typeface="楷体_GB2312" pitchFamily="1" charset="-122"/>
              </a:rPr>
              <a:t>。             </a:t>
            </a:r>
            <a:r>
              <a:rPr lang="zh-CN" altLang="en-GB" sz="1800" b="1">
                <a:solidFill>
                  <a:srgbClr val="000000"/>
                </a:solidFill>
                <a:latin typeface="楷体_GB2312" pitchFamily="1" charset="-122"/>
                <a:ea typeface="楷体_GB2312" pitchFamily="1" charset="-122"/>
              </a:rPr>
              <a:t>杨朔《雪浪花》</a:t>
            </a:r>
            <a:endParaRPr lang="en-US" altLang="zh-CN" sz="1800" b="1">
              <a:solidFill>
                <a:srgbClr val="000000"/>
              </a:solidFill>
              <a:latin typeface="楷体_GB2312" pitchFamily="1" charset="-122"/>
              <a:ea typeface="楷体_GB2312" pitchFamily="1" charset="-122"/>
            </a:endParaRPr>
          </a:p>
          <a:p>
            <a:pPr>
              <a:lnSpc>
                <a:spcPct val="90000"/>
              </a:lnSpc>
              <a:spcBef>
                <a:spcPct val="5000"/>
              </a:spcBef>
            </a:pPr>
            <a:r>
              <a:rPr lang="zh-CN" altLang="en-US" b="1">
                <a:solidFill>
                  <a:srgbClr val="000000"/>
                </a:solidFill>
                <a:latin typeface="楷体_GB2312" pitchFamily="1" charset="-122"/>
                <a:ea typeface="楷体_GB2312" pitchFamily="1" charset="-122"/>
              </a:rPr>
              <a:t>活受罪，隔壁绍兴戏唱完了，你就打鼾，好厉害，</a:t>
            </a:r>
            <a:r>
              <a:rPr lang="zh-CN" altLang="en-US" b="1">
                <a:solidFill>
                  <a:srgbClr val="0000FF"/>
                </a:solidFill>
                <a:latin typeface="楷体_GB2312" pitchFamily="1" charset="-122"/>
                <a:ea typeface="楷体_GB2312" pitchFamily="1" charset="-122"/>
              </a:rPr>
              <a:t>屋顶没给你鼻子吹掉就算运气了</a:t>
            </a:r>
            <a:r>
              <a:rPr lang="zh-CN" altLang="en-US" b="1">
                <a:solidFill>
                  <a:srgbClr val="000000"/>
                </a:solidFill>
                <a:latin typeface="楷体_GB2312" pitchFamily="1" charset="-122"/>
                <a:ea typeface="楷体_GB2312" pitchFamily="1" charset="-122"/>
              </a:rPr>
              <a:t>。</a:t>
            </a:r>
            <a:r>
              <a:rPr lang="zh-CN" altLang="en-US" sz="1800" b="1">
                <a:solidFill>
                  <a:srgbClr val="000000"/>
                </a:solidFill>
                <a:latin typeface="楷体_GB2312" pitchFamily="1" charset="-122"/>
                <a:ea typeface="楷体_GB2312" pitchFamily="1" charset="-122"/>
              </a:rPr>
              <a:t>钱钟书</a:t>
            </a:r>
            <a:r>
              <a:rPr lang="en-US" altLang="zh-CN" sz="1800" b="1">
                <a:solidFill>
                  <a:srgbClr val="000000"/>
                </a:solidFill>
                <a:latin typeface="楷体_GB2312" pitchFamily="1" charset="-122"/>
                <a:ea typeface="楷体_GB2312" pitchFamily="1" charset="-122"/>
              </a:rPr>
              <a:t>《</a:t>
            </a:r>
            <a:r>
              <a:rPr lang="zh-CN" altLang="en-US" sz="1800" b="1">
                <a:solidFill>
                  <a:srgbClr val="000000"/>
                </a:solidFill>
                <a:latin typeface="楷体_GB2312" pitchFamily="1" charset="-122"/>
                <a:ea typeface="楷体_GB2312" pitchFamily="1" charset="-122"/>
              </a:rPr>
              <a:t>围城</a:t>
            </a:r>
            <a:r>
              <a:rPr lang="en-US" altLang="zh-CN" sz="1800" b="1">
                <a:solidFill>
                  <a:srgbClr val="000000"/>
                </a:solidFill>
                <a:latin typeface="楷体_GB2312" pitchFamily="1" charset="-122"/>
                <a:ea typeface="楷体_GB2312" pitchFamily="1" charset="-122"/>
              </a:rPr>
              <a:t>》</a:t>
            </a:r>
            <a:endParaRPr lang="en-US" altLang="zh-CN" sz="1800" b="1">
              <a:solidFill>
                <a:srgbClr val="000000"/>
              </a:solidFill>
              <a:latin typeface="楷体_GB2312" pitchFamily="1" charset="-122"/>
              <a:ea typeface="楷体_GB2312"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9">
                                            <p:txEl>
                                              <p:pRg st="0" end="0"/>
                                            </p:txEl>
                                          </p:spTgt>
                                        </p:tgtEl>
                                        <p:attrNameLst>
                                          <p:attrName>style.visibility</p:attrName>
                                        </p:attrNameLst>
                                      </p:cBhvr>
                                      <p:to>
                                        <p:strVal val="visible"/>
                                      </p:to>
                                    </p:set>
                                    <p:animEffect transition="in" filter="wipe(down)">
                                      <p:cBhvr>
                                        <p:cTn id="32" dur="500"/>
                                        <p:tgtEl>
                                          <p:spTgt spid="9">
                                            <p:txEl>
                                              <p:pRg st="0" end="0"/>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9">
                                            <p:txEl>
                                              <p:pRg st="1" end="1"/>
                                            </p:txEl>
                                          </p:spTgt>
                                        </p:tgtEl>
                                        <p:attrNameLst>
                                          <p:attrName>style.visibility</p:attrName>
                                        </p:attrNameLst>
                                      </p:cBhvr>
                                      <p:to>
                                        <p:strVal val="visible"/>
                                      </p:to>
                                    </p:set>
                                    <p:animEffect transition="in" filter="wipe(down)">
                                      <p:cBhvr>
                                        <p:cTn id="37" dur="500"/>
                                        <p:tgtEl>
                                          <p:spTgt spid="9">
                                            <p:txEl>
                                              <p:pRg st="1" end="1"/>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9">
                                            <p:txEl>
                                              <p:pRg st="2" end="2"/>
                                            </p:txEl>
                                          </p:spTgt>
                                        </p:tgtEl>
                                        <p:attrNameLst>
                                          <p:attrName>style.visibility</p:attrName>
                                        </p:attrNameLst>
                                      </p:cBhvr>
                                      <p:to>
                                        <p:strVal val="visible"/>
                                      </p:to>
                                    </p:set>
                                    <p:animEffect transition="in" filter="wipe(down)">
                                      <p:cBhvr>
                                        <p:cTn id="42"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uiExpand="1" build="p"/>
    </p:bldLst>
  </p:timing>
</p:sld>
</file>

<file path=ppt/slides/slide8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5058" name="Rectangle 2"/>
          <p:cNvSpPr>
            <a:spLocks noGrp="1"/>
          </p:cNvSpPr>
          <p:nvPr>
            <p:ph type="title"/>
          </p:nvPr>
        </p:nvSpPr>
        <p:spPr>
          <a:xfrm>
            <a:off x="1752600" y="285750"/>
            <a:ext cx="1765300" cy="521970"/>
          </a:xfrm>
          <a:gradFill rotWithShape="0">
            <a:gsLst>
              <a:gs pos="0">
                <a:srgbClr val="156B13">
                  <a:alpha val="100000"/>
                </a:srgbClr>
              </a:gs>
              <a:gs pos="25000">
                <a:srgbClr val="9CB86E">
                  <a:alpha val="100000"/>
                </a:srgbClr>
              </a:gs>
              <a:gs pos="50000">
                <a:srgbClr val="DDEBCF">
                  <a:alpha val="100000"/>
                </a:srgbClr>
              </a:gs>
              <a:gs pos="75000">
                <a:srgbClr val="9CB86E">
                  <a:alpha val="100000"/>
                </a:srgbClr>
              </a:gs>
              <a:gs pos="100000">
                <a:srgbClr val="156B13">
                  <a:alpha val="100000"/>
                </a:srgbClr>
              </a:gs>
            </a:gsLst>
            <a:lin ang="18900000" scaled="1"/>
          </a:gradFill>
        </p:spPr>
        <p:txBody>
          <a:bodyPr vert="horz" wrap="none" lIns="91440" tIns="45720" rIns="91440" bIns="45720" anchor="t" anchorCtr="0">
            <a:spAutoFit/>
          </a:bodyPr>
          <a:lstStyle/>
          <a:p>
            <a:pPr eaLnBrk="1" hangingPunct="1">
              <a:spcBef>
                <a:spcPct val="50000"/>
              </a:spcBef>
              <a:buSzPct val="80000"/>
            </a:pPr>
            <a:r>
              <a:rPr lang="zh-CN" altLang="en-US" sz="2800">
                <a:solidFill>
                  <a:srgbClr val="FF0066"/>
                </a:solidFill>
                <a:ea typeface="华文中宋" pitchFamily="2" charset="-122"/>
              </a:rPr>
              <a:t>缩小夸张</a:t>
            </a:r>
            <a:endParaRPr lang="zh-CN" altLang="en-US" sz="2800">
              <a:solidFill>
                <a:srgbClr val="FF0066"/>
              </a:solidFill>
              <a:ea typeface="华文中宋" pitchFamily="2" charset="-122"/>
            </a:endParaRPr>
          </a:p>
        </p:txBody>
      </p:sp>
      <p:sp>
        <p:nvSpPr>
          <p:cNvPr id="30723" name="Rectangle 3"/>
          <p:cNvSpPr>
            <a:spLocks noGrp="1"/>
          </p:cNvSpPr>
          <p:nvPr>
            <p:ph idx="1"/>
          </p:nvPr>
        </p:nvSpPr>
        <p:spPr>
          <a:xfrm>
            <a:off x="3429000" y="2928938"/>
            <a:ext cx="6781800" cy="838200"/>
          </a:xfrm>
        </p:spPr>
        <p:txBody>
          <a:bodyPr vert="horz" wrap="square" lIns="91440" tIns="45720" rIns="91440" bIns="45720" anchor="t" anchorCtr="0">
            <a:normAutofit fontScale="90000" lnSpcReduction="20000"/>
          </a:bodyPr>
          <a:lstStyle/>
          <a:p>
            <a:pPr marL="0" indent="0" eaLnBrk="1" hangingPunct="1"/>
            <a:r>
              <a:rPr lang="zh-CN" altLang="en-US" sz="2400"/>
              <a:t>在两件事之中，故意把后出现的事说成是先出现的，或是同时出现的。</a:t>
            </a:r>
            <a:endParaRPr lang="zh-CN" altLang="en-US" sz="2400"/>
          </a:p>
        </p:txBody>
      </p:sp>
      <p:sp>
        <p:nvSpPr>
          <p:cNvPr id="30724" name="Rectangle 4"/>
          <p:cNvSpPr/>
          <p:nvPr/>
        </p:nvSpPr>
        <p:spPr>
          <a:xfrm>
            <a:off x="3352800" y="334963"/>
            <a:ext cx="7086600" cy="398780"/>
          </a:xfrm>
          <a:prstGeom prst="rect">
            <a:avLst/>
          </a:prstGeom>
          <a:noFill/>
          <a:ln w="9525">
            <a:noFill/>
          </a:ln>
        </p:spPr>
        <p:txBody>
          <a:bodyPr>
            <a:spAutoFit/>
          </a:bodyPr>
          <a:lstStyle/>
          <a:p>
            <a:r>
              <a:rPr lang="zh-CN" altLang="en-US" sz="2000" b="1">
                <a:solidFill>
                  <a:srgbClr val="000066"/>
                </a:solidFill>
                <a:latin typeface="Arial" panose="020b0604020202020204" pitchFamily="34" charset="0"/>
                <a:ea typeface="华文中宋" pitchFamily="2" charset="-122"/>
              </a:rPr>
              <a:t>故意把一般事物往小（少、慢、矮、短、弱</a:t>
            </a:r>
            <a:r>
              <a:rPr lang="en-US" altLang="zh-CN" sz="2000" b="1">
                <a:solidFill>
                  <a:srgbClr val="000066"/>
                </a:solidFill>
                <a:latin typeface="Times New Roman" panose="02020603050405020304" pitchFamily="18" charset="0"/>
                <a:ea typeface="华文中宋" pitchFamily="2" charset="-122"/>
              </a:rPr>
              <a:t>……</a:t>
            </a:r>
            <a:r>
              <a:rPr lang="zh-CN" altLang="en-US" sz="2000" b="1">
                <a:solidFill>
                  <a:srgbClr val="000066"/>
                </a:solidFill>
                <a:latin typeface="Arial" panose="020b0604020202020204" pitchFamily="34" charset="0"/>
                <a:ea typeface="华文中宋" pitchFamily="2" charset="-122"/>
              </a:rPr>
              <a:t>）处说。</a:t>
            </a:r>
            <a:endParaRPr lang="zh-CN" altLang="en-US" sz="2000" b="1">
              <a:solidFill>
                <a:srgbClr val="000066"/>
              </a:solidFill>
              <a:latin typeface="Arial" panose="020b0604020202020204" pitchFamily="34" charset="0"/>
              <a:ea typeface="华文中宋" pitchFamily="2" charset="-122"/>
            </a:endParaRPr>
          </a:p>
        </p:txBody>
      </p:sp>
      <p:sp>
        <p:nvSpPr>
          <p:cNvPr id="30725" name="Rectangle 5"/>
          <p:cNvSpPr/>
          <p:nvPr/>
        </p:nvSpPr>
        <p:spPr>
          <a:xfrm>
            <a:off x="1752600" y="3005138"/>
            <a:ext cx="1605280" cy="521970"/>
          </a:xfrm>
          <a:prstGeom prst="rect">
            <a:avLst/>
          </a:prstGeom>
          <a:gradFill rotWithShape="0">
            <a:gsLst>
              <a:gs pos="0">
                <a:srgbClr val="156B13">
                  <a:alpha val="100000"/>
                </a:srgbClr>
              </a:gs>
              <a:gs pos="25000">
                <a:srgbClr val="9CB86E">
                  <a:alpha val="100000"/>
                </a:srgbClr>
              </a:gs>
              <a:gs pos="50000">
                <a:srgbClr val="DDEBCF">
                  <a:alpha val="100000"/>
                </a:srgbClr>
              </a:gs>
              <a:gs pos="75000">
                <a:srgbClr val="9CB86E">
                  <a:alpha val="100000"/>
                </a:srgbClr>
              </a:gs>
              <a:gs pos="100000">
                <a:srgbClr val="156B13">
                  <a:alpha val="100000"/>
                </a:srgbClr>
              </a:gs>
            </a:gsLst>
            <a:lin ang="18900000" scaled="1"/>
          </a:gradFill>
          <a:ln w="9525">
            <a:noFill/>
          </a:ln>
        </p:spPr>
        <p:txBody>
          <a:bodyPr wrap="none">
            <a:spAutoFit/>
          </a:bodyPr>
          <a:lstStyle/>
          <a:p>
            <a:pPr>
              <a:spcBef>
                <a:spcPct val="50000"/>
              </a:spcBef>
              <a:buSzPct val="80000"/>
            </a:pPr>
            <a:r>
              <a:rPr lang="zh-CN" altLang="en-US" sz="2800">
                <a:solidFill>
                  <a:srgbClr val="FF0066"/>
                </a:solidFill>
                <a:latin typeface="Arial" panose="020b0604020202020204" pitchFamily="34" charset="0"/>
                <a:ea typeface="华文中宋" pitchFamily="2" charset="-122"/>
              </a:rPr>
              <a:t>超前夸张</a:t>
            </a:r>
            <a:endParaRPr lang="zh-CN" altLang="en-US" sz="2800">
              <a:solidFill>
                <a:srgbClr val="FF0066"/>
              </a:solidFill>
              <a:latin typeface="Arial" panose="020b0604020202020204" pitchFamily="34" charset="0"/>
              <a:ea typeface="华文中宋" pitchFamily="2" charset="-122"/>
            </a:endParaRPr>
          </a:p>
        </p:txBody>
      </p:sp>
      <p:sp>
        <p:nvSpPr>
          <p:cNvPr id="30726" name="Rectangle 6"/>
          <p:cNvSpPr/>
          <p:nvPr/>
        </p:nvSpPr>
        <p:spPr>
          <a:xfrm>
            <a:off x="1828800" y="969963"/>
            <a:ext cx="8610600" cy="1405255"/>
          </a:xfrm>
          <a:prstGeom prst="rect">
            <a:avLst/>
          </a:prstGeom>
          <a:noFill/>
          <a:ln w="9525">
            <a:noFill/>
          </a:ln>
        </p:spPr>
        <p:txBody>
          <a:bodyPr>
            <a:spAutoFit/>
          </a:bodyPr>
          <a:lstStyle/>
          <a:p>
            <a:pPr marL="290830" indent="-290830">
              <a:lnSpc>
                <a:spcPct val="90000"/>
              </a:lnSpc>
              <a:spcBef>
                <a:spcPct val="5000"/>
              </a:spcBef>
              <a:buBlip>
                <a:blip r:embed="rId2"/>
              </a:buBlip>
            </a:pPr>
            <a:r>
              <a:rPr lang="zh-CN" altLang="en-GB" b="1">
                <a:solidFill>
                  <a:srgbClr val="000000"/>
                </a:solidFill>
                <a:latin typeface="楷体_GB2312" pitchFamily="1" charset="-122"/>
                <a:ea typeface="楷体_GB2312" pitchFamily="1" charset="-122"/>
              </a:rPr>
              <a:t>不行，满喜你也请回去歇歇吧！活儿我不做了！</a:t>
            </a:r>
            <a:r>
              <a:rPr lang="zh-CN" altLang="en-GB" b="1">
                <a:solidFill>
                  <a:srgbClr val="0000FF"/>
                </a:solidFill>
                <a:latin typeface="楷体_GB2312" pitchFamily="1" charset="-122"/>
                <a:ea typeface="楷体_GB2312" pitchFamily="1" charset="-122"/>
              </a:rPr>
              <a:t>三颗粮食</a:t>
            </a:r>
            <a:r>
              <a:rPr lang="zh-CN" altLang="en-GB" b="1">
                <a:solidFill>
                  <a:srgbClr val="000000"/>
                </a:solidFill>
                <a:latin typeface="楷体_GB2312" pitchFamily="1" charset="-122"/>
                <a:ea typeface="楷体_GB2312" pitchFamily="1" charset="-122"/>
              </a:rPr>
              <a:t>，收不收有什么关系？                     </a:t>
            </a:r>
            <a:r>
              <a:rPr lang="zh-CN" altLang="en-GB" sz="2000" b="1">
                <a:solidFill>
                  <a:srgbClr val="000000"/>
                </a:solidFill>
                <a:latin typeface="楷体_GB2312" pitchFamily="1" charset="-122"/>
                <a:ea typeface="楷体_GB2312" pitchFamily="1" charset="-122"/>
              </a:rPr>
              <a:t>赵树理《三里湾》</a:t>
            </a:r>
            <a:endParaRPr lang="en-US" altLang="zh-CN" sz="2000" b="1">
              <a:solidFill>
                <a:srgbClr val="000000"/>
              </a:solidFill>
              <a:latin typeface="楷体_GB2312" pitchFamily="1" charset="-122"/>
              <a:ea typeface="楷体_GB2312" pitchFamily="1" charset="-122"/>
            </a:endParaRPr>
          </a:p>
          <a:p>
            <a:pPr marL="290830" indent="-290830">
              <a:lnSpc>
                <a:spcPct val="90000"/>
              </a:lnSpc>
              <a:spcBef>
                <a:spcPct val="5000"/>
              </a:spcBef>
              <a:buBlip>
                <a:blip r:embed="rId2"/>
              </a:buBlip>
            </a:pPr>
            <a:r>
              <a:rPr lang="zh-CN" altLang="en-GB" b="1">
                <a:solidFill>
                  <a:srgbClr val="000000"/>
                </a:solidFill>
                <a:latin typeface="楷体_GB2312" pitchFamily="1" charset="-122"/>
                <a:ea typeface="楷体_GB2312" pitchFamily="1" charset="-122"/>
              </a:rPr>
              <a:t>汪先生的脸开始发红，客人都局促地注视各自的碗筷，好几秒钟，屋子里</a:t>
            </a:r>
            <a:r>
              <a:rPr lang="zh-CN" altLang="en-GB" b="1">
                <a:solidFill>
                  <a:srgbClr val="0000FF"/>
                </a:solidFill>
                <a:latin typeface="楷体_GB2312" pitchFamily="1" charset="-122"/>
                <a:ea typeface="楷体_GB2312" pitchFamily="1" charset="-122"/>
              </a:rPr>
              <a:t>静寂得应该听见蚂蚁在地上爬</a:t>
            </a:r>
            <a:r>
              <a:rPr lang="zh-CN" altLang="en-GB" b="1">
                <a:solidFill>
                  <a:srgbClr val="000000"/>
                </a:solidFill>
                <a:latin typeface="Times New Roman" panose="02020603050405020304" pitchFamily="18" charset="0"/>
                <a:ea typeface="楷体_GB2312" pitchFamily="1" charset="-122"/>
              </a:rPr>
              <a:t>——</a:t>
            </a:r>
            <a:r>
              <a:rPr lang="zh-CN" altLang="en-GB" b="1">
                <a:solidFill>
                  <a:srgbClr val="000000"/>
                </a:solidFill>
                <a:latin typeface="楷体_GB2312" pitchFamily="1" charset="-122"/>
                <a:ea typeface="楷体_GB2312" pitchFamily="1" charset="-122"/>
              </a:rPr>
              <a:t>可是当时没有蚂蚁。                               </a:t>
            </a:r>
            <a:r>
              <a:rPr lang="zh-CN" altLang="en-GB" sz="2000" b="1">
                <a:solidFill>
                  <a:srgbClr val="000000"/>
                </a:solidFill>
                <a:latin typeface="楷体_GB2312" pitchFamily="1" charset="-122"/>
                <a:ea typeface="楷体_GB2312" pitchFamily="1" charset="-122"/>
              </a:rPr>
              <a:t>钱钟书《围城》</a:t>
            </a:r>
            <a:endParaRPr lang="en-US" altLang="zh-CN" sz="2000" b="1">
              <a:solidFill>
                <a:srgbClr val="000000"/>
              </a:solidFill>
              <a:latin typeface="楷体_GB2312" pitchFamily="1" charset="-122"/>
              <a:ea typeface="楷体_GB2312" pitchFamily="1" charset="-122"/>
            </a:endParaRPr>
          </a:p>
        </p:txBody>
      </p:sp>
      <p:sp>
        <p:nvSpPr>
          <p:cNvPr id="30727" name="Rectangle 7"/>
          <p:cNvSpPr/>
          <p:nvPr/>
        </p:nvSpPr>
        <p:spPr>
          <a:xfrm>
            <a:off x="1752600" y="3994150"/>
            <a:ext cx="8534400" cy="1433195"/>
          </a:xfrm>
          <a:prstGeom prst="rect">
            <a:avLst/>
          </a:prstGeom>
          <a:noFill/>
          <a:ln w="9525">
            <a:noFill/>
          </a:ln>
        </p:spPr>
        <p:txBody>
          <a:bodyPr>
            <a:spAutoFit/>
          </a:bodyPr>
          <a:lstStyle/>
          <a:p>
            <a:pPr marL="186055" indent="-186055">
              <a:lnSpc>
                <a:spcPct val="90000"/>
              </a:lnSpc>
              <a:spcBef>
                <a:spcPct val="5000"/>
              </a:spcBef>
              <a:buBlip>
                <a:blip r:embed="rId3"/>
              </a:buBlip>
            </a:pPr>
            <a:r>
              <a:rPr lang="zh-CN" altLang="en-GB" b="1">
                <a:solidFill>
                  <a:srgbClr val="000000"/>
                </a:solidFill>
                <a:latin typeface="楷体_GB2312" pitchFamily="1" charset="-122"/>
                <a:ea typeface="楷体_GB2312" pitchFamily="1" charset="-122"/>
              </a:rPr>
              <a:t>呵！行家嘛，你什么时候学会抽烟的？</a:t>
            </a:r>
            <a:r>
              <a:rPr lang="zh-CN" altLang="en-GB" b="1">
                <a:solidFill>
                  <a:srgbClr val="0000FF"/>
                </a:solidFill>
                <a:latin typeface="楷体_GB2312" pitchFamily="1" charset="-122"/>
                <a:ea typeface="楷体_GB2312" pitchFamily="1" charset="-122"/>
              </a:rPr>
              <a:t>在娘肚子里我就学会抽两口了</a:t>
            </a:r>
            <a:r>
              <a:rPr lang="zh-CN" altLang="en-GB" b="1">
                <a:solidFill>
                  <a:srgbClr val="000000"/>
                </a:solidFill>
                <a:latin typeface="楷体_GB2312" pitchFamily="1" charset="-122"/>
                <a:ea typeface="楷体_GB2312" pitchFamily="1" charset="-122"/>
              </a:rPr>
              <a:t>！                          </a:t>
            </a:r>
            <a:r>
              <a:rPr lang="zh-CN" altLang="en-GB" sz="2000" b="1">
                <a:solidFill>
                  <a:srgbClr val="000000"/>
                </a:solidFill>
                <a:latin typeface="楷体_GB2312" pitchFamily="1" charset="-122"/>
                <a:ea typeface="楷体_GB2312" pitchFamily="1" charset="-122"/>
              </a:rPr>
              <a:t>陈放《白与绿》</a:t>
            </a:r>
            <a:endParaRPr lang="en-US" altLang="zh-CN" sz="2000" b="1">
              <a:solidFill>
                <a:srgbClr val="000000"/>
              </a:solidFill>
              <a:latin typeface="楷体_GB2312" pitchFamily="1" charset="-122"/>
              <a:ea typeface="楷体_GB2312" pitchFamily="1" charset="-122"/>
            </a:endParaRPr>
          </a:p>
          <a:p>
            <a:pPr marL="186055" indent="-186055">
              <a:lnSpc>
                <a:spcPct val="90000"/>
              </a:lnSpc>
              <a:spcBef>
                <a:spcPct val="5000"/>
              </a:spcBef>
              <a:buBlip>
                <a:blip r:embed="rId3"/>
              </a:buBlip>
            </a:pPr>
            <a:r>
              <a:rPr lang="zh-CN" altLang="en-GB" b="1">
                <a:solidFill>
                  <a:srgbClr val="000000"/>
                </a:solidFill>
                <a:latin typeface="楷体_GB2312" pitchFamily="1" charset="-122"/>
                <a:ea typeface="楷体_GB2312" pitchFamily="1" charset="-122"/>
              </a:rPr>
              <a:t>我刚来这个片儿管户籍的时候，回民大院的</a:t>
            </a:r>
            <a:r>
              <a:rPr lang="zh-CN" altLang="en-GB" b="1">
                <a:solidFill>
                  <a:srgbClr val="000000"/>
                </a:solidFill>
                <a:latin typeface="Times New Roman" panose="02020603050405020304" pitchFamily="18" charset="0"/>
                <a:ea typeface="楷体_GB2312" pitchFamily="1" charset="-122"/>
              </a:rPr>
              <a:t>“</a:t>
            </a:r>
            <a:r>
              <a:rPr lang="zh-CN" altLang="en-GB" b="1">
                <a:solidFill>
                  <a:srgbClr val="000000"/>
                </a:solidFill>
                <a:latin typeface="楷体_GB2312" pitchFamily="1" charset="-122"/>
                <a:ea typeface="楷体_GB2312" pitchFamily="1" charset="-122"/>
              </a:rPr>
              <a:t>院长</a:t>
            </a:r>
            <a:r>
              <a:rPr lang="zh-CN" altLang="en-GB" b="1">
                <a:solidFill>
                  <a:srgbClr val="000000"/>
                </a:solidFill>
                <a:latin typeface="Times New Roman" panose="02020603050405020304" pitchFamily="18" charset="0"/>
                <a:ea typeface="楷体_GB2312" pitchFamily="1" charset="-122"/>
              </a:rPr>
              <a:t>“</a:t>
            </a:r>
            <a:r>
              <a:rPr lang="zh-CN" altLang="en-GB" b="1">
                <a:solidFill>
                  <a:srgbClr val="000000"/>
                </a:solidFill>
                <a:latin typeface="楷体_GB2312" pitchFamily="1" charset="-122"/>
                <a:ea typeface="楷体_GB2312" pitchFamily="1" charset="-122"/>
              </a:rPr>
              <a:t>就是白大妈，她是属爆仗的，一点就着。碰上院里搬来个陈大爷，捻儿更急，</a:t>
            </a:r>
            <a:r>
              <a:rPr lang="zh-CN" altLang="en-GB" b="1">
                <a:solidFill>
                  <a:srgbClr val="0000FF"/>
                </a:solidFill>
                <a:latin typeface="楷体_GB2312" pitchFamily="1" charset="-122"/>
                <a:ea typeface="楷体_GB2312" pitchFamily="1" charset="-122"/>
              </a:rPr>
              <a:t>你还没点哪，他就炸了</a:t>
            </a:r>
            <a:r>
              <a:rPr lang="zh-CN" altLang="en-GB" b="1">
                <a:solidFill>
                  <a:srgbClr val="000000"/>
                </a:solidFill>
                <a:latin typeface="楷体_GB2312" pitchFamily="1" charset="-122"/>
                <a:ea typeface="楷体_GB2312" pitchFamily="1" charset="-122"/>
              </a:rPr>
              <a:t>。    </a:t>
            </a:r>
            <a:r>
              <a:rPr lang="zh-CN" altLang="en-GB" sz="2000" b="1">
                <a:solidFill>
                  <a:srgbClr val="000000"/>
                </a:solidFill>
                <a:latin typeface="楷体_GB2312" pitchFamily="1" charset="-122"/>
                <a:ea typeface="楷体_GB2312" pitchFamily="1" charset="-122"/>
              </a:rPr>
              <a:t>陆明生《大院今昔》</a:t>
            </a:r>
            <a:endParaRPr lang="en-US" altLang="zh-CN" sz="2000" b="1">
              <a:solidFill>
                <a:srgbClr val="000000"/>
              </a:solidFill>
              <a:latin typeface="楷体_GB2312" pitchFamily="1" charset="-122"/>
              <a:ea typeface="楷体_GB2312"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0724"/>
                                        </p:tgtEl>
                                        <p:attrNameLst>
                                          <p:attrName>style.visibility</p:attrName>
                                        </p:attrNameLst>
                                      </p:cBhvr>
                                      <p:to>
                                        <p:strVal val="visible"/>
                                      </p:to>
                                    </p:set>
                                    <p:animEffect transition="in" filter="randombar(horizontal)">
                                      <p:cBhvr>
                                        <p:cTn id="7" dur="500"/>
                                        <p:tgtEl>
                                          <p:spTgt spid="3072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0726">
                                            <p:txEl>
                                              <p:pRg st="0" end="0"/>
                                            </p:txEl>
                                          </p:spTgt>
                                        </p:tgtEl>
                                        <p:attrNameLst>
                                          <p:attrName>style.visibility</p:attrName>
                                        </p:attrNameLst>
                                      </p:cBhvr>
                                      <p:to>
                                        <p:strVal val="visible"/>
                                      </p:to>
                                    </p:set>
                                    <p:animEffect transition="in" filter="randombar(horizontal)">
                                      <p:cBhvr>
                                        <p:cTn id="12" dur="500"/>
                                        <p:tgtEl>
                                          <p:spTgt spid="30726">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0726">
                                            <p:txEl>
                                              <p:pRg st="1" end="1"/>
                                            </p:txEl>
                                          </p:spTgt>
                                        </p:tgtEl>
                                        <p:attrNameLst>
                                          <p:attrName>style.visibility</p:attrName>
                                        </p:attrNameLst>
                                      </p:cBhvr>
                                      <p:to>
                                        <p:strVal val="visible"/>
                                      </p:to>
                                    </p:set>
                                    <p:animEffect transition="in" filter="randombar(horizontal)">
                                      <p:cBhvr>
                                        <p:cTn id="17" dur="500"/>
                                        <p:tgtEl>
                                          <p:spTgt spid="30726">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0725"/>
                                        </p:tgtEl>
                                        <p:attrNameLst>
                                          <p:attrName>style.visibility</p:attrName>
                                        </p:attrNameLst>
                                      </p:cBhvr>
                                      <p:to>
                                        <p:strVal val="visible"/>
                                      </p:to>
                                    </p:set>
                                    <p:animEffect transition="in" filter="randombar(horizontal)">
                                      <p:cBhvr>
                                        <p:cTn id="22" dur="500"/>
                                        <p:tgtEl>
                                          <p:spTgt spid="3072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0723"/>
                                        </p:tgtEl>
                                        <p:attrNameLst>
                                          <p:attrName>style.visibility</p:attrName>
                                        </p:attrNameLst>
                                      </p:cBhvr>
                                      <p:to>
                                        <p:strVal val="visible"/>
                                      </p:to>
                                    </p:set>
                                    <p:animEffect transition="in" filter="blinds(horizontal)">
                                      <p:cBhvr>
                                        <p:cTn id="27" dur="500"/>
                                        <p:tgtEl>
                                          <p:spTgt spid="3072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30727">
                                            <p:txEl>
                                              <p:pRg st="0" end="0"/>
                                            </p:txEl>
                                          </p:spTgt>
                                        </p:tgtEl>
                                        <p:attrNameLst>
                                          <p:attrName>style.visibility</p:attrName>
                                        </p:attrNameLst>
                                      </p:cBhvr>
                                      <p:to>
                                        <p:strVal val="visible"/>
                                      </p:to>
                                    </p:set>
                                    <p:animEffect transition="in" filter="randombar(horizontal)">
                                      <p:cBhvr>
                                        <p:cTn id="32" dur="500"/>
                                        <p:tgtEl>
                                          <p:spTgt spid="30727">
                                            <p:txEl>
                                              <p:pRg st="0" end="0"/>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30727">
                                            <p:txEl>
                                              <p:pRg st="1" end="1"/>
                                            </p:txEl>
                                          </p:spTgt>
                                        </p:tgtEl>
                                        <p:attrNameLst>
                                          <p:attrName>style.visibility</p:attrName>
                                        </p:attrNameLst>
                                      </p:cBhvr>
                                      <p:to>
                                        <p:strVal val="visible"/>
                                      </p:to>
                                    </p:set>
                                    <p:animEffect transition="in" filter="randombar(horizontal)">
                                      <p:cBhvr>
                                        <p:cTn id="37" dur="500"/>
                                        <p:tgtEl>
                                          <p:spTgt spid="3072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p:bldP spid="30724" grpId="0"/>
      <p:bldP spid="30725" grpId="0"/>
      <p:bldP spid="30726" grpId="0" uiExpand="1" build="p"/>
      <p:bldP spid="30727" grpId="0" uiExpand="1" build="p"/>
    </p:bldLst>
  </p:timing>
</p:sld>
</file>

<file path=ppt/slides/slide8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2466" name="Rectangle 2" descr="棕色大理石"/>
          <p:cNvSpPr>
            <a:spLocks noGrp="1" noChangeArrowheads="1"/>
          </p:cNvSpPr>
          <p:nvPr>
            <p:ph type="title"/>
          </p:nvPr>
        </p:nvSpPr>
        <p:spPr>
          <a:xfrm>
            <a:off x="2209800" y="457200"/>
            <a:ext cx="2171700" cy="609600"/>
          </a:xfrm>
          <a:blipFill dpi="0" rotWithShape="0">
            <a:blip r:embed="rId2"/>
            <a:tile tx="0" ty="0" sx="100000" sy="100000" flip="none" algn="tl"/>
          </a:blipFill>
          <a:effectLst>
            <a:outerShdw dist="107763" dir="18900000" algn="ctr" rotWithShape="0">
              <a:schemeClr val="bg2"/>
            </a:outerShdw>
          </a:effectLst>
        </p:spPr>
        <p:txBody>
          <a:bodyPr vert="horz" wrap="square" lIns="91440" tIns="45720" rIns="91440" bIns="45720" numCol="1" anchor="ctr" anchorCtr="0" compatLnSpc="1"/>
          <a:lstStyle/>
          <a:p>
            <a:pPr marL="0" marR="0" lvl="0" indent="0" algn="l" defTabSz="914400" rtl="0" eaLnBrk="1" fontAlgn="base" latinLnBrk="1" hangingPunct="1">
              <a:lnSpc>
                <a:spcPct val="100000"/>
              </a:lnSpc>
              <a:spcBef>
                <a:spcPct val="0"/>
              </a:spcBef>
              <a:spcAft>
                <a:spcPct val="0"/>
              </a:spcAft>
              <a:buClrTx/>
              <a:buSzTx/>
              <a:buFontTx/>
              <a:buNone/>
              <a:defRPr/>
            </a:pPr>
            <a:r>
              <a:rPr kumimoji="0" lang="en-US" altLang="zh-CN" sz="3200" b="0" i="0" u="none" strike="noStrike" kern="0" cap="none" spc="0" normalizeH="0" baseline="0" noProof="0" smtClean="0">
                <a:ln>
                  <a:noFill/>
                </a:ln>
                <a:solidFill>
                  <a:srgbClr val="FFFF99"/>
                </a:solidFill>
                <a:effectLst/>
                <a:uLnTx/>
                <a:uFillTx/>
                <a:latin typeface="Times New Roman" panose="02020603050405020304" pitchFamily="18" charset="0"/>
                <a:ea typeface="华文中宋" pitchFamily="2" charset="-122"/>
                <a:cs typeface="+mj-cs"/>
              </a:rPr>
              <a:t>2.</a:t>
            </a:r>
            <a:r>
              <a:rPr kumimoji="0" lang="zh-CN" altLang="en-GB" sz="3200" b="0" i="0" u="none" strike="noStrike" kern="0" cap="none" spc="0" normalizeH="0" baseline="0" noProof="0" smtClean="0">
                <a:ln>
                  <a:noFill/>
                </a:ln>
                <a:solidFill>
                  <a:srgbClr val="FFFF99"/>
                </a:solidFill>
                <a:effectLst/>
                <a:uLnTx/>
                <a:uFillTx/>
                <a:latin typeface="Times New Roman" panose="02020603050405020304" pitchFamily="18" charset="0"/>
                <a:ea typeface="华文中宋" pitchFamily="2" charset="-122"/>
                <a:cs typeface="+mj-cs"/>
              </a:rPr>
              <a:t>按形式分</a:t>
            </a:r>
            <a:endParaRPr kumimoji="0" lang="zh-CN" altLang="en-US" sz="3200" b="0" i="0" u="none" strike="noStrike" kern="0" cap="none" spc="0" normalizeH="0" baseline="0" noProof="0" smtClean="0">
              <a:ln>
                <a:noFill/>
              </a:ln>
              <a:solidFill>
                <a:srgbClr val="FFFF99"/>
              </a:solidFill>
              <a:effectLst/>
              <a:uLnTx/>
              <a:uFillTx/>
              <a:latin typeface="+mj-lt"/>
              <a:ea typeface="华文中宋" pitchFamily="2" charset="-122"/>
              <a:cs typeface="+mj-cs"/>
            </a:endParaRPr>
          </a:p>
        </p:txBody>
      </p:sp>
      <p:sp>
        <p:nvSpPr>
          <p:cNvPr id="62467" name="Rectangle 3"/>
          <p:cNvSpPr>
            <a:spLocks noGrp="1" noChangeArrowheads="1"/>
          </p:cNvSpPr>
          <p:nvPr>
            <p:ph idx="1"/>
          </p:nvPr>
        </p:nvSpPr>
        <p:spPr>
          <a:xfrm>
            <a:off x="1981200" y="2514600"/>
            <a:ext cx="8458200" cy="755650"/>
          </a:xfrm>
        </p:spPr>
        <p:txBody>
          <a:bodyPr vert="horz" wrap="square" lIns="91440" tIns="45720" rIns="91440" bIns="45720" numCol="1" anchor="t" anchorCtr="0" compatLnSpc="1">
            <a:spAutoFit/>
          </a:bodyPr>
          <a:lstStyle/>
          <a:p>
            <a:pPr marL="0" marR="0" lvl="0" indent="0" algn="l" defTabSz="914400" rtl="0" eaLnBrk="1" fontAlgn="base" latinLnBrk="1" hangingPunct="1">
              <a:lnSpc>
                <a:spcPct val="90000"/>
              </a:lnSpc>
              <a:spcBef>
                <a:spcPct val="5000"/>
              </a:spcBef>
              <a:spcAft>
                <a:spcPct val="0"/>
              </a:spcAft>
              <a:buClrTx/>
              <a:buSzTx/>
              <a:buFontTx/>
              <a:buChar char="•"/>
              <a:defRPr/>
            </a:pPr>
            <a:r>
              <a:rPr kumimoji="0" lang="zh-CN" altLang="en-GB" sz="2400" b="1" i="0" u="none" strike="noStrike" kern="0" cap="none" spc="0" normalizeH="0" baseline="0" noProof="0" smtClean="0">
                <a:ln>
                  <a:noFill/>
                </a:ln>
                <a:solidFill>
                  <a:srgbClr val="000000"/>
                </a:solidFill>
                <a:effectLst/>
                <a:uLnTx/>
                <a:uFillTx/>
                <a:latin typeface="楷体_GB2312" pitchFamily="1" charset="-122"/>
                <a:ea typeface="楷体_GB2312" pitchFamily="1" charset="-122"/>
                <a:cs typeface="+mn-cs"/>
              </a:rPr>
              <a:t>同车的人告诉她：</a:t>
            </a:r>
            <a:r>
              <a:rPr kumimoji="0" lang="zh-CN" altLang="en-GB" sz="2400" b="1" i="0" u="none" strike="noStrike" kern="0" cap="none" spc="0" normalizeH="0" baseline="0" noProof="0" smtClean="0">
                <a:ln>
                  <a:noFill/>
                </a:ln>
                <a:solidFill>
                  <a:srgbClr val="000000"/>
                </a:solidFill>
                <a:effectLst/>
                <a:uLnTx/>
                <a:uFillTx/>
                <a:latin typeface="Times New Roman" panose="02020603050405020304" pitchFamily="18" charset="0"/>
                <a:ea typeface="楷体_GB2312" pitchFamily="1" charset="-122"/>
                <a:cs typeface="+mn-cs"/>
              </a:rPr>
              <a:t>“</a:t>
            </a:r>
            <a:r>
              <a:rPr kumimoji="0" lang="zh-CN" altLang="en-GB" sz="2400" b="1" i="0" u="none" strike="noStrike" kern="0" cap="none" spc="0" normalizeH="0" baseline="0" noProof="0" smtClean="0">
                <a:ln>
                  <a:noFill/>
                </a:ln>
                <a:solidFill>
                  <a:srgbClr val="000000"/>
                </a:solidFill>
                <a:effectLst/>
                <a:uLnTx/>
                <a:uFillTx/>
                <a:latin typeface="楷体_GB2312" pitchFamily="1" charset="-122"/>
                <a:ea typeface="楷体_GB2312" pitchFamily="1" charset="-122"/>
                <a:cs typeface="+mn-cs"/>
              </a:rPr>
              <a:t>黑龙江人常说，这里的土</a:t>
            </a:r>
            <a:r>
              <a:rPr kumimoji="1" lang="zh-CN" altLang="en-GB" sz="2400" b="1" i="0" u="none" strike="noStrike" kern="1200" cap="none" spc="0" normalizeH="0" baseline="0" noProof="0" smtClean="0">
                <a:ln>
                  <a:noFill/>
                </a:ln>
                <a:solidFill>
                  <a:srgbClr val="0000CC"/>
                </a:solidFill>
                <a:effectLst/>
                <a:uLnTx/>
                <a:uFillTx/>
                <a:latin typeface="楷体_GB2312" pitchFamily="1" charset="-122"/>
                <a:ea typeface="楷体_GB2312" pitchFamily="1" charset="-122"/>
                <a:cs typeface="+mn-cs"/>
              </a:rPr>
              <a:t>插根筷子都会发芽。</a:t>
            </a:r>
            <a:r>
              <a:rPr kumimoji="0" lang="zh-CN" altLang="en-GB" sz="2400" b="1" i="0" u="none" strike="noStrike" kern="0" cap="none" spc="0" normalizeH="0" baseline="0" noProof="0" smtClean="0">
                <a:ln>
                  <a:noFill/>
                </a:ln>
                <a:solidFill>
                  <a:srgbClr val="000000"/>
                </a:solidFill>
                <a:effectLst/>
                <a:uLnTx/>
                <a:uFillTx/>
                <a:latin typeface="Times New Roman" panose="02020603050405020304" pitchFamily="18" charset="0"/>
                <a:ea typeface="楷体_GB2312" pitchFamily="1" charset="-122"/>
                <a:cs typeface="+mn-cs"/>
              </a:rPr>
              <a:t>”</a:t>
            </a:r>
            <a:r>
              <a:rPr kumimoji="0" lang="zh-CN" altLang="en-GB" sz="2400" b="1" i="0" u="none" strike="noStrike" kern="0" cap="none" spc="0" normalizeH="0" baseline="0" noProof="0" smtClean="0">
                <a:ln>
                  <a:noFill/>
                </a:ln>
                <a:solidFill>
                  <a:srgbClr val="000000"/>
                </a:solidFill>
                <a:effectLst/>
                <a:uLnTx/>
                <a:uFillTx/>
                <a:latin typeface="楷体_GB2312" pitchFamily="1" charset="-122"/>
                <a:ea typeface="楷体_GB2312" pitchFamily="1" charset="-122"/>
                <a:cs typeface="+mn-cs"/>
              </a:rPr>
              <a:t>                                丁玲《杜晚香》</a:t>
            </a:r>
            <a:endParaRPr kumimoji="0" lang="en-US" altLang="zh-CN" sz="2400" b="1" i="0" u="none" strike="noStrike" kern="0" cap="none" spc="0" normalizeH="0" baseline="0" noProof="0" smtClean="0">
              <a:ln>
                <a:noFill/>
              </a:ln>
              <a:solidFill>
                <a:srgbClr val="000000"/>
              </a:solidFill>
              <a:effectLst/>
              <a:uLnTx/>
              <a:uFillTx/>
              <a:latin typeface="楷体_GB2312" pitchFamily="1" charset="-122"/>
              <a:ea typeface="楷体_GB2312" pitchFamily="1" charset="-122"/>
              <a:cs typeface="+mn-cs"/>
            </a:endParaRPr>
          </a:p>
        </p:txBody>
      </p:sp>
      <p:sp>
        <p:nvSpPr>
          <p:cNvPr id="62468" name="Rectangle 4"/>
          <p:cNvSpPr/>
          <p:nvPr/>
        </p:nvSpPr>
        <p:spPr>
          <a:xfrm>
            <a:off x="1981200" y="1143000"/>
            <a:ext cx="1605280" cy="521970"/>
          </a:xfrm>
          <a:prstGeom prst="rect">
            <a:avLst/>
          </a:prstGeom>
          <a:gradFill rotWithShape="0">
            <a:gsLst>
              <a:gs pos="0">
                <a:srgbClr val="156B13">
                  <a:alpha val="100000"/>
                </a:srgbClr>
              </a:gs>
              <a:gs pos="25000">
                <a:srgbClr val="9CB86E">
                  <a:alpha val="100000"/>
                </a:srgbClr>
              </a:gs>
              <a:gs pos="50000">
                <a:srgbClr val="DDEBCF">
                  <a:alpha val="100000"/>
                </a:srgbClr>
              </a:gs>
              <a:gs pos="75000">
                <a:srgbClr val="9CB86E">
                  <a:alpha val="100000"/>
                </a:srgbClr>
              </a:gs>
              <a:gs pos="100000">
                <a:srgbClr val="156B13">
                  <a:alpha val="100000"/>
                </a:srgbClr>
              </a:gs>
            </a:gsLst>
            <a:lin ang="18900000" scaled="1"/>
          </a:gradFill>
          <a:ln w="9525">
            <a:noFill/>
          </a:ln>
        </p:spPr>
        <p:txBody>
          <a:bodyPr wrap="none">
            <a:spAutoFit/>
          </a:bodyPr>
          <a:lstStyle/>
          <a:p>
            <a:pPr>
              <a:spcBef>
                <a:spcPct val="50000"/>
              </a:spcBef>
              <a:buSzPct val="80000"/>
            </a:pPr>
            <a:r>
              <a:rPr lang="zh-CN" altLang="en-GB" sz="2800">
                <a:solidFill>
                  <a:srgbClr val="FF0066"/>
                </a:solidFill>
                <a:latin typeface="Arial" panose="020b0604020202020204" pitchFamily="34" charset="0"/>
                <a:ea typeface="华文中宋" pitchFamily="2" charset="-122"/>
              </a:rPr>
              <a:t>直接夸张</a:t>
            </a:r>
            <a:endParaRPr lang="zh-CN" altLang="en-US" sz="2800">
              <a:solidFill>
                <a:srgbClr val="FF0066"/>
              </a:solidFill>
              <a:latin typeface="Arial" panose="020b0604020202020204" pitchFamily="34" charset="0"/>
              <a:ea typeface="华文中宋" pitchFamily="2" charset="-122"/>
            </a:endParaRPr>
          </a:p>
        </p:txBody>
      </p:sp>
      <p:sp>
        <p:nvSpPr>
          <p:cNvPr id="62469" name="Rectangle 5"/>
          <p:cNvSpPr/>
          <p:nvPr/>
        </p:nvSpPr>
        <p:spPr>
          <a:xfrm>
            <a:off x="3657600" y="1143000"/>
            <a:ext cx="5486400" cy="519113"/>
          </a:xfrm>
          <a:prstGeom prst="rect">
            <a:avLst/>
          </a:prstGeom>
          <a:noFill/>
          <a:ln w="9525">
            <a:noFill/>
          </a:ln>
        </p:spPr>
        <p:txBody>
          <a:bodyPr/>
          <a:lstStyle/>
          <a:p>
            <a:pPr>
              <a:spcBef>
                <a:spcPct val="20000"/>
              </a:spcBef>
              <a:buSzPct val="80000"/>
            </a:pPr>
            <a:r>
              <a:rPr lang="zh-CN" altLang="en-GB">
                <a:solidFill>
                  <a:srgbClr val="000066"/>
                </a:solidFill>
                <a:latin typeface="Arial" panose="020b0604020202020204" pitchFamily="34" charset="0"/>
                <a:ea typeface="华文中宋" pitchFamily="2" charset="-122"/>
              </a:rPr>
              <a:t>不借助其他修辞格直接进行的夸张。</a:t>
            </a:r>
            <a:endParaRPr lang="zh-CN" altLang="en-US">
              <a:solidFill>
                <a:srgbClr val="000066"/>
              </a:solidFill>
              <a:latin typeface="Arial" panose="020b0604020202020204" pitchFamily="34" charset="0"/>
              <a:ea typeface="华文中宋" pitchFamily="2" charset="-122"/>
            </a:endParaRPr>
          </a:p>
        </p:txBody>
      </p:sp>
      <p:sp>
        <p:nvSpPr>
          <p:cNvPr id="62470" name="Rectangle 6"/>
          <p:cNvSpPr/>
          <p:nvPr/>
        </p:nvSpPr>
        <p:spPr>
          <a:xfrm>
            <a:off x="1981200" y="1676400"/>
            <a:ext cx="8382000" cy="601980"/>
          </a:xfrm>
          <a:prstGeom prst="rect">
            <a:avLst/>
          </a:prstGeom>
          <a:noFill/>
          <a:ln w="9525">
            <a:noFill/>
          </a:ln>
        </p:spPr>
        <p:txBody>
          <a:bodyPr>
            <a:spAutoFit/>
          </a:bodyPr>
          <a:lstStyle/>
          <a:p>
            <a:pPr>
              <a:lnSpc>
                <a:spcPct val="90000"/>
              </a:lnSpc>
              <a:spcBef>
                <a:spcPct val="5000"/>
              </a:spcBef>
            </a:pPr>
            <a:r>
              <a:rPr lang="zh-CN" altLang="en-GB" b="1">
                <a:solidFill>
                  <a:srgbClr val="000000"/>
                </a:solidFill>
                <a:latin typeface="楷体_GB2312" pitchFamily="1" charset="-122"/>
                <a:ea typeface="楷体_GB2312" pitchFamily="1" charset="-122"/>
              </a:rPr>
              <a:t>谢惠敏的</a:t>
            </a:r>
            <a:r>
              <a:rPr lang="zh-CN" altLang="en-GB" b="1">
                <a:solidFill>
                  <a:srgbClr val="0000CC"/>
                </a:solidFill>
                <a:latin typeface="楷体_GB2312" pitchFamily="1" charset="-122"/>
                <a:ea typeface="楷体_GB2312" pitchFamily="1" charset="-122"/>
              </a:rPr>
              <a:t>两撇眉毛险些飞出脑门</a:t>
            </a:r>
            <a:r>
              <a:rPr lang="zh-CN" altLang="en-GB" b="1">
                <a:solidFill>
                  <a:srgbClr val="000000"/>
                </a:solidFill>
                <a:latin typeface="楷体_GB2312" pitchFamily="1" charset="-122"/>
                <a:ea typeface="楷体_GB2312" pitchFamily="1" charset="-122"/>
              </a:rPr>
              <a:t>，她瞪圆了双眼望着张老师。                         </a:t>
            </a:r>
            <a:endParaRPr lang="zh-CN" altLang="en-GB" b="1">
              <a:solidFill>
                <a:srgbClr val="000000"/>
              </a:solidFill>
              <a:latin typeface="楷体_GB2312" pitchFamily="1" charset="-122"/>
              <a:ea typeface="楷体_GB2312" pitchFamily="1" charset="-122"/>
            </a:endParaRPr>
          </a:p>
          <a:p>
            <a:pPr>
              <a:lnSpc>
                <a:spcPct val="90000"/>
              </a:lnSpc>
              <a:spcBef>
                <a:spcPct val="5000"/>
              </a:spcBef>
            </a:pPr>
            <a:r>
              <a:rPr lang="zh-CN" altLang="en-GB" b="1">
                <a:solidFill>
                  <a:srgbClr val="000000"/>
                </a:solidFill>
                <a:latin typeface="楷体_GB2312" pitchFamily="1" charset="-122"/>
                <a:ea typeface="楷体_GB2312" pitchFamily="1" charset="-122"/>
              </a:rPr>
              <a:t>                                     刘心武《班主任》</a:t>
            </a:r>
            <a:endParaRPr lang="en-US" altLang="zh-CN" b="1">
              <a:solidFill>
                <a:srgbClr val="000000"/>
              </a:solidFill>
              <a:latin typeface="楷体_GB2312" pitchFamily="1" charset="-122"/>
              <a:ea typeface="楷体_GB2312" pitchFamily="1" charset="-122"/>
            </a:endParaRPr>
          </a:p>
        </p:txBody>
      </p:sp>
      <p:sp>
        <p:nvSpPr>
          <p:cNvPr id="62471" name="Rectangle 7"/>
          <p:cNvSpPr/>
          <p:nvPr/>
        </p:nvSpPr>
        <p:spPr>
          <a:xfrm>
            <a:off x="2025650" y="3429000"/>
            <a:ext cx="1605280" cy="521970"/>
          </a:xfrm>
          <a:prstGeom prst="rect">
            <a:avLst/>
          </a:prstGeom>
          <a:gradFill rotWithShape="0">
            <a:gsLst>
              <a:gs pos="0">
                <a:srgbClr val="156B13">
                  <a:alpha val="100000"/>
                </a:srgbClr>
              </a:gs>
              <a:gs pos="25000">
                <a:srgbClr val="9CB86E">
                  <a:alpha val="100000"/>
                </a:srgbClr>
              </a:gs>
              <a:gs pos="50000">
                <a:srgbClr val="DDEBCF">
                  <a:alpha val="100000"/>
                </a:srgbClr>
              </a:gs>
              <a:gs pos="75000">
                <a:srgbClr val="9CB86E">
                  <a:alpha val="100000"/>
                </a:srgbClr>
              </a:gs>
              <a:gs pos="100000">
                <a:srgbClr val="156B13">
                  <a:alpha val="100000"/>
                </a:srgbClr>
              </a:gs>
            </a:gsLst>
            <a:lin ang="18900000" scaled="1"/>
          </a:gradFill>
          <a:ln w="9525">
            <a:noFill/>
          </a:ln>
        </p:spPr>
        <p:txBody>
          <a:bodyPr wrap="none">
            <a:spAutoFit/>
          </a:bodyPr>
          <a:lstStyle/>
          <a:p>
            <a:pPr>
              <a:spcBef>
                <a:spcPct val="50000"/>
              </a:spcBef>
              <a:buSzPct val="80000"/>
            </a:pPr>
            <a:r>
              <a:rPr lang="zh-CN" altLang="en-GB" sz="2800">
                <a:solidFill>
                  <a:srgbClr val="FF0066"/>
                </a:solidFill>
                <a:latin typeface="Arial" panose="020b0604020202020204" pitchFamily="34" charset="0"/>
                <a:ea typeface="华文中宋" pitchFamily="2" charset="-122"/>
              </a:rPr>
              <a:t>间接夸张</a:t>
            </a:r>
            <a:endParaRPr lang="zh-CN" altLang="en-US" sz="2800">
              <a:solidFill>
                <a:srgbClr val="FF0066"/>
              </a:solidFill>
              <a:latin typeface="Arial" panose="020b0604020202020204" pitchFamily="34" charset="0"/>
              <a:ea typeface="华文中宋" pitchFamily="2" charset="-122"/>
            </a:endParaRPr>
          </a:p>
        </p:txBody>
      </p:sp>
      <p:sp>
        <p:nvSpPr>
          <p:cNvPr id="62472" name="Rectangle 8"/>
          <p:cNvSpPr/>
          <p:nvPr/>
        </p:nvSpPr>
        <p:spPr>
          <a:xfrm>
            <a:off x="3733800" y="3429000"/>
            <a:ext cx="5486400" cy="519113"/>
          </a:xfrm>
          <a:prstGeom prst="rect">
            <a:avLst/>
          </a:prstGeom>
          <a:noFill/>
          <a:ln w="9525">
            <a:noFill/>
          </a:ln>
        </p:spPr>
        <p:txBody>
          <a:bodyPr/>
          <a:lstStyle/>
          <a:p>
            <a:pPr>
              <a:spcBef>
                <a:spcPct val="20000"/>
              </a:spcBef>
              <a:buSzPct val="80000"/>
            </a:pPr>
            <a:r>
              <a:rPr lang="zh-CN" altLang="en-GB">
                <a:solidFill>
                  <a:srgbClr val="000066"/>
                </a:solidFill>
                <a:latin typeface="Arial" panose="020b0604020202020204" pitchFamily="34" charset="0"/>
                <a:ea typeface="华文中宋" pitchFamily="2" charset="-122"/>
              </a:rPr>
              <a:t>通过其他修辞格进行夸张。</a:t>
            </a:r>
            <a:endParaRPr lang="zh-CN" altLang="en-US">
              <a:solidFill>
                <a:srgbClr val="000066"/>
              </a:solidFill>
              <a:latin typeface="Arial" panose="020b0604020202020204" pitchFamily="34" charset="0"/>
              <a:ea typeface="华文中宋" pitchFamily="2" charset="-122"/>
            </a:endParaRPr>
          </a:p>
        </p:txBody>
      </p:sp>
      <p:sp>
        <p:nvSpPr>
          <p:cNvPr id="62473" name="Rectangle 9"/>
          <p:cNvSpPr/>
          <p:nvPr/>
        </p:nvSpPr>
        <p:spPr>
          <a:xfrm>
            <a:off x="1905000" y="4038600"/>
            <a:ext cx="8382000" cy="588645"/>
          </a:xfrm>
          <a:prstGeom prst="rect">
            <a:avLst/>
          </a:prstGeom>
          <a:noFill/>
          <a:ln w="9525">
            <a:noFill/>
          </a:ln>
        </p:spPr>
        <p:txBody>
          <a:bodyPr>
            <a:spAutoFit/>
          </a:bodyPr>
          <a:lstStyle/>
          <a:p>
            <a:pPr>
              <a:lnSpc>
                <a:spcPct val="90000"/>
              </a:lnSpc>
              <a:spcBef>
                <a:spcPct val="5000"/>
              </a:spcBef>
            </a:pPr>
            <a:r>
              <a:rPr lang="zh-CN" altLang="en-GB" b="1">
                <a:solidFill>
                  <a:srgbClr val="000000"/>
                </a:solidFill>
                <a:latin typeface="楷体_GB2312" pitchFamily="1" charset="-122"/>
                <a:ea typeface="楷体_GB2312" pitchFamily="1" charset="-122"/>
              </a:rPr>
              <a:t>侍者上了鸡，碟子里一块</a:t>
            </a:r>
            <a:r>
              <a:rPr lang="zh-CN" altLang="en-GB" b="1">
                <a:solidFill>
                  <a:srgbClr val="0000FF"/>
                </a:solidFill>
                <a:latin typeface="楷体_GB2312" pitchFamily="1" charset="-122"/>
                <a:ea typeface="楷体_GB2312" pitchFamily="1" charset="-122"/>
              </a:rPr>
              <a:t>象礼拜堂定风针上铁公鸡施舍下来的肉</a:t>
            </a:r>
            <a:r>
              <a:rPr lang="zh-CN" altLang="en-GB" b="1">
                <a:solidFill>
                  <a:srgbClr val="000000"/>
                </a:solidFill>
                <a:latin typeface="楷体_GB2312" pitchFamily="1" charset="-122"/>
                <a:ea typeface="楷体_GB2312" pitchFamily="1" charset="-122"/>
              </a:rPr>
              <a:t>，鲍小姐用刀割不动。           钱钟书《围城》</a:t>
            </a:r>
            <a:endParaRPr lang="en-US" altLang="zh-CN" b="1">
              <a:solidFill>
                <a:srgbClr val="000000"/>
              </a:solidFill>
              <a:latin typeface="楷体_GB2312" pitchFamily="1" charset="-122"/>
              <a:ea typeface="楷体_GB2312" pitchFamily="1" charset="-122"/>
            </a:endParaRPr>
          </a:p>
        </p:txBody>
      </p:sp>
      <p:sp>
        <p:nvSpPr>
          <p:cNvPr id="62474" name="Rectangle 10"/>
          <p:cNvSpPr/>
          <p:nvPr/>
        </p:nvSpPr>
        <p:spPr>
          <a:xfrm>
            <a:off x="1905000" y="4953000"/>
            <a:ext cx="8382000" cy="850900"/>
          </a:xfrm>
          <a:prstGeom prst="rect">
            <a:avLst/>
          </a:prstGeom>
          <a:noFill/>
          <a:ln w="9525">
            <a:noFill/>
          </a:ln>
        </p:spPr>
        <p:txBody>
          <a:bodyPr>
            <a:spAutoFit/>
          </a:bodyPr>
          <a:lstStyle/>
          <a:p>
            <a:pPr>
              <a:lnSpc>
                <a:spcPct val="90000"/>
              </a:lnSpc>
              <a:spcBef>
                <a:spcPct val="5000"/>
              </a:spcBef>
            </a:pPr>
            <a:r>
              <a:rPr lang="zh-CN" altLang="en-GB" b="1">
                <a:solidFill>
                  <a:srgbClr val="000000"/>
                </a:solidFill>
                <a:latin typeface="楷体_GB2312" pitchFamily="1" charset="-122"/>
                <a:ea typeface="楷体_GB2312" pitchFamily="1" charset="-122"/>
              </a:rPr>
              <a:t>小飞蛾抬头看看他的脸，看见她的</a:t>
            </a:r>
            <a:r>
              <a:rPr lang="zh-CN" altLang="en-GB" b="1">
                <a:solidFill>
                  <a:srgbClr val="0000FF"/>
                </a:solidFill>
                <a:latin typeface="楷体_GB2312" pitchFamily="1" charset="-122"/>
                <a:ea typeface="楷体_GB2312" pitchFamily="1" charset="-122"/>
              </a:rPr>
              <a:t>眼睛要吃人</a:t>
            </a:r>
            <a:r>
              <a:rPr lang="zh-CN" altLang="en-GB" b="1">
                <a:solidFill>
                  <a:srgbClr val="000000"/>
                </a:solidFill>
                <a:latin typeface="楷体_GB2312" pitchFamily="1" charset="-122"/>
                <a:ea typeface="楷体_GB2312" pitchFamily="1" charset="-122"/>
              </a:rPr>
              <a:t>，吓得她马上没有答上话来，张木匠的锯梁子早就打在她的腿上了。</a:t>
            </a:r>
            <a:endParaRPr lang="zh-CN" altLang="en-GB" b="1">
              <a:solidFill>
                <a:srgbClr val="000000"/>
              </a:solidFill>
              <a:latin typeface="楷体_GB2312" pitchFamily="1" charset="-122"/>
              <a:ea typeface="楷体_GB2312" pitchFamily="1" charset="-122"/>
            </a:endParaRPr>
          </a:p>
          <a:p>
            <a:pPr>
              <a:lnSpc>
                <a:spcPct val="90000"/>
              </a:lnSpc>
              <a:spcBef>
                <a:spcPct val="5000"/>
              </a:spcBef>
            </a:pPr>
            <a:r>
              <a:rPr lang="zh-CN" altLang="en-GB" b="1">
                <a:solidFill>
                  <a:srgbClr val="000000"/>
                </a:solidFill>
                <a:latin typeface="楷体_GB2312" pitchFamily="1" charset="-122"/>
                <a:ea typeface="楷体_GB2312" pitchFamily="1" charset="-122"/>
              </a:rPr>
              <a:t>                                   赵树理《登记》</a:t>
            </a:r>
            <a:endParaRPr lang="en-US" altLang="zh-CN" b="1">
              <a:solidFill>
                <a:srgbClr val="000000"/>
              </a:solidFill>
              <a:latin typeface="楷体_GB2312" pitchFamily="1" charset="-122"/>
              <a:ea typeface="楷体_GB2312" pitchFamily="1" charset="-122"/>
            </a:endParaRPr>
          </a:p>
        </p:txBody>
      </p:sp>
      <p:sp>
        <p:nvSpPr>
          <p:cNvPr id="62475" name="Rectangle 11"/>
          <p:cNvSpPr/>
          <p:nvPr/>
        </p:nvSpPr>
        <p:spPr>
          <a:xfrm>
            <a:off x="2133600" y="6019800"/>
            <a:ext cx="7924800" cy="398780"/>
          </a:xfrm>
          <a:prstGeom prst="rect">
            <a:avLst/>
          </a:prstGeom>
          <a:noFill/>
          <a:ln w="9525">
            <a:noFill/>
          </a:ln>
        </p:spPr>
        <p:txBody>
          <a:bodyPr>
            <a:spAutoFit/>
          </a:bodyPr>
          <a:lstStyle/>
          <a:p>
            <a:r>
              <a:rPr lang="zh-CN" altLang="en-US" sz="2000" b="1">
                <a:solidFill>
                  <a:srgbClr val="800000"/>
                </a:solidFill>
                <a:latin typeface="黑体" panose="02010609060101010101" pitchFamily="49" charset="-122"/>
                <a:ea typeface="黑体" panose="02010609060101010101" pitchFamily="49" charset="-122"/>
              </a:rPr>
              <a:t>运用比拟来夸张，用</a:t>
            </a:r>
            <a:r>
              <a:rPr lang="zh-CN" altLang="en-US" sz="2000" b="1">
                <a:solidFill>
                  <a:srgbClr val="800000"/>
                </a:solidFill>
                <a:latin typeface="Times New Roman" panose="02020603050405020304" pitchFamily="18" charset="0"/>
                <a:ea typeface="黑体" panose="02010609060101010101" pitchFamily="49" charset="-122"/>
              </a:rPr>
              <a:t>“</a:t>
            </a:r>
            <a:r>
              <a:rPr lang="zh-CN" altLang="en-US" sz="2000" b="1">
                <a:solidFill>
                  <a:srgbClr val="800000"/>
                </a:solidFill>
                <a:latin typeface="黑体" panose="02010609060101010101" pitchFamily="49" charset="-122"/>
                <a:ea typeface="黑体" panose="02010609060101010101" pitchFamily="49" charset="-122"/>
              </a:rPr>
              <a:t>他的眼睛要吃人</a:t>
            </a:r>
            <a:r>
              <a:rPr lang="zh-CN" altLang="en-US" sz="2000" b="1">
                <a:solidFill>
                  <a:srgbClr val="800000"/>
                </a:solidFill>
                <a:latin typeface="Times New Roman" panose="02020603050405020304" pitchFamily="18" charset="0"/>
                <a:ea typeface="黑体" panose="02010609060101010101" pitchFamily="49" charset="-122"/>
              </a:rPr>
              <a:t>“</a:t>
            </a:r>
            <a:r>
              <a:rPr lang="zh-CN" altLang="en-US" sz="2000" b="1">
                <a:solidFill>
                  <a:srgbClr val="800000"/>
                </a:solidFill>
                <a:latin typeface="黑体" panose="02010609060101010101" pitchFamily="49" charset="-122"/>
                <a:ea typeface="黑体" panose="02010609060101010101" pitchFamily="49" charset="-122"/>
              </a:rPr>
              <a:t>来形容张木匠目光的凶恶。</a:t>
            </a:r>
            <a:endParaRPr lang="zh-CN" altLang="en-US" sz="2000" b="1">
              <a:solidFill>
                <a:srgbClr val="800000"/>
              </a:solidFill>
              <a:latin typeface="黑体" panose="02010609060101010101" pitchFamily="49" charset="-122"/>
              <a:ea typeface="黑体" panose="02010609060101010101" pitchFamily="49" charset="-122"/>
            </a:endParaRPr>
          </a:p>
        </p:txBody>
      </p:sp>
      <p:sp>
        <p:nvSpPr>
          <p:cNvPr id="62476" name="Rectangle 12"/>
          <p:cNvSpPr/>
          <p:nvPr/>
        </p:nvSpPr>
        <p:spPr>
          <a:xfrm>
            <a:off x="2971800" y="4648200"/>
            <a:ext cx="4522470" cy="398780"/>
          </a:xfrm>
          <a:prstGeom prst="rect">
            <a:avLst/>
          </a:prstGeom>
          <a:noFill/>
          <a:ln w="9525">
            <a:noFill/>
          </a:ln>
        </p:spPr>
        <p:txBody>
          <a:bodyPr wrap="none">
            <a:spAutoFit/>
          </a:bodyPr>
          <a:lstStyle/>
          <a:p>
            <a:r>
              <a:rPr lang="zh-CN" altLang="en-US" sz="2000" b="1">
                <a:solidFill>
                  <a:srgbClr val="800000"/>
                </a:solidFill>
                <a:latin typeface="黑体" panose="02010609060101010101" pitchFamily="49" charset="-122"/>
                <a:ea typeface="黑体" panose="02010609060101010101" pitchFamily="49" charset="-122"/>
              </a:rPr>
              <a:t>通过比喻进行的夸张，描写鸡肉的硬。</a:t>
            </a:r>
            <a:endParaRPr lang="zh-CN" altLang="en-US" sz="2000" b="1">
              <a:solidFill>
                <a:srgbClr val="800000"/>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2468"/>
                                        </p:tgtEl>
                                        <p:attrNameLst>
                                          <p:attrName>style.visibility</p:attrName>
                                        </p:attrNameLst>
                                      </p:cBhvr>
                                      <p:to>
                                        <p:strVal val="visible"/>
                                      </p:to>
                                    </p:set>
                                    <p:animEffect transition="in" filter="randombar(horizontal)">
                                      <p:cBhvr>
                                        <p:cTn id="7" dur="500"/>
                                        <p:tgtEl>
                                          <p:spTgt spid="6246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2469"/>
                                        </p:tgtEl>
                                        <p:attrNameLst>
                                          <p:attrName>style.visibility</p:attrName>
                                        </p:attrNameLst>
                                      </p:cBhvr>
                                      <p:to>
                                        <p:strVal val="visible"/>
                                      </p:to>
                                    </p:set>
                                    <p:animEffect transition="in" filter="randombar(horizontal)">
                                      <p:cBhvr>
                                        <p:cTn id="12" dur="500"/>
                                        <p:tgtEl>
                                          <p:spTgt spid="6246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2470"/>
                                        </p:tgtEl>
                                        <p:attrNameLst>
                                          <p:attrName>style.visibility</p:attrName>
                                        </p:attrNameLst>
                                      </p:cBhvr>
                                      <p:to>
                                        <p:strVal val="visible"/>
                                      </p:to>
                                    </p:set>
                                    <p:animEffect transition="in" filter="randombar(horizontal)">
                                      <p:cBhvr>
                                        <p:cTn id="17" dur="500"/>
                                        <p:tgtEl>
                                          <p:spTgt spid="6247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2467">
                                            <p:txEl>
                                              <p:pRg st="0" end="0"/>
                                            </p:txEl>
                                          </p:spTgt>
                                        </p:tgtEl>
                                        <p:attrNameLst>
                                          <p:attrName>style.visibility</p:attrName>
                                        </p:attrNameLst>
                                      </p:cBhvr>
                                      <p:to>
                                        <p:strVal val="visible"/>
                                      </p:to>
                                    </p:set>
                                    <p:animEffect transition="in" filter="randombar(horizontal)">
                                      <p:cBhvr>
                                        <p:cTn id="22" dur="500"/>
                                        <p:tgtEl>
                                          <p:spTgt spid="62467">
                                            <p:txEl>
                                              <p:pRg st="0" end="0"/>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62471"/>
                                        </p:tgtEl>
                                        <p:attrNameLst>
                                          <p:attrName>style.visibility</p:attrName>
                                        </p:attrNameLst>
                                      </p:cBhvr>
                                      <p:to>
                                        <p:strVal val="visible"/>
                                      </p:to>
                                    </p:set>
                                    <p:animEffect transition="in" filter="randombar(horizontal)">
                                      <p:cBhvr>
                                        <p:cTn id="27" dur="500"/>
                                        <p:tgtEl>
                                          <p:spTgt spid="62471"/>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62472"/>
                                        </p:tgtEl>
                                        <p:attrNameLst>
                                          <p:attrName>style.visibility</p:attrName>
                                        </p:attrNameLst>
                                      </p:cBhvr>
                                      <p:to>
                                        <p:strVal val="visible"/>
                                      </p:to>
                                    </p:set>
                                    <p:animEffect transition="in" filter="randombar(horizontal)">
                                      <p:cBhvr>
                                        <p:cTn id="32" dur="500"/>
                                        <p:tgtEl>
                                          <p:spTgt spid="62472"/>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62473"/>
                                        </p:tgtEl>
                                        <p:attrNameLst>
                                          <p:attrName>style.visibility</p:attrName>
                                        </p:attrNameLst>
                                      </p:cBhvr>
                                      <p:to>
                                        <p:strVal val="visible"/>
                                      </p:to>
                                    </p:set>
                                    <p:animEffect transition="in" filter="randombar(horizontal)">
                                      <p:cBhvr>
                                        <p:cTn id="37" dur="500"/>
                                        <p:tgtEl>
                                          <p:spTgt spid="62473"/>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62476"/>
                                        </p:tgtEl>
                                        <p:attrNameLst>
                                          <p:attrName>style.visibility</p:attrName>
                                        </p:attrNameLst>
                                      </p:cBhvr>
                                      <p:to>
                                        <p:strVal val="visible"/>
                                      </p:to>
                                    </p:set>
                                    <p:animEffect transition="in" filter="randombar(horizontal)">
                                      <p:cBhvr>
                                        <p:cTn id="40" dur="500"/>
                                        <p:tgtEl>
                                          <p:spTgt spid="62476"/>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14" presetClass="entr" presetSubtype="10" fill="hold" grpId="0" nodeType="clickEffect">
                                  <p:stCondLst>
                                    <p:cond delay="0"/>
                                  </p:stCondLst>
                                  <p:childTnLst>
                                    <p:set>
                                      <p:cBhvr>
                                        <p:cTn id="44" dur="1" fill="hold">
                                          <p:stCondLst>
                                            <p:cond delay="0"/>
                                          </p:stCondLst>
                                        </p:cTn>
                                        <p:tgtEl>
                                          <p:spTgt spid="62474"/>
                                        </p:tgtEl>
                                        <p:attrNameLst>
                                          <p:attrName>style.visibility</p:attrName>
                                        </p:attrNameLst>
                                      </p:cBhvr>
                                      <p:to>
                                        <p:strVal val="visible"/>
                                      </p:to>
                                    </p:set>
                                    <p:animEffect transition="in" filter="randombar(horizontal)">
                                      <p:cBhvr>
                                        <p:cTn id="45" dur="500"/>
                                        <p:tgtEl>
                                          <p:spTgt spid="62474"/>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62475"/>
                                        </p:tgtEl>
                                        <p:attrNameLst>
                                          <p:attrName>style.visibility</p:attrName>
                                        </p:attrNameLst>
                                      </p:cBhvr>
                                      <p:to>
                                        <p:strVal val="visible"/>
                                      </p:to>
                                    </p:set>
                                    <p:animEffect transition="in" filter="randombar(horizontal)">
                                      <p:cBhvr>
                                        <p:cTn id="48" dur="500"/>
                                        <p:tgtEl>
                                          <p:spTgt spid="624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7" grpId="0" build="p"/>
      <p:bldP spid="62468" grpId="0"/>
      <p:bldP spid="62469" grpId="0"/>
      <p:bldP spid="62470" grpId="0"/>
      <p:bldP spid="62471" grpId="0"/>
      <p:bldP spid="62472" grpId="0"/>
      <p:bldP spid="62473" grpId="0"/>
      <p:bldP spid="62474" grpId="0"/>
      <p:bldP spid="62475" grpId="0"/>
      <p:bldP spid="62476"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410" name="Rectangle 2"/>
          <p:cNvSpPr>
            <a:spLocks noGrp="1" noChangeArrowheads="1"/>
          </p:cNvSpPr>
          <p:nvPr>
            <p:ph type="title"/>
          </p:nvPr>
        </p:nvSpPr>
        <p:spPr>
          <a:xfrm>
            <a:off x="1905000" y="176213"/>
            <a:ext cx="3352800" cy="609600"/>
          </a:xfrm>
        </p:spPr>
        <p:txBody>
          <a:bodyPr vert="horz" wrap="square" lIns="91440" tIns="45720" rIns="91440" bIns="45720" numCol="1" anchor="ctr" anchorCtr="0" compatLnSpc="1">
            <a:normAutofit fontScale="90000"/>
          </a:bodyPr>
          <a:lstStyle/>
          <a:p>
            <a:pPr marL="0" marR="0" lvl="0" indent="0" algn="l" defTabSz="914400" rtl="0" eaLnBrk="1" fontAlgn="base" latinLnBrk="1" hangingPunct="1">
              <a:lnSpc>
                <a:spcPct val="100000"/>
              </a:lnSpc>
              <a:spcBef>
                <a:spcPct val="0"/>
              </a:spcBef>
              <a:spcAft>
                <a:spcPct val="0"/>
              </a:spcAft>
              <a:buClrTx/>
              <a:buSzTx/>
              <a:buFontTx/>
              <a:buNone/>
              <a:defRPr/>
            </a:pPr>
            <a:r>
              <a:rPr kumimoji="1" lang="en-US" altLang="zh-CN" sz="4000" b="0" i="0" u="none" strike="noStrike" kern="1200" cap="none" spc="0" normalizeH="0" baseline="0" noProof="0" smtClean="0">
                <a:ln>
                  <a:noFill/>
                </a:ln>
                <a:solidFill>
                  <a:srgbClr val="800000"/>
                </a:solidFill>
                <a:effectLst/>
                <a:uLnTx/>
                <a:uFillTx/>
                <a:latin typeface="Arial" panose="020b0604020202020204" pitchFamily="34" charset="0"/>
                <a:ea typeface="隶书" pitchFamily="49" charset="-122"/>
                <a:cs typeface="+mn-cs"/>
              </a:rPr>
              <a:t>2.</a:t>
            </a:r>
            <a:r>
              <a:rPr kumimoji="1" lang="zh-CN" altLang="en-US" sz="4000" b="0" i="0" u="none" strike="noStrike" kern="1200" cap="none" spc="0" normalizeH="0" baseline="0" noProof="0" smtClean="0">
                <a:ln>
                  <a:noFill/>
                </a:ln>
                <a:solidFill>
                  <a:srgbClr val="800000"/>
                </a:solidFill>
                <a:effectLst/>
                <a:uLnTx/>
                <a:uFillTx/>
                <a:latin typeface="Arial" panose="020b0604020202020204" pitchFamily="34" charset="0"/>
                <a:ea typeface="隶书" pitchFamily="49" charset="-122"/>
                <a:cs typeface="+mn-cs"/>
              </a:rPr>
              <a:t>暗喻（隐喻）</a:t>
            </a:r>
            <a:endParaRPr kumimoji="1" lang="zh-CN" altLang="en-US" sz="4000" b="0" i="0" u="none" strike="noStrike" kern="1200" cap="none" spc="0" normalizeH="0" baseline="0" noProof="0" smtClean="0">
              <a:ln>
                <a:noFill/>
              </a:ln>
              <a:solidFill>
                <a:srgbClr val="800000"/>
              </a:solidFill>
              <a:effectLst/>
              <a:uLnTx/>
              <a:uFillTx/>
              <a:latin typeface="Arial" panose="020b0604020202020204" pitchFamily="34" charset="0"/>
              <a:ea typeface="隶书" pitchFamily="49" charset="-122"/>
              <a:cs typeface="+mn-cs"/>
            </a:endParaRPr>
          </a:p>
        </p:txBody>
      </p:sp>
      <p:sp>
        <p:nvSpPr>
          <p:cNvPr id="23561" name="Rectangle 9"/>
          <p:cNvSpPr>
            <a:spLocks noGrp="1"/>
          </p:cNvSpPr>
          <p:nvPr>
            <p:ph idx="1"/>
          </p:nvPr>
        </p:nvSpPr>
        <p:spPr>
          <a:xfrm>
            <a:off x="191135" y="2616835"/>
            <a:ext cx="11811000" cy="3353435"/>
          </a:xfrm>
        </p:spPr>
        <p:txBody>
          <a:bodyPr vert="horz" wrap="square" lIns="91440" tIns="45720" rIns="91440" bIns="45720" anchor="t" anchorCtr="0">
            <a:spAutoFit/>
          </a:bodyPr>
          <a:lstStyle/>
          <a:p>
            <a:pPr marL="287655" indent="-287655" algn="just">
              <a:lnSpc>
                <a:spcPts val="4240"/>
              </a:lnSpc>
              <a:spcBef>
                <a:spcPct val="0"/>
              </a:spcBef>
              <a:spcAft>
                <a:spcPct val="0"/>
              </a:spcAft>
              <a:buClr>
                <a:srgbClr val="660066"/>
              </a:buClr>
              <a:buFont typeface="Wingdings" panose="05000000000000000000" pitchFamily="2" charset="2"/>
              <a:buChar char="Ø"/>
            </a:pP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作为精神食粮</a:t>
            </a:r>
            <a:r>
              <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散文</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是</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谷类</a:t>
            </a:r>
            <a:r>
              <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作为战斗武器</a:t>
            </a:r>
            <a:r>
              <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散文</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是</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步枪</a:t>
            </a:r>
            <a:r>
              <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我们生活里常用散文。在文艺园地里</a:t>
            </a:r>
            <a:r>
              <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散文也应当</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是</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万紫千红中繁茂的花枝</a:t>
            </a:r>
            <a:r>
              <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rPr>
              <a:t>. </a:t>
            </a:r>
            <a:endPar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endParaRPr>
          </a:p>
          <a:p>
            <a:pPr marL="287655" indent="-287655" algn="r">
              <a:lnSpc>
                <a:spcPts val="4240"/>
              </a:lnSpc>
              <a:spcBef>
                <a:spcPct val="0"/>
              </a:spcBef>
              <a:spcAft>
                <a:spcPct val="0"/>
              </a:spcAft>
              <a:buClr>
                <a:srgbClr val="660066"/>
              </a:buClr>
              <a:buFont typeface="Wingdings" panose="05000000000000000000" pitchFamily="2" charset="2"/>
              <a:buChar char="Ø"/>
            </a:pP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吴伯箫</a:t>
            </a:r>
            <a:r>
              <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多写的散文</a:t>
            </a:r>
            <a:r>
              <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rPr>
              <a:t>》</a:t>
            </a:r>
            <a:endPar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endParaRPr>
          </a:p>
          <a:p>
            <a:pPr marL="287655" indent="-287655" algn="r">
              <a:lnSpc>
                <a:spcPts val="4240"/>
              </a:lnSpc>
              <a:spcBef>
                <a:spcPct val="0"/>
              </a:spcBef>
              <a:spcAft>
                <a:spcPct val="0"/>
              </a:spcAft>
              <a:buClr>
                <a:srgbClr val="660066"/>
              </a:buClr>
              <a:buFont typeface="Wingdings" panose="05000000000000000000" pitchFamily="2" charset="2"/>
              <a:buChar char="Ø"/>
            </a:pP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大王庄这个阵地</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成为</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一颗锐利的钉子</a:t>
            </a:r>
            <a:r>
              <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牢牢地钉进了黄维团的脑门心。谢雪畴</a:t>
            </a:r>
            <a:r>
              <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老虎团”的结局</a:t>
            </a:r>
            <a:r>
              <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rPr>
              <a:t>》</a:t>
            </a:r>
            <a:endPar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endParaRPr>
          </a:p>
          <a:p>
            <a:pPr marL="287655" indent="-287655" algn="just">
              <a:lnSpc>
                <a:spcPts val="4240"/>
              </a:lnSpc>
              <a:spcBef>
                <a:spcPct val="0"/>
              </a:spcBef>
              <a:spcAft>
                <a:spcPct val="0"/>
              </a:spcAft>
              <a:buClr>
                <a:srgbClr val="660066"/>
              </a:buClr>
              <a:buFont typeface="Wingdings" panose="05000000000000000000" pitchFamily="2" charset="2"/>
              <a:buChar char="Ø"/>
            </a:pP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十个被鲜血泡起的手指头肿得</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变成</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了大熊掌。</a:t>
            </a:r>
            <a:r>
              <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杨沫</a:t>
            </a:r>
            <a:r>
              <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rgbClr val="080808"/>
                </a:solidFill>
                <a:latin typeface="楷体" panose="02010609060101010101" pitchFamily="49" charset="-122"/>
                <a:ea typeface="楷体" panose="02010609060101010101" pitchFamily="49" charset="-122"/>
                <a:cs typeface="楷体" panose="02010609060101010101" pitchFamily="49" charset="-122"/>
              </a:rPr>
              <a:t>青春之歌</a:t>
            </a:r>
            <a:r>
              <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rPr>
              <a:t>》)</a:t>
            </a:r>
            <a:endParaRPr lang="en-US" altLang="zh-CN" sz="2800" b="1">
              <a:solidFill>
                <a:srgbClr val="080808"/>
              </a:solidFill>
              <a:latin typeface="楷体" panose="02010609060101010101" pitchFamily="49" charset="-122"/>
              <a:ea typeface="楷体" panose="02010609060101010101" pitchFamily="49" charset="-122"/>
              <a:cs typeface="楷体" panose="02010609060101010101" pitchFamily="49" charset="-122"/>
            </a:endParaRPr>
          </a:p>
        </p:txBody>
      </p:sp>
      <p:sp>
        <p:nvSpPr>
          <p:cNvPr id="23556" name="Rectangle 4"/>
          <p:cNvSpPr/>
          <p:nvPr/>
        </p:nvSpPr>
        <p:spPr>
          <a:xfrm>
            <a:off x="3509963" y="766763"/>
            <a:ext cx="2731770" cy="521970"/>
          </a:xfrm>
          <a:prstGeom prst="rect">
            <a:avLst/>
          </a:prstGeom>
          <a:noFill/>
          <a:ln w="9525">
            <a:noFill/>
          </a:ln>
        </p:spPr>
        <p:txBody>
          <a:bodyPr wrap="none">
            <a:spAutoFit/>
          </a:bodyPr>
          <a:lstStyle/>
          <a:p>
            <a:r>
              <a:rPr lang="zh-CN" altLang="en-US" sz="2800">
                <a:solidFill>
                  <a:srgbClr val="000066"/>
                </a:solidFill>
                <a:latin typeface="Arial" panose="020b0604020202020204" pitchFamily="34" charset="0"/>
                <a:ea typeface="华文中宋" pitchFamily="2" charset="-122"/>
              </a:rPr>
              <a:t>本体</a:t>
            </a:r>
            <a:r>
              <a:rPr lang="en-US" altLang="zh-CN" sz="2800">
                <a:solidFill>
                  <a:srgbClr val="000066"/>
                </a:solidFill>
                <a:latin typeface="Arial" panose="020b0604020202020204" pitchFamily="34" charset="0"/>
                <a:ea typeface="华文中宋" pitchFamily="2" charset="-122"/>
              </a:rPr>
              <a:t>+</a:t>
            </a:r>
            <a:r>
              <a:rPr lang="zh-CN" altLang="en-US" sz="2800">
                <a:solidFill>
                  <a:srgbClr val="000066"/>
                </a:solidFill>
                <a:latin typeface="Arial" panose="020b0604020202020204" pitchFamily="34" charset="0"/>
                <a:ea typeface="华文中宋" pitchFamily="2" charset="-122"/>
              </a:rPr>
              <a:t>喻词</a:t>
            </a:r>
            <a:r>
              <a:rPr lang="en-US" altLang="zh-CN" sz="2800">
                <a:solidFill>
                  <a:srgbClr val="000066"/>
                </a:solidFill>
                <a:latin typeface="Arial" panose="020b0604020202020204" pitchFamily="34" charset="0"/>
                <a:ea typeface="华文中宋" pitchFamily="2" charset="-122"/>
              </a:rPr>
              <a:t>+</a:t>
            </a:r>
            <a:r>
              <a:rPr lang="zh-CN" altLang="en-US" sz="2800">
                <a:solidFill>
                  <a:srgbClr val="000066"/>
                </a:solidFill>
                <a:latin typeface="Arial" panose="020b0604020202020204" pitchFamily="34" charset="0"/>
                <a:ea typeface="华文中宋" pitchFamily="2" charset="-122"/>
              </a:rPr>
              <a:t>喻体</a:t>
            </a:r>
            <a:endParaRPr lang="zh-CN" altLang="en-US" sz="2800">
              <a:solidFill>
                <a:srgbClr val="000066"/>
              </a:solidFill>
              <a:latin typeface="Arial" panose="020b0604020202020204" pitchFamily="34" charset="0"/>
              <a:ea typeface="华文中宋" pitchFamily="2" charset="-122"/>
            </a:endParaRPr>
          </a:p>
        </p:txBody>
      </p:sp>
      <p:grpSp>
        <p:nvGrpSpPr>
          <p:cNvPr id="2" name="Group 5"/>
          <p:cNvGrpSpPr/>
          <p:nvPr/>
        </p:nvGrpSpPr>
        <p:grpSpPr>
          <a:xfrm>
            <a:off x="4876800" y="176530"/>
            <a:ext cx="5853113" cy="1273175"/>
            <a:chOff x="1929" y="1117"/>
            <a:chExt cx="3687" cy="802"/>
          </a:xfrm>
        </p:grpSpPr>
        <p:sp>
          <p:nvSpPr>
            <p:cNvPr id="17415" name="Rectangle 6"/>
            <p:cNvSpPr/>
            <p:nvPr/>
          </p:nvSpPr>
          <p:spPr>
            <a:xfrm>
              <a:off x="3360" y="1117"/>
              <a:ext cx="2256" cy="802"/>
            </a:xfrm>
            <a:prstGeom prst="rect">
              <a:avLst/>
            </a:prstGeom>
            <a:solidFill>
              <a:srgbClr val="FFFF99"/>
            </a:solidFill>
            <a:ln w="9525" cap="flat" cmpd="sng">
              <a:solidFill>
                <a:srgbClr val="990000"/>
              </a:solidFill>
              <a:prstDash val="solid"/>
              <a:miter/>
              <a:headEnd type="none" w="med" len="med"/>
              <a:tailEnd type="none" w="med" len="med"/>
            </a:ln>
          </p:spPr>
          <p:txBody>
            <a:bodyPr>
              <a:spAutoFit/>
            </a:bodyPr>
            <a:lstStyle/>
            <a:p>
              <a:pPr>
                <a:lnSpc>
                  <a:spcPct val="80000"/>
                </a:lnSpc>
                <a:buSzPct val="80000"/>
              </a:pPr>
              <a:r>
                <a:rPr lang="zh-CN" altLang="en-US" sz="3200">
                  <a:solidFill>
                    <a:srgbClr val="000066"/>
                  </a:solidFill>
                  <a:latin typeface="Arial" panose="020b0604020202020204" pitchFamily="34" charset="0"/>
                  <a:ea typeface="华文新魏" pitchFamily="2" charset="-122"/>
                </a:rPr>
                <a:t>是、变成、成为、等于、</a:t>
              </a:r>
              <a:r>
                <a:rPr lang="zh-CN" altLang="en-US" sz="3200">
                  <a:solidFill>
                    <a:srgbClr val="000066"/>
                  </a:solidFill>
                  <a:latin typeface="宋体" panose="02010600030101010101" pitchFamily="2" charset="-122"/>
                  <a:ea typeface="华文新魏" pitchFamily="2" charset="-122"/>
                </a:rPr>
                <a:t>成了、变为</a:t>
              </a:r>
              <a:r>
                <a:rPr lang="zh-CN" altLang="en-US" sz="3200">
                  <a:solidFill>
                    <a:srgbClr val="000066"/>
                  </a:solidFill>
                  <a:latin typeface="Arial" panose="020b0604020202020204" pitchFamily="34" charset="0"/>
                  <a:ea typeface="华文新魏" pitchFamily="2" charset="-122"/>
                </a:rPr>
                <a:t>、</a:t>
              </a:r>
              <a:r>
                <a:rPr lang="zh-CN" altLang="en-US" sz="3200">
                  <a:solidFill>
                    <a:srgbClr val="000066"/>
                  </a:solidFill>
                  <a:latin typeface="宋体" panose="02010600030101010101" pitchFamily="2" charset="-122"/>
                  <a:ea typeface="华文新魏" pitchFamily="2" charset="-122"/>
                </a:rPr>
                <a:t>当作</a:t>
              </a:r>
              <a:endParaRPr lang="zh-CN" altLang="en-US" sz="3200">
                <a:solidFill>
                  <a:srgbClr val="000066"/>
                </a:solidFill>
                <a:latin typeface="宋体" panose="02010600030101010101" pitchFamily="2" charset="-122"/>
                <a:ea typeface="华文新魏" pitchFamily="2" charset="-122"/>
              </a:endParaRPr>
            </a:p>
          </p:txBody>
        </p:sp>
        <p:cxnSp>
          <p:nvCxnSpPr>
            <p:cNvPr id="17416" name="AutoShape 7"/>
            <p:cNvCxnSpPr>
              <a:stCxn id="23556" idx="2"/>
              <a:endCxn id="17415" idx="1"/>
            </p:cNvCxnSpPr>
            <p:nvPr/>
          </p:nvCxnSpPr>
          <p:spPr>
            <a:xfrm rot="5400000" flipH="1" flipV="1">
              <a:off x="2495" y="952"/>
              <a:ext cx="300" cy="1432"/>
            </a:xfrm>
            <a:prstGeom prst="bentConnector4">
              <a:avLst>
                <a:gd name="adj1" fmla="val -83845"/>
                <a:gd name="adj2" fmla="val 80050"/>
              </a:avLst>
            </a:prstGeom>
            <a:ln w="38100" cap="flat" cmpd="sng">
              <a:solidFill>
                <a:schemeClr val="tx1"/>
              </a:solidFill>
              <a:prstDash val="solid"/>
              <a:miter/>
              <a:headEnd type="triangle" w="med" len="med"/>
              <a:tailEnd type="triangle" w="med" len="med"/>
            </a:ln>
          </p:spPr>
        </p:cxnSp>
      </p:grpSp>
      <p:sp>
        <p:nvSpPr>
          <p:cNvPr id="23560" name="Rectangle 8"/>
          <p:cNvSpPr>
            <a:spLocks noChangeArrowheads="1"/>
          </p:cNvSpPr>
          <p:nvPr/>
        </p:nvSpPr>
        <p:spPr bwMode="auto">
          <a:xfrm>
            <a:off x="934085" y="1842770"/>
            <a:ext cx="10324465" cy="533400"/>
          </a:xfrm>
          <a:prstGeom prst="rect">
            <a:avLst/>
          </a:prstGeom>
          <a:solidFill>
            <a:srgbClr val="CCECFF"/>
          </a:solidFill>
          <a:ln w="9525">
            <a:noFill/>
            <a:miter lim="800000"/>
          </a:ln>
          <a:effectLst>
            <a:outerShdw dist="107763" dir="2700000" algn="ctr" rotWithShape="0">
              <a:schemeClr val="bg2"/>
            </a:outerShdw>
          </a:effectLst>
        </p:spPr>
        <p:txBody>
          <a:bodyPr/>
          <a:lstStyle/>
          <a:p>
            <a:pPr marL="0" marR="0" lvl="0" indent="0" algn="l" defTabSz="914400" rtl="0" eaLnBrk="1" fontAlgn="base" latinLnBrk="0" hangingPunct="1">
              <a:lnSpc>
                <a:spcPct val="90000"/>
              </a:lnSpc>
              <a:spcBef>
                <a:spcPct val="50000"/>
              </a:spcBef>
              <a:spcAft>
                <a:spcPct val="0"/>
              </a:spcAft>
              <a:buClrTx/>
              <a:buSzPct val="80000"/>
              <a:buFontTx/>
              <a:buNone/>
              <a:defRPr/>
            </a:pPr>
            <a:r>
              <a:rPr kumimoji="1" lang="zh-CN" altLang="en-US" sz="2800" b="0" i="0" u="none" strike="noStrike" kern="1200" cap="none" spc="0" normalizeH="0" baseline="0" noProof="0">
                <a:ln>
                  <a:noFill/>
                </a:ln>
                <a:solidFill>
                  <a:srgbClr val="000066"/>
                </a:solidFill>
                <a:effectLst/>
                <a:uLnTx/>
                <a:uFillTx/>
                <a:latin typeface="Arial" panose="020b0604020202020204" pitchFamily="34" charset="0"/>
                <a:ea typeface="华文中宋" pitchFamily="2" charset="-122"/>
                <a:cs typeface="+mn-cs"/>
              </a:rPr>
              <a:t>暗喻从表面上看来是判断</a:t>
            </a:r>
            <a:r>
              <a:rPr kumimoji="1" lang="en-US" altLang="zh-CN" sz="2800" b="0" i="0" u="none" strike="noStrike" kern="1200" cap="none" spc="0" normalizeH="0" baseline="0" noProof="0">
                <a:ln>
                  <a:noFill/>
                </a:ln>
                <a:solidFill>
                  <a:srgbClr val="000066"/>
                </a:solidFill>
                <a:effectLst/>
                <a:uLnTx/>
                <a:uFillTx/>
                <a:latin typeface="Arial" panose="020b0604020202020204" pitchFamily="34" charset="0"/>
                <a:ea typeface="华文中宋" pitchFamily="2" charset="-122"/>
                <a:cs typeface="+mn-cs"/>
              </a:rPr>
              <a:t>,</a:t>
            </a:r>
            <a:r>
              <a:rPr kumimoji="1" lang="zh-CN" altLang="en-US" sz="2800" b="0" i="0" u="none" strike="noStrike" kern="1200" cap="none" spc="0" normalizeH="0" baseline="0" noProof="0">
                <a:ln>
                  <a:noFill/>
                </a:ln>
                <a:solidFill>
                  <a:srgbClr val="000066"/>
                </a:solidFill>
                <a:effectLst/>
                <a:uLnTx/>
                <a:uFillTx/>
                <a:latin typeface="Arial" panose="020b0604020202020204" pitchFamily="34" charset="0"/>
                <a:ea typeface="华文中宋" pitchFamily="2" charset="-122"/>
                <a:cs typeface="+mn-cs"/>
              </a:rPr>
              <a:t>叙述或说明</a:t>
            </a:r>
            <a:r>
              <a:rPr kumimoji="1" lang="en-US" altLang="zh-CN" sz="2800" b="0" i="0" u="none" strike="noStrike" kern="1200" cap="none" spc="0" normalizeH="0" baseline="0" noProof="0">
                <a:ln>
                  <a:noFill/>
                </a:ln>
                <a:solidFill>
                  <a:srgbClr val="000066"/>
                </a:solidFill>
                <a:effectLst/>
                <a:uLnTx/>
                <a:uFillTx/>
                <a:latin typeface="Arial" panose="020b0604020202020204" pitchFamily="34" charset="0"/>
                <a:ea typeface="华文中宋" pitchFamily="2" charset="-122"/>
                <a:cs typeface="+mn-cs"/>
              </a:rPr>
              <a:t>,</a:t>
            </a:r>
            <a:r>
              <a:rPr kumimoji="1" lang="zh-CN" altLang="en-US" sz="2800" b="0" i="0" u="none" strike="noStrike" kern="1200" cap="none" spc="0" normalizeH="0" baseline="0" noProof="0">
                <a:ln>
                  <a:noFill/>
                </a:ln>
                <a:solidFill>
                  <a:srgbClr val="000066"/>
                </a:solidFill>
                <a:effectLst/>
                <a:uLnTx/>
                <a:uFillTx/>
                <a:latin typeface="Arial" panose="020b0604020202020204" pitchFamily="34" charset="0"/>
                <a:ea typeface="华文中宋" pitchFamily="2" charset="-122"/>
                <a:cs typeface="+mn-cs"/>
              </a:rPr>
              <a:t>暗中包含着比喻关系。</a:t>
            </a:r>
            <a:endParaRPr kumimoji="1" lang="zh-CN" altLang="en-US" sz="2800" b="0" i="0" u="none" strike="noStrike" kern="1200" cap="none" spc="0" normalizeH="0" baseline="0" noProof="0">
              <a:ln>
                <a:noFill/>
              </a:ln>
              <a:solidFill>
                <a:srgbClr val="000066"/>
              </a:solidFill>
              <a:effectLst/>
              <a:uLnTx/>
              <a:uFillTx/>
              <a:latin typeface="Arial" panose="020b0604020202020204" pitchFamily="34" charset="0"/>
              <a:ea typeface="华文中宋"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animEffect transition="in" filter="checkerboard(across)">
                                      <p:cBhvr>
                                        <p:cTn id="7" dur="500"/>
                                        <p:tgtEl>
                                          <p:spTgt spid="2355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3560"/>
                                        </p:tgtEl>
                                        <p:attrNameLst>
                                          <p:attrName>style.visibility</p:attrName>
                                        </p:attrNameLst>
                                      </p:cBhvr>
                                      <p:to>
                                        <p:strVal val="visible"/>
                                      </p:to>
                                    </p:set>
                                    <p:animEffect transition="in" filter="checkerboard(across)">
                                      <p:cBhvr>
                                        <p:cTn id="12" dur="500"/>
                                        <p:tgtEl>
                                          <p:spTgt spid="2356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3561">
                                            <p:txEl>
                                              <p:pRg st="0" end="0"/>
                                            </p:txEl>
                                          </p:spTgt>
                                        </p:tgtEl>
                                        <p:attrNameLst>
                                          <p:attrName>style.visibility</p:attrName>
                                        </p:attrNameLst>
                                      </p:cBhvr>
                                      <p:to>
                                        <p:strVal val="visible"/>
                                      </p:to>
                                    </p:set>
                                    <p:animEffect transition="in" filter="blinds(horizontal)">
                                      <p:cBhvr>
                                        <p:cTn id="17" dur="500"/>
                                        <p:tgtEl>
                                          <p:spTgt spid="23561">
                                            <p:txEl>
                                              <p:pRg st="0" end="0"/>
                                            </p:txEl>
                                          </p:spTgt>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23561">
                                            <p:txEl>
                                              <p:pRg st="1" end="1"/>
                                            </p:txEl>
                                          </p:spTgt>
                                        </p:tgtEl>
                                        <p:attrNameLst>
                                          <p:attrName>style.visibility</p:attrName>
                                        </p:attrNameLst>
                                      </p:cBhvr>
                                      <p:to>
                                        <p:strVal val="visible"/>
                                      </p:to>
                                    </p:set>
                                    <p:animEffect transition="in" filter="blinds(horizontal)">
                                      <p:cBhvr>
                                        <p:cTn id="20" dur="500"/>
                                        <p:tgtEl>
                                          <p:spTgt spid="23561">
                                            <p:txEl>
                                              <p:pRg st="1" end="1"/>
                                            </p:txEl>
                                          </p:spTgt>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23561">
                                            <p:txEl>
                                              <p:pRg st="2" end="2"/>
                                            </p:txEl>
                                          </p:spTgt>
                                        </p:tgtEl>
                                        <p:attrNameLst>
                                          <p:attrName>style.visibility</p:attrName>
                                        </p:attrNameLst>
                                      </p:cBhvr>
                                      <p:to>
                                        <p:strVal val="visible"/>
                                      </p:to>
                                    </p:set>
                                    <p:animEffect transition="in" filter="blinds(horizontal)">
                                      <p:cBhvr>
                                        <p:cTn id="25" dur="500"/>
                                        <p:tgtEl>
                                          <p:spTgt spid="23561">
                                            <p:txEl>
                                              <p:pRg st="2" end="2"/>
                                            </p:txEl>
                                          </p:spTgt>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23561">
                                            <p:txEl>
                                              <p:pRg st="3" end="3"/>
                                            </p:txEl>
                                          </p:spTgt>
                                        </p:tgtEl>
                                        <p:attrNameLst>
                                          <p:attrName>style.visibility</p:attrName>
                                        </p:attrNameLst>
                                      </p:cBhvr>
                                      <p:to>
                                        <p:strVal val="visible"/>
                                      </p:to>
                                    </p:set>
                                    <p:animEffect transition="in" filter="blinds(horizontal)">
                                      <p:cBhvr>
                                        <p:cTn id="30" dur="500"/>
                                        <p:tgtEl>
                                          <p:spTgt spid="23561">
                                            <p:txEl>
                                              <p:pRg st="3" end="3"/>
                                            </p:txEl>
                                          </p:spTgt>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5" presetClass="entr" presetSubtype="10"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checkerboard(across)">
                                      <p:cBhvr>
                                        <p:cTn id="3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61" grpId="0" uiExpand="1" build="p"/>
      <p:bldP spid="23556" grpId="0"/>
      <p:bldP spid="23560" grpId="0"/>
    </p:bldLst>
  </p:timing>
</p:sld>
</file>

<file path=ppt/slides/slide9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7106" name="Rectangle 2" descr="花束"/>
          <p:cNvSpPr>
            <a:spLocks noGrp="1"/>
          </p:cNvSpPr>
          <p:nvPr>
            <p:ph type="title"/>
          </p:nvPr>
        </p:nvSpPr>
        <p:spPr>
          <a:xfrm>
            <a:off x="1905000" y="285750"/>
            <a:ext cx="4138930" cy="521970"/>
          </a:xfrm>
          <a:blipFill rotWithShape="0">
            <a:blip r:embed="rId2"/>
            <a:stretch>
              <a:fillRect/>
            </a:stretch>
          </a:blipFill>
        </p:spPr>
        <p:txBody>
          <a:bodyPr vert="horz" wrap="none" lIns="91440" tIns="45720" rIns="91440" bIns="45720" anchor="t" anchorCtr="0">
            <a:spAutoFit/>
          </a:bodyPr>
          <a:lstStyle/>
          <a:p>
            <a:pPr eaLnBrk="1" hangingPunct="1"/>
            <a:r>
              <a:rPr lang="zh-CN" altLang="en-US" sz="2800">
                <a:solidFill>
                  <a:srgbClr val="000066"/>
                </a:solidFill>
                <a:ea typeface="华文中宋" pitchFamily="2" charset="-122"/>
              </a:rPr>
              <a:t>运用夸张要注意的问题</a:t>
            </a:r>
            <a:endParaRPr lang="zh-CN" altLang="en-US" sz="2800">
              <a:solidFill>
                <a:srgbClr val="000066"/>
              </a:solidFill>
              <a:ea typeface="华文中宋" pitchFamily="2" charset="-122"/>
            </a:endParaRPr>
          </a:p>
        </p:txBody>
      </p:sp>
      <p:sp>
        <p:nvSpPr>
          <p:cNvPr id="45059" name="Rectangle 3"/>
          <p:cNvSpPr>
            <a:spLocks noGrp="1" noChangeArrowheads="1"/>
          </p:cNvSpPr>
          <p:nvPr>
            <p:ph idx="1"/>
          </p:nvPr>
        </p:nvSpPr>
        <p:spPr>
          <a:xfrm>
            <a:off x="1738313" y="928688"/>
            <a:ext cx="8643938" cy="2514600"/>
          </a:xfrm>
        </p:spPr>
        <p:txBody>
          <a:bodyPr vert="horz" wrap="square" lIns="91440" tIns="45720" rIns="91440" bIns="45720" numCol="1" anchor="t" anchorCtr="0" compatLnSpc="1">
            <a:normAutofit fontScale="50000"/>
          </a:bodyPr>
          <a:lstStyle/>
          <a:p>
            <a:pPr marL="0" marR="0" lvl="0" indent="0" algn="l" defTabSz="914400" rtl="0" eaLnBrk="1" fontAlgn="base" latinLnBrk="1" hangingPunct="1">
              <a:lnSpc>
                <a:spcPct val="100000"/>
              </a:lnSpc>
              <a:spcBef>
                <a:spcPct val="20000"/>
              </a:spcBef>
              <a:spcAft>
                <a:spcPct val="0"/>
              </a:spcAft>
              <a:buClrTx/>
              <a:buSzTx/>
              <a:buFontTx/>
              <a:buChar char="•"/>
              <a:defRPr/>
            </a:pPr>
            <a:r>
              <a:rPr kumimoji="0" lang="en-US" altLang="zh-CN" sz="2800" b="0" i="0" u="none" strike="noStrike" kern="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1.</a:t>
            </a:r>
            <a:r>
              <a:rPr kumimoji="0" lang="zh-CN" altLang="en-US" sz="2800" b="0" i="0" u="none" strike="noStrike" kern="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运用夸张要以客观实际为基础，否则不能给人以真实感。</a:t>
            </a:r>
            <a:r>
              <a:rPr kumimoji="0" lang="zh-CN" altLang="en-US" sz="2800" b="1" i="0" u="none" strike="noStrike" kern="0" cap="none" spc="0" normalizeH="0" baseline="0" noProof="0" smtClean="0">
                <a:ln>
                  <a:noFill/>
                </a:ln>
                <a:solidFill>
                  <a:srgbClr val="3333FF"/>
                </a:solidFill>
                <a:effectLst/>
                <a:uLnTx/>
                <a:uFillTx/>
                <a:latin typeface="宋体" panose="02010600030101010101" pitchFamily="2" charset="-122"/>
                <a:ea typeface="宋体" panose="02010600030101010101" pitchFamily="2" charset="-122"/>
                <a:cs typeface="宋体-18030" pitchFamily="49" charset="-122"/>
              </a:rPr>
              <a:t> </a:t>
            </a:r>
            <a:r>
              <a:rPr kumimoji="0" lang="zh-CN" altLang="en-US" sz="2800" b="0" i="0" u="none" strike="noStrike" kern="0" cap="none" spc="0" normalizeH="0" baseline="0" noProof="0" smtClean="0">
                <a:ln>
                  <a:noFill/>
                </a:ln>
                <a:solidFill>
                  <a:srgbClr val="0000FF"/>
                </a:solidFill>
                <a:effectLst/>
                <a:uLnTx/>
                <a:uFillTx/>
                <a:latin typeface="楷体" panose="02010609060101010101" pitchFamily="49" charset="-122"/>
                <a:ea typeface="楷体" panose="02010609060101010101" pitchFamily="49" charset="-122"/>
                <a:cs typeface="+mn-cs"/>
              </a:rPr>
              <a:t>“夸而有节，饰而不诬”。（</a:t>
            </a:r>
            <a:r>
              <a:rPr kumimoji="0" lang="en-US" altLang="zh-CN" sz="2800" b="0" i="0" u="none" strike="noStrike" kern="0" cap="none" spc="0" normalizeH="0" baseline="0" noProof="0" smtClean="0">
                <a:ln>
                  <a:noFill/>
                </a:ln>
                <a:solidFill>
                  <a:srgbClr val="0000FF"/>
                </a:solidFill>
                <a:effectLst/>
                <a:uLnTx/>
                <a:uFillTx/>
                <a:latin typeface="楷体" panose="02010609060101010101" pitchFamily="49" charset="-122"/>
                <a:ea typeface="楷体" panose="02010609060101010101" pitchFamily="49" charset="-122"/>
                <a:cs typeface="+mn-cs"/>
              </a:rPr>
              <a:t>《</a:t>
            </a:r>
            <a:r>
              <a:rPr kumimoji="0" lang="zh-CN" altLang="en-US" sz="2800" b="0" i="0" u="none" strike="noStrike" kern="0" cap="none" spc="0" normalizeH="0" baseline="0" noProof="0" smtClean="0">
                <a:ln>
                  <a:noFill/>
                </a:ln>
                <a:solidFill>
                  <a:srgbClr val="0000FF"/>
                </a:solidFill>
                <a:effectLst/>
                <a:uLnTx/>
                <a:uFillTx/>
                <a:latin typeface="楷体" panose="02010609060101010101" pitchFamily="49" charset="-122"/>
                <a:ea typeface="楷体" panose="02010609060101010101" pitchFamily="49" charset="-122"/>
                <a:cs typeface="+mn-cs"/>
              </a:rPr>
              <a:t>文心雕龙</a:t>
            </a:r>
            <a:r>
              <a:rPr kumimoji="0" lang="en-US" altLang="zh-CN" sz="2800" b="0" i="0" u="none" strike="noStrike" kern="0" cap="none" spc="0" normalizeH="0" baseline="0" noProof="0" smtClean="0">
                <a:ln>
                  <a:noFill/>
                </a:ln>
                <a:solidFill>
                  <a:srgbClr val="0000FF"/>
                </a:solidFill>
                <a:effectLst/>
                <a:uLnTx/>
                <a:uFillTx/>
                <a:latin typeface="楷体" panose="02010609060101010101" pitchFamily="49" charset="-122"/>
                <a:ea typeface="楷体" panose="02010609060101010101" pitchFamily="49" charset="-122"/>
                <a:cs typeface="+mn-cs"/>
              </a:rPr>
              <a:t>》</a:t>
            </a:r>
            <a:r>
              <a:rPr kumimoji="0" lang="zh-CN" altLang="en-US" sz="2800" b="0" i="0" u="none" strike="noStrike" kern="0" cap="none" spc="0" normalizeH="0" baseline="0" noProof="0" smtClean="0">
                <a:ln>
                  <a:noFill/>
                </a:ln>
                <a:solidFill>
                  <a:srgbClr val="0000FF"/>
                </a:solidFill>
                <a:effectLst/>
                <a:uLnTx/>
                <a:uFillTx/>
                <a:latin typeface="楷体" panose="02010609060101010101" pitchFamily="49" charset="-122"/>
                <a:ea typeface="楷体" panose="02010609060101010101" pitchFamily="49" charset="-122"/>
                <a:cs typeface="+mn-cs"/>
              </a:rPr>
              <a:t>）</a:t>
            </a:r>
            <a:endParaRPr kumimoji="0" lang="en-US" altLang="zh-CN" sz="2800" b="0" i="0" u="none" strike="noStrike" kern="0" cap="none" spc="0" normalizeH="0" baseline="0" noProof="0" smtClean="0">
              <a:ln>
                <a:noFill/>
              </a:ln>
              <a:solidFill>
                <a:srgbClr val="0000FF"/>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1" hangingPunct="1">
              <a:lnSpc>
                <a:spcPct val="100000"/>
              </a:lnSpc>
              <a:spcBef>
                <a:spcPct val="20000"/>
              </a:spcBef>
              <a:spcAft>
                <a:spcPct val="0"/>
              </a:spcAft>
              <a:buClrTx/>
              <a:buSzTx/>
              <a:buFont typeface="Wingdings" panose="05000000000000000000" pitchFamily="2" charset="2"/>
              <a:buChar char="Ø"/>
              <a:defRPr/>
            </a:pPr>
            <a:r>
              <a:rPr kumimoji="0" lang="zh-CN" altLang="en-US" sz="2800" b="1" i="1" u="none" strike="noStrike" kern="0" cap="none" spc="0" normalizeH="0" baseline="0" noProof="0" smtClean="0">
                <a:ln>
                  <a:noFill/>
                </a:ln>
                <a:solidFill>
                  <a:srgbClr val="000000"/>
                </a:solidFill>
                <a:effectLst/>
                <a:uLnTx/>
                <a:uFillTx/>
                <a:latin typeface="Times New Roman" panose="02020603050405020304" pitchFamily="18" charset="0"/>
                <a:ea typeface="宋体-18030" pitchFamily="49" charset="-122"/>
                <a:cs typeface="宋体-18030" pitchFamily="49" charset="-122"/>
              </a:rPr>
              <a:t>“</a:t>
            </a:r>
            <a:r>
              <a:rPr kumimoji="0" lang="zh-CN" altLang="en-US" sz="2800" b="1" i="1" u="none" strike="noStrike" kern="0" cap="none" spc="0" normalizeH="0" baseline="0" noProof="0" smtClean="0">
                <a:ln>
                  <a:noFill/>
                </a:ln>
                <a:solidFill>
                  <a:srgbClr val="000000"/>
                </a:solidFill>
                <a:effectLst/>
                <a:uLnTx/>
                <a:uFillTx/>
                <a:latin typeface="宋体" panose="02010600030101010101" pitchFamily="2" charset="-122"/>
                <a:ea typeface="宋体-18030" pitchFamily="49" charset="-122"/>
                <a:cs typeface="宋体-18030" pitchFamily="49" charset="-122"/>
              </a:rPr>
              <a:t>燕山雪花</a:t>
            </a:r>
            <a:r>
              <a:rPr kumimoji="0" lang="zh-CN" altLang="en-US" sz="2800" b="1" i="1" u="none" strike="noStrike" kern="0" cap="none" spc="0" normalizeH="0" baseline="0" noProof="0" smtClean="0">
                <a:ln>
                  <a:noFill/>
                </a:ln>
                <a:solidFill>
                  <a:srgbClr val="0000FF"/>
                </a:solidFill>
                <a:effectLst/>
                <a:uLnTx/>
                <a:uFillTx/>
                <a:latin typeface="宋体" panose="02010600030101010101" pitchFamily="2" charset="-122"/>
                <a:ea typeface="宋体-18030" pitchFamily="49" charset="-122"/>
                <a:cs typeface="宋体-18030" pitchFamily="49" charset="-122"/>
              </a:rPr>
              <a:t>大如席</a:t>
            </a:r>
            <a:r>
              <a:rPr kumimoji="0" lang="zh-CN" altLang="en-US" sz="2800" b="1" i="1" u="none" strike="noStrike" kern="0" cap="none" spc="0" normalizeH="0" baseline="0" noProof="0" smtClean="0">
                <a:ln>
                  <a:noFill/>
                </a:ln>
                <a:solidFill>
                  <a:srgbClr val="000000"/>
                </a:solidFill>
                <a:effectLst/>
                <a:uLnTx/>
                <a:uFillTx/>
                <a:latin typeface="Times New Roman" panose="02020603050405020304" pitchFamily="18" charset="0"/>
                <a:ea typeface="宋体-18030" pitchFamily="49" charset="-122"/>
                <a:cs typeface="宋体-18030" pitchFamily="49" charset="-122"/>
              </a:rPr>
              <a:t>”</a:t>
            </a:r>
            <a:endParaRPr kumimoji="0" lang="zh-CN" altLang="en-US" sz="2800" b="0" i="1" u="none" strike="noStrike" kern="0" cap="none" spc="0" normalizeH="0" baseline="0" noProof="0" smtClean="0">
              <a:ln>
                <a:noFill/>
              </a:ln>
              <a:solidFill>
                <a:srgbClr val="0000FF"/>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1" hangingPunct="1">
              <a:lnSpc>
                <a:spcPct val="100000"/>
              </a:lnSpc>
              <a:spcBef>
                <a:spcPct val="20000"/>
              </a:spcBef>
              <a:spcAft>
                <a:spcPct val="0"/>
              </a:spcAft>
              <a:buClrTx/>
              <a:buSzTx/>
              <a:buFontTx/>
              <a:buChar char="•"/>
              <a:defRPr/>
            </a:pPr>
            <a:r>
              <a:rPr kumimoji="0" lang="en-US" altLang="zh-CN" sz="2800" b="0" i="0" u="none" strike="noStrike" kern="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2.</a:t>
            </a:r>
            <a:r>
              <a:rPr kumimoji="0" lang="zh-CN" altLang="en-US" sz="2800" b="0" i="0" u="none" strike="noStrike" kern="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运用夸张要明确、显豁，不能又像夸张，又像真实。</a:t>
            </a:r>
            <a:endParaRPr kumimoji="0" lang="en-US" altLang="zh-CN" sz="2800" b="0" i="0" u="none" strike="noStrike" kern="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endParaRPr>
          </a:p>
          <a:p>
            <a:pPr marL="0" marR="0" lvl="0" indent="0" algn="l" defTabSz="914400" rtl="0" eaLnBrk="1" fontAlgn="base" latinLnBrk="1" hangingPunct="1">
              <a:lnSpc>
                <a:spcPct val="100000"/>
              </a:lnSpc>
              <a:spcBef>
                <a:spcPct val="20000"/>
              </a:spcBef>
              <a:spcAft>
                <a:spcPct val="0"/>
              </a:spcAft>
              <a:buClrTx/>
              <a:buSzTx/>
              <a:buFont typeface="Wingdings" panose="05000000000000000000" pitchFamily="2" charset="2"/>
              <a:buChar char="Ø"/>
              <a:defRPr/>
            </a:pPr>
            <a:r>
              <a:rPr kumimoji="0" lang="zh-CN" altLang="en-US" sz="2800" b="1" i="0" u="none" strike="noStrike" kern="0" cap="none" spc="0" normalizeH="0" baseline="0" noProof="0" smtClean="0">
                <a:ln>
                  <a:noFill/>
                </a:ln>
                <a:solidFill>
                  <a:srgbClr val="000000"/>
                </a:solidFill>
                <a:effectLst/>
                <a:uLnTx/>
                <a:uFillTx/>
                <a:latin typeface="Times New Roman" panose="02020603050405020304" pitchFamily="18" charset="0"/>
                <a:ea typeface="宋体-18030" pitchFamily="49" charset="-122"/>
                <a:cs typeface="宋体-18030" pitchFamily="49" charset="-122"/>
              </a:rPr>
              <a:t>“</a:t>
            </a:r>
            <a:r>
              <a:rPr kumimoji="0" lang="zh-CN" altLang="en-US" sz="2800" b="1" i="0" u="none" strike="noStrike" kern="0" cap="none" spc="0" normalizeH="0" baseline="0" noProof="0" smtClean="0">
                <a:ln>
                  <a:noFill/>
                </a:ln>
                <a:solidFill>
                  <a:srgbClr val="000000"/>
                </a:solidFill>
                <a:effectLst/>
                <a:uLnTx/>
                <a:uFillTx/>
                <a:latin typeface="宋体" panose="02010600030101010101" pitchFamily="2" charset="-122"/>
                <a:ea typeface="宋体-18030" pitchFamily="49" charset="-122"/>
                <a:cs typeface="宋体-18030" pitchFamily="49" charset="-122"/>
              </a:rPr>
              <a:t>两丈多高的浪花 </a:t>
            </a:r>
            <a:r>
              <a:rPr kumimoji="0" lang="zh-CN" altLang="en-US" sz="2800" b="1" i="0" u="none" strike="noStrike" kern="0" cap="none" spc="0" normalizeH="0" baseline="0" noProof="0" smtClean="0">
                <a:ln>
                  <a:noFill/>
                </a:ln>
                <a:solidFill>
                  <a:srgbClr val="000000"/>
                </a:solidFill>
                <a:effectLst/>
                <a:uLnTx/>
                <a:uFillTx/>
                <a:latin typeface="Times New Roman" panose="02020603050405020304" pitchFamily="18" charset="0"/>
                <a:ea typeface="宋体-18030" pitchFamily="49" charset="-122"/>
                <a:cs typeface="宋体-18030" pitchFamily="49" charset="-122"/>
              </a:rPr>
              <a:t>”“</a:t>
            </a:r>
            <a:r>
              <a:rPr kumimoji="0" lang="zh-CN" altLang="en-US" sz="2800" b="1" i="0" u="none" strike="noStrike" kern="0" cap="none" spc="0" normalizeH="0" baseline="0" noProof="0" smtClean="0">
                <a:ln>
                  <a:noFill/>
                </a:ln>
                <a:solidFill>
                  <a:srgbClr val="000000"/>
                </a:solidFill>
                <a:effectLst/>
                <a:uLnTx/>
                <a:uFillTx/>
                <a:latin typeface="宋体" panose="02010600030101010101" pitchFamily="2" charset="-122"/>
                <a:ea typeface="宋体-18030" pitchFamily="49" charset="-122"/>
                <a:cs typeface="宋体-18030" pitchFamily="49" charset="-122"/>
              </a:rPr>
              <a:t>几丈高的浪花</a:t>
            </a:r>
            <a:r>
              <a:rPr kumimoji="0" lang="zh-CN" altLang="en-US" sz="2800" b="1" i="0" u="none" strike="noStrike" kern="0" cap="none" spc="0" normalizeH="0" baseline="0" noProof="0" smtClean="0">
                <a:ln>
                  <a:noFill/>
                </a:ln>
                <a:solidFill>
                  <a:srgbClr val="000000"/>
                </a:solidFill>
                <a:effectLst/>
                <a:uLnTx/>
                <a:uFillTx/>
                <a:latin typeface="Times New Roman" panose="02020603050405020304" pitchFamily="18" charset="0"/>
                <a:ea typeface="宋体-18030" pitchFamily="49" charset="-122"/>
                <a:cs typeface="宋体-18030" pitchFamily="49" charset="-122"/>
              </a:rPr>
              <a:t>”</a:t>
            </a:r>
            <a:endParaRPr kumimoji="0" lang="en-US" altLang="zh-CN" sz="2800" b="1" i="0" u="none" strike="noStrike" kern="0" cap="none" spc="0" normalizeH="0" baseline="0" noProof="0" smtClean="0">
              <a:ln>
                <a:noFill/>
              </a:ln>
              <a:solidFill>
                <a:srgbClr val="000000"/>
              </a:solidFill>
              <a:effectLst/>
              <a:uLnTx/>
              <a:uFillTx/>
              <a:latin typeface="Times New Roman" panose="02020603050405020304" pitchFamily="18" charset="0"/>
              <a:ea typeface="宋体-18030" pitchFamily="49" charset="-122"/>
              <a:cs typeface="宋体-18030" pitchFamily="49" charset="-122"/>
            </a:endParaRPr>
          </a:p>
          <a:p>
            <a:pPr marL="342900" marR="0" lvl="0" indent="-342900" algn="just" defTabSz="914400" rtl="0" eaLnBrk="1" fontAlgn="base" latinLnBrk="1" hangingPunct="1">
              <a:lnSpc>
                <a:spcPct val="120000"/>
              </a:lnSpc>
              <a:spcBef>
                <a:spcPct val="10000"/>
              </a:spcBef>
              <a:spcAft>
                <a:spcPct val="0"/>
              </a:spcAft>
              <a:buClrTx/>
              <a:buSzTx/>
              <a:buFont typeface="Wingdings" panose="05000000000000000000" pitchFamily="2" charset="2"/>
              <a:buChar char="Ø"/>
              <a:defRPr/>
            </a:pPr>
            <a:r>
              <a:rPr kumimoji="0" lang="zh-CN" altLang="en-US" sz="2800" b="1" i="0" u="none" strike="noStrike" kern="0" cap="none" spc="0" normalizeH="0" baseline="0" noProof="0" smtClean="0">
                <a:ln>
                  <a:noFill/>
                </a:ln>
                <a:solidFill>
                  <a:srgbClr val="000000"/>
                </a:solidFill>
                <a:effectLst/>
                <a:uLnTx/>
                <a:uFillTx/>
                <a:latin typeface="Times New Roman" panose="02020603050405020304" pitchFamily="18" charset="0"/>
                <a:ea typeface="宋体-18030" pitchFamily="49" charset="-122"/>
                <a:cs typeface="宋体-18030" pitchFamily="49" charset="-122"/>
              </a:rPr>
              <a:t>“</a:t>
            </a:r>
            <a:r>
              <a:rPr kumimoji="0" lang="zh-CN" altLang="en-US" sz="2800" b="1" i="0" u="none" strike="noStrike" kern="0" cap="none" spc="0" normalizeH="0" baseline="0" noProof="0" smtClean="0">
                <a:ln>
                  <a:noFill/>
                </a:ln>
                <a:solidFill>
                  <a:srgbClr val="000000"/>
                </a:solidFill>
                <a:effectLst/>
                <a:uLnTx/>
                <a:uFillTx/>
                <a:latin typeface="宋体" panose="02010600030101010101" pitchFamily="2" charset="-122"/>
                <a:ea typeface="宋体-18030" pitchFamily="49" charset="-122"/>
                <a:cs typeface="宋体-18030" pitchFamily="49" charset="-122"/>
              </a:rPr>
              <a:t>白发三千丈</a:t>
            </a:r>
            <a:r>
              <a:rPr kumimoji="0" lang="zh-CN" altLang="en-US" sz="2800" b="1" i="0" u="none" strike="noStrike" kern="0" cap="none" spc="0" normalizeH="0" baseline="0" noProof="0" smtClean="0">
                <a:ln>
                  <a:noFill/>
                </a:ln>
                <a:solidFill>
                  <a:srgbClr val="000000"/>
                </a:solidFill>
                <a:effectLst/>
                <a:uLnTx/>
                <a:uFillTx/>
                <a:latin typeface="Times New Roman" panose="02020603050405020304" pitchFamily="18" charset="0"/>
                <a:ea typeface="宋体-18030" pitchFamily="49" charset="-122"/>
                <a:cs typeface="宋体-18030" pitchFamily="49" charset="-122"/>
              </a:rPr>
              <a:t>”</a:t>
            </a:r>
            <a:endParaRPr kumimoji="0" lang="en-US" altLang="zh-CN" sz="2800" b="1" i="0" u="none" strike="noStrike" kern="0" cap="none" spc="0" normalizeH="0" baseline="0" noProof="0" smtClean="0">
              <a:ln>
                <a:noFill/>
              </a:ln>
              <a:solidFill>
                <a:srgbClr val="000000"/>
              </a:solidFill>
              <a:effectLst/>
              <a:uLnTx/>
              <a:uFillTx/>
              <a:latin typeface="宋体" panose="02010600030101010101" pitchFamily="2" charset="-122"/>
              <a:ea typeface="宋体-18030" pitchFamily="49" charset="-122"/>
              <a:cs typeface="宋体-18030" pitchFamily="49" charset="-122"/>
            </a:endParaRPr>
          </a:p>
          <a:p>
            <a:pPr marL="0" marR="0" lvl="0" indent="0" algn="l" defTabSz="914400" rtl="0" eaLnBrk="1" fontAlgn="base" latinLnBrk="1" hangingPunct="1">
              <a:lnSpc>
                <a:spcPct val="100000"/>
              </a:lnSpc>
              <a:spcBef>
                <a:spcPct val="20000"/>
              </a:spcBef>
              <a:spcAft>
                <a:spcPct val="0"/>
              </a:spcAft>
              <a:buClrTx/>
              <a:buSzTx/>
              <a:buFontTx/>
              <a:buChar char="•"/>
              <a:defRPr/>
            </a:pPr>
            <a:r>
              <a:rPr kumimoji="0" lang="en-US" altLang="zh-CN" sz="2800" b="0" i="0" u="none" strike="noStrike" kern="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3.</a:t>
            </a:r>
            <a:r>
              <a:rPr kumimoji="0" lang="zh-CN" altLang="en-US" sz="2800" b="1" i="0" u="none" strike="noStrike" kern="0" cap="none" spc="0" normalizeH="0" baseline="0" noProof="0" smtClean="0">
                <a:ln>
                  <a:noFill/>
                </a:ln>
                <a:solidFill>
                  <a:srgbClr val="000000"/>
                </a:solidFill>
                <a:effectLst/>
                <a:uLnTx/>
                <a:uFillTx/>
                <a:latin typeface="宋体" panose="02010600030101010101" pitchFamily="2" charset="-122"/>
                <a:ea typeface="宋体" panose="02010600030101010101" pitchFamily="2" charset="-122"/>
                <a:cs typeface="宋体-18030" pitchFamily="49" charset="-122"/>
              </a:rPr>
              <a:t>运用夸张要力求新颖，</a:t>
            </a:r>
            <a:r>
              <a:rPr kumimoji="0" lang="zh-CN" altLang="en-US" sz="2800" b="1" i="0" u="none" strike="noStrike" kern="0" cap="none" spc="0" normalizeH="0" baseline="0" noProof="0" smtClean="0">
                <a:ln>
                  <a:noFill/>
                </a:ln>
                <a:solidFill>
                  <a:srgbClr val="3333FF"/>
                </a:solidFill>
                <a:effectLst/>
                <a:uLnTx/>
                <a:uFillTx/>
                <a:latin typeface="宋体" panose="02010600030101010101" pitchFamily="2" charset="-122"/>
                <a:ea typeface="宋体" panose="02010600030101010101" pitchFamily="2" charset="-122"/>
                <a:cs typeface="宋体-18030" pitchFamily="49" charset="-122"/>
              </a:rPr>
              <a:t>不落俗套。</a:t>
            </a:r>
            <a:endParaRPr kumimoji="0" lang="en-US" altLang="zh-CN" sz="2800" b="1" i="0" u="none" strike="noStrike" kern="0" cap="none" spc="0" normalizeH="0" baseline="0" noProof="0" smtClean="0">
              <a:ln>
                <a:noFill/>
              </a:ln>
              <a:solidFill>
                <a:srgbClr val="3333FF"/>
              </a:solidFill>
              <a:effectLst/>
              <a:uLnTx/>
              <a:uFillTx/>
              <a:latin typeface="宋体" panose="02010600030101010101" pitchFamily="2" charset="-122"/>
              <a:ea typeface="宋体" panose="02010600030101010101" pitchFamily="2" charset="-122"/>
              <a:cs typeface="宋体-18030" pitchFamily="49" charset="-122"/>
            </a:endParaRPr>
          </a:p>
          <a:p>
            <a:pPr marL="342900" marR="0" lvl="0" indent="-342900" algn="just" defTabSz="914400" rtl="0" eaLnBrk="1" fontAlgn="base" latinLnBrk="1" hangingPunct="1">
              <a:lnSpc>
                <a:spcPct val="120000"/>
              </a:lnSpc>
              <a:spcBef>
                <a:spcPct val="10000"/>
              </a:spcBef>
              <a:spcAft>
                <a:spcPct val="0"/>
              </a:spcAft>
              <a:buClrTx/>
              <a:buSzTx/>
              <a:buFont typeface="Wingdings" panose="05000000000000000000" pitchFamily="2" charset="2"/>
              <a:buChar char="Ø"/>
              <a:defRPr/>
            </a:pPr>
            <a:r>
              <a:rPr kumimoji="0" lang="zh-CN" altLang="en-US" sz="2800" b="1" i="0" u="none" strike="noStrike" kern="0" cap="none" spc="0" normalizeH="0" baseline="0" noProof="0" smtClean="0">
                <a:ln>
                  <a:noFill/>
                </a:ln>
                <a:solidFill>
                  <a:srgbClr val="000000"/>
                </a:solidFill>
                <a:effectLst/>
                <a:uLnTx/>
                <a:uFillTx/>
                <a:latin typeface="楷体_GB2312" pitchFamily="1" charset="-122"/>
                <a:ea typeface="宋体-18030" pitchFamily="49" charset="-122"/>
                <a:cs typeface="宋体-18030" pitchFamily="49" charset="-122"/>
              </a:rPr>
              <a:t>形容出力多：</a:t>
            </a:r>
            <a:r>
              <a:rPr kumimoji="0" lang="zh-CN" altLang="en-US" sz="2800" b="1" i="0" u="none" strike="noStrike" kern="0" cap="none" spc="0" normalizeH="0" baseline="0" noProof="0" smtClean="0">
                <a:ln>
                  <a:noFill/>
                </a:ln>
                <a:solidFill>
                  <a:srgbClr val="000000"/>
                </a:solidFill>
                <a:effectLst/>
                <a:uLnTx/>
                <a:uFillTx/>
                <a:latin typeface="Times New Roman" panose="02020603050405020304" pitchFamily="18" charset="0"/>
                <a:ea typeface="宋体-18030" pitchFamily="49" charset="-122"/>
                <a:cs typeface="宋体-18030" pitchFamily="49" charset="-122"/>
              </a:rPr>
              <a:t>“</a:t>
            </a:r>
            <a:r>
              <a:rPr kumimoji="0" lang="zh-CN" altLang="en-US" sz="2800" b="1" i="0" u="none" strike="noStrike" kern="0" cap="none" spc="0" normalizeH="0" baseline="0" noProof="0" smtClean="0">
                <a:ln>
                  <a:noFill/>
                </a:ln>
                <a:solidFill>
                  <a:srgbClr val="000000"/>
                </a:solidFill>
                <a:effectLst/>
                <a:uLnTx/>
                <a:uFillTx/>
                <a:latin typeface="楷体_GB2312" pitchFamily="1" charset="-122"/>
                <a:ea typeface="宋体-18030" pitchFamily="49" charset="-122"/>
                <a:cs typeface="宋体-18030" pitchFamily="49" charset="-122"/>
              </a:rPr>
              <a:t>把吃奶的力气都拿出来了。</a:t>
            </a:r>
            <a:r>
              <a:rPr kumimoji="0" lang="zh-CN" altLang="en-US" sz="2800" b="1" i="0" u="none" strike="noStrike" kern="0" cap="none" spc="0" normalizeH="0" baseline="0" noProof="0" smtClean="0">
                <a:ln>
                  <a:noFill/>
                </a:ln>
                <a:solidFill>
                  <a:srgbClr val="000000"/>
                </a:solidFill>
                <a:effectLst/>
                <a:uLnTx/>
                <a:uFillTx/>
                <a:latin typeface="Times New Roman" panose="02020603050405020304" pitchFamily="18" charset="0"/>
                <a:ea typeface="宋体-18030" pitchFamily="49" charset="-122"/>
                <a:cs typeface="宋体-18030" pitchFamily="49" charset="-122"/>
              </a:rPr>
              <a:t>”</a:t>
            </a:r>
            <a:r>
              <a:rPr kumimoji="0" lang="zh-CN" altLang="en-US" sz="2800" b="1" i="0" u="none" strike="noStrike" kern="0" cap="none" spc="0" normalizeH="0" baseline="0" noProof="0" smtClean="0">
                <a:ln>
                  <a:noFill/>
                </a:ln>
                <a:solidFill>
                  <a:srgbClr val="000000"/>
                </a:solidFill>
                <a:effectLst/>
                <a:uLnTx/>
                <a:uFillTx/>
                <a:latin typeface="楷体_GB2312" pitchFamily="1" charset="-122"/>
                <a:ea typeface="宋体-18030" pitchFamily="49" charset="-122"/>
                <a:cs typeface="宋体-18030" pitchFamily="49" charset="-122"/>
              </a:rPr>
              <a:t> </a:t>
            </a:r>
            <a:endParaRPr kumimoji="0" lang="zh-CN" altLang="en-US" sz="2800" b="1" i="0" u="none" strike="noStrike" kern="0" cap="none" spc="0" normalizeH="0" baseline="0" noProof="0" smtClean="0">
              <a:ln>
                <a:noFill/>
              </a:ln>
              <a:solidFill>
                <a:srgbClr val="000000"/>
              </a:solidFill>
              <a:effectLst/>
              <a:uLnTx/>
              <a:uFillTx/>
              <a:latin typeface="楷体_GB2312" pitchFamily="1" charset="-122"/>
              <a:ea typeface="宋体-18030" pitchFamily="49" charset="-122"/>
              <a:cs typeface="宋体-18030" pitchFamily="49" charset="-122"/>
            </a:endParaRPr>
          </a:p>
          <a:p>
            <a:pPr marL="342900" marR="0" lvl="0" indent="-342900" algn="just" defTabSz="914400" rtl="0" eaLnBrk="1" fontAlgn="base" latinLnBrk="1" hangingPunct="1">
              <a:lnSpc>
                <a:spcPct val="120000"/>
              </a:lnSpc>
              <a:spcBef>
                <a:spcPct val="10000"/>
              </a:spcBef>
              <a:spcAft>
                <a:spcPct val="0"/>
              </a:spcAft>
              <a:buClrTx/>
              <a:buSzTx/>
              <a:buFont typeface="Wingdings" panose="05000000000000000000" pitchFamily="2" charset="2"/>
              <a:buChar char="Ø"/>
              <a:defRPr/>
            </a:pPr>
            <a:r>
              <a:rPr kumimoji="0" lang="zh-CN" altLang="en-US" sz="2800" b="1" i="0" u="none" strike="noStrike" kern="0" cap="none" spc="0" normalizeH="0" baseline="0" noProof="0" smtClean="0">
                <a:ln>
                  <a:noFill/>
                </a:ln>
                <a:solidFill>
                  <a:srgbClr val="000000"/>
                </a:solidFill>
                <a:effectLst/>
                <a:uLnTx/>
                <a:uFillTx/>
                <a:latin typeface="楷体_GB2312" pitchFamily="1" charset="-122"/>
                <a:ea typeface="宋体-18030" pitchFamily="49" charset="-122"/>
                <a:cs typeface="宋体-18030" pitchFamily="49" charset="-122"/>
              </a:rPr>
              <a:t>形容骄傲自大：</a:t>
            </a:r>
            <a:r>
              <a:rPr kumimoji="0" lang="zh-CN" altLang="en-US" sz="2800" b="1" i="0" u="none" strike="noStrike" kern="0" cap="none" spc="0" normalizeH="0" baseline="0" noProof="0" smtClean="0">
                <a:ln>
                  <a:noFill/>
                </a:ln>
                <a:solidFill>
                  <a:srgbClr val="000000"/>
                </a:solidFill>
                <a:effectLst/>
                <a:uLnTx/>
                <a:uFillTx/>
                <a:latin typeface="Times New Roman" panose="02020603050405020304" pitchFamily="18" charset="0"/>
                <a:ea typeface="宋体-18030" pitchFamily="49" charset="-122"/>
                <a:cs typeface="宋体-18030" pitchFamily="49" charset="-122"/>
              </a:rPr>
              <a:t>“</a:t>
            </a:r>
            <a:r>
              <a:rPr kumimoji="0" lang="zh-CN" altLang="en-US" sz="2800" b="1" i="0" u="none" strike="noStrike" kern="0" cap="none" spc="0" normalizeH="0" baseline="0" noProof="0" smtClean="0">
                <a:ln>
                  <a:noFill/>
                </a:ln>
                <a:solidFill>
                  <a:srgbClr val="000000"/>
                </a:solidFill>
                <a:effectLst/>
                <a:uLnTx/>
                <a:uFillTx/>
                <a:latin typeface="楷体_GB2312" pitchFamily="1" charset="-122"/>
                <a:ea typeface="宋体-18030" pitchFamily="49" charset="-122"/>
                <a:cs typeface="宋体-18030" pitchFamily="49" charset="-122"/>
              </a:rPr>
              <a:t>眼睛长在头顶上。</a:t>
            </a:r>
            <a:r>
              <a:rPr kumimoji="0" lang="zh-CN" altLang="en-US" sz="2800" b="1" i="0" u="none" strike="noStrike" kern="0" cap="none" spc="0" normalizeH="0" baseline="0" noProof="0" smtClean="0">
                <a:ln>
                  <a:noFill/>
                </a:ln>
                <a:solidFill>
                  <a:srgbClr val="000000"/>
                </a:solidFill>
                <a:effectLst/>
                <a:uLnTx/>
                <a:uFillTx/>
                <a:latin typeface="Times New Roman" panose="02020603050405020304" pitchFamily="18" charset="0"/>
                <a:ea typeface="宋体-18030" pitchFamily="49" charset="-122"/>
                <a:cs typeface="宋体-18030" pitchFamily="49" charset="-122"/>
              </a:rPr>
              <a:t>”</a:t>
            </a:r>
            <a:endParaRPr kumimoji="0" lang="en-US" altLang="zh-CN" sz="2800" b="0" i="0" u="none" strike="noStrike" kern="0" cap="none" spc="0" normalizeH="0" baseline="0" noProof="0" smtClean="0">
              <a:ln>
                <a:noFill/>
              </a:ln>
              <a:solidFill>
                <a:schemeClr val="tx1"/>
              </a:solidFill>
              <a:effectLst/>
              <a:uLnTx/>
              <a:uFillTx/>
              <a:latin typeface="+mn-lt"/>
              <a:ea typeface="+mn-ea"/>
              <a:cs typeface="+mn-cs"/>
            </a:endParaRPr>
          </a:p>
          <a:p>
            <a:pPr marL="0" marR="0" lvl="0" indent="0" algn="l" defTabSz="914400" rtl="0" eaLnBrk="1" fontAlgn="base" latinLnBrk="1" hangingPunct="1">
              <a:lnSpc>
                <a:spcPct val="100000"/>
              </a:lnSpc>
              <a:spcBef>
                <a:spcPct val="20000"/>
              </a:spcBef>
              <a:spcAft>
                <a:spcPct val="0"/>
              </a:spcAft>
              <a:buClrTx/>
              <a:buSzTx/>
              <a:buFontTx/>
              <a:buChar char="•"/>
              <a:defRPr/>
            </a:pPr>
            <a:r>
              <a:rPr kumimoji="0" lang="en-US" altLang="zh-CN" sz="2800" b="0" i="0" u="none" strike="noStrike" kern="0" cap="none" spc="0" normalizeH="0" baseline="0" noProof="0" smtClean="0">
                <a:ln>
                  <a:noFill/>
                </a:ln>
                <a:solidFill>
                  <a:schemeClr val="tx1"/>
                </a:solidFill>
                <a:effectLst/>
                <a:uLnTx/>
                <a:uFillTx/>
                <a:latin typeface="+mn-lt"/>
                <a:ea typeface="+mn-ea"/>
                <a:cs typeface="+mn-cs"/>
              </a:rPr>
              <a:t>4.</a:t>
            </a:r>
            <a:r>
              <a:rPr kumimoji="0" lang="zh-CN" altLang="en-US" sz="2800" b="0" i="0" u="none" strike="noStrike" kern="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夸张的表现往往借助于比喻、比拟等辞格，运用时要注意</a:t>
            </a:r>
            <a:r>
              <a:rPr kumimoji="0" lang="zh-CN" altLang="en-US" sz="2800" b="0" i="0" u="none" strike="noStrike" kern="0" cap="none" spc="0" normalizeH="0" baseline="0" noProof="0" smtClean="0">
                <a:ln>
                  <a:noFill/>
                </a:ln>
                <a:solidFill>
                  <a:srgbClr val="0000FF"/>
                </a:solidFill>
                <a:effectLst/>
                <a:uLnTx/>
                <a:uFillTx/>
                <a:latin typeface="宋体" panose="02010600030101010101" pitchFamily="2" charset="-122"/>
                <a:ea typeface="宋体" panose="02010600030101010101" pitchFamily="2" charset="-122"/>
                <a:cs typeface="+mn-cs"/>
              </a:rPr>
              <a:t>表意</a:t>
            </a:r>
            <a:r>
              <a:rPr kumimoji="0" lang="zh-CN" altLang="en-US" sz="2800" b="0" i="0" u="none" strike="noStrike" kern="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上的</a:t>
            </a:r>
            <a:r>
              <a:rPr kumimoji="0" lang="zh-CN" altLang="en-US" sz="2800" b="0" i="0" u="none" strike="noStrike" kern="0" cap="none" spc="0" normalizeH="0" baseline="0" noProof="0" smtClean="0">
                <a:ln>
                  <a:noFill/>
                </a:ln>
                <a:solidFill>
                  <a:srgbClr val="0000FF"/>
                </a:solidFill>
                <a:effectLst/>
                <a:uLnTx/>
                <a:uFillTx/>
                <a:latin typeface="宋体" panose="02010600030101010101" pitchFamily="2" charset="-122"/>
                <a:ea typeface="宋体" panose="02010600030101010101" pitchFamily="2" charset="-122"/>
                <a:cs typeface="+mn-cs"/>
              </a:rPr>
              <a:t>一致</a:t>
            </a:r>
            <a:r>
              <a:rPr kumimoji="0" lang="zh-CN" altLang="en-US" sz="2800" b="0" i="0" u="none" strike="noStrike" kern="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rPr>
              <a:t>性，防止互相抵触。</a:t>
            </a:r>
            <a:endParaRPr kumimoji="0" lang="zh-CN" altLang="en-US" sz="2800" b="0" i="0" u="none" strike="noStrike" kern="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45059">
                                            <p:txEl>
                                              <p:pRg st="2" end="2"/>
                                            </p:txEl>
                                          </p:spTgt>
                                        </p:tgtEl>
                                        <p:attrNameLst>
                                          <p:attrName>style.visibility</p:attrName>
                                        </p:attrNameLst>
                                      </p:cBhvr>
                                      <p:to>
                                        <p:strVal val="visible"/>
                                      </p:to>
                                    </p:set>
                                    <p:animEffect transition="in" filter="wipe(left)">
                                      <p:cBhvr>
                                        <p:cTn id="7" dur="500"/>
                                        <p:tgtEl>
                                          <p:spTgt spid="45059">
                                            <p:txEl>
                                              <p:pRg st="2" end="2"/>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45059">
                                            <p:txEl>
                                              <p:pRg st="3" end="3"/>
                                            </p:txEl>
                                          </p:spTgt>
                                        </p:tgtEl>
                                        <p:attrNameLst>
                                          <p:attrName>style.visibility</p:attrName>
                                        </p:attrNameLst>
                                      </p:cBhvr>
                                      <p:to>
                                        <p:strVal val="visible"/>
                                      </p:to>
                                    </p:set>
                                    <p:animEffect transition="in" filter="wipe(left)">
                                      <p:cBhvr>
                                        <p:cTn id="10" dur="500"/>
                                        <p:tgtEl>
                                          <p:spTgt spid="45059">
                                            <p:txEl>
                                              <p:pRg st="3" end="3"/>
                                            </p:txEl>
                                          </p:spTgt>
                                        </p:tgtEl>
                                      </p:cBhvr>
                                    </p:animEffect>
                                  </p:childTnLst>
                                </p:cTn>
                              </p:par>
                              <p:par>
                                <p:cTn id="11" presetID="22" presetClass="entr" presetSubtype="8" fill="hold" nodeType="withEffect">
                                  <p:stCondLst>
                                    <p:cond delay="0"/>
                                  </p:stCondLst>
                                  <p:childTnLst>
                                    <p:set>
                                      <p:cBhvr>
                                        <p:cTn id="12" dur="1" fill="hold">
                                          <p:stCondLst>
                                            <p:cond delay="0"/>
                                          </p:stCondLst>
                                        </p:cTn>
                                        <p:tgtEl>
                                          <p:spTgt spid="45059">
                                            <p:txEl>
                                              <p:pRg st="4" end="4"/>
                                            </p:txEl>
                                          </p:spTgt>
                                        </p:tgtEl>
                                        <p:attrNameLst>
                                          <p:attrName>style.visibility</p:attrName>
                                        </p:attrNameLst>
                                      </p:cBhvr>
                                      <p:to>
                                        <p:strVal val="visible"/>
                                      </p:to>
                                    </p:set>
                                    <p:animEffect transition="in" filter="wipe(left)">
                                      <p:cBhvr>
                                        <p:cTn id="13" dur="500"/>
                                        <p:tgtEl>
                                          <p:spTgt spid="45059">
                                            <p:txEl>
                                              <p:pRg st="4" end="4"/>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2" presetClass="entr" presetSubtype="8" fill="hold" nodeType="clickEffect">
                                  <p:stCondLst>
                                    <p:cond delay="0"/>
                                  </p:stCondLst>
                                  <p:childTnLst>
                                    <p:set>
                                      <p:cBhvr>
                                        <p:cTn id="17" dur="1" fill="hold">
                                          <p:stCondLst>
                                            <p:cond delay="0"/>
                                          </p:stCondLst>
                                        </p:cTn>
                                        <p:tgtEl>
                                          <p:spTgt spid="45059">
                                            <p:txEl>
                                              <p:pRg st="5" end="5"/>
                                            </p:txEl>
                                          </p:spTgt>
                                        </p:tgtEl>
                                        <p:attrNameLst>
                                          <p:attrName>style.visibility</p:attrName>
                                        </p:attrNameLst>
                                      </p:cBhvr>
                                      <p:to>
                                        <p:strVal val="visible"/>
                                      </p:to>
                                    </p:set>
                                    <p:animEffect transition="in" filter="wipe(left)">
                                      <p:cBhvr>
                                        <p:cTn id="18" dur="500"/>
                                        <p:tgtEl>
                                          <p:spTgt spid="45059">
                                            <p:txEl>
                                              <p:pRg st="5" end="5"/>
                                            </p:txEl>
                                          </p:spTgt>
                                        </p:tgtEl>
                                      </p:cBhvr>
                                    </p:animEffect>
                                  </p:childTnLst>
                                </p:cTn>
                              </p:par>
                              <p:par>
                                <p:cTn id="19" presetID="22" presetClass="entr" presetSubtype="8" fill="hold" nodeType="withEffect">
                                  <p:stCondLst>
                                    <p:cond delay="0"/>
                                  </p:stCondLst>
                                  <p:childTnLst>
                                    <p:set>
                                      <p:cBhvr>
                                        <p:cTn id="20" dur="1" fill="hold">
                                          <p:stCondLst>
                                            <p:cond delay="0"/>
                                          </p:stCondLst>
                                        </p:cTn>
                                        <p:tgtEl>
                                          <p:spTgt spid="45059">
                                            <p:txEl>
                                              <p:pRg st="6" end="6"/>
                                            </p:txEl>
                                          </p:spTgt>
                                        </p:tgtEl>
                                        <p:attrNameLst>
                                          <p:attrName>style.visibility</p:attrName>
                                        </p:attrNameLst>
                                      </p:cBhvr>
                                      <p:to>
                                        <p:strVal val="visible"/>
                                      </p:to>
                                    </p:set>
                                    <p:animEffect transition="in" filter="wipe(left)">
                                      <p:cBhvr>
                                        <p:cTn id="21" dur="500"/>
                                        <p:tgtEl>
                                          <p:spTgt spid="45059">
                                            <p:txEl>
                                              <p:pRg st="6" end="6"/>
                                            </p:txEl>
                                          </p:spTgt>
                                        </p:tgtEl>
                                      </p:cBhvr>
                                    </p:animEffect>
                                  </p:childTnLst>
                                </p:cTn>
                              </p:par>
                              <p:par>
                                <p:cTn id="22" presetID="22" presetClass="entr" presetSubtype="8" fill="hold" nodeType="withEffect">
                                  <p:stCondLst>
                                    <p:cond delay="0"/>
                                  </p:stCondLst>
                                  <p:childTnLst>
                                    <p:set>
                                      <p:cBhvr>
                                        <p:cTn id="23" dur="1" fill="hold">
                                          <p:stCondLst>
                                            <p:cond delay="0"/>
                                          </p:stCondLst>
                                        </p:cTn>
                                        <p:tgtEl>
                                          <p:spTgt spid="45059">
                                            <p:txEl>
                                              <p:pRg st="7" end="7"/>
                                            </p:txEl>
                                          </p:spTgt>
                                        </p:tgtEl>
                                        <p:attrNameLst>
                                          <p:attrName>style.visibility</p:attrName>
                                        </p:attrNameLst>
                                      </p:cBhvr>
                                      <p:to>
                                        <p:strVal val="visible"/>
                                      </p:to>
                                    </p:set>
                                    <p:animEffect transition="in" filter="wipe(left)">
                                      <p:cBhvr>
                                        <p:cTn id="24" dur="500"/>
                                        <p:tgtEl>
                                          <p:spTgt spid="45059">
                                            <p:txEl>
                                              <p:pRg st="7" end="7"/>
                                            </p:txEl>
                                          </p:spTgt>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22" presetClass="entr" presetSubtype="8" fill="hold" nodeType="clickEffect">
                                  <p:stCondLst>
                                    <p:cond delay="0"/>
                                  </p:stCondLst>
                                  <p:childTnLst>
                                    <p:set>
                                      <p:cBhvr>
                                        <p:cTn id="28" dur="1" fill="hold">
                                          <p:stCondLst>
                                            <p:cond delay="0"/>
                                          </p:stCondLst>
                                        </p:cTn>
                                        <p:tgtEl>
                                          <p:spTgt spid="45059">
                                            <p:txEl>
                                              <p:pRg st="8" end="8"/>
                                            </p:txEl>
                                          </p:spTgt>
                                        </p:tgtEl>
                                        <p:attrNameLst>
                                          <p:attrName>style.visibility</p:attrName>
                                        </p:attrNameLst>
                                      </p:cBhvr>
                                      <p:to>
                                        <p:strVal val="visible"/>
                                      </p:to>
                                    </p:set>
                                    <p:animEffect transition="in" filter="wipe(left)">
                                      <p:cBhvr>
                                        <p:cTn id="29" dur="500"/>
                                        <p:tgtEl>
                                          <p:spTgt spid="4505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4033" name="Picture 2" descr="2079748_094922079_2"/>
          <p:cNvPicPr>
            <a:picLocks noChangeAspect="1"/>
          </p:cNvPicPr>
          <p:nvPr/>
        </p:nvPicPr>
        <p:blipFill>
          <a:blip r:embed="rId2"/>
          <a:srcRect t="3874"/>
          <a:stretch>
            <a:fillRect/>
          </a:stretch>
        </p:blipFill>
        <p:spPr>
          <a:xfrm>
            <a:off x="1524000" y="0"/>
            <a:ext cx="2155825" cy="2781300"/>
          </a:xfrm>
          <a:prstGeom prst="rect">
            <a:avLst/>
          </a:prstGeom>
          <a:noFill/>
          <a:ln w="9525">
            <a:noFill/>
          </a:ln>
        </p:spPr>
      </p:pic>
      <p:sp>
        <p:nvSpPr>
          <p:cNvPr id="44034" name="Rectangle 3"/>
          <p:cNvSpPr>
            <a:spLocks noGrp="1" noRot="1"/>
          </p:cNvSpPr>
          <p:nvPr>
            <p:ph type="title"/>
          </p:nvPr>
        </p:nvSpPr>
        <p:spPr>
          <a:xfrm>
            <a:off x="3143250" y="1341438"/>
            <a:ext cx="5554663" cy="1143000"/>
          </a:xfrm>
        </p:spPr>
        <p:txBody>
          <a:bodyPr wrap="square" lIns="91440" tIns="45720" rIns="91440" bIns="45720" anchor="ctr" anchorCtr="0"/>
          <a:lstStyle/>
          <a:p>
            <a:pPr eaLnBrk="1" hangingPunct="1"/>
            <a:r>
              <a:rPr lang="en-US" altLang="zh-CN" sz="5400">
                <a:solidFill>
                  <a:srgbClr val="FF3300"/>
                </a:solidFill>
                <a:latin typeface="楷体_GB2312" pitchFamily="1" charset="-122"/>
                <a:ea typeface="楷体_GB2312" pitchFamily="1" charset="-122"/>
              </a:rPr>
              <a:t>3</a:t>
            </a:r>
            <a:r>
              <a:rPr lang="zh-CN" altLang="en-US" sz="5400">
                <a:solidFill>
                  <a:srgbClr val="FF3300"/>
                </a:solidFill>
                <a:latin typeface="楷体_GB2312" pitchFamily="1" charset="-122"/>
                <a:ea typeface="楷体_GB2312" pitchFamily="1" charset="-122"/>
              </a:rPr>
              <a:t>、夸张的作用</a:t>
            </a:r>
            <a:endParaRPr lang="zh-CN" altLang="en-US" sz="5400">
              <a:solidFill>
                <a:srgbClr val="FF3300"/>
              </a:solidFill>
              <a:latin typeface="楷体_GB2312" pitchFamily="1" charset="-122"/>
              <a:ea typeface="楷体_GB2312" pitchFamily="1" charset="-122"/>
            </a:endParaRPr>
          </a:p>
        </p:txBody>
      </p:sp>
      <p:sp>
        <p:nvSpPr>
          <p:cNvPr id="44035" name="Rectangle 4"/>
          <p:cNvSpPr>
            <a:spLocks noGrp="1" noRot="1"/>
          </p:cNvSpPr>
          <p:nvPr>
            <p:ph idx="1"/>
          </p:nvPr>
        </p:nvSpPr>
        <p:spPr>
          <a:xfrm>
            <a:off x="3143250" y="2636838"/>
            <a:ext cx="6408738" cy="2520950"/>
          </a:xfrm>
        </p:spPr>
        <p:txBody>
          <a:bodyPr wrap="square" lIns="91440" tIns="45720" rIns="91440" bIns="45720" anchor="t" anchorCtr="0"/>
          <a:lstStyle/>
          <a:p>
            <a:pPr eaLnBrk="1" hangingPunct="1">
              <a:buNone/>
            </a:pPr>
            <a:r>
              <a:rPr lang="en-US" altLang="zh-CN" sz="3600" b="1">
                <a:solidFill>
                  <a:srgbClr val="0034DA"/>
                </a:solidFill>
                <a:latin typeface="楷体_GB2312" pitchFamily="1" charset="-122"/>
                <a:ea typeface="楷体_GB2312" pitchFamily="1" charset="-122"/>
              </a:rPr>
              <a:t>1</a:t>
            </a:r>
            <a:r>
              <a:rPr lang="zh-CN" altLang="en-US" sz="3600" b="1">
                <a:solidFill>
                  <a:srgbClr val="0034DA"/>
                </a:solidFill>
                <a:latin typeface="楷体_GB2312" pitchFamily="1" charset="-122"/>
                <a:ea typeface="楷体_GB2312" pitchFamily="1" charset="-122"/>
              </a:rPr>
              <a:t>、揭示本质，给人以启示；</a:t>
            </a:r>
            <a:endParaRPr lang="zh-CN" altLang="en-US" sz="3600" b="1">
              <a:solidFill>
                <a:srgbClr val="0034DA"/>
              </a:solidFill>
              <a:latin typeface="楷体_GB2312" pitchFamily="1" charset="-122"/>
              <a:ea typeface="楷体_GB2312" pitchFamily="1" charset="-122"/>
            </a:endParaRPr>
          </a:p>
          <a:p>
            <a:pPr eaLnBrk="1" hangingPunct="1">
              <a:buNone/>
            </a:pPr>
            <a:r>
              <a:rPr lang="en-US" altLang="zh-CN" sz="3600" b="1">
                <a:solidFill>
                  <a:srgbClr val="0034DA"/>
                </a:solidFill>
                <a:latin typeface="楷体_GB2312" pitchFamily="1" charset="-122"/>
                <a:ea typeface="楷体_GB2312" pitchFamily="1" charset="-122"/>
              </a:rPr>
              <a:t>2</a:t>
            </a:r>
            <a:r>
              <a:rPr lang="zh-CN" altLang="en-US" sz="3600" b="1">
                <a:solidFill>
                  <a:srgbClr val="0034DA"/>
                </a:solidFill>
                <a:latin typeface="楷体_GB2312" pitchFamily="1" charset="-122"/>
                <a:ea typeface="楷体_GB2312" pitchFamily="1" charset="-122"/>
              </a:rPr>
              <a:t>、烘托气氛，增强感染力；</a:t>
            </a:r>
            <a:endParaRPr lang="zh-CN" altLang="en-US" sz="3600" b="1">
              <a:solidFill>
                <a:srgbClr val="0034DA"/>
              </a:solidFill>
              <a:latin typeface="楷体_GB2312" pitchFamily="1" charset="-122"/>
              <a:ea typeface="楷体_GB2312" pitchFamily="1" charset="-122"/>
            </a:endParaRPr>
          </a:p>
          <a:p>
            <a:pPr eaLnBrk="1" hangingPunct="1">
              <a:buNone/>
            </a:pPr>
            <a:r>
              <a:rPr lang="en-US" altLang="zh-CN" sz="3600" b="1">
                <a:solidFill>
                  <a:srgbClr val="0034DA"/>
                </a:solidFill>
                <a:latin typeface="楷体_GB2312" pitchFamily="1" charset="-122"/>
                <a:ea typeface="楷体_GB2312" pitchFamily="1" charset="-122"/>
              </a:rPr>
              <a:t>3</a:t>
            </a:r>
            <a:r>
              <a:rPr lang="zh-CN" altLang="en-US" sz="3600" b="1">
                <a:solidFill>
                  <a:srgbClr val="0034DA"/>
                </a:solidFill>
                <a:latin typeface="楷体_GB2312" pitchFamily="1" charset="-122"/>
                <a:ea typeface="楷体_GB2312" pitchFamily="1" charset="-122"/>
              </a:rPr>
              <a:t>、增强联想，创造气氛。</a:t>
            </a:r>
            <a:endParaRPr lang="zh-CN" altLang="en-US" sz="3600" b="1">
              <a:solidFill>
                <a:srgbClr val="0034DA"/>
              </a:solidFill>
              <a:latin typeface="楷体_GB2312" pitchFamily="1" charset="-122"/>
              <a:ea typeface="楷体_GB2312" pitchFamily="1" charset="-122"/>
            </a:endParaRPr>
          </a:p>
        </p:txBody>
      </p:sp>
    </p:spTree>
  </p:cSld>
  <p:clrMapOvr>
    <a:masterClrMapping/>
  </p:clrMapOvr>
  <p:transition/>
  <p:timing/>
</p:sld>
</file>

<file path=ppt/slides/slide9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5057" name="Picture 2" descr="2007101611365575_2"/>
          <p:cNvPicPr>
            <a:picLocks noChangeAspect="1"/>
          </p:cNvPicPr>
          <p:nvPr/>
        </p:nvPicPr>
        <p:blipFill>
          <a:blip r:embed="rId2"/>
          <a:srcRect b="7179"/>
          <a:stretch>
            <a:fillRect/>
          </a:stretch>
        </p:blipFill>
        <p:spPr>
          <a:xfrm>
            <a:off x="8112125" y="4424363"/>
            <a:ext cx="2555875" cy="2433637"/>
          </a:xfrm>
          <a:prstGeom prst="rect">
            <a:avLst/>
          </a:prstGeom>
          <a:noFill/>
          <a:ln w="9525">
            <a:noFill/>
          </a:ln>
        </p:spPr>
      </p:pic>
      <p:sp>
        <p:nvSpPr>
          <p:cNvPr id="45058" name="Rectangle 3"/>
          <p:cNvSpPr>
            <a:spLocks noGrp="1" noRot="1"/>
          </p:cNvSpPr>
          <p:nvPr>
            <p:ph type="title"/>
          </p:nvPr>
        </p:nvSpPr>
        <p:spPr>
          <a:xfrm>
            <a:off x="2063750" y="44450"/>
            <a:ext cx="8077200" cy="922338"/>
          </a:xfrm>
        </p:spPr>
        <p:txBody>
          <a:bodyPr wrap="square" lIns="91440" tIns="45720" rIns="91440" bIns="45720" anchor="ctr" anchorCtr="0"/>
          <a:lstStyle/>
          <a:p>
            <a:pPr eaLnBrk="1" hangingPunct="1"/>
            <a:r>
              <a:rPr lang="en-US" altLang="zh-CN">
                <a:latin typeface="楷体_GB2312" pitchFamily="1" charset="-122"/>
                <a:ea typeface="楷体_GB2312" pitchFamily="1" charset="-122"/>
              </a:rPr>
              <a:t>4</a:t>
            </a:r>
            <a:r>
              <a:rPr lang="zh-CN" altLang="en-US">
                <a:latin typeface="楷体_GB2312" pitchFamily="1" charset="-122"/>
                <a:ea typeface="楷体_GB2312" pitchFamily="1" charset="-122"/>
              </a:rPr>
              <a:t>、</a:t>
            </a:r>
            <a:r>
              <a:rPr lang="zh-CN" altLang="en-US" b="1">
                <a:latin typeface="楷体_GB2312" pitchFamily="1" charset="-122"/>
                <a:ea typeface="楷体_GB2312" pitchFamily="1" charset="-122"/>
              </a:rPr>
              <a:t>运用夸张要注意以下三点</a:t>
            </a:r>
            <a:endParaRPr lang="zh-CN" altLang="en-US" b="1">
              <a:latin typeface="楷体_GB2312" pitchFamily="1" charset="-122"/>
              <a:ea typeface="楷体_GB2312" pitchFamily="1" charset="-122"/>
            </a:endParaRPr>
          </a:p>
        </p:txBody>
      </p:sp>
      <p:sp>
        <p:nvSpPr>
          <p:cNvPr id="46084" name="Rectangle 4"/>
          <p:cNvSpPr>
            <a:spLocks noGrp="1" noRot="1"/>
          </p:cNvSpPr>
          <p:nvPr>
            <p:ph idx="1"/>
          </p:nvPr>
        </p:nvSpPr>
        <p:spPr>
          <a:xfrm>
            <a:off x="1776413" y="982663"/>
            <a:ext cx="8677275" cy="5732462"/>
          </a:xfrm>
          <a:ln>
            <a:solidFill>
              <a:srgbClr val="003366"/>
            </a:solidFill>
            <a:miter/>
          </a:ln>
        </p:spPr>
        <p:txBody>
          <a:bodyPr wrap="square" lIns="91440" tIns="45720" rIns="91440" bIns="45720" anchor="t" anchorCtr="0">
            <a:normAutofit fontScale="90000"/>
          </a:bodyPr>
          <a:lstStyle/>
          <a:p>
            <a:pPr eaLnBrk="1" hangingPunct="1">
              <a:buNone/>
            </a:pPr>
            <a:r>
              <a:rPr lang="zh-CN" altLang="en-US" sz="2800" b="1">
                <a:solidFill>
                  <a:srgbClr val="FFFFFF"/>
                </a:solidFill>
                <a:latin typeface="楷体_GB2312" pitchFamily="1" charset="-122"/>
                <a:ea typeface="楷体_GB2312" pitchFamily="1" charset="-122"/>
              </a:rPr>
              <a:t>      </a:t>
            </a:r>
            <a:r>
              <a:rPr lang="zh-CN" altLang="en-US" b="1" u="sng">
                <a:latin typeface="楷体_GB2312" pitchFamily="1" charset="-122"/>
                <a:ea typeface="楷体_GB2312" pitchFamily="1" charset="-122"/>
              </a:rPr>
              <a:t>第一</a:t>
            </a:r>
            <a:r>
              <a:rPr lang="zh-CN" altLang="en-US" sz="2800" b="1">
                <a:latin typeface="楷体_GB2312" pitchFamily="1" charset="-122"/>
                <a:ea typeface="楷体_GB2312" pitchFamily="1" charset="-122"/>
              </a:rPr>
              <a:t>，夸张不是浮夸，而是</a:t>
            </a:r>
            <a:r>
              <a:rPr lang="zh-CN" altLang="en-US" sz="2800" b="1">
                <a:solidFill>
                  <a:srgbClr val="0000FF"/>
                </a:solidFill>
                <a:latin typeface="楷体_GB2312" pitchFamily="1" charset="-122"/>
                <a:ea typeface="楷体_GB2312" pitchFamily="1" charset="-122"/>
              </a:rPr>
              <a:t>故意的合理的夸大</a:t>
            </a:r>
            <a:r>
              <a:rPr lang="zh-CN" altLang="en-US" sz="2800" b="1">
                <a:latin typeface="楷体_GB2312" pitchFamily="1" charset="-122"/>
                <a:ea typeface="楷体_GB2312" pitchFamily="1" charset="-122"/>
              </a:rPr>
              <a:t>，所以不能失去生活的基础和生活的根据。</a:t>
            </a:r>
            <a:endParaRPr lang="zh-CN" altLang="en-US" sz="2800" b="1">
              <a:latin typeface="楷体_GB2312" pitchFamily="1" charset="-122"/>
              <a:ea typeface="楷体_GB2312" pitchFamily="1" charset="-122"/>
            </a:endParaRPr>
          </a:p>
          <a:p>
            <a:pPr eaLnBrk="1" hangingPunct="1">
              <a:buNone/>
            </a:pPr>
            <a:r>
              <a:rPr lang="zh-CN" altLang="en-US" sz="2800" b="1">
                <a:solidFill>
                  <a:srgbClr val="FFFFFF"/>
                </a:solidFill>
                <a:latin typeface="楷体_GB2312" pitchFamily="1" charset="-122"/>
                <a:ea typeface="楷体_GB2312" pitchFamily="1" charset="-122"/>
              </a:rPr>
              <a:t>      </a:t>
            </a:r>
            <a:r>
              <a:rPr lang="zh-CN" altLang="en-US" sz="2800" b="1">
                <a:latin typeface="楷体_GB2312" pitchFamily="1" charset="-122"/>
                <a:ea typeface="楷体_GB2312" pitchFamily="1" charset="-122"/>
              </a:rPr>
              <a:t>例：</a:t>
            </a:r>
            <a:r>
              <a:rPr lang="zh-CN" altLang="en-US" sz="2800" b="1">
                <a:solidFill>
                  <a:srgbClr val="FF0000"/>
                </a:solidFill>
                <a:latin typeface="楷体_GB2312" pitchFamily="1" charset="-122"/>
                <a:ea typeface="楷体_GB2312" pitchFamily="1" charset="-122"/>
              </a:rPr>
              <a:t>脚下地球当球玩，大洋海水能喝干。</a:t>
            </a:r>
            <a:endParaRPr lang="zh-CN" altLang="en-US" sz="2800" b="1">
              <a:solidFill>
                <a:srgbClr val="FF0000"/>
              </a:solidFill>
              <a:latin typeface="楷体_GB2312" pitchFamily="1" charset="-122"/>
              <a:ea typeface="楷体_GB2312" pitchFamily="1" charset="-122"/>
            </a:endParaRPr>
          </a:p>
          <a:p>
            <a:pPr eaLnBrk="1" hangingPunct="1">
              <a:buNone/>
            </a:pPr>
            <a:r>
              <a:rPr lang="zh-CN" altLang="en-US" sz="2800" b="1">
                <a:solidFill>
                  <a:srgbClr val="FF0000"/>
                </a:solidFill>
                <a:latin typeface="楷体_GB2312" pitchFamily="1" charset="-122"/>
                <a:ea typeface="楷体_GB2312" pitchFamily="1" charset="-122"/>
              </a:rPr>
              <a:t>      他跑起来速度像宇宙飞船，肯定能拿冠军。</a:t>
            </a:r>
            <a:endParaRPr lang="zh-CN" altLang="en-US" sz="2800" b="1">
              <a:solidFill>
                <a:srgbClr val="FF0000"/>
              </a:solidFill>
              <a:latin typeface="楷体_GB2312" pitchFamily="1" charset="-122"/>
              <a:ea typeface="楷体_GB2312" pitchFamily="1" charset="-122"/>
            </a:endParaRPr>
          </a:p>
          <a:p>
            <a:pPr eaLnBrk="1" hangingPunct="1">
              <a:buNone/>
            </a:pPr>
            <a:r>
              <a:rPr lang="zh-CN" altLang="en-US" b="1">
                <a:latin typeface="楷体_GB2312" pitchFamily="1" charset="-122"/>
                <a:ea typeface="楷体_GB2312" pitchFamily="1" charset="-122"/>
              </a:rPr>
              <a:t>     </a:t>
            </a:r>
            <a:r>
              <a:rPr lang="zh-CN" altLang="en-US" b="1" u="sng">
                <a:latin typeface="楷体_GB2312" pitchFamily="1" charset="-122"/>
                <a:ea typeface="楷体_GB2312" pitchFamily="1" charset="-122"/>
              </a:rPr>
              <a:t>第二</a:t>
            </a:r>
            <a:r>
              <a:rPr lang="zh-CN" altLang="en-US" sz="2800" b="1">
                <a:latin typeface="楷体_GB2312" pitchFamily="1" charset="-122"/>
                <a:ea typeface="楷体_GB2312" pitchFamily="1" charset="-122"/>
              </a:rPr>
              <a:t>，</a:t>
            </a:r>
            <a:r>
              <a:rPr lang="zh-CN" altLang="en-US" sz="2800" b="1">
                <a:solidFill>
                  <a:srgbClr val="0000FF"/>
                </a:solidFill>
                <a:latin typeface="楷体_GB2312" pitchFamily="1" charset="-122"/>
                <a:ea typeface="楷体_GB2312" pitchFamily="1" charset="-122"/>
              </a:rPr>
              <a:t>夸张不能和事实距离过近</a:t>
            </a:r>
            <a:r>
              <a:rPr lang="zh-CN" altLang="en-US" sz="2800" b="1">
                <a:latin typeface="楷体_GB2312" pitchFamily="1" charset="-122"/>
                <a:ea typeface="楷体_GB2312" pitchFamily="1" charset="-122"/>
              </a:rPr>
              <a:t>，否则会分不清是在说事实还是在夸张。</a:t>
            </a:r>
            <a:br>
              <a:rPr lang="zh-CN" altLang="en-US" sz="2800" b="1">
                <a:latin typeface="楷体_GB2312" pitchFamily="1" charset="-122"/>
                <a:ea typeface="楷体_GB2312" pitchFamily="1" charset="-122"/>
              </a:rPr>
            </a:br>
            <a:r>
              <a:rPr lang="zh-CN" altLang="en-US" sz="2800" b="1">
                <a:latin typeface="楷体_GB2312" pitchFamily="1" charset="-122"/>
                <a:ea typeface="楷体_GB2312" pitchFamily="1" charset="-122"/>
              </a:rPr>
              <a:t>    例：</a:t>
            </a:r>
            <a:r>
              <a:rPr lang="zh-CN" altLang="en-US" sz="2800" b="1">
                <a:solidFill>
                  <a:srgbClr val="FF0000"/>
                </a:solidFill>
                <a:latin typeface="楷体_GB2312" pitchFamily="1" charset="-122"/>
                <a:ea typeface="楷体_GB2312" pitchFamily="1" charset="-122"/>
              </a:rPr>
              <a:t>苦干一个月，胜过两个月。</a:t>
            </a:r>
            <a:endParaRPr lang="zh-CN" altLang="en-US" sz="2800" b="1">
              <a:solidFill>
                <a:srgbClr val="FF0000"/>
              </a:solidFill>
              <a:latin typeface="楷体_GB2312" pitchFamily="1" charset="-122"/>
              <a:ea typeface="楷体_GB2312" pitchFamily="1" charset="-122"/>
            </a:endParaRPr>
          </a:p>
          <a:p>
            <a:pPr eaLnBrk="1" hangingPunct="1">
              <a:buNone/>
            </a:pPr>
            <a:r>
              <a:rPr lang="zh-CN" altLang="en-US" sz="2800" b="1">
                <a:solidFill>
                  <a:srgbClr val="FFFFFF"/>
                </a:solidFill>
                <a:latin typeface="楷体_GB2312" pitchFamily="1" charset="-122"/>
                <a:ea typeface="楷体_GB2312" pitchFamily="1" charset="-122"/>
              </a:rPr>
              <a:t>      </a:t>
            </a:r>
            <a:r>
              <a:rPr lang="zh-CN" altLang="en-US" sz="2800" b="1">
                <a:latin typeface="楷体_GB2312" pitchFamily="1" charset="-122"/>
                <a:ea typeface="楷体_GB2312" pitchFamily="1" charset="-122"/>
              </a:rPr>
              <a:t>这句夸张因表述不明确，很难说是夸张还是事实。 </a:t>
            </a:r>
            <a:endParaRPr lang="zh-CN" altLang="en-US" sz="2800" b="1">
              <a:latin typeface="楷体_GB2312" pitchFamily="1" charset="-122"/>
              <a:ea typeface="楷体_GB2312" pitchFamily="1" charset="-122"/>
            </a:endParaRPr>
          </a:p>
          <a:p>
            <a:pPr eaLnBrk="1" hangingPunct="1">
              <a:buNone/>
            </a:pPr>
            <a:r>
              <a:rPr lang="zh-CN" altLang="en-US" sz="2800" b="1">
                <a:solidFill>
                  <a:srgbClr val="FFFFFF"/>
                </a:solidFill>
                <a:latin typeface="楷体_GB2312" pitchFamily="1" charset="-122"/>
                <a:ea typeface="楷体_GB2312" pitchFamily="1" charset="-122"/>
              </a:rPr>
              <a:t>      </a:t>
            </a:r>
            <a:r>
              <a:rPr lang="zh-CN" altLang="en-US" b="1" u="sng">
                <a:latin typeface="楷体_GB2312" pitchFamily="1" charset="-122"/>
                <a:ea typeface="楷体_GB2312" pitchFamily="1" charset="-122"/>
              </a:rPr>
              <a:t>第三</a:t>
            </a:r>
            <a:r>
              <a:rPr lang="zh-CN" altLang="en-US" sz="2800" b="1">
                <a:latin typeface="楷体_GB2312" pitchFamily="1" charset="-122"/>
                <a:ea typeface="楷体_GB2312" pitchFamily="1" charset="-122"/>
              </a:rPr>
              <a:t>，</a:t>
            </a:r>
            <a:r>
              <a:rPr lang="zh-CN" altLang="en-US" sz="2800" b="1">
                <a:solidFill>
                  <a:srgbClr val="0000FF"/>
                </a:solidFill>
                <a:latin typeface="楷体_GB2312" pitchFamily="1" charset="-122"/>
                <a:ea typeface="楷体_GB2312" pitchFamily="1" charset="-122"/>
              </a:rPr>
              <a:t>夸张要注意文体特征。</a:t>
            </a:r>
            <a:r>
              <a:rPr lang="zh-CN" altLang="en-US" sz="2800" b="1">
                <a:latin typeface="楷体_GB2312" pitchFamily="1" charset="-122"/>
                <a:ea typeface="楷体_GB2312" pitchFamily="1" charset="-122"/>
              </a:rPr>
              <a:t>如科技说明文、说理文章就很少用甚至不用夸张以免歪曲事实。</a:t>
            </a:r>
            <a:endParaRPr lang="zh-CN" altLang="en-US" sz="2800" b="1">
              <a:latin typeface="楷体_GB2312" pitchFamily="1" charset="-122"/>
              <a:ea typeface="楷体_GB2312"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6084">
                                            <p:txEl>
                                              <p:pRg st="0" end="0"/>
                                            </p:txEl>
                                          </p:spTgt>
                                        </p:tgtEl>
                                        <p:attrNameLst>
                                          <p:attrName>style.visibility</p:attrName>
                                        </p:attrNameLst>
                                      </p:cBhvr>
                                      <p:to>
                                        <p:strVal val="visible"/>
                                      </p:to>
                                    </p:set>
                                    <p:anim calcmode="lin" valueType="num">
                                      <p:cBhvr additive="base">
                                        <p:cTn id="7" dur="500" fill="hold"/>
                                        <p:tgtEl>
                                          <p:spTgt spid="4608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608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6084">
                                            <p:txEl>
                                              <p:pRg st="1" end="1"/>
                                            </p:txEl>
                                          </p:spTgt>
                                        </p:tgtEl>
                                        <p:attrNameLst>
                                          <p:attrName>style.visibility</p:attrName>
                                        </p:attrNameLst>
                                      </p:cBhvr>
                                      <p:to>
                                        <p:strVal val="visible"/>
                                      </p:to>
                                    </p:set>
                                    <p:anim calcmode="lin" valueType="num">
                                      <p:cBhvr additive="base">
                                        <p:cTn id="13" dur="500" fill="hold"/>
                                        <p:tgtEl>
                                          <p:spTgt spid="4608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6084">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46084">
                                            <p:txEl>
                                              <p:pRg st="2" end="2"/>
                                            </p:txEl>
                                          </p:spTgt>
                                        </p:tgtEl>
                                        <p:attrNameLst>
                                          <p:attrName>style.visibility</p:attrName>
                                        </p:attrNameLst>
                                      </p:cBhvr>
                                      <p:to>
                                        <p:strVal val="visible"/>
                                      </p:to>
                                    </p:set>
                                    <p:anim calcmode="lin" valueType="num">
                                      <p:cBhvr additive="base">
                                        <p:cTn id="17" dur="500" fill="hold"/>
                                        <p:tgtEl>
                                          <p:spTgt spid="46084">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608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42" presetClass="entr" presetSubtype="0" fill="hold" nodeType="clickEffect">
                                  <p:stCondLst>
                                    <p:cond delay="0"/>
                                  </p:stCondLst>
                                  <p:childTnLst>
                                    <p:set>
                                      <p:cBhvr>
                                        <p:cTn id="22" dur="1" fill="hold">
                                          <p:stCondLst>
                                            <p:cond delay="0"/>
                                          </p:stCondLst>
                                        </p:cTn>
                                        <p:tgtEl>
                                          <p:spTgt spid="46084">
                                            <p:txEl>
                                              <p:pRg st="3" end="3"/>
                                            </p:txEl>
                                          </p:spTgt>
                                        </p:tgtEl>
                                        <p:attrNameLst>
                                          <p:attrName>style.visibility</p:attrName>
                                        </p:attrNameLst>
                                      </p:cBhvr>
                                      <p:to>
                                        <p:strVal val="visible"/>
                                      </p:to>
                                    </p:set>
                                    <p:animEffect transition="in" filter="fade">
                                      <p:cBhvr>
                                        <p:cTn id="23" dur="1000"/>
                                        <p:tgtEl>
                                          <p:spTgt spid="46084">
                                            <p:txEl>
                                              <p:pRg st="3" end="3"/>
                                            </p:txEl>
                                          </p:spTgt>
                                        </p:tgtEl>
                                      </p:cBhvr>
                                    </p:animEffect>
                                    <p:anim calcmode="lin" valueType="num">
                                      <p:cBhvr>
                                        <p:cTn id="24" dur="1000" fill="hold"/>
                                        <p:tgtEl>
                                          <p:spTgt spid="46084">
                                            <p:txEl>
                                              <p:pRg st="3" end="3"/>
                                            </p:txEl>
                                          </p:spTgt>
                                        </p:tgtEl>
                                        <p:attrNameLst>
                                          <p:attrName>ppt_x</p:attrName>
                                        </p:attrNameLst>
                                      </p:cBhvr>
                                      <p:tavLst>
                                        <p:tav tm="0">
                                          <p:val>
                                            <p:strVal val="#ppt_x"/>
                                          </p:val>
                                        </p:tav>
                                        <p:tav tm="100000">
                                          <p:val>
                                            <p:strVal val="#ppt_x"/>
                                          </p:val>
                                        </p:tav>
                                      </p:tavLst>
                                    </p:anim>
                                    <p:anim calcmode="lin" valueType="num">
                                      <p:cBhvr>
                                        <p:cTn id="25" dur="1000" fill="hold"/>
                                        <p:tgtEl>
                                          <p:spTgt spid="46084">
                                            <p:txEl>
                                              <p:pRg st="3" end="3"/>
                                            </p:txEl>
                                          </p:spTgt>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46084">
                                            <p:txEl>
                                              <p:pRg st="4" end="4"/>
                                            </p:txEl>
                                          </p:spTgt>
                                        </p:tgtEl>
                                        <p:attrNameLst>
                                          <p:attrName>style.visibility</p:attrName>
                                        </p:attrNameLst>
                                      </p:cBhvr>
                                      <p:to>
                                        <p:strVal val="visible"/>
                                      </p:to>
                                    </p:set>
                                    <p:animEffect transition="in" filter="fade">
                                      <p:cBhvr>
                                        <p:cTn id="28" dur="1000"/>
                                        <p:tgtEl>
                                          <p:spTgt spid="46084">
                                            <p:txEl>
                                              <p:pRg st="4" end="4"/>
                                            </p:txEl>
                                          </p:spTgt>
                                        </p:tgtEl>
                                      </p:cBhvr>
                                    </p:animEffect>
                                    <p:anim calcmode="lin" valueType="num">
                                      <p:cBhvr>
                                        <p:cTn id="29" dur="1000" fill="hold"/>
                                        <p:tgtEl>
                                          <p:spTgt spid="46084">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4608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2" presetClass="entr" presetSubtype="4" fill="hold" nodeType="clickEffect">
                                  <p:stCondLst>
                                    <p:cond delay="0"/>
                                  </p:stCondLst>
                                  <p:childTnLst>
                                    <p:set>
                                      <p:cBhvr>
                                        <p:cTn id="34" dur="1" fill="hold">
                                          <p:stCondLst>
                                            <p:cond delay="0"/>
                                          </p:stCondLst>
                                        </p:cTn>
                                        <p:tgtEl>
                                          <p:spTgt spid="46084">
                                            <p:txEl>
                                              <p:pRg st="5" end="5"/>
                                            </p:txEl>
                                          </p:spTgt>
                                        </p:tgtEl>
                                        <p:attrNameLst>
                                          <p:attrName>style.visibility</p:attrName>
                                        </p:attrNameLst>
                                      </p:cBhvr>
                                      <p:to>
                                        <p:strVal val="visible"/>
                                      </p:to>
                                    </p:set>
                                    <p:anim calcmode="lin" valueType="num">
                                      <p:cBhvr additive="base">
                                        <p:cTn id="35" dur="500" fill="hold"/>
                                        <p:tgtEl>
                                          <p:spTgt spid="46084">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46084">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6081" name="Rectangle 2"/>
          <p:cNvSpPr>
            <a:spLocks noGrp="1"/>
          </p:cNvSpPr>
          <p:nvPr>
            <p:ph idx="1"/>
          </p:nvPr>
        </p:nvSpPr>
        <p:spPr>
          <a:xfrm>
            <a:off x="1727200" y="1484313"/>
            <a:ext cx="8559800" cy="4321175"/>
          </a:xfrm>
          <a:solidFill>
            <a:srgbClr val="CCFFFF"/>
          </a:solidFill>
        </p:spPr>
        <p:txBody>
          <a:bodyPr wrap="square" lIns="91440" tIns="45720" rIns="91440" bIns="45720" anchor="t" anchorCtr="0"/>
          <a:lstStyle/>
          <a:p>
            <a:r>
              <a:rPr lang="zh-CN" altLang="zh-CN">
                <a:latin typeface="宋体" panose="02010600030101010101" pitchFamily="2" charset="-122"/>
              </a:rPr>
              <a:t>分析下面句子运用的修辞手法及其作用。</a:t>
            </a:r>
            <a:endParaRPr lang="zh-CN" altLang="zh-CN">
              <a:latin typeface="宋体" panose="02010600030101010101" pitchFamily="2" charset="-122"/>
            </a:endParaRPr>
          </a:p>
          <a:p>
            <a:r>
              <a:rPr lang="zh-CN" altLang="zh-CN">
                <a:latin typeface="宋体" panose="02010600030101010101" pitchFamily="2" charset="-122"/>
              </a:rPr>
              <a:t>(1)你看那黑土呵，黑得这样油光光，乌亮亮，真叫人看不够，爱不够！我忽然想起一句民谚，这样的土地，种上车杠能发芽，插下扁担会结瓜。</a:t>
            </a:r>
            <a:endParaRPr lang="zh-CN" altLang="zh-CN">
              <a:latin typeface="宋体" panose="02010600030101010101" pitchFamily="2" charset="-122"/>
            </a:endParaRPr>
          </a:p>
          <a:p>
            <a:r>
              <a:rPr lang="zh-CN" altLang="zh-CN">
                <a:latin typeface="宋体" panose="02010600030101010101" pitchFamily="2" charset="-122"/>
              </a:rPr>
              <a:t>答：_____________________________________ </a:t>
            </a:r>
            <a:endParaRPr lang="zh-CN" altLang="zh-CN">
              <a:latin typeface="宋体" panose="02010600030101010101" pitchFamily="2" charset="-122"/>
            </a:endParaRPr>
          </a:p>
        </p:txBody>
      </p:sp>
      <p:pic>
        <p:nvPicPr>
          <p:cNvPr id="46082" name="Picture 3"/>
          <p:cNvPicPr>
            <a:picLocks noChangeAspect="1"/>
          </p:cNvPicPr>
          <p:nvPr/>
        </p:nvPicPr>
        <p:blipFill>
          <a:blip r:embed="rId2"/>
          <a:stretch>
            <a:fillRect/>
          </a:stretch>
        </p:blipFill>
        <p:spPr>
          <a:xfrm>
            <a:off x="1973263" y="217488"/>
            <a:ext cx="3908425" cy="935037"/>
          </a:xfrm>
          <a:prstGeom prst="rect">
            <a:avLst/>
          </a:prstGeom>
          <a:noFill/>
          <a:ln w="9525">
            <a:noFill/>
          </a:ln>
        </p:spPr>
      </p:pic>
      <p:sp>
        <p:nvSpPr>
          <p:cNvPr id="47108" name="Text Box 4"/>
          <p:cNvSpPr/>
          <p:nvPr/>
        </p:nvSpPr>
        <p:spPr>
          <a:xfrm>
            <a:off x="1616075" y="4178300"/>
            <a:ext cx="8782050" cy="2338070"/>
          </a:xfrm>
          <a:prstGeom prst="rect">
            <a:avLst/>
          </a:prstGeom>
          <a:solidFill>
            <a:srgbClr val="FFFF99"/>
          </a:solidFill>
          <a:ln w="9525">
            <a:noFill/>
          </a:ln>
        </p:spPr>
        <p:txBody>
          <a:bodyPr anchor="t" anchorCtr="0">
            <a:spAutoFit/>
          </a:bodyPr>
          <a:lstStyle/>
          <a:p>
            <a:pPr eaLnBrk="0" hangingPunct="0"/>
            <a:r>
              <a:rPr lang="zh-CN" altLang="zh-CN" sz="3200">
                <a:solidFill>
                  <a:srgbClr val="FF0000"/>
                </a:solidFill>
                <a:latin typeface="仿宋" panose="02010609060101010101" charset="-122"/>
                <a:ea typeface="仿宋" panose="02010609060101010101" charset="-122"/>
              </a:rPr>
              <a:t>[答案]</a:t>
            </a:r>
            <a:r>
              <a:rPr lang="zh-CN" altLang="zh-CN" sz="3200">
                <a:latin typeface="仿宋" panose="02010609060101010101" charset="-122"/>
                <a:ea typeface="仿宋" panose="02010609060101010101" charset="-122"/>
              </a:rPr>
              <a:t>(1)语段中引用的民谚运用了</a:t>
            </a:r>
            <a:r>
              <a:rPr lang="zh-CN" altLang="zh-CN" sz="3200">
                <a:solidFill>
                  <a:srgbClr val="0000CC"/>
                </a:solidFill>
                <a:latin typeface="仿宋" panose="02010609060101010101" charset="-122"/>
                <a:ea typeface="仿宋" panose="02010609060101010101" charset="-122"/>
              </a:rPr>
              <a:t>夸张和对偶</a:t>
            </a:r>
            <a:r>
              <a:rPr lang="zh-CN" altLang="zh-CN" sz="3200">
                <a:latin typeface="仿宋" panose="02010609060101010101" charset="-122"/>
                <a:ea typeface="仿宋" panose="02010609060101010101" charset="-122"/>
              </a:rPr>
              <a:t>的修辞方法，既生动地</a:t>
            </a:r>
            <a:r>
              <a:rPr lang="zh-CN" altLang="zh-CN" sz="3200">
                <a:solidFill>
                  <a:srgbClr val="0000CC"/>
                </a:solidFill>
                <a:latin typeface="仿宋" panose="02010609060101010101" charset="-122"/>
                <a:ea typeface="仿宋" panose="02010609060101010101" charset="-122"/>
              </a:rPr>
              <a:t>突出了土地肥沃、能种出好庄稼的特征</a:t>
            </a:r>
            <a:r>
              <a:rPr lang="zh-CN" altLang="zh-CN" sz="3200">
                <a:latin typeface="仿宋" panose="02010609060101010101" charset="-122"/>
                <a:ea typeface="仿宋" panose="02010609060101010101" charset="-122"/>
              </a:rPr>
              <a:t>，又抒发了作者</a:t>
            </a:r>
            <a:r>
              <a:rPr lang="zh-CN" altLang="zh-CN" sz="3200">
                <a:solidFill>
                  <a:srgbClr val="0000CC"/>
                </a:solidFill>
                <a:latin typeface="仿宋" panose="02010609060101010101" charset="-122"/>
                <a:ea typeface="仿宋" panose="02010609060101010101" charset="-122"/>
              </a:rPr>
              <a:t>对黑土地挚爱的情怀</a:t>
            </a:r>
            <a:r>
              <a:rPr lang="zh-CN" altLang="zh-CN" sz="3200">
                <a:latin typeface="仿宋" panose="02010609060101010101" charset="-122"/>
                <a:ea typeface="仿宋" panose="02010609060101010101" charset="-122"/>
              </a:rPr>
              <a:t>，同时还</a:t>
            </a:r>
            <a:r>
              <a:rPr lang="zh-CN" altLang="zh-CN" sz="3200">
                <a:solidFill>
                  <a:srgbClr val="0000CC"/>
                </a:solidFill>
                <a:latin typeface="仿宋" panose="02010609060101010101" charset="-122"/>
                <a:ea typeface="仿宋" panose="02010609060101010101" charset="-122"/>
              </a:rPr>
              <a:t>增强了语言的对称美</a:t>
            </a:r>
            <a:r>
              <a:rPr lang="zh-CN" altLang="zh-CN" sz="3200">
                <a:latin typeface="仿宋" panose="02010609060101010101" charset="-122"/>
                <a:ea typeface="仿宋" panose="02010609060101010101" charset="-122"/>
              </a:rPr>
              <a:t>。</a:t>
            </a:r>
            <a:endParaRPr lang="zh-CN" altLang="zh-CN" sz="3200">
              <a:latin typeface="仿宋" panose="02010609060101010101" charset="-122"/>
              <a:ea typeface="仿宋" panose="02010609060101010101" charset="-122"/>
            </a:endParaRPr>
          </a:p>
          <a:p>
            <a:endParaRPr lang="zh-CN" altLang="zh-CN">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6" presetClass="entr" presetSubtype="0" fill="hold" grpId="19" nodeType="clickEffect">
                                  <p:stCondLst>
                                    <p:cond delay="0"/>
                                  </p:stCondLst>
                                  <p:iterate type="lt">
                                    <p:tmPct val="10000"/>
                                  </p:iterate>
                                  <p:childTnLst>
                                    <p:set>
                                      <p:cBhvr>
                                        <p:cTn id="6" dur="1" fill="hold">
                                          <p:stCondLst>
                                            <p:cond delay="0"/>
                                          </p:stCondLst>
                                        </p:cTn>
                                        <p:tgtEl>
                                          <p:spTgt spid="47108"/>
                                        </p:tgtEl>
                                        <p:attrNameLst>
                                          <p:attrName>style.visibility</p:attrName>
                                        </p:attrNameLst>
                                      </p:cBhvr>
                                      <p:to>
                                        <p:strVal val="visible"/>
                                      </p:to>
                                    </p:set>
                                    <p:anim by="(-#ppt_w*2)" calcmode="lin" valueType="num">
                                      <p:cBhvr>
                                        <p:cTn id="7" dur="500" fill="hold">
                                          <p:stCondLst>
                                            <p:cond delay="0"/>
                                          </p:stCondLst>
                                        </p:cTn>
                                        <p:tgtEl>
                                          <p:spTgt spid="47108"/>
                                        </p:tgtEl>
                                        <p:attrNameLst>
                                          <p:attrName>ppt_w</p:attrName>
                                        </p:attrNameLst>
                                      </p:cBhvr>
                                    </p:anim>
                                    <p:anim by="(#ppt_w*0.50)" calcmode="lin" valueType="num">
                                      <p:cBhvr>
                                        <p:cTn id="8" dur="500" decel="50000" fill="hold">
                                          <p:stCondLst>
                                            <p:cond delay="0"/>
                                          </p:stCondLst>
                                        </p:cTn>
                                        <p:tgtEl>
                                          <p:spTgt spid="47108"/>
                                        </p:tgtEl>
                                        <p:attrNameLst>
                                          <p:attrName>ppt_x</p:attrName>
                                        </p:attrNameLst>
                                      </p:cBhvr>
                                    </p:anim>
                                    <p:anim from="(-#ppt_h/2)" to="(#ppt_y)" calcmode="lin" valueType="num">
                                      <p:cBhvr>
                                        <p:cTn id="9" dur="1000" fill="hold">
                                          <p:stCondLst>
                                            <p:cond delay="0"/>
                                          </p:stCondLst>
                                        </p:cTn>
                                        <p:tgtEl>
                                          <p:spTgt spid="47108"/>
                                        </p:tgtEl>
                                        <p:attrNameLst>
                                          <p:attrName>ppt_y</p:attrName>
                                        </p:attrNameLst>
                                      </p:cBhvr>
                                    </p:anim>
                                    <p:animRot by="21600000">
                                      <p:cBhvr>
                                        <p:cTn id="10" dur="1000" fill="hold">
                                          <p:stCondLst>
                                            <p:cond delay="0"/>
                                          </p:stCondLst>
                                        </p:cTn>
                                        <p:tgtEl>
                                          <p:spTgt spid="4710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8" grpId="19"/>
    </p:bldLst>
  </p:timing>
</p:sld>
</file>

<file path=ppt/slides/slide9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7105" name="Rectangle 2"/>
          <p:cNvSpPr>
            <a:spLocks noGrp="1"/>
          </p:cNvSpPr>
          <p:nvPr>
            <p:ph idx="1"/>
          </p:nvPr>
        </p:nvSpPr>
        <p:spPr>
          <a:xfrm>
            <a:off x="1847850" y="1146175"/>
            <a:ext cx="8415338" cy="2233613"/>
          </a:xfrm>
          <a:solidFill>
            <a:srgbClr val="CCFFFF"/>
          </a:solidFill>
        </p:spPr>
        <p:txBody>
          <a:bodyPr wrap="square" lIns="91440" tIns="45720" rIns="91440" bIns="45720" anchor="t" anchorCtr="0">
            <a:normAutofit lnSpcReduction="10000"/>
          </a:bodyPr>
          <a:lstStyle/>
          <a:p>
            <a:pPr>
              <a:lnSpc>
                <a:spcPct val="90000"/>
              </a:lnSpc>
            </a:pPr>
            <a:r>
              <a:rPr lang="zh-CN" altLang="zh-CN" sz="3600">
                <a:latin typeface="宋体" panose="02010600030101010101" pitchFamily="2" charset="-122"/>
              </a:rPr>
              <a:t>(2)监房突然像沉入无底的黑暗深渊，就是落下一根针也仿佛可以听见。</a:t>
            </a:r>
            <a:endParaRPr lang="zh-CN" altLang="zh-CN" sz="3600">
              <a:latin typeface="宋体" panose="02010600030101010101" pitchFamily="2" charset="-122"/>
            </a:endParaRPr>
          </a:p>
          <a:p>
            <a:pPr>
              <a:lnSpc>
                <a:spcPct val="90000"/>
              </a:lnSpc>
            </a:pPr>
            <a:r>
              <a:rPr lang="zh-CN" altLang="zh-CN" sz="3600">
                <a:latin typeface="宋体" panose="02010600030101010101" pitchFamily="2" charset="-122"/>
              </a:rPr>
              <a:t>答：_______________________________ </a:t>
            </a:r>
            <a:endParaRPr lang="zh-CN" altLang="zh-CN" sz="3600">
              <a:latin typeface="宋体" panose="02010600030101010101" pitchFamily="2" charset="-122"/>
            </a:endParaRPr>
          </a:p>
        </p:txBody>
      </p:sp>
      <p:sp>
        <p:nvSpPr>
          <p:cNvPr id="48131" name="Text Box 3"/>
          <p:cNvSpPr/>
          <p:nvPr/>
        </p:nvSpPr>
        <p:spPr>
          <a:xfrm>
            <a:off x="1911350" y="3956050"/>
            <a:ext cx="8351838" cy="1198880"/>
          </a:xfrm>
          <a:prstGeom prst="rect">
            <a:avLst/>
          </a:prstGeom>
          <a:solidFill>
            <a:srgbClr val="FFFF99"/>
          </a:solidFill>
          <a:ln w="9525">
            <a:noFill/>
          </a:ln>
        </p:spPr>
        <p:txBody>
          <a:bodyPr anchor="t" anchorCtr="0">
            <a:spAutoFit/>
          </a:bodyPr>
          <a:lstStyle/>
          <a:p>
            <a:r>
              <a:rPr lang="zh-CN" altLang="zh-CN" sz="3600">
                <a:solidFill>
                  <a:srgbClr val="FF0000"/>
                </a:solidFill>
                <a:latin typeface="仿宋" panose="02010609060101010101" charset="-122"/>
                <a:ea typeface="仿宋" panose="02010609060101010101" charset="-122"/>
              </a:rPr>
              <a:t>[答案]</a:t>
            </a:r>
            <a:r>
              <a:rPr lang="zh-CN" altLang="zh-CN" sz="3600">
                <a:latin typeface="仿宋" panose="02010609060101010101" charset="-122"/>
                <a:ea typeface="仿宋" panose="02010609060101010101" charset="-122"/>
              </a:rPr>
              <a:t>(2)运用</a:t>
            </a:r>
            <a:r>
              <a:rPr lang="zh-CN" altLang="zh-CN" sz="3600">
                <a:solidFill>
                  <a:srgbClr val="0000CC"/>
                </a:solidFill>
                <a:latin typeface="仿宋" panose="02010609060101010101" charset="-122"/>
                <a:ea typeface="仿宋" panose="02010609060101010101" charset="-122"/>
              </a:rPr>
              <a:t>比喻和夸张</a:t>
            </a:r>
            <a:r>
              <a:rPr lang="zh-CN" altLang="zh-CN" sz="3600">
                <a:latin typeface="仿宋" panose="02010609060101010101" charset="-122"/>
                <a:ea typeface="仿宋" panose="02010609060101010101" charset="-122"/>
              </a:rPr>
              <a:t>的修辞手法，突出了</a:t>
            </a:r>
            <a:r>
              <a:rPr lang="zh-CN" altLang="zh-CN" sz="3600">
                <a:solidFill>
                  <a:srgbClr val="0000CC"/>
                </a:solidFill>
                <a:latin typeface="仿宋" panose="02010609060101010101" charset="-122"/>
                <a:ea typeface="仿宋" panose="02010609060101010101" charset="-122"/>
              </a:rPr>
              <a:t>牢房阴森恐怖</a:t>
            </a:r>
            <a:r>
              <a:rPr lang="zh-CN" altLang="zh-CN" sz="3600">
                <a:latin typeface="仿宋" panose="02010609060101010101" charset="-122"/>
                <a:ea typeface="仿宋" panose="02010609060101010101" charset="-122"/>
              </a:rPr>
              <a:t>和</a:t>
            </a:r>
            <a:r>
              <a:rPr lang="zh-CN" altLang="zh-CN" sz="3600">
                <a:solidFill>
                  <a:srgbClr val="0000CC"/>
                </a:solidFill>
                <a:latin typeface="仿宋" panose="02010609060101010101" charset="-122"/>
                <a:ea typeface="仿宋" panose="02010609060101010101" charset="-122"/>
              </a:rPr>
              <a:t>沉寂的氛围</a:t>
            </a:r>
            <a:r>
              <a:rPr lang="zh-CN" altLang="zh-CN" sz="3600">
                <a:latin typeface="仿宋" panose="02010609060101010101" charset="-122"/>
                <a:ea typeface="仿宋" panose="02010609060101010101" charset="-122"/>
              </a:rPr>
              <a:t>。</a:t>
            </a:r>
            <a:endParaRPr lang="zh-CN" altLang="zh-CN" sz="3600">
              <a:latin typeface="仿宋" panose="02010609060101010101" charset="-122"/>
              <a:ea typeface="仿宋"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4" nodeType="clickEffect">
                                  <p:stCondLst>
                                    <p:cond delay="0"/>
                                  </p:stCondLst>
                                  <p:iterate type="lt">
                                    <p:tmPct val="50000"/>
                                  </p:iterate>
                                  <p:childTnLst>
                                    <p:set>
                                      <p:cBhvr>
                                        <p:cTn id="6" dur="1" fill="hold">
                                          <p:stCondLst>
                                            <p:cond delay="0"/>
                                          </p:stCondLst>
                                        </p:cTn>
                                        <p:tgtEl>
                                          <p:spTgt spid="48131"/>
                                        </p:tgtEl>
                                        <p:attrNameLst>
                                          <p:attrName>style.visibility</p:attrName>
                                        </p:attrNameLst>
                                      </p:cBhvr>
                                      <p:to>
                                        <p:strVal val="visible"/>
                                      </p:to>
                                    </p:set>
                                    <p:anim calcmode="discrete" valueType="clr">
                                      <p:cBhvr>
                                        <p:cTn id="7" dur="80" fill="hold"/>
                                        <p:tgtEl>
                                          <p:spTgt spid="48131"/>
                                        </p:tgtEl>
                                        <p:attrNameLst>
                                          <p:attrName>style.color</p:attrName>
                                        </p:attrNameLst>
                                      </p:cBhvr>
                                      <p:tavLst>
                                        <p:tav tm="0">
                                          <p:val>
                                            <p:clrVal>
                                              <a:schemeClr val="accent2"/>
                                            </p:clrVal>
                                          </p:val>
                                        </p:tav>
                                        <p:tav tm="50000">
                                          <p:val>
                                            <p:clrVal>
                                              <a:schemeClr val="hlink"/>
                                            </p:clrVal>
                                          </p:val>
                                        </p:tav>
                                      </p:tavLst>
                                    </p:anim>
                                    <p:anim calcmode="discrete" valueType="clr">
                                      <p:cBhvr>
                                        <p:cTn id="8" dur="80" fill="hold"/>
                                        <p:tgtEl>
                                          <p:spTgt spid="48131"/>
                                        </p:tgtEl>
                                        <p:attrNameLst>
                                          <p:attrName>fillcolor</p:attrName>
                                        </p:attrNameLst>
                                      </p:cBhvr>
                                      <p:tavLst>
                                        <p:tav tm="0">
                                          <p:val>
                                            <p:clrVal>
                                              <a:schemeClr val="accent2"/>
                                            </p:clrVal>
                                          </p:val>
                                        </p:tav>
                                        <p:tav tm="50000">
                                          <p:val>
                                            <p:clrVal>
                                              <a:schemeClr val="hlink"/>
                                            </p:clrVal>
                                          </p:val>
                                        </p:tav>
                                      </p:tavLst>
                                    </p:anim>
                                    <p:set>
                                      <p:cBhvr>
                                        <p:cTn id="9" dur="80" fill="hold"/>
                                        <p:tgtEl>
                                          <p:spTgt spid="4813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4"/>
    </p:bldLst>
  </p:timing>
</p:sld>
</file>

<file path=ppt/slides/slide9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8129" name="Picture 2" descr="3981543_182655134000_2"/>
          <p:cNvPicPr>
            <a:picLocks noChangeAspect="1"/>
          </p:cNvPicPr>
          <p:nvPr/>
        </p:nvPicPr>
        <p:blipFill>
          <a:blip r:embed="rId2"/>
          <a:srcRect b="5594"/>
          <a:stretch>
            <a:fillRect/>
          </a:stretch>
        </p:blipFill>
        <p:spPr>
          <a:xfrm>
            <a:off x="6311900" y="3773488"/>
            <a:ext cx="4356100" cy="3084512"/>
          </a:xfrm>
          <a:prstGeom prst="rect">
            <a:avLst/>
          </a:prstGeom>
          <a:noFill/>
          <a:ln w="9525">
            <a:noFill/>
          </a:ln>
        </p:spPr>
      </p:pic>
      <p:sp>
        <p:nvSpPr>
          <p:cNvPr id="49155" name="Rectangle 3"/>
          <p:cNvSpPr>
            <a:spLocks noGrp="1" noRot="1"/>
          </p:cNvSpPr>
          <p:nvPr>
            <p:ph type="title"/>
          </p:nvPr>
        </p:nvSpPr>
        <p:spPr>
          <a:xfrm>
            <a:off x="4151313" y="-95250"/>
            <a:ext cx="3529012" cy="1063625"/>
          </a:xfrm>
        </p:spPr>
        <p:txBody>
          <a:bodyPr wrap="square" lIns="91440" tIns="45720" rIns="91440" bIns="45720" anchor="ctr" anchorCtr="0"/>
          <a:lstStyle/>
          <a:p>
            <a:pPr algn="l" eaLnBrk="1" hangingPunct="1"/>
            <a:r>
              <a:rPr lang="zh-CN" altLang="en-US" sz="4800" b="1">
                <a:solidFill>
                  <a:srgbClr val="800000"/>
                </a:solidFill>
                <a:ea typeface="楷体_GB2312" pitchFamily="1" charset="-122"/>
              </a:rPr>
              <a:t>八、设问</a:t>
            </a:r>
            <a:endParaRPr lang="zh-CN" altLang="en-US" sz="4800" b="1">
              <a:solidFill>
                <a:srgbClr val="800000"/>
              </a:solidFill>
              <a:ea typeface="楷体_GB2312" pitchFamily="1" charset="-122"/>
            </a:endParaRPr>
          </a:p>
        </p:txBody>
      </p:sp>
      <p:sp>
        <p:nvSpPr>
          <p:cNvPr id="49156" name="Rectangle 4"/>
          <p:cNvSpPr>
            <a:spLocks noGrp="1" noRot="1"/>
          </p:cNvSpPr>
          <p:nvPr>
            <p:ph idx="1"/>
          </p:nvPr>
        </p:nvSpPr>
        <p:spPr>
          <a:xfrm>
            <a:off x="1631950" y="2160588"/>
            <a:ext cx="8713788" cy="3517900"/>
          </a:xfrm>
        </p:spPr>
        <p:txBody>
          <a:bodyPr wrap="square" lIns="91440" tIns="45720" rIns="91440" bIns="45720" anchor="ctr" anchorCtr="0">
            <a:spAutoFit/>
          </a:bodyPr>
          <a:lstStyle/>
          <a:p>
            <a:pPr marL="0" indent="266700" eaLnBrk="1" hangingPunct="1">
              <a:lnSpc>
                <a:spcPct val="120000"/>
              </a:lnSpc>
              <a:spcBef>
                <a:spcPct val="0"/>
              </a:spcBef>
              <a:buNone/>
            </a:pPr>
            <a:r>
              <a:rPr lang="en-US" altLang="zh-CN" b="1">
                <a:solidFill>
                  <a:srgbClr val="0000FF"/>
                </a:solidFill>
                <a:latin typeface="楷体_GB2312" pitchFamily="1" charset="-122"/>
                <a:ea typeface="楷体_GB2312" pitchFamily="1" charset="-122"/>
              </a:rPr>
              <a:t>1</a:t>
            </a:r>
            <a:r>
              <a:rPr lang="zh-CN" altLang="en-US" b="1">
                <a:solidFill>
                  <a:srgbClr val="0000FF"/>
                </a:solidFill>
                <a:latin typeface="楷体_GB2312" pitchFamily="1" charset="-122"/>
                <a:ea typeface="楷体_GB2312" pitchFamily="1" charset="-122"/>
              </a:rPr>
              <a:t>、概念：</a:t>
            </a:r>
            <a:endParaRPr lang="zh-CN" altLang="en-US" b="1">
              <a:solidFill>
                <a:srgbClr val="0000FF"/>
              </a:solidFill>
              <a:latin typeface="楷体_GB2312" pitchFamily="1" charset="-122"/>
              <a:ea typeface="楷体_GB2312" pitchFamily="1" charset="-122"/>
            </a:endParaRPr>
          </a:p>
          <a:p>
            <a:pPr marL="0" indent="266700" eaLnBrk="1" hangingPunct="1">
              <a:lnSpc>
                <a:spcPct val="120000"/>
              </a:lnSpc>
              <a:spcBef>
                <a:spcPct val="0"/>
              </a:spcBef>
              <a:buNone/>
            </a:pPr>
            <a:r>
              <a:rPr lang="zh-CN" altLang="en-US" b="1">
                <a:solidFill>
                  <a:srgbClr val="0000FF"/>
                </a:solidFill>
                <a:latin typeface="楷体_GB2312" pitchFamily="1" charset="-122"/>
                <a:ea typeface="楷体_GB2312" pitchFamily="1" charset="-122"/>
              </a:rPr>
              <a:t>   </a:t>
            </a:r>
            <a:r>
              <a:rPr lang="zh-CN" altLang="en-US" b="1" u="sng">
                <a:latin typeface="楷体_GB2312" pitchFamily="1" charset="-122"/>
                <a:ea typeface="楷体_GB2312" pitchFamily="1" charset="-122"/>
              </a:rPr>
              <a:t>设问是明知故问、自问自答，或提出问题不需回答的修辞方式</a:t>
            </a:r>
            <a:r>
              <a:rPr lang="zh-CN" altLang="en-US" b="1">
                <a:latin typeface="楷体_GB2312" pitchFamily="1" charset="-122"/>
                <a:ea typeface="楷体_GB2312" pitchFamily="1" charset="-122"/>
              </a:rPr>
              <a:t>。</a:t>
            </a:r>
            <a:endParaRPr lang="zh-CN" altLang="en-US" b="1">
              <a:latin typeface="楷体_GB2312" pitchFamily="1" charset="-122"/>
              <a:ea typeface="楷体_GB2312" pitchFamily="1" charset="-122"/>
            </a:endParaRPr>
          </a:p>
          <a:p>
            <a:pPr marL="0" indent="266700" eaLnBrk="1" hangingPunct="1">
              <a:lnSpc>
                <a:spcPct val="120000"/>
              </a:lnSpc>
              <a:spcBef>
                <a:spcPct val="0"/>
              </a:spcBef>
              <a:buNone/>
            </a:pPr>
            <a:r>
              <a:rPr lang="zh-CN" altLang="en-US" b="1">
                <a:latin typeface="楷体_GB2312" pitchFamily="1" charset="-122"/>
                <a:ea typeface="楷体_GB2312" pitchFamily="1" charset="-122"/>
              </a:rPr>
              <a:t>例</a:t>
            </a:r>
            <a:r>
              <a:rPr lang="en-US" altLang="zh-CN" b="1">
                <a:latin typeface="楷体_GB2312" pitchFamily="1" charset="-122"/>
                <a:ea typeface="楷体_GB2312" pitchFamily="1" charset="-122"/>
              </a:rPr>
              <a:t>1</a:t>
            </a:r>
            <a:r>
              <a:rPr lang="zh-CN" altLang="en-US" b="1">
                <a:latin typeface="楷体_GB2312" pitchFamily="1" charset="-122"/>
                <a:ea typeface="楷体_GB2312" pitchFamily="1" charset="-122"/>
              </a:rPr>
              <a:t>：社会生产力有这样巨大的发展，劳动生产率有这大幅度的提高，</a:t>
            </a:r>
            <a:r>
              <a:rPr lang="zh-CN" altLang="en-US" b="1">
                <a:solidFill>
                  <a:srgbClr val="FF0000"/>
                </a:solidFill>
                <a:latin typeface="楷体_GB2312" pitchFamily="1" charset="-122"/>
                <a:ea typeface="楷体_GB2312" pitchFamily="1" charset="-122"/>
              </a:rPr>
              <a:t>靠的是什么？最主要的是靠科学的、技术的力量。</a:t>
            </a:r>
            <a:endParaRPr lang="zh-CN" altLang="en-US" b="1">
              <a:solidFill>
                <a:srgbClr val="FF0000"/>
              </a:solidFill>
              <a:latin typeface="楷体_GB2312" pitchFamily="1" charset="-122"/>
              <a:ea typeface="楷体_GB2312" pitchFamily="1" charset="-122"/>
            </a:endParaRPr>
          </a:p>
          <a:p>
            <a:pPr marL="0" indent="266700" eaLnBrk="1" hangingPunct="1">
              <a:lnSpc>
                <a:spcPct val="120000"/>
              </a:lnSpc>
              <a:spcBef>
                <a:spcPct val="0"/>
              </a:spcBef>
              <a:buNone/>
            </a:pPr>
            <a:r>
              <a:rPr lang="zh-CN" altLang="en-US" b="1">
                <a:latin typeface="楷体_GB2312" pitchFamily="1" charset="-122"/>
                <a:ea typeface="楷体_GB2312" pitchFamily="1" charset="-122"/>
              </a:rPr>
              <a:t>例</a:t>
            </a:r>
            <a:r>
              <a:rPr lang="en-US" altLang="zh-CN" b="1">
                <a:latin typeface="楷体_GB2312" pitchFamily="1" charset="-122"/>
                <a:ea typeface="楷体_GB2312" pitchFamily="1" charset="-122"/>
              </a:rPr>
              <a:t>2</a:t>
            </a:r>
            <a:r>
              <a:rPr lang="zh-CN" altLang="en-US" b="1">
                <a:latin typeface="楷体_GB2312" pitchFamily="1" charset="-122"/>
                <a:ea typeface="楷体_GB2312" pitchFamily="1" charset="-122"/>
              </a:rPr>
              <a:t>：</a:t>
            </a:r>
            <a:r>
              <a:rPr lang="zh-CN" altLang="en-US" b="1">
                <a:solidFill>
                  <a:srgbClr val="FF0000"/>
                </a:solidFill>
                <a:latin typeface="楷体_GB2312" pitchFamily="1" charset="-122"/>
                <a:ea typeface="楷体_GB2312" pitchFamily="1" charset="-122"/>
              </a:rPr>
              <a:t>问苍茫大地，谁主沉浮？</a:t>
            </a:r>
            <a:endParaRPr lang="zh-CN" altLang="en-US" b="1">
              <a:solidFill>
                <a:srgbClr val="FF0000"/>
              </a:solidFill>
              <a:latin typeface="楷体_GB2312" pitchFamily="1" charset="-122"/>
              <a:ea typeface="楷体_GB2312" pitchFamily="1" charset="-122"/>
            </a:endParaRPr>
          </a:p>
          <a:p>
            <a:pPr marL="0" indent="266700" eaLnBrk="1" hangingPunct="1">
              <a:lnSpc>
                <a:spcPct val="120000"/>
              </a:lnSpc>
              <a:spcBef>
                <a:spcPct val="0"/>
              </a:spcBef>
              <a:buNone/>
            </a:pPr>
            <a:r>
              <a:rPr lang="en-US" altLang="zh-CN" b="1">
                <a:solidFill>
                  <a:srgbClr val="0000FF"/>
                </a:solidFill>
                <a:latin typeface="楷体_GB2312" pitchFamily="1" charset="-122"/>
                <a:ea typeface="楷体_GB2312" pitchFamily="1" charset="-122"/>
              </a:rPr>
              <a:t>2</a:t>
            </a:r>
            <a:r>
              <a:rPr lang="zh-CN" altLang="en-US" b="1">
                <a:solidFill>
                  <a:srgbClr val="0000FF"/>
                </a:solidFill>
                <a:latin typeface="楷体_GB2312" pitchFamily="1" charset="-122"/>
                <a:ea typeface="楷体_GB2312" pitchFamily="1" charset="-122"/>
              </a:rPr>
              <a:t>、基本特点</a:t>
            </a:r>
            <a:r>
              <a:rPr lang="zh-CN" altLang="en-US" b="1">
                <a:latin typeface="楷体_GB2312" pitchFamily="1" charset="-122"/>
                <a:ea typeface="楷体_GB2312" pitchFamily="1" charset="-122"/>
              </a:rPr>
              <a:t>：无疑而问。</a:t>
            </a:r>
            <a:endParaRPr lang="zh-CN" altLang="en-US" b="1">
              <a:latin typeface="楷体_GB2312" pitchFamily="1" charset="-122"/>
              <a:ea typeface="楷体_GB2312" pitchFamily="1" charset="-122"/>
            </a:endParaRPr>
          </a:p>
          <a:p>
            <a:pPr marL="0" indent="266700" eaLnBrk="1" hangingPunct="1">
              <a:lnSpc>
                <a:spcPct val="120000"/>
              </a:lnSpc>
              <a:spcBef>
                <a:spcPct val="0"/>
              </a:spcBef>
              <a:buNone/>
            </a:pPr>
            <a:r>
              <a:rPr lang="en-US" altLang="zh-CN" b="1">
                <a:solidFill>
                  <a:srgbClr val="0000FF"/>
                </a:solidFill>
                <a:latin typeface="楷体_GB2312" pitchFamily="1" charset="-122"/>
                <a:ea typeface="楷体_GB2312" pitchFamily="1" charset="-122"/>
              </a:rPr>
              <a:t>3</a:t>
            </a:r>
            <a:r>
              <a:rPr lang="zh-CN" altLang="en-US" b="1">
                <a:solidFill>
                  <a:srgbClr val="0000FF"/>
                </a:solidFill>
                <a:latin typeface="楷体_GB2312" pitchFamily="1" charset="-122"/>
                <a:ea typeface="楷体_GB2312" pitchFamily="1" charset="-122"/>
              </a:rPr>
              <a:t>、作用</a:t>
            </a:r>
            <a:r>
              <a:rPr lang="zh-CN" altLang="en-US" b="1">
                <a:latin typeface="楷体_GB2312" pitchFamily="1" charset="-122"/>
                <a:ea typeface="楷体_GB2312" pitchFamily="1" charset="-122"/>
              </a:rPr>
              <a:t>：引人注意，启发思考。</a:t>
            </a:r>
            <a:endParaRPr lang="zh-CN" altLang="en-US" b="1">
              <a:latin typeface="楷体_GB2312" pitchFamily="1" charset="-122"/>
              <a:ea typeface="楷体_GB2312" pitchFamily="1" charset="-122"/>
            </a:endParaRPr>
          </a:p>
          <a:p>
            <a:pPr marL="0" indent="266700" eaLnBrk="1" hangingPunct="1">
              <a:lnSpc>
                <a:spcPct val="120000"/>
              </a:lnSpc>
              <a:spcBef>
                <a:spcPct val="0"/>
              </a:spcBef>
              <a:buNone/>
            </a:pPr>
            <a:r>
              <a:rPr lang="zh-CN" altLang="en-US" b="1">
                <a:solidFill>
                  <a:srgbClr val="0000FF"/>
                </a:solidFill>
                <a:latin typeface="楷体_GB2312" pitchFamily="1" charset="-122"/>
                <a:ea typeface="楷体_GB2312" pitchFamily="1" charset="-122"/>
              </a:rPr>
              <a:t>   </a:t>
            </a:r>
            <a:endParaRPr lang="zh-CN" altLang="en-US" b="1">
              <a:solidFill>
                <a:srgbClr val="0000FF"/>
              </a:solidFill>
              <a:latin typeface="楷体_GB2312" pitchFamily="1" charset="-122"/>
              <a:ea typeface="楷体_GB2312"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9155"/>
                                        </p:tgtEl>
                                        <p:attrNameLst>
                                          <p:attrName>style.visibility</p:attrName>
                                        </p:attrNameLst>
                                      </p:cBhvr>
                                      <p:to>
                                        <p:strVal val="visible"/>
                                      </p:to>
                                    </p:set>
                                    <p:animEffect transition="in" filter="blinds(horizontal)">
                                      <p:cBhvr>
                                        <p:cTn id="7" dur="500" fill="hold"/>
                                        <p:tgtEl>
                                          <p:spTgt spid="4915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9156">
                                            <p:txEl>
                                              <p:pRg st="0" end="0"/>
                                            </p:txEl>
                                          </p:spTgt>
                                        </p:tgtEl>
                                        <p:attrNameLst>
                                          <p:attrName>style.visibility</p:attrName>
                                        </p:attrNameLst>
                                      </p:cBhvr>
                                      <p:to>
                                        <p:strVal val="visible"/>
                                      </p:to>
                                    </p:set>
                                    <p:animEffect transition="in" filter="blinds(horizontal)">
                                      <p:cBhvr>
                                        <p:cTn id="12" dur="500" fill="hold"/>
                                        <p:tgtEl>
                                          <p:spTgt spid="49156">
                                            <p:txEl>
                                              <p:pRg st="0" end="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49156">
                                            <p:txEl>
                                              <p:pRg st="1" end="1"/>
                                            </p:txEl>
                                          </p:spTgt>
                                        </p:tgtEl>
                                        <p:attrNameLst>
                                          <p:attrName>style.visibility</p:attrName>
                                        </p:attrNameLst>
                                      </p:cBhvr>
                                      <p:to>
                                        <p:strVal val="visible"/>
                                      </p:to>
                                    </p:set>
                                    <p:animEffect transition="in" filter="blinds(horizontal)">
                                      <p:cBhvr>
                                        <p:cTn id="15" dur="500" fill="hold"/>
                                        <p:tgtEl>
                                          <p:spTgt spid="49156">
                                            <p:txEl>
                                              <p:pRg st="1" end="1"/>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 presetClass="entr" presetSubtype="4" fill="hold" nodeType="clickEffect">
                                  <p:stCondLst>
                                    <p:cond delay="0"/>
                                  </p:stCondLst>
                                  <p:childTnLst>
                                    <p:set>
                                      <p:cBhvr>
                                        <p:cTn id="19" dur="1" fill="hold">
                                          <p:stCondLst>
                                            <p:cond delay="0"/>
                                          </p:stCondLst>
                                        </p:cTn>
                                        <p:tgtEl>
                                          <p:spTgt spid="49156">
                                            <p:txEl>
                                              <p:pRg st="2" end="2"/>
                                            </p:txEl>
                                          </p:spTgt>
                                        </p:tgtEl>
                                        <p:attrNameLst>
                                          <p:attrName>style.visibility</p:attrName>
                                        </p:attrNameLst>
                                      </p:cBhvr>
                                      <p:to>
                                        <p:strVal val="visible"/>
                                      </p:to>
                                    </p:set>
                                    <p:anim calcmode="lin" valueType="num">
                                      <p:cBhvr additive="base">
                                        <p:cTn id="20" dur="500" fill="hold"/>
                                        <p:tgtEl>
                                          <p:spTgt spid="49156">
                                            <p:txEl>
                                              <p:pRg st="2" end="2"/>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4915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2" presetClass="entr" presetSubtype="4" fill="hold" nodeType="clickEffect">
                                  <p:stCondLst>
                                    <p:cond delay="0"/>
                                  </p:stCondLst>
                                  <p:childTnLst>
                                    <p:set>
                                      <p:cBhvr>
                                        <p:cTn id="25" dur="1" fill="hold">
                                          <p:stCondLst>
                                            <p:cond delay="0"/>
                                          </p:stCondLst>
                                        </p:cTn>
                                        <p:tgtEl>
                                          <p:spTgt spid="49156">
                                            <p:txEl>
                                              <p:pRg st="3" end="3"/>
                                            </p:txEl>
                                          </p:spTgt>
                                        </p:tgtEl>
                                        <p:attrNameLst>
                                          <p:attrName>style.visibility</p:attrName>
                                        </p:attrNameLst>
                                      </p:cBhvr>
                                      <p:to>
                                        <p:strVal val="visible"/>
                                      </p:to>
                                    </p:set>
                                    <p:anim calcmode="lin" valueType="num">
                                      <p:cBhvr additive="base">
                                        <p:cTn id="26" dur="500" fill="hold"/>
                                        <p:tgtEl>
                                          <p:spTgt spid="49156">
                                            <p:txEl>
                                              <p:pRg st="3" end="3"/>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4915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 presetClass="entr" presetSubtype="4" fill="hold" nodeType="clickEffect">
                                  <p:stCondLst>
                                    <p:cond delay="0"/>
                                  </p:stCondLst>
                                  <p:childTnLst>
                                    <p:set>
                                      <p:cBhvr>
                                        <p:cTn id="31" dur="1" fill="hold">
                                          <p:stCondLst>
                                            <p:cond delay="0"/>
                                          </p:stCondLst>
                                        </p:cTn>
                                        <p:tgtEl>
                                          <p:spTgt spid="49156">
                                            <p:txEl>
                                              <p:pRg st="4" end="4"/>
                                            </p:txEl>
                                          </p:spTgt>
                                        </p:tgtEl>
                                        <p:attrNameLst>
                                          <p:attrName>style.visibility</p:attrName>
                                        </p:attrNameLst>
                                      </p:cBhvr>
                                      <p:to>
                                        <p:strVal val="visible"/>
                                      </p:to>
                                    </p:set>
                                    <p:anim calcmode="lin" valueType="num">
                                      <p:cBhvr additive="base">
                                        <p:cTn id="32" dur="500" fill="hold"/>
                                        <p:tgtEl>
                                          <p:spTgt spid="49156">
                                            <p:txEl>
                                              <p:pRg st="4" end="4"/>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4915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4" fill="hold" nodeType="clickPar">
                      <p:stCondLst>
                        <p:cond delay="indefinite"/>
                      </p:stCondLst>
                      <p:childTnLst>
                        <p:par>
                          <p:cTn id="35" fill="hold" nodeType="afterGroup">
                            <p:stCondLst>
                              <p:cond delay="0"/>
                            </p:stCondLst>
                            <p:childTnLst>
                              <p:par>
                                <p:cTn id="36" presetID="2" presetClass="entr" presetSubtype="4" fill="hold" nodeType="clickEffect">
                                  <p:stCondLst>
                                    <p:cond delay="0"/>
                                  </p:stCondLst>
                                  <p:childTnLst>
                                    <p:set>
                                      <p:cBhvr>
                                        <p:cTn id="37" dur="1" fill="hold">
                                          <p:stCondLst>
                                            <p:cond delay="0"/>
                                          </p:stCondLst>
                                        </p:cTn>
                                        <p:tgtEl>
                                          <p:spTgt spid="49156">
                                            <p:txEl>
                                              <p:pRg st="5" end="5"/>
                                            </p:txEl>
                                          </p:spTgt>
                                        </p:tgtEl>
                                        <p:attrNameLst>
                                          <p:attrName>style.visibility</p:attrName>
                                        </p:attrNameLst>
                                      </p:cBhvr>
                                      <p:to>
                                        <p:strVal val="visible"/>
                                      </p:to>
                                    </p:set>
                                    <p:anim calcmode="lin" valueType="num">
                                      <p:cBhvr additive="base">
                                        <p:cTn id="38" dur="500" fill="hold"/>
                                        <p:tgtEl>
                                          <p:spTgt spid="49156">
                                            <p:txEl>
                                              <p:pRg st="5" end="5"/>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4915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 grpId="0"/>
    </p:bldLst>
  </p:timing>
</p:sld>
</file>

<file path=ppt/slides/slide9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9153" name="Picture 2" descr="sy_20091108143223942074"/>
          <p:cNvPicPr>
            <a:picLocks noChangeAspect="1"/>
          </p:cNvPicPr>
          <p:nvPr/>
        </p:nvPicPr>
        <p:blipFill>
          <a:blip r:embed="rId2">
            <a:lum bright="6000"/>
          </a:blip>
          <a:srcRect b="8647"/>
          <a:stretch>
            <a:fillRect/>
          </a:stretch>
        </p:blipFill>
        <p:spPr>
          <a:xfrm>
            <a:off x="6140450" y="4308475"/>
            <a:ext cx="4527550" cy="2549525"/>
          </a:xfrm>
          <a:prstGeom prst="rect">
            <a:avLst/>
          </a:prstGeom>
          <a:noFill/>
          <a:ln w="9525">
            <a:noFill/>
          </a:ln>
        </p:spPr>
      </p:pic>
      <p:sp>
        <p:nvSpPr>
          <p:cNvPr id="49154" name="Rectangle 3"/>
          <p:cNvSpPr>
            <a:spLocks noGrp="1" noRot="1"/>
          </p:cNvSpPr>
          <p:nvPr>
            <p:ph type="title"/>
          </p:nvPr>
        </p:nvSpPr>
        <p:spPr>
          <a:xfrm>
            <a:off x="2968625" y="-14287"/>
            <a:ext cx="6343650" cy="955675"/>
          </a:xfrm>
        </p:spPr>
        <p:txBody>
          <a:bodyPr wrap="square" lIns="91440" tIns="45720" rIns="91440" bIns="45720" anchor="ctr" anchorCtr="0"/>
          <a:lstStyle/>
          <a:p>
            <a:pPr eaLnBrk="1" hangingPunct="1"/>
            <a:r>
              <a:rPr lang="zh-CN" altLang="en-US" b="1">
                <a:solidFill>
                  <a:srgbClr val="800000"/>
                </a:solidFill>
                <a:latin typeface="楷体_GB2312" pitchFamily="1" charset="-122"/>
                <a:ea typeface="楷体_GB2312" pitchFamily="1" charset="-122"/>
              </a:rPr>
              <a:t>九、反问 （反诘）</a:t>
            </a:r>
            <a:r>
              <a:rPr lang="zh-CN" altLang="en-US" sz="4800" b="1">
                <a:latin typeface="楷体_GB2312" pitchFamily="1" charset="-122"/>
                <a:ea typeface="楷体_GB2312" pitchFamily="1" charset="-122"/>
              </a:rPr>
              <a:t> </a:t>
            </a:r>
            <a:endParaRPr lang="zh-CN" altLang="en-US" sz="4800" b="1">
              <a:latin typeface="楷体_GB2312" pitchFamily="1" charset="-122"/>
              <a:ea typeface="楷体_GB2312" pitchFamily="1" charset="-122"/>
            </a:endParaRPr>
          </a:p>
        </p:txBody>
      </p:sp>
      <p:sp>
        <p:nvSpPr>
          <p:cNvPr id="50180" name="Rectangle 4"/>
          <p:cNvSpPr>
            <a:spLocks noGrp="1" noRot="1"/>
          </p:cNvSpPr>
          <p:nvPr>
            <p:ph idx="1"/>
          </p:nvPr>
        </p:nvSpPr>
        <p:spPr>
          <a:xfrm>
            <a:off x="1531938" y="2035016"/>
            <a:ext cx="9217025" cy="3389630"/>
          </a:xfrm>
        </p:spPr>
        <p:txBody>
          <a:bodyPr wrap="square" lIns="91440" tIns="45720" rIns="91440" bIns="45720" anchor="ctr" anchorCtr="0">
            <a:spAutoFit/>
          </a:bodyPr>
          <a:lstStyle/>
          <a:p>
            <a:pPr marL="0" indent="266700" eaLnBrk="1" hangingPunct="1">
              <a:lnSpc>
                <a:spcPct val="120000"/>
              </a:lnSpc>
              <a:spcBef>
                <a:spcPct val="0"/>
              </a:spcBef>
              <a:buNone/>
            </a:pPr>
            <a:r>
              <a:rPr lang="zh-CN" altLang="en-US" b="1">
                <a:latin typeface="楷体_GB2312" pitchFamily="1" charset="-122"/>
                <a:ea typeface="楷体_GB2312" pitchFamily="1" charset="-122"/>
              </a:rPr>
              <a:t>   </a:t>
            </a:r>
            <a:r>
              <a:rPr lang="zh-CN" altLang="en-US" b="1">
                <a:solidFill>
                  <a:srgbClr val="0000FF"/>
                </a:solidFill>
                <a:latin typeface="楷体_GB2312" pitchFamily="1" charset="-122"/>
                <a:ea typeface="楷体_GB2312" pitchFamily="1" charset="-122"/>
              </a:rPr>
              <a:t>1、概念：</a:t>
            </a:r>
            <a:endParaRPr lang="zh-CN" altLang="en-US" b="1">
              <a:solidFill>
                <a:srgbClr val="0000FF"/>
              </a:solidFill>
              <a:latin typeface="楷体_GB2312" pitchFamily="1" charset="-122"/>
              <a:ea typeface="楷体_GB2312" pitchFamily="1" charset="-122"/>
            </a:endParaRPr>
          </a:p>
          <a:p>
            <a:pPr marL="0" indent="266700" eaLnBrk="1" hangingPunct="1">
              <a:lnSpc>
                <a:spcPct val="120000"/>
              </a:lnSpc>
              <a:spcBef>
                <a:spcPct val="0"/>
              </a:spcBef>
              <a:buNone/>
            </a:pPr>
            <a:r>
              <a:rPr lang="zh-CN" altLang="en-US" b="1">
                <a:latin typeface="楷体_GB2312" pitchFamily="1" charset="-122"/>
                <a:ea typeface="楷体_GB2312" pitchFamily="1" charset="-122"/>
              </a:rPr>
              <a:t>   为了加强语气，用</a:t>
            </a:r>
            <a:r>
              <a:rPr lang="zh-CN" altLang="en-US" b="1">
                <a:solidFill>
                  <a:srgbClr val="0000FF"/>
                </a:solidFill>
                <a:latin typeface="楷体_GB2312" pitchFamily="1" charset="-122"/>
                <a:ea typeface="楷体_GB2312" pitchFamily="1" charset="-122"/>
              </a:rPr>
              <a:t>疑问句的形式表示确定的意思</a:t>
            </a:r>
            <a:r>
              <a:rPr lang="zh-CN" altLang="en-US" b="1">
                <a:latin typeface="楷体_GB2312" pitchFamily="1" charset="-122"/>
                <a:ea typeface="楷体_GB2312" pitchFamily="1" charset="-122"/>
              </a:rPr>
              <a:t>，常用</a:t>
            </a:r>
            <a:r>
              <a:rPr lang="zh-CN" altLang="en-US" b="1" u="sng">
                <a:latin typeface="楷体_GB2312" pitchFamily="1" charset="-122"/>
                <a:ea typeface="楷体_GB2312" pitchFamily="1" charset="-122"/>
              </a:rPr>
              <a:t>肯定形式表示否定，用否定形式表示肯定</a:t>
            </a:r>
            <a:r>
              <a:rPr lang="zh-CN" altLang="en-US" b="1">
                <a:latin typeface="楷体_GB2312" pitchFamily="1" charset="-122"/>
                <a:ea typeface="楷体_GB2312" pitchFamily="1" charset="-122"/>
              </a:rPr>
              <a:t>。</a:t>
            </a:r>
            <a:endParaRPr lang="zh-CN" altLang="en-US" b="1">
              <a:latin typeface="楷体_GB2312" pitchFamily="1" charset="-122"/>
              <a:ea typeface="楷体_GB2312" pitchFamily="1" charset="-122"/>
            </a:endParaRPr>
          </a:p>
          <a:p>
            <a:pPr marL="0" indent="266700" eaLnBrk="1" hangingPunct="1">
              <a:lnSpc>
                <a:spcPct val="120000"/>
              </a:lnSpc>
              <a:spcBef>
                <a:spcPct val="0"/>
              </a:spcBef>
              <a:buNone/>
            </a:pPr>
            <a:r>
              <a:rPr lang="zh-CN" altLang="en-US" b="1">
                <a:solidFill>
                  <a:srgbClr val="0000FF"/>
                </a:solidFill>
                <a:latin typeface="楷体_GB2312" pitchFamily="1" charset="-122"/>
                <a:ea typeface="楷体_GB2312" pitchFamily="1" charset="-122"/>
              </a:rPr>
              <a:t> 例</a:t>
            </a:r>
            <a:r>
              <a:rPr lang="zh-CN" altLang="en-US" b="1">
                <a:latin typeface="楷体_GB2312" pitchFamily="1" charset="-122"/>
                <a:ea typeface="楷体_GB2312" pitchFamily="1" charset="-122"/>
              </a:rPr>
              <a:t>：就说蒋筑英吧。已经经过了这样长久的考验，难道他入党的志愿，也一定要等到死后才能由省委的追认才满足么？</a:t>
            </a:r>
            <a:r>
              <a:rPr lang="zh-CN" altLang="en-US" b="1">
                <a:solidFill>
                  <a:srgbClr val="FF0000"/>
                </a:solidFill>
                <a:latin typeface="楷体_GB2312" pitchFamily="1" charset="-122"/>
                <a:ea typeface="楷体_GB2312" pitchFamily="1" charset="-122"/>
              </a:rPr>
              <a:t>（用肯定的形式表示否定）</a:t>
            </a:r>
            <a:endParaRPr lang="zh-CN" altLang="en-US" b="1">
              <a:solidFill>
                <a:srgbClr val="FF0000"/>
              </a:solidFill>
              <a:latin typeface="楷体_GB2312" pitchFamily="1" charset="-122"/>
              <a:ea typeface="楷体_GB2312" pitchFamily="1" charset="-122"/>
            </a:endParaRPr>
          </a:p>
          <a:p>
            <a:pPr marL="0" indent="266700" eaLnBrk="1" hangingPunct="1">
              <a:lnSpc>
                <a:spcPct val="120000"/>
              </a:lnSpc>
              <a:spcBef>
                <a:spcPct val="0"/>
              </a:spcBef>
              <a:buNone/>
            </a:pPr>
            <a:r>
              <a:rPr lang="zh-CN" altLang="en-US" b="1">
                <a:solidFill>
                  <a:srgbClr val="0000FF"/>
                </a:solidFill>
                <a:latin typeface="楷体_GB2312" pitchFamily="1" charset="-122"/>
                <a:ea typeface="楷体_GB2312" pitchFamily="1" charset="-122"/>
              </a:rPr>
              <a:t> 例：</a:t>
            </a:r>
            <a:r>
              <a:rPr lang="zh-CN" altLang="en-US" b="1">
                <a:latin typeface="楷体_GB2312" pitchFamily="1" charset="-122"/>
                <a:ea typeface="楷体_GB2312" pitchFamily="1" charset="-122"/>
              </a:rPr>
              <a:t>我呢，我难道没有应该责备的地方吗？</a:t>
            </a:r>
            <a:endParaRPr lang="zh-CN" altLang="en-US" b="1">
              <a:latin typeface="楷体_GB2312" pitchFamily="1" charset="-122"/>
              <a:ea typeface="楷体_GB2312" pitchFamily="1" charset="-122"/>
            </a:endParaRPr>
          </a:p>
          <a:p>
            <a:pPr marL="0" indent="266700" eaLnBrk="1" hangingPunct="1">
              <a:lnSpc>
                <a:spcPct val="120000"/>
              </a:lnSpc>
              <a:spcBef>
                <a:spcPct val="0"/>
              </a:spcBef>
              <a:buNone/>
            </a:pPr>
            <a:r>
              <a:rPr lang="zh-CN" altLang="en-US" b="1">
                <a:solidFill>
                  <a:srgbClr val="FF0000"/>
                </a:solidFill>
                <a:latin typeface="楷体_GB2312" pitchFamily="1" charset="-122"/>
                <a:ea typeface="楷体_GB2312" pitchFamily="1" charset="-122"/>
              </a:rPr>
              <a:t>（用否定式表示肯定）</a:t>
            </a:r>
            <a:endParaRPr lang="zh-CN" altLang="en-US" b="1">
              <a:solidFill>
                <a:srgbClr val="FF0000"/>
              </a:solidFill>
              <a:latin typeface="楷体_GB2312" pitchFamily="1" charset="-122"/>
              <a:ea typeface="楷体_GB2312" pitchFamily="1" charset="-122"/>
            </a:endParaRPr>
          </a:p>
          <a:p>
            <a:pPr marL="0" indent="266700" eaLnBrk="1" hangingPunct="1">
              <a:lnSpc>
                <a:spcPct val="120000"/>
              </a:lnSpc>
              <a:spcBef>
                <a:spcPct val="0"/>
              </a:spcBef>
              <a:buNone/>
            </a:pPr>
            <a:r>
              <a:rPr lang="zh-CN" altLang="en-US" b="1">
                <a:latin typeface="楷体_GB2312" pitchFamily="1" charset="-122"/>
                <a:ea typeface="楷体_GB2312" pitchFamily="1" charset="-122"/>
              </a:rPr>
              <a:t>   </a:t>
            </a:r>
            <a:endParaRPr lang="zh-CN" altLang="en-US" b="1">
              <a:latin typeface="楷体_GB2312" pitchFamily="1" charset="-122"/>
              <a:ea typeface="楷体_GB2312"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0180">
                                            <p:txEl>
                                              <p:pRg st="2" end="2"/>
                                            </p:txEl>
                                          </p:spTgt>
                                        </p:tgtEl>
                                        <p:attrNameLst>
                                          <p:attrName>style.visibility</p:attrName>
                                        </p:attrNameLst>
                                      </p:cBhvr>
                                      <p:to>
                                        <p:strVal val="visible"/>
                                      </p:to>
                                    </p:set>
                                    <p:anim calcmode="lin" valueType="num">
                                      <p:cBhvr additive="base">
                                        <p:cTn id="7" dur="500" fill="hold"/>
                                        <p:tgtEl>
                                          <p:spTgt spid="50180">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018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2" presetClass="entr" presetSubtype="0" fill="hold" nodeType="clickEffect">
                                  <p:stCondLst>
                                    <p:cond delay="0"/>
                                  </p:stCondLst>
                                  <p:childTnLst>
                                    <p:set>
                                      <p:cBhvr>
                                        <p:cTn id="12" dur="1" fill="hold">
                                          <p:stCondLst>
                                            <p:cond delay="0"/>
                                          </p:stCondLst>
                                        </p:cTn>
                                        <p:tgtEl>
                                          <p:spTgt spid="50180">
                                            <p:txEl>
                                              <p:pRg st="3" end="3"/>
                                            </p:txEl>
                                          </p:spTgt>
                                        </p:tgtEl>
                                        <p:attrNameLst>
                                          <p:attrName>style.visibility</p:attrName>
                                        </p:attrNameLst>
                                      </p:cBhvr>
                                      <p:to>
                                        <p:strVal val="visible"/>
                                      </p:to>
                                    </p:set>
                                    <p:animEffect transition="in" filter="fade">
                                      <p:cBhvr>
                                        <p:cTn id="13" dur="1000"/>
                                        <p:tgtEl>
                                          <p:spTgt spid="50180">
                                            <p:txEl>
                                              <p:pRg st="3" end="3"/>
                                            </p:txEl>
                                          </p:spTgt>
                                        </p:tgtEl>
                                      </p:cBhvr>
                                    </p:animEffect>
                                    <p:anim calcmode="lin" valueType="num">
                                      <p:cBhvr>
                                        <p:cTn id="14" dur="1000" fill="hold"/>
                                        <p:tgtEl>
                                          <p:spTgt spid="50180">
                                            <p:txEl>
                                              <p:pRg st="3" end="3"/>
                                            </p:txEl>
                                          </p:spTgt>
                                        </p:tgtEl>
                                        <p:attrNameLst>
                                          <p:attrName>ppt_x</p:attrName>
                                        </p:attrNameLst>
                                      </p:cBhvr>
                                      <p:tavLst>
                                        <p:tav tm="0">
                                          <p:val>
                                            <p:strVal val="#ppt_x"/>
                                          </p:val>
                                        </p:tav>
                                        <p:tav tm="100000">
                                          <p:val>
                                            <p:strVal val="#ppt_x"/>
                                          </p:val>
                                        </p:tav>
                                      </p:tavLst>
                                    </p:anim>
                                    <p:anim calcmode="lin" valueType="num">
                                      <p:cBhvr>
                                        <p:cTn id="15" dur="1000" fill="hold"/>
                                        <p:tgtEl>
                                          <p:spTgt spid="50180">
                                            <p:txEl>
                                              <p:pRg st="3" end="3"/>
                                            </p:txEl>
                                          </p:spTgt>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50180">
                                            <p:txEl>
                                              <p:pRg st="4" end="4"/>
                                            </p:txEl>
                                          </p:spTgt>
                                        </p:tgtEl>
                                        <p:attrNameLst>
                                          <p:attrName>style.visibility</p:attrName>
                                        </p:attrNameLst>
                                      </p:cBhvr>
                                      <p:to>
                                        <p:strVal val="visible"/>
                                      </p:to>
                                    </p:set>
                                    <p:animEffect transition="in" filter="fade">
                                      <p:cBhvr>
                                        <p:cTn id="18" dur="1000"/>
                                        <p:tgtEl>
                                          <p:spTgt spid="50180">
                                            <p:txEl>
                                              <p:pRg st="4" end="4"/>
                                            </p:txEl>
                                          </p:spTgt>
                                        </p:tgtEl>
                                      </p:cBhvr>
                                    </p:animEffect>
                                    <p:anim calcmode="lin" valueType="num">
                                      <p:cBhvr>
                                        <p:cTn id="19" dur="1000" fill="hold"/>
                                        <p:tgtEl>
                                          <p:spTgt spid="50180">
                                            <p:txEl>
                                              <p:pRg st="4" end="4"/>
                                            </p:txEl>
                                          </p:spTgt>
                                        </p:tgtEl>
                                        <p:attrNameLst>
                                          <p:attrName>ppt_x</p:attrName>
                                        </p:attrNameLst>
                                      </p:cBhvr>
                                      <p:tavLst>
                                        <p:tav tm="0">
                                          <p:val>
                                            <p:strVal val="#ppt_x"/>
                                          </p:val>
                                        </p:tav>
                                        <p:tav tm="100000">
                                          <p:val>
                                            <p:strVal val="#ppt_x"/>
                                          </p:val>
                                        </p:tav>
                                      </p:tavLst>
                                    </p:anim>
                                    <p:anim calcmode="lin" valueType="num">
                                      <p:cBhvr>
                                        <p:cTn id="20" dur="1000" fill="hold"/>
                                        <p:tgtEl>
                                          <p:spTgt spid="50180">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0177" name="Picture 2" descr="sy_20110511162445225033"/>
          <p:cNvPicPr>
            <a:picLocks noChangeAspect="1"/>
          </p:cNvPicPr>
          <p:nvPr/>
        </p:nvPicPr>
        <p:blipFill>
          <a:blip r:embed="rId2"/>
          <a:srcRect b="6247"/>
          <a:stretch>
            <a:fillRect/>
          </a:stretch>
        </p:blipFill>
        <p:spPr>
          <a:xfrm>
            <a:off x="1524000" y="0"/>
            <a:ext cx="3348038" cy="2354263"/>
          </a:xfrm>
          <a:prstGeom prst="rect">
            <a:avLst/>
          </a:prstGeom>
          <a:noFill/>
          <a:ln w="9525">
            <a:noFill/>
          </a:ln>
        </p:spPr>
      </p:pic>
      <p:sp>
        <p:nvSpPr>
          <p:cNvPr id="50178" name="Rectangle 3"/>
          <p:cNvSpPr>
            <a:spLocks noGrp="1" noRot="1"/>
          </p:cNvSpPr>
          <p:nvPr>
            <p:ph idx="1"/>
          </p:nvPr>
        </p:nvSpPr>
        <p:spPr>
          <a:xfrm>
            <a:off x="2063750" y="2060575"/>
            <a:ext cx="8153400" cy="4498975"/>
          </a:xfrm>
        </p:spPr>
        <p:txBody>
          <a:bodyPr wrap="square" lIns="91440" tIns="45720" rIns="91440" bIns="45720" anchor="t" anchorCtr="0"/>
          <a:lstStyle/>
          <a:p>
            <a:pPr eaLnBrk="1" hangingPunct="1">
              <a:lnSpc>
                <a:spcPct val="120000"/>
              </a:lnSpc>
              <a:spcBef>
                <a:spcPct val="0"/>
              </a:spcBef>
              <a:buNone/>
            </a:pPr>
            <a:r>
              <a:rPr lang="en-US" altLang="zh-CN" sz="3600" b="1">
                <a:solidFill>
                  <a:srgbClr val="FF0000"/>
                </a:solidFill>
                <a:latin typeface="楷体_GB2312" pitchFamily="1" charset="-122"/>
                <a:ea typeface="楷体_GB2312" pitchFamily="1" charset="-122"/>
              </a:rPr>
              <a:t>2</a:t>
            </a:r>
            <a:r>
              <a:rPr lang="zh-CN" altLang="en-US" sz="3600" b="1">
                <a:solidFill>
                  <a:srgbClr val="FF0000"/>
                </a:solidFill>
                <a:latin typeface="楷体_GB2312" pitchFamily="1" charset="-122"/>
                <a:ea typeface="楷体_GB2312" pitchFamily="1" charset="-122"/>
              </a:rPr>
              <a:t>、反问的作用：</a:t>
            </a:r>
            <a:endParaRPr lang="zh-CN" altLang="en-US" sz="3600" b="1">
              <a:solidFill>
                <a:srgbClr val="FF0000"/>
              </a:solidFill>
              <a:latin typeface="楷体_GB2312" pitchFamily="1" charset="-122"/>
              <a:ea typeface="楷体_GB2312" pitchFamily="1" charset="-122"/>
            </a:endParaRPr>
          </a:p>
          <a:p>
            <a:pPr eaLnBrk="1" hangingPunct="1">
              <a:lnSpc>
                <a:spcPct val="120000"/>
              </a:lnSpc>
              <a:spcBef>
                <a:spcPct val="0"/>
              </a:spcBef>
              <a:buNone/>
            </a:pPr>
            <a:r>
              <a:rPr lang="zh-CN" altLang="en-US" b="1">
                <a:solidFill>
                  <a:srgbClr val="0000FF"/>
                </a:solidFill>
                <a:latin typeface="楷体_GB2312" pitchFamily="1" charset="-122"/>
                <a:ea typeface="楷体_GB2312" pitchFamily="1" charset="-122"/>
              </a:rPr>
              <a:t>   </a:t>
            </a:r>
            <a:r>
              <a:rPr lang="zh-CN" altLang="en-US" b="1">
                <a:latin typeface="楷体_GB2312" pitchFamily="1" charset="-122"/>
                <a:ea typeface="楷体_GB2312" pitchFamily="1" charset="-122"/>
              </a:rPr>
              <a:t>语气强烈，具有无可辩驳的力量；</a:t>
            </a:r>
            <a:endParaRPr lang="en-US" altLang="zh-CN" b="1">
              <a:latin typeface="楷体_GB2312" pitchFamily="1" charset="-122"/>
              <a:ea typeface="楷体_GB2312" pitchFamily="1" charset="-122"/>
            </a:endParaRPr>
          </a:p>
          <a:p>
            <a:pPr eaLnBrk="1" hangingPunct="1">
              <a:lnSpc>
                <a:spcPct val="120000"/>
              </a:lnSpc>
              <a:spcBef>
                <a:spcPct val="0"/>
              </a:spcBef>
              <a:buNone/>
            </a:pPr>
            <a:r>
              <a:rPr lang="zh-CN" altLang="en-US" b="1">
                <a:latin typeface="楷体_GB2312" pitchFamily="1" charset="-122"/>
                <a:ea typeface="楷体_GB2312" pitchFamily="1" charset="-122"/>
              </a:rPr>
              <a:t>   激发读者感情，给读者留下深刻印象。</a:t>
            </a:r>
            <a:endParaRPr lang="zh-CN" altLang="en-US" b="1">
              <a:latin typeface="楷体_GB2312" pitchFamily="1" charset="-122"/>
              <a:ea typeface="楷体_GB2312" pitchFamily="1" charset="-122"/>
            </a:endParaRPr>
          </a:p>
          <a:p>
            <a:pPr eaLnBrk="1" hangingPunct="1"/>
            <a:endParaRPr lang="zh-CN" altLang="en-US">
              <a:latin typeface="楷体_GB2312" pitchFamily="1" charset="-122"/>
              <a:ea typeface="楷体_GB2312" pitchFamily="1" charset="-122"/>
            </a:endParaRPr>
          </a:p>
        </p:txBody>
      </p:sp>
    </p:spTree>
  </p:cSld>
  <p:clrMapOvr>
    <a:masterClrMapping/>
  </p:clrMapOvr>
  <p:transition/>
  <p:timing/>
</p:sld>
</file>

<file path=ppt/slides/slide9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1201" name="Rectangle 2"/>
          <p:cNvSpPr>
            <a:spLocks noGrp="1"/>
          </p:cNvSpPr>
          <p:nvPr>
            <p:ph idx="1"/>
          </p:nvPr>
        </p:nvSpPr>
        <p:spPr>
          <a:xfrm>
            <a:off x="1849438" y="1341438"/>
            <a:ext cx="8497887" cy="5040312"/>
          </a:xfrm>
          <a:solidFill>
            <a:srgbClr val="CCFFFF"/>
          </a:solidFill>
        </p:spPr>
        <p:txBody>
          <a:bodyPr wrap="square" lIns="91440" tIns="45720" rIns="91440" bIns="45720" anchor="t" anchorCtr="0"/>
          <a:lstStyle/>
          <a:p>
            <a:r>
              <a:rPr lang="zh-CN" altLang="zh-CN">
                <a:latin typeface="宋体" panose="02010600030101010101" pitchFamily="2" charset="-122"/>
              </a:rPr>
              <a:t>(2007·高考浙江卷)针对下面反方的说法，写一个反问句，把正方的话补充完整。</a:t>
            </a:r>
            <a:endParaRPr lang="zh-CN" altLang="zh-CN">
              <a:latin typeface="宋体" panose="02010600030101010101" pitchFamily="2" charset="-122"/>
            </a:endParaRPr>
          </a:p>
          <a:p>
            <a:endParaRPr lang="zh-CN" altLang="zh-CN">
              <a:ea typeface="黑体" panose="02010609060101010101" pitchFamily="49" charset="-122"/>
            </a:endParaRPr>
          </a:p>
          <a:p>
            <a:r>
              <a:rPr lang="zh-CN" altLang="zh-CN">
                <a:latin typeface="宋体" panose="02010600030101010101" pitchFamily="2" charset="-122"/>
              </a:rPr>
              <a:t>反方：</a:t>
            </a:r>
            <a:r>
              <a:rPr lang="zh-CN" altLang="zh-CN">
                <a:solidFill>
                  <a:srgbClr val="0000CC"/>
                </a:solidFill>
                <a:latin typeface="宋体" panose="02010600030101010101" pitchFamily="2" charset="-122"/>
              </a:rPr>
              <a:t>如果美是客观存在的</a:t>
            </a:r>
            <a:r>
              <a:rPr lang="zh-CN" altLang="zh-CN">
                <a:latin typeface="宋体" panose="02010600030101010101" pitchFamily="2" charset="-122"/>
              </a:rPr>
              <a:t>，那么请问：</a:t>
            </a:r>
            <a:r>
              <a:rPr lang="zh-CN" altLang="zh-CN">
                <a:solidFill>
                  <a:srgbClr val="0000CC"/>
                </a:solidFill>
                <a:latin typeface="宋体" panose="02010600030101010101" pitchFamily="2" charset="-122"/>
              </a:rPr>
              <a:t>诗人李白感受到的月亮之美，难道和你是一样的吗？</a:t>
            </a:r>
            <a:endParaRPr lang="zh-CN" altLang="zh-CN">
              <a:solidFill>
                <a:srgbClr val="0000CC"/>
              </a:solidFill>
              <a:latin typeface="宋体" panose="02010600030101010101" pitchFamily="2" charset="-122"/>
            </a:endParaRPr>
          </a:p>
          <a:p>
            <a:r>
              <a:rPr lang="zh-CN" altLang="zh-CN">
                <a:latin typeface="宋体" panose="02010600030101010101" pitchFamily="2" charset="-122"/>
              </a:rPr>
              <a:t>正方</a:t>
            </a:r>
            <a:r>
              <a:rPr lang="zh-CN" altLang="zh-CN">
                <a:solidFill>
                  <a:srgbClr val="FF0000"/>
                </a:solidFill>
                <a:latin typeface="宋体" panose="02010600030101010101" pitchFamily="2" charset="-122"/>
              </a:rPr>
              <a:t>：如果美不是客观存在的</a:t>
            </a:r>
            <a:r>
              <a:rPr lang="zh-CN" altLang="zh-CN">
                <a:latin typeface="宋体" panose="02010600030101010101" pitchFamily="2" charset="-122"/>
              </a:rPr>
              <a:t>，那么请问：__________________________________________ </a:t>
            </a:r>
            <a:endParaRPr lang="zh-CN" altLang="zh-CN">
              <a:latin typeface="宋体" panose="02010600030101010101" pitchFamily="2" charset="-122"/>
            </a:endParaRPr>
          </a:p>
        </p:txBody>
      </p:sp>
      <p:pic>
        <p:nvPicPr>
          <p:cNvPr id="51202" name="Picture 3"/>
          <p:cNvPicPr>
            <a:picLocks noChangeAspect="1"/>
          </p:cNvPicPr>
          <p:nvPr/>
        </p:nvPicPr>
        <p:blipFill>
          <a:blip r:embed="rId2"/>
          <a:stretch>
            <a:fillRect/>
          </a:stretch>
        </p:blipFill>
        <p:spPr>
          <a:xfrm>
            <a:off x="1847850" y="188913"/>
            <a:ext cx="3386138" cy="863600"/>
          </a:xfrm>
          <a:prstGeom prst="rect">
            <a:avLst/>
          </a:prstGeom>
          <a:noFill/>
          <a:ln w="9525">
            <a:noFill/>
          </a:ln>
        </p:spPr>
      </p:pic>
      <p:sp>
        <p:nvSpPr>
          <p:cNvPr id="52228" name="Text Box 4"/>
          <p:cNvSpPr/>
          <p:nvPr/>
        </p:nvSpPr>
        <p:spPr>
          <a:xfrm>
            <a:off x="2424113" y="5084763"/>
            <a:ext cx="7081837" cy="1076325"/>
          </a:xfrm>
          <a:prstGeom prst="rect">
            <a:avLst/>
          </a:prstGeom>
          <a:solidFill>
            <a:srgbClr val="FFFF99"/>
          </a:solidFill>
          <a:ln w="9525">
            <a:noFill/>
          </a:ln>
        </p:spPr>
        <p:txBody>
          <a:bodyPr anchor="t" anchorCtr="0">
            <a:spAutoFit/>
          </a:bodyPr>
          <a:lstStyle/>
          <a:p>
            <a:r>
              <a:rPr lang="zh-CN" altLang="zh-CN" sz="3200">
                <a:solidFill>
                  <a:srgbClr val="FF0000"/>
                </a:solidFill>
                <a:latin typeface="宋体" panose="02010600030101010101" pitchFamily="2" charset="-122"/>
                <a:ea typeface="宋体" panose="02010600030101010101" pitchFamily="2" charset="-122"/>
              </a:rPr>
              <a:t>[答案]</a:t>
            </a:r>
            <a:r>
              <a:rPr lang="zh-CN" altLang="zh-CN" sz="3200">
                <a:latin typeface="宋体" panose="02010600030101010101" pitchFamily="2" charset="-122"/>
                <a:ea typeface="宋体" panose="02010600030101010101" pitchFamily="2" charset="-122"/>
              </a:rPr>
              <a:t>　埃及人赞美的金字塔，难道在中国人眼里就不美吗？</a:t>
            </a:r>
            <a:endParaRPr lang="zh-CN" altLang="zh-CN" sz="3200">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2228"/>
                                        </p:tgtEl>
                                        <p:attrNameLst>
                                          <p:attrName>style.visibility</p:attrName>
                                        </p:attrNameLst>
                                      </p:cBhvr>
                                      <p:to>
                                        <p:strVal val="visible"/>
                                      </p:to>
                                    </p:set>
                                    <p:anim calcmode="discrete" valueType="clr">
                                      <p:cBhvr>
                                        <p:cTn id="7" dur="80" fill="hold"/>
                                        <p:tgtEl>
                                          <p:spTgt spid="52228"/>
                                        </p:tgtEl>
                                        <p:attrNameLst>
                                          <p:attrName>style.color</p:attrName>
                                        </p:attrNameLst>
                                      </p:cBhvr>
                                      <p:tavLst>
                                        <p:tav tm="0">
                                          <p:val>
                                            <p:clrVal>
                                              <a:schemeClr val="accent2"/>
                                            </p:clrVal>
                                          </p:val>
                                        </p:tav>
                                        <p:tav tm="50000">
                                          <p:val>
                                            <p:clrVal>
                                              <a:schemeClr val="hlink"/>
                                            </p:clrVal>
                                          </p:val>
                                        </p:tav>
                                      </p:tavLst>
                                    </p:anim>
                                    <p:anim calcmode="discrete" valueType="clr">
                                      <p:cBhvr>
                                        <p:cTn id="8" dur="80" fill="hold"/>
                                        <p:tgtEl>
                                          <p:spTgt spid="52228"/>
                                        </p:tgtEl>
                                        <p:attrNameLst>
                                          <p:attrName>fillcolor</p:attrName>
                                        </p:attrNameLst>
                                      </p:cBhvr>
                                      <p:tavLst>
                                        <p:tav tm="0">
                                          <p:val>
                                            <p:clrVal>
                                              <a:schemeClr val="accent2"/>
                                            </p:clrVal>
                                          </p:val>
                                        </p:tav>
                                        <p:tav tm="50000">
                                          <p:val>
                                            <p:clrVal>
                                              <a:schemeClr val="hlink"/>
                                            </p:clrVal>
                                          </p:val>
                                        </p:tav>
                                      </p:tavLst>
                                    </p:anim>
                                    <p:set>
                                      <p:cBhvr>
                                        <p:cTn id="9" dur="80" fill="hold"/>
                                        <p:tgtEl>
                                          <p:spTgt spid="5222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8" grpId="0"/>
    </p:bldLst>
  </p:timing>
</p:sld>
</file>

<file path=ppt/slides/slide9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2225" name="Picture 2" descr="7170514_112710444000_2"/>
          <p:cNvPicPr>
            <a:picLocks noChangeAspect="1"/>
          </p:cNvPicPr>
          <p:nvPr/>
        </p:nvPicPr>
        <p:blipFill>
          <a:blip r:embed="rId2">
            <a:lum bright="6000"/>
          </a:blip>
          <a:srcRect b="6168"/>
          <a:stretch>
            <a:fillRect/>
          </a:stretch>
        </p:blipFill>
        <p:spPr>
          <a:xfrm>
            <a:off x="7392988" y="5000625"/>
            <a:ext cx="3275012" cy="1857375"/>
          </a:xfrm>
          <a:prstGeom prst="rect">
            <a:avLst/>
          </a:prstGeom>
          <a:noFill/>
          <a:ln w="9525">
            <a:noFill/>
          </a:ln>
        </p:spPr>
      </p:pic>
      <p:sp>
        <p:nvSpPr>
          <p:cNvPr id="52226" name="Rectangle 3"/>
          <p:cNvSpPr/>
          <p:nvPr/>
        </p:nvSpPr>
        <p:spPr>
          <a:xfrm>
            <a:off x="1774825" y="266700"/>
            <a:ext cx="4105275" cy="641350"/>
          </a:xfrm>
          <a:prstGeom prst="rect">
            <a:avLst/>
          </a:prstGeom>
          <a:solidFill>
            <a:srgbClr val="FFFF99"/>
          </a:solidFill>
          <a:ln w="9525">
            <a:noFill/>
          </a:ln>
        </p:spPr>
        <p:txBody>
          <a:bodyPr anchor="t" anchorCtr="0"/>
          <a:lstStyle/>
          <a:p>
            <a:pPr>
              <a:spcBef>
                <a:spcPct val="20000"/>
              </a:spcBef>
            </a:pPr>
            <a:r>
              <a:rPr lang="zh-CN" altLang="zh-CN" sz="3600" b="1">
                <a:solidFill>
                  <a:srgbClr val="FF0000"/>
                </a:solidFill>
                <a:latin typeface="Arial" panose="020b0604020202020204" pitchFamily="34" charset="0"/>
                <a:ea typeface="方正粗倩_GBK" pitchFamily="1" charset="-122"/>
              </a:rPr>
              <a:t>设问与反问的区别</a:t>
            </a:r>
            <a:r>
              <a:rPr lang="zh-CN" altLang="zh-CN" sz="3600">
                <a:solidFill>
                  <a:srgbClr val="FF0000"/>
                </a:solidFill>
                <a:latin typeface="方正粗倩_GBK" pitchFamily="1" charset="-122"/>
                <a:ea typeface="方正粗倩_GBK" pitchFamily="1" charset="-122"/>
              </a:rPr>
              <a:t> </a:t>
            </a:r>
            <a:endParaRPr lang="zh-CN" altLang="zh-CN" sz="3600">
              <a:solidFill>
                <a:srgbClr val="FF0000"/>
              </a:solidFill>
              <a:latin typeface="方正粗倩_GBK" pitchFamily="1" charset="-122"/>
              <a:ea typeface="方正粗倩_GBK" pitchFamily="1" charset="-122"/>
            </a:endParaRPr>
          </a:p>
        </p:txBody>
      </p:sp>
      <p:sp>
        <p:nvSpPr>
          <p:cNvPr id="53252" name="Rectangle 4"/>
          <p:cNvSpPr/>
          <p:nvPr/>
        </p:nvSpPr>
        <p:spPr>
          <a:xfrm>
            <a:off x="1524000" y="1196975"/>
            <a:ext cx="1681163" cy="553720"/>
          </a:xfrm>
          <a:prstGeom prst="rect">
            <a:avLst/>
          </a:prstGeom>
          <a:solidFill>
            <a:srgbClr val="FF6600"/>
          </a:solidFill>
          <a:ln w="28575" cap="flat" cmpd="sng">
            <a:solidFill>
              <a:srgbClr val="993300"/>
            </a:solidFill>
            <a:prstDash val="solid"/>
            <a:miter/>
            <a:headEnd type="none" w="med" len="med"/>
            <a:tailEnd type="none" w="med" len="med"/>
          </a:ln>
        </p:spPr>
        <p:txBody>
          <a:bodyPr tIns="0" bIns="0" anchor="t" anchorCtr="0">
            <a:spAutoFit/>
          </a:bodyPr>
          <a:lstStyle/>
          <a:p>
            <a:pPr eaLnBrk="0" hangingPunct="0"/>
            <a:r>
              <a:rPr lang="zh-CN" altLang="zh-CN" sz="3600">
                <a:solidFill>
                  <a:srgbClr val="FFFFFF"/>
                </a:solidFill>
                <a:latin typeface="方正粗倩_GBK" pitchFamily="1" charset="-122"/>
                <a:ea typeface="方正粗倩_GBK" pitchFamily="1" charset="-122"/>
              </a:rPr>
              <a:t>共同点 </a:t>
            </a:r>
            <a:endParaRPr lang="zh-CN" altLang="zh-CN" sz="3600">
              <a:latin typeface="方正粗倩_GBK" pitchFamily="1" charset="-122"/>
              <a:ea typeface="方正粗倩_GBK" pitchFamily="1" charset="-122"/>
            </a:endParaRPr>
          </a:p>
        </p:txBody>
      </p:sp>
      <p:sp>
        <p:nvSpPr>
          <p:cNvPr id="53253" name="Text Box 5"/>
          <p:cNvSpPr/>
          <p:nvPr/>
        </p:nvSpPr>
        <p:spPr>
          <a:xfrm>
            <a:off x="3287713" y="1196975"/>
            <a:ext cx="6076950" cy="645160"/>
          </a:xfrm>
          <a:prstGeom prst="rect">
            <a:avLst/>
          </a:prstGeom>
          <a:noFill/>
          <a:ln w="9525">
            <a:noFill/>
          </a:ln>
        </p:spPr>
        <p:txBody>
          <a:bodyPr anchor="t" anchorCtr="0">
            <a:spAutoFit/>
          </a:bodyPr>
          <a:lstStyle/>
          <a:p>
            <a:pPr>
              <a:spcBef>
                <a:spcPct val="50000"/>
              </a:spcBef>
            </a:pPr>
            <a:r>
              <a:rPr lang="zh-CN" altLang="zh-CN" sz="3600" b="1">
                <a:latin typeface="方正粗倩_GBK" pitchFamily="1" charset="-122"/>
                <a:ea typeface="方正粗倩_GBK" pitchFamily="1" charset="-122"/>
              </a:rPr>
              <a:t>都是无疑而问，明知故问。 </a:t>
            </a:r>
            <a:endParaRPr lang="zh-CN" altLang="zh-CN" sz="3600" b="1">
              <a:latin typeface="方正粗倩_GBK" pitchFamily="1" charset="-122"/>
              <a:ea typeface="方正粗倩_GBK" pitchFamily="1" charset="-122"/>
            </a:endParaRPr>
          </a:p>
        </p:txBody>
      </p:sp>
      <p:sp>
        <p:nvSpPr>
          <p:cNvPr id="53254" name="Rectangle 6"/>
          <p:cNvSpPr/>
          <p:nvPr/>
        </p:nvSpPr>
        <p:spPr>
          <a:xfrm>
            <a:off x="1524000" y="2205038"/>
            <a:ext cx="1676400" cy="553720"/>
          </a:xfrm>
          <a:prstGeom prst="rect">
            <a:avLst/>
          </a:prstGeom>
          <a:solidFill>
            <a:srgbClr val="FF6600"/>
          </a:solidFill>
          <a:ln w="28575" cap="flat" cmpd="sng">
            <a:solidFill>
              <a:srgbClr val="993300"/>
            </a:solidFill>
            <a:prstDash val="solid"/>
            <a:miter/>
            <a:headEnd type="none" w="med" len="med"/>
            <a:tailEnd type="none" w="med" len="med"/>
          </a:ln>
        </p:spPr>
        <p:txBody>
          <a:bodyPr tIns="0" bIns="0" anchor="t" anchorCtr="0">
            <a:spAutoFit/>
          </a:bodyPr>
          <a:lstStyle/>
          <a:p>
            <a:pPr eaLnBrk="0" hangingPunct="0"/>
            <a:r>
              <a:rPr lang="zh-CN" altLang="zh-CN" sz="3600">
                <a:solidFill>
                  <a:srgbClr val="FFFFFF"/>
                </a:solidFill>
                <a:latin typeface="Times New Roman" panose="02020603050405020304" pitchFamily="18" charset="0"/>
                <a:ea typeface="方正粗倩_GBK" pitchFamily="1" charset="-122"/>
              </a:rPr>
              <a:t>不同点</a:t>
            </a:r>
            <a:r>
              <a:rPr lang="zh-CN" altLang="zh-CN" sz="3600">
                <a:solidFill>
                  <a:srgbClr val="FFFFFF"/>
                </a:solidFill>
                <a:latin typeface="方正粗倩_GBK" pitchFamily="1" charset="-122"/>
                <a:ea typeface="方正粗倩_GBK" pitchFamily="1" charset="-122"/>
              </a:rPr>
              <a:t> </a:t>
            </a:r>
            <a:endParaRPr lang="zh-CN" altLang="zh-CN" sz="3600">
              <a:latin typeface="方正粗倩_GBK" pitchFamily="1" charset="-122"/>
              <a:ea typeface="方正粗倩_GBK" pitchFamily="1" charset="-122"/>
            </a:endParaRPr>
          </a:p>
        </p:txBody>
      </p:sp>
      <p:sp>
        <p:nvSpPr>
          <p:cNvPr id="53255" name="Text Box 7"/>
          <p:cNvSpPr/>
          <p:nvPr/>
        </p:nvSpPr>
        <p:spPr>
          <a:xfrm>
            <a:off x="3287713" y="2205038"/>
            <a:ext cx="7705725" cy="583565"/>
          </a:xfrm>
          <a:prstGeom prst="rect">
            <a:avLst/>
          </a:prstGeom>
          <a:noFill/>
          <a:ln w="9525">
            <a:noFill/>
          </a:ln>
        </p:spPr>
        <p:txBody>
          <a:bodyPr anchor="t" anchorCtr="0">
            <a:spAutoFit/>
          </a:bodyPr>
          <a:lstStyle/>
          <a:p>
            <a:pPr marL="2470150" indent="-2470150">
              <a:spcBef>
                <a:spcPct val="50000"/>
              </a:spcBef>
            </a:pPr>
            <a:r>
              <a:rPr lang="zh-CN" altLang="zh-CN" sz="3200" b="1">
                <a:latin typeface="Times New Roman" panose="02020603050405020304" pitchFamily="18" charset="0"/>
                <a:ea typeface="方正粗倩_GBK" pitchFamily="1" charset="-122"/>
              </a:rPr>
              <a:t>形式：</a:t>
            </a:r>
            <a:r>
              <a:rPr lang="zh-CN" altLang="zh-CN" sz="3200" b="1" u="sng">
                <a:latin typeface="Times New Roman" panose="02020603050405020304" pitchFamily="18" charset="0"/>
                <a:ea typeface="方正粗倩_GBK" pitchFamily="1" charset="-122"/>
              </a:rPr>
              <a:t>设问自问自答，反问寓答于问</a:t>
            </a:r>
            <a:endParaRPr lang="zh-CN" altLang="zh-CN" sz="3200" b="1" u="sng">
              <a:latin typeface="方正粗倩_GBK" pitchFamily="1" charset="-122"/>
              <a:ea typeface="方正粗倩_GBK" pitchFamily="1" charset="-122"/>
            </a:endParaRPr>
          </a:p>
        </p:txBody>
      </p:sp>
      <p:sp>
        <p:nvSpPr>
          <p:cNvPr id="53256" name="Text Box 8"/>
          <p:cNvSpPr/>
          <p:nvPr/>
        </p:nvSpPr>
        <p:spPr>
          <a:xfrm>
            <a:off x="3287713" y="3068638"/>
            <a:ext cx="7380287" cy="1753235"/>
          </a:xfrm>
          <a:prstGeom prst="rect">
            <a:avLst/>
          </a:prstGeom>
          <a:noFill/>
          <a:ln w="9525">
            <a:noFill/>
          </a:ln>
        </p:spPr>
        <p:txBody>
          <a:bodyPr anchor="t" anchorCtr="0">
            <a:spAutoFit/>
          </a:bodyPr>
          <a:lstStyle/>
          <a:p>
            <a:pPr marL="1146175" indent="-1130300">
              <a:spcBef>
                <a:spcPct val="50000"/>
              </a:spcBef>
            </a:pPr>
            <a:r>
              <a:rPr lang="zh-CN" altLang="zh-CN" sz="3600" b="1">
                <a:solidFill>
                  <a:srgbClr val="FFFFFF"/>
                </a:solidFill>
                <a:latin typeface="方正粗倩_GBK" pitchFamily="1" charset="-122"/>
                <a:ea typeface="方正粗倩_GBK" pitchFamily="1" charset="-122"/>
              </a:rPr>
              <a:t>作用：</a:t>
            </a:r>
            <a:r>
              <a:rPr lang="zh-CN" altLang="zh-CN" sz="3600" b="1" u="sng">
                <a:solidFill>
                  <a:srgbClr val="FFFFFF"/>
                </a:solidFill>
                <a:latin typeface="方正粗倩_GBK" pitchFamily="1" charset="-122"/>
                <a:ea typeface="方正粗倩_GBK" pitchFamily="1" charset="-122"/>
              </a:rPr>
              <a:t>设问是为了加强读者印象，启发读者思考；反问是为了加强语气，使语意更加鲜明</a:t>
            </a:r>
            <a:r>
              <a:rPr lang="zh-CN" altLang="zh-CN" sz="3600" b="1">
                <a:solidFill>
                  <a:srgbClr val="FFFFFF"/>
                </a:solidFill>
                <a:latin typeface="方正粗倩_GBK" pitchFamily="1" charset="-122"/>
                <a:ea typeface="方正粗倩_GBK" pitchFamily="1" charset="-122"/>
              </a:rPr>
              <a:t>。 </a:t>
            </a:r>
            <a:endParaRPr lang="zh-CN" altLang="zh-CN" sz="3600" b="1">
              <a:latin typeface="方正粗倩_GBK" pitchFamily="1" charset="-122"/>
              <a:ea typeface="方正粗倩_GBK" pitchFamily="1" charset="-122"/>
            </a:endParaRPr>
          </a:p>
        </p:txBody>
      </p:sp>
      <p:sp>
        <p:nvSpPr>
          <p:cNvPr id="53257" name="Text Box 9"/>
          <p:cNvSpPr/>
          <p:nvPr/>
        </p:nvSpPr>
        <p:spPr>
          <a:xfrm>
            <a:off x="1203325" y="3497581"/>
            <a:ext cx="9213850" cy="681990"/>
          </a:xfrm>
          <a:prstGeom prst="rect">
            <a:avLst/>
          </a:prstGeom>
          <a:noFill/>
          <a:ln w="9525">
            <a:noFill/>
          </a:ln>
        </p:spPr>
        <p:txBody>
          <a:bodyPr anchor="ctr" anchorCtr="0">
            <a:spAutoFit/>
          </a:bodyPr>
          <a:lstStyle/>
          <a:p>
            <a:pPr indent="266700">
              <a:lnSpc>
                <a:spcPct val="120000"/>
              </a:lnSpc>
            </a:pPr>
            <a:r>
              <a:rPr lang="zh-CN" altLang="zh-CN" sz="3200" b="1">
                <a:solidFill>
                  <a:srgbClr val="66FF33"/>
                </a:solidFill>
                <a:latin typeface="宋体" panose="02010600030101010101" pitchFamily="2" charset="-122"/>
                <a:ea typeface="宋体" panose="02010600030101010101" pitchFamily="2" charset="-122"/>
              </a:rPr>
              <a:t>  </a:t>
            </a:r>
            <a:r>
              <a:rPr lang="zh-CN" altLang="zh-CN" sz="3200" b="1">
                <a:latin typeface="宋体" panose="02010600030101010101" pitchFamily="2" charset="-122"/>
                <a:ea typeface="宋体" panose="02010600030101010101" pitchFamily="2" charset="-122"/>
              </a:rPr>
              <a:t>1、是谁创造了人类世界？是我们劳动群众。 </a:t>
            </a:r>
            <a:endParaRPr lang="zh-CN" altLang="zh-CN" sz="3200" b="1">
              <a:latin typeface="宋体" panose="02010600030101010101" pitchFamily="2" charset="-122"/>
              <a:ea typeface="宋体" panose="02010600030101010101" pitchFamily="2" charset="-122"/>
            </a:endParaRPr>
          </a:p>
        </p:txBody>
      </p:sp>
      <p:sp>
        <p:nvSpPr>
          <p:cNvPr id="53258" name="Text Box 10"/>
          <p:cNvSpPr/>
          <p:nvPr/>
        </p:nvSpPr>
        <p:spPr>
          <a:xfrm>
            <a:off x="1524000" y="4427856"/>
            <a:ext cx="9540875" cy="1863090"/>
          </a:xfrm>
          <a:prstGeom prst="rect">
            <a:avLst/>
          </a:prstGeom>
          <a:noFill/>
          <a:ln w="9525">
            <a:noFill/>
          </a:ln>
        </p:spPr>
        <p:txBody>
          <a:bodyPr anchor="ctr" anchorCtr="0">
            <a:spAutoFit/>
          </a:bodyPr>
          <a:lstStyle/>
          <a:p>
            <a:pPr indent="266700">
              <a:lnSpc>
                <a:spcPct val="120000"/>
              </a:lnSpc>
            </a:pPr>
            <a:r>
              <a:rPr lang="zh-CN" altLang="zh-CN" sz="3200" b="1">
                <a:latin typeface="宋体" panose="02010600030101010101" pitchFamily="2" charset="-122"/>
                <a:ea typeface="宋体" panose="02010600030101010101" pitchFamily="2" charset="-122"/>
              </a:rPr>
              <a:t>2、谁说孩子来到人间只是索取？孩子带给这个世界的幸福难道不比他们得到的要更多一些吗？</a:t>
            </a:r>
            <a:endParaRPr lang="zh-CN" altLang="zh-CN" sz="3200" b="1">
              <a:latin typeface="宋体" panose="02010600030101010101" pitchFamily="2" charset="-122"/>
              <a:ea typeface="宋体" panose="02010600030101010101" pitchFamily="2" charset="-122"/>
            </a:endParaRPr>
          </a:p>
          <a:p>
            <a:pPr indent="266700">
              <a:lnSpc>
                <a:spcPct val="120000"/>
              </a:lnSpc>
            </a:pPr>
            <a:r>
              <a:rPr lang="zh-CN" altLang="zh-CN" sz="3200" b="1">
                <a:latin typeface="宋体" panose="02010600030101010101" pitchFamily="2" charset="-122"/>
                <a:ea typeface="宋体" panose="02010600030101010101" pitchFamily="2" charset="-122"/>
              </a:rPr>
              <a:t> </a:t>
            </a:r>
            <a:endParaRPr lang="zh-CN" altLang="zh-CN" sz="3200" b="1">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3252"/>
                                        </p:tgtEl>
                                        <p:attrNameLst>
                                          <p:attrName>style.visibility</p:attrName>
                                        </p:attrNameLst>
                                      </p:cBhvr>
                                      <p:to>
                                        <p:strVal val="visible"/>
                                      </p:to>
                                    </p:set>
                                    <p:animEffect transition="in" filter="checkerboard(across)">
                                      <p:cBhvr>
                                        <p:cTn id="7" dur="500" fill="hold"/>
                                        <p:tgtEl>
                                          <p:spTgt spid="5325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3253"/>
                                        </p:tgtEl>
                                        <p:attrNameLst>
                                          <p:attrName>style.visibility</p:attrName>
                                        </p:attrNameLst>
                                      </p:cBhvr>
                                      <p:to>
                                        <p:strVal val="visible"/>
                                      </p:to>
                                    </p:set>
                                    <p:animEffect transition="in" filter="wipe(left)">
                                      <p:cBhvr>
                                        <p:cTn id="12" dur="500" fill="hold"/>
                                        <p:tgtEl>
                                          <p:spTgt spid="5325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3254"/>
                                        </p:tgtEl>
                                        <p:attrNameLst>
                                          <p:attrName>style.visibility</p:attrName>
                                        </p:attrNameLst>
                                      </p:cBhvr>
                                      <p:to>
                                        <p:strVal val="visible"/>
                                      </p:to>
                                    </p:set>
                                    <p:animEffect transition="in" filter="checkerboard(across)">
                                      <p:cBhvr>
                                        <p:cTn id="17" dur="500" fill="hold"/>
                                        <p:tgtEl>
                                          <p:spTgt spid="5325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3255"/>
                                        </p:tgtEl>
                                        <p:attrNameLst>
                                          <p:attrName>style.visibility</p:attrName>
                                        </p:attrNameLst>
                                      </p:cBhvr>
                                      <p:to>
                                        <p:strVal val="visible"/>
                                      </p:to>
                                    </p:set>
                                    <p:animEffect transition="in" filter="wipe(left)">
                                      <p:cBhvr>
                                        <p:cTn id="22" dur="500" fill="hold"/>
                                        <p:tgtEl>
                                          <p:spTgt spid="5325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3256"/>
                                        </p:tgtEl>
                                        <p:attrNameLst>
                                          <p:attrName>style.visibility</p:attrName>
                                        </p:attrNameLst>
                                      </p:cBhvr>
                                      <p:to>
                                        <p:strVal val="visible"/>
                                      </p:to>
                                    </p:set>
                                    <p:animEffect transition="in" filter="wipe(left)">
                                      <p:cBhvr>
                                        <p:cTn id="27" dur="500" fill="hold"/>
                                        <p:tgtEl>
                                          <p:spTgt spid="53256"/>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6" presetClass="entr" presetSubtype="37" fill="hold" grpId="0" nodeType="clickEffect">
                                  <p:stCondLst>
                                    <p:cond delay="0"/>
                                  </p:stCondLst>
                                  <p:childTnLst>
                                    <p:set>
                                      <p:cBhvr>
                                        <p:cTn id="31" dur="1" fill="hold">
                                          <p:stCondLst>
                                            <p:cond delay="0"/>
                                          </p:stCondLst>
                                        </p:cTn>
                                        <p:tgtEl>
                                          <p:spTgt spid="53257"/>
                                        </p:tgtEl>
                                        <p:attrNameLst>
                                          <p:attrName>style.visibility</p:attrName>
                                        </p:attrNameLst>
                                      </p:cBhvr>
                                      <p:to>
                                        <p:strVal val="visible"/>
                                      </p:to>
                                    </p:set>
                                    <p:animEffect transition="in" filter="barn(outVertical)">
                                      <p:cBhvr>
                                        <p:cTn id="32" dur="500" fill="hold"/>
                                        <p:tgtEl>
                                          <p:spTgt spid="53257"/>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6" presetClass="entr" presetSubtype="37" fill="hold" grpId="0" nodeType="clickEffect">
                                  <p:stCondLst>
                                    <p:cond delay="0"/>
                                  </p:stCondLst>
                                  <p:childTnLst>
                                    <p:set>
                                      <p:cBhvr>
                                        <p:cTn id="36" dur="1" fill="hold">
                                          <p:stCondLst>
                                            <p:cond delay="0"/>
                                          </p:stCondLst>
                                        </p:cTn>
                                        <p:tgtEl>
                                          <p:spTgt spid="53258"/>
                                        </p:tgtEl>
                                        <p:attrNameLst>
                                          <p:attrName>style.visibility</p:attrName>
                                        </p:attrNameLst>
                                      </p:cBhvr>
                                      <p:to>
                                        <p:strVal val="visible"/>
                                      </p:to>
                                    </p:set>
                                    <p:animEffect transition="in" filter="barn(outVertical)">
                                      <p:cBhvr>
                                        <p:cTn id="37" dur="500" fill="hold"/>
                                        <p:tgtEl>
                                          <p:spTgt spid="532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2" grpId="0"/>
      <p:bldP spid="53253" grpId="0"/>
      <p:bldP spid="53254" grpId="0"/>
      <p:bldP spid="53255" grpId="0"/>
      <p:bldP spid="53256" grpId="0"/>
      <p:bldP spid="53257" grpId="0"/>
      <p:bldP spid="53258" grpId="0"/>
    </p:bld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UNIT_PLACING_PICTURE_USER_VIEWPORT" val="{&quot;height&quot;:6615,&quot;width&quot;:17940}"/>
</p:tagLst>
</file>

<file path=ppt/tags/tag64.xml><?xml version="1.0" encoding="utf-8"?>
<p:tagLst xmlns:p="http://schemas.openxmlformats.org/presentationml/2006/main">
  <p:tag name="KSO_WM_BEAUTIFY_FLAG" val="#wm#"/>
  <p:tag name="KSO_WM_TEMPLATE_CATEGORY" val="custom"/>
  <p:tag name="KSO_WM_TEMPLATE_INDEX" val="20187308"/>
</p:tagLst>
</file>

<file path=ppt/tags/tag65.xml><?xml version="1.0" encoding="utf-8"?>
<p:tagLst xmlns:p="http://schemas.openxmlformats.org/presentationml/2006/main">
  <p:tag name="KSO_WM_BEAUTIFY_FLAG" val="#wm#"/>
  <p:tag name="KSO_WM_TEMPLATE_CATEGORY" val="custom"/>
  <p:tag name="KSO_WM_TEMPLATE_INDEX" val="20187308"/>
</p:tagLst>
</file>

<file path=ppt/tags/tag66.xml><?xml version="1.0" encoding="utf-8"?>
<p:tagLst xmlns:p="http://schemas.openxmlformats.org/presentationml/2006/main">
  <p:tag name="KSO_WM_BEAUTIFY_FLAG" val="#wm#"/>
  <p:tag name="KSO_WM_TEMPLATE_CATEGORY" val="custom"/>
  <p:tag name="KSO_WM_TEMPLATE_INDEX" val="20187308"/>
</p:tagLst>
</file>

<file path=ppt/tags/tag67.xml><?xml version="1.0" encoding="utf-8"?>
<p:tagLst xmlns:p="http://schemas.openxmlformats.org/presentationml/2006/main">
  <p:tag name="AS_OS" val="Unix 3.10 unknown"/>
  <p:tag name="AS_RELEASE_DATE" val="2020.11.30"/>
  <p:tag name="AS_TITLE" val="Aspose.Slides for Java"/>
  <p:tag name="AS_VERSION" val="20.1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904</Paragraphs>
  <Slides>125</Slides>
  <Notes>0</Notes>
  <TotalTime>0</TotalTime>
  <HiddenSlides>7</HiddenSlides>
  <MMClips>0</MMClips>
  <ScaleCrop>0</ScaleCrop>
  <HeadingPairs>
    <vt:vector baseType="variant" size="6">
      <vt:variant>
        <vt:lpstr>Fonts used</vt:lpstr>
      </vt:variant>
      <vt:variant>
        <vt:i4>22</vt:i4>
      </vt:variant>
      <vt:variant>
        <vt:lpstr>Theme</vt:lpstr>
      </vt:variant>
      <vt:variant>
        <vt:i4>1</vt:i4>
      </vt:variant>
      <vt:variant>
        <vt:lpstr>Slide Titles</vt:lpstr>
      </vt:variant>
      <vt:variant>
        <vt:i4>125</vt:i4>
      </vt:variant>
    </vt:vector>
  </HeadingPairs>
  <TitlesOfParts>
    <vt:vector baseType="lpstr" size="148">
      <vt:lpstr>Arial</vt:lpstr>
      <vt:lpstr>微软雅黑</vt:lpstr>
      <vt:lpstr>Wingdings</vt:lpstr>
      <vt:lpstr>楷体_GB2312</vt:lpstr>
      <vt:lpstr>宋体</vt:lpstr>
      <vt:lpstr>黑体</vt:lpstr>
      <vt:lpstr>仿宋_GB2312</vt:lpstr>
      <vt:lpstr>隶书</vt:lpstr>
      <vt:lpstr>华文中宋</vt:lpstr>
      <vt:lpstr>华文新魏</vt:lpstr>
      <vt:lpstr>Times New Roman</vt:lpstr>
      <vt:lpstr>楷体</vt:lpstr>
      <vt:lpstr>宋体-18030</vt:lpstr>
      <vt:lpstr>方正粗倩_GBK</vt:lpstr>
      <vt:lpstr>Calibri</vt:lpstr>
      <vt:lpstr>方正舒体</vt:lpstr>
      <vt:lpstr>方正姚体</vt:lpstr>
      <vt:lpstr>幼圆</vt:lpstr>
      <vt:lpstr>仿宋</vt:lpstr>
      <vt:lpstr>华文彩云</vt:lpstr>
      <vt:lpstr>华文行楷</vt:lpstr>
      <vt:lpstr>华文楷体</vt:lpstr>
      <vt:lpstr>Office 主题​​</vt:lpstr>
      <vt:lpstr>语言表达的十八般武艺</vt:lpstr>
      <vt:lpstr>PowerPoint Presentation</vt:lpstr>
      <vt:lpstr>PowerPoint Presentation</vt:lpstr>
      <vt:lpstr>PowerPoint Presentation</vt:lpstr>
      <vt:lpstr>高考考试大纲 </vt:lpstr>
      <vt:lpstr>一、比  喻</vt:lpstr>
      <vt:lpstr>（三）构成比喻必须具备的条件：</vt:lpstr>
      <vt:lpstr>PowerPoint Presentation</vt:lpstr>
      <vt:lpstr>2.暗喻（隐喻）</vt:lpstr>
      <vt:lpstr>3.借喻</vt:lpstr>
      <vt:lpstr>4.博喻</vt:lpstr>
      <vt:lpstr>（五）比喻的其他类型</vt:lpstr>
      <vt:lpstr>2.互喻</vt:lpstr>
      <vt:lpstr>3.曲喻</vt:lpstr>
      <vt:lpstr>4.交喻</vt:lpstr>
      <vt:lpstr>5.回喻</vt:lpstr>
      <vt:lpstr>PowerPoint Presentation</vt:lpstr>
      <vt:lpstr>2.程度不等的比喻（较喻）</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4.部分代整体</vt:lpstr>
      <vt:lpstr>PowerPoint Presentation</vt:lpstr>
      <vt:lpstr>PowerPoint Presentation</vt:lpstr>
      <vt:lpstr>PowerPoint Presentation</vt:lpstr>
      <vt:lpstr>运用借代要注意的问题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二、比拟</vt:lpstr>
      <vt:lpstr>2.拟物</vt:lpstr>
      <vt:lpstr>PowerPoint Presentation</vt:lpstr>
      <vt:lpstr>运用比拟要注意的问题</vt:lpstr>
      <vt:lpstr>拟人的作用</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形成原因</vt:lpstr>
      <vt:lpstr>形成条件</vt:lpstr>
      <vt:lpstr>PowerPoint Presentation</vt:lpstr>
      <vt:lpstr>PowerPoint Presentation</vt:lpstr>
      <vt:lpstr>PowerPoint Presentation</vt:lpstr>
      <vt:lpstr>PowerPoint Presentation</vt:lpstr>
      <vt:lpstr>对偶与对比的区别 </vt:lpstr>
      <vt:lpstr>PowerPoint Presentation</vt:lpstr>
      <vt:lpstr>PowerPoint Presentation</vt:lpstr>
      <vt:lpstr>PowerPoint Presentation</vt:lpstr>
      <vt:lpstr>PowerPoint Presentation</vt:lpstr>
      <vt:lpstr>PowerPoint Presentation</vt:lpstr>
      <vt:lpstr>PowerPoint Presentation</vt:lpstr>
      <vt:lpstr>六、反复</vt:lpstr>
      <vt:lpstr>PowerPoint Presentation</vt:lpstr>
      <vt:lpstr>PowerPoint Presentation</vt:lpstr>
      <vt:lpstr>PowerPoint Presentation</vt:lpstr>
      <vt:lpstr>PowerPoint Presentation</vt:lpstr>
      <vt:lpstr>PowerPoint Presentation</vt:lpstr>
      <vt:lpstr>PowerPoint Presentation</vt:lpstr>
      <vt:lpstr>五、夸张</vt:lpstr>
      <vt:lpstr>缩小夸张</vt:lpstr>
      <vt:lpstr>2.按形式分</vt:lpstr>
      <vt:lpstr>运用夸张要注意的问题</vt:lpstr>
      <vt:lpstr>3、夸张的作用</vt:lpstr>
      <vt:lpstr>4、运用夸张要注意以下三点</vt:lpstr>
      <vt:lpstr>PowerPoint Presentation</vt:lpstr>
      <vt:lpstr>PowerPoint Presentation</vt:lpstr>
      <vt:lpstr>八、设问</vt:lpstr>
      <vt:lpstr>九、反问 （反诘）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十、双关</vt:lpstr>
      <vt:lpstr>PowerPoint Presentation</vt:lpstr>
      <vt:lpstr>运用双关要注意的问题</vt:lpstr>
      <vt:lpstr>PowerPoint Presentation</vt:lpstr>
      <vt:lpstr>PowerPoint Presentation</vt:lpstr>
      <vt:lpstr>PowerPoint Presentation</vt:lpstr>
      <vt:lpstr>运用婉曲要注意的问题</vt:lpstr>
      <vt:lpstr>十一、镶嵌</vt:lpstr>
      <vt:lpstr>十二、顶真（顶针/联珠 ）</vt:lpstr>
      <vt:lpstr>十三、回环（回文） </vt:lpstr>
      <vt:lpstr>辞格的综合运用:</vt:lpstr>
      <vt:lpstr>PowerPoint Presentation</vt:lpstr>
      <vt:lpstr>PowerPoint Presentation</vt:lpstr>
      <vt:lpstr>PowerPoint Presentation</vt:lpstr>
      <vt:lpstr>PowerPoint Presentation</vt:lpstr>
      <vt:lpstr>评（9分钟）    总结：高考中涉及到修辞的题型</vt:lpstr>
      <vt:lpstr>评</vt:lpstr>
      <vt:lpstr>评</vt:lpstr>
      <vt:lpstr>PowerPoint Presentation</vt:lpstr>
      <vt:lpstr>检</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2021-12-23T17:05:20.766</cp:lastPrinted>
  <dcterms:created xsi:type="dcterms:W3CDTF">2021-12-23T17:05:20Z</dcterms:created>
  <dcterms:modified xsi:type="dcterms:W3CDTF">2021-12-23T09:05:29Z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