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4"/>
  </p:notesMasterIdLst>
  <p:sldIdLst>
    <p:sldId id="270" r:id="rId3"/>
    <p:sldId id="271" r:id="rId5"/>
    <p:sldId id="335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4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96"/>
    <a:srgbClr val="FFFFF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25"/>
    <p:restoredTop sz="94674"/>
  </p:normalViewPr>
  <p:slideViewPr>
    <p:cSldViewPr>
      <p:cViewPr varScale="1">
        <p:scale>
          <a:sx n="78" d="100"/>
          <a:sy n="78" d="100"/>
        </p:scale>
        <p:origin x="-96" y="-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B1F30-A2C1-478C-9FA2-073D4DC48B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扩展语句压缩语段</a:t>
            </a:r>
          </a:p>
        </p:txBody>
      </p:sp>
      <p:sp>
        <p:nvSpPr>
          <p:cNvPr id="6" name="页眉占位符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语言文字运用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9AEFF8-A9D6-4BDA-A24A-832BDB70C2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 sz="quarter"/>
          </p:nvPr>
        </p:nvSpPr>
        <p:spPr>
          <a:xfrm>
            <a:off x="914400" y="2822575"/>
            <a:ext cx="103632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lstStyle>
            <a:lvl1pPr lvl="0">
              <a:defRPr sz="4800" b="1" kern="1200"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sz="quarter" idx="1"/>
          </p:nvPr>
        </p:nvSpPr>
        <p:spPr>
          <a:xfrm>
            <a:off x="1871133" y="4365625"/>
            <a:ext cx="8534400" cy="12239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quarter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t"/>
          <a:p>
            <a:endParaRPr lang="zh-CN" altLang="en-US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t"/>
          <a:p>
            <a:endParaRPr lang="zh-CN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14338"/>
            <a:ext cx="2743200" cy="58229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14338"/>
            <a:ext cx="8070573" cy="58229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pPr>
              <a:defRPr/>
            </a:pPr>
            <a:fld id="{19F9726A-4BF6-4234-9863-8D79C85AA6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pPr>
              <a:defRPr/>
            </a:pPr>
            <a:fld id="{C8952831-74CA-4A44-A2E9-3428F4A27E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786272-7BF8-4C50-A143-AAAC8C0F28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6E419C-A8DE-4B08-BE16-52ADB6E470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711325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711325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00804C-AC26-4E0D-A685-DBD84FF7B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341F02-5AA4-4B89-A1F8-7056E15192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random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609600" y="414338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609600" y="1711325"/>
            <a:ext cx="109728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609600" y="626586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4165600" y="6265863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8737600" y="6265863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2075" tIns="46038" rIns="92075" bIns="46038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.jpeg"/><Relationship Id="rId6" Type="http://schemas.openxmlformats.org/officeDocument/2006/relationships/slide" Target="slide64.xml"/><Relationship Id="rId5" Type="http://schemas.openxmlformats.org/officeDocument/2006/relationships/slide" Target="slide59.xml"/><Relationship Id="rId4" Type="http://schemas.openxmlformats.org/officeDocument/2006/relationships/slide" Target="slide57.xml"/><Relationship Id="rId3" Type="http://schemas.openxmlformats.org/officeDocument/2006/relationships/slide" Target="slide23.xml"/><Relationship Id="rId2" Type="http://schemas.openxmlformats.org/officeDocument/2006/relationships/slide" Target="slide4.xml"/><Relationship Id="rId1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12845" y="1676400"/>
            <a:ext cx="47656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+mn-ea"/>
                <a:cs typeface="Heiti SC Light"/>
              </a:rPr>
              <a:t>语言文字应用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2131060" y="3116580"/>
            <a:ext cx="79305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Wingdings" pitchFamily="2" charset="2"/>
              <a:buChar char="u"/>
            </a:pPr>
            <a:r>
              <a:rPr lang="zh-CN" altLang="en-US" sz="4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专题</a:t>
            </a:r>
            <a:r>
              <a:rPr lang="en-US" altLang="zh-CN" sz="4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3  </a:t>
            </a:r>
            <a:r>
              <a:rPr lang="zh-CN" altLang="en-US" sz="4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扩展语句  压缩语段</a:t>
            </a:r>
          </a:p>
        </p:txBody>
      </p:sp>
      <p:pic>
        <p:nvPicPr>
          <p:cNvPr id="3" name="图片 2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64152" y="3789040"/>
            <a:ext cx="4010660" cy="25069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7"/>
          <p:cNvSpPr txBox="1"/>
          <p:nvPr/>
        </p:nvSpPr>
        <p:spPr>
          <a:xfrm>
            <a:off x="4858836" y="878523"/>
            <a:ext cx="2893348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  扩展语句</a:t>
            </a:r>
            <a:endParaRPr kumimoji="1"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Heiti SC Light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843405" y="1700808"/>
            <a:ext cx="4347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+mn-ea"/>
                <a:cs typeface="Heiti SC Light"/>
              </a:rPr>
              <a:t>2  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主题阐发型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43405" y="2394585"/>
            <a:ext cx="83464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此类扩展即提供主题、话题或对象，规定某种情境，进行扩展。</a:t>
            </a:r>
          </a:p>
        </p:txBody>
      </p:sp>
      <p:pic>
        <p:nvPicPr>
          <p:cNvPr id="6" name="图片 5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04112" y="3645024"/>
            <a:ext cx="4149090" cy="259397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3"/>
          <p:cNvSpPr txBox="1"/>
          <p:nvPr/>
        </p:nvSpPr>
        <p:spPr>
          <a:xfrm>
            <a:off x="1717040" y="1133475"/>
            <a:ext cx="189801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765935" y="1941195"/>
            <a:ext cx="8661400" cy="6273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）明确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话题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或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对象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，确定扩展方向。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764030" y="2907030"/>
            <a:ext cx="8660765" cy="16624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）理清扩展思路，确定语段层次。可以采用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总分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式的结构形式，也可以按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类比、递进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等逻辑关系来写。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765935" y="4846955"/>
            <a:ext cx="8660765" cy="61785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）把握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明暗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要求，通顺流畅表达。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12224" y="4221088"/>
            <a:ext cx="3301365" cy="2063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73555" y="2343785"/>
            <a:ext cx="86448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［广东2012·23］为活跃校园文化生活，华南七中学生会举办了一个“四季花卉”摄影作品展，请你为作品展写一段前言，要求语言鲜明、生动，语意连贯，至少使用两种修辞手法，不少于60个字（含标点符号）。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>
                <a:sym typeface="+mn-ea"/>
              </a:rPr>
              <a:t>_____________________________________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1773555" y="1468120"/>
            <a:ext cx="3890397" cy="59272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例题    主题阐发型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54785" y="3441700"/>
            <a:ext cx="9455785" cy="3014345"/>
            <a:chOff x="-88" y="5521"/>
            <a:chExt cx="14891" cy="4747"/>
          </a:xfrm>
        </p:grpSpPr>
        <p:sp>
          <p:nvSpPr>
            <p:cNvPr id="7" name="TextBox 6"/>
            <p:cNvSpPr txBox="1"/>
            <p:nvPr/>
          </p:nvSpPr>
          <p:spPr>
            <a:xfrm>
              <a:off x="-88" y="6487"/>
              <a:ext cx="14891" cy="3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先把握话题，抓住关键词“四季花卉”“摄影作品展”“前言”，明确中心。然后理清思路，即由“花卉”引出“摄影作品”，既而介绍作品展的功能、目的或意义等。注意鲜明、生动、连贯的表达要求和两种修辞手法的运用。</a:t>
              </a:r>
            </a:p>
          </p:txBody>
        </p:sp>
        <p:sp>
          <p:nvSpPr>
            <p:cNvPr id="13" name="文本框 19"/>
            <p:cNvSpPr txBox="1"/>
            <p:nvPr/>
          </p:nvSpPr>
          <p:spPr>
            <a:xfrm>
              <a:off x="-88" y="5521"/>
              <a:ext cx="1627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4785" y="901700"/>
            <a:ext cx="9455785" cy="2514600"/>
            <a:chOff x="-109" y="1420"/>
            <a:chExt cx="14891" cy="3960"/>
          </a:xfrm>
        </p:grpSpPr>
        <p:sp>
          <p:nvSpPr>
            <p:cNvPr id="3" name="文本框 2"/>
            <p:cNvSpPr txBox="1"/>
            <p:nvPr/>
          </p:nvSpPr>
          <p:spPr>
            <a:xfrm>
              <a:off x="-109" y="2326"/>
              <a:ext cx="14891" cy="3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Heiti SC Light"/>
                  <a:sym typeface="+mn-ea"/>
                </a:rPr>
                <a:t>【</a:t>
              </a:r>
              <a:r>
                <a:rPr lang="zh-CN" altLang="en-US" sz="3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Heiti SC Light"/>
                  <a:sym typeface="+mn-ea"/>
                </a:rPr>
                <a:t>示例</a:t>
              </a:r>
              <a:r>
                <a:rPr lang="en-US" altLang="zh-CN" sz="3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Heiti SC Light"/>
                  <a:sym typeface="+mn-ea"/>
                </a:rPr>
                <a:t>】</a:t>
              </a:r>
              <a:r>
                <a:rPr lang="zh-CN" altLang="en-US" sz="3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Heiti SC Light"/>
                  <a:sym typeface="+mn-ea"/>
                </a:rPr>
                <a:t>如果说植物是人类生活的伙伴，花卉</a:t>
              </a:r>
              <a:endParaRPr lang="en-US" altLang="zh-CN" sz="30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endParaRPr>
            </a:p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Heiti SC Light"/>
                  <a:sym typeface="+mn-ea"/>
                </a:rPr>
                <a:t>便是其中最耀眼的一群。在这个光、影和色彩汇集的花园里，我们将观赏到桃花的娇艳、荷花的清纯、菊花的高洁、梅花的坚韧，领略到大自然的美妙。</a:t>
              </a:r>
            </a:p>
          </p:txBody>
        </p:sp>
        <p:sp>
          <p:nvSpPr>
            <p:cNvPr id="12" name="文本框 17"/>
            <p:cNvSpPr txBox="1"/>
            <p:nvPr/>
          </p:nvSpPr>
          <p:spPr>
            <a:xfrm>
              <a:off x="-109" y="1420"/>
              <a:ext cx="1709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1913255" y="1477010"/>
            <a:ext cx="5767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+mn-ea"/>
                <a:cs typeface="Heiti SC Light"/>
              </a:rPr>
              <a:t>3  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续写补写型（</a:t>
            </a:r>
            <a:r>
              <a:rPr lang="zh-CN" altLang="en-US" sz="3200" i="1" dirty="0">
                <a:solidFill>
                  <a:schemeClr val="bg1"/>
                </a:solidFill>
                <a:latin typeface="+mn-ea"/>
                <a:cs typeface="Heiti SC Light"/>
              </a:rPr>
              <a:t>重点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3255" y="2216150"/>
            <a:ext cx="85185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此类扩展即提供一句话或一段话，要求能根据所提供的具体的语言环境进行续写或补写。续写或补写的句子必须与原句文意相通、中心一致、语境和谐、句式相似，甚至语言风格和修辞手法也应和原句保持一致。当然，关键是必须符合题干的要求。</a:t>
            </a:r>
          </a:p>
        </p:txBody>
      </p:sp>
      <p:sp>
        <p:nvSpPr>
          <p:cNvPr id="15" name="文本框 17"/>
          <p:cNvSpPr txBox="1"/>
          <p:nvPr/>
        </p:nvSpPr>
        <p:spPr>
          <a:xfrm>
            <a:off x="4772024" y="815657"/>
            <a:ext cx="2908936" cy="66135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  扩展语句</a:t>
            </a:r>
            <a:endParaRPr kumimoji="1"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Heiti SC Ligh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61795" y="1656080"/>
            <a:ext cx="8783955" cy="4770755"/>
            <a:chOff x="217" y="2608"/>
            <a:chExt cx="13833" cy="7513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2" name="圆角矩形 11"/>
            <p:cNvSpPr/>
            <p:nvPr/>
          </p:nvSpPr>
          <p:spPr>
            <a:xfrm>
              <a:off x="217" y="3936"/>
              <a:ext cx="13760" cy="2633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）仔细分析题目中提供的短语或句子的特点，以此为扩写源头，寻找丰富句子的突破口，弄清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</a:rPr>
                <a:t>表达方式、修辞手法、情境、色彩</a:t>
              </a:r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等。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6" y="6837"/>
              <a:ext cx="13805" cy="328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）就材料进行合理的推导与想象，或发散思维，多方联想，或利用生活经验展开联想、想象，搜寻自己记忆中的相关情境，把它描绘出来。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84" y="2608"/>
              <a:ext cx="13730" cy="106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）审清题目要求，挖掘其中的有效信息。</a:t>
              </a:r>
            </a:p>
          </p:txBody>
        </p:sp>
      </p:grpSp>
      <p:sp>
        <p:nvSpPr>
          <p:cNvPr id="3" name="文本框 13"/>
          <p:cNvSpPr txBox="1"/>
          <p:nvPr/>
        </p:nvSpPr>
        <p:spPr>
          <a:xfrm>
            <a:off x="1704340" y="1005205"/>
            <a:ext cx="187769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84232" y="4221088"/>
            <a:ext cx="3301365" cy="2063750"/>
          </a:xfrm>
          <a:prstGeom prst="rect">
            <a:avLst/>
          </a:prstGeom>
        </p:spPr>
      </p:pic>
      <p:sp>
        <p:nvSpPr>
          <p:cNvPr id="10" name="文本框 15"/>
          <p:cNvSpPr txBox="1"/>
          <p:nvPr/>
        </p:nvSpPr>
        <p:spPr>
          <a:xfrm>
            <a:off x="1885289" y="1092489"/>
            <a:ext cx="3850671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例题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    </a:t>
            </a:r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续写补写型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1815" y="1818640"/>
            <a:ext cx="8549005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［四川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2014·20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］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请紧扣下面画线句的观点，结合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《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论语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》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或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《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三国演义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》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的有关内容，运用排比修辞手法，续写一段意思完整的话，不少于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60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字。</a:t>
            </a:r>
            <a:endParaRPr lang="zh-CN" altLang="en-US" sz="3200" dirty="0">
              <a:solidFill>
                <a:srgbClr val="7030A0"/>
              </a:solidFill>
              <a:latin typeface="宋体" pitchFamily="2" charset="-122"/>
              <a:ea typeface="宋体" pitchFamily="2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2800" u="sng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 “和”是中华文化的精髓之一，不少名著都蕴含有尚和精神。</a:t>
            </a:r>
            <a:r>
              <a:rPr lang="en-US" altLang="zh-CN" sz="2800" u="sng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_____________________________________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en-US" altLang="zh-CN" sz="3200" dirty="0">
                <a:sym typeface="+mn-ea"/>
              </a:rPr>
              <a:t>_____________________________________</a:t>
            </a:r>
            <a:endParaRPr lang="zh-CN" altLang="en-US" sz="3200" dirty="0">
              <a:solidFill>
                <a:srgbClr val="008A3E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32280" y="1547495"/>
            <a:ext cx="87274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  <a:sym typeface="+mn-ea"/>
              </a:rPr>
              <a:t>【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  <a:sym typeface="+mn-ea"/>
              </a:rPr>
              <a:t>示例一</a:t>
            </a:r>
            <a:r>
              <a:rPr lang="en-US" altLang="zh-CN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  <a:sym typeface="+mn-ea"/>
              </a:rPr>
              <a:t>】</a:t>
            </a:r>
            <a:r>
              <a:rPr lang="en-US" altLang="zh-CN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  <a:sym typeface="+mn-ea"/>
              </a:rPr>
              <a:t>《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  <a:sym typeface="+mn-ea"/>
              </a:rPr>
              <a:t>论语</a:t>
            </a:r>
            <a:r>
              <a:rPr lang="en-US" altLang="zh-CN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  <a:sym typeface="+mn-ea"/>
              </a:rPr>
              <a:t>》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  <a:sym typeface="+mn-ea"/>
              </a:rPr>
              <a:t>中既有“礼之用，和为贵”的行事准则，也有“君子和而不同，小人同而不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  <a:sym typeface="+mn-ea"/>
              </a:rPr>
              <a:t>同而不和”的谆谆告诫，还有“和无寡，安无倾”的社会理想，这部儒家经典蕴含了仁爱和谐的尚和精神。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732915" y="4100830"/>
            <a:ext cx="8726805" cy="21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【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示例二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】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</a:rPr>
              <a:t>诸侯割据，群雄逐鹿，三国鼎立。生灵涂炭渴盼休养生息，社会动荡期望和平安宁，战乱频仍祈求国家大治，宏伟的三国长卷蕴含了人们对天下归一的追求。</a:t>
            </a:r>
          </a:p>
        </p:txBody>
      </p:sp>
      <p:sp>
        <p:nvSpPr>
          <p:cNvPr id="11" name="文本框 17"/>
          <p:cNvSpPr txBox="1"/>
          <p:nvPr/>
        </p:nvSpPr>
        <p:spPr>
          <a:xfrm>
            <a:off x="1732915" y="963930"/>
            <a:ext cx="103568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答案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0205" y="2045970"/>
            <a:ext cx="89115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首先，细读题目要求，挖掘有效信息。如画线句是观点句，续写的应是阐述句和结论句。其次，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Heiti SC Light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分析画线句的特点，寻找突破口。画线句是文段的中心，强调名著中蕴含的尚和精神，因此答题时要结合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《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论语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》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或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《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三国演义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》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中关于“和”方面的做事原则、社会规范、理想追求等内容。再次，展开合理联想，运用排比、呼应等手法组织答案。</a:t>
            </a:r>
            <a:endParaRPr lang="zh-CN" altLang="en-US" sz="3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文本框 19"/>
          <p:cNvSpPr txBox="1"/>
          <p:nvPr/>
        </p:nvSpPr>
        <p:spPr>
          <a:xfrm>
            <a:off x="1778000" y="1249680"/>
            <a:ext cx="103441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解析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775460" y="1589405"/>
            <a:ext cx="3989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+mn-ea"/>
                <a:cs typeface="Heiti SC Light"/>
              </a:rPr>
              <a:t>4  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情景描绘型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45945" y="2213214"/>
            <a:ext cx="850011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此类扩展一般选用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古诗文名句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或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具有高度概括性的语句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，要求考生按照自己的理解与想象，根据要求对相关语句展现或提示的情景加以描绘。</a:t>
            </a:r>
          </a:p>
        </p:txBody>
      </p:sp>
      <p:sp>
        <p:nvSpPr>
          <p:cNvPr id="13" name="文本框 17"/>
          <p:cNvSpPr txBox="1"/>
          <p:nvPr/>
        </p:nvSpPr>
        <p:spPr>
          <a:xfrm>
            <a:off x="4649470" y="885582"/>
            <a:ext cx="2893060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  扩展语句</a:t>
            </a:r>
            <a:endParaRPr kumimoji="1"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Heiti SC Light"/>
            </a:endParaRPr>
          </a:p>
        </p:txBody>
      </p:sp>
      <p:pic>
        <p:nvPicPr>
          <p:cNvPr id="4" name="图片 3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92144" y="3789040"/>
            <a:ext cx="4010660" cy="250698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73425" y="1636753"/>
            <a:ext cx="4832985" cy="1343660"/>
            <a:chOff x="1100605" y="1958698"/>
            <a:chExt cx="4832985" cy="1343660"/>
          </a:xfrm>
        </p:grpSpPr>
        <p:sp>
          <p:nvSpPr>
            <p:cNvPr id="3" name="副标题 2">
              <a:hlinkClick r:id="rId1" action="ppaction://hlinksldjump"/>
            </p:cNvPr>
            <p:cNvSpPr txBox="1"/>
            <p:nvPr/>
          </p:nvSpPr>
          <p:spPr>
            <a:xfrm>
              <a:off x="1100605" y="1958698"/>
              <a:ext cx="4832985" cy="5149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indent="-342900">
                <a:buFont typeface="Wingdings" pitchFamily="2" charset="2"/>
                <a:buChar char="l"/>
              </a:pPr>
              <a:r>
                <a:rPr lang="en-US" altLang="zh-CN" sz="3200" dirty="0">
                  <a:solidFill>
                    <a:schemeClr val="bg1"/>
                  </a:solidFill>
                  <a:latin typeface="+mn-ea"/>
                  <a:cs typeface="Heiti SC Light"/>
                  <a:hlinkClick r:id="rId2" action="ppaction://hlinksldjump"/>
                </a:rPr>
                <a:t>600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  <a:hlinkClick r:id="rId2" action="ppaction://hlinksldjump"/>
                </a:rPr>
                <a:t>分基础  考点</a:t>
              </a:r>
              <a:r>
                <a:rPr lang="en-US" altLang="zh-CN" sz="3200" dirty="0">
                  <a:solidFill>
                    <a:schemeClr val="bg1"/>
                  </a:solidFill>
                  <a:latin typeface="+mn-ea"/>
                  <a:cs typeface="Heiti SC Light"/>
                  <a:hlinkClick r:id="rId2" action="ppaction://hlinksldjump"/>
                </a:rPr>
                <a:t>&amp;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  <a:hlinkClick r:id="rId2" action="ppaction://hlinksldjump"/>
                </a:rPr>
                <a:t>考法</a:t>
              </a:r>
              <a:endParaRPr lang="zh-CN" altLang="en-US" sz="3200" dirty="0">
                <a:solidFill>
                  <a:schemeClr val="bg1"/>
                </a:solidFill>
                <a:latin typeface="+mn-ea"/>
                <a:cs typeface="Heiti SC Light"/>
              </a:endParaRPr>
            </a:p>
          </p:txBody>
        </p:sp>
        <p:sp>
          <p:nvSpPr>
            <p:cNvPr id="4" name="副标题 2">
              <a:hlinkClick r:id="rId2" action="ppaction://hlinksldjump"/>
            </p:cNvPr>
            <p:cNvSpPr txBox="1"/>
            <p:nvPr/>
          </p:nvSpPr>
          <p:spPr>
            <a:xfrm>
              <a:off x="1364765" y="2473683"/>
              <a:ext cx="3255010" cy="82867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457200" indent="-45720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2" action="ppaction://hlinksldjump"/>
                </a:rPr>
                <a:t>扩展语句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457200" indent="-45720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3" action="ppaction://hlinksldjump"/>
                </a:rPr>
                <a:t>压缩语段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73196" y="3496052"/>
            <a:ext cx="6715760" cy="1538605"/>
            <a:chOff x="1100604" y="3590341"/>
            <a:chExt cx="6715760" cy="1538605"/>
          </a:xfrm>
        </p:grpSpPr>
        <p:sp>
          <p:nvSpPr>
            <p:cNvPr id="5" name="副标题 2"/>
            <p:cNvSpPr txBox="1"/>
            <p:nvPr/>
          </p:nvSpPr>
          <p:spPr>
            <a:xfrm>
              <a:off x="1100604" y="3590341"/>
              <a:ext cx="5349875" cy="5480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indent="-342900">
                <a:buFont typeface="Wingdings" pitchFamily="2" charset="2"/>
                <a:buChar char="l"/>
              </a:pPr>
              <a:r>
                <a:rPr lang="en-US" altLang="zh-CN" sz="3200" dirty="0">
                  <a:solidFill>
                    <a:schemeClr val="bg1"/>
                  </a:solidFill>
                  <a:latin typeface="+mn-ea"/>
                  <a:cs typeface="Heiti SC Light"/>
                  <a:hlinkClick r:id="rId4" action="ppaction://hlinksldjump"/>
                </a:rPr>
                <a:t>700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  <a:hlinkClick r:id="rId4" action="ppaction://hlinksldjump"/>
                </a:rPr>
                <a:t>分综合  考法解析</a:t>
              </a:r>
              <a:endParaRPr lang="zh-CN" altLang="en-US" sz="3200" dirty="0">
                <a:solidFill>
                  <a:schemeClr val="bg1"/>
                </a:solidFill>
                <a:latin typeface="+mn-ea"/>
                <a:cs typeface="Heiti SC Light"/>
              </a:endParaRPr>
            </a:p>
          </p:txBody>
        </p:sp>
        <p:sp>
          <p:nvSpPr>
            <p:cNvPr id="6" name="副标题 2">
              <a:hlinkClick r:id="rId2" action="ppaction://hlinksldjump"/>
            </p:cNvPr>
            <p:cNvSpPr txBox="1"/>
            <p:nvPr/>
          </p:nvSpPr>
          <p:spPr>
            <a:xfrm>
              <a:off x="1364764" y="4216451"/>
              <a:ext cx="6451600" cy="91249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450850" indent="-45085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4" action="ppaction://hlinksldjump"/>
                </a:rPr>
                <a:t>综合考法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4" action="ppaction://hlinksldjump"/>
                </a:rPr>
                <a:t>1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扩展语句的原则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450850" indent="-45085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5" action="ppaction://hlinksldjump"/>
                </a:rPr>
                <a:t>综合考法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5" action="ppaction://hlinksldjump"/>
                </a:rPr>
                <a:t>2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扩展语句的方法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450850" indent="-45085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6" action="ppaction://hlinksldjump"/>
                </a:rPr>
                <a:t>综合考法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  <a:hlinkClick r:id="rId6" action="ppaction://hlinksldjump"/>
                </a:rPr>
                <a:t>3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压缩语段的技巧</a:t>
              </a:r>
            </a:p>
          </p:txBody>
        </p:sp>
      </p:grpSp>
      <p:pic>
        <p:nvPicPr>
          <p:cNvPr id="9" name="Picture 3" descr="C:\Users\Administrator\Desktop\20150118192246_dJ4ct.jpeg20150118192246_dJ4ct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9336360" y="3212976"/>
            <a:ext cx="2134235" cy="3062605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2337356" y="833292"/>
            <a:ext cx="2585045" cy="6463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zh-CN" altLang="en-US" sz="36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专题</a:t>
            </a:r>
            <a:r>
              <a:rPr lang="en-US" altLang="zh-CN" sz="36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36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49" charset="-122"/>
                <a:ea typeface="黑体" pitchFamily="49" charset="-122"/>
              </a:rPr>
              <a:t>链接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713230" y="4110990"/>
            <a:ext cx="8765540" cy="168465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）巧用修辞。情景描绘要想生动、形象，就要充分使用修辞手法进行适当的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描写和渲染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，以增强表达效果。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713230" y="1838325"/>
            <a:ext cx="8682355" cy="19253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）画面展示。读透所提供的古诗文名句或其他语句，体会其中的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意蕴美</a:t>
            </a:r>
            <a:r>
              <a: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，并将一字一词转化为一幅幅画面，有动态感更好。</a:t>
            </a:r>
          </a:p>
        </p:txBody>
      </p:sp>
      <p:sp>
        <p:nvSpPr>
          <p:cNvPr id="3" name="文本框 13"/>
          <p:cNvSpPr txBox="1"/>
          <p:nvPr/>
        </p:nvSpPr>
        <p:spPr>
          <a:xfrm>
            <a:off x="1713230" y="1054100"/>
            <a:ext cx="182245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5"/>
          <p:cNvSpPr txBox="1"/>
          <p:nvPr/>
        </p:nvSpPr>
        <p:spPr>
          <a:xfrm>
            <a:off x="1654810" y="1156970"/>
            <a:ext cx="3865126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例题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    </a:t>
            </a:r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情景描绘型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54810" y="2038350"/>
            <a:ext cx="8823325" cy="294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［湖南长沙长郡中学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第四次月考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·23 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］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请根据白居易的诗句“晴空星月落池塘”写一个场景。要求：①想象合理；②语言生动；③不超过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70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个字。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r>
              <a:rPr lang="en-US" altLang="zh-CN" sz="3200" dirty="0"/>
              <a:t>_____________________________</a:t>
            </a:r>
            <a:r>
              <a:rPr lang="en-US" altLang="zh-CN" sz="3200" dirty="0">
                <a:sym typeface="+mn-ea"/>
              </a:rPr>
              <a:t>_________</a:t>
            </a:r>
            <a:endParaRPr lang="en-US" altLang="zh-CN" sz="32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792605" y="1005840"/>
            <a:ext cx="8665845" cy="2644775"/>
            <a:chOff x="886962" y="3592861"/>
            <a:chExt cx="3951945" cy="2415371"/>
          </a:xfrm>
        </p:grpSpPr>
        <p:sp>
          <p:nvSpPr>
            <p:cNvPr id="11" name="文本框 17"/>
            <p:cNvSpPr txBox="1"/>
            <p:nvPr/>
          </p:nvSpPr>
          <p:spPr>
            <a:xfrm>
              <a:off x="886962" y="3592861"/>
              <a:ext cx="463623" cy="53294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86962" y="4125808"/>
              <a:ext cx="3951945" cy="1882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示例一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Heiti SC Light"/>
                </a:rPr>
                <a:t>晴朗的夜空中，繁星璀璨，新月如钩，就像深色的锦缎上点缀着珍珠与美玉。夜空下的池塘，澄澈如镜，把满天星斗揽入怀中，又像把珍珠撒在了水面上。</a:t>
              </a:r>
              <a:endPara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92605" y="3650615"/>
            <a:ext cx="8725535" cy="2644775"/>
            <a:chOff x="1702808" y="4575522"/>
            <a:chExt cx="5499016" cy="3404443"/>
          </a:xfrm>
        </p:grpSpPr>
        <p:sp>
          <p:nvSpPr>
            <p:cNvPr id="13" name="文本框 19"/>
            <p:cNvSpPr txBox="1"/>
            <p:nvPr/>
          </p:nvSpPr>
          <p:spPr>
            <a:xfrm>
              <a:off x="1702808" y="4575522"/>
              <a:ext cx="650309" cy="75118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02808" y="5326706"/>
              <a:ext cx="5499016" cy="2653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首先根据诗句确定要描写的景物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——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夜空、星月、池塘；然后抓住景物的特点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——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天晴、星月同辉、池清，展开联想和想象，运用比喻、拟人等修辞手法将其意境描绘出来。</a:t>
              </a:r>
              <a:endPara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标题 2">
            <a:hlinkClick r:id="rId1" action="ppaction://hlinksldjump"/>
          </p:cNvPr>
          <p:cNvSpPr txBox="1"/>
          <p:nvPr/>
        </p:nvSpPr>
        <p:spPr>
          <a:xfrm>
            <a:off x="1955165" y="1113790"/>
            <a:ext cx="5292963" cy="587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600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分基础  考点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&amp;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考法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826895" y="1858010"/>
            <a:ext cx="7214897" cy="4646327"/>
            <a:chOff x="924712" y="2050883"/>
            <a:chExt cx="4568885" cy="4646430"/>
          </a:xfrm>
        </p:grpSpPr>
        <p:sp>
          <p:nvSpPr>
            <p:cNvPr id="11" name="副标题 2">
              <a:hlinkClick r:id="rId2" action="ppaction://hlinksldjump"/>
            </p:cNvPr>
            <p:cNvSpPr txBox="1"/>
            <p:nvPr/>
          </p:nvSpPr>
          <p:spPr>
            <a:xfrm>
              <a:off x="924712" y="2050883"/>
              <a:ext cx="2161029" cy="51115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457200" indent="-457200">
                <a:lnSpc>
                  <a:spcPct val="13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</a:rPr>
                <a:t>压缩语段</a:t>
              </a:r>
            </a:p>
          </p:txBody>
        </p:sp>
        <p:sp>
          <p:nvSpPr>
            <p:cNvPr id="12" name="TextBox 4"/>
            <p:cNvSpPr txBox="1"/>
            <p:nvPr/>
          </p:nvSpPr>
          <p:spPr>
            <a:xfrm>
              <a:off x="1256975" y="2666244"/>
              <a:ext cx="4236622" cy="4031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1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新闻类压缩（</a:t>
              </a:r>
              <a:r>
                <a:rPr lang="zh-CN" altLang="en-US" sz="3200" i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重点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）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2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概括内容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3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下定义（</a:t>
              </a:r>
              <a:r>
                <a:rPr lang="zh-CN" altLang="en-US" sz="3200" i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重点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）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4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提炼要点（提取关键词）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endParaRPr lang="zh-CN" altLang="en-US" sz="3200" dirty="0">
                <a:solidFill>
                  <a:schemeClr val="tx2"/>
                </a:solidFill>
                <a:latin typeface="Heiti SC Light"/>
                <a:ea typeface="Heiti SC Light"/>
                <a:cs typeface="Heiti SC Light"/>
              </a:endParaRPr>
            </a:p>
            <a:p>
              <a:endParaRPr lang="zh-CN" altLang="en-US" sz="3200" dirty="0">
                <a:latin typeface="方正苏新诗柳楷简体" pitchFamily="2" charset="-122"/>
                <a:ea typeface="方正苏新诗柳楷简体" pitchFamily="2" charset="-122"/>
              </a:endParaRPr>
            </a:p>
          </p:txBody>
        </p:sp>
      </p:grpSp>
      <p:pic>
        <p:nvPicPr>
          <p:cNvPr id="8" name="Picture 3" descr="E:\support\desk\u=1239023861,427637460&amp;fm=23&amp;gp=0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9282917" y="3429000"/>
            <a:ext cx="2001520" cy="28606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775520" y="1590079"/>
            <a:ext cx="5654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+mn-ea"/>
                <a:cs typeface="Heiti SC Light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新闻压缩类</a:t>
            </a:r>
            <a:r>
              <a:rPr lang="zh-CN" altLang="en-US" sz="3200" i="1" dirty="0">
                <a:solidFill>
                  <a:schemeClr val="bg1"/>
                </a:solidFill>
                <a:latin typeface="+mn-ea"/>
                <a:cs typeface="Heiti SC Light"/>
              </a:rPr>
              <a:t>（重点）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1775520" y="2173644"/>
            <a:ext cx="8503285" cy="3268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ts val="354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1.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拟写标题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pPr eaLnBrk="1" latinLnBrk="0" hangingPunct="1">
              <a:lnSpc>
                <a:spcPts val="354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标题是新闻的“眼睛”，有单行标题和多行标题之分。多行标题包括引题、主标题和副标题。其中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引题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常用于交代背景、说明原因、烘托气氛、提示意义等；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主标题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揭示新闻的主旨或重要新闻事实；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副标题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用以补充情况，指出范围等。通常要求拟写的是单行标题。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4871864" y="940682"/>
            <a:ext cx="2910310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  压缩语段</a:t>
            </a:r>
            <a:endParaRPr kumimoji="1"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Heiti SC Ligh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00256" y="4365104"/>
            <a:ext cx="3077845" cy="192405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821815" y="1838325"/>
            <a:ext cx="8547735" cy="26955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标题要求具有高度概括性，因此压缩时，不必拘泥于新闻要素是否齐全，只要求两个必备要素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人物（或单位、事物等）和事件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，用语一般要直白、简洁，有时可运用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比喻、借代、双关、对偶、引用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等修辞手法。</a:t>
            </a:r>
          </a:p>
        </p:txBody>
      </p:sp>
      <p:sp>
        <p:nvSpPr>
          <p:cNvPr id="2" name="文本框 13"/>
          <p:cNvSpPr txBox="1"/>
          <p:nvPr/>
        </p:nvSpPr>
        <p:spPr>
          <a:xfrm>
            <a:off x="1719580" y="1092835"/>
            <a:ext cx="182562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7835" y="1983740"/>
            <a:ext cx="873633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［河北定州中学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2017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第一次月考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·28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］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  <a:sym typeface="+mn-ea"/>
              </a:rPr>
              <a:t>给下面的新闻拟一个标题，不超过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  <a:sym typeface="+mn-ea"/>
              </a:rPr>
              <a:t>15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  <a:sym typeface="+mn-ea"/>
              </a:rPr>
              <a:t>个字。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r>
              <a:rPr lang="zh-CN" altLang="en-US" sz="3200" dirty="0">
                <a:solidFill>
                  <a:srgbClr val="008A3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Heiti SC Light"/>
                <a:sym typeface="+mn-ea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新华社北京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17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日电    </a:t>
            </a:r>
            <a:r>
              <a:rPr lang="zh-CN" altLang="en-US" sz="3200" spc="-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住房城乡建设部</a:t>
            </a:r>
            <a:r>
              <a:rPr lang="en-US" altLang="zh-CN" sz="3200" spc="-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17</a:t>
            </a:r>
            <a:r>
              <a:rPr lang="zh-CN" altLang="en-US" sz="3200" spc="-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日公布对各地二三线城市列入新增限购城市名单的</a:t>
            </a:r>
            <a:r>
              <a:rPr lang="en-US" altLang="zh-CN" sz="3200" spc="-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3200" spc="-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项建议标准。住房城乡建设部提出，符合条件较多的即</a:t>
            </a:r>
            <a:r>
              <a:rPr lang="en-US" altLang="zh-CN" sz="3200" spc="-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spc="-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条以上的城市，建议列入新增限购城市名单。各地可根据实际情况，对具体标准进行适当修改。</a:t>
            </a:r>
            <a:endParaRPr lang="en-US" altLang="zh-CN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1728087" y="1041067"/>
            <a:ext cx="3503818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例题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    </a:t>
            </a:r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拟写标题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682115" y="5080635"/>
            <a:ext cx="8394065" cy="1239836"/>
            <a:chOff x="660651" y="5237318"/>
            <a:chExt cx="3857652" cy="895245"/>
          </a:xfrm>
        </p:grpSpPr>
        <p:sp>
          <p:nvSpPr>
            <p:cNvPr id="11" name="文本框 17"/>
            <p:cNvSpPr txBox="1"/>
            <p:nvPr/>
          </p:nvSpPr>
          <p:spPr>
            <a:xfrm>
              <a:off x="783510" y="5237318"/>
              <a:ext cx="493770" cy="421373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60651" y="5867270"/>
              <a:ext cx="3857652" cy="265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2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Heiti SC Light"/>
                </a:rPr>
                <a:t>二三线城市有了限购标准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44675" y="1049655"/>
            <a:ext cx="849947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住房城乡建设部要求，各省（区、市）对上半年辖区内各城市房地产市场调控工作情况进行总结，对调控政策落实不到位、房价上涨过快的城市进行约谈。已实施住房限购措施的城市要继续严格执行相关政策；限购范围仅限于城市局部区域、部分房屋类型等的要尽快调整，从严执行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>
                <a:sym typeface="+mn-ea"/>
              </a:rPr>
              <a:t>____________________________________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798643" y="1484931"/>
            <a:ext cx="8594090" cy="4462145"/>
            <a:chOff x="5156883" y="266687"/>
            <a:chExt cx="5273646" cy="4579549"/>
          </a:xfrm>
        </p:grpSpPr>
        <p:sp>
          <p:nvSpPr>
            <p:cNvPr id="14" name="文本框 19"/>
            <p:cNvSpPr txBox="1"/>
            <p:nvPr/>
          </p:nvSpPr>
          <p:spPr>
            <a:xfrm>
              <a:off x="5156883" y="266687"/>
              <a:ext cx="631248" cy="598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156883" y="1025275"/>
              <a:ext cx="5273646" cy="3820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ts val="354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拟写新闻标题只需要人物、事件两个必备要素。解答此题，可先根据导语部分内容，抓住关键句“住房城乡建设部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17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日公布对各地二三线城市列入新增限购城市名单的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5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项建议标准”进行概括，尤其应注意“二三线城市”“限购”“标准”等关键词。第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2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段中的“住房城乡建设部要求”，只是在第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1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段的基础上进一步展开，属于次要内容，无须概括。</a:t>
              </a:r>
              <a:endPara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1654175" y="1060450"/>
            <a:ext cx="88842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2.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拟写一句话新闻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一句话新闻，就是运用一句话，采用新闻标题的语言表达形式，最大限度地完成一篇新闻稿件的报道任务。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53540" y="3121660"/>
            <a:ext cx="8957310" cy="3282315"/>
            <a:chOff x="89" y="4941"/>
            <a:chExt cx="14106" cy="5169"/>
          </a:xfrm>
        </p:grpSpPr>
        <p:sp>
          <p:nvSpPr>
            <p:cNvPr id="7" name="文本框 13"/>
            <p:cNvSpPr txBox="1"/>
            <p:nvPr/>
          </p:nvSpPr>
          <p:spPr>
            <a:xfrm>
              <a:off x="89" y="4941"/>
              <a:ext cx="3041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考法点拨</a:t>
              </a: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89" y="5854"/>
              <a:ext cx="14106" cy="425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latinLnBrk="0" hangingPunct="1">
                <a:lnSpc>
                  <a:spcPts val="3540"/>
                </a:lnSpc>
              </a:pP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必备要素：①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</a:rPr>
                <a:t>主要事件名称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；②（必要的）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</a:rPr>
                <a:t>时间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（重要的高精尖科技实验时效性很强，有时要落实到分秒）、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</a:rPr>
                <a:t>地点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；③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</a:rPr>
                <a:t>主要事件的趋势、结果、影响和意义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等，即人们最关心的新闻点。一般用主谓句，但不一定是单句，可以是精练的紧缩复句。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1951947" y="956730"/>
            <a:ext cx="6952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u"/>
            </a:pP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专题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3  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扩展语句  压缩语段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073425" y="1636753"/>
            <a:ext cx="4832985" cy="1343660"/>
            <a:chOff x="1100605" y="1958698"/>
            <a:chExt cx="4832985" cy="1343660"/>
          </a:xfrm>
        </p:grpSpPr>
        <p:sp>
          <p:nvSpPr>
            <p:cNvPr id="3" name="副标题 2">
              <a:hlinkClick r:id="rId1" action="ppaction://hlinksldjump"/>
            </p:cNvPr>
            <p:cNvSpPr txBox="1"/>
            <p:nvPr/>
          </p:nvSpPr>
          <p:spPr>
            <a:xfrm>
              <a:off x="1100605" y="1958698"/>
              <a:ext cx="4832985" cy="5149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indent="-342900">
                <a:buFont typeface="Wingdings" pitchFamily="2" charset="2"/>
                <a:buChar char="l"/>
              </a:pPr>
              <a:r>
                <a:rPr lang="en-US" altLang="zh-CN" sz="3200" dirty="0">
                  <a:solidFill>
                    <a:schemeClr val="bg1"/>
                  </a:solidFill>
                  <a:latin typeface="+mn-ea"/>
                  <a:cs typeface="Heiti SC Light"/>
                </a:rPr>
                <a:t>600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</a:rPr>
                <a:t>分基础  考点</a:t>
              </a:r>
              <a:r>
                <a:rPr lang="en-US" altLang="zh-CN" sz="3200" dirty="0">
                  <a:solidFill>
                    <a:schemeClr val="bg1"/>
                  </a:solidFill>
                  <a:latin typeface="+mn-ea"/>
                  <a:cs typeface="Heiti SC Light"/>
                </a:rPr>
                <a:t>&amp;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</a:rPr>
                <a:t>考法</a:t>
              </a:r>
            </a:p>
          </p:txBody>
        </p:sp>
        <p:sp>
          <p:nvSpPr>
            <p:cNvPr id="4" name="副标题 2">
              <a:hlinkClick r:id="rId2" action="ppaction://hlinksldjump"/>
            </p:cNvPr>
            <p:cNvSpPr txBox="1"/>
            <p:nvPr/>
          </p:nvSpPr>
          <p:spPr>
            <a:xfrm>
              <a:off x="1364765" y="2473683"/>
              <a:ext cx="3255010" cy="82867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457200" indent="-45720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扩展语句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457200" indent="-45720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压缩语段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73196" y="3496052"/>
            <a:ext cx="6715760" cy="1538605"/>
            <a:chOff x="1100604" y="3590341"/>
            <a:chExt cx="6715760" cy="1538605"/>
          </a:xfrm>
        </p:grpSpPr>
        <p:sp>
          <p:nvSpPr>
            <p:cNvPr id="5" name="副标题 2"/>
            <p:cNvSpPr txBox="1"/>
            <p:nvPr/>
          </p:nvSpPr>
          <p:spPr>
            <a:xfrm>
              <a:off x="1100604" y="3590341"/>
              <a:ext cx="5349875" cy="5480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indent="-342900">
                <a:buFont typeface="Wingdings" pitchFamily="2" charset="2"/>
                <a:buChar char="l"/>
              </a:pPr>
              <a:r>
                <a:rPr lang="en-US" altLang="zh-CN" sz="3200" dirty="0">
                  <a:solidFill>
                    <a:schemeClr val="bg1"/>
                  </a:solidFill>
                  <a:latin typeface="+mn-ea"/>
                  <a:cs typeface="Heiti SC Light"/>
                </a:rPr>
                <a:t>700</a:t>
              </a: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</a:rPr>
                <a:t>分综合  考法解析</a:t>
              </a:r>
            </a:p>
          </p:txBody>
        </p:sp>
        <p:sp>
          <p:nvSpPr>
            <p:cNvPr id="6" name="副标题 2">
              <a:hlinkClick r:id="rId2" action="ppaction://hlinksldjump"/>
            </p:cNvPr>
            <p:cNvSpPr txBox="1"/>
            <p:nvPr/>
          </p:nvSpPr>
          <p:spPr>
            <a:xfrm>
              <a:off x="1364764" y="4216451"/>
              <a:ext cx="6451600" cy="91249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450850" indent="-45085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综合考法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1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扩展语句的原则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450850" indent="-45085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综合考法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2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扩展语句的方法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450850" indent="-450850" eaLnBrk="1" latinLnBrk="0" hangingPunct="1">
                <a:lnSpc>
                  <a:spcPct val="10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综合考法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3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压缩语段的技巧</a:t>
              </a:r>
            </a:p>
          </p:txBody>
        </p:sp>
      </p:grpSp>
      <p:pic>
        <p:nvPicPr>
          <p:cNvPr id="9" name="Picture 3" descr="C:\Users\Administrator\Desktop\20150118192246_dJ4ct.jpeg20150118192246_dJ4ct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9336360" y="3212976"/>
            <a:ext cx="2134235" cy="30626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95450" y="1071245"/>
            <a:ext cx="8801735" cy="4751070"/>
            <a:chOff x="297283" y="1071546"/>
            <a:chExt cx="6905915" cy="4935042"/>
          </a:xfrm>
        </p:grpSpPr>
        <p:sp>
          <p:nvSpPr>
            <p:cNvPr id="4" name="TextBox 3"/>
            <p:cNvSpPr txBox="1"/>
            <p:nvPr/>
          </p:nvSpPr>
          <p:spPr>
            <a:xfrm>
              <a:off x="297283" y="1819519"/>
              <a:ext cx="6905915" cy="4187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［云南师大附中</a:t>
              </a:r>
              <a:r>
                <a:rPr lang="en-US" altLang="zh-CN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2017</a:t>
              </a:r>
              <a:r>
                <a:rPr lang="zh-CN" altLang="en-US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第二次适应性月考</a:t>
              </a:r>
              <a:r>
                <a:rPr lang="en-US" altLang="zh-CN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·16</a:t>
              </a:r>
              <a:r>
                <a:rPr lang="zh-CN" altLang="en-US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］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请为下面的事件拟写一句话新闻，不超过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20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个字（包括标点）。</a:t>
              </a:r>
              <a:r>
                <a:rPr lang="en-US" altLang="zh-CN" sz="3200" dirty="0">
                  <a:solidFill>
                    <a:srgbClr val="008A3E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   </a:t>
              </a:r>
              <a:endParaRPr lang="en-US" altLang="zh-CN" sz="3200" dirty="0">
                <a:solidFill>
                  <a:srgbClr val="008A3E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200" dirty="0">
                  <a:solidFill>
                    <a:srgbClr val="008A3E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</a:t>
              </a:r>
              <a:r>
                <a:rPr lang="en-US" altLang="zh-CN" sz="3200" dirty="0">
                  <a:solidFill>
                    <a:srgbClr val="008A3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en-US" altLang="zh-CN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日央视的</a:t>
              </a:r>
              <a:r>
                <a:rPr lang="en-US" altLang="zh-CN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新闻联播</a:t>
              </a:r>
              <a:r>
                <a:rPr lang="en-US" altLang="zh-CN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节目出现了直播失误，上一条新闻尚未播放完毕，导演就将画面切换回了演播间，而此时主播李梓萌开始了下一条新闻，导致两条新闻出现了“混音”播出。作为中国影响力最大的电视新闻节目，央视确实</a:t>
              </a:r>
            </a:p>
          </p:txBody>
        </p:sp>
        <p:sp>
          <p:nvSpPr>
            <p:cNvPr id="10" name="文本框 15"/>
            <p:cNvSpPr txBox="1"/>
            <p:nvPr/>
          </p:nvSpPr>
          <p:spPr>
            <a:xfrm>
              <a:off x="430808" y="1071546"/>
              <a:ext cx="3658172" cy="6074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例题</a:t>
              </a:r>
              <a:r>
                <a:rPr kumimoji="1"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    </a:t>
              </a:r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拟写一句话新闻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95450" y="1557655"/>
            <a:ext cx="8801735" cy="442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1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无愧于它的不可替代。直播失误发生之后，工作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1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员没有逃避、推脱责任，掩饰自己的失误，而是自觉地承担了直播失误的责任。他们不仅在微博上及时做出道歉，而且在报纸上进行勘误，坦诚纠错与道歉。出现一个失误并不可怕，只要还有勇气去直面失误、用责任去承担失误，这个节目就会不断进步，令人期待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latinLnBrk="0" hangingPunct="1">
              <a:lnSpc>
                <a:spcPct val="110000"/>
              </a:lnSpc>
            </a:pPr>
            <a:r>
              <a:rPr lang="en-US" altLang="zh-CN" sz="3200" dirty="0">
                <a:sym typeface="+mn-ea"/>
              </a:rPr>
              <a:t>______________________________________</a:t>
            </a:r>
            <a:endParaRPr lang="en-US" altLang="zh-CN" sz="32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724656" y="2810510"/>
            <a:ext cx="8743317" cy="3247390"/>
            <a:chOff x="5225074" y="1071546"/>
            <a:chExt cx="2108008" cy="3055681"/>
          </a:xfrm>
        </p:grpSpPr>
        <p:sp>
          <p:nvSpPr>
            <p:cNvPr id="14" name="文本框 19"/>
            <p:cNvSpPr txBox="1"/>
            <p:nvPr/>
          </p:nvSpPr>
          <p:spPr>
            <a:xfrm>
              <a:off x="5266411" y="1071546"/>
              <a:ext cx="244957" cy="54911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25074" y="1724628"/>
              <a:ext cx="2108008" cy="2402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拟写一句话新闻的要点是确定对象及主要事件。根据以上新闻内容可看出，此次事件的对象是央视，事件的经过是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《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新闻联播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》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节目在直播中出现失误，失误发生后央视及时做出道歉。参照字数要求，进一步压缩即可。</a:t>
              </a:r>
              <a:endPara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17271" y="1339687"/>
            <a:ext cx="8490585" cy="1125220"/>
            <a:chOff x="654636" y="5126346"/>
            <a:chExt cx="7905027" cy="1134381"/>
          </a:xfrm>
        </p:grpSpPr>
        <p:sp>
          <p:nvSpPr>
            <p:cNvPr id="11" name="文本框 17"/>
            <p:cNvSpPr txBox="1"/>
            <p:nvPr/>
          </p:nvSpPr>
          <p:spPr>
            <a:xfrm>
              <a:off x="865697" y="5126346"/>
              <a:ext cx="1017467" cy="58831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4636" y="5920797"/>
              <a:ext cx="7905027" cy="33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2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Heiti SC Light"/>
                </a:rPr>
                <a:t>央视就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Heiti SC Light"/>
                </a:rPr>
                <a:t>《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Heiti SC Light"/>
                </a:rPr>
                <a:t>新闻联播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Heiti SC Light"/>
                </a:rPr>
                <a:t>》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Heiti SC Light"/>
                </a:rPr>
                <a:t>节目失误致歉。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4078287" y="1045383"/>
            <a:ext cx="4035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2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概括内容</a:t>
            </a:r>
          </a:p>
        </p:txBody>
      </p:sp>
      <p:sp>
        <p:nvSpPr>
          <p:cNvPr id="12" name="TextBox 2"/>
          <p:cNvSpPr txBox="1"/>
          <p:nvPr/>
        </p:nvSpPr>
        <p:spPr>
          <a:xfrm>
            <a:off x="1702435" y="1717040"/>
            <a:ext cx="878776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1.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叙述性语段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Heiti SC Light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概括叙述性语段的内容，常见的考查形式是概括语段材料的主要信息，或总结寓言、故事（生活故事或哲理故事）、诗歌（寓言诗或哲理诗）等的寓意。</a:t>
            </a:r>
          </a:p>
        </p:txBody>
      </p:sp>
      <p:pic>
        <p:nvPicPr>
          <p:cNvPr id="2" name="图片 1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40216" y="4221088"/>
            <a:ext cx="3301365" cy="20637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44675" y="1370966"/>
            <a:ext cx="8729980" cy="4139143"/>
            <a:chOff x="569251" y="3289807"/>
            <a:chExt cx="8729980" cy="2086233"/>
          </a:xfrm>
        </p:grpSpPr>
        <p:sp>
          <p:nvSpPr>
            <p:cNvPr id="14" name="文本框 13"/>
            <p:cNvSpPr txBox="1"/>
            <p:nvPr/>
          </p:nvSpPr>
          <p:spPr>
            <a:xfrm>
              <a:off x="569251" y="3289807"/>
              <a:ext cx="1924685" cy="2941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考法点拨</a:t>
              </a: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69251" y="3842011"/>
              <a:ext cx="8729980" cy="1534029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rPr>
                <a:t>以叙述为主的语段，其主要信息是：①陈述的对象；②陈述对象的经历或事件的起因、经过、结果。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  <a:p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压缩时，可采用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sym typeface="+mn-ea"/>
                </a:rPr>
                <a:t>“对象行为法”</a:t>
              </a:r>
              <a:r>
                <a:rPr lang="zh-CN" altLang="en-US" sz="32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  <a:sym typeface="+mn-ea"/>
                </a:rPr>
                <a:t>，即找出语段中陈述的各个对象及其行为，并串联成句。注意，同类信息要进行合并。</a:t>
              </a:r>
              <a:endParaRPr lang="zh-CN" altLang="en-US" sz="32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5"/>
          <p:cNvSpPr txBox="1"/>
          <p:nvPr/>
        </p:nvSpPr>
        <p:spPr>
          <a:xfrm>
            <a:off x="1648460" y="1194435"/>
            <a:ext cx="392176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例题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    </a:t>
            </a:r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叙述性语段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4500" y="2058670"/>
            <a:ext cx="87630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［辽宁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2013·16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］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概括下面语段的主要信息，不超过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50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个字（含标点符号）。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57D13"/>
                </a:solidFill>
                <a:latin typeface="Heiti SC Light"/>
                <a:ea typeface="Heiti SC Light"/>
                <a:cs typeface="Heiti SC Light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近日，一些网友发布信息，号召节约粮食。随后，新浪网发起“光盘行动”：拒绝浪费，从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我做起，晒出自己吃光的盘子，一起向舌尖上的浪费说“不”，争做节约达人。该信息被转发约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4675" y="1424940"/>
            <a:ext cx="85020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5000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次。紧接着，人民网也表示支持“光盘行动”，倡议网民“拒绝浪费，珍惜粮食。今天不剩饭，打包离开，从我做起”。新华网、光明网及其他各大网站也纷纷关注和转载。很快，活动参与者在北京实地发放宣传单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万多份，在餐饮企业张贴海报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5000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余张，天津、石家庄、呼和浩特等城市的志愿者也纷纷发放宣传资料。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>
                <a:sym typeface="+mn-ea"/>
              </a:rPr>
              <a:t>____________________________________</a:t>
            </a:r>
            <a:endParaRPr lang="en-US" altLang="zh-CN" sz="32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703249" y="1071014"/>
            <a:ext cx="8785860" cy="2152015"/>
            <a:chOff x="579161" y="5000636"/>
            <a:chExt cx="6922193" cy="2152015"/>
          </a:xfrm>
        </p:grpSpPr>
        <p:sp>
          <p:nvSpPr>
            <p:cNvPr id="11" name="文本框 17"/>
            <p:cNvSpPr txBox="1"/>
            <p:nvPr/>
          </p:nvSpPr>
          <p:spPr>
            <a:xfrm>
              <a:off x="704236" y="5000636"/>
              <a:ext cx="841009" cy="5835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9161" y="5584201"/>
              <a:ext cx="6922193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Heiti SC Light"/>
                </a:rPr>
                <a:t>网络发起拒绝浪费的“光盘行动”，网友及媒体纷纷响应，众多志愿者进行实地宣传。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Heiti SC Light"/>
              </a:endParaRPr>
            </a:p>
            <a:p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iti SC Light"/>
                <a:ea typeface="Heiti SC Light"/>
                <a:cs typeface="Heiti SC Ligh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02763" y="2872406"/>
            <a:ext cx="8785226" cy="2974479"/>
            <a:chOff x="4934809" y="812466"/>
            <a:chExt cx="6983128" cy="2974479"/>
          </a:xfrm>
        </p:grpSpPr>
        <p:sp>
          <p:nvSpPr>
            <p:cNvPr id="13" name="文本框 19"/>
            <p:cNvSpPr txBox="1"/>
            <p:nvPr/>
          </p:nvSpPr>
          <p:spPr>
            <a:xfrm>
              <a:off x="5060995" y="812466"/>
              <a:ext cx="848474" cy="5835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34809" y="1540176"/>
              <a:ext cx="698312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本语段的陈述对象及其行为分别是：①新浪网，其行为是发起“光盘行动”，拒绝浪费；②网友和人民网、新华网、光明网等媒体，其行为是纷纷响应；③众多志愿者，其行为是发放宣传资料。整合以上信息，按照“对象＋行为”的格式串联成句即可。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84350" y="1191430"/>
            <a:ext cx="8623300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2.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说明性语段（</a:t>
            </a:r>
            <a:r>
              <a:rPr lang="zh-CN" alt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重点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）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Heiti SC Light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说明性语段一般是向别人介绍某种事物的特点，或者阐释某种事理。压缩说明性语段，常常考查对语段层次的划分和对各层次说明内容的概括，或对事物的特点、事理的内涵的归纳。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</p:txBody>
      </p:sp>
      <p:pic>
        <p:nvPicPr>
          <p:cNvPr id="3" name="图片 2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96200" y="4245499"/>
            <a:ext cx="3301365" cy="20637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3"/>
          <p:cNvSpPr txBox="1"/>
          <p:nvPr/>
        </p:nvSpPr>
        <p:spPr>
          <a:xfrm>
            <a:off x="1740535" y="1151890"/>
            <a:ext cx="182308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740535" y="1881505"/>
            <a:ext cx="8623300" cy="402463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 以说明为主的语段，其主要信息是：①说明对象；②说明对象的主要特征；③说明的目的。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  <a:sym typeface="+mn-ea"/>
              </a:rPr>
              <a:t>压缩时，可采用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  <a:sym typeface="+mn-ea"/>
              </a:rPr>
              <a:t>“层次切分法”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  <a:sym typeface="+mn-ea"/>
              </a:rPr>
              <a:t>，即把语段的层次划分清楚后，再提炼各层次的要点（找出每个层次的陈述对象及其特点），然后把各要点相加，最后进行综合整理，使之符合题干要求即可。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>
            <a:hlinkClick r:id="rId1" action="ppaction://hlinksldjump"/>
          </p:cNvPr>
          <p:cNvSpPr txBox="1"/>
          <p:nvPr/>
        </p:nvSpPr>
        <p:spPr>
          <a:xfrm>
            <a:off x="2139315" y="1380490"/>
            <a:ext cx="5252829" cy="509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600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分基础  考点</a:t>
            </a:r>
            <a:r>
              <a:rPr lang="en-US" altLang="zh-CN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&amp;</a:t>
            </a:r>
            <a:r>
              <a:rPr lang="zh-CN" altLang="en-US" sz="3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考法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448560" y="2051050"/>
            <a:ext cx="5849498" cy="4605559"/>
            <a:chOff x="924712" y="2050883"/>
            <a:chExt cx="4391167" cy="5690326"/>
          </a:xfrm>
        </p:grpSpPr>
        <p:sp>
          <p:nvSpPr>
            <p:cNvPr id="3" name="副标题 2">
              <a:hlinkClick r:id="rId2" action="ppaction://hlinksldjump"/>
            </p:cNvPr>
            <p:cNvSpPr txBox="1"/>
            <p:nvPr/>
          </p:nvSpPr>
          <p:spPr>
            <a:xfrm>
              <a:off x="924712" y="2050883"/>
              <a:ext cx="2161029" cy="51115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457200" indent="-457200">
                <a:lnSpc>
                  <a:spcPct val="130000"/>
                </a:lnSpc>
                <a:buFont typeface="Wingdings" pitchFamily="2" charset="2"/>
                <a:buChar char="p"/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  <a:cs typeface="Heiti SC Light"/>
                </a:rPr>
                <a:t>扩展语句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86731" y="2760795"/>
              <a:ext cx="4029148" cy="4980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1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词语连缀型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2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主题阐发型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3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续写补写型（</a:t>
              </a:r>
              <a:r>
                <a:rPr lang="zh-CN" altLang="en-US" sz="3200" i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重点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）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marL="342900" indent="-34290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考法</a:t>
              </a:r>
              <a:r>
                <a:rPr lang="en-US" altLang="zh-CN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4  </a:t>
              </a:r>
              <a:r>
                <a:rPr lang="zh-CN" altLang="en-US" sz="32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情景描绘型</a:t>
              </a:r>
              <a:endPara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endParaRPr lang="zh-CN" altLang="en-US" sz="3200" dirty="0">
                <a:solidFill>
                  <a:schemeClr val="tx2"/>
                </a:solidFill>
                <a:latin typeface="Heiti SC Light"/>
                <a:ea typeface="Heiti SC Light"/>
                <a:cs typeface="Heiti SC Light"/>
              </a:endParaRPr>
            </a:p>
            <a:p>
              <a:endParaRPr lang="zh-CN" altLang="en-US" sz="3200" dirty="0">
                <a:latin typeface="方正苏新诗柳楷简体" pitchFamily="2" charset="-122"/>
                <a:ea typeface="方正苏新诗柳楷简体" pitchFamily="2" charset="-122"/>
              </a:endParaRPr>
            </a:p>
          </p:txBody>
        </p:sp>
      </p:grpSp>
      <p:pic>
        <p:nvPicPr>
          <p:cNvPr id="6" name="Picture 3" descr="C:\Users\Administrator\Desktop\20150118192246_dJ4ct.jpeg20150118192246_dJ4ct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9264352" y="3212976"/>
            <a:ext cx="2134235" cy="30626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"/>
          <p:cNvSpPr txBox="1"/>
          <p:nvPr/>
        </p:nvSpPr>
        <p:spPr>
          <a:xfrm>
            <a:off x="1717675" y="1174750"/>
            <a:ext cx="389255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例题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    </a:t>
            </a:r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说明性语段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8310" y="1962150"/>
            <a:ext cx="875792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［山东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2012·17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］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以“京剧”开头，概括下面文字的主要信息。不超过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45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字。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r>
              <a:rPr lang="zh-CN" altLang="en-US" sz="3200" dirty="0">
                <a:solidFill>
                  <a:srgbClr val="057D1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Heiti SC Light"/>
              </a:rPr>
              <a:t>    </a:t>
            </a:r>
            <a:endParaRPr lang="zh-CN" altLang="en-US" sz="3200" dirty="0">
              <a:solidFill>
                <a:srgbClr val="057D13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Heiti SC Light"/>
            </a:endParaRPr>
          </a:p>
          <a:p>
            <a:r>
              <a:rPr lang="zh-CN" altLang="en-US" sz="3200" dirty="0">
                <a:solidFill>
                  <a:srgbClr val="057D13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Heiti SC Light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京剧是徽剧在吸收了京腔、昆剧等地方戏曲精华的基础上逐渐发展成熟起来的。京剧的角色，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也叫“行当”，分为生、旦、净、丑四类，与现实生活关系密切。生活中有男女之别，京剧就有生行与旦行；男女都有文、武、老、幼之别，京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1815" y="1057275"/>
            <a:ext cx="8548370" cy="4887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ts val="374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剧的生行就有小生、老生和武生，旦行就有闺门旦、花旦、老旦、武旦等；有的人粗犷豪放，有的人机巧滑稽，京剧中的男性就又划分出了净行和丑行。在京剧舞台上，唱腔和动作都有一定的程式，一出完整的戏，其实就是表演者根据这些程式把剧情巧妙地连缀起来。在艺术表现形式上，京剧那五光十色、形态生动的脸谱，那精致华美、色彩艳丽的服饰，令人目眩神迷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latinLnBrk="0" hangingPunct="1">
              <a:lnSpc>
                <a:spcPts val="3740"/>
              </a:lnSpc>
            </a:pPr>
            <a:r>
              <a:rPr lang="zh-CN" altLang="en-US" sz="3200" dirty="0">
                <a:latin typeface="宋体" pitchFamily="2" charset="-122"/>
                <a:sym typeface="+mn-ea"/>
              </a:rPr>
              <a:t>京剧</a:t>
            </a:r>
            <a:r>
              <a:rPr lang="en-US" altLang="zh-CN" sz="3200" dirty="0">
                <a:sym typeface="+mn-ea"/>
              </a:rPr>
              <a:t>_________________________________</a:t>
            </a:r>
            <a:endParaRPr lang="zh-CN" altLang="en-US" sz="32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763713" y="836712"/>
            <a:ext cx="8664574" cy="1734185"/>
            <a:chOff x="785786" y="5143514"/>
            <a:chExt cx="5928393" cy="2585041"/>
          </a:xfrm>
        </p:grpSpPr>
        <p:sp>
          <p:nvSpPr>
            <p:cNvPr id="11" name="文本框 17"/>
            <p:cNvSpPr txBox="1"/>
            <p:nvPr/>
          </p:nvSpPr>
          <p:spPr>
            <a:xfrm>
              <a:off x="857040" y="5143514"/>
              <a:ext cx="706889" cy="86988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5786" y="6124145"/>
              <a:ext cx="5928393" cy="1604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中宋" panose="02010600040101010101" charset="-122"/>
                  <a:ea typeface="华文中宋" panose="02010600040101010101" charset="-122"/>
                  <a:cs typeface="Heiti SC Light"/>
                </a:rPr>
                <a:t>（京剧）源自徽剧，角色分类源自生活，表演程式化，表现形式绚丽多姿。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iti SC Light"/>
                <a:ea typeface="Heiti SC Light"/>
                <a:cs typeface="Heiti SC Ligh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63713" y="2708920"/>
            <a:ext cx="8545195" cy="3668395"/>
            <a:chOff x="5214942" y="1071546"/>
            <a:chExt cx="8027304" cy="3789613"/>
          </a:xfrm>
        </p:grpSpPr>
        <p:sp>
          <p:nvSpPr>
            <p:cNvPr id="13" name="文本框 19"/>
            <p:cNvSpPr txBox="1"/>
            <p:nvPr/>
          </p:nvSpPr>
          <p:spPr>
            <a:xfrm>
              <a:off x="5286524" y="1071546"/>
              <a:ext cx="962179" cy="60284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14942" y="1714409"/>
              <a:ext cx="8027304" cy="3146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本语段共有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5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句话：第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1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句介绍京剧的起源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——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徽剧；第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2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、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3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句介绍京剧的角色特点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——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与现实生活关系密切；第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4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句说明京剧的舞台表演特点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——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程式化；第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5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句说明京剧艺术表现形式的特点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——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绚丽多姿。整合这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5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句话所提供的信息，即可得出答案。</a:t>
              </a:r>
              <a:endPara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00860" y="1330325"/>
            <a:ext cx="859028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3.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议论性语段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Heiti SC Light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议论性语段是作者就某一事件或某种现象发表看法、主张等的语段。概括议论性语段的内容，通常考查对语段材料的中心论点的提炼。</a:t>
            </a:r>
          </a:p>
        </p:txBody>
      </p:sp>
      <p:pic>
        <p:nvPicPr>
          <p:cNvPr id="3" name="图片 2" descr="1005071734092c089ee638d40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96200" y="4149080"/>
            <a:ext cx="3514725" cy="219710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3"/>
          <p:cNvSpPr txBox="1"/>
          <p:nvPr/>
        </p:nvSpPr>
        <p:spPr>
          <a:xfrm>
            <a:off x="1723390" y="1124585"/>
            <a:ext cx="187769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723390" y="2183130"/>
            <a:ext cx="8699500" cy="10744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以议论为主的语段，其主要信息是：①议论的话题和主要观点；②论证观点的论据。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723390" y="3509010"/>
            <a:ext cx="8699500" cy="21297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压缩时，可采用“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关键语句突破法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”。如果有中心句，它便是语段的主要内容；如果没有中心句，就必须找出对语段内容起概括作用的关键句，进行“翻新改造”。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5"/>
          <p:cNvSpPr txBox="1"/>
          <p:nvPr/>
        </p:nvSpPr>
        <p:spPr>
          <a:xfrm>
            <a:off x="1759585" y="988695"/>
            <a:ext cx="389191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例题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    </a:t>
            </a:r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议论性语段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53451" y="1484784"/>
            <a:ext cx="8887460" cy="471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［福建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2011·17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）］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阅读下面的材料，回答问题。</a:t>
            </a:r>
            <a:endParaRPr lang="en-US" altLang="zh-CN" sz="3200" dirty="0">
              <a:solidFill>
                <a:srgbClr val="057D13"/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Heiti SC Light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某翻译家在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文艺报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撰文指出：有人说中国人称自己的国家为“中国”，表示自己是坐镇在世界中央的天朝，说明中国人自傲。但从国名的中文翻译来看，译名却能够表达中国人的情感。例如，“英国”为什么不译作“阴国”？“美国”为什么不译作“霉国”？“德国”为什么不译作“歹国”？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Heiti SC Ligh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4977" y="1484784"/>
            <a:ext cx="8742045" cy="466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这是因为中国人要从同音字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中选出具有最美好含义的字来命名这些国家。用什么字呢？用“英雄”的“英”、“美丽”的“美”、“道德”的“德”、“法理”的“法”、“芬芳”的“芬”、“祥瑞”的“瑞”</a:t>
            </a:r>
            <a:r>
              <a:rPr lang="en-US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而外国，比如英国，用英文译别国的国名，只用音译，译名中不含有褒贬意义。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8A3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 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  <a:sym typeface="+mn-ea"/>
              </a:rPr>
              <a:t>请用一句话概括该翻译家的观点。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  <a:cs typeface="Heiti SC Light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sym typeface="+mn-ea"/>
              </a:rPr>
              <a:t>_____________________________________</a:t>
            </a:r>
            <a:endParaRPr lang="zh-CN" altLang="en-US" sz="32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81480" y="1609090"/>
            <a:ext cx="88290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【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示例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】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Heiti SC Light"/>
              </a:rPr>
              <a:t>对别国国名的翻译，中文能表达美好的感情，而外文不能。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1180" y="2784475"/>
            <a:ext cx="8549640" cy="3627755"/>
            <a:chOff x="468" y="4385"/>
            <a:chExt cx="13464" cy="5713"/>
          </a:xfrm>
        </p:grpSpPr>
        <p:sp>
          <p:nvSpPr>
            <p:cNvPr id="13" name="文本框 19"/>
            <p:cNvSpPr txBox="1"/>
            <p:nvPr/>
          </p:nvSpPr>
          <p:spPr>
            <a:xfrm>
              <a:off x="468" y="4385"/>
              <a:ext cx="1639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8" y="5304"/>
              <a:ext cx="13464" cy="4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通读翻译家的评论，抛开引出话题和事例论据的语句，可抓住其中表达观点的两个关键句“从国名的中文翻译来看，译名却能够表达中国人的情感”和“而外国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……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只用音译，译名中不含有褒贬意义”，然后对其进行提炼即可。</a:t>
              </a:r>
              <a:endPara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endParaRPr>
            </a:p>
          </p:txBody>
        </p:sp>
      </p:grpSp>
      <p:sp>
        <p:nvSpPr>
          <p:cNvPr id="11" name="文本框 17"/>
          <p:cNvSpPr txBox="1"/>
          <p:nvPr/>
        </p:nvSpPr>
        <p:spPr>
          <a:xfrm>
            <a:off x="1821815" y="1025525"/>
            <a:ext cx="104013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答案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818572" y="895033"/>
            <a:ext cx="5229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3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下定义（重点）</a:t>
            </a:r>
          </a:p>
        </p:txBody>
      </p:sp>
      <p:sp>
        <p:nvSpPr>
          <p:cNvPr id="11" name="TextBox 2"/>
          <p:cNvSpPr txBox="1"/>
          <p:nvPr/>
        </p:nvSpPr>
        <p:spPr>
          <a:xfrm>
            <a:off x="1863725" y="1604020"/>
            <a:ext cx="84645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下定义是揭示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n-ea"/>
                <a:cs typeface="Heiti SC Light"/>
              </a:rPr>
              <a:t>概念内涵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的逻辑方法，是把概念所反映对象的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n-ea"/>
                <a:cs typeface="Heiti SC Light"/>
              </a:rPr>
              <a:t>本质属性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揭示出来的压缩形式。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863725" y="3001645"/>
            <a:ext cx="8690610" cy="3374390"/>
            <a:chOff x="535" y="4727"/>
            <a:chExt cx="13686" cy="5314"/>
          </a:xfrm>
        </p:grpSpPr>
        <p:sp>
          <p:nvSpPr>
            <p:cNvPr id="14" name="圆角矩形 13"/>
            <p:cNvSpPr/>
            <p:nvPr/>
          </p:nvSpPr>
          <p:spPr>
            <a:xfrm>
              <a:off x="535" y="8092"/>
              <a:ext cx="13685" cy="1949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）分析语段，删除无用信息，确定哪些是主要信息，哪些是本质特征。</a:t>
              </a:r>
            </a:p>
          </p:txBody>
        </p:sp>
        <p:sp>
          <p:nvSpPr>
            <p:cNvPr id="3" name="文本框 13"/>
            <p:cNvSpPr txBox="1"/>
            <p:nvPr/>
          </p:nvSpPr>
          <p:spPr>
            <a:xfrm>
              <a:off x="535" y="4727"/>
              <a:ext cx="2857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rPr>
                <a:t>考法点拨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35" y="5853"/>
              <a:ext cx="13686" cy="182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）审题干，明确需要下定义的对象及字数等要求。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689735" y="1680846"/>
            <a:ext cx="8812530" cy="4317999"/>
            <a:chOff x="785786" y="4377476"/>
            <a:chExt cx="7644416" cy="1909044"/>
          </a:xfrm>
        </p:grpSpPr>
        <p:sp>
          <p:nvSpPr>
            <p:cNvPr id="15" name="圆角矩形 14"/>
            <p:cNvSpPr/>
            <p:nvPr/>
          </p:nvSpPr>
          <p:spPr>
            <a:xfrm>
              <a:off x="785786" y="4377476"/>
              <a:ext cx="7644416" cy="69624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）明确需要剔除的信息，主要有：材料中的重复信息，比较信息，原因背景信息，描写信息，影响、意义、作用信息，举例信息等。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785786" y="5143620"/>
              <a:ext cx="7643865" cy="71280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）按照格式“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被定义概念</a:t>
              </a:r>
              <a:r>
                <a:rPr lang="en-US" altLang="zh-CN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=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种差（即事物本质特征）</a:t>
              </a:r>
              <a:r>
                <a:rPr lang="en-US" altLang="zh-CN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+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属概念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”，将重要信息连词成句。被定义词语和内涵之间要用“是”连接。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785786" y="5960859"/>
              <a:ext cx="7643865" cy="32566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5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</a:rPr>
                <a:t>）注意定义不能循环，不能否定，不能比喻。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7"/>
          <p:cNvSpPr txBox="1"/>
          <p:nvPr/>
        </p:nvSpPr>
        <p:spPr>
          <a:xfrm>
            <a:off x="4624070" y="764704"/>
            <a:ext cx="267335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p"/>
            </a:pPr>
            <a:r>
              <a:rPr lang="zh-CN" altLang="en-US" sz="3200" b="1" dirty="0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  扩展语句</a:t>
            </a:r>
            <a:endParaRPr kumimoji="1" lang="zh-CN" altLang="en-US" sz="3200" b="1" dirty="0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943735" y="1492250"/>
            <a:ext cx="4017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考法</a:t>
            </a:r>
            <a:r>
              <a:rPr lang="en-US" altLang="zh-CN" sz="3200" dirty="0">
                <a:solidFill>
                  <a:schemeClr val="bg1"/>
                </a:solidFill>
                <a:latin typeface="+mn-ea"/>
                <a:cs typeface="Heiti SC Light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词语连缀型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943735" y="2075815"/>
            <a:ext cx="8430260" cy="3290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此类扩展即提供几个看似没有联系的词语，要求考生写一段话，将这些词语包含在内。有的要求围绕一定的中心写一段语意完整的话；有的要求运用一定的修辞手法，在想象、联想的基础上扩展成一段意蕴丰富的话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64004" y="988996"/>
            <a:ext cx="8663305" cy="5664200"/>
            <a:chOff x="240004" y="988996"/>
            <a:chExt cx="8663305" cy="5664200"/>
          </a:xfrm>
        </p:grpSpPr>
        <p:sp>
          <p:nvSpPr>
            <p:cNvPr id="4" name="TextBox 3"/>
            <p:cNvSpPr txBox="1"/>
            <p:nvPr/>
          </p:nvSpPr>
          <p:spPr>
            <a:xfrm>
              <a:off x="240004" y="1637331"/>
              <a:ext cx="8663305" cy="5015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［山东</a:t>
              </a:r>
              <a:r>
                <a:rPr lang="en-US" altLang="zh-CN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2013·18</a:t>
              </a:r>
              <a:r>
                <a:rPr lang="zh-CN" altLang="en-US" sz="3200" dirty="0">
                  <a:latin typeface="仿宋" panose="02010609060101010101" pitchFamily="49" charset="-122"/>
                  <a:ea typeface="仿宋" panose="02010609060101010101" pitchFamily="49" charset="-122"/>
                </a:rPr>
                <a:t>］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对下面这段文字提供的信息进行筛选、整合，给“创造”下定义，不超过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30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itchFamily="2" charset="-122"/>
                  <a:ea typeface="宋体" pitchFamily="2" charset="-122"/>
                  <a:cs typeface="Heiti SC Light"/>
                </a:rPr>
                <a:t>字。</a:t>
              </a:r>
              <a:endParaRPr lang="en-US" altLang="zh-CN" sz="3200" dirty="0">
                <a:solidFill>
                  <a:srgbClr val="057D13"/>
                </a:solidFill>
                <a:latin typeface="宋体" pitchFamily="2" charset="-122"/>
                <a:ea typeface="宋体" pitchFamily="2" charset="-122"/>
                <a:cs typeface="Heiti SC Light"/>
              </a:endParaRPr>
            </a:p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200" dirty="0">
                  <a:solidFill>
                    <a:srgbClr val="057D13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Heiti SC Light"/>
                </a:rPr>
                <a:t>    </a:t>
              </a:r>
              <a:r>
                <a:rPr lang="zh-CN" altLang="en-US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为人的一种活动，创造包括思维活动和行为活动。创造一定要获得成果。形形色色的创造成果可以分为两种类型：一类是精神性的，即新的认识；另一类是物质性的，即新的事物。这些创造成果不管以何种形式表现出来，都必须具备“首次获得”这个必要条件。</a:t>
              </a:r>
              <a:endPara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200" dirty="0">
                  <a:sym typeface="+mn-ea"/>
                </a:rPr>
                <a:t>_____________________________________</a:t>
              </a:r>
              <a:endPara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" name="文本框 15"/>
            <p:cNvSpPr txBox="1"/>
            <p:nvPr/>
          </p:nvSpPr>
          <p:spPr>
            <a:xfrm>
              <a:off x="278104" y="988996"/>
              <a:ext cx="3353435" cy="5835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例题</a:t>
              </a:r>
              <a:r>
                <a:rPr kumimoji="1"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     </a:t>
              </a:r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下定义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766114" y="1043407"/>
            <a:ext cx="8659495" cy="1659890"/>
            <a:chOff x="821347" y="4429132"/>
            <a:chExt cx="8659495" cy="1584292"/>
          </a:xfrm>
        </p:grpSpPr>
        <p:sp>
          <p:nvSpPr>
            <p:cNvPr id="11" name="文本框 17"/>
            <p:cNvSpPr txBox="1"/>
            <p:nvPr/>
          </p:nvSpPr>
          <p:spPr>
            <a:xfrm>
              <a:off x="928662" y="4429132"/>
              <a:ext cx="1003300" cy="55698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21347" y="4986119"/>
              <a:ext cx="8659495" cy="1027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Heiti SC Light"/>
                </a:rPr>
                <a:t>创造是人首次获得精神或物质成果的思维和行为活动。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73250" y="2825750"/>
            <a:ext cx="8660130" cy="3263265"/>
            <a:chOff x="550" y="4450"/>
            <a:chExt cx="13638" cy="5139"/>
          </a:xfrm>
        </p:grpSpPr>
        <p:sp>
          <p:nvSpPr>
            <p:cNvPr id="14" name="TextBox 13"/>
            <p:cNvSpPr txBox="1"/>
            <p:nvPr/>
          </p:nvSpPr>
          <p:spPr>
            <a:xfrm>
              <a:off x="550" y="5568"/>
              <a:ext cx="13638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题干要求为“创造”下定义。答题时，首先要找出属概念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——“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Heiti SC Light"/>
                </a:rPr>
                <a:t>思维活动和行为活动”；然后提炼种差（即本质特征），包括“首次获得”“精神性的”“物质性的”“成果”等；最后按定义的格式组织句子，注意字数限制。</a:t>
              </a:r>
              <a:endPara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endParaRPr>
            </a:p>
          </p:txBody>
        </p:sp>
        <p:sp>
          <p:nvSpPr>
            <p:cNvPr id="3" name="文本框 19"/>
            <p:cNvSpPr txBox="1"/>
            <p:nvPr/>
          </p:nvSpPr>
          <p:spPr>
            <a:xfrm>
              <a:off x="551" y="4450"/>
              <a:ext cx="1579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解析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2789554" y="914401"/>
            <a:ext cx="6978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4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提炼要点（提取关键词）</a:t>
            </a:r>
          </a:p>
        </p:txBody>
      </p:sp>
      <p:sp>
        <p:nvSpPr>
          <p:cNvPr id="11" name="TextBox 2"/>
          <p:cNvSpPr txBox="1"/>
          <p:nvPr/>
        </p:nvSpPr>
        <p:spPr>
          <a:xfrm>
            <a:off x="1830070" y="1658620"/>
            <a:ext cx="85324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此类压缩题要求在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n-ea"/>
                <a:cs typeface="Heiti SC Light"/>
              </a:rPr>
              <a:t>归纳材料主要信息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的基础上，提取</a:t>
            </a:r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+mn-ea"/>
                <a:cs typeface="Heiti SC Light"/>
              </a:rPr>
              <a:t>最能表现内容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Heiti SC Light"/>
              </a:rPr>
              <a:t>的关键词语。</a:t>
            </a:r>
          </a:p>
        </p:txBody>
      </p:sp>
      <p:sp>
        <p:nvSpPr>
          <p:cNvPr id="3" name="文本框 13"/>
          <p:cNvSpPr txBox="1"/>
          <p:nvPr/>
        </p:nvSpPr>
        <p:spPr>
          <a:xfrm>
            <a:off x="1830070" y="2808605"/>
            <a:ext cx="186880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754505" y="3552825"/>
            <a:ext cx="8682355" cy="99885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）先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概括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语段内容，再进行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提取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，抓住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主要信息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就能找出要点或关键词。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755140" y="4785995"/>
            <a:ext cx="8682355" cy="14185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）关注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文体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。叙述性语段抓叙述对象，说明性语段抓说明对象，议论性语段抓中心论点或中心话题。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" grpId="0" bldLvl="0" animBg="1"/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703070" y="1204595"/>
            <a:ext cx="8783955" cy="108013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）关注中心句或关键句（如总领下文、总结上文、承上启下的句子）。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703070" y="2548255"/>
            <a:ext cx="8784590" cy="254063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）关注结构层次。并列式语段，关键词常在并列的各个层次中；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递进式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语段，关键词常在最后的层次中；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转折式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语段，关键词常在转折后的语句中；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总分式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语段，关键词常在总说句中。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704340" y="5375275"/>
            <a:ext cx="8783955" cy="66675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）关注反复出现的词语。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80502" y="1062021"/>
            <a:ext cx="8831580" cy="4743743"/>
            <a:chOff x="682905" y="1071546"/>
            <a:chExt cx="6846290" cy="4743743"/>
          </a:xfrm>
        </p:grpSpPr>
        <p:sp>
          <p:nvSpPr>
            <p:cNvPr id="4" name="TextBox 3"/>
            <p:cNvSpPr txBox="1"/>
            <p:nvPr/>
          </p:nvSpPr>
          <p:spPr>
            <a:xfrm>
              <a:off x="682905" y="1655111"/>
              <a:ext cx="6846290" cy="4160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［东北三省三校</a:t>
              </a:r>
              <a:r>
                <a:rPr lang="en-US" altLang="zh-CN" sz="28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2018</a:t>
              </a:r>
              <a:r>
                <a:rPr lang="zh-CN" altLang="en-US" sz="28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三模</a:t>
              </a:r>
              <a:r>
                <a:rPr lang="en-US" altLang="zh-CN" sz="28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·21</a:t>
              </a:r>
              <a:r>
                <a:rPr lang="zh-CN" altLang="en-US" sz="28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］</a:t>
              </a:r>
              <a:r>
                <a:rPr lang="zh-CN" altLang="en-US" sz="28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阅读下面这段文字，回答问题，每空不超过</a:t>
              </a:r>
              <a:r>
                <a:rPr lang="en-US" altLang="zh-CN" sz="28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6</a:t>
              </a:r>
              <a:r>
                <a:rPr lang="zh-CN" altLang="en-US" sz="28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个字。</a:t>
              </a:r>
              <a:endPara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zh-CN" altLang="en-US" sz="28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记者要采写出有较高新闻价值的新闻，就要注意选择新闻角度。但现实中，有些新闻记者在采写新闻时，不顾事实本身的性质如何，只用心于揣摩编辑心理，投其所好定角度；有些记者采访的事实无个性、无特点，角度千篇一律，是“你用我用大家用”的角度；有的记者采用想当然的办法，把自己的观点强加到别人身上；</a:t>
              </a:r>
              <a:endParaRPr lang="en-US" altLang="zh-CN" sz="24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" name="文本框 15"/>
            <p:cNvSpPr txBox="1"/>
            <p:nvPr/>
          </p:nvSpPr>
          <p:spPr>
            <a:xfrm>
              <a:off x="857163" y="1071546"/>
              <a:ext cx="2728572" cy="5835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例题</a:t>
              </a:r>
              <a:r>
                <a:rPr kumimoji="1"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    </a:t>
              </a:r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提炼要点</a:t>
              </a: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3230" y="988832"/>
            <a:ext cx="834321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+mn-ea"/>
              </a:rPr>
              <a:t>有些则完全不顾及事实自身的内在联系，不顾及事实与事实之间的有机联系，表面看来好似在对事实进行挑选，实则却是对事实进行歪曲、夸大甚至虚构。</a:t>
            </a:r>
            <a:endParaRPr lang="en-US" altLang="zh-CN" sz="2800" dirty="0">
              <a:solidFill>
                <a:schemeClr val="bg1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以上选择新闻角度时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____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____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____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、的错误做法，表现形式虽然各异，但有一点却是相同的，即它们都歪曲了事实，把事实弄得面目全非。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36782" y="4149080"/>
            <a:ext cx="9111745" cy="2410713"/>
            <a:chOff x="298" y="7020"/>
            <a:chExt cx="13804" cy="3683"/>
          </a:xfrm>
        </p:grpSpPr>
        <p:sp>
          <p:nvSpPr>
            <p:cNvPr id="11" name="文本框 17"/>
            <p:cNvSpPr txBox="1"/>
            <p:nvPr/>
          </p:nvSpPr>
          <p:spPr>
            <a:xfrm>
              <a:off x="298" y="7020"/>
              <a:ext cx="1666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98" y="8231"/>
              <a:ext cx="13804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/>
                <a:t>投编辑所好 千篇一律 强加观点 歪曲夸大虚构</a:t>
              </a:r>
              <a:endParaRPr lang="zh-CN" altLang="en-US" sz="3200" dirty="0"/>
            </a:p>
            <a:p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Heiti SC Light"/>
                <a:ea typeface="Heiti SC Light"/>
                <a:cs typeface="Heiti SC Light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48790" y="1827530"/>
            <a:ext cx="8557895" cy="4150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语段首句总括“要注意选择新闻角度”，第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2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句包括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4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个分句，列举了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4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种错误做法，分别从句中提取关键词句，即“投其所好定角度”“角度千篇一律”“把自己的观点强加到别人身上”“对事实进行歪曲、夸大甚至虚构”，将这些关键语句再次进行提炼，以短语或词语的形式概括出来即可。</a:t>
            </a:r>
          </a:p>
        </p:txBody>
      </p:sp>
      <p:sp>
        <p:nvSpPr>
          <p:cNvPr id="13" name="文本框 19"/>
          <p:cNvSpPr txBox="1"/>
          <p:nvPr/>
        </p:nvSpPr>
        <p:spPr>
          <a:xfrm>
            <a:off x="1820545" y="1073785"/>
            <a:ext cx="105791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解析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61490" y="2236470"/>
            <a:ext cx="8815070" cy="20612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一致性原则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扩展的语句要尽量保持与原句的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情境、事理、语气、感情色彩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等各方面和谐一致，不能偏离话题、不合语境或另起炉灶。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761490" y="1478280"/>
            <a:ext cx="6522720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p"/>
            </a:pP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  综合考法</a:t>
            </a:r>
            <a:r>
              <a:rPr lang="en-US" altLang="zh-CN" sz="3200" dirty="0">
                <a:solidFill>
                  <a:schemeClr val="bg1"/>
                </a:solidFill>
                <a:latin typeface="+mn-ea"/>
                <a:cs typeface="Heiti SC Light"/>
              </a:rPr>
              <a:t>1  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cs typeface="Heiti SC Light"/>
              </a:rPr>
              <a:t>扩展语句的原则</a:t>
            </a:r>
          </a:p>
        </p:txBody>
      </p:sp>
      <p:sp>
        <p:nvSpPr>
          <p:cNvPr id="9" name="副标题 2">
            <a:hlinkClick r:id="rId1" action="ppaction://hlinksldjump"/>
          </p:cNvPr>
          <p:cNvSpPr txBox="1"/>
          <p:nvPr/>
        </p:nvSpPr>
        <p:spPr>
          <a:xfrm>
            <a:off x="1693545" y="904875"/>
            <a:ext cx="5401310" cy="5734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700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分综合   考法解析</a:t>
            </a:r>
          </a:p>
        </p:txBody>
      </p:sp>
      <p:sp>
        <p:nvSpPr>
          <p:cNvPr id="3" name="TextBox 6"/>
          <p:cNvSpPr txBox="1"/>
          <p:nvPr/>
        </p:nvSpPr>
        <p:spPr>
          <a:xfrm>
            <a:off x="1761490" y="4608195"/>
            <a:ext cx="8815705" cy="15684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合理性原则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扩展的内容应是对原材料合情合理的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延伸和发展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，画蛇添足、胡编乱造甚至背离话题都是大忌。所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11325" y="2654935"/>
            <a:ext cx="8769350" cy="25533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新颖性原则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扩展的语句不仅要包孕原句，做到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宋体" pitchFamily="2" charset="-122"/>
              </a:rPr>
              <a:t>通顺、流畅、合情合理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，而且要使语意体现得更充分，更具体，更形象。因此要尽可能用新颖的形式，运用多种修辞手法进行大胆的创造。</a:t>
            </a:r>
          </a:p>
        </p:txBody>
      </p:sp>
      <p:sp>
        <p:nvSpPr>
          <p:cNvPr id="3" name="TextBox 6"/>
          <p:cNvSpPr txBox="1"/>
          <p:nvPr/>
        </p:nvSpPr>
        <p:spPr>
          <a:xfrm>
            <a:off x="1664970" y="1300480"/>
            <a:ext cx="8815705" cy="1076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以要审准题目，看清楚扩展的点或扩展的方向，在所提供的具体语境下进行合理的想象。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"/>
          <p:cNvSpPr txBox="1"/>
          <p:nvPr/>
        </p:nvSpPr>
        <p:spPr>
          <a:xfrm>
            <a:off x="2922587" y="692696"/>
            <a:ext cx="6917829" cy="71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p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  综合考法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2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扩展语句的方法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99260" y="1596256"/>
            <a:ext cx="8793480" cy="30460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围绕中心法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无论哪一种扩展类型，都需根据题干的要求，紧紧围绕某一词语、某一句子、某一主题或某一情境的特定内涵展开。扩展时，要注意不得偏离原句的陈述对象或题目要求的中心，要紧紧围绕原句或语段的情境、意境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99895" y="4596854"/>
            <a:ext cx="8792845" cy="15684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定位填补法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主要适用于续写补写型扩展题，就是要紧紧地联系语境，从前文或后文中找出暗含的对应形式和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712595" y="2296795"/>
            <a:ext cx="8766810" cy="3462020"/>
            <a:chOff x="738157" y="2812836"/>
            <a:chExt cx="7644420" cy="2865873"/>
          </a:xfrm>
        </p:grpSpPr>
        <p:sp>
          <p:nvSpPr>
            <p:cNvPr id="6" name="圆角矩形 5"/>
            <p:cNvSpPr/>
            <p:nvPr/>
          </p:nvSpPr>
          <p:spPr>
            <a:xfrm>
              <a:off x="738157" y="2812836"/>
              <a:ext cx="7644420" cy="1038695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（</a:t>
              </a:r>
              <a:r>
                <a:rPr lang="en-US" altLang="zh-CN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1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）审清题目，抓住其中明确、具体的要求（多是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得分点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，也常是答题时的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易漏点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）。</a:t>
              </a: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738711" y="4089127"/>
              <a:ext cx="7643866" cy="1589582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latinLnBrk="0" hangingPunct="1">
                <a:lnSpc>
                  <a:spcPct val="100000"/>
                </a:lnSpc>
              </a:pP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（</a:t>
              </a:r>
              <a:r>
                <a:rPr lang="en-US" altLang="zh-CN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2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）探究清楚词语本身的特点以及它们之间的相互关系，并根据这些寻找解题的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突破点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（即</a:t>
              </a:r>
              <a:r>
                <a:rPr lang="zh-CN" altLang="en-US" sz="3200" dirty="0">
                  <a:solidFill>
                    <a:schemeClr val="accent6">
                      <a:lumMod val="75000"/>
                    </a:schemeClr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扩展点</a:t>
              </a:r>
              <a:r>
                <a:rPr lang="zh-CN" altLang="en-US" sz="3200" dirty="0">
                  <a:solidFill>
                    <a:srgbClr val="404040"/>
                  </a:solidFill>
                  <a:latin typeface="宋体" pitchFamily="2" charset="-122"/>
                  <a:ea typeface="宋体" pitchFamily="2" charset="-122"/>
                  <a:cs typeface="Aharoni" panose="02010803020104030203" pitchFamily="2" charset="-79"/>
                </a:rPr>
                <a:t>），进而组织答案。</a:t>
              </a:r>
            </a:p>
          </p:txBody>
        </p:sp>
      </p:grpSp>
      <p:sp>
        <p:nvSpPr>
          <p:cNvPr id="11" name="文本框 13"/>
          <p:cNvSpPr txBox="1"/>
          <p:nvPr/>
        </p:nvSpPr>
        <p:spPr>
          <a:xfrm>
            <a:off x="1713230" y="1219835"/>
            <a:ext cx="184975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考法点拨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699895" y="2132330"/>
            <a:ext cx="8793480" cy="20612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3.</a:t>
            </a:r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拆分组合法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常用于情景描绘型扩展题，就是按照材料原有的内在关系，将信息进行拆分后，添加一些内容进去，然后再重新组合，使其语意更为具体、丰富。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9895" y="4265930"/>
            <a:ext cx="8793480" cy="20612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4.</a:t>
            </a:r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添枝加叶法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这是给句子主干分别添加限制性或修饰性的词语，使之形象丰富的一种方法。运用此法的关键是找准句子的主干。在句子的主语前加定语，在谓语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99895" y="973455"/>
            <a:ext cx="8792845" cy="1076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内容方面的约束信息，然后根据这些条件来进行扩展，填补空白。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4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707515" y="2780665"/>
            <a:ext cx="8777605" cy="20612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5.</a:t>
            </a:r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描写渲染法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有些句子只用补充附加成分的方法，不足以达到题干要求的生动、具体的要求，这就要在简单修饰限制的基础上，进行适当的描写和渲染。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07515" y="1049020"/>
            <a:ext cx="8776970" cy="15684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前加状语，在宾语前加定语，便可使句子丰满起来。添枝加叶法，只有与修辞手法一起运用，才能使扩展的句子变得文采飞扬。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6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01802" y="940435"/>
            <a:ext cx="9333866" cy="1168340"/>
            <a:chOff x="762877" y="1262996"/>
            <a:chExt cx="3996595" cy="1168372"/>
          </a:xfrm>
        </p:grpSpPr>
        <p:sp>
          <p:nvSpPr>
            <p:cNvPr id="4" name="TextBox 3"/>
            <p:cNvSpPr txBox="1"/>
            <p:nvPr/>
          </p:nvSpPr>
          <p:spPr>
            <a:xfrm>
              <a:off x="762877" y="1846577"/>
              <a:ext cx="3996595" cy="584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00000"/>
                </a:lnSpc>
              </a:pPr>
              <a:endPara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0" name="文本框 15"/>
            <p:cNvSpPr txBox="1"/>
            <p:nvPr/>
          </p:nvSpPr>
          <p:spPr>
            <a:xfrm>
              <a:off x="856952" y="1262996"/>
              <a:ext cx="438840" cy="583581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例题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01802" y="3363596"/>
            <a:ext cx="8930441" cy="2801479"/>
            <a:chOff x="280" y="6421"/>
            <a:chExt cx="13428" cy="5069"/>
          </a:xfrm>
        </p:grpSpPr>
        <p:sp>
          <p:nvSpPr>
            <p:cNvPr id="11" name="文本框 17"/>
            <p:cNvSpPr txBox="1"/>
            <p:nvPr/>
          </p:nvSpPr>
          <p:spPr>
            <a:xfrm>
              <a:off x="600" y="6421"/>
              <a:ext cx="1613" cy="91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0" y="7340"/>
              <a:ext cx="13428" cy="4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2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Heiti SC Light"/>
                </a:rPr>
                <a:t>连日阴霾，天上结着一层厚厚的云，如一片巨大的铁幕压人心头，又如心中浓浓愁雾挥散不去。如此，想必寒霜也会下来得晚吧，才留下了这一池枯荷供人欣赏。秋风萧瑟，曾经碧绿满眼的水面只剩下一枝枝枯荷黯然神伤地耷拉着脑袋，不正似寂寞憔悴的我吗？</a:t>
              </a:r>
              <a:endParaRPr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701802" y="1503109"/>
            <a:ext cx="920461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［浙江台州</a:t>
            </a:r>
            <a:r>
              <a:rPr lang="en-US" altLang="zh-CN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调研</a:t>
            </a:r>
            <a:r>
              <a:rPr lang="en-US" altLang="zh-CN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·6</a:t>
            </a:r>
            <a:r>
              <a:rPr lang="zh-CN" altLang="en-US" sz="28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］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李商隐的一联诗“秋阴不散霜飞晚，留得枯荷听雨声”，引发人们无限的遐想。请根据诗意，发挥自己的联想和想象，写一段文字展现这联诗的意境。要求：至少运用两种修辞手法，</a:t>
            </a:r>
            <a:r>
              <a:rPr lang="en-US" altLang="zh-CN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100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个字左右。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9"/>
          <p:cNvSpPr txBox="1"/>
          <p:nvPr/>
        </p:nvSpPr>
        <p:spPr>
          <a:xfrm>
            <a:off x="1631504" y="2341379"/>
            <a:ext cx="106680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解析</a:t>
            </a:r>
          </a:p>
        </p:txBody>
      </p:sp>
      <p:sp>
        <p:nvSpPr>
          <p:cNvPr id="5" name="TextBox 13"/>
          <p:cNvSpPr txBox="1"/>
          <p:nvPr/>
        </p:nvSpPr>
        <p:spPr>
          <a:xfrm>
            <a:off x="1631504" y="2924944"/>
            <a:ext cx="87598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</a:rPr>
              <a:t>首先，理解诗句的内涵，抓住诗句中的关键意象，如秋霜、枯荷、雨，其中“枯荷”应是画面的主体。其次，运用描写渲染法，发挥自己的联想和想象，重点描绘秋日阴云、寒霜晚降、一池枯荷、秋雨缠绵的深秋枯荷图，借以表达个性化的思绪。再次，注意修辞手法、字数的要求。</a:t>
            </a:r>
          </a:p>
        </p:txBody>
      </p:sp>
      <p:sp>
        <p:nvSpPr>
          <p:cNvPr id="2" name="矩形 1"/>
          <p:cNvSpPr/>
          <p:nvPr/>
        </p:nvSpPr>
        <p:spPr>
          <a:xfrm>
            <a:off x="1631503" y="849267"/>
            <a:ext cx="87598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cs typeface="Heiti SC Light"/>
              </a:rPr>
              <a:t>一阵阵秋雨袭来，时而“沙沙”，时而“吧嗒”，敲打着人的耳朵，思绪就在这或轻或重的天籁中如水墨弥漫般直至天外。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2706370" y="836712"/>
            <a:ext cx="6918022" cy="71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p"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  综合考法</a:t>
            </a:r>
            <a:r>
              <a:rPr lang="en-US" altLang="zh-CN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3  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Light"/>
              </a:rPr>
              <a:t>压缩语段的技巧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2435" y="1781175"/>
            <a:ext cx="8787765" cy="40309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0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一般解题步骤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）明确标准，弄清题干要求。</a:t>
            </a:r>
            <a:endParaRPr lang="en-US" altLang="zh-CN" sz="3200" dirty="0">
              <a:solidFill>
                <a:srgbClr val="404040"/>
              </a:solidFill>
              <a:latin typeface="宋体" pitchFamily="2" charset="-122"/>
              <a:ea typeface="宋体" pitchFamily="2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）细读材料，确定文体，分析层次，把握中心。</a:t>
            </a:r>
            <a:endParaRPr lang="zh-CN" altLang="en-US" sz="3200" dirty="0">
              <a:solidFill>
                <a:srgbClr val="404040"/>
              </a:solidFill>
              <a:latin typeface="宋体" pitchFamily="2" charset="-122"/>
              <a:ea typeface="宋体" pitchFamily="2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）分析各层次的内容要点。</a:t>
            </a:r>
            <a:endParaRPr lang="zh-CN" altLang="en-US" sz="3200" dirty="0">
              <a:solidFill>
                <a:srgbClr val="404040"/>
              </a:solidFill>
              <a:latin typeface="宋体" pitchFamily="2" charset="-122"/>
              <a:ea typeface="宋体" pitchFamily="2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）围绕中心，确定材料内容的删留。</a:t>
            </a:r>
            <a:endParaRPr lang="zh-CN" altLang="en-US" sz="3200" dirty="0">
              <a:solidFill>
                <a:srgbClr val="404040"/>
              </a:solidFill>
              <a:latin typeface="宋体" pitchFamily="2" charset="-122"/>
              <a:ea typeface="宋体" pitchFamily="2" charset="-122"/>
            </a:endParaRPr>
          </a:p>
          <a:p>
            <a:pPr eaLnBrk="1" latinLnBrk="0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）根据字数要求，对保留内容进行加工，得出答案。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61490" y="1335405"/>
            <a:ext cx="8669655" cy="39935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endParaRPr lang="en-US" altLang="zh-CN" sz="3200" b="1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ts val="14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+mn-ea"/>
                <a:sym typeface="+mn-ea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+mn-ea"/>
                <a:sym typeface="+mn-ea"/>
              </a:rPr>
              <a:t>各文体压缩时的着眼点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  <a:sym typeface="+mn-ea"/>
              </a:rPr>
              <a:t>）新闻：抓导语和六要素。</a:t>
            </a:r>
            <a:endParaRPr lang="zh-CN" altLang="en-US" sz="3200" dirty="0">
              <a:solidFill>
                <a:srgbClr val="404040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）叙述性语段：抓主体经历与特点。</a:t>
            </a:r>
            <a:endParaRPr lang="zh-CN" altLang="en-US" sz="3200" dirty="0">
              <a:solidFill>
                <a:srgbClr val="40404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）说明性语段：抓对象和主要特征。</a:t>
            </a:r>
            <a:endParaRPr lang="zh-CN" altLang="en-US" sz="3200" dirty="0">
              <a:solidFill>
                <a:srgbClr val="40404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）议论性语段：抓话题、观点、论据和结论。</a:t>
            </a:r>
            <a:endParaRPr lang="zh-CN" altLang="en-US" sz="3200" dirty="0">
              <a:solidFill>
                <a:srgbClr val="40404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</a:rPr>
              <a:t>）描写性语段：抓景或物的主要特点、描写的角度和表达的感情。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39617" y="2780928"/>
            <a:ext cx="64421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kumimoji="1" lang="zh-CN" altLang="en-US" sz="54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eiti SC Medium"/>
              </a:rPr>
              <a:t>敬请期待下一专题！</a:t>
            </a:r>
          </a:p>
        </p:txBody>
      </p:sp>
      <p:pic>
        <p:nvPicPr>
          <p:cNvPr id="5" name="Picture 3" descr="C:\Users\Administrator\Desktop\20150118192246_dJ4ct.jpeg20150118192246_dJ4ct"/>
          <p:cNvPicPr>
            <a:picLocks noChangeAspect="1" noChangeArrowheads="1"/>
          </p:cNvPicPr>
          <p:nvPr/>
        </p:nvPicPr>
        <p:blipFill>
          <a:blip r:embed="rId1" cstate="print">
            <a:lum bright="10000"/>
          </a:blip>
          <a:srcRect/>
          <a:stretch>
            <a:fillRect/>
          </a:stretch>
        </p:blipFill>
        <p:spPr bwMode="auto">
          <a:xfrm>
            <a:off x="8529638" y="3502025"/>
            <a:ext cx="2134235" cy="30626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712912" y="1052736"/>
            <a:ext cx="8766175" cy="491934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latinLnBrk="0" hangingPunct="1">
              <a:lnSpc>
                <a:spcPct val="110000"/>
              </a:lnSpc>
            </a:pP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  <a:cs typeface="Aharoni" panose="02010803020104030203" pitchFamily="2" charset="-79"/>
                <a:sym typeface="+mn-ea"/>
              </a:rPr>
              <a:t>（</a:t>
            </a:r>
            <a:r>
              <a:rPr lang="en-US" altLang="zh-CN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  <a:cs typeface="Aharoni" panose="02010803020104030203" pitchFamily="2" charset="-79"/>
                <a:sym typeface="+mn-ea"/>
              </a:rPr>
              <a:t>3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  <a:cs typeface="Aharoni" panose="02010803020104030203" pitchFamily="2" charset="-79"/>
                <a:sym typeface="+mn-ea"/>
              </a:rPr>
              <a:t>）从显性要求和隐性要求两方面检查答案。“显性要求”指题干中明确限制扩展时必须满足的要求，如以什么为重点，运用什么修辞手法或表达方式，补充什么内容，多少字以内等；“隐性要求”指题干中没有明确指出、隐含在所提供的具体语境中的要求，如体现什么样的</a:t>
            </a:r>
            <a:r>
              <a:rPr lang="zh-CN" altLang="en-US" sz="3200" dirty="0">
                <a:solidFill>
                  <a:srgbClr val="404040"/>
                </a:solidFill>
                <a:latin typeface="宋体" pitchFamily="2" charset="-122"/>
                <a:ea typeface="宋体" pitchFamily="2" charset="-122"/>
                <a:cs typeface="Aharoni" panose="02010803020104030203" pitchFamily="2" charset="-79"/>
              </a:rPr>
              <a:t>感情色彩，表现什么样的情、景、理等。后者最容易被忽视，要格外注意。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21"/>
          <p:cNvGrpSpPr/>
          <p:nvPr/>
        </p:nvGrpSpPr>
        <p:grpSpPr>
          <a:xfrm>
            <a:off x="1559496" y="4250690"/>
            <a:ext cx="8822055" cy="2634546"/>
            <a:chOff x="442625" y="7331625"/>
            <a:chExt cx="8822055" cy="2634546"/>
          </a:xfrm>
        </p:grpSpPr>
        <p:sp>
          <p:nvSpPr>
            <p:cNvPr id="12" name="TextBox 7"/>
            <p:cNvSpPr txBox="1"/>
            <p:nvPr/>
          </p:nvSpPr>
          <p:spPr>
            <a:xfrm>
              <a:off x="442625" y="7904068"/>
              <a:ext cx="882205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【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示例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】</a:t>
              </a: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摇曳的银杏树曾经在春夏时节欢唱，而今，它经历了初冬疾风骤雨的侵袭，叶子凋零，如同失魂落魄的老人。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endParaRPr>
            </a:p>
            <a:p>
              <a:pPr eaLnBrk="1" latinLnBrk="0" hangingPunct="1">
                <a:lnSpc>
                  <a:spcPct val="100000"/>
                </a:lnSpc>
              </a:pP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Heiti SC Light"/>
              </a:endParaRPr>
            </a:p>
          </p:txBody>
        </p:sp>
        <p:sp>
          <p:nvSpPr>
            <p:cNvPr id="14" name="文本框 17"/>
            <p:cNvSpPr txBox="1"/>
            <p:nvPr/>
          </p:nvSpPr>
          <p:spPr>
            <a:xfrm>
              <a:off x="442625" y="7331625"/>
              <a:ext cx="1053465" cy="5835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kumimoji="1"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  <a:cs typeface="Heiti SC Light"/>
                </a:rPr>
                <a:t>答案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45285" y="1598930"/>
            <a:ext cx="8861425" cy="2651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［浙江</a:t>
            </a:r>
            <a:r>
              <a:rPr lang="en-US" altLang="zh-CN" sz="3200" dirty="0">
                <a:latin typeface="仿宋" panose="02010609060101010101" pitchFamily="49" charset="-122"/>
                <a:ea typeface="仿宋" panose="02010609060101010101" pitchFamily="49" charset="-122"/>
              </a:rPr>
              <a:t>2012·6</a:t>
            </a:r>
            <a:r>
              <a:rPr lang="zh-CN" altLang="en-US" sz="3200" dirty="0">
                <a:latin typeface="仿宋" panose="02010609060101010101" pitchFamily="49" charset="-122"/>
                <a:ea typeface="仿宋" panose="02010609060101010101" pitchFamily="49" charset="-122"/>
              </a:rPr>
              <a:t>］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使用下面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的词语写一段描写性文字，要求运用比喻、拟人的修辞方法。（不超过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60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  <a:cs typeface="Heiti SC Light"/>
              </a:rPr>
              <a:t>字）</a:t>
            </a:r>
            <a:endParaRPr lang="zh-CN" altLang="en-US" sz="3200" b="1" dirty="0">
              <a:solidFill>
                <a:srgbClr val="7030A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银杏树  初冬  疾风骤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雨  凋零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>
                <a:sym typeface="+mn-ea"/>
              </a:rPr>
              <a:t>______________________________________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15"/>
          <p:cNvSpPr txBox="1"/>
          <p:nvPr/>
        </p:nvSpPr>
        <p:spPr>
          <a:xfrm>
            <a:off x="1649087" y="1015365"/>
            <a:ext cx="3438801" cy="5835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例题</a:t>
            </a:r>
            <a:r>
              <a:rPr kumimoji="1"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  </a:t>
            </a:r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词语连缀型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12595" y="1823720"/>
            <a:ext cx="876681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首先，审清题干要求，即串联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4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  <a:cs typeface="Heiti SC Light"/>
                <a:sym typeface="+mn-ea"/>
              </a:rPr>
              <a:t>个词语，写一段运用比喻、拟人两种修辞手法的描写性文字。其次，注意词语特点，探究其间关系。“初冬”是时间，“疾风骤雨”是环境，“银杏树”是物象，“凋零”是现象。由此可以确定扩展对象是“银杏树”，再把其他三个词糅进以银杏树为描写对象的句子中即可。再次，组织并检查答案，注意是否按要求运用了描写的表达方式和比喻、拟人的修辞手法。</a:t>
            </a:r>
          </a:p>
        </p:txBody>
      </p:sp>
      <p:sp>
        <p:nvSpPr>
          <p:cNvPr id="15" name="文本框 19"/>
          <p:cNvSpPr txBox="1"/>
          <p:nvPr/>
        </p:nvSpPr>
        <p:spPr>
          <a:xfrm>
            <a:off x="1712595" y="1153160"/>
            <a:ext cx="1053465" cy="58356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  <a:cs typeface="Heiti SC Light"/>
              </a:rPr>
              <a:t>解析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animBg="1"/>
    </p:bldLst>
  </p:timing>
</p:sld>
</file>

<file path=ppt/theme/theme1.xml><?xml version="1.0" encoding="utf-8"?>
<a:theme xmlns:a="http://schemas.openxmlformats.org/drawingml/2006/main" name="经济齿轮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8908</Words>
  <Application>Kingsoft Office WPP</Application>
  <PresentationFormat>自定义</PresentationFormat>
  <Paragraphs>427</Paragraphs>
  <Slides>66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7" baseType="lpstr">
      <vt:lpstr>经济齿轮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345</cp:revision>
  <dcterms:created xsi:type="dcterms:W3CDTF">2017-02-11T06:33:00Z</dcterms:created>
  <dcterms:modified xsi:type="dcterms:W3CDTF">2019-02-13T08:50:21Z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