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2" r:id="rId4"/>
  </p:sldMasterIdLst>
  <p:sldIdLst>
    <p:sldId id="256" r:id="rId5"/>
    <p:sldId id="312" r:id="rId6"/>
    <p:sldId id="311" r:id="rId7"/>
    <p:sldId id="313" r:id="rId8"/>
    <p:sldId id="314" r:id="rId9"/>
    <p:sldId id="286" r:id="rId10"/>
    <p:sldId id="365" r:id="rId11"/>
    <p:sldId id="270" r:id="rId12"/>
    <p:sldId id="268" r:id="rId13"/>
    <p:sldId id="272" r:id="rId14"/>
    <p:sldId id="276" r:id="rId15"/>
    <p:sldId id="315" r:id="rId16"/>
    <p:sldId id="366" r:id="rId17"/>
    <p:sldId id="371" r:id="rId18"/>
    <p:sldId id="372" r:id="rId19"/>
    <p:sldId id="374" r:id="rId20"/>
    <p:sldId id="375" r:id="rId21"/>
    <p:sldId id="384" r:id="rId22"/>
    <p:sldId id="377" r:id="rId23"/>
    <p:sldId id="385" r:id="rId24"/>
    <p:sldId id="386" r:id="rId25"/>
    <p:sldId id="387" r:id="rId26"/>
    <p:sldId id="388" r:id="rId27"/>
    <p:sldId id="389" r:id="rId28"/>
    <p:sldId id="390" r:id="rId29"/>
    <p:sldId id="391" r:id="rId30"/>
    <p:sldId id="392" r:id="rId31"/>
    <p:sldId id="393" r:id="rId32"/>
    <p:sldId id="394" r:id="rId33"/>
    <p:sldId id="395" r:id="rId34"/>
    <p:sldId id="396" r:id="rId35"/>
    <p:sldId id="397" r:id="rId36"/>
    <p:sldId id="398" r:id="rId37"/>
    <p:sldId id="399" r:id="rId38"/>
    <p:sldId id="400" r:id="rId39"/>
    <p:sldId id="401" r:id="rId40"/>
    <p:sldId id="403" r:id="rId41"/>
    <p:sldId id="404" r:id="rId42"/>
    <p:sldId id="405" r:id="rId43"/>
    <p:sldId id="406" r:id="rId44"/>
    <p:sldId id="407" r:id="rId45"/>
    <p:sldId id="408" r:id="rId46"/>
    <p:sldId id="409" r:id="rId47"/>
    <p:sldId id="410" r:id="rId48"/>
    <p:sldId id="411" r:id="rId49"/>
    <p:sldId id="287" r:id="rId50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7762" name="任意多边形 117761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17763" name="组合 117762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117764" name="任意多边形 117763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65" name="任意多边形 117764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66" name="任意多边形 117765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67" name="任意多边形 117766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68" name="任意多边形 117767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69" name="任意多边形 117768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70" name="任意多边形 117769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71" name="任意多边形 117770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72" name="任意多边形 117771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73" name="任意多边形 117772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74" name="任意多边形 117773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75" name="任意多边形 117774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76" name="任意多边形 117775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777" name="组合 117776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17778" name="矩形 117777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79" name="任意多边形 117778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0" name="任意多边形 117779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1" name="任意多边形 117780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2" name="任意多边形 117781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3" name="任意多边形 117782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4" name="任意多边形 117783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5" name="任意多边形 117784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6" name="任意多边形 117785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7" name="任意多边形 117786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8" name="任意多边形 117787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89" name="矩形 117788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0" name="矩形 117789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1" name="任意多边形 117790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2" name="任意多边形 117791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3" name="任意多边形 117792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4" name="任意多边形 117793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5" name="任意多边形 117794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6" name="任意多边形 117795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7" name="任意多边形 117796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8" name="任意多边形 117797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99" name="任意多边形 117798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0" name="任意多边形 117799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1" name="矩形 117800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2" name="矩形 117801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3" name="任意多边形 117802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4" name="任意多边形 117803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5" name="任意多边形 117804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6" name="任意多边形 117805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7" name="任意多边形 117806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8" name="任意多边形 117807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09" name="任意多边形 117808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0" name="任意多边形 117809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1" name="任意多边形 117810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2" name="任意多边形 117811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3" name="矩形 117812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4" name="矩形 117813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5" name="任意多边形 117814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6" name="任意多边形 117815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7" name="任意多边形 117816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8" name="任意多边形 117817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19" name="任意多边形 117818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0" name="任意多边形 117819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1" name="任意多边形 117820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2" name="任意多边形 117821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3" name="任意多边形 117822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4" name="任意多边形 117823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5" name="矩形 117824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6" name="矩形 117825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7" name="任意多边形 117826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8" name="任意多边形 117827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29" name="任意多边形 117828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0" name="任意多边形 117829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1" name="任意多边形 117830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2" name="任意多边形 117831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3" name="任意多边形 117832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4" name="任意多边形 117833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5" name="任意多边形 117834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6" name="任意多边形 117835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7" name="矩形 117836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8" name="矩形 117837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39" name="任意多边形 117838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0" name="任意多边形 117839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1" name="任意多边形 117840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2" name="任意多边形 117841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3" name="任意多边形 117842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4" name="任意多边形 117843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5" name="任意多边形 117844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6" name="任意多边形 117845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7" name="任意多边形 117846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8" name="任意多边形 117847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49" name="矩形 117848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0" name="矩形 117849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1" name="任意多边形 117850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2" name="任意多边形 117851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3" name="任意多边形 117852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4" name="任意多边形 117853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5" name="任意多边形 117854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6" name="任意多边形 117855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7" name="任意多边形 117856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8" name="任意多边形 117857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59" name="任意多边形 117858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0" name="任意多边形 117859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1" name="矩形 117860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2" name="矩形 117861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3" name="任意多边形 117862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4" name="任意多边形 117863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5" name="任意多边形 117864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6" name="任意多边形 117865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7" name="任意多边形 117866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8" name="任意多边形 117867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69" name="任意多边形 117868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0" name="任意多边形 117869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1" name="任意多边形 117870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2" name="任意多边形 117871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3" name="矩形 117872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4" name="矩形 117873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5" name="任意多边形 117874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6" name="任意多边形 117875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7" name="任意多边形 117876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8" name="任意多边形 117877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79" name="任意多边形 117878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0" name="任意多边形 117879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1" name="任意多边形 117880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2" name="任意多边形 117881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3" name="任意多边形 117882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4" name="任意多边形 117883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5" name="矩形 117884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6" name="矩形 117885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7" name="任意多边形 117886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8" name="任意多边形 117887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89" name="任意多边形 117888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0" name="任意多边形 117889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1" name="任意多边形 117890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2" name="任意多边形 117891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3" name="任意多边形 117892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4" name="任意多边形 117893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5" name="任意多边形 117894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6" name="任意多边形 117895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7" name="矩形 117896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8" name="矩形 117897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99" name="任意多边形 117898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0" name="任意多边形 117899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1" name="任意多边形 117900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2" name="任意多边形 117901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3" name="任意多边形 117902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4" name="任意多边形 117903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5" name="任意多边形 117904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6" name="任意多边形 117905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7" name="任意多边形 117906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8" name="任意多边形 117907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09" name="矩形 117908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0" name="矩形 117909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1" name="任意多边形 117910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2" name="任意多边形 117911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3" name="任意多边形 117912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4" name="任意多边形 117913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5" name="任意多边形 117914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6" name="任意多边形 117915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7" name="任意多边形 117916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8" name="任意多边形 117917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19" name="任意多边形 117918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20" name="任意多边形 117919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21" name="矩形 117920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22" name="任意多边形 117921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7923" name="标题 11792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7924" name="日期占位符 11792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117925" name="页脚占位符 11792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>
              <a:buClrTx/>
            </a:pPr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117926" name="灯片编号占位符 11792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r">
              <a:buClrTx/>
            </a:pPr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117927" name="副标题 11792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grpSp>
        <p:nvGrpSpPr>
          <p:cNvPr id="117928" name="组合 117927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17929" name="任意多边形 11792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0" name="任意多边形 11792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1" name="任意多边形 11793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2" name="任意多边形 11793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3" name="任意多边形 11793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4" name="任意多边形 11793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5" name="任意多边形 11793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6" name="任意多边形 11793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7" name="任意多边形 11793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8" name="任意多边形 11793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39" name="任意多边形 11793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40" name="任意多边形 11793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41" name="任意多边形 11794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3788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789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7892" name="日期占位符 3789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7893" name="页脚占位符 378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37894" name="灯片编号占位符 378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6738" name="组合 116737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6739" name="矩形 11673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0" name="任意多边形 11673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1" name="任意多边形 11674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2" name="任意多边形 11674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3" name="任意多边形 11674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4" name="任意多边形 11674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5" name="任意多边形 11674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6" name="任意多边形 11674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7" name="任意多边形 11674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8" name="任意多边形 11674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49" name="任意多边形 11674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0" name="矩形 11674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1" name="矩形 11675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2" name="任意多边形 11675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3" name="任意多边形 11675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4" name="任意多边形 11675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5" name="任意多边形 11675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6" name="任意多边形 11675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7" name="任意多边形 11675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8" name="任意多边形 11675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59" name="任意多边形 11675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0" name="任意多边形 11675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1" name="任意多边形 11676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2" name="矩形 11676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3" name="矩形 11676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4" name="任意多边形 11676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5" name="任意多边形 11676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6" name="任意多边形 11676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7" name="任意多边形 11676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8" name="任意多边形 11676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69" name="任意多边形 11676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0" name="任意多边形 11676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1" name="任意多边形 11677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2" name="任意多边形 11677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3" name="任意多边形 11677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4" name="矩形 11677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5" name="矩形 11677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6" name="任意多边形 11677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7" name="任意多边形 11677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8" name="任意多边形 11677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79" name="任意多边形 11677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0" name="任意多边形 11677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1" name="任意多边形 11678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2" name="任意多边形 11678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3" name="任意多边形 11678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4" name="任意多边形 11678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5" name="任意多边形 11678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6" name="矩形 11678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7" name="矩形 11678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8" name="任意多边形 11678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89" name="任意多边形 11678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0" name="任意多边形 11678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1" name="任意多边形 11679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2" name="任意多边形 11679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3" name="任意多边形 11679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4" name="任意多边形 11679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5" name="任意多边形 11679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6" name="任意多边形 11679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7" name="任意多边形 11679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8" name="矩形 11679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99" name="矩形 11679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0" name="任意多边形 11679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1" name="任意多边形 11680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2" name="任意多边形 11680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3" name="任意多边形 11680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4" name="任意多边形 11680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5" name="任意多边形 11680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6" name="任意多边形 11680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7" name="任意多边形 11680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8" name="任意多边形 11680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09" name="任意多边形 11680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0" name="矩形 11680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1" name="矩形 11681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2" name="任意多边形 11681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3" name="任意多边形 11681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4" name="任意多边形 11681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5" name="任意多边形 11681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6" name="任意多边形 11681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7" name="任意多边形 11681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8" name="任意多边形 11681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19" name="任意多边形 11681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0" name="任意多边形 11681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1" name="任意多边形 11682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2" name="矩形 11682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3" name="矩形 11682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4" name="任意多边形 11682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5" name="任意多边形 11682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6" name="任意多边形 11682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7" name="任意多边形 11682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8" name="任意多边形 11682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29" name="任意多边形 11682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0" name="任意多边形 11682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1" name="任意多边形 11683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2" name="任意多边形 11683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3" name="任意多边形 11683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4" name="矩形 11683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5" name="矩形 11683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6" name="任意多边形 11683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7" name="任意多边形 11683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8" name="任意多边形 11683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39" name="任意多边形 11683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0" name="任意多边形 11683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1" name="任意多边形 11684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2" name="任意多边形 11684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3" name="任意多边形 11684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4" name="任意多边形 11684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5" name="任意多边形 11684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6" name="矩形 11684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7" name="矩形 11684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8" name="任意多边形 11684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49" name="任意多边形 11684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0" name="任意多边形 11684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1" name="任意多边形 11685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2" name="任意多边形 11685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3" name="任意多边形 11685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4" name="任意多边形 11685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5" name="任意多边形 11685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6" name="任意多边形 11685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7" name="任意多边形 11685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8" name="矩形 11685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59" name="矩形 11685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0" name="任意多边形 11685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1" name="任意多边形 11686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2" name="任意多边形 11686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3" name="任意多边形 11686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4" name="任意多边形 11686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5" name="任意多边形 11686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6" name="任意多边形 11686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7" name="任意多边形 11686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8" name="任意多边形 11686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69" name="任意多边形 11686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0" name="矩形 11686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1" name="矩形 11687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2" name="任意多边形 11687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3" name="任意多边形 11687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4" name="任意多边形 11687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5" name="任意多边形 11687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6" name="任意多边形 11687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7" name="任意多边形 11687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8" name="任意多边形 11687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79" name="任意多边形 11687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80" name="任意多边形 11687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81" name="任意多边形 11688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82" name="矩形 11688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83" name="任意多边形 11688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6884" name="组合 116883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6885" name="任意多边形 116884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86" name="任意多边形 116885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87" name="任意多边形 116886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88" name="任意多边形 116887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89" name="任意多边形 116888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90" name="任意多边形 116889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91" name="任意多边形 116890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92" name="任意多边形 116891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93" name="任意多边形 116892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94" name="任意多边形 116893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95" name="任意多边形 116894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96" name="任意多边形 116895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97" name="任意多边形 116896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6898" name="组合 116897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6899" name="任意多边形 11689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0" name="任意多边形 11689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1" name="任意多边形 11690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2" name="任意多边形 11690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3" name="任意多边形 11690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4" name="任意多边形 11690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5" name="任意多边形 11690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6" name="任意多边形 11690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7" name="任意多边形 11690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8" name="任意多边形 11690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09" name="任意多边形 11690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10" name="任意多边形 11690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11" name="任意多边形 11691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6912" name="组合 116911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16913" name="任意多边形 116912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14" name="任意多边形 116913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15" name="任意多边形 116914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16" name="任意多边形 116915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17" name="任意多边形 116916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18" name="任意多边形 116917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19" name="任意多边形 116918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20" name="任意多边形 116919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21" name="任意多边形 116920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22" name="任意多边形 116921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23" name="任意多边形 116922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24" name="任意多边形 116923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25" name="任意多边形 116924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6926" name="组合 116925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16927" name="任意多边形 116926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28" name="任意多边形 116927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29" name="任意多边形 116928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0" name="任意多边形 116929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1" name="任意多边形 116930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2" name="任意多边形 116931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3" name="任意多边形 116932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4" name="任意多边形 116933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5" name="任意多边形 116934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6" name="任意多边形 116935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7" name="任意多边形 116936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8" name="任意多边形 116937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39" name="任意多边形 116938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6940" name="组合 116939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16941" name="任意多边形 116940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42" name="任意多边形 116941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43" name="任意多边形 116942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44" name="任意多边形 116943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45" name="任意多边形 116944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46" name="任意多边形 116945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47" name="任意多边形 116946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48" name="任意多边形 116947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49" name="任意多边形 116948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50" name="任意多边形 116949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51" name="任意多边形 116950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52" name="任意多边形 116951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53" name="任意多边形 116952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6954" name="组合 116953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16955" name="任意多边形 116954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56" name="任意多边形 116955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57" name="任意多边形 116956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58" name="任意多边形 116957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59" name="任意多边形 116958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60" name="任意多边形 116959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61" name="任意多边形 116960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62" name="任意多边形 116961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63" name="任意多边形 116962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64" name="任意多边形 116963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65" name="任意多边形 116964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66" name="任意多边形 116965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67" name="任意多边形 116966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6968" name="组合 116967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16969" name="任意多边形 116968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6970" name="组合 116969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16971" name="任意多边形 116970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72" name="任意多边形 116971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73" name="任意多边形 116972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74" name="任意多边形 116973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75" name="任意多边形 116974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76" name="任意多边形 116975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77" name="任意多边形 116976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78" name="任意多边形 116977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79" name="任意多边形 116978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80" name="任意多边形 116979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81" name="任意多边形 116980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82" name="任意多边形 116981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983" name="任意多边形 116982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16984" name="标题 116983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6985" name="文本占位符 116984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6986" name="日期占位符 11698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16987" name="页脚占位符 11698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16988" name="灯片编号占位符 11698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hyperlink" Target="http://www.chinese-encyclopedia.com/&#28028;&#57884;&#22738;&#37711;&#22885;&#39118;&#32143;&#32497;? target=" TargetMode="Externa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2.wav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40962"/>
          <p:cNvSpPr txBox="1"/>
          <p:nvPr/>
        </p:nvSpPr>
        <p:spPr>
          <a:xfrm>
            <a:off x="1632585" y="950913"/>
            <a:ext cx="5472113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en-US" altLang="en-US" sz="6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15.</a:t>
            </a:r>
            <a:r>
              <a:rPr lang="zh-CN" altLang="en-US" sz="6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散文两篇</a:t>
            </a:r>
            <a:endParaRPr lang="zh-CN" altLang="en-US" sz="6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291" name="文本框 1"/>
          <p:cNvSpPr txBox="1"/>
          <p:nvPr/>
        </p:nvSpPr>
        <p:spPr>
          <a:xfrm>
            <a:off x="1945005" y="2355215"/>
            <a:ext cx="60718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800">
                <a:latin typeface="华文新魏" panose="02010800040101010101" pitchFamily="2" charset="-122"/>
                <a:ea typeface="华文新魏" panose="02010800040101010101" pitchFamily="2" charset="-122"/>
              </a:rPr>
              <a:t>《永久的生命》</a:t>
            </a:r>
            <a:endParaRPr lang="zh-CN" altLang="en-US" sz="4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/>
            <a:r>
              <a:rPr lang="zh-CN" altLang="en-US" sz="4800">
                <a:latin typeface="华文新魏" panose="02010800040101010101" pitchFamily="2" charset="-122"/>
                <a:ea typeface="华文新魏" panose="02010800040101010101" pitchFamily="2" charset="-122"/>
              </a:rPr>
              <a:t>《我为什么而活着》</a:t>
            </a:r>
            <a:endParaRPr lang="zh-CN" altLang="en-US" sz="4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710" y="817245"/>
            <a:ext cx="8350250" cy="7372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730" y="1951355"/>
            <a:ext cx="8537575" cy="295529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Text Box 2"/>
          <p:cNvSpPr txBox="1"/>
          <p:nvPr/>
        </p:nvSpPr>
        <p:spPr>
          <a:xfrm>
            <a:off x="3354705" y="149225"/>
            <a:ext cx="27285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课文总结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3390" y="1310640"/>
            <a:ext cx="837057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400">
                <a:latin typeface="华文新魏" panose="02010800040101010101" pitchFamily="2" charset="-122"/>
                <a:ea typeface="华文新魏" panose="02010800040101010101" pitchFamily="2" charset="-122"/>
              </a:rPr>
              <a:t>学习这篇文章,正如同学们所分析的,我们要感谢生命,尊重生命,用智薏的眼光,灵敏的头脑和精练的语言、充满哲理的话语,对生命意义进行探讨,表现了作者对生命本质的认识。生命是短暂的,易逝的,但它却是永恒的。我们要感谢生命,尊重生命,向生命的顽强不息敬礼,我们珍惜生命,就应向生命的高贵顶礼膜拜,为生命全过程的每一分钟喝彩,用全部的热情创造无限的价值。</a:t>
            </a:r>
            <a:endParaRPr lang="zh-CN" altLang="en-US" sz="34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5299" name="图片 55309" descr="PPT标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" y="85090"/>
            <a:ext cx="7769225" cy="96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8" name="Text Box 2"/>
          <p:cNvSpPr txBox="1"/>
          <p:nvPr/>
        </p:nvSpPr>
        <p:spPr>
          <a:xfrm>
            <a:off x="971550" y="158750"/>
            <a:ext cx="2780030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拓展延伸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80" y="1929130"/>
            <a:ext cx="23812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8830" y="1483995"/>
            <a:ext cx="2223770" cy="3021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6135" y="1579245"/>
            <a:ext cx="2831465" cy="2831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3110" y="4737100"/>
            <a:ext cx="1315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张海迪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94735" y="4737100"/>
            <a:ext cx="1711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邰丽华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29680" y="4737100"/>
            <a:ext cx="1711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海伦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凯勒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580" y="5369560"/>
            <a:ext cx="8415020" cy="8223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5298" name="Text Box 2"/>
          <p:cNvSpPr txBox="1"/>
          <p:nvPr/>
        </p:nvSpPr>
        <p:spPr>
          <a:xfrm>
            <a:off x="1766570" y="805180"/>
            <a:ext cx="62909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我为什么而活着</a:t>
            </a:r>
            <a:endParaRPr lang="zh-CN" altLang="en-US" sz="6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6151245" y="2146935"/>
            <a:ext cx="16205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罗素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标题 4099"/>
          <p:cNvSpPr>
            <a:spLocks noGrp="1" noRot="1"/>
          </p:cNvSpPr>
          <p:nvPr>
            <p:ph type="title"/>
          </p:nvPr>
        </p:nvSpPr>
        <p:spPr>
          <a:xfrm>
            <a:off x="685800" y="609600"/>
            <a:ext cx="8134350" cy="4475163"/>
          </a:xfrm>
        </p:spPr>
        <p:txBody>
          <a:bodyPr anchor="ctr"/>
          <a:p>
            <a:pPr algn="l"/>
            <a:r>
              <a:rPr lang="zh-CN" altLang="en-US" dirty="0"/>
              <a:t>　　</a:t>
            </a:r>
            <a:endParaRPr lang="zh-CN" altLang="en-US" sz="4800" dirty="0">
              <a:ea typeface="华文新魏" panose="02010800040101010101" pitchFamily="2" charset="-122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822325" y="1163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105" name="图片 410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6" name="Text Box 4"/>
          <p:cNvSpPr txBox="1"/>
          <p:nvPr/>
        </p:nvSpPr>
        <p:spPr>
          <a:xfrm>
            <a:off x="2388235" y="734695"/>
            <a:ext cx="533463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B0F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课</a:t>
            </a:r>
            <a:r>
              <a:rPr lang="zh-CN" altLang="en-US" sz="5400" b="1" dirty="0">
                <a:solidFill>
                  <a:srgbClr val="FF000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前</a:t>
            </a:r>
            <a:r>
              <a:rPr lang="zh-CN" altLang="en-US" sz="5400" b="1" dirty="0">
                <a:solidFill>
                  <a:srgbClr val="7030A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导</a:t>
            </a:r>
            <a:r>
              <a:rPr lang="zh-CN" altLang="en-US" sz="5400" b="1" dirty="0">
                <a:solidFill>
                  <a:srgbClr val="FF000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入</a:t>
            </a:r>
            <a:r>
              <a:rPr lang="en-US" altLang="zh-CN" sz="5400" b="1" dirty="0">
                <a:solidFill>
                  <a:srgbClr val="FF000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……</a:t>
            </a:r>
            <a:endParaRPr lang="en-US" altLang="zh-CN" sz="5400" b="1" dirty="0">
              <a:solidFill>
                <a:srgbClr val="FF0000"/>
              </a:solidFill>
              <a:latin typeface="华康海报体W12(P)" panose="040B0C00000000000000" charset="-122"/>
              <a:ea typeface="华康海报体W12(P)" panose="040B0C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0425" y="1697355"/>
            <a:ext cx="5212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每个人都需要问问自己：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6295" y="2448560"/>
            <a:ext cx="3840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我为什么而活着？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9310" y="3169285"/>
            <a:ext cx="7498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我过去的活法给现在留下的是什么？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0425" y="3890010"/>
            <a:ext cx="7616825" cy="1309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</a:pPr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我现在的活法给将来留下的是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骄傲</a:t>
            </a:r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，是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遗憾</a:t>
            </a:r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，还是</a:t>
            </a:r>
            <a:r>
              <a:rPr lang="zh-CN" altLang="en-US" sz="36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悔恨</a:t>
            </a:r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en-US" sz="36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6" name="Text Box 4"/>
          <p:cNvSpPr txBox="1"/>
          <p:nvPr/>
        </p:nvSpPr>
        <p:spPr>
          <a:xfrm>
            <a:off x="2927033" y="210503"/>
            <a:ext cx="2735262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作者简介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226" name="图片 9225" descr="bertrand_russell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95" y="1565275"/>
            <a:ext cx="3183255" cy="4477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717290" y="1388745"/>
            <a:ext cx="489204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28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伯兰特.罗素,当代世界思想文化巨人.他在将近一百年的漫长生活历程中,坚持不懈地追求知识,追求真理,广泛涉猎各科知识,共创作了七十多部专著,给人类留下了宝贵的精神财富.在哲学、数学、政治、教育、伦理、文学、宗教和社会学等学科的诸多领域，都取得巨大成就，被西方称为“百科全书式的作家”。</a:t>
            </a:r>
            <a:endParaRPr lang="zh-CN" altLang="en-US" sz="28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23" name="文本框 9222"/>
          <p:cNvSpPr txBox="1"/>
          <p:nvPr/>
        </p:nvSpPr>
        <p:spPr>
          <a:xfrm>
            <a:off x="492125" y="1231900"/>
            <a:ext cx="815975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主要成就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1、二十世纪初，提出了震惊数学界的“罗素悖论”和解决这一悖论的“类型论”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数学家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2、阐释逻辑原子主义、中立一元为西方哲学某些流派开一代先河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哲学家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3、1950年，瑞典文学院授予他该年的诺贝尔文学奖，以表彰他“捍卫人道主义理想和思想自由的多种多样、意义重大的作品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文学家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4、起草著名的“诺贝尔奖获得者罗素—爱因斯坦的禁核声明”，成为保卫世界和平的坚强战士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国际和平战士。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36" name="Text Box 4"/>
          <p:cNvSpPr txBox="1"/>
          <p:nvPr/>
        </p:nvSpPr>
        <p:spPr>
          <a:xfrm>
            <a:off x="3067368" y="191453"/>
            <a:ext cx="273526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预习检测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830" y="2258060"/>
            <a:ext cx="12287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605" y="2258060"/>
            <a:ext cx="12954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5625" y="2219960"/>
            <a:ext cx="12954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DFCFE">
                  <a:alpha val="100000"/>
                </a:srgbClr>
              </a:clrFrom>
              <a:clrTo>
                <a:srgbClr val="FDFC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6830" y="3884930"/>
            <a:ext cx="13144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BFEFF">
                  <a:alpha val="100000"/>
                </a:srgbClr>
              </a:clrFrom>
              <a:clrTo>
                <a:srgbClr val="FBFE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8230" y="3914775"/>
            <a:ext cx="128587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7865" y="3863340"/>
            <a:ext cx="1228725" cy="6096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25575" y="1536065"/>
            <a:ext cx="739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è</a:t>
            </a:r>
            <a:endParaRPr lang="en-US" altLang="zh-CN" sz="4800"/>
          </a:p>
        </p:txBody>
      </p:sp>
      <p:sp>
        <p:nvSpPr>
          <p:cNvPr id="13" name="文本框 12"/>
          <p:cNvSpPr txBox="1"/>
          <p:nvPr/>
        </p:nvSpPr>
        <p:spPr>
          <a:xfrm>
            <a:off x="4283075" y="1457325"/>
            <a:ext cx="739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jì</a:t>
            </a:r>
            <a:endParaRPr lang="en-US" altLang="zh-CN" sz="4800"/>
          </a:p>
        </p:txBody>
      </p:sp>
      <p:sp>
        <p:nvSpPr>
          <p:cNvPr id="14" name="文本框 13"/>
          <p:cNvSpPr txBox="1"/>
          <p:nvPr/>
        </p:nvSpPr>
        <p:spPr>
          <a:xfrm>
            <a:off x="6309995" y="1550035"/>
            <a:ext cx="10591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l</a:t>
            </a:r>
            <a:r>
              <a:rPr lang="en-US" altLang="zh-CN" sz="4800">
                <a:sym typeface="+mn-ea"/>
              </a:rPr>
              <a:t>ì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1631950" y="3136900"/>
            <a:ext cx="1468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yuán</a:t>
            </a:r>
            <a:endParaRPr lang="en-US" altLang="zh-CN" sz="4800"/>
          </a:p>
        </p:txBody>
      </p:sp>
      <p:sp>
        <p:nvSpPr>
          <p:cNvPr id="16" name="文本框 15"/>
          <p:cNvSpPr txBox="1"/>
          <p:nvPr/>
        </p:nvSpPr>
        <p:spPr>
          <a:xfrm>
            <a:off x="4191635" y="3152140"/>
            <a:ext cx="12592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bó</a:t>
            </a:r>
            <a:endParaRPr lang="en-US" altLang="zh-CN"/>
          </a:p>
        </p:txBody>
      </p:sp>
      <p:sp>
        <p:nvSpPr>
          <p:cNvPr id="17" name="文本框 16"/>
          <p:cNvSpPr txBox="1"/>
          <p:nvPr/>
        </p:nvSpPr>
        <p:spPr>
          <a:xfrm>
            <a:off x="5788660" y="3131185"/>
            <a:ext cx="739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cì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971550" y="195263"/>
            <a:ext cx="596582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初读课文，整体感知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8435" name="图片 18445" descr="PPT标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69225" cy="96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占位符 11266"/>
          <p:cNvSpPr>
            <a:spLocks noGrp="1" noRot="1"/>
          </p:cNvSpPr>
          <p:nvPr>
            <p:ph type="body" idx="1"/>
          </p:nvPr>
        </p:nvSpPr>
        <p:spPr>
          <a:xfrm>
            <a:off x="323850" y="1378903"/>
            <a:ext cx="8496300" cy="4967287"/>
          </a:xfrm>
        </p:spPr>
        <p:txBody>
          <a:bodyPr/>
          <a:p>
            <a:pPr marL="609600" indent="-609600">
              <a:buNone/>
            </a:pPr>
            <a:r>
              <a:rPr lang="zh-CN" altLang="en-US" dirty="0">
                <a:ea typeface="华文新魏" panose="02010800040101010101" pitchFamily="2" charset="-122"/>
              </a:rPr>
              <a:t>阅读课文思考下列问题：</a:t>
            </a:r>
            <a:endParaRPr lang="zh-CN" altLang="en-US" dirty="0">
              <a:ea typeface="华文新魏" panose="02010800040101010101" pitchFamily="2" charset="-122"/>
            </a:endParaRPr>
          </a:p>
          <a:p>
            <a:pPr marL="609600" indent="-609600">
              <a:buAutoNum type="arabicPeriod"/>
            </a:pPr>
            <a:r>
              <a:rPr lang="zh-CN" altLang="en-US" dirty="0">
                <a:ea typeface="华文新魏" panose="02010800040101010101" pitchFamily="2" charset="-122"/>
              </a:rPr>
              <a:t>作者一生有</a:t>
            </a:r>
            <a:r>
              <a:rPr lang="zh-CN" altLang="en-US" dirty="0">
                <a:solidFill>
                  <a:srgbClr val="FF0000"/>
                </a:solidFill>
                <a:ea typeface="华文新魏" panose="02010800040101010101" pitchFamily="2" charset="-122"/>
              </a:rPr>
              <a:t>几</a:t>
            </a:r>
            <a:r>
              <a:rPr lang="zh-CN" altLang="en-US" dirty="0">
                <a:ea typeface="华文新魏" panose="02010800040101010101" pitchFamily="2" charset="-122"/>
              </a:rPr>
              <a:t>种追求？分别是什么？</a:t>
            </a:r>
            <a:endParaRPr lang="zh-CN" altLang="en-US" dirty="0">
              <a:ea typeface="华文新魏" panose="02010800040101010101" pitchFamily="2" charset="-122"/>
            </a:endParaRPr>
          </a:p>
          <a:p>
            <a:pPr marL="609600" indent="-609600">
              <a:buAutoNum type="arabicPeriod"/>
            </a:pPr>
            <a:r>
              <a:rPr lang="zh-CN" altLang="en-US" dirty="0">
                <a:ea typeface="华文新魏" panose="02010800040101010101" pitchFamily="2" charset="-122"/>
              </a:rPr>
              <a:t>概括说出作者</a:t>
            </a:r>
            <a:r>
              <a:rPr lang="zh-CN" altLang="en-US" dirty="0">
                <a:solidFill>
                  <a:srgbClr val="FF0000"/>
                </a:solidFill>
                <a:ea typeface="华文新魏" panose="02010800040101010101" pitchFamily="2" charset="-122"/>
              </a:rPr>
              <a:t>渴望爱情</a:t>
            </a:r>
            <a:r>
              <a:rPr lang="zh-CN" altLang="en-US" dirty="0">
                <a:ea typeface="华文新魏" panose="02010800040101010101" pitchFamily="2" charset="-122"/>
              </a:rPr>
              <a:t>的原因？</a:t>
            </a:r>
            <a:endParaRPr lang="zh-CN" altLang="en-US" dirty="0">
              <a:ea typeface="华文新魏" panose="02010800040101010101" pitchFamily="2" charset="-122"/>
            </a:endParaRPr>
          </a:p>
          <a:p>
            <a:pPr marL="609600" indent="-609600">
              <a:buAutoNum type="arabicPeriod"/>
            </a:pPr>
            <a:r>
              <a:rPr lang="zh-CN" altLang="en-US" dirty="0">
                <a:ea typeface="华文新魏" panose="02010800040101010101" pitchFamily="2" charset="-122"/>
              </a:rPr>
              <a:t>如何理解作者关于“爱情”的论述?</a:t>
            </a:r>
            <a:endParaRPr lang="zh-CN" altLang="en-US" dirty="0">
              <a:ea typeface="华文新魏" panose="02010800040101010101" pitchFamily="2" charset="-122"/>
            </a:endParaRPr>
          </a:p>
          <a:p>
            <a:pPr marL="609600" indent="-609600">
              <a:buAutoNum type="arabicPeriod"/>
            </a:pPr>
            <a:r>
              <a:rPr lang="zh-CN" altLang="en-US" dirty="0">
                <a:ea typeface="华文新魏" panose="02010800040101010101" pitchFamily="2" charset="-122"/>
              </a:rPr>
              <a:t>指出作者</a:t>
            </a:r>
            <a:r>
              <a:rPr lang="zh-CN" altLang="en-US" dirty="0">
                <a:solidFill>
                  <a:srgbClr val="FF0000"/>
                </a:solidFill>
                <a:ea typeface="华文新魏" panose="02010800040101010101" pitchFamily="2" charset="-122"/>
              </a:rPr>
              <a:t>追求知识和同情人类苦难</a:t>
            </a:r>
            <a:r>
              <a:rPr lang="zh-CN" altLang="en-US" dirty="0">
                <a:ea typeface="华文新魏" panose="02010800040101010101" pitchFamily="2" charset="-122"/>
              </a:rPr>
              <a:t>的具体内涵？</a:t>
            </a:r>
            <a:endParaRPr lang="zh-CN" altLang="en-US" dirty="0">
              <a:ea typeface="华文新魏" panose="02010800040101010101" pitchFamily="2" charset="-122"/>
            </a:endParaRPr>
          </a:p>
          <a:p>
            <a:pPr marL="609600" indent="-609600">
              <a:buAutoNum type="arabicPeriod"/>
            </a:pPr>
            <a:r>
              <a:rPr lang="zh-CN" altLang="en-US" dirty="0">
                <a:ea typeface="华文新魏" panose="02010800040101010101" pitchFamily="2" charset="-122"/>
              </a:rPr>
              <a:t>作者在平淡质朴的叙述中，抒发了什么样的思想感情？　</a:t>
            </a:r>
            <a:endParaRPr lang="zh-CN" altLang="en-US" dirty="0"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1540" y="306705"/>
            <a:ext cx="1106170" cy="5425440"/>
          </a:xfrm>
          <a:prstGeom prst="rect">
            <a:avLst/>
          </a:prstGeom>
          <a:noFill/>
        </p:spPr>
        <p:txBody>
          <a:bodyPr vert="eaVert" wrap="none" rtlCol="0" anchor="t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《永久的生命》</a:t>
            </a:r>
            <a:endParaRPr lang="zh-CN" altLang="en-US" sz="6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rot="16200000">
            <a:off x="1714500" y="4643120"/>
            <a:ext cx="2398395" cy="732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严文井</a:t>
            </a:r>
            <a:endParaRPr lang="zh-CN" altLang="en-US" sz="4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标题 16387"/>
          <p:cNvSpPr>
            <a:spLocks noGrp="1" noRot="1"/>
          </p:cNvSpPr>
          <p:nvPr>
            <p:ph type="title"/>
          </p:nvPr>
        </p:nvSpPr>
        <p:spPr>
          <a:xfrm>
            <a:off x="231775" y="419735"/>
            <a:ext cx="8501380" cy="2904490"/>
          </a:xfrm>
        </p:spPr>
        <p:txBody>
          <a:bodyPr vert="horz" anchor="t"/>
          <a:p>
            <a:pPr algn="l"/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>
                <a:solidFill>
                  <a:srgbClr val="0D0D0D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罗素作为一个伟大的思想家、哲学家，用文学的笔法，对“人为什么活着”这个永恒的命题作出了响亮的回答：即“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对爱情的渴望，对知识的追求，对人类苦难不可遏制的同情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”。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426" name="左大括号 16425"/>
          <p:cNvSpPr/>
          <p:nvPr/>
        </p:nvSpPr>
        <p:spPr>
          <a:xfrm>
            <a:off x="3617913" y="3644900"/>
            <a:ext cx="287337" cy="1800225"/>
          </a:xfrm>
          <a:prstGeom prst="leftBrace">
            <a:avLst>
              <a:gd name="adj1" fmla="val 522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428" name="文本框 16427"/>
          <p:cNvSpPr txBox="1"/>
          <p:nvPr/>
        </p:nvSpPr>
        <p:spPr>
          <a:xfrm>
            <a:off x="3905250" y="3581400"/>
            <a:ext cx="2520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对爱情的</a:t>
            </a:r>
            <a:r>
              <a:rPr lang="zh-CN" altLang="en-US" sz="2800" dirty="0">
                <a:solidFill>
                  <a:srgbClr val="0066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渴望</a:t>
            </a:r>
            <a:endParaRPr lang="zh-CN" altLang="en-US" sz="2800" dirty="0">
              <a:solidFill>
                <a:srgbClr val="0066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6430" name="文本框 16429"/>
          <p:cNvSpPr txBox="1"/>
          <p:nvPr/>
        </p:nvSpPr>
        <p:spPr>
          <a:xfrm>
            <a:off x="3978275" y="4267200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对知识的</a:t>
            </a:r>
            <a:r>
              <a:rPr lang="zh-CN" altLang="en-US" sz="2800" dirty="0">
                <a:solidFill>
                  <a:srgbClr val="0066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追求</a:t>
            </a:r>
            <a:endParaRPr lang="zh-CN" altLang="en-US" sz="2800" dirty="0">
              <a:solidFill>
                <a:srgbClr val="0066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6432" name="文本框 16431"/>
          <p:cNvSpPr txBox="1"/>
          <p:nvPr/>
        </p:nvSpPr>
        <p:spPr>
          <a:xfrm>
            <a:off x="3978275" y="5013325"/>
            <a:ext cx="4679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对人类苦难不可遏制的</a:t>
            </a:r>
            <a:r>
              <a:rPr lang="zh-CN" altLang="en-US" sz="2800" dirty="0">
                <a:solidFill>
                  <a:srgbClr val="0066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同情</a:t>
            </a:r>
            <a:endParaRPr lang="zh-CN" altLang="en-US" sz="2800" dirty="0">
              <a:solidFill>
                <a:srgbClr val="0066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6433" name="文本框 16432"/>
          <p:cNvSpPr txBox="1"/>
          <p:nvPr/>
        </p:nvSpPr>
        <p:spPr>
          <a:xfrm>
            <a:off x="827088" y="4221163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4" name="文本框 16433"/>
          <p:cNvSpPr txBox="1"/>
          <p:nvPr/>
        </p:nvSpPr>
        <p:spPr>
          <a:xfrm>
            <a:off x="580390" y="4221480"/>
            <a:ext cx="2684145" cy="64516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我为何而生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428" grpId="0"/>
      <p:bldP spid="16430" grpId="0"/>
      <p:bldP spid="16432" grpId="0"/>
      <p:bldP spid="1643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 noRot="1"/>
          </p:cNvSpPr>
          <p:nvPr>
            <p:ph type="title"/>
          </p:nvPr>
        </p:nvSpPr>
        <p:spPr>
          <a:xfrm>
            <a:off x="154940" y="285433"/>
            <a:ext cx="8229600" cy="1143000"/>
          </a:xfrm>
        </p:spPr>
        <p:txBody>
          <a:bodyPr anchor="ctr"/>
          <a:p>
            <a:r>
              <a:rPr lang="en-US" altLang="zh-CN" sz="480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作者渴望爱情的原因：</a:t>
            </a:r>
            <a:endParaRPr lang="zh-CN" altLang="en-US" sz="4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3" name="文本占位符 20482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pPr marL="609600" indent="-609600">
              <a:buNone/>
            </a:pPr>
            <a:r>
              <a:rPr lang="zh-CN" altLang="en-US" dirty="0"/>
              <a:t>　　　</a:t>
            </a:r>
            <a:endParaRPr lang="zh-CN" altLang="en-US" dirty="0"/>
          </a:p>
        </p:txBody>
      </p:sp>
      <p:sp>
        <p:nvSpPr>
          <p:cNvPr id="20486" name="文本框 20485"/>
          <p:cNvSpPr txBox="1"/>
          <p:nvPr/>
        </p:nvSpPr>
        <p:spPr>
          <a:xfrm>
            <a:off x="395288" y="3357563"/>
            <a:ext cx="27368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渴望</a:t>
            </a:r>
            <a:r>
              <a:rPr lang="zh-CN" altLang="en-US" sz="4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爱情</a:t>
            </a:r>
            <a:endParaRPr lang="zh-CN" altLang="en-US" sz="48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487" name="左大括号 20486"/>
          <p:cNvSpPr/>
          <p:nvPr/>
        </p:nvSpPr>
        <p:spPr>
          <a:xfrm>
            <a:off x="2843213" y="2205038"/>
            <a:ext cx="647700" cy="3168650"/>
          </a:xfrm>
          <a:prstGeom prst="leftBrace">
            <a:avLst>
              <a:gd name="adj1" fmla="val 4076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8" name="文本框 20487"/>
          <p:cNvSpPr txBox="1"/>
          <p:nvPr/>
        </p:nvSpPr>
        <p:spPr>
          <a:xfrm>
            <a:off x="3348355" y="1700530"/>
            <a:ext cx="26949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66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爱情</a:t>
            </a:r>
            <a:r>
              <a:rPr lang="zh-CN" altLang="en-US" sz="4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带来</a:t>
            </a:r>
            <a:endParaRPr lang="zh-CN" altLang="en-US" sz="48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489" name="文本框 20488"/>
          <p:cNvSpPr txBox="1"/>
          <p:nvPr/>
        </p:nvSpPr>
        <p:spPr>
          <a:xfrm>
            <a:off x="3348355" y="3141980"/>
            <a:ext cx="26949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66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爱情</a:t>
            </a:r>
            <a:r>
              <a:rPr lang="zh-CN" altLang="en-US" sz="4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摆脱</a:t>
            </a:r>
            <a:endParaRPr lang="zh-CN" altLang="en-US" sz="48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490" name="文本框 20489"/>
          <p:cNvSpPr txBox="1"/>
          <p:nvPr/>
        </p:nvSpPr>
        <p:spPr>
          <a:xfrm>
            <a:off x="3564255" y="4711700"/>
            <a:ext cx="49993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66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爱的结合</a:t>
            </a:r>
            <a:r>
              <a:rPr lang="zh-CN" altLang="en-US" sz="4800" dirty="0">
                <a:latin typeface="Times New Roman" panose="02020603050405020304" pitchFamily="18" charset="0"/>
                <a:ea typeface="华文新魏" panose="02010800040101010101" pitchFamily="2" charset="-122"/>
              </a:rPr>
              <a:t>见到天堂的</a:t>
            </a:r>
            <a:endParaRPr lang="zh-CN" altLang="en-US" sz="48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495" name="矩形 20494"/>
          <p:cNvSpPr/>
          <p:nvPr/>
        </p:nvSpPr>
        <p:spPr>
          <a:xfrm>
            <a:off x="6318885" y="1684020"/>
            <a:ext cx="985520" cy="727075"/>
          </a:xfrm>
          <a:prstGeom prst="rect">
            <a:avLst/>
          </a:prstGeom>
        </p:spPr>
        <p:txBody>
          <a:bodyPr wrap="none" fromWordArt="1">
            <a:noAutofit/>
          </a:bodyPr>
          <a:p>
            <a:pPr algn="ctr"/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狂喜</a:t>
            </a:r>
            <a:endParaRPr lang="zh-CN" altLang="en-US" sz="4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96" name="矩形 20495"/>
          <p:cNvSpPr/>
          <p:nvPr/>
        </p:nvSpPr>
        <p:spPr>
          <a:xfrm>
            <a:off x="6411595" y="3207385"/>
            <a:ext cx="864870" cy="699770"/>
          </a:xfrm>
          <a:prstGeom prst="rect">
            <a:avLst/>
          </a:prstGeom>
        </p:spPr>
        <p:txBody>
          <a:bodyPr wrap="none" fromWordArt="1">
            <a:normAutofit fontScale="90000"/>
          </a:bodyPr>
          <a:p>
            <a:pPr algn="ctr"/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孤独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46825" y="5443855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缩影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6" grpId="0"/>
      <p:bldP spid="20488" grpId="0"/>
      <p:bldP spid="20489" grpId="0"/>
      <p:bldP spid="204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304800" y="2057400"/>
            <a:ext cx="8169275" cy="39465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本文所论述的“爱情”，主要是指男女之间的爱恋之情，同时又包括父母与子女之间、兄弟姐妹的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亲情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。这种感情是人类最原始、也是最纯最浓的情感。它是人们赖以生存、发展的原动力，所以作者把它放在三大情感的首位，这种安排是很有见地的。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31747" name="文本框 31746"/>
          <p:cNvSpPr txBox="1"/>
          <p:nvPr/>
        </p:nvSpPr>
        <p:spPr>
          <a:xfrm>
            <a:off x="228600" y="304800"/>
            <a:ext cx="80708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3.如何理解作者在本文中关于</a:t>
            </a:r>
            <a:endParaRPr lang="zh-CN" altLang="en-US" sz="48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        ”的论述?</a:t>
            </a:r>
            <a:endParaRPr lang="zh-CN" altLang="en-US" sz="48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2" name="矩形 31751"/>
          <p:cNvSpPr/>
          <p:nvPr/>
        </p:nvSpPr>
        <p:spPr>
          <a:xfrm>
            <a:off x="827405" y="1069340"/>
            <a:ext cx="1377950" cy="791210"/>
          </a:xfrm>
          <a:prstGeom prst="rect">
            <a:avLst/>
          </a:prstGeom>
        </p:spPr>
        <p:txBody>
          <a:bodyPr wrap="none" fromWordArt="1">
            <a:noAutofit/>
          </a:bodyPr>
          <a:p>
            <a:pPr algn="ctr"/>
            <a:r>
              <a:rPr lang="zh-CN" altLang="en-US" sz="48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爱情</a:t>
            </a:r>
            <a:endParaRPr lang="zh-CN" altLang="en-US" sz="48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/>
      <p:bldP spid="317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en-US" altLang="zh-CN" sz="4800"/>
              <a:t>4.</a:t>
            </a:r>
            <a:r>
              <a:rPr lang="zh-CN" altLang="en-US" sz="4800" dirty="0"/>
              <a:t>作者追求知识和同情苦难的具体内涵是：</a:t>
            </a:r>
            <a:endParaRPr lang="zh-CN" altLang="en-US" sz="4800" dirty="0"/>
          </a:p>
        </p:txBody>
      </p:sp>
      <p:sp>
        <p:nvSpPr>
          <p:cNvPr id="21507" name="文本占位符 21506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  <a:p>
            <a:pPr>
              <a:buNone/>
            </a:pPr>
            <a:r>
              <a:rPr lang="zh-CN" altLang="en-US" dirty="0">
                <a:solidFill>
                  <a:srgbClr val="FF0000"/>
                </a:solidFill>
              </a:rPr>
              <a:t>追求</a:t>
            </a:r>
            <a:r>
              <a:rPr lang="zh-CN" altLang="en-US" dirty="0"/>
              <a:t>知识</a:t>
            </a:r>
            <a:endParaRPr lang="en-US" altLang="zh-CN">
              <a:latin typeface="宋体" panose="02010600030101010101" pitchFamily="2" charset="-122"/>
            </a:endParaRPr>
          </a:p>
        </p:txBody>
      </p:sp>
      <p:sp>
        <p:nvSpPr>
          <p:cNvPr id="21510" name="左大括号 21509"/>
          <p:cNvSpPr/>
          <p:nvPr/>
        </p:nvSpPr>
        <p:spPr>
          <a:xfrm>
            <a:off x="2771775" y="1989138"/>
            <a:ext cx="215900" cy="1800225"/>
          </a:xfrm>
          <a:prstGeom prst="leftBrace">
            <a:avLst>
              <a:gd name="adj1" fmla="val 6948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1" name="文本框 21510"/>
          <p:cNvSpPr txBox="1"/>
          <p:nvPr/>
        </p:nvSpPr>
        <p:spPr>
          <a:xfrm>
            <a:off x="3203575" y="1916113"/>
            <a:ext cx="4105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了解人类的心灵（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人类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3203575" y="2708275"/>
            <a:ext cx="3959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知道星星为何发光（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自然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3276600" y="3573463"/>
            <a:ext cx="36718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4" name="文本框 21513"/>
          <p:cNvSpPr txBox="1"/>
          <p:nvPr/>
        </p:nvSpPr>
        <p:spPr>
          <a:xfrm>
            <a:off x="3203575" y="3429000"/>
            <a:ext cx="52562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理解毕达哥拉斯的力量（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社会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5" name="文本框 21514"/>
          <p:cNvSpPr txBox="1"/>
          <p:nvPr/>
        </p:nvSpPr>
        <p:spPr>
          <a:xfrm>
            <a:off x="755650" y="4868863"/>
            <a:ext cx="20177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同情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苦难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6" name="左大括号 21515"/>
          <p:cNvSpPr/>
          <p:nvPr/>
        </p:nvSpPr>
        <p:spPr>
          <a:xfrm>
            <a:off x="2771775" y="4076700"/>
            <a:ext cx="215900" cy="2232025"/>
          </a:xfrm>
          <a:prstGeom prst="leftBrace">
            <a:avLst>
              <a:gd name="adj1" fmla="val 8615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7" name="文本框 21516"/>
          <p:cNvSpPr txBox="1"/>
          <p:nvPr/>
        </p:nvSpPr>
        <p:spPr>
          <a:xfrm>
            <a:off x="3203575" y="3933825"/>
            <a:ext cx="2376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饥饿中的儿童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8" name="文本框 21517"/>
          <p:cNvSpPr txBox="1"/>
          <p:nvPr/>
        </p:nvSpPr>
        <p:spPr>
          <a:xfrm>
            <a:off x="3203575" y="4508500"/>
            <a:ext cx="28082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被压迫被折磨者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9" name="文本框 21518"/>
          <p:cNvSpPr txBox="1"/>
          <p:nvPr/>
        </p:nvSpPr>
        <p:spPr>
          <a:xfrm>
            <a:off x="3276600" y="5157788"/>
            <a:ext cx="2663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孤苦无依的老人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21" name="文本框 21520"/>
          <p:cNvSpPr txBox="1"/>
          <p:nvPr/>
        </p:nvSpPr>
        <p:spPr>
          <a:xfrm>
            <a:off x="3276600" y="5876925"/>
            <a:ext cx="4175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全球性的孤独、贫穷和痛苦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11" grpId="0"/>
      <p:bldP spid="21512" grpId="0"/>
      <p:bldP spid="21514" grpId="0"/>
      <p:bldP spid="21515" grpId="0"/>
      <p:bldP spid="21517" grpId="0"/>
      <p:bldP spid="21518" grpId="0"/>
      <p:bldP spid="21519" grpId="0"/>
      <p:bldP spid="215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47105" descr="2003111210466164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692150"/>
            <a:ext cx="8424862" cy="5592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2" name="图片 4813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317500"/>
            <a:ext cx="7510463" cy="6221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2003111210437627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620713"/>
            <a:ext cx="8459787" cy="5738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20031112104344457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9505" y="217805"/>
            <a:ext cx="5053965" cy="6364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52225"/>
          <p:cNvSpPr txBox="1"/>
          <p:nvPr/>
        </p:nvSpPr>
        <p:spPr>
          <a:xfrm>
            <a:off x="539750" y="1268413"/>
            <a:ext cx="8351838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被折磨而死的俄国著名诗人奥西普</a:t>
            </a:r>
            <a:r>
              <a:rPr lang="en-US" altLang="zh-CN" sz="3200" b="1">
                <a:latin typeface="Arial" panose="020B0604020202020204" pitchFamily="34" charset="0"/>
                <a:ea typeface="幼圆" panose="02010509060101010101" pitchFamily="49" charset="-122"/>
              </a:rPr>
              <a:t>·</a:t>
            </a:r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曼德尔斯塔姆曾说：衡量社会的尺度本是     但在我们的这个时代，权势们“没有时间考虑人”，“他们只是把人当作砖头或水泥使用，是用来建筑的，而不是为之建筑的”。</a:t>
            </a:r>
            <a:r>
              <a:rPr lang="zh-CN" altLang="en-US" sz="3200" b="1" dirty="0">
                <a:solidFill>
                  <a:srgbClr val="CC66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把人当作砖石、水泥、螺丝钉、炮灰、牛马、商品等，这是</a:t>
            </a:r>
            <a:r>
              <a:rPr lang="en-US" altLang="zh-CN" sz="3200" b="1">
                <a:solidFill>
                  <a:srgbClr val="CC66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</a:t>
            </a:r>
            <a:r>
              <a:rPr lang="zh-CN" altLang="en-US" sz="3200" b="1" dirty="0">
                <a:solidFill>
                  <a:srgbClr val="CC66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世纪权势者关于人的共同认识。</a:t>
            </a:r>
            <a:endParaRPr lang="zh-CN" altLang="en-US" sz="3200" b="1" dirty="0">
              <a:solidFill>
                <a:srgbClr val="CC66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buClrTx/>
            </a:pPr>
            <a:endParaRPr lang="zh-CN" altLang="en-US" sz="3200" b="1" dirty="0">
              <a:solidFill>
                <a:srgbClr val="CC66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2228" name="矩形 52227"/>
          <p:cNvSpPr/>
          <p:nvPr/>
        </p:nvSpPr>
        <p:spPr>
          <a:xfrm>
            <a:off x="7347268" y="1704340"/>
            <a:ext cx="544512" cy="719138"/>
          </a:xfrm>
          <a:prstGeom prst="rect">
            <a:avLst/>
          </a:prstGeom>
        </p:spPr>
        <p:txBody>
          <a:bodyPr wrap="none" fromWordArt="1">
            <a:normAutofit fontScale="90000"/>
          </a:bodyPr>
          <a:p>
            <a:pPr algn="ctr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人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5" name="文本框 54274"/>
          <p:cNvSpPr txBox="1"/>
          <p:nvPr/>
        </p:nvSpPr>
        <p:spPr>
          <a:xfrm>
            <a:off x="1331913" y="1125538"/>
            <a:ext cx="4319587" cy="538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花朵们哪里去了？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花朵们被姑娘们采去了。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姑娘们哪里去了？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姑娘寻她们的丈夫去了，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丈夫们哪里去了？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丈夫们当兵上前线去了。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士兵们哪里去了？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士兵们被埋葬在坟墓里了。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坟墓到哪里去了？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坟墓上开满了美丽的鲜花</a:t>
            </a:r>
            <a:r>
              <a:rPr lang="zh-CN" altLang="en-US" sz="2400" dirty="0">
                <a:latin typeface="Arial" panose="020B0604020202020204" pitchFamily="34" charset="0"/>
                <a:ea typeface="华文行楷" panose="0201080004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6300788" y="692150"/>
            <a:ext cx="1038225" cy="54721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CC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那些崇拜暴力、血腥和战争的人，真该每天听听这首歌曲。</a:t>
            </a:r>
            <a:endParaRPr lang="zh-CN" altLang="en-US" sz="2800" b="1" dirty="0">
              <a:solidFill>
                <a:srgbClr val="CC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8" name="矩形 54277"/>
          <p:cNvSpPr/>
          <p:nvPr/>
        </p:nvSpPr>
        <p:spPr>
          <a:xfrm>
            <a:off x="1163003" y="139065"/>
            <a:ext cx="3744912" cy="1052513"/>
          </a:xfrm>
          <a:prstGeom prst="rect">
            <a:avLst/>
          </a:prstGeom>
        </p:spPr>
        <p:txBody>
          <a:bodyPr wrap="none" fromWordArt="1">
            <a:normAutofit/>
          </a:bodyPr>
          <a:p>
            <a:pPr algn="ctr"/>
            <a:r>
              <a:rPr lang="zh-CN" altLang="en-US" sz="4000" i="1">
                <a:latin typeface="宋体" panose="02010600030101010101" pitchFamily="2" charset="-122"/>
                <a:ea typeface="宋体" panose="02010600030101010101" pitchFamily="2" charset="-122"/>
              </a:rPr>
              <a:t>花朵们哪里去了</a:t>
            </a:r>
            <a:endParaRPr lang="zh-CN" altLang="en-US" sz="4000" i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6" name="Text Box 4"/>
          <p:cNvSpPr txBox="1"/>
          <p:nvPr/>
        </p:nvSpPr>
        <p:spPr>
          <a:xfrm>
            <a:off x="2388235" y="734695"/>
            <a:ext cx="533463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B0F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课</a:t>
            </a:r>
            <a:r>
              <a:rPr lang="zh-CN" altLang="en-US" sz="5400" b="1" dirty="0">
                <a:solidFill>
                  <a:srgbClr val="FF000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前</a:t>
            </a:r>
            <a:r>
              <a:rPr lang="zh-CN" altLang="en-US" sz="5400" b="1" dirty="0">
                <a:solidFill>
                  <a:srgbClr val="7030A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导</a:t>
            </a:r>
            <a:r>
              <a:rPr lang="zh-CN" altLang="en-US" sz="5400" b="1" dirty="0">
                <a:solidFill>
                  <a:srgbClr val="FF000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入</a:t>
            </a:r>
            <a:r>
              <a:rPr lang="en-US" altLang="zh-CN" sz="5400" b="1" dirty="0">
                <a:solidFill>
                  <a:srgbClr val="FF0000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……</a:t>
            </a:r>
            <a:endParaRPr lang="en-US" altLang="zh-CN" sz="5400" b="1" dirty="0">
              <a:solidFill>
                <a:srgbClr val="FF0000"/>
              </a:solidFill>
              <a:latin typeface="华康海报体W12(P)" panose="040B0C00000000000000" charset="-122"/>
              <a:ea typeface="华康海报体W12(P)" panose="040B0C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985" y="2399030"/>
            <a:ext cx="7860030" cy="20593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文本框 111617"/>
          <p:cNvSpPr txBox="1"/>
          <p:nvPr/>
        </p:nvSpPr>
        <p:spPr>
          <a:xfrm>
            <a:off x="539750" y="581660"/>
            <a:ext cx="82804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一九九七年九月，当她去世的噩耗传来，印度政府为她举行国葬，全国哀悼两天。成千上万的人冒着倾盆大雨走上街头，为她的离去而流下哀伤的眼泪。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19" name="文本框 111618"/>
          <p:cNvSpPr txBox="1"/>
          <p:nvPr/>
        </p:nvSpPr>
        <p:spPr>
          <a:xfrm>
            <a:off x="1476375" y="2060575"/>
            <a:ext cx="69135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CC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特蕾莎修女                活圣人</a:t>
            </a:r>
            <a:endParaRPr lang="zh-CN" altLang="en-US" sz="3200" b="1" dirty="0">
              <a:solidFill>
                <a:srgbClr val="CC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0" name="文本框 111619"/>
          <p:cNvSpPr txBox="1"/>
          <p:nvPr/>
        </p:nvSpPr>
        <p:spPr>
          <a:xfrm>
            <a:off x="435928" y="2997200"/>
            <a:ext cx="83534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       “一颗纯洁的心灵，会自由地给予，自由地爱，直至它受到创伤。”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11621" name="文本框 111620"/>
          <p:cNvSpPr txBox="1"/>
          <p:nvPr/>
        </p:nvSpPr>
        <p:spPr>
          <a:xfrm>
            <a:off x="777240" y="4692015"/>
            <a:ext cx="1516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马其顿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2" name="文本框 111621"/>
          <p:cNvSpPr txBox="1"/>
          <p:nvPr/>
        </p:nvSpPr>
        <p:spPr>
          <a:xfrm>
            <a:off x="2864803" y="4692015"/>
            <a:ext cx="59769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遥远的印度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——“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噩梦之城”的加尔各答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3" name="直接连接符 111622"/>
          <p:cNvSpPr/>
          <p:nvPr/>
        </p:nvSpPr>
        <p:spPr>
          <a:xfrm>
            <a:off x="2037715" y="4909503"/>
            <a:ext cx="863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  <p:bldP spid="111620" grpId="0"/>
      <p:bldP spid="111621" grpId="0"/>
      <p:bldP spid="1116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文本框 112641"/>
          <p:cNvSpPr txBox="1"/>
          <p:nvPr/>
        </p:nvSpPr>
        <p:spPr>
          <a:xfrm>
            <a:off x="455613" y="620713"/>
            <a:ext cx="8688387" cy="222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1979</a:t>
            </a:r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年，特蕾莎修女 被授予“诺贝尔和平奖”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latin typeface="Arial" panose="020B0604020202020204" pitchFamily="34" charset="0"/>
                <a:ea typeface="幼圆" panose="02010509060101010101" pitchFamily="49" charset="-122"/>
              </a:rPr>
              <a:t>面对如花似锦的荣誉，她的答辞是：“这项荣誉，我个人不配领受，今天，我来接受这项奖金，是代表世界上的穷人、病人和孤独的人。这个奖是对贫穷世界的承认。耶稣说：‘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我饿，我冷，我无家可归</a:t>
            </a:r>
            <a:r>
              <a:rPr lang="zh-CN" altLang="en-US" sz="2400" b="1" dirty="0">
                <a:latin typeface="Arial" panose="020B0604020202020204" pitchFamily="34" charset="0"/>
                <a:ea typeface="幼圆" panose="02010509060101010101" pitchFamily="49" charset="-122"/>
              </a:rPr>
              <a:t>。’通过为穷人服务，我就是为他服务。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3" name="文本框 112642"/>
          <p:cNvSpPr txBox="1"/>
          <p:nvPr/>
        </p:nvSpPr>
        <p:spPr>
          <a:xfrm>
            <a:off x="539750" y="3068638"/>
            <a:ext cx="8243888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b="1" dirty="0">
                <a:latin typeface="Arial" panose="020B0604020202020204" pitchFamily="34" charset="0"/>
                <a:ea typeface="幼圆" panose="02010509060101010101" pitchFamily="49" charset="-122"/>
              </a:rPr>
              <a:t>我们感到所作的不过是汪洋中的一滴水，但若欠缺了那一滴水，这汪洋总是少了一滴水。我不赞同做大事，在我看来，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个人才是重要的</a:t>
            </a:r>
            <a:r>
              <a:rPr lang="zh-CN" altLang="en-US" sz="2400" b="1" dirty="0">
                <a:latin typeface="Arial" panose="020B0604020202020204" pitchFamily="34" charset="0"/>
                <a:ea typeface="幼圆" panose="02010509060101010101" pitchFamily="49" charset="-122"/>
              </a:rPr>
              <a:t>。要爱一个人，我们就必须与他紧密接触。假如我们要凑足一定的人数，才开始工作，我们就会在数目中迷失，无法全面照顾和尊重个人。</a:t>
            </a:r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我只相信个别的接触</a:t>
            </a:r>
            <a:r>
              <a:rPr lang="zh-CN" altLang="en-US" sz="2400" b="1" dirty="0">
                <a:latin typeface="Arial" panose="020B0604020202020204" pitchFamily="34" charset="0"/>
                <a:ea typeface="幼圆" panose="02010509060101010101" pitchFamily="49" charset="-122"/>
              </a:rPr>
              <a:t>，每一个人在我而言就是基督，他是那时那刻世上唯一的一个人，因为基督只有一个人。</a:t>
            </a:r>
            <a:endParaRPr lang="zh-CN" altLang="en-US" sz="2400" b="1" dirty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文本框 113665"/>
          <p:cNvSpPr txBox="1"/>
          <p:nvPr/>
        </p:nvSpPr>
        <p:spPr>
          <a:xfrm>
            <a:off x="1187450" y="3789363"/>
            <a:ext cx="6985000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66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请记住：</a:t>
            </a:r>
            <a:r>
              <a:rPr lang="en-US" altLang="zh-CN" sz="2800" b="1">
                <a:solidFill>
                  <a:srgbClr val="0066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66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活着就是爱</a:t>
            </a:r>
            <a:r>
              <a:rPr lang="en-US" altLang="zh-CN" sz="2800" b="1">
                <a:solidFill>
                  <a:srgbClr val="0066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endParaRPr lang="en-US" altLang="zh-CN" sz="2800" b="1">
              <a:solidFill>
                <a:srgbClr val="0066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66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——</a:t>
            </a:r>
            <a:r>
              <a:rPr lang="zh-CN" altLang="en-US" sz="2800" b="1" dirty="0">
                <a:solidFill>
                  <a:srgbClr val="0066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世上没有不值得我们爱的人</a:t>
            </a:r>
            <a:endParaRPr lang="zh-CN" altLang="en-US" sz="2800" b="1" dirty="0">
              <a:solidFill>
                <a:srgbClr val="0066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3667" name="文本框 113666"/>
          <p:cNvSpPr txBox="1"/>
          <p:nvPr/>
        </p:nvSpPr>
        <p:spPr>
          <a:xfrm>
            <a:off x="395288" y="981075"/>
            <a:ext cx="81375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她是微笑着说这些话和写这些话的，“让我们记住一点：没有孩子不被需要，我们要总是以微笑相见，尤其是在微笑起来很困难的时候，更需要微笑”。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 noRot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 anchor="ctr"/>
          <a:p>
            <a:pPr algn="l"/>
            <a:br>
              <a:rPr lang="en-US" altLang="zh-CN" sz="3600"/>
            </a:br>
            <a:r>
              <a:rPr lang="en-US" altLang="zh-CN" sz="3600"/>
              <a:t>6、</a:t>
            </a:r>
            <a:r>
              <a:rPr lang="zh-CN" altLang="en-US" sz="3600" dirty="0"/>
              <a:t>本文在平淡质朴的叙述中，充分显示了作者</a:t>
            </a:r>
            <a:r>
              <a:rPr lang="zh-CN" altLang="en-US" sz="4000" b="1" dirty="0">
                <a:solidFill>
                  <a:srgbClr val="FF0000"/>
                </a:solidFill>
              </a:rPr>
              <a:t>博大的情怀和崇高的人格</a:t>
            </a:r>
            <a:r>
              <a:rPr lang="zh-CN" altLang="en-US" sz="4000" b="1" dirty="0">
                <a:solidFill>
                  <a:srgbClr val="FF0000"/>
                </a:solidFill>
                <a:ea typeface="华文新魏" panose="02010800040101010101" pitchFamily="2" charset="-122"/>
              </a:rPr>
              <a:t>。</a:t>
            </a:r>
            <a:endParaRPr lang="zh-CN" altLang="en-US" sz="3600" dirty="0"/>
          </a:p>
        </p:txBody>
      </p:sp>
      <p:sp>
        <p:nvSpPr>
          <p:cNvPr id="23556" name="文本框 23555"/>
          <p:cNvSpPr txBox="1"/>
          <p:nvPr/>
        </p:nvSpPr>
        <p:spPr>
          <a:xfrm>
            <a:off x="438468" y="2798763"/>
            <a:ext cx="671512" cy="31686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我为何而生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左大括号 23556"/>
          <p:cNvSpPr/>
          <p:nvPr/>
        </p:nvSpPr>
        <p:spPr>
          <a:xfrm>
            <a:off x="1086168" y="2151063"/>
            <a:ext cx="431800" cy="3887787"/>
          </a:xfrm>
          <a:prstGeom prst="leftBrace">
            <a:avLst>
              <a:gd name="adj1" fmla="val 7503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9" name="文本框 23558"/>
          <p:cNvSpPr txBox="1"/>
          <p:nvPr/>
        </p:nvSpPr>
        <p:spPr>
          <a:xfrm>
            <a:off x="1519555" y="1646238"/>
            <a:ext cx="549275" cy="15843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渴望爱情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左大括号 23559"/>
          <p:cNvSpPr/>
          <p:nvPr/>
        </p:nvSpPr>
        <p:spPr>
          <a:xfrm>
            <a:off x="2238693" y="1863725"/>
            <a:ext cx="215900" cy="10795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1" name="矩形 23560"/>
          <p:cNvSpPr/>
          <p:nvPr/>
        </p:nvSpPr>
        <p:spPr>
          <a:xfrm>
            <a:off x="2383155" y="3159125"/>
            <a:ext cx="3536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了解人类的心灵（人类）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2527618" y="1646238"/>
            <a:ext cx="4175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爱情带来狂喜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3" name="文本框 23562"/>
          <p:cNvSpPr txBox="1"/>
          <p:nvPr/>
        </p:nvSpPr>
        <p:spPr>
          <a:xfrm>
            <a:off x="2527618" y="2151063"/>
            <a:ext cx="2305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爱情摆脱孤独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2527618" y="2654300"/>
            <a:ext cx="37449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爱的结合见到天堂的缩影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5" name="文本框 23564"/>
          <p:cNvSpPr txBox="1"/>
          <p:nvPr/>
        </p:nvSpPr>
        <p:spPr>
          <a:xfrm>
            <a:off x="1446530" y="3230563"/>
            <a:ext cx="549275" cy="16557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追求知识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6" name="左大括号 23565"/>
          <p:cNvSpPr/>
          <p:nvPr/>
        </p:nvSpPr>
        <p:spPr>
          <a:xfrm>
            <a:off x="2238693" y="3230563"/>
            <a:ext cx="215900" cy="1152525"/>
          </a:xfrm>
          <a:prstGeom prst="leftBrace">
            <a:avLst>
              <a:gd name="adj1" fmla="val 4448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7" name="矩形 23566"/>
          <p:cNvSpPr/>
          <p:nvPr/>
        </p:nvSpPr>
        <p:spPr>
          <a:xfrm>
            <a:off x="2454593" y="3663950"/>
            <a:ext cx="3841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知道星星为何发光（自然）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9" name="文本框 23568"/>
          <p:cNvSpPr txBox="1"/>
          <p:nvPr/>
        </p:nvSpPr>
        <p:spPr>
          <a:xfrm>
            <a:off x="2383155" y="4095750"/>
            <a:ext cx="4535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理解毕达哥拉斯的力量（社会）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70" name="文本框 23569"/>
          <p:cNvSpPr txBox="1"/>
          <p:nvPr/>
        </p:nvSpPr>
        <p:spPr>
          <a:xfrm>
            <a:off x="1519555" y="4743450"/>
            <a:ext cx="549275" cy="15843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同情苦难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71" name="左大括号 23570"/>
          <p:cNvSpPr/>
          <p:nvPr/>
        </p:nvSpPr>
        <p:spPr>
          <a:xfrm>
            <a:off x="2268538" y="4596448"/>
            <a:ext cx="142875" cy="1916112"/>
          </a:xfrm>
          <a:prstGeom prst="leftBrace">
            <a:avLst>
              <a:gd name="adj1" fmla="val 11175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72" name="文本框 23571"/>
          <p:cNvSpPr txBox="1"/>
          <p:nvPr/>
        </p:nvSpPr>
        <p:spPr>
          <a:xfrm>
            <a:off x="2527618" y="4527550"/>
            <a:ext cx="3455987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饥饿中的孩子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73" name="文本框 23572"/>
          <p:cNvSpPr txBox="1"/>
          <p:nvPr/>
        </p:nvSpPr>
        <p:spPr>
          <a:xfrm>
            <a:off x="2527618" y="5030788"/>
            <a:ext cx="2952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被压迫被折磨者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74" name="文本框 23573"/>
          <p:cNvSpPr txBox="1"/>
          <p:nvPr/>
        </p:nvSpPr>
        <p:spPr>
          <a:xfrm>
            <a:off x="2551748" y="5750243"/>
            <a:ext cx="33131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孤苦无依的老人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75" name="文本框 23574"/>
          <p:cNvSpPr txBox="1"/>
          <p:nvPr/>
        </p:nvSpPr>
        <p:spPr>
          <a:xfrm>
            <a:off x="2599055" y="6126798"/>
            <a:ext cx="4464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全球性的孤独、贫穷和痛苦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78" name="右大括号 23577"/>
          <p:cNvSpPr/>
          <p:nvPr/>
        </p:nvSpPr>
        <p:spPr>
          <a:xfrm>
            <a:off x="6775768" y="1646238"/>
            <a:ext cx="215900" cy="4537075"/>
          </a:xfrm>
          <a:prstGeom prst="rightBrace">
            <a:avLst>
              <a:gd name="adj1" fmla="val 1751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79" name="文本框 23578"/>
          <p:cNvSpPr txBox="1"/>
          <p:nvPr/>
        </p:nvSpPr>
        <p:spPr>
          <a:xfrm>
            <a:off x="7379018" y="2222500"/>
            <a:ext cx="549275" cy="36004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博大的情怀和崇高的人格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  <p:bldP spid="23559" grpId="0"/>
      <p:bldP spid="23561" grpId="0"/>
      <p:bldP spid="23562" grpId="0"/>
      <p:bldP spid="23563" grpId="0"/>
      <p:bldP spid="23564" grpId="0"/>
      <p:bldP spid="23565" grpId="0"/>
      <p:bldP spid="23567" grpId="0"/>
      <p:bldP spid="23569" grpId="0"/>
      <p:bldP spid="23570" grpId="0"/>
      <p:bldP spid="23572" grpId="0"/>
      <p:bldP spid="23573" grpId="0"/>
      <p:bldP spid="23574" grpId="0"/>
      <p:bldP spid="23575" grpId="0"/>
      <p:bldP spid="2357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381000" y="924243"/>
            <a:ext cx="805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体味语言的含蓄,充满激情,富于理性</a:t>
            </a:r>
            <a:endParaRPr lang="en-US" altLang="zh-CN" sz="4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381000" y="1777365"/>
            <a:ext cx="85661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1、 </a:t>
            </a: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这三种激情，就像飓风一样，在深深的苦海上，肆意的把我吹来吹去，吹到濒临绝望的边缘。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212725" y="3606800"/>
            <a:ext cx="871855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像飓风一样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”说明激情的无比强烈，“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深深的苦海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”指的是人生的苦难，“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濒临绝望的边缘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”指的是作者渴望减轻这些苦难但是无能为力，而且自己也深受其害。作者把自己的感情溶入形象的比喻中，使的文章的语言</a:t>
            </a:r>
            <a:r>
              <a:rPr lang="zh-CN" altLang="en-US" sz="3200" b="1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含蓄生动,充满激情,富于理性色彩.</a:t>
            </a:r>
            <a:endParaRPr lang="zh-CN" altLang="en-US" sz="3200" b="1" i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4096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196850" y="162243"/>
            <a:ext cx="855027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2、因为爱情可以解除孤寂——那是一颗震撼的心,在世界的边缘，俯瞰那冰冷死寂、深不可测的深渊。</a:t>
            </a:r>
            <a:endParaRPr lang="zh-CN" altLang="en-US" sz="3600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273050" y="2252980"/>
            <a:ext cx="8458200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句中的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破折号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表示解释说明，后边的语句解释前边的“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孤寂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”的感觉。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其意思是说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没有爱情滋润的感觉就象亲身经历过可怕孤寂而产生的战栗的感觉。处于这种可怕孤寂中的人，有时会感觉到除了自己，这世界好象再也没有其他的生命，自己也似乎走到生命的尽头，沉在没有情感，没有温暖的无底深渊之中。作者的语言运用得</a:t>
            </a:r>
            <a:r>
              <a:rPr lang="zh-CN" altLang="en-US" sz="3200" dirty="0">
                <a:latin typeface="Times New Roman" panose="02020603050405020304" pitchFamily="18" charset="0"/>
                <a:ea typeface="华文行楷" panose="02010800040101010101" pitchFamily="2" charset="-122"/>
              </a:rPr>
              <a:t>含蓄、深刻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517525" y="269875"/>
            <a:ext cx="78644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3、爱情和知识，尽其可能地把我引上天堂，但是同情心却总把我带回尘世。</a:t>
            </a:r>
            <a:endParaRPr lang="zh-CN" altLang="en-US" sz="3600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240030" y="1600200"/>
            <a:ext cx="86461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这句话点明了爱情、知识和同情心的</a:t>
            </a:r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内在联系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。在这里，作者用</a:t>
            </a:r>
            <a:r>
              <a:rPr lang="zh-CN" altLang="en-US" sz="3200" dirty="0">
                <a:latin typeface="Times New Roman" panose="02020603050405020304" pitchFamily="18" charset="0"/>
                <a:ea typeface="华文行楷" panose="02010800040101010101" pitchFamily="2" charset="-122"/>
              </a:rPr>
              <a:t>含蓄的，充满理性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的话语表明了这三者之间的关系：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“对</a:t>
            </a:r>
            <a:r>
              <a:rPr lang="zh-CN" altLang="en-US" sz="3200" u="sng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人类苦难</a:t>
            </a:r>
            <a:r>
              <a:rPr lang="zh-CN" altLang="en-US" sz="3200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不可遏制的同情”是追求</a:t>
            </a:r>
            <a:r>
              <a:rPr lang="zh-CN" altLang="en-US" sz="3200" u="sng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爱情</a:t>
            </a:r>
            <a:r>
              <a:rPr lang="zh-CN" altLang="en-US" sz="3200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u="sng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</a:t>
            </a:r>
            <a:r>
              <a:rPr lang="zh-CN" altLang="en-US" sz="3200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真正动力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，这体现了一个伟大思想家拯救人类苦难的</a:t>
            </a:r>
            <a:r>
              <a:rPr lang="zh-CN" altLang="en-US" sz="32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良知。</a:t>
            </a:r>
            <a:r>
              <a:rPr lang="zh-CN" altLang="en-US" sz="3200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en-US" sz="3200" u="sng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追求爱情</a:t>
            </a:r>
            <a:r>
              <a:rPr lang="zh-CN" altLang="en-US" sz="3200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，是因为那里有人类所梦想的天堂的缩影；</a:t>
            </a:r>
            <a:r>
              <a:rPr lang="zh-CN" altLang="en-US" sz="3200" u="sng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追求知识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，是因为他愿意把自己所有的智慧、力量奉献给人类，这一切都源于他心中一个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辉煌的梦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2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关爱人类，救民于水火之中。</a:t>
            </a:r>
            <a:endParaRPr lang="zh-CN" altLang="en-US" sz="3200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304800" y="228600"/>
            <a:ext cx="481647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200" b="1" dirty="0">
                <a:solidFill>
                  <a:srgbClr val="FF00FF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比较阅读的发现：</a:t>
            </a:r>
            <a:endParaRPr lang="zh-CN" altLang="en-US" sz="4200" b="1" dirty="0">
              <a:solidFill>
                <a:srgbClr val="FF00FF"/>
              </a:solidFill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228600" y="1143000"/>
            <a:ext cx="8321675" cy="520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66FF"/>
                </a:solidFill>
                <a:latin typeface="楷体_GB2312" panose="02010609030101010101" charset="-122"/>
                <a:ea typeface="楷体_GB2312" panose="02010609030101010101" charset="-122"/>
              </a:rPr>
              <a:t>《我为什么而活着》一文作者</a:t>
            </a:r>
            <a:r>
              <a:rPr lang="zh-CN" altLang="en-US" sz="3200" b="1" dirty="0">
                <a:solidFill>
                  <a:srgbClr val="0066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直抒胸臆</a:t>
            </a:r>
            <a:r>
              <a:rPr lang="zh-CN" altLang="en-US" sz="3200" b="1" dirty="0">
                <a:solidFill>
                  <a:srgbClr val="0066FF"/>
                </a:solidFill>
                <a:latin typeface="楷体_GB2312" panose="02010609030101010101" charset="-122"/>
                <a:ea typeface="楷体_GB2312" panose="02010609030101010101" charset="-122"/>
              </a:rPr>
              <a:t> ，三种单纯而强烈的激情在娓娓的叙说中</a:t>
            </a:r>
            <a:r>
              <a:rPr lang="zh-CN" altLang="en-US" sz="3200" b="1" dirty="0">
                <a:solidFill>
                  <a:srgbClr val="0066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自然流露。</a:t>
            </a:r>
            <a:endParaRPr lang="zh-CN" altLang="en-US" sz="3200" b="1" dirty="0">
              <a:solidFill>
                <a:srgbClr val="0066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《坦然看生活》则借助</a:t>
            </a:r>
            <a:r>
              <a:rPr lang="zh-CN" altLang="en-US" sz="3200" b="1" dirty="0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鲜明的意象</a:t>
            </a:r>
            <a:r>
              <a:rPr lang="zh-CN" altLang="en-US" sz="32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表达</a:t>
            </a:r>
            <a:r>
              <a:rPr lang="zh-CN" altLang="en-US" sz="3200" b="1" dirty="0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深远的意旨</a:t>
            </a:r>
            <a:r>
              <a:rPr lang="zh-CN" altLang="en-US" sz="32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  <a:r>
              <a:rPr lang="zh-CN" altLang="en-US" sz="3200" b="1" dirty="0">
                <a:solidFill>
                  <a:srgbClr val="8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夕阳</a:t>
            </a:r>
            <a:r>
              <a:rPr lang="zh-CN" altLang="en-US" sz="32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下，垂钓者钓回了一路的欢歌，失意长成了乐观；</a:t>
            </a:r>
            <a:r>
              <a:rPr lang="zh-CN" altLang="en-US" sz="3200" b="1" dirty="0">
                <a:solidFill>
                  <a:srgbClr val="8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朝霞</a:t>
            </a:r>
            <a:r>
              <a:rPr lang="zh-CN" altLang="en-US" sz="32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中，纺织女工慵倦的脸上正编织着灿烂的笑靥，沮丧接纳了调适；</a:t>
            </a:r>
            <a:r>
              <a:rPr lang="zh-CN" altLang="en-US" sz="3200" b="1" dirty="0">
                <a:solidFill>
                  <a:srgbClr val="8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暮霭</a:t>
            </a:r>
            <a:r>
              <a:rPr lang="zh-CN" altLang="en-US" sz="32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里，扫街老伯扫净了一颗平常的心，平淡饱蕴着自信……正所谓：</a:t>
            </a:r>
            <a:endParaRPr lang="zh-CN" altLang="en-US" sz="3200" b="1" dirty="0">
              <a:solidFill>
                <a:srgbClr val="8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 b="1" dirty="0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文章得失不由天，精思附会是关键。</a:t>
            </a:r>
            <a:endParaRPr lang="zh-CN" altLang="en-US" sz="3200" b="1" dirty="0">
              <a:solidFill>
                <a:srgbClr val="8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洞穿形象发神韵，妙笔生花意旨远</a:t>
            </a:r>
            <a:endParaRPr lang="zh-CN" altLang="en-US" sz="3200" b="1" dirty="0">
              <a:solidFill>
                <a:srgbClr val="8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文本占位符 12290"/>
          <p:cNvSpPr>
            <a:spLocks noGrp="1" noRot="1"/>
          </p:cNvSpPr>
          <p:nvPr>
            <p:ph type="body" idx="1"/>
          </p:nvPr>
        </p:nvSpPr>
        <p:spPr>
          <a:xfrm>
            <a:off x="143510" y="2021840"/>
            <a:ext cx="8554720" cy="2599690"/>
          </a:xfrm>
        </p:spPr>
        <p:txBody>
          <a:bodyPr/>
          <a:p>
            <a:pPr>
              <a:lnSpc>
                <a:spcPct val="150000"/>
              </a:lnSpc>
              <a:buNone/>
            </a:pPr>
            <a:r>
              <a:rPr lang="zh-CN" altLang="en-US" sz="3600" dirty="0">
                <a:solidFill>
                  <a:schemeClr val="accent2"/>
                </a:solidFill>
              </a:rPr>
              <a:t>      </a:t>
            </a:r>
            <a:r>
              <a:rPr lang="zh-CN" altLang="en-US" sz="3600" dirty="0">
                <a:solidFill>
                  <a:srgbClr val="0066FF"/>
                </a:solidFill>
                <a:ea typeface="华文行楷" panose="02010800040101010101" pitchFamily="2" charset="-122"/>
              </a:rPr>
              <a:t>在《我为什么而活着》中，罗素说他为了支配他的三种感情而活，并且认为是“值得活的”。你又为何而生？</a:t>
            </a:r>
            <a:endParaRPr lang="zh-CN" altLang="en-US" sz="3600" dirty="0">
              <a:solidFill>
                <a:srgbClr val="0066FF"/>
              </a:solidFill>
              <a:ea typeface="华文行楷" panose="02010800040101010101" pitchFamily="2" charset="-122"/>
            </a:endParaRPr>
          </a:p>
        </p:txBody>
      </p:sp>
      <p:sp>
        <p:nvSpPr>
          <p:cNvPr id="20483" name="Text Box 2"/>
          <p:cNvSpPr txBox="1"/>
          <p:nvPr/>
        </p:nvSpPr>
        <p:spPr>
          <a:xfrm>
            <a:off x="3081655" y="449580"/>
            <a:ext cx="26784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拓展延伸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218440" y="534670"/>
            <a:ext cx="8382000" cy="5500688"/>
          </a:xfrm>
          <a:prstGeom prst="rect">
            <a:avLst/>
          </a:prstGeom>
          <a:solidFill>
            <a:srgbClr val="FFFFCC">
              <a:alpha val="47000"/>
            </a:srgb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66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博客观点</a:t>
            </a:r>
            <a:r>
              <a:rPr lang="zh-CN" altLang="en-US" sz="2800" dirty="0">
                <a:latin typeface="Times New Roman" panose="02020603050405020304" pitchFamily="18" charset="0"/>
                <a:ea typeface="方正舒体" panose="02010601030101010101" pitchFamily="2" charset="-122"/>
              </a:rPr>
              <a:t>：</a:t>
            </a:r>
            <a:endParaRPr lang="zh-CN" altLang="en-US" sz="2800" dirty="0">
              <a:latin typeface="Times New Roman" panose="02020603050405020304" pitchFamily="18" charset="0"/>
              <a:ea typeface="方正舒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方正舒体" panose="02010601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华文行楷" panose="02010800040101010101" pitchFamily="2" charset="-122"/>
              </a:rPr>
              <a:t>人为什么而活着呢？我现在能归纳的只有两种，第一种是认为人是为了脱离人生这个苦海而活，那他们选择的是修炼，以求最后的解脱。第二种我想就是为了享受这来之不易的一生了。对于第一种我不想说什么，我的悟性还不够，我主要想谈一下第二种，不知大家是否反对我们都在寻求幸福这种说法，那什么又是幸福呢？幸福只是一种感觉，是你享受生活的一种感觉，“享受”这个词是我想着重解释的，这个词不是消极意义的吃喝玩乐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工作也可以用来享受，享受奋斗的充实、享受闲暇的舒适，总之要想幸福你就需要用享受的心态去生活。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6" name="Text Box 4"/>
          <p:cNvSpPr txBox="1"/>
          <p:nvPr/>
        </p:nvSpPr>
        <p:spPr>
          <a:xfrm>
            <a:off x="2927033" y="210503"/>
            <a:ext cx="2735262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作者简介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1668780"/>
            <a:ext cx="2842260" cy="4098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72180" y="1668780"/>
            <a:ext cx="514985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严文井(1915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2005)，原名严文锦。湖北武昌人。现代作家、散文家、著名儿童文学家。著有《南南和胡子伯伯》、《丁丁的一次奇怪旅行》等。中共党员。《人民文学》主编，人民文学出版社社长、总编辑。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381000" y="1052830"/>
            <a:ext cx="8382000" cy="420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方正舒体" panose="02010601030101010101" pitchFamily="2" charset="-122"/>
              </a:rPr>
              <a:t>博客观点：</a:t>
            </a:r>
            <a:endParaRPr lang="zh-CN" altLang="en-US" sz="3600" dirty="0">
              <a:latin typeface="Times New Roman" panose="02020603050405020304" pitchFamily="18" charset="0"/>
              <a:ea typeface="方正舒体" panose="02010601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方正舒体" panose="02010601030101010101" pitchFamily="2" charset="-122"/>
              </a:rPr>
              <a:t>  </a:t>
            </a:r>
            <a:r>
              <a:rPr lang="zh-CN" altLang="en-US" sz="3200" dirty="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看看葛优演的《活着》吧 </a:t>
            </a:r>
            <a:br>
              <a:rPr lang="zh-CN" altLang="en-US" sz="3200" dirty="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3200" dirty="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为了活着而活着</a:t>
            </a:r>
            <a:endParaRPr lang="zh-CN" altLang="en-US" sz="3200" dirty="0">
              <a:solidFill>
                <a:srgbClr val="0066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Verdana" panose="020B0604030504040204" pitchFamily="34" charset="0"/>
                <a:ea typeface="黑体" panose="02010600030101010101" pitchFamily="49" charset="-122"/>
              </a:rPr>
              <a:t>忘掉自身！也就是忘我！找一件事情寄托所有的注意力！只有这样人类才有可能平静自己不安的心灵，才可能获得真正的快乐。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304800" y="381000"/>
            <a:ext cx="8305800" cy="586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66FF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博客观点</a:t>
            </a:r>
            <a:r>
              <a:rPr lang="zh-CN" altLang="en-US" sz="2800" dirty="0">
                <a:latin typeface="Times New Roman" panose="02020603050405020304" pitchFamily="18" charset="0"/>
                <a:ea typeface="方正舒体" panose="02010601030101010101" pitchFamily="2" charset="-122"/>
              </a:rPr>
              <a:t>：</a:t>
            </a:r>
            <a:endParaRPr lang="zh-CN" altLang="en-US" sz="2800" dirty="0">
              <a:latin typeface="Times New Roman" panose="02020603050405020304" pitchFamily="18" charset="0"/>
              <a:ea typeface="方正舒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做人，就做一个心怀坦荡、爱憎分明、认真工作、热爱生活、乐观向上的人。</a:t>
            </a:r>
            <a:b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b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人生活在社会上，只要能充满对生活的爱，</a:t>
            </a:r>
            <a:endParaRPr lang="zh-CN" altLang="en-US" sz="2800" b="1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对事业的爱，对家庭亲人的爱，对同志、朋友和</a:t>
            </a:r>
            <a:endParaRPr lang="zh-CN" altLang="en-US" sz="2800" b="1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他人的爱，你就会“笑对社会，笑对人生”。</a:t>
            </a:r>
            <a:b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b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一个人对待生活的态度，只要有执着的</a:t>
            </a:r>
            <a:endParaRPr lang="zh-CN" altLang="en-US" sz="2800" b="1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信念，并能经受各种环境的磨练，就能铸就</a:t>
            </a:r>
            <a:endParaRPr lang="zh-CN" altLang="en-US" sz="2800" b="1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一种高尚的人生境界。</a:t>
            </a:r>
            <a:endParaRPr lang="zh-CN" altLang="en-US" sz="2800" b="1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文本框 114689"/>
          <p:cNvSpPr txBox="1"/>
          <p:nvPr/>
        </p:nvSpPr>
        <p:spPr>
          <a:xfrm>
            <a:off x="1116013" y="981075"/>
            <a:ext cx="7345362" cy="478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相爱到死，乃至为爱而死，是美好的。但为了爱，首先应该活，活着才能爱。我不愿把死浪漫化。死是一切的毁灭，包括爱。上帝最大罪过是把我们从尘世拽走，却不给我们天国。使爱我的人感到轻松，更加恋生，这就是我对爱的回赠。</a:t>
            </a:r>
            <a:endParaRPr lang="zh-CN" altLang="en-US" sz="3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                     </a:t>
            </a:r>
            <a:endParaRPr lang="en-US" altLang="zh-CN" sz="2800" b="1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2800" b="1">
                <a:latin typeface="幼圆" panose="02010509060101010101" pitchFamily="49" charset="-122"/>
                <a:ea typeface="幼圆" panose="02010509060101010101" pitchFamily="49" charset="-122"/>
              </a:rPr>
              <a:t>                    ——</a:t>
            </a: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周国平</a:t>
            </a:r>
            <a:endParaRPr lang="zh-CN" altLang="en-US" sz="28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文本框 44034"/>
          <p:cNvSpPr txBox="1"/>
          <p:nvPr/>
        </p:nvSpPr>
        <p:spPr>
          <a:xfrm>
            <a:off x="609600" y="1447800"/>
            <a:ext cx="7940675" cy="418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生命本没有意义。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没有人会替你确定人生的意义，但如果你无法确定人生的意义，你将一辈子活在无意义状态里面。大到每一天，小到每做一件事，你都会感到无名的痛苦，</a:t>
            </a:r>
            <a:r>
              <a:rPr lang="zh-CN" altLang="en-US" sz="32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因为你不知道往什么地方走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。所以，每个人必须为自己的人生确定意义。这是做人的本分之一，而且确立目标要趁早。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9" name="矩形 44038"/>
          <p:cNvSpPr/>
          <p:nvPr/>
        </p:nvSpPr>
        <p:spPr>
          <a:xfrm>
            <a:off x="857885" y="643890"/>
            <a:ext cx="4715510" cy="5118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著名作家毕淑敏的观点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304800" y="533400"/>
            <a:ext cx="8610600" cy="5310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《钢铁是怎样炼成的》描写保尔·</a:t>
            </a:r>
            <a:r>
              <a:rPr lang="zh-CN" altLang="en-US" sz="3600" dirty="0">
                <a:solidFill>
                  <a:srgbClr val="FF0000"/>
                </a:solidFill>
                <a:ea typeface="方正舒体" panose="02010601030101010101" pitchFamily="2" charset="-122"/>
              </a:rPr>
              <a:t>柯察金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 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  <a:ea typeface="方正舒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人最宝贵的是生命。它给予我们只有一次。人的一生应当这样度过：当他回首往事时不因虚度年华而悔恨，也不因碌碌无为而羞耻。这样在他临死的时侯就能够说：“我已把我整个的生命和全部精力都献给最壮丽的事业—为人类的解放而斗争。”</a:t>
            </a:r>
            <a:endParaRPr lang="zh-CN" altLang="en-US" sz="3600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3600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文本占位符 13314"/>
          <p:cNvSpPr>
            <a:spLocks noGrp="1" noRot="1"/>
          </p:cNvSpPr>
          <p:nvPr>
            <p:ph type="body" idx="1"/>
          </p:nvPr>
        </p:nvSpPr>
        <p:spPr>
          <a:xfrm>
            <a:off x="826770" y="1842770"/>
            <a:ext cx="7489825" cy="1821180"/>
          </a:xfrm>
        </p:spPr>
        <p:txBody>
          <a:bodyPr/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sz="4800" b="1" dirty="0"/>
              <a:t>阅读</a:t>
            </a:r>
            <a:r>
              <a:rPr lang="en-US" altLang="zh-CN" sz="4800" b="1"/>
              <a:t>《</a:t>
            </a:r>
            <a:r>
              <a:rPr lang="zh-CN" altLang="en-US" sz="4800" b="1" dirty="0"/>
              <a:t>外国名家随笔三则</a:t>
            </a:r>
            <a:r>
              <a:rPr lang="en-US" altLang="zh-CN" sz="4800" b="1"/>
              <a:t>》</a:t>
            </a:r>
            <a:endParaRPr lang="en-US" altLang="zh-CN" sz="4800" b="1"/>
          </a:p>
        </p:txBody>
      </p:sp>
      <p:sp>
        <p:nvSpPr>
          <p:cNvPr id="20483" name="Text Box 2"/>
          <p:cNvSpPr txBox="1"/>
          <p:nvPr/>
        </p:nvSpPr>
        <p:spPr>
          <a:xfrm>
            <a:off x="3422650" y="471805"/>
            <a:ext cx="26784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课后作业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标题 56321"/>
          <p:cNvSpPr>
            <a:spLocks noGrp="1"/>
          </p:cNvSpPr>
          <p:nvPr>
            <p:ph type="title"/>
          </p:nvPr>
        </p:nvSpPr>
        <p:spPr>
          <a:xfrm>
            <a:off x="755650" y="2924175"/>
            <a:ext cx="8229600" cy="1143000"/>
          </a:xfrm>
        </p:spPr>
        <p:txBody>
          <a:bodyPr anchor="ctr"/>
          <a:p>
            <a:r>
              <a:rPr lang="zh-CN" altLang="en-US" sz="8500" b="1" dirty="0">
                <a:solidFill>
                  <a:srgbClr val="FF0000"/>
                </a:solidFill>
                <a:ea typeface="华文新魏" panose="02010800040101010101" pitchFamily="2" charset="-122"/>
              </a:rPr>
              <a:t>谢谢使用！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36" name="Text Box 4"/>
          <p:cNvSpPr txBox="1"/>
          <p:nvPr/>
        </p:nvSpPr>
        <p:spPr>
          <a:xfrm>
            <a:off x="3067368" y="191453"/>
            <a:ext cx="273526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预习检测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5" y="1576070"/>
            <a:ext cx="8069580" cy="528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045" y="2667000"/>
            <a:ext cx="5102860" cy="457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9230" y="3844290"/>
            <a:ext cx="2435860" cy="179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8215" y="3903345"/>
            <a:ext cx="2590800" cy="1676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13815" y="1677670"/>
            <a:ext cx="36512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23895" y="1678305"/>
            <a:ext cx="70104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70525" y="1666875"/>
            <a:ext cx="71882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657465" y="1666875"/>
            <a:ext cx="66230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735580" y="2734945"/>
            <a:ext cx="33210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25645" y="2745740"/>
            <a:ext cx="56324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546850" y="2756535"/>
            <a:ext cx="25400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78480" y="3909060"/>
            <a:ext cx="59690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44520" y="5135245"/>
            <a:ext cx="53086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447790" y="3930650"/>
            <a:ext cx="69659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468745" y="5081270"/>
            <a:ext cx="67627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971550" y="195263"/>
            <a:ext cx="596582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初读课文，整体感知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8435" name="图片 18445" descr="PPT标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69225" cy="96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55930" y="1588135"/>
            <a:ext cx="7554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pitchFamily="2" charset="-122"/>
                <a:ea typeface="华文新魏" panose="02010800040101010101" pitchFamily="2" charset="-122"/>
              </a:rPr>
              <a:t>初读课文，理清文章的论述层次。</a:t>
            </a:r>
            <a:endParaRPr lang="zh-CN" altLang="en-US" sz="4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930" y="2698115"/>
            <a:ext cx="8231505" cy="261556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6" name="图片 25616" descr="PPT标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69225" cy="96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2"/>
          <p:cNvSpPr txBox="1"/>
          <p:nvPr/>
        </p:nvSpPr>
        <p:spPr>
          <a:xfrm>
            <a:off x="1042988" y="158750"/>
            <a:ext cx="59658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合作探究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245" y="1656715"/>
            <a:ext cx="8505825" cy="82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F">
                  <a:alpha val="100000"/>
                </a:srgbClr>
              </a:clrFrom>
              <a:clrTo>
                <a:srgbClr val="FFFE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495" y="2968625"/>
            <a:ext cx="8081010" cy="759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245" y="4091940"/>
            <a:ext cx="7920355" cy="372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EFBFD">
                  <a:alpha val="100000"/>
                </a:srgbClr>
              </a:clrFrom>
              <a:clrTo>
                <a:srgbClr val="FEFB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305" y="4658995"/>
            <a:ext cx="7569835" cy="4013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115" y="1266825"/>
            <a:ext cx="8263255" cy="742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900" y="3070225"/>
            <a:ext cx="7949565" cy="71818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6" name="图片 25616" descr="PPT标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69225" cy="96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2"/>
          <p:cNvSpPr txBox="1"/>
          <p:nvPr/>
        </p:nvSpPr>
        <p:spPr>
          <a:xfrm>
            <a:off x="1042988" y="158750"/>
            <a:ext cx="596582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课文研读，合作探究</a:t>
            </a:r>
            <a:endParaRPr lang="zh-CN" altLang="en-US" sz="4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360" y="1428750"/>
            <a:ext cx="6834505" cy="5797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075" y="2245995"/>
            <a:ext cx="8187055" cy="1162050"/>
          </a:xfrm>
          <a:prstGeom prst="rect">
            <a:avLst/>
          </a:prstGeom>
        </p:spPr>
      </p:pic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00" y="3779520"/>
            <a:ext cx="8253730" cy="10915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clrChange>
              <a:clrFrom>
                <a:srgbClr val="FEFFFE">
                  <a:alpha val="100000"/>
                </a:srgbClr>
              </a:clrFrom>
              <a:clrTo>
                <a:srgbClr val="FE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075" y="5072380"/>
            <a:ext cx="8238490" cy="7423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4152</Words>
  <Application>WPS 演示</Application>
  <PresentationFormat>宽屏</PresentationFormat>
  <Paragraphs>272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46</vt:i4>
      </vt:variant>
    </vt:vector>
  </HeadingPairs>
  <TitlesOfParts>
    <vt:vector size="70" baseType="lpstr">
      <vt:lpstr>Arial</vt:lpstr>
      <vt:lpstr>宋体</vt:lpstr>
      <vt:lpstr>Wingdings</vt:lpstr>
      <vt:lpstr>Wingdings 2</vt:lpstr>
      <vt:lpstr>华文新魏</vt:lpstr>
      <vt:lpstr>华康海报体W12(P)</vt:lpstr>
      <vt:lpstr>微软雅黑</vt:lpstr>
      <vt:lpstr>Arial Unicode MS</vt:lpstr>
      <vt:lpstr>Calibri Light</vt:lpstr>
      <vt:lpstr>Calibri</vt:lpstr>
      <vt:lpstr>Times New Roman</vt:lpstr>
      <vt:lpstr>楷体_GB2312</vt:lpstr>
      <vt:lpstr>华文彩云</vt:lpstr>
      <vt:lpstr>华文行楷</vt:lpstr>
      <vt:lpstr>幼圆</vt:lpstr>
      <vt:lpstr>华文细黑</vt:lpstr>
      <vt:lpstr>隶书</vt:lpstr>
      <vt:lpstr>华文隶书</vt:lpstr>
      <vt:lpstr>方正舒体</vt:lpstr>
      <vt:lpstr>黑体</vt:lpstr>
      <vt:lpstr>Verdana</vt:lpstr>
      <vt:lpstr>Office 主题</vt:lpstr>
      <vt:lpstr>默认设计模板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　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1.罗素作为一个伟大的思想家、哲学家，用文学的笔法，对“人为什么活着”这个永恒的命题作出了响亮的回答：即“对爱情的渴望，对知识的追求，对人类苦难不可遏制的同情”。</vt:lpstr>
      <vt:lpstr>2.作者渴望爱情的原因：</vt:lpstr>
      <vt:lpstr>PowerPoint 演示文稿</vt:lpstr>
      <vt:lpstr>4.作者追求知识和同情苦难的具体内涵是：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6、本文在平淡质朴的叙述中，充分显示了作者博大的情怀和崇高的人格。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谢谢使用！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帅锅锅</cp:lastModifiedBy>
  <cp:revision>20</cp:revision>
  <dcterms:created xsi:type="dcterms:W3CDTF">2017-06-07T09:28:00Z</dcterms:created>
  <dcterms:modified xsi:type="dcterms:W3CDTF">2018-07-25T02:55:51Z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