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1248" r:id="rId3"/>
    <p:sldId id="1095" r:id="rId4"/>
    <p:sldId id="1120" r:id="rId5"/>
    <p:sldId id="1115" r:id="rId6"/>
    <p:sldId id="1116" r:id="rId7"/>
    <p:sldId id="1123" r:id="rId8"/>
    <p:sldId id="1117" r:id="rId9"/>
    <p:sldId id="1118" r:id="rId10"/>
    <p:sldId id="1122" r:id="rId11"/>
    <p:sldId id="1119" r:id="rId12"/>
    <p:sldId id="1127" r:id="rId13"/>
    <p:sldId id="1131" r:id="rId14"/>
    <p:sldId id="1133" r:id="rId15"/>
    <p:sldId id="1135" r:id="rId16"/>
    <p:sldId id="1137" r:id="rId17"/>
    <p:sldId id="1136" r:id="rId18"/>
    <p:sldId id="1138" r:id="rId19"/>
    <p:sldId id="1144" r:id="rId20"/>
    <p:sldId id="1147" r:id="rId21"/>
    <p:sldId id="1148" r:id="rId22"/>
    <p:sldId id="1149" r:id="rId23"/>
    <p:sldId id="1151" r:id="rId24"/>
    <p:sldId id="1150" r:id="rId25"/>
    <p:sldId id="1153" r:id="rId26"/>
    <p:sldId id="1155" r:id="rId27"/>
    <p:sldId id="1156" r:id="rId28"/>
    <p:sldId id="1158" r:id="rId29"/>
    <p:sldId id="1157" r:id="rId30"/>
    <p:sldId id="1161" r:id="rId31"/>
    <p:sldId id="1162" r:id="rId32"/>
    <p:sldId id="1164" r:id="rId33"/>
    <p:sldId id="1249" r:id="rId34"/>
    <p:sldId id="1179" r:id="rId35"/>
    <p:sldId id="1180" r:id="rId36"/>
    <p:sldId id="1181" r:id="rId37"/>
    <p:sldId id="1184" r:id="rId38"/>
    <p:sldId id="1186" r:id="rId39"/>
    <p:sldId id="1187" r:id="rId40"/>
    <p:sldId id="1188" r:id="rId41"/>
    <p:sldId id="1250" r:id="rId42"/>
    <p:sldId id="1193" r:id="rId43"/>
    <p:sldId id="1183" r:id="rId44"/>
    <p:sldId id="1215" r:id="rId45"/>
    <p:sldId id="1218" r:id="rId46"/>
    <p:sldId id="1222" r:id="rId47"/>
    <p:sldId id="1236" r:id="rId48"/>
    <p:sldId id="1245" r:id="rId49"/>
    <p:sldId id="978" r:id="rId50"/>
  </p:sldIdLst>
  <p:sldSz cx="12192000" cy="6858000"/>
  <p:notesSz cx="6858000" cy="9144000"/>
  <p:custDataLst>
    <p:tags r:id="rId5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4660" autoAdjust="0"/>
  </p:normalViewPr>
  <p:slideViewPr>
    <p:cSldViewPr>
      <p:cViewPr>
        <p:scale>
          <a:sx n="66" d="100"/>
          <a:sy n="66" d="100"/>
        </p:scale>
        <p:origin x="2520" y="870"/>
      </p:cViewPr>
      <p:guideLst>
        <p:guide orient="horz" pos="2114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tags" Target="tags/tag1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9AB9F066-5D8A-46ED-9E90-83E926100364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jpe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5794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6E0B-C19A-4883-855C-DBC2F3B13F4A}" type="slidenum">
              <a:rPr lang="zh-CN" altLang="zh-CN"/>
              <a:t/>
            </a:fld>
            <a:endParaRPr lang="zh-CN" altLang="zh-CN"/>
          </a:p>
        </p:txBody>
      </p:sp>
      <p:pic>
        <p:nvPicPr>
          <p:cNvPr id="7" name="图片 6" descr="微信图片_2021032114240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6585" y="0"/>
            <a:ext cx="1365885" cy="49149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7FD35-6B00-4072-824B-397E08C52348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57ED3-46DE-4008-968D-F303228E31D2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0D051-E400-494E-BC77-72A39ECE24FF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AD085-C2CF-4338-931B-E1DEBE803AC0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9F1B1-3BC0-48BD-AB69-7051716CD270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6FF49-1C17-4E0B-B88C-2B9777978202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8EB5E-3D6B-4AC4-AAE2-66C677EBF961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6118-9578-460D-A99E-A49F4253C364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F955A-DFF2-4DBA-826F-497739C68166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E96C5-4EDD-4D0E-9731-18F0CAF07F89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image" Target="../media/image3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579483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6E5">
              <a:alpha val="94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7488" y="225425"/>
            <a:ext cx="1171116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268413"/>
            <a:ext cx="105156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A73AF9-1C5B-439F-AD1C-E8D6A521E39E}" type="slidenum">
              <a:rPr lang="zh-CN" altLang="zh-CN"/>
              <a:t/>
            </a:fld>
            <a:endParaRPr lang="zh-CN" altLang="zh-CN"/>
          </a:p>
        </p:txBody>
      </p:sp>
      <p:pic>
        <p:nvPicPr>
          <p:cNvPr id="3" name="图片 2" descr="学科网LOGO（新）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704830" y="0"/>
            <a:ext cx="1415415" cy="5118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15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5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72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辨析并修改病句</a:t>
            </a:r>
            <a:endParaRPr lang="zh-CN" sz="72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9425" y="332740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总结反思提升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2660" y="1521460"/>
            <a:ext cx="100298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语序不当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六看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、看关联词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、看长修饰语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、数量词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、看并列成分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、看动词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、看虚词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815" y="116840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770" y="981075"/>
            <a:ext cx="1156017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2021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高考全国乙卷</a:t>
            </a:r>
            <a:r>
              <a:rPr 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空间和时间由于不断压缩，大大增强了互动性，社会交往效率有助于得到显著提高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由于空间和时间不断压缩，大大增强了互动性，有助于社会交往效率显著提高。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 由于空间和时间不断压缩，互动性大大增强，社会交往效率得到显著提高。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 空间和时间由于不断压缩，大大增强了互动性，社会交往效率得到显著提高。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 空间和时间由于不断压缩，互动性大大增强，有助于社会交往效率显著提高。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8120" y="188595"/>
            <a:ext cx="8079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下列各项中修改正确的一项是（</a:t>
            </a:r>
            <a:r>
              <a:rPr lang="en-US" altLang="zh-CN" sz="36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600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88930" y="50165"/>
            <a:ext cx="11125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</a:rPr>
              <a:t>B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病句复习（二）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搭配不当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23570" y="1124585"/>
            <a:ext cx="6857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搭配不当的类型及应对方法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815" y="1359535"/>
            <a:ext cx="108902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①主干成分搭配不当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②枝叶成分搭配不当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③呼应成分搭配不当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8255" y="2348865"/>
            <a:ext cx="2664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主、谓、宾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4155" y="3141345"/>
            <a:ext cx="708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2490" y="3213100"/>
            <a:ext cx="394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（主、宾）前修饰</a:t>
            </a:r>
            <a:endParaRPr lang="zh-CN" altLang="en-US" sz="32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（谓）前修饰</a:t>
            </a:r>
            <a:endParaRPr lang="zh-CN" altLang="en-US" sz="32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（谓）后修饰</a:t>
            </a:r>
            <a:endParaRPr lang="zh-CN" altLang="en-US" sz="32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0010" y="4941570"/>
            <a:ext cx="50920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①关联词语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②一面与两面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③并列词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2715" y="2348865"/>
            <a:ext cx="3772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提取句子主干</a:t>
            </a:r>
            <a:endParaRPr lang="zh-CN" altLang="en-US" sz="3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8705" y="3717290"/>
            <a:ext cx="320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关注修饰成分</a:t>
            </a:r>
            <a:endParaRPr lang="zh-CN" altLang="en-US" sz="3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0370" y="5157470"/>
            <a:ext cx="41522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抓关联词、两面词、并列词</a:t>
            </a:r>
            <a:endParaRPr lang="zh-CN" altLang="en-US" sz="3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5" grpId="0"/>
      <p:bldP spid="9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815" y="332740"/>
            <a:ext cx="3359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570" y="1268730"/>
            <a:ext cx="1094994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①目前地理信息交换的技术问题已经基本成熟，一旦地理信息为广大公众所认可，那么地理信息产业将迅速崛起。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②近年来，各地政府都在不断加大环境保护力度，所以我们相信，中国的空气质量会越变越好，甚至会成为宜居国家。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③建设智慧城市要从解决城市实际问题入手，合理规划管理城镇，打造城市宜居环境，最终增强市民的幸福感和城市的可持续发展。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5730" y="332740"/>
            <a:ext cx="5433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辨析并修改下列病句</a:t>
            </a:r>
            <a:endParaRPr lang="zh-CN" altLang="en-US" sz="40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99965" y="1484630"/>
            <a:ext cx="417639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60010" y="901065"/>
            <a:ext cx="3555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主谓搭配不当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9425" y="5877560"/>
            <a:ext cx="2512060" cy="61214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文本框 7"/>
          <p:cNvSpPr txBox="1"/>
          <p:nvPr/>
        </p:nvSpPr>
        <p:spPr>
          <a:xfrm>
            <a:off x="6672580" y="3061335"/>
            <a:ext cx="355536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主宾搭配不当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67380" y="3663315"/>
            <a:ext cx="1604010" cy="61214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040370" y="3717290"/>
            <a:ext cx="2940050" cy="61214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448425" y="5085080"/>
            <a:ext cx="879475" cy="61214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999740" y="5877560"/>
            <a:ext cx="3555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动宾搭配不当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8" grpId="0"/>
      <p:bldP spid="11" grpId="0"/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67080" y="116840"/>
            <a:ext cx="3359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425" y="764540"/>
            <a:ext cx="1142682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④超强台风“莫兰蒂”9月15日在福建厦门登陆，造成了一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定数量的通讯中断、房屋倒塌、人员伤亡，给群众带来了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严重的损失。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⑤“地图书”之所以重要，最关键的是它能给读者一个全景概貌。一本合格的“地图书”不仅只讲一个小角落，而是告诉你这个领域的边界。。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⑥幼儿园该不该布置书面作业不是一个需要讨论的问题，而是必须严格执行的规定。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9875" y="116840"/>
            <a:ext cx="5433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辨析并修改下列病句</a:t>
            </a:r>
            <a:endParaRPr lang="zh-CN" altLang="en-US" sz="40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1815" y="1700530"/>
            <a:ext cx="335089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0560685" y="980440"/>
            <a:ext cx="515620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207895" y="5372735"/>
            <a:ext cx="368236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9480550" y="3860800"/>
            <a:ext cx="99123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99740" y="2341880"/>
            <a:ext cx="4683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定语和中心语搭配不当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51815" y="6092825"/>
            <a:ext cx="394525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1209020" y="5372735"/>
            <a:ext cx="473710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655820" y="6021070"/>
            <a:ext cx="4683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两面对一面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75910" y="3860800"/>
            <a:ext cx="991235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95165" y="4636135"/>
            <a:ext cx="4683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关联词语搭配不当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7" grpId="0"/>
      <p:bldP spid="23" grpId="0"/>
      <p:bldP spid="16" grpId="0"/>
      <p:bldP spid="6" grpId="0"/>
      <p:bldP spid="15" grpId="0"/>
      <p:bldP spid="19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23570" y="260350"/>
            <a:ext cx="3359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质疑展示点津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815" y="1340485"/>
            <a:ext cx="109093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①幼儿园该不该布置书面作业是一个需要讨论的问题。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②对工程施工是否认真负责，直接关系到工程的质量。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、在考虑两面词的对应时，要注意关注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隐性两面词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、牢记常见的关联词搭配。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23570" y="116840"/>
            <a:ext cx="3359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巩固练习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015" y="739140"/>
            <a:ext cx="1088771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［2020·新高考卷（山东）］</a:t>
            </a:r>
            <a:r>
              <a:rPr lang="zh-CN" altLang="en-US" sz="3200"/>
              <a:t>下面文段有四处语病，请指出其序号并做修改，使语言表达准确流畅。（4分）</a:t>
            </a:r>
            <a:endParaRPr lang="zh-CN" altLang="en-US" sz="3200"/>
          </a:p>
          <a:p>
            <a:r>
              <a:rPr lang="en-US" altLang="zh-CN" sz="3200"/>
              <a:t>   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年来，①我国的电子书阅读率发生了快速增长，②呈现出良好的发展态势。③根据统计数据显示，④2000年国内网上的阅读率仅为3.9％，⑤2012年上升到41.7％，⑥电子书的阅读人数更是达到了2.95亿。⑦截止目前，⑧我国已经有接近20％的网民养成了通过互联网阅读时事新闻的习惯，⑨16％的人群养成了电子阅读的习惯，⑩而且有越来越多的读者开始将注意力转移到电子书上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/>
              <a:t>（1）语句:（</a:t>
            </a:r>
            <a:r>
              <a:rPr lang="en-US" altLang="zh-CN" sz="3200"/>
              <a:t>    </a:t>
            </a:r>
            <a:r>
              <a:rPr lang="zh-CN" altLang="en-US" sz="3200"/>
              <a:t>）；修改为：（2）语句:</a:t>
            </a: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）</a:t>
            </a:r>
            <a:r>
              <a:rPr lang="zh-CN" altLang="en-US" sz="3200"/>
              <a:t>；修改为:</a:t>
            </a:r>
            <a:endParaRPr lang="zh-CN" altLang="en-US" sz="3200"/>
          </a:p>
          <a:p>
            <a:r>
              <a:rPr lang="zh-CN" altLang="en-US" sz="3200"/>
              <a:t>（3）语句:</a:t>
            </a: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）</a:t>
            </a:r>
            <a:r>
              <a:rPr lang="zh-CN" altLang="en-US" sz="3200"/>
              <a:t>；修改为：（4）语句:</a:t>
            </a: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）</a:t>
            </a:r>
            <a:r>
              <a:rPr lang="zh-CN" altLang="en-US" sz="3200"/>
              <a:t>；修改为:</a:t>
            </a:r>
            <a:endParaRPr lang="zh-CN" altLang="en-US" sz="3200"/>
          </a:p>
        </p:txBody>
      </p:sp>
      <p:sp>
        <p:nvSpPr>
          <p:cNvPr id="21" name="圆角矩形 20"/>
          <p:cNvSpPr/>
          <p:nvPr/>
        </p:nvSpPr>
        <p:spPr>
          <a:xfrm>
            <a:off x="6986270" y="1700530"/>
            <a:ext cx="2955290" cy="57658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文本框 7"/>
          <p:cNvSpPr txBox="1"/>
          <p:nvPr/>
        </p:nvSpPr>
        <p:spPr>
          <a:xfrm>
            <a:off x="4295775" y="1116965"/>
            <a:ext cx="615696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我国的电子书阅读率快速增长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88255" y="2276475"/>
            <a:ext cx="3385185" cy="50482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文本框 5"/>
          <p:cNvSpPr txBox="1"/>
          <p:nvPr/>
        </p:nvSpPr>
        <p:spPr>
          <a:xfrm>
            <a:off x="2567940" y="1700530"/>
            <a:ext cx="680339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根据统计数据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统计数据显示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176135" y="3204845"/>
            <a:ext cx="1762760" cy="50482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文本框 8"/>
          <p:cNvSpPr txBox="1"/>
          <p:nvPr/>
        </p:nvSpPr>
        <p:spPr>
          <a:xfrm>
            <a:off x="5232400" y="2564765"/>
            <a:ext cx="581596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截至目前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截止到目前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27760" y="4149090"/>
            <a:ext cx="2068195" cy="50482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文本框 11"/>
          <p:cNvSpPr txBox="1"/>
          <p:nvPr/>
        </p:nvSpPr>
        <p:spPr>
          <a:xfrm>
            <a:off x="628015" y="3500755"/>
            <a:ext cx="615696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16％的人养成了电子阅读的习惯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5" grpId="0"/>
      <p:bldP spid="6" grpId="0"/>
      <p:bldP spid="7" grpId="0"/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病句复习（三）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成分残缺或赘余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671" y="980758"/>
            <a:ext cx="11233151" cy="359981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成分残缺：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按照现代汉语的结构规律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，凡是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应该有的成分而没有，导致意思模糊不清，甚至不可理解的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，就是句子成分残缺，其中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主语和宾语的残缺，高考考查频率较高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4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4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成分赘余：</a:t>
            </a:r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①重复；②句子里多了根本不该有的成分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，造成意思不通，不好理解。</a:t>
            </a:r>
            <a:endParaRPr lang="zh-CN" alt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病句复习（一）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语序不当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9208" y="1166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成分残缺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79425" y="692785"/>
            <a:ext cx="11600815" cy="673925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主语残缺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（1）滥用介词造成主语残缺。</a:t>
            </a:r>
            <a:endParaRPr lang="zh-CN" altLang="en-US" sz="3600" b="1">
              <a:solidFill>
                <a:srgbClr val="FF0000"/>
              </a:solidFill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         </a:t>
            </a:r>
            <a:r>
              <a:rPr lang="zh-CN" altLang="en-US" sz="3600" b="1">
                <a:solidFill>
                  <a:schemeClr val="tx1"/>
                </a:solidFill>
              </a:rPr>
              <a:t>滥用介词，</a:t>
            </a: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介词会和主语构成介宾短语，介宾短语只能充当修饰语</a:t>
            </a:r>
            <a:r>
              <a:rPr lang="zh-CN" altLang="en-US" sz="3600" b="1">
                <a:solidFill>
                  <a:schemeClr val="tx1"/>
                </a:solidFill>
              </a:rPr>
              <a:t>、所以往往会使主语残缺。修改这类病句时一般应将介词删掉。</a:t>
            </a:r>
            <a:endParaRPr lang="zh-CN" altLang="en-US" sz="3600" b="1">
              <a:solidFill>
                <a:schemeClr val="tx1"/>
              </a:solidFill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</a:rPr>
              <a:t>在辨析语病中，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“介词当头审主残”</a:t>
            </a:r>
            <a:r>
              <a:rPr lang="zh-CN" altLang="en-US" sz="3600" b="1">
                <a:solidFill>
                  <a:schemeClr val="tx1"/>
                </a:solidFill>
              </a:rPr>
              <a:t>，意思就是遇到</a:t>
            </a:r>
            <a:r>
              <a:rPr lang="zh-CN" altLang="en-US" sz="3600" b="1">
                <a:solidFill>
                  <a:srgbClr val="1F35DD"/>
                </a:solidFill>
              </a:rPr>
              <a:t>“在”“对”“从”“通过”“经过”“由于”“根据”等介词放在句首时</a:t>
            </a:r>
            <a:r>
              <a:rPr lang="zh-CN" altLang="en-US" sz="3600" b="1">
                <a:solidFill>
                  <a:schemeClr val="tx1"/>
                </a:solidFill>
              </a:rPr>
              <a:t>，一定要看看是否造成了主语残缺。</a:t>
            </a:r>
            <a:endParaRPr lang="zh-CN" altLang="en-US" sz="3600" b="1">
              <a:solidFill>
                <a:schemeClr val="tx1"/>
              </a:solidFill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例:（2014·山东）近年来，随着房地产市场的发展和商品房价格的持续上涨，引起了有关部门的高度重视。</a:t>
            </a:r>
            <a:endParaRPr lang="zh-CN" altLang="en-US" sz="3600" b="1">
              <a:solidFill>
                <a:schemeClr val="tx1"/>
              </a:solidFill>
            </a:endParaRPr>
          </a:p>
          <a:p>
            <a:pPr latinLnBrk="0">
              <a:lnSpc>
                <a:spcPct val="100000"/>
              </a:lnSpc>
            </a:pP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623570" y="476250"/>
            <a:ext cx="10767060" cy="563118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（2）滥用使令动词造成主语残缺。</a:t>
            </a:r>
            <a:endParaRPr lang="zh-CN" altLang="en-US" sz="3600" b="1"/>
          </a:p>
          <a:p>
            <a:pPr latinLnBrk="0">
              <a:lnSpc>
                <a:spcPct val="100000"/>
              </a:lnSpc>
            </a:pPr>
            <a:r>
              <a:rPr lang="en-US" altLang="zh-CN" sz="3600" b="1"/>
              <a:t>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例:通过这次科技成果展览，使我们了解到我国已在许多尖端科技领域实现了跨越式发展，取得了巨大成就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pPr latinLnBrk="0">
              <a:lnSpc>
                <a:spcPct val="100000"/>
              </a:lnSpc>
            </a:pPr>
            <a:r>
              <a:rPr lang="en-US" altLang="zh-CN" sz="3600" b="1"/>
              <a:t>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（3）暗中更换主语，造成主语残缺。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/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例：他是位廉洁奉公的好干部，得到了人民的拥戴，并安排他担任了县长的职务。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/>
              <a:t>    </a:t>
            </a:r>
            <a:r>
              <a:rPr lang="zh-CN" altLang="en-US" sz="3600" b="1"/>
              <a:t>①</a:t>
            </a:r>
            <a:r>
              <a:rPr lang="zh-CN" altLang="en-US" sz="3600" b="1">
                <a:sym typeface="+mn-ea"/>
              </a:rPr>
              <a:t>他是位廉洁奉公的好干部。</a:t>
            </a:r>
            <a:endParaRPr lang="zh-CN" altLang="en-US" sz="3600" b="1"/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    </a:t>
            </a:r>
            <a:r>
              <a:rPr lang="zh-CN" altLang="en-US" sz="3600" b="1">
                <a:solidFill>
                  <a:schemeClr val="tx1"/>
                </a:solidFill>
              </a:rPr>
              <a:t>②（他）</a:t>
            </a:r>
            <a:r>
              <a:rPr lang="zh-CN" altLang="en-US" sz="3600" b="1">
                <a:sym typeface="+mn-ea"/>
              </a:rPr>
              <a:t>得到了人民的拥戴。</a:t>
            </a:r>
            <a:endParaRPr lang="zh-CN" altLang="en-US" sz="3600" b="1"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    </a:t>
            </a:r>
            <a:r>
              <a:rPr lang="zh-CN" altLang="en-US" sz="3600" b="1">
                <a:solidFill>
                  <a:schemeClr val="tx1"/>
                </a:solidFill>
              </a:rPr>
              <a:t>③（他）</a:t>
            </a:r>
            <a:r>
              <a:rPr lang="zh-CN" altLang="en-US" sz="3600" b="1">
                <a:sym typeface="+mn-ea"/>
              </a:rPr>
              <a:t>并安排他担任了县长的职务。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2805" y="589343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6885" y="908685"/>
            <a:ext cx="11238230" cy="5241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502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下列各句，没有语病的打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“√”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，有语病的打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ts val="502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、《王老虎抢亲》中，江南才子周文宾男扮女装，被王老虎抢回家，把他关到王秀英的房中。（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ts val="502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、在社会主义市场经济体制建立的今天，任何脱离国际化市场的需要去谈志愿、兴趣，都是不恰当的。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ts val="502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ts val="502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、计算机技术的提高与普及，为各级各类学校的多媒体教学工作提供了良好的条件。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208" y="1166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08795" y="2061210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407733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6180" y="5300980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8460" y="836930"/>
            <a:ext cx="1143571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en-US" altLang="zh-CN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2020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全国</a:t>
            </a:r>
            <a:r>
              <a:rPr lang="en-US" altLang="zh-CN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卷】唐宋以后，</a:t>
            </a:r>
            <a:r>
              <a:rPr lang="zh-CN" altLang="en-US" sz="3200" b="1" u="sng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由于文人士大夫参与到印章的创作中，使这门从前主要由工匠承揽的技艺，增加人文意味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18．文中画横线的句子有语病，下列修改最恰当的一项是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A．由于文人士大夫参与到印章的创作中，使这门从前主要由工匠传承的技艺，增加了人文意味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B．由于文人士大夫参与到印章的创作中，这门从前主要由工匠承揽的技艺，增加了人文意味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C．文人士大夫参与到印章的创作中，使这门从前主要由工匠承揽的技艺，增加了人文意味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D．文人士大夫参与到印章的创作中，使这门从前主要由工匠传承的技艺，增加了人文意味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1905" y="2204720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698" y="129936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623570" y="476250"/>
            <a:ext cx="10767060" cy="507746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谓语残缺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）另起炉灶。</a:t>
            </a:r>
            <a:endParaRPr lang="zh-CN" altLang="en-US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例如:一天，炮一连炊事员朱柯忠在去炮兵阵地的路上，突然有一个打扮成采猪草模样的人迎面向他走来。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（2）缺少与宾语呼应的谓语中心词。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例如:3月5日那天，我市万名青年志愿者走上街头学雷锋活动，这次活动的总口号是“弘扬雷锋精神参与志愿行动，服务青年创业建设和谐城市”。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6405" y="188595"/>
            <a:ext cx="11299825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三、宾语残缺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（1）动词的宾语残缺。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/>
              <a:t>例：（2016·山东）学校宿舍、教学楼等人群密集区，一旦发生火灾，后果不堪设想，因此学生掌握火灾中自救互救相当重要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（2）介词的宾语残缺。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/>
              <a:t>例：针对国际原油价格步步攀升，美国、印度等国纷纷建立或增加了石油储备，我国也必须尽快建立国家的石油战略储备体系。</a:t>
            </a:r>
            <a:endParaRPr lang="zh-CN" altLang="en-US" sz="3200" b="1"/>
          </a:p>
          <a:p>
            <a:r>
              <a:rPr lang="zh-CN" altLang="en-US" sz="3200" b="1"/>
              <a:t>（3）中心语残缺造成宾语残缺。</a:t>
            </a:r>
            <a:endParaRPr lang="zh-CN" altLang="en-US" sz="3200" b="1"/>
          </a:p>
          <a:p>
            <a:r>
              <a:rPr lang="zh-CN" altLang="en-US" sz="3200" b="1"/>
              <a:t>例：（2015·广东）据报道，某市场被发现存在销售假冒伪劣产品，伪造质检报告书，管理部门将对此开展专项检查行动，进一步规范经营行为。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2" name="圆角矩形 1"/>
          <p:cNvSpPr/>
          <p:nvPr/>
        </p:nvSpPr>
        <p:spPr>
          <a:xfrm>
            <a:off x="7968615" y="5085080"/>
            <a:ext cx="81407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271905" y="3141345"/>
            <a:ext cx="9486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600190" y="1701165"/>
            <a:ext cx="9486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9425" y="1052830"/>
            <a:ext cx="112998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四、缺少必要的虚词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缺少必要的附加成分就会造成句子表意不严密、前后不照应的情况。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缺少介词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也会造成句子不通顺。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例如:联合国设立“国际家庭日”，是促使各国政府和民众更加关注家庭问题，提高对家庭问题的警觉性，促进家庭的和睦与幸福。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888480" y="2997200"/>
            <a:ext cx="122428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84515" y="2421255"/>
            <a:ext cx="257873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是为了促使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9425" y="692785"/>
            <a:ext cx="1149350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找出下列句子的语病并进行修改。</a:t>
            </a:r>
            <a:endParaRPr 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、文化产业高质量发展必须自觉承担起调动各种文化力量、科技力量和市场力量，为中华民族伟大复兴、为人民所向往的美好生活而砥砺前行。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、新冠肺炎疫情来势汹汹，严重威胁全人类的健康与福祉，也暴露了全球公共卫生治理上的短板，推进全球公共卫生治理体系改革的必要性。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208" y="1166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248525" y="1701165"/>
            <a:ext cx="13931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160010" y="5805170"/>
            <a:ext cx="13931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9425" y="692785"/>
            <a:ext cx="1149350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en-US" altLang="zh-CN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2021</a:t>
            </a:r>
            <a:r>
              <a:rPr lang="zh-CN" altLang="en-US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新高考全国</a:t>
            </a:r>
            <a:r>
              <a:rPr lang="en-US" altLang="zh-CN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卷</a:t>
            </a:r>
            <a:r>
              <a:rPr lang="zh-CN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】宣讲员平易的话语、幽默的口吻以及宣讲内容十分接地气，导致收看直播的群众既听得进又记得牢。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画波浪线的句子有语病，下列修改最恰当的一项是（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A.宣讲员话语平易，口吻幽默，宣讲内容也十分接地气，这导致收看直播的群众既听得进又记得牢。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B.宣讲员话语平易，口吻幽默，宣讲内容也十分接地气，导致收看直播的群众既听得进又记得牢。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C.宣讲员平易的话语、幽默的口吻以及宣讲内容十分接地气，这使得收看直播的群众既听得进又记得牢。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D.宣讲员平易的话语、幽默的口吻以及十分接地气的宣讲内容，使得收看直播的群众既听得进又记得牢。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208" y="1166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84740" y="162877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（二）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成分赘余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983505" y="1413004"/>
            <a:ext cx="9611688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病句六大类型：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语序不当、搭配不当、成分残缺或赘余、结构混乱、表意不明、不合逻辑</a:t>
            </a:r>
            <a:endParaRPr lang="zh-CN" altLang="zh-CN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一是辨析病句，放在具体的大情境中，以选择题形式出现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；</a:t>
            </a:r>
            <a:endParaRPr lang="zh-CN" altLang="zh-CN" sz="3600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>
                <a:latin typeface="Times New Roman" panose="02020603050405020304" pitchFamily="18" charset="0"/>
                <a:ea typeface="黑体" panose="02010609060101010101" charset="-122"/>
              </a:rPr>
              <a:t>二是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高考</a:t>
            </a:r>
            <a:r>
              <a:rPr lang="zh-CN" altLang="en-US" sz="3600" b="1">
                <a:latin typeface="宋体" panose="02010600030101010101" pitchFamily="2" charset="-122"/>
              </a:rPr>
              <a:t>以</a:t>
            </a:r>
            <a:r>
              <a:rPr lang="zh-CN" altLang="en-US" sz="3600" b="1">
                <a:solidFill>
                  <a:srgbClr val="1F35DD"/>
                </a:solidFill>
                <a:latin typeface="宋体" panose="02010600030101010101" pitchFamily="2" charset="-122"/>
              </a:rPr>
              <a:t>“语序不当、搭配不当、成分残缺或赘余、结构混乱”</a:t>
            </a:r>
            <a:r>
              <a:rPr lang="zh-CN" altLang="en-US" sz="3600" b="1">
                <a:latin typeface="宋体" panose="02010600030101010101" pitchFamily="2" charset="-122"/>
              </a:rPr>
              <a:t>为考查</a:t>
            </a:r>
            <a:r>
              <a:rPr lang="zh-CN" altLang="en-US" sz="3600" b="1">
                <a:solidFill>
                  <a:srgbClr val="1F35DD"/>
                </a:solidFill>
                <a:latin typeface="宋体" panose="02010600030101010101" pitchFamily="2" charset="-122"/>
              </a:rPr>
              <a:t>重点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</a:rPr>
              <a:t>  </a:t>
            </a:r>
            <a:endParaRPr lang="zh-CN" altLang="en-US" sz="3200" b="1">
              <a:latin typeface="宋体" panose="02010600030101010101" pitchFamily="2" charset="-122"/>
            </a:endParaRPr>
          </a:p>
          <a:p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2196" y="333046"/>
            <a:ext cx="3073400" cy="64516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>
                <a:ln w="10541" cmpd="sng">
                  <a:solidFill>
                    <a:srgbClr val="BA836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高考命题特点</a:t>
            </a:r>
            <a:endParaRPr lang="zh-CN" altLang="en-US" sz="3600" b="1">
              <a:ln w="10541" cmpd="sng">
                <a:solidFill>
                  <a:srgbClr val="BA836A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95783" y="1166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670" y="692785"/>
            <a:ext cx="11600815" cy="286131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成分赘余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主语赘余、谓语赘余、宾语赘余、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语义重复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约数概数并列。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抓重点词：代词、数量词、熟语（成语、惯用语、文言词语）</a:t>
            </a:r>
            <a:endParaRPr lang="zh-CN" altLang="en-US" sz="36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5915" y="332740"/>
            <a:ext cx="1147254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2017·课标Ⅱ卷）下列各句中，没有语病的一句是（    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A．截至12月底，我院已经推出了40多次以声光电技术打造的主题鲜明的展览，是建院90年来展览次数最多的一年。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B．书法是我国优秀的传统文化，近年来在教育部门大力扶持下，使得中小学书法教育蓬勃发展，学生水平大幅提高。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C．我国传统的“二十四节气”被列入《人类非物质文化遗产代表作名录》，使得这一古老的文明再次吸引了世人的目光。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D．这家公司虽然待遇一般，发展前景却非常好，许多同学都投了简历，但最后公司只录取了我们学校推荐的两个名额。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263525" y="5294630"/>
            <a:ext cx="11898630" cy="14204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【解析】A项结构混乱，应在“是建院90年来”前面加上“这一年”。B项成分残缺，应去掉“使得”一词。D项搭配不当，“录取”“名额”不能搭配。故选C。 </a:t>
            </a:r>
            <a:endParaRPr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16540" y="26098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3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1770" y="44450"/>
            <a:ext cx="11472545" cy="6585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下列各句中，没有语病的一句是(　　)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A．新冠肺炎疫情来势汹汹，严重威胁全人类的健康与福祉，也暴露了全球公共卫生治理上的短板，推进全球公共卫生治理体系改革的必要性。(2020·浙江)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B．我国传统的“二十四节气”被列入《人类非物质文化遗产代表作名录》，使得这一古老的文明再次吸引了世人的目光。(2017·课标全国Ⅱ)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C．随着厂商陆续推出新车型，消费者又再次将目光聚焦到新能源车上，不少新能源车的增长在15%到30%左右。(2017·天津)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D．国务院近日发布盐业体制改革方案，提出不再核准新增食盐定点生产批发企业，取消食盐批发企业只能在指定范围内销售，允许它们开展跨区域经营。(2016·课标全国Ⅱ)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6045" y="18859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病句复习（四）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结构混乱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明确学习目标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671" y="980758"/>
            <a:ext cx="11233151" cy="359981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sz="4800">
              <a:solidFill>
                <a:srgbClr val="FFFF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4800"/>
              <a:t>  </a:t>
            </a:r>
            <a:r>
              <a:rPr lang="en-US" altLang="zh-CN" sz="4000"/>
              <a:t>1.</a:t>
            </a:r>
            <a:r>
              <a:rPr lang="zh-CN" altLang="zh-CN" sz="4000"/>
              <a:t>掌</a:t>
            </a:r>
            <a:r>
              <a:rPr lang="zh-CN" altLang="zh-CN" sz="4000" smtClean="0"/>
              <a:t>握</a:t>
            </a:r>
            <a:r>
              <a:rPr lang="zh-CN" altLang="en-US" sz="4000" b="1" smtClean="0">
                <a:solidFill>
                  <a:srgbClr val="FF0000"/>
                </a:solidFill>
              </a:rPr>
              <a:t>结构混乱</a:t>
            </a:r>
            <a:r>
              <a:rPr lang="zh-CN" altLang="en-US" sz="4000" b="1" smtClean="0">
                <a:solidFill>
                  <a:schemeClr val="tx1"/>
                </a:solidFill>
              </a:rPr>
              <a:t>的考查重点</a:t>
            </a:r>
            <a:r>
              <a:rPr lang="zh-CN" altLang="zh-CN" sz="4000"/>
              <a:t>；</a:t>
            </a:r>
            <a:endParaRPr lang="en-US" altLang="zh-CN" sz="4000"/>
          </a:p>
          <a:p>
            <a:pPr latinLnBrk="0">
              <a:lnSpc>
                <a:spcPct val="150000"/>
              </a:lnSpc>
            </a:pPr>
            <a:r>
              <a:rPr lang="en-US" altLang="zh-CN" sz="4000"/>
              <a:t>  2.</a:t>
            </a:r>
            <a:r>
              <a:rPr lang="zh-CN" altLang="zh-CN" sz="4000"/>
              <a:t>准确地辨析并修改病句。</a:t>
            </a:r>
            <a:endParaRPr lang="zh-CN" altLang="zh-CN" sz="4000">
              <a:solidFill>
                <a:srgbClr val="00B050"/>
              </a:solidFill>
            </a:endParaRPr>
          </a:p>
          <a:p>
            <a:r>
              <a:rPr lang="en-US" altLang="zh-CN" sz="4800">
                <a:solidFill>
                  <a:srgbClr val="FFFF00"/>
                </a:solidFill>
              </a:rPr>
              <a:t> </a:t>
            </a:r>
            <a:endParaRPr lang="zh-CN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036" y="1484313"/>
            <a:ext cx="11233151" cy="258445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结构混乱：在语言表达中，</a:t>
            </a:r>
            <a:r>
              <a:rPr lang="zh-CN" alt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两种或两种以上的结构纠缠不清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类型：</a:t>
            </a:r>
            <a:r>
              <a:rPr lang="zh-CN" altLang="en-US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句式杂糅、中途易辙、藕断丝连</a:t>
            </a:r>
            <a:endParaRPr lang="zh-CN" altLang="en-US" sz="3600" b="1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671" y="980758"/>
            <a:ext cx="11233151" cy="452310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结构混乱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）句式杂糅：</a:t>
            </a:r>
            <a:r>
              <a:rPr lang="zh-CN" altLang="en-US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两种或者两种以上的句式混杂在一个句子中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，该结束的地方不结束，</a:t>
            </a:r>
            <a:r>
              <a:rPr lang="zh-CN" altLang="en-US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前后交叉错叠，句子结构混乱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，形成病句。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例如：纪念馆分序厅、抗倭、抗英、抗法、抗日、尾厅等六部分组成，充分显示了中华儿女不畏强暴、自强不息的民族精神。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endParaRPr lang="zh-CN" altLang="en-US" sz="3600" b="1"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15640" y="3213100"/>
            <a:ext cx="48895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983615" y="3789045"/>
            <a:ext cx="2360295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  <p:bldP spid="3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79426" y="1340803"/>
            <a:ext cx="11233151" cy="507746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有些作品之所以缺点和错误屡屡出现，是因为作者思想水平低和文字功底差等原因造成的。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10月27日、“翰墨中国全国书法作品大展”在中国国家博物馆亮相。参展作品围绕“中国梦”为主题，用书法的艺术形式传承中国文化精神。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、本着方便市民为原则，至2020年，成都市新建城区的中小学、幼儿园规划实施率将提高至80％，计划建设中小学、幼儿园501所。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79426" y="1340803"/>
            <a:ext cx="11233151" cy="507746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有些作品之所以缺点和错误屡屡出现，是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因为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作者思想水平低和文字功底差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等原因造成的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10月27日、“翰墨中国全国书法作品大展”在中国国家博物馆亮相。参展作品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围绕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“中国梦”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为主题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，用书法的艺术形式传承中国文化精神。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本着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方便市民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为原则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，至2020年，成都市新建城区的中小学、幼儿园规划实施率将提高至80％，计划建设中小学、幼儿园501所。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671" y="980758"/>
            <a:ext cx="11233151" cy="507746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结构混乱</a:t>
            </a:r>
            <a:endParaRPr lang="zh-CN" altLang="en-US" sz="36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）中途易辙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：表达句意时，前一个分句没有说完，后一个分句又</a:t>
            </a: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暗换了主语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2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例：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参加研制“神舟七号”飞船的全体科技工作者，在相关部门大力支持下，在全国人民的热切关注中，经过不懈努力，“神舟七号”飞船终于成功发射。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392035" y="3141345"/>
            <a:ext cx="3211195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文本框 8"/>
          <p:cNvSpPr txBox="1"/>
          <p:nvPr/>
        </p:nvSpPr>
        <p:spPr>
          <a:xfrm>
            <a:off x="8276590" y="2557780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主语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15415" y="3140710"/>
            <a:ext cx="5845810" cy="57594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/>
          <p:cNvSpPr txBox="1"/>
          <p:nvPr/>
        </p:nvSpPr>
        <p:spPr>
          <a:xfrm>
            <a:off x="5949950" y="2493010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定语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7670" y="4221480"/>
            <a:ext cx="4249420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0560685" y="4221480"/>
            <a:ext cx="1071880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0848340" y="3140710"/>
            <a:ext cx="1071880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015865" y="4221480"/>
            <a:ext cx="5157470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35280" y="5301615"/>
            <a:ext cx="2108835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文本框 14"/>
          <p:cNvSpPr txBox="1"/>
          <p:nvPr/>
        </p:nvSpPr>
        <p:spPr>
          <a:xfrm>
            <a:off x="6240145" y="3716655"/>
            <a:ext cx="1442085" cy="583565"/>
          </a:xfrm>
          <a:prstGeom prst="rect">
            <a:avLst/>
          </a:prstGeom>
          <a:ln>
            <a:solidFill>
              <a:srgbClr val="00E4FF"/>
            </a:solidFill>
          </a:ln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状语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855595" y="5301615"/>
            <a:ext cx="3648075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文本框 16"/>
          <p:cNvSpPr txBox="1"/>
          <p:nvPr/>
        </p:nvSpPr>
        <p:spPr>
          <a:xfrm>
            <a:off x="3791585" y="5949315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主语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328025" y="5301615"/>
            <a:ext cx="1225550" cy="575945"/>
          </a:xfrm>
          <a:prstGeom prst="roundRect">
            <a:avLst/>
          </a:prstGeom>
          <a:noFill/>
          <a:ln w="5715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8832215" y="5942330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谓语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503670" y="5302250"/>
            <a:ext cx="1824355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671945" y="5942330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状语</a:t>
            </a:r>
            <a:endParaRPr 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3" grpId="0"/>
      <p:bldP spid="9" grpId="0"/>
      <p:bldP spid="2" grpId="0"/>
      <p:bldP spid="5" grpId="0"/>
      <p:bldP spid="12" grpId="0"/>
      <p:bldP spid="6" grpId="0"/>
      <p:bldP spid="13" grpId="0"/>
      <p:bldP spid="11" grpId="0"/>
      <p:bldP spid="14" grpId="0"/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23393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自主建构学习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695325" y="476885"/>
            <a:ext cx="10948670" cy="618553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结构混乱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）藕断丝连：把结构完整的一句话的最后一部分作为另一句的开头硬凑起来。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这次网络短训班的学员，除北大本校人员外，还有来自清华大学等15所高校的教师、学生和科技工作者也参加了学习。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这次网络短训班的学员，除北大本校人员外，还有来自清华大学等15所高校的教师、学生和科技工作者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来自清华大学等15所高校的教师、学生和科技工作者也参加了学习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327775" y="4364990"/>
            <a:ext cx="510413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文本框 4"/>
          <p:cNvSpPr txBox="1"/>
          <p:nvPr/>
        </p:nvSpPr>
        <p:spPr>
          <a:xfrm>
            <a:off x="11539855" y="4077335"/>
            <a:ext cx="652145" cy="107632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宾语</a:t>
            </a:r>
            <a:endParaRPr lang="zh-CN" sz="32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16090" y="5445125"/>
            <a:ext cx="4554855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67080" y="5949315"/>
            <a:ext cx="488950" cy="575945"/>
          </a:xfrm>
          <a:prstGeom prst="roundRect">
            <a:avLst/>
          </a:prstGeom>
          <a:noFill/>
          <a:ln w="57150">
            <a:solidFill>
              <a:srgbClr val="00E4FF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文本框 6"/>
          <p:cNvSpPr txBox="1"/>
          <p:nvPr/>
        </p:nvSpPr>
        <p:spPr>
          <a:xfrm>
            <a:off x="8688070" y="6021070"/>
            <a:ext cx="144208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E4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主语</a:t>
            </a:r>
            <a:endParaRPr lang="zh-CN" sz="3200" b="1">
              <a:solidFill>
                <a:srgbClr val="00E4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9208" y="188356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语序不当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670" y="908685"/>
            <a:ext cx="115430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语序不当：</a:t>
            </a:r>
            <a:r>
              <a:rPr lang="zh-CN" altLang="zh-CN" sz="3600" b="1" kern="100">
                <a:solidFill>
                  <a:srgbClr val="3333FF"/>
                </a:solidFill>
                <a:latin typeface="+mn-ea"/>
                <a:cs typeface="Times New Roman" panose="02020603050405020304"/>
                <a:sym typeface="+mn-ea"/>
              </a:rPr>
              <a:t>是指句子中</a:t>
            </a:r>
            <a:r>
              <a:rPr lang="zh-CN" altLang="zh-CN" sz="3600" b="1" kern="100">
                <a:solidFill>
                  <a:srgbClr val="FF0000"/>
                </a:solidFill>
                <a:latin typeface="+mn-ea"/>
                <a:cs typeface="Times New Roman" panose="02020603050405020304"/>
                <a:sym typeface="+mn-ea"/>
              </a:rPr>
              <a:t>词语的顺序</a:t>
            </a:r>
            <a:r>
              <a:rPr lang="zh-CN" altLang="zh-CN" sz="3600" b="1" kern="100">
                <a:solidFill>
                  <a:srgbClr val="3333FF"/>
                </a:solidFill>
                <a:latin typeface="+mn-ea"/>
                <a:cs typeface="Times New Roman" panose="02020603050405020304"/>
                <a:sym typeface="+mn-ea"/>
              </a:rPr>
              <a:t>不合理，或</a:t>
            </a:r>
            <a:r>
              <a:rPr lang="zh-CN" altLang="zh-CN" sz="3600" b="1" kern="100">
                <a:solidFill>
                  <a:srgbClr val="FF0000"/>
                </a:solidFill>
                <a:latin typeface="+mn-ea"/>
                <a:cs typeface="Times New Roman" panose="02020603050405020304"/>
                <a:sym typeface="+mn-ea"/>
              </a:rPr>
              <a:t>句子的顺序</a:t>
            </a:r>
            <a:r>
              <a:rPr lang="zh-CN" altLang="zh-CN" sz="3600" b="1" kern="100">
                <a:solidFill>
                  <a:srgbClr val="3333FF"/>
                </a:solidFill>
                <a:latin typeface="+mn-ea"/>
                <a:cs typeface="Times New Roman" panose="02020603050405020304"/>
                <a:sym typeface="+mn-ea"/>
              </a:rPr>
              <a:t>不合逻辑、语法及习惯。</a:t>
            </a:r>
            <a:endParaRPr lang="zh-CN" altLang="en-US" sz="3600" b="1"/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、多项定语次序不当；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/>
              <a:t>2</a:t>
            </a:r>
            <a:r>
              <a:rPr lang="zh-CN" altLang="en-US" sz="3600" b="1"/>
              <a:t>、多项状语次序不当；</a:t>
            </a:r>
            <a:endParaRPr lang="zh-CN" altLang="en-US" sz="3600" b="1"/>
          </a:p>
          <a:p>
            <a:r>
              <a:rPr lang="en-US" altLang="zh-CN" sz="3600" b="1"/>
              <a:t>3</a:t>
            </a:r>
            <a:r>
              <a:rPr lang="zh-CN" altLang="en-US" sz="3600" b="1"/>
              <a:t>、定语、状语次序不当；</a:t>
            </a:r>
            <a:endParaRPr lang="zh-CN" altLang="en-US" sz="3600" b="1"/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、虚词的位置不当；</a:t>
            </a:r>
            <a:endParaRPr lang="zh-CN" altLang="en-US" sz="3600" b="1"/>
          </a:p>
          <a:p>
            <a:r>
              <a:rPr lang="en-US" altLang="zh-CN" sz="3600" b="1"/>
              <a:t>5</a:t>
            </a:r>
            <a:r>
              <a:rPr lang="zh-CN" altLang="en-US" sz="3600" b="1"/>
              <a:t>、主客体颠倒；</a:t>
            </a:r>
            <a:endParaRPr lang="zh-CN" altLang="en-US" sz="3600" b="1"/>
          </a:p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、并列短语位置不当；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600" b="1"/>
              <a:t>7</a:t>
            </a:r>
            <a:r>
              <a:rPr lang="zh-CN" altLang="en-US" sz="3600" b="1"/>
              <a:t>、分句位置不当；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6890" y="332740"/>
            <a:ext cx="11157585" cy="6043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下列各句中，没有语病的一句是(　　)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A．托尔斯泰与甘地主张“非暴力”的原因，正是因为他们明白用血腥的手段难以实现文明。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B．由于在选材与工艺上独树一帜，郫县豆瓣虽未加香料却香味醇厚，不添油脂却色泽油润，是川味食谱中常用的调味佳品，并被列入国家级非物质文化遗产名录。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C．长征五号B运载火箭自从首次飞行任务展开以来，各参研参试单位和全体同志团结拼搏，经历严峻考验，克服重重困难，获得了最后胜利。(2020·浙江)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D．美国研究人员最近报告说：电击以醋和废水为养分的细菌，可以制造出清洁的氢燃料能够替代汽油给车辆提供动力。</a:t>
            </a:r>
            <a:endParaRPr lang="zh-CN" altLang="en-US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6045" y="188595"/>
            <a:ext cx="931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小结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036" y="1340803"/>
            <a:ext cx="11233151" cy="464629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结构类语病：语序不当、搭配不当、成分残缺或赘余、结构混乱。</a:t>
            </a:r>
            <a:endParaRPr lang="zh-CN" sz="3600" b="1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常见辨析方法：</a:t>
            </a:r>
            <a:endParaRPr lang="zh-CN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①划分成分法。</a:t>
            </a: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先提主干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，看是否正确，</a:t>
            </a: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再看枝叶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，是否搭配。</a:t>
            </a:r>
            <a:endParaRPr 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②定点审视法。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关注病句常见设错点，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重点关注关联词、否定词、介词、两面词、代词、并列短语、多项定语或修饰语。</a:t>
            </a:r>
            <a:endParaRPr 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183880" y="260985"/>
            <a:ext cx="3579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525" y="908685"/>
            <a:ext cx="1156589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以下句子中，每句都有一处语病，请找出并修改。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、参演一系列影视作品后，我开始飘飘然。这种不良心态被我带入到论文写作过程中，使我内心始终心存侥幸。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、这里的人们有那么多的时间，他们正说着谁家的三长两短。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、你们人类真幸福，有士力架可以迅速满足饥饿。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、高铁动车组正以每小时三百公里的平均时速飞驰而过。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5833110"/>
            <a:ext cx="100926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1F35DD"/>
                </a:solidFill>
              </a:rPr>
              <a:t>语句（</a:t>
            </a:r>
            <a:r>
              <a:rPr lang="en-US" altLang="zh-CN" sz="4000">
                <a:solidFill>
                  <a:srgbClr val="1F35DD"/>
                </a:solidFill>
              </a:rPr>
              <a:t>    </a:t>
            </a:r>
            <a:r>
              <a:rPr lang="zh-CN" altLang="en-US" sz="4000">
                <a:solidFill>
                  <a:srgbClr val="1F35DD"/>
                </a:solidFill>
              </a:rPr>
              <a:t>），将</a:t>
            </a:r>
            <a:r>
              <a:rPr lang="en-US" altLang="zh-CN" sz="4000" u="sng">
                <a:solidFill>
                  <a:srgbClr val="1F35DD"/>
                </a:solidFill>
              </a:rPr>
              <a:t>             </a:t>
            </a:r>
            <a:r>
              <a:rPr lang="zh-CN" altLang="en-US" sz="4000">
                <a:solidFill>
                  <a:srgbClr val="1F35DD"/>
                </a:solidFill>
              </a:rPr>
              <a:t>修改为</a:t>
            </a:r>
            <a:r>
              <a:rPr lang="en-US" altLang="zh-CN" sz="4000" u="sng">
                <a:solidFill>
                  <a:srgbClr val="1F35DD"/>
                </a:solidFill>
                <a:sym typeface="+mn-ea"/>
              </a:rPr>
              <a:t>             </a:t>
            </a:r>
            <a:r>
              <a:rPr lang="zh-CN" altLang="en-US" sz="800" u="sng">
                <a:solidFill>
                  <a:srgbClr val="1F35DD"/>
                </a:solidFill>
                <a:sym typeface="+mn-ea"/>
              </a:rPr>
              <a:t>修</a:t>
            </a:r>
            <a:r>
              <a:rPr lang="zh-CN" altLang="en-US" sz="200" u="sng">
                <a:solidFill>
                  <a:schemeClr val="accent6">
                    <a:lumMod val="20000"/>
                    <a:lumOff val="80000"/>
                  </a:schemeClr>
                </a:solidFill>
                <a:sym typeface="+mn-ea"/>
              </a:rPr>
              <a:t>改为</a:t>
            </a:r>
            <a:r>
              <a:rPr lang="en-US" altLang="zh-CN" sz="200" u="sng">
                <a:solidFill>
                  <a:schemeClr val="accent6">
                    <a:lumMod val="20000"/>
                    <a:lumOff val="80000"/>
                  </a:schemeClr>
                </a:solidFill>
                <a:sym typeface="+mn-ea"/>
              </a:rPr>
              <a:t> </a:t>
            </a:r>
            <a:r>
              <a:rPr lang="en-US" altLang="zh-CN" u="sng">
                <a:sym typeface="+mn-ea"/>
              </a:rPr>
              <a:t>                </a:t>
            </a:r>
            <a:r>
              <a:rPr lang="en-US" altLang="zh-CN" u="sng"/>
              <a:t>                                       </a:t>
            </a:r>
            <a:r>
              <a:rPr lang="en-US" altLang="zh-CN" u="sng">
                <a:sym typeface="+mn-ea"/>
              </a:rPr>
              <a:t>  </a:t>
            </a:r>
            <a:endParaRPr lang="zh-CN" altLang="en-US" u="sng"/>
          </a:p>
        </p:txBody>
      </p:sp>
      <p:sp>
        <p:nvSpPr>
          <p:cNvPr id="6" name="圆角矩形 5"/>
          <p:cNvSpPr/>
          <p:nvPr/>
        </p:nvSpPr>
        <p:spPr>
          <a:xfrm>
            <a:off x="7752080" y="2061210"/>
            <a:ext cx="26885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文本框 6"/>
          <p:cNvSpPr txBox="1"/>
          <p:nvPr/>
        </p:nvSpPr>
        <p:spPr>
          <a:xfrm>
            <a:off x="3359785" y="2564765"/>
            <a:ext cx="483044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心存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存有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 useBgFill="1">
        <p:nvSpPr>
          <p:cNvPr id="8" name="文本框 7"/>
          <p:cNvSpPr txBox="1"/>
          <p:nvPr/>
        </p:nvSpPr>
        <p:spPr>
          <a:xfrm>
            <a:off x="4909820" y="1412875"/>
            <a:ext cx="673354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内心始终心存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始终心存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87715" y="3148330"/>
            <a:ext cx="8851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0632440" y="3148330"/>
            <a:ext cx="88519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07035" y="3717290"/>
            <a:ext cx="1171575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87715" y="4211320"/>
            <a:ext cx="190627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文本框 12"/>
          <p:cNvSpPr txBox="1"/>
          <p:nvPr/>
        </p:nvSpPr>
        <p:spPr>
          <a:xfrm>
            <a:off x="1775460" y="3644900"/>
            <a:ext cx="602361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三长两短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家长里短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24020" y="4798060"/>
            <a:ext cx="5624830" cy="575945"/>
          </a:xfrm>
          <a:prstGeom prst="roundRect">
            <a:avLst/>
          </a:prstGeom>
          <a:noFill/>
          <a:ln w="28575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03745" y="4005151"/>
            <a:ext cx="9144000" cy="94964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病句复习（五）</a:t>
            </a:r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表意不明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</a:t>
            </a:r>
            <a:r>
              <a:rPr lang="zh-CN" altLang="en-US" sz="5400" b="1" spc="533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不合逻辑</a:t>
            </a:r>
            <a:endParaRPr lang="zh-CN" altLang="en-US" sz="5400" b="1" spc="533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5290" y="260985"/>
            <a:ext cx="1146619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表意不明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/>
              <a:t>        </a:t>
            </a:r>
            <a:r>
              <a:rPr lang="zh-CN" altLang="en-US" sz="3200"/>
              <a:t>表意不明这一类型的病句主要指歧义句。在一定的语言环境中，</a:t>
            </a:r>
            <a:r>
              <a:rPr lang="zh-CN" altLang="en-US" sz="3200" b="1">
                <a:solidFill>
                  <a:srgbClr val="1F35DD"/>
                </a:solidFill>
              </a:rPr>
              <a:t>除了运用双关修辞格以外，如果同一句话有两种或两种以上的理解，那么这句话就是歧义句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en-US" altLang="zh-CN" sz="3200"/>
              <a:t>       </a:t>
            </a:r>
            <a:r>
              <a:rPr lang="zh-CN" altLang="en-US" sz="3200"/>
              <a:t>表意不明主要有：指代不明、对象不明、修饰两可造成的歧义、多义短语造成的歧义、结构原因和词性原因造成的歧义。</a:t>
            </a:r>
            <a:endParaRPr lang="zh-CN" altLang="en-US" sz="3200"/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不合逻辑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/>
              <a:t>       </a:t>
            </a:r>
            <a:r>
              <a:rPr lang="zh-CN" altLang="en-US" sz="3200"/>
              <a:t>不合逻辑是指句子虽然</a:t>
            </a:r>
            <a:r>
              <a:rPr lang="zh-CN" altLang="en-US" sz="3200">
                <a:solidFill>
                  <a:srgbClr val="1F35DD"/>
                </a:solidFill>
              </a:rPr>
              <a:t>在语法方面正确，但不符合概念、判断、推理等形式逻辑或事理逻辑</a:t>
            </a:r>
            <a:r>
              <a:rPr lang="zh-CN" altLang="en-US" sz="3200"/>
              <a:t>。这类句子结构完整，搭配合理，因此有较大的迷惑性。</a:t>
            </a:r>
            <a:endParaRPr lang="zh-CN" altLang="en-US" sz="3200"/>
          </a:p>
          <a:p>
            <a:r>
              <a:rPr lang="en-US" altLang="zh-CN" sz="3200"/>
              <a:t>        </a:t>
            </a:r>
            <a:r>
              <a:rPr lang="zh-CN" altLang="en-US" sz="3200"/>
              <a:t>以上两类病句属于语意性语病，在大语境的病句考查题中已经较为少见。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11455" y="175895"/>
            <a:ext cx="11749405" cy="6479540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5000" b="1"/>
              <a:t>当堂体验训练</a:t>
            </a:r>
            <a:endParaRPr lang="zh-CN" altLang="en-US" sz="5000" b="1"/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下列各句中没有语病的一句是(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)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A.为纪念建党90周年，“唱支山歌给党听”歌咏比赛将于 7月1日举行，届时校长和其他学校领导也将登台参加比赛。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B.对于那些指责这些学说缺乏理论支持、说她不以实验而以先验方式作一般性推理的人，这表明他们对这一学说缺乏深入认识，还没有掌握其精髓。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C.人才培养的质量是衡量一所大学办得好不好的重要因素，大力提升人才培养水平是高等教育改革发展的战略课题。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D.刘老先生热心支持家乡的教育、慈善等公益事业。他这次返乡，主动提出要与部分福利院参加高考的孤儿合影留念。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44335" y="908685"/>
            <a:ext cx="5276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C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935730" y="2204720"/>
            <a:ext cx="864870" cy="575945"/>
          </a:xfrm>
          <a:prstGeom prst="roundRect">
            <a:avLst/>
          </a:prstGeom>
          <a:noFill/>
          <a:ln w="38100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00600" y="2204720"/>
            <a:ext cx="1641475" cy="575945"/>
          </a:xfrm>
          <a:prstGeom prst="roundRect">
            <a:avLst/>
          </a:prstGeom>
          <a:noFill/>
          <a:ln w="38100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95960" y="2780665"/>
            <a:ext cx="11061700" cy="5759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11455" y="3284855"/>
            <a:ext cx="4378325" cy="5759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文本框 7"/>
          <p:cNvSpPr txBox="1"/>
          <p:nvPr/>
        </p:nvSpPr>
        <p:spPr>
          <a:xfrm>
            <a:off x="10200640" y="2276475"/>
            <a:ext cx="1468755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状语</a:t>
            </a:r>
            <a:endParaRPr lang="zh-CN" sz="3200" b="1">
              <a:solidFill>
                <a:srgbClr val="1F35D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728210" y="3284855"/>
            <a:ext cx="499110" cy="575945"/>
          </a:xfrm>
          <a:prstGeom prst="roundRect">
            <a:avLst/>
          </a:prstGeom>
          <a:noFill/>
          <a:ln w="38100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143885" y="5876925"/>
            <a:ext cx="864870" cy="575945"/>
          </a:xfrm>
          <a:prstGeom prst="roundRect">
            <a:avLst/>
          </a:prstGeom>
          <a:noFill/>
          <a:ln w="38100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248525" y="5876925"/>
            <a:ext cx="838200" cy="575945"/>
          </a:xfrm>
          <a:prstGeom prst="roundRect">
            <a:avLst/>
          </a:prstGeom>
          <a:noFill/>
          <a:ln w="38100">
            <a:solidFill>
              <a:srgbClr val="1F35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072130" y="5876925"/>
            <a:ext cx="2154555" cy="5759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935730" y="2204720"/>
            <a:ext cx="1711960" cy="5759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927985" y="2636520"/>
            <a:ext cx="1711960" cy="5759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3" grpId="1"/>
      <p:bldP spid="5" grpId="1"/>
      <p:bldP spid="13" grpId="0"/>
      <p:bldP spid="6" grpId="0"/>
      <p:bldP spid="7" grpId="0"/>
      <p:bldP spid="8" grpId="0"/>
      <p:bldP spid="9" grpId="0"/>
      <p:bldP spid="10" grpId="0"/>
      <p:bldP spid="11" grpId="0"/>
      <p:bldP spid="10" grpId="1"/>
      <p:bldP spid="11" grpId="1"/>
      <p:bldP spid="12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72085" y="96520"/>
            <a:ext cx="11838940" cy="6761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7030A0"/>
                </a:solidFill>
              </a:rPr>
              <a:t>当堂体验训练</a:t>
            </a:r>
            <a:endParaRPr lang="zh-CN" altLang="en-US" sz="4000" b="1">
              <a:solidFill>
                <a:srgbClr val="7030A0"/>
              </a:solidFill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找出下列句子中不合逻辑之处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1、广东惠州市公安局长吴华立上任仅九个月，利用正当或不正当手段收取巨额贿赂，七十二次出入澳门，仅赌博就输掉一千万元以上人民币，受到了法律的严厉制裁。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2、股市投资有三忌:一忌盲目跟进。二忌选择不当，三忌抛出及时。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答案: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1、“收取贿赂”不能用“正当”修饰，不合事理。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2、应当说“三忌抛出不及时”。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598" y="332501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总结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07036" y="1340803"/>
            <a:ext cx="11233151" cy="464629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六大语病类型：语序不当、搭配不当、成分残缺或赘余、结构混乱、表意不明、不合逻辑。</a:t>
            </a:r>
            <a:endParaRPr lang="zh-CN" sz="3600" b="1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常见辨析方法：</a:t>
            </a:r>
            <a:endParaRPr lang="zh-CN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①划分成分法。</a:t>
            </a: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先提主干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，看是否正确，</a:t>
            </a:r>
            <a:r>
              <a:rPr lang="zh-CN" sz="36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再看枝叶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，是否搭配。</a:t>
            </a:r>
            <a:endParaRPr 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②定点审视法。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关注病句常见设错点，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重点关注关联词、否定词、介词、两面词、代词、并列短语、多项定语或修饰语。</a:t>
            </a:r>
            <a:endParaRPr 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4436533" y="1659467"/>
            <a:ext cx="3386667" cy="3386667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285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4059" y="2410490"/>
            <a:ext cx="5022741" cy="1293557"/>
          </a:xfrm>
          <a:prstGeom prst="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dist"/>
            <a:r>
              <a:rPr lang="zh-CN" altLang="en-US" sz="7200">
                <a:solidFill>
                  <a:schemeClr val="tx1"/>
                </a:solidFill>
                <a:latin typeface="Impact" panose="020b0806030902050204" pitchFamily="34" charset="0"/>
              </a:rPr>
              <a:t>谢谢观看</a:t>
            </a:r>
            <a:endParaRPr lang="zh-CN" altLang="en-US" sz="72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1116910">
            <a:off x="7297060" y="1253067"/>
            <a:ext cx="491067" cy="423333"/>
          </a:xfrm>
          <a:prstGeom prst="triangle">
            <a:avLst/>
          </a:prstGeom>
          <a:noFill/>
          <a:ln w="285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2296036">
            <a:off x="8356317" y="3979335"/>
            <a:ext cx="491067" cy="423333"/>
          </a:xfrm>
          <a:prstGeom prst="triangle">
            <a:avLst/>
          </a:prstGeom>
          <a:noFill/>
          <a:ln w="285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8919324">
            <a:off x="4884985" y="5169652"/>
            <a:ext cx="491067" cy="423333"/>
          </a:xfrm>
          <a:prstGeom prst="triangle">
            <a:avLst/>
          </a:prstGeom>
          <a:noFill/>
          <a:ln w="285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8919324">
            <a:off x="3329537" y="3656186"/>
            <a:ext cx="491067" cy="423333"/>
          </a:xfrm>
          <a:prstGeom prst="triangle">
            <a:avLst/>
          </a:prstGeom>
          <a:noFill/>
          <a:ln w="285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5900" y="11226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815" y="404495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多项定语语序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815" y="1111250"/>
            <a:ext cx="1075372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练习：给下列词语排除合适的顺序，组成一句通顺连贯的话。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我是</a:t>
            </a:r>
            <a:r>
              <a:rPr lang="en-US" altLang="zh-CN" sz="3600" b="1" u="sng">
                <a:solidFill>
                  <a:srgbClr val="1F35DD"/>
                </a:solidFill>
              </a:rPr>
              <a:t>                                       </a:t>
            </a:r>
            <a:r>
              <a:rPr lang="zh-CN" altLang="en-US" sz="3600" b="1">
                <a:solidFill>
                  <a:srgbClr val="1F35DD"/>
                </a:solidFill>
              </a:rPr>
              <a:t>学生。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①高三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②渴望回学校上课的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③一名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④圆梦中学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zh-CN" altLang="en-US" sz="3600" b="1">
                <a:solidFill>
                  <a:srgbClr val="1F35DD"/>
                </a:solidFill>
              </a:rPr>
              <a:t>⑤普通</a:t>
            </a:r>
            <a:endParaRPr lang="zh-CN" altLang="en-US" sz="3600" b="1">
              <a:solidFill>
                <a:srgbClr val="1F35DD"/>
              </a:solidFill>
            </a:endParaRPr>
          </a:p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4086860" y="404495"/>
            <a:ext cx="7456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属、指（数）、动、形、名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605" y="1988820"/>
            <a:ext cx="4027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④③②⑤①</a:t>
            </a:r>
            <a:endParaRPr lang="zh-CN" altLang="en-US" sz="48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695960" y="1196975"/>
            <a:ext cx="107080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辨析并修改：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、像中国好声音这类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零门槛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的节目，让拥有梦想的任何一个普通人，都可以一展歌喉，享受舞台。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语病：定语语序不当。</a:t>
            </a:r>
            <a:endParaRPr lang="zh-CN" altLang="en-US" sz="40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修改：</a:t>
            </a:r>
            <a:r>
              <a:rPr lang="zh-CN" altLang="en-US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像中国好声音这类</a:t>
            </a:r>
            <a:r>
              <a:rPr lang="en-US" altLang="zh-CN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零门槛</a:t>
            </a:r>
            <a:r>
              <a:rPr lang="en-US" altLang="zh-CN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的节目，让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任何一个拥有梦想的普通人</a:t>
            </a:r>
            <a:r>
              <a:rPr lang="zh-CN" altLang="en-US" sz="4000" b="1">
                <a:solidFill>
                  <a:srgbClr val="1F35D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，都可以一展歌喉，享受舞台。</a:t>
            </a:r>
            <a:endParaRPr lang="zh-CN" altLang="en-US" sz="4000" b="1">
              <a:solidFill>
                <a:srgbClr val="1F35D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815" y="404495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815" y="404495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虚词位置不当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570" y="1349375"/>
            <a:ext cx="70891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①关联词位置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热爱文学，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喜欢音乐。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西药能治病，中药</a:t>
            </a:r>
            <a:r>
              <a:rPr lang="zh-CN" altLang="en-US" sz="36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能治病。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792220" y="1268730"/>
            <a:ext cx="7244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主语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同前异后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425" y="3717290"/>
            <a:ext cx="77387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②副词位置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911860" y="1412875"/>
            <a:ext cx="90119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农民向化肥厂提供合理的建议。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B.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化肥厂积极改进技术，提高质量。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化肥厂接受农民提供的合理建议。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B.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化肥厂积极改进技术，提高质量。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960" y="3068955"/>
            <a:ext cx="10693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一方面农民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向化肥厂提供合理的建议，</a:t>
            </a:r>
            <a:r>
              <a:rPr lang="zh-CN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另一方面，化肥厂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积极改进技术，提高质量</a:t>
            </a:r>
            <a:endParaRPr 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425" y="981075"/>
            <a:ext cx="11529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</a:t>
            </a:r>
            <a:r>
              <a:rPr lang="en-US" altLang="zh-CN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一方面</a:t>
            </a:r>
            <a:r>
              <a:rPr lang="en-US" altLang="zh-CN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另一方面</a:t>
            </a:r>
            <a:r>
              <a:rPr lang="en-US" altLang="zh-CN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这组关联词准确用在下列情境中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715" y="5516880"/>
            <a:ext cx="10161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化肥厂一方面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接受农民提供的合理建议，另一方面积极改进技术，提高质量。</a:t>
            </a:r>
            <a:endParaRPr 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578" y="188356"/>
            <a:ext cx="58439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当堂体验训练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815" y="116840"/>
            <a:ext cx="353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并列短语位置</a:t>
            </a:r>
            <a:endParaRPr lang="zh-CN" altLang="en-US" sz="40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640" y="908685"/>
            <a:ext cx="1134872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①短语内部排序不当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例：学习烧饭做菜还会增强学生对于家务劳动的理解与认知，有助于他们在和家人的相处中</a:t>
            </a:r>
            <a:r>
              <a:rPr lang="zh-CN" altLang="en-US" sz="3200" b="1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</a:rPr>
              <a:t>①更懂得分担、②更懂得体谅，③更懂得感恩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b="1">
                <a:solidFill>
                  <a:srgbClr val="1F35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正确语序：</a:t>
            </a:r>
            <a:r>
              <a:rPr lang="zh-CN" altLang="en-US" sz="32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更懂得体谅、更懂得感恩、更懂得分担。</a:t>
            </a:r>
            <a:endParaRPr lang="zh-CN" altLang="en-US" sz="3200">
              <a:solidFill>
                <a:srgbClr val="1F35D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②前后对应的词语位置不当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辨析：对于职工关心的问题，文章从理论和政策上作了详细的规定和深刻的说明，具有很强的指导意义和可操作性。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latinLnBrk="0">
              <a:lnSpc>
                <a:spcPct val="100000"/>
              </a:lnSpc>
            </a:pP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640" y="4941570"/>
            <a:ext cx="115404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辨析：对于职工关心的问题，文章</a:t>
            </a:r>
            <a:r>
              <a:rPr lang="zh-CN" altLang="en-US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从理论和政策上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作了</a:t>
            </a:r>
            <a:r>
              <a:rPr lang="zh-CN" altLang="en-US" sz="3200">
                <a:solidFill>
                  <a:srgbClr val="1F35D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详细的规定和深刻的说明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，具有很强的指导意义和可操作性。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自定义 1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7A37"/>
      </a:accent1>
      <a:accent2>
        <a:srgbClr val="7CBF3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Calibri Light"/>
        <a:ea typeface="幼圆"/>
        <a:cs typeface="Arial"/>
      </a:majorFont>
      <a:minorFont>
        <a:latin typeface="Calibri Light"/>
        <a:ea typeface="幼圆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288</Paragraphs>
  <Slides>48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61">
      <vt:lpstr>Arial</vt:lpstr>
      <vt:lpstr>Calibri Light</vt:lpstr>
      <vt:lpstr>幼圆</vt:lpstr>
      <vt:lpstr>等线 Light</vt:lpstr>
      <vt:lpstr>等线</vt:lpstr>
      <vt:lpstr>微软雅黑</vt:lpstr>
      <vt:lpstr>Times New Roman</vt:lpstr>
      <vt:lpstr>黑体</vt:lpstr>
      <vt:lpstr>宋体</vt:lpstr>
      <vt:lpstr>楷体</vt:lpstr>
      <vt:lpstr>Impact</vt:lpstr>
      <vt:lpstr>Calibri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2021-12-06T09:46:44.387</cp:lastPrinted>
  <dcterms:created xsi:type="dcterms:W3CDTF">2021-12-06T09:46:44Z</dcterms:created>
  <dcterms:modified xsi:type="dcterms:W3CDTF">2021-12-06T01:46:44Z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