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256" r:id="rId5"/>
    <p:sldId id="257" r:id="rId6"/>
    <p:sldId id="258" r:id="rId7"/>
    <p:sldId id="262" r:id="rId8"/>
    <p:sldId id="280" r:id="rId9"/>
    <p:sldId id="281" r:id="rId10"/>
    <p:sldId id="263" r:id="rId11"/>
    <p:sldId id="282" r:id="rId12"/>
    <p:sldId id="264" r:id="rId13"/>
    <p:sldId id="298" r:id="rId14"/>
    <p:sldId id="299" r:id="rId15"/>
    <p:sldId id="300" r:id="rId16"/>
    <p:sldId id="259" r:id="rId17"/>
    <p:sldId id="265" r:id="rId18"/>
    <p:sldId id="269" r:id="rId19"/>
    <p:sldId id="314" r:id="rId20"/>
    <p:sldId id="315" r:id="rId21"/>
    <p:sldId id="316" r:id="rId22"/>
    <p:sldId id="266" r:id="rId23"/>
    <p:sldId id="317" r:id="rId24"/>
    <p:sldId id="318" r:id="rId25"/>
    <p:sldId id="319" r:id="rId26"/>
    <p:sldId id="320" r:id="rId27"/>
    <p:sldId id="321" r:id="rId28"/>
    <p:sldId id="260" r:id="rId29"/>
    <p:sldId id="322" r:id="rId30"/>
    <p:sldId id="323" r:id="rId31"/>
    <p:sldId id="324" r:id="rId32"/>
    <p:sldId id="325" r:id="rId33"/>
    <p:sldId id="270" r:id="rId34"/>
    <p:sldId id="326" r:id="rId35"/>
    <p:sldId id="327" r:id="rId36"/>
    <p:sldId id="328" r:id="rId37"/>
    <p:sldId id="329" r:id="rId38"/>
    <p:sldId id="330" r:id="rId39"/>
    <p:sldId id="331" r:id="rId40"/>
    <p:sldId id="333" r:id="rId41"/>
    <p:sldId id="332" r:id="rId42"/>
    <p:sldId id="274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388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44"/>
      </p:cViewPr>
      <p:guideLst>
        <p:guide orient="horz" pos="2172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tags" Target="tags/tag12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2021/12/12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25393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14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7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1455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b42"/>
          <p:cNvPicPr>
            <a:picLocks noChangeAspect="1"/>
          </p:cNvPicPr>
          <p:nvPr userDrawn="1"/>
        </p:nvPicPr>
        <p:blipFill>
          <a:blip r:embed="rId1"/>
          <a:srcRect l="2715" r="47708" b="31309"/>
          <a:stretch>
            <a:fillRect/>
          </a:stretch>
        </p:blipFill>
        <p:spPr>
          <a:xfrm>
            <a:off x="-6350" y="753745"/>
            <a:ext cx="4986655" cy="4587240"/>
          </a:xfrm>
          <a:prstGeom prst="rect">
            <a:avLst/>
          </a:prstGeom>
        </p:spPr>
      </p:pic>
      <p:pic>
        <p:nvPicPr>
          <p:cNvPr id="6" name="图片 5" descr="b42"/>
          <p:cNvPicPr>
            <a:picLocks noChangeAspect="1"/>
          </p:cNvPicPr>
          <p:nvPr userDrawn="1"/>
        </p:nvPicPr>
        <p:blipFill>
          <a:blip r:embed="rId1"/>
          <a:srcRect l="61427" t="50995" r="-234" b="463"/>
          <a:stretch>
            <a:fillRect/>
          </a:stretch>
        </p:blipFill>
        <p:spPr>
          <a:xfrm>
            <a:off x="8315960" y="3111500"/>
            <a:ext cx="3903345" cy="3241675"/>
          </a:xfrm>
          <a:prstGeom prst="rect">
            <a:avLst/>
          </a:prstGeom>
        </p:spPr>
      </p:pic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55038" t="352" r="27462" b="72501"/>
          <a:stretch>
            <a:fillRect/>
          </a:stretch>
        </p:blipFill>
        <p:spPr>
          <a:xfrm>
            <a:off x="10054590" y="1688465"/>
            <a:ext cx="2153285" cy="22180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b42"/>
          <p:cNvPicPr>
            <a:picLocks noChangeAspect="1"/>
          </p:cNvPicPr>
          <p:nvPr userDrawn="1"/>
        </p:nvPicPr>
        <p:blipFill>
          <a:blip r:embed="rId1"/>
          <a:srcRect l="2715" r="47708" b="31309"/>
          <a:stretch>
            <a:fillRect/>
          </a:stretch>
        </p:blipFill>
        <p:spPr>
          <a:xfrm>
            <a:off x="-6350" y="753745"/>
            <a:ext cx="4986655" cy="4587240"/>
          </a:xfrm>
          <a:prstGeom prst="rect">
            <a:avLst/>
          </a:prstGeom>
        </p:spPr>
      </p:pic>
      <p:pic>
        <p:nvPicPr>
          <p:cNvPr id="6" name="图片 5" descr="b42"/>
          <p:cNvPicPr>
            <a:picLocks noChangeAspect="1"/>
          </p:cNvPicPr>
          <p:nvPr userDrawn="1"/>
        </p:nvPicPr>
        <p:blipFill>
          <a:blip r:embed="rId1"/>
          <a:srcRect l="61427" t="50995" r="-234" b="463"/>
          <a:stretch>
            <a:fillRect/>
          </a:stretch>
        </p:blipFill>
        <p:spPr>
          <a:xfrm>
            <a:off x="8315960" y="3111500"/>
            <a:ext cx="3903345" cy="3241675"/>
          </a:xfrm>
          <a:prstGeom prst="rect">
            <a:avLst/>
          </a:prstGeom>
        </p:spPr>
      </p:pic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55038" t="352" r="27462" b="72501"/>
          <a:stretch>
            <a:fillRect/>
          </a:stretch>
        </p:blipFill>
        <p:spPr>
          <a:xfrm>
            <a:off x="10054590" y="1688465"/>
            <a:ext cx="2153285" cy="22180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61427" t="50995" r="-234" b="463"/>
          <a:stretch>
            <a:fillRect/>
          </a:stretch>
        </p:blipFill>
        <p:spPr>
          <a:xfrm>
            <a:off x="8315960" y="3111500"/>
            <a:ext cx="3903345" cy="324167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2715" r="47708" b="31309"/>
          <a:stretch>
            <a:fillRect/>
          </a:stretch>
        </p:blipFill>
        <p:spPr>
          <a:xfrm>
            <a:off x="-6350" y="753745"/>
            <a:ext cx="4986655" cy="45872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55038" t="4720" r="35182" b="83226"/>
          <a:stretch>
            <a:fillRect/>
          </a:stretch>
        </p:blipFill>
        <p:spPr>
          <a:xfrm flipH="1">
            <a:off x="727075" y="491490"/>
            <a:ext cx="1203325" cy="98488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61427" t="50995" r="-234" b="463"/>
          <a:stretch>
            <a:fillRect/>
          </a:stretch>
        </p:blipFill>
        <p:spPr>
          <a:xfrm>
            <a:off x="8315960" y="3111500"/>
            <a:ext cx="3903345" cy="324167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2715" r="47708" b="31309"/>
          <a:stretch>
            <a:fillRect/>
          </a:stretch>
        </p:blipFill>
        <p:spPr>
          <a:xfrm>
            <a:off x="-6350" y="753745"/>
            <a:ext cx="4986655" cy="45872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b42"/>
          <p:cNvPicPr>
            <a:picLocks noChangeAspect="1"/>
          </p:cNvPicPr>
          <p:nvPr userDrawn="1"/>
        </p:nvPicPr>
        <p:blipFill>
          <a:blip r:embed="rId1"/>
          <a:srcRect l="55038" t="4720" r="35182" b="83226"/>
          <a:stretch>
            <a:fillRect/>
          </a:stretch>
        </p:blipFill>
        <p:spPr>
          <a:xfrm flipH="1">
            <a:off x="727075" y="491490"/>
            <a:ext cx="1203325" cy="98488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35.xml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70.xml" /><Relationship Id="rId13" Type="http://schemas.openxmlformats.org/officeDocument/2006/relationships/image" Target="../media/image2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ewe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985" y="206375"/>
            <a:ext cx="11998960" cy="6445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ewe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985" y="206375"/>
            <a:ext cx="11998960" cy="64452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tags" Target="../tags/tag7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4.xml" /><Relationship Id="rId3" Type="http://schemas.openxmlformats.org/officeDocument/2006/relationships/tags" Target="../tags/tag8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tags" Target="../tags/tag8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8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6.png" /><Relationship Id="rId3" Type="http://schemas.openxmlformats.org/officeDocument/2006/relationships/image" Target="../media/image7.svg" /><Relationship Id="rId4" Type="http://schemas.openxmlformats.org/officeDocument/2006/relationships/image" Target="../media/image8.png" /><Relationship Id="rId5" Type="http://schemas.openxmlformats.org/officeDocument/2006/relationships/image" Target="../media/image9.svg" /><Relationship Id="rId6" Type="http://schemas.openxmlformats.org/officeDocument/2006/relationships/tags" Target="../tags/tag8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5.png" /><Relationship Id="rId3" Type="http://schemas.openxmlformats.org/officeDocument/2006/relationships/tags" Target="../tags/tag9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7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tags" Target="../tags/tag9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Relationship Id="rId3" Type="http://schemas.openxmlformats.org/officeDocument/2006/relationships/tags" Target="../tags/tag9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tags" Target="../tags/tag10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tags" Target="../tags/tag7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07.xml" /><Relationship Id="rId5" Type="http://schemas.openxmlformats.org/officeDocument/2006/relationships/tags" Target="../tags/tag10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10.xml" /><Relationship Id="rId5" Type="http://schemas.openxmlformats.org/officeDocument/2006/relationships/tags" Target="../tags/tag11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16.xml" /><Relationship Id="rId5" Type="http://schemas.openxmlformats.org/officeDocument/2006/relationships/tags" Target="../tags/tag11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Relationship Id="rId4" Type="http://schemas.openxmlformats.org/officeDocument/2006/relationships/image" Target="../media/image13.png" /><Relationship Id="rId5" Type="http://schemas.openxmlformats.org/officeDocument/2006/relationships/tags" Target="../tags/tag1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tags" Target="../tags/tag74.xml" /><Relationship Id="rId4" Type="http://schemas.openxmlformats.org/officeDocument/2006/relationships/tags" Target="../tags/tag7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tags" Target="../tags/tag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tags" Target="../tags/tag77.xml" /><Relationship Id="rId4" Type="http://schemas.openxmlformats.org/officeDocument/2006/relationships/tags" Target="../tags/tag7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7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tags" Target="../tags/tag8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8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3081655" y="2486660"/>
            <a:ext cx="72669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sym typeface="指尖上的温暖" panose="02010600010101010101" charset="-122"/>
              </a:rPr>
              <a:t>文言文特殊句式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76765" y="2052320"/>
            <a:ext cx="18307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600">
                <a:solidFill>
                  <a:srgbClr val="17539B"/>
                </a:solidFill>
                <a:latin typeface="方正仿宋简体" panose="02000000000000000000" charset="-122"/>
                <a:ea typeface="方正仿宋简体" panose="02000000000000000000" charset="-122"/>
                <a:cs typeface="方正仿宋简体" panose="02000000000000000000" charset="-122"/>
                <a:sym typeface="方正仿宋简体" panose="02000000000000000000" charset="-122"/>
              </a:rPr>
              <a:t>会昌县第三中学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31995" y="4119245"/>
            <a:ext cx="2717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kern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廖常清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9485" y="642620"/>
            <a:ext cx="1409700" cy="1409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874520" y="1731010"/>
            <a:ext cx="9130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44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宾语前置句有什么样的结构特点？</a:t>
            </a:r>
            <a:endParaRPr lang="zh-CN" altLang="en-US" sz="44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" name="文本框 12"/>
          <p:cNvSpPr txBox="1"/>
          <p:nvPr/>
        </p:nvSpPr>
        <p:spPr>
          <a:xfrm flipH="1">
            <a:off x="5161915" y="724535"/>
            <a:ext cx="200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思考</a:t>
            </a:r>
          </a:p>
        </p:txBody>
      </p:sp>
      <p:sp>
        <p:nvSpPr>
          <p:cNvPr id="2" name="文本框 12"/>
          <p:cNvSpPr txBox="1"/>
          <p:nvPr/>
        </p:nvSpPr>
        <p:spPr>
          <a:xfrm flipH="1">
            <a:off x="1820545" y="3362960"/>
            <a:ext cx="9130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44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提示：先翻译</a:t>
            </a:r>
            <a:endParaRPr lang="zh-CN" altLang="en-US" sz="44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925830" y="1769745"/>
            <a:ext cx="49225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、夫晋，何厌之有？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、沛公安在？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、大王来何操？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4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、以五十步笑百步，则何如？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5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、彼且奚适也？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6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、吾孰与徐公美？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99480" y="1711960"/>
            <a:ext cx="52235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1、晋国，有什么满足的呢？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2、沛公在哪里？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3、大王来时拿了什么？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，那怎么样呢？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5、你将要到哪里去啊？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6、我和徐公比谁更美？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778500" y="1904365"/>
            <a:ext cx="19050" cy="404495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2"/>
          <p:cNvSpPr txBox="1"/>
          <p:nvPr/>
        </p:nvSpPr>
        <p:spPr>
          <a:xfrm flipH="1">
            <a:off x="1049655" y="724535"/>
            <a:ext cx="10320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宾语前置句</a:t>
            </a:r>
            <a:r>
              <a:rPr lang="en-US" altLang="zh-CN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——</a:t>
            </a:r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判定形式，调整提前宾语到动词后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99465" y="1807845"/>
          <a:ext cx="10640060" cy="3609340"/>
        </p:xfrm>
        <a:graphic>
          <a:graphicData uri="http://schemas.openxmlformats.org/drawingml/2006/table">
            <a:tbl>
              <a:tblPr firstRow="1" bandRow="1"/>
              <a:tblGrid>
                <a:gridCol w="4751070"/>
                <a:gridCol w="5888990"/>
              </a:tblGrid>
              <a:tr h="5060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宾语前置句的类型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例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句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485140"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疑问句中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“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谁、奚、胡、何、曷、安、恶、焉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”</a:t>
                      </a: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等疑问代词作宾语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大王来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何</a:t>
                      </a: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操？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</a:rPr>
                        <a:t>（《鸿门宴》》）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48514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彼且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奚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适也？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</a:rPr>
                        <a:t>（《逍遥游》）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6102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否定句中代词作宾语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然而不王者，未之有也。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sym typeface="+mn-ea"/>
                        </a:rPr>
                        <a:t>（《孟子</a:t>
                      </a:r>
                      <a:r>
                        <a:rPr lang="en-US" altLang="zh-CN" sz="1800">
                          <a:solidFill>
                            <a:srgbClr val="404040"/>
                          </a:solidFill>
                          <a:sym typeface="+mn-ea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sym typeface="+mn-ea"/>
                        </a:rPr>
                        <a:t>梁惠王上》）</a:t>
                      </a:r>
                      <a:endParaRPr lang="zh-CN" altLang="en-US" sz="1800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07365"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用</a:t>
                      </a:r>
                      <a:r>
                        <a:rPr lang="en-US" altLang="zh-CN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“</a:t>
                      </a: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之</a:t>
                      </a:r>
                      <a:r>
                        <a:rPr lang="en-US" altLang="zh-CN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”</a:t>
                      </a: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或</a:t>
                      </a:r>
                      <a:r>
                        <a:rPr lang="en-US" altLang="zh-CN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“</a:t>
                      </a: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是</a:t>
                      </a:r>
                      <a:r>
                        <a:rPr lang="en-US" altLang="zh-CN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”</a:t>
                      </a:r>
                      <a:r>
                        <a:rPr lang="zh-CN" altLang="en-US" sz="24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为标志，将宾语提前以强调宾语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夫晋，何厌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之</a:t>
                      </a: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有？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</a:rPr>
                        <a:t>（《烛之武退秦师》）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0927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然而不王者，未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之</a:t>
                      </a: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有也。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</a:rPr>
                        <a:t>（《孟子</a:t>
                      </a:r>
                      <a:r>
                        <a:rPr lang="en-US" altLang="zh-CN" sz="1800">
                          <a:solidFill>
                            <a:srgbClr val="404040"/>
                          </a:solidFill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</a:rPr>
                        <a:t>梁惠王上》）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0609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唯利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是</a:t>
                      </a:r>
                      <a:r>
                        <a:rPr lang="zh-CN" altLang="en-US" sz="2400">
                          <a:solidFill>
                            <a:srgbClr val="404040"/>
                          </a:solidFill>
                        </a:rPr>
                        <a:t>图</a:t>
                      </a:r>
                    </a:p>
                  </a:txBody>
                  <a:tcPr>
                    <a:lnL w="9525">
                      <a:solidFill>
                        <a:srgbClr val="FFC6B5"/>
                      </a:solidFill>
                      <a:prstDash val="sysDash"/>
                    </a:lnL>
                    <a:lnR w="9525">
                      <a:solidFill>
                        <a:srgbClr val="FFC6B5"/>
                      </a:solidFill>
                      <a:prstDash val="sysDash"/>
                    </a:lnR>
                    <a:lnT w="9525">
                      <a:solidFill>
                        <a:srgbClr val="FFC6B5"/>
                      </a:solidFill>
                      <a:prstDash val="sysDash"/>
                    </a:lnT>
                    <a:lnB w="9525">
                      <a:solidFill>
                        <a:srgbClr val="FFC6B5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78095" y="2719070"/>
            <a:ext cx="326834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状语后置句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078095" y="3474720"/>
            <a:ext cx="40919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2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3804285" y="2512695"/>
            <a:ext cx="1602105" cy="1497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12"/>
          <p:cNvSpPr txBox="1"/>
          <p:nvPr/>
        </p:nvSpPr>
        <p:spPr>
          <a:xfrm flipH="1">
            <a:off x="1597025" y="766445"/>
            <a:ext cx="1587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状语后置</a:t>
            </a:r>
          </a:p>
        </p:txBody>
      </p:sp>
      <p:sp>
        <p:nvSpPr>
          <p:cNvPr id="4" name="文本框 12"/>
          <p:cNvSpPr txBox="1"/>
          <p:nvPr/>
        </p:nvSpPr>
        <p:spPr>
          <a:xfrm flipH="1">
            <a:off x="1319530" y="2720975"/>
            <a:ext cx="97643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          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状语是动词、形容词中心语对的修饰成分。用来修饰、限制动词或形容词，表示动作的状态、方式、时间、处所或程度等。副词、形容词、表时间（处所）的名词和短语都可以充当状语。</a:t>
            </a: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“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地</a:t>
            </a: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”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是状语的标志。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          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现代汉语中，状语分一般状语和句首状语。一般状语位于主语、谓语之间，起修饰、限制谓语中心词的作用。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4512945" y="1710055"/>
            <a:ext cx="3369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什么是状语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2"/>
          <p:cNvSpPr txBox="1"/>
          <p:nvPr/>
        </p:nvSpPr>
        <p:spPr>
          <a:xfrm flipH="1">
            <a:off x="2291080" y="2670175"/>
            <a:ext cx="88118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·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他</a:t>
            </a:r>
            <a:r>
              <a:rPr lang="zh-CN" altLang="en-US" sz="2400" b="1" u="sng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仔细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地观察。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·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汽车</a:t>
            </a:r>
            <a:r>
              <a:rPr lang="zh-CN" altLang="en-US" sz="2400" b="1" u="sng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在望不到边际的高原上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奔驰。</a:t>
            </a:r>
          </a:p>
        </p:txBody>
      </p:sp>
      <p:sp>
        <p:nvSpPr>
          <p:cNvPr id="2" name="文本框 12"/>
          <p:cNvSpPr txBox="1"/>
          <p:nvPr/>
        </p:nvSpPr>
        <p:spPr>
          <a:xfrm flipH="1">
            <a:off x="2313305" y="4453890"/>
            <a:ext cx="1346835" cy="398780"/>
          </a:xfrm>
          <a:prstGeom prst="rect">
            <a:avLst/>
          </a:prstGeom>
          <a:solidFill>
            <a:srgbClr val="17539B"/>
          </a:solidFill>
          <a:ln>
            <a:solidFill>
              <a:srgbClr val="308F4D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>
                <a:solidFill>
                  <a:schemeClr val="bg1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句首状语</a:t>
            </a:r>
          </a:p>
        </p:txBody>
      </p:sp>
      <p:sp>
        <p:nvSpPr>
          <p:cNvPr id="3" name="文本框 12"/>
          <p:cNvSpPr txBox="1"/>
          <p:nvPr/>
        </p:nvSpPr>
        <p:spPr>
          <a:xfrm flipH="1">
            <a:off x="2291080" y="4865370"/>
            <a:ext cx="8974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·</a:t>
            </a:r>
            <a:r>
              <a:rPr lang="zh-CN" altLang="en-US" sz="2400" b="1" u="sng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在课堂上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，同学们</a:t>
            </a:r>
            <a:r>
              <a:rPr lang="zh-CN" altLang="en-US" sz="2400" b="1" u="sng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认真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地做着笔记。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·</a:t>
            </a:r>
            <a:r>
              <a:rPr lang="zh-CN" altLang="en-US" sz="2400" b="1" u="sng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在老师看不到的地方</a:t>
            </a:r>
            <a:r>
              <a:rPr lang="zh-CN" altLang="en-US" sz="2400">
                <a:solidFill>
                  <a:schemeClr val="tx1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，有些同学打开了游戏。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2291080" y="2271395"/>
            <a:ext cx="1346835" cy="398780"/>
          </a:xfrm>
          <a:prstGeom prst="rect">
            <a:avLst/>
          </a:prstGeom>
          <a:solidFill>
            <a:srgbClr val="17539B"/>
          </a:solidFill>
          <a:ln>
            <a:solidFill>
              <a:srgbClr val="308F4D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>
                <a:solidFill>
                  <a:schemeClr val="bg1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一般状语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26185" y="4340225"/>
            <a:ext cx="91440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26185" y="2124075"/>
            <a:ext cx="914400" cy="9144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flipH="1">
            <a:off x="4411345" y="1125855"/>
            <a:ext cx="3369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什么是状语</a:t>
            </a:r>
          </a:p>
        </p:txBody>
      </p:sp>
      <p:sp>
        <p:nvSpPr>
          <p:cNvPr id="36" name="文本框 12"/>
          <p:cNvSpPr txBox="1"/>
          <p:nvPr/>
        </p:nvSpPr>
        <p:spPr>
          <a:xfrm flipH="1">
            <a:off x="1597025" y="766445"/>
            <a:ext cx="1587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状语后置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12"/>
          <p:cNvSpPr txBox="1"/>
          <p:nvPr/>
        </p:nvSpPr>
        <p:spPr>
          <a:xfrm flipH="1">
            <a:off x="1597025" y="766445"/>
            <a:ext cx="1587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状语后置</a:t>
            </a:r>
          </a:p>
        </p:txBody>
      </p:sp>
      <p:sp>
        <p:nvSpPr>
          <p:cNvPr id="4" name="文本框 12"/>
          <p:cNvSpPr txBox="1"/>
          <p:nvPr/>
        </p:nvSpPr>
        <p:spPr>
          <a:xfrm flipH="1">
            <a:off x="1319530" y="2110740"/>
            <a:ext cx="97643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          </a:t>
            </a:r>
            <a:r>
              <a:rPr 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在文言文中，作状语的副词、形容词、动词词组、介宾词组等常用在谓语后面，对谓语起修饰、限制作用的情况，就叫做状语后置。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          </a:t>
            </a:r>
            <a:r>
              <a:rPr 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翻译时，需要我们按照现代汉语的表达习惯，把谓语后面的状语移到谓语前面。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4402455" y="1226820"/>
            <a:ext cx="3752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什么是状语后置</a:t>
            </a:r>
          </a:p>
        </p:txBody>
      </p:sp>
      <p:sp>
        <p:nvSpPr>
          <p:cNvPr id="8" name="文本框 12"/>
          <p:cNvSpPr txBox="1"/>
          <p:nvPr/>
        </p:nvSpPr>
        <p:spPr>
          <a:xfrm flipH="1">
            <a:off x="969010" y="4580255"/>
            <a:ext cx="104648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zh-CN" altLang="en-US" sz="2800" baseline="-250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的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</a:rPr>
              <a:t>主语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[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状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]</a:t>
            </a:r>
            <a:r>
              <a:rPr lang="zh-CN" altLang="en-US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地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谓语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  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&lt;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补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&gt;</a:t>
            </a:r>
            <a:r>
              <a:rPr lang="zh-CN" altLang="en-US" sz="2800" baseline="-250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得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/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zh-CN" altLang="en-US" sz="2800" baseline="-250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的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宾语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&lt;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补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&gt;</a:t>
            </a:r>
            <a:r>
              <a:rPr lang="zh-CN" altLang="en-US" sz="2800" baseline="-250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得</a:t>
            </a:r>
            <a:endParaRPr lang="zh-CN" altLang="en-US" sz="2800" baseline="-2500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3867150" y="5336540"/>
            <a:ext cx="2355850" cy="4794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0095" y="5892800"/>
            <a:ext cx="1447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状语后置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835785" y="3082290"/>
            <a:ext cx="9130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44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状语后置句有什么样的结构特点？</a:t>
            </a:r>
            <a:endParaRPr lang="zh-CN" altLang="en-US" sz="44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" name="文本框 12"/>
          <p:cNvSpPr txBox="1"/>
          <p:nvPr/>
        </p:nvSpPr>
        <p:spPr>
          <a:xfrm flipH="1">
            <a:off x="5172075" y="1692275"/>
            <a:ext cx="200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思考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647700" y="1767840"/>
            <a:ext cx="49225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、申之以孝悌之义。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、五亩之宅，树之以桑。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、私见张良，具告以事。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28260" y="1711960"/>
            <a:ext cx="64871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以孝悌之义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申之。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把孝悌的道理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反复讲给百姓听。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2、五亩之宅，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以桑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树之。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在五亩大的住宅旁，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把桑树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种植。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3、私见张良，以事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具告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私下里见张良，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把事情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全部告诉了他。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51455" y="5796280"/>
            <a:ext cx="8271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句式特点一：介词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……”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构成介宾短语，后置。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3959225" y="2009775"/>
            <a:ext cx="11690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4505325" y="3300095"/>
            <a:ext cx="6229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505325" y="4590415"/>
            <a:ext cx="6229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22655" y="829310"/>
            <a:ext cx="10445115" cy="5194935"/>
          </a:xfrm>
          <a:prstGeom prst="rect">
            <a:avLst/>
          </a:prstGeom>
          <a:solidFill>
            <a:srgbClr val="1753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12"/>
          <p:cNvSpPr txBox="1"/>
          <p:nvPr/>
        </p:nvSpPr>
        <p:spPr>
          <a:xfrm flipH="1">
            <a:off x="5758815" y="1998345"/>
            <a:ext cx="55308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、故临崩</a:t>
            </a:r>
            <a:r>
              <a:rPr lang="en-US" altLang="zh-CN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</a:t>
            </a:r>
            <a:r>
              <a:rPr lang="zh-CN" altLang="en-US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以大事</a:t>
            </a:r>
            <a:r>
              <a:rPr lang="en-US" altLang="zh-CN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]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寄臣也。</a:t>
            </a: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所以临终</a:t>
            </a:r>
            <a:r>
              <a:rPr lang="en-US" altLang="zh-CN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[</a:t>
            </a:r>
            <a:r>
              <a:rPr lang="zh-CN" altLang="en-US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把国家大事</a:t>
            </a:r>
            <a:r>
              <a:rPr lang="en-US" altLang="zh-CN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]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托付给我。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chemeClr val="accent2">
                  <a:lumMod val="40000"/>
                  <a:lumOff val="6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en-US" altLang="zh-CN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[</a:t>
            </a:r>
            <a:r>
              <a:rPr lang="zh-CN" altLang="en-US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以善淫</a:t>
            </a:r>
            <a:r>
              <a:rPr lang="en-US" altLang="zh-CN" sz="2800" u="sng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]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谣诼谓余。</a:t>
            </a:r>
          </a:p>
          <a:p>
            <a:pPr algn="l">
              <a:lnSpc>
                <a:spcPct val="150000"/>
              </a:lnSpc>
            </a:pPr>
            <a:r>
              <a:rPr lang="en-US" altLang="zh-CN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[</a:t>
            </a:r>
            <a:r>
              <a:rPr lang="zh-CN" altLang="en-US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用好做淫荡之事</a:t>
            </a:r>
            <a:r>
              <a:rPr lang="en-US" altLang="zh-CN" sz="2800" u="sng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]</a:t>
            </a:r>
            <a:r>
              <a:rPr lang="zh-CN" altLang="en-US" sz="2800">
                <a:solidFill>
                  <a:schemeClr val="accent2">
                    <a:lumMod val="40000"/>
                    <a:lumOff val="6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来造谣污蔑我。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538605" y="1163320"/>
            <a:ext cx="2253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>
                <a:solidFill>
                  <a:srgbClr val="FFC000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巩固练习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1204595" y="1998345"/>
            <a:ext cx="45021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、故临崩寄臣以大事也。（《出师表》）</a:t>
            </a:r>
          </a:p>
          <a:p>
            <a:pPr algn="l">
              <a:lnSpc>
                <a:spcPct val="150000"/>
              </a:lnSpc>
            </a:pPr>
            <a:endParaRPr lang="zh-CN" alt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、谣诼谓余以善淫。（《离骚》）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>
            <a:off x="922655" y="829310"/>
            <a:ext cx="990600" cy="794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flipH="1">
            <a:off x="10377170" y="829310"/>
            <a:ext cx="990600" cy="794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>
            <a:off x="10377170" y="5229860"/>
            <a:ext cx="990600" cy="794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 flipH="1">
            <a:off x="922655" y="5229860"/>
            <a:ext cx="990600" cy="7943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122545" y="958850"/>
            <a:ext cx="180022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判断句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122545" y="1407795"/>
            <a:ext cx="3138805" cy="299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9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66825" y="2717800"/>
            <a:ext cx="2216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sym typeface="指尖上的温暖" panose="02010600010101010101" charset="-122"/>
              </a:rPr>
              <a:t>目录</a:t>
            </a:r>
          </a:p>
        </p:txBody>
      </p:sp>
      <p:sp>
        <p:nvSpPr>
          <p:cNvPr id="9" name="文本框 1"/>
          <p:cNvSpPr txBox="1"/>
          <p:nvPr/>
        </p:nvSpPr>
        <p:spPr>
          <a:xfrm>
            <a:off x="1440180" y="3740785"/>
            <a:ext cx="187007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6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CONTENT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4518660" y="1070610"/>
            <a:ext cx="603885" cy="564515"/>
          </a:xfrm>
          <a:prstGeom prst="rect">
            <a:avLst/>
          </a:prstGeom>
        </p:spPr>
      </p:pic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5122545" y="2071370"/>
            <a:ext cx="180022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被动句</a:t>
            </a:r>
          </a:p>
        </p:txBody>
      </p:sp>
      <p:sp>
        <p:nvSpPr>
          <p:cNvPr id="17" name="文本框 1"/>
          <p:cNvSpPr txBox="1"/>
          <p:nvPr/>
        </p:nvSpPr>
        <p:spPr>
          <a:xfrm>
            <a:off x="5122545" y="2520315"/>
            <a:ext cx="3138805" cy="299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9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5122545" y="3239135"/>
            <a:ext cx="239776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宾语前置句</a:t>
            </a:r>
          </a:p>
        </p:txBody>
      </p:sp>
      <p:sp>
        <p:nvSpPr>
          <p:cNvPr id="20" name="文本框 1"/>
          <p:cNvSpPr txBox="1"/>
          <p:nvPr/>
        </p:nvSpPr>
        <p:spPr>
          <a:xfrm>
            <a:off x="5122545" y="3688080"/>
            <a:ext cx="3138805" cy="299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9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5122545" y="4381500"/>
            <a:ext cx="239776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状语后置句</a:t>
            </a:r>
          </a:p>
        </p:txBody>
      </p:sp>
      <p:sp>
        <p:nvSpPr>
          <p:cNvPr id="23" name="文本框 1"/>
          <p:cNvSpPr txBox="1"/>
          <p:nvPr/>
        </p:nvSpPr>
        <p:spPr>
          <a:xfrm>
            <a:off x="5122545" y="4830445"/>
            <a:ext cx="3138805" cy="299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9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4518660" y="2197100"/>
            <a:ext cx="603885" cy="5645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4518660" y="3351530"/>
            <a:ext cx="603885" cy="5645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4518660" y="4519295"/>
            <a:ext cx="603885" cy="564515"/>
          </a:xfrm>
          <a:prstGeom prst="rect">
            <a:avLst/>
          </a:prstGeom>
        </p:spPr>
      </p:pic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122545" y="5448300"/>
            <a:ext cx="239776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定语后置句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5122545" y="5897245"/>
            <a:ext cx="3138805" cy="2990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9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4518660" y="5586095"/>
            <a:ext cx="603885" cy="5645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647700" y="1767840"/>
            <a:ext cx="49225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、颁白者不负戴于道路矣。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、则无望民之多于邻国也。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、青，取之于蓝，而青于蓝。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05550" y="1767840"/>
            <a:ext cx="55270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1、颁白者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于道路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不负戴矣。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2、则无望民之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于邻国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多也。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3、青，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于蓝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取之，而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于蓝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1455" y="5796280"/>
            <a:ext cx="8271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句式特点二：介词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于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……”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构成介宾短语，后置。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5427980" y="2098040"/>
            <a:ext cx="622300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427345" y="3319145"/>
            <a:ext cx="6229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448300" y="4590415"/>
            <a:ext cx="6229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65860" y="2598420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头发斑白的老人就再也用不着在路上背着或顶着沉重的东西赶路了。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860" y="3895725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就不用期望本国的民众比邻国多。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3495" y="5193030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靛青，从蓝草中取得，可是比蓼蓝颜色更深。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22655" y="829310"/>
            <a:ext cx="10445115" cy="5194935"/>
          </a:xfrm>
          <a:prstGeom prst="rect">
            <a:avLst/>
          </a:prstGeom>
          <a:solidFill>
            <a:srgbClr val="1753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2"/>
          <p:cNvSpPr txBox="1"/>
          <p:nvPr/>
        </p:nvSpPr>
        <p:spPr>
          <a:xfrm flipH="1">
            <a:off x="1538605" y="1163320"/>
            <a:ext cx="2253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>
                <a:solidFill>
                  <a:srgbClr val="FFC000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巩固练习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1204595" y="1998345"/>
            <a:ext cx="87090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、以其无礼于晋，且贰于楚也。（《烛之武退秦师》）</a:t>
            </a:r>
            <a:endParaRPr lang="zh-CN" alt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、沛公军（于）霸上。（《鸿门宴》）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、燕王拜送于庭。（《荆轲刺秦王》）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、长于臣。（《鸿门宴》）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、公与之乘，战于长勺。（《曹刿论战》）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>
            <a:off x="922655" y="829310"/>
            <a:ext cx="990600" cy="794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flipH="1">
            <a:off x="10377170" y="829310"/>
            <a:ext cx="990600" cy="794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>
            <a:off x="10377170" y="5229860"/>
            <a:ext cx="990600" cy="794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 flipH="1">
            <a:off x="922655" y="5229860"/>
            <a:ext cx="990600" cy="7943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647700" y="1767840"/>
            <a:ext cx="49225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、君子博学而日参省乎己。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、相与枕藉乎舟中。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25235" y="1778000"/>
            <a:ext cx="55270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1、君子博学而日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乎己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参省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乎舟中</a:t>
            </a:r>
            <a:r>
              <a:rPr lang="en-US" altLang="zh-CN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]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相与枕藉。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22245" y="5747385"/>
            <a:ext cx="8271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句式特点三：介词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乎</a:t>
            </a:r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……”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构成介宾短语，后置。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5114925" y="2098040"/>
            <a:ext cx="93535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4907280" y="3944620"/>
            <a:ext cx="1143000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65860" y="2598420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君子广泛地学习，每天对自己检查反省。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860" y="4533265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（苏子与同伴）在船里互相枕着垫着睡去。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2"/>
          <p:cNvSpPr txBox="1"/>
          <p:nvPr/>
        </p:nvSpPr>
        <p:spPr>
          <a:xfrm flipH="1">
            <a:off x="1377950" y="1204595"/>
            <a:ext cx="442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状语后置的结构特点</a:t>
            </a:r>
          </a:p>
        </p:txBody>
      </p:sp>
      <p:sp>
        <p:nvSpPr>
          <p:cNvPr id="4" name="文本框 12"/>
          <p:cNvSpPr txBox="1"/>
          <p:nvPr/>
        </p:nvSpPr>
        <p:spPr>
          <a:xfrm flipH="1">
            <a:off x="9119235" y="2418080"/>
            <a:ext cx="1587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注意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8545195" y="2780030"/>
            <a:ext cx="30264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有时候，后置的介词结构中的介词（主要是</a:t>
            </a:r>
            <a:r>
              <a:rPr lang="en-US" altLang="zh-CN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以</a:t>
            </a:r>
            <a:r>
              <a:rPr lang="en-US" altLang="zh-CN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”“</a:t>
            </a:r>
            <a:r>
              <a:rPr lang="zh-CN" altLang="en-US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于</a:t>
            </a:r>
            <a:r>
              <a:rPr lang="en-US" altLang="zh-CN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）会省去，这种情况仍可视为介词结构后置。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04265" y="2418715"/>
            <a:ext cx="7163435" cy="3064510"/>
            <a:chOff x="8862" y="2511"/>
            <a:chExt cx="7852" cy="6804"/>
          </a:xfrm>
          <a:blipFill rotWithShape="1">
            <a:blip r:embed="rId2"/>
            <a:tile tx="0" ty="0" sx="100000" sy="100000" flip="none" algn="t"/>
          </a:blipFill>
        </p:grpSpPr>
        <p:sp>
          <p:nvSpPr>
            <p:cNvPr id="8" name="圆角矩形 7"/>
            <p:cNvSpPr/>
            <p:nvPr/>
          </p:nvSpPr>
          <p:spPr>
            <a:xfrm>
              <a:off x="8862" y="2511"/>
              <a:ext cx="7852" cy="209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/>
                <a:t>句式特点一：介词</a:t>
              </a:r>
              <a:r>
                <a:rPr lang="en-US" altLang="zh-CN" sz="2400" b="1"/>
                <a:t>“</a:t>
              </a:r>
              <a:r>
                <a:rPr lang="zh-CN" altLang="en-US" sz="2400" b="1"/>
                <a:t>以</a:t>
              </a:r>
              <a:r>
                <a:rPr lang="en-US" altLang="zh-CN" sz="2400" b="1"/>
                <a:t>……”</a:t>
              </a:r>
              <a:r>
                <a:rPr lang="zh-CN" altLang="en-US" sz="2400" b="1"/>
                <a:t>构成介宾短语，后置。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8862" y="4894"/>
              <a:ext cx="7852" cy="209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/>
                <a:t>句式特点二：</a:t>
              </a:r>
              <a:r>
                <a:rPr lang="zh-CN" altLang="en-US" sz="2400" b="1">
                  <a:sym typeface="+mn-ea"/>
                </a:rPr>
                <a:t>介词</a:t>
              </a:r>
              <a:r>
                <a:rPr lang="en-US" altLang="zh-CN" sz="2400" b="1">
                  <a:sym typeface="+mn-ea"/>
                </a:rPr>
                <a:t>“</a:t>
              </a:r>
              <a:r>
                <a:rPr lang="zh-CN" altLang="en-US" sz="2400" b="1">
                  <a:sym typeface="+mn-ea"/>
                </a:rPr>
                <a:t>于</a:t>
              </a:r>
              <a:r>
                <a:rPr lang="en-US" altLang="zh-CN" sz="2400" b="1">
                  <a:sym typeface="+mn-ea"/>
                </a:rPr>
                <a:t>……”</a:t>
              </a:r>
              <a:r>
                <a:rPr lang="zh-CN" altLang="en-US" sz="2400" b="1">
                  <a:sym typeface="+mn-ea"/>
                </a:rPr>
                <a:t>构成介宾短语，后置。</a:t>
              </a:r>
              <a:endParaRPr lang="zh-CN" altLang="en-US" sz="2400" b="1"/>
            </a:p>
            <a:p>
              <a:pPr algn="ctr"/>
              <a:endParaRPr lang="zh-CN" altLang="en-US" sz="2400" b="1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862" y="7225"/>
              <a:ext cx="7852" cy="209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sym typeface="+mn-ea"/>
                </a:rPr>
                <a:t>句式特点三：介词</a:t>
              </a:r>
              <a:r>
                <a:rPr lang="en-US" altLang="zh-CN" sz="2400" b="1">
                  <a:sym typeface="+mn-ea"/>
                </a:rPr>
                <a:t>“</a:t>
              </a:r>
              <a:r>
                <a:rPr lang="zh-CN" altLang="en-US" sz="2400" b="1">
                  <a:sym typeface="+mn-ea"/>
                </a:rPr>
                <a:t>乎</a:t>
              </a:r>
              <a:r>
                <a:rPr lang="en-US" altLang="zh-CN" sz="2400" b="1">
                  <a:sym typeface="+mn-ea"/>
                </a:rPr>
                <a:t>……”</a:t>
              </a:r>
              <a:r>
                <a:rPr lang="zh-CN" altLang="en-US" sz="2400" b="1">
                  <a:sym typeface="+mn-ea"/>
                </a:rPr>
                <a:t>构成介宾短语，后置。</a:t>
              </a:r>
            </a:p>
          </p:txBody>
        </p:sp>
      </p:grpSp>
      <p:sp>
        <p:nvSpPr>
          <p:cNvPr id="12" name="半闭框 11"/>
          <p:cNvSpPr/>
          <p:nvPr/>
        </p:nvSpPr>
        <p:spPr>
          <a:xfrm>
            <a:off x="909320" y="739775"/>
            <a:ext cx="1370965" cy="1414780"/>
          </a:xfrm>
          <a:prstGeom prst="halfFrame">
            <a:avLst>
              <a:gd name="adj1" fmla="val 23019"/>
              <a:gd name="adj2" fmla="val 20657"/>
            </a:avLst>
          </a:prstGeom>
          <a:solidFill>
            <a:srgbClr val="578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22655" y="829310"/>
            <a:ext cx="10445115" cy="5194935"/>
          </a:xfrm>
          <a:prstGeom prst="rect">
            <a:avLst/>
          </a:prstGeom>
          <a:solidFill>
            <a:srgbClr val="1753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2"/>
          <p:cNvSpPr txBox="1"/>
          <p:nvPr/>
        </p:nvSpPr>
        <p:spPr>
          <a:xfrm flipH="1">
            <a:off x="1538605" y="1163320"/>
            <a:ext cx="2253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>
                <a:solidFill>
                  <a:srgbClr val="FFC000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巩固练习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1790700" y="2430145"/>
            <a:ext cx="87090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、佚之狐言于郑伯曰。（《烛之武退秦师》）</a:t>
            </a:r>
            <a:endParaRPr lang="zh-CN" alt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、将军战河北，臣战河南。（《鸿门宴》）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、愿陛下托臣以讨贼兴复之效。（《出师表》）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</a:t>
            </a: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、此非曹孟德之困于周郎者乎。（《赤壁赋》）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>
            <a:off x="922655" y="829310"/>
            <a:ext cx="990600" cy="794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flipH="1">
            <a:off x="10377170" y="829310"/>
            <a:ext cx="990600" cy="794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>
            <a:off x="10377170" y="5229860"/>
            <a:ext cx="990600" cy="794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lum bright="96000"/>
          </a:blip>
          <a:srcRect l="48560" t="58128" r="15211" b="12819"/>
          <a:stretch>
            <a:fillRect/>
          </a:stretch>
        </p:blipFill>
        <p:spPr>
          <a:xfrm rot="10800000" flipH="1">
            <a:off x="922655" y="5229860"/>
            <a:ext cx="990600" cy="794385"/>
          </a:xfrm>
          <a:prstGeom prst="rect">
            <a:avLst/>
          </a:prstGeom>
        </p:spPr>
      </p:pic>
      <p:sp>
        <p:nvSpPr>
          <p:cNvPr id="8" name="文本框 12"/>
          <p:cNvSpPr txBox="1"/>
          <p:nvPr/>
        </p:nvSpPr>
        <p:spPr>
          <a:xfrm flipH="1">
            <a:off x="1668145" y="1633855"/>
            <a:ext cx="87090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accent2">
                    <a:lumMod val="20000"/>
                    <a:lumOff val="8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从下面的句子中找出状语后置句。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78095" y="2719070"/>
            <a:ext cx="271970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定语后置句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078095" y="3474720"/>
            <a:ext cx="40919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2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3804285" y="2512695"/>
            <a:ext cx="1602105" cy="1497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12"/>
          <p:cNvSpPr txBox="1"/>
          <p:nvPr/>
        </p:nvSpPr>
        <p:spPr>
          <a:xfrm flipH="1">
            <a:off x="1597025" y="766445"/>
            <a:ext cx="1587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定语后置</a:t>
            </a:r>
          </a:p>
        </p:txBody>
      </p:sp>
      <p:sp>
        <p:nvSpPr>
          <p:cNvPr id="4" name="文本框 12"/>
          <p:cNvSpPr txBox="1"/>
          <p:nvPr/>
        </p:nvSpPr>
        <p:spPr>
          <a:xfrm flipH="1">
            <a:off x="1319530" y="2720975"/>
            <a:ext cx="97643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          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定语是</a:t>
            </a:r>
            <a:r>
              <a:rPr 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修饰、限定、说明名词或代词的品质与特征的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。主要有形容词，此外还有名词、代词、数词、动词不定式（短语）或相当于形容词的词（短语）或句子都可以作定语。汉语中常用</a:t>
            </a: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“……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的</a:t>
            </a: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”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表示。</a:t>
            </a:r>
            <a:endParaRPr lang="zh-CN" altLang="en-US" sz="24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6" name="文本框 12"/>
          <p:cNvSpPr txBox="1"/>
          <p:nvPr/>
        </p:nvSpPr>
        <p:spPr>
          <a:xfrm flipH="1">
            <a:off x="4512945" y="1710055"/>
            <a:ext cx="3369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什么是定语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6870" y="4904105"/>
            <a:ext cx="11689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70C0"/>
                </a:solidFill>
              </a:rPr>
              <a:t>（定语）</a:t>
            </a:r>
            <a:r>
              <a:rPr lang="zh-CN" altLang="en-US" sz="3600">
                <a:solidFill>
                  <a:srgbClr val="FF0000"/>
                </a:solidFill>
              </a:rPr>
              <a:t>主语</a:t>
            </a:r>
            <a:r>
              <a:rPr lang="en-US" altLang="zh-CN" sz="3600"/>
              <a:t>[</a:t>
            </a:r>
            <a:r>
              <a:rPr lang="zh-CN" altLang="en-US" sz="3600"/>
              <a:t>状语</a:t>
            </a:r>
            <a:r>
              <a:rPr lang="en-US" altLang="zh-CN" sz="3600"/>
              <a:t>]</a:t>
            </a:r>
            <a:r>
              <a:rPr lang="en-US" altLang="zh-CN" sz="3600">
                <a:solidFill>
                  <a:srgbClr val="FF0000"/>
                </a:solidFill>
              </a:rPr>
              <a:t>+</a:t>
            </a:r>
            <a:r>
              <a:rPr lang="zh-CN" altLang="en-US" sz="3600">
                <a:solidFill>
                  <a:srgbClr val="FF0000"/>
                </a:solidFill>
              </a:rPr>
              <a:t>谓语</a:t>
            </a:r>
            <a:r>
              <a:rPr lang="en-US" altLang="zh-CN" sz="3600">
                <a:solidFill>
                  <a:schemeClr val="accent6"/>
                </a:solidFill>
              </a:rPr>
              <a:t>&lt;</a:t>
            </a:r>
            <a:r>
              <a:rPr lang="zh-CN" altLang="en-US" sz="3600">
                <a:solidFill>
                  <a:schemeClr val="accent6"/>
                </a:solidFill>
              </a:rPr>
              <a:t>补语</a:t>
            </a:r>
            <a:r>
              <a:rPr lang="en-US" altLang="zh-CN" sz="3600">
                <a:solidFill>
                  <a:schemeClr val="accent6"/>
                </a:solidFill>
              </a:rPr>
              <a:t>&gt;</a:t>
            </a:r>
            <a:r>
              <a:rPr lang="en-US" altLang="zh-CN" sz="3600">
                <a:solidFill>
                  <a:schemeClr val="tx1"/>
                </a:solidFill>
              </a:rPr>
              <a:t>/</a:t>
            </a:r>
            <a:r>
              <a:rPr lang="zh-CN" altLang="en-US" sz="3600">
                <a:solidFill>
                  <a:srgbClr val="0070C0"/>
                </a:solidFill>
              </a:rPr>
              <a:t>（定语）</a:t>
            </a:r>
            <a:r>
              <a:rPr lang="en-US" altLang="zh-CN" sz="3600">
                <a:solidFill>
                  <a:srgbClr val="FF0000"/>
                </a:solidFill>
              </a:rPr>
              <a:t>+</a:t>
            </a:r>
            <a:r>
              <a:rPr lang="zh-CN" altLang="en-US" sz="3600">
                <a:solidFill>
                  <a:srgbClr val="FF0000"/>
                </a:solidFill>
              </a:rPr>
              <a:t>宾语</a:t>
            </a:r>
            <a:r>
              <a:rPr lang="en-US" altLang="zh-CN" sz="3600">
                <a:solidFill>
                  <a:schemeClr val="accent6"/>
                </a:solidFill>
              </a:rPr>
              <a:t>&lt;</a:t>
            </a:r>
            <a:r>
              <a:rPr lang="zh-CN" altLang="en-US" sz="3600">
                <a:solidFill>
                  <a:schemeClr val="accent6"/>
                </a:solidFill>
              </a:rPr>
              <a:t>补语</a:t>
            </a:r>
            <a:r>
              <a:rPr lang="en-US" altLang="zh-CN" sz="3600">
                <a:solidFill>
                  <a:schemeClr val="accent6"/>
                </a:solidFill>
              </a:rPr>
              <a:t>&gt;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12"/>
          <p:cNvSpPr txBox="1"/>
          <p:nvPr/>
        </p:nvSpPr>
        <p:spPr>
          <a:xfrm flipH="1">
            <a:off x="1597025" y="766445"/>
            <a:ext cx="1587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定语后置</a:t>
            </a:r>
          </a:p>
        </p:txBody>
      </p:sp>
      <p:sp>
        <p:nvSpPr>
          <p:cNvPr id="4" name="文本框 12"/>
          <p:cNvSpPr txBox="1"/>
          <p:nvPr/>
        </p:nvSpPr>
        <p:spPr>
          <a:xfrm flipH="1">
            <a:off x="1214120" y="3620770"/>
            <a:ext cx="97643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          </a:t>
            </a:r>
            <a:r>
              <a:rPr 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在现代中，定语是修饰和限制名词的，一般放在中心词前。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          </a:t>
            </a:r>
            <a:r>
              <a:rPr 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在文言文中，为了突出中心词的位置，强调定语所表现的内容或使语气流畅，有时会把定语放在中心词后。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          </a:t>
            </a: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翻译时，要注意把后置定语提到中心词前面来翻译。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4402455" y="1226820"/>
            <a:ext cx="3752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b="1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什么是定语后置</a:t>
            </a:r>
          </a:p>
        </p:txBody>
      </p:sp>
      <p:sp>
        <p:nvSpPr>
          <p:cNvPr id="8" name="文本框 12"/>
          <p:cNvSpPr txBox="1"/>
          <p:nvPr/>
        </p:nvSpPr>
        <p:spPr>
          <a:xfrm flipH="1">
            <a:off x="969010" y="1891665"/>
            <a:ext cx="104648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定语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</a:rPr>
              <a:t>主语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 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[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状语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]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谓语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定语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宾语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endParaRPr lang="zh-CN" altLang="en-US" sz="2800" baseline="-2500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1743710" y="2550795"/>
            <a:ext cx="2355850" cy="4794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3465" y="3117850"/>
            <a:ext cx="1447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定语后置</a:t>
            </a:r>
          </a:p>
        </p:txBody>
      </p:sp>
      <p:sp>
        <p:nvSpPr>
          <p:cNvPr id="2" name="下弧形箭头 1"/>
          <p:cNvSpPr/>
          <p:nvPr/>
        </p:nvSpPr>
        <p:spPr>
          <a:xfrm>
            <a:off x="7673975" y="2638425"/>
            <a:ext cx="2355850" cy="47942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3900" y="3185160"/>
            <a:ext cx="1447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定语后置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835785" y="3082290"/>
            <a:ext cx="91300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44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定语后置句有什么样的结构特点？</a:t>
            </a:r>
            <a:endParaRPr lang="zh-CN" altLang="en-US" sz="44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5" name="文本框 12"/>
          <p:cNvSpPr txBox="1"/>
          <p:nvPr/>
        </p:nvSpPr>
        <p:spPr>
          <a:xfrm flipH="1">
            <a:off x="5172075" y="1692275"/>
            <a:ext cx="200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思考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647700" y="1711960"/>
            <a:ext cx="45599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、太子及宾客知其事者。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、群臣吏民能面刺寡人之过者，受上赏。</a:t>
            </a:r>
          </a:p>
          <a:p>
            <a:pPr algn="l">
              <a:lnSpc>
                <a:spcPct val="150000"/>
              </a:lnSpc>
            </a:pPr>
            <a:endParaRPr lang="zh-CN" altLang="en-US" sz="2800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、群臣侍殿上者。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01005" y="1711960"/>
            <a:ext cx="6114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1、太子及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（知其事）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宾客者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能面刺寡人之过）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群臣吏民者，受上赏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800" b="1" u="sng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侍殿上）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群臣者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655185" y="2009775"/>
            <a:ext cx="73723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4505325" y="3682365"/>
            <a:ext cx="995045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309110" y="5227955"/>
            <a:ext cx="1191260" cy="31623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93495" y="2598420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太子和知道这件事的宾客。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860" y="4515485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能够当面批评我的过错的所有大臣、官吏、百姓，可得上等奖赏。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65860" y="5681345"/>
            <a:ext cx="1006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在殿上侍奉的群臣。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78095" y="2719070"/>
            <a:ext cx="239649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判断句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078095" y="3474720"/>
            <a:ext cx="40919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2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3804285" y="2512695"/>
            <a:ext cx="1602105" cy="1497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93680" y="4629150"/>
            <a:ext cx="782955" cy="130683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 flipH="1">
            <a:off x="1697990" y="1127760"/>
            <a:ext cx="3255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你找对了吗？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828800" y="2667000"/>
          <a:ext cx="8533130" cy="2133600"/>
        </p:xfrm>
        <a:graphic>
          <a:graphicData uri="http://schemas.openxmlformats.org/drawingml/2006/table">
            <a:tbl>
              <a:tblPr firstRow="1" bandRow="1"/>
              <a:tblGrid>
                <a:gridCol w="4669155"/>
                <a:gridCol w="3863975"/>
              </a:tblGrid>
              <a:tr h="38100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定语后置常见类型（</a:t>
                      </a:r>
                      <a:r>
                        <a:rPr lang="en-US" altLang="zh-CN" sz="3200" b="1">
                          <a:solidFill>
                            <a:schemeClr val="accent2"/>
                          </a:solidFill>
                        </a:rPr>
                        <a:t>1</a:t>
                      </a: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太子及宾客知其事者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中心词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定语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者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群臣侍殿上者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群臣吏民能面刺寡人之过者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019810" y="1820545"/>
            <a:ext cx="41776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、马之千里者。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、石之铿然有声者，所在皆是也。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、僧之富者不能至，而贫者至焉。</a:t>
            </a:r>
          </a:p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4</a:t>
            </a:r>
            <a:r>
              <a:rPr lang="zh-CN" altLang="en-US" sz="28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、缙绅之交于孟祥者。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74005" y="1820545"/>
            <a:ext cx="61144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1、能日行千里的马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2、敲击后能发出声响的石头，所在之处都是这样的。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3、富有的和尚不能够到达，而贫苦的却能够到达。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、和孟祥交好的官员。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159375" y="1904365"/>
            <a:ext cx="19050" cy="404495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93680" y="4629150"/>
            <a:ext cx="782955" cy="130683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 flipH="1">
            <a:off x="1139190" y="1137285"/>
            <a:ext cx="4147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你找到特点了吗？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99845" y="2059305"/>
          <a:ext cx="9592310" cy="2133600"/>
        </p:xfrm>
        <a:graphic>
          <a:graphicData uri="http://schemas.openxmlformats.org/drawingml/2006/table">
            <a:tbl>
              <a:tblPr firstRow="1" bandRow="1"/>
              <a:tblGrid>
                <a:gridCol w="5248910"/>
                <a:gridCol w="4343400"/>
              </a:tblGrid>
              <a:tr h="57912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定语后置常见类型（</a:t>
                      </a:r>
                      <a:r>
                        <a:rPr lang="en-US" altLang="zh-CN" sz="3200" b="1">
                          <a:solidFill>
                            <a:schemeClr val="accent2"/>
                          </a:solidFill>
                        </a:rPr>
                        <a:t>2</a:t>
                      </a: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马之千里者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中心词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之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定语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者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石之铿然有声者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僧之富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者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441450" y="1355090"/>
            <a:ext cx="10267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1</a:t>
            </a:r>
            <a:r>
              <a:rPr lang="zh-CN" altLang="en-US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、若妻信病，赐小豆四十斛。</a:t>
            </a:r>
          </a:p>
          <a:p>
            <a:pPr algn="l">
              <a:lnSpc>
                <a:spcPct val="150000"/>
              </a:lnSpc>
            </a:pPr>
            <a:endParaRPr lang="en-US" altLang="zh-CN" sz="28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、我持白璧一双，欲献项王；玉斗一双，欲与亚父。</a:t>
            </a:r>
          </a:p>
          <a:p>
            <a:pPr algn="l">
              <a:lnSpc>
                <a:spcPct val="150000"/>
              </a:lnSpc>
            </a:pPr>
            <a:endParaRPr lang="zh-CN" altLang="en-US" sz="28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、军书十二卷，卷卷有爷名。</a:t>
            </a:r>
          </a:p>
          <a:p>
            <a:pPr algn="l">
              <a:lnSpc>
                <a:spcPct val="150000"/>
              </a:lnSpc>
            </a:pPr>
            <a:endParaRPr lang="zh-CN" altLang="en-US" sz="2800" b="1">
              <a:solidFill>
                <a:srgbClr val="17539B"/>
              </a:solidFill>
              <a:latin typeface="旧木秋山楷书" panose="02000503000000000000" charset="-122"/>
              <a:ea typeface="旧木秋山楷书" panose="02000503000000000000" charset="-122"/>
              <a:cs typeface="方正清刻本悦宋简体" panose="02000000000000000000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4</a:t>
            </a:r>
            <a:r>
              <a:rPr lang="zh-CN" altLang="en-US" sz="2800" b="1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、方宅十余亩，草屋八九间。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96720" y="1768475"/>
            <a:ext cx="955611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楷体" panose="02010609060101010101" charset="-122"/>
                <a:sym typeface="+mn-ea"/>
              </a:rPr>
              <a:t>☛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如果华佗妻子确实有病，就赐给四十斛小豆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楷体" panose="02010609060101010101" charset="-122"/>
              </a:rPr>
              <a:t>☛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我带了一双玉璧，敬献给大王；一双玉斗，拜献给大将军。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楷体" panose="02010609060101010101" charset="-122"/>
                <a:sym typeface="+mn-ea"/>
              </a:rPr>
              <a:t>☛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十二卷军书，每一卷都有父亲的名字。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楷体" panose="02010609060101010101" charset="-122"/>
                <a:sym typeface="+mn-ea"/>
              </a:rPr>
              <a:t>☛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十几亩大的房子，八九间的草屋。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93680" y="4629150"/>
            <a:ext cx="782955" cy="130683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 flipH="1">
            <a:off x="1139190" y="1137285"/>
            <a:ext cx="4147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你找到特点了吗？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99845" y="2059305"/>
          <a:ext cx="9592310" cy="2133600"/>
        </p:xfrm>
        <a:graphic>
          <a:graphicData uri="http://schemas.openxmlformats.org/drawingml/2006/table">
            <a:tbl>
              <a:tblPr firstRow="1" bandRow="1"/>
              <a:tblGrid>
                <a:gridCol w="3551555"/>
                <a:gridCol w="6040755"/>
              </a:tblGrid>
              <a:tr h="57912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定语后置常见类型（</a:t>
                      </a:r>
                      <a:r>
                        <a:rPr lang="en-US" altLang="zh-CN" sz="3200" b="1">
                          <a:solidFill>
                            <a:schemeClr val="accent2"/>
                          </a:solidFill>
                        </a:rPr>
                        <a:t>3</a:t>
                      </a: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小豆四十斛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中心词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定语</a:t>
                      </a:r>
                      <a:r>
                        <a:rPr 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（多为数量词）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白璧一双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方宅十余亩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2"/>
          <p:cNvSpPr txBox="1"/>
          <p:nvPr/>
        </p:nvSpPr>
        <p:spPr>
          <a:xfrm flipH="1">
            <a:off x="1293495" y="840740"/>
            <a:ext cx="753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翻译下面句子，并找出其共同点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8075" y="1654175"/>
            <a:ext cx="1011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、蚓无爪牙之利，筋骨之强。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8075" y="2937510"/>
            <a:ext cx="1011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、居庙堂之高则忧其民，处江湖之远则忧其君。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6075" y="2196465"/>
            <a:ext cx="10112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►蚯蚓没有锋利的爪牙和强健的筋骨。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16075" y="3549015"/>
            <a:ext cx="10112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►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身居高高的庙堂，就要忧虑百姓的疾苦，身处遥远的江湖，就要为国君担忧。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08075" y="4613275"/>
            <a:ext cx="1011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、仰观宇宙之大，俯察品类之盛。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16075" y="5252085"/>
            <a:ext cx="10112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►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抬头观望广大无穷的宇宙，低头细察地上繁多的生物。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93680" y="4629150"/>
            <a:ext cx="782955" cy="1306830"/>
          </a:xfrm>
          <a:prstGeom prst="rect">
            <a:avLst/>
          </a:prstGeom>
        </p:spPr>
      </p:pic>
      <p:sp>
        <p:nvSpPr>
          <p:cNvPr id="4" name="文本框 12"/>
          <p:cNvSpPr txBox="1"/>
          <p:nvPr/>
        </p:nvSpPr>
        <p:spPr>
          <a:xfrm flipH="1">
            <a:off x="1139190" y="1137285"/>
            <a:ext cx="483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方正清刻本悦宋简体" panose="02000000000000000000" charset="-122"/>
                <a:sym typeface="指尖上的温暖" panose="02010600010101010101" charset="-122"/>
              </a:rPr>
              <a:t>你找准这个特点了吗？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99845" y="2059305"/>
          <a:ext cx="9592310" cy="2133600"/>
        </p:xfrm>
        <a:graphic>
          <a:graphicData uri="http://schemas.openxmlformats.org/drawingml/2006/table">
            <a:tbl>
              <a:tblPr firstRow="1" bandRow="1"/>
              <a:tblGrid>
                <a:gridCol w="4149725"/>
                <a:gridCol w="5442585"/>
              </a:tblGrid>
              <a:tr h="57912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定语后置常见类型（</a:t>
                      </a:r>
                      <a:r>
                        <a:rPr lang="en-US" altLang="zh-CN" sz="3200" b="1">
                          <a:solidFill>
                            <a:schemeClr val="accent2"/>
                          </a:solidFill>
                        </a:rPr>
                        <a:t>3</a:t>
                      </a:r>
                      <a:r>
                        <a:rPr lang="zh-CN" altLang="en-US" sz="3200" b="1">
                          <a:solidFill>
                            <a:schemeClr val="accent2"/>
                          </a:solidFill>
                        </a:rPr>
                        <a:t>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爪牙之利，筋骨之强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中心词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之</a:t>
                      </a:r>
                      <a:r>
                        <a:rPr lang="en-US" altLang="zh-CN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+</a:t>
                      </a:r>
                      <a:r>
                        <a:rPr lang="zh-CN" altLang="en-US" sz="3600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定语</a:t>
                      </a:r>
                      <a:endParaRPr lang="zh-CN" sz="3600" b="1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  <a:cs typeface="方正粗黑宋简体" panose="02000000000000000000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庙堂之高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宇宙之大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2"/>
          <p:cNvSpPr txBox="1"/>
          <p:nvPr/>
        </p:nvSpPr>
        <p:spPr>
          <a:xfrm flipH="1">
            <a:off x="861695" y="682625"/>
            <a:ext cx="2211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总结归纳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0660" y="3125470"/>
            <a:ext cx="6936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、中心词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定语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70660" y="4008755"/>
            <a:ext cx="8239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、中心词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定语（数量词）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70660" y="4914900"/>
            <a:ext cx="8239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、中心词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70660" y="2200275"/>
            <a:ext cx="6936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、中心词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定语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</a:t>
            </a:r>
          </a:p>
        </p:txBody>
      </p:sp>
      <p:sp>
        <p:nvSpPr>
          <p:cNvPr id="12" name="文本框 12"/>
          <p:cNvSpPr txBox="1"/>
          <p:nvPr/>
        </p:nvSpPr>
        <p:spPr>
          <a:xfrm flipH="1">
            <a:off x="3235325" y="1374140"/>
            <a:ext cx="63709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3600">
                <a:solidFill>
                  <a:schemeClr val="accent2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定语后置句的四种类型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2"/>
          <p:cNvSpPr txBox="1"/>
          <p:nvPr/>
        </p:nvSpPr>
        <p:spPr>
          <a:xfrm flipH="1">
            <a:off x="1293495" y="840740"/>
            <a:ext cx="7979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选出下列各组中不含定语后置的一组（</a:t>
            </a:r>
            <a:r>
              <a:rPr lang="en-US" altLang="zh-CN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  </a:t>
            </a:r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8075" y="1654175"/>
            <a:ext cx="8513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、疆土之新辟者，移种民以居之。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8075" y="2714625"/>
            <a:ext cx="1011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、吾妻之美我者，私我也。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6075" y="2196465"/>
            <a:ext cx="975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►新开辟的疆土，迁移佃农去居住。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句式：中心词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定语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16075" y="3326130"/>
            <a:ext cx="10112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►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我妻子认为我美的原因是喜欢我。</a:t>
            </a:r>
            <a:r>
              <a:rPr lang="zh-CN" altLang="en-US" sz="24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（之：取消句子独立性）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08075" y="3869690"/>
            <a:ext cx="1011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、村中少年好事者，驯养一虫。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16075" y="4508500"/>
            <a:ext cx="10112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►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村里一个喜欢多事的年轻人，养着一只蟋蟀。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句式：中心词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定语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8075" y="4968875"/>
            <a:ext cx="8513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</a:rPr>
              <a:t>D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、通记一舟，为人五，为窗八。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16075" y="5511165"/>
            <a:ext cx="9915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►一条船刻了五个人，八扇窗户。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句式：中心词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数量词（定语）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67395" y="739775"/>
            <a:ext cx="6464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accent6">
                    <a:lumMod val="75000"/>
                  </a:schemeClr>
                </a:solidFill>
              </a:rPr>
              <a:t>B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4371 -0.00212672 C 0.0333562 -0.0554777 0.0737249 -0.089173 0.118579 -0.089173 C 0.163433 -0.089173 0.203802 -0.0554777 0.230714 -0.00212672 C 0.203802 0.0512242 0.163433 0.0849198 0.118579 0.0849198 C 0.0737249 0.0849198 0.0333562 0.0512242 0.00644371 -0.00212672 Z" pathEditMode="relative" rAng="0" ptsTypes="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3277870" y="2271395"/>
            <a:ext cx="43541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sym typeface="指尖上的温暖" panose="02010600010101010101" charset="-122"/>
              </a:rPr>
              <a:t>感谢观看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050" y="779780"/>
            <a:ext cx="17716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425" y="5062855"/>
            <a:ext cx="59956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江西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·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赣州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·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会昌</a:t>
            </a:r>
          </a:p>
        </p:txBody>
      </p:sp>
      <p:sp>
        <p:nvSpPr>
          <p:cNvPr id="5" name="矩形 4"/>
          <p:cNvSpPr/>
          <p:nvPr/>
        </p:nvSpPr>
        <p:spPr>
          <a:xfrm>
            <a:off x="2892425" y="5413375"/>
            <a:ext cx="59956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2021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年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12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旧木秋山楷书" panose="02000503000000000000" charset="-122"/>
                <a:ea typeface="旧木秋山楷书" panose="02000503000000000000" charset="-122"/>
              </a:rPr>
              <a:t>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31995" y="4119245"/>
            <a:ext cx="2717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400" kern="0" noProof="0">
                <a:ln>
                  <a:noFill/>
                </a:ln>
                <a:solidFill>
                  <a:srgbClr val="2D6BC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廖常清</a:t>
            </a:r>
          </a:p>
        </p:txBody>
      </p:sp>
      <p:pic>
        <p:nvPicPr>
          <p:cNvPr id="1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36500" y="10579100"/>
            <a:ext cx="3683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4317365" y="1327150"/>
            <a:ext cx="1077595" cy="6191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9114790" y="1327150"/>
            <a:ext cx="1077595" cy="6191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6718300" y="2435225"/>
            <a:ext cx="1077595" cy="61912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206500" y="1327150"/>
          <a:ext cx="9779000" cy="4457700"/>
        </p:xfrm>
        <a:graphic>
          <a:graphicData uri="http://schemas.openxmlformats.org/drawingml/2006/table">
            <a:tbl>
              <a:tblPr firstRow="1" bandRow="1"/>
              <a:tblGrid>
                <a:gridCol w="3047365"/>
                <a:gridCol w="6731635"/>
              </a:tblGrid>
              <a:tr h="396240"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判</a:t>
                      </a:r>
                      <a:r>
                        <a:rPr lang="en-US" alt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</a:t>
                      </a: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断</a:t>
                      </a:r>
                      <a:r>
                        <a:rPr lang="en-US" alt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</a:t>
                      </a: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句</a:t>
                      </a:r>
                      <a:r>
                        <a:rPr lang="en-US" alt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</a:t>
                      </a: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式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例</a:t>
                      </a:r>
                      <a:r>
                        <a:rPr lang="en-US" alt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         </a:t>
                      </a: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“……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者，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……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也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楚左尹项伯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者，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项羽季父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也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（《鸿门宴》）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696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者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者也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仆所以留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者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，待吾客与俱。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（《荆轲刺秦王》）</a:t>
                      </a:r>
                      <a:endParaRPr lang="zh-CN" altLang="en-US" sz="1800">
                        <a:solidFill>
                          <a:srgbClr val="404040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二者不可兼得，舍生而取义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者也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（《鱼和熊掌不可兼得》）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也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此天子气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也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（《鸿门宴》）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无标志句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臣本布衣。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（《出师表》）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肯定判断词：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为、乃、即、则、皆、必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此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则岳阳楼之大观也。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（《岳阳楼记》）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如今人方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为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刀俎，我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为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鱼肉。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（《鸿门宴》）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否定判断词：</a:t>
                      </a:r>
                      <a:endParaRPr lang="zh-CN" altLang="en-US" sz="2000" b="1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非、非为、弗、不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因人之力而敝之，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不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仁。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（《烛之武退秦师》）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苟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非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吾之所有。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（《赤壁赋》）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是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（常见于诗歌）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不知木兰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是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女郎。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（《木兰辞》）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汝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是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大家子。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（《孔雀东南飞》）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49525" y="741045"/>
            <a:ext cx="7317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判断句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能翻译出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或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不是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的句子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78095" y="2719070"/>
            <a:ext cx="239649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被动句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078095" y="3474720"/>
            <a:ext cx="40919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2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3804285" y="2512695"/>
            <a:ext cx="1602105" cy="1497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4317365" y="1327150"/>
            <a:ext cx="1077595" cy="6191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9114790" y="1327150"/>
            <a:ext cx="1077595" cy="6191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100000"/>
          </a:blip>
          <a:srcRect t="42546"/>
          <a:stretch>
            <a:fillRect/>
          </a:stretch>
        </p:blipFill>
        <p:spPr>
          <a:xfrm>
            <a:off x="6718300" y="2435225"/>
            <a:ext cx="1077595" cy="61912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206500" y="1327150"/>
          <a:ext cx="9779000" cy="4701540"/>
        </p:xfrm>
        <a:graphic>
          <a:graphicData uri="http://schemas.openxmlformats.org/drawingml/2006/table">
            <a:tbl>
              <a:tblPr firstRow="1" bandRow="1"/>
              <a:tblGrid>
                <a:gridCol w="3047365"/>
                <a:gridCol w="6731635"/>
              </a:tblGrid>
              <a:tr h="396240"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被动句的类型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例</a:t>
                      </a:r>
                      <a:r>
                        <a:rPr lang="en-US" altLang="zh-CN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          </a:t>
                      </a:r>
                      <a:r>
                        <a:rPr lang="zh-CN" altLang="en-US" sz="200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于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字句：谓语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+“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于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六艺经传皆通习之，不拘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于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时。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（《师说》）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696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见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字句：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见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”+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谓语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秦城可得，徒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见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欺。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（《廉颇蔺相如列传》）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受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字句：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受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”+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谓语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+“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于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吾不能举全吴之地，十万之众，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受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制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于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人。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（《赤壁之战》）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3962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为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字句：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为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”+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动词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身死人手，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为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天下</a:t>
                      </a:r>
                      <a:r>
                        <a:rPr lang="zh-CN" altLang="en-US" sz="2000">
                          <a:solidFill>
                            <a:schemeClr val="accent6"/>
                          </a:solidFill>
                        </a:rPr>
                        <a:t>笑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者，何也？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（《过秦论》）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为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……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所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句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不者，若属皆且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为所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虏。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（《鸿门宴》）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被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字句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舞榭歌台，风流总</a:t>
                      </a:r>
                      <a:r>
                        <a:rPr lang="zh-CN" altLang="en-US" sz="2000">
                          <a:solidFill>
                            <a:srgbClr val="C00000"/>
                          </a:solidFill>
                        </a:rPr>
                        <a:t>被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雨打风吹去。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（《永遇乐</a:t>
                      </a:r>
                      <a:r>
                        <a:rPr lang="en-US" altLang="zh-CN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·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京口北固亭怀古》）</a:t>
                      </a:r>
                    </a:p>
                    <a:p>
                      <a:pPr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sz="2000">
                          <a:solidFill>
                            <a:schemeClr val="tx1"/>
                          </a:solidFill>
                        </a:rPr>
                        <a:t>无标志句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感斯人言。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（《琵琶行》）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</a:rPr>
                        <a:t>而刘夙婴疾病。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（《孔雀东南飞》）</a:t>
                      </a: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49525" y="741045"/>
            <a:ext cx="7317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被动句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看清楚关键词，翻译成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被</a:t>
            </a:r>
            <a:r>
              <a:rPr lang="en-US" altLang="zh-CN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的意思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12"/>
          <p:cNvSpPr txBox="1"/>
          <p:nvPr/>
        </p:nvSpPr>
        <p:spPr>
          <a:xfrm flipH="1">
            <a:off x="1593850" y="613410"/>
            <a:ext cx="37547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400">
                <a:solidFill>
                  <a:srgbClr val="17539B"/>
                </a:solidFill>
                <a:latin typeface="汉仪超级战甲简" panose="00020600040101010101" charset="-122"/>
                <a:ea typeface="汉仪超级战甲简" panose="00020600040101010101" charset="-122"/>
                <a:cs typeface="方正清刻本悦宋简体" panose="02000000000000000000" charset="-122"/>
                <a:sym typeface="指尖上的温暖" panose="02010600010101010101" charset="-122"/>
              </a:rPr>
              <a:t>句子成分</a:t>
            </a:r>
          </a:p>
        </p:txBody>
      </p:sp>
      <p:sp>
        <p:nvSpPr>
          <p:cNvPr id="37" name="文本框 12"/>
          <p:cNvSpPr txBox="1"/>
          <p:nvPr/>
        </p:nvSpPr>
        <p:spPr>
          <a:xfrm flipH="1">
            <a:off x="3169285" y="3634740"/>
            <a:ext cx="58934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17539B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</a:rPr>
              <a:t>主谓宾、定状补，主干枝叶分清楚；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17539B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谓语必居主宾前，谓前为状谓后补；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的</a:t>
            </a:r>
            <a:r>
              <a:rPr lang="zh-CN" altLang="en-US" sz="2800" b="1">
                <a:solidFill>
                  <a:srgbClr val="17539B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定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地</a:t>
            </a:r>
            <a:r>
              <a:rPr lang="zh-CN" altLang="en-US" sz="2800" b="1">
                <a:solidFill>
                  <a:srgbClr val="17539B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状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得</a:t>
            </a:r>
            <a:r>
              <a:rPr lang="zh-CN" altLang="en-US" sz="2800" b="1">
                <a:solidFill>
                  <a:srgbClr val="17539B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后补，帮助区分定状补。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3850" y="1844040"/>
            <a:ext cx="11689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70C0"/>
                </a:solidFill>
              </a:rPr>
              <a:t>（定语）</a:t>
            </a:r>
            <a:r>
              <a:rPr lang="zh-CN" altLang="en-US" sz="3600">
                <a:solidFill>
                  <a:srgbClr val="FF0000"/>
                </a:solidFill>
              </a:rPr>
              <a:t>主语</a:t>
            </a:r>
            <a:r>
              <a:rPr lang="en-US" altLang="zh-CN" sz="3600"/>
              <a:t>[</a:t>
            </a:r>
            <a:r>
              <a:rPr lang="zh-CN" altLang="en-US" sz="3600"/>
              <a:t>状语</a:t>
            </a:r>
            <a:r>
              <a:rPr lang="en-US" altLang="zh-CN" sz="3600"/>
              <a:t>]</a:t>
            </a:r>
            <a:r>
              <a:rPr lang="en-US" altLang="zh-CN" sz="3600">
                <a:solidFill>
                  <a:srgbClr val="FF0000"/>
                </a:solidFill>
              </a:rPr>
              <a:t>+</a:t>
            </a:r>
            <a:r>
              <a:rPr lang="zh-CN" altLang="en-US" sz="3600">
                <a:solidFill>
                  <a:srgbClr val="FF0000"/>
                </a:solidFill>
              </a:rPr>
              <a:t>谓语</a:t>
            </a:r>
            <a:r>
              <a:rPr lang="en-US" altLang="zh-CN" sz="3600">
                <a:solidFill>
                  <a:schemeClr val="accent6"/>
                </a:solidFill>
              </a:rPr>
              <a:t>&lt;</a:t>
            </a:r>
            <a:r>
              <a:rPr lang="zh-CN" altLang="en-US" sz="3600">
                <a:solidFill>
                  <a:schemeClr val="accent6"/>
                </a:solidFill>
              </a:rPr>
              <a:t>补语</a:t>
            </a:r>
            <a:r>
              <a:rPr lang="en-US" altLang="zh-CN" sz="3600">
                <a:solidFill>
                  <a:schemeClr val="accent6"/>
                </a:solidFill>
              </a:rPr>
              <a:t>&gt;</a:t>
            </a:r>
            <a:r>
              <a:rPr lang="en-US" altLang="zh-CN" sz="3600">
                <a:solidFill>
                  <a:schemeClr val="tx1"/>
                </a:solidFill>
              </a:rPr>
              <a:t>/</a:t>
            </a:r>
            <a:r>
              <a:rPr lang="zh-CN" altLang="en-US" sz="3600">
                <a:solidFill>
                  <a:srgbClr val="0070C0"/>
                </a:solidFill>
              </a:rPr>
              <a:t>（定语）</a:t>
            </a:r>
            <a:r>
              <a:rPr lang="en-US" altLang="zh-CN" sz="3600">
                <a:solidFill>
                  <a:srgbClr val="FF0000"/>
                </a:solidFill>
              </a:rPr>
              <a:t>+</a:t>
            </a:r>
            <a:r>
              <a:rPr lang="zh-CN" altLang="en-US" sz="3600">
                <a:solidFill>
                  <a:srgbClr val="FF0000"/>
                </a:solidFill>
              </a:rPr>
              <a:t>宾语</a:t>
            </a:r>
            <a:r>
              <a:rPr lang="en-US" altLang="zh-CN" sz="3600">
                <a:solidFill>
                  <a:schemeClr val="accent6"/>
                </a:solidFill>
              </a:rPr>
              <a:t>&lt;</a:t>
            </a:r>
            <a:r>
              <a:rPr lang="zh-CN" altLang="en-US" sz="3600">
                <a:solidFill>
                  <a:schemeClr val="accent6"/>
                </a:solidFill>
              </a:rPr>
              <a:t>补语</a:t>
            </a:r>
            <a:r>
              <a:rPr lang="en-US" altLang="zh-CN" sz="3600">
                <a:solidFill>
                  <a:schemeClr val="accent6"/>
                </a:solidFill>
              </a:rPr>
              <a:t>&gt;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078095" y="2719070"/>
            <a:ext cx="398589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algn="dist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17539B"/>
                </a:solidFill>
                <a:latin typeface="指尖上的温暖" panose="02010600010101010101" charset="-122"/>
                <a:ea typeface="指尖上的温暖" panose="02010600010101010101" charset="-122"/>
                <a:cs typeface="+mn-ea"/>
                <a:sym typeface="+mn-lt"/>
              </a:rPr>
              <a:t>宾语前置句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5078095" y="3474720"/>
            <a:ext cx="40919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200">
                <a:solidFill>
                  <a:srgbClr val="2D6BC7"/>
                </a:solidFill>
                <a:latin typeface="旧木秋山楷书" panose="02000503000000000000" charset="-122"/>
                <a:ea typeface="旧木秋山楷书" panose="02000503000000000000" charset="-122"/>
                <a:cs typeface="+mn-lt"/>
              </a:rPr>
              <a:t>Lorem ipsum dolor sit amet, consectetuer adipiscing elit.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968" t="34968" r="23959" b="26669"/>
          <a:stretch>
            <a:fillRect/>
          </a:stretch>
        </p:blipFill>
        <p:spPr>
          <a:xfrm>
            <a:off x="3804285" y="2512695"/>
            <a:ext cx="1602105" cy="1497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框 12"/>
          <p:cNvSpPr txBox="1"/>
          <p:nvPr/>
        </p:nvSpPr>
        <p:spPr>
          <a:xfrm flipH="1">
            <a:off x="1117600" y="1673860"/>
            <a:ext cx="10098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</a:rPr>
              <a:t>在文言文中，出现宾语放置在动词之前的情况，这种现象就叫宾语前置。</a:t>
            </a: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17539B"/>
                </a:solidFill>
                <a:latin typeface="旧木秋山楷书" panose="02000503000000000000" charset="-122"/>
                <a:ea typeface="旧木秋山楷书" panose="02000503000000000000" charset="-122"/>
                <a:cs typeface="方正清刻本悦宋简体" panose="02000000000000000000" charset="-122"/>
                <a:sym typeface="+mn-ea"/>
              </a:rPr>
              <a:t>翻译的时候，要按照现代汉语的语序，把谓语前面的宾语移到谓语后面。</a:t>
            </a:r>
          </a:p>
        </p:txBody>
      </p:sp>
      <p:sp>
        <p:nvSpPr>
          <p:cNvPr id="5" name="文本框 12"/>
          <p:cNvSpPr txBox="1"/>
          <p:nvPr/>
        </p:nvSpPr>
        <p:spPr>
          <a:xfrm flipH="1">
            <a:off x="1705610" y="619760"/>
            <a:ext cx="2613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>
                <a:solidFill>
                  <a:srgbClr val="17539B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  <a:sym typeface="指尖上的温暖" panose="02010600010101010101" charset="-122"/>
              </a:rPr>
              <a:t>宾语前置</a:t>
            </a:r>
          </a:p>
        </p:txBody>
      </p:sp>
      <p:sp>
        <p:nvSpPr>
          <p:cNvPr id="6" name="文本框 12"/>
          <p:cNvSpPr txBox="1"/>
          <p:nvPr/>
        </p:nvSpPr>
        <p:spPr>
          <a:xfrm flipH="1">
            <a:off x="1034415" y="3562350"/>
            <a:ext cx="102641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zh-CN" altLang="en-US" sz="2800" baseline="-250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的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清刻本悦宋简体" panose="02000000000000000000" charset="-122"/>
              </a:rPr>
              <a:t>主语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[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状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]</a:t>
            </a:r>
            <a:r>
              <a:rPr lang="zh-CN" altLang="en-US" sz="2800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地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谓语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&lt;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补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&gt;</a:t>
            </a:r>
            <a:r>
              <a:rPr lang="zh-CN" altLang="en-US" sz="2800" baseline="-250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得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/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（</a:t>
            </a:r>
            <a:r>
              <a:rPr lang="zh-CN" altLang="en-US" sz="2800" b="1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定</a:t>
            </a:r>
            <a:r>
              <a:rPr lang="zh-CN" altLang="en-US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）</a:t>
            </a:r>
            <a:r>
              <a:rPr lang="zh-CN" altLang="en-US" sz="2800" baseline="-250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的</a:t>
            </a:r>
            <a:r>
              <a:rPr lang="en-US" altLang="zh-CN" sz="2800">
                <a:solidFill>
                  <a:srgbClr val="17539B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+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宾语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 &lt;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补</a:t>
            </a:r>
            <a:r>
              <a:rPr lang="en-US" altLang="zh-CN" sz="28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&gt;</a:t>
            </a:r>
            <a:r>
              <a:rPr lang="zh-CN" altLang="en-US" sz="2800" baseline="-2500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清刻本悦宋简体" panose="02000000000000000000" charset="-122"/>
              </a:rPr>
              <a:t>得</a:t>
            </a:r>
            <a:endParaRPr lang="zh-CN" altLang="en-US" sz="2800" baseline="-2500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方正清刻本悦宋简体" panose="02000000000000000000" charset="-122"/>
              <a:sym typeface="+mn-ea"/>
            </a:endParaRPr>
          </a:p>
        </p:txBody>
      </p:sp>
      <p:sp>
        <p:nvSpPr>
          <p:cNvPr id="9" name="手杖形箭头 8"/>
          <p:cNvSpPr/>
          <p:nvPr/>
        </p:nvSpPr>
        <p:spPr>
          <a:xfrm rot="10800000">
            <a:off x="4528820" y="4299585"/>
            <a:ext cx="4620260" cy="5080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5395" y="4931410"/>
            <a:ext cx="145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宾语前置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0.xml><?xml version="1.0" encoding="utf-8"?>
<p:tagLst xmlns:p="http://schemas.openxmlformats.org/presentationml/2006/main">
  <p:tag name="KSO_WM_UNIT_PLACING_PICTURE_USER_VIEWPORT" val="{&quot;height&quot;:1251,&quot;width&quot;:1560}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7.xml><?xml version="1.0" encoding="utf-8"?>
<p:tagLst xmlns:p="http://schemas.openxmlformats.org/presentationml/2006/main">
  <p:tag name="KSO_WM_UNIT_TABLE_BEAUTIFY" val="smartTable{1ebcadb5-6374-4c15-bf98-4cdb0213e311}"/>
  <p:tag name="TABLE_COLOR_RGB" val="0x000000*0xFFFFFF*0x212121*0xFFFFFF*0xECD8E0*0xF0EDC6*0xD2DFE8*0xD3E3CC*0xE5E2CA*0xC2D5D8"/>
  <p:tag name="TABLE_COLORIDX" val="11"/>
  <p:tag name="TABLE_EMPHASIZE_COLOR" val="15522016"/>
  <p:tag name="TABLE_SKINIDX" val="4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0.xml><?xml version="1.0" encoding="utf-8"?>
<p:tagLst xmlns:p="http://schemas.openxmlformats.org/presentationml/2006/main">
  <p:tag name="KSO_WM_UNIT_TABLE_BEAUTIFY" val="smartTable{1ebcadb5-6374-4c15-bf98-4cdb0213e311}"/>
  <p:tag name="TABLE_COLOR_RGB" val="0x000000*0xFFFFFF*0x212121*0xFFFFFF*0xECD8E0*0xF0EDC6*0xD2DFE8*0xD3E3CC*0xE5E2CA*0xC2D5D8"/>
  <p:tag name="TABLE_COLORIDX" val="11"/>
  <p:tag name="TABLE_EMPHASIZE_COLOR" val="15522016"/>
  <p:tag name="TABLE_ENDDRAG_ORIGIN_RECT" val="755*168"/>
  <p:tag name="TABLE_ENDDRAG_RECT" val="144*210*755*168"/>
  <p:tag name="TABLE_SKINIDX" val="4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3.xml><?xml version="1.0" encoding="utf-8"?>
<p:tagLst xmlns:p="http://schemas.openxmlformats.org/presentationml/2006/main">
  <p:tag name="KSO_WM_UNIT_TABLE_BEAUTIFY" val="smartTable{1ebcadb5-6374-4c15-bf98-4cdb0213e311}"/>
  <p:tag name="TABLE_COLOR_RGB" val="0x000000*0xFFFFFF*0x212121*0xFFFFFF*0xECD8E0*0xF0EDC6*0xD2DFE8*0xD3E3CC*0xE5E2CA*0xC2D5D8"/>
  <p:tag name="TABLE_COLORIDX" val="11"/>
  <p:tag name="TABLE_EMPHASIZE_COLOR" val="15522016"/>
  <p:tag name="TABLE_ENDDRAG_ORIGIN_RECT" val="755*168"/>
  <p:tag name="TABLE_ENDDRAG_RECT" val="144*210*755*168"/>
  <p:tag name="TABLE_SKINIDX" val="4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6.xml><?xml version="1.0" encoding="utf-8"?>
<p:tagLst xmlns:p="http://schemas.openxmlformats.org/presentationml/2006/main">
  <p:tag name="KSO_WM_UNIT_TABLE_BEAUTIFY" val="smartTable{1ebcadb5-6374-4c15-bf98-4cdb0213e311}"/>
  <p:tag name="TABLE_COLOR_RGB" val="0x000000*0xFFFFFF*0x212121*0xFFFFFF*0xECD8E0*0xF0EDC6*0xD2DFE8*0xD3E3CC*0xE5E2CA*0xC2D5D8"/>
  <p:tag name="TABLE_COLORIDX" val="11"/>
  <p:tag name="TABLE_EMPHASIZE_COLOR" val="15522016"/>
  <p:tag name="TABLE_ENDDRAG_ORIGIN_RECT" val="755*168"/>
  <p:tag name="TABLE_ENDDRAG_RECT" val="144*210*755*168"/>
  <p:tag name="TABLE_SKINIDX" val="4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2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UNIT_TABLE_BEAUTIFY" val="smartTable{59ab4030-e6a7-4396-9288-9e4e067445e4}"/>
  <p:tag name="TABLE_COLOR_RGB" val="0x000000*0xFFFFFF*0x212121*0xFFFFFF*0xFF6238*0xFFD147*0xFFB57D*0xFF7A51*0xFFD791*0xFF8C6D"/>
  <p:tag name="TABLE_COLORIDX" val="3"/>
  <p:tag name="TABLE_EMPHASIZE_COLOR" val="16736824"/>
  <p:tag name="TABLE_ENDDRAG_ORIGIN_RECT" val="769*367"/>
  <p:tag name="TABLE_ENDDRAG_RECT" val="97*94*770*367"/>
  <p:tag name="TABLE_SKINIDX" val="2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UNIT_TABLE_BEAUTIFY" val="smartTable{59ab4030-e6a7-4396-9288-9e4e067445e4}"/>
  <p:tag name="TABLE_COLOR_RGB" val="0x000000*0xFFFFFF*0x212121*0xFFFFFF*0xFF6238*0xFFD147*0xFFB57D*0xFF7A51*0xFFD791*0xFF8C6D"/>
  <p:tag name="TABLE_COLORIDX" val="3"/>
  <p:tag name="TABLE_EMPHASIZE_COLOR" val="16736824"/>
  <p:tag name="TABLE_ENDDRAG_ORIGIN_RECT" val="769*367"/>
  <p:tag name="TABLE_ENDDRAG_RECT" val="97*94*770*367"/>
  <p:tag name="TABLE_SKINIDX" val="2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UNIT_TABLE_BEAUTIFY" val="smartTable{6c032d5b-b574-43b3-a1cc-8010a2b2e71b}"/>
  <p:tag name="TABLE_COLOR_RGB" val="0x000000*0xFFFFFF*0x212121*0xFFFFFF*0xFFC6B5*0xEDEDDC*0xEED0B4*0xF5B0A5*0xE8F4F4*0xF0F0DD"/>
  <p:tag name="TABLE_COLORIDX" val="4"/>
  <p:tag name="TABLE_EMPHASIZE_COLOR" val="16762549"/>
  <p:tag name="TABLE_ENDDRAG_ORIGIN_RECT" val="837*328"/>
  <p:tag name="TABLE_ENDDRAG_RECT" val="62*142*837*328"/>
  <p:tag name="TABLE_SKINIDX" val="2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7.xml><?xml version="1.0" encoding="utf-8"?>
<p:tagLst xmlns:p="http://schemas.openxmlformats.org/presentationml/2006/main">
  <p:tag name="KSO_WM_UNIT_PLACING_PICTURE_USER_VIEWPORT" val="{&quot;height&quot;:1251,&quot;width&quot;:1560}"/>
</p:tagLst>
</file>

<file path=ppt/tags/tag98.xml><?xml version="1.0" encoding="utf-8"?>
<p:tagLst xmlns:p="http://schemas.openxmlformats.org/presentationml/2006/main">
  <p:tag name="KSO_WM_UNIT_PLACING_PICTURE_USER_VIEWPORT" val="{&quot;height&quot;:1251,&quot;width&quot;:1560}"/>
</p:tagLst>
</file>

<file path=ppt/tags/tag99.xml><?xml version="1.0" encoding="utf-8"?>
<p:tagLst xmlns:p="http://schemas.openxmlformats.org/presentationml/2006/main">
  <p:tag name="KSO_WM_UNIT_PLACING_PICTURE_USER_VIEWPORT" val="{&quot;height&quot;:1251,&quot;width&quot;:1560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202</Paragraphs>
  <Slides>39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4">
      <vt:lpstr>Arial</vt:lpstr>
      <vt:lpstr>微软雅黑</vt:lpstr>
      <vt:lpstr>等线 Light</vt:lpstr>
      <vt:lpstr>等线</vt:lpstr>
      <vt:lpstr>Calibri Light</vt:lpstr>
      <vt:lpstr>Calibri</vt:lpstr>
      <vt:lpstr>指尖上的温暖</vt:lpstr>
      <vt:lpstr>方正仿宋简体</vt:lpstr>
      <vt:lpstr>楷体</vt:lpstr>
      <vt:lpstr>宋体</vt:lpstr>
      <vt:lpstr>旧木秋山楷书</vt:lpstr>
      <vt:lpstr>方正粗黑宋简体</vt:lpstr>
      <vt:lpstr>汉仪超级战甲简</vt:lpstr>
      <vt:lpstr>方正清刻本悦宋简体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2021-12-12T11:30:21.106</cp:lastPrinted>
  <dcterms:created xsi:type="dcterms:W3CDTF">2021-12-12T11:30:21Z</dcterms:created>
  <dcterms:modified xsi:type="dcterms:W3CDTF">2021-12-12T03:30:26Z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