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06" r:id="rId3"/>
    <p:sldId id="303" r:id="rId4"/>
    <p:sldId id="259" r:id="rId5"/>
    <p:sldId id="291" r:id="rId6"/>
    <p:sldId id="260" r:id="rId7"/>
    <p:sldId id="308" r:id="rId8"/>
    <p:sldId id="309" r:id="rId9"/>
    <p:sldId id="310" r:id="rId10"/>
    <p:sldId id="311" r:id="rId11"/>
    <p:sldId id="313" r:id="rId12"/>
    <p:sldId id="292" r:id="rId13"/>
    <p:sldId id="302" r:id="rId14"/>
    <p:sldId id="293" r:id="rId15"/>
    <p:sldId id="295" r:id="rId16"/>
    <p:sldId id="296" r:id="rId17"/>
    <p:sldId id="297" r:id="rId18"/>
    <p:sldId id="307" r:id="rId19"/>
    <p:sldId id="262" r:id="rId20"/>
    <p:sldId id="299" r:id="rId21"/>
    <p:sldId id="301" r:id="rId22"/>
    <p:sldId id="312" r:id="rId23"/>
    <p:sldId id="298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FF3300"/>
    <a:srgbClr val="FF9966"/>
    <a:srgbClr val="FF0066"/>
    <a:srgbClr val="00FF00"/>
    <a:srgbClr val="FFFF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6" autoAdjust="0"/>
    <p:restoredTop sz="90929"/>
  </p:normalViewPr>
  <p:slideViewPr>
    <p:cSldViewPr>
      <p:cViewPr>
        <p:scale>
          <a:sx n="75" d="100"/>
          <a:sy n="75" d="100"/>
        </p:scale>
        <p:origin x="-78" y="180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DEEDD-53FD-426E-915F-A20E2AB3C224}" type="datetimeFigureOut">
              <a:rPr lang="zh-CN" altLang="en-US" smtClean="0"/>
              <a:pPr/>
              <a:t>2011-11-20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C2E85-CC37-4701-AE8B-1CA2DD4861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C2E85-CC37-4701-AE8B-1CA2DD4861A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9B574-C803-4288-A0F4-4B4188B027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F7E51-47A1-4482-B949-0FB684D2F3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866C1-12C4-438E-97AF-F7079367C3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892FC-C4DC-418F-8773-C803032076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9692C-E843-4FF7-9166-5BA7870FFD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BCA69-6CAF-41A3-9247-3D9BB937A4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0C9D6-B1EF-41B4-ABDE-7578128C8E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74309-BF1E-4187-B79E-322E15610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85E76-2387-450F-907D-D4C700C00B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ACAEC-43B2-4F64-9DBE-8444018EC8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94001-7A5D-49D0-9D73-F28E38BCB7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0FCAF28-287F-4857-9299-93D3C8599C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新建文件夹\各种资料\素材库\图像\风景\photo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914400" y="1981200"/>
            <a:ext cx="6400800" cy="179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389"/>
              </a:avLst>
            </a:prstTxWarp>
          </a:bodyPr>
          <a:lstStyle/>
          <a:p>
            <a:pPr algn="ctr">
              <a:defRPr/>
            </a:pPr>
            <a:r>
              <a:rPr lang="en-US" altLang="zh-CN" sz="5400" kern="10">
                <a:ln w="1270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5400" kern="10">
                <a:ln w="1270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曹刿论战</a:t>
            </a:r>
            <a:r>
              <a:rPr lang="en-US" altLang="zh-CN" sz="5400" kern="10">
                <a:ln w="1270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》</a:t>
            </a:r>
            <a:r>
              <a:rPr lang="zh-CN" altLang="en-US" sz="5400" kern="10">
                <a:ln w="1270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精读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0" y="357188"/>
            <a:ext cx="9446817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   战胜齐军后，鲁庄公询问取胜的原因。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曹刿回答说：“作战，要靠勇气。第一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次击鼓能够振作士气，第二次击鼓</a:t>
            </a:r>
            <a:r>
              <a:rPr lang="zh-CN" altLang="en-US" sz="4000" b="1" dirty="0" smtClean="0"/>
              <a:t>时士</a:t>
            </a:r>
            <a:endParaRPr lang="en-US" altLang="zh-CN" sz="4000" b="1" dirty="0" smtClean="0"/>
          </a:p>
          <a:p>
            <a:pPr algn="l"/>
            <a:r>
              <a:rPr lang="zh-CN" altLang="en-US" sz="4000" b="1" dirty="0" smtClean="0"/>
              <a:t>气</a:t>
            </a:r>
            <a:r>
              <a:rPr lang="zh-CN" altLang="en-US" sz="4000" b="1" dirty="0"/>
              <a:t>就减弱了，</a:t>
            </a:r>
            <a:r>
              <a:rPr lang="zh-CN" altLang="en-US" sz="4000" b="1" dirty="0" smtClean="0"/>
              <a:t>第三击鼓时</a:t>
            </a:r>
            <a:r>
              <a:rPr lang="zh-CN" altLang="en-US" sz="4000" b="1" dirty="0"/>
              <a:t>士</a:t>
            </a:r>
            <a:r>
              <a:rPr lang="zh-CN" altLang="en-US" sz="4000" b="1" dirty="0" smtClean="0"/>
              <a:t>气就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枯竭了，</a:t>
            </a:r>
            <a:r>
              <a:rPr lang="zh-CN" altLang="en-US" sz="4000" b="1" dirty="0" smtClean="0"/>
              <a:t>敌方士气已经</a:t>
            </a:r>
            <a:r>
              <a:rPr lang="zh-CN" altLang="en-US" sz="4000" b="1" dirty="0"/>
              <a:t>枯竭而我方</a:t>
            </a:r>
            <a:endParaRPr lang="en-US" altLang="zh-CN" sz="4000" b="1" dirty="0"/>
          </a:p>
          <a:p>
            <a:pPr algn="l"/>
            <a:r>
              <a:rPr lang="zh-CN" altLang="en-US" sz="4000" b="1" dirty="0" smtClean="0"/>
              <a:t>的士气正盛</a:t>
            </a:r>
            <a:r>
              <a:rPr lang="zh-CN" altLang="en-US" sz="4000" b="1" dirty="0"/>
              <a:t>，所以打败了他们。（齐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是）大国，难以</a:t>
            </a:r>
            <a:r>
              <a:rPr lang="zh-CN" altLang="en-US" sz="4000" b="1" dirty="0" smtClean="0"/>
              <a:t>推测呀，怕的是</a:t>
            </a:r>
            <a:endParaRPr lang="en-US" altLang="zh-CN" sz="4000" b="1" dirty="0" smtClean="0"/>
          </a:p>
          <a:p>
            <a:pPr algn="l"/>
            <a:r>
              <a:rPr lang="zh-CN" altLang="en-US" sz="4000" b="1" dirty="0" smtClean="0"/>
              <a:t>有</a:t>
            </a:r>
            <a:r>
              <a:rPr lang="zh-CN" altLang="en-US" sz="4000" b="1" dirty="0"/>
              <a:t>埋伏，</a:t>
            </a:r>
            <a:r>
              <a:rPr lang="zh-CN" altLang="en-US" sz="4000" b="1" dirty="0" smtClean="0"/>
              <a:t>我发现他们</a:t>
            </a:r>
            <a:r>
              <a:rPr lang="zh-CN" altLang="en-US" sz="4000" b="1" dirty="0"/>
              <a:t>的车印混乱</a:t>
            </a:r>
            <a:r>
              <a:rPr lang="zh-CN" altLang="en-US" sz="4000" b="1" dirty="0" smtClean="0"/>
              <a:t>，他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们的军旗也倒下了，所以才下令追击他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们。</a:t>
            </a:r>
            <a:r>
              <a:rPr lang="en-US" altLang="zh-CN" sz="4000" b="1" dirty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785813"/>
            <a:ext cx="91440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2800" b="1"/>
              <a:t>        </a:t>
            </a:r>
            <a:r>
              <a:rPr lang="zh-CN" altLang="en-US" sz="2800" b="1"/>
              <a:t>齐与鲁是春秋时的邻国，齐是较强大的诸侯国，鲁是较弱小的诸侯国。齐鲁长勺之战的导火线是齐国的内乱。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/>
              <a:t>        齐襄公荒淫暴虐，他的两个弟弟公子小白和公子纠怕遭牵累，都出奔他国。公子小白出奔莒（ｊ</a:t>
            </a:r>
            <a:r>
              <a:rPr lang="en-US" altLang="zh-CN" sz="2800" b="1">
                <a:latin typeface="宋体" pitchFamily="2" charset="-122"/>
              </a:rPr>
              <a:t>ǔ</a:t>
            </a:r>
            <a:r>
              <a:rPr lang="zh-CN" altLang="en-US" sz="2800" b="1">
                <a:latin typeface="宋体" pitchFamily="2" charset="-122"/>
              </a:rPr>
              <a:t>）</a:t>
            </a:r>
            <a:r>
              <a:rPr lang="zh-CN" altLang="en-US" sz="2800" b="1"/>
              <a:t>国，公子纠出奔鲁国。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/>
              <a:t>        齐襄公被齐国大臣杀死后，公子小白和公子纠都准备回国当国君。莒国和鲁国都各自护送公子小白和公子纠回齐国。公子小白抢先到达齐国夺得君位。公子小白就是后来的齐桓公</a:t>
            </a:r>
            <a:r>
              <a:rPr lang="en-US" altLang="zh-CN" sz="2800" b="1"/>
              <a:t>,</a:t>
            </a:r>
            <a:r>
              <a:rPr lang="zh-CN" altLang="en-US" sz="2800" b="1"/>
              <a:t>后成为春秋五霸之一。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/>
              <a:t>        齐桓公当上国君后很想显示自己的威风，建立威信，便以鲁国曾帮助公子纠为借口，于公元前</a:t>
            </a:r>
            <a:r>
              <a:rPr lang="en-US" altLang="zh-CN" sz="2800" b="1"/>
              <a:t>684</a:t>
            </a:r>
            <a:r>
              <a:rPr lang="zh-CN" altLang="en-US" sz="2800" b="1"/>
              <a:t>年进攻鲁国。鲁国被迫出兵抵御，战于鲁国长勺。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619250" y="0"/>
            <a:ext cx="66246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“</a:t>
            </a: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长勺之战”的背景</a:t>
            </a:r>
          </a:p>
        </p:txBody>
      </p:sp>
      <p:sp>
        <p:nvSpPr>
          <p:cNvPr id="307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12088" y="6308725"/>
            <a:ext cx="1008062" cy="5492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7772400" cy="1143000"/>
          </a:xfrm>
        </p:spPr>
        <p:txBody>
          <a:bodyPr/>
          <a:lstStyle/>
          <a:p>
            <a:r>
              <a:rPr lang="zh-CN" altLang="en-US" sz="4000" b="1" dirty="0" smtClean="0"/>
              <a:t>阅读课文课文可以分为几个部分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1519238"/>
          </a:xfrm>
        </p:spPr>
        <p:txBody>
          <a:bodyPr/>
          <a:lstStyle/>
          <a:p>
            <a:r>
              <a:rPr lang="zh-CN" altLang="en-US" sz="3600" b="1" dirty="0" smtClean="0"/>
              <a:t>分为三个部分，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第一部分写鲁国的战前准备。</a:t>
            </a:r>
            <a:endParaRPr lang="en-US" altLang="zh-CN" sz="3600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857224" y="3786190"/>
            <a:ext cx="7133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第二部分叙述长勺之战的全过程。</a:t>
            </a:r>
            <a:endParaRPr lang="en-US" altLang="zh-CN" sz="3600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928662" y="4857760"/>
            <a:ext cx="6500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第三部分曹刿分析鲁国在长勺之战中取胜的原因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1"/>
          <p:cNvSpPr>
            <a:spLocks/>
          </p:cNvSpPr>
          <p:nvPr/>
        </p:nvSpPr>
        <p:spPr bwMode="auto">
          <a:xfrm>
            <a:off x="1714480" y="1285860"/>
            <a:ext cx="285753" cy="4500594"/>
          </a:xfrm>
          <a:prstGeom prst="leftBrace">
            <a:avLst>
              <a:gd name="adj1" fmla="val 1785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11"/>
          <p:cNvSpPr>
            <a:spLocks/>
          </p:cNvSpPr>
          <p:nvPr/>
        </p:nvSpPr>
        <p:spPr bwMode="auto">
          <a:xfrm>
            <a:off x="3428992" y="500042"/>
            <a:ext cx="214314" cy="1928826"/>
          </a:xfrm>
          <a:prstGeom prst="leftBrace">
            <a:avLst>
              <a:gd name="adj1" fmla="val 1785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11"/>
          <p:cNvSpPr>
            <a:spLocks/>
          </p:cNvSpPr>
          <p:nvPr/>
        </p:nvSpPr>
        <p:spPr bwMode="auto">
          <a:xfrm>
            <a:off x="3571868" y="2786058"/>
            <a:ext cx="71438" cy="1357322"/>
          </a:xfrm>
          <a:prstGeom prst="leftBrace">
            <a:avLst>
              <a:gd name="adj1" fmla="val 1785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873" y="3332584"/>
            <a:ext cx="1858657" cy="47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宋体" pitchFamily="2" charset="-122"/>
              </a:rPr>
              <a:t>曹刿论战</a:t>
            </a:r>
            <a:r>
              <a:rPr lang="zh-CN" altLang="en-US" b="1" dirty="0" smtClean="0"/>
              <a:t> </a:t>
            </a:r>
            <a:endParaRPr lang="zh-CN" altLang="en-US" b="1" dirty="0"/>
          </a:p>
        </p:txBody>
      </p:sp>
      <p:sp>
        <p:nvSpPr>
          <p:cNvPr id="7" name="AutoShape 11"/>
          <p:cNvSpPr>
            <a:spLocks/>
          </p:cNvSpPr>
          <p:nvPr/>
        </p:nvSpPr>
        <p:spPr bwMode="auto">
          <a:xfrm>
            <a:off x="3643306" y="5000636"/>
            <a:ext cx="142876" cy="1143008"/>
          </a:xfrm>
          <a:prstGeom prst="leftBrace">
            <a:avLst>
              <a:gd name="adj1" fmla="val 1785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28794" y="1214422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</a:rPr>
              <a:t>战前准备 </a:t>
            </a:r>
            <a:endParaRPr lang="zh-CN" altLang="en-US" sz="2800" b="1" dirty="0"/>
          </a:p>
        </p:txBody>
      </p:sp>
      <p:sp>
        <p:nvSpPr>
          <p:cNvPr id="9" name="矩形 8"/>
          <p:cNvSpPr/>
          <p:nvPr/>
        </p:nvSpPr>
        <p:spPr>
          <a:xfrm>
            <a:off x="2000232" y="32861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</a:rPr>
              <a:t>战争经过</a:t>
            </a:r>
            <a:endParaRPr lang="zh-CN" altLang="en-US" sz="2800" b="1" dirty="0"/>
          </a:p>
        </p:txBody>
      </p:sp>
      <p:sp>
        <p:nvSpPr>
          <p:cNvPr id="10" name="矩形 9"/>
          <p:cNvSpPr/>
          <p:nvPr/>
        </p:nvSpPr>
        <p:spPr>
          <a:xfrm>
            <a:off x="2000232" y="52863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宋体" pitchFamily="2" charset="-122"/>
              </a:rPr>
              <a:t>战后总结</a:t>
            </a:r>
            <a:endParaRPr lang="zh-CN" altLang="en-US" sz="2800" b="1" dirty="0"/>
          </a:p>
        </p:txBody>
      </p:sp>
      <p:sp>
        <p:nvSpPr>
          <p:cNvPr id="11" name="矩形 10"/>
          <p:cNvSpPr/>
          <p:nvPr/>
        </p:nvSpPr>
        <p:spPr>
          <a:xfrm>
            <a:off x="3500430" y="42860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</a:rPr>
              <a:t>取信于臣</a:t>
            </a:r>
            <a:endParaRPr lang="zh-CN" altLang="en-US" sz="2800" b="1" dirty="0"/>
          </a:p>
        </p:txBody>
      </p:sp>
      <p:sp>
        <p:nvSpPr>
          <p:cNvPr id="12" name="矩形 11"/>
          <p:cNvSpPr/>
          <p:nvPr/>
        </p:nvSpPr>
        <p:spPr>
          <a:xfrm>
            <a:off x="3571868" y="107154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宋体" pitchFamily="2" charset="-122"/>
              </a:rPr>
              <a:t>取信于神</a:t>
            </a:r>
            <a:endParaRPr lang="en-US" altLang="zh-CN" sz="2800" b="1" dirty="0" smtClean="0">
              <a:latin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00430" y="178592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宋体" pitchFamily="2" charset="-122"/>
              </a:rPr>
              <a:t>取信于民</a:t>
            </a:r>
            <a:endParaRPr lang="en-US" altLang="zh-CN" sz="2800" b="1" dirty="0" smtClean="0">
              <a:latin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0694" y="428604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小惠未徧，民弗从也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5357818" y="1142984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小信未孚，神弗福也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5357818" y="178592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忠之属也。可以一战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3714744" y="2571744"/>
            <a:ext cx="4208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宋体" pitchFamily="2" charset="-122"/>
              </a:rPr>
              <a:t>齐人三鼓 鲁军一鼓 齐师败绩</a:t>
            </a:r>
            <a:endParaRPr lang="en-US" altLang="zh-CN" b="1" dirty="0" smtClean="0">
              <a:latin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14744" y="3643314"/>
            <a:ext cx="6000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下视其辙，登轼而望之，遂逐齐师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857620" y="5000636"/>
            <a:ext cx="2427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彼竭我盈</a:t>
            </a:r>
            <a:r>
              <a:rPr lang="en-US" altLang="zh-CN" b="1" dirty="0" smtClean="0"/>
              <a:t>,</a:t>
            </a:r>
            <a:r>
              <a:rPr lang="zh-CN" altLang="en-US" b="1" dirty="0" smtClean="0">
                <a:latin typeface="宋体" pitchFamily="2" charset="-122"/>
              </a:rPr>
              <a:t>故克之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929058" y="5715016"/>
            <a:ext cx="2661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宋体" pitchFamily="2" charset="-122"/>
              </a:rPr>
              <a:t>辙乱旗靡 故逐之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285750" y="142875"/>
            <a:ext cx="7772400" cy="1143000"/>
          </a:xfrm>
        </p:spPr>
        <p:txBody>
          <a:bodyPr/>
          <a:lstStyle/>
          <a:p>
            <a:r>
              <a:rPr lang="zh-CN" altLang="en-US" smtClean="0"/>
              <a:t>阅读第一部分回答问题</a:t>
            </a: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685800" y="1285875"/>
            <a:ext cx="7772400" cy="48101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体现故事发生的背景的句子是？</a:t>
            </a:r>
            <a:endParaRPr lang="en-US" altLang="zh-CN" b="1" dirty="0" smtClean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FontTx/>
              <a:buNone/>
            </a:pPr>
            <a:r>
              <a:rPr lang="en-US" altLang="zh-CN" b="1" dirty="0" smtClean="0"/>
              <a:t>2 .</a:t>
            </a:r>
            <a:r>
              <a:rPr lang="zh-CN" altLang="en-US" b="1" dirty="0" smtClean="0"/>
              <a:t>同乡反对曹刿请见的原因？</a:t>
            </a:r>
            <a:endParaRPr lang="en-US" altLang="zh-CN" b="1" dirty="0" smtClean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FontTx/>
              <a:buNone/>
            </a:pPr>
            <a:r>
              <a:rPr lang="en-US" altLang="zh-CN" b="1" dirty="0" smtClean="0"/>
              <a:t>3.</a:t>
            </a:r>
            <a:r>
              <a:rPr lang="zh-CN" altLang="en-US" b="1" dirty="0" smtClean="0"/>
              <a:t>曹刿请见的原因？</a:t>
            </a:r>
            <a:endParaRPr lang="en-US" altLang="zh-CN" b="1" dirty="0" smtClean="0"/>
          </a:p>
          <a:p>
            <a:pPr>
              <a:buFontTx/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4.</a:t>
            </a:r>
            <a:r>
              <a:rPr lang="zh-CN" altLang="en-US" b="1" dirty="0" smtClean="0"/>
              <a:t>“肉食者鄙，未能远谋。”在全文的作用？</a:t>
            </a:r>
            <a:endParaRPr lang="en-US" altLang="zh-CN" b="1" dirty="0" smtClean="0"/>
          </a:p>
          <a:p>
            <a:pPr>
              <a:buFontTx/>
              <a:buNone/>
            </a:pPr>
            <a:endParaRPr lang="zh-CN" altLang="en-US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1142976" y="1928802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/>
              <a:t>十年春，齐师伐我。公将战，</a:t>
            </a:r>
            <a:endParaRPr lang="en-US" altLang="zh-CN" sz="2800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1285852" y="3143248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/>
              <a:t>肉食者谋之，又何间焉？</a:t>
            </a:r>
            <a:endParaRPr lang="en-US" altLang="zh-CN" sz="28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1142976" y="4214818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肉食者鄙，未能远谋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071670" y="5357826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(1)</a:t>
            </a:r>
            <a:r>
              <a:rPr lang="zh-CN" altLang="en-US" sz="2800" b="1" dirty="0" smtClean="0"/>
              <a:t>行文的线索。</a:t>
            </a:r>
            <a:r>
              <a:rPr lang="en-US" altLang="zh-CN" sz="2800" b="1" dirty="0" smtClean="0"/>
              <a:t>(2)</a:t>
            </a:r>
            <a:r>
              <a:rPr lang="zh-CN" altLang="en-US" sz="2800" b="1" dirty="0" smtClean="0"/>
              <a:t>曹刿请见的原因。</a:t>
            </a:r>
            <a:r>
              <a:rPr lang="en-US" altLang="zh-CN" sz="2800" b="1" dirty="0" smtClean="0"/>
              <a:t>(3)</a:t>
            </a:r>
            <a:r>
              <a:rPr lang="zh-CN" altLang="en-US" sz="2800" b="1" dirty="0" smtClean="0"/>
              <a:t>反衬鲁庄公的鄙。</a:t>
            </a:r>
            <a:r>
              <a:rPr lang="en-US" altLang="zh-CN" sz="2800" b="1" dirty="0" smtClean="0"/>
              <a:t>(4)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衬托曹刿的远见卓识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285750" y="428625"/>
            <a:ext cx="8286750" cy="2162175"/>
          </a:xfrm>
        </p:spPr>
        <p:txBody>
          <a:bodyPr/>
          <a:lstStyle/>
          <a:p>
            <a:r>
              <a:rPr lang="en-US" altLang="zh-CN" dirty="0" smtClean="0"/>
              <a:t>5.</a:t>
            </a:r>
            <a:r>
              <a:rPr lang="en-US" altLang="zh-CN" b="1" dirty="0" smtClean="0"/>
              <a:t> 《</a:t>
            </a:r>
            <a:r>
              <a:rPr lang="zh-CN" altLang="en-US" b="1" dirty="0" smtClean="0"/>
              <a:t>曹刿论战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中反映战前政治准备，表现曹刿“取信于民”的战略思想的一句话是：　</a:t>
            </a:r>
            <a:endParaRPr lang="zh-CN" altLang="en-US" dirty="0" smtClean="0"/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642938" y="2000250"/>
            <a:ext cx="6286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/>
              <a:t> </a:t>
            </a:r>
            <a:r>
              <a:rPr lang="en-US" altLang="zh-CN" b="1" dirty="0"/>
              <a:t>6</a:t>
            </a:r>
            <a:r>
              <a:rPr lang="zh-CN" altLang="en-US" b="1" dirty="0"/>
              <a:t>、曹刿认为“可以一战”的最重要的条件是什么？</a:t>
            </a:r>
            <a:endParaRPr lang="zh-CN" altLang="en-US" dirty="0"/>
          </a:p>
        </p:txBody>
      </p:sp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1143000" y="2857500"/>
            <a:ext cx="5684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/>
              <a:t>“</a:t>
            </a:r>
            <a:r>
              <a:rPr lang="zh-CN" altLang="en-US" sz="2800" b="1" dirty="0">
                <a:solidFill>
                  <a:srgbClr val="FF3300"/>
                </a:solidFill>
              </a:rPr>
              <a:t>小大之狱，虽不能察，必以情</a:t>
            </a:r>
            <a:r>
              <a:rPr lang="zh-CN" altLang="en-US" sz="2800" b="1" dirty="0"/>
              <a:t>” </a:t>
            </a:r>
            <a:endParaRPr lang="zh-CN" altLang="en-US" sz="2800" dirty="0"/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714375" y="3357563"/>
            <a:ext cx="474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/>
              <a:t>7.</a:t>
            </a:r>
            <a:r>
              <a:rPr lang="zh-CN" altLang="en-US" b="1" dirty="0"/>
              <a:t>文中“忠之属也”具体指的是：</a:t>
            </a:r>
            <a:endParaRPr lang="zh-CN" altLang="en-US" dirty="0"/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1500188" y="3786188"/>
            <a:ext cx="4873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</a:rPr>
              <a:t>小大之狱，虽不能察，必以情</a:t>
            </a:r>
            <a:endParaRPr lang="zh-CN" altLang="en-US" sz="2800" dirty="0"/>
          </a:p>
        </p:txBody>
      </p:sp>
      <p:sp>
        <p:nvSpPr>
          <p:cNvPr id="11271" name="矩形 7"/>
          <p:cNvSpPr>
            <a:spLocks noChangeArrowheads="1"/>
          </p:cNvSpPr>
          <p:nvPr/>
        </p:nvSpPr>
        <p:spPr bwMode="auto">
          <a:xfrm>
            <a:off x="785786" y="4286256"/>
            <a:ext cx="7215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 dirty="0"/>
              <a:t>8</a:t>
            </a:r>
            <a:r>
              <a:rPr lang="zh-CN" altLang="en-US" b="1" dirty="0"/>
              <a:t>、文中表现曹刿积极“参与”精神的词语是：</a:t>
            </a:r>
            <a:endParaRPr lang="zh-CN" altLang="en-US" dirty="0"/>
          </a:p>
        </p:txBody>
      </p:sp>
      <p:sp>
        <p:nvSpPr>
          <p:cNvPr id="11272" name="矩形 8"/>
          <p:cNvSpPr>
            <a:spLocks noChangeArrowheads="1"/>
          </p:cNvSpPr>
          <p:nvPr/>
        </p:nvSpPr>
        <p:spPr bwMode="auto">
          <a:xfrm>
            <a:off x="1428750" y="4786313"/>
            <a:ext cx="2438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请见、请从</a:t>
            </a:r>
            <a:r>
              <a:rPr lang="zh-CN" altLang="en-US" sz="2800" b="1" dirty="0"/>
              <a:t>。 </a:t>
            </a:r>
          </a:p>
        </p:txBody>
      </p:sp>
      <p:sp>
        <p:nvSpPr>
          <p:cNvPr id="9" name="矩形 8"/>
          <p:cNvSpPr/>
          <p:nvPr/>
        </p:nvSpPr>
        <p:spPr>
          <a:xfrm>
            <a:off x="2071670" y="1500174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小大之狱，虽不能察，必以情</a:t>
            </a:r>
            <a:r>
              <a:rPr lang="zh-CN" altLang="en-US" sz="2800" b="1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357188" y="2500313"/>
            <a:ext cx="8272462" cy="15001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           鲁庄公把战争取胜的希望寄托在少数的支持和神灵的保佑上。曹刿认为取信于民是获胜的保证。</a:t>
            </a:r>
            <a:endParaRPr lang="zh-CN" altLang="en-US" dirty="0" smtClean="0"/>
          </a:p>
        </p:txBody>
      </p:sp>
      <p:sp>
        <p:nvSpPr>
          <p:cNvPr id="12291" name="标题 3"/>
          <p:cNvSpPr>
            <a:spLocks noGrp="1"/>
          </p:cNvSpPr>
          <p:nvPr>
            <p:ph type="title"/>
          </p:nvPr>
        </p:nvSpPr>
        <p:spPr>
          <a:xfrm>
            <a:off x="685800" y="609600"/>
            <a:ext cx="8172450" cy="2062163"/>
          </a:xfrm>
        </p:spPr>
        <p:txBody>
          <a:bodyPr>
            <a:spAutoFit/>
          </a:bodyPr>
          <a:lstStyle/>
          <a:p>
            <a:pPr algn="l"/>
            <a:r>
              <a:rPr lang="en-US" altLang="zh-CN" sz="3200" b="1" smtClean="0">
                <a:solidFill>
                  <a:srgbClr val="0000FF"/>
                </a:solidFill>
              </a:rPr>
              <a:t>9.</a:t>
            </a:r>
            <a:r>
              <a:rPr lang="zh-CN" altLang="en-US" sz="3200" b="1" smtClean="0">
                <a:solidFill>
                  <a:srgbClr val="0000FF"/>
                </a:solidFill>
              </a:rPr>
              <a:t>曹刿认为“肉食者鄙，未能远谋”。在战前曹刿与鲁庄公的论战中，鲁庄公的“鄙”表现在哪里</a:t>
            </a:r>
            <a:r>
              <a:rPr lang="en-US" altLang="zh-CN" sz="3200" b="1" smtClean="0">
                <a:solidFill>
                  <a:srgbClr val="0000FF"/>
                </a:solidFill>
              </a:rPr>
              <a:t>?</a:t>
            </a:r>
            <a:r>
              <a:rPr lang="zh-CN" altLang="en-US" sz="3200" b="1" smtClean="0">
                <a:solidFill>
                  <a:srgbClr val="0000FF"/>
                </a:solidFill>
              </a:rPr>
              <a:t>曹刿的“远谋”又表现在哪里</a:t>
            </a:r>
            <a:r>
              <a:rPr lang="en-US" altLang="zh-CN" sz="3200" b="1" smtClean="0">
                <a:solidFill>
                  <a:srgbClr val="0000FF"/>
                </a:solidFill>
              </a:rPr>
              <a:t>?</a:t>
            </a:r>
            <a:r>
              <a:rPr lang="zh-CN" altLang="en-US" sz="3200" b="1" smtClean="0">
                <a:solidFill>
                  <a:srgbClr val="0000FF"/>
                </a:solidFill>
              </a:rPr>
              <a:t>用自己的话加以概括。 </a:t>
            </a:r>
            <a:endParaRPr lang="zh-CN" altLang="en-US" sz="32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772400" cy="1143000"/>
          </a:xfrm>
        </p:spPr>
        <p:txBody>
          <a:bodyPr/>
          <a:lstStyle/>
          <a:p>
            <a:r>
              <a:rPr lang="zh-CN" altLang="en-US" dirty="0" smtClean="0"/>
              <a:t>阅读第二、三部分回答问题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48" y="1357298"/>
            <a:ext cx="7772400" cy="947734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、曹刿阻止鲁庄公追击的原因是： （限四个字）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7554" y="185736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</a:rPr>
              <a:t>惧有伏焉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1071538" y="2551837"/>
            <a:ext cx="7358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 dirty="0" smtClean="0"/>
              <a:t>2.</a:t>
            </a:r>
            <a:r>
              <a:rPr lang="zh-CN" altLang="en-US" b="1" dirty="0" smtClean="0"/>
              <a:t> 曹刿在对战争的论述中提出追击敌兵时机的句子是：</a:t>
            </a:r>
          </a:p>
          <a:p>
            <a:pPr algn="just">
              <a:spcBef>
                <a:spcPct val="50000"/>
              </a:spcBef>
            </a:pPr>
            <a:r>
              <a:rPr lang="zh-CN" altLang="en-US" b="1" dirty="0" smtClean="0"/>
              <a:t>    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428860" y="3071810"/>
            <a:ext cx="4241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3300"/>
                </a:solidFill>
              </a:rPr>
              <a:t>吾视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其辙乱，望其旗靡</a:t>
            </a:r>
            <a:r>
              <a:rPr lang="zh-CN" altLang="en-US" sz="2800" b="1" dirty="0" smtClean="0"/>
              <a:t>； 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071538" y="3571876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 dirty="0" smtClean="0">
                <a:latin typeface="宋体" pitchFamily="2" charset="-122"/>
              </a:rPr>
              <a:t>3.</a:t>
            </a:r>
            <a:r>
              <a:rPr lang="zh-CN" altLang="en-US" b="1" dirty="0" smtClean="0">
                <a:latin typeface="宋体" pitchFamily="2" charset="-122"/>
              </a:rPr>
              <a:t>曹刿</a:t>
            </a:r>
            <a:r>
              <a:rPr lang="zh-CN" altLang="en-US" b="1" dirty="0" smtClean="0"/>
              <a:t>“</a:t>
            </a:r>
            <a:r>
              <a:rPr lang="zh-CN" altLang="en-US" b="1" dirty="0" smtClean="0">
                <a:latin typeface="宋体" pitchFamily="2" charset="-122"/>
              </a:rPr>
              <a:t>下视其辙，登轼而望之</a:t>
            </a:r>
            <a:r>
              <a:rPr lang="zh-CN" altLang="en-US" b="1" dirty="0" smtClean="0"/>
              <a:t>”</a:t>
            </a:r>
            <a:r>
              <a:rPr lang="zh-CN" altLang="en-US" b="1" dirty="0" smtClean="0">
                <a:latin typeface="宋体" pitchFamily="2" charset="-122"/>
              </a:rPr>
              <a:t>的原因是：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2214546" y="4214818"/>
            <a:ext cx="4602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3300"/>
                </a:solidFill>
                <a:latin typeface="宋体" pitchFamily="2" charset="-122"/>
              </a:rPr>
              <a:t>夫大国，难测也，惧有伏焉</a:t>
            </a:r>
            <a:r>
              <a:rPr lang="zh-CN" altLang="en-US" sz="2800" b="1" dirty="0" smtClean="0"/>
              <a:t> </a:t>
            </a:r>
            <a:endParaRPr lang="en-US" altLang="zh-CN" sz="2800" b="1" dirty="0" smtClean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42976" y="4786322"/>
            <a:ext cx="57502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“彼竭我盈”指的是什么时候？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357290" y="5572140"/>
            <a:ext cx="41344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齐人第三次击鼓进军后，</a:t>
            </a:r>
          </a:p>
        </p:txBody>
      </p:sp>
      <p:sp>
        <p:nvSpPr>
          <p:cNvPr id="11" name="矩形 10"/>
          <p:cNvSpPr/>
          <p:nvPr/>
        </p:nvSpPr>
        <p:spPr>
          <a:xfrm>
            <a:off x="5143504" y="557214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鲁公第一次击鼓之时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 autoUpdateAnimBg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2428868"/>
            <a:ext cx="7772400" cy="876296"/>
          </a:xfrm>
        </p:spPr>
        <p:txBody>
          <a:bodyPr/>
          <a:lstStyle/>
          <a:p>
            <a:r>
              <a:rPr lang="en-US" altLang="zh-CN" b="1" dirty="0" smtClean="0"/>
              <a:t>5</a:t>
            </a:r>
            <a:r>
              <a:rPr lang="zh-CN" altLang="en-US" b="1" dirty="0" smtClean="0"/>
              <a:t>、“辙乱” “旗靡”是怎么发现的？</a:t>
            </a:r>
          </a:p>
          <a:p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142976" y="3429000"/>
            <a:ext cx="714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辙乱，是曹刿下车后仔细观察中发现的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旗靡，是曹刿登上车之前横木瞭望中发现的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81000" y="0"/>
            <a:ext cx="8763000" cy="499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zh-CN" altLang="en-US" sz="2800" b="1" dirty="0"/>
              <a:t>　 </a:t>
            </a:r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、本文多处将鲁庄公与曹刿进行对比描写，请找出其中一例，分析这样写的好处。 </a:t>
            </a:r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</a:rPr>
              <a:t>   *战前：鲁 浅陋 ； 曹 有远谋  </a:t>
            </a:r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</a:rPr>
              <a:t>   战时：鲁 不作调查，急躁冒进； 曹 实地调查，抓准时机  </a:t>
            </a:r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</a:rPr>
              <a:t>   战后：鲁 茫然不知 曹 细说原委（举出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例，即可得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分）  </a:t>
            </a:r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</a:rPr>
              <a:t>   通过对比，突出曹刿指挥作战的军事才能。（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分） </a:t>
            </a:r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endParaRPr lang="zh-CN" altLang="en-US" sz="2800" b="1" dirty="0" smtClean="0"/>
          </a:p>
          <a:p>
            <a:pPr algn="just">
              <a:lnSpc>
                <a:spcPts val="2400"/>
              </a:lnSpc>
              <a:spcBef>
                <a:spcPct val="50000"/>
              </a:spcBef>
            </a:pPr>
            <a:r>
              <a:rPr lang="zh-CN" altLang="en-US" sz="2800" b="1" dirty="0" smtClean="0"/>
              <a:t>    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85720" y="-28596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理解性默写</a:t>
            </a:r>
          </a:p>
        </p:txBody>
      </p:sp>
      <p:sp>
        <p:nvSpPr>
          <p:cNvPr id="4" name="矩形 3"/>
          <p:cNvSpPr/>
          <p:nvPr/>
        </p:nvSpPr>
        <p:spPr>
          <a:xfrm>
            <a:off x="500034" y="3786190"/>
            <a:ext cx="8358246" cy="299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700"/>
              </a:lnSpc>
              <a:spcBef>
                <a:spcPct val="10000"/>
              </a:spcBef>
            </a:pPr>
            <a:r>
              <a:rPr lang="en-US" altLang="zh-CN" sz="2800" b="1" dirty="0" smtClean="0">
                <a:solidFill>
                  <a:srgbClr val="CC0000"/>
                </a:solidFill>
              </a:rPr>
              <a:t>7</a:t>
            </a:r>
            <a:r>
              <a:rPr lang="zh-CN" altLang="en-US" sz="2800" b="1" dirty="0" smtClean="0">
                <a:solidFill>
                  <a:srgbClr val="CC0000"/>
                </a:solidFill>
              </a:rPr>
              <a:t>、学习这篇文章之后，你能从曹刿或鲁庄公身上获得什么启示或明白什么道理？（结合文章说理由）（</a:t>
            </a:r>
            <a:r>
              <a:rPr lang="en-US" altLang="zh-CN" sz="2800" b="1" dirty="0" smtClean="0">
                <a:solidFill>
                  <a:srgbClr val="CC0000"/>
                </a:solidFill>
              </a:rPr>
              <a:t>4</a:t>
            </a:r>
            <a:r>
              <a:rPr lang="zh-CN" altLang="en-US" sz="2800" b="1" dirty="0" smtClean="0">
                <a:solidFill>
                  <a:srgbClr val="CC0000"/>
                </a:solidFill>
              </a:rPr>
              <a:t>分） </a:t>
            </a:r>
          </a:p>
          <a:p>
            <a:pPr algn="just">
              <a:lnSpc>
                <a:spcPts val="2700"/>
              </a:lnSpc>
              <a:spcBef>
                <a:spcPct val="1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</a:rPr>
              <a:t>   *从曹刿身上获得启示：可从远见、爱国、责任感等方面说 </a:t>
            </a:r>
          </a:p>
          <a:p>
            <a:pPr algn="just">
              <a:lnSpc>
                <a:spcPts val="2700"/>
              </a:lnSpc>
              <a:spcBef>
                <a:spcPct val="1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</a:rPr>
              <a:t>   从鲁庄公身上获得启示主要是反面的、领导与人民的关系方面说。 </a:t>
            </a:r>
          </a:p>
          <a:p>
            <a:pPr algn="just">
              <a:lnSpc>
                <a:spcPts val="2700"/>
              </a:lnSpc>
              <a:spcBef>
                <a:spcPct val="1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</a:rPr>
              <a:t>   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48" y="1571612"/>
            <a:ext cx="7772400" cy="4114800"/>
          </a:xfrm>
        </p:spPr>
        <p:txBody>
          <a:bodyPr/>
          <a:lstStyle/>
          <a:p>
            <a:r>
              <a:rPr lang="zh-CN" altLang="en-US" sz="3600" b="1" dirty="0" smtClean="0">
                <a:latin typeface="宋体" charset="-122"/>
              </a:rPr>
              <a:t> </a:t>
            </a:r>
            <a:r>
              <a:rPr lang="zh-CN" altLang="en-US" sz="3600" b="1" dirty="0" smtClean="0">
                <a:solidFill>
                  <a:schemeClr val="tx2"/>
                </a:solidFill>
                <a:latin typeface="宋体" charset="-122"/>
              </a:rPr>
              <a:t>《左传》</a:t>
            </a:r>
            <a:r>
              <a:rPr lang="zh-CN" altLang="en-US" sz="3600" b="1" dirty="0" smtClean="0">
                <a:latin typeface="宋体" charset="-122"/>
              </a:rPr>
              <a:t>是我国第一部叙事详细、完整的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编年体</a:t>
            </a:r>
            <a:r>
              <a:rPr lang="zh-CN" altLang="en-US" sz="3600" b="1" dirty="0" smtClean="0">
                <a:latin typeface="宋体" charset="-122"/>
              </a:rPr>
              <a:t>史书。原名《左氏春秋》，又称《春秋左氏传》，相传为鲁国史官_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左丘明</a:t>
            </a:r>
            <a:r>
              <a:rPr lang="zh-CN" altLang="en-US" sz="3600" b="1" dirty="0" smtClean="0">
                <a:latin typeface="宋体" charset="-122"/>
              </a:rPr>
              <a:t>所著。具有很高的文学价值对后世影响很大。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与《公羊传》和《古梁传》合称“春秋三传” 。        </a:t>
            </a:r>
            <a:endParaRPr lang="zh-CN" altLang="en-US" sz="3600" b="1" dirty="0" smtClean="0"/>
          </a:p>
          <a:p>
            <a:endParaRPr lang="zh-CN" altLang="en-US" sz="3600" b="1" dirty="0" smtClean="0">
              <a:solidFill>
                <a:srgbClr val="FF0000"/>
              </a:solidFill>
            </a:endParaRPr>
          </a:p>
          <a:p>
            <a:endParaRPr lang="zh-CN" altLang="en-US" sz="3600" b="1" dirty="0"/>
          </a:p>
        </p:txBody>
      </p:sp>
      <p:sp>
        <p:nvSpPr>
          <p:cNvPr id="5" name="矩形 4"/>
          <p:cNvSpPr/>
          <p:nvPr/>
        </p:nvSpPr>
        <p:spPr>
          <a:xfrm>
            <a:off x="1142976" y="4643446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71472" y="642918"/>
            <a:ext cx="777240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、曹刿给你留下印象最深的一点是什么？请结合文章内容略作分析。 </a:t>
            </a:r>
          </a:p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  *（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）有爱国心与责任感。 </a:t>
            </a:r>
          </a:p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  祖国被侵伐时，立即“请见”，去参与“肉食者谋之”的事，并主动要求作战。 </a:t>
            </a:r>
          </a:p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  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）对作战的条件有深刻的见解。 </a:t>
            </a:r>
          </a:p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  把国君“忠”其事，取信于民作为取胜的先决条件，有“远谋”，其见解显然高于“肉食者” </a:t>
            </a:r>
          </a:p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  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）有很高的说服他人的说话技巧。 </a:t>
            </a:r>
          </a:p>
          <a:p>
            <a:pPr algn="just">
              <a:spcBef>
                <a:spcPct val="10000"/>
              </a:spcBef>
            </a:pPr>
            <a:r>
              <a:rPr lang="zh-CN" altLang="en-US" sz="2800" b="1" dirty="0" smtClean="0"/>
              <a:t>   与地位相当的乡人说话，直接解答疑虑，简洁明快。与国君商讨问题，循循善诱，启发、分析，促其领悟。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ChangeArrowheads="1"/>
          </p:cNvSpPr>
          <p:nvPr/>
        </p:nvSpPr>
        <p:spPr bwMode="auto">
          <a:xfrm>
            <a:off x="457200" y="277813"/>
            <a:ext cx="60579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r>
              <a:rPr lang="zh-CN" altLang="en-US" sz="32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知识抢答：</a:t>
            </a:r>
          </a:p>
        </p:txBody>
      </p:sp>
      <p:sp>
        <p:nvSpPr>
          <p:cNvPr id="40963" name="Rectangle 1027"/>
          <p:cNvSpPr>
            <a:spLocks noChangeArrowheads="1"/>
          </p:cNvSpPr>
          <p:nvPr/>
        </p:nvSpPr>
        <p:spPr bwMode="auto">
          <a:xfrm>
            <a:off x="457200" y="1600200"/>
            <a:ext cx="8229600" cy="20574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66FF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85000"/>
            </a:pPr>
            <a:r>
              <a:rPr lang="zh-CN" altLang="en-US" sz="44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r>
              <a:rPr lang="zh-CN" altLang="en-US" sz="45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说出两个中国历史上以少胜多的著名战役</a:t>
            </a:r>
          </a:p>
          <a:p>
            <a:pPr marL="342900" indent="-342900" algn="l">
              <a:spcBef>
                <a:spcPct val="20000"/>
              </a:spcBef>
              <a:buSzPct val="85000"/>
            </a:pPr>
            <a:endParaRPr lang="zh-CN" altLang="en-US" sz="450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spcBef>
                <a:spcPct val="20000"/>
              </a:spcBef>
              <a:buSzPct val="85000"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endParaRPr lang="zh-CN" altLang="en-US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64" name="WordArt 1028"/>
          <p:cNvSpPr>
            <a:spLocks noChangeArrowheads="1" noChangeShapeType="1" noTextEdit="1"/>
          </p:cNvSpPr>
          <p:nvPr/>
        </p:nvSpPr>
        <p:spPr bwMode="auto">
          <a:xfrm>
            <a:off x="3059113" y="333375"/>
            <a:ext cx="4246562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/>
                <a:ea typeface="宋体"/>
              </a:rPr>
              <a:t>战争文化</a:t>
            </a:r>
          </a:p>
        </p:txBody>
      </p:sp>
      <p:pic>
        <p:nvPicPr>
          <p:cNvPr id="40965" name="Picture 1029" descr="send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0"/>
            <a:ext cx="433388" cy="6858000"/>
          </a:xfrm>
          <a:prstGeom prst="rect">
            <a:avLst/>
          </a:prstGeom>
          <a:noFill/>
        </p:spPr>
      </p:pic>
      <p:sp>
        <p:nvSpPr>
          <p:cNvPr id="40966" name="Rectangle 1030"/>
          <p:cNvSpPr>
            <a:spLocks noChangeArrowheads="1"/>
          </p:cNvSpPr>
          <p:nvPr/>
        </p:nvSpPr>
        <p:spPr bwMode="auto">
          <a:xfrm>
            <a:off x="533400" y="4267200"/>
            <a:ext cx="7620000" cy="1920526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kumimoji="0" lang="zh-CN" altLang="en-US" sz="5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淝水之战、官渡之战、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kumimoji="0" lang="zh-CN" altLang="en-US" sz="5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赤壁之</a:t>
            </a:r>
            <a:r>
              <a:rPr kumimoji="0" lang="zh-CN" altLang="en-US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战     彝陵之战</a:t>
            </a:r>
            <a:endParaRPr kumimoji="0" lang="zh-CN" altLang="en-US" sz="54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 autoUpdateAnimBg="0"/>
      <p:bldP spid="40964" grpId="0" animBg="1"/>
      <p:bldP spid="40966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050"/>
          <p:cNvSpPr txBox="1">
            <a:spLocks noChangeArrowheads="1"/>
          </p:cNvSpPr>
          <p:nvPr/>
        </p:nvSpPr>
        <p:spPr bwMode="auto">
          <a:xfrm>
            <a:off x="1371600" y="304800"/>
            <a:ext cx="7086600" cy="457200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</a:endParaRPr>
          </a:p>
        </p:txBody>
      </p:sp>
      <p:sp>
        <p:nvSpPr>
          <p:cNvPr id="13315" name="Rectangle 2051"/>
          <p:cNvSpPr>
            <a:spLocks noChangeArrowheads="1"/>
          </p:cNvSpPr>
          <p:nvPr/>
        </p:nvSpPr>
        <p:spPr bwMode="auto">
          <a:xfrm>
            <a:off x="1524000" y="468313"/>
            <a:ext cx="7042150" cy="914400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ea typeface="华文新魏" pitchFamily="2" charset="-122"/>
              </a:rPr>
              <a:t>我总结的曹刿的形象：</a:t>
            </a:r>
          </a:p>
        </p:txBody>
      </p:sp>
      <p:sp>
        <p:nvSpPr>
          <p:cNvPr id="55300" name="Text Box 2052"/>
          <p:cNvSpPr txBox="1">
            <a:spLocks noChangeArrowheads="1"/>
          </p:cNvSpPr>
          <p:nvPr/>
        </p:nvSpPr>
        <p:spPr bwMode="auto">
          <a:xfrm>
            <a:off x="838200" y="1447800"/>
            <a:ext cx="7620000" cy="4119563"/>
          </a:xfrm>
          <a:prstGeom prst="rect">
            <a:avLst/>
          </a:prstGeom>
          <a:noFill/>
          <a:ln w="1905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0" dirty="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曹刿：</a:t>
            </a:r>
          </a:p>
          <a:p>
            <a:pPr algn="l">
              <a:spcBef>
                <a:spcPct val="50000"/>
              </a:spcBef>
            </a:pPr>
            <a:r>
              <a:rPr lang="zh-CN" altLang="en-US" sz="4800" b="0" dirty="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  政治上深谋远虑，            </a:t>
            </a:r>
          </a:p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  军事上有卓越的指挥才能，</a:t>
            </a:r>
          </a:p>
          <a:p>
            <a:pPr algn="l">
              <a:spcBef>
                <a:spcPct val="50000"/>
              </a:spcBef>
            </a:pPr>
            <a:r>
              <a:rPr lang="zh-CN" altLang="en-US" sz="4800" b="0" dirty="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  紧扣住</a:t>
            </a:r>
            <a:r>
              <a:rPr lang="zh-CN" altLang="en-US" sz="4800" b="0" dirty="0">
                <a:solidFill>
                  <a:srgbClr val="0000FF"/>
                </a:solidFill>
                <a:ea typeface="隶书" pitchFamily="49" charset="-122"/>
              </a:rPr>
              <a:t>“</a:t>
            </a:r>
            <a:r>
              <a:rPr lang="zh-CN" altLang="en-US" sz="4800" b="0" dirty="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远谋</a:t>
            </a:r>
            <a:r>
              <a:rPr lang="zh-CN" altLang="en-US" sz="4800" b="0" dirty="0">
                <a:solidFill>
                  <a:srgbClr val="0000FF"/>
                </a:solidFill>
                <a:ea typeface="隶书" pitchFamily="49" charset="-122"/>
              </a:rPr>
              <a:t>”</a:t>
            </a:r>
            <a:r>
              <a:rPr lang="zh-CN" altLang="en-US" sz="4800" b="0" dirty="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。</a:t>
            </a:r>
            <a:r>
              <a:rPr lang="zh-CN" altLang="en-US" sz="4800" b="0" dirty="0">
                <a:solidFill>
                  <a:srgbClr val="0000FF"/>
                </a:solidFill>
                <a:ea typeface="隶书" pitchFamily="49" charset="-122"/>
              </a:rPr>
              <a:t> </a:t>
            </a:r>
          </a:p>
        </p:txBody>
      </p:sp>
      <p:pic>
        <p:nvPicPr>
          <p:cNvPr id="13317" name="Picture 2053" descr="guqi_s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5181600"/>
            <a:ext cx="2209800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 rot="-5400000">
            <a:off x="401638" y="-1042988"/>
            <a:ext cx="8769350" cy="871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sz="1400" dirty="0"/>
              <a:t>   </a:t>
            </a:r>
            <a:r>
              <a:rPr lang="en-US" altLang="zh-CN" b="1" dirty="0"/>
              <a:t>1</a:t>
            </a:r>
            <a:r>
              <a:rPr lang="zh-CN" altLang="en-US" b="1" dirty="0"/>
              <a:t>、夫大国，难测也，惧有伏焉。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*大国是很难估测（它的行动）的，担心他们会设下埋伏。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</a:t>
            </a:r>
            <a:r>
              <a:rPr lang="en-US" altLang="zh-CN" b="1" dirty="0"/>
              <a:t>2</a:t>
            </a:r>
            <a:r>
              <a:rPr lang="zh-CN" altLang="en-US" b="1" dirty="0"/>
              <a:t>、小信未孚，神弗福也。 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*这只是小信用，不能为神所信服</a:t>
            </a:r>
            <a:r>
              <a:rPr lang="en-US" altLang="zh-CN" b="1" dirty="0"/>
              <a:t>(</a:t>
            </a:r>
            <a:r>
              <a:rPr lang="zh-CN" altLang="en-US" b="1" dirty="0"/>
              <a:t>信任</a:t>
            </a:r>
            <a:r>
              <a:rPr lang="en-US" altLang="zh-CN" b="1" dirty="0"/>
              <a:t>)</a:t>
            </a:r>
            <a:r>
              <a:rPr lang="zh-CN" altLang="en-US" b="1" dirty="0"/>
              <a:t>，神灵是不会赐福</a:t>
            </a:r>
            <a:r>
              <a:rPr lang="en-US" altLang="zh-CN" b="1" dirty="0"/>
              <a:t>(</a:t>
            </a:r>
            <a:r>
              <a:rPr lang="zh-CN" altLang="en-US" b="1" dirty="0"/>
              <a:t>保佑</a:t>
            </a:r>
            <a:r>
              <a:rPr lang="en-US" altLang="zh-CN" b="1" dirty="0"/>
              <a:t>)</a:t>
            </a:r>
            <a:r>
              <a:rPr lang="zh-CN" altLang="en-US" b="1" dirty="0"/>
              <a:t>你的。　　　　　　　　　　　　　   </a:t>
            </a:r>
            <a:r>
              <a:rPr lang="en-US" altLang="zh-CN" b="1" dirty="0"/>
              <a:t>3</a:t>
            </a:r>
            <a:r>
              <a:rPr lang="zh-CN" altLang="en-US" b="1" dirty="0"/>
              <a:t>、可以一战。战则请从。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 可凭借</a:t>
            </a:r>
            <a:r>
              <a:rPr lang="en-US" altLang="zh-CN" b="1" dirty="0"/>
              <a:t>(</a:t>
            </a:r>
            <a:r>
              <a:rPr lang="zh-CN" altLang="en-US" b="1" dirty="0"/>
              <a:t>这个条件</a:t>
            </a:r>
            <a:r>
              <a:rPr lang="en-US" altLang="zh-CN" b="1" dirty="0"/>
              <a:t>)</a:t>
            </a:r>
            <a:r>
              <a:rPr lang="zh-CN" altLang="en-US" b="1" dirty="0"/>
              <a:t>打一仗。</a:t>
            </a:r>
            <a:r>
              <a:rPr lang="en-US" altLang="zh-CN" b="1" dirty="0"/>
              <a:t>(</a:t>
            </a:r>
            <a:r>
              <a:rPr lang="zh-CN" altLang="en-US" b="1" dirty="0"/>
              <a:t>如果</a:t>
            </a:r>
            <a:r>
              <a:rPr lang="en-US" altLang="zh-CN" b="1" dirty="0"/>
              <a:t>)</a:t>
            </a:r>
            <a:r>
              <a:rPr lang="zh-CN" altLang="en-US" b="1" dirty="0"/>
              <a:t>作战，就请允许</a:t>
            </a:r>
            <a:r>
              <a:rPr lang="en-US" altLang="zh-CN" b="1" dirty="0"/>
              <a:t>(</a:t>
            </a:r>
            <a:r>
              <a:rPr lang="zh-CN" altLang="en-US" b="1" dirty="0"/>
              <a:t>我</a:t>
            </a:r>
            <a:r>
              <a:rPr lang="en-US" altLang="zh-CN" b="1" dirty="0"/>
              <a:t>)</a:t>
            </a:r>
            <a:r>
              <a:rPr lang="zh-CN" altLang="en-US" b="1" dirty="0"/>
              <a:t>跟随着去。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</a:t>
            </a:r>
            <a:r>
              <a:rPr lang="en-US" altLang="zh-CN" b="1" dirty="0"/>
              <a:t>4</a:t>
            </a:r>
            <a:r>
              <a:rPr lang="zh-CN" altLang="en-US" b="1" dirty="0"/>
              <a:t>、小大之狱，虽不能察，必以情。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*大大小小的诉讼案件，即使不能一一明察，也一定根据实情慎重处理。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</a:t>
            </a:r>
            <a:r>
              <a:rPr lang="en-US" altLang="zh-CN" b="1" dirty="0"/>
              <a:t>5</a:t>
            </a:r>
            <a:r>
              <a:rPr lang="zh-CN" altLang="en-US" b="1" dirty="0"/>
              <a:t>、公与之乘，战于长勺。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</a:t>
            </a:r>
            <a:r>
              <a:rPr lang="en-US" altLang="zh-CN" b="1" dirty="0"/>
              <a:t>6</a:t>
            </a:r>
            <a:r>
              <a:rPr lang="zh-CN" altLang="en-US" b="1" dirty="0"/>
              <a:t>、吾视其辙乱，望其旗靡，故逐之。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*我发现他们的车印混乱，军旗也倒下了，所以才下令追击他们。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</a:t>
            </a:r>
            <a:r>
              <a:rPr lang="en-US" altLang="zh-CN" b="1" dirty="0"/>
              <a:t>7</a:t>
            </a:r>
            <a:r>
              <a:rPr lang="zh-CN" altLang="en-US" b="1" dirty="0"/>
              <a:t>、肉食者谋之，又何间焉？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*掌权的人会谋划这件事的，你又何必去参与呢？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</a:t>
            </a:r>
            <a:r>
              <a:rPr lang="en-US" altLang="zh-CN" b="1" dirty="0"/>
              <a:t>8</a:t>
            </a:r>
            <a:r>
              <a:rPr lang="zh-CN" altLang="en-US" b="1" dirty="0"/>
              <a:t>、小惠未徧，民弗从也。 </a:t>
            </a:r>
          </a:p>
          <a:p>
            <a:pPr algn="just">
              <a:spcBef>
                <a:spcPct val="20000"/>
              </a:spcBef>
            </a:pPr>
            <a:r>
              <a:rPr lang="zh-CN" altLang="en-US" b="1" dirty="0"/>
              <a:t>   *小恩小惠惠遍及百姓，百姓不会听从您的。 </a:t>
            </a:r>
          </a:p>
          <a:p>
            <a:pPr algn="just">
              <a:spcBef>
                <a:spcPct val="10000"/>
              </a:spcBef>
            </a:pPr>
            <a:r>
              <a:rPr lang="zh-CN" altLang="en-US" sz="1400" b="1" dirty="0"/>
              <a:t>  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0163" y="381000"/>
            <a:ext cx="6111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重点语句翻译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785786" y="1928802"/>
            <a:ext cx="7543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/>
              <a:t>刿（</a:t>
            </a:r>
            <a:r>
              <a:rPr lang="en-US" altLang="zh-CN" sz="3200" b="1" dirty="0" err="1"/>
              <a:t>guì</a:t>
            </a:r>
            <a:r>
              <a:rPr lang="zh-CN" altLang="en-US" sz="3200" b="1" dirty="0"/>
              <a:t>） 孚（</a:t>
            </a:r>
            <a:r>
              <a:rPr lang="en-US" altLang="zh-CN" sz="3200" b="1" dirty="0" err="1"/>
              <a:t>fú</a:t>
            </a:r>
            <a:r>
              <a:rPr lang="zh-CN" altLang="en-US" sz="3200" b="1" dirty="0"/>
              <a:t>） 辙（</a:t>
            </a:r>
            <a:r>
              <a:rPr lang="en-US" altLang="zh-CN" sz="3200" b="1" dirty="0" err="1"/>
              <a:t>zhé</a:t>
            </a:r>
            <a:r>
              <a:rPr lang="zh-CN" altLang="en-US" sz="3200" b="1" dirty="0"/>
              <a:t>） 轼（</a:t>
            </a:r>
            <a:r>
              <a:rPr lang="en-US" altLang="zh-CN" sz="3200" b="1" dirty="0" err="1"/>
              <a:t>shì</a:t>
            </a:r>
            <a:r>
              <a:rPr lang="zh-CN" altLang="en-US" sz="3200" b="1" dirty="0"/>
              <a:t>） 遂（</a:t>
            </a:r>
            <a:r>
              <a:rPr lang="en-US" altLang="zh-CN" sz="3200" b="1" dirty="0" err="1"/>
              <a:t>suì</a:t>
            </a:r>
            <a:r>
              <a:rPr lang="zh-CN" altLang="en-US" sz="3200" b="1" dirty="0"/>
              <a:t>） 盈（</a:t>
            </a:r>
            <a:r>
              <a:rPr lang="en-US" altLang="zh-CN" sz="3200" b="1" dirty="0" err="1"/>
              <a:t>yíng</a:t>
            </a:r>
            <a:r>
              <a:rPr lang="zh-CN" altLang="en-US" sz="3200" b="1" dirty="0"/>
              <a:t>） 靡（</a:t>
            </a:r>
            <a:r>
              <a:rPr lang="en-US" altLang="zh-CN" sz="3200" b="1" dirty="0" err="1"/>
              <a:t>mǐ</a:t>
            </a:r>
            <a:r>
              <a:rPr lang="zh-CN" altLang="en-US" sz="3200" b="1" dirty="0"/>
              <a:t>）</a:t>
            </a:r>
            <a:r>
              <a:rPr lang="zh-CN" altLang="en-US" sz="3200" b="1" dirty="0">
                <a:latin typeface="宋体" pitchFamily="2" charset="-122"/>
              </a:rPr>
              <a:t>玉帛（</a:t>
            </a:r>
            <a:r>
              <a:rPr lang="en-US" altLang="zh-CN" sz="3200" b="1" dirty="0" err="1"/>
              <a:t>bó</a:t>
            </a:r>
            <a:r>
              <a:rPr lang="zh-CN" altLang="en-US" sz="3200" b="1" dirty="0">
                <a:latin typeface="宋体" pitchFamily="2" charset="-122"/>
              </a:rPr>
              <a:t>）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latin typeface="宋体" pitchFamily="2" charset="-122"/>
              </a:rPr>
              <a:t>鄙（</a:t>
            </a:r>
            <a:r>
              <a:rPr lang="en-US" altLang="zh-CN" sz="3200" b="1" dirty="0" err="1"/>
              <a:t>b</a:t>
            </a:r>
            <a:r>
              <a:rPr lang="en-US" altLang="zh-CN" sz="3200" b="1" dirty="0" err="1">
                <a:latin typeface="宋体" pitchFamily="2" charset="-122"/>
              </a:rPr>
              <a:t>ǐ</a:t>
            </a:r>
            <a:r>
              <a:rPr lang="zh-CN" altLang="en-US" sz="3200" b="1" dirty="0">
                <a:latin typeface="宋体" pitchFamily="2" charset="-122"/>
              </a:rPr>
              <a:t>）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latin typeface="宋体" pitchFamily="2" charset="-122"/>
              </a:rPr>
              <a:t>又何间（</a:t>
            </a:r>
            <a:r>
              <a:rPr lang="en-US" altLang="zh-CN" sz="3200" b="1" dirty="0" err="1"/>
              <a:t>jiàn</a:t>
            </a:r>
            <a:r>
              <a:rPr lang="zh-CN" altLang="en-US" sz="3200" b="1" dirty="0">
                <a:latin typeface="宋体" pitchFamily="2" charset="-122"/>
              </a:rPr>
              <a:t>）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latin typeface="宋体" pitchFamily="2" charset="-122"/>
              </a:rPr>
              <a:t>小惠未徧（</a:t>
            </a:r>
            <a:r>
              <a:rPr lang="en-US" altLang="zh-CN" sz="3200" b="1" dirty="0" err="1"/>
              <a:t>biàn</a:t>
            </a:r>
            <a:r>
              <a:rPr lang="zh-CN" altLang="en-US" sz="3200" b="1" dirty="0">
                <a:latin typeface="宋体" pitchFamily="2" charset="-122"/>
              </a:rPr>
              <a:t>）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latin typeface="宋体" pitchFamily="2" charset="-122"/>
              </a:rPr>
              <a:t>弗（</a:t>
            </a:r>
            <a:r>
              <a:rPr lang="en-US" altLang="zh-CN" sz="3200" b="1" dirty="0" err="1"/>
              <a:t>fú</a:t>
            </a:r>
            <a:r>
              <a:rPr lang="zh-CN" altLang="en-US" sz="3200" b="1" dirty="0">
                <a:latin typeface="宋体" pitchFamily="2" charset="-122"/>
              </a:rPr>
              <a:t>）敢专也</a:t>
            </a:r>
            <a:r>
              <a:rPr lang="zh-CN" altLang="en-US" sz="3200" b="1" dirty="0"/>
              <a:t> 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00034" y="1071546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语音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000100" y="4857760"/>
            <a:ext cx="6629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itchFamily="2" charset="-122"/>
              </a:rPr>
              <a:t>小惠未徧，民弗从也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latin typeface="宋体" pitchFamily="2" charset="-122"/>
              </a:rPr>
              <a:t>徧：同</a:t>
            </a:r>
            <a:r>
              <a:rPr lang="zh-CN" altLang="en-US" sz="3200" b="1" dirty="0"/>
              <a:t>“</a:t>
            </a:r>
            <a:r>
              <a:rPr lang="zh-CN" altLang="en-US" sz="3200" b="1" dirty="0">
                <a:latin typeface="宋体" pitchFamily="2" charset="-122"/>
              </a:rPr>
              <a:t>遍</a:t>
            </a:r>
            <a:r>
              <a:rPr lang="zh-CN" altLang="en-US" sz="3200" b="1" dirty="0"/>
              <a:t>”</a:t>
            </a:r>
            <a:r>
              <a:rPr lang="zh-CN" altLang="en-US" sz="3200" b="1" dirty="0">
                <a:latin typeface="宋体" pitchFamily="2" charset="-122"/>
              </a:rPr>
              <a:t>，遍及、普遍</a:t>
            </a:r>
            <a:r>
              <a:rPr lang="zh-CN" altLang="en-US" sz="3200" b="1" dirty="0"/>
              <a:t> 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571472" y="4214818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通假字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3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autoUpdateAnimBg="0"/>
      <p:bldP spid="4106" grpId="0" autoUpdateAnimBg="0"/>
      <p:bldP spid="4107" grpId="0" autoUpdateAnimBg="0"/>
      <p:bldP spid="410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 rot="16200000" flipH="1">
            <a:off x="1584305" y="-434975"/>
            <a:ext cx="6832640" cy="828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dirty="0"/>
              <a:t>   </a:t>
            </a:r>
            <a:r>
              <a:rPr lang="en-US" altLang="zh-CN" sz="3200" dirty="0">
                <a:solidFill>
                  <a:srgbClr val="FF0066"/>
                </a:solidFill>
              </a:rPr>
              <a:t>1</a:t>
            </a:r>
            <a:r>
              <a:rPr lang="zh-CN" altLang="en-US" sz="3200" b="1" dirty="0">
                <a:solidFill>
                  <a:srgbClr val="FF0066"/>
                </a:solidFill>
              </a:rPr>
              <a:t>、小大之狱 狱：古义</a:t>
            </a:r>
            <a:r>
              <a:rPr lang="en-US" altLang="zh-CN" sz="3200" b="1" dirty="0">
                <a:solidFill>
                  <a:srgbClr val="FF0066"/>
                </a:solidFill>
              </a:rPr>
              <a:t>:</a:t>
            </a:r>
            <a:r>
              <a:rPr lang="zh-CN" altLang="en-US" sz="3200" b="1" dirty="0">
                <a:solidFill>
                  <a:srgbClr val="FF0066"/>
                </a:solidFill>
              </a:rPr>
              <a:t>案件 今义：监狱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   </a:t>
            </a:r>
            <a:r>
              <a:rPr lang="en-US" altLang="zh-CN" sz="3200" b="1" dirty="0">
                <a:solidFill>
                  <a:srgbClr val="FF0066"/>
                </a:solidFill>
              </a:rPr>
              <a:t>2</a:t>
            </a:r>
            <a:r>
              <a:rPr lang="zh-CN" altLang="en-US" sz="3200" b="1" dirty="0">
                <a:solidFill>
                  <a:srgbClr val="FF0066"/>
                </a:solidFill>
              </a:rPr>
              <a:t>、牺牲玉帛 牺牲：古义：古代祭祀用的牛、羊、猪等祭品 今义：为正义事业献出自己的生命。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   </a:t>
            </a:r>
            <a:r>
              <a:rPr lang="en-US" altLang="zh-CN" sz="3200" b="1" dirty="0">
                <a:solidFill>
                  <a:srgbClr val="FF0066"/>
                </a:solidFill>
              </a:rPr>
              <a:t>3</a:t>
            </a:r>
            <a:r>
              <a:rPr lang="zh-CN" altLang="en-US" sz="3200" b="1" dirty="0">
                <a:solidFill>
                  <a:srgbClr val="FF0066"/>
                </a:solidFill>
              </a:rPr>
              <a:t>、齐师伐我 伐：古义：讨伐</a:t>
            </a:r>
            <a:r>
              <a:rPr lang="zh-CN" altLang="en-US" sz="3200" b="1" dirty="0" smtClean="0">
                <a:solidFill>
                  <a:srgbClr val="FF0066"/>
                </a:solidFill>
              </a:rPr>
              <a:t>，进攻 </a:t>
            </a:r>
            <a:r>
              <a:rPr lang="zh-CN" altLang="en-US" sz="3200" b="1" dirty="0">
                <a:solidFill>
                  <a:srgbClr val="FF0066"/>
                </a:solidFill>
              </a:rPr>
              <a:t>今义：砍伐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   </a:t>
            </a:r>
            <a:r>
              <a:rPr lang="en-US" altLang="zh-CN" sz="3200" b="1" dirty="0">
                <a:solidFill>
                  <a:srgbClr val="FF0066"/>
                </a:solidFill>
              </a:rPr>
              <a:t>4</a:t>
            </a:r>
            <a:r>
              <a:rPr lang="zh-CN" altLang="en-US" sz="3200" b="1" dirty="0">
                <a:solidFill>
                  <a:srgbClr val="FF0066"/>
                </a:solidFill>
              </a:rPr>
              <a:t>、又何间焉 间：古义：参与 今义：中间，隔开，不连接，空间，时间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   </a:t>
            </a:r>
            <a:r>
              <a:rPr lang="en-US" altLang="zh-CN" sz="3200" b="1" dirty="0">
                <a:solidFill>
                  <a:srgbClr val="FF0066"/>
                </a:solidFill>
              </a:rPr>
              <a:t>5</a:t>
            </a:r>
            <a:r>
              <a:rPr lang="zh-CN" altLang="en-US" sz="3200" b="1" dirty="0">
                <a:solidFill>
                  <a:srgbClr val="FF0066"/>
                </a:solidFill>
              </a:rPr>
              <a:t>、肉食者鄙 鄙：古义：鄙陋，这里指目光短浅今义：轻视，看不起 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  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 rot="-5400000">
            <a:off x="883443" y="-883443"/>
            <a:ext cx="6715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古今异义词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3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 rot="16200000" flipH="1">
            <a:off x="2909094" y="-1623218"/>
            <a:ext cx="3683000" cy="850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</a:rPr>
              <a:t>6</a:t>
            </a:r>
            <a:r>
              <a:rPr lang="zh-CN" altLang="en-US" sz="3200" b="1">
                <a:solidFill>
                  <a:srgbClr val="FF0066"/>
                </a:solidFill>
              </a:rPr>
              <a:t>、弗敢加也 加：古义：虚报。今义：增加 </a:t>
            </a:r>
          </a:p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   </a:t>
            </a:r>
            <a:r>
              <a:rPr lang="en-US" altLang="zh-CN" sz="3200" b="1">
                <a:solidFill>
                  <a:srgbClr val="FF0066"/>
                </a:solidFill>
              </a:rPr>
              <a:t>7</a:t>
            </a:r>
            <a:r>
              <a:rPr lang="zh-CN" altLang="en-US" sz="3200" b="1">
                <a:solidFill>
                  <a:srgbClr val="FF0066"/>
                </a:solidFill>
              </a:rPr>
              <a:t>、虽不能察 虽：古义：即使 今义：虽然 </a:t>
            </a:r>
          </a:p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   </a:t>
            </a:r>
            <a:r>
              <a:rPr lang="en-US" altLang="zh-CN" sz="3200" b="1">
                <a:solidFill>
                  <a:srgbClr val="FF0066"/>
                </a:solidFill>
              </a:rPr>
              <a:t>8</a:t>
            </a:r>
            <a:r>
              <a:rPr lang="zh-CN" altLang="en-US" sz="3200" b="1">
                <a:solidFill>
                  <a:srgbClr val="FF0066"/>
                </a:solidFill>
              </a:rPr>
              <a:t>、再而衰 再：古义：第二次 今义：表示事情或行为重复，又一次 </a:t>
            </a:r>
          </a:p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   </a:t>
            </a:r>
            <a:r>
              <a:rPr lang="en-US" altLang="zh-CN" sz="3200" b="1">
                <a:solidFill>
                  <a:srgbClr val="FF0066"/>
                </a:solidFill>
              </a:rPr>
              <a:t>9</a:t>
            </a:r>
            <a:r>
              <a:rPr lang="zh-CN" altLang="en-US" sz="3200" b="1">
                <a:solidFill>
                  <a:srgbClr val="FF0066"/>
                </a:solidFill>
              </a:rPr>
              <a:t>、必以信 信：古义：实情。 今义：书信 </a:t>
            </a: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   </a:t>
            </a:r>
            <a:r>
              <a:rPr lang="en-US" altLang="zh-CN" sz="3200" b="1">
                <a:solidFill>
                  <a:srgbClr val="FF0066"/>
                </a:solidFill>
              </a:rPr>
              <a:t>10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、忠之属也</a:t>
            </a:r>
            <a:r>
              <a:rPr lang="zh-CN" altLang="en-US" sz="3200" b="1">
                <a:solidFill>
                  <a:srgbClr val="FF0066"/>
                </a:solidFill>
              </a:rPr>
              <a:t> 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忠：古义：尽力做好本分的事</a:t>
            </a:r>
            <a:r>
              <a:rPr lang="zh-CN" altLang="en-US" sz="3200" b="1">
                <a:solidFill>
                  <a:srgbClr val="FF0066"/>
                </a:solidFill>
              </a:rPr>
              <a:t> 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今义：忠诚</a:t>
            </a:r>
            <a:r>
              <a:rPr lang="zh-CN" altLang="en-US" sz="3200" b="1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 rot="-5400000">
            <a:off x="883443" y="-883443"/>
            <a:ext cx="6715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古今异义词</a:t>
            </a: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1143000" y="4572000"/>
            <a:ext cx="8001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/>
              <a:t>1</a:t>
            </a:r>
            <a:r>
              <a:rPr lang="zh-CN" altLang="en-US" sz="3200" b="1" dirty="0"/>
              <a:t>、神弗福也    福：名词用作动词，赐福 ，保佑。</a:t>
            </a:r>
          </a:p>
          <a:p>
            <a:r>
              <a:rPr lang="en-US" altLang="zh-CN" sz="3200" b="1" dirty="0"/>
              <a:t>2</a:t>
            </a:r>
            <a:r>
              <a:rPr lang="zh-CN" altLang="en-US" sz="3200" b="1" dirty="0">
                <a:latin typeface="宋体" pitchFamily="2" charset="-122"/>
              </a:rPr>
              <a:t>、一鼓作气</a:t>
            </a:r>
            <a:r>
              <a:rPr lang="zh-CN" altLang="en-US" sz="3200" b="1" dirty="0"/>
              <a:t>    </a:t>
            </a:r>
            <a:r>
              <a:rPr lang="zh-CN" altLang="en-US" sz="3200" b="1" dirty="0">
                <a:latin typeface="宋体" pitchFamily="2" charset="-122"/>
              </a:rPr>
              <a:t>鼓：名词用作动词，击鼓（进军）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42938" y="4572000"/>
            <a:ext cx="5540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宋体" pitchFamily="2" charset="-122"/>
              </a:rPr>
              <a:t>词类活用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3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7172" grpId="0"/>
      <p:bldP spid="5" grpId="0" autoUpdateAnimBg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 rot="-5400000">
            <a:off x="2095500" y="-1806575"/>
            <a:ext cx="554038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宋体" pitchFamily="2" charset="-122"/>
              </a:rPr>
              <a:t>一词多义</a:t>
            </a:r>
            <a:r>
              <a:rPr lang="zh-CN" altLang="en-US"/>
              <a:t> 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85750" y="500063"/>
            <a:ext cx="8858250" cy="528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、间：①肉食者谋之，又何间焉 （参与）②挑拨离间（ 使分离）亲密无间（ 间隙） </a:t>
            </a:r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、师：①遂逐齐师 （ 军队） ②三人行，必有我师焉（ 老师） </a:t>
            </a:r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、属：①忠之属也 （ ）②属予作文以记之（ ） </a:t>
            </a:r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、故：故克之（因此，所以公问其故（缘故，原因） </a:t>
            </a:r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、请：曹刿请见（请求） 战则请从（请允许我） </a:t>
            </a:r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、从：战则请从（跟随） 民弗从也（</a:t>
            </a:r>
            <a:r>
              <a:rPr lang="zh-CN" altLang="en-US" sz="2800" b="1" dirty="0" smtClean="0"/>
              <a:t>服从，） </a:t>
            </a:r>
            <a:endParaRPr lang="zh-CN" altLang="en-US" sz="2800" b="1" dirty="0"/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、以：何以战（凭</a:t>
            </a:r>
            <a:r>
              <a:rPr lang="zh-CN" altLang="en-US" sz="2800" b="1" dirty="0" smtClean="0"/>
              <a:t>，靠） </a:t>
            </a:r>
            <a:r>
              <a:rPr lang="zh-CN" altLang="en-US" sz="2800" b="1" dirty="0"/>
              <a:t>必以分人（把） </a:t>
            </a:r>
          </a:p>
          <a:p>
            <a:pPr algn="just"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9</a:t>
            </a:r>
            <a:r>
              <a:rPr lang="zh-CN" altLang="en-US" sz="2800" b="1" dirty="0"/>
              <a:t>、之：肉食者谋之（代词，代这件事） 小大之狱（结构助词，的） 公与之乘（代词，他） </a:t>
            </a:r>
          </a:p>
          <a:p>
            <a:pPr>
              <a:lnSpc>
                <a:spcPts val="2700"/>
              </a:lnSpc>
              <a:spcBef>
                <a:spcPct val="30000"/>
              </a:spcBef>
            </a:pPr>
            <a:r>
              <a:rPr lang="zh-CN" altLang="en-US" sz="2800" b="1" dirty="0"/>
              <a:t>   </a:t>
            </a:r>
            <a:r>
              <a:rPr lang="en-US" altLang="zh-CN" sz="2800" b="1" dirty="0"/>
              <a:t>10</a:t>
            </a:r>
            <a:r>
              <a:rPr lang="zh-CN" altLang="en-US" sz="2800" b="1" dirty="0">
                <a:latin typeface="宋体" pitchFamily="2" charset="-122"/>
              </a:rPr>
              <a:t>、必以信</a:t>
            </a:r>
            <a:r>
              <a:rPr lang="zh-CN" altLang="en-US" sz="2800" b="1" dirty="0"/>
              <a:t> </a:t>
            </a:r>
            <a:r>
              <a:rPr lang="zh-CN" altLang="en-US" sz="2800" b="1" dirty="0">
                <a:latin typeface="宋体" pitchFamily="2" charset="-122"/>
              </a:rPr>
              <a:t>（实情）</a:t>
            </a:r>
            <a:r>
              <a:rPr lang="zh-CN" altLang="en-US" sz="2800" b="1" dirty="0"/>
              <a:t> </a:t>
            </a:r>
            <a:r>
              <a:rPr lang="zh-CN" altLang="en-US" sz="2800" b="1" dirty="0">
                <a:latin typeface="宋体" pitchFamily="2" charset="-122"/>
              </a:rPr>
              <a:t>小信未孚（信用）</a:t>
            </a:r>
            <a:r>
              <a:rPr lang="zh-CN" altLang="en-US" sz="2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8"/>
          <p:cNvSpPr>
            <a:spLocks noGrp="1" noChangeArrowheads="1"/>
          </p:cNvSpPr>
          <p:nvPr>
            <p:ph type="body" idx="1"/>
          </p:nvPr>
        </p:nvSpPr>
        <p:spPr>
          <a:xfrm>
            <a:off x="0" y="642938"/>
            <a:ext cx="8929718" cy="7000875"/>
          </a:xfrm>
          <a:noFill/>
        </p:spPr>
        <p:txBody>
          <a:bodyPr/>
          <a:lstStyle/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FF00"/>
                </a:solidFill>
              </a:rPr>
              <a:t>            </a:t>
            </a:r>
            <a:r>
              <a:rPr lang="zh-CN" altLang="en-US" sz="2400" b="1" dirty="0" smtClean="0"/>
              <a:t>十年春，齐师伐我。公将战。曹刿请见。其乡人曰：“肉食者谋之，又何间焉？”刿曰：“肉食者鄙，未能远谋。”乃入见。问：“何以战？”公曰：“衣食所安，弗敢专也，必以分人。”对曰：“小惠未徧，民弗从也。”公曰：“牺牲玉帛，弗敢加也，必以信。”对曰：“小信未孚，神弗福也。”公曰：“小大之狱，虽不能察，必以情。”对曰：“忠之属也。可以一战。战则请从。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 smtClean="0"/>
              <a:t>             公与之乘，战于长勺。公将鼓之</a:t>
            </a:r>
            <a:r>
              <a:rPr lang="en-US" altLang="zh-CN" sz="2400" b="1" dirty="0" smtClean="0"/>
              <a:t>j</a:t>
            </a:r>
            <a:r>
              <a:rPr lang="zh-CN" altLang="en-US" sz="2400" b="1" dirty="0" smtClean="0"/>
              <a:t>。刿曰：“未可。”齐人三鼓。刿曰：“可矣。”齐师败绩。公将驰之。刿曰：“未可。”下视其辙，登轼而望之，曰：“可矣。”遂逐齐师。 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 smtClean="0"/>
              <a:t>            既克，公问其故。对曰：“夫战，勇气也。一鼓作气</a:t>
            </a:r>
            <a:r>
              <a:rPr lang="en-US" altLang="zh-CN" sz="2400" b="1" dirty="0" smtClean="0"/>
              <a:t>,</a:t>
            </a:r>
            <a:r>
              <a:rPr lang="zh-CN" altLang="en-US" sz="2400" b="1" dirty="0" smtClean="0"/>
              <a:t>再而衰，三而竭。彼竭我盈</a:t>
            </a:r>
            <a:r>
              <a:rPr lang="en-US" altLang="zh-CN" sz="2400" b="1" dirty="0" smtClean="0"/>
              <a:t>,</a:t>
            </a:r>
            <a:r>
              <a:rPr lang="zh-CN" altLang="en-US" sz="2400" b="1" dirty="0" smtClean="0">
                <a:latin typeface="宋体" pitchFamily="2" charset="-122"/>
              </a:rPr>
              <a:t>故克之。夫大国，难测也，惧有伏焉。吾视其辙乱，望其旗靡，故逐之。</a:t>
            </a:r>
            <a:r>
              <a:rPr lang="zh-CN" altLang="en-US" sz="2400" b="1" dirty="0" smtClean="0"/>
              <a:t>” </a:t>
            </a:r>
          </a:p>
        </p:txBody>
      </p:sp>
      <p:sp>
        <p:nvSpPr>
          <p:cNvPr id="4099" name="Text Box 9"/>
          <p:cNvSpPr>
            <a:spLocks noGrp="1" noChangeArrowheads="1"/>
          </p:cNvSpPr>
          <p:nvPr>
            <p:ph type="title"/>
          </p:nvPr>
        </p:nvSpPr>
        <p:spPr>
          <a:xfrm>
            <a:off x="1857375" y="0"/>
            <a:ext cx="4267200" cy="7620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b="1" dirty="0" smtClean="0">
                <a:solidFill>
                  <a:schemeClr val="tx1"/>
                </a:solidFill>
              </a:rPr>
              <a:t>《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曹刿论战</a:t>
            </a:r>
            <a:r>
              <a:rPr lang="en-US" altLang="zh-CN" sz="4000" b="1" dirty="0" smtClean="0">
                <a:solidFill>
                  <a:schemeClr val="tx1"/>
                </a:solidFill>
              </a:rPr>
              <a:t>》</a:t>
            </a:r>
            <a:r>
              <a:rPr lang="en-US" altLang="zh-CN" sz="2400" dirty="0" smtClean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285750"/>
            <a:ext cx="8416925" cy="6286500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2800" b="1" dirty="0"/>
              <a:t>       鲁庄公十年的春天，齐国军队攻打我们鲁国，鲁庄公将要迎战。曹刿请求庄公接见</a:t>
            </a:r>
            <a:r>
              <a:rPr lang="zh-CN" altLang="en-US" sz="2800" b="1" dirty="0" smtClean="0"/>
              <a:t>。曹刿的</a:t>
            </a:r>
            <a:r>
              <a:rPr lang="zh-CN" altLang="en-US" sz="2800" b="1" dirty="0"/>
              <a:t>同乡说：“大官们会谋划这件事的，你又何必参与呢？”曹刿说：“大官们目光短浅，不能深谋远虑。”于是进宫廷去见庄公。曹刿问庄公：</a:t>
            </a:r>
            <a:r>
              <a:rPr lang="zh-CN" altLang="en-US" sz="2800" b="1" dirty="0" smtClean="0"/>
              <a:t>“凭借什么作战？”鲁庄公</a:t>
            </a:r>
            <a:r>
              <a:rPr lang="zh-CN" altLang="en-US" sz="2800" b="1" dirty="0"/>
              <a:t>说：“衣食这类养生的东西</a:t>
            </a:r>
            <a:r>
              <a:rPr lang="zh-CN" altLang="en-US" sz="2800" b="1" dirty="0" smtClean="0"/>
              <a:t>，不敢</a:t>
            </a:r>
            <a:r>
              <a:rPr lang="zh-CN" altLang="en-US" sz="2800" b="1" dirty="0"/>
              <a:t>独自享受，一定把它分给别人。”曹刿回答说：“这种小恩小惠不能遍及百姓，老百姓是不会听从您的。”庄公说：“祭祀用的猪牛羊、玉帛之类，我从来不敢虚报数目，一定要以实情相告。”曹刿回答说：</a:t>
            </a:r>
            <a:r>
              <a:rPr lang="zh-CN" altLang="en-US" sz="2800" b="1" dirty="0" smtClean="0"/>
              <a:t>“这只是小</a:t>
            </a:r>
            <a:r>
              <a:rPr lang="zh-CN" altLang="en-US" sz="2800" b="1" dirty="0"/>
              <a:t>信用，未能让神灵信服，神灵是不会保佑您的。</a:t>
            </a:r>
            <a:r>
              <a:rPr lang="zh-CN" altLang="en-US" sz="2800" b="1" dirty="0" smtClean="0"/>
              <a:t>”鲁庄公</a:t>
            </a:r>
            <a:r>
              <a:rPr lang="zh-CN" altLang="en-US" sz="2800" b="1" dirty="0"/>
              <a:t>说：“大大小小的案件，即使</a:t>
            </a:r>
            <a:r>
              <a:rPr lang="zh-CN" altLang="en-US" sz="2800" b="1" dirty="0" smtClean="0"/>
              <a:t>不能件件都明察，一定</a:t>
            </a:r>
            <a:r>
              <a:rPr lang="zh-CN" altLang="en-US" sz="2800" b="1" dirty="0"/>
              <a:t>要以实情判断。”曹刿回答说：“这是尽了职分的事，可以凭借这个条件去打仗。如果作战，就请允许我跟随着去。”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0" y="285750"/>
            <a:ext cx="918686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    鲁庄公和曹刿共坐一辆战车。在长勺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和齐军作战。庄公（一上阵）就要击鼓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进军，曹刿说：</a:t>
            </a:r>
            <a:r>
              <a:rPr lang="zh-CN" altLang="en-US" sz="4000" b="1" dirty="0" smtClean="0"/>
              <a:t>“不行。”</a:t>
            </a:r>
            <a:r>
              <a:rPr lang="zh-CN" altLang="en-US" sz="4000" b="1" dirty="0"/>
              <a:t>齐</a:t>
            </a:r>
            <a:endParaRPr lang="en-US" altLang="zh-CN" sz="4000" b="1" dirty="0"/>
          </a:p>
          <a:p>
            <a:pPr algn="l"/>
            <a:r>
              <a:rPr lang="zh-CN" altLang="en-US" sz="4000" b="1" dirty="0" smtClean="0"/>
              <a:t>军擂过三通战鼓后，</a:t>
            </a:r>
            <a:r>
              <a:rPr lang="zh-CN" altLang="en-US" sz="4000" b="1" dirty="0"/>
              <a:t>曹刿说：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“可以击鼓进军啦。”齐军大败。庄公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正要下令驱车追赶，曹刿说：“还不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行。</a:t>
            </a:r>
            <a:r>
              <a:rPr lang="zh-CN" altLang="en-US" sz="4000" b="1" dirty="0" smtClean="0"/>
              <a:t>”下车</a:t>
            </a:r>
            <a:r>
              <a:rPr lang="zh-CN" altLang="en-US" sz="4000" b="1" dirty="0"/>
              <a:t>察看齐军的车轮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轧出的痕迹，又登上车前的横木瞭望齐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军（的队形</a:t>
            </a:r>
            <a:r>
              <a:rPr lang="zh-CN" altLang="en-US" sz="4000" b="1" dirty="0" smtClean="0"/>
              <a:t>），说</a:t>
            </a:r>
            <a:r>
              <a:rPr lang="zh-CN" altLang="en-US" sz="4000" b="1" dirty="0"/>
              <a:t>：“可以追</a:t>
            </a:r>
            <a:endParaRPr lang="en-US" altLang="zh-CN" sz="4000" b="1" dirty="0"/>
          </a:p>
          <a:p>
            <a:pPr algn="l"/>
            <a:r>
              <a:rPr lang="zh-CN" altLang="en-US" sz="4000" b="1" dirty="0"/>
              <a:t>击了。</a:t>
            </a:r>
            <a:r>
              <a:rPr lang="en-US" altLang="zh-CN" sz="4000" b="1" dirty="0"/>
              <a:t>”</a:t>
            </a:r>
            <a:r>
              <a:rPr lang="zh-CN" altLang="en-US" sz="4000" b="1" dirty="0"/>
              <a:t>于是追击齐军。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</TotalTime>
  <Words>2376</Words>
  <Application>Microsoft Office PowerPoint</Application>
  <PresentationFormat>全屏显示(4:3)</PresentationFormat>
  <Paragraphs>167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《曹刿论战》 </vt:lpstr>
      <vt:lpstr>幻灯片 8</vt:lpstr>
      <vt:lpstr>幻灯片 9</vt:lpstr>
      <vt:lpstr>幻灯片 10</vt:lpstr>
      <vt:lpstr>幻灯片 11</vt:lpstr>
      <vt:lpstr>阅读课文课文可以分为几个部分</vt:lpstr>
      <vt:lpstr>幻灯片 13</vt:lpstr>
      <vt:lpstr>阅读第一部分回答问题</vt:lpstr>
      <vt:lpstr>幻灯片 15</vt:lpstr>
      <vt:lpstr>9.曹刿认为“肉食者鄙，未能远谋”。在战前曹刿与鲁庄公的论战中，鲁庄公的“鄙”表现在哪里?曹刿的“远谋”又表现在哪里?用自己的话加以概括。 </vt:lpstr>
      <vt:lpstr>阅读第二、三部分回答问题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1</cp:lastModifiedBy>
  <cp:revision>63</cp:revision>
  <dcterms:created xsi:type="dcterms:W3CDTF">2009-01-11T01:35:23Z</dcterms:created>
  <dcterms:modified xsi:type="dcterms:W3CDTF">2011-11-20T03:10:46Z</dcterms:modified>
</cp:coreProperties>
</file>