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</p:sldIdLst>
  <p:sldSz cx="12192000" cy="6858000"/>
  <p:notesSz cx="6858000" cy="9144000"/>
  <p:custDataLst>
    <p:tags r:id="rId3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405"/>
  </p:normalViewPr>
  <p:slideViewPr>
    <p:cSldViewPr snapToGrid="0" snapToObjects="1">
      <p:cViewPr varScale="1">
        <p:scale>
          <a:sx n="131" d="100"/>
          <a:sy n="131" d="100"/>
        </p:scale>
        <p:origin x="376" y="184"/>
      </p:cViewPr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tags" Target="tags/tag1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2.xml" /><Relationship Id="rId40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03" name=""/>
        <p:cNvGrpSpPr/>
        <p:nvPr/>
      </p:nvGrpSpPr>
      <p:grpSpPr>
        <a:xfrm>
          <a:off x="0" y="0"/>
          <a:ext cx="0" cy="0"/>
        </a:xfrm>
      </p:grpSpPr>
      <p:sp>
        <p:nvSpPr>
          <p:cNvPr id="1048715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16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717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718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719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2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29" name=""/>
        <p:cNvGrpSpPr/>
        <p:nvPr/>
      </p:nvGrpSpPr>
      <p:grpSpPr>
        <a:xfrm>
          <a:off x="0" y="0"/>
          <a:ext cx="0" cy="0"/>
        </a:xfrm>
      </p:grpSpPr>
      <p:grpSp>
        <p:nvGrpSpPr>
          <p:cNvPr id="30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145730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9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48590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48591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48592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48593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48594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48595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48596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1048597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598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10485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5/8/22</a:t>
            </a:fld>
            <a:endParaRPr lang="en-US"/>
          </a:p>
        </p:txBody>
      </p:sp>
      <p:sp>
        <p:nvSpPr>
          <p:cNvPr id="10486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标题和描述">
    <p:spTree>
      <p:nvGrpSpPr>
        <p:cNvPr id="97" name=""/>
        <p:cNvGrpSpPr/>
        <p:nvPr/>
      </p:nvGrpSpPr>
      <p:grpSpPr>
        <a:xfrm>
          <a:off x="0" y="0"/>
          <a:ext cx="0" cy="0"/>
        </a:xfrm>
      </p:grpSpPr>
      <p:sp>
        <p:nvSpPr>
          <p:cNvPr id="1048687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688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8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5/8/22</a:t>
            </a:fld>
            <a:endParaRPr lang="en-US"/>
          </a:p>
        </p:txBody>
      </p:sp>
      <p:sp>
        <p:nvSpPr>
          <p:cNvPr id="104869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9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带描述的引言">
    <p:spTree>
      <p:nvGrpSpPr>
        <p:cNvPr id="90" name=""/>
        <p:cNvGrpSpPr/>
        <p:nvPr/>
      </p:nvGrpSpPr>
      <p:grpSpPr>
        <a:xfrm>
          <a:off x="0" y="0"/>
          <a:ext cx="0" cy="0"/>
        </a:xfrm>
      </p:grpSpPr>
      <p:sp>
        <p:nvSpPr>
          <p:cNvPr id="1048645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64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</a:lvl2pPr>
            <a:lvl3pPr marL="914400" indent="0">
              <a:buFontTx/>
              <a:buNone/>
            </a:lvl3pPr>
            <a:lvl4pPr marL="1371600" indent="0">
              <a:buFontTx/>
              <a:buNone/>
            </a:lvl4pPr>
            <a:lvl5pPr marL="1828800" indent="0">
              <a:buFontTx/>
              <a:buNone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47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4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5/8/22</a:t>
            </a:fld>
            <a:endParaRPr lang="en-US"/>
          </a:p>
        </p:txBody>
      </p:sp>
      <p:sp>
        <p:nvSpPr>
          <p:cNvPr id="104864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5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  <p:sp>
        <p:nvSpPr>
          <p:cNvPr id="1048651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04865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名片">
    <p:spTree>
      <p:nvGrpSpPr>
        <p:cNvPr id="95" name=""/>
        <p:cNvGrpSpPr/>
        <p:nvPr/>
      </p:nvGrpSpPr>
      <p:grpSpPr>
        <a:xfrm>
          <a:off x="0" y="0"/>
          <a:ext cx="0" cy="0"/>
        </a:xfrm>
      </p:grpSpPr>
      <p:sp>
        <p:nvSpPr>
          <p:cNvPr id="1048677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678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7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5/8/22</a:t>
            </a:fld>
            <a:endParaRPr lang="en-US"/>
          </a:p>
        </p:txBody>
      </p:sp>
      <p:sp>
        <p:nvSpPr>
          <p:cNvPr id="104868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引言名片">
    <p:spTree>
      <p:nvGrpSpPr>
        <p:cNvPr id="89" name=""/>
        <p:cNvGrpSpPr/>
        <p:nvPr/>
      </p:nvGrpSpPr>
      <p:grpSpPr>
        <a:xfrm>
          <a:off x="0" y="0"/>
          <a:ext cx="0" cy="0"/>
        </a:xfrm>
      </p:grpSpPr>
      <p:sp>
        <p:nvSpPr>
          <p:cNvPr id="1048637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638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</a:lvl2pPr>
            <a:lvl3pPr marL="914400" indent="0">
              <a:buFontTx/>
              <a:buNone/>
            </a:lvl3pPr>
            <a:lvl4pPr marL="1371600" indent="0">
              <a:buFontTx/>
              <a:buNone/>
            </a:lvl4pPr>
            <a:lvl5pPr marL="1828800" indent="0">
              <a:buFontTx/>
              <a:buNone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39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4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5/8/22</a:t>
            </a:fld>
            <a:endParaRPr lang="en-US"/>
          </a:p>
        </p:txBody>
      </p:sp>
      <p:sp>
        <p:nvSpPr>
          <p:cNvPr id="104864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4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  <p:sp>
        <p:nvSpPr>
          <p:cNvPr id="1048643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048644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真或假">
    <p:spTree>
      <p:nvGrpSpPr>
        <p:cNvPr id="99" name=""/>
        <p:cNvGrpSpPr/>
        <p:nvPr/>
      </p:nvGrpSpPr>
      <p:grpSpPr>
        <a:xfrm>
          <a:off x="0" y="0"/>
          <a:ext cx="0" cy="0"/>
        </a:xfrm>
      </p:grpSpPr>
      <p:sp>
        <p:nvSpPr>
          <p:cNvPr id="1048698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69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</a:lvl2pPr>
            <a:lvl3pPr marL="914400" indent="0">
              <a:buFontTx/>
              <a:buNone/>
            </a:lvl3pPr>
            <a:lvl4pPr marL="1371600" indent="0">
              <a:buFontTx/>
              <a:buNone/>
            </a:lvl4pPr>
            <a:lvl5pPr marL="1828800" indent="0">
              <a:buFontTx/>
              <a:buNone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700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70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5/8/22</a:t>
            </a:fld>
            <a:endParaRPr lang="en-US"/>
          </a:p>
        </p:txBody>
      </p:sp>
      <p:sp>
        <p:nvSpPr>
          <p:cNvPr id="104870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70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92" name=""/>
        <p:cNvGrpSpPr/>
        <p:nvPr/>
      </p:nvGrpSpPr>
      <p:grpSpPr>
        <a:xfrm>
          <a:off x="0" y="0"/>
          <a:ext cx="0" cy="0"/>
        </a:xfrm>
      </p:grpSpPr>
      <p:sp>
        <p:nvSpPr>
          <p:cNvPr id="10486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660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104866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/>
              <a:t>5/8/22</a:t>
            </a:fld>
            <a:endParaRPr lang="en-US"/>
          </a:p>
        </p:txBody>
      </p:sp>
      <p:sp>
        <p:nvSpPr>
          <p:cNvPr id="104866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6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01" name=""/>
        <p:cNvGrpSpPr/>
        <p:nvPr/>
      </p:nvGrpSpPr>
      <p:grpSpPr>
        <a:xfrm>
          <a:off x="0" y="0"/>
          <a:ext cx="0" cy="0"/>
        </a:xfrm>
      </p:grpSpPr>
      <p:sp>
        <p:nvSpPr>
          <p:cNvPr id="1048710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711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10487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5/8/22</a:t>
            </a:fld>
            <a:endParaRPr lang="en-US"/>
          </a:p>
        </p:txBody>
      </p:sp>
      <p:sp>
        <p:nvSpPr>
          <p:cNvPr id="10487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7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96" name=""/>
        <p:cNvGrpSpPr/>
        <p:nvPr/>
      </p:nvGrpSpPr>
      <p:grpSpPr>
        <a:xfrm>
          <a:off x="0" y="0"/>
          <a:ext cx="0" cy="0"/>
        </a:xfrm>
      </p:grpSpPr>
      <p:sp>
        <p:nvSpPr>
          <p:cNvPr id="104868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6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104868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5/8/22</a:t>
            </a:fld>
            <a:endParaRPr lang="en-US"/>
          </a:p>
        </p:txBody>
      </p:sp>
      <p:sp>
        <p:nvSpPr>
          <p:cNvPr id="104868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8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93" name=""/>
        <p:cNvGrpSpPr/>
        <p:nvPr/>
      </p:nvGrpSpPr>
      <p:grpSpPr>
        <a:xfrm>
          <a:off x="0" y="0"/>
          <a:ext cx="0" cy="0"/>
        </a:xfrm>
      </p:grpSpPr>
      <p:sp>
        <p:nvSpPr>
          <p:cNvPr id="1048664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665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6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5/8/22</a:t>
            </a:fld>
            <a:endParaRPr lang="en-US"/>
          </a:p>
        </p:txBody>
      </p:sp>
      <p:sp>
        <p:nvSpPr>
          <p:cNvPr id="104866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6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98" name=""/>
        <p:cNvGrpSpPr/>
        <p:nvPr/>
      </p:nvGrpSpPr>
      <p:grpSpPr>
        <a:xfrm>
          <a:off x="0" y="0"/>
          <a:ext cx="0" cy="0"/>
        </a:xfrm>
      </p:grpSpPr>
      <p:sp>
        <p:nvSpPr>
          <p:cNvPr id="104869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69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104869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104869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/>
              <a:t>5/8/22</a:t>
            </a:fld>
            <a:endParaRPr lang="en-US"/>
          </a:p>
        </p:txBody>
      </p:sp>
      <p:sp>
        <p:nvSpPr>
          <p:cNvPr id="104869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9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94" name=""/>
        <p:cNvGrpSpPr/>
        <p:nvPr/>
      </p:nvGrpSpPr>
      <p:grpSpPr>
        <a:xfrm>
          <a:off x="0" y="0"/>
          <a:ext cx="0" cy="0"/>
        </a:xfrm>
      </p:grpSpPr>
      <p:sp>
        <p:nvSpPr>
          <p:cNvPr id="10486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670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71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104867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73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104867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5/8/22</a:t>
            </a:fld>
            <a:endParaRPr lang="en-US"/>
          </a:p>
        </p:txBody>
      </p:sp>
      <p:sp>
        <p:nvSpPr>
          <p:cNvPr id="104867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7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88" name=""/>
        <p:cNvGrpSpPr/>
        <p:nvPr/>
      </p:nvGrpSpPr>
      <p:grpSpPr>
        <a:xfrm>
          <a:off x="0" y="0"/>
          <a:ext cx="0" cy="0"/>
        </a:xfrm>
      </p:grpSpPr>
      <p:sp>
        <p:nvSpPr>
          <p:cNvPr id="1048633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63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5/8/22</a:t>
            </a:fld>
            <a:endParaRPr lang="en-US"/>
          </a:p>
        </p:txBody>
      </p:sp>
      <p:sp>
        <p:nvSpPr>
          <p:cNvPr id="104863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3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55" name=""/>
        <p:cNvGrpSpPr/>
        <p:nvPr/>
      </p:nvGrpSpPr>
      <p:grpSpPr>
        <a:xfrm>
          <a:off x="0" y="0"/>
          <a:ext cx="0" cy="0"/>
        </a:xfrm>
      </p:grpSpPr>
      <p:sp>
        <p:nvSpPr>
          <p:cNvPr id="104860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5/8/22</a:t>
            </a:fld>
            <a:endParaRPr lang="en-US"/>
          </a:p>
        </p:txBody>
      </p:sp>
      <p:sp>
        <p:nvSpPr>
          <p:cNvPr id="104860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0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00" name=""/>
        <p:cNvGrpSpPr/>
        <p:nvPr/>
      </p:nvGrpSpPr>
      <p:grpSpPr>
        <a:xfrm>
          <a:off x="0" y="0"/>
          <a:ext cx="0" cy="0"/>
        </a:xfrm>
      </p:grpSpPr>
      <p:sp>
        <p:nvSpPr>
          <p:cNvPr id="1048704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705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1048706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70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/>
              <a:t>5/8/22</a:t>
            </a:fld>
            <a:endParaRPr lang="en-US"/>
          </a:p>
        </p:txBody>
      </p:sp>
      <p:sp>
        <p:nvSpPr>
          <p:cNvPr id="104870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70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91" name=""/>
        <p:cNvGrpSpPr/>
        <p:nvPr/>
      </p:nvGrpSpPr>
      <p:grpSpPr>
        <a:xfrm>
          <a:off x="0" y="0"/>
          <a:ext cx="0" cy="0"/>
        </a:xfrm>
      </p:grpSpPr>
      <p:sp>
        <p:nvSpPr>
          <p:cNvPr id="1048653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65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1048655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4865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t>5/8/22</a:t>
            </a:fld>
            <a:endParaRPr lang="en-US"/>
          </a:p>
        </p:txBody>
      </p:sp>
      <p:sp>
        <p:nvSpPr>
          <p:cNvPr id="104865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865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image" Target="file:///D:\qq&#25991;&#20214;\712321467\Image\C2C\Image2\%7b75232B38-A165-1FB7-499C-2E1C792CACB5%7d.png" TargetMode="External" /><Relationship Id="rId18" Type="http://schemas.openxmlformats.org/officeDocument/2006/relationships/image" Target="../media/image1.png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145728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29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48576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48577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48578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48579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48580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48581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48582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48583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1048584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8585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1048586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/>
              <a:t>5/8/22</a:t>
            </a:fld>
            <a:endParaRPr lang="en-US"/>
          </a:p>
        </p:txBody>
      </p:sp>
      <p:sp>
        <p:nvSpPr>
          <p:cNvPr id="104858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8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/>
              <a:t>‹#›</a:t>
            </a:fld>
            <a:endParaRPr lang="en-US"/>
          </a:p>
        </p:txBody>
      </p:sp>
      <p:pic>
        <p:nvPicPr>
          <p:cNvPr id="3145730" name="图片 1073743875" descr="学科网 zxxk.com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/>
  <p:timing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</a:xfrm>
      </p:grpSpPr>
      <p:sp>
        <p:nvSpPr>
          <p:cNvPr id="1048602" name="标题 1"/>
          <p:cNvSpPr>
            <a:spLocks noGrp="1"/>
          </p:cNvSpPr>
          <p:nvPr>
            <p:ph type="ctrTitle"/>
          </p:nvPr>
        </p:nvSpPr>
        <p:spPr>
          <a:xfrm>
            <a:off x="-555198" y="322815"/>
            <a:ext cx="10389861" cy="1646302"/>
          </a:xfrm>
        </p:spPr>
        <p:txBody>
          <a:bodyPr/>
          <a:lstStyle/>
          <a:p>
            <a:r>
              <a:rPr kumimoji="1" lang="zh-CN" altLang="en-US"/>
              <a:t>文学文本阅读之小说分类阅读</a:t>
            </a:r>
          </a:p>
        </p:txBody>
      </p:sp>
      <p:sp>
        <p:nvSpPr>
          <p:cNvPr id="1048603" name="副标题 2"/>
          <p:cNvSpPr>
            <a:spLocks noGrp="1"/>
          </p:cNvSpPr>
          <p:nvPr>
            <p:ph type="subTitle" idx="1"/>
          </p:nvPr>
        </p:nvSpPr>
        <p:spPr>
          <a:xfrm>
            <a:off x="2227634" y="2416586"/>
            <a:ext cx="5505855" cy="1096899"/>
          </a:xfrm>
        </p:spPr>
        <p:txBody>
          <a:bodyPr>
            <a:normAutofit/>
          </a:bodyPr>
          <a:lstStyle/>
          <a:p>
            <a:r>
              <a:rPr kumimoji="1" lang="zh-CN" altLang="en-US" sz="2800">
                <a:solidFill>
                  <a:srgbClr val="0070C0"/>
                </a:solidFill>
              </a:rPr>
              <a:t>阅读知识框架搭建与审题训练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64" name=""/>
        <p:cNvGrpSpPr/>
        <p:nvPr/>
      </p:nvGrpSpPr>
      <p:grpSpPr>
        <a:xfrm>
          <a:off x="0" y="0"/>
          <a:ext cx="0" cy="0"/>
        </a:xfrm>
      </p:grpSpPr>
      <p:sp>
        <p:nvSpPr>
          <p:cNvPr id="1048615" name="矩形 1"/>
          <p:cNvSpPr/>
          <p:nvPr/>
        </p:nvSpPr>
        <p:spPr>
          <a:xfrm>
            <a:off x="136188" y="0"/>
            <a:ext cx="12055812" cy="6644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</a:rPr>
              <a:t>叙述腔调</a:t>
            </a:r>
            <a:r>
              <a:rPr lang="zh-CN" altLang="en-US" sz="2800"/>
              <a:t>是叙述者流露出的感情色彩、年龄、性别、身份等个性化的特征，它或多或少带有作者的影子和烙印，与小说或作者的风格密切相关。比如鲁迅的幽默深刻，余华的冷峻悲悯，芥川龙之介的深刻蕴藉，等等。当然，作家的腔调也不是一成不变的，有的作家还会把自己的腔调抹除干净，比如海明威</a:t>
            </a:r>
            <a:r>
              <a:rPr lang="en-US" altLang="zh-CN" sz="2800"/>
              <a:t>《</a:t>
            </a:r>
            <a:r>
              <a:rPr lang="zh-CN" altLang="en-US" sz="2800"/>
              <a:t>桥边的老人</a:t>
            </a:r>
            <a:r>
              <a:rPr lang="en-US" altLang="zh-CN" sz="2800"/>
              <a:t>》</a:t>
            </a:r>
            <a:r>
              <a:rPr lang="zh-CN" altLang="en-US" sz="2800"/>
              <a:t>所采用的“零口吻”叙述风格，叙述时不带一丝主观色彩。</a:t>
            </a:r>
          </a:p>
          <a:p>
            <a:r>
              <a:rPr lang="zh-CN" altLang="en-US" sz="2800"/>
              <a:t>以“</a:t>
            </a:r>
            <a:r>
              <a:rPr lang="zh-CN" altLang="en-US" sz="2800">
                <a:solidFill>
                  <a:srgbClr val="C00000"/>
                </a:solidFill>
              </a:rPr>
              <a:t>讲述</a:t>
            </a:r>
            <a:r>
              <a:rPr lang="zh-CN" altLang="en-US" sz="2800"/>
              <a:t>”为主的小说，叙述腔调较为明显，小说中夹杂着叙述者的主观情感与判断</a:t>
            </a:r>
            <a:r>
              <a:rPr lang="en-US" altLang="zh-CN" sz="2800"/>
              <a:t>;</a:t>
            </a:r>
            <a:r>
              <a:rPr lang="zh-CN" altLang="en-US" sz="2800"/>
              <a:t>而以“</a:t>
            </a:r>
            <a:r>
              <a:rPr lang="zh-CN" altLang="en-US" sz="2800">
                <a:solidFill>
                  <a:srgbClr val="C00000"/>
                </a:solidFill>
              </a:rPr>
              <a:t>显示</a:t>
            </a:r>
            <a:r>
              <a:rPr lang="zh-CN" altLang="en-US" sz="2800"/>
              <a:t>”为主的小说，叙述腔调不太明显，叙述者往往较客观地展示画面和场景，是非曲直交由读者去判断。</a:t>
            </a:r>
          </a:p>
          <a:p>
            <a:r>
              <a:rPr lang="zh-CN" altLang="en-US" sz="2800"/>
              <a:t>比如，</a:t>
            </a:r>
            <a:r>
              <a:rPr lang="en-US" altLang="zh-CN" sz="2800"/>
              <a:t>《</a:t>
            </a:r>
            <a:r>
              <a:rPr lang="zh-CN" altLang="en-US" sz="2800"/>
              <a:t>桥边的老人</a:t>
            </a:r>
            <a:r>
              <a:rPr lang="en-US" altLang="zh-CN" sz="2800"/>
              <a:t>》</a:t>
            </a:r>
            <a:r>
              <a:rPr lang="zh-CN" altLang="en-US" sz="2800"/>
              <a:t>重“显示”，而</a:t>
            </a:r>
            <a:r>
              <a:rPr lang="en-US" altLang="zh-CN" sz="2800"/>
              <a:t>《</a:t>
            </a:r>
            <a:r>
              <a:rPr lang="zh-CN" altLang="en-US" sz="2800"/>
              <a:t>祝福</a:t>
            </a:r>
            <a:r>
              <a:rPr lang="en-US" altLang="zh-CN" sz="2800"/>
              <a:t>》</a:t>
            </a:r>
            <a:r>
              <a:rPr lang="zh-CN" altLang="en-US" sz="2800"/>
              <a:t>重“讲述”。</a:t>
            </a:r>
            <a:r>
              <a:rPr lang="en-US" altLang="zh-CN" sz="2800"/>
              <a:t>《</a:t>
            </a:r>
            <a:r>
              <a:rPr lang="zh-CN" altLang="en-US" sz="2800"/>
              <a:t>祝福</a:t>
            </a:r>
            <a:r>
              <a:rPr lang="en-US" altLang="zh-CN" sz="2800"/>
              <a:t>》</a:t>
            </a:r>
            <a:r>
              <a:rPr lang="zh-CN" altLang="en-US" sz="2800"/>
              <a:t>中的叙述者“我”在被濒死的祥林嫂问过有无灵魂和地狱之类的问题之后，良心上惶恐不安</a:t>
            </a:r>
            <a:r>
              <a:rPr lang="en-US" altLang="zh-CN" sz="2800"/>
              <a:t>;</a:t>
            </a:r>
            <a:r>
              <a:rPr lang="zh-CN" altLang="en-US" sz="2800"/>
              <a:t>同时对鲁镇的封闭落后及鲁四老爷的守旧无情有说不出的反感。所以小说中有大段的“我”对祥林嫂一生尤其是死亡的看法，有自我的省察，这些都揭示着小说的主题。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65" name=""/>
        <p:cNvGrpSpPr/>
        <p:nvPr/>
      </p:nvGrpSpPr>
      <p:grpSpPr>
        <a:xfrm>
          <a:off x="0" y="0"/>
          <a:ext cx="0" cy="0"/>
        </a:xfrm>
      </p:grpSpPr>
      <p:pic>
        <p:nvPicPr>
          <p:cNvPr id="2097152" name="Picture 2" descr="图片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63" y="0"/>
            <a:ext cx="12182475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66" name=""/>
        <p:cNvGrpSpPr/>
        <p:nvPr/>
      </p:nvGrpSpPr>
      <p:grpSpPr>
        <a:xfrm>
          <a:off x="0" y="0"/>
          <a:ext cx="0" cy="0"/>
        </a:xfrm>
      </p:grpSpPr>
      <p:sp>
        <p:nvSpPr>
          <p:cNvPr id="1048616" name="文本框 1"/>
          <p:cNvSpPr txBox="1"/>
          <p:nvPr/>
        </p:nvSpPr>
        <p:spPr>
          <a:xfrm>
            <a:off x="330741" y="223736"/>
            <a:ext cx="9717931" cy="6568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>
                <a:solidFill>
                  <a:srgbClr val="FF0000"/>
                </a:solidFill>
              </a:rPr>
              <a:t>二、分析概括人物形象</a:t>
            </a:r>
            <a:endParaRPr kumimoji="1" lang="en-US" altLang="zh-CN" sz="3600">
              <a:solidFill>
                <a:srgbClr val="FF0000"/>
              </a:solidFill>
            </a:endParaRPr>
          </a:p>
          <a:p>
            <a:r>
              <a:rPr kumimoji="1" lang="zh-CN" altLang="en-US" sz="3200">
                <a:solidFill>
                  <a:srgbClr val="FF0000"/>
                </a:solidFill>
              </a:rPr>
              <a:t>方法</a:t>
            </a:r>
            <a:r>
              <a:rPr kumimoji="1" lang="zh-CN" altLang="en-US" sz="3200"/>
              <a:t>：从（</a:t>
            </a:r>
            <a:r>
              <a:rPr kumimoji="1" lang="en-US" altLang="zh-CN" sz="3200"/>
              <a:t>1</a:t>
            </a:r>
            <a:r>
              <a:rPr kumimoji="1" lang="zh-CN" altLang="en-US" sz="3200"/>
              <a:t>）小说中交代的人物身份、地位、经历、教养等（</a:t>
            </a:r>
            <a:r>
              <a:rPr kumimoji="1" lang="en-US" altLang="zh-CN" sz="3200"/>
              <a:t>2</a:t>
            </a:r>
            <a:r>
              <a:rPr kumimoji="1" lang="zh-CN" altLang="en-US" sz="3200"/>
              <a:t>）塑造人物形象的方法（正面与侧面描写的文字）（</a:t>
            </a:r>
            <a:r>
              <a:rPr kumimoji="1" lang="en-US" altLang="zh-CN" sz="3200"/>
              <a:t>3</a:t>
            </a:r>
            <a:r>
              <a:rPr kumimoji="1" lang="zh-CN" altLang="en-US" sz="3200"/>
              <a:t>）分析情节（</a:t>
            </a:r>
            <a:r>
              <a:rPr kumimoji="1" lang="en-US" altLang="zh-CN" sz="3200"/>
              <a:t>4</a:t>
            </a:r>
            <a:r>
              <a:rPr kumimoji="1" lang="zh-CN" altLang="en-US" sz="3200"/>
              <a:t>）分析环境（</a:t>
            </a:r>
            <a:r>
              <a:rPr kumimoji="1" lang="en-US" altLang="zh-CN" sz="3200"/>
              <a:t>5</a:t>
            </a:r>
            <a:r>
              <a:rPr kumimoji="1" lang="zh-CN" altLang="en-US" sz="3200"/>
              <a:t>）作者的议论或评价</a:t>
            </a:r>
            <a:endParaRPr kumimoji="1" lang="en-US" altLang="zh-CN" sz="3200"/>
          </a:p>
          <a:p>
            <a:endParaRPr kumimoji="1" lang="en-US" altLang="zh-CN" sz="3200"/>
          </a:p>
          <a:p>
            <a:r>
              <a:rPr kumimoji="1" lang="zh-CN" altLang="en-US" sz="3200">
                <a:solidFill>
                  <a:srgbClr val="FF0000"/>
                </a:solidFill>
              </a:rPr>
              <a:t>模板</a:t>
            </a:r>
            <a:r>
              <a:rPr kumimoji="1" lang="zh-CN" altLang="en-US" sz="3200"/>
              <a:t>：</a:t>
            </a:r>
            <a:endParaRPr kumimoji="1" lang="en-US" altLang="zh-CN" sz="3200"/>
          </a:p>
          <a:p>
            <a:r>
              <a:rPr kumimoji="1" lang="en-US" altLang="zh-CN" sz="3200"/>
              <a:t>1.</a:t>
            </a:r>
            <a:r>
              <a:rPr kumimoji="1" lang="zh-CN" altLang="en-US" sz="3200"/>
              <a:t>人物形象</a:t>
            </a:r>
            <a:r>
              <a:rPr kumimoji="1" lang="zh-CN" altLang="en-US" sz="3200">
                <a:solidFill>
                  <a:srgbClr val="FF0000"/>
                </a:solidFill>
              </a:rPr>
              <a:t>概括题</a:t>
            </a:r>
            <a:r>
              <a:rPr kumimoji="1" lang="zh-CN" altLang="en-US" sz="3200"/>
              <a:t>：直接写出人物形象的特征，一般是形容词的组合。</a:t>
            </a:r>
            <a:endParaRPr kumimoji="1" lang="en-US" altLang="zh-CN" sz="3200"/>
          </a:p>
          <a:p>
            <a:r>
              <a:rPr kumimoji="1" lang="en-US" altLang="zh-CN" sz="3200"/>
              <a:t>2.</a:t>
            </a:r>
            <a:r>
              <a:rPr kumimoji="1" lang="zh-CN" altLang="en-US" sz="3200"/>
              <a:t>人物形象</a:t>
            </a:r>
            <a:r>
              <a:rPr kumimoji="1" lang="zh-CN" altLang="en-US" sz="3200">
                <a:solidFill>
                  <a:srgbClr val="FF0000"/>
                </a:solidFill>
              </a:rPr>
              <a:t>分析题</a:t>
            </a:r>
            <a:r>
              <a:rPr kumimoji="1" lang="zh-CN" altLang="en-US" sz="3200"/>
              <a:t>：“简要分析”</a:t>
            </a:r>
            <a:endParaRPr kumimoji="1" lang="en-US" altLang="zh-CN" sz="3200"/>
          </a:p>
          <a:p>
            <a:r>
              <a:rPr kumimoji="1" lang="zh-CN" altLang="en-US" sz="3200"/>
              <a:t>先概括特征（</a:t>
            </a:r>
            <a:r>
              <a:rPr kumimoji="1" lang="en-US" altLang="zh-CN" sz="3200"/>
              <a:t>1</a:t>
            </a:r>
            <a:r>
              <a:rPr kumimoji="1" lang="zh-CN" altLang="en-US" sz="3200"/>
              <a:t>）</a:t>
            </a:r>
            <a:r>
              <a:rPr kumimoji="1" lang="en-US" altLang="zh-CN" sz="3200"/>
              <a:t>+</a:t>
            </a:r>
            <a:r>
              <a:rPr kumimoji="1" lang="zh-CN" altLang="en-US" sz="3200"/>
              <a:t>举例说明；再概括特征（</a:t>
            </a:r>
            <a:r>
              <a:rPr kumimoji="1" lang="en-US" altLang="zh-CN" sz="3200"/>
              <a:t>2</a:t>
            </a:r>
            <a:r>
              <a:rPr kumimoji="1" lang="zh-CN" altLang="en-US" sz="3200"/>
              <a:t>）</a:t>
            </a:r>
            <a:r>
              <a:rPr kumimoji="1" lang="en-US" altLang="zh-CN" sz="3200"/>
              <a:t>+</a:t>
            </a:r>
            <a:r>
              <a:rPr kumimoji="1" lang="zh-CN" altLang="en-US" sz="3200"/>
              <a:t>举例说明</a:t>
            </a:r>
            <a:r>
              <a:rPr kumimoji="1" lang="en-US" altLang="zh-CN" sz="3200"/>
              <a:t>······</a:t>
            </a:r>
            <a:r>
              <a:rPr kumimoji="1" lang="zh-CN" altLang="en-US" sz="3200"/>
              <a:t>一般总结出</a:t>
            </a:r>
            <a:r>
              <a:rPr kumimoji="1" lang="en-US" altLang="zh-CN" sz="3200"/>
              <a:t>3</a:t>
            </a:r>
            <a:r>
              <a:rPr kumimoji="1" lang="zh-CN" altLang="en-US" sz="3200"/>
              <a:t>个特征。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67" name=""/>
        <p:cNvGrpSpPr/>
        <p:nvPr/>
      </p:nvGrpSpPr>
      <p:grpSpPr>
        <a:xfrm>
          <a:off x="0" y="0"/>
          <a:ext cx="0" cy="0"/>
        </a:xfrm>
      </p:grpSpPr>
      <p:sp>
        <p:nvSpPr>
          <p:cNvPr id="1048617" name="文本框 1"/>
          <p:cNvSpPr txBox="1"/>
          <p:nvPr/>
        </p:nvSpPr>
        <p:spPr>
          <a:xfrm>
            <a:off x="1488332" y="321013"/>
            <a:ext cx="8998085" cy="527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>
                <a:solidFill>
                  <a:srgbClr val="FF0000"/>
                </a:solidFill>
              </a:rPr>
              <a:t>三、分析环境描写的作用</a:t>
            </a:r>
            <a:endParaRPr kumimoji="1" lang="en-US" altLang="zh-CN" sz="3600">
              <a:solidFill>
                <a:srgbClr val="FF0000"/>
              </a:solidFill>
            </a:endParaRPr>
          </a:p>
          <a:p>
            <a:endParaRPr kumimoji="1" lang="en-US" altLang="zh-CN"/>
          </a:p>
          <a:p>
            <a:r>
              <a:rPr kumimoji="1" lang="zh-CN" altLang="en-US" sz="3200">
                <a:solidFill>
                  <a:srgbClr val="FF0000"/>
                </a:solidFill>
              </a:rPr>
              <a:t>分类</a:t>
            </a:r>
            <a:r>
              <a:rPr kumimoji="1" lang="zh-CN" altLang="en-US" sz="3200"/>
              <a:t>：自然环境描写和社会环境描写</a:t>
            </a:r>
            <a:endParaRPr kumimoji="1" lang="en-US" altLang="zh-CN" sz="3200"/>
          </a:p>
          <a:p>
            <a:endParaRPr kumimoji="1" lang="en-US" altLang="zh-CN" sz="3200"/>
          </a:p>
          <a:p>
            <a:r>
              <a:rPr kumimoji="1" lang="zh-CN" altLang="en-US" sz="3200">
                <a:solidFill>
                  <a:srgbClr val="FF0000"/>
                </a:solidFill>
              </a:rPr>
              <a:t>作用</a:t>
            </a:r>
            <a:r>
              <a:rPr kumimoji="1" lang="zh-CN" altLang="en-US" sz="3200">
                <a:sym typeface="Wingdings" pitchFamily="2" charset="2"/>
              </a:rPr>
              <a:t>：</a:t>
            </a:r>
            <a:endParaRPr kumimoji="1" lang="en-US" altLang="zh-CN" sz="3200">
              <a:sym typeface="Wingdings" pitchFamily="2" charset="2"/>
            </a:endParaRPr>
          </a:p>
          <a:p>
            <a:r>
              <a:rPr kumimoji="1" lang="zh-CN" altLang="en-US" sz="3200">
                <a:sym typeface="Wingdings" pitchFamily="2" charset="2"/>
              </a:rPr>
              <a:t>（</a:t>
            </a:r>
            <a:r>
              <a:rPr kumimoji="1" lang="en-US" altLang="zh-CN" sz="3200">
                <a:sym typeface="Wingdings" pitchFamily="2" charset="2"/>
              </a:rPr>
              <a:t>1</a:t>
            </a:r>
            <a:r>
              <a:rPr kumimoji="1" lang="zh-CN" altLang="en-US" sz="3200">
                <a:sym typeface="Wingdings" pitchFamily="2" charset="2"/>
              </a:rPr>
              <a:t>）交代时代背景</a:t>
            </a:r>
            <a:endParaRPr kumimoji="1" lang="en-US" altLang="zh-CN" sz="3200">
              <a:sym typeface="Wingdings" pitchFamily="2" charset="2"/>
            </a:endParaRPr>
          </a:p>
          <a:p>
            <a:r>
              <a:rPr kumimoji="1" lang="zh-CN" altLang="en-US" sz="3200">
                <a:sym typeface="Wingdings" pitchFamily="2" charset="2"/>
              </a:rPr>
              <a:t>（</a:t>
            </a:r>
            <a:r>
              <a:rPr kumimoji="1" lang="en-US" altLang="zh-CN" sz="3200">
                <a:sym typeface="Wingdings" pitchFamily="2" charset="2"/>
              </a:rPr>
              <a:t>2</a:t>
            </a:r>
            <a:r>
              <a:rPr kumimoji="1" lang="zh-CN" altLang="en-US" sz="3200">
                <a:sym typeface="Wingdings" pitchFamily="2" charset="2"/>
              </a:rPr>
              <a:t>）渲染气氛</a:t>
            </a:r>
            <a:endParaRPr kumimoji="1" lang="en-US" altLang="zh-CN" sz="3200">
              <a:sym typeface="Wingdings" pitchFamily="2" charset="2"/>
            </a:endParaRPr>
          </a:p>
          <a:p>
            <a:r>
              <a:rPr kumimoji="1" lang="zh-CN" altLang="en-US" sz="3200">
                <a:sym typeface="Wingdings" pitchFamily="2" charset="2"/>
              </a:rPr>
              <a:t>（</a:t>
            </a:r>
            <a:r>
              <a:rPr kumimoji="1" lang="en-US" altLang="zh-CN" sz="3200">
                <a:sym typeface="Wingdings" pitchFamily="2" charset="2"/>
              </a:rPr>
              <a:t>3</a:t>
            </a:r>
            <a:r>
              <a:rPr kumimoji="1" lang="zh-CN" altLang="en-US" sz="3200">
                <a:sym typeface="Wingdings" pitchFamily="2" charset="2"/>
              </a:rPr>
              <a:t>）烘托人物形象或心情</a:t>
            </a:r>
            <a:endParaRPr kumimoji="1" lang="en-US" altLang="zh-CN" sz="3200">
              <a:sym typeface="Wingdings" pitchFamily="2" charset="2"/>
            </a:endParaRPr>
          </a:p>
          <a:p>
            <a:r>
              <a:rPr kumimoji="1" lang="zh-CN" altLang="en-US" sz="3200">
                <a:sym typeface="Wingdings" pitchFamily="2" charset="2"/>
              </a:rPr>
              <a:t>（</a:t>
            </a:r>
            <a:r>
              <a:rPr kumimoji="1" lang="en-US" altLang="zh-CN" sz="3200">
                <a:sym typeface="Wingdings" pitchFamily="2" charset="2"/>
              </a:rPr>
              <a:t>4</a:t>
            </a:r>
            <a:r>
              <a:rPr kumimoji="1" lang="zh-CN" altLang="en-US" sz="3200">
                <a:sym typeface="Wingdings" pitchFamily="2" charset="2"/>
              </a:rPr>
              <a:t>）推动情节发展</a:t>
            </a:r>
            <a:endParaRPr kumimoji="1" lang="en-US" altLang="zh-CN" sz="3200">
              <a:sym typeface="Wingdings" pitchFamily="2" charset="2"/>
            </a:endParaRPr>
          </a:p>
          <a:p>
            <a:r>
              <a:rPr kumimoji="1" lang="zh-CN" altLang="en-US" sz="3200">
                <a:sym typeface="Wingdings" pitchFamily="2" charset="2"/>
              </a:rPr>
              <a:t>（</a:t>
            </a:r>
            <a:r>
              <a:rPr kumimoji="1" lang="en-US" altLang="zh-CN" sz="3200">
                <a:sym typeface="Wingdings" pitchFamily="2" charset="2"/>
              </a:rPr>
              <a:t>5</a:t>
            </a:r>
            <a:r>
              <a:rPr kumimoji="1" lang="zh-CN" altLang="en-US" sz="3200">
                <a:sym typeface="Wingdings" pitchFamily="2" charset="2"/>
              </a:rPr>
              <a:t>）突出小说主题</a:t>
            </a:r>
            <a:endParaRPr kumimoji="1" lang="zh-CN" altLang="en-US" sz="3200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68" name=""/>
        <p:cNvGrpSpPr/>
        <p:nvPr/>
      </p:nvGrpSpPr>
      <p:grpSpPr>
        <a:xfrm>
          <a:off x="0" y="0"/>
          <a:ext cx="0" cy="0"/>
        </a:xfrm>
      </p:grpSpPr>
      <p:sp>
        <p:nvSpPr>
          <p:cNvPr id="1048618" name="文本框 1"/>
          <p:cNvSpPr txBox="1"/>
          <p:nvPr/>
        </p:nvSpPr>
        <p:spPr>
          <a:xfrm>
            <a:off x="428017" y="-87549"/>
            <a:ext cx="10282136" cy="7203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>
                <a:solidFill>
                  <a:srgbClr val="FF0000"/>
                </a:solidFill>
              </a:rPr>
              <a:t>四、鉴赏小说常见的艺术技巧</a:t>
            </a:r>
            <a:endParaRPr kumimoji="1" lang="en-US" altLang="zh-CN" sz="3600">
              <a:solidFill>
                <a:srgbClr val="FF0000"/>
              </a:solidFill>
            </a:endParaRPr>
          </a:p>
          <a:p>
            <a:r>
              <a:rPr kumimoji="1" lang="zh-CN" altLang="en-US" sz="2400">
                <a:solidFill>
                  <a:srgbClr val="FF0000"/>
                </a:solidFill>
              </a:rPr>
              <a:t>（一）写人艺术</a:t>
            </a:r>
            <a:endParaRPr kumimoji="1" lang="en-US" altLang="zh-CN" sz="2400">
              <a:solidFill>
                <a:srgbClr val="FF0000"/>
              </a:solidFill>
            </a:endParaRPr>
          </a:p>
          <a:p>
            <a:r>
              <a:rPr kumimoji="1" lang="en-US" altLang="zh-CN" sz="2400"/>
              <a:t>1.</a:t>
            </a:r>
            <a:r>
              <a:rPr kumimoji="1" lang="zh-CN" altLang="en-US" sz="2400"/>
              <a:t>判断</a:t>
            </a:r>
            <a:r>
              <a:rPr kumimoji="1" lang="zh-CN" altLang="en-US" sz="2400">
                <a:solidFill>
                  <a:srgbClr val="FF0000"/>
                </a:solidFill>
              </a:rPr>
              <a:t>写人的手法技巧</a:t>
            </a:r>
            <a:r>
              <a:rPr kumimoji="1" lang="zh-CN" altLang="en-US" sz="2400"/>
              <a:t>（注意从多角度判断，写二级概念术语）</a:t>
            </a:r>
            <a:endParaRPr kumimoji="1" lang="en-US" altLang="zh-CN" sz="2400"/>
          </a:p>
          <a:p>
            <a:r>
              <a:rPr kumimoji="1" lang="zh-CN" altLang="en-US" sz="2400"/>
              <a:t>（</a:t>
            </a:r>
            <a:r>
              <a:rPr kumimoji="1" lang="en-US" altLang="zh-CN" sz="2400"/>
              <a:t>1</a:t>
            </a:r>
            <a:r>
              <a:rPr kumimoji="1" lang="zh-CN" altLang="en-US" sz="2400"/>
              <a:t>）正面描写（肖像、语言、动作、神态、心理、细节等）</a:t>
            </a:r>
            <a:endParaRPr kumimoji="1" lang="en-US" altLang="zh-CN" sz="2400"/>
          </a:p>
          <a:p>
            <a:r>
              <a:rPr kumimoji="1" lang="zh-CN" altLang="en-US" sz="2400"/>
              <a:t>（</a:t>
            </a:r>
            <a:r>
              <a:rPr kumimoji="1" lang="en-US" altLang="zh-CN" sz="2400"/>
              <a:t>2</a:t>
            </a:r>
            <a:r>
              <a:rPr kumimoji="1" lang="zh-CN" altLang="en-US" sz="2400"/>
              <a:t>）侧面描写（环境烘托，他人衬托）</a:t>
            </a:r>
            <a:endParaRPr kumimoji="1" lang="en-US" altLang="zh-CN" sz="2400"/>
          </a:p>
          <a:p>
            <a:r>
              <a:rPr kumimoji="1" lang="en-US" altLang="zh-CN" sz="2400"/>
              <a:t>2.</a:t>
            </a:r>
            <a:r>
              <a:rPr kumimoji="1" lang="zh-CN" altLang="en-US" sz="2400"/>
              <a:t>概括</a:t>
            </a:r>
            <a:r>
              <a:rPr kumimoji="1" lang="zh-CN" altLang="en-US" sz="2400">
                <a:solidFill>
                  <a:srgbClr val="FF0000"/>
                </a:solidFill>
              </a:rPr>
              <a:t>写人效果</a:t>
            </a:r>
            <a:r>
              <a:rPr kumimoji="1" lang="zh-CN" altLang="en-US" sz="2400"/>
              <a:t>，即刻画出了某一人物什么样的形象特点。</a:t>
            </a:r>
            <a:endParaRPr kumimoji="1" lang="en-US" altLang="zh-CN" sz="2400"/>
          </a:p>
          <a:p>
            <a:r>
              <a:rPr kumimoji="1" lang="zh-CN" altLang="en-US" sz="2400">
                <a:solidFill>
                  <a:srgbClr val="FF0000"/>
                </a:solidFill>
              </a:rPr>
              <a:t>（二）写景艺术</a:t>
            </a:r>
            <a:endParaRPr kumimoji="1" lang="en-US" altLang="zh-CN" sz="2400">
              <a:solidFill>
                <a:srgbClr val="FF0000"/>
              </a:solidFill>
            </a:endParaRPr>
          </a:p>
          <a:p>
            <a:r>
              <a:rPr kumimoji="1" lang="en-US" altLang="zh-CN" sz="2400"/>
              <a:t>1.</a:t>
            </a:r>
            <a:r>
              <a:rPr kumimoji="1" lang="zh-CN" altLang="en-US" sz="2400"/>
              <a:t>指出</a:t>
            </a:r>
            <a:r>
              <a:rPr kumimoji="1" lang="zh-CN" altLang="en-US" sz="2400">
                <a:solidFill>
                  <a:srgbClr val="FF0000"/>
                </a:solidFill>
              </a:rPr>
              <a:t>描写的景物的特点</a:t>
            </a:r>
            <a:r>
              <a:rPr kumimoji="1" lang="zh-CN" altLang="en-US" sz="2400"/>
              <a:t>，一般文中有这方面词语，抓取提炼，没有自己就概括。</a:t>
            </a:r>
            <a:endParaRPr kumimoji="1" lang="en-US" altLang="zh-CN" sz="2400"/>
          </a:p>
          <a:p>
            <a:r>
              <a:rPr kumimoji="1" lang="en-US" altLang="zh-CN" sz="2400"/>
              <a:t>2.</a:t>
            </a:r>
            <a:r>
              <a:rPr kumimoji="1" lang="zh-CN" altLang="en-US" sz="2400"/>
              <a:t>判断</a:t>
            </a:r>
            <a:r>
              <a:rPr kumimoji="1" lang="zh-CN" altLang="en-US" sz="2400">
                <a:solidFill>
                  <a:srgbClr val="FF0000"/>
                </a:solidFill>
              </a:rPr>
              <a:t>景物描写的手法技巧</a:t>
            </a:r>
            <a:r>
              <a:rPr kumimoji="1" lang="zh-CN" altLang="en-US" sz="2400"/>
              <a:t>，要注意多角度分析，比如观察顺序、视听结合、动静结合、正侧面结合、常见的修辞手法。</a:t>
            </a:r>
            <a:endParaRPr kumimoji="1" lang="en-US" altLang="zh-CN" sz="2400"/>
          </a:p>
          <a:p>
            <a:r>
              <a:rPr kumimoji="1" lang="en-US" altLang="zh-CN" sz="2400"/>
              <a:t>3.</a:t>
            </a:r>
            <a:r>
              <a:rPr kumimoji="1" lang="zh-CN" altLang="en-US" sz="2400"/>
              <a:t>重点</a:t>
            </a:r>
            <a:r>
              <a:rPr kumimoji="1" lang="zh-CN" altLang="en-US" sz="2400">
                <a:solidFill>
                  <a:srgbClr val="FF0000"/>
                </a:solidFill>
              </a:rPr>
              <a:t>分析景物描写的作用</a:t>
            </a:r>
            <a:r>
              <a:rPr kumimoji="1" lang="zh-CN" altLang="en-US" sz="2400"/>
              <a:t>，作用可联系前面的环境描写的作用，从情节、人物、环境、主题等角度分析。</a:t>
            </a:r>
            <a:endParaRPr kumimoji="1" lang="en-US" altLang="zh-CN" sz="2400"/>
          </a:p>
          <a:p>
            <a:r>
              <a:rPr kumimoji="1" lang="zh-CN" altLang="en-US" sz="2400">
                <a:solidFill>
                  <a:srgbClr val="FF0000"/>
                </a:solidFill>
              </a:rPr>
              <a:t>（三）语言艺术</a:t>
            </a:r>
            <a:endParaRPr kumimoji="1" lang="en-US" altLang="zh-CN" sz="2400">
              <a:solidFill>
                <a:srgbClr val="FF0000"/>
              </a:solidFill>
            </a:endParaRPr>
          </a:p>
          <a:p>
            <a:r>
              <a:rPr kumimoji="1" lang="en-US" altLang="zh-CN" sz="2400"/>
              <a:t>1.</a:t>
            </a:r>
            <a:r>
              <a:rPr kumimoji="1" lang="zh-CN" altLang="en-US" sz="2400"/>
              <a:t>指出</a:t>
            </a:r>
            <a:r>
              <a:rPr kumimoji="1" lang="zh-CN" altLang="en-US" sz="2400">
                <a:solidFill>
                  <a:srgbClr val="FF0000"/>
                </a:solidFill>
              </a:rPr>
              <a:t>语言特点</a:t>
            </a:r>
            <a:r>
              <a:rPr kumimoji="1" lang="zh-CN" altLang="en-US" sz="2400"/>
              <a:t>，比如风格、用词、句式、修辞等。</a:t>
            </a:r>
            <a:endParaRPr kumimoji="1" lang="en-US" altLang="zh-CN" sz="2400"/>
          </a:p>
          <a:p>
            <a:r>
              <a:rPr kumimoji="1" lang="en-US" altLang="zh-CN" sz="2400"/>
              <a:t>2.</a:t>
            </a:r>
            <a:r>
              <a:rPr kumimoji="1" lang="zh-CN" altLang="en-US" sz="2400"/>
              <a:t>结合文本中语言分析。（作者叙述性语言、笔下人物语言）</a:t>
            </a:r>
            <a:endParaRPr kumimoji="1" lang="en-US" altLang="zh-CN" sz="2400"/>
          </a:p>
          <a:p>
            <a:r>
              <a:rPr kumimoji="1" lang="zh-CN" altLang="en-US" sz="2400">
                <a:solidFill>
                  <a:srgbClr val="FF0000"/>
                </a:solidFill>
              </a:rPr>
              <a:t>（四）叙事或结构艺术（见前文）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69" name=""/>
        <p:cNvGrpSpPr/>
        <p:nvPr/>
      </p:nvGrpSpPr>
      <p:grpSpPr>
        <a:xfrm>
          <a:off x="0" y="0"/>
          <a:ext cx="0" cy="0"/>
        </a:xfrm>
      </p:grpSpPr>
      <p:sp>
        <p:nvSpPr>
          <p:cNvPr id="1048619" name="文本框 1"/>
          <p:cNvSpPr txBox="1"/>
          <p:nvPr/>
        </p:nvSpPr>
        <p:spPr>
          <a:xfrm>
            <a:off x="107004" y="0"/>
            <a:ext cx="11780195" cy="633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>
                <a:solidFill>
                  <a:srgbClr val="FF0000"/>
                </a:solidFill>
              </a:rPr>
              <a:t>五、主题（主旨意蕴）</a:t>
            </a:r>
            <a:endParaRPr kumimoji="1" lang="en-US" altLang="zh-CN" sz="3600">
              <a:solidFill>
                <a:srgbClr val="FF0000"/>
              </a:solidFill>
            </a:endParaRPr>
          </a:p>
          <a:p>
            <a:r>
              <a:rPr kumimoji="1" lang="zh-CN" altLang="en-US" sz="2800">
                <a:solidFill>
                  <a:srgbClr val="FF0000"/>
                </a:solidFill>
              </a:rPr>
              <a:t>（一）常见母题</a:t>
            </a:r>
            <a:endParaRPr kumimoji="1" lang="en-US" altLang="zh-CN" sz="2800">
              <a:solidFill>
                <a:srgbClr val="FF0000"/>
              </a:solidFill>
            </a:endParaRPr>
          </a:p>
          <a:p>
            <a:r>
              <a:rPr kumimoji="1" lang="en-US" altLang="zh-CN" sz="2800"/>
              <a:t>1.</a:t>
            </a:r>
            <a:r>
              <a:rPr kumimoji="1" lang="zh-CN" altLang="en-US" sz="2800"/>
              <a:t>人性美丑  </a:t>
            </a:r>
            <a:r>
              <a:rPr kumimoji="1" lang="en-US" altLang="zh-CN" sz="2800"/>
              <a:t>2.</a:t>
            </a:r>
            <a:r>
              <a:rPr kumimoji="1" lang="zh-CN" altLang="en-US" sz="2800"/>
              <a:t>社会沉思  </a:t>
            </a:r>
            <a:r>
              <a:rPr kumimoji="1" lang="en-US" altLang="zh-CN" sz="2800"/>
              <a:t>3.</a:t>
            </a:r>
            <a:r>
              <a:rPr kumimoji="1" lang="zh-CN" altLang="en-US" sz="2800"/>
              <a:t>传统现代   </a:t>
            </a:r>
            <a:r>
              <a:rPr kumimoji="1" lang="en-US" altLang="zh-CN" sz="2800"/>
              <a:t>4.</a:t>
            </a:r>
            <a:r>
              <a:rPr kumimoji="1" lang="zh-CN" altLang="en-US" sz="2800"/>
              <a:t>战争和平  </a:t>
            </a:r>
            <a:r>
              <a:rPr kumimoji="1" lang="en-US" altLang="zh-CN" sz="2800"/>
              <a:t>5.</a:t>
            </a:r>
            <a:r>
              <a:rPr kumimoji="1" lang="zh-CN" altLang="en-US" sz="2800"/>
              <a:t>人生成长  </a:t>
            </a:r>
            <a:r>
              <a:rPr kumimoji="1" lang="en-US" altLang="zh-CN" sz="2800"/>
              <a:t>6.</a:t>
            </a:r>
            <a:r>
              <a:rPr kumimoji="1" lang="zh-CN" altLang="en-US" sz="2800"/>
              <a:t>家庭伦理</a:t>
            </a:r>
            <a:endParaRPr kumimoji="1" lang="en-US" altLang="zh-CN" sz="2800"/>
          </a:p>
          <a:p>
            <a:r>
              <a:rPr kumimoji="1" lang="zh-CN" altLang="en-US" sz="2800">
                <a:solidFill>
                  <a:srgbClr val="FF0000"/>
                </a:solidFill>
              </a:rPr>
              <a:t>（二）思考角度</a:t>
            </a:r>
            <a:endParaRPr kumimoji="1" lang="en-US" altLang="zh-CN" sz="2800">
              <a:solidFill>
                <a:srgbClr val="FF0000"/>
              </a:solidFill>
            </a:endParaRPr>
          </a:p>
          <a:p>
            <a:r>
              <a:rPr kumimoji="1" lang="en-US" altLang="zh-CN" sz="2800"/>
              <a:t>1.</a:t>
            </a:r>
            <a:r>
              <a:rPr kumimoji="1" lang="zh-CN" altLang="en-US" sz="2800"/>
              <a:t>小说标题  </a:t>
            </a:r>
            <a:r>
              <a:rPr kumimoji="1" lang="en-US" altLang="zh-CN" sz="2800"/>
              <a:t>2.</a:t>
            </a:r>
            <a:r>
              <a:rPr kumimoji="1" lang="zh-CN" altLang="en-US" sz="2800"/>
              <a:t>时代背景  </a:t>
            </a:r>
            <a:r>
              <a:rPr kumimoji="1" lang="en-US" altLang="zh-CN" sz="2800"/>
              <a:t>3.</a:t>
            </a:r>
            <a:r>
              <a:rPr kumimoji="1" lang="zh-CN" altLang="en-US" sz="2800"/>
              <a:t>人物形象  </a:t>
            </a:r>
            <a:r>
              <a:rPr kumimoji="1" lang="en-US" altLang="zh-CN" sz="2800"/>
              <a:t>4.</a:t>
            </a:r>
            <a:r>
              <a:rPr kumimoji="1" lang="zh-CN" altLang="en-US" sz="2800"/>
              <a:t>情节发展</a:t>
            </a:r>
            <a:endParaRPr kumimoji="1" lang="en-US" altLang="zh-CN" sz="2800"/>
          </a:p>
          <a:p>
            <a:r>
              <a:rPr kumimoji="1" lang="en-US" altLang="zh-CN" sz="2800"/>
              <a:t>5.</a:t>
            </a:r>
            <a:r>
              <a:rPr kumimoji="1" lang="zh-CN" altLang="en-US" sz="2800"/>
              <a:t>环境描写  </a:t>
            </a:r>
            <a:r>
              <a:rPr kumimoji="1" lang="en-US" altLang="zh-CN" sz="2800"/>
              <a:t>6.</a:t>
            </a:r>
            <a:r>
              <a:rPr kumimoji="1" lang="zh-CN" altLang="en-US" sz="2800"/>
              <a:t>重要语句  </a:t>
            </a:r>
            <a:r>
              <a:rPr kumimoji="1" lang="en-US" altLang="zh-CN" sz="2800"/>
              <a:t>7.</a:t>
            </a:r>
            <a:r>
              <a:rPr kumimoji="1" lang="zh-CN" altLang="en-US" sz="2800"/>
              <a:t>精巧构思  </a:t>
            </a:r>
            <a:r>
              <a:rPr kumimoji="1" lang="en-US" altLang="zh-CN" sz="2800"/>
              <a:t>8.</a:t>
            </a:r>
            <a:r>
              <a:rPr kumimoji="1" lang="zh-CN" altLang="en-US" sz="2800"/>
              <a:t>思想倾向</a:t>
            </a:r>
            <a:endParaRPr kumimoji="1" lang="en-US" altLang="zh-CN" sz="2800"/>
          </a:p>
          <a:p>
            <a:r>
              <a:rPr kumimoji="1" lang="zh-CN" altLang="en-US" sz="2800">
                <a:solidFill>
                  <a:srgbClr val="FF0000"/>
                </a:solidFill>
              </a:rPr>
              <a:t>（三）常见题型</a:t>
            </a:r>
            <a:endParaRPr kumimoji="1" lang="en-US" altLang="zh-CN" sz="2800">
              <a:solidFill>
                <a:srgbClr val="FF0000"/>
              </a:solidFill>
            </a:endParaRPr>
          </a:p>
          <a:p>
            <a:r>
              <a:rPr kumimoji="1" lang="en-US" altLang="zh-CN" sz="2800"/>
              <a:t>1.</a:t>
            </a:r>
            <a:r>
              <a:rPr kumimoji="1" lang="zh-CN" altLang="en-US" sz="2800"/>
              <a:t>句子意蕴  </a:t>
            </a:r>
            <a:r>
              <a:rPr kumimoji="1" lang="en-US" altLang="zh-CN" sz="2800"/>
              <a:t>2.</a:t>
            </a:r>
            <a:r>
              <a:rPr kumimoji="1" lang="zh-CN" altLang="en-US" sz="2800"/>
              <a:t>物象意蕴  </a:t>
            </a:r>
            <a:r>
              <a:rPr kumimoji="1" lang="en-US" altLang="zh-CN" sz="2800"/>
              <a:t>3.</a:t>
            </a:r>
            <a:r>
              <a:rPr kumimoji="1" lang="zh-CN" altLang="en-US" sz="2800"/>
              <a:t>标题意蕴  </a:t>
            </a:r>
            <a:r>
              <a:rPr kumimoji="1" lang="en-US" altLang="zh-CN" sz="2800"/>
              <a:t>4</a:t>
            </a:r>
            <a:r>
              <a:rPr kumimoji="1" lang="zh-CN" altLang="en-US" sz="2800"/>
              <a:t>、思想意蕴或情感意蕴</a:t>
            </a:r>
            <a:endParaRPr kumimoji="1" lang="en-US" altLang="zh-CN" sz="2800"/>
          </a:p>
          <a:p>
            <a:endParaRPr kumimoji="1" lang="en-US" altLang="zh-CN" sz="2800"/>
          </a:p>
          <a:p>
            <a:r>
              <a:rPr kumimoji="1" lang="zh-CN" altLang="en-US" sz="2800">
                <a:solidFill>
                  <a:srgbClr val="FF0000"/>
                </a:solidFill>
              </a:rPr>
              <a:t>（四）答题要求</a:t>
            </a:r>
            <a:endParaRPr kumimoji="1" lang="en-US" altLang="zh-CN" sz="2800">
              <a:solidFill>
                <a:srgbClr val="FF0000"/>
              </a:solidFill>
            </a:endParaRPr>
          </a:p>
          <a:p>
            <a:r>
              <a:rPr kumimoji="1" lang="en-US" altLang="zh-CN" sz="2800"/>
              <a:t>1.</a:t>
            </a:r>
            <a:r>
              <a:rPr kumimoji="1" lang="zh-CN" altLang="en-US" sz="2800"/>
              <a:t>多角度多层面探究，由表及里，必要时可结合题目要求深至文化、民族心理等层面。</a:t>
            </a:r>
            <a:endParaRPr kumimoji="1" lang="en-US" altLang="zh-CN" sz="2800"/>
          </a:p>
          <a:p>
            <a:r>
              <a:rPr kumimoji="1" lang="en-US" altLang="zh-CN" sz="2800"/>
              <a:t>2.</a:t>
            </a:r>
            <a:r>
              <a:rPr kumimoji="1" lang="zh-CN" altLang="en-US" sz="2800"/>
              <a:t>规范作答，分点书写；内容要有清晰界限，不交叉，一般按三点作答。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70" name=""/>
        <p:cNvGrpSpPr/>
        <p:nvPr/>
      </p:nvGrpSpPr>
      <p:grpSpPr>
        <a:xfrm>
          <a:off x="0" y="0"/>
          <a:ext cx="0" cy="0"/>
        </a:xfrm>
      </p:grpSpPr>
      <p:pic>
        <p:nvPicPr>
          <p:cNvPr id="2097153" name="Picture 2" descr="图片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63" y="0"/>
            <a:ext cx="12182475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71" name=""/>
        <p:cNvGrpSpPr/>
        <p:nvPr/>
      </p:nvGrpSpPr>
      <p:grpSpPr>
        <a:xfrm>
          <a:off x="0" y="0"/>
          <a:ext cx="0" cy="0"/>
        </a:xfrm>
      </p:grpSpPr>
      <p:sp>
        <p:nvSpPr>
          <p:cNvPr id="1048620" name="文本框 1"/>
          <p:cNvSpPr txBox="1"/>
          <p:nvPr/>
        </p:nvSpPr>
        <p:spPr>
          <a:xfrm>
            <a:off x="379379" y="398834"/>
            <a:ext cx="11812621" cy="6860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>
                <a:solidFill>
                  <a:srgbClr val="FF0000"/>
                </a:solidFill>
              </a:rPr>
              <a:t>审题训练</a:t>
            </a:r>
            <a:endParaRPr kumimoji="1" lang="en-US" altLang="zh-CN" sz="3600">
              <a:solidFill>
                <a:srgbClr val="FF0000"/>
              </a:solidFill>
            </a:endParaRPr>
          </a:p>
          <a:p>
            <a:endParaRPr kumimoji="1" lang="en-US" altLang="zh-CN"/>
          </a:p>
          <a:p>
            <a:r>
              <a:rPr kumimoji="1" lang="zh-CN" altLang="en-US" sz="3200">
                <a:solidFill>
                  <a:srgbClr val="FF0000"/>
                </a:solidFill>
              </a:rPr>
              <a:t>思考：下面问题考查关于小说的哪方面知识？</a:t>
            </a:r>
            <a:endParaRPr kumimoji="1" lang="en-US" altLang="zh-CN" sz="3200">
              <a:solidFill>
                <a:srgbClr val="FF0000"/>
              </a:solidFill>
            </a:endParaRPr>
          </a:p>
          <a:p>
            <a:endParaRPr kumimoji="1" lang="en-US" altLang="zh-CN"/>
          </a:p>
          <a:p>
            <a:r>
              <a:rPr kumimoji="1" lang="en-US" altLang="zh-CN" sz="4000">
                <a:solidFill>
                  <a:srgbClr val="0070C0"/>
                </a:solidFill>
              </a:rPr>
              <a:t>2019</a:t>
            </a:r>
            <a:r>
              <a:rPr kumimoji="1" lang="zh-CN" altLang="en-US" sz="4000">
                <a:solidFill>
                  <a:srgbClr val="0070C0"/>
                </a:solidFill>
              </a:rPr>
              <a:t>年浙江卷  节选萧红的</a:t>
            </a:r>
            <a:r>
              <a:rPr kumimoji="1" lang="en-US" altLang="zh-CN" sz="4000">
                <a:solidFill>
                  <a:srgbClr val="0070C0"/>
                </a:solidFill>
              </a:rPr>
              <a:t>《</a:t>
            </a:r>
            <a:r>
              <a:rPr kumimoji="1" lang="zh-CN" altLang="en-US" sz="4000">
                <a:solidFill>
                  <a:srgbClr val="0070C0"/>
                </a:solidFill>
              </a:rPr>
              <a:t>呼兰河传</a:t>
            </a:r>
            <a:r>
              <a:rPr kumimoji="1" lang="en-US" altLang="zh-CN" sz="4000">
                <a:solidFill>
                  <a:srgbClr val="0070C0"/>
                </a:solidFill>
              </a:rPr>
              <a:t>》</a:t>
            </a:r>
          </a:p>
          <a:p>
            <a:r>
              <a:rPr kumimoji="1" lang="zh-CN" altLang="en-US" sz="4000"/>
              <a:t>（</a:t>
            </a:r>
            <a:r>
              <a:rPr kumimoji="1" lang="en-US" altLang="zh-CN" sz="4000"/>
              <a:t>1</a:t>
            </a:r>
            <a:r>
              <a:rPr kumimoji="1" lang="zh-CN" altLang="en-US" sz="4000"/>
              <a:t>）简析文中画线部分的语言特点。</a:t>
            </a:r>
            <a:endParaRPr kumimoji="1" lang="en-US" altLang="zh-CN" sz="4000"/>
          </a:p>
          <a:p>
            <a:r>
              <a:rPr kumimoji="1" lang="zh-CN" altLang="en-US" sz="4000"/>
              <a:t>（</a:t>
            </a:r>
            <a:r>
              <a:rPr kumimoji="1" lang="en-US" altLang="zh-CN" sz="4000"/>
              <a:t>2</a:t>
            </a:r>
            <a:r>
              <a:rPr kumimoji="1" lang="zh-CN" altLang="en-US" sz="4000"/>
              <a:t>）结合故事情节，概括“我”的形象。</a:t>
            </a:r>
            <a:endParaRPr kumimoji="1" lang="en-US" altLang="zh-CN" sz="4000"/>
          </a:p>
          <a:p>
            <a:r>
              <a:rPr kumimoji="1" lang="zh-CN" altLang="en-US" sz="4000"/>
              <a:t>（</a:t>
            </a:r>
            <a:r>
              <a:rPr kumimoji="1" lang="en-US" altLang="zh-CN" sz="4000"/>
              <a:t>3</a:t>
            </a:r>
            <a:r>
              <a:rPr kumimoji="1" lang="zh-CN" altLang="en-US" sz="4000"/>
              <a:t>）分析本文叙述上的特征。</a:t>
            </a:r>
            <a:endParaRPr kumimoji="1" lang="en-US" altLang="zh-CN" sz="4000"/>
          </a:p>
          <a:p>
            <a:r>
              <a:rPr kumimoji="1" lang="zh-CN" altLang="en-US" sz="4000"/>
              <a:t>（</a:t>
            </a:r>
            <a:r>
              <a:rPr kumimoji="1" lang="en-US" altLang="zh-CN" sz="4000"/>
              <a:t>4</a:t>
            </a:r>
            <a:r>
              <a:rPr kumimoji="1" lang="zh-CN" altLang="en-US" sz="4000"/>
              <a:t>）如果给本文拟一个标题，你会选“磨坊里外”还是“冯歪嘴子”？为什么？</a:t>
            </a:r>
            <a:endParaRPr kumimoji="1" lang="en-US" altLang="zh-CN" sz="4000"/>
          </a:p>
          <a:p>
            <a:endParaRPr kumimoji="1" lang="en-US" altLang="zh-CN" sz="4000"/>
          </a:p>
          <a:p>
            <a:endParaRPr kumimoji="1"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72" name=""/>
        <p:cNvGrpSpPr/>
        <p:nvPr/>
      </p:nvGrpSpPr>
      <p:grpSpPr>
        <a:xfrm>
          <a:off x="0" y="0"/>
          <a:ext cx="0" cy="0"/>
        </a:xfrm>
      </p:grpSpPr>
      <p:sp>
        <p:nvSpPr>
          <p:cNvPr id="1048621" name="矩形 1"/>
          <p:cNvSpPr/>
          <p:nvPr/>
        </p:nvSpPr>
        <p:spPr>
          <a:xfrm>
            <a:off x="0" y="0"/>
            <a:ext cx="12192000" cy="7406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/>
              <a:t>10．（4分）</a:t>
            </a:r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）使用拟人修辞手法，写出黄瓜蔓蓬勃的生命活力。</a:t>
            </a:r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）句式上长短交错，使语言生动活泼。</a:t>
            </a:r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）每句都用“了”字，反复强调黄瓜生长迅速。</a:t>
            </a:r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）语调轻快，传达出叙述者的喜悦之情。</a:t>
            </a:r>
          </a:p>
          <a:p>
            <a:r>
              <a:rPr lang="zh-CN" altLang="en-US"/>
              <a:t>11．（4分）</a:t>
            </a:r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）给冯歪嘴子摘递黄瓜，可见“我”的友善。</a:t>
            </a:r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）“故意的不出声”，逗冯歪嘴子说话，表现出调皮可爱的一面。</a:t>
            </a:r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）想吃粘糕，又听话，可见“我”的乖巧。</a:t>
            </a:r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）想吃粘糕又呆在那里不说话，表现出矜持的一面。</a:t>
            </a:r>
          </a:p>
          <a:p>
            <a:r>
              <a:rPr lang="zh-CN" altLang="en-US"/>
              <a:t>12．（6分）</a:t>
            </a:r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）用第一人称，显得真实、自然、亲切。</a:t>
            </a:r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）通过孩子的视角，呈现天真有趣、温暖美好的一面。</a:t>
            </a:r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）按照时间顺序自然展开，叙述散文化，节奏舒缓。</a:t>
            </a:r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）注重场景的细节描绘，细腻、生动、传神。</a:t>
            </a:r>
          </a:p>
          <a:p>
            <a:r>
              <a:rPr lang="zh-CN" altLang="en-US"/>
              <a:t>13．（6分）</a:t>
            </a:r>
          </a:p>
          <a:p>
            <a:r>
              <a:rPr lang="zh-CN" altLang="en-US">
                <a:solidFill>
                  <a:srgbClr val="0070C0"/>
                </a:solidFill>
              </a:rPr>
              <a:t>选“磨房里外”。</a:t>
            </a:r>
          </a:p>
          <a:p>
            <a:r>
              <a:rPr lang="zh-CN" altLang="en-US"/>
              <a:t>理由</a:t>
            </a:r>
            <a:r>
              <a:rPr lang="en-US" altLang="zh-CN"/>
              <a:t>:(1)</a:t>
            </a:r>
            <a:r>
              <a:rPr lang="zh-CN" altLang="en-US"/>
              <a:t>交代故事发生的空间。</a:t>
            </a:r>
            <a:r>
              <a:rPr lang="en-US" altLang="zh-CN"/>
              <a:t>(2)</a:t>
            </a:r>
            <a:r>
              <a:rPr lang="zh-CN" altLang="en-US"/>
              <a:t>小说通过“磨房里外”来架构故事情节。</a:t>
            </a:r>
          </a:p>
          <a:p>
            <a:r>
              <a:rPr lang="en-US" altLang="zh-CN"/>
              <a:t>(3)</a:t>
            </a:r>
            <a:r>
              <a:rPr lang="zh-CN" altLang="en-US"/>
              <a:t>富有意蕴：磨房外的后园是个童话般的美好世界，磨房内则是艰难的现实世界，但“我”与冯歪嘴子能够友好相处。</a:t>
            </a:r>
          </a:p>
          <a:p>
            <a:endParaRPr lang="en-US" altLang="zh-CN">
              <a:solidFill>
                <a:srgbClr val="0070C0"/>
              </a:solidFill>
            </a:endParaRPr>
          </a:p>
          <a:p>
            <a:r>
              <a:rPr lang="zh-CN" altLang="en-US">
                <a:solidFill>
                  <a:srgbClr val="0070C0"/>
                </a:solidFill>
              </a:rPr>
              <a:t>选“冯歪嘴子”。</a:t>
            </a:r>
          </a:p>
          <a:p>
            <a:r>
              <a:rPr lang="zh-CN" altLang="en-US"/>
              <a:t>理由</a:t>
            </a:r>
            <a:r>
              <a:rPr lang="en-US" altLang="zh-CN">
                <a:sym typeface="Wingdings" pitchFamily="2" charset="2"/>
              </a:rPr>
              <a:t>:(1)</a:t>
            </a:r>
            <a:r>
              <a:rPr lang="zh-CN" altLang="en-US"/>
              <a:t>他是本文的主人公，以此为题，可突出人物形象。</a:t>
            </a:r>
          </a:p>
          <a:p>
            <a:r>
              <a:rPr lang="en-US" altLang="zh-CN"/>
              <a:t>(2)</a:t>
            </a:r>
            <a:r>
              <a:rPr lang="zh-CN" altLang="en-US"/>
              <a:t>本文通过冯歪嘴子这一形象牵出小说其他人物，串联故事情节。</a:t>
            </a:r>
          </a:p>
          <a:p>
            <a:r>
              <a:rPr lang="en-US" altLang="zh-CN"/>
              <a:t>(3)</a:t>
            </a:r>
            <a:r>
              <a:rPr lang="zh-CN" altLang="en-US"/>
              <a:t>关涉小说主旨：寄托了对善良又寂寞的底层劳动者的亲近和同情。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73" name=""/>
        <p:cNvGrpSpPr/>
        <p:nvPr/>
      </p:nvGrpSpPr>
      <p:grpSpPr>
        <a:xfrm>
          <a:off x="0" y="0"/>
          <a:ext cx="0" cy="0"/>
        </a:xfrm>
      </p:grpSpPr>
      <p:sp>
        <p:nvSpPr>
          <p:cNvPr id="1048622" name="文本框 1"/>
          <p:cNvSpPr txBox="1"/>
          <p:nvPr/>
        </p:nvSpPr>
        <p:spPr>
          <a:xfrm>
            <a:off x="301558" y="418289"/>
            <a:ext cx="11225719" cy="5425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>
                <a:solidFill>
                  <a:srgbClr val="0070C0"/>
                </a:solidFill>
              </a:rPr>
              <a:t>2019</a:t>
            </a:r>
            <a:r>
              <a:rPr kumimoji="1" lang="zh-CN" altLang="en-US" sz="3200">
                <a:solidFill>
                  <a:srgbClr val="0070C0"/>
                </a:solidFill>
              </a:rPr>
              <a:t>全国卷</a:t>
            </a:r>
            <a:r>
              <a:rPr kumimoji="1" lang="en-US" altLang="zh-CN" sz="3200">
                <a:solidFill>
                  <a:srgbClr val="0070C0"/>
                </a:solidFill>
              </a:rPr>
              <a:t>3</a:t>
            </a:r>
            <a:r>
              <a:rPr kumimoji="1" lang="zh-CN" altLang="en-US" sz="3200">
                <a:solidFill>
                  <a:srgbClr val="0070C0"/>
                </a:solidFill>
              </a:rPr>
              <a:t>  何士光</a:t>
            </a:r>
            <a:r>
              <a:rPr kumimoji="1" lang="en-US" altLang="zh-CN" sz="3200">
                <a:solidFill>
                  <a:srgbClr val="0070C0"/>
                </a:solidFill>
              </a:rPr>
              <a:t>《</a:t>
            </a:r>
            <a:r>
              <a:rPr kumimoji="1" lang="zh-CN" altLang="en-US" sz="3200">
                <a:solidFill>
                  <a:srgbClr val="0070C0"/>
                </a:solidFill>
              </a:rPr>
              <a:t>到梨花屯去</a:t>
            </a:r>
            <a:r>
              <a:rPr kumimoji="1" lang="en-US" altLang="zh-CN" sz="3200">
                <a:solidFill>
                  <a:srgbClr val="0070C0"/>
                </a:solidFill>
              </a:rPr>
              <a:t>》</a:t>
            </a:r>
          </a:p>
          <a:p>
            <a:r>
              <a:rPr kumimoji="1" lang="zh-CN" altLang="en-US" sz="3200"/>
              <a:t>（</a:t>
            </a:r>
            <a:r>
              <a:rPr kumimoji="1" lang="en-US" altLang="zh-CN" sz="3200"/>
              <a:t>1</a:t>
            </a:r>
            <a:r>
              <a:rPr kumimoji="1" lang="zh-CN" altLang="en-US" sz="3200"/>
              <a:t>）小说中有多处景物描写，请分析其功能。</a:t>
            </a:r>
            <a:endParaRPr kumimoji="1" lang="en-US" altLang="zh-CN" sz="3200"/>
          </a:p>
          <a:p>
            <a:r>
              <a:rPr kumimoji="1" lang="zh-CN" altLang="en-US" sz="3200"/>
              <a:t>（</a:t>
            </a:r>
            <a:r>
              <a:rPr kumimoji="1" lang="en-US" altLang="zh-CN" sz="3200"/>
              <a:t>2</a:t>
            </a:r>
            <a:r>
              <a:rPr kumimoji="1" lang="zh-CN" altLang="en-US" sz="3200"/>
              <a:t>）两个乘客为什么沉默？小说为什么首尾均有这一细节？请结合全文分析。</a:t>
            </a:r>
            <a:endParaRPr kumimoji="1" lang="en-US" altLang="zh-CN" sz="3200"/>
          </a:p>
          <a:p>
            <a:endParaRPr kumimoji="1" lang="en-US" altLang="zh-CN" sz="3200"/>
          </a:p>
          <a:p>
            <a:r>
              <a:rPr kumimoji="1" lang="en-US" altLang="zh-CN" sz="3200">
                <a:solidFill>
                  <a:srgbClr val="0070C0"/>
                </a:solidFill>
              </a:rPr>
              <a:t>2019</a:t>
            </a:r>
            <a:r>
              <a:rPr kumimoji="1" lang="zh-CN" altLang="en-US" sz="3200">
                <a:solidFill>
                  <a:srgbClr val="0070C0"/>
                </a:solidFill>
              </a:rPr>
              <a:t>全国卷</a:t>
            </a:r>
            <a:r>
              <a:rPr kumimoji="1" lang="en-US" altLang="zh-CN" sz="3200">
                <a:solidFill>
                  <a:srgbClr val="0070C0"/>
                </a:solidFill>
              </a:rPr>
              <a:t>2</a:t>
            </a:r>
            <a:r>
              <a:rPr kumimoji="1" lang="zh-CN" altLang="en-US" sz="3200">
                <a:solidFill>
                  <a:srgbClr val="0070C0"/>
                </a:solidFill>
              </a:rPr>
              <a:t>  莫泊桑</a:t>
            </a:r>
            <a:r>
              <a:rPr kumimoji="1" lang="en-US" altLang="zh-CN" sz="3200">
                <a:solidFill>
                  <a:srgbClr val="0070C0"/>
                </a:solidFill>
              </a:rPr>
              <a:t>《</a:t>
            </a:r>
            <a:r>
              <a:rPr kumimoji="1" lang="zh-CN" altLang="en-US" sz="3200">
                <a:solidFill>
                  <a:srgbClr val="0070C0"/>
                </a:solidFill>
              </a:rPr>
              <a:t>小步舞</a:t>
            </a:r>
            <a:r>
              <a:rPr kumimoji="1" lang="en-US" altLang="zh-CN" sz="3200">
                <a:solidFill>
                  <a:srgbClr val="0070C0"/>
                </a:solidFill>
              </a:rPr>
              <a:t>》</a:t>
            </a:r>
          </a:p>
          <a:p>
            <a:r>
              <a:rPr kumimoji="1" lang="zh-CN" altLang="en-US" sz="3200"/>
              <a:t>（</a:t>
            </a:r>
            <a:r>
              <a:rPr kumimoji="1" lang="en-US" altLang="zh-CN" sz="3200"/>
              <a:t>1</a:t>
            </a:r>
            <a:r>
              <a:rPr kumimoji="1" lang="zh-CN" altLang="en-US" sz="3200"/>
              <a:t>）请以老舞蹈师形象为例，谈谈小说塑造人物形象时运用了哪些表现手法？</a:t>
            </a:r>
            <a:endParaRPr kumimoji="1" lang="en-US" altLang="zh-CN" sz="3200"/>
          </a:p>
          <a:p>
            <a:r>
              <a:rPr kumimoji="1" lang="zh-CN" altLang="en-US" sz="3200"/>
              <a:t>（</a:t>
            </a:r>
            <a:r>
              <a:rPr kumimoji="1" lang="en-US" altLang="zh-CN" sz="3200"/>
              <a:t>2</a:t>
            </a:r>
            <a:r>
              <a:rPr kumimoji="1" lang="zh-CN" altLang="en-US" sz="3200"/>
              <a:t>）小说中的卢森堡公园苗圃在情节发展中有重要作用，这种作用体现在哪些方面？请结合作品简要分析。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</a:xfrm>
      </p:grpSpPr>
      <p:sp>
        <p:nvSpPr>
          <p:cNvPr id="1048607" name="文本框 3"/>
          <p:cNvSpPr txBox="1"/>
          <p:nvPr/>
        </p:nvSpPr>
        <p:spPr>
          <a:xfrm>
            <a:off x="583659" y="204281"/>
            <a:ext cx="8842443" cy="6403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>
                <a:solidFill>
                  <a:srgbClr val="BF0000"/>
                </a:solidFill>
              </a:rPr>
              <a:t>散文化小说阅读</a:t>
            </a:r>
            <a:endParaRPr kumimoji="1" lang="en-US" altLang="zh-CN" sz="4000">
              <a:solidFill>
                <a:srgbClr val="BF0000"/>
              </a:solidFill>
            </a:endParaRPr>
          </a:p>
          <a:p>
            <a:r>
              <a:rPr kumimoji="1" lang="zh-CN" altLang="en-US" sz="2800">
                <a:solidFill>
                  <a:srgbClr val="FF0000"/>
                </a:solidFill>
              </a:rPr>
              <a:t>（一）文体特征</a:t>
            </a:r>
            <a:endParaRPr kumimoji="1" lang="en-US" altLang="zh-CN" sz="2800">
              <a:solidFill>
                <a:srgbClr val="FF0000"/>
              </a:solidFill>
            </a:endParaRPr>
          </a:p>
          <a:p>
            <a:r>
              <a:rPr kumimoji="1" lang="en-US" altLang="zh-CN" sz="2800"/>
              <a:t>1.</a:t>
            </a:r>
            <a:r>
              <a:rPr kumimoji="1" lang="zh-CN" altLang="en-US" sz="2800"/>
              <a:t>淡化情节</a:t>
            </a:r>
            <a:endParaRPr kumimoji="1" lang="en-US" altLang="zh-CN" sz="2800"/>
          </a:p>
          <a:p>
            <a:r>
              <a:rPr kumimoji="1" lang="en-US" altLang="zh-CN" sz="2800"/>
              <a:t>2.</a:t>
            </a:r>
            <a:r>
              <a:rPr kumimoji="1" lang="zh-CN" altLang="en-US" sz="2800"/>
              <a:t>虚化人物</a:t>
            </a:r>
            <a:endParaRPr kumimoji="1" lang="en-US" altLang="zh-CN" sz="2800"/>
          </a:p>
          <a:p>
            <a:r>
              <a:rPr kumimoji="1" lang="en-US" altLang="zh-CN" sz="2800"/>
              <a:t>3.</a:t>
            </a:r>
            <a:r>
              <a:rPr kumimoji="1" lang="zh-CN" altLang="en-US" sz="2800"/>
              <a:t>营造意境</a:t>
            </a:r>
            <a:endParaRPr kumimoji="1" lang="en-US" altLang="zh-CN" sz="2800"/>
          </a:p>
          <a:p>
            <a:r>
              <a:rPr kumimoji="1" lang="en-US" altLang="zh-CN" sz="2800"/>
              <a:t>4.</a:t>
            </a:r>
            <a:r>
              <a:rPr kumimoji="1" lang="zh-CN" altLang="en-US" sz="2800"/>
              <a:t>突出情调</a:t>
            </a:r>
            <a:endParaRPr kumimoji="1" lang="en-US" altLang="zh-CN" sz="2800"/>
          </a:p>
          <a:p>
            <a:r>
              <a:rPr kumimoji="1" lang="zh-CN" altLang="en-US" sz="2800">
                <a:solidFill>
                  <a:srgbClr val="FF0000"/>
                </a:solidFill>
              </a:rPr>
              <a:t>（二）阅读要点</a:t>
            </a:r>
            <a:endParaRPr kumimoji="1" lang="en-US" altLang="zh-CN" sz="2800">
              <a:solidFill>
                <a:srgbClr val="FF0000"/>
              </a:solidFill>
            </a:endParaRPr>
          </a:p>
          <a:p>
            <a:r>
              <a:rPr kumimoji="1" lang="en-US" altLang="zh-CN" sz="2800"/>
              <a:t>1.</a:t>
            </a:r>
            <a:r>
              <a:rPr kumimoji="1" lang="zh-CN" altLang="en-US" sz="2800"/>
              <a:t>判断并把握散文化小说的文体特征</a:t>
            </a:r>
            <a:endParaRPr kumimoji="1" lang="en-US" altLang="zh-CN" sz="2800"/>
          </a:p>
          <a:p>
            <a:r>
              <a:rPr kumimoji="1" lang="en-US" altLang="zh-CN" sz="2800"/>
              <a:t>2.</a:t>
            </a:r>
            <a:r>
              <a:rPr kumimoji="1" lang="zh-CN" altLang="en-US" sz="2800"/>
              <a:t>玩味小说营造的意境氛围</a:t>
            </a:r>
            <a:endParaRPr kumimoji="1" lang="en-US" altLang="zh-CN" sz="2800"/>
          </a:p>
          <a:p>
            <a:r>
              <a:rPr kumimoji="1" lang="en-US" altLang="zh-CN" sz="2800"/>
              <a:t>3.</a:t>
            </a:r>
            <a:r>
              <a:rPr kumimoji="1" lang="zh-CN" altLang="en-US" sz="2800"/>
              <a:t>揣摩含蓄的主题</a:t>
            </a:r>
            <a:r>
              <a:rPr kumimoji="1" lang="zh-CN" altLang="en-US" sz="2800">
                <a:sym typeface="Wingdings" pitchFamily="2" charset="2"/>
              </a:rPr>
              <a:t>：人与自然的关系，人在社会中的生存状态，人性的复杂多变</a:t>
            </a:r>
            <a:endParaRPr kumimoji="1" lang="en-US" altLang="zh-CN" sz="2800">
              <a:sym typeface="Wingdings" pitchFamily="2" charset="2"/>
            </a:endParaRPr>
          </a:p>
          <a:p>
            <a:r>
              <a:rPr kumimoji="1" lang="zh-CN" altLang="en-US" sz="2800">
                <a:solidFill>
                  <a:srgbClr val="FF0000"/>
                </a:solidFill>
                <a:sym typeface="Wingdings" pitchFamily="2" charset="2"/>
              </a:rPr>
              <a:t>（三）课文对接</a:t>
            </a:r>
            <a:endParaRPr kumimoji="1" lang="en-US" altLang="zh-CN" sz="2800">
              <a:solidFill>
                <a:srgbClr val="FF0000"/>
              </a:solidFill>
              <a:sym typeface="Wingdings" pitchFamily="2" charset="2"/>
            </a:endParaRPr>
          </a:p>
          <a:p>
            <a:r>
              <a:rPr kumimoji="1" lang="en-US" altLang="zh-CN" sz="2800">
                <a:sym typeface="Wingdings" pitchFamily="2" charset="2"/>
              </a:rPr>
              <a:t>《</a:t>
            </a:r>
            <a:r>
              <a:rPr kumimoji="1" lang="zh-CN" altLang="en-US" sz="2800">
                <a:sym typeface="Wingdings" pitchFamily="2" charset="2"/>
              </a:rPr>
              <a:t>荷花淀</a:t>
            </a:r>
            <a:r>
              <a:rPr kumimoji="1" lang="en-US" altLang="zh-CN" sz="2800">
                <a:sym typeface="Wingdings" pitchFamily="2" charset="2"/>
              </a:rPr>
              <a:t>》《</a:t>
            </a:r>
            <a:r>
              <a:rPr kumimoji="1" lang="zh-CN" altLang="en-US" sz="2800">
                <a:sym typeface="Wingdings" pitchFamily="2" charset="2"/>
              </a:rPr>
              <a:t>边城</a:t>
            </a:r>
            <a:r>
              <a:rPr kumimoji="1" lang="en-US" altLang="zh-CN" sz="2800">
                <a:sym typeface="Wingdings" pitchFamily="2" charset="2"/>
              </a:rPr>
              <a:t>》</a:t>
            </a:r>
            <a:endParaRPr kumimoji="1" lang="zh-CN" altLang="en-US" sz="2800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74" name=""/>
        <p:cNvGrpSpPr/>
        <p:nvPr/>
      </p:nvGrpSpPr>
      <p:grpSpPr>
        <a:xfrm>
          <a:off x="0" y="0"/>
          <a:ext cx="0" cy="0"/>
        </a:xfrm>
      </p:grpSpPr>
      <p:sp>
        <p:nvSpPr>
          <p:cNvPr id="1048623" name="矩形 1"/>
          <p:cNvSpPr/>
          <p:nvPr/>
        </p:nvSpPr>
        <p:spPr>
          <a:xfrm>
            <a:off x="68094" y="3747941"/>
            <a:ext cx="12295761" cy="2936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/>
              <a:t>8.</a:t>
            </a:r>
            <a:r>
              <a:rPr lang="zh-CN" altLang="en-US" sz="2400"/>
              <a:t>①用特征鲜明的细节凸显人物的个性,如老舞蹈师过时的穿戴、木偶似的舞姿等，表明他是一个怀旧的人；②用个性化的对话揭示人物的内心世界,如老舞蹈师与“我”的交谈，流露出内心的痛苦与无奈;③用典型化的场景烘托人物状态，如被人遗忘的苗圃,村托了老舞蹈师失落的心态。</a:t>
            </a:r>
          </a:p>
          <a:p>
            <a:r>
              <a:rPr lang="zh-CN" altLang="en-US" sz="2400"/>
              <a:t>9．①故事切入自然,“我”不太喜欢喧闹，而老舞蹈师又天天来这里,两人相遇才有可能，以此切入故事,自然而不做作。②有利于情节的集中与展开，苗圃既是表演的舞台，也是人生的舞台。③使故事有余味.苗圃铲平了，故事自然结束，但主人公怎样了，让人牵挂。</a:t>
            </a:r>
          </a:p>
        </p:txBody>
      </p:sp>
      <p:sp>
        <p:nvSpPr>
          <p:cNvPr id="1048624" name="矩形 2"/>
          <p:cNvSpPr/>
          <p:nvPr/>
        </p:nvSpPr>
        <p:spPr>
          <a:xfrm>
            <a:off x="68094" y="300601"/>
            <a:ext cx="12123906" cy="2936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/>
              <a:t>8.</a:t>
            </a:r>
            <a:r>
              <a:rPr lang="zh-CN" altLang="en-US" sz="2400"/>
              <a:t>①到梨花屯去的沿途风景，为故事展开提供自然的背景;②以景物描写的插入来配合氛围的变化及谢、赵二人的心理变化;③使小说具有清新的田园风格，流露出生机勃勃的时代气息。</a:t>
            </a:r>
          </a:p>
          <a:p>
            <a:r>
              <a:rPr lang="zh-CN" altLang="en-US" sz="2400"/>
              <a:t>9.第一问：两个乘客的沉默，是由于赶车老人的话使他们产生触动，并陷入沉思。</a:t>
            </a:r>
          </a:p>
          <a:p>
            <a:r>
              <a:rPr lang="zh-CN" altLang="en-US" sz="2400"/>
              <a:t>第二问：①首尾两度写到沉默，既是结构上的呼应，也强调了沉默之中含有深意;②小说在开头提示“回过头来看一看”，结尾又说“不知为什么”，都指引读者去思考这个看似平淡的故事所包含着的深刻意味。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75" name=""/>
        <p:cNvGrpSpPr/>
        <p:nvPr/>
      </p:nvGrpSpPr>
      <p:grpSpPr>
        <a:xfrm>
          <a:off x="0" y="0"/>
          <a:ext cx="0" cy="0"/>
        </a:xfrm>
      </p:grpSpPr>
      <p:sp>
        <p:nvSpPr>
          <p:cNvPr id="1048625" name="文本框 1"/>
          <p:cNvSpPr txBox="1"/>
          <p:nvPr/>
        </p:nvSpPr>
        <p:spPr>
          <a:xfrm>
            <a:off x="194554" y="554477"/>
            <a:ext cx="11858016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>
                <a:solidFill>
                  <a:srgbClr val="0070C0"/>
                </a:solidFill>
              </a:rPr>
              <a:t>2019</a:t>
            </a:r>
            <a:r>
              <a:rPr kumimoji="1" lang="zh-CN" altLang="en-US" sz="3200">
                <a:solidFill>
                  <a:srgbClr val="0070C0"/>
                </a:solidFill>
              </a:rPr>
              <a:t>全国卷</a:t>
            </a:r>
            <a:r>
              <a:rPr kumimoji="1" lang="en-US" altLang="zh-CN" sz="3200">
                <a:solidFill>
                  <a:srgbClr val="0070C0"/>
                </a:solidFill>
              </a:rPr>
              <a:t>1</a:t>
            </a:r>
            <a:r>
              <a:rPr kumimoji="1" lang="zh-CN" altLang="en-US" sz="3200">
                <a:solidFill>
                  <a:srgbClr val="0070C0"/>
                </a:solidFill>
              </a:rPr>
              <a:t>  鲁迅</a:t>
            </a:r>
            <a:r>
              <a:rPr kumimoji="1" lang="en-US" altLang="zh-CN" sz="3200">
                <a:solidFill>
                  <a:srgbClr val="0070C0"/>
                </a:solidFill>
              </a:rPr>
              <a:t>《</a:t>
            </a:r>
            <a:r>
              <a:rPr kumimoji="1" lang="zh-CN" altLang="en-US" sz="3200">
                <a:solidFill>
                  <a:srgbClr val="0070C0"/>
                </a:solidFill>
              </a:rPr>
              <a:t>故事新编 理水</a:t>
            </a:r>
            <a:r>
              <a:rPr kumimoji="1" lang="en-US" altLang="zh-CN" sz="3200">
                <a:solidFill>
                  <a:srgbClr val="0070C0"/>
                </a:solidFill>
              </a:rPr>
              <a:t>》</a:t>
            </a:r>
          </a:p>
          <a:p>
            <a:r>
              <a:rPr kumimoji="1" lang="en-US" altLang="zh-CN" sz="3200"/>
              <a:t>8</a:t>
            </a:r>
            <a:r>
              <a:rPr kumimoji="1" lang="zh-CN" altLang="en-US" sz="3200"/>
              <a:t>．鲁迅说：“我们从古以来，就有埋头苦干的人，有拼命硬干的人，有为民请命的人，有舍身求法的人，</a:t>
            </a:r>
            <a:r>
              <a:rPr kumimoji="1" lang="en-US" altLang="zh-CN" sz="3200"/>
              <a:t>……</a:t>
            </a:r>
            <a:r>
              <a:rPr kumimoji="1" lang="zh-CN" altLang="en-US" sz="3200"/>
              <a:t>这就是中国的脊梁。”请谈谈本文是如何具体塑造这样的“中国的脊梁”的。</a:t>
            </a:r>
          </a:p>
          <a:p>
            <a:r>
              <a:rPr kumimoji="1" lang="en-US" altLang="zh-CN" sz="3200"/>
              <a:t>9</a:t>
            </a:r>
            <a:r>
              <a:rPr kumimoji="1" lang="zh-CN" altLang="en-US" sz="3200"/>
              <a:t>．</a:t>
            </a:r>
            <a:r>
              <a:rPr kumimoji="1" lang="en-US" altLang="zh-CN" sz="3200"/>
              <a:t>《</a:t>
            </a:r>
            <a:r>
              <a:rPr kumimoji="1" lang="zh-CN" altLang="en-US" sz="3200"/>
              <a:t>理水</a:t>
            </a:r>
            <a:r>
              <a:rPr kumimoji="1" lang="en-US" altLang="zh-CN" sz="3200"/>
              <a:t>》</a:t>
            </a:r>
            <a:r>
              <a:rPr kumimoji="1" lang="zh-CN" altLang="en-US" sz="3200"/>
              <a:t>是鲁迅小说集</a:t>
            </a:r>
            <a:r>
              <a:rPr kumimoji="1" lang="en-US" altLang="zh-CN" sz="3200"/>
              <a:t>《</a:t>
            </a:r>
            <a:r>
              <a:rPr kumimoji="1" lang="zh-CN" altLang="en-US" sz="3200"/>
              <a:t>故事新编</a:t>
            </a:r>
            <a:r>
              <a:rPr kumimoji="1" lang="en-US" altLang="zh-CN" sz="3200"/>
              <a:t>》</a:t>
            </a:r>
            <a:r>
              <a:rPr kumimoji="1" lang="zh-CN" altLang="en-US" sz="3200"/>
              <a:t>中的一篇，请从“故事”与“新编”的角度简析本文的基本特征。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76" name=""/>
        <p:cNvGrpSpPr/>
        <p:nvPr/>
      </p:nvGrpSpPr>
      <p:grpSpPr>
        <a:xfrm>
          <a:off x="0" y="0"/>
          <a:ext cx="0" cy="0"/>
        </a:xfrm>
      </p:grpSpPr>
      <p:sp>
        <p:nvSpPr>
          <p:cNvPr id="1048626" name="矩形 1"/>
          <p:cNvSpPr/>
          <p:nvPr/>
        </p:nvSpPr>
        <p:spPr>
          <a:xfrm>
            <a:off x="311284" y="371966"/>
            <a:ext cx="11692647" cy="5425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/>
              <a:t>8.①形象描写。将禹及其随员描写为“乞丐似的大汉”，写出艰苦卓绝的实干家形象。②言行描写。文中的禹坚毅寡言，一旦说话，则刚直有力。③对比手法。始终在同众大员的对比中塑造禹及其随员，从而凸显其“中国的脊梁”形象。</a:t>
            </a:r>
          </a:p>
          <a:p>
            <a:endParaRPr lang="en-US" altLang="zh-CN" sz="3200"/>
          </a:p>
          <a:p>
            <a:r>
              <a:rPr lang="zh-CN" altLang="en-US" sz="3200"/>
              <a:t>9.①大禹治水的“故事”本身于史有据，作品查考典籍博采文献，富有历史韵味；②“新编”表现为新的历史讲述方式，如细节虚构、现代语词掺入、杂文笔法使用，作品充满想象力及创造性；③对“故事”进行“新编”，着眼于对历史与现实均作出观照，作品具有深刻的思想性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77" name=""/>
        <p:cNvGrpSpPr/>
        <p:nvPr/>
      </p:nvGrpSpPr>
      <p:grpSpPr>
        <a:xfrm>
          <a:off x="0" y="0"/>
          <a:ext cx="0" cy="0"/>
        </a:xfrm>
      </p:grpSpPr>
      <p:sp>
        <p:nvSpPr>
          <p:cNvPr id="1048627" name="文本框 1"/>
          <p:cNvSpPr txBox="1"/>
          <p:nvPr/>
        </p:nvSpPr>
        <p:spPr>
          <a:xfrm>
            <a:off x="233464" y="243191"/>
            <a:ext cx="11439727" cy="6200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>
                <a:solidFill>
                  <a:srgbClr val="0070C0"/>
                </a:solidFill>
              </a:rPr>
              <a:t>2020</a:t>
            </a:r>
            <a:r>
              <a:rPr kumimoji="1" lang="zh-CN" altLang="en-US" sz="2800">
                <a:solidFill>
                  <a:srgbClr val="0070C0"/>
                </a:solidFill>
              </a:rPr>
              <a:t>浙江卷  （苏联）康斯坦丁</a:t>
            </a:r>
            <a:r>
              <a:rPr kumimoji="1" lang="en-US" altLang="zh-CN" sz="2800">
                <a:solidFill>
                  <a:srgbClr val="0070C0"/>
                </a:solidFill>
              </a:rPr>
              <a:t>·</a:t>
            </a:r>
            <a:r>
              <a:rPr kumimoji="1" lang="zh-CN" altLang="en-US" sz="2800">
                <a:solidFill>
                  <a:srgbClr val="0070C0"/>
                </a:solidFill>
              </a:rPr>
              <a:t>帕乌斯托夫斯基小说</a:t>
            </a:r>
            <a:r>
              <a:rPr kumimoji="1" lang="en-US" altLang="zh-CN" sz="2800">
                <a:solidFill>
                  <a:srgbClr val="0070C0"/>
                </a:solidFill>
              </a:rPr>
              <a:t>《</a:t>
            </a:r>
            <a:r>
              <a:rPr kumimoji="1" lang="zh-CN" altLang="en-US" sz="2800">
                <a:solidFill>
                  <a:srgbClr val="0070C0"/>
                </a:solidFill>
              </a:rPr>
              <a:t>雪</a:t>
            </a:r>
            <a:r>
              <a:rPr kumimoji="1" lang="en-US" altLang="zh-CN" sz="2800">
                <a:solidFill>
                  <a:srgbClr val="0070C0"/>
                </a:solidFill>
              </a:rPr>
              <a:t>》</a:t>
            </a:r>
          </a:p>
          <a:p>
            <a:r>
              <a:rPr kumimoji="1" lang="en-US" altLang="zh-CN" sz="2800"/>
              <a:t>1.</a:t>
            </a:r>
            <a:r>
              <a:rPr kumimoji="1" lang="zh-CN" altLang="en-US" sz="2800"/>
              <a:t>赏析文中画线句的语言特点。</a:t>
            </a:r>
            <a:endParaRPr kumimoji="1" lang="en-US" altLang="zh-CN" sz="2800"/>
          </a:p>
          <a:p>
            <a:r>
              <a:rPr kumimoji="1" lang="en-US" altLang="zh-CN" sz="2800"/>
              <a:t>2.</a:t>
            </a:r>
            <a:r>
              <a:rPr kumimoji="1" lang="zh-CN" altLang="en-US" sz="2800"/>
              <a:t>简析彼得罗夫娜这一人物形象。</a:t>
            </a:r>
            <a:endParaRPr kumimoji="1" lang="en-US" altLang="zh-CN" sz="2800"/>
          </a:p>
          <a:p>
            <a:r>
              <a:rPr kumimoji="1" lang="en-US" altLang="zh-CN" sz="2800"/>
              <a:t>3.</a:t>
            </a:r>
            <a:r>
              <a:rPr kumimoji="1" lang="zh-CN" altLang="en-US" sz="2800"/>
              <a:t>作者用了哪些手法使小说结构紧凑？</a:t>
            </a:r>
            <a:endParaRPr kumimoji="1" lang="en-US" altLang="zh-CN" sz="2800"/>
          </a:p>
          <a:p>
            <a:r>
              <a:rPr kumimoji="1" lang="en-US" altLang="zh-CN" sz="2800"/>
              <a:t>4.</a:t>
            </a:r>
            <a:r>
              <a:rPr kumimoji="1" lang="zh-CN" altLang="en-US" sz="2800"/>
              <a:t>钢琴的修复在作品中有哪些寓意？试加以分析。</a:t>
            </a:r>
            <a:endParaRPr kumimoji="1" lang="en-US" altLang="zh-CN" sz="2800"/>
          </a:p>
          <a:p>
            <a:endParaRPr kumimoji="1" lang="en-US" altLang="zh-CN" sz="2800"/>
          </a:p>
          <a:p>
            <a:r>
              <a:rPr kumimoji="1" lang="en-US" altLang="zh-CN" sz="2800">
                <a:solidFill>
                  <a:srgbClr val="0070C0"/>
                </a:solidFill>
              </a:rPr>
              <a:t>2020</a:t>
            </a:r>
            <a:r>
              <a:rPr kumimoji="1" lang="zh-CN" altLang="en-US" sz="2800">
                <a:solidFill>
                  <a:srgbClr val="0070C0"/>
                </a:solidFill>
              </a:rPr>
              <a:t>全国卷</a:t>
            </a:r>
            <a:r>
              <a:rPr kumimoji="1" lang="en-US" altLang="zh-CN" sz="2800">
                <a:solidFill>
                  <a:srgbClr val="0070C0"/>
                </a:solidFill>
              </a:rPr>
              <a:t>1</a:t>
            </a:r>
            <a:r>
              <a:rPr kumimoji="1" lang="zh-CN" altLang="en-US" sz="2800">
                <a:solidFill>
                  <a:srgbClr val="0070C0"/>
                </a:solidFill>
              </a:rPr>
              <a:t>  海明威</a:t>
            </a:r>
            <a:r>
              <a:rPr kumimoji="1" lang="en-US" altLang="zh-CN" sz="2800">
                <a:solidFill>
                  <a:srgbClr val="0070C0"/>
                </a:solidFill>
              </a:rPr>
              <a:t>《</a:t>
            </a:r>
            <a:r>
              <a:rPr kumimoji="1" lang="zh-CN" altLang="en-US" sz="2800">
                <a:solidFill>
                  <a:srgbClr val="0070C0"/>
                </a:solidFill>
              </a:rPr>
              <a:t>越野滑雪</a:t>
            </a:r>
            <a:r>
              <a:rPr kumimoji="1" lang="en-US" altLang="zh-CN" sz="2800">
                <a:solidFill>
                  <a:srgbClr val="0070C0"/>
                </a:solidFill>
              </a:rPr>
              <a:t>》</a:t>
            </a:r>
          </a:p>
          <a:p>
            <a:r>
              <a:rPr kumimoji="1" lang="en-US" altLang="zh-CN" sz="2800"/>
              <a:t>1.</a:t>
            </a:r>
            <a:r>
              <a:rPr kumimoji="1" lang="zh-CN" altLang="en-US" sz="2800"/>
              <a:t>两人在喝完酒离开客栈前有一段一再相约的对话，请结合上下文分析对话者的心理。</a:t>
            </a:r>
            <a:endParaRPr kumimoji="1" lang="en-US" altLang="zh-CN" sz="2800"/>
          </a:p>
          <a:p>
            <a:r>
              <a:rPr kumimoji="1" lang="en-US" altLang="zh-CN" sz="2800"/>
              <a:t>2.</a:t>
            </a:r>
            <a:r>
              <a:rPr kumimoji="1" lang="zh-CN" altLang="en-US" sz="2800"/>
              <a:t>海明威的“冰山”理论将文学作品同冰山类比，他说：“冰山在海面移动很庄严宏伟，这是因为它只有八分之一露在水面上。”本小说正是只描写了这露出水面的八分之一。请据此简要说明本小说的情节安排及其效果。</a:t>
            </a:r>
            <a:endParaRPr kumimoji="1" lang="en-US" altLang="zh-CN" sz="2800"/>
          </a:p>
          <a:p>
            <a:endParaRPr kumimoji="1" lang="en-US" altLang="zh-CN" sz="2800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78" name=""/>
        <p:cNvGrpSpPr/>
        <p:nvPr/>
      </p:nvGrpSpPr>
      <p:grpSpPr>
        <a:xfrm>
          <a:off x="0" y="0"/>
          <a:ext cx="0" cy="0"/>
        </a:xfrm>
      </p:grpSpPr>
      <p:sp>
        <p:nvSpPr>
          <p:cNvPr id="1048628" name="矩形 2"/>
          <p:cNvSpPr/>
          <p:nvPr/>
        </p:nvSpPr>
        <p:spPr>
          <a:xfrm>
            <a:off x="0" y="0"/>
            <a:ext cx="12191999" cy="7406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）①使用叠词、拟声词。如用“簌簌”“沙沙”等摹写环境，衬托人物心理。②语言</a:t>
            </a:r>
          </a:p>
          <a:p>
            <a:r>
              <a:rPr lang="zh-CN" altLang="en-US" sz="2400"/>
              <a:t>具有暗示性（或具有象征色彩）。如通过描写月亮升起，暗示（或象征）波塔波夫内心重</a:t>
            </a:r>
          </a:p>
          <a:p>
            <a:r>
              <a:rPr lang="zh-CN" altLang="en-US" sz="2400"/>
              <a:t>燃希望。③语言具有诗化风格。如通过“花园仿佛抖动了一下”的拟人化描写，表现波</a:t>
            </a:r>
          </a:p>
          <a:p>
            <a:r>
              <a:rPr lang="zh-CN" altLang="en-US" sz="2400"/>
              <a:t>塔波夫内心的情感波澜，情景交融，充满诗意。</a:t>
            </a:r>
          </a:p>
          <a:p>
            <a:endParaRPr lang="en-US" altLang="zh-CN" sz="2400"/>
          </a:p>
          <a:p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）①体贴别人、善解人意。当她从信中得知男主人公的期待之后，帮他实现了愿望。</a:t>
            </a:r>
          </a:p>
          <a:p>
            <a:r>
              <a:rPr lang="zh-CN" altLang="en-US" sz="2400"/>
              <a:t>②多情、浪漫。比如修好门铃后，她对即将回来的男主人公充满了期待，兴奋得面色绯</a:t>
            </a:r>
          </a:p>
          <a:p>
            <a:r>
              <a:rPr lang="zh-CN" altLang="en-US" sz="2400"/>
              <a:t>红。③热爱生活、积极主动。离婚后移居小城的她，积极拥抱生活的新变化。见到不敢</a:t>
            </a:r>
          </a:p>
          <a:p>
            <a:r>
              <a:rPr lang="zh-CN" altLang="en-US" sz="2400"/>
              <a:t>进屋的男主人公，主动拉他进屋，并为他弹奏钢琴。</a:t>
            </a:r>
          </a:p>
          <a:p>
            <a:endParaRPr lang="en-US" altLang="zh-CN" sz="2400"/>
          </a:p>
          <a:p>
            <a:r>
              <a:rPr lang="zh-CN" altLang="en-US" sz="2400"/>
              <a:t>（</a:t>
            </a:r>
            <a:r>
              <a:rPr lang="en-US" altLang="zh-CN" sz="2400"/>
              <a:t>3</a:t>
            </a:r>
            <a:r>
              <a:rPr lang="zh-CN" altLang="en-US" sz="2400"/>
              <a:t>）①情节前后照应。小说开头以悬念的方式提到女主人公觉得和对方似曾相识，结尾</a:t>
            </a:r>
          </a:p>
          <a:p>
            <a:r>
              <a:rPr lang="zh-CN" altLang="en-US" sz="2400"/>
              <a:t>进行呼应。②利用书信来加快小说的叙述节奏。通过书信，将男女主人公的心灵迅速拉</a:t>
            </a:r>
          </a:p>
          <a:p>
            <a:r>
              <a:rPr lang="zh-CN" altLang="en-US" sz="2400"/>
              <a:t>近。③利用景物进行前后勾连。雪、钢琴、蜡烛等景物反复出现并前后勾连、照应。④</a:t>
            </a:r>
          </a:p>
          <a:p>
            <a:r>
              <a:rPr lang="zh-CN" altLang="en-US" sz="2400"/>
              <a:t>场景相对集中。通过压缩空间的方式，将场景集中到波塔波夫老人的花园、小屋。</a:t>
            </a:r>
            <a:endParaRPr lang="en-US" altLang="zh-CN" sz="2400"/>
          </a:p>
          <a:p>
            <a:r>
              <a:rPr lang="zh-CN" altLang="en-US" sz="2400"/>
              <a:t>（</a:t>
            </a:r>
            <a:r>
              <a:rPr lang="en-US" altLang="zh-CN" sz="2400"/>
              <a:t>4</a:t>
            </a:r>
            <a:r>
              <a:rPr lang="zh-CN" altLang="en-US" sz="2400"/>
              <a:t>）①心理创伤的修复。受伤的心灵就像小说中架走了调的钢琴，钢琴修复寓有人们的</a:t>
            </a:r>
          </a:p>
          <a:p>
            <a:r>
              <a:rPr lang="zh-CN" altLang="en-US" sz="2400"/>
              <a:t>心理创伤得到修复并重新奏响心灵的美好乐章之意。②爱情的修复。战争背景下被冲淡</a:t>
            </a:r>
          </a:p>
          <a:p>
            <a:r>
              <a:rPr lang="zh-CN" altLang="en-US" sz="2400"/>
              <a:t>的爱情乐章重新奏响。③战后家园与生活的重建。战后家园重建与美好生活的乐章重新</a:t>
            </a:r>
          </a:p>
          <a:p>
            <a:r>
              <a:rPr lang="zh-CN" altLang="en-US" sz="2400"/>
              <a:t>奏响。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79" name=""/>
        <p:cNvGrpSpPr/>
        <p:nvPr/>
      </p:nvGrpSpPr>
      <p:grpSpPr>
        <a:xfrm>
          <a:off x="0" y="0"/>
          <a:ext cx="0" cy="0"/>
        </a:xfrm>
      </p:grpSpPr>
      <p:pic>
        <p:nvPicPr>
          <p:cNvPr id="209715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57" y="392349"/>
            <a:ext cx="9377464" cy="1403291"/>
          </a:xfrm>
          <a:prstGeom prst="rect">
            <a:avLst/>
          </a:prstGeom>
        </p:spPr>
      </p:pic>
      <p:pic>
        <p:nvPicPr>
          <p:cNvPr id="2097155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245" y="2501825"/>
            <a:ext cx="9177776" cy="256053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80" name=""/>
        <p:cNvGrpSpPr/>
        <p:nvPr/>
      </p:nvGrpSpPr>
      <p:grpSpPr>
        <a:xfrm>
          <a:off x="0" y="0"/>
          <a:ext cx="0" cy="0"/>
        </a:xfrm>
      </p:grpSpPr>
      <p:sp>
        <p:nvSpPr>
          <p:cNvPr id="1048629" name="矩形 1"/>
          <p:cNvSpPr/>
          <p:nvPr/>
        </p:nvSpPr>
        <p:spPr>
          <a:xfrm>
            <a:off x="262646" y="209545"/>
            <a:ext cx="11595371" cy="6174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1" lang="en-US" altLang="zh-CN" sz="2800">
                <a:solidFill>
                  <a:srgbClr val="0070C0"/>
                </a:solidFill>
              </a:rPr>
              <a:t>2020</a:t>
            </a:r>
            <a:r>
              <a:rPr kumimoji="1" lang="zh-CN" altLang="en-US" sz="2800">
                <a:solidFill>
                  <a:srgbClr val="0070C0"/>
                </a:solidFill>
              </a:rPr>
              <a:t>全国卷</a:t>
            </a:r>
            <a:r>
              <a:rPr kumimoji="1" lang="en-US" altLang="zh-CN" sz="2800">
                <a:solidFill>
                  <a:srgbClr val="0070C0"/>
                </a:solidFill>
              </a:rPr>
              <a:t>2</a:t>
            </a:r>
            <a:r>
              <a:rPr kumimoji="1" lang="zh-CN" altLang="en-US" sz="2800">
                <a:solidFill>
                  <a:srgbClr val="0070C0"/>
                </a:solidFill>
              </a:rPr>
              <a:t>    葛亮</a:t>
            </a:r>
            <a:r>
              <a:rPr kumimoji="1" lang="en-US" altLang="zh-CN" sz="2800">
                <a:solidFill>
                  <a:srgbClr val="0070C0"/>
                </a:solidFill>
              </a:rPr>
              <a:t>《</a:t>
            </a:r>
            <a:r>
              <a:rPr kumimoji="1" lang="zh-CN" altLang="en-US" sz="2800">
                <a:solidFill>
                  <a:srgbClr val="0070C0"/>
                </a:solidFill>
              </a:rPr>
              <a:t>书匠</a:t>
            </a:r>
            <a:r>
              <a:rPr kumimoji="1" lang="en-US" altLang="zh-CN" sz="2800">
                <a:solidFill>
                  <a:srgbClr val="0070C0"/>
                </a:solidFill>
              </a:rPr>
              <a:t>》</a:t>
            </a:r>
          </a:p>
          <a:p>
            <a:pPr lvl="0"/>
            <a:r>
              <a:rPr kumimoji="1" lang="en-US" altLang="zh-CN" sz="2800">
                <a:solidFill>
                  <a:prstClr val="black"/>
                </a:solidFill>
              </a:rPr>
              <a:t>1.</a:t>
            </a:r>
            <a:r>
              <a:rPr kumimoji="1" lang="zh-CN" altLang="en-US" sz="2800">
                <a:solidFill>
                  <a:prstClr val="black"/>
                </a:solidFill>
              </a:rPr>
              <a:t>本文划线部分表达了老董怎样的心情？请结合本文简要分析。</a:t>
            </a:r>
            <a:endParaRPr kumimoji="1" lang="en-US" altLang="zh-CN" sz="2800">
              <a:solidFill>
                <a:prstClr val="black"/>
              </a:solidFill>
            </a:endParaRPr>
          </a:p>
          <a:p>
            <a:pPr lvl="0"/>
            <a:r>
              <a:rPr kumimoji="1" lang="en-US" altLang="zh-CN" sz="2800">
                <a:solidFill>
                  <a:prstClr val="black"/>
                </a:solidFill>
              </a:rPr>
              <a:t>2.</a:t>
            </a:r>
            <a:r>
              <a:rPr kumimoji="1" lang="zh-CN" altLang="en-US" sz="2800">
                <a:solidFill>
                  <a:prstClr val="black"/>
                </a:solidFill>
              </a:rPr>
              <a:t>老董的匠人精神主要体现在哪些方面？请结合本文简要分析。</a:t>
            </a:r>
            <a:endParaRPr kumimoji="1" lang="en-US" altLang="zh-CN" sz="2800">
              <a:solidFill>
                <a:prstClr val="black"/>
              </a:solidFill>
            </a:endParaRPr>
          </a:p>
          <a:p>
            <a:pPr lvl="0"/>
            <a:endParaRPr kumimoji="1" lang="en-US" altLang="zh-CN">
              <a:solidFill>
                <a:prstClr val="black"/>
              </a:solidFill>
            </a:endParaRPr>
          </a:p>
          <a:p>
            <a:pPr lvl="0"/>
            <a:r>
              <a:rPr kumimoji="1" lang="zh-CN" altLang="en-US">
                <a:solidFill>
                  <a:prstClr val="black"/>
                </a:solidFill>
              </a:rPr>
              <a:t> </a:t>
            </a:r>
            <a:r>
              <a:rPr kumimoji="1" lang="en-US" altLang="zh-CN" sz="2800">
                <a:solidFill>
                  <a:srgbClr val="0070C0"/>
                </a:solidFill>
              </a:rPr>
              <a:t>2021</a:t>
            </a:r>
            <a:r>
              <a:rPr kumimoji="1" lang="zh-CN" altLang="en-US" sz="2800">
                <a:solidFill>
                  <a:srgbClr val="0070C0"/>
                </a:solidFill>
              </a:rPr>
              <a:t>浙江卷  红柯 </a:t>
            </a:r>
            <a:r>
              <a:rPr kumimoji="1" lang="en-US" altLang="zh-CN" sz="2800">
                <a:solidFill>
                  <a:srgbClr val="0070C0"/>
                </a:solidFill>
              </a:rPr>
              <a:t>《</a:t>
            </a:r>
            <a:r>
              <a:rPr kumimoji="1" lang="zh-CN" altLang="en-US" sz="2800">
                <a:solidFill>
                  <a:srgbClr val="0070C0"/>
                </a:solidFill>
              </a:rPr>
              <a:t>麦子</a:t>
            </a:r>
            <a:r>
              <a:rPr kumimoji="1" lang="en-US" altLang="zh-CN" sz="2800">
                <a:solidFill>
                  <a:srgbClr val="0070C0"/>
                </a:solidFill>
              </a:rPr>
              <a:t>》</a:t>
            </a:r>
          </a:p>
          <a:p>
            <a:pPr lvl="0"/>
            <a:r>
              <a:rPr kumimoji="1" lang="en-US" altLang="zh-CN" sz="2800">
                <a:solidFill>
                  <a:prstClr val="black"/>
                </a:solidFill>
              </a:rPr>
              <a:t>10.</a:t>
            </a:r>
            <a:r>
              <a:rPr kumimoji="1" lang="zh-CN" altLang="en-US" sz="2800">
                <a:solidFill>
                  <a:prstClr val="black"/>
                </a:solidFill>
              </a:rPr>
              <a:t>第二自然段描写环境有何用意</a:t>
            </a:r>
            <a:r>
              <a:rPr kumimoji="1" lang="en-US" altLang="zh-CN" sz="2800">
                <a:solidFill>
                  <a:prstClr val="black"/>
                </a:solidFill>
              </a:rPr>
              <a:t>?</a:t>
            </a:r>
          </a:p>
          <a:p>
            <a:pPr lvl="0"/>
            <a:r>
              <a:rPr kumimoji="1" lang="en-US" altLang="zh-CN" sz="2800">
                <a:solidFill>
                  <a:prstClr val="black"/>
                </a:solidFill>
              </a:rPr>
              <a:t>11.</a:t>
            </a:r>
            <a:r>
              <a:rPr kumimoji="1" lang="zh-CN" altLang="en-US" sz="2800">
                <a:solidFill>
                  <a:prstClr val="black"/>
                </a:solidFill>
              </a:rPr>
              <a:t>赏析文中画线部分比喻、象征手法的艺术效果。</a:t>
            </a:r>
          </a:p>
          <a:p>
            <a:pPr lvl="0"/>
            <a:r>
              <a:rPr kumimoji="1" lang="en-US" altLang="zh-CN" sz="2800">
                <a:solidFill>
                  <a:prstClr val="black"/>
                </a:solidFill>
              </a:rPr>
              <a:t>12.</a:t>
            </a:r>
            <a:r>
              <a:rPr kumimoji="1" lang="zh-CN" altLang="en-US" sz="2800">
                <a:solidFill>
                  <a:prstClr val="black"/>
                </a:solidFill>
              </a:rPr>
              <a:t>小说用多种风格的人物语言塑造了主人公多方面的品格，试作分析。</a:t>
            </a:r>
          </a:p>
          <a:p>
            <a:pPr lvl="0"/>
            <a:r>
              <a:rPr kumimoji="1" lang="en-US" altLang="zh-CN" sz="2800">
                <a:solidFill>
                  <a:prstClr val="black"/>
                </a:solidFill>
              </a:rPr>
              <a:t>13.</a:t>
            </a:r>
            <a:r>
              <a:rPr kumimoji="1" lang="zh-CN" altLang="en-US" sz="2800">
                <a:solidFill>
                  <a:prstClr val="black"/>
                </a:solidFill>
              </a:rPr>
              <a:t>探究“麦子”在全文中的作用。</a:t>
            </a:r>
          </a:p>
          <a:p>
            <a:pPr lvl="0"/>
            <a:endParaRPr kumimoji="1" lang="zh-CN" altLang="en-US">
              <a:solidFill>
                <a:prstClr val="black"/>
              </a:solidFill>
            </a:endParaRPr>
          </a:p>
          <a:p>
            <a:pPr lvl="0"/>
            <a:r>
              <a:rPr kumimoji="1" lang="en-US" altLang="zh-CN" sz="2800">
                <a:solidFill>
                  <a:srgbClr val="0070C0"/>
                </a:solidFill>
              </a:rPr>
              <a:t>2021</a:t>
            </a:r>
            <a:r>
              <a:rPr kumimoji="1" lang="zh-CN" altLang="en-US" sz="2800">
                <a:solidFill>
                  <a:srgbClr val="0070C0"/>
                </a:solidFill>
              </a:rPr>
              <a:t>全国新高考</a:t>
            </a:r>
            <a:r>
              <a:rPr kumimoji="1" lang="en-US" altLang="zh-CN" sz="2800">
                <a:solidFill>
                  <a:srgbClr val="0070C0"/>
                </a:solidFill>
              </a:rPr>
              <a:t>1</a:t>
            </a:r>
            <a:r>
              <a:rPr kumimoji="1" lang="zh-CN" altLang="en-US" sz="2800">
                <a:solidFill>
                  <a:srgbClr val="0070C0"/>
                </a:solidFill>
              </a:rPr>
              <a:t>卷   卞之琳 </a:t>
            </a:r>
            <a:r>
              <a:rPr kumimoji="1" lang="en-US" altLang="zh-CN" sz="2800">
                <a:solidFill>
                  <a:srgbClr val="0070C0"/>
                </a:solidFill>
              </a:rPr>
              <a:t>《</a:t>
            </a:r>
            <a:r>
              <a:rPr kumimoji="1" lang="zh-CN" altLang="en-US" sz="2800">
                <a:solidFill>
                  <a:srgbClr val="0070C0"/>
                </a:solidFill>
              </a:rPr>
              <a:t>石门阵</a:t>
            </a:r>
            <a:r>
              <a:rPr kumimoji="1" lang="en-US" altLang="zh-CN" sz="2800">
                <a:solidFill>
                  <a:srgbClr val="0070C0"/>
                </a:solidFill>
              </a:rPr>
              <a:t>》</a:t>
            </a:r>
          </a:p>
          <a:p>
            <a:pPr lvl="0"/>
            <a:r>
              <a:rPr kumimoji="1" lang="en-US" altLang="zh-CN" sz="2800">
                <a:solidFill>
                  <a:prstClr val="black"/>
                </a:solidFill>
              </a:rPr>
              <a:t>8. </a:t>
            </a:r>
            <a:r>
              <a:rPr kumimoji="1" lang="zh-CN" altLang="en-US" sz="2800">
                <a:solidFill>
                  <a:prstClr val="black"/>
                </a:solidFill>
              </a:rPr>
              <a:t>王木匠讲石门阵时，多处使用反复手法，这种讲述方法有什么效果</a:t>
            </a:r>
            <a:r>
              <a:rPr kumimoji="1" lang="en-US" altLang="zh-CN" sz="2800">
                <a:solidFill>
                  <a:prstClr val="black"/>
                </a:solidFill>
              </a:rPr>
              <a:t>?</a:t>
            </a:r>
          </a:p>
          <a:p>
            <a:pPr lvl="0"/>
            <a:r>
              <a:rPr kumimoji="1" lang="en-US" altLang="zh-CN" sz="2800">
                <a:solidFill>
                  <a:prstClr val="black"/>
                </a:solidFill>
              </a:rPr>
              <a:t>9. </a:t>
            </a:r>
            <a:r>
              <a:rPr kumimoji="1" lang="zh-CN" altLang="en-US" sz="2800">
                <a:solidFill>
                  <a:prstClr val="black"/>
                </a:solidFill>
              </a:rPr>
              <a:t>小说中多次出现的“门”，在不同层面有不同含义，请结合文本加以分析。</a:t>
            </a:r>
          </a:p>
          <a:p>
            <a:pPr lvl="0"/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81" name=""/>
        <p:cNvGrpSpPr/>
        <p:nvPr/>
      </p:nvGrpSpPr>
      <p:grpSpPr>
        <a:xfrm>
          <a:off x="0" y="0"/>
          <a:ext cx="0" cy="0"/>
        </a:xfrm>
      </p:grpSpPr>
      <p:sp>
        <p:nvSpPr>
          <p:cNvPr id="1048630" name="矩形 1"/>
          <p:cNvSpPr/>
          <p:nvPr/>
        </p:nvSpPr>
        <p:spPr>
          <a:xfrm>
            <a:off x="282101" y="379379"/>
            <a:ext cx="11634281" cy="3380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>
                <a:latin typeface="STXinwei" panose="02010800040101010101" pitchFamily="2" charset="-122"/>
                <a:ea typeface="STXinwei" panose="02010800040101010101" pitchFamily="2" charset="-122"/>
              </a:rPr>
              <a:t>8.</a:t>
            </a:r>
            <a:r>
              <a:rPr lang="zh-CN" altLang="en-US" sz="2800">
                <a:latin typeface="STXinwei" panose="02010800040101010101" pitchFamily="2" charset="-122"/>
                <a:ea typeface="STXinwei" panose="02010800040101010101" pitchFamily="2" charset="-122"/>
              </a:rPr>
              <a:t>（</a:t>
            </a:r>
            <a:r>
              <a:rPr lang="en-US" altLang="zh-CN" sz="2800">
                <a:latin typeface="STXinwei" panose="02010800040101010101" pitchFamily="2" charset="-122"/>
                <a:ea typeface="STXinwei" panose="02010800040101010101" pitchFamily="2" charset="-122"/>
              </a:rPr>
              <a:t>1</a:t>
            </a:r>
            <a:r>
              <a:rPr lang="zh-CN" altLang="en-US" sz="2800">
                <a:latin typeface="STXinwei" panose="02010800040101010101" pitchFamily="2" charset="-122"/>
                <a:ea typeface="STXinwei" panose="02010800040101010101" pitchFamily="2" charset="-122"/>
              </a:rPr>
              <a:t>）多年后⾯对⾃⼰职业起点时的⼈⽣感慨（</a:t>
            </a:r>
            <a:r>
              <a:rPr lang="en-US" altLang="zh-CN" sz="2800">
                <a:latin typeface="STXinwei" panose="02010800040101010101" pitchFamily="2" charset="-122"/>
                <a:ea typeface="STXinwei" panose="02010800040101010101" pitchFamily="2" charset="-122"/>
              </a:rPr>
              <a:t>2</a:t>
            </a:r>
            <a:r>
              <a:rPr lang="zh-CN" altLang="en-US" sz="2800">
                <a:latin typeface="STXinwei" panose="02010800040101010101" pitchFamily="2" charset="-122"/>
                <a:ea typeface="STXinwei" panose="02010800040101010101" pitchFamily="2" charset="-122"/>
              </a:rPr>
              <a:t>）带⽼馆长后⼈重游旧地时，对⽼前辈的深切怀念（</a:t>
            </a:r>
            <a:r>
              <a:rPr lang="en-US" altLang="zh-CN" sz="2800">
                <a:latin typeface="STXinwei" panose="02010800040101010101" pitchFamily="2" charset="-122"/>
                <a:ea typeface="STXinwei" panose="02010800040101010101" pitchFamily="2" charset="-122"/>
              </a:rPr>
              <a:t>3</a:t>
            </a:r>
            <a:r>
              <a:rPr lang="zh-CN" altLang="en-US" sz="2800">
                <a:latin typeface="STXinwei" panose="02010800040101010101" pitchFamily="2" charset="-122"/>
                <a:ea typeface="STXinwei" panose="02010800040101010101" pitchFamily="2" charset="-122"/>
              </a:rPr>
              <a:t>）对岁⽉如梭、世事沧桑的⽣命感悟。</a:t>
            </a:r>
          </a:p>
          <a:p>
            <a:endParaRPr lang="en-US" altLang="zh-CN" sz="2800">
              <a:latin typeface="STXinwei" panose="02010800040101010101" pitchFamily="2" charset="-122"/>
              <a:ea typeface="STXinwei" panose="02010800040101010101" pitchFamily="2" charset="-122"/>
            </a:endParaRPr>
          </a:p>
          <a:p>
            <a:r>
              <a:rPr lang="zh-CN" altLang="en-US" sz="2800">
                <a:latin typeface="STXinwei" panose="02010800040101010101" pitchFamily="2" charset="-122"/>
                <a:ea typeface="STXinwei" panose="02010800040101010101" pitchFamily="2" charset="-122"/>
              </a:rPr>
              <a:t>9．（</a:t>
            </a:r>
            <a:r>
              <a:rPr lang="en-US" altLang="zh-CN" sz="2800">
                <a:latin typeface="STXinwei" panose="02010800040101010101" pitchFamily="2" charset="-122"/>
                <a:ea typeface="STXinwei" panose="02010800040101010101" pitchFamily="2" charset="-122"/>
              </a:rPr>
              <a:t>1</a:t>
            </a:r>
            <a:r>
              <a:rPr lang="zh-CN" altLang="en-US" sz="2800">
                <a:latin typeface="STXinwei" panose="02010800040101010101" pitchFamily="2" charset="-122"/>
                <a:ea typeface="STXinwei" panose="02010800040101010101" pitchFamily="2" charset="-122"/>
              </a:rPr>
              <a:t>）坚持⾏业规矩。不忘“不遇良⼯，宁存故物”的古训，为此甚⾄跟权威叫板。（</a:t>
            </a:r>
            <a:r>
              <a:rPr lang="en-US" altLang="zh-CN" sz="2800">
                <a:latin typeface="STXinwei" panose="02010800040101010101" pitchFamily="2" charset="-122"/>
                <a:ea typeface="STXinwei" panose="02010800040101010101" pitchFamily="2" charset="-122"/>
              </a:rPr>
              <a:t>2</a:t>
            </a:r>
            <a:r>
              <a:rPr lang="zh-CN" altLang="en-US" sz="2800">
                <a:latin typeface="STXinwei" panose="02010800040101010101" pitchFamily="2" charset="-122"/>
                <a:ea typeface="STXinwei" panose="02010800040101010101" pitchFamily="2" charset="-122"/>
              </a:rPr>
              <a:t>）恪守职业操守，敬畏与热爱⾃⼰的职业，为了⼀本书，即使再次失去⼯作，也认为“值得”。（</a:t>
            </a:r>
            <a:r>
              <a:rPr lang="en-US" altLang="zh-CN" sz="2800">
                <a:latin typeface="STXinwei" panose="02010800040101010101" pitchFamily="2" charset="-122"/>
                <a:ea typeface="STXinwei" panose="02010800040101010101" pitchFamily="2" charset="-122"/>
              </a:rPr>
              <a:t>3</a:t>
            </a:r>
            <a:r>
              <a:rPr lang="zh-CN" altLang="en-US" sz="2800">
                <a:latin typeface="STXinwei" panose="02010800040101010101" pitchFamily="2" charset="-122"/>
                <a:ea typeface="STXinwei" panose="02010800040101010101" pitchFamily="2" charset="-122"/>
              </a:rPr>
              <a:t>）修书精益求精，为染蓝绢不断试验，最终完成修复任务。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82" name=""/>
        <p:cNvGrpSpPr/>
        <p:nvPr/>
      </p:nvGrpSpPr>
      <p:grpSpPr>
        <a:xfrm>
          <a:off x="0" y="0"/>
          <a:ext cx="0" cy="0"/>
        </a:xfrm>
      </p:grpSpPr>
      <p:sp>
        <p:nvSpPr>
          <p:cNvPr id="1048631" name="矩形 1"/>
          <p:cNvSpPr/>
          <p:nvPr/>
        </p:nvSpPr>
        <p:spPr>
          <a:xfrm>
            <a:off x="98898" y="102861"/>
            <a:ext cx="11994204" cy="6898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/>
              <a:t>10.①</a:t>
            </a:r>
            <a:r>
              <a:rPr lang="zh-CN" altLang="en-US" sz="2400"/>
              <a:t>交代背景，写环境的恶劣，突出守护边疆荒漠土地的艰难。②衬托人物，用环境的恶劣衬托主人公守土的顽强精神。③暗示主题，通过写整天乱跑的风“挨打”，揭示坚守边疆土地的重要性。</a:t>
            </a:r>
          </a:p>
          <a:p>
            <a:endParaRPr lang="en-US" altLang="zh-CN" sz="2400"/>
          </a:p>
          <a:p>
            <a:r>
              <a:rPr lang="en-US" altLang="zh-CN" sz="2400"/>
              <a:t>11.①</a:t>
            </a:r>
            <a:r>
              <a:rPr lang="zh-CN" altLang="en-US" sz="2400"/>
              <a:t>把麦田里的老婆婆比喻成豹子，写出她战胜恶劣环境的强悍性格和守护领土的强烈意识。②把老婆婆抚摸麦子的手比喻成跳鼠，写出了她对麦子的深深爱意和对丰收的喜说。③用麦子的金光铺洒原野，象征丰盈的生命是守护边疆的希望。</a:t>
            </a:r>
          </a:p>
          <a:p>
            <a:endParaRPr lang="en-US" altLang="zh-CN" sz="2400"/>
          </a:p>
          <a:p>
            <a:r>
              <a:rPr lang="en-US" altLang="zh-CN" sz="2400"/>
              <a:t>12.①</a:t>
            </a:r>
            <a:r>
              <a:rPr lang="zh-CN" altLang="en-US" sz="2400"/>
              <a:t>质朴的语言，塑造主人公长期守土的坚毅品格，如作品第一自然段中的人物语言。</a:t>
            </a:r>
          </a:p>
          <a:p>
            <a:r>
              <a:rPr lang="zh-CN" altLang="en-US" sz="2400"/>
              <a:t>②诗化的语言，塑造主人公对未来充满信心的乐观品格，如“我们种的是太阳”。</a:t>
            </a:r>
          </a:p>
          <a:p>
            <a:r>
              <a:rPr lang="zh-CN" altLang="en-US" sz="2400"/>
              <a:t>③含蓄的语言，塑造主人公大美不言的奉献品格，如“我们是簸箕命”。</a:t>
            </a:r>
          </a:p>
          <a:p>
            <a:endParaRPr lang="en-US" altLang="zh-CN" sz="2400"/>
          </a:p>
          <a:p>
            <a:r>
              <a:rPr lang="en-US" altLang="zh-CN" sz="2400"/>
              <a:t>13.①</a:t>
            </a:r>
            <a:r>
              <a:rPr lang="zh-CN" altLang="en-US" sz="2400"/>
              <a:t>是全文的主线，结构上串联全文。②象征守护边疆的这对夫妇旺盛、顽强的生命力。③揭示扎根边疆拓荒产粮就是为守土作贡献的主题。</a:t>
            </a:r>
          </a:p>
          <a:p>
            <a:endParaRPr lang="zh-CN" altLang="en-US" sz="2400"/>
          </a:p>
          <a:p>
            <a:endParaRPr lang="zh-CN" altLang="en-US" sz="240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83" name=""/>
        <p:cNvGrpSpPr/>
        <p:nvPr/>
      </p:nvGrpSpPr>
      <p:grpSpPr>
        <a:xfrm>
          <a:off x="0" y="0"/>
          <a:ext cx="0" cy="0"/>
        </a:xfrm>
      </p:grpSpPr>
      <p:sp>
        <p:nvSpPr>
          <p:cNvPr id="1048632" name="矩形 1"/>
          <p:cNvSpPr/>
          <p:nvPr/>
        </p:nvSpPr>
        <p:spPr>
          <a:xfrm>
            <a:off x="204281" y="330741"/>
            <a:ext cx="11838562" cy="4320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/>
              <a:t>8. (1)</a:t>
            </a:r>
            <a:r>
              <a:rPr lang="zh-CN" altLang="en-US" sz="2800"/>
              <a:t>能够突出人物形象。比如文中使用反复手法写小鬼子进村前反复确认八路军 已经走了，写出了他们的胆怯</a:t>
            </a:r>
            <a:r>
              <a:rPr lang="en-US" altLang="zh-CN" sz="2800"/>
              <a:t>;(2)</a:t>
            </a:r>
            <a:r>
              <a:rPr lang="zh-CN" altLang="en-US" sz="2800"/>
              <a:t>能够渲染紧张的气氛，调动听众的情绪。如反复 写“石头门”，写出小鬼子被石门阵弄得晕头转向，惊慌失措，也使得听众有身临其境之 感。</a:t>
            </a:r>
          </a:p>
          <a:p>
            <a:endParaRPr lang="en-US" altLang="zh-CN" sz="2800"/>
          </a:p>
          <a:p>
            <a:r>
              <a:rPr lang="en-US" altLang="zh-CN" sz="2800"/>
              <a:t>9. (1)“</a:t>
            </a:r>
            <a:r>
              <a:rPr lang="zh-CN" altLang="en-US" sz="2800"/>
              <a:t>门”是老百姓抗击日本鬼子时摆的“石门阵”</a:t>
            </a:r>
            <a:r>
              <a:rPr lang="en-US" altLang="zh-CN" sz="2800"/>
              <a:t>;(2)“</a:t>
            </a:r>
            <a:r>
              <a:rPr lang="zh-CN" altLang="en-US" sz="2800"/>
              <a:t>大门”指的是“国门”，“二门 ”指的是“老百姓自家的门”。也就是国家强大了，守护住了国门，没有人敢来侵略，那么 老百姓就不需要关自家的门。</a:t>
            </a:r>
            <a:r>
              <a:rPr lang="en-US" altLang="zh-CN" sz="2800"/>
              <a:t>(3)“</a:t>
            </a:r>
            <a:r>
              <a:rPr lang="zh-CN" altLang="en-US" sz="2800"/>
              <a:t>门”是全国人民用智慧想出的抗击侵略者的方法和 策略。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</a:xfrm>
      </p:grpSpPr>
      <p:sp>
        <p:nvSpPr>
          <p:cNvPr id="1048608" name="文本框 1"/>
          <p:cNvSpPr txBox="1"/>
          <p:nvPr/>
        </p:nvSpPr>
        <p:spPr>
          <a:xfrm>
            <a:off x="233464" y="0"/>
            <a:ext cx="10933889" cy="6568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>
                <a:solidFill>
                  <a:srgbClr val="FF0000"/>
                </a:solidFill>
              </a:rPr>
              <a:t>红色小说阅读</a:t>
            </a:r>
            <a:endParaRPr kumimoji="1" lang="en-US" altLang="zh-CN" sz="3600">
              <a:solidFill>
                <a:srgbClr val="FF0000"/>
              </a:solidFill>
            </a:endParaRPr>
          </a:p>
          <a:p>
            <a:r>
              <a:rPr kumimoji="1" lang="zh-CN" altLang="en-US" sz="3200">
                <a:solidFill>
                  <a:srgbClr val="FF0000"/>
                </a:solidFill>
              </a:rPr>
              <a:t>（一）文体特征</a:t>
            </a:r>
            <a:endParaRPr kumimoji="1" lang="en-US" altLang="zh-CN" sz="3200">
              <a:solidFill>
                <a:srgbClr val="FF0000"/>
              </a:solidFill>
            </a:endParaRPr>
          </a:p>
          <a:p>
            <a:r>
              <a:rPr kumimoji="1" lang="en-US" altLang="zh-CN" sz="3200"/>
              <a:t>1.</a:t>
            </a:r>
            <a:r>
              <a:rPr kumimoji="1" lang="zh-CN" altLang="en-US" sz="3200"/>
              <a:t>题材：反映新中国成立前后的革命斗争</a:t>
            </a:r>
            <a:endParaRPr kumimoji="1" lang="en-US" altLang="zh-CN" sz="3200"/>
          </a:p>
          <a:p>
            <a:r>
              <a:rPr kumimoji="1" lang="en-US" altLang="zh-CN" sz="3200"/>
              <a:t>2.</a:t>
            </a:r>
            <a:r>
              <a:rPr kumimoji="1" lang="zh-CN" altLang="en-US" sz="3200"/>
              <a:t>人物：革命志士（战士、工人、农民、知识分子等）</a:t>
            </a:r>
            <a:endParaRPr kumimoji="1" lang="en-US" altLang="zh-CN" sz="3200"/>
          </a:p>
          <a:p>
            <a:r>
              <a:rPr kumimoji="1" lang="en-US" altLang="zh-CN" sz="3200"/>
              <a:t>3.</a:t>
            </a:r>
            <a:r>
              <a:rPr kumimoji="1" lang="zh-CN" altLang="en-US" sz="3200"/>
              <a:t>主题：表现革命英雄主义和乐观主义、军民鱼水情、革命人情等</a:t>
            </a:r>
            <a:endParaRPr kumimoji="1" lang="en-US" altLang="zh-CN" sz="3200"/>
          </a:p>
          <a:p>
            <a:r>
              <a:rPr kumimoji="1" lang="zh-CN" altLang="en-US" sz="3200">
                <a:solidFill>
                  <a:srgbClr val="FF0000"/>
                </a:solidFill>
              </a:rPr>
              <a:t>（二）阅读要点</a:t>
            </a:r>
            <a:endParaRPr kumimoji="1" lang="en-US" altLang="zh-CN" sz="3200">
              <a:solidFill>
                <a:srgbClr val="FF0000"/>
              </a:solidFill>
            </a:endParaRPr>
          </a:p>
          <a:p>
            <a:r>
              <a:rPr kumimoji="1" lang="en-US" altLang="zh-CN" sz="3200"/>
              <a:t>1.</a:t>
            </a:r>
            <a:r>
              <a:rPr kumimoji="1" lang="zh-CN" altLang="en-US" sz="3200"/>
              <a:t>了解革命斗争发生的具体时空</a:t>
            </a:r>
            <a:endParaRPr kumimoji="1" lang="en-US" altLang="zh-CN" sz="3200"/>
          </a:p>
          <a:p>
            <a:r>
              <a:rPr kumimoji="1" lang="en-US" altLang="zh-CN" sz="3200"/>
              <a:t>2.</a:t>
            </a:r>
            <a:r>
              <a:rPr kumimoji="1" lang="zh-CN" altLang="en-US" sz="3200"/>
              <a:t>把握革命人物的类型与品质</a:t>
            </a:r>
            <a:endParaRPr kumimoji="1" lang="en-US" altLang="zh-CN" sz="3200"/>
          </a:p>
          <a:p>
            <a:r>
              <a:rPr kumimoji="1" lang="en-US" altLang="zh-CN" sz="3200"/>
              <a:t>3.</a:t>
            </a:r>
            <a:r>
              <a:rPr kumimoji="1" lang="zh-CN" altLang="en-US" sz="3200"/>
              <a:t>领悟主旨内涵</a:t>
            </a:r>
            <a:endParaRPr kumimoji="1" lang="en-US" altLang="zh-CN" sz="3200"/>
          </a:p>
          <a:p>
            <a:r>
              <a:rPr kumimoji="1" lang="zh-CN" altLang="en-US" sz="3200">
                <a:solidFill>
                  <a:srgbClr val="FF0000"/>
                </a:solidFill>
              </a:rPr>
              <a:t>（三）课文对接</a:t>
            </a:r>
            <a:endParaRPr kumimoji="1" lang="en-US" altLang="zh-CN" sz="3200">
              <a:solidFill>
                <a:srgbClr val="FF0000"/>
              </a:solidFill>
            </a:endParaRPr>
          </a:p>
          <a:p>
            <a:r>
              <a:rPr kumimoji="1" lang="en-US" altLang="zh-CN" sz="3200"/>
              <a:t>《</a:t>
            </a:r>
            <a:r>
              <a:rPr kumimoji="1" lang="zh-CN" altLang="en-US" sz="3200"/>
              <a:t>百合花</a:t>
            </a:r>
            <a:r>
              <a:rPr kumimoji="1" lang="en-US" altLang="zh-CN" sz="3200"/>
              <a:t>》《</a:t>
            </a:r>
            <a:r>
              <a:rPr kumimoji="1" lang="zh-CN" altLang="en-US" sz="3200"/>
              <a:t>荷花淀</a:t>
            </a:r>
            <a:r>
              <a:rPr kumimoji="1" lang="en-US" altLang="zh-CN" sz="3200"/>
              <a:t>》《</a:t>
            </a:r>
            <a:r>
              <a:rPr kumimoji="1" lang="zh-CN" altLang="en-US" sz="3200"/>
              <a:t>党费</a:t>
            </a:r>
            <a:r>
              <a:rPr kumimoji="1" lang="en-US" altLang="zh-CN" sz="3200"/>
              <a:t>》</a:t>
            </a:r>
            <a:endParaRPr kumimoji="1" lang="zh-CN" altLang="en-US" sz="3200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84" name=""/>
        <p:cNvGrpSpPr/>
        <p:nvPr/>
      </p:nvGrpSpPr>
      <p:grpSpPr>
        <a:xfrm>
          <a:off x="0" y="0"/>
          <a:ext cx="0" cy="0"/>
        </a:xfrm>
      </p:grpSpPr>
      <p:pic>
        <p:nvPicPr>
          <p:cNvPr id="209715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26" y="0"/>
            <a:ext cx="7441659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85" name=""/>
        <p:cNvGrpSpPr/>
        <p:nvPr/>
      </p:nvGrpSpPr>
      <p:grpSpPr>
        <a:xfrm>
          <a:off x="0" y="0"/>
          <a:ext cx="0" cy="0"/>
        </a:xfrm>
      </p:grpSpPr>
      <p:pic>
        <p:nvPicPr>
          <p:cNvPr id="209715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23" y="0"/>
            <a:ext cx="11762154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86" name=""/>
        <p:cNvGrpSpPr/>
        <p:nvPr/>
      </p:nvGrpSpPr>
      <p:grpSpPr>
        <a:xfrm>
          <a:off x="0" y="0"/>
          <a:ext cx="0" cy="0"/>
        </a:xfrm>
      </p:grpSpPr>
      <p:pic>
        <p:nvPicPr>
          <p:cNvPr id="209715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98" y="0"/>
            <a:ext cx="10399347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87" name=""/>
        <p:cNvGrpSpPr/>
        <p:nvPr/>
      </p:nvGrpSpPr>
      <p:grpSpPr>
        <a:xfrm>
          <a:off x="0" y="0"/>
          <a:ext cx="0" cy="0"/>
        </a:xfrm>
      </p:grpSpPr>
      <p:pic>
        <p:nvPicPr>
          <p:cNvPr id="209715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68" y="63500"/>
            <a:ext cx="10416432" cy="6731000"/>
          </a:xfrm>
          <a:prstGeom prst="rect">
            <a:avLst/>
          </a:prstGeom>
        </p:spPr>
      </p:pic>
      <p:pic>
        <p:nvPicPr>
          <p:cNvPr id="209716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446000" y="124587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58" name=""/>
        <p:cNvGrpSpPr/>
        <p:nvPr/>
      </p:nvGrpSpPr>
      <p:grpSpPr>
        <a:xfrm>
          <a:off x="0" y="0"/>
          <a:ext cx="0" cy="0"/>
        </a:xfrm>
      </p:grpSpPr>
      <p:sp>
        <p:nvSpPr>
          <p:cNvPr id="1048609" name="文本框 1"/>
          <p:cNvSpPr txBox="1"/>
          <p:nvPr/>
        </p:nvSpPr>
        <p:spPr>
          <a:xfrm>
            <a:off x="340467" y="151179"/>
            <a:ext cx="11788741" cy="710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>
                <a:solidFill>
                  <a:srgbClr val="FF0000"/>
                </a:solidFill>
              </a:rPr>
              <a:t>乡土小说阅读</a:t>
            </a:r>
            <a:endParaRPr kumimoji="1" lang="en-US" altLang="zh-CN" sz="3600">
              <a:solidFill>
                <a:srgbClr val="FF0000"/>
              </a:solidFill>
            </a:endParaRPr>
          </a:p>
          <a:p>
            <a:r>
              <a:rPr kumimoji="1" lang="zh-CN" altLang="en-US" sz="3200">
                <a:solidFill>
                  <a:srgbClr val="FF0000"/>
                </a:solidFill>
              </a:rPr>
              <a:t>（一）文体特征</a:t>
            </a:r>
            <a:endParaRPr kumimoji="1" lang="en-US" altLang="zh-CN" sz="3200">
              <a:solidFill>
                <a:srgbClr val="FF0000"/>
              </a:solidFill>
            </a:endParaRPr>
          </a:p>
          <a:p>
            <a:r>
              <a:rPr kumimoji="1" lang="en-US" altLang="zh-CN" sz="3200"/>
              <a:t>1.</a:t>
            </a:r>
            <a:r>
              <a:rPr kumimoji="1" lang="zh-CN" altLang="en-US" sz="3200"/>
              <a:t>以故乡风土人情为题材</a:t>
            </a:r>
            <a:endParaRPr kumimoji="1" lang="en-US" altLang="zh-CN" sz="3200"/>
          </a:p>
          <a:p>
            <a:r>
              <a:rPr kumimoji="1" lang="en-US" altLang="zh-CN" sz="3200"/>
              <a:t>2.</a:t>
            </a:r>
            <a:r>
              <a:rPr kumimoji="1" lang="zh-CN" altLang="en-US" sz="3200"/>
              <a:t>描绘诗意的田园风光</a:t>
            </a:r>
            <a:endParaRPr kumimoji="1" lang="en-US" altLang="zh-CN" sz="3200"/>
          </a:p>
          <a:p>
            <a:r>
              <a:rPr kumimoji="1" lang="en-US" altLang="zh-CN" sz="3200"/>
              <a:t>3.</a:t>
            </a:r>
            <a:r>
              <a:rPr kumimoji="1" lang="zh-CN" altLang="en-US" sz="3200"/>
              <a:t>叙事具有浓厚的乡土气息</a:t>
            </a:r>
            <a:endParaRPr kumimoji="1" lang="en-US" altLang="zh-CN" sz="3200"/>
          </a:p>
          <a:p>
            <a:r>
              <a:rPr kumimoji="1" lang="en-US" altLang="zh-CN" sz="3200"/>
              <a:t>4.</a:t>
            </a:r>
            <a:r>
              <a:rPr kumimoji="1" lang="zh-CN" altLang="en-US" sz="3200"/>
              <a:t>主旨：以批判眼光审视故乡风俗习惯，表达对故乡的眷恋之情，体现传统文化与现代文明的冲突</a:t>
            </a:r>
            <a:endParaRPr kumimoji="1" lang="en-US" altLang="zh-CN" sz="3200"/>
          </a:p>
          <a:p>
            <a:r>
              <a:rPr kumimoji="1" lang="zh-CN" altLang="en-US" sz="3200">
                <a:solidFill>
                  <a:srgbClr val="FF0000"/>
                </a:solidFill>
              </a:rPr>
              <a:t>（二）阅读要点</a:t>
            </a:r>
            <a:endParaRPr kumimoji="1" lang="en-US" altLang="zh-CN" sz="3200">
              <a:solidFill>
                <a:srgbClr val="FF0000"/>
              </a:solidFill>
            </a:endParaRPr>
          </a:p>
          <a:p>
            <a:r>
              <a:rPr kumimoji="1" lang="en-US" altLang="zh-CN" sz="3200"/>
              <a:t>1.</a:t>
            </a:r>
            <a:r>
              <a:rPr kumimoji="1" lang="zh-CN" altLang="en-US" sz="3200"/>
              <a:t>抓住乡土内容</a:t>
            </a:r>
            <a:endParaRPr kumimoji="1" lang="en-US" altLang="zh-CN" sz="3200"/>
          </a:p>
          <a:p>
            <a:r>
              <a:rPr kumimoji="1" lang="en-US" altLang="zh-CN" sz="3200"/>
              <a:t>2.</a:t>
            </a:r>
            <a:r>
              <a:rPr kumimoji="1" lang="zh-CN" altLang="en-US" sz="3200"/>
              <a:t>立足体验，建立与文本的内在联系</a:t>
            </a:r>
            <a:endParaRPr kumimoji="1" lang="en-US" altLang="zh-CN" sz="3200"/>
          </a:p>
          <a:p>
            <a:r>
              <a:rPr kumimoji="1" lang="en-US" altLang="zh-CN" sz="3200"/>
              <a:t>3.</a:t>
            </a:r>
            <a:r>
              <a:rPr kumimoji="1" lang="zh-CN" altLang="en-US" sz="3200"/>
              <a:t>思考作品世界，读出问题</a:t>
            </a:r>
            <a:endParaRPr kumimoji="1" lang="en-US" altLang="zh-CN" sz="3200"/>
          </a:p>
          <a:p>
            <a:r>
              <a:rPr kumimoji="1" lang="zh-CN" altLang="en-US" sz="3200">
                <a:solidFill>
                  <a:srgbClr val="FF0000"/>
                </a:solidFill>
              </a:rPr>
              <a:t>（三）课文对接</a:t>
            </a:r>
            <a:endParaRPr kumimoji="1" lang="en-US" altLang="zh-CN" sz="3200">
              <a:solidFill>
                <a:srgbClr val="FF0000"/>
              </a:solidFill>
            </a:endParaRPr>
          </a:p>
          <a:p>
            <a:r>
              <a:rPr kumimoji="1" lang="en-US" altLang="zh-CN" sz="3200"/>
              <a:t>《</a:t>
            </a:r>
            <a:r>
              <a:rPr kumimoji="1" lang="zh-CN" altLang="en-US" sz="3200"/>
              <a:t>边城</a:t>
            </a:r>
            <a:r>
              <a:rPr kumimoji="1" lang="en-US" altLang="zh-CN" sz="3200"/>
              <a:t>》《</a:t>
            </a:r>
            <a:r>
              <a:rPr kumimoji="1" lang="zh-CN" altLang="en-US" sz="3200"/>
              <a:t>小二黑结婚</a:t>
            </a:r>
            <a:r>
              <a:rPr kumimoji="1" lang="en-US" altLang="zh-CN" sz="3200"/>
              <a:t>》</a:t>
            </a:r>
            <a:r>
              <a:rPr kumimoji="1" lang="zh-CN" altLang="zh-CN" sz="3200"/>
              <a:t>《阿</a:t>
            </a:r>
            <a:r>
              <a:rPr kumimoji="1" lang="en-US" altLang="zh-CN" sz="3200"/>
              <a:t>Q</a:t>
            </a:r>
            <a:r>
              <a:rPr kumimoji="1" lang="zh-CN" altLang="zh-CN" sz="3200"/>
              <a:t>正传》</a:t>
            </a:r>
            <a:endParaRPr kumimoji="1" lang="zh-CN" altLang="en-US" sz="3200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59" name=""/>
        <p:cNvGrpSpPr/>
        <p:nvPr/>
      </p:nvGrpSpPr>
      <p:grpSpPr>
        <a:xfrm>
          <a:off x="0" y="0"/>
          <a:ext cx="0" cy="0"/>
        </a:xfrm>
      </p:grpSpPr>
      <p:sp>
        <p:nvSpPr>
          <p:cNvPr id="1048610" name="文本框 1"/>
          <p:cNvSpPr txBox="1"/>
          <p:nvPr/>
        </p:nvSpPr>
        <p:spPr>
          <a:xfrm>
            <a:off x="107004" y="68095"/>
            <a:ext cx="12084995" cy="7114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>
                <a:solidFill>
                  <a:srgbClr val="FF0000"/>
                </a:solidFill>
              </a:rPr>
              <a:t>外国小说阅读</a:t>
            </a:r>
            <a:endParaRPr kumimoji="1" lang="en-US" altLang="zh-CN" sz="3600">
              <a:solidFill>
                <a:srgbClr val="FF0000"/>
              </a:solidFill>
            </a:endParaRPr>
          </a:p>
          <a:p>
            <a:r>
              <a:rPr kumimoji="1" lang="zh-CN" altLang="en-US" sz="2800">
                <a:solidFill>
                  <a:srgbClr val="FF0000"/>
                </a:solidFill>
              </a:rPr>
              <a:t>（一）文体特征</a:t>
            </a:r>
            <a:endParaRPr kumimoji="1" lang="en-US" altLang="zh-CN" sz="2800">
              <a:solidFill>
                <a:srgbClr val="FF0000"/>
              </a:solidFill>
            </a:endParaRPr>
          </a:p>
          <a:p>
            <a:r>
              <a:rPr kumimoji="1" lang="en-US" altLang="zh-CN" sz="2800"/>
              <a:t>1.</a:t>
            </a:r>
            <a:r>
              <a:rPr kumimoji="1" lang="zh-CN" altLang="en-US" sz="2800"/>
              <a:t>传统型</a:t>
            </a:r>
            <a:r>
              <a:rPr kumimoji="1" lang="en-US" altLang="zh-CN" sz="2800"/>
              <a:t>——</a:t>
            </a:r>
            <a:r>
              <a:rPr kumimoji="1" lang="zh-CN" altLang="en-US" sz="2800"/>
              <a:t>重点向外，直面社会生活。阅读可以和中国传统小说一样，注意抓住情节、人物、环境、主题要素。</a:t>
            </a:r>
            <a:endParaRPr kumimoji="1" lang="en-US" altLang="zh-CN" sz="2800"/>
          </a:p>
          <a:p>
            <a:r>
              <a:rPr kumimoji="1" lang="en-US" altLang="zh-CN" sz="2800"/>
              <a:t>2.</a:t>
            </a:r>
            <a:r>
              <a:rPr kumimoji="1" lang="zh-CN" altLang="en-US" sz="2800"/>
              <a:t>现代型</a:t>
            </a:r>
            <a:r>
              <a:rPr kumimoji="1" lang="en-US" altLang="zh-CN" sz="2800"/>
              <a:t>——</a:t>
            </a:r>
            <a:r>
              <a:rPr kumimoji="1" lang="zh-CN" altLang="en-US" sz="2800"/>
              <a:t>向内转化，重视内心展示，情节处理陌生化。阅读时，注意梳理主人公心理脉络，探究其心理变化及其动因，欣赏人性善恶美丑；对采用了跳跃、省略、变形、荒诞、魔幻及象征手法处理情节的小说，根据已呈现出的故事情节，发挥想象，补出空白点，明确变形、象征等手法的言说方式及意义。</a:t>
            </a:r>
            <a:endParaRPr kumimoji="1" lang="en-US" altLang="zh-CN" sz="2800"/>
          </a:p>
          <a:p>
            <a:r>
              <a:rPr kumimoji="1" lang="zh-CN" altLang="en-US" sz="2800">
                <a:solidFill>
                  <a:srgbClr val="FF0000"/>
                </a:solidFill>
              </a:rPr>
              <a:t>（二）阅读要点</a:t>
            </a:r>
            <a:endParaRPr kumimoji="1" lang="en-US" altLang="zh-CN" sz="2800">
              <a:solidFill>
                <a:srgbClr val="FF0000"/>
              </a:solidFill>
            </a:endParaRPr>
          </a:p>
          <a:p>
            <a:r>
              <a:rPr kumimoji="1" lang="en-US" altLang="zh-CN" sz="2800"/>
              <a:t>1.</a:t>
            </a:r>
            <a:r>
              <a:rPr kumimoji="1" lang="zh-CN" altLang="en-US" sz="2800"/>
              <a:t>了解外国历史发展、文化特点及宗教情况</a:t>
            </a:r>
            <a:endParaRPr kumimoji="1" lang="en-US" altLang="zh-CN" sz="2800"/>
          </a:p>
          <a:p>
            <a:r>
              <a:rPr kumimoji="1" lang="en-US" altLang="zh-CN" sz="2800"/>
              <a:t>2.</a:t>
            </a:r>
            <a:r>
              <a:rPr kumimoji="1" lang="zh-CN" altLang="en-US" sz="2800"/>
              <a:t>把握常见的母题，指引阅读方向</a:t>
            </a:r>
            <a:r>
              <a:rPr kumimoji="1" lang="en-US" altLang="zh-CN" sz="2800"/>
              <a:t>——</a:t>
            </a:r>
            <a:r>
              <a:rPr kumimoji="1" lang="zh-CN" altLang="en-US" sz="2800"/>
              <a:t>英雄、爱情、死亡、寻根、战争与和平、欲望与异化</a:t>
            </a:r>
            <a:endParaRPr kumimoji="1" lang="en-US" altLang="zh-CN" sz="2800"/>
          </a:p>
          <a:p>
            <a:r>
              <a:rPr kumimoji="1" lang="zh-CN" altLang="en-US" sz="2800">
                <a:solidFill>
                  <a:srgbClr val="FF0000"/>
                </a:solidFill>
              </a:rPr>
              <a:t>（三）课文对接</a:t>
            </a:r>
            <a:r>
              <a:rPr kumimoji="1" lang="en-US" altLang="zh-CN" sz="2800"/>
              <a:t>《</a:t>
            </a:r>
            <a:r>
              <a:rPr kumimoji="1" lang="zh-CN" altLang="en-US" sz="2800"/>
              <a:t>装在套子里的人</a:t>
            </a:r>
            <a:r>
              <a:rPr kumimoji="1" lang="en-US" altLang="zh-CN" sz="2800"/>
              <a:t>》《</a:t>
            </a:r>
            <a:r>
              <a:rPr kumimoji="1" lang="zh-CN" altLang="en-US" sz="2800"/>
              <a:t>变形记</a:t>
            </a:r>
            <a:r>
              <a:rPr kumimoji="1" lang="en-US" altLang="zh-CN" sz="2800"/>
              <a:t>》《</a:t>
            </a:r>
            <a:r>
              <a:rPr kumimoji="1" lang="zh-CN" altLang="en-US" sz="2800"/>
              <a:t>百年孤独</a:t>
            </a:r>
            <a:r>
              <a:rPr kumimoji="1" lang="en-US" altLang="zh-CN" sz="2800"/>
              <a:t>》《</a:t>
            </a:r>
            <a:r>
              <a:rPr kumimoji="1" lang="zh-CN" altLang="en-US" sz="2800"/>
              <a:t>大卫 科波菲尔</a:t>
            </a:r>
            <a:r>
              <a:rPr kumimoji="1" lang="en-US" altLang="zh-CN" sz="2800"/>
              <a:t>》《</a:t>
            </a:r>
            <a:r>
              <a:rPr kumimoji="1" lang="zh-CN" altLang="en-US" sz="2800"/>
              <a:t>复活</a:t>
            </a:r>
            <a:r>
              <a:rPr kumimoji="1" lang="en-US" altLang="zh-CN" sz="2800"/>
              <a:t>》《</a:t>
            </a:r>
            <a:r>
              <a:rPr kumimoji="1" lang="zh-CN" altLang="en-US" sz="2800"/>
              <a:t>老人与海</a:t>
            </a:r>
            <a:r>
              <a:rPr kumimoji="1" lang="en-US" altLang="zh-CN" sz="2800"/>
              <a:t>》</a:t>
            </a:r>
          </a:p>
          <a:p>
            <a:endParaRPr kumimoji="1" lang="zh-CN" altLang="en-US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60" name=""/>
        <p:cNvGrpSpPr/>
        <p:nvPr/>
      </p:nvGrpSpPr>
      <p:grpSpPr>
        <a:xfrm>
          <a:off x="0" y="0"/>
          <a:ext cx="0" cy="0"/>
        </a:xfrm>
      </p:grpSpPr>
      <p:sp>
        <p:nvSpPr>
          <p:cNvPr id="1048611" name="文本框 1"/>
          <p:cNvSpPr txBox="1"/>
          <p:nvPr/>
        </p:nvSpPr>
        <p:spPr>
          <a:xfrm>
            <a:off x="98898" y="-95042"/>
            <a:ext cx="11994204" cy="7635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>
                <a:solidFill>
                  <a:srgbClr val="FF0000"/>
                </a:solidFill>
              </a:rPr>
              <a:t>幻想类小说</a:t>
            </a:r>
            <a:endParaRPr kumimoji="1" lang="en-US" altLang="zh-CN" sz="3600">
              <a:solidFill>
                <a:srgbClr val="FF0000"/>
              </a:solidFill>
            </a:endParaRPr>
          </a:p>
          <a:p>
            <a:r>
              <a:rPr kumimoji="1" lang="zh-CN" altLang="en-US" sz="3200">
                <a:solidFill>
                  <a:srgbClr val="FF0000"/>
                </a:solidFill>
              </a:rPr>
              <a:t>（一）文体特征</a:t>
            </a:r>
            <a:endParaRPr kumimoji="1" lang="en-US" altLang="zh-CN" sz="3200">
              <a:solidFill>
                <a:srgbClr val="FF0000"/>
              </a:solidFill>
            </a:endParaRPr>
          </a:p>
          <a:p>
            <a:r>
              <a:rPr kumimoji="1" lang="zh-CN" altLang="en-US" sz="3200"/>
              <a:t>用幻想（超现实）的手法表现未实现的事物，具有一定的文学性。</a:t>
            </a:r>
            <a:endParaRPr kumimoji="1" lang="en-US" altLang="zh-CN" sz="3200"/>
          </a:p>
          <a:p>
            <a:r>
              <a:rPr kumimoji="1" lang="zh-CN" altLang="en-US" sz="3200"/>
              <a:t>分类：科幻小说、魔幻小说、奇幻小说</a:t>
            </a:r>
            <a:endParaRPr kumimoji="1" lang="en-US" altLang="zh-CN" sz="3200"/>
          </a:p>
          <a:p>
            <a:r>
              <a:rPr kumimoji="1" lang="zh-CN" altLang="en-US" sz="3200">
                <a:solidFill>
                  <a:srgbClr val="FF0000"/>
                </a:solidFill>
              </a:rPr>
              <a:t>科幻小说</a:t>
            </a:r>
            <a:r>
              <a:rPr kumimoji="1" lang="zh-CN" altLang="en-US" sz="3200"/>
              <a:t>：用幻想的形式，表现人类在未来世界的远景，内容交织着科学事实和预见想象，以科学为基础描绘新技术给人类带来的影响，讲求科幻性与文学性的统一。</a:t>
            </a:r>
            <a:endParaRPr kumimoji="1" lang="en-US" altLang="zh-CN" sz="3200"/>
          </a:p>
          <a:p>
            <a:r>
              <a:rPr kumimoji="1" lang="zh-CN" altLang="en-US" sz="3200">
                <a:solidFill>
                  <a:srgbClr val="FF0000"/>
                </a:solidFill>
              </a:rPr>
              <a:t>魔幻小说</a:t>
            </a:r>
            <a:r>
              <a:rPr kumimoji="1" lang="zh-CN" altLang="en-US" sz="3200"/>
              <a:t>：变幻想为现实而又不失其真，常用夸张、变形的手法来描绘现实，以现实为背景反映社会矛盾、政治斗争等。</a:t>
            </a:r>
            <a:endParaRPr kumimoji="1" lang="en-US" altLang="zh-CN" sz="3200"/>
          </a:p>
          <a:p>
            <a:r>
              <a:rPr kumimoji="1" lang="zh-CN" altLang="en-US" sz="3200">
                <a:solidFill>
                  <a:srgbClr val="FF0000"/>
                </a:solidFill>
              </a:rPr>
              <a:t>（二）阅读要点</a:t>
            </a:r>
            <a:endParaRPr kumimoji="1" lang="en-US" altLang="zh-CN" sz="3200">
              <a:solidFill>
                <a:srgbClr val="FF0000"/>
              </a:solidFill>
            </a:endParaRPr>
          </a:p>
          <a:p>
            <a:r>
              <a:rPr kumimoji="1" lang="zh-CN" altLang="en-US" sz="3200"/>
              <a:t>科幻小说注意</a:t>
            </a:r>
            <a:r>
              <a:rPr kumimoji="1" lang="zh-CN" altLang="en-US" sz="3200">
                <a:solidFill>
                  <a:srgbClr val="FF0000"/>
                </a:solidFill>
              </a:rPr>
              <a:t>幻想与科学</a:t>
            </a:r>
            <a:r>
              <a:rPr kumimoji="1" lang="zh-CN" altLang="en-US" sz="3200"/>
              <a:t>、</a:t>
            </a:r>
            <a:r>
              <a:rPr kumimoji="1" lang="zh-CN" altLang="en-US" sz="3200">
                <a:solidFill>
                  <a:srgbClr val="FF0000"/>
                </a:solidFill>
              </a:rPr>
              <a:t>真实与文学的联系</a:t>
            </a:r>
            <a:r>
              <a:rPr kumimoji="1" lang="zh-CN" altLang="en-US" sz="3200"/>
              <a:t>；魔幻小说注意</a:t>
            </a:r>
            <a:r>
              <a:rPr kumimoji="1" lang="zh-CN" altLang="en-US" sz="3200">
                <a:solidFill>
                  <a:srgbClr val="FF0000"/>
                </a:solidFill>
              </a:rPr>
              <a:t>荒诞与真实的关系</a:t>
            </a:r>
            <a:r>
              <a:rPr kumimoji="1" lang="zh-CN" altLang="en-US" sz="3200"/>
              <a:t>。</a:t>
            </a:r>
            <a:endParaRPr kumimoji="1" lang="en-US" altLang="zh-CN" sz="3200"/>
          </a:p>
          <a:p>
            <a:r>
              <a:rPr kumimoji="1" lang="zh-CN" altLang="en-US" sz="3200">
                <a:solidFill>
                  <a:srgbClr val="FF0000"/>
                </a:solidFill>
              </a:rPr>
              <a:t>（三）课文对接</a:t>
            </a:r>
            <a:endParaRPr kumimoji="1" lang="en-US" altLang="zh-CN" sz="3200">
              <a:solidFill>
                <a:srgbClr val="FF0000"/>
              </a:solidFill>
            </a:endParaRPr>
          </a:p>
          <a:p>
            <a:r>
              <a:rPr kumimoji="1" lang="en-US" altLang="zh-CN" sz="3200"/>
              <a:t>《</a:t>
            </a:r>
            <a:r>
              <a:rPr kumimoji="1" lang="zh-CN" altLang="en-US" sz="3200"/>
              <a:t>百年孤独</a:t>
            </a:r>
            <a:r>
              <a:rPr kumimoji="1" lang="en-US" altLang="zh-CN" sz="3200"/>
              <a:t>》《</a:t>
            </a:r>
            <a:r>
              <a:rPr kumimoji="1" lang="zh-CN" altLang="en-US" sz="3200"/>
              <a:t>变形记</a:t>
            </a:r>
            <a:r>
              <a:rPr kumimoji="1" lang="en-US" altLang="zh-CN" sz="3200"/>
              <a:t>》《</a:t>
            </a:r>
            <a:r>
              <a:rPr kumimoji="1" lang="zh-CN" altLang="en-US" sz="3200"/>
              <a:t>促织</a:t>
            </a:r>
            <a:r>
              <a:rPr kumimoji="1" lang="en-US" altLang="zh-CN" sz="3200"/>
              <a:t>》《</a:t>
            </a:r>
            <a:r>
              <a:rPr kumimoji="1" lang="zh-CN" altLang="en-US" sz="3200"/>
              <a:t>红楼梦</a:t>
            </a:r>
            <a:r>
              <a:rPr kumimoji="1" lang="en-US" altLang="zh-CN" sz="3200"/>
              <a:t>》</a:t>
            </a:r>
            <a:r>
              <a:rPr kumimoji="1" lang="zh-CN" altLang="en-US" sz="3200"/>
              <a:t>（开篇石头的故事）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</a:xfrm>
      </p:grpSpPr>
      <p:sp>
        <p:nvSpPr>
          <p:cNvPr id="1048612" name="文本框 1"/>
          <p:cNvSpPr txBox="1"/>
          <p:nvPr/>
        </p:nvSpPr>
        <p:spPr>
          <a:xfrm>
            <a:off x="389105" y="272374"/>
            <a:ext cx="10087583" cy="527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>
                <a:solidFill>
                  <a:srgbClr val="FF0000"/>
                </a:solidFill>
              </a:rPr>
              <a:t>对话体小说</a:t>
            </a:r>
            <a:endParaRPr kumimoji="1" lang="en-US" altLang="zh-CN" sz="3600">
              <a:solidFill>
                <a:srgbClr val="FF0000"/>
              </a:solidFill>
            </a:endParaRPr>
          </a:p>
          <a:p>
            <a:r>
              <a:rPr kumimoji="1" lang="zh-CN" altLang="en-US" sz="3200">
                <a:solidFill>
                  <a:srgbClr val="FF0000"/>
                </a:solidFill>
              </a:rPr>
              <a:t>（一）文体特征</a:t>
            </a:r>
            <a:endParaRPr kumimoji="1" lang="en-US" altLang="zh-CN" sz="3200">
              <a:solidFill>
                <a:srgbClr val="FF0000"/>
              </a:solidFill>
            </a:endParaRPr>
          </a:p>
          <a:p>
            <a:r>
              <a:rPr kumimoji="1" lang="en-US" altLang="zh-CN" sz="3200"/>
              <a:t>1.</a:t>
            </a:r>
            <a:r>
              <a:rPr kumimoji="1" lang="zh-CN" altLang="en-US" sz="3200"/>
              <a:t>以人物对话为主要内容，构成情节</a:t>
            </a:r>
            <a:endParaRPr kumimoji="1" lang="en-US" altLang="zh-CN" sz="3200"/>
          </a:p>
          <a:p>
            <a:r>
              <a:rPr kumimoji="1" lang="en-US" altLang="zh-CN" sz="3200"/>
              <a:t>2.</a:t>
            </a:r>
            <a:r>
              <a:rPr kumimoji="1" lang="zh-CN" altLang="en-US" sz="3200"/>
              <a:t>用对话来刻画人物形象</a:t>
            </a:r>
            <a:endParaRPr kumimoji="1" lang="en-US" altLang="zh-CN" sz="3200"/>
          </a:p>
          <a:p>
            <a:r>
              <a:rPr kumimoji="1" lang="en-US" altLang="zh-CN" sz="3200"/>
              <a:t>3.</a:t>
            </a:r>
            <a:r>
              <a:rPr kumimoji="1" lang="zh-CN" altLang="en-US" sz="3200"/>
              <a:t>用对话来体现矛盾冲突</a:t>
            </a:r>
            <a:endParaRPr kumimoji="1" lang="en-US" altLang="zh-CN" sz="3200"/>
          </a:p>
          <a:p>
            <a:r>
              <a:rPr kumimoji="1" lang="en-US" altLang="zh-CN" sz="3200"/>
              <a:t>4.</a:t>
            </a:r>
            <a:r>
              <a:rPr kumimoji="1" lang="zh-CN" altLang="en-US" sz="3200"/>
              <a:t>用对话来揭示小说主旨</a:t>
            </a:r>
            <a:endParaRPr kumimoji="1" lang="en-US" altLang="zh-CN" sz="3200"/>
          </a:p>
          <a:p>
            <a:r>
              <a:rPr kumimoji="1" lang="zh-CN" altLang="en-US" sz="3200">
                <a:solidFill>
                  <a:srgbClr val="FF0000"/>
                </a:solidFill>
              </a:rPr>
              <a:t>（二）阅读要点</a:t>
            </a:r>
            <a:endParaRPr kumimoji="1" lang="en-US" altLang="zh-CN" sz="3200">
              <a:solidFill>
                <a:srgbClr val="FF0000"/>
              </a:solidFill>
            </a:endParaRPr>
          </a:p>
          <a:p>
            <a:r>
              <a:rPr kumimoji="1" lang="en-US" altLang="zh-CN" sz="3200"/>
              <a:t>1.</a:t>
            </a:r>
            <a:r>
              <a:rPr kumimoji="1" lang="zh-CN" altLang="en-US" sz="3200"/>
              <a:t>抓住对话内容，分析人物形象；把握情节的发展变化。</a:t>
            </a:r>
            <a:endParaRPr kumimoji="1" lang="en-US" altLang="zh-CN" sz="3200"/>
          </a:p>
          <a:p>
            <a:r>
              <a:rPr kumimoji="1" lang="en-US" altLang="zh-CN" sz="3200"/>
              <a:t>2.</a:t>
            </a:r>
            <a:r>
              <a:rPr kumimoji="1" lang="zh-CN" altLang="en-US" sz="3200"/>
              <a:t>揣摩对话语言特点，赏析对话及语言技巧。</a:t>
            </a:r>
            <a:endParaRPr kumimoji="1" lang="en-US" altLang="zh-CN" sz="3200"/>
          </a:p>
          <a:p>
            <a:endParaRPr kumimoji="1" lang="zh-CN" altLang="en-US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62" name=""/>
        <p:cNvGrpSpPr/>
        <p:nvPr/>
      </p:nvGrpSpPr>
      <p:grpSpPr>
        <a:xfrm>
          <a:off x="0" y="0"/>
          <a:ext cx="0" cy="0"/>
        </a:xfrm>
      </p:grpSpPr>
      <p:sp>
        <p:nvSpPr>
          <p:cNvPr id="1048613" name="文本框 1"/>
          <p:cNvSpPr txBox="1"/>
          <p:nvPr/>
        </p:nvSpPr>
        <p:spPr>
          <a:xfrm>
            <a:off x="330741" y="291830"/>
            <a:ext cx="9251004" cy="588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>
                <a:solidFill>
                  <a:srgbClr val="FF0000"/>
                </a:solidFill>
              </a:rPr>
              <a:t>社会变革阶段的小说</a:t>
            </a:r>
            <a:endParaRPr kumimoji="1" lang="en-US" altLang="zh-CN" sz="3600">
              <a:solidFill>
                <a:srgbClr val="FF0000"/>
              </a:solidFill>
            </a:endParaRPr>
          </a:p>
          <a:p>
            <a:endParaRPr kumimoji="1" lang="en-US" altLang="zh-CN"/>
          </a:p>
          <a:p>
            <a:r>
              <a:rPr kumimoji="1" lang="zh-CN" altLang="en-US" sz="3600">
                <a:solidFill>
                  <a:srgbClr val="FF0000"/>
                </a:solidFill>
              </a:rPr>
              <a:t>课文对接</a:t>
            </a:r>
            <a:endParaRPr kumimoji="1" lang="en-US" altLang="zh-CN" sz="3600">
              <a:solidFill>
                <a:srgbClr val="FF0000"/>
              </a:solidFill>
            </a:endParaRPr>
          </a:p>
          <a:p>
            <a:r>
              <a:rPr kumimoji="1" lang="en-US" altLang="zh-CN" sz="3600"/>
              <a:t>《</a:t>
            </a:r>
            <a:r>
              <a:rPr kumimoji="1" lang="zh-CN" altLang="en-US" sz="3600"/>
              <a:t>林教头风雪山神庙</a:t>
            </a:r>
            <a:r>
              <a:rPr kumimoji="1" lang="en-US" altLang="zh-CN" sz="3600"/>
              <a:t>》</a:t>
            </a:r>
            <a:r>
              <a:rPr kumimoji="1" lang="zh-CN" altLang="en-US" sz="3600"/>
              <a:t>（</a:t>
            </a:r>
            <a:r>
              <a:rPr kumimoji="1" lang="en-US" altLang="zh-CN" sz="3600"/>
              <a:t>《</a:t>
            </a:r>
            <a:r>
              <a:rPr kumimoji="1" lang="zh-CN" altLang="en-US" sz="3600"/>
              <a:t>水浒传</a:t>
            </a:r>
            <a:r>
              <a:rPr kumimoji="1" lang="en-US" altLang="zh-CN" sz="3600"/>
              <a:t>》</a:t>
            </a:r>
            <a:r>
              <a:rPr kumimoji="1" lang="zh-CN" altLang="en-US" sz="3600"/>
              <a:t>）</a:t>
            </a:r>
            <a:endParaRPr kumimoji="1" lang="en-US" altLang="zh-CN" sz="3600"/>
          </a:p>
          <a:p>
            <a:r>
              <a:rPr kumimoji="1" lang="en-US" altLang="zh-CN" sz="3600"/>
              <a:t>《</a:t>
            </a:r>
            <a:r>
              <a:rPr kumimoji="1" lang="zh-CN" altLang="en-US" sz="3600"/>
              <a:t>红楼梦</a:t>
            </a:r>
            <a:r>
              <a:rPr kumimoji="1" lang="en-US" altLang="zh-CN" sz="3600"/>
              <a:t>》</a:t>
            </a:r>
          </a:p>
          <a:p>
            <a:r>
              <a:rPr kumimoji="1" lang="en-US" altLang="zh-CN" sz="3600"/>
              <a:t>《</a:t>
            </a:r>
            <a:r>
              <a:rPr kumimoji="1" lang="zh-CN" altLang="en-US" sz="3600"/>
              <a:t>祝福</a:t>
            </a:r>
            <a:r>
              <a:rPr kumimoji="1" lang="en-US" altLang="zh-CN" sz="3600"/>
              <a:t>》</a:t>
            </a:r>
          </a:p>
          <a:p>
            <a:r>
              <a:rPr kumimoji="1" lang="en-US" altLang="zh-CN" sz="3600"/>
              <a:t>《</a:t>
            </a:r>
            <a:r>
              <a:rPr kumimoji="1" lang="zh-CN" altLang="en-US" sz="3600"/>
              <a:t>百合花</a:t>
            </a:r>
            <a:r>
              <a:rPr kumimoji="1" lang="en-US" altLang="zh-CN" sz="3600"/>
              <a:t>》</a:t>
            </a:r>
          </a:p>
          <a:p>
            <a:r>
              <a:rPr kumimoji="1" lang="en-US" altLang="zh-CN" sz="3600"/>
              <a:t>《</a:t>
            </a:r>
            <a:r>
              <a:rPr kumimoji="1" lang="zh-CN" altLang="en-US" sz="3600"/>
              <a:t>荷花淀</a:t>
            </a:r>
            <a:r>
              <a:rPr kumimoji="1" lang="en-US" altLang="zh-CN" sz="3600"/>
              <a:t>》</a:t>
            </a:r>
          </a:p>
          <a:p>
            <a:r>
              <a:rPr kumimoji="1" lang="en-US" altLang="zh-CN" sz="3600"/>
              <a:t>《</a:t>
            </a:r>
            <a:r>
              <a:rPr kumimoji="1" lang="zh-CN" altLang="en-US" sz="3600"/>
              <a:t>小二黑结婚</a:t>
            </a:r>
            <a:r>
              <a:rPr kumimoji="1" lang="en-US" altLang="zh-CN" sz="3600"/>
              <a:t>》</a:t>
            </a:r>
          </a:p>
          <a:p>
            <a:r>
              <a:rPr kumimoji="1" lang="en-US" altLang="zh-CN" sz="3600"/>
              <a:t>《</a:t>
            </a:r>
            <a:r>
              <a:rPr kumimoji="1" lang="zh-CN" altLang="en-US" sz="3600"/>
              <a:t>哦，香雪</a:t>
            </a:r>
            <a:r>
              <a:rPr kumimoji="1" lang="en-US" altLang="zh-CN" sz="3600"/>
              <a:t>》······</a:t>
            </a:r>
            <a:endParaRPr kumimoji="1" lang="zh-CN" altLang="en-US" sz="3600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63" name=""/>
        <p:cNvGrpSpPr/>
        <p:nvPr/>
      </p:nvGrpSpPr>
      <p:grpSpPr>
        <a:xfrm>
          <a:off x="0" y="0"/>
          <a:ext cx="0" cy="0"/>
        </a:xfrm>
      </p:grpSpPr>
      <p:sp>
        <p:nvSpPr>
          <p:cNvPr id="1048614" name="文本框 1"/>
          <p:cNvSpPr txBox="1"/>
          <p:nvPr/>
        </p:nvSpPr>
        <p:spPr>
          <a:xfrm>
            <a:off x="398834" y="252920"/>
            <a:ext cx="10642060" cy="580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>
                <a:solidFill>
                  <a:srgbClr val="FF0000"/>
                </a:solidFill>
              </a:rPr>
              <a:t>围绕小说要素的题型框架归纳</a:t>
            </a:r>
            <a:endParaRPr kumimoji="1" lang="en-US" altLang="zh-CN" sz="3600">
              <a:solidFill>
                <a:srgbClr val="FF0000"/>
              </a:solidFill>
            </a:endParaRPr>
          </a:p>
          <a:p>
            <a:endParaRPr kumimoji="1" lang="en-US" altLang="zh-CN"/>
          </a:p>
          <a:p>
            <a:r>
              <a:rPr kumimoji="1" lang="zh-CN" altLang="en-US" sz="3200">
                <a:solidFill>
                  <a:srgbClr val="FF0000"/>
                </a:solidFill>
              </a:rPr>
              <a:t>一、分析艺术构思类</a:t>
            </a:r>
            <a:endParaRPr kumimoji="1" lang="en-US" altLang="zh-CN" sz="3200">
              <a:solidFill>
                <a:srgbClr val="FF0000"/>
              </a:solidFill>
            </a:endParaRPr>
          </a:p>
          <a:p>
            <a:r>
              <a:rPr kumimoji="1" lang="en-US" altLang="zh-CN" sz="3200"/>
              <a:t>1.</a:t>
            </a:r>
            <a:r>
              <a:rPr kumimoji="1" lang="zh-CN" altLang="en-US" sz="3200">
                <a:solidFill>
                  <a:srgbClr val="FF0000"/>
                </a:solidFill>
              </a:rPr>
              <a:t>综合分析</a:t>
            </a:r>
            <a:r>
              <a:rPr kumimoji="1" lang="zh-CN" altLang="en-US" sz="3200"/>
              <a:t>艺术构思</a:t>
            </a:r>
            <a:endParaRPr kumimoji="1" lang="en-US" altLang="zh-CN" sz="3200"/>
          </a:p>
          <a:p>
            <a:r>
              <a:rPr kumimoji="1" lang="zh-CN" altLang="en-US" sz="3200"/>
              <a:t>可从线索、情节、结构、叙述特点等角度切入</a:t>
            </a:r>
            <a:endParaRPr kumimoji="1" lang="en-US" altLang="zh-CN" sz="3200"/>
          </a:p>
          <a:p>
            <a:r>
              <a:rPr kumimoji="1" lang="zh-CN" altLang="en-US" sz="3200"/>
              <a:t>模板：明确构思特点素语</a:t>
            </a:r>
            <a:r>
              <a:rPr kumimoji="1" lang="en-US" altLang="zh-CN" sz="3200"/>
              <a:t>+</a:t>
            </a:r>
            <a:r>
              <a:rPr kumimoji="1" lang="zh-CN" altLang="en-US" sz="3200"/>
              <a:t>分析表达效果（情节、人物、主题、读者感受等角度切入）</a:t>
            </a:r>
            <a:endParaRPr kumimoji="1" lang="en-US" altLang="zh-CN" sz="3200"/>
          </a:p>
          <a:p>
            <a:r>
              <a:rPr kumimoji="1" lang="en-US" altLang="zh-CN" sz="3200"/>
              <a:t>2.</a:t>
            </a:r>
            <a:r>
              <a:rPr kumimoji="1" lang="zh-CN" altLang="en-US" sz="3200">
                <a:solidFill>
                  <a:srgbClr val="FF0000"/>
                </a:solidFill>
              </a:rPr>
              <a:t>专项分析</a:t>
            </a:r>
            <a:r>
              <a:rPr kumimoji="1" lang="zh-CN" altLang="en-US" sz="3200"/>
              <a:t>某一构思（如线索、铺垫、悬念、伏笔、照应、叙述视角、叙述人称、叙述方式、叙述节奏、叙述顺序、古今联动、历史与现实交叉、蒙太奇、冰山理论、开头或结尾艺术等）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Arial"/>
        <a:cs typeface="Arial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Arial"/>
        <a:cs typeface="Arial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212</Paragraphs>
  <Slides>33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41">
      <vt:lpstr>Arial</vt:lpstr>
      <vt:lpstr>Trebuchet MS</vt:lpstr>
      <vt:lpstr>Wingdings 3</vt:lpstr>
      <vt:lpstr>Calibri Light</vt:lpstr>
      <vt:lpstr>Calibri</vt:lpstr>
      <vt:lpstr>Wingdings</vt:lpstr>
      <vt:lpstr>STXinwei</vt:lpstr>
      <vt:lpstr>平面</vt:lpstr>
      <vt:lpstr>文学文本阅读之小说分类阅读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2022-05-15T19:19:26.616</cp:lastPrinted>
  <dcterms:created xsi:type="dcterms:W3CDTF">2022-05-15T19:19:26Z</dcterms:created>
  <dcterms:modified xsi:type="dcterms:W3CDTF">2022-05-15T11:19:27Z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