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xlsx" ContentType="application/vnd.openxmlformats-officedocument.spreadsheetml.sheet"/>
  <Override PartName="/docProps/app.xml" ContentType="application/vnd.openxmlformats-officedocument.extended-properties+xml"/>
  <Override PartName="/docProps/core.xml" ContentType="application/vnd.openxmlformats-package.core-properties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</Types>
</file>

<file path=_rels/.rels><?xml version="1.0" encoding="UTF-8"?>
<Relationships xmlns="http://schemas.openxmlformats.org/package/2006/relationships"><Relationship Id="rId1" Type="http://schemas.openxmlformats.org/officeDocument/2006/relationships/officeDocument" Target="ppt/presentation.xml"></Relationship><Relationship Id="rId2" Type="http://schemas.openxmlformats.org/package/2006/relationships/metadata/core-properties" Target="docProps/core.xml"></Relationship><Relationship Id="rId3" Type="http://schemas.openxmlformats.org/officeDocument/2006/relationships/extended-properties" Target="docProps/app.xml"></Relationship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 saveSubsetFonts="1">
  <p:sldMasterIdLst>
    <p:sldMasterId id="2147483734" r:id="rId13"/>
  </p:sldMasterIdLst>
  <p:sldIdLst>
    <p:sldId id="256" r:id="rId15"/>
    <p:sldId id="257" r:id="rId16"/>
    <p:sldId id="264" r:id="rId17"/>
    <p:sldId id="258" r:id="rId18"/>
    <p:sldId id="259" r:id="rId19"/>
    <p:sldId id="260" r:id="rId20"/>
    <p:sldId id="262" r:id="rId21"/>
    <p:sldId id="267" r:id="rId22"/>
    <p:sldId id="266" r:id="rId23"/>
    <p:sldId id="268" r:id="rId24"/>
    <p:sldId id="270" r:id="rId25"/>
    <p:sldId id="261" r:id="rId26"/>
    <p:sldId id="269" r:id="rId27"/>
    <p:sldId id="271" r:id="rId28"/>
  </p:sldIdLst>
  <p:sldSz cx="12192000" cy="6858000"/>
  <p:notesSz cx="6858000" cy="9144000"/>
  <p:defaultTextStyle>
    <a:defPPr>
      <a:defRPr lang="ko-KR"/>
    </a:defPPr>
    <a:lvl1pPr algn="l" marL="0" indent="0" defTabSz="914400">
      <a:buNone/>
      <a:defRPr lang="ko-KR" smtClean="0" sz="1800" baseline="0">
        <a:solidFill>
          <a:srgbClr val="000000"/>
        </a:solidFill>
        <a:latin typeface="+mn-lt"/>
        <a:ea typeface="+mn-ea"/>
      </a:defRPr>
    </a:lvl1pPr>
    <a:lvl2pPr lvl="1" marL="457200" indent="0" defTabSz="914400">
      <a:defRPr lang="ko-KR" smtClean="0"/>
    </a:lvl2pPr>
    <a:lvl3pPr lvl="2" marL="914400" indent="0" defTabSz="914400">
      <a:defRPr lang="ko-KR" smtClean="0"/>
    </a:lvl3pPr>
    <a:lvl4pPr lvl="3" marL="1371600" indent="0" defTabSz="914400">
      <a:defRPr lang="ko-KR" smtClean="0"/>
    </a:lvl4pPr>
    <a:lvl5pPr lvl="4" marL="1828800" indent="0" defTabSz="914400">
      <a:defRPr lang="ko-KR" smtClean="0"/>
    </a:lvl5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</p:extLst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View">
  <p:normalViewPr showOutlineIcons="0">
    <p:restoredLeft sz="15620"/>
    <p:restoredTop sz="94660"/>
  </p:normalViewPr>
  <p:slideViewPr>
    <p:cSldViewPr snapToGrid="1" snapToObjects="1">
      <p:cViewPr varScale="1">
        <p:scale>
          <a:sx n="51" d="100"/>
          <a:sy n="51" d="100"/>
        </p:scale>
        <p:origin x="-660" y="-84"/>
      </p:cViewPr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?>
<Relationships xmlns="http://schemas.openxmlformats.org/package/2006/relationships"><Relationship Id="rId1" Type="http://schemas.openxmlformats.org/officeDocument/2006/relationships/tableStyles" Target="tableStyles.xml"></Relationship><Relationship Id="rId13" Type="http://schemas.openxmlformats.org/officeDocument/2006/relationships/slideMaster" Target="slideMasters/slideMaster1.xml"></Relationship><Relationship Id="rId14" Type="http://schemas.openxmlformats.org/officeDocument/2006/relationships/theme" Target="theme/theme1.xml"></Relationship><Relationship Id="rId15" Type="http://schemas.openxmlformats.org/officeDocument/2006/relationships/slide" Target="slides/slide1.xml"></Relationship><Relationship Id="rId16" Type="http://schemas.openxmlformats.org/officeDocument/2006/relationships/slide" Target="slides/slide2.xml"></Relationship><Relationship Id="rId17" Type="http://schemas.openxmlformats.org/officeDocument/2006/relationships/slide" Target="slides/slide3.xml"></Relationship><Relationship Id="rId18" Type="http://schemas.openxmlformats.org/officeDocument/2006/relationships/slide" Target="slides/slide4.xml"></Relationship><Relationship Id="rId19" Type="http://schemas.openxmlformats.org/officeDocument/2006/relationships/slide" Target="slides/slide5.xml"></Relationship><Relationship Id="rId20" Type="http://schemas.openxmlformats.org/officeDocument/2006/relationships/slide" Target="slides/slide6.xml"></Relationship><Relationship Id="rId21" Type="http://schemas.openxmlformats.org/officeDocument/2006/relationships/slide" Target="slides/slide7.xml"></Relationship><Relationship Id="rId22" Type="http://schemas.openxmlformats.org/officeDocument/2006/relationships/slide" Target="slides/slide8.xml"></Relationship><Relationship Id="rId23" Type="http://schemas.openxmlformats.org/officeDocument/2006/relationships/slide" Target="slides/slide9.xml"></Relationship><Relationship Id="rId24" Type="http://schemas.openxmlformats.org/officeDocument/2006/relationships/slide" Target="slides/slide10.xml"></Relationship><Relationship Id="rId25" Type="http://schemas.openxmlformats.org/officeDocument/2006/relationships/slide" Target="slides/slide11.xml"></Relationship><Relationship Id="rId26" Type="http://schemas.openxmlformats.org/officeDocument/2006/relationships/slide" Target="slides/slide12.xml"></Relationship><Relationship Id="rId27" Type="http://schemas.openxmlformats.org/officeDocument/2006/relationships/slide" Target="slides/slide13.xml"></Relationship><Relationship Id="rId28" Type="http://schemas.openxmlformats.org/officeDocument/2006/relationships/slide" Target="slides/slide14.xml"></Relationship><Relationship Id="rId29" Type="http://schemas.openxmlformats.org/officeDocument/2006/relationships/viewProps" Target="viewProps.xml"></Relationship><Relationship Id="rId30" Type="http://schemas.openxmlformats.org/officeDocument/2006/relationships/presProps" Target="presProps.xml"></Relationship></Relationships>
</file>

<file path=ppt/slideLayouts/_rels/slideLayout1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10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11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2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3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4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5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6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7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8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_rels/slideLayout9.xml.rels><?xml version="1.0" encoding="UTF-8"?>
<Relationships xmlns="http://schemas.openxmlformats.org/package/2006/relationships"><Relationship Id="rId1" Type="http://schemas.openxmlformats.org/officeDocument/2006/relationships/slideMaster" Target="../slideMasters/slideMaster1.xml"></Relationship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ctrTitle"/>
          </p:nvPr>
        </p:nvSpPr>
        <p:spPr>
          <a:xfrm rot="0">
            <a:off x="914400" y="2131060"/>
            <a:ext cx="10363835" cy="1471930"/>
          </a:xfrm>
          <a:prstGeom prst="rect"/>
        </p:spPr>
        <p:txBody>
          <a:bodyPr wrap="square" lIns="91440" tIns="45720" rIns="91440" bIns="45720" vert="horz" anchor="b">
            <a:normAutofit fontScale="100000" lnSpcReduction="0"/>
          </a:bodyPr>
          <a:lstStyle>
            <a:lvl1pPr marL="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60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6000">
                <a:solidFill>
                  <a:schemeClr val="tx1"/>
                </a:solidFill>
                <a:latin typeface="Arial" charset="0"/>
                <a:ea typeface="宋体" charset="0"/>
              </a:rPr>
              <a:t>编辑母版标题样式</a:t>
            </a:r>
            <a:endParaRPr lang="ko-KR" altLang="en-US" sz="60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subTitle" idx="1"/>
          </p:nvPr>
        </p:nvSpPr>
        <p:spPr>
          <a:xfrm rot="0">
            <a:off x="1828800" y="3886200"/>
            <a:ext cx="8535035" cy="175577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400"/>
            </a:lvl1pPr>
            <a:lvl2pPr marL="45720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2pPr>
            <a:lvl3pPr marL="91440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137160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4pPr>
            <a:lvl5pPr marL="182880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5pPr>
            <a:lvl6pPr marL="228600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6pPr>
            <a:lvl7pPr marL="274320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7pPr>
            <a:lvl8pPr marL="320040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8pPr>
            <a:lvl9pPr marL="365760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9pPr>
          </a:lstStyle>
          <a:p>
            <a:pPr marL="0" indent="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5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6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/>
          </p:nvPr>
        </p:nvSpPr>
        <p:spPr>
          <a:xfrm rot="0">
            <a:off x="609600" y="274320"/>
            <a:ext cx="10973435" cy="1143635"/>
          </a:xfrm>
          <a:prstGeom prst="rect"/>
        </p:spPr>
        <p:txBody>
          <a:bodyPr wrap="square" lIns="91440" tIns="45720" rIns="91440" bIns="45720" vert="horz" anchor="ctr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4400">
                <a:solidFill>
                  <a:schemeClr val="tx1"/>
                </a:solidFill>
                <a:latin typeface="Arial" charset="0"/>
                <a:ea typeface="宋体" charset="0"/>
              </a:rPr>
              <a:t>编辑母版标题样式</a:t>
            </a:r>
            <a:endParaRPr lang="ko-KR" altLang="en-US" sz="44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body" orient="vert" idx="1"/>
          </p:nvPr>
        </p:nvSpPr>
        <p:spPr>
          <a:xfrm rot="0">
            <a:off x="609600" y="1600200"/>
            <a:ext cx="10973435" cy="4526915"/>
          </a:xfrm>
          <a:prstGeom prst="rect"/>
        </p:spPr>
        <p:txBody>
          <a:bodyPr wrap="square" lIns="91440" tIns="45720" rIns="91440" bIns="45720" vert="eaVert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r>
              <a:rPr sz="2800">
                <a:solidFill>
                  <a:schemeClr val="tx1"/>
                </a:solidFill>
                <a:latin typeface="Arial" charset="0"/>
                <a:ea typeface="宋体" charset="0"/>
              </a:rPr>
              <a:t>单击此处编辑母版文本样式</a:t>
            </a:r>
            <a:endParaRPr lang="ko-KR" altLang="en-US" sz="2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6858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第二级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1430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第三级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6002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第四级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20574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第五级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5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6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具有文本的垂直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 orient="vert"/>
          </p:nvPr>
        </p:nvSpPr>
        <p:spPr>
          <a:xfrm rot="0">
            <a:off x="8839200" y="274320"/>
            <a:ext cx="2743835" cy="5852795"/>
          </a:xfrm>
          <a:prstGeom prst="rect"/>
        </p:spPr>
        <p:txBody>
          <a:bodyPr wrap="square" lIns="91440" tIns="45720" rIns="91440" bIns="45720" vert="eaVert" anchor="ctr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4400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44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body" orient="vert" idx="1"/>
          </p:nvPr>
        </p:nvSpPr>
        <p:spPr>
          <a:xfrm rot="0">
            <a:off x="609600" y="274320"/>
            <a:ext cx="8034655" cy="5852795"/>
          </a:xfrm>
          <a:prstGeom prst="rect"/>
        </p:spPr>
        <p:txBody>
          <a:bodyPr wrap="square" lIns="91440" tIns="45720" rIns="91440" bIns="45720" vert="eaVert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r>
              <a:rPr sz="2800">
                <a:solidFill>
                  <a:schemeClr val="tx1"/>
                </a:solidFill>
                <a:latin typeface="Arial" charset="0"/>
                <a:ea typeface="宋体" charset="0"/>
              </a:rPr>
              <a:t>单击此处编辑母版文本样式</a:t>
            </a:r>
            <a:endParaRPr lang="ko-KR" altLang="en-US" sz="2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6858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第二级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1430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第三级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6002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第四级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20574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第五级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5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6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/>
          </p:nvPr>
        </p:nvSpPr>
        <p:spPr>
          <a:xfrm rot="0">
            <a:off x="609600" y="274320"/>
            <a:ext cx="10973435" cy="1143635"/>
          </a:xfrm>
          <a:prstGeom prst="rect"/>
        </p:spPr>
        <p:txBody>
          <a:bodyPr wrap="square" lIns="91440" tIns="45720" rIns="91440" bIns="45720" vert="horz" anchor="ctr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4400">
                <a:solidFill>
                  <a:schemeClr val="tx1"/>
                </a:solidFill>
                <a:latin typeface="Arial" charset="0"/>
                <a:ea typeface="宋体" charset="0"/>
              </a:rPr>
              <a:t>编辑母版标题样式</a:t>
            </a:r>
            <a:endParaRPr lang="ko-KR" altLang="en-US" sz="44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obj" idx="1"/>
          </p:nvPr>
        </p:nvSpPr>
        <p:spPr>
          <a:xfrm rot="0">
            <a:off x="609600" y="1600200"/>
            <a:ext cx="10973435" cy="452691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r>
              <a:rPr sz="2800">
                <a:solidFill>
                  <a:schemeClr val="tx1"/>
                </a:solidFill>
                <a:latin typeface="Arial" charset="0"/>
                <a:ea typeface="宋体" charset="0"/>
              </a:rPr>
              <a:t>单击此处编辑母版文本样式</a:t>
            </a:r>
            <a:endParaRPr lang="ko-KR" altLang="en-US" sz="2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6858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第二级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1430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第三级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6002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第四级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20574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第五级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5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6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/>
          </p:nvPr>
        </p:nvSpPr>
        <p:spPr>
          <a:xfrm rot="0">
            <a:off x="963295" y="2908300"/>
            <a:ext cx="10363200" cy="1499235"/>
          </a:xfrm>
          <a:prstGeom prst="rect"/>
        </p:spPr>
        <p:txBody>
          <a:bodyPr wrap="square" lIns="91440" tIns="45720" rIns="91440" bIns="45720" vert="horz" anchor="b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60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6000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60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body" idx="1"/>
          </p:nvPr>
        </p:nvSpPr>
        <p:spPr>
          <a:xfrm rot="0">
            <a:off x="963295" y="4406900"/>
            <a:ext cx="10363200" cy="136334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400"/>
            </a:lvl1pPr>
            <a:lvl2pPr marL="457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2pPr>
            <a:lvl3pPr marL="914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1371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4pPr>
            <a:lvl5pPr marL="18288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5pPr>
            <a:lvl6pPr marL="22860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6pPr>
            <a:lvl7pPr marL="2743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7pPr>
            <a:lvl8pPr marL="3200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8pPr>
            <a:lvl9pPr marL="3657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5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6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/>
          </p:nvPr>
        </p:nvSpPr>
        <p:spPr>
          <a:xfrm rot="0">
            <a:off x="609600" y="274320"/>
            <a:ext cx="10973435" cy="1143635"/>
          </a:xfrm>
          <a:prstGeom prst="rect"/>
        </p:spPr>
        <p:txBody>
          <a:bodyPr wrap="square" lIns="91440" tIns="45720" rIns="91440" bIns="45720" vert="horz" anchor="ctr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4400">
                <a:solidFill>
                  <a:schemeClr val="tx1"/>
                </a:solidFill>
                <a:latin typeface="Arial" charset="0"/>
                <a:ea typeface="宋体" charset="0"/>
              </a:rPr>
              <a:t>编辑母版标题样式</a:t>
            </a:r>
            <a:endParaRPr lang="ko-KR" altLang="en-US" sz="44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obj" idx="1"/>
          </p:nvPr>
        </p:nvSpPr>
        <p:spPr>
          <a:xfrm rot="0">
            <a:off x="609600" y="1600200"/>
            <a:ext cx="5389880" cy="452691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r>
              <a:rPr sz="2800">
                <a:solidFill>
                  <a:schemeClr val="tx1"/>
                </a:solidFill>
                <a:latin typeface="Arial" charset="0"/>
                <a:ea typeface="宋体" charset="0"/>
              </a:rPr>
              <a:t>单击此处编辑母版文本样式</a:t>
            </a:r>
            <a:endParaRPr lang="ko-KR" altLang="en-US" sz="2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6858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第二级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1430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第三级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6002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第四级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20574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第五级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obj" idx="2"/>
          </p:nvPr>
        </p:nvSpPr>
        <p:spPr>
          <a:xfrm rot="0">
            <a:off x="6193155" y="1600200"/>
            <a:ext cx="5389880" cy="452691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r>
              <a:rPr sz="2800">
                <a:solidFill>
                  <a:schemeClr val="tx1"/>
                </a:solidFill>
                <a:latin typeface="Arial" charset="0"/>
                <a:ea typeface="宋体" charset="0"/>
              </a:rPr>
              <a:t>单击此处编辑母版文本样式</a:t>
            </a:r>
            <a:endParaRPr lang="ko-KR" altLang="en-US" sz="2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6858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第二级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1430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第三级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6002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第四级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20574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第五级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5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6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7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/>
          </p:nvPr>
        </p:nvSpPr>
        <p:spPr>
          <a:xfrm rot="0">
            <a:off x="609600" y="274320"/>
            <a:ext cx="10973435" cy="1143635"/>
          </a:xfrm>
          <a:prstGeom prst="rect"/>
        </p:spPr>
        <p:txBody>
          <a:bodyPr wrap="square" lIns="91440" tIns="45720" rIns="91440" bIns="45720" vert="horz" anchor="ctr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4400">
                <a:solidFill>
                  <a:schemeClr val="tx1"/>
                </a:solidFill>
                <a:latin typeface="Arial" charset="0"/>
                <a:ea typeface="宋体" charset="0"/>
              </a:rPr>
              <a:t>编辑母版标题样式</a:t>
            </a:r>
            <a:endParaRPr lang="ko-KR" altLang="en-US" sz="44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body" idx="1"/>
          </p:nvPr>
        </p:nvSpPr>
        <p:spPr>
          <a:xfrm rot="0">
            <a:off x="609600" y="1536700"/>
            <a:ext cx="5389880" cy="640715"/>
          </a:xfrm>
          <a:prstGeom prst="rect"/>
        </p:spPr>
        <p:txBody>
          <a:bodyPr wrap="square" lIns="91440" tIns="45720" rIns="91440" bIns="45720" vert="horz" anchor="b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400" b="1"/>
            </a:lvl1pPr>
            <a:lvl2pPr marL="457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 b="1"/>
            </a:lvl2pPr>
            <a:lvl3pPr marL="914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 b="1"/>
            </a:lvl3pPr>
            <a:lvl4pPr marL="1371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4pPr>
            <a:lvl5pPr marL="18288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5pPr>
            <a:lvl6pPr marL="22860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6pPr>
            <a:lvl7pPr marL="2743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7pPr>
            <a:lvl8pPr marL="3200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8pPr>
            <a:lvl9pPr marL="3657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 b="1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2400" b="1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body" idx="2"/>
          </p:nvPr>
        </p:nvSpPr>
        <p:spPr>
          <a:xfrm rot="0">
            <a:off x="6193155" y="1536700"/>
            <a:ext cx="5389880" cy="640715"/>
          </a:xfrm>
          <a:prstGeom prst="rect"/>
        </p:spPr>
        <p:txBody>
          <a:bodyPr wrap="square" lIns="91440" tIns="45720" rIns="91440" bIns="45720" vert="horz" anchor="b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400" b="1"/>
            </a:lvl1pPr>
            <a:lvl2pPr marL="457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 b="1"/>
            </a:lvl2pPr>
            <a:lvl3pPr marL="914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 b="1"/>
            </a:lvl3pPr>
            <a:lvl4pPr marL="1371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4pPr>
            <a:lvl5pPr marL="18288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5pPr>
            <a:lvl6pPr marL="22860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6pPr>
            <a:lvl7pPr marL="2743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7pPr>
            <a:lvl8pPr marL="3200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8pPr>
            <a:lvl9pPr marL="3657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 b="1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 b="1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2400" b="1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5" name="Rect 0"/>
          <p:cNvSpPr txBox="1">
            <a:spLocks/>
          </p:cNvSpPr>
          <p:nvPr>
            <p:ph type="obj" idx="3"/>
          </p:nvPr>
        </p:nvSpPr>
        <p:spPr>
          <a:xfrm rot="0">
            <a:off x="609600" y="2176780"/>
            <a:ext cx="5389880" cy="395033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r>
              <a:rPr sz="2800">
                <a:solidFill>
                  <a:schemeClr val="tx1"/>
                </a:solidFill>
                <a:latin typeface="Arial" charset="0"/>
                <a:ea typeface="宋体" charset="0"/>
              </a:rPr>
              <a:t>单击此处编辑母版文本样式</a:t>
            </a:r>
            <a:endParaRPr lang="ko-KR" altLang="en-US" sz="2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6858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第二级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1430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第三级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6002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第四级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20574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第五级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6" name="Rect 0"/>
          <p:cNvSpPr txBox="1">
            <a:spLocks/>
          </p:cNvSpPr>
          <p:nvPr>
            <p:ph type="obj" idx="4"/>
          </p:nvPr>
        </p:nvSpPr>
        <p:spPr>
          <a:xfrm rot="0">
            <a:off x="6193155" y="2176780"/>
            <a:ext cx="5389880" cy="395033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r>
              <a:rPr sz="2800">
                <a:solidFill>
                  <a:schemeClr val="tx1"/>
                </a:solidFill>
                <a:latin typeface="Arial" charset="0"/>
                <a:ea typeface="宋体" charset="0"/>
              </a:rPr>
              <a:t>单击此处编辑母版文本样式</a:t>
            </a:r>
            <a:endParaRPr lang="ko-KR" altLang="en-US" sz="2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6858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第二级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1430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第三级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6002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第四级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20574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第五级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7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8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9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/>
          </p:nvPr>
        </p:nvSpPr>
        <p:spPr>
          <a:xfrm rot="0">
            <a:off x="609600" y="274320"/>
            <a:ext cx="10973435" cy="1143635"/>
          </a:xfrm>
          <a:prstGeom prst="rect"/>
        </p:spPr>
        <p:txBody>
          <a:bodyPr wrap="square" lIns="91440" tIns="45720" rIns="91440" bIns="45720" vert="horz" anchor="ctr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4400">
                <a:solidFill>
                  <a:schemeClr val="tx1"/>
                </a:solidFill>
                <a:latin typeface="Arial" charset="0"/>
                <a:ea typeface="宋体" charset="0"/>
              </a:rPr>
              <a:t>编辑母版标题样式</a:t>
            </a:r>
            <a:endParaRPr lang="ko-KR" altLang="en-US" sz="44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5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带有题注的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/>
          </p:nvPr>
        </p:nvSpPr>
        <p:spPr>
          <a:xfrm rot="0">
            <a:off x="609600" y="274320"/>
            <a:ext cx="4011930" cy="1162050"/>
          </a:xfrm>
          <a:prstGeom prst="rect"/>
        </p:spPr>
        <p:txBody>
          <a:bodyPr wrap="square" lIns="91440" tIns="45720" rIns="91440" bIns="45720" vert="horz" anchor="b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32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200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32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obj" idx="1"/>
          </p:nvPr>
        </p:nvSpPr>
        <p:spPr>
          <a:xfrm rot="0">
            <a:off x="4767580" y="457200"/>
            <a:ext cx="6815455" cy="548703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32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4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r>
              <a:rPr sz="3200">
                <a:solidFill>
                  <a:schemeClr val="tx1"/>
                </a:solidFill>
                <a:latin typeface="Arial" charset="0"/>
                <a:ea typeface="宋体" charset="0"/>
              </a:rPr>
              <a:t>单击此处编辑母版文本样式</a:t>
            </a:r>
            <a:endParaRPr lang="ko-KR" altLang="en-US" sz="32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6858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800">
                <a:solidFill>
                  <a:schemeClr val="tx1"/>
                </a:solidFill>
                <a:latin typeface="Arial" charset="0"/>
                <a:ea typeface="宋体" charset="0"/>
              </a:rPr>
              <a:t>第二级</a:t>
            </a:r>
            <a:endParaRPr lang="ko-KR" altLang="en-US" sz="2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1430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第三级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6002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第四级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20574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第五级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body" idx="2"/>
          </p:nvPr>
        </p:nvSpPr>
        <p:spPr>
          <a:xfrm rot="0">
            <a:off x="609600" y="1435735"/>
            <a:ext cx="4011930" cy="4691380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600"/>
            </a:lvl1pPr>
            <a:lvl2pPr marL="457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400"/>
            </a:lvl2pPr>
            <a:lvl3pPr marL="914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200"/>
            </a:lvl3pPr>
            <a:lvl4pPr marL="1371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000"/>
            </a:lvl4pPr>
            <a:lvl5pPr marL="18288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000"/>
            </a:lvl5pPr>
            <a:lvl6pPr marL="22860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000"/>
            </a:lvl6pPr>
            <a:lvl7pPr marL="2743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000"/>
            </a:lvl7pPr>
            <a:lvl8pPr marL="3200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000"/>
            </a:lvl8pPr>
            <a:lvl9pPr marL="3657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000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1600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16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5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6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7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带有题注的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/>
          </p:nvPr>
        </p:nvSpPr>
        <p:spPr>
          <a:xfrm rot="0">
            <a:off x="609600" y="274320"/>
            <a:ext cx="4011930" cy="1162050"/>
          </a:xfrm>
          <a:prstGeom prst="rect"/>
        </p:spPr>
        <p:txBody>
          <a:bodyPr wrap="square" lIns="91440" tIns="45720" rIns="91440" bIns="45720" vert="horz" anchor="b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32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200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32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body" idx="1"/>
          </p:nvPr>
        </p:nvSpPr>
        <p:spPr>
          <a:xfrm rot="0">
            <a:off x="609600" y="1435735"/>
            <a:ext cx="4011930" cy="4691380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3200"/>
            </a:lvl1pPr>
            <a:lvl2pPr marL="457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800"/>
            </a:lvl2pPr>
            <a:lvl3pPr marL="914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400"/>
            </a:lvl3pPr>
            <a:lvl4pPr marL="1371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4pPr>
            <a:lvl5pPr marL="18288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5pPr>
            <a:lvl6pPr marL="22860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6pPr>
            <a:lvl7pPr marL="27432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7pPr>
            <a:lvl8pPr marL="32004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8pPr>
            <a:lvl9pPr marL="365760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2000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3200">
                <a:solidFill>
                  <a:schemeClr val="tx1"/>
                </a:solidFill>
                <a:latin typeface="Arial" charset="0"/>
                <a:ea typeface="宋体" charset="0"/>
              </a:rPr>
              <a:t>编辑母版副标题样式</a:t>
            </a:r>
            <a:endParaRPr lang="ko-KR" altLang="en-US" sz="32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pic" idx="2"/>
          </p:nvPr>
        </p:nvSpPr>
        <p:spPr>
          <a:xfrm rot="0">
            <a:off x="4767580" y="457200"/>
            <a:ext cx="6815455" cy="5487035"/>
          </a:xfrm>
          <a:prstGeom prst="rect"/>
        </p:spPr>
      </p:sp>
      <p:sp>
        <p:nvSpPr>
          <p:cNvPr id="5" name="Rect 0"/>
          <p:cNvSpPr txBox="1">
            <a:spLocks/>
          </p:cNvSpPr>
          <p:nvPr>
            <p:ph type="sldNum" idx="12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1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6" name="Rect 0"/>
          <p:cNvSpPr txBox="1">
            <a:spLocks/>
          </p:cNvSpPr>
          <p:nvPr>
            <p:ph type="dt" idx="10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 sz="1200">
                <a:solidFill>
                  <a:srgbClr val="898989">
                    <a:tint val="75000"/>
                  </a:srgbClr>
                </a:solidFill>
                <a:latin typeface="Arial" charset="0"/>
                <a:ea typeface="宋体" charset="0"/>
              </a:rPr>
              <a:t>5/15/2022</a:t>
            </a:fld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  <p:sp>
        <p:nvSpPr>
          <p:cNvPr id="7" name="Rect 0"/>
          <p:cNvSpPr txBox="1">
            <a:spLocks/>
          </p:cNvSpPr>
          <p:nvPr>
            <p:ph type="ftr" idx="11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200">
              <a:solidFill>
                <a:srgbClr val="898989">
                  <a:tint val="75000"/>
                </a:srgbClr>
              </a:solidFill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Layout>
</file>

<file path=ppt/slideMasters/_rels/slideMaster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.xml"></Relationship><Relationship Id="rId2" Type="http://schemas.openxmlformats.org/officeDocument/2006/relationships/slideLayout" Target="../slideLayouts/slideLayout2.xml"></Relationship><Relationship Id="rId3" Type="http://schemas.openxmlformats.org/officeDocument/2006/relationships/slideLayout" Target="../slideLayouts/slideLayout3.xml"></Relationship><Relationship Id="rId4" Type="http://schemas.openxmlformats.org/officeDocument/2006/relationships/slideLayout" Target="../slideLayouts/slideLayout4.xml"></Relationship><Relationship Id="rId5" Type="http://schemas.openxmlformats.org/officeDocument/2006/relationships/slideLayout" Target="../slideLayouts/slideLayout5.xml"></Relationship><Relationship Id="rId6" Type="http://schemas.openxmlformats.org/officeDocument/2006/relationships/slideLayout" Target="../slideLayouts/slideLayout6.xml"></Relationship><Relationship Id="rId7" Type="http://schemas.openxmlformats.org/officeDocument/2006/relationships/slideLayout" Target="../slideLayouts/slideLayout7.xml"></Relationship><Relationship Id="rId8" Type="http://schemas.openxmlformats.org/officeDocument/2006/relationships/slideLayout" Target="../slideLayouts/slideLayout8.xml"></Relationship><Relationship Id="rId9" Type="http://schemas.openxmlformats.org/officeDocument/2006/relationships/slideLayout" Target="../slideLayouts/slideLayout9.xml"></Relationship><Relationship Id="rId10" Type="http://schemas.openxmlformats.org/officeDocument/2006/relationships/slideLayout" Target="../slideLayouts/slideLayout10.xml"></Relationship><Relationship Id="rId11" Type="http://schemas.openxmlformats.org/officeDocument/2006/relationships/slideLayout" Target="../slideLayouts/slideLayout11.xml"></Relationship><Relationship Id="rId12" Type="http://schemas.openxmlformats.org/officeDocument/2006/relationships/theme" Target="../theme/theme1.xml"></Relationship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 0"/>
          <p:cNvSpPr txBox="1">
            <a:spLocks/>
          </p:cNvSpPr>
          <p:nvPr>
            <p:ph type="title"/>
          </p:nvPr>
        </p:nvSpPr>
        <p:spPr>
          <a:xfrm rot="0">
            <a:off x="609600" y="274320"/>
            <a:ext cx="10973435" cy="1143635"/>
          </a:xfrm>
          <a:prstGeom prst="rect"/>
        </p:spPr>
        <p:txBody>
          <a:bodyPr wrap="square" lIns="91440" tIns="45720" rIns="91440" bIns="45720" vert="horz" anchor="ctr">
            <a:normAutofit fontScale="100000" lnSpcReduction="0"/>
          </a:bodyPr>
          <a:lstStyle/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4400">
                <a:solidFill>
                  <a:schemeClr val="tx1"/>
                </a:solidFill>
                <a:latin typeface="Arial" charset="0"/>
                <a:ea typeface="宋体" charset="0"/>
              </a:rPr>
              <a:t>编辑母版标题样式</a:t>
            </a:r>
            <a:endParaRPr lang="ko-KR" altLang="en-US" sz="44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3" name="Rect 0"/>
          <p:cNvSpPr txBox="1">
            <a:spLocks/>
          </p:cNvSpPr>
          <p:nvPr>
            <p:ph type="body" idx="1"/>
          </p:nvPr>
        </p:nvSpPr>
        <p:spPr>
          <a:xfrm rot="0">
            <a:off x="609600" y="1600200"/>
            <a:ext cx="10973435" cy="452691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/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r>
              <a:rPr sz="2800">
                <a:solidFill>
                  <a:schemeClr val="tx1"/>
                </a:solidFill>
                <a:latin typeface="Arial" charset="0"/>
                <a:ea typeface="宋体" charset="0"/>
              </a:rPr>
              <a:t>单击此处编辑母版文本样式</a:t>
            </a:r>
            <a:endParaRPr lang="ko-KR" altLang="en-US" sz="2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6858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400">
                <a:solidFill>
                  <a:schemeClr val="tx1"/>
                </a:solidFill>
                <a:latin typeface="Arial" charset="0"/>
                <a:ea typeface="宋体" charset="0"/>
              </a:rPr>
              <a:t>第二级</a:t>
            </a:r>
            <a:endParaRPr lang="ko-KR" altLang="en-US" sz="24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1430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2000">
                <a:solidFill>
                  <a:schemeClr val="tx1"/>
                </a:solidFill>
                <a:latin typeface="Arial" charset="0"/>
                <a:ea typeface="宋体" charset="0"/>
              </a:rPr>
              <a:t>第三级</a:t>
            </a:r>
            <a:endParaRPr lang="ko-KR" altLang="en-US" sz="20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16002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第四级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  <a:p>
            <a:pPr marL="2057400" indent="-22860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宋体"/>
              <a:buChar char="•"/>
            </a:pPr>
            <a:r>
              <a:rPr sz="1800">
                <a:solidFill>
                  <a:schemeClr val="tx1"/>
                </a:solidFill>
                <a:latin typeface="Arial" charset="0"/>
                <a:ea typeface="宋体" charset="0"/>
              </a:rPr>
              <a:t>第五级</a:t>
            </a:r>
            <a:endParaRPr lang="ko-KR" altLang="en-US" sz="1800">
              <a:solidFill>
                <a:schemeClr val="tx1"/>
              </a:solidFill>
              <a:latin typeface="Arial" charset="0"/>
              <a:ea typeface="宋体" charset="0"/>
            </a:endParaRPr>
          </a:p>
        </p:txBody>
      </p:sp>
      <p:sp>
        <p:nvSpPr>
          <p:cNvPr id="4" name="Rect 0"/>
          <p:cNvSpPr txBox="1">
            <a:spLocks/>
          </p:cNvSpPr>
          <p:nvPr>
            <p:ph type="sldNum" idx="4"/>
          </p:nvPr>
        </p:nvSpPr>
        <p:spPr>
          <a:xfrm rot="0">
            <a:off x="91440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algn="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200">
                <a:solidFill>
                  <a:srgbClr val="898989">
                    <a:tint val="75000"/>
                  </a:srgbClr>
                </a:solidFill>
              </a:defRPr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slidenum">
              <a:rPr>
                <a:solidFill>
                  <a:srgbClr val="898989"/>
                </a:solidFill>
              </a:rPr>
              <a:t>1</a:t>
            </a:fld>
            <a:endParaRPr lang="ko-KR" altLang="en-US">
              <a:solidFill>
                <a:srgbClr val="898989"/>
              </a:solidFill>
            </a:endParaRPr>
          </a:p>
        </p:txBody>
      </p:sp>
      <p:sp>
        <p:nvSpPr>
          <p:cNvPr id="5" name="Rect 0"/>
          <p:cNvSpPr txBox="1">
            <a:spLocks/>
          </p:cNvSpPr>
          <p:nvPr>
            <p:ph type="dt" idx="2"/>
          </p:nvPr>
        </p:nvSpPr>
        <p:spPr>
          <a:xfrm rot="0">
            <a:off x="609600" y="6263640"/>
            <a:ext cx="24390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algn="l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200">
                <a:solidFill>
                  <a:srgbClr val="898989">
                    <a:tint val="75000"/>
                  </a:srgbClr>
                </a:solidFill>
              </a:defRPr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fld id="{B9320F77-B9A0-41C5-862A-B4B631284C64}" type="datetime1">
              <a:rPr lang="en-GB" altLang="en-US"/>
              <a:t>2022</a:t>
            </a:fld>
            <a:endParaRPr lang="ko-KR" altLang="en-US">
              <a:solidFill>
                <a:srgbClr val="898989"/>
              </a:solidFill>
            </a:endParaRPr>
          </a:p>
        </p:txBody>
      </p:sp>
      <p:sp>
        <p:nvSpPr>
          <p:cNvPr id="6" name="Rect 0"/>
          <p:cNvSpPr txBox="1">
            <a:spLocks/>
          </p:cNvSpPr>
          <p:nvPr>
            <p:ph type="ftr" idx="3"/>
          </p:nvPr>
        </p:nvSpPr>
        <p:spPr>
          <a:xfrm rot="0">
            <a:off x="4267200" y="6263640"/>
            <a:ext cx="3658235" cy="457835"/>
          </a:xfrm>
          <a:prstGeom prst="rect"/>
        </p:spPr>
        <p:txBody>
          <a:bodyPr wrap="square" lIns="91440" tIns="45720" rIns="91440" bIns="45720" vert="horz" anchor="t">
            <a:noAutofit/>
          </a:bodyPr>
          <a:lstStyle>
            <a:lvl1pPr marL="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200">
                <a:solidFill>
                  <a:srgbClr val="898989">
                    <a:tint val="75000"/>
                  </a:srgbClr>
                </a:solidFill>
              </a:defRPr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>
              <a:latin typeface="Calibri" charset="0"/>
              <a:ea typeface="宋体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xStyles>
    <p:titleStyle>
      <a:lvl1pPr algn="ctr" marL="0" indent="0" defTabSz="914400" latinLnBrk="1">
        <a:buNone/>
        <a:defRPr lang="ko-KR" smtClean="0" sz="4400" baseline="0">
          <a:solidFill>
            <a:schemeClr val="tx1"/>
          </a:solidFill>
          <a:latin typeface="+mn-lt"/>
          <a:ea typeface="+mn-ea"/>
          <a:cs typeface="+mn-cs"/>
        </a:defRPr>
      </a:lvl1pPr>
    </p:titleStyle>
    <p:bodyStyle>
      <a:lvl1pPr algn="l" marL="342900" indent="-342900" defTabSz="914400" latinLnBrk="1">
        <a:spcBef>
          <a:spcPct val="20000"/>
        </a:spcBef>
        <a:buFont typeface="Arial"/>
        <a:buChar char="•"/>
        <a:defRPr lang="ko-KR" smtClean="0" sz="2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742950" indent="-285750" defTabSz="914400" latinLnBrk="1">
        <a:buChar char="-"/>
        <a:defRPr lang="ko-KR" smtClean="0" sz="2400"/>
      </a:lvl2pPr>
      <a:lvl3pPr lvl="2" marL="1143000" indent="-228600" defTabSz="914400" latinLnBrk="1">
        <a:buChar char="●"/>
        <a:defRPr lang="ko-KR" smtClean="0" sz="2000"/>
      </a:lvl3pPr>
      <a:lvl4pPr lvl="3" marL="1600200" indent="-228600" defTabSz="914400" latinLnBrk="1">
        <a:buChar char="-"/>
        <a:defRPr lang="ko-KR" smtClean="0" sz="1800"/>
      </a:lvl4pPr>
      <a:lvl5pPr lvl="4" marL="2057400" indent="-228600" defTabSz="914400" latinLnBrk="1">
        <a:buChar char="»"/>
        <a:defRPr lang="ko-KR" smtClean="0" sz="1800"/>
      </a:lvl5pPr>
    </p:bodyStyle>
    <p:otherStyle>
      <a:lvl1pPr algn="l" marL="0" indent="0" defTabSz="914400" latinLnBrk="1">
        <a:buNone/>
        <a:defRPr lang="ko-KR" smtClean="0" sz="1800" baseline="0">
          <a:solidFill>
            <a:schemeClr val="tx1"/>
          </a:solidFill>
          <a:latin typeface="+mn-lt"/>
          <a:ea typeface="+mn-ea"/>
          <a:cs typeface="+mn-cs"/>
        </a:defRPr>
      </a:lvl1pPr>
      <a:lvl2pPr lvl="1" marL="457200" indent="0" defTabSz="914400" latinLnBrk="1">
        <a:defRPr lang="ko-KR" smtClean="0"/>
      </a:lvl2pPr>
      <a:lvl3pPr lvl="2" marL="914400" indent="0" defTabSz="914400" latinLnBrk="1">
        <a:defRPr lang="ko-KR" smtClean="0"/>
      </a:lvl3pPr>
      <a:lvl4pPr lvl="3" marL="1371600" indent="0" defTabSz="914400" latinLnBrk="1">
        <a:defRPr lang="ko-KR" smtClean="0"/>
      </a:lvl4pPr>
      <a:lvl5pPr lvl="4" marL="1828800" indent="0" defTabSz="914400" latinLnBrk="1">
        <a:defRPr lang="ko-KR" smtClean="0"/>
      </a:lvl5pPr>
    </p:otherStyle>
  </p:txStyles>
</p:sldMaster>
</file>

<file path=ppt/slides/_rels/slide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1.xml"></Relationship><Relationship Id="rId2" Type="http://schemas.openxmlformats.org/officeDocument/2006/relationships/image" Target="../media/fImage9451815941.jpeg"></Relationship></Relationships>
</file>

<file path=ppt/slides/_rels/slide10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11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1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1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1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2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3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4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5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Relationship Id="rId2" Type="http://schemas.openxmlformats.org/officeDocument/2006/relationships/image" Target="../media/fImage1508071578467.png"></Relationship></Relationships>
</file>

<file path=ppt/slides/_rels/slide6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7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8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_rels/slide9.xml.rels><?xml version="1.0" encoding="UTF-8"?>
<Relationships xmlns="http://schemas.openxmlformats.org/package/2006/relationships"><Relationship Id="rId1" Type="http://schemas.openxmlformats.org/officeDocument/2006/relationships/slideLayout" Target="../slideLayouts/slideLayout2.xml"></Relationship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/>
          </p:cNvSpPr>
          <p:nvPr>
            <p:ph type="ctrTitle"/>
          </p:nvPr>
        </p:nvSpPr>
        <p:spPr>
          <a:xfrm rot="0">
            <a:off x="6341110" y="1178560"/>
            <a:ext cx="5924550" cy="3279775"/>
          </a:xfrm>
          <a:prstGeom prst="rect"/>
        </p:spPr>
        <p:txBody>
          <a:bodyPr wrap="square" lIns="91440" tIns="45720" rIns="91440" bIns="45720" vert="horz" anchor="b">
            <a:normAutofit fontScale="90000" lnSpcReduction="0"/>
          </a:bodyPr>
          <a:lstStyle>
            <a:lvl1pPr marL="0" indent="0" algn="ctr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60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0" indent="0" algn="ctr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8000">
                <a:latin typeface="华文行楷" charset="0"/>
                <a:ea typeface="华文行楷" charset="0"/>
              </a:rPr>
              <a:t>突破诗歌描写和抒情手法</a:t>
            </a:r>
            <a:endParaRPr lang="ko-KR" altLang="en-US" sz="8000">
              <a:latin typeface="华文行楷" charset="0"/>
              <a:ea typeface="华文行楷" charset="0"/>
            </a:endParaRPr>
          </a:p>
        </p:txBody>
      </p:sp>
      <p:pic>
        <p:nvPicPr>
          <p:cNvPr id="4" name="图片 3" descr="C:/Users/sunshine/AppData/Roaming/JisuOffice/ETemp/6884_7471136/fImage9451815941.jpe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-151765" y="288925"/>
            <a:ext cx="6572885" cy="6572885"/>
          </a:xfrm>
          <a:prstGeom prst="rect"/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/>
          </p:cNvSpPr>
          <p:nvPr>
            <p:ph type="title"/>
          </p:nvPr>
        </p:nvSpPr>
        <p:spPr>
          <a:xfrm rot="0">
            <a:off x="609600" y="274320"/>
            <a:ext cx="10974070" cy="631825"/>
          </a:xfrm>
          <a:prstGeom prst="rect"/>
        </p:spPr>
        <p:txBody>
          <a:bodyPr wrap="square" lIns="91440" tIns="45720" rIns="91440" bIns="45720" numCol="1" vert="horz" anchor="ctr">
            <a:normAutofit fontScale="9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40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赏析句子：切入角度：练字，手法，情感。</a:t>
            </a:r>
            <a:endParaRPr lang="ko-KR" altLang="en-US" sz="4000" b="1">
              <a:solidFill>
                <a:srgbClr val="FF0000"/>
              </a:solidFill>
              <a:latin typeface="华文楷体" charset="0"/>
              <a:ea typeface="华文楷体" charset="0"/>
            </a:endParaRPr>
          </a:p>
        </p:txBody>
      </p:sp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3101340" y="907415"/>
            <a:ext cx="9069070" cy="6126480"/>
          </a:xfrm>
          <a:prstGeom prst="rect"/>
        </p:spPr>
        <p:txBody>
          <a:bodyPr wrap="square" lIns="91440" tIns="45720" rIns="91440" bIns="45720" numCol="1" vert="horz" anchor="t">
            <a:normAutofit fontScale="55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36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本诗是王安石游览太湖恬亭时所作的一首七言律诗，诗如亭名，抒发了恬静闲适的情怀。</a:t>
            </a:r>
            <a:endParaRPr lang="ko-KR" altLang="en-US" sz="36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36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首联写恬亭所处的环境。</a:t>
            </a:r>
            <a:r>
              <a:rPr sz="36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恬亭靠近溪流，亭子的栏杆探到水面上，周边被浓浓的绿阴围绕。溪岸沿着地势高低错落，一直深入到青翠的山峦中。环境如此幽静，溪流、绿阴和翠微，切割了红尘；一时间，人心也超脱了俗世的羁绊。</a:t>
            </a:r>
            <a:endParaRPr lang="ko-KR" altLang="en-US" sz="36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36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颔联写恬亭日落的景象</a:t>
            </a:r>
            <a:r>
              <a:rPr sz="36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。在这静谧的环境里，黄昏到来了。由恬亭西望，断桥桥头，殷红的夕阳缓缓下坠；幽暗的树影包涵映现在水中，归禽相互依偎，偶尔有一两声啾鸣。天地间一片肃穆，诗人独立恬亭，他的心也同样肃穆吧。</a:t>
            </a:r>
            <a:endParaRPr lang="ko-KR" altLang="en-US" sz="36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36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颈联写恬亭闲处的感受</a:t>
            </a:r>
            <a:r>
              <a:rPr sz="36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。绿阴环绕的恬亭适宜静思，西坠的落日引来沉思，诗人不能不想到人生的意义，想到生命的归宿。清闲悠游，心无牵累，劳形案牍全可抛掉；岑寂环境，人事心机，世间诡诈尽皆忘却。这感悟是如此清晰。</a:t>
            </a:r>
            <a:endParaRPr lang="ko-KR" altLang="en-US" sz="36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36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尾联写恬亭萌生的期待。</a:t>
            </a:r>
            <a:r>
              <a:rPr sz="36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诗人多想就这样远离世事，陶然忘机，但这无非是“菰菜莼羹一梦”罢了。那就期待徘徊流连到深夜，然后在西斜秋月、习习秋风中，驾着一叶钓船回归好了。回归哪里？是住处、家乡、田园还是官场呢？</a:t>
            </a:r>
            <a:endParaRPr lang="ko-KR" altLang="en-US" sz="36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36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奔走在官场政坛，纠缠于人事纷争的王安石，用《太湖恬亭》这首诗作，为“偷得浮生半日闲”作了很好的诠释。轻松的文笔中饱含多少沉重呢。</a:t>
            </a:r>
            <a:endParaRPr lang="ko-KR" altLang="en-US" sz="36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endParaRPr lang="ko-KR" altLang="en-US" sz="3600" b="1">
              <a:latin typeface="华文仿宋" charset="0"/>
              <a:ea typeface="华文仿宋" charset="0"/>
            </a:endParaRPr>
          </a:p>
        </p:txBody>
      </p:sp>
      <p:sp>
        <p:nvSpPr>
          <p:cNvPr id="4" name="文本框 3"/>
          <p:cNvSpPr txBox="1">
            <a:spLocks/>
          </p:cNvSpPr>
          <p:nvPr/>
        </p:nvSpPr>
        <p:spPr>
          <a:xfrm rot="0">
            <a:off x="383540" y="1353185"/>
            <a:ext cx="2803525" cy="412305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Times New Roman" charset="0"/>
                <a:ea typeface="隶书" charset="0"/>
              </a:rPr>
              <a:t>太湖恬亭</a:t>
            </a:r>
            <a:endParaRPr lang="ko-KR" altLang="en-US" sz="2400" b="1">
              <a:solidFill>
                <a:srgbClr val="000000"/>
              </a:solidFill>
              <a:latin typeface="Times New Roman" charset="0"/>
              <a:ea typeface="隶书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Times New Roman" charset="0"/>
                <a:ea typeface="宋体" charset="0"/>
              </a:rPr>
              <a:t>[</a:t>
            </a:r>
            <a:r>
              <a:rPr sz="2400" b="1">
                <a:solidFill>
                  <a:srgbClr val="000000"/>
                </a:solidFill>
                <a:latin typeface="IPAPANNEW" charset="0"/>
                <a:ea typeface="宋体" charset="0"/>
              </a:rPr>
              <a:t>宋</a:t>
            </a:r>
            <a:r>
              <a:rPr sz="2400" b="1">
                <a:solidFill>
                  <a:srgbClr val="000000"/>
                </a:solidFill>
                <a:latin typeface="Times New Roman" charset="0"/>
                <a:ea typeface="宋体" charset="0"/>
              </a:rPr>
              <a:t>]王安石</a:t>
            </a:r>
            <a:endParaRPr lang="ko-KR" altLang="en-US" sz="2400" b="1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槛临溪上绿阴围，溪岸高低入翠微。</a:t>
            </a:r>
            <a:endParaRPr lang="ko-KR" altLang="en-US" sz="24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日落断桥人独立，水涵幽树鸟相依。</a:t>
            </a:r>
            <a:endParaRPr lang="ko-KR" altLang="en-US" sz="24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清游始觉心无累，</a:t>
            </a:r>
            <a:endParaRPr lang="ko-KR" altLang="en-US" sz="24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静处谁知世有机。</a:t>
            </a:r>
            <a:endParaRPr lang="ko-KR" altLang="en-US" sz="24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0" indent="0" algn="l" defTabSz="91440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2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更待夜深同徙倚[</a:t>
            </a:r>
            <a:r>
              <a:rPr sz="2400" baseline="30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注</a:t>
            </a:r>
            <a:r>
              <a:rPr sz="2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]，秋风斜月钓舟归。</a:t>
            </a:r>
            <a:endParaRPr lang="ko-KR" altLang="en-US" sz="2400">
              <a:latin typeface="Calibri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97790" y="107950"/>
            <a:ext cx="12030075" cy="6712585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更待夜深同徙倚[</a:t>
            </a:r>
            <a:r>
              <a:rPr sz="4000" baseline="30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注</a:t>
            </a: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]，秋风斜月钓舟归。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注　徙倚：徘徊，流连不去。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Font typeface="宋体"/>
              <a:buChar char="•"/>
            </a:pPr>
            <a:r>
              <a:rPr sz="40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尾联运用了多种艺术手法，请加以简析。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①</a:t>
            </a:r>
            <a:r>
              <a:rPr sz="40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虚写。</a:t>
            </a: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“夜深同徙倚，秋风斜月钓舟归”是诗人想象的情景，这样写呈现了清幽闲逸的意境。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②</a:t>
            </a:r>
            <a:r>
              <a:rPr sz="40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以景结情</a:t>
            </a: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。描绘“夜深同徙倚，秋风斜月钓舟归”的画面，寄托了诗人的闲适之情，使全诗韵味悠长。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③</a:t>
            </a:r>
            <a:r>
              <a:rPr sz="40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情景交融(借景抒情)</a:t>
            </a: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。闲适之情与“夜深同徙倚，秋风斜月钓舟归”之景交融，使情感表达含蓄深长。(任选一种)</a:t>
            </a:r>
            <a:endParaRPr lang="ko-KR" altLang="en-US" sz="4000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106680" y="106045"/>
            <a:ext cx="12032615" cy="6694170"/>
          </a:xfrm>
          <a:prstGeom prst="rect"/>
        </p:spPr>
        <p:txBody>
          <a:bodyPr wrap="square" lIns="91440" tIns="45720" rIns="91440" bIns="45720" numCol="1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0" indent="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4000">
                <a:solidFill>
                  <a:srgbClr val="000000"/>
                </a:solidFill>
                <a:latin typeface="华文宋体" charset="0"/>
                <a:ea typeface="华文宋体" charset="0"/>
              </a:rPr>
              <a:t>阅读下面这首诗，然后回答问题。</a:t>
            </a:r>
            <a:endParaRPr lang="ko-KR" altLang="en-US" sz="4000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长安晚秋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   [唐]赵嘏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云物凄清拂曙流，汉家宫阙动高秋。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残星几点雁横塞，长笛一声人倚楼。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紫艳半开篱菊静，红衣落尽渚莲愁。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鲈鱼正美不归去，空戴南冠学楚囚。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注　赵嘏年轻时四处游历，多次进京应试，均未及第。</a:t>
            </a:r>
            <a:endParaRPr lang="ko-KR" altLang="en-US" sz="4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Font typeface="宋体"/>
              <a:buChar char="•"/>
            </a:pPr>
            <a:r>
              <a:rPr sz="48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请任选角度赏析颔联的精妙之处。</a:t>
            </a:r>
            <a:endParaRPr lang="ko-KR" altLang="en-US" sz="4800" b="1">
              <a:solidFill>
                <a:srgbClr val="FF0000"/>
              </a:solidFill>
              <a:latin typeface="华文宋体" charset="0"/>
              <a:ea typeface="华文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2323465" y="0"/>
            <a:ext cx="9740900" cy="6788785"/>
          </a:xfrm>
          <a:prstGeom prst="rect"/>
        </p:spPr>
        <p:txBody>
          <a:bodyPr wrap="square" lIns="91440" tIns="45720" rIns="91440" bIns="45720" numCol="1" vert="horz" anchor="t">
            <a:normAutofit fontScale="325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54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鉴赏　这首七律通过诗人望中见闻，写深秋拂晓的长安景色和羁旅思归的心情。</a:t>
            </a:r>
            <a:endParaRPr lang="ko-KR" altLang="en-US" sz="54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54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首联总览长安全景。</a:t>
            </a:r>
            <a:r>
              <a:rPr sz="54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在一个深秋的拂晓，诗人凭高而望，眼前凄冷清凉的云雾缓缓飘游，全城的宫观楼阁都在脚下浮动，景象迷蒙而壮阔。诗中“凄清”二字，既属客观，亦属主观，秋意的清冷，实衬心境的凄凉。正是这两个字，为全诗定下了基调。</a:t>
            </a:r>
            <a:endParaRPr lang="ko-KR" altLang="en-US" sz="54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54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颔联写仰观。</a:t>
            </a:r>
            <a:r>
              <a:rPr sz="54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“残星几点”是目见，“长笛一声”是耳闻；“雁横塞”取动势，“人倚楼”取静态。景物描写见闻动静的安排，颇见匠心。寥落的残星，南归的雁阵，这是秋夜将晓时天空中最具特征的景象；高楼笛声又为之作了饶有情韵的烘托。</a:t>
            </a:r>
            <a:endParaRPr lang="ko-KR" altLang="en-US" sz="54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54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颈联写俯察</a:t>
            </a:r>
            <a:r>
              <a:rPr sz="54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。夜色褪尽，晨光大明，眼前景色已是历历可辨：竹篱旁边紫艳的菊花，一丛丛似开未开，仪态十分闲雅静穆；水塘里面的莲花，一朵朵红衣脱落，只留下枯荷败叶，满面愁容。紫菊半开，红莲凋谢，正是深秋时令的花事；以“静”赋菊，以“愁”状莲，都是移情于物，拟物作人，不仅形象传神，而且含有浓厚的主观色彩。</a:t>
            </a:r>
            <a:endParaRPr lang="ko-KR" altLang="en-US" sz="54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54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前三联所写清晨的长安城中远远近近的秋色，无不触发着诗人孤寂怅惘的愁思；</a:t>
            </a:r>
            <a:r>
              <a:rPr sz="54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尾联则抒写胸怀，表示诗人毅然归去的决心。</a:t>
            </a:r>
            <a:r>
              <a:rPr sz="54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诗人说：家乡鲈鱼的风味此时正美，我不回去享用，却囚徒似的留在这是非之地的京城，所为何来！“鲈鱼正美”，用西晋张翰事，表示故园之情和退隐之思；下句用春秋钟仪事，“戴南冠学楚囚”而曰“空”，是痛言自己留居长安之无谓与归隐之不宜迟。</a:t>
            </a:r>
            <a:endParaRPr lang="ko-KR" altLang="en-US" sz="54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54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诗中的景物不仅有广狭、远近、高低之分，而且体现了天色随时间的推移由暗而明的变化。特别是颔、颈两联的写景，将典型景物与特定的心情结合起来，景语即情语。雁阵和菊花，本是深秋季节的寻常景物，南归之雁、东篱之菊又和思乡归隐的情绪，形影相随，诗人将这些形象入诗，意在给人以丰富的暗示；加之以拂曙凄清气氛的渲染，高楼笛韵的烘托，思归典故的运用，使得全诗意境深远而和谐，风格峻峭而清新。</a:t>
            </a:r>
            <a:endParaRPr lang="ko-KR" altLang="en-US" sz="54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endParaRPr lang="ko-KR" altLang="en-US" sz="5400" b="1">
              <a:latin typeface="华文仿宋" charset="0"/>
              <a:ea typeface="华文仿宋" charset="0"/>
            </a:endParaRPr>
          </a:p>
        </p:txBody>
      </p:sp>
      <p:sp>
        <p:nvSpPr>
          <p:cNvPr id="4" name="文本框 3"/>
          <p:cNvSpPr txBox="1">
            <a:spLocks/>
          </p:cNvSpPr>
          <p:nvPr/>
        </p:nvSpPr>
        <p:spPr>
          <a:xfrm rot="0">
            <a:off x="106680" y="106045"/>
            <a:ext cx="2014855" cy="6694170"/>
          </a:xfrm>
          <a:prstGeom prst="rect"/>
        </p:spPr>
        <p:txBody>
          <a:bodyPr wrap="square" lIns="91440" tIns="45720" rIns="91440" bIns="45720" numCol="1" vert="horz" anchor="t">
            <a:normAutofit fontScale="775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0" indent="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000">
                <a:solidFill>
                  <a:srgbClr val="000000"/>
                </a:solidFill>
                <a:latin typeface="华文宋体" charset="0"/>
                <a:ea typeface="华文宋体" charset="0"/>
              </a:rPr>
              <a:t>阅读下面这首诗，然后回答问题。</a:t>
            </a:r>
            <a:endParaRPr lang="ko-KR" altLang="en-US" sz="2000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长安晚秋</a:t>
            </a:r>
            <a:endParaRPr lang="ko-KR" altLang="en-US" sz="2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   [唐]赵嘏</a:t>
            </a:r>
            <a:endParaRPr lang="ko-KR" altLang="en-US" sz="2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云物凄清拂曙流，汉家宫阙动高秋。</a:t>
            </a:r>
            <a:endParaRPr lang="ko-KR" altLang="en-US" sz="2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残星几点雁横塞，长笛一声人倚楼。</a:t>
            </a:r>
            <a:endParaRPr lang="ko-KR" altLang="en-US" sz="2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紫艳半开篱菊静，红衣落尽渚莲愁。</a:t>
            </a:r>
            <a:endParaRPr lang="ko-KR" altLang="en-US" sz="2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2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鲈鱼正美不归去，空戴南冠学楚囚。</a:t>
            </a:r>
            <a:endParaRPr lang="ko-KR" altLang="en-US" sz="2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  </a:t>
            </a:r>
            <a:r>
              <a:rPr sz="4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赵嘏年轻时四处游历，多次进京应试，均未及第。</a:t>
            </a:r>
            <a:endParaRPr lang="ko-KR" altLang="en-US" sz="20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Font typeface="宋体"/>
              <a:buChar char="•"/>
            </a:pPr>
            <a:r>
              <a:rPr sz="20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请任选角度赏析颔联的精妙之处。</a:t>
            </a:r>
            <a:endParaRPr lang="ko-KR" altLang="en-US" sz="2000" b="1">
              <a:solidFill>
                <a:srgbClr val="FF0000"/>
              </a:solidFill>
              <a:latin typeface="华文宋体" charset="0"/>
              <a:ea typeface="华文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117475" y="180975"/>
            <a:ext cx="11936095" cy="6661150"/>
          </a:xfrm>
          <a:prstGeom prst="rect"/>
        </p:spPr>
        <p:txBody>
          <a:bodyPr wrap="square" lIns="91440" tIns="45720" rIns="91440" bIns="45720" numCol="1" vert="horz" anchor="t">
            <a:normAutofit fontScale="55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60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①动静结合。</a:t>
            </a:r>
            <a:r>
              <a:rPr sz="60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天空中留有几点残余的星光，空中又飞来一行秋雁，远处传来一声长笛，依稀可见有人背倚着栏杆。“雁横塞”是动景，“人倚楼”是静景，动静结合，营造出一幅黯然神伤的画面。</a:t>
            </a:r>
            <a:endParaRPr lang="ko-KR" altLang="en-US" sz="60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0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②寓情于景，情景交融。</a:t>
            </a:r>
            <a:r>
              <a:rPr sz="60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天空中留有几点残余的星光，空中又飞来一行秋雁，远处传来一声长笛，依稀可见有人背倚着栏杆，营造出一幅黯然神伤的画面，表达了诗人强烈的思乡之情，情与景自然融合。</a:t>
            </a:r>
            <a:endParaRPr lang="ko-KR" altLang="en-US" sz="60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0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③烘托，渲染。</a:t>
            </a:r>
            <a:r>
              <a:rPr sz="60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诗人通过寥落的晨星、南归的雁阵、哀婉的笛声、倚楼之人等意象渲染出一幅黯然神伤的画面，饶有情韵，表达了诗人深切的思乡之情。</a:t>
            </a:r>
            <a:endParaRPr lang="ko-KR" altLang="en-US" sz="6000" b="1">
              <a:solidFill>
                <a:srgbClr val="000000"/>
              </a:solidFill>
              <a:latin typeface="华文仿宋" charset="0"/>
              <a:ea typeface="华文仿宋" charset="0"/>
            </a:endParaRPr>
          </a:p>
          <a:p>
            <a:pPr marL="0" indent="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6000" b="1">
                <a:solidFill>
                  <a:srgbClr val="FF0000"/>
                </a:solidFill>
                <a:latin typeface="华文仿宋" charset="0"/>
                <a:ea typeface="华文仿宋" charset="0"/>
              </a:rPr>
              <a:t>④引发联想，韵味清远。</a:t>
            </a:r>
            <a:r>
              <a:rPr sz="6000" b="1">
                <a:solidFill>
                  <a:srgbClr val="000000"/>
                </a:solidFill>
                <a:latin typeface="华文仿宋" charset="0"/>
                <a:ea typeface="华文仿宋" charset="0"/>
              </a:rPr>
              <a:t>笛声那样悠扬，那样哀怨，让人联想起人生如晨星之易逝的慨叹，因见归雁而思乡里、怀远人的情思，那长笛一声引发无穷的联想，使闻者黯然神伤。</a:t>
            </a:r>
            <a:endParaRPr lang="ko-KR" altLang="en-US" sz="6000">
              <a:latin typeface="맑은 고딕" charset="0"/>
              <a:ea typeface="Arial" charset="0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66040" y="107950"/>
            <a:ext cx="12051030" cy="6659245"/>
          </a:xfrm>
          <a:prstGeom prst="rect"/>
        </p:spPr>
        <p:txBody>
          <a:bodyPr wrap="square" lIns="91440" tIns="45720" rIns="91440" bIns="45720" vert="horz" anchor="t">
            <a:normAutofit fontScale="475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611F2"/>
              </a:buClr>
              <a:buFont typeface="宋体"/>
              <a:buChar char="•"/>
            </a:pPr>
            <a:r>
              <a:rPr sz="7200" b="1">
                <a:solidFill>
                  <a:srgbClr val="0611F2"/>
                </a:solidFill>
                <a:latin typeface="华文楷体" charset="0"/>
                <a:ea typeface="华文楷体" charset="0"/>
              </a:rPr>
              <a:t>请说出下列诗句所用的修辞手法。</a:t>
            </a:r>
            <a:endParaRPr lang="ko-KR" altLang="en-US" sz="7200" b="1">
              <a:solidFill>
                <a:srgbClr val="0611F2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①明月不谙离别苦，斜光到晓穿朱户。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②此情无计可消除，才下眉头，却上心头。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③终岁不闻丝竹声。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④忽如一夜春风来，千树万树梨花开。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⑤君不见高堂明镜悲白发，朝如青丝暮成雪。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⑥座中泣下谁最多？江州司马青衫湿。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⑦春蚕到死丝方尽，蜡炬成灰泪始干。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⑧主人下马客在船。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⑨朱门酒肉臭，路有冻死骨。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72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⑩白发三千丈，缘愁似个长。</a:t>
            </a:r>
            <a:endParaRPr lang="ko-KR" altLang="en-US" sz="72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ko-KR" altLang="en-US" sz="7200" b="1">
              <a:latin typeface="华文宋体" charset="0"/>
              <a:ea typeface="华文宋体" charset="0"/>
            </a:endParaRPr>
          </a:p>
        </p:txBody>
      </p:sp>
      <p:sp>
        <p:nvSpPr>
          <p:cNvPr id="4" name="文本框 3"/>
          <p:cNvSpPr txBox="1">
            <a:spLocks/>
          </p:cNvSpPr>
          <p:nvPr/>
        </p:nvSpPr>
        <p:spPr>
          <a:xfrm rot="0">
            <a:off x="7577455" y="543560"/>
            <a:ext cx="1971675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(拟人)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5" name="文本框 4"/>
          <p:cNvSpPr txBox="1">
            <a:spLocks/>
          </p:cNvSpPr>
          <p:nvPr/>
        </p:nvSpPr>
        <p:spPr>
          <a:xfrm rot="0">
            <a:off x="8195310" y="1363980"/>
            <a:ext cx="3303905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(拟物、夸张)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6" name="文本框 5"/>
          <p:cNvSpPr txBox="1">
            <a:spLocks/>
          </p:cNvSpPr>
          <p:nvPr/>
        </p:nvSpPr>
        <p:spPr>
          <a:xfrm rot="0">
            <a:off x="4156075" y="1864359"/>
            <a:ext cx="2238375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(借代)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7" name="文本框 6"/>
          <p:cNvSpPr txBox="1">
            <a:spLocks/>
          </p:cNvSpPr>
          <p:nvPr/>
        </p:nvSpPr>
        <p:spPr>
          <a:xfrm rot="0">
            <a:off x="7342505" y="2376170"/>
            <a:ext cx="3517265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(比喻、夸张)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8" name="文本框 7"/>
          <p:cNvSpPr txBox="1">
            <a:spLocks/>
          </p:cNvSpPr>
          <p:nvPr/>
        </p:nvSpPr>
        <p:spPr>
          <a:xfrm rot="0">
            <a:off x="8557895" y="3026410"/>
            <a:ext cx="3122930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(比喻、夸张)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9" name="文本框 8"/>
          <p:cNvSpPr txBox="1">
            <a:spLocks/>
          </p:cNvSpPr>
          <p:nvPr/>
        </p:nvSpPr>
        <p:spPr>
          <a:xfrm rot="0">
            <a:off x="7204075" y="3676650"/>
            <a:ext cx="4007485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(设问、借代)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10" name="文本框 9"/>
          <p:cNvSpPr txBox="1">
            <a:spLocks/>
          </p:cNvSpPr>
          <p:nvPr/>
        </p:nvSpPr>
        <p:spPr>
          <a:xfrm rot="0">
            <a:off x="7299960" y="4486275"/>
            <a:ext cx="3858260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(对偶、双关)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 rot="0">
            <a:off x="4006850" y="4890770"/>
            <a:ext cx="1898015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(互文)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12" name="文本框 11"/>
          <p:cNvSpPr txBox="1">
            <a:spLocks/>
          </p:cNvSpPr>
          <p:nvPr/>
        </p:nvSpPr>
        <p:spPr>
          <a:xfrm rot="0">
            <a:off x="5626735" y="5413375"/>
            <a:ext cx="4411980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(对比、借代)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13" name="文本框 12"/>
          <p:cNvSpPr txBox="1">
            <a:spLocks/>
          </p:cNvSpPr>
          <p:nvPr/>
        </p:nvSpPr>
        <p:spPr>
          <a:xfrm rot="0">
            <a:off x="5680075" y="6116955"/>
            <a:ext cx="2856865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(比喻、夸张)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8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9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2" animBg="1"/>
      <p:bldP spid="7" grpId="3" animBg="1"/>
      <p:bldP spid="8" grpId="4" animBg="1"/>
      <p:bldP spid="9" grpId="5" animBg="1"/>
      <p:bldP spid="10" grpId="6" animBg="1"/>
      <p:bldP spid="11" grpId="7" animBg="1"/>
      <p:bldP spid="12" grpId="8" animBg="1"/>
      <p:bldP spid="13" grpId="9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609600" y="1600200"/>
            <a:ext cx="10973435" cy="452691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endParaRPr lang="ko-KR" altLang="en-US" sz="1050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 typeface="宋体"/>
              <a:buChar char="•"/>
            </a:pPr>
            <a:endParaRPr lang="ko-KR" altLang="en-US" sz="2800">
              <a:latin typeface="Arial" charset="0"/>
              <a:ea typeface="宋体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270000" y="8946515"/>
          <a:ext cx="5019675" cy="4461510"/>
        </p:xfrm>
        <a:graphic>
          <a:graphicData uri="http://schemas.openxmlformats.org/drawingml/2006/table">
            <a:tbl>
              <a:tblPr bandRow="1" bandCol="1">
                <a:tableStyleId>{00000000-0000-0000-0000-000000000000}</a:tableStyleId>
              </a:tblPr>
              <a:tblGrid>
                <a:gridCol w="784860"/>
                <a:gridCol w="4234815"/>
              </a:tblGrid>
              <a:tr h="26543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类型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简释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宋体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观察角度的变化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①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时间角度，如晨昏、冬夏、古今等；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②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空间角度，如正与侧(正面描写与侧面描写)、远与近、内与外、高与低等；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③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明暗角度。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多感觉的结合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如视觉与听觉结合(视听结合)、味觉与触觉结合等。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正侧结合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正面描写指直接表现人物的肖像、语言、动作、神态、心理等。侧面描写指通过对周围人物或环境的描写来表现所要描写的对象。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动静结合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指在一首诗歌中，既有动态描写，又有静态描写。一般有两种表现形式：一是以动写静，二是以静写动。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虚实结合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实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指的是眼前的、现实的景、物、人、事；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虚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指的是不在眼前的景、物、人、事，不是事实，为心中所想，梦中所见。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点面结合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点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，指的是最能显示人、事、景、物的形象状态特征的详细描写；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面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，指的是对人、事、景、物的叙述或概括性描写。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工笔白描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用朴素简练的文字描摹形象，不重词藻修饰与渲染烘托。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359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细节描写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把细小的事物，如一个动作、一种表情、一个特点，用特写镜头放大，通过准确、生动、细致的描绘，使读者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如见其人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如睹其物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文本框 4"/>
          <p:cNvSpPr txBox="1">
            <a:spLocks/>
          </p:cNvSpPr>
          <p:nvPr/>
        </p:nvSpPr>
        <p:spPr>
          <a:xfrm rot="0">
            <a:off x="3810000" y="2286000"/>
            <a:ext cx="4572635" cy="519430"/>
          </a:xfrm>
          <a:prstGeom prst="rect"/>
          <a:noFill/>
        </p:spPr>
        <p:txBody>
          <a:bodyPr wrap="square" lIns="0" tIns="0" rIns="0" bIns="0" vert="horz" anchor="t">
            <a:noAutofit/>
          </a:bodyPr>
          <a:lstStyle/>
          <a:p>
            <a:pPr marL="0" indent="0" algn="just" defTabSz="266700" eaLnBrk="1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160270" algn="l"/>
              </a:tabLst>
            </a:pPr>
            <a:endParaRPr lang="ko-KR" altLang="en-US" sz="1050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>
              <a:latin typeface="Calibri" charset="0"/>
              <a:ea typeface="宋体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341755" y="9018270"/>
          <a:ext cx="5019675" cy="4461510"/>
        </p:xfrm>
        <a:graphic>
          <a:graphicData uri="http://schemas.openxmlformats.org/drawingml/2006/table">
            <a:tbl>
              <a:tblPr bandRow="1" bandCol="1">
                <a:tableStyleId>{00000000-0000-0000-0000-000000000000}</a:tableStyleId>
              </a:tblPr>
              <a:tblGrid>
                <a:gridCol w="784860"/>
                <a:gridCol w="4234815"/>
              </a:tblGrid>
              <a:tr h="26543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类型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简释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宋体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观察角度的变化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①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时间角度，如晨昏、冬夏、古今等；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②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空间角度，如正与侧(正面描写与侧面描写)、远与近、内与外、高与低等；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③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明暗角度。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多感觉的结合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如视觉与听觉结合(视听结合)、味觉与触觉结合等。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正侧结合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正面描写指直接表现人物的肖像、语言、动作、神态、心理等。侧面描写指通过对周围人物或环境的描写来表现所要描写的对象。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动静结合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指在一首诗歌中，既有动态描写，又有静态描写。一般有两种表现形式：一是以动写静，二是以静写动。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虚实结合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实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指的是眼前的、现实的景、物、人、事；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虚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指的是不在眼前的景、物、人、事，不是事实，为心中所想，梦中所见。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点面结合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点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，指的是最能显示人、事、景、物的形象状态特征的详细描写；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面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，指的是对人、事、景、物的叙述或概括性描写。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工笔白描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用朴素简练的文字描摹形象，不重词藻修饰与渲染烘托。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359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细节描写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把细小的事物，如一个动作、一种表情、一个特点，用特写镜头放大，通过准确、生动、细致的描绘，使读者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如见其人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如睹其物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6"/>
          <p:cNvSpPr txBox="1">
            <a:spLocks/>
          </p:cNvSpPr>
          <p:nvPr/>
        </p:nvSpPr>
        <p:spPr>
          <a:xfrm rot="0">
            <a:off x="3810000" y="2286000"/>
            <a:ext cx="4572635" cy="519430"/>
          </a:xfrm>
          <a:prstGeom prst="rect"/>
          <a:noFill/>
        </p:spPr>
        <p:txBody>
          <a:bodyPr wrap="square" lIns="0" tIns="0" rIns="0" bIns="0" vert="horz" anchor="t">
            <a:noAutofit/>
          </a:bodyPr>
          <a:lstStyle/>
          <a:p>
            <a:pPr marL="0" indent="0" algn="just" defTabSz="266700" eaLnBrk="1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2160270" algn="l"/>
              </a:tabLst>
            </a:pPr>
            <a:endParaRPr lang="ko-KR" altLang="en-US" sz="1050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endParaRPr lang="ko-KR" altLang="en-US" sz="1800">
              <a:latin typeface="Calibri" charset="0"/>
              <a:ea typeface="宋体" charset="0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413510" y="9090025"/>
          <a:ext cx="5019675" cy="4461510"/>
        </p:xfrm>
        <a:graphic>
          <a:graphicData uri="http://schemas.openxmlformats.org/drawingml/2006/table">
            <a:tbl>
              <a:tblPr bandRow="1" bandCol="1">
                <a:tableStyleId>{00000000-0000-0000-0000-000000000000}</a:tableStyleId>
              </a:tblPr>
              <a:tblGrid>
                <a:gridCol w="784860"/>
                <a:gridCol w="4234815"/>
              </a:tblGrid>
              <a:tr h="26543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类型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简释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宋体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观察角度的变化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①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时间角度，如晨昏、冬夏、古今等；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②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空间角度，如正与侧(正面描写与侧面描写)、远与近、内与外、高与低等；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③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明暗角度。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多感觉的结合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如视觉与听觉结合(视听结合)、味觉与触觉结合等。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正侧结合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正面描写指直接表现人物的肖像、语言、动作、神态、心理等。侧面描写指通过对周围人物或环境的描写来表现所要描写的对象。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动静结合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指在一首诗歌中，既有动态描写，又有静态描写。一般有两种表现形式：一是以动写静，二是以静写动。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虚实结合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实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指的是眼前的、现实的景、物、人、事；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虚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指的是不在眼前的景、物、人、事，不是事实，为心中所想，梦中所见。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451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点面结合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点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，指的是最能显示人、事、景、物的形象状态特征的详细描写；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面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，指的是对人、事、景、物的叙述或概括性描写。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543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工笔白描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用朴素简练的文字描摹形象，不重词藻修饰与渲染烘托。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359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细节描写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把细小的事物，如一个动作、一种表情、一个特点，用特写镜头放大，通过准确、生动、细致的描绘，使读者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如见其人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”“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如睹其物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1050" kern="0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。</a:t>
                      </a:r>
                      <a:endParaRPr lang="ko-KR" altLang="en-US" sz="1050" kern="0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53975" y="-212725"/>
          <a:ext cx="12040870" cy="7061836"/>
        </p:xfrm>
        <a:graphic>
          <a:graphicData uri="http://schemas.openxmlformats.org/drawingml/2006/table">
            <a:tbl>
              <a:tblPr bandRow="1" bandCol="1">
                <a:tableStyleId>{00000000-0000-0000-0000-000000000000}</a:tableStyleId>
              </a:tblPr>
              <a:tblGrid>
                <a:gridCol w="1876425"/>
                <a:gridCol w="10164445"/>
              </a:tblGrid>
              <a:tr h="461645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类型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简释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宋体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29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观察角度的变化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①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时间角度，如晨昏、冬夏、古今等；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②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空间角度，如正与侧(正面描写与侧面描写)、远与近、内与外、高与低等；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③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明暗角度。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645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多感觉的结合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如视觉与听觉结合(视听结合)、味觉与触觉结合等。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29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正侧结合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正面描写指直接表现人物的肖像、语言、动作、神态、心理等。侧面描写指通过对周围人物或环境的描写来表现所要描写的对象。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29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动静结合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指在一首诗歌中，既有动态描写，又有静态描写。一般有两种表现形式：一是以动写静，二是以静写动。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29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虚实结合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实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指的是眼前的、现实的景、物、人、事；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虚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指的是不在眼前的景、物、人、事，不是事实，为心中所想，梦中所见。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329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点面结合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just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点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，指的是最能显示人、事、景、物的形象状态特征的详细描写；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面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，指的是对人、事、景、物的叙述或概括性描写。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1645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工笔白描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用朴素简练的文字描摹形象，不重词藻修饰与渲染烘托。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6045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细节描写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把细小的事物，如一个动作、一种表情、一个特点，用特写镜头放大，通过准确、生动、细致的描绘，使读者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“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如见其人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”“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如睹其物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宋体" charset="0"/>
                          <a:ea typeface="宋体" charset="0"/>
                        </a:rPr>
                        <a:t>”</a:t>
                      </a:r>
                      <a:r>
                        <a:rPr sz="20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。</a:t>
                      </a:r>
                      <a:endParaRPr lang="ko-KR" altLang="en-US" sz="20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66040" y="76200"/>
            <a:ext cx="12072620" cy="6755130"/>
          </a:xfrm>
          <a:prstGeom prst="rect"/>
        </p:spPr>
        <p:txBody>
          <a:bodyPr wrap="square" lIns="91440" tIns="45720" rIns="91440" bIns="45720" vert="horz" anchor="t">
            <a:normAutofit fontScale="55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611F2"/>
              </a:buClr>
              <a:buFont typeface="宋体"/>
              <a:buChar char="•"/>
            </a:pPr>
            <a:r>
              <a:rPr sz="6600" b="1">
                <a:solidFill>
                  <a:srgbClr val="0611F2"/>
                </a:solidFill>
                <a:latin typeface="华文宋体" charset="0"/>
                <a:ea typeface="华文宋体" charset="0"/>
              </a:rPr>
              <a:t>判断下列诗句运用了哪些描写技巧。</a:t>
            </a:r>
            <a:endParaRPr lang="ko-KR" altLang="en-US" sz="6600" b="1">
              <a:solidFill>
                <a:srgbClr val="0611F2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6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(1)两个黄鹂鸣翠柳，一行白鹭上青天。</a:t>
            </a:r>
            <a:endParaRPr lang="ko-KR" altLang="en-US" sz="66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6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(2)远上寒山石径斜，白云生处有人家。停车坐爱枫林晚，霜叶红于二月花。</a:t>
            </a:r>
            <a:endParaRPr lang="ko-KR" altLang="en-US" sz="66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6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(3)明月松间照，清泉石上流。</a:t>
            </a:r>
            <a:endParaRPr lang="ko-KR" altLang="en-US" sz="66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6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(4)今宵酒醒何处？杨柳岸，晓风残月。</a:t>
            </a:r>
            <a:endParaRPr lang="ko-KR" altLang="en-US" sz="66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6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(5)东船西舫悄无言，唯见江心秋月白。</a:t>
            </a:r>
            <a:endParaRPr lang="ko-KR" altLang="en-US" sz="66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6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(6)月出惊山鸟，时鸣春涧中。</a:t>
            </a:r>
            <a:endParaRPr lang="ko-KR" altLang="en-US" sz="66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6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(7)千呼万唤始出来，犹抱琵琶半遮面。</a:t>
            </a:r>
            <a:endParaRPr lang="ko-KR" altLang="en-US" sz="66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66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(8)不见复关，泣涕涟涟。既见复关，载笑载言。</a:t>
            </a:r>
            <a:endParaRPr lang="ko-KR" altLang="en-US" sz="6600" b="1">
              <a:latin typeface="华文宋体" charset="0"/>
              <a:ea typeface="华文宋体" charset="0"/>
            </a:endParaRPr>
          </a:p>
        </p:txBody>
      </p:sp>
      <p:sp>
        <p:nvSpPr>
          <p:cNvPr id="4" name="文本框 3"/>
          <p:cNvSpPr txBox="1">
            <a:spLocks/>
          </p:cNvSpPr>
          <p:nvPr/>
        </p:nvSpPr>
        <p:spPr>
          <a:xfrm rot="0">
            <a:off x="7550785" y="510540"/>
            <a:ext cx="4693920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(视听结合、绘声绘色)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5" name="文本框 4"/>
          <p:cNvSpPr txBox="1">
            <a:spLocks/>
          </p:cNvSpPr>
          <p:nvPr/>
        </p:nvSpPr>
        <p:spPr>
          <a:xfrm rot="0">
            <a:off x="2899410" y="1835150"/>
            <a:ext cx="5507355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(远近结合、高低结合)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6" name="文本框 5"/>
          <p:cNvSpPr txBox="1">
            <a:spLocks/>
          </p:cNvSpPr>
          <p:nvPr/>
        </p:nvSpPr>
        <p:spPr>
          <a:xfrm rot="0">
            <a:off x="5715000" y="2419350"/>
            <a:ext cx="5392420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(动静结合、以动衬静)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7" name="文本框 6"/>
          <p:cNvSpPr txBox="1">
            <a:spLocks/>
          </p:cNvSpPr>
          <p:nvPr/>
        </p:nvSpPr>
        <p:spPr>
          <a:xfrm rot="0">
            <a:off x="7550785" y="3159760"/>
            <a:ext cx="3703320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(虚实结合)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8" name="文本框 7"/>
          <p:cNvSpPr txBox="1">
            <a:spLocks/>
          </p:cNvSpPr>
          <p:nvPr/>
        </p:nvSpPr>
        <p:spPr>
          <a:xfrm rot="0">
            <a:off x="7696835" y="3942080"/>
            <a:ext cx="2733040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(侧面描写)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9" name="文本框 8"/>
          <p:cNvSpPr txBox="1">
            <a:spLocks/>
          </p:cNvSpPr>
          <p:nvPr/>
        </p:nvSpPr>
        <p:spPr>
          <a:xfrm rot="0">
            <a:off x="5715635" y="4327525"/>
            <a:ext cx="1721485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(反衬)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10" name="文本框 9"/>
          <p:cNvSpPr txBox="1">
            <a:spLocks/>
          </p:cNvSpPr>
          <p:nvPr/>
        </p:nvSpPr>
        <p:spPr>
          <a:xfrm rot="0">
            <a:off x="7436485" y="4838700"/>
            <a:ext cx="4756150" cy="64706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(动作描写、细节描写)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  <p:sp>
        <p:nvSpPr>
          <p:cNvPr id="11" name="文本框 10"/>
          <p:cNvSpPr txBox="1">
            <a:spLocks/>
          </p:cNvSpPr>
          <p:nvPr/>
        </p:nvSpPr>
        <p:spPr>
          <a:xfrm rot="0">
            <a:off x="9261475" y="5631815"/>
            <a:ext cx="2107565" cy="120078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6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(对比、神态描写)</a:t>
            </a:r>
            <a:endParaRPr lang="ko-KR" altLang="en-US" sz="3600">
              <a:solidFill>
                <a:srgbClr val="FF0000"/>
              </a:solidFill>
              <a:latin typeface="Calibri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grpId="5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6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6" presetClass="entr" presetSubtype="16" fill="hold" grpId="7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1" animBg="1"/>
      <p:bldP spid="6" grpId="2" animBg="1"/>
      <p:bldP spid="7" grpId="3" animBg="1"/>
      <p:bldP spid="8" grpId="4" animBg="1"/>
      <p:bldP spid="9" grpId="5" animBg="1"/>
      <p:bldP spid="10" grpId="6" animBg="1"/>
      <p:bldP spid="11" grpId="7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5694045" y="99060"/>
            <a:ext cx="6506210" cy="6551930"/>
          </a:xfrm>
          <a:prstGeom prst="rect"/>
        </p:spPr>
        <p:txBody>
          <a:bodyPr wrap="square" lIns="91440" tIns="45720" rIns="91440" bIns="45720" vert="horz" anchor="t">
            <a:normAutofit fontScale="25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(1)下列唐人诗句中，没有运用</a:t>
            </a:r>
            <a:r>
              <a:rPr sz="80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动静相衬</a:t>
            </a: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手法的一项是(　　)</a:t>
            </a: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A．桥响犬遥吠，庭空人散眠。(许浑《夜归丁卯桥村舍》)</a:t>
            </a: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B．炉火照天地，红星乱紫烟。[李白《秋浦歌十七首(其十四)》]</a:t>
            </a: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C．寒树鸟初动，霜桥人未行。(刘禹锡《途中早发》)</a:t>
            </a: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D．鹤鸣楚山静，露白秋江晓。(柳宗元《与崔策登西山》)</a:t>
            </a: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(2)下列诗句中，没有运用</a:t>
            </a:r>
            <a:r>
              <a:rPr sz="8000" b="1">
                <a:solidFill>
                  <a:srgbClr val="FF0000"/>
                </a:solidFill>
                <a:latin typeface="华文宋体" charset="0"/>
                <a:ea typeface="华文宋体" charset="0"/>
              </a:rPr>
              <a:t>化静为动</a:t>
            </a: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手法的一项是(　　)</a:t>
            </a: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A．明月松间照，清泉石上流。(王维《山居秋暝》)</a:t>
            </a: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B．绿杨烟外晓寒轻，红杏枝头春意闹。(宋祁《玉楼春》)</a:t>
            </a: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C．夕阳劝客登楼去，山色将秋绕郭来。(黄景仁《都门秋思》)</a:t>
            </a:r>
            <a:endParaRPr lang="ko-KR" altLang="en-US" sz="8000" b="1">
              <a:solidFill>
                <a:srgbClr val="000000"/>
              </a:solidFill>
              <a:latin typeface="华文宋体" charset="0"/>
              <a:ea typeface="华文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8000" b="1">
                <a:solidFill>
                  <a:srgbClr val="000000"/>
                </a:solidFill>
                <a:latin typeface="华文宋体" charset="0"/>
                <a:ea typeface="华文宋体" charset="0"/>
              </a:rPr>
              <a:t>D．山舞银蛇，原驰蜡象，欲与天公试比高。(毛泽东《沁园春·雪》)</a:t>
            </a:r>
            <a:endParaRPr lang="ko-KR" altLang="en-US" sz="8000" b="1">
              <a:latin typeface="华文宋体" charset="0"/>
              <a:ea typeface="华文宋体" charset="0"/>
            </a:endParaRPr>
          </a:p>
        </p:txBody>
      </p:sp>
      <p:sp>
        <p:nvSpPr>
          <p:cNvPr id="4" name="文本框 3"/>
          <p:cNvSpPr txBox="1">
            <a:spLocks/>
          </p:cNvSpPr>
          <p:nvPr/>
        </p:nvSpPr>
        <p:spPr>
          <a:xfrm rot="0">
            <a:off x="10231120" y="218440"/>
            <a:ext cx="1158240" cy="1108710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6600" b="1">
                <a:solidFill>
                  <a:srgbClr val="0611F2"/>
                </a:solidFill>
                <a:latin typeface="华文宋体" charset="0"/>
                <a:ea typeface="华文宋体" charset="0"/>
              </a:rPr>
              <a:t>B</a:t>
            </a:r>
            <a:endParaRPr lang="ko-KR" altLang="en-US" sz="1800">
              <a:solidFill>
                <a:srgbClr val="0611F2"/>
              </a:solidFill>
              <a:latin typeface="Calibri" charset="0"/>
              <a:ea typeface="宋体" charset="0"/>
            </a:endParaRPr>
          </a:p>
        </p:txBody>
      </p:sp>
      <p:pic>
        <p:nvPicPr>
          <p:cNvPr id="5" name="图片 4" descr="C:/Users/sunshine/AppData/Roaming/JisuOffice/ETemp/6884_7471136/fImage1508071578467.png"/>
          <p:cNvPicPr>
            <a:picLocks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0">
            <a:off x="80645" y="102870"/>
            <a:ext cx="5631815" cy="6457315"/>
          </a:xfrm>
          <a:prstGeom prst="rect"/>
          <a:noFill/>
          <a:ln w="0">
            <a:noFill/>
            <a:prstDash/>
          </a:ln>
        </p:spPr>
      </p:pic>
      <p:sp>
        <p:nvSpPr>
          <p:cNvPr id="6" name="文本框 5"/>
          <p:cNvSpPr txBox="1">
            <a:spLocks/>
          </p:cNvSpPr>
          <p:nvPr/>
        </p:nvSpPr>
        <p:spPr>
          <a:xfrm rot="0">
            <a:off x="10387330" y="2430145"/>
            <a:ext cx="553720" cy="1200785"/>
          </a:xfrm>
          <a:prstGeom prst="rect"/>
          <a:noFill/>
          <a:ln w="0">
            <a:noFill/>
            <a:prstDash/>
          </a:ln>
        </p:spPr>
        <p:txBody>
          <a:bodyPr wrap="square" lIns="89535" tIns="46355" rIns="89535" bIns="46355" vert="horz" anchor="t">
            <a:spAutoFit/>
          </a:bodyPr>
          <a:lstStyle/>
          <a:p>
            <a:pPr marL="0" indent="0" algn="l" defTabSz="914400" eaLnBrk="1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7200">
                <a:solidFill>
                  <a:srgbClr val="0611F2"/>
                </a:solidFill>
                <a:latin typeface="Calibri" charset="0"/>
                <a:ea typeface="宋体" charset="0"/>
              </a:rPr>
              <a:t>A</a:t>
            </a:r>
            <a:endParaRPr lang="ko-KR" altLang="en-US" sz="7200">
              <a:solidFill>
                <a:srgbClr val="0611F2"/>
              </a:solidFill>
              <a:latin typeface="Calibri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609600" y="1600200"/>
            <a:ext cx="10973435" cy="4526915"/>
          </a:xfrm>
          <a:prstGeom prst="rect"/>
        </p:spPr>
        <p:txBody>
          <a:bodyPr wrap="square" lIns="91440" tIns="45720" rIns="91440" bIns="45720" vert="horz" anchor="t">
            <a:normAutofit fontScale="10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endParaRPr lang="ko-KR" altLang="en-US" sz="1050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endParaRPr lang="ko-KR" altLang="en-US" sz="2800">
              <a:latin typeface="Arial" charset="0"/>
              <a:ea typeface="宋体" charset="0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107950" y="139700"/>
          <a:ext cx="11986260" cy="6502400"/>
        </p:xfrm>
        <a:graphic>
          <a:graphicData uri="http://schemas.openxmlformats.org/drawingml/2006/table">
            <a:tbl>
              <a:tblPr bandRow="1" bandCol="1">
                <a:tableStyleId>{00000000-0000-0000-0000-000000000000}</a:tableStyleId>
              </a:tblPr>
              <a:tblGrid>
                <a:gridCol w="1214755"/>
                <a:gridCol w="2110105"/>
                <a:gridCol w="8661400"/>
              </a:tblGrid>
              <a:tr h="1628140"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FF0000"/>
                          </a:solidFill>
                          <a:latin typeface="Times New Roman" charset="0"/>
                          <a:ea typeface="宋体" charset="0"/>
                        </a:rPr>
                        <a:t>直接抒情</a:t>
                      </a:r>
                      <a:endParaRPr lang="ko-KR" altLang="en-US" sz="2800" kern="0" b="1">
                        <a:solidFill>
                          <a:srgbClr val="FF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FF0000"/>
                          </a:solidFill>
                          <a:latin typeface="Times New Roman" charset="0"/>
                          <a:ea typeface="宋体" charset="0"/>
                        </a:rPr>
                        <a:t>直抒豪情壮志，直抒愤世嫉俗之情，直抒悲思愁绪，直抒欢快喜悦之情，直抒对事理的见解和看法。</a:t>
                      </a:r>
                      <a:endParaRPr lang="ko-KR" altLang="en-US" sz="2800" kern="0" b="1">
                        <a:solidFill>
                          <a:srgbClr val="FF0000"/>
                        </a:solidFill>
                        <a:latin typeface="宋体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</a:tr>
              <a:tr h="1628140">
                <a:tc rowSpan="5"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间接抒情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借景抒情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对某种景象有所感触时，把自身所要抒发的感情、表达的思想寄寓在此景中。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53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借物抒情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通过描写某物来表明心迹以及对人生的态度、感悟。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宋体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53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借事抒情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用现实之事来抒发感情，多为叙事诗。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宋体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53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借古抒情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借历史上的事件来抒发感情，或借古讽今，或怀古伤今。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宋体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1530">
                <a:tc vMerge="1">
                  <a:txBody>
                    <a:bodyPr/>
                    <a:lstStyle/>
                    <a:p>
                      <a:pPr/>
                      <a:endParaRPr lang="ko-KR" altLang="en-US" kern="1200"/>
                    </a:p>
                  </a:txBody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借典抒情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266700" eaLnBrk="1" latinLnBrk="1" hangingPunct="1">
                        <a:tabLst>
                          <a:tab pos="2160270" algn="l"/>
                        </a:tabLst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FontTx/>
                        <a:buNone/>
                      </a:pPr>
                      <a:r>
                        <a:rPr sz="2800" kern="0" b="1">
                          <a:solidFill>
                            <a:srgbClr val="000000"/>
                          </a:solidFill>
                          <a:latin typeface="Times New Roman" charset="0"/>
                          <a:ea typeface="宋体" charset="0"/>
                        </a:rPr>
                        <a:t>借用典故来抒发自己的感情，讽刺时事。</a:t>
                      </a:r>
                      <a:endParaRPr lang="ko-KR" altLang="en-US" sz="2800" kern="0" b="1">
                        <a:solidFill>
                          <a:srgbClr val="000000"/>
                        </a:solidFill>
                        <a:latin typeface="Times New Roman" charset="0"/>
                        <a:ea typeface="宋体" charset="0"/>
                      </a:endParaRPr>
                    </a:p>
                  </a:txBody>
                  <a:tcPr marL="68580" marR="68580" marT="0" marB="0" anchor="ctr">
                    <a:lnL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0" y="116840"/>
            <a:ext cx="12160250" cy="6671945"/>
          </a:xfrm>
          <a:prstGeom prst="rect"/>
        </p:spPr>
        <p:txBody>
          <a:bodyPr wrap="square" lIns="91440" tIns="45720" rIns="91440" bIns="45720" vert="horz" anchor="t">
            <a:normAutofit fontScale="4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(2019·浙江)</a:t>
            </a:r>
            <a:r>
              <a:rPr sz="9600" b="1">
                <a:solidFill>
                  <a:srgbClr val="000000"/>
                </a:solidFill>
                <a:latin typeface="Times New Roman" charset="0"/>
                <a:ea typeface="宋体" charset="0"/>
              </a:rPr>
              <a:t>阅读下面这首诗，然后回答问题。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隶书" charset="0"/>
              </a:rPr>
              <a:t>早秋过龙武李将军书斋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宋体" charset="0"/>
              </a:rPr>
              <a:t>[</a:t>
            </a:r>
            <a:r>
              <a:rPr sz="9600" b="1">
                <a:solidFill>
                  <a:srgbClr val="000000"/>
                </a:solidFill>
                <a:latin typeface="IPAPANNEW" charset="0"/>
                <a:ea typeface="宋体" charset="0"/>
              </a:rPr>
              <a:t>唐</a:t>
            </a:r>
            <a:r>
              <a:rPr sz="9600" b="1">
                <a:solidFill>
                  <a:srgbClr val="000000"/>
                </a:solidFill>
                <a:latin typeface="Times New Roman" charset="0"/>
                <a:ea typeface="宋体" charset="0"/>
              </a:rPr>
              <a:t>]王建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高树蝉声秋巷里，朱门冷静似闲居。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重装墨画数茎竹，长著香薰一架书。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语笑侍儿知礼数，吟哦野客任狂疏。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就中爱读英雄传，欲立功勋恐不如。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ko-KR" altLang="en-US" sz="9600" b="1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9600" b="1">
                <a:solidFill>
                  <a:srgbClr val="FF0000"/>
                </a:solidFill>
                <a:latin typeface="Times New Roman" charset="0"/>
                <a:ea typeface="宋体" charset="0"/>
              </a:rPr>
              <a:t>全诗是如何运用多种手法塑造李将军的独特形象的？请结合诗句分析。</a:t>
            </a:r>
            <a:endParaRPr lang="ko-KR" altLang="en-US" sz="9600" b="1">
              <a:solidFill>
                <a:srgbClr val="FF0000"/>
              </a:solidFill>
              <a:latin typeface="Times New Roman" charset="0"/>
              <a:ea typeface="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endParaRPr lang="ko-KR" altLang="en-US" sz="9600" b="1"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 txBox="1">
            <a:spLocks/>
          </p:cNvSpPr>
          <p:nvPr>
            <p:ph type="title"/>
          </p:nvPr>
        </p:nvSpPr>
        <p:spPr>
          <a:xfrm rot="0">
            <a:off x="183515" y="234315"/>
            <a:ext cx="12051030" cy="1365250"/>
          </a:xfrm>
          <a:prstGeom prst="rect"/>
        </p:spPr>
        <p:txBody>
          <a:bodyPr wrap="square" lIns="91440" tIns="45720" rIns="91440" bIns="45720" numCol="1" vert="horz" anchor="ctr">
            <a:normAutofit fontScale="9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0" indent="0" algn="l" defTabSz="914400" eaLnBrk="1" latinLnBrk="1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Tx/>
              <a:buNone/>
            </a:pPr>
            <a:r>
              <a:rPr sz="3200" b="1">
                <a:solidFill>
                  <a:srgbClr val="0611F2"/>
                </a:solidFill>
                <a:latin typeface="华文楷体" charset="0"/>
                <a:ea typeface="华文楷体" charset="0"/>
              </a:rPr>
              <a:t>第一步：审题，对应知识点。</a:t>
            </a:r>
            <a:r>
              <a:rPr sz="3200" b="1">
                <a:latin typeface="华文楷体" charset="0"/>
                <a:ea typeface="华文楷体" charset="0"/>
              </a:rPr>
              <a:t>“</a:t>
            </a:r>
            <a:r>
              <a:rPr sz="32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全诗是如何运用多种手法塑造李将军的独特形象的？请结合诗句分析。</a:t>
            </a:r>
            <a:r>
              <a:rPr sz="32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”</a:t>
            </a:r>
            <a:r>
              <a:rPr sz="32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/>
            </a:r>
            <a:br>
              <a:rPr sz="3200" b="1">
                <a:solidFill>
                  <a:srgbClr val="FF0000"/>
                </a:solidFill>
                <a:latin typeface="华文楷体" charset="0"/>
                <a:ea typeface="华文楷体" charset="0"/>
              </a:rPr>
            </a:br>
            <a:r>
              <a:rPr sz="32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如何塑造李将军形象=写人的手法</a:t>
            </a:r>
            <a:r>
              <a:rPr sz="32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/>
            </a:r>
            <a:br>
              <a:rPr sz="3200" b="1">
                <a:solidFill>
                  <a:srgbClr val="FF0000"/>
                </a:solidFill>
                <a:latin typeface="华文楷体" charset="0"/>
                <a:ea typeface="华文楷体" charset="0"/>
              </a:rPr>
            </a:br>
            <a:r>
              <a:rPr sz="3200" b="1">
                <a:solidFill>
                  <a:srgbClr val="0611F2"/>
                </a:solidFill>
                <a:latin typeface="华文楷体" charset="0"/>
                <a:ea typeface="华文楷体" charset="0"/>
              </a:rPr>
              <a:t>第二步：手法+分析诗句，分点作答。</a:t>
            </a:r>
            <a:r>
              <a:rPr sz="3200" b="1">
                <a:latin typeface="华文楷体" charset="0"/>
                <a:ea typeface="华文楷体" charset="0"/>
              </a:rPr>
              <a:t/>
            </a:r>
            <a:br>
              <a:rPr sz="3200" b="1">
                <a:latin typeface="华文楷体" charset="0"/>
                <a:ea typeface="华文楷体" charset="0"/>
              </a:rPr>
            </a:br>
            <a:endParaRPr lang="ko-KR" altLang="en-US" sz="3200" b="1">
              <a:latin typeface="华文楷体" charset="0"/>
              <a:ea typeface="华文楷体" charset="0"/>
            </a:endParaRPr>
          </a:p>
        </p:txBody>
      </p:sp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 rot="0">
            <a:off x="95885" y="1600200"/>
            <a:ext cx="12042775" cy="5220335"/>
          </a:xfrm>
          <a:prstGeom prst="rect"/>
        </p:spPr>
        <p:txBody>
          <a:bodyPr wrap="square" lIns="91440" tIns="45720" rIns="91440" bIns="45720" numCol="1" vert="horz" anchor="t">
            <a:normAutofit fontScale="475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5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鉴赏　诗歌</a:t>
            </a:r>
            <a:r>
              <a:rPr sz="5400" b="1">
                <a:solidFill>
                  <a:srgbClr val="FF0066"/>
                </a:solidFill>
                <a:latin typeface="华文楷体" charset="0"/>
                <a:ea typeface="华文楷体" charset="0"/>
              </a:rPr>
              <a:t>一开始就渲染了一个幽静、闲雅的氛围</a:t>
            </a:r>
            <a:r>
              <a:rPr sz="5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，“高树蝉声秋巷里，朱门冷静似闲居”，高树环绕，蝉声阵阵，环境清幽。</a:t>
            </a:r>
            <a:r>
              <a:rPr sz="5400" b="1">
                <a:solidFill>
                  <a:srgbClr val="FF0066"/>
                </a:solidFill>
                <a:latin typeface="华文楷体" charset="0"/>
                <a:ea typeface="华文楷体" charset="0"/>
              </a:rPr>
              <a:t>描述完室外的环境后，作者将目光转向室内</a:t>
            </a:r>
            <a:r>
              <a:rPr sz="5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：书斋中陈设着重新装裱的墨画，画中有数茎绿竹；书堆满了书架，屋里正在薰香。由此可见主人是个追求闲情雅致、具有文人趣味的人。</a:t>
            </a:r>
            <a:r>
              <a:rPr sz="5400" b="1">
                <a:solidFill>
                  <a:srgbClr val="FF0066"/>
                </a:solidFill>
                <a:latin typeface="华文楷体" charset="0"/>
                <a:ea typeface="华文楷体" charset="0"/>
              </a:rPr>
              <a:t>接下来一句继续表现这种趣味</a:t>
            </a:r>
            <a:r>
              <a:rPr sz="5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：不仅其书斋布置得素净雅致，就连侍从也非常懂得礼节。在这样的环境中，李将军就像一个闲居的隐者，自由地朗读、吟诵，一点儿也不受拘束。这中间他最喜欢读的是英雄传记，但是如果说要立功疆场，那恐怕还不如在这里闲居吧。</a:t>
            </a:r>
            <a:r>
              <a:rPr sz="5400" b="1">
                <a:solidFill>
                  <a:srgbClr val="0611F2"/>
                </a:solidFill>
                <a:latin typeface="华文仿宋" charset="0"/>
                <a:ea typeface="华文仿宋" charset="0"/>
              </a:rPr>
              <a:t>作者从外部环境，写到李将军书斋内部的陈设，再到家中的侍从，最后写李将军本人的动作、神态等。由景及人，运用正面描写和侧面烘托相结合的表现手法，把李将军的豪放疏狂及文人志趣完美地融合在一起。</a:t>
            </a:r>
            <a:endParaRPr lang="ko-KR" altLang="en-US" sz="5400" b="1">
              <a:solidFill>
                <a:srgbClr val="FFFFFF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5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①通过</a:t>
            </a:r>
            <a:r>
              <a:rPr sz="54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环境</a:t>
            </a:r>
            <a:r>
              <a:rPr sz="54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烘托</a:t>
            </a:r>
            <a:r>
              <a:rPr sz="5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，如“高树蝉声”“冷静似闲居”和“重装墨画”“香薰一架书”，分别写出了将军住处的清幽安静和书斋的素净雅致，表现了将军的文人趣味。②运用</a:t>
            </a:r>
            <a:r>
              <a:rPr sz="54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衬托，</a:t>
            </a:r>
            <a:r>
              <a:rPr sz="5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用“侍儿知礼数”衬托将军的文化修养。③</a:t>
            </a:r>
            <a:r>
              <a:rPr sz="54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动作、神态描写</a:t>
            </a:r>
            <a:r>
              <a:rPr sz="54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，</a:t>
            </a:r>
            <a:r>
              <a:rPr sz="5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通过“吟哦”“任狂疏”“爱读英雄传”等</a:t>
            </a:r>
            <a:r>
              <a:rPr sz="54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动作、神态描写</a:t>
            </a:r>
            <a:r>
              <a:rPr sz="54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，写出了李将军的豪放和志趣。</a:t>
            </a:r>
            <a:endParaRPr lang="ko-KR" altLang="en-US" sz="5400" b="1">
              <a:latin typeface="华文楷体" charset="0"/>
              <a:ea typeface="华文楷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p14="http://schemas.microsoft.com/office/powerpoint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 txBox="1">
            <a:spLocks/>
          </p:cNvSpPr>
          <p:nvPr>
            <p:ph type="obj" idx="1"/>
          </p:nvPr>
        </p:nvSpPr>
        <p:spPr>
          <a:xfrm>
            <a:off x="106680" y="85090"/>
            <a:ext cx="12085955" cy="6629400"/>
          </a:xfrm>
          <a:prstGeom prst="rect"/>
        </p:spPr>
        <p:txBody>
          <a:bodyPr wrap="square" lIns="91440" tIns="45720" rIns="91440" bIns="45720" numCol="1" vert="horz" anchor="t">
            <a:normAutofit fontScale="40000" lnSpcReduction="0"/>
          </a:bodyPr>
          <a:lstStyle>
            <a:lvl1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1pPr>
            <a:lvl2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2pPr>
            <a:lvl3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3pPr>
            <a:lvl4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4pPr>
            <a:lvl5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5pPr>
            <a:lvl6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6pPr>
            <a:lvl7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7pPr>
            <a:lvl8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8pPr>
            <a:lvl9pPr marL="0" indent="0" defTabSz="5080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lang="en-GB" altLang="en-US" sz="1800"/>
            </a:lvl9pPr>
          </a:lstStyle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宋体" charset="0"/>
              </a:rPr>
              <a:t>阅读下面这首诗，然后回答问题。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隶书" charset="0"/>
              </a:rPr>
              <a:t>太湖恬亭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隶书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宋体" charset="0"/>
              </a:rPr>
              <a:t>[</a:t>
            </a:r>
            <a:r>
              <a:rPr sz="9600" b="1">
                <a:solidFill>
                  <a:srgbClr val="000000"/>
                </a:solidFill>
                <a:latin typeface="IPAPANNEW" charset="0"/>
                <a:ea typeface="宋体" charset="0"/>
              </a:rPr>
              <a:t>宋</a:t>
            </a:r>
            <a:r>
              <a:rPr sz="9600" b="1">
                <a:solidFill>
                  <a:srgbClr val="000000"/>
                </a:solidFill>
                <a:latin typeface="Times New Roman" charset="0"/>
                <a:ea typeface="宋体" charset="0"/>
              </a:rPr>
              <a:t>]王安石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宋体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槛临溪上绿阴围，溪岸高低入翠微。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日落断桥人独立，水涵幽树鸟相依。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清游始觉心无累，静处谁知世有机。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Font typeface="宋体"/>
              <a:buChar char="•"/>
            </a:pPr>
            <a:r>
              <a:rPr sz="96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更待夜深同徙倚[</a:t>
            </a:r>
            <a:r>
              <a:rPr sz="9600" baseline="300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注</a:t>
            </a:r>
            <a:r>
              <a:rPr sz="96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]，秋风斜月钓舟归。</a:t>
            </a:r>
            <a:endParaRPr lang="ko-KR" altLang="en-US" sz="96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</a:pPr>
            <a:r>
              <a:rPr sz="9600" b="1">
                <a:solidFill>
                  <a:srgbClr val="000000"/>
                </a:solidFill>
                <a:latin typeface="华文楷体" charset="0"/>
                <a:ea typeface="华文楷体" charset="0"/>
              </a:rPr>
              <a:t>注　徙倚：徘徊，流连不去。</a:t>
            </a:r>
            <a:endParaRPr lang="ko-KR" altLang="en-US" sz="9600" b="1">
              <a:solidFill>
                <a:srgbClr val="000000"/>
              </a:solidFill>
              <a:latin typeface="华文楷体" charset="0"/>
              <a:ea typeface="华文楷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Font typeface="宋体"/>
              <a:buChar char="•"/>
            </a:pPr>
            <a:r>
              <a:rPr sz="9600" b="1">
                <a:solidFill>
                  <a:srgbClr val="FF0000"/>
                </a:solidFill>
                <a:latin typeface="华文楷体" charset="0"/>
                <a:ea typeface="华文楷体" charset="0"/>
              </a:rPr>
              <a:t>尾联运用了多种艺术手法，请加以简析。</a:t>
            </a:r>
            <a:endParaRPr lang="ko-KR" altLang="en-US" sz="9600" b="1">
              <a:solidFill>
                <a:srgbClr val="000000"/>
              </a:solidFill>
              <a:latin typeface="Times New Roman" charset="0"/>
              <a:ea typeface="楷体_GB2312" charset="0"/>
            </a:endParaRPr>
          </a:p>
          <a:p>
            <a:pPr marL="228600" indent="-228600" algn="ctr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r>
              <a:rPr sz="9600" b="1">
                <a:solidFill>
                  <a:srgbClr val="000000"/>
                </a:solidFill>
                <a:latin typeface="Times New Roman" charset="0"/>
                <a:ea typeface="楷体_GB2312" charset="0"/>
              </a:rPr>
              <a:t> </a:t>
            </a:r>
            <a:endParaRPr lang="ko-KR" altLang="en-US" sz="9600" b="1">
              <a:solidFill>
                <a:srgbClr val="FF0000"/>
              </a:solidFill>
              <a:latin typeface="Times New Roman" charset="0"/>
              <a:ea typeface="宋体" charset="0"/>
            </a:endParaRPr>
          </a:p>
          <a:p>
            <a:pPr marL="228600" indent="-228600" algn="l" defTabSz="914400" eaLnBrk="1" latinLnBrk="1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FontTx/>
              <a:buNone/>
            </a:pPr>
            <a:endParaRPr lang="ko-KR" altLang="en-US" sz="9600" b="1">
              <a:latin typeface="Arial" charset="0"/>
              <a:ea typeface="宋体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Application>JisuOffice Show</Application>
  <AppVersion>12.000</AppVersion>
  <Characters>0</Characters>
  <CharactersWithSpaces>0</CharactersWithSpaces>
  <DocSecurity>0</DocSecurity>
  <HyperlinksChanged>false</HyperlinksChanged>
  <Lines>0</Lines>
  <LinksUpToDate>false</LinksUpToDate>
  <Pages>14</Pages>
  <Paragraphs>0</Paragraphs>
  <Words>9</Words>
  <TotalTime>0</TotalTime>
  <MMClips>0</MMClips>
  <ScaleCrop>false</ScaleCrop>
  <HeadingPairs>
    <vt:vector size="2" baseType="variant">
      <vt:variant>
        <vt:lpstr>제목</vt:lpstr>
      </vt:variant>
      <vt:variant>
        <vt:i4>1</vt:i4>
      </vt:variant>
    </vt:vector>
  </HeadingPairs>
  <TitlesOfParts>
    <vt:vector size="1" baseType="lpstr">
      <vt:lpstr>Title text</vt:lpstr>
    </vt:vector>
  </TitlesOfParts>
  <SharedDoc>false</SharedDoc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revision>3</cp:revision>
  <dc:creator>sunshine</dc:creator>
  <cp:lastModifiedBy>sunshine</cp:lastModifiedBy>
</cp:coreProperties>
</file>