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</p:sldMasterIdLst>
  <p:notesMasterIdLst>
    <p:notesMasterId r:id="rId71"/>
  </p:notesMasterIdLst>
  <p:sldIdLst>
    <p:sldId id="394" r:id="rId3"/>
    <p:sldId id="395" r:id="rId4"/>
    <p:sldId id="396" r:id="rId5"/>
    <p:sldId id="397" r:id="rId6"/>
    <p:sldId id="398" r:id="rId7"/>
    <p:sldId id="399" r:id="rId8"/>
    <p:sldId id="400" r:id="rId9"/>
    <p:sldId id="401" r:id="rId10"/>
    <p:sldId id="402" r:id="rId11"/>
    <p:sldId id="403" r:id="rId12"/>
    <p:sldId id="404" r:id="rId13"/>
    <p:sldId id="405" r:id="rId14"/>
    <p:sldId id="406" r:id="rId15"/>
    <p:sldId id="407" r:id="rId16"/>
    <p:sldId id="408" r:id="rId17"/>
    <p:sldId id="409" r:id="rId18"/>
    <p:sldId id="410" r:id="rId19"/>
    <p:sldId id="411" r:id="rId20"/>
    <p:sldId id="412" r:id="rId21"/>
    <p:sldId id="413" r:id="rId22"/>
    <p:sldId id="414" r:id="rId23"/>
    <p:sldId id="415" r:id="rId24"/>
    <p:sldId id="416" r:id="rId25"/>
    <p:sldId id="417" r:id="rId26"/>
    <p:sldId id="418" r:id="rId27"/>
    <p:sldId id="419" r:id="rId28"/>
    <p:sldId id="420" r:id="rId29"/>
    <p:sldId id="421" r:id="rId30"/>
    <p:sldId id="422" r:id="rId31"/>
    <p:sldId id="423" r:id="rId32"/>
    <p:sldId id="424" r:id="rId33"/>
    <p:sldId id="425" r:id="rId34"/>
    <p:sldId id="426" r:id="rId35"/>
    <p:sldId id="427" r:id="rId36"/>
    <p:sldId id="428" r:id="rId37"/>
    <p:sldId id="429" r:id="rId38"/>
    <p:sldId id="430" r:id="rId39"/>
    <p:sldId id="431" r:id="rId40"/>
    <p:sldId id="432" r:id="rId41"/>
    <p:sldId id="433" r:id="rId42"/>
    <p:sldId id="434" r:id="rId43"/>
    <p:sldId id="435" r:id="rId44"/>
    <p:sldId id="436" r:id="rId45"/>
    <p:sldId id="437" r:id="rId46"/>
    <p:sldId id="438" r:id="rId47"/>
    <p:sldId id="439" r:id="rId48"/>
    <p:sldId id="440" r:id="rId49"/>
    <p:sldId id="441" r:id="rId50"/>
    <p:sldId id="442" r:id="rId51"/>
    <p:sldId id="443" r:id="rId52"/>
    <p:sldId id="444" r:id="rId53"/>
    <p:sldId id="445" r:id="rId54"/>
    <p:sldId id="446" r:id="rId55"/>
    <p:sldId id="447" r:id="rId56"/>
    <p:sldId id="448" r:id="rId57"/>
    <p:sldId id="449" r:id="rId58"/>
    <p:sldId id="450" r:id="rId59"/>
    <p:sldId id="451" r:id="rId60"/>
    <p:sldId id="452" r:id="rId61"/>
    <p:sldId id="453" r:id="rId62"/>
    <p:sldId id="454" r:id="rId63"/>
    <p:sldId id="455" r:id="rId64"/>
    <p:sldId id="456" r:id="rId65"/>
    <p:sldId id="457" r:id="rId66"/>
    <p:sldId id="458" r:id="rId67"/>
    <p:sldId id="459" r:id="rId68"/>
    <p:sldId id="460" r:id="rId69"/>
    <p:sldId id="461" r:id="rId70"/>
  </p:sldIdLst>
  <p:sldSz cx="11522075" cy="6480175"/>
  <p:notesSz cx="6858000" cy="9144000"/>
  <p:custDataLst>
    <p:tags r:id="rId7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6600"/>
    <a:srgbClr val="053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32" y="-444"/>
      </p:cViewPr>
      <p:guideLst>
        <p:guide orient="horz" pos="2036"/>
        <p:guide pos="362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tags" Target="tags/tag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D4EC4-DB57-46EA-A2C0-18F19DE486F2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8EAB37-647D-42A1-93AE-E92B4BE6F9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85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01E8A7-1D10-4711-BBB3-555BE2149DE0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4.xml"/><Relationship Id="rId4" Type="http://schemas.openxmlformats.org/officeDocument/2006/relationships/tags" Target="../tags/tag7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0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4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16.xml"/><Relationship Id="rId4" Type="http://schemas.openxmlformats.org/officeDocument/2006/relationships/tags" Target="../tags/tag11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0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25.xml"/><Relationship Id="rId4" Type="http://schemas.openxmlformats.org/officeDocument/2006/relationships/tags" Target="../tags/tag12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32928" y="864023"/>
            <a:ext cx="9260754" cy="242879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567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32928" y="3364248"/>
            <a:ext cx="9260754" cy="1391282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27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74970" y="1408290"/>
            <a:ext cx="10366465" cy="4497003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  <a:lvl6pPr marL="216027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881410" y="3636382"/>
            <a:ext cx="7341921" cy="724555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16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881410" y="4360937"/>
            <a:ext cx="7341921" cy="819802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7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574970" y="731358"/>
            <a:ext cx="10369868" cy="5180738"/>
          </a:xfrm>
        </p:spPr>
        <p:txBody>
          <a:bodyPr/>
          <a:lstStyle>
            <a:lvl1pPr marL="215900" indent="-2159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32928" y="2347150"/>
            <a:ext cx="9260754" cy="96267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67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32928" y="3364248"/>
            <a:ext cx="9260754" cy="445618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27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574970" y="1418495"/>
            <a:ext cx="4892346" cy="4486798"/>
          </a:xfrm>
        </p:spPr>
        <p:txBody>
          <a:bodyPr vert="horz" lIns="90000" tIns="46800" rIns="90000" bIns="4680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59296" y="1418495"/>
            <a:ext cx="4892346" cy="4486798"/>
          </a:xfrm>
        </p:spPr>
        <p:txBody>
          <a:bodyPr lIns="90000" tIns="46800" rIns="90000" bIns="46800">
            <a:normAutofit/>
          </a:bodyPr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080135" indent="-2159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51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511935" indent="-215900" eaLnBrk="1" fontAlgn="auto" latinLnBrk="0" hangingPunct="1">
              <a:lnSpc>
                <a:spcPct val="120000"/>
              </a:lnSpc>
              <a:buFont typeface="Wingdings" charset="2"/>
              <a:buChar char=""/>
              <a:defRPr sz="1325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325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574970" y="1350462"/>
            <a:ext cx="5048846" cy="360577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89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74970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5893109" y="1343402"/>
            <a:ext cx="5048846" cy="360577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189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5893109" y="1751858"/>
            <a:ext cx="5048846" cy="4153435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charset="2"/>
              <a:buChar char="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325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74970" y="574882"/>
            <a:ext cx="10366465" cy="666727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4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574970" y="1469520"/>
            <a:ext cx="4945530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51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001459" y="1469520"/>
            <a:ext cx="4939976" cy="4354133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31800" indent="0" defTabSz="914400" eaLnBrk="1" fontAlgn="auto" latinLnBrk="0" hangingPunct="1">
              <a:buFont typeface="Arial" pitchFamily="34" charset="0"/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buFont typeface="Arial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9672419" y="864023"/>
            <a:ext cx="986634" cy="4752128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645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64156" y="864023"/>
            <a:ext cx="8665372" cy="4752128"/>
          </a:xfrm>
        </p:spPr>
        <p:txBody>
          <a:bodyPr vert="eaVert" lIns="46800" tIns="46800" rIns="46800" bIns="46800"/>
          <a:lstStyle>
            <a:lvl1pPr marL="215900" indent="-2159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48335" indent="-2159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080135" indent="-2159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511935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charset="2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944370" indent="-2159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ags" Target="../tags/tag64.xml"/><Relationship Id="rId18" Type="http://schemas.openxmlformats.org/officeDocument/2006/relationships/tags" Target="../tags/tag69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2.xml"/><Relationship Id="rId17" Type="http://schemas.openxmlformats.org/officeDocument/2006/relationships/tags" Target="../tags/tag68.xml"/><Relationship Id="rId2" Type="http://schemas.openxmlformats.org/officeDocument/2006/relationships/slideLayout" Target="../slideLayouts/slideLayout29.xml"/><Relationship Id="rId16" Type="http://schemas.openxmlformats.org/officeDocument/2006/relationships/tags" Target="../tags/tag6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tags" Target="../tags/tag66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ags" Target="../tags/tag6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0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1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2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3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4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2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74970" y="574882"/>
            <a:ext cx="10366465" cy="666727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74970" y="1408290"/>
            <a:ext cx="10366465" cy="4497003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578372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889834" y="5966523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389794" y="5966523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45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34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7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483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520825" algn="l"/>
        </a:tabLst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0801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51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511935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charset="2"/>
        <a:buChar char="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1944370" indent="-215900" algn="l" defTabSz="864235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32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slide" Target="slide53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slide" Target="slide28.xml"/><Relationship Id="rId5" Type="http://schemas.openxmlformats.org/officeDocument/2006/relationships/slide" Target="slide1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38"/>
          <p:cNvSpPr txBox="1">
            <a:spLocks noChangeArrowheads="1"/>
          </p:cNvSpPr>
          <p:nvPr/>
        </p:nvSpPr>
        <p:spPr bwMode="auto">
          <a:xfrm>
            <a:off x="2712720" y="3192780"/>
            <a:ext cx="5403215" cy="110680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 古诗文阅读</a:t>
            </a:r>
            <a:endParaRPr lang="zh-CN" altLang="en-US" sz="6600">
              <a:solidFill>
                <a:schemeClr val="bg1"/>
              </a:solidFill>
              <a:ea typeface="黑体" pitchFamily="2" charset="-122"/>
            </a:endParaRPr>
          </a:p>
        </p:txBody>
      </p:sp>
      <p:pic>
        <p:nvPicPr>
          <p:cNvPr id="18436" name="图片 18435" descr="p_large_E9Ly_40930003e0b32d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" y="-4445"/>
            <a:ext cx="11510645" cy="648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38"/>
          <p:cNvSpPr txBox="1">
            <a:spLocks noChangeArrowheads="1"/>
          </p:cNvSpPr>
          <p:nvPr/>
        </p:nvSpPr>
        <p:spPr bwMode="auto">
          <a:xfrm>
            <a:off x="5330190" y="733425"/>
            <a:ext cx="5639435" cy="2122805"/>
          </a:xfrm>
          <a:prstGeom prst="rect">
            <a:avLst/>
          </a:prstGeom>
          <a:solidFill>
            <a:schemeClr val="accent6">
              <a:lumMod val="5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6600">
                <a:solidFill>
                  <a:schemeClr val="bg1"/>
                </a:solidFill>
                <a:ea typeface="黑体" pitchFamily="2" charset="-122"/>
              </a:rPr>
              <a:t> </a:t>
            </a:r>
            <a:r>
              <a:rPr lang="zh-CN" altLang="en-US" sz="6600" smtClean="0">
                <a:solidFill>
                  <a:schemeClr val="bg1"/>
                </a:solidFill>
                <a:ea typeface="黑体" pitchFamily="2" charset="-122"/>
              </a:rPr>
              <a:t> 语言文字运用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331749" y="1239823"/>
            <a:ext cx="10930014" cy="540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    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一部分成语有特定的适用对象。主要看成语是适用于自己还是适用于他人，是表谦称还是表敬称，是适用于一般对象还是适用于特定对象，等等。近义成语可根据成语适用对象的不同进行辨析。例如：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和蔼可亲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和颜悦色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平易近人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都可形容态度温和。异：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和蔼可亲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平易近人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都有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使人容易接近或亲近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的意思，并多用于领导或长辈；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和颜悦色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没有使人容易接近的意思，也不限于长辈。形容温和时，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和颜悦色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侧重于脸部表情，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和蔼可亲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平易近人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侧重于态度、作风或人的性格特点；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记忆犹新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念念不忘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历历在目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都有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记得清楚，没有忘记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的意思。异：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记忆犹新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重在记忆保持不变，它所记忆的，都是过去的事情；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念念不忘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所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不忘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的可以是过去的事，也可以是目标、理想等，它既能以事为对象，也能以人为对象；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历历在目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重在情景清晰地重现，它所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在目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的，都是过去的事，既能以事为对象，也能以人为对象。</a:t>
            </a: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0" y="668338"/>
            <a:ext cx="5429250" cy="531812"/>
          </a:xfrm>
          <a:prstGeom prst="rect">
            <a:avLst/>
          </a:prstGeom>
          <a:noFill/>
          <a:ln w="57150" cmpd="thinThick">
            <a:noFill/>
          </a:ln>
        </p:spPr>
        <p:txBody>
          <a:bodyPr>
            <a:normAutofit fontScale="90000"/>
          </a:bodyPr>
          <a:lstStyle/>
          <a:p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考向四    适用对象</a:t>
            </a:r>
            <a:b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</a:br>
            <a:endParaRPr lang="zh-CN" altLang="en-US" sz="2400" b="1" smtClean="0">
              <a:solidFill>
                <a:schemeClr val="accent5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617501" y="2311393"/>
            <a:ext cx="10287072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6600"/>
                </a:solidFill>
                <a:ea typeface="宋体" pitchFamily="2" charset="-122"/>
              </a:rPr>
              <a:t>        </a:t>
            </a:r>
            <a:r>
              <a:rPr lang="zh-CN" altLang="en-US" sz="2800">
                <a:solidFill>
                  <a:srgbClr val="006600"/>
                </a:solidFill>
                <a:ea typeface="宋体" pitchFamily="2" charset="-122"/>
              </a:rPr>
              <a:t>所谓实用语境，指的是平面媒体中经常出现的语境，指的是一句话或几句话的语言运用错误。这类语境，很多呈现出口语化特征。题目多以选择题形式出现。</a:t>
            </a: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3760773" y="996950"/>
            <a:ext cx="4129088" cy="531813"/>
          </a:xfrm>
          <a:prstGeom prst="rect">
            <a:avLst/>
          </a:prstGeom>
          <a:noFill/>
          <a:ln w="57150" cmpd="thinThick">
            <a:solidFill>
              <a:schemeClr val="folHlink"/>
            </a:solidFill>
          </a:ln>
        </p:spPr>
        <p:txBody>
          <a:bodyPr>
            <a:normAutofit fontScale="90000"/>
          </a:bodyPr>
          <a:lstStyle/>
          <a:p>
            <a:r>
              <a:rPr lang="zh-CN" altLang="en-US" sz="28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题型二　判断正误类选择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1117567" y="1882765"/>
            <a:ext cx="3833812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60784"/>
                  <a:invGamma/>
                  <a:alpha val="12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60784"/>
                  <a:invGamma/>
                  <a:alpha val="12000"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gray">
          <a:xfrm>
            <a:off x="1422367" y="2187565"/>
            <a:ext cx="3200400" cy="320040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28575" algn="ctr">
            <a:solidFill>
              <a:srgbClr val="FFFFFF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4260839" y="2168517"/>
            <a:ext cx="5798558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2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关注适用对象，防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张冠李戴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”</a:t>
            </a:r>
            <a:endParaRPr lang="en-US" altLang="zh-CN" sz="2800" b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4689467" y="2811459"/>
            <a:ext cx="5791265" cy="4984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3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语言追求简洁，避免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重复赘余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b="1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832343" y="3454401"/>
            <a:ext cx="578883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4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辨清形与义，防范易混成语</a:t>
            </a:r>
            <a:endParaRPr lang="zh-CN" altLang="en-US" sz="2800" b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>
            <a:off x="4760905" y="4097343"/>
            <a:ext cx="579126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r>
              <a:rPr lang="en-US" altLang="zh-CN" sz="2000" b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5</a:t>
            </a:r>
            <a:r>
              <a:rPr lang="en-US" sz="2000" b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000" b="1" smtClean="0">
                <a:solidFill>
                  <a:srgbClr val="006600"/>
                </a:solidFill>
              </a:rPr>
              <a:t>用语得体色彩恰当，防 </a:t>
            </a:r>
            <a:r>
              <a:rPr lang="en-US" sz="2000" b="1" smtClean="0">
                <a:solidFill>
                  <a:srgbClr val="006600"/>
                </a:solidFill>
              </a:rPr>
              <a:t>“</a:t>
            </a:r>
            <a:r>
              <a:rPr lang="zh-CN" altLang="en-US" sz="2000" b="1" smtClean="0">
                <a:solidFill>
                  <a:srgbClr val="006600"/>
                </a:solidFill>
              </a:rPr>
              <a:t>褒贬误用</a:t>
            </a:r>
            <a:r>
              <a:rPr lang="en-US" sz="2000" b="1" smtClean="0">
                <a:solidFill>
                  <a:srgbClr val="006600"/>
                </a:solidFill>
              </a:rPr>
              <a:t>”“</a:t>
            </a:r>
            <a:r>
              <a:rPr lang="zh-CN" altLang="en-US" sz="2000" b="1" smtClean="0">
                <a:solidFill>
                  <a:srgbClr val="006600"/>
                </a:solidFill>
              </a:rPr>
              <a:t>谦敬失当</a:t>
            </a:r>
            <a:r>
              <a:rPr lang="en-US" sz="2000" b="1" smtClean="0">
                <a:solidFill>
                  <a:srgbClr val="006600"/>
                </a:solidFill>
              </a:rPr>
              <a:t>”</a:t>
            </a:r>
            <a:endParaRPr lang="zh-CN" altLang="en-US" sz="2000" b="1">
              <a:solidFill>
                <a:srgbClr val="006600"/>
              </a:solidFill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4332277" y="4740285"/>
            <a:ext cx="579126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800" b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6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注意语法规范，防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功能失误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b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gray">
          <a:xfrm>
            <a:off x="1698422" y="2998773"/>
            <a:ext cx="2631440" cy="156845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zh-CN" alt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七个视角</a:t>
            </a:r>
            <a:endParaRPr lang="en-US" altLang="zh-CN" sz="4800" b="1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 algn="ctr" eaLnBrk="0" hangingPunct="0">
              <a:defRPr/>
            </a:pPr>
            <a:r>
              <a:rPr lang="zh-CN" altLang="en-US" sz="48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精准判断</a:t>
            </a:r>
            <a:endParaRPr lang="en-US" altLang="zh-CN" sz="4800" b="1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24586" name="Rectangle 29"/>
          <p:cNvSpPr>
            <a:spLocks noChangeArrowheads="1"/>
          </p:cNvSpPr>
          <p:nvPr/>
        </p:nvSpPr>
        <p:spPr bwMode="auto">
          <a:xfrm>
            <a:off x="403187" y="739757"/>
            <a:ext cx="4084320" cy="516890"/>
          </a:xfrm>
          <a:prstGeom prst="rect">
            <a:avLst/>
          </a:prstGeom>
          <a:solidFill>
            <a:srgbClr val="990033"/>
          </a:solidFill>
          <a:ln w="38100">
            <a:solidFill>
              <a:srgbClr val="FFFF66"/>
            </a:solidFill>
            <a:miter lim="800000"/>
          </a:ln>
        </p:spPr>
        <p:txBody>
          <a:bodyPr wrap="none" lIns="86411" tIns="43205" rIns="86411" bIns="43205">
            <a:spAutoFit/>
          </a:bodyPr>
          <a:lstStyle/>
          <a:p>
            <a:r>
              <a:rPr lang="zh-CN" altLang="en-US" sz="2800" b="1" smtClean="0">
                <a:solidFill>
                  <a:schemeClr val="bg1"/>
                </a:solidFill>
              </a:rPr>
              <a:t>题型二　判断正误类选择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gray">
          <a:xfrm>
            <a:off x="3332145" y="1525575"/>
            <a:ext cx="5788835" cy="50006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800" b="1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1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了解关键字词，避免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“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望文生义</a:t>
            </a:r>
            <a:r>
              <a:rPr lang="en-US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”</a:t>
            </a:r>
            <a:endParaRPr lang="zh-CN" altLang="en-US" sz="2800" b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gray">
          <a:xfrm>
            <a:off x="3760773" y="5383227"/>
            <a:ext cx="5791265" cy="5000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bg2">
                  <a:gamma/>
                  <a:tint val="5882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38100" algn="ctr">
            <a:solidFill>
              <a:schemeClr val="accent1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7</a:t>
            </a:r>
            <a:r>
              <a:rPr 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 b="1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仔细斟酌，慎用两用成语</a:t>
            </a:r>
            <a:endParaRPr lang="zh-CN" altLang="en-US" sz="2800" b="1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7904178" y="-7938"/>
            <a:ext cx="1428760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7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判断正误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grpId="9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2" fill="hold" grpId="2" nodeType="after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2" fill="hold" grpId="3" nodeType="after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2" fill="hold" grpId="4" nodeType="afterEffect"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" presetClass="entr" presetSubtype="2" fill="hold" grpId="5" nodeType="afterEffect"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" presetClass="entr" presetSubtype="2" fill="hold" grpId="6" nodeType="afterEffect"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" presetClass="entr" presetSubtype="2" fill="hold" grpId="10" nodeType="afterEffect"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  <p:bldP spid="7" grpId="3" animBg="1"/>
      <p:bldP spid="8" grpId="4" animBg="1"/>
      <p:bldP spid="9" grpId="5" animBg="1"/>
      <p:bldP spid="10" grpId="6" animBg="1"/>
      <p:bldP spid="11" grpId="7"/>
      <p:bldP spid="24586" grpId="8" animBg="1"/>
      <p:bldP spid="14" grpId="9" animBg="1"/>
      <p:bldP spid="15" grpId="1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2689203" y="1195070"/>
            <a:ext cx="6429420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一　</a:t>
            </a:r>
            <a:r>
              <a:rPr lang="zh-CN" altLang="en-US" sz="2400" b="1" smtClean="0">
                <a:solidFill>
                  <a:schemeClr val="bg1"/>
                </a:solidFill>
              </a:rPr>
              <a:t>  了解关键字词，避免“望文生义”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617501" y="2105025"/>
            <a:ext cx="10287037" cy="2491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b="1">
                <a:solidFill>
                  <a:srgbClr val="008000"/>
                </a:solidFill>
              </a:rPr>
              <a:t>忽视了某些成语的来源，而只是根据字面意思，将组成成语的每个语素简单相加，妄加揣测，穿凿附会，造成不确切的理解，做出错误判断。</a:t>
            </a: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</a:rPr>
              <a:t>        成语是形式和内容都非常固定的现成语，有其整体意义。理解成语时要注意其意义的整体性，透过字面从整体上把握，尤其是一些特殊语素，更要注意其古义，不要想当然地按现代汉语的意义去理解。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 animBg="1"/>
      <p:bldP spid="15360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临时存文件\2021年《金版》一轮  语文（人教版）\4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60443" y="1597013"/>
            <a:ext cx="9601542" cy="4143404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571500" y="825500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67" name="Group 19"/>
          <p:cNvGraphicFramePr>
            <a:graphicFrameLocks noGrp="1"/>
          </p:cNvGraphicFramePr>
          <p:nvPr>
            <p:ph sz="half" idx="4294967295"/>
          </p:nvPr>
        </p:nvGraphicFramePr>
        <p:xfrm>
          <a:off x="714345" y="939800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5" name="Text Box 20"/>
          <p:cNvSpPr txBox="1">
            <a:spLocks noChangeArrowheads="1"/>
          </p:cNvSpPr>
          <p:nvPr/>
        </p:nvSpPr>
        <p:spPr bwMode="auto">
          <a:xfrm>
            <a:off x="2160588" y="1481138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55670" name="Text Box 22"/>
          <p:cNvSpPr txBox="1">
            <a:spLocks noChangeArrowheads="1"/>
          </p:cNvSpPr>
          <p:nvPr/>
        </p:nvSpPr>
        <p:spPr bwMode="auto">
          <a:xfrm>
            <a:off x="1439863" y="1409700"/>
            <a:ext cx="9432925" cy="4521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望文生义是对成语关键字词理解不准确造成的，请识记下列成语中关键字词的意思：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春意阑珊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衰落，将尽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  <a:r>
              <a:rPr lang="zh-CN" altLang="en-US" sz="2400" b="1">
                <a:solidFill>
                  <a:srgbClr val="008000"/>
                </a:solidFill>
              </a:rPr>
              <a:t>　不刊之论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更改</a:t>
            </a:r>
            <a:r>
              <a:rPr lang="en-US" altLang="zh-CN" sz="2400" b="1">
                <a:solidFill>
                  <a:srgbClr val="008000"/>
                </a:solidFill>
              </a:rPr>
              <a:t>)         </a:t>
            </a:r>
            <a:r>
              <a:rPr lang="zh-CN" altLang="en-US" sz="2400" b="1">
                <a:solidFill>
                  <a:srgbClr val="008000"/>
                </a:solidFill>
              </a:rPr>
              <a:t>久假不归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借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危言危行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正直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七月流火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火星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屡试不爽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差错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一文不名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占有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哀而不伤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伤害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不孚众望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令人信服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犯而不校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计较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一傅众咻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教导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差强人意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稍微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安土重迁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不轻率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细大不捐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抛弃</a:t>
            </a:r>
            <a:r>
              <a:rPr lang="en-US" altLang="zh-CN" sz="2400" b="1">
                <a:solidFill>
                  <a:srgbClr val="008000"/>
                </a:solidFill>
              </a:rPr>
              <a:t>)           </a:t>
            </a:r>
            <a:r>
              <a:rPr lang="zh-CN" altLang="en-US" sz="2400" b="1">
                <a:solidFill>
                  <a:srgbClr val="008000"/>
                </a:solidFill>
              </a:rPr>
              <a:t>不易之论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更改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不足为训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准则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身无长物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多余东西</a:t>
            </a:r>
            <a:r>
              <a:rPr lang="en-US" altLang="zh-CN" sz="2400" b="1">
                <a:solidFill>
                  <a:srgbClr val="008000"/>
                </a:solidFill>
              </a:rPr>
              <a:t>)   </a:t>
            </a:r>
            <a:r>
              <a:rPr lang="zh-CN" altLang="en-US" sz="2400" b="1">
                <a:solidFill>
                  <a:srgbClr val="008000"/>
                </a:solidFill>
              </a:rPr>
              <a:t>敬谢不敏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没有才能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计日程功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计算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文不加点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涂上一点。表删去、修改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毫发不爽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差错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曾几何时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时间过去没多久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  <a:endParaRPr lang="zh-CN" altLang="en-US" sz="24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7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7"/>
          <p:cNvSpPr txBox="1">
            <a:spLocks noChangeArrowheads="1"/>
          </p:cNvSpPr>
          <p:nvPr/>
        </p:nvSpPr>
        <p:spPr bwMode="auto">
          <a:xfrm>
            <a:off x="2185988" y="1703853"/>
            <a:ext cx="8064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 sz="2400"/>
          </a:p>
        </p:txBody>
      </p:sp>
      <p:sp>
        <p:nvSpPr>
          <p:cNvPr id="157714" name="Text Box 18"/>
          <p:cNvSpPr txBox="1">
            <a:spLocks noChangeArrowheads="1"/>
          </p:cNvSpPr>
          <p:nvPr/>
        </p:nvSpPr>
        <p:spPr bwMode="auto">
          <a:xfrm>
            <a:off x="241300" y="1848315"/>
            <a:ext cx="11306175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．以前，有些西方国家对恐怖分子采取纵容甚至包庇的态度，</a:t>
            </a:r>
            <a:r>
              <a:rPr lang="zh-CN" altLang="en-US" sz="24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长此以往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，就造成了如今恐怖袭击越演越烈之势。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2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．美国政府在南海问题上的</a:t>
            </a:r>
            <a:r>
              <a:rPr lang="zh-CN" altLang="en-US" sz="24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危言危行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，只能搬起石头砸自己的脚。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</a:t>
            </a:r>
            <a:endParaRPr lang="en-US" altLang="zh-CN" sz="2400" smtClean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57716" name="Text Box 20"/>
          <p:cNvSpPr txBox="1">
            <a:spLocks noChangeArrowheads="1"/>
          </p:cNvSpPr>
          <p:nvPr/>
        </p:nvSpPr>
        <p:spPr bwMode="auto">
          <a:xfrm>
            <a:off x="4760905" y="226898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7718" name="Text Box 22"/>
          <p:cNvSpPr txBox="1">
            <a:spLocks noChangeArrowheads="1"/>
          </p:cNvSpPr>
          <p:nvPr/>
        </p:nvSpPr>
        <p:spPr bwMode="auto">
          <a:xfrm>
            <a:off x="9529565" y="336890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7739" name="Rectangle 43"/>
          <p:cNvSpPr>
            <a:spLocks noChangeArrowheads="1"/>
          </p:cNvSpPr>
          <p:nvPr/>
        </p:nvSpPr>
        <p:spPr bwMode="auto">
          <a:xfrm>
            <a:off x="2330450" y="981076"/>
            <a:ext cx="6456680" cy="491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zh-CN" altLang="en-US" sz="2600">
                <a:solidFill>
                  <a:schemeClr val="hlink"/>
                </a:solidFill>
              </a:rPr>
              <a:t>一、</a:t>
            </a:r>
            <a:r>
              <a:rPr sz="2600">
                <a:solidFill>
                  <a:schemeClr val="hlink"/>
                </a:solidFill>
              </a:rPr>
              <a:t>请判断正误，然后查词典订正并积累。</a:t>
            </a:r>
          </a:p>
        </p:txBody>
      </p:sp>
      <p:sp>
        <p:nvSpPr>
          <p:cNvPr id="2" name="Text Box 27"/>
          <p:cNvSpPr txBox="1">
            <a:spLocks noChangeArrowheads="1"/>
          </p:cNvSpPr>
          <p:nvPr/>
        </p:nvSpPr>
        <p:spPr bwMode="auto">
          <a:xfrm>
            <a:off x="888739" y="2688322"/>
            <a:ext cx="105140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长此以往：老是这样下去，只用于不好的情况，而且不能用来追述过去的事。</a:t>
            </a:r>
          </a:p>
        </p:txBody>
      </p:sp>
      <p:sp>
        <p:nvSpPr>
          <p:cNvPr id="167955" name="Text Box 19"/>
          <p:cNvSpPr txBox="1">
            <a:spLocks noChangeArrowheads="1"/>
          </p:cNvSpPr>
          <p:nvPr/>
        </p:nvSpPr>
        <p:spPr bwMode="auto">
          <a:xfrm>
            <a:off x="888739" y="4011391"/>
            <a:ext cx="979328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“危言危行”的“危”不是指“令人感到危险的、害怕的”，而是指“正直的”，“危言危行”的意思是“讲正直的话，做正直的事”。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5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7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7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7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714" grpId="0"/>
      <p:bldP spid="157716" grpId="1"/>
      <p:bldP spid="157718" grpId="2"/>
      <p:bldP spid="157739" grpId="3"/>
      <p:bldP spid="2" grpId="4"/>
      <p:bldP spid="167955" grpId="5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8"/>
          <p:cNvSpPr txBox="1">
            <a:spLocks noChangeArrowheads="1"/>
          </p:cNvSpPr>
          <p:nvPr/>
        </p:nvSpPr>
        <p:spPr bwMode="auto">
          <a:xfrm>
            <a:off x="455654" y="739757"/>
            <a:ext cx="11306175" cy="7477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3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．他气得脸色</a:t>
            </a:r>
            <a:r>
              <a:rPr lang="zh-CN" altLang="en-US" sz="24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半青半黄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，嘴唇哆嗦了半天，什么话也说不出来。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4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．老王和老李曾非常要好，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20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多年前，两人产生了矛盾，一直互不理睬。退休后，一件偶然的事，消除了他们多年的隔阂，两人和好如初，</a:t>
            </a:r>
            <a:r>
              <a:rPr lang="zh-CN" altLang="en-US" sz="24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白头如新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，大家也为之高兴。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5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．四名共同作案的犯罪分子正在</a:t>
            </a:r>
            <a:r>
              <a:rPr lang="zh-CN" altLang="en-US" sz="24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坐地分赃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时，被及时赶到的警察擒获。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9388769" y="797137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1314235" y="2983819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10401375" y="444047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690248" y="1417940"/>
            <a:ext cx="10609939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“半青半黄”指庄稼半熟半不熟，也可比喻事物或思想未达到成熟阶段。往往被误解为：脸色铁青，脸上青一块，紫一块。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546103" y="3610154"/>
            <a:ext cx="1093064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白头，指白发，形容长。新，指初认识。相交时间虽久，但互不知心还跟刚认识一样。指彼此交情不深。而例句将其误解为：友好到老。</a:t>
            </a: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auto">
          <a:xfrm>
            <a:off x="531589" y="5081432"/>
            <a:ext cx="10930647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坐地分赃：指匪首窝主等不亲自偷窃抢劫而分到赃物。注意适用的对象，不能望文生义。</a:t>
            </a:r>
            <a:r>
              <a:rPr lang="en-US" altLang="zh-CN" sz="2400">
                <a:solidFill>
                  <a:srgbClr val="008000"/>
                </a:solidFill>
              </a:rPr>
              <a:t>《</a:t>
            </a:r>
            <a:r>
              <a:rPr lang="zh-CN" altLang="en-US" sz="2400">
                <a:solidFill>
                  <a:srgbClr val="008000"/>
                </a:solidFill>
              </a:rPr>
              <a:t>现代汉语词典</a:t>
            </a:r>
            <a:r>
              <a:rPr lang="en-US" altLang="zh-CN" sz="2400">
                <a:solidFill>
                  <a:srgbClr val="008000"/>
                </a:solidFill>
              </a:rPr>
              <a:t>》</a:t>
            </a:r>
            <a:r>
              <a:rPr lang="zh-CN" altLang="en-US" sz="2400">
                <a:solidFill>
                  <a:srgbClr val="008000"/>
                </a:solidFill>
              </a:rPr>
              <a:t>第六版有新意：也指盗贼就地瓜分赃款赃物。因此例句正确。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1"/>
      <p:bldP spid="15" grpId="2"/>
      <p:bldP spid="16" grpId="3"/>
      <p:bldP spid="17" grpId="4"/>
      <p:bldP spid="18" grpId="5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7"/>
          <p:cNvSpPr txBox="1">
            <a:spLocks noChangeArrowheads="1"/>
          </p:cNvSpPr>
          <p:nvPr/>
        </p:nvSpPr>
        <p:spPr bwMode="auto">
          <a:xfrm>
            <a:off x="2130425" y="1706563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67954" name="Text Box 18"/>
          <p:cNvSpPr txBox="1">
            <a:spLocks noChangeArrowheads="1"/>
          </p:cNvSpPr>
          <p:nvPr/>
        </p:nvSpPr>
        <p:spPr bwMode="auto">
          <a:xfrm>
            <a:off x="474663" y="914400"/>
            <a:ext cx="10656887" cy="6862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．“国足挂帅”一说的准确性到目前依然无从核实，但人们都相信这决非</a:t>
            </a:r>
            <a:r>
              <a:rPr lang="zh-CN" altLang="en-US" sz="20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空穴来风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endParaRPr lang="zh-CN" altLang="en-US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  <a:r>
              <a:rPr lang="en-US" altLang="zh-CN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</a:t>
            </a: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7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．平心而论，在泥沙俱下的众多名人自传中，杨绛先生的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我们仨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》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和王蒙先生的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《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王蒙自述：我的人生哲学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》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，是不可与那些“伪名人自传”</a:t>
            </a:r>
            <a:r>
              <a:rPr lang="zh-CN" altLang="en-US" sz="20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同日而语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的。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zh-CN" altLang="en-US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8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．尽管他在这次比赛中表现出色，但教练不仅</a:t>
            </a:r>
            <a:r>
              <a:rPr lang="zh-CN" altLang="en-US" sz="20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不赞一词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，还总铁青着脸，这使他感到很是意外和失望。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9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．陈寅恪先生上课时旁征博引，还不时夹着所引史料的数种语言文字，这使得外语尚未过关、文史基础知识贫乏的学生，简直</a:t>
            </a:r>
            <a:r>
              <a:rPr lang="zh-CN" altLang="en-US" sz="20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不知所云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10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．有人对歪风邪气深恶痛绝，可是轮到自己身处其中，也便随风而走。他们忘了，</a:t>
            </a:r>
            <a:r>
              <a:rPr lang="zh-CN" altLang="en-US" sz="2000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曾几何时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，自己对这些现象又是何等咬牙切齿。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67956" name="Text Box 20"/>
          <p:cNvSpPr txBox="1">
            <a:spLocks noChangeArrowheads="1"/>
          </p:cNvSpPr>
          <p:nvPr/>
        </p:nvSpPr>
        <p:spPr bwMode="auto">
          <a:xfrm>
            <a:off x="4718141" y="5158332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7958" name="Text Box 22"/>
          <p:cNvSpPr txBox="1">
            <a:spLocks noChangeArrowheads="1"/>
          </p:cNvSpPr>
          <p:nvPr/>
        </p:nvSpPr>
        <p:spPr bwMode="auto">
          <a:xfrm>
            <a:off x="8054975" y="215328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7960" name="Text Box 24"/>
          <p:cNvSpPr txBox="1">
            <a:spLocks noChangeArrowheads="1"/>
          </p:cNvSpPr>
          <p:nvPr/>
        </p:nvSpPr>
        <p:spPr bwMode="auto">
          <a:xfrm>
            <a:off x="1880235" y="3347720"/>
            <a:ext cx="50355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7963" name="Text Box 27"/>
          <p:cNvSpPr txBox="1">
            <a:spLocks noChangeArrowheads="1"/>
          </p:cNvSpPr>
          <p:nvPr/>
        </p:nvSpPr>
        <p:spPr bwMode="auto">
          <a:xfrm>
            <a:off x="1337945" y="1473518"/>
            <a:ext cx="97932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“空穴来风”原指消息、传闻不是完全没有原因的，这里理解为“虚假传闻”。但按新辞典义对。</a:t>
            </a:r>
          </a:p>
        </p:txBody>
      </p:sp>
      <p:sp>
        <p:nvSpPr>
          <p:cNvPr id="167964" name="Text Box 28"/>
          <p:cNvSpPr txBox="1">
            <a:spLocks noChangeArrowheads="1"/>
          </p:cNvSpPr>
          <p:nvPr/>
        </p:nvSpPr>
        <p:spPr bwMode="auto">
          <a:xfrm>
            <a:off x="10314305" y="91408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7724" name="Text Box 28"/>
          <p:cNvSpPr txBox="1">
            <a:spLocks noChangeArrowheads="1"/>
          </p:cNvSpPr>
          <p:nvPr/>
        </p:nvSpPr>
        <p:spPr bwMode="auto">
          <a:xfrm>
            <a:off x="5544503" y="386270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57715" name="Text Box 19"/>
          <p:cNvSpPr txBox="1">
            <a:spLocks noChangeArrowheads="1"/>
          </p:cNvSpPr>
          <p:nvPr/>
        </p:nvSpPr>
        <p:spPr bwMode="auto">
          <a:xfrm>
            <a:off x="1338263" y="2481898"/>
            <a:ext cx="979328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 “同日而语”应改为“相提并论”。“同日而语”“相提并论”都可以表示把不同的两种事物或两个人放在一起谈论或看待，但如果有时间上的差别，就要用“同日而语”。</a:t>
            </a:r>
          </a:p>
        </p:txBody>
      </p:sp>
      <p:sp>
        <p:nvSpPr>
          <p:cNvPr id="157717" name="Text Box 21"/>
          <p:cNvSpPr txBox="1">
            <a:spLocks noChangeArrowheads="1"/>
          </p:cNvSpPr>
          <p:nvPr/>
        </p:nvSpPr>
        <p:spPr bwMode="auto">
          <a:xfrm>
            <a:off x="1324610" y="3347720"/>
            <a:ext cx="95846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rgbClr val="008000"/>
                </a:solidFill>
              </a:rPr>
              <a:t>                       </a:t>
            </a:r>
            <a:r>
              <a:rPr lang="zh-CN" altLang="en-US">
                <a:solidFill>
                  <a:srgbClr val="008000"/>
                </a:solidFill>
              </a:rPr>
              <a:t>“不赞一词”指文章写得好，别人不能再添一句话</a:t>
            </a:r>
            <a:r>
              <a:rPr lang="en-US" altLang="zh-CN">
                <a:solidFill>
                  <a:srgbClr val="008000"/>
                </a:solidFill>
              </a:rPr>
              <a:t>(</a:t>
            </a:r>
            <a:r>
              <a:rPr lang="zh-CN" altLang="en-US">
                <a:solidFill>
                  <a:srgbClr val="008000"/>
                </a:solidFill>
              </a:rPr>
              <a:t>赞：添加</a:t>
            </a:r>
            <a:r>
              <a:rPr lang="en-US" altLang="zh-CN">
                <a:solidFill>
                  <a:srgbClr val="008000"/>
                </a:solidFill>
              </a:rPr>
              <a:t>)</a:t>
            </a:r>
            <a:r>
              <a:rPr lang="zh-CN" altLang="en-US">
                <a:solidFill>
                  <a:srgbClr val="008000"/>
                </a:solidFill>
              </a:rPr>
              <a:t>。也指一言不发。例句误将“赞”理解为“赞扬”，将该成语错解为：不说一句赞成的话</a:t>
            </a:r>
            <a:r>
              <a:rPr lang="zh-CN" altLang="en-US"/>
              <a:t> </a:t>
            </a:r>
            <a:r>
              <a:rPr lang="zh-CN" altLang="en-US">
                <a:solidFill>
                  <a:srgbClr val="008000"/>
                </a:solidFill>
              </a:rPr>
              <a:t>。</a:t>
            </a:r>
          </a:p>
        </p:txBody>
      </p:sp>
      <p:sp>
        <p:nvSpPr>
          <p:cNvPr id="157719" name="Text Box 23"/>
          <p:cNvSpPr txBox="1">
            <a:spLocks noChangeArrowheads="1"/>
          </p:cNvSpPr>
          <p:nvPr/>
        </p:nvSpPr>
        <p:spPr bwMode="auto">
          <a:xfrm>
            <a:off x="1123315" y="4231005"/>
            <a:ext cx="9622790" cy="675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u="sng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</a:t>
            </a:r>
            <a:r>
              <a:rPr lang="zh-CN" altLang="en-US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                                                                                                      本为谦词，谓自己思绪紊乱，不知道说了些什么。今泛指言语混乱或空洞。容易误解为：听话人听不懂。</a:t>
            </a:r>
          </a:p>
        </p:txBody>
      </p:sp>
      <p:sp>
        <p:nvSpPr>
          <p:cNvPr id="157721" name="Text Box 25"/>
          <p:cNvSpPr txBox="1">
            <a:spLocks noChangeArrowheads="1"/>
          </p:cNvSpPr>
          <p:nvPr/>
        </p:nvSpPr>
        <p:spPr bwMode="auto">
          <a:xfrm>
            <a:off x="1117567" y="5477057"/>
            <a:ext cx="95773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rgbClr val="008000"/>
                </a:solidFill>
              </a:rPr>
              <a:t>             </a:t>
            </a:r>
            <a:r>
              <a:rPr lang="zh-CN" altLang="en-US">
                <a:solidFill>
                  <a:srgbClr val="008000"/>
                </a:solidFill>
              </a:rPr>
              <a:t>指时间过去没有多久。例句错误地理解为：在很久以前。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7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79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7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7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7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7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7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7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7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7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7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7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954" grpId="0"/>
      <p:bldP spid="167956" grpId="1"/>
      <p:bldP spid="167958" grpId="2"/>
      <p:bldP spid="167960" grpId="3"/>
      <p:bldP spid="167963" grpId="4"/>
      <p:bldP spid="167964" grpId="5"/>
      <p:bldP spid="157724" grpId="6"/>
      <p:bldP spid="157715" grpId="7"/>
      <p:bldP spid="157717" grpId="8"/>
      <p:bldP spid="157719" grpId="9"/>
      <p:bldP spid="157721" grpId="1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 descr="80%"/>
          <p:cNvSpPr txBox="1">
            <a:spLocks noChangeArrowheads="1"/>
          </p:cNvSpPr>
          <p:nvPr/>
        </p:nvSpPr>
        <p:spPr bwMode="auto">
          <a:xfrm>
            <a:off x="327025" y="600075"/>
            <a:ext cx="7362825" cy="57664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二、选择题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下列各句中，加点词语使用全都不正确的一句是</a:t>
            </a:r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(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　　</a:t>
            </a:r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)</a:t>
            </a:r>
          </a:p>
          <a:p>
            <a:pPr algn="l"/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①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税收是我国国民经济宏观调控的重要手段之一。在国计民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生中占有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无以复加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的重要地位。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②这个潜伏已久的特务，平日装得一副老实相，倒也没人能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看透他，哪知今天他居然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赤膊上阵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了，一下子露出了狐狸尾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巴。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③在</a:t>
            </a:r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《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群英会蒋干中计</a:t>
            </a:r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》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中，罗贯中运用生动细致的动作神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态描写，为我们塑造了一个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胸无城府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却又自作聪明、十分迂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腐可笑的蒋干形象。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④有人认为天才之作总是合天地之灵气，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妙手偶得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，据说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《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蓝色多瑙河</a:t>
            </a:r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》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就是作者在用餐时灵感一来随手写在袖口上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的。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⑤他们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差强人意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的服务质量，不仅给社区居民的生活带来诸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多不便，而且有损职能部门在公众中的形象。</a:t>
            </a: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⑥汉人梁统主张治国用严刑重法，却因此获罪于天下，两个</a:t>
            </a:r>
            <a:endParaRPr lang="en-US" altLang="zh-CN" sz="2000" b="1">
              <a:solidFill>
                <a:srgbClr val="008000"/>
              </a:solidFill>
              <a:latin typeface="宋体" pitchFamily="2" charset="-122"/>
            </a:endParaRPr>
          </a:p>
          <a:p>
            <a:pPr algn="l"/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儿子死于非命，至孙辈家族被灭，可谓</a:t>
            </a:r>
            <a:r>
              <a:rPr lang="zh-CN" altLang="en-US" sz="2000" b="1" i="1" u="sng">
                <a:solidFill>
                  <a:srgbClr val="FF0000"/>
                </a:solidFill>
                <a:latin typeface="宋体" pitchFamily="2" charset="-122"/>
              </a:rPr>
              <a:t>天网恢恢</a:t>
            </a:r>
            <a:r>
              <a:rPr lang="zh-CN" altLang="en-US" sz="2000" b="1">
                <a:solidFill>
                  <a:srgbClr val="008000"/>
                </a:solidFill>
                <a:latin typeface="宋体" pitchFamily="2" charset="-122"/>
              </a:rPr>
              <a:t>，疏而不漏。</a:t>
            </a:r>
          </a:p>
          <a:p>
            <a:pPr algn="l"/>
            <a:r>
              <a:rPr lang="en-US" altLang="zh-CN" sz="2000" b="1">
                <a:solidFill>
                  <a:srgbClr val="008000"/>
                </a:solidFill>
                <a:latin typeface="宋体" pitchFamily="2" charset="-122"/>
              </a:rPr>
              <a:t>A. ①②③  B. ②③⑥  C. ④⑤⑥  D. ①③⑤</a:t>
            </a:r>
            <a:endParaRPr lang="zh-CN" altLang="en-US" sz="2400" b="1">
              <a:solidFill>
                <a:srgbClr val="008000"/>
              </a:solidFill>
              <a:latin typeface="宋体" pitchFamily="2" charset="-122"/>
            </a:endParaRPr>
          </a:p>
        </p:txBody>
      </p:sp>
      <p:sp>
        <p:nvSpPr>
          <p:cNvPr id="197635" name="AutoShape 3" descr="浅色竖线"/>
          <p:cNvSpPr>
            <a:spLocks noChangeArrowheads="1"/>
          </p:cNvSpPr>
          <p:nvPr/>
        </p:nvSpPr>
        <p:spPr bwMode="auto">
          <a:xfrm>
            <a:off x="7240588" y="711200"/>
            <a:ext cx="4103687" cy="3600450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/>
              <a:t>　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①达到极点，不可能再增加。多含贬义，用在此处不当。②不讲策略，也比喻毫无掩饰地做某事。贬义。③待人接物坦率真诚，心口如一。褒义，此处望文生义。④技术高超的人，偶然间即可得到。也用来形容文学素养很深的人，出于灵感，即可偶然间得到妙语佳作。⑤大体让人满意，而非“不能让人满意”。⑥天道像一个网，极为广阔，作恶者逃不出天道的惩罚。现形容作恶者终究难逃国法的制裁。不合语境。</a:t>
            </a:r>
          </a:p>
        </p:txBody>
      </p:sp>
      <p:sp>
        <p:nvSpPr>
          <p:cNvPr id="197636" name="AutoShape 4" descr="浅色竖线"/>
          <p:cNvSpPr>
            <a:spLocks noChangeArrowheads="1"/>
          </p:cNvSpPr>
          <p:nvPr/>
        </p:nvSpPr>
        <p:spPr bwMode="auto">
          <a:xfrm>
            <a:off x="7383463" y="5497513"/>
            <a:ext cx="3949700" cy="558800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r>
              <a:rPr lang="zh-CN" altLang="en-US">
                <a:solidFill>
                  <a:srgbClr val="FF0000"/>
                </a:solidFill>
              </a:rPr>
              <a:t>② ④使用正确，</a:t>
            </a:r>
            <a:r>
              <a:rPr lang="zh-CN" altLang="en-US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排除</a:t>
            </a:r>
            <a:r>
              <a:rPr lang="en-US" altLang="zh-CN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000">
                <a:solidFill>
                  <a:srgbClr val="FF0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项。</a:t>
            </a:r>
          </a:p>
        </p:txBody>
      </p:sp>
      <p:sp>
        <p:nvSpPr>
          <p:cNvPr id="197637" name="AutoShape 5"/>
          <p:cNvSpPr>
            <a:spLocks noChangeArrowheads="1"/>
          </p:cNvSpPr>
          <p:nvPr/>
        </p:nvSpPr>
        <p:spPr bwMode="auto">
          <a:xfrm>
            <a:off x="8320088" y="4416425"/>
            <a:ext cx="2449512" cy="815975"/>
          </a:xfrm>
          <a:prstGeom prst="cloudCallout">
            <a:avLst>
              <a:gd name="adj1" fmla="val 27963"/>
              <a:gd name="adj2" fmla="val -108366"/>
            </a:avLst>
          </a:prstGeom>
          <a:solidFill>
            <a:srgbClr val="FFFFFF"/>
          </a:solidFill>
          <a:ln w="28575">
            <a:solidFill>
              <a:srgbClr val="00FF00"/>
            </a:solidFill>
            <a:round/>
          </a:ln>
        </p:spPr>
        <p:txBody>
          <a:bodyPr/>
          <a:lstStyle/>
          <a:p>
            <a:pPr algn="l"/>
            <a:r>
              <a:rPr lang="zh-CN" altLang="en-US" sz="2800" b="1">
                <a:ea typeface="宋体" pitchFamily="2" charset="-122"/>
              </a:rPr>
              <a:t>排除法</a:t>
            </a:r>
            <a:r>
              <a:rPr lang="zh-CN" altLang="en-US" sz="2800">
                <a:ea typeface="宋体" pitchFamily="2" charset="-122"/>
              </a:rPr>
              <a:t> </a:t>
            </a:r>
          </a:p>
        </p:txBody>
      </p:sp>
      <p:sp>
        <p:nvSpPr>
          <p:cNvPr id="197638" name="AutoShape 6"/>
          <p:cNvSpPr>
            <a:spLocks noChangeArrowheads="1"/>
          </p:cNvSpPr>
          <p:nvPr/>
        </p:nvSpPr>
        <p:spPr bwMode="auto">
          <a:xfrm>
            <a:off x="9040813" y="5208588"/>
            <a:ext cx="361950" cy="271462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FF00"/>
          </a:solidFill>
          <a:ln w="9525">
            <a:solidFill>
              <a:srgbClr val="00FF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5911850" y="960438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3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1" animBg="1"/>
      <p:bldP spid="197636" grpId="2" animBg="1"/>
      <p:bldP spid="197637" grpId="3" animBg="1"/>
      <p:bldP spid="197637" grpId="4" animBg="1"/>
      <p:bldP spid="197638" grpId="5" animBg="1"/>
      <p:bldP spid="197643" grpId="6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179" y="646576"/>
            <a:ext cx="10800715" cy="5833110"/>
          </a:xfrm>
          <a:prstGeom prst="rect">
            <a:avLst/>
          </a:prstGeom>
        </p:spPr>
      </p:pic>
      <p:sp>
        <p:nvSpPr>
          <p:cNvPr id="6" name="TextBox 9">
            <a:hlinkClick r:id="rId3" action="ppaction://hlinksldjump"/>
          </p:cNvPr>
          <p:cNvSpPr txBox="1"/>
          <p:nvPr/>
        </p:nvSpPr>
        <p:spPr>
          <a:xfrm>
            <a:off x="2279344" y="1992776"/>
            <a:ext cx="8566785" cy="1106805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  <a:cs typeface="方正兰亭黑简体" pitchFamily="2" charset="-122"/>
              </a:rPr>
              <a:t>3-2</a:t>
            </a:r>
            <a:r>
              <a:rPr lang="zh-CN" alt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  <a:cs typeface="方正兰亭黑简体" pitchFamily="2" charset="-122"/>
              </a:rPr>
              <a:t>正确使用词语（二）</a:t>
            </a:r>
            <a:endParaRPr altLang="zh-CN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 descr="80%"/>
          <p:cNvSpPr txBox="1">
            <a:spLocks noChangeArrowheads="1"/>
          </p:cNvSpPr>
          <p:nvPr/>
        </p:nvSpPr>
        <p:spPr bwMode="auto">
          <a:xfrm>
            <a:off x="472796" y="600075"/>
            <a:ext cx="10860405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2．下列各句中加点成语的使用，全部不正确的一项是(　　)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①即使有人或个别国家在东海、南海同时生事端，中国不仅不怕，还会用绝对可靠、强大的实力让惹是生非者付出代价。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②王道长为人沉默寡言，神情慈祥温和，只求能栖息道观，虽箪食壶浆，却能安之若素。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③李纨自丈夫贾珍死后，便被沉重的精神枷锁折磨得如同槁木死灰一般，在贾府中俨然成了一个可有可无的人。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④听说这位气功大师能够功发疾消，今天会了他一下，果不其然，他没有那么大的能耐。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⑤那书生行至半途，已将盘缠用尽，此时束手无策，犹如涸辙之鲋。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⑥光绪年间，“沪上梨园甲天下”，上海的戏曲舞台与北京的戏曲舞台成南北掎角之势。</a:t>
            </a:r>
          </a:p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A．①④⑥　 B．①③⑤   C．②③⑤   D．②④⑥</a:t>
            </a:r>
          </a:p>
        </p:txBody>
      </p:sp>
      <p:sp>
        <p:nvSpPr>
          <p:cNvPr id="197635" name="AutoShape 3" descr="浅色竖线"/>
          <p:cNvSpPr>
            <a:spLocks noChangeArrowheads="1"/>
          </p:cNvSpPr>
          <p:nvPr/>
        </p:nvSpPr>
        <p:spPr bwMode="auto">
          <a:xfrm>
            <a:off x="472796" y="5492750"/>
            <a:ext cx="10745470" cy="50863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/>
              <a:t>　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解析：　②望文生义；④前后矛盾；⑥用错对象。</a:t>
            </a:r>
          </a:p>
        </p:txBody>
      </p:sp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7977861" y="599758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1" animBg="1"/>
      <p:bldP spid="197643" grpId="2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ext Box 2"/>
          <p:cNvSpPr txBox="1">
            <a:spLocks noChangeArrowheads="1"/>
          </p:cNvSpPr>
          <p:nvPr/>
        </p:nvSpPr>
        <p:spPr bwMode="auto">
          <a:xfrm>
            <a:off x="279400" y="823913"/>
            <a:ext cx="7229475" cy="53232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．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(2016</a:t>
            </a:r>
            <a:r>
              <a:rPr lang="en-US" altLang="zh-CN" sz="2000" b="1">
                <a:latin typeface="宋体" pitchFamily="2" charset="-122"/>
                <a:ea typeface="楷体_GB2312" charset="-122"/>
                <a:cs typeface="方正兰亭黑简体" pitchFamily="2" charset="-122"/>
              </a:rPr>
              <a:t>·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新课标全国卷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Ⅰ)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下列各句中加点成语的使用，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全都正确的一项是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①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第二展厅的文物如同一部浓缩的史书，举重若轻地展示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了先民们在恶劣的自然条件下顽强抗争、繁衍生息的漫长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历史。</a:t>
            </a: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②这部翻译小说虽然是以家庭生活为题材的，却多侧面、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多视角地展现出那个时代光怪陆离的社会生活画卷。</a:t>
            </a: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③毕业后他的同学大都顺理成章地走上了音乐创作之路，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而他却改换门庭，另有所爱，一头扎进中国古代文化研究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中。</a:t>
            </a: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④就对后世的影响来说，我们一致认为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封神演义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虽然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比不上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西游记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，但和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聊斋志异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》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是可以并行不悖的。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⑤在那几年的工作学习中，杨老师给了我很大的帮助，他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的教导在我听来如同空谷足音，给我启示，带我走出困惑。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⑥我国绘画史上有一个时期把王石谷等四人奉为圭臬，凡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是学画，都以他们为宗，有的甚至照摹照搬。</a:t>
            </a:r>
          </a:p>
          <a:p>
            <a:pPr algn="l"/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A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．①②④　   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B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．①③⑤   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C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．②⑤⑥    </a:t>
            </a:r>
            <a:r>
              <a:rPr lang="en-US" altLang="zh-CN" sz="2000" b="1">
                <a:latin typeface="楷体_GB2312" charset="0"/>
                <a:ea typeface="楷体_GB2312" charset="-122"/>
                <a:cs typeface="方正兰亭黑简体" pitchFamily="2" charset="-122"/>
              </a:rPr>
              <a:t>D</a:t>
            </a:r>
            <a:r>
              <a:rPr lang="zh-CN" altLang="en-US" sz="2000" b="1">
                <a:latin typeface="楷体_GB2312" charset="0"/>
                <a:ea typeface="楷体_GB2312" charset="-122"/>
                <a:cs typeface="方正兰亭黑简体" pitchFamily="2" charset="-122"/>
              </a:rPr>
              <a:t>．③④⑥</a:t>
            </a:r>
            <a:endParaRPr lang="en-US" altLang="zh-CN" sz="2000" b="1">
              <a:latin typeface="楷体_GB2312" charset="0"/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 flipH="1">
            <a:off x="7410450" y="1833563"/>
            <a:ext cx="636588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 sz="2800">
              <a:solidFill>
                <a:srgbClr val="FF0000"/>
              </a:solidFill>
              <a:ea typeface="宋体" pitchFamily="2" charset="-122"/>
            </a:endParaRPr>
          </a:p>
        </p:txBody>
      </p:sp>
      <p:sp>
        <p:nvSpPr>
          <p:cNvPr id="112645" name="AutoShape 5" descr="点式菱形"/>
          <p:cNvSpPr/>
          <p:nvPr/>
        </p:nvSpPr>
        <p:spPr bwMode="auto">
          <a:xfrm>
            <a:off x="6999288" y="2840038"/>
            <a:ext cx="4392612" cy="952500"/>
          </a:xfrm>
          <a:prstGeom prst="borderCallout2">
            <a:avLst>
              <a:gd name="adj1" fmla="val 12000"/>
              <a:gd name="adj2" fmla="val -1736"/>
              <a:gd name="adj3" fmla="val 12000"/>
              <a:gd name="adj4" fmla="val -115685"/>
              <a:gd name="adj5" fmla="val 50333"/>
              <a:gd name="adj6" fmla="val -120093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改变门第出身，提高社会地位投靠新的主人或势力，以图维持、发展。用在这里不合语境，可改为“改弦易辙”</a:t>
            </a:r>
            <a:r>
              <a:rPr lang="zh-CN" altLang="en-US">
                <a:solidFill>
                  <a:srgbClr val="008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 </a:t>
            </a:r>
          </a:p>
        </p:txBody>
      </p:sp>
      <p:sp>
        <p:nvSpPr>
          <p:cNvPr id="112646" name="AutoShape 6" descr="点式菱形"/>
          <p:cNvSpPr/>
          <p:nvPr/>
        </p:nvSpPr>
        <p:spPr bwMode="auto">
          <a:xfrm>
            <a:off x="6999288" y="1219200"/>
            <a:ext cx="4392612" cy="973138"/>
          </a:xfrm>
          <a:prstGeom prst="borderCallout2">
            <a:avLst>
              <a:gd name="adj1" fmla="val 11745"/>
              <a:gd name="adj2" fmla="val -1736"/>
              <a:gd name="adj3" fmla="val 11745"/>
              <a:gd name="adj4" fmla="val -27648"/>
              <a:gd name="adj5" fmla="val 22514"/>
              <a:gd name="adj6" fmla="val -28116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举重东西就像举轻东西那样。形容做繁难的事或处理棘手的问题轻松而不费力。修饰对象一般为人，用在此处不合适 </a:t>
            </a:r>
          </a:p>
        </p:txBody>
      </p:sp>
      <p:sp>
        <p:nvSpPr>
          <p:cNvPr id="112647" name="AutoShape 7" descr="点式菱形"/>
          <p:cNvSpPr/>
          <p:nvPr/>
        </p:nvSpPr>
        <p:spPr bwMode="auto">
          <a:xfrm>
            <a:off x="6999288" y="2239963"/>
            <a:ext cx="4392612" cy="352425"/>
          </a:xfrm>
          <a:prstGeom prst="borderCallout2">
            <a:avLst>
              <a:gd name="adj1" fmla="val 32431"/>
              <a:gd name="adj2" fmla="val -1736"/>
              <a:gd name="adj3" fmla="val 32431"/>
              <a:gd name="adj4" fmla="val -68269"/>
              <a:gd name="adj5" fmla="val 108560"/>
              <a:gd name="adj6" fmla="val -69245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形容现象奇异、色彩繁杂。使用正确 </a:t>
            </a:r>
          </a:p>
        </p:txBody>
      </p: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1143000" y="3344863"/>
            <a:ext cx="1046163" cy="2873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5019675" y="1473200"/>
            <a:ext cx="1079500" cy="341313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3159125" y="2697163"/>
            <a:ext cx="1008063" cy="341312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59" name="AutoShape 19" descr="点式菱形"/>
          <p:cNvSpPr/>
          <p:nvPr/>
        </p:nvSpPr>
        <p:spPr bwMode="auto">
          <a:xfrm>
            <a:off x="6999288" y="3921125"/>
            <a:ext cx="4392612" cy="647700"/>
          </a:xfrm>
          <a:prstGeom prst="borderCallout2">
            <a:avLst>
              <a:gd name="adj1" fmla="val 17648"/>
              <a:gd name="adj2" fmla="val -1736"/>
              <a:gd name="adj3" fmla="val 17648"/>
              <a:gd name="adj4" fmla="val -15181"/>
              <a:gd name="adj5" fmla="val 42648"/>
              <a:gd name="adj6" fmla="val -15722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同时实行，互不冲突。这里属于望文生义。两本书水平相当，可用“并驾齐驱” </a:t>
            </a:r>
          </a:p>
        </p:txBody>
      </p:sp>
      <p:sp>
        <p:nvSpPr>
          <p:cNvPr id="112660" name="Rectangle 20"/>
          <p:cNvSpPr>
            <a:spLocks noChangeArrowheads="1"/>
          </p:cNvSpPr>
          <p:nvPr/>
        </p:nvSpPr>
        <p:spPr bwMode="auto">
          <a:xfrm>
            <a:off x="5464175" y="4281488"/>
            <a:ext cx="1008063" cy="2873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68" name="AutoShape 28" descr="点式菱形"/>
          <p:cNvSpPr/>
          <p:nvPr/>
        </p:nvSpPr>
        <p:spPr bwMode="auto">
          <a:xfrm>
            <a:off x="6999288" y="4713288"/>
            <a:ext cx="4392612" cy="647700"/>
          </a:xfrm>
          <a:prstGeom prst="borderCallout2">
            <a:avLst>
              <a:gd name="adj1" fmla="val 17648"/>
              <a:gd name="adj2" fmla="val -1736"/>
              <a:gd name="adj3" fmla="val 17648"/>
              <a:gd name="adj4" fmla="val -69389"/>
              <a:gd name="adj5" fmla="val 26963"/>
              <a:gd name="adj6" fmla="val -72102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比喻难得的音信、言论或事物。这里指难行的言论，使用正确 </a:t>
            </a:r>
          </a:p>
        </p:txBody>
      </p:sp>
      <p:sp>
        <p:nvSpPr>
          <p:cNvPr id="112669" name="AutoShape 29" descr="点式菱形"/>
          <p:cNvSpPr/>
          <p:nvPr/>
        </p:nvSpPr>
        <p:spPr bwMode="auto">
          <a:xfrm>
            <a:off x="6999288" y="5432425"/>
            <a:ext cx="4392612" cy="360363"/>
          </a:xfrm>
          <a:prstGeom prst="borderCallout2">
            <a:avLst>
              <a:gd name="adj1" fmla="val 31718"/>
              <a:gd name="adj2" fmla="val -1736"/>
              <a:gd name="adj3" fmla="val 31718"/>
              <a:gd name="adj4" fmla="val -15759"/>
              <a:gd name="adj5" fmla="val -880"/>
              <a:gd name="adj6" fmla="val -16301"/>
            </a:avLst>
          </a:prstGeom>
          <a:noFill/>
          <a:ln w="19050">
            <a:solidFill>
              <a:srgbClr val="FF0000"/>
            </a:solidFill>
            <a:miter lim="800000"/>
          </a:ln>
        </p:spPr>
        <p:txBody>
          <a:bodyPr/>
          <a:lstStyle/>
          <a:p>
            <a:pPr algn="l"/>
            <a:r>
              <a:rPr lang="zh-CN" altLang="en-US">
                <a:solidFill>
                  <a:srgbClr val="008000"/>
                </a:solidFill>
                <a:latin typeface="宋体" pitchFamily="2" charset="-122"/>
              </a:rPr>
              <a:t>把某些言论或事物当作准则。使用正确</a:t>
            </a:r>
            <a:r>
              <a:rPr lang="zh-CN" altLang="en-US">
                <a:solidFill>
                  <a:srgbClr val="008000"/>
                </a:solidFill>
                <a:latin typeface="楷体_GB2312" charset="0"/>
                <a:ea typeface="楷体_GB2312" charset="-122"/>
                <a:cs typeface="方正兰亭黑简体" pitchFamily="2" charset="-122"/>
              </a:rPr>
              <a:t> </a:t>
            </a:r>
          </a:p>
        </p:txBody>
      </p:sp>
      <p:sp>
        <p:nvSpPr>
          <p:cNvPr id="112670" name="Rectangle 30"/>
          <p:cNvSpPr>
            <a:spLocks noChangeArrowheads="1"/>
          </p:cNvSpPr>
          <p:nvPr/>
        </p:nvSpPr>
        <p:spPr bwMode="auto">
          <a:xfrm>
            <a:off x="2655888" y="4857750"/>
            <a:ext cx="1033462" cy="287338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71" name="Rectangle 31"/>
          <p:cNvSpPr>
            <a:spLocks noChangeArrowheads="1"/>
          </p:cNvSpPr>
          <p:nvPr/>
        </p:nvSpPr>
        <p:spPr bwMode="auto">
          <a:xfrm>
            <a:off x="5246688" y="5145088"/>
            <a:ext cx="1008062" cy="28733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72" name="Text Box 32"/>
          <p:cNvSpPr txBox="1">
            <a:spLocks noChangeArrowheads="1"/>
          </p:cNvSpPr>
          <p:nvPr/>
        </p:nvSpPr>
        <p:spPr bwMode="auto">
          <a:xfrm>
            <a:off x="2633663" y="1112838"/>
            <a:ext cx="50323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2" grpId="0"/>
      <p:bldP spid="112645" grpId="1" animBg="1"/>
      <p:bldP spid="112646" grpId="2" animBg="1"/>
      <p:bldP spid="112647" grpId="3" animBg="1"/>
      <p:bldP spid="112649" grpId="4" animBg="1"/>
      <p:bldP spid="112650" grpId="5" animBg="1"/>
      <p:bldP spid="112651" grpId="6" animBg="1"/>
      <p:bldP spid="112659" grpId="7" animBg="1"/>
      <p:bldP spid="112660" grpId="8" animBg="1"/>
      <p:bldP spid="112668" grpId="9" animBg="1"/>
      <p:bldP spid="112669" grpId="10" animBg="1"/>
      <p:bldP spid="112670" grpId="11" animBg="1"/>
      <p:bldP spid="112671" grpId="1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67" name="Group 19"/>
          <p:cNvGraphicFramePr>
            <a:graphicFrameLocks noGrp="1"/>
          </p:cNvGraphicFramePr>
          <p:nvPr>
            <p:ph sz="half" idx="4294967295"/>
          </p:nvPr>
        </p:nvGraphicFramePr>
        <p:xfrm>
          <a:off x="642907" y="954071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445" name="Text Box 20"/>
          <p:cNvSpPr txBox="1">
            <a:spLocks noChangeArrowheads="1"/>
          </p:cNvSpPr>
          <p:nvPr/>
        </p:nvSpPr>
        <p:spPr bwMode="auto">
          <a:xfrm>
            <a:off x="2160588" y="1481138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55670" name="Text Box 22"/>
          <p:cNvSpPr txBox="1">
            <a:spLocks noChangeArrowheads="1"/>
          </p:cNvSpPr>
          <p:nvPr/>
        </p:nvSpPr>
        <p:spPr bwMode="auto">
          <a:xfrm>
            <a:off x="1439863" y="1409700"/>
            <a:ext cx="9432925" cy="4521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望文生义是对成语关键字词理解不准确造成的，请识记下列成语中关键字词的意思：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春意阑珊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衰落，将尽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  <a:r>
              <a:rPr lang="zh-CN" altLang="en-US" sz="2400" b="1">
                <a:solidFill>
                  <a:srgbClr val="008000"/>
                </a:solidFill>
              </a:rPr>
              <a:t>　不刊之论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更改</a:t>
            </a:r>
            <a:r>
              <a:rPr lang="en-US" altLang="zh-CN" sz="2400" b="1">
                <a:solidFill>
                  <a:srgbClr val="008000"/>
                </a:solidFill>
              </a:rPr>
              <a:t>)         </a:t>
            </a:r>
            <a:r>
              <a:rPr lang="zh-CN" altLang="en-US" sz="2400" b="1">
                <a:solidFill>
                  <a:srgbClr val="008000"/>
                </a:solidFill>
              </a:rPr>
              <a:t>久假不归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借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危言危行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正直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七月流火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火星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屡试不爽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差错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一文不名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占有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哀而不伤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伤害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不孚众望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令人信服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犯而不校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计较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一傅众咻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教导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差强人意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稍微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安土重迁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不轻率</a:t>
            </a:r>
            <a:r>
              <a:rPr lang="en-US" altLang="zh-CN" sz="2400" b="1">
                <a:solidFill>
                  <a:srgbClr val="008000"/>
                </a:solidFill>
              </a:rPr>
              <a:t>)          </a:t>
            </a:r>
            <a:r>
              <a:rPr lang="zh-CN" altLang="en-US" sz="2400" b="1">
                <a:solidFill>
                  <a:srgbClr val="008000"/>
                </a:solidFill>
              </a:rPr>
              <a:t>细大不捐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抛弃</a:t>
            </a:r>
            <a:r>
              <a:rPr lang="en-US" altLang="zh-CN" sz="2400" b="1">
                <a:solidFill>
                  <a:srgbClr val="008000"/>
                </a:solidFill>
              </a:rPr>
              <a:t>)           </a:t>
            </a:r>
            <a:r>
              <a:rPr lang="zh-CN" altLang="en-US" sz="2400" b="1">
                <a:solidFill>
                  <a:srgbClr val="008000"/>
                </a:solidFill>
              </a:rPr>
              <a:t>不易之论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更改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不足为训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准则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身无长物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多余东西</a:t>
            </a:r>
            <a:r>
              <a:rPr lang="en-US" altLang="zh-CN" sz="2400" b="1">
                <a:solidFill>
                  <a:srgbClr val="008000"/>
                </a:solidFill>
              </a:rPr>
              <a:t>)   </a:t>
            </a:r>
            <a:r>
              <a:rPr lang="zh-CN" altLang="en-US" sz="2400" b="1">
                <a:solidFill>
                  <a:srgbClr val="008000"/>
                </a:solidFill>
              </a:rPr>
              <a:t>敬谢不敏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没有才能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计日程功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计算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文不加点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涂上一点。表删去、修改</a:t>
            </a:r>
            <a:r>
              <a:rPr lang="en-US" altLang="zh-CN" sz="2400" b="1">
                <a:solidFill>
                  <a:srgbClr val="008000"/>
                </a:solidFill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</a:rPr>
              <a:t>毫发不爽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差错</a:t>
            </a:r>
            <a:r>
              <a:rPr lang="en-US" altLang="zh-CN" sz="2400" b="1">
                <a:solidFill>
                  <a:srgbClr val="008000"/>
                </a:solidFill>
              </a:rPr>
              <a:t>)              </a:t>
            </a:r>
            <a:r>
              <a:rPr lang="zh-CN" altLang="en-US" sz="2400" b="1">
                <a:solidFill>
                  <a:srgbClr val="008000"/>
                </a:solidFill>
              </a:rPr>
              <a:t>曾几何时</a:t>
            </a:r>
            <a:r>
              <a:rPr lang="en-US" altLang="zh-CN" sz="2400" b="1">
                <a:solidFill>
                  <a:srgbClr val="008000"/>
                </a:solidFill>
              </a:rPr>
              <a:t>(</a:t>
            </a:r>
            <a:r>
              <a:rPr lang="zh-CN" altLang="en-US" sz="2400" b="1">
                <a:solidFill>
                  <a:srgbClr val="008000"/>
                </a:solidFill>
              </a:rPr>
              <a:t>时间过去没多久</a:t>
            </a:r>
            <a:r>
              <a:rPr lang="en-US" altLang="zh-CN" sz="2400" b="1">
                <a:solidFill>
                  <a:srgbClr val="008000"/>
                </a:solidFill>
              </a:rPr>
              <a:t>) </a:t>
            </a:r>
            <a:endParaRPr lang="zh-CN" altLang="en-US" sz="24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7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Text Box 3"/>
          <p:cNvSpPr txBox="1">
            <a:spLocks noChangeArrowheads="1"/>
          </p:cNvSpPr>
          <p:nvPr/>
        </p:nvSpPr>
        <p:spPr bwMode="auto">
          <a:xfrm>
            <a:off x="2260575" y="1282700"/>
            <a:ext cx="6429420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二　</a:t>
            </a:r>
            <a:r>
              <a:rPr lang="zh-CN" altLang="en-US" sz="2400" b="1" smtClean="0">
                <a:solidFill>
                  <a:schemeClr val="bg1"/>
                </a:solidFill>
              </a:rPr>
              <a:t>关注适用对象，防范</a:t>
            </a:r>
            <a:r>
              <a:rPr lang="en-US" altLang="en-US" sz="2400" b="1" smtClean="0">
                <a:solidFill>
                  <a:schemeClr val="bg1"/>
                </a:solidFill>
              </a:rPr>
              <a:t> </a:t>
            </a:r>
            <a:r>
              <a:rPr lang="zh-CN" altLang="en-US" sz="2400" b="1" smtClean="0">
                <a:solidFill>
                  <a:schemeClr val="bg1"/>
                </a:solidFill>
              </a:rPr>
              <a:t>“张冠李戴”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831850" y="2247900"/>
            <a:ext cx="9858375" cy="2491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</a:t>
            </a:r>
            <a:r>
              <a:rPr lang="zh-CN" altLang="en-US" sz="2400" b="1">
                <a:solidFill>
                  <a:srgbClr val="008000"/>
                </a:solidFill>
              </a:rPr>
              <a:t>有些成语适用对象和范围是特定的，具有很强的单一性，如果对成语所表达的习惯对象或范围缺乏了解，便会使陈述对象和被陈述对象之间出现张冠李戴的现象，造成误用。</a:t>
            </a: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</a:rPr>
              <a:t>       命题者正是看到此类易发语病，常常故意偷梁换柱、张冠李戴，把成语使用的对象、特定的指向性弄错。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nimBg="1"/>
      <p:bldP spid="16077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临时存文件\2021年《金版》一轮  语文（人教版）\5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60509" y="954071"/>
            <a:ext cx="8143932" cy="5094498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571500" y="825500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7"/>
          <p:cNvSpPr txBox="1">
            <a:spLocks noChangeArrowheads="1"/>
          </p:cNvSpPr>
          <p:nvPr/>
        </p:nvSpPr>
        <p:spPr bwMode="auto">
          <a:xfrm>
            <a:off x="2189163" y="14732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63858" name="Text Box 18"/>
          <p:cNvSpPr txBox="1">
            <a:spLocks noChangeArrowheads="1"/>
          </p:cNvSpPr>
          <p:nvPr/>
        </p:nvSpPr>
        <p:spPr bwMode="auto">
          <a:xfrm>
            <a:off x="244475" y="1289050"/>
            <a:ext cx="11017250" cy="624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   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．本刊将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洗心革面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，继续提高稿件的编辑质量，决心向文学刊物的高层次、高水平攀登。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</a:t>
            </a: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．相比于持续火爆的住宅市场，多年来，写字楼市场一直处于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不瘟不火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的状态，与同地段的住宅楼相比，写字楼的销量要小得多。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</a:t>
            </a: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．这位姑娘天生就眼睛深凹，鼻梁挺直，头发卷曲，身材苗条，好似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芝兰玉树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，在黄皮肤黑眼睛的国度里，很容易被人认出。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</a:t>
            </a: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．可想而知，这几千万只是皮家财产露出的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冰山一角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罢了。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</a:t>
            </a:r>
          </a:p>
          <a:p>
            <a:pPr algn="l"/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．博物馆里珍藏着大量有艺术价值的石刻作品，上面的各种花鸟虫鱼、人物形象都栩栩如生，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美轮美奂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</a:t>
            </a:r>
            <a:r>
              <a:rPr lang="zh-CN" altLang="en-US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：</a:t>
            </a:r>
            <a:r>
              <a:rPr lang="en-US" altLang="zh-CN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</a:t>
            </a:r>
          </a:p>
          <a:p>
            <a:r>
              <a:rPr lang="en-US" altLang="zh-CN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63859" name="Text Box 19"/>
          <p:cNvSpPr txBox="1">
            <a:spLocks noChangeArrowheads="1"/>
          </p:cNvSpPr>
          <p:nvPr/>
        </p:nvSpPr>
        <p:spPr bwMode="auto">
          <a:xfrm>
            <a:off x="1252538" y="1879844"/>
            <a:ext cx="97932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洗心革面：改正错误，重新做人。只能用于人，不能用于物</a:t>
            </a:r>
          </a:p>
        </p:txBody>
      </p:sp>
      <p:sp>
        <p:nvSpPr>
          <p:cNvPr id="163860" name="Text Box 20"/>
          <p:cNvSpPr txBox="1">
            <a:spLocks noChangeArrowheads="1"/>
          </p:cNvSpPr>
          <p:nvPr/>
        </p:nvSpPr>
        <p:spPr bwMode="auto">
          <a:xfrm>
            <a:off x="10498138" y="158591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3861" name="Text Box 21"/>
          <p:cNvSpPr txBox="1">
            <a:spLocks noChangeArrowheads="1"/>
          </p:cNvSpPr>
          <p:nvPr/>
        </p:nvSpPr>
        <p:spPr bwMode="auto">
          <a:xfrm>
            <a:off x="1036638" y="2532380"/>
            <a:ext cx="1000918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>
                <a:solidFill>
                  <a:srgbClr val="008000"/>
                </a:solidFill>
              </a:rPr>
              <a:t>                                                                             </a:t>
            </a:r>
            <a:r>
              <a:rPr lang="zh-CN" altLang="en-US">
                <a:solidFill>
                  <a:srgbClr val="008000"/>
                </a:solidFill>
              </a:rPr>
              <a:t>瘟，戏曲沉闷乏味；火，比喻紧急急促。指戏曲不沉闷乏味，也不急促，恰到好处。也可指表演既不沉闷，也不火爆。不能用来指楼市。</a:t>
            </a:r>
          </a:p>
        </p:txBody>
      </p:sp>
      <p:sp>
        <p:nvSpPr>
          <p:cNvPr id="163862" name="Text Box 22"/>
          <p:cNvSpPr txBox="1">
            <a:spLocks noChangeArrowheads="1"/>
          </p:cNvSpPr>
          <p:nvPr/>
        </p:nvSpPr>
        <p:spPr bwMode="auto">
          <a:xfrm>
            <a:off x="4290060" y="253206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3863" name="Text Box 23"/>
          <p:cNvSpPr txBox="1">
            <a:spLocks noChangeArrowheads="1"/>
          </p:cNvSpPr>
          <p:nvPr/>
        </p:nvSpPr>
        <p:spPr bwMode="auto">
          <a:xfrm>
            <a:off x="1036638" y="3720419"/>
            <a:ext cx="102250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芝兰玉树：芝兰，灵芝，兰草或香草；玉树，宝树。比喻德才兼备有出息的子弟。不能用来指身材。</a:t>
            </a:r>
          </a:p>
        </p:txBody>
      </p:sp>
      <p:sp>
        <p:nvSpPr>
          <p:cNvPr id="163864" name="Text Box 24"/>
          <p:cNvSpPr txBox="1">
            <a:spLocks noChangeArrowheads="1"/>
          </p:cNvSpPr>
          <p:nvPr/>
        </p:nvSpPr>
        <p:spPr bwMode="auto">
          <a:xfrm>
            <a:off x="3707448" y="346583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3865" name="Text Box 25"/>
          <p:cNvSpPr txBox="1">
            <a:spLocks noChangeArrowheads="1"/>
          </p:cNvSpPr>
          <p:nvPr/>
        </p:nvSpPr>
        <p:spPr bwMode="auto">
          <a:xfrm>
            <a:off x="1325563" y="4339544"/>
            <a:ext cx="97932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“冰山一角”含有所暴露出来的部分只是事物的一小部分的意思。</a:t>
            </a:r>
          </a:p>
        </p:txBody>
      </p:sp>
      <p:sp>
        <p:nvSpPr>
          <p:cNvPr id="163866" name="Text Box 26"/>
          <p:cNvSpPr txBox="1">
            <a:spLocks noChangeArrowheads="1"/>
          </p:cNvSpPr>
          <p:nvPr/>
        </p:nvSpPr>
        <p:spPr bwMode="auto">
          <a:xfrm>
            <a:off x="7242810" y="402875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√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3867" name="Text Box 27"/>
          <p:cNvSpPr txBox="1">
            <a:spLocks noChangeArrowheads="1"/>
          </p:cNvSpPr>
          <p:nvPr/>
        </p:nvSpPr>
        <p:spPr bwMode="auto">
          <a:xfrm>
            <a:off x="659911" y="5270971"/>
            <a:ext cx="101441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mtClean="0">
                <a:solidFill>
                  <a:srgbClr val="008000"/>
                </a:solidFill>
              </a:rPr>
              <a:t>         美</a:t>
            </a:r>
            <a:r>
              <a:rPr lang="zh-CN" altLang="en-US">
                <a:solidFill>
                  <a:srgbClr val="008000"/>
                </a:solidFill>
              </a:rPr>
              <a:t>轮美奂：形容新屋高大美观，也形容装饰布置等美好漂亮。轮，高大；奂，众多。这里用来形容“石刻作品”中的“花鸟虫鱼”和“人物形象”，显然是陈述对象的误用</a:t>
            </a:r>
            <a:r>
              <a:rPr lang="zh-CN" altLang="en-US" smtClean="0">
                <a:solidFill>
                  <a:srgbClr val="008000"/>
                </a:solidFill>
              </a:rPr>
              <a:t>。  </a:t>
            </a:r>
            <a:endParaRPr lang="zh-CN" altLang="en-US">
              <a:solidFill>
                <a:srgbClr val="008000"/>
              </a:solidFill>
            </a:endParaRPr>
          </a:p>
        </p:txBody>
      </p:sp>
      <p:sp>
        <p:nvSpPr>
          <p:cNvPr id="163868" name="Text Box 28"/>
          <p:cNvSpPr txBox="1">
            <a:spLocks noChangeArrowheads="1"/>
          </p:cNvSpPr>
          <p:nvPr/>
        </p:nvSpPr>
        <p:spPr bwMode="auto">
          <a:xfrm>
            <a:off x="1476375" y="487680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64913" name="Group 49"/>
          <p:cNvGraphicFramePr>
            <a:graphicFrameLocks noGrp="1"/>
          </p:cNvGraphicFramePr>
          <p:nvPr/>
        </p:nvGraphicFramePr>
        <p:xfrm>
          <a:off x="533400" y="811213"/>
          <a:ext cx="1689100" cy="457200"/>
        </p:xfrm>
        <a:graphic>
          <a:graphicData uri="http://schemas.openxmlformats.org/drawingml/2006/table">
            <a:tbl>
              <a:tblPr/>
              <a:tblGrid>
                <a:gridCol w="16891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defRPr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ea typeface="黑体" pitchFamily="2" charset="-122"/>
                        </a:rPr>
                        <a:t>当堂训练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.PhonepadTwo"/>
                        <a:ea typeface="黑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896" name="Rectangle 32"/>
          <p:cNvSpPr>
            <a:spLocks noChangeArrowheads="1"/>
          </p:cNvSpPr>
          <p:nvPr/>
        </p:nvSpPr>
        <p:spPr bwMode="auto">
          <a:xfrm>
            <a:off x="2571750" y="831850"/>
            <a:ext cx="59740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hlink"/>
                </a:solidFill>
              </a:rPr>
              <a:t>一、判断题</a:t>
            </a:r>
            <a:r>
              <a:rPr lang="en-US" altLang="zh-CN" sz="2400" b="1">
                <a:solidFill>
                  <a:schemeClr val="hlink"/>
                </a:solidFill>
              </a:rPr>
              <a:t>——</a:t>
            </a:r>
            <a:r>
              <a:rPr lang="zh-CN" altLang="en-US" sz="2400" b="1">
                <a:solidFill>
                  <a:schemeClr val="hlink"/>
                </a:solidFill>
              </a:rPr>
              <a:t>请判断画线词语使用的正误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163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3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8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8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3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3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8" grpId="0"/>
      <p:bldP spid="163859" grpId="1"/>
      <p:bldP spid="163860" grpId="2"/>
      <p:bldP spid="163861" grpId="3"/>
      <p:bldP spid="163862" grpId="4"/>
      <p:bldP spid="163863" grpId="5"/>
      <p:bldP spid="163864" grpId="6"/>
      <p:bldP spid="163865" grpId="7"/>
      <p:bldP spid="163866" grpId="8"/>
      <p:bldP spid="163867" grpId="9"/>
      <p:bldP spid="163868" grpId="10"/>
      <p:bldP spid="164896" grpId="1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6"/>
          <p:cNvSpPr txBox="1">
            <a:spLocks noChangeArrowheads="1"/>
          </p:cNvSpPr>
          <p:nvPr/>
        </p:nvSpPr>
        <p:spPr bwMode="auto">
          <a:xfrm>
            <a:off x="2284413" y="1335088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64871" name="Text Box 7"/>
          <p:cNvSpPr txBox="1">
            <a:spLocks noChangeArrowheads="1"/>
          </p:cNvSpPr>
          <p:nvPr/>
        </p:nvSpPr>
        <p:spPr bwMode="auto">
          <a:xfrm>
            <a:off x="555625" y="884238"/>
            <a:ext cx="11161713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．漫步万盛石林景区，石林、溶洞、飞瀑显露出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鬼斧神工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的魅力，浓郁淳朴的苗家风情及风姿绰约的民族歌舞增添了人文情趣。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>
              <a:lnSpc>
                <a:spcPct val="120000"/>
              </a:lnSpc>
            </a:pPr>
            <a:r>
              <a:rPr lang="en-US" altLang="zh-CN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2017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年春节前夕，这起曾经轰动一时的福建省首例违法发放贷款案，终于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尘埃落定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>
              <a:lnSpc>
                <a:spcPct val="120000"/>
              </a:lnSpc>
            </a:pPr>
            <a:r>
              <a:rPr lang="en-US" altLang="zh-CN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．他呀，做起事来可麻利了，无论做什么都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倚马可待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>
              <a:lnSpc>
                <a:spcPct val="120000"/>
              </a:lnSpc>
            </a:pPr>
            <a:r>
              <a:rPr lang="en-US" altLang="zh-CN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</a:t>
            </a:r>
            <a:endParaRPr lang="en-US" altLang="zh-CN" sz="20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．他在地主家当长工的时候，吃的是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粗茶淡饭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，住的是猪棚狗窝。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</a:t>
            </a:r>
          </a:p>
          <a:p>
            <a:pPr algn="l">
              <a:lnSpc>
                <a:spcPct val="120000"/>
              </a:lnSpc>
            </a:pP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．公园里摆放的各种盆栽菊花，姹紫嫣红，微风一吹，更是</a:t>
            </a:r>
            <a:r>
              <a:rPr lang="zh-CN" altLang="en-US" sz="20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风姿绰约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</a:t>
            </a:r>
          </a:p>
        </p:txBody>
      </p:sp>
      <p:sp>
        <p:nvSpPr>
          <p:cNvPr id="164872" name="Text Box 8"/>
          <p:cNvSpPr txBox="1">
            <a:spLocks noChangeArrowheads="1"/>
          </p:cNvSpPr>
          <p:nvPr/>
        </p:nvSpPr>
        <p:spPr bwMode="auto">
          <a:xfrm>
            <a:off x="555625" y="1701800"/>
            <a:ext cx="10729913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              鬼斧神工：形容建筑、雕塑的技艺精巧，非人工所能为。不能用来指自然。风姿绰约：风，风度，风韵；形容人的气质。姿，体态。绰约</a:t>
            </a:r>
            <a:r>
              <a:rPr lang="en-US" altLang="zh-CN">
                <a:solidFill>
                  <a:srgbClr val="008000"/>
                </a:solidFill>
              </a:rPr>
              <a:t>(</a:t>
            </a:r>
            <a:r>
              <a:rPr lang="zh-CN" altLang="en-US">
                <a:solidFill>
                  <a:srgbClr val="008000"/>
                </a:solidFill>
              </a:rPr>
              <a:t>形容词</a:t>
            </a:r>
            <a:r>
              <a:rPr lang="en-US" altLang="zh-CN">
                <a:solidFill>
                  <a:srgbClr val="008000"/>
                </a:solidFill>
              </a:rPr>
              <a:t>)</a:t>
            </a:r>
            <a:r>
              <a:rPr lang="zh-CN" altLang="en-US">
                <a:solidFill>
                  <a:srgbClr val="008000"/>
                </a:solidFill>
              </a:rPr>
              <a:t>，形容女子姿态风韵、体态柔美动人。不能用来指民风。”</a:t>
            </a:r>
          </a:p>
        </p:txBody>
      </p:sp>
      <p:sp>
        <p:nvSpPr>
          <p:cNvPr id="164873" name="Text Box 9"/>
          <p:cNvSpPr txBox="1">
            <a:spLocks noChangeArrowheads="1"/>
          </p:cNvSpPr>
          <p:nvPr/>
        </p:nvSpPr>
        <p:spPr bwMode="auto">
          <a:xfrm>
            <a:off x="4312285" y="133540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4874" name="Text Box 10"/>
          <p:cNvSpPr txBox="1">
            <a:spLocks noChangeArrowheads="1"/>
          </p:cNvSpPr>
          <p:nvPr/>
        </p:nvSpPr>
        <p:spPr bwMode="auto">
          <a:xfrm>
            <a:off x="1167448" y="2775585"/>
            <a:ext cx="95059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尘埃落定：尘埃虽然在空中飘浮，最终是要落到地面的。比喻事情经过许多变化，终于有了结果；或经过一阵混乱后将结果确定下来 。</a:t>
            </a:r>
          </a:p>
        </p:txBody>
      </p:sp>
      <p:sp>
        <p:nvSpPr>
          <p:cNvPr id="164875" name="Text Box 11"/>
          <p:cNvSpPr txBox="1">
            <a:spLocks noChangeArrowheads="1"/>
          </p:cNvSpPr>
          <p:nvPr/>
        </p:nvSpPr>
        <p:spPr bwMode="auto">
          <a:xfrm>
            <a:off x="10638155" y="231521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√</a:t>
            </a:r>
            <a:endParaRPr lang="zh-CN" altLang="en-US"/>
          </a:p>
        </p:txBody>
      </p:sp>
      <p:sp>
        <p:nvSpPr>
          <p:cNvPr id="164876" name="Text Box 12"/>
          <p:cNvSpPr txBox="1">
            <a:spLocks noChangeArrowheads="1"/>
          </p:cNvSpPr>
          <p:nvPr/>
        </p:nvSpPr>
        <p:spPr bwMode="auto">
          <a:xfrm>
            <a:off x="1269638" y="3849188"/>
            <a:ext cx="9144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倚马可待：原意是站在即将出发的战马前起草文件，很快就可以完稿。特指人的文思敏捷。不能用来形容做事。</a:t>
            </a:r>
          </a:p>
        </p:txBody>
      </p:sp>
      <p:sp>
        <p:nvSpPr>
          <p:cNvPr id="164877" name="Text Box 13"/>
          <p:cNvSpPr txBox="1">
            <a:spLocks noChangeArrowheads="1"/>
          </p:cNvSpPr>
          <p:nvPr/>
        </p:nvSpPr>
        <p:spPr bwMode="auto">
          <a:xfrm>
            <a:off x="6979603" y="346392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4878" name="Text Box 14"/>
          <p:cNvSpPr txBox="1">
            <a:spLocks noChangeArrowheads="1"/>
          </p:cNvSpPr>
          <p:nvPr/>
        </p:nvSpPr>
        <p:spPr bwMode="auto">
          <a:xfrm>
            <a:off x="1420178" y="4955858"/>
            <a:ext cx="957738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“粗茶淡饭”指普通的饮食，比喻朴实的生活。用错对象。</a:t>
            </a:r>
          </a:p>
        </p:txBody>
      </p:sp>
      <p:sp>
        <p:nvSpPr>
          <p:cNvPr id="164879" name="Text Box 15"/>
          <p:cNvSpPr txBox="1">
            <a:spLocks noChangeArrowheads="1"/>
          </p:cNvSpPr>
          <p:nvPr/>
        </p:nvSpPr>
        <p:spPr bwMode="auto">
          <a:xfrm>
            <a:off x="8265795" y="461486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64880" name="Text Box 16"/>
          <p:cNvSpPr txBox="1">
            <a:spLocks noChangeArrowheads="1"/>
          </p:cNvSpPr>
          <p:nvPr/>
        </p:nvSpPr>
        <p:spPr bwMode="auto">
          <a:xfrm>
            <a:off x="1420495" y="5663612"/>
            <a:ext cx="9793288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风姿绰约：形容女子姿态优美。不能用来形容花木。</a:t>
            </a:r>
          </a:p>
        </p:txBody>
      </p:sp>
      <p:sp>
        <p:nvSpPr>
          <p:cNvPr id="164881" name="Text Box 17"/>
          <p:cNvSpPr txBox="1">
            <a:spLocks noChangeArrowheads="1"/>
          </p:cNvSpPr>
          <p:nvPr/>
        </p:nvSpPr>
        <p:spPr bwMode="auto">
          <a:xfrm>
            <a:off x="8746919" y="5308056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4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48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4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4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48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1" grpId="0"/>
      <p:bldP spid="164872" grpId="1"/>
      <p:bldP spid="164873" grpId="2"/>
      <p:bldP spid="164874" grpId="3"/>
      <p:bldP spid="164875" grpId="4"/>
      <p:bldP spid="164876" grpId="5"/>
      <p:bldP spid="164877" grpId="6"/>
      <p:bldP spid="164878" grpId="7"/>
      <p:bldP spid="164879" grpId="8"/>
      <p:bldP spid="164880" grpId="9"/>
      <p:bldP spid="164881" grpId="1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 descr="80%"/>
          <p:cNvSpPr txBox="1">
            <a:spLocks noChangeArrowheads="1"/>
          </p:cNvSpPr>
          <p:nvPr/>
        </p:nvSpPr>
        <p:spPr bwMode="auto">
          <a:xfrm>
            <a:off x="370567" y="600075"/>
            <a:ext cx="10860405" cy="41541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二、选择题。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1．在下面一段话空缺处依次填入成语，最恰当的一组是(　　)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传统文化中的各个成分，在其发生的时候，是应运而生的，在历史上起过积极作用。及至________，它们或者与时俱进，演化出新的内容与形式；或者________，化为明日黄花。也有的播迁他邦，重振雄风；也有的________，未老而先亡。但是，不管它们内容的深浅，作用的大小，时间的久暂，空间的广狭，只要它们存在过，便都是传统文化。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A．物换星移　　　抱残守缺　　　白驹过隙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B．物换星移　　　坚如磐石　　　昙花一现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C．时过境迁　　　坚如磐石　　　白驹过隙</a:t>
            </a:r>
          </a:p>
          <a:p>
            <a:pPr algn="l" fontAlgn="auto">
              <a:lnSpc>
                <a:spcPct val="100000"/>
              </a:lnSpc>
            </a:pPr>
            <a:r>
              <a:rPr sz="2400">
                <a:solidFill>
                  <a:srgbClr val="008000"/>
                </a:solidFill>
                <a:latin typeface="宋体" pitchFamily="2" charset="-122"/>
              </a:rPr>
              <a:t>D．时过境迁　　　抱残守缺　　　昙花一现</a:t>
            </a:r>
          </a:p>
        </p:txBody>
      </p:sp>
      <p:sp>
        <p:nvSpPr>
          <p:cNvPr id="197635" name="AutoShape 3" descr="浅色竖线"/>
          <p:cNvSpPr>
            <a:spLocks noChangeArrowheads="1"/>
          </p:cNvSpPr>
          <p:nvPr/>
        </p:nvSpPr>
        <p:spPr bwMode="auto">
          <a:xfrm>
            <a:off x="370567" y="4754880"/>
            <a:ext cx="10745470" cy="124650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/>
              <a:t>　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解析：　“物换星移”形容时序世事的变迁。用在此处与“各个成分”搭配不当。“坚如磐石”比喻不可动摇，褒义词。“白驹过隙”形容时间过得飞快，不合语境。</a:t>
            </a:r>
          </a:p>
        </p:txBody>
      </p:sp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8175415" y="977435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1" animBg="1"/>
      <p:bldP spid="19764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 descr="80%"/>
          <p:cNvSpPr txBox="1">
            <a:spLocks noChangeArrowheads="1"/>
          </p:cNvSpPr>
          <p:nvPr/>
        </p:nvSpPr>
        <p:spPr bwMode="auto">
          <a:xfrm>
            <a:off x="498929" y="723039"/>
            <a:ext cx="10720424" cy="5297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2．下列加点成语的使用，全都正确的一项是(　　)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①入夏以来</a:t>
            </a:r>
            <a:r>
              <a:rPr lang="en-US" sz="22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长江流域五风十雨</a:t>
            </a:r>
            <a:r>
              <a:rPr lang="en-US" sz="22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暴雨不断</a:t>
            </a:r>
            <a:r>
              <a:rPr lang="en-US" sz="22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水患连连</a:t>
            </a:r>
            <a:r>
              <a:rPr lang="en-US" sz="22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给当地百姓的生命财产造成了巨大的损失。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②她上课前总要细看一遍教案，从来不用多媒体，一直手写，那些龙飞凤舞的板书是她对教学的极致追求。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③夏夜的郊外风儿轻抚，虫声唧唧，但陶醉于美景，尤其是行走于瓜田李下之时，特别要注意草中的毒蛇。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④从中国书法史看，“书以人名”似乎成为了一条重要规律。但不容置喙的是，真正的艺术作品，生命精神才是它的根本所在。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⑤新的问题是着急却没办法，跳脚而无抓手，试图创新而苦于缺乏思路，于是“跟随战术”大行其道。而跟随，说白了就是抄袭照搬，亦步亦趋。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⑥开放带来进步，封闭导致落后。重回以邻为壑的老路，不仅无法摆脱自身危机和衰退，而且会收窄世界经济共同空间，导致“双输”局面。</a:t>
            </a:r>
          </a:p>
          <a:p>
            <a:pPr algn="l" fontAlgn="auto">
              <a:lnSpc>
                <a:spcPct val="110000"/>
              </a:lnSpc>
            </a:pPr>
            <a:r>
              <a:rPr sz="2200" b="1">
                <a:solidFill>
                  <a:srgbClr val="008000"/>
                </a:solidFill>
                <a:latin typeface="宋体" pitchFamily="2" charset="-122"/>
              </a:rPr>
              <a:t>A．①②⑤    B．②⑤⑥    C．③④⑥    D．①③④</a:t>
            </a:r>
          </a:p>
        </p:txBody>
      </p:sp>
      <p:sp>
        <p:nvSpPr>
          <p:cNvPr id="197635" name="AutoShape 3" descr="浅色竖线"/>
          <p:cNvSpPr>
            <a:spLocks noChangeArrowheads="1"/>
          </p:cNvSpPr>
          <p:nvPr/>
        </p:nvSpPr>
        <p:spPr bwMode="auto">
          <a:xfrm>
            <a:off x="546063" y="2505795"/>
            <a:ext cx="10455174" cy="3377498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400"/>
              <a:t>　</a:t>
            </a:r>
            <a:r>
              <a:rPr lang="zh-CN" altLang="en-US" sz="2400">
                <a:solidFill>
                  <a:srgbClr val="FF0000"/>
                </a:solidFill>
                <a:latin typeface="宋体" pitchFamily="2" charset="-122"/>
              </a:rPr>
              <a:t>解析：①五风十雨：五天刮一次风，十天下一场雨。形容风调雨顺。不合语境。②龙飞凤舞：原形容山势的蜿蜒雄壮，后也形容书法笔势有力，灵活舒展。使用正确。③瓜田李下：比喻容易引起嫌疑的场合。望文生义。④不容置喙：指不容许别人插嘴说话。用在此句形容“不容许怀疑真正的艺术品的生命精神”不妥，可改为“毋庸置疑”。⑤亦步亦趋：比喻由于缺乏主张，或为了讨好，事事模仿或追随别人。使用正确。⑥以邻为壑： 拿邻国当做大水坑，把本国洪水排泄到那里去。比喻把灾祸推给别人。使用正确。</a:t>
            </a:r>
          </a:p>
        </p:txBody>
      </p:sp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6314400" y="688825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1" animBg="1"/>
      <p:bldP spid="197635" grpId="2" animBg="1"/>
      <p:bldP spid="197643" grpId="3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2818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571469" y="668319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2834" name="Text Box 18"/>
          <p:cNvSpPr txBox="1">
            <a:spLocks noChangeArrowheads="1"/>
          </p:cNvSpPr>
          <p:nvPr/>
        </p:nvSpPr>
        <p:spPr bwMode="auto">
          <a:xfrm>
            <a:off x="676314" y="1083565"/>
            <a:ext cx="10728325" cy="4965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请弄清下列成语的使用对象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①不期而遇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认识的人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　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②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汗牛充栋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书籍多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      ③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洗心革面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坏人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④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金兰之好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友情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⑤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豆蔻年华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十三四岁的女子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⑥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美轮美奂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房屋建筑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⑦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气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器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宇轩昂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⑧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破镜重圆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夫妻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⑨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一挥而就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写字、文章，画画等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        ⑩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青云直上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地位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⑪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洛阳纸贵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书畅销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⑫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倚马可待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写文章文思敏捷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⑬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巧夺天工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人工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⑭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两小无猜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少男少女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⑮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相敬如宾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夫妻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⑯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比翼齐飞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夫妻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⑰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萍水相逢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素不相识之人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⑱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不耻下问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请教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⑲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举案齐眉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夫妻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⑳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楚楚动人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女子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耳提面命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长辈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精神矍铄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老人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妙手回春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医生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秀外慧中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女子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振聋发聩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言论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明日黄花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过时事物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济济一堂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人才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炙手可热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珠圆玉润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歌声、文字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鼎力相助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敬辞，对方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2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28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2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628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62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28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62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28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283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6283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6283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4018" name="Object 2"/>
          <p:cNvGraphicFramePr>
            <a:graphicFrameLocks noChangeAspect="1"/>
          </p:cNvGraphicFramePr>
          <p:nvPr/>
        </p:nvGraphicFramePr>
        <p:xfrm>
          <a:off x="0" y="0"/>
          <a:ext cx="11522075" cy="648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Image" r:id="rId3" imgW="0" imgH="0" progId="Photoshop.Image.8">
                  <p:embed/>
                </p:oleObj>
              </mc:Choice>
              <mc:Fallback>
                <p:oleObj name="Image" r:id="rId3" imgW="0" imgH="0" progId="Photoshop.Image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1522075" cy="6480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1247775" y="223838"/>
            <a:ext cx="483235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楷体_GB2312" charset="0"/>
                <a:ea typeface="楷体_GB2312" charset="-122"/>
              </a:rPr>
              <a:t>温馨提示</a:t>
            </a:r>
            <a:r>
              <a:rPr lang="en-US" altLang="zh-CN" sz="2800" b="1">
                <a:solidFill>
                  <a:schemeClr val="bg1"/>
                </a:solidFill>
                <a:latin typeface="楷体_GB2312" charset="0"/>
                <a:ea typeface="楷体_GB2312" charset="-122"/>
              </a:rPr>
              <a:t>: </a:t>
            </a:r>
            <a:r>
              <a:rPr lang="zh-CN" altLang="en-US" sz="2800" b="1">
                <a:solidFill>
                  <a:schemeClr val="bg1"/>
                </a:solidFill>
                <a:latin typeface="楷体_GB2312" charset="0"/>
                <a:ea typeface="楷体_GB2312" charset="-122"/>
              </a:rPr>
              <a:t>请点击相关栏目。</a:t>
            </a:r>
          </a:p>
        </p:txBody>
      </p:sp>
      <p:sp>
        <p:nvSpPr>
          <p:cNvPr id="214021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181132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考点一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选词填空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2" name="Text Box 6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2617777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  <a:cs typeface="方正兰亭黑简体" pitchFamily="2" charset="-122"/>
              </a:rPr>
              <a:t>考点二</a:t>
            </a:r>
            <a:r>
              <a:rPr lang="zh-CN" altLang="en-US" smtClean="0">
                <a:cs typeface="方正兰亭黑简体" pitchFamily="2" charset="-122"/>
              </a:rPr>
              <a:t>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判断正误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214023" name="Text Box 7">
            <a:hlinkClick r:id="rId6" action="ppaction://hlinksldjump"/>
          </p:cNvPr>
          <p:cNvSpPr txBox="1">
            <a:spLocks noChangeArrowheads="1"/>
          </p:cNvSpPr>
          <p:nvPr/>
        </p:nvSpPr>
        <p:spPr bwMode="auto">
          <a:xfrm>
            <a:off x="4030665" y="3425815"/>
            <a:ext cx="4171950" cy="588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学辨别</a:t>
            </a:r>
            <a:r>
              <a:rPr lang="en-US" altLang="zh-CN" sz="3200" b="1" smtClean="0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多义成语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  <p:sp>
        <p:nvSpPr>
          <p:cNvPr id="7" name="Text Box 5">
            <a:hlinkClick r:id="rId7" action="ppaction://hlinksldjump"/>
          </p:cNvPr>
          <p:cNvSpPr txBox="1">
            <a:spLocks noChangeArrowheads="1"/>
          </p:cNvSpPr>
          <p:nvPr/>
        </p:nvSpPr>
        <p:spPr bwMode="auto">
          <a:xfrm>
            <a:off x="4046525" y="4248149"/>
            <a:ext cx="4171950" cy="5889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多积累 </a:t>
            </a:r>
            <a:r>
              <a:rPr lang="en-US" altLang="zh-CN" sz="3200" b="1">
                <a:solidFill>
                  <a:schemeClr val="bg1"/>
                </a:solidFill>
                <a:ea typeface="楷体_GB2312" charset="-122"/>
              </a:rPr>
              <a:t>· </a:t>
            </a:r>
            <a:r>
              <a:rPr lang="zh-CN" altLang="en-US" sz="3200" b="1" smtClean="0">
                <a:solidFill>
                  <a:schemeClr val="bg1"/>
                </a:solidFill>
                <a:ea typeface="楷体_GB2312" charset="-122"/>
              </a:rPr>
              <a:t>知识清单</a:t>
            </a:r>
            <a:endParaRPr lang="zh-CN" altLang="en-US" sz="3200" b="1">
              <a:solidFill>
                <a:schemeClr val="bg1"/>
              </a:solidFill>
              <a:ea typeface="楷体_GB231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3" name="Text Box 3"/>
          <p:cNvSpPr txBox="1">
            <a:spLocks noChangeArrowheads="1"/>
          </p:cNvSpPr>
          <p:nvPr/>
        </p:nvSpPr>
        <p:spPr bwMode="auto">
          <a:xfrm>
            <a:off x="2617765" y="1239823"/>
            <a:ext cx="6072230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三　</a:t>
            </a:r>
            <a:r>
              <a:rPr lang="zh-CN" altLang="en-US" sz="2400" b="1" smtClean="0">
                <a:solidFill>
                  <a:schemeClr val="bg1"/>
                </a:solidFill>
              </a:rPr>
              <a:t>语言追求简洁，避免</a:t>
            </a:r>
            <a:r>
              <a:rPr lang="en-US" altLang="en-US" sz="2400" b="1" smtClean="0">
                <a:solidFill>
                  <a:schemeClr val="bg1"/>
                </a:solidFill>
              </a:rPr>
              <a:t>“</a:t>
            </a:r>
            <a:r>
              <a:rPr lang="zh-CN" altLang="en-US" sz="2400" b="1" smtClean="0">
                <a:solidFill>
                  <a:schemeClr val="bg1"/>
                </a:solidFill>
              </a:rPr>
              <a:t>重复赘余</a:t>
            </a:r>
            <a:r>
              <a:rPr lang="en-US" altLang="en-US" sz="2400" b="1" smtClean="0">
                <a:solidFill>
                  <a:schemeClr val="bg1"/>
                </a:solidFill>
              </a:rPr>
              <a:t>”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68964" name="Text Box 4"/>
          <p:cNvSpPr txBox="1">
            <a:spLocks noChangeArrowheads="1"/>
          </p:cNvSpPr>
          <p:nvPr/>
        </p:nvSpPr>
        <p:spPr bwMode="auto">
          <a:xfrm>
            <a:off x="1331881" y="2382831"/>
            <a:ext cx="8643998" cy="2491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b="1">
                <a:solidFill>
                  <a:srgbClr val="008000"/>
                </a:solidFill>
              </a:rPr>
              <a:t>句子上下文已有与成语相同意思的表述，导致成语语意和上下文语意重复。</a:t>
            </a: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</a:rPr>
              <a:t>       因此，在使用成语时要正确把握成语意义，注意将成语和句子语意进行比照，同时注意观察前后文字，以避免成语隐含义与句子语意重复。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68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3" grpId="0" animBg="1"/>
      <p:bldP spid="16896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8178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760377" y="882633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78195" name="Picture 19" descr="E:\2018版《金版》一轮  语文（人教）\+5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9300" y="1854200"/>
            <a:ext cx="10226675" cy="38862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2088" name="Group 56"/>
          <p:cNvGraphicFramePr>
            <a:graphicFrameLocks noGrp="1"/>
          </p:cNvGraphicFramePr>
          <p:nvPr>
            <p:ph sz="half" idx="4294967295"/>
          </p:nvPr>
        </p:nvGraphicFramePr>
        <p:xfrm>
          <a:off x="617501" y="854061"/>
          <a:ext cx="1428750" cy="457200"/>
        </p:xfrm>
        <a:graphic>
          <a:graphicData uri="http://schemas.openxmlformats.org/drawingml/2006/table">
            <a:tbl>
              <a:tblPr/>
              <a:tblGrid>
                <a:gridCol w="1428750"/>
              </a:tblGrid>
              <a:tr h="4540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当堂训练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752" name="Text Box 17"/>
          <p:cNvSpPr txBox="1">
            <a:spLocks noChangeArrowheads="1"/>
          </p:cNvSpPr>
          <p:nvPr/>
        </p:nvSpPr>
        <p:spPr bwMode="auto">
          <a:xfrm>
            <a:off x="2160588" y="1839914"/>
            <a:ext cx="80645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 sz="2400"/>
          </a:p>
        </p:txBody>
      </p:sp>
      <p:sp>
        <p:nvSpPr>
          <p:cNvPr id="172050" name="Text Box 18"/>
          <p:cNvSpPr txBox="1">
            <a:spLocks noChangeArrowheads="1"/>
          </p:cNvSpPr>
          <p:nvPr/>
        </p:nvSpPr>
        <p:spPr bwMode="auto">
          <a:xfrm>
            <a:off x="288925" y="1054081"/>
            <a:ext cx="11017250" cy="8401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一、判断题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请判断画线词语使用的正误</a:t>
            </a:r>
          </a:p>
          <a:p>
            <a:pPr algn="l">
              <a:lnSpc>
                <a:spcPct val="150000"/>
              </a:lnSpc>
            </a:pP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．把这样的诗歌拿给中文系讲授现代文学史和文艺理论的教授去分析，不见得一定就能讲出更多到位的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真知灼见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．只有那个突然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不期而遇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的另一个郁霆，依旧留在心里，成为永远活在心里的梦想，关于爱情，关于生活。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50000"/>
              </a:lnSpc>
            </a:pP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72054" name="Text Box 22"/>
          <p:cNvSpPr txBox="1">
            <a:spLocks noChangeArrowheads="1"/>
          </p:cNvSpPr>
          <p:nvPr/>
        </p:nvSpPr>
        <p:spPr bwMode="auto">
          <a:xfrm>
            <a:off x="4090067" y="4526647"/>
            <a:ext cx="73975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2059" name="Text Box 27"/>
          <p:cNvSpPr txBox="1">
            <a:spLocks noChangeArrowheads="1"/>
          </p:cNvSpPr>
          <p:nvPr/>
        </p:nvSpPr>
        <p:spPr bwMode="auto">
          <a:xfrm>
            <a:off x="862730" y="2659515"/>
            <a:ext cx="10514013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“真知灼见”意即正确透彻的认识，用“到位”来修饰它，有重复之嫌，“到位”应去掉。</a:t>
            </a:r>
          </a:p>
        </p:txBody>
      </p:sp>
      <p:sp>
        <p:nvSpPr>
          <p:cNvPr id="172060" name="Text Box 28"/>
          <p:cNvSpPr txBox="1">
            <a:spLocks noChangeArrowheads="1"/>
          </p:cNvSpPr>
          <p:nvPr/>
        </p:nvSpPr>
        <p:spPr bwMode="auto">
          <a:xfrm>
            <a:off x="5003115" y="2281909"/>
            <a:ext cx="73975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72061" name="Text Box 29"/>
          <p:cNvSpPr txBox="1">
            <a:spLocks noChangeArrowheads="1"/>
          </p:cNvSpPr>
          <p:nvPr/>
        </p:nvSpPr>
        <p:spPr bwMode="auto">
          <a:xfrm>
            <a:off x="531549" y="4846197"/>
            <a:ext cx="1023014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   “不期而遇”指事先没有约定而意外地相逢，含有“意外”的意思，因此句中“不期而遇”和“突然”重复。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7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50" grpId="0"/>
      <p:bldP spid="172054" grpId="1"/>
      <p:bldP spid="172059" grpId="2"/>
      <p:bldP spid="172060" grpId="3"/>
      <p:bldP spid="172061" grpId="4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8"/>
          <p:cNvSpPr txBox="1">
            <a:spLocks noChangeArrowheads="1"/>
          </p:cNvSpPr>
          <p:nvPr/>
        </p:nvSpPr>
        <p:spPr bwMode="auto">
          <a:xfrm>
            <a:off x="288925" y="1127157"/>
            <a:ext cx="11017250" cy="729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7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．要解决愈演愈烈的医患矛盾，既需要运用法律武器制止违法行为，更需要从根本上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釜底抽薪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，进一步推进医药卫生体制改革。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</a:p>
          <a:p>
            <a:pPr algn="l"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8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．虽说是新闻稿，可是真情却早已</a:t>
            </a:r>
            <a:r>
              <a:rPr lang="zh-CN" altLang="en-US" sz="2400" b="1" i="1" u="sng" smtClean="0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溢于言表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之外了。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6" name="Text Box 24"/>
          <p:cNvSpPr txBox="1">
            <a:spLocks noChangeArrowheads="1"/>
          </p:cNvSpPr>
          <p:nvPr/>
        </p:nvSpPr>
        <p:spPr bwMode="auto">
          <a:xfrm>
            <a:off x="6898177" y="1717241"/>
            <a:ext cx="585779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7" name="Text Box 26"/>
          <p:cNvSpPr txBox="1">
            <a:spLocks noChangeArrowheads="1"/>
          </p:cNvSpPr>
          <p:nvPr/>
        </p:nvSpPr>
        <p:spPr bwMode="auto">
          <a:xfrm>
            <a:off x="7661967" y="3392253"/>
            <a:ext cx="585779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1" name="Text Box 30"/>
          <p:cNvSpPr txBox="1">
            <a:spLocks noChangeArrowheads="1"/>
          </p:cNvSpPr>
          <p:nvPr/>
        </p:nvSpPr>
        <p:spPr bwMode="auto">
          <a:xfrm>
            <a:off x="474625" y="2174897"/>
            <a:ext cx="1078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smtClean="0">
                <a:solidFill>
                  <a:srgbClr val="008000"/>
                </a:solidFill>
              </a:rPr>
              <a:t>            釜</a:t>
            </a:r>
            <a:r>
              <a:rPr lang="zh-CN" altLang="en-US" sz="2400">
                <a:solidFill>
                  <a:srgbClr val="008000"/>
                </a:solidFill>
              </a:rPr>
              <a:t>底抽薪：把柴火从锅底抽掉</a:t>
            </a:r>
            <a:r>
              <a:rPr lang="en-US" altLang="zh-CN" sz="2400">
                <a:solidFill>
                  <a:srgbClr val="008000"/>
                </a:solidFill>
              </a:rPr>
              <a:t>,</a:t>
            </a:r>
            <a:r>
              <a:rPr lang="zh-CN" altLang="en-US" sz="2400">
                <a:solidFill>
                  <a:srgbClr val="008000"/>
                </a:solidFill>
              </a:rPr>
              <a:t>才能使水止沸。比喻从根本上解决问题。与“从根本上”重复。</a:t>
            </a:r>
            <a:r>
              <a:rPr lang="zh-CN" altLang="en-US" sz="2400"/>
              <a:t> </a:t>
            </a:r>
          </a:p>
        </p:txBody>
      </p:sp>
      <p:sp>
        <p:nvSpPr>
          <p:cNvPr id="12" name="Text Box 31"/>
          <p:cNvSpPr txBox="1">
            <a:spLocks noChangeArrowheads="1"/>
          </p:cNvSpPr>
          <p:nvPr/>
        </p:nvSpPr>
        <p:spPr bwMode="auto">
          <a:xfrm>
            <a:off x="589605" y="3832485"/>
            <a:ext cx="1035851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smtClean="0">
                <a:solidFill>
                  <a:srgbClr val="008000"/>
                </a:solidFill>
              </a:rPr>
              <a:t>          溢</a:t>
            </a:r>
            <a:r>
              <a:rPr lang="zh-CN" altLang="en-US" sz="2400">
                <a:solidFill>
                  <a:srgbClr val="008000"/>
                </a:solidFill>
              </a:rPr>
              <a:t>于言表：</a:t>
            </a:r>
            <a:r>
              <a:rPr lang="en-US" altLang="zh-CN" sz="2400">
                <a:solidFill>
                  <a:srgbClr val="008000"/>
                </a:solidFill>
              </a:rPr>
              <a:t>(</a:t>
            </a:r>
            <a:r>
              <a:rPr lang="zh-CN" altLang="en-US" sz="2400">
                <a:solidFill>
                  <a:srgbClr val="008000"/>
                </a:solidFill>
              </a:rPr>
              <a:t>感情</a:t>
            </a:r>
            <a:r>
              <a:rPr lang="en-US" altLang="zh-CN" sz="2400">
                <a:solidFill>
                  <a:srgbClr val="008000"/>
                </a:solidFill>
              </a:rPr>
              <a:t>)</a:t>
            </a:r>
            <a:r>
              <a:rPr lang="zh-CN" altLang="en-US" sz="2400">
                <a:solidFill>
                  <a:srgbClr val="008000"/>
                </a:solidFill>
              </a:rPr>
              <a:t>流露在言辞、神情上。超出言语以外，指某种思想感情虽未说明却能使人体会出来。与 “之外”重复。</a:t>
            </a:r>
            <a:r>
              <a:rPr lang="zh-CN" altLang="en-US" sz="240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7" grpId="2"/>
      <p:bldP spid="11" grpId="3"/>
      <p:bldP spid="12" gr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7"/>
          <p:cNvSpPr txBox="1">
            <a:spLocks noChangeArrowheads="1"/>
          </p:cNvSpPr>
          <p:nvPr/>
        </p:nvSpPr>
        <p:spPr bwMode="auto">
          <a:xfrm>
            <a:off x="2316163" y="1758081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98674" name="Text Box 18"/>
          <p:cNvSpPr txBox="1">
            <a:spLocks noChangeArrowheads="1"/>
          </p:cNvSpPr>
          <p:nvPr/>
        </p:nvSpPr>
        <p:spPr bwMode="auto">
          <a:xfrm>
            <a:off x="371475" y="1144664"/>
            <a:ext cx="10818850" cy="7847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．他画的画，在他们这里很出名，可一拿到大地方，就显得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相形见绌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了。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．您的光临让我的居室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蓬荜生辉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7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．据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《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中国商报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》 9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月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日报道，各地交通厅长接二连三地出事，已经让人们觉得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习以为常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了。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8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．也许是因为诗人在这首诗里所采用的意象十分丰富多彩，因此也多少显得有些驳杂，所以给读者一种一会儿天上，一会儿地下的感觉，缺少一条比较鲜明的抒情主线。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</p:txBody>
      </p:sp>
      <p:sp>
        <p:nvSpPr>
          <p:cNvPr id="198675" name="Text Box 19"/>
          <p:cNvSpPr txBox="1">
            <a:spLocks noChangeArrowheads="1"/>
          </p:cNvSpPr>
          <p:nvPr/>
        </p:nvSpPr>
        <p:spPr bwMode="auto">
          <a:xfrm>
            <a:off x="1337128" y="1482489"/>
            <a:ext cx="103695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相形见绌：因本身“见”字作“显现”讲，故不宜作“显得”的宾语</a:t>
            </a:r>
            <a:r>
              <a:rPr lang="zh-CN" altLang="en-US" sz="2400"/>
              <a:t> </a:t>
            </a:r>
          </a:p>
        </p:txBody>
      </p:sp>
      <p:sp>
        <p:nvSpPr>
          <p:cNvPr id="198676" name="Text Box 20"/>
          <p:cNvSpPr txBox="1">
            <a:spLocks noChangeArrowheads="1"/>
          </p:cNvSpPr>
          <p:nvPr/>
        </p:nvSpPr>
        <p:spPr bwMode="auto">
          <a:xfrm>
            <a:off x="10504973" y="1173692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987425" y="2227534"/>
            <a:ext cx="106092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“</a:t>
            </a:r>
            <a:r>
              <a:rPr lang="zh-CN" altLang="en-US" sz="2400">
                <a:solidFill>
                  <a:srgbClr val="008000"/>
                </a:solidFill>
              </a:rPr>
              <a:t>蓬荜”指蓬门荜户，形容穷人的家，后用以称自己的家，和“居室”重复。</a:t>
            </a: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5373688" y="189936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8679" name="Text Box 23"/>
          <p:cNvSpPr txBox="1">
            <a:spLocks noChangeArrowheads="1"/>
          </p:cNvSpPr>
          <p:nvPr/>
        </p:nvSpPr>
        <p:spPr bwMode="auto">
          <a:xfrm>
            <a:off x="474626" y="3284590"/>
            <a:ext cx="1050138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smtClean="0">
                <a:solidFill>
                  <a:srgbClr val="008000"/>
                </a:solidFill>
              </a:rPr>
              <a:t>           “</a:t>
            </a:r>
            <a:r>
              <a:rPr lang="zh-CN" altLang="en-US" sz="2400">
                <a:solidFill>
                  <a:srgbClr val="008000"/>
                </a:solidFill>
              </a:rPr>
              <a:t>习以为常”是经常做某件事，就会习惯地把它当作最平常的事情来看待，“觉得”多余。</a:t>
            </a:r>
          </a:p>
        </p:txBody>
      </p:sp>
      <p:sp>
        <p:nvSpPr>
          <p:cNvPr id="198680" name="Text Box 24"/>
          <p:cNvSpPr txBox="1">
            <a:spLocks noChangeArrowheads="1"/>
          </p:cNvSpPr>
          <p:nvPr/>
        </p:nvSpPr>
        <p:spPr bwMode="auto">
          <a:xfrm>
            <a:off x="3014193" y="299883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8681" name="Text Box 25"/>
          <p:cNvSpPr txBox="1">
            <a:spLocks noChangeArrowheads="1"/>
          </p:cNvSpPr>
          <p:nvPr/>
        </p:nvSpPr>
        <p:spPr bwMode="auto">
          <a:xfrm>
            <a:off x="1596837" y="5141978"/>
            <a:ext cx="97932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已经“丰富多彩”，怎么还“十分”？“十分”实是蛇足，应斩掉 。</a:t>
            </a:r>
          </a:p>
        </p:txBody>
      </p:sp>
      <p:sp>
        <p:nvSpPr>
          <p:cNvPr id="198682" name="Text Box 26"/>
          <p:cNvSpPr txBox="1">
            <a:spLocks noChangeArrowheads="1"/>
          </p:cNvSpPr>
          <p:nvPr/>
        </p:nvSpPr>
        <p:spPr bwMode="auto">
          <a:xfrm>
            <a:off x="2442689" y="4862331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74" grpId="0"/>
      <p:bldP spid="198675" grpId="1"/>
      <p:bldP spid="198676" grpId="2"/>
      <p:bldP spid="198677" grpId="3"/>
      <p:bldP spid="198678" grpId="4"/>
      <p:bldP spid="198679" grpId="5"/>
      <p:bldP spid="198680" grpId="6"/>
      <p:bldP spid="198681" grpId="7"/>
      <p:bldP spid="198682" grpId="8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ext Box 2" descr="80%"/>
          <p:cNvSpPr txBox="1">
            <a:spLocks noChangeArrowheads="1"/>
          </p:cNvSpPr>
          <p:nvPr/>
        </p:nvSpPr>
        <p:spPr bwMode="auto">
          <a:xfrm>
            <a:off x="414353" y="686895"/>
            <a:ext cx="7561262" cy="5405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二、选择题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1．在下列句子的空缺处依次填入成语，最恰当的一组是(　　)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①日本安倍政府近期的荒唐行径，表现出日本军国主义大有</a:t>
            </a:r>
            <a:r>
              <a:rPr sz="2400" b="1" smtClean="0">
                <a:solidFill>
                  <a:srgbClr val="008000"/>
                </a:solidFill>
                <a:latin typeface="宋体" pitchFamily="2" charset="-122"/>
              </a:rPr>
              <a:t>____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之势，这极大地伤害了亚洲邻国人民的感情。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②陈教练当时就断定，只要假以时日，韩晓鹏一定会有让人</a:t>
            </a:r>
            <a:r>
              <a:rPr sz="2400" b="1" smtClean="0">
                <a:solidFill>
                  <a:srgbClr val="008000"/>
                </a:solidFill>
                <a:latin typeface="宋体" pitchFamily="2" charset="-122"/>
              </a:rPr>
              <a:t>_______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的那一天。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③时间真如</a:t>
            </a:r>
            <a:r>
              <a:rPr sz="2400" b="1" smtClean="0">
                <a:solidFill>
                  <a:srgbClr val="008000"/>
                </a:solidFill>
                <a:latin typeface="宋体" pitchFamily="2" charset="-122"/>
              </a:rPr>
              <a:t>______，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刚刚迈进高中大门的那一刻仿佛就在昨天，转眼间，我们距离高考已经只剩五十多天了。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A．东山再起　　　另眼相看　　　白驹过隙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B．死灰复燃　　　刮目相看　　　白驹过隙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C．死灰复燃　　　刮目相看　　　行云流水</a:t>
            </a:r>
          </a:p>
          <a:p>
            <a:pPr algn="l">
              <a:lnSpc>
                <a:spcPct val="11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D．东山再起　　　另眼相看　　　行云流水</a:t>
            </a:r>
          </a:p>
        </p:txBody>
      </p:sp>
      <p:sp>
        <p:nvSpPr>
          <p:cNvPr id="174083" name="AutoShape 3" descr="浅色竖线"/>
          <p:cNvSpPr>
            <a:spLocks noChangeArrowheads="1"/>
          </p:cNvSpPr>
          <p:nvPr/>
        </p:nvSpPr>
        <p:spPr bwMode="auto">
          <a:xfrm>
            <a:off x="7947026" y="679450"/>
            <a:ext cx="3575050" cy="573087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300">
                <a:solidFill>
                  <a:schemeClr val="folHlink"/>
                </a:solidFill>
              </a:rPr>
              <a:t>解析：死灰复燃：比喻已经停息的事物又重新活动起来(多指坏事)。东山再起：失势以后重新恢复地位。据语境应选“死灰复燃”。刮目相看：用新的眼光来看待。另眼相看：用另一种眼光看待，多指看待某个人或某种人不同于一般。据语境应选“刮目相看”。行云流水：形容诗文、书画、歌唱等自然流畅。白驹过隙：形容时间过得飞快。据语境应选“白驹过隙”。</a:t>
            </a:r>
          </a:p>
        </p:txBody>
      </p:sp>
      <p:pic>
        <p:nvPicPr>
          <p:cNvPr id="174084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14670" y="5128085"/>
            <a:ext cx="561975" cy="4746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" name="Rectangle 18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491788" y="6094413"/>
            <a:ext cx="1136650" cy="30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005782"/>
                </a:solidFill>
                <a:latin typeface="微软雅黑" pitchFamily="34" charset="-122"/>
                <a:ea typeface="微软雅黑" pitchFamily="34" charset="-122"/>
                <a:cs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/>
      <p:bldP spid="174083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Text Box 2" descr="80%"/>
          <p:cNvSpPr txBox="1">
            <a:spLocks noChangeArrowheads="1"/>
          </p:cNvSpPr>
          <p:nvPr/>
        </p:nvSpPr>
        <p:spPr bwMode="auto">
          <a:xfrm>
            <a:off x="405459" y="679790"/>
            <a:ext cx="7070090" cy="58464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2．下列各句中加点成语的使用，全都不正确的一项是(　　)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①公园里热闹非凡，可是角落里有一群人却个个敛声屏气，表情平静自然，动作柔和舒展。原来是一群太极拳爱好者正在打太极。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②老师为我们订复习资料，可是我身上没有带钱，连借几位同学，最终也没有借到，百无聊赖，只得请假回家拿了。 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③他赤手空拳地来到这个城市，开始的时候就是一张白纸，最后经过了自己的努力，打拼出一片属于自己的天地。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④由于天黑风大，他独自一人艰难地向前摸索着，跌跌撞撞地回到家里，这时，他发现腿上已经是遍体鳞伤。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⑤南京——一个靡丽而怀旧的城市。如果说它有过繁华，那么秦淮河边的洪武路会告诉你，多少纨绔膏粱一掷千金、纸醉金迷。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⑥面对高校校园内明显高估大学生信贷能力的网贷乱象，不能再等闲视之，应该做到对症下药，强化源头预防，扎紧网贷制度的篱笆。</a:t>
            </a:r>
          </a:p>
          <a:p>
            <a:pPr algn="l" fontAlgn="auto">
              <a:lnSpc>
                <a:spcPct val="110000"/>
              </a:lnSpc>
            </a:pPr>
            <a:r>
              <a:rPr sz="2000" b="1">
                <a:solidFill>
                  <a:srgbClr val="008000"/>
                </a:solidFill>
                <a:latin typeface="宋体" pitchFamily="2" charset="-122"/>
              </a:rPr>
              <a:t>A．①③⑥   B．①②④   C．②⑤⑥   D．③④⑥</a:t>
            </a:r>
          </a:p>
        </p:txBody>
      </p:sp>
      <p:sp>
        <p:nvSpPr>
          <p:cNvPr id="197635" name="AutoShape 3" descr="浅色竖线"/>
          <p:cNvSpPr>
            <a:spLocks noChangeArrowheads="1"/>
          </p:cNvSpPr>
          <p:nvPr/>
        </p:nvSpPr>
        <p:spPr bwMode="auto">
          <a:xfrm>
            <a:off x="7599680" y="704850"/>
            <a:ext cx="3787775" cy="566483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/>
              <a:t>　</a:t>
            </a:r>
            <a:r>
              <a:rPr lang="zh-CN" altLang="en-US" sz="2000">
                <a:solidFill>
                  <a:srgbClr val="FF0000"/>
                </a:solidFill>
                <a:latin typeface="宋体" pitchFamily="2" charset="-122"/>
              </a:rPr>
              <a:t>解析：①敛：收入束；屏：抑止。抑制语声和呼吸。形容畏惧、小心的样子。不合语境。②聊赖：依赖。精神上无所寄托，感到什么都没意思。此处应用“毫无办法”，使用错误。③赤手：空手。两手空空。比喻没有任何依靠。使用正确。④浑身受伤，伤痕像鱼鳞一样密。形容受伤很重。这里说“腿上遍体鳞伤”不对。⑤膏粱：精美的食品。精美的衣食。借指只知享受，什么事也不能干的富贵人家子弟。使用正确。⑥等闲：寻常，一般。 把它看成平常的事，不予重视。使用正确。</a:t>
            </a:r>
          </a:p>
        </p:txBody>
      </p:sp>
      <p:sp>
        <p:nvSpPr>
          <p:cNvPr id="197643" name="Text Box 11"/>
          <p:cNvSpPr txBox="1">
            <a:spLocks noChangeArrowheads="1"/>
          </p:cNvSpPr>
          <p:nvPr/>
        </p:nvSpPr>
        <p:spPr bwMode="auto">
          <a:xfrm>
            <a:off x="6714000" y="631901"/>
            <a:ext cx="576263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hlink"/>
                </a:solidFill>
              </a:rPr>
              <a:t>B</a:t>
            </a:r>
          </a:p>
        </p:txBody>
      </p:sp>
      <p:sp>
        <p:nvSpPr>
          <p:cNvPr id="5" name="Rectangle 1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491788" y="6094413"/>
            <a:ext cx="1136650" cy="3073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zh-CN" altLang="en-US" sz="2000" b="1">
                <a:solidFill>
                  <a:srgbClr val="005782"/>
                </a:solidFill>
                <a:latin typeface="微软雅黑" pitchFamily="34" charset="-122"/>
                <a:ea typeface="微软雅黑" pitchFamily="34" charset="-122"/>
                <a:cs typeface="宋体" panose="02010600030101010101" pitchFamily="2" charset="-122"/>
              </a:rPr>
              <a:t>返回</a:t>
            </a:r>
          </a:p>
        </p:txBody>
      </p:sp>
      <p:pic>
        <p:nvPicPr>
          <p:cNvPr id="19764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166600" y="10515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7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7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4" grpId="0"/>
      <p:bldP spid="197635" grpId="1" animBg="1"/>
      <p:bldP spid="197643" grpId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1010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571469" y="968365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0733" name="Text Box 17"/>
          <p:cNvSpPr txBox="1">
            <a:spLocks noChangeArrowheads="1"/>
          </p:cNvSpPr>
          <p:nvPr/>
        </p:nvSpPr>
        <p:spPr bwMode="auto">
          <a:xfrm>
            <a:off x="2260639" y="1735155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71026" name="Text Box 18"/>
          <p:cNvSpPr txBox="1">
            <a:spLocks noChangeArrowheads="1"/>
          </p:cNvSpPr>
          <p:nvPr/>
        </p:nvSpPr>
        <p:spPr bwMode="auto">
          <a:xfrm>
            <a:off x="604876" y="1519255"/>
            <a:ext cx="10728325" cy="4407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</a:t>
            </a:r>
            <a:r>
              <a:rPr lang="zh-CN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容易重复赘余的成语</a:t>
            </a: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括号内的词赘余，应删除</a:t>
            </a:r>
            <a:r>
              <a:rPr lang="en-US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有。</a:t>
            </a:r>
          </a:p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人民的生活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安居乐业　　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显得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相形见绌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感到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习以为常         </a:t>
            </a:r>
          </a:p>
          <a:p>
            <a:pPr algn="l">
              <a:lnSpc>
                <a:spcPct val="13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忍俊不禁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地笑起来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     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故意说得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闪烁其词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目前的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当务之急</a:t>
            </a:r>
          </a:p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难得的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空谷足音    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许多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莘莘学子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正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方兴未艾                             难言之隐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的苦衷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         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对自己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妄自菲薄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人民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生灵涂炭</a:t>
            </a:r>
          </a:p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浑身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遍体鳞伤        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值得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可歌可泣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替他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为虎作伥  </a:t>
            </a:r>
          </a:p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背地里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阳奉阴违    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一场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南柯一梦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海内外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闻名遐迩</a:t>
            </a:r>
          </a:p>
          <a:p>
            <a:pPr algn="l">
              <a:lnSpc>
                <a:spcPct val="130000"/>
              </a:lnSpc>
            </a:pP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感到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自惭形秽        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每天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日理万机       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让人看得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眼花缭乱</a:t>
            </a:r>
          </a:p>
          <a:p>
            <a:pPr algn="l">
              <a:lnSpc>
                <a:spcPct val="13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破天荒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的第一次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                    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心里一直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耿耿于怀         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想尽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千方百计方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10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10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10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10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10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2974955" y="1311261"/>
            <a:ext cx="5236549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四　</a:t>
            </a:r>
            <a:r>
              <a:rPr lang="zh-CN" altLang="en-US" sz="2400" b="1" smtClean="0">
                <a:solidFill>
                  <a:schemeClr val="bg1"/>
                </a:solidFill>
              </a:rPr>
              <a:t>辨清形与义，防范易混成语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77156" name="Text Box 4"/>
          <p:cNvSpPr txBox="1">
            <a:spLocks noChangeArrowheads="1"/>
          </p:cNvSpPr>
          <p:nvPr/>
        </p:nvSpPr>
        <p:spPr bwMode="auto">
          <a:xfrm>
            <a:off x="974725" y="2190750"/>
            <a:ext cx="9699625" cy="2047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b="1">
                <a:solidFill>
                  <a:srgbClr val="008000"/>
                </a:solidFill>
              </a:rPr>
              <a:t>有些成语与其他成语由于读音、字形相近或具有某些共同的语素，使用时极易混淆。</a:t>
            </a:r>
          </a:p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solidFill>
                  <a:srgbClr val="008000"/>
                </a:solidFill>
              </a:rPr>
              <a:t>       对于此类词语，需要把握各自词义的重点，仔细揣摩不同语素的含义，弄清形近成语的意义及字形区别，才能避免误用。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animBg="1"/>
      <p:bldP spid="177156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7"/>
          <p:cNvSpPr txBox="1">
            <a:spLocks noChangeArrowheads="1"/>
          </p:cNvSpPr>
          <p:nvPr/>
        </p:nvSpPr>
        <p:spPr bwMode="auto">
          <a:xfrm>
            <a:off x="2160588" y="1929565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80242" name="Text Box 18"/>
          <p:cNvSpPr txBox="1">
            <a:spLocks noChangeArrowheads="1"/>
          </p:cNvSpPr>
          <p:nvPr/>
        </p:nvSpPr>
        <p:spPr bwMode="auto">
          <a:xfrm>
            <a:off x="360998" y="1718427"/>
            <a:ext cx="11161712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   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．这部电视剧虽然遭到了一些人的尖锐批评和指责，但是批评者一致认为，作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者的创作动机是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无可厚非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的。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．过去的上海滩是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鱼目混珠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之地，以前人们在那里做事情格外小心。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．还是在剑波十八岁的时候，要到战斗部队去，姐姐对这将要离开自己的弟弟，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照顾得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无所不至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</a:t>
            </a:r>
            <a:endParaRPr lang="en-US" altLang="zh-CN" sz="2000">
              <a:solidFill>
                <a:srgbClr val="008000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80243" name="Text Box 19"/>
          <p:cNvSpPr txBox="1">
            <a:spLocks noChangeArrowheads="1"/>
          </p:cNvSpPr>
          <p:nvPr/>
        </p:nvSpPr>
        <p:spPr bwMode="auto">
          <a:xfrm>
            <a:off x="760377" y="3025773"/>
            <a:ext cx="98647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无可厚非：没有可过分责难的。意指说话做事虽有缺点，但还有可取之处，应予谅解。</a:t>
            </a:r>
          </a:p>
        </p:txBody>
      </p:sp>
      <p:sp>
        <p:nvSpPr>
          <p:cNvPr id="180244" name="Text Box 20"/>
          <p:cNvSpPr txBox="1">
            <a:spLocks noChangeArrowheads="1"/>
          </p:cNvSpPr>
          <p:nvPr/>
        </p:nvSpPr>
        <p:spPr bwMode="auto">
          <a:xfrm>
            <a:off x="4589001" y="2431441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0245" name="Text Box 21"/>
          <p:cNvSpPr txBox="1">
            <a:spLocks noChangeArrowheads="1"/>
          </p:cNvSpPr>
          <p:nvPr/>
        </p:nvSpPr>
        <p:spPr bwMode="auto">
          <a:xfrm>
            <a:off x="1377542" y="4195159"/>
            <a:ext cx="92900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鱼目混珠：把鱼眼珠杂混在珍珠中，比喻以假乱真，以次充好。 </a:t>
            </a:r>
          </a:p>
        </p:txBody>
      </p:sp>
      <p:sp>
        <p:nvSpPr>
          <p:cNvPr id="180246" name="Text Box 22"/>
          <p:cNvSpPr txBox="1">
            <a:spLocks noChangeArrowheads="1"/>
          </p:cNvSpPr>
          <p:nvPr/>
        </p:nvSpPr>
        <p:spPr bwMode="auto">
          <a:xfrm>
            <a:off x="9918955" y="3906229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0247" name="Text Box 23"/>
          <p:cNvSpPr txBox="1">
            <a:spLocks noChangeArrowheads="1"/>
          </p:cNvSpPr>
          <p:nvPr/>
        </p:nvSpPr>
        <p:spPr bwMode="auto">
          <a:xfrm>
            <a:off x="1290003" y="5296433"/>
            <a:ext cx="97932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无所不至：至，到。没有达不到的地方。凡能做的都做到了</a:t>
            </a:r>
            <a:r>
              <a:rPr lang="en-US" altLang="zh-CN" sz="2400">
                <a:solidFill>
                  <a:srgbClr val="008000"/>
                </a:solidFill>
              </a:rPr>
              <a:t>(</a:t>
            </a:r>
            <a:r>
              <a:rPr lang="zh-CN" altLang="en-US" sz="2400">
                <a:solidFill>
                  <a:srgbClr val="008000"/>
                </a:solidFill>
              </a:rPr>
              <a:t>用于坏事</a:t>
            </a:r>
            <a:r>
              <a:rPr lang="en-US" altLang="zh-CN" sz="2400">
                <a:solidFill>
                  <a:srgbClr val="008000"/>
                </a:solidFill>
              </a:rPr>
              <a:t>) </a:t>
            </a:r>
            <a:r>
              <a:rPr lang="zh-CN" altLang="en-US" sz="2400">
                <a:solidFill>
                  <a:srgbClr val="008000"/>
                </a:solidFill>
              </a:rPr>
              <a:t>。</a:t>
            </a:r>
          </a:p>
        </p:txBody>
      </p:sp>
      <p:sp>
        <p:nvSpPr>
          <p:cNvPr id="180248" name="Text Box 24"/>
          <p:cNvSpPr txBox="1">
            <a:spLocks noChangeArrowheads="1"/>
          </p:cNvSpPr>
          <p:nvPr/>
        </p:nvSpPr>
        <p:spPr bwMode="auto">
          <a:xfrm>
            <a:off x="3137853" y="483764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181273" name="Group 25"/>
          <p:cNvGraphicFramePr>
            <a:graphicFrameLocks noGrp="1"/>
          </p:cNvGraphicFramePr>
          <p:nvPr/>
        </p:nvGraphicFramePr>
        <p:xfrm>
          <a:off x="584200" y="822327"/>
          <a:ext cx="903605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805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7909" name="Rectangle 26"/>
          <p:cNvSpPr>
            <a:spLocks noChangeArrowheads="1"/>
          </p:cNvSpPr>
          <p:nvPr/>
        </p:nvSpPr>
        <p:spPr bwMode="auto">
          <a:xfrm>
            <a:off x="2546350" y="1336679"/>
            <a:ext cx="59740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chemeClr val="hlink"/>
                </a:solidFill>
              </a:rPr>
              <a:t>一、判断题</a:t>
            </a:r>
            <a:r>
              <a:rPr lang="en-US" altLang="zh-CN" sz="2400">
                <a:solidFill>
                  <a:schemeClr val="hlink"/>
                </a:solidFill>
              </a:rPr>
              <a:t>——</a:t>
            </a:r>
            <a:r>
              <a:rPr lang="zh-CN" altLang="en-US" sz="2400">
                <a:solidFill>
                  <a:schemeClr val="hlink"/>
                </a:solidFill>
              </a:rPr>
              <a:t>请判断画线词语使用的正误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42" grpId="0"/>
      <p:bldP spid="180243" grpId="1"/>
      <p:bldP spid="180244" grpId="2"/>
      <p:bldP spid="180245" grpId="3"/>
      <p:bldP spid="180246" grpId="4"/>
      <p:bldP spid="180247" grpId="5"/>
      <p:bldP spid="180248" grpId="6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809977" y="1919753"/>
            <a:ext cx="9951720" cy="2676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rgbClr val="006600"/>
                </a:solidFill>
                <a:ea typeface="宋体" pitchFamily="2" charset="-122"/>
              </a:rPr>
              <a:t>        </a:t>
            </a:r>
            <a:r>
              <a:rPr lang="zh-CN" altLang="en-US" sz="2800">
                <a:solidFill>
                  <a:srgbClr val="006600"/>
                </a:solidFill>
                <a:ea typeface="宋体" pitchFamily="2" charset="-122"/>
              </a:rPr>
              <a:t>在段落语境中考查词语的运用，是</a:t>
            </a:r>
            <a:r>
              <a:rPr lang="zh-CN" altLang="en-US" sz="2800" smtClean="0">
                <a:solidFill>
                  <a:srgbClr val="006600"/>
                </a:solidFill>
                <a:ea typeface="宋体" pitchFamily="2" charset="-122"/>
              </a:rPr>
              <a:t>2018年以来的最新</a:t>
            </a:r>
            <a:r>
              <a:rPr lang="zh-CN" altLang="en-US" sz="2800">
                <a:solidFill>
                  <a:srgbClr val="006600"/>
                </a:solidFill>
                <a:ea typeface="宋体" pitchFamily="2" charset="-122"/>
              </a:rPr>
              <a:t>题型，反映了命题者指向综合素养的考查动向。要想做出正确选择，读懂文段是很重要的，既要弄清段落中心意思，又要理清句间关系，还要照顾语体特点，综合考虑，才能做出正确选择。</a:t>
            </a: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3117831" y="954088"/>
            <a:ext cx="4949825" cy="531812"/>
          </a:xfrm>
          <a:prstGeom prst="rect">
            <a:avLst/>
          </a:prstGeom>
          <a:noFill/>
          <a:ln w="57150" cmpd="thinThick">
            <a:solidFill>
              <a:schemeClr val="folHlink"/>
            </a:solidFill>
          </a:ln>
        </p:spPr>
        <p:txBody>
          <a:bodyPr/>
          <a:lstStyle/>
          <a:p>
            <a:r>
              <a:rPr lang="zh-CN" altLang="en-US" sz="28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题型一　成语选词填空型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7904178" y="-7938"/>
            <a:ext cx="1428760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7998022" y="114300"/>
            <a:ext cx="1263477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选词填空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6"/>
          <p:cNvSpPr txBox="1">
            <a:spLocks noChangeArrowheads="1"/>
          </p:cNvSpPr>
          <p:nvPr/>
        </p:nvSpPr>
        <p:spPr bwMode="auto">
          <a:xfrm>
            <a:off x="2259013" y="1268413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81255" name="Text Box 7"/>
          <p:cNvSpPr txBox="1">
            <a:spLocks noChangeArrowheads="1"/>
          </p:cNvSpPr>
          <p:nvPr/>
        </p:nvSpPr>
        <p:spPr bwMode="auto">
          <a:xfrm>
            <a:off x="413385" y="1268730"/>
            <a:ext cx="11017250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．该产品的试用效果非常好，相信它大量投产后将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不孚众望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，公司一定会凭借产品的优异品质在激烈的市场竞争中取得骄人业绩。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．广交会为企业提供了内外贸对接的契机，但这种对接不可能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一挥而就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，绝大多数出口企业由于不熟悉国内市场，即使有意内销也无从着手。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．面对别人的鄙夷或尊崇能够做到宠辱不惊、坦然面对的能有几人？也许很多人是做不到的，但我们至少可以对人生旅途上的有些物质的或精神的东西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不以为然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</p:txBody>
      </p:sp>
      <p:sp>
        <p:nvSpPr>
          <p:cNvPr id="181256" name="Text Box 8"/>
          <p:cNvSpPr txBox="1">
            <a:spLocks noChangeArrowheads="1"/>
          </p:cNvSpPr>
          <p:nvPr/>
        </p:nvSpPr>
        <p:spPr bwMode="auto">
          <a:xfrm>
            <a:off x="1205548" y="2205355"/>
            <a:ext cx="99377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>
                <a:solidFill>
                  <a:srgbClr val="008000"/>
                </a:solidFill>
              </a:rPr>
              <a:t>                 </a:t>
            </a:r>
            <a:r>
              <a:rPr lang="zh-CN" altLang="en-US" sz="2400">
                <a:solidFill>
                  <a:srgbClr val="008000"/>
                </a:solidFill>
              </a:rPr>
              <a:t>不孚众望：孚，信服。不能使大家信服，未符合大家的期望。</a:t>
            </a:r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7304088" y="163512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1258" name="Text Box 10"/>
          <p:cNvSpPr txBox="1">
            <a:spLocks noChangeArrowheads="1"/>
          </p:cNvSpPr>
          <p:nvPr/>
        </p:nvSpPr>
        <p:spPr bwMode="auto">
          <a:xfrm>
            <a:off x="1421448" y="3645218"/>
            <a:ext cx="95059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一挥而就：形容才思敏捷，一动笔就写成。 </a:t>
            </a:r>
          </a:p>
        </p:txBody>
      </p:sp>
      <p:sp>
        <p:nvSpPr>
          <p:cNvPr id="181259" name="Text Box 11"/>
          <p:cNvSpPr txBox="1">
            <a:spLocks noChangeArrowheads="1"/>
          </p:cNvSpPr>
          <p:nvPr/>
        </p:nvSpPr>
        <p:spPr bwMode="auto">
          <a:xfrm>
            <a:off x="8869680" y="318484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81260" name="Text Box 12"/>
          <p:cNvSpPr txBox="1">
            <a:spLocks noChangeArrowheads="1"/>
          </p:cNvSpPr>
          <p:nvPr/>
        </p:nvSpPr>
        <p:spPr bwMode="auto">
          <a:xfrm>
            <a:off x="1602423" y="5169218"/>
            <a:ext cx="91440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不以为然：不认为是对的。表示不同意或否定。 </a:t>
            </a:r>
          </a:p>
        </p:txBody>
      </p:sp>
      <p:sp>
        <p:nvSpPr>
          <p:cNvPr id="181261" name="Text Box 13"/>
          <p:cNvSpPr txBox="1">
            <a:spLocks noChangeArrowheads="1"/>
          </p:cNvSpPr>
          <p:nvPr/>
        </p:nvSpPr>
        <p:spPr bwMode="auto">
          <a:xfrm>
            <a:off x="645160" y="490061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1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1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5" grpId="0"/>
      <p:bldP spid="181256" grpId="1"/>
      <p:bldP spid="181257" grpId="2"/>
      <p:bldP spid="181258" grpId="3"/>
      <p:bldP spid="181259" grpId="4"/>
      <p:bldP spid="181260" grpId="5"/>
      <p:bldP spid="181261" grpId="6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Text Box 2" descr="80%"/>
          <p:cNvSpPr txBox="1">
            <a:spLocks noChangeArrowheads="1"/>
          </p:cNvSpPr>
          <p:nvPr/>
        </p:nvSpPr>
        <p:spPr bwMode="auto">
          <a:xfrm>
            <a:off x="371475" y="606761"/>
            <a:ext cx="6854190" cy="5568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二、选择题</a:t>
            </a:r>
          </a:p>
          <a:p>
            <a:pPr algn="l">
              <a:lnSpc>
                <a:spcPct val="120000"/>
              </a:lnSpc>
            </a:pPr>
            <a:r>
              <a:rPr lang="en-US" altLang="zh-CN" sz="2100" b="1">
                <a:solidFill>
                  <a:srgbClr val="008000"/>
                </a:solidFill>
                <a:latin typeface="宋体" pitchFamily="2" charset="-122"/>
              </a:rPr>
              <a:t>1</a:t>
            </a: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．依次填入下列各句横线处的成语，最恰当的一组是</a:t>
            </a:r>
            <a:r>
              <a:rPr sz="2100" b="1" smtClean="0">
                <a:solidFill>
                  <a:srgbClr val="008000"/>
                </a:solidFill>
                <a:latin typeface="宋体" pitchFamily="2" charset="-122"/>
              </a:rPr>
              <a:t>()</a:t>
            </a:r>
            <a:endParaRPr sz="2100" b="1">
              <a:solidFill>
                <a:srgbClr val="008000"/>
              </a:solidFill>
              <a:latin typeface="宋体" pitchFamily="2" charset="-122"/>
            </a:endParaRP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①周末，菜市场里人流如潮，非常热闹，叫卖声、说话声、笑闹声________。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②要想让“公务员热”真正实现降温，不是________的事，简单依据考生人数下降来界定“公务员热”进入降温趋势，或许言之过早。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③在巴黎只有一周多的日程，过客匆匆，谈法国实在有侈谈之嫌，只能________话巴黎，权且充作巴黎的印象点滴吧。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A．不绝如缕  一蹴而就  走马观花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B．不绝于耳  一挥而就  走马观花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C．不绝于耳  一蹴而就  浮光掠影</a:t>
            </a:r>
          </a:p>
          <a:p>
            <a:pPr algn="l">
              <a:lnSpc>
                <a:spcPct val="120000"/>
              </a:lnSpc>
            </a:pPr>
            <a:r>
              <a:rPr sz="2100" b="1">
                <a:solidFill>
                  <a:srgbClr val="008000"/>
                </a:solidFill>
                <a:latin typeface="宋体" pitchFamily="2" charset="-122"/>
              </a:rPr>
              <a:t>D．不绝如缕  一挥而就  浮光掠影</a:t>
            </a:r>
          </a:p>
        </p:txBody>
      </p:sp>
      <p:sp>
        <p:nvSpPr>
          <p:cNvPr id="182275" name="AutoShape 3" descr="浅色竖线"/>
          <p:cNvSpPr>
            <a:spLocks noChangeArrowheads="1"/>
          </p:cNvSpPr>
          <p:nvPr/>
        </p:nvSpPr>
        <p:spPr bwMode="auto">
          <a:xfrm>
            <a:off x="7196637" y="1702136"/>
            <a:ext cx="4263390" cy="425259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sz="1900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不绝如缕：绝，断；缕，细线。多形容局势危急或声音细微悠长。不绝于耳：绝，断。声音在耳边不断鸣响。一蹴而就：蹴，踏；就，成功。踏一步就成功。比喻事情轻而易举，一下子就成功。一挥而就：挥，挥笔；就，成功。一动笔就写成了。形容写字、写文章、画画快。走马观花：走马，骑着马跑。骑在奔跑的马上看花。原形容事情如意，心境愉快。后多指大略地观察一下。浮光掠影：水面的光和掠过的影子，一晃就消逝。比喻观察不细致，学习不深入，印象不深刻。</a:t>
            </a:r>
          </a:p>
        </p:txBody>
      </p:sp>
      <p:pic>
        <p:nvPicPr>
          <p:cNvPr id="182276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60311" y="5208831"/>
            <a:ext cx="561975" cy="474662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2279" name="AutoShape 7"/>
          <p:cNvSpPr>
            <a:spLocks noChangeArrowheads="1"/>
          </p:cNvSpPr>
          <p:nvPr/>
        </p:nvSpPr>
        <p:spPr bwMode="auto">
          <a:xfrm>
            <a:off x="7965622" y="704869"/>
            <a:ext cx="2817813" cy="1196975"/>
          </a:xfrm>
          <a:prstGeom prst="cloudCallout">
            <a:avLst>
              <a:gd name="adj1" fmla="val -89718"/>
              <a:gd name="adj2" fmla="val 28384"/>
            </a:avLst>
          </a:prstGeom>
          <a:solidFill>
            <a:srgbClr val="FFFFFF"/>
          </a:solidFill>
          <a:ln w="28575">
            <a:solidFill>
              <a:srgbClr val="00FF00"/>
            </a:solidFill>
            <a:round/>
          </a:ln>
        </p:spPr>
        <p:txBody>
          <a:bodyPr/>
          <a:lstStyle/>
          <a:p>
            <a:r>
              <a:rPr lang="zh-CN" altLang="en-US" sz="2000" b="1">
                <a:ea typeface="宋体" pitchFamily="2" charset="-122"/>
              </a:rPr>
              <a:t>排除法、</a:t>
            </a:r>
          </a:p>
          <a:p>
            <a:r>
              <a:rPr lang="zh-CN" altLang="en-US" sz="2000" b="1">
                <a:ea typeface="宋体" pitchFamily="2" charset="-122"/>
              </a:rPr>
              <a:t>分析比较法</a:t>
            </a:r>
            <a:r>
              <a:rPr lang="zh-CN" altLang="en-US" sz="2800"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3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2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4" grpId="0"/>
      <p:bldP spid="182275" grpId="1" animBg="1"/>
      <p:bldP spid="182279" grpId="2" animBg="1"/>
      <p:bldP spid="182279" grpId="3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Text Box 2" descr="80%"/>
          <p:cNvSpPr txBox="1">
            <a:spLocks noChangeArrowheads="1"/>
          </p:cNvSpPr>
          <p:nvPr/>
        </p:nvSpPr>
        <p:spPr bwMode="auto">
          <a:xfrm>
            <a:off x="401411" y="890332"/>
            <a:ext cx="7559690" cy="49650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2．依次填入下列各句方框里的成语，与句意最贴切的一组是(　　)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①无锡的梅园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面临太湖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以梅饰山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以山饰梅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lang="en-US" sz="2400" b="1" u="sng">
                <a:solidFill>
                  <a:srgbClr val="008000"/>
                </a:solidFill>
                <a:latin typeface="宋体" pitchFamily="2" charset="-122"/>
              </a:rPr>
              <a:t>      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②苏轼也擅长书法，他取法颜真卿，但能</a:t>
            </a:r>
            <a:r>
              <a:rPr sz="2400" b="1" u="sng">
                <a:solidFill>
                  <a:srgbClr val="008000"/>
                </a:solidFill>
                <a:latin typeface="宋体" pitchFamily="2" charset="-122"/>
              </a:rPr>
              <a:t>        </a:t>
            </a:r>
            <a:r>
              <a:rPr sz="2400" b="1" smtClean="0">
                <a:solidFill>
                  <a:srgbClr val="008000"/>
                </a:solidFill>
                <a:latin typeface="宋体" pitchFamily="2" charset="-122"/>
              </a:rPr>
              <a:t>，</a:t>
            </a:r>
            <a:endParaRPr lang="en-US" sz="2400" b="1" smtClean="0">
              <a:solidFill>
                <a:srgbClr val="008000"/>
              </a:solidFill>
              <a:latin typeface="宋体" pitchFamily="2" charset="-122"/>
            </a:endParaRPr>
          </a:p>
          <a:p>
            <a:pPr algn="l">
              <a:lnSpc>
                <a:spcPct val="120000"/>
              </a:lnSpc>
            </a:pPr>
            <a:r>
              <a:rPr sz="2400" b="1" smtClean="0">
                <a:solidFill>
                  <a:srgbClr val="008000"/>
                </a:solidFill>
                <a:latin typeface="宋体" pitchFamily="2" charset="-122"/>
              </a:rPr>
              <a:t>与蔡襄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、黄庭坚、米芾并称宋代四大家。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③这本侦破小说，构思新颖，</a:t>
            </a:r>
            <a:r>
              <a:rPr sz="2400" b="1" u="sng">
                <a:solidFill>
                  <a:srgbClr val="008000"/>
                </a:solidFill>
                <a:latin typeface="宋体" pitchFamily="2" charset="-122"/>
              </a:rPr>
              <a:t>       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，值得一看。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④电影中有几处看来是闲笔，实际上却是</a:t>
            </a:r>
            <a:r>
              <a:rPr sz="2400" b="1" u="sng">
                <a:solidFill>
                  <a:srgbClr val="008000"/>
                </a:solidFill>
                <a:latin typeface="宋体" pitchFamily="2" charset="-122"/>
              </a:rPr>
              <a:t>      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之处。 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A．别具一格  不落窠臼  匠心独运  独树一帜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B．独树一帜  别具一格  匠心独运  不落窠臼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C．匠心独运  不落窠臼  独树一帜  别具一格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D．别具一格  独树一帜  不落窠臼  匠心独运</a:t>
            </a:r>
          </a:p>
        </p:txBody>
      </p:sp>
      <p:sp>
        <p:nvSpPr>
          <p:cNvPr id="183299" name="AutoShape 3" descr="浅色竖线"/>
          <p:cNvSpPr>
            <a:spLocks noChangeArrowheads="1"/>
          </p:cNvSpPr>
          <p:nvPr/>
        </p:nvSpPr>
        <p:spPr bwMode="auto">
          <a:xfrm>
            <a:off x="7732273" y="1803083"/>
            <a:ext cx="3744913" cy="410527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>
              <a:lnSpc>
                <a:spcPct val="120000"/>
              </a:lnSpc>
            </a:pPr>
            <a:r>
              <a:rPr lang="zh-CN" altLang="en-US" sz="2000">
                <a:solidFill>
                  <a:srgbClr val="FF0000"/>
                </a:solidFill>
              </a:rPr>
              <a:t>A项中把颜真卿的书法称“窠臼”，不合适。B项和C项中，“独树一帜”“匠心独运”用在①句中都欠妥，这两个成语都含有施动者人为之意，而除了梅花可以人工栽种外，梅山、太湖皆天地造化之功，非人力可为。此题4个成语，区分之处甚微，用在③④句中，似乎均可，筛选答案主要靠①②句。</a:t>
            </a:r>
          </a:p>
        </p:txBody>
      </p:sp>
      <p:pic>
        <p:nvPicPr>
          <p:cNvPr id="183300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99811" y="5319457"/>
            <a:ext cx="561975" cy="47466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3303" name="AutoShape 7"/>
          <p:cNvSpPr>
            <a:spLocks noChangeArrowheads="1"/>
          </p:cNvSpPr>
          <p:nvPr/>
        </p:nvSpPr>
        <p:spPr bwMode="auto">
          <a:xfrm>
            <a:off x="9090025" y="739775"/>
            <a:ext cx="2019300" cy="1063625"/>
          </a:xfrm>
          <a:prstGeom prst="cloudCallout">
            <a:avLst>
              <a:gd name="adj1" fmla="val -110769"/>
              <a:gd name="adj2" fmla="val 9630"/>
            </a:avLst>
          </a:prstGeom>
          <a:solidFill>
            <a:srgbClr val="FFFFFF"/>
          </a:solidFill>
          <a:ln w="28575">
            <a:solidFill>
              <a:srgbClr val="00FF00"/>
            </a:solidFill>
            <a:round/>
          </a:ln>
        </p:spPr>
        <p:txBody>
          <a:bodyPr/>
          <a:lstStyle/>
          <a:p>
            <a:r>
              <a:rPr lang="zh-CN" altLang="en-US" sz="2200" b="1">
                <a:solidFill>
                  <a:srgbClr val="33CC33"/>
                </a:solidFill>
                <a:ea typeface="宋体" pitchFamily="2" charset="-122"/>
              </a:rPr>
              <a:t>筛选法</a:t>
            </a:r>
          </a:p>
          <a:p>
            <a:r>
              <a:rPr lang="zh-CN" altLang="en-US" sz="2200" b="1">
                <a:solidFill>
                  <a:srgbClr val="33CC33"/>
                </a:solidFill>
                <a:ea typeface="宋体" pitchFamily="2" charset="-122"/>
              </a:rPr>
              <a:t>排除法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3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3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8" grpId="0"/>
      <p:bldP spid="183299" grpId="1" animBg="1"/>
      <p:bldP spid="183303" grpId="2" animBg="1"/>
      <p:bldP spid="183303" grpId="3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9202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600082" y="725243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79218" name="Text Box 18"/>
          <p:cNvSpPr txBox="1">
            <a:spLocks noChangeArrowheads="1"/>
          </p:cNvSpPr>
          <p:nvPr/>
        </p:nvSpPr>
        <p:spPr bwMode="auto">
          <a:xfrm>
            <a:off x="604876" y="1624032"/>
            <a:ext cx="10728325" cy="4521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容易形近致误的成语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不负众望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不孚众望　    不以为然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不以为意       不堪卒读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不忍卒读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无微不至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无所不至        独行其道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独行其是       前仆后继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前赴后继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另眼相看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刮目相看        不胜其烦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不厌其烦       骇人听闻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耸人听闻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纷纷扬扬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沸沸扬扬        鱼目混珠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鱼龙混杂       临危授命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临危受命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不胫而走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不翼而飞        无可厚非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无可非议       不可理喻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不可思议   处心积虑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殚精竭虑        谈笑风生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谈笑自若       望文生义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顾名思义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一文不名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一文不值        高山流水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行云流水       不绝如缕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不绝于耳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侃侃而谈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夸夸其谈        设身处地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身临其境       一挥而就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一蹴而就</a:t>
            </a:r>
          </a:p>
          <a:p>
            <a:pPr algn="l">
              <a:lnSpc>
                <a:spcPct val="120000"/>
              </a:lnSpc>
            </a:pP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一发不可收</a:t>
            </a:r>
            <a:r>
              <a:rPr lang="en-US" altLang="zh-CN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一发不可收拾</a:t>
            </a:r>
            <a:endParaRPr lang="en-US" altLang="zh-CN" sz="2400">
              <a:solidFill>
                <a:srgbClr val="008000"/>
              </a:solidFill>
              <a:ea typeface="楷体_GB2312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92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7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7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7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7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7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7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7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2760641" y="1168385"/>
            <a:ext cx="6256361" cy="82994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五　</a:t>
            </a:r>
            <a:r>
              <a:rPr lang="zh-CN" altLang="en-US" sz="2400" b="1" smtClean="0">
                <a:solidFill>
                  <a:schemeClr val="bg1"/>
                </a:solidFill>
              </a:rPr>
              <a:t>  用语得体，色彩恰当，</a:t>
            </a:r>
            <a:endParaRPr lang="en-US" altLang="zh-CN" sz="2400" b="1" smtClean="0">
              <a:solidFill>
                <a:schemeClr val="bg1"/>
              </a:solidFill>
            </a:endParaRPr>
          </a:p>
          <a:p>
            <a:r>
              <a:rPr lang="en-US" altLang="zh-CN" sz="2400" b="1" smtClean="0">
                <a:solidFill>
                  <a:schemeClr val="bg1"/>
                </a:solidFill>
              </a:rPr>
              <a:t>                    </a:t>
            </a:r>
            <a:r>
              <a:rPr lang="zh-CN" altLang="en-US" sz="2400" b="1" smtClean="0">
                <a:solidFill>
                  <a:schemeClr val="bg1"/>
                </a:solidFill>
              </a:rPr>
              <a:t>防范 “褒贬误用”</a:t>
            </a:r>
            <a:r>
              <a:rPr lang="zh-CN" altLang="en-US" sz="2400" b="1">
                <a:solidFill>
                  <a:schemeClr val="bg1"/>
                </a:solidFill>
              </a:rPr>
              <a:t>与“谦敬失当”</a:t>
            </a:r>
          </a:p>
        </p:txBody>
      </p:sp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1474757" y="2597145"/>
            <a:ext cx="9001152" cy="2749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</a:t>
            </a:r>
            <a:r>
              <a:rPr lang="zh-CN" altLang="en-US" sz="2400" smtClean="0">
                <a:solidFill>
                  <a:srgbClr val="008000"/>
                </a:solidFill>
              </a:rPr>
              <a:t>  </a:t>
            </a:r>
            <a:r>
              <a:rPr lang="zh-CN" altLang="en-US" sz="2400" b="1" smtClean="0">
                <a:solidFill>
                  <a:srgbClr val="008000"/>
                </a:solidFill>
              </a:rPr>
              <a:t>成语</a:t>
            </a:r>
            <a:r>
              <a:rPr lang="zh-CN" altLang="en-US" sz="2400" b="1">
                <a:solidFill>
                  <a:srgbClr val="008000"/>
                </a:solidFill>
              </a:rPr>
              <a:t>从感情色彩上可以分为褒义、中性和贬义三类。具有褒义色彩的成语，通常表达肯定、赞扬的情感态度；而含贬义色彩的成语，则表达否定与批判的情感态度；介于二者之间的则是中性色彩的成语。       在使用过程中，必须辨清褒贬，否则就容易犯褒词贬用或贬词褒用的错误</a:t>
            </a:r>
            <a:r>
              <a:rPr lang="zh-CN" altLang="en-US" sz="2400" b="1" smtClean="0">
                <a:solidFill>
                  <a:srgbClr val="008000"/>
                </a:solidFill>
              </a:rPr>
              <a:t>。有</a:t>
            </a:r>
            <a:r>
              <a:rPr lang="zh-CN" altLang="en-US" sz="2400" b="1">
                <a:solidFill>
                  <a:srgbClr val="008000"/>
                </a:solidFill>
              </a:rPr>
              <a:t>的成语只能用作谦辞，有的则只能用作敬辞，如果分辨不清，就会贻笑大方。</a:t>
            </a:r>
          </a:p>
        </p:txBody>
      </p:sp>
      <p:sp>
        <p:nvSpPr>
          <p:cNvPr id="10244" name="Rectangle 7"/>
          <p:cNvSpPr>
            <a:spLocks noChangeArrowheads="1"/>
          </p:cNvSpPr>
          <p:nvPr/>
        </p:nvSpPr>
        <p:spPr bwMode="auto">
          <a:xfrm>
            <a:off x="7905750" y="-7938"/>
            <a:ext cx="1498625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45" name="Rectangle 18"/>
          <p:cNvSpPr>
            <a:spLocks noChangeArrowheads="1"/>
          </p:cNvSpPr>
          <p:nvPr/>
        </p:nvSpPr>
        <p:spPr bwMode="auto">
          <a:xfrm>
            <a:off x="7999413" y="114300"/>
            <a:ext cx="1333524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多义成语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5" grpId="0" animBg="1"/>
      <p:bldP spid="153606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56" name="Picture 32" descr="E:\2018版《金版》一轮  语文（人教）\+6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87450" y="1998663"/>
            <a:ext cx="9074150" cy="3455987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4" name="Group 2"/>
          <p:cNvGraphicFramePr>
            <a:graphicFrameLocks noGrp="1"/>
          </p:cNvGraphicFramePr>
          <p:nvPr/>
        </p:nvGraphicFramePr>
        <p:xfrm>
          <a:off x="688939" y="954071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4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9466" name="Group 26"/>
          <p:cNvGraphicFramePr>
            <a:graphicFrameLocks noGrp="1"/>
          </p:cNvGraphicFramePr>
          <p:nvPr>
            <p:ph sz="half" idx="4294967295"/>
          </p:nvPr>
        </p:nvGraphicFramePr>
        <p:xfrm>
          <a:off x="571469" y="810975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349" name="Text Box 17"/>
          <p:cNvSpPr txBox="1">
            <a:spLocks noChangeArrowheads="1"/>
          </p:cNvSpPr>
          <p:nvPr/>
        </p:nvSpPr>
        <p:spPr bwMode="auto">
          <a:xfrm>
            <a:off x="2147888" y="167005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89458" name="Text Box 18"/>
          <p:cNvSpPr txBox="1">
            <a:spLocks noChangeArrowheads="1"/>
          </p:cNvSpPr>
          <p:nvPr/>
        </p:nvSpPr>
        <p:spPr bwMode="auto">
          <a:xfrm>
            <a:off x="276225" y="877888"/>
            <a:ext cx="11017250" cy="6277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   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一、判断题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——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请判断画线词语使用的正误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_____________________________________________________________________________________</a:t>
            </a:r>
            <a:r>
              <a:rPr lang="en-US" altLang="zh-CN">
                <a:ea typeface="楷体_GB2312" charset="-122"/>
                <a:cs typeface="方正兰亭黑简体" pitchFamily="2" charset="-122"/>
              </a:rPr>
              <a:t> 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．侯宝林与马季的相声艺术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半斤八两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，各有千秋。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sym typeface="+mn-ea"/>
              </a:rPr>
              <a:t>4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．培根和笛卡儿提出的科学方法论对近代科学技术的发展起到了</a:t>
            </a:r>
            <a:r>
              <a:rPr lang="zh-CN" altLang="en-US" sz="2400" b="1" i="1" u="sng">
                <a:solidFill>
                  <a:srgbClr val="FF0000"/>
                </a:solidFill>
                <a:sym typeface="+mn-ea"/>
              </a:rPr>
              <a:t>敲门砖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的作用。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sym typeface="+mn-ea"/>
              </a:rPr>
              <a:t>理由：</a:t>
            </a:r>
            <a:endParaRPr lang="zh-CN" altLang="en-US" sz="2400">
              <a:solidFill>
                <a:schemeClr val="hlink"/>
              </a:solidFill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sym typeface="+mn-ea"/>
              </a:rPr>
              <a:t>___________________________________________________________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sym typeface="+mn-ea"/>
              </a:rPr>
              <a:t>5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．这位文学老人被誉为“农民诗人”，他最善于在田间地头和锅台灶边</a:t>
            </a:r>
            <a:r>
              <a:rPr lang="zh-CN" altLang="en-US" sz="2400" b="1" i="1" u="sng">
                <a:solidFill>
                  <a:srgbClr val="FF0000"/>
                </a:solidFill>
                <a:sym typeface="+mn-ea"/>
              </a:rPr>
              <a:t>捕风捉</a:t>
            </a:r>
            <a:endParaRPr lang="en-US" altLang="zh-CN" sz="2400" b="1" i="1" u="sng">
              <a:solidFill>
                <a:srgbClr val="FF0000"/>
              </a:solidFill>
            </a:endParaRPr>
          </a:p>
          <a:p>
            <a:pPr algn="l"/>
            <a:r>
              <a:rPr lang="zh-CN" altLang="en-US" sz="2400" b="1" i="1" u="sng">
                <a:solidFill>
                  <a:srgbClr val="FF0000"/>
                </a:solidFill>
                <a:sym typeface="+mn-ea"/>
              </a:rPr>
              <a:t>影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，从普通百姓的日常小事中发现劳动之乐、生活之趣和人性之美。</a:t>
            </a:r>
            <a:r>
              <a:rPr lang="en-US" altLang="zh-CN" sz="2400">
                <a:solidFill>
                  <a:schemeClr val="hlink"/>
                </a:solidFill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sym typeface="+mn-ea"/>
              </a:rPr>
              <a:t>理由</a:t>
            </a:r>
            <a:r>
              <a:rPr lang="zh-CN" altLang="en-US" sz="2400" smtClean="0">
                <a:solidFill>
                  <a:schemeClr val="hlink"/>
                </a:solidFill>
                <a:sym typeface="+mn-ea"/>
              </a:rPr>
              <a:t>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189459" name="Text Box 19"/>
          <p:cNvSpPr txBox="1">
            <a:spLocks noChangeArrowheads="1"/>
          </p:cNvSpPr>
          <p:nvPr/>
        </p:nvSpPr>
        <p:spPr bwMode="auto">
          <a:xfrm>
            <a:off x="911225" y="2502535"/>
            <a:ext cx="98647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“半斤”与“八两”二者轻重相等，比喻彼此不相上下，实力相当。一般为贬义词。</a:t>
            </a:r>
          </a:p>
        </p:txBody>
      </p:sp>
      <p:sp>
        <p:nvSpPr>
          <p:cNvPr id="189464" name="Text Box 24"/>
          <p:cNvSpPr txBox="1">
            <a:spLocks noChangeArrowheads="1"/>
          </p:cNvSpPr>
          <p:nvPr/>
        </p:nvSpPr>
        <p:spPr bwMode="auto">
          <a:xfrm>
            <a:off x="7421563" y="191992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0472" name="Text Box 8"/>
          <p:cNvSpPr txBox="1">
            <a:spLocks noChangeArrowheads="1"/>
          </p:cNvSpPr>
          <p:nvPr/>
        </p:nvSpPr>
        <p:spPr bwMode="auto">
          <a:xfrm>
            <a:off x="1152843" y="4237355"/>
            <a:ext cx="10225087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敲门砖：指拣砖头敲门，门开后即弃砖。比喻谋求名利的手段。含贬义。</a:t>
            </a:r>
          </a:p>
        </p:txBody>
      </p:sp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503555" y="372609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190474" name="Text Box 10"/>
          <p:cNvSpPr txBox="1">
            <a:spLocks noChangeArrowheads="1"/>
          </p:cNvSpPr>
          <p:nvPr/>
        </p:nvSpPr>
        <p:spPr bwMode="auto">
          <a:xfrm>
            <a:off x="1065304" y="5533210"/>
            <a:ext cx="10125021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捕风捉影：风和影都是抓不着的。比喻说话做事丝毫没有事实根据。贬义</a:t>
            </a:r>
            <a:r>
              <a:rPr lang="zh-CN" altLang="en-US"/>
              <a:t> </a:t>
            </a:r>
            <a:r>
              <a:rPr lang="zh-CN" altLang="en-US" sz="2400">
                <a:solidFill>
                  <a:srgbClr val="008000"/>
                </a:solidFill>
              </a:rPr>
              <a:t>。 </a:t>
            </a:r>
          </a:p>
        </p:txBody>
      </p:sp>
      <p:sp>
        <p:nvSpPr>
          <p:cNvPr id="190475" name="Text Box 11"/>
          <p:cNvSpPr txBox="1">
            <a:spLocks noChangeArrowheads="1"/>
          </p:cNvSpPr>
          <p:nvPr/>
        </p:nvSpPr>
        <p:spPr bwMode="auto">
          <a:xfrm>
            <a:off x="9630093" y="517398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0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0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0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0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58" grpId="0"/>
      <p:bldP spid="189459" grpId="1"/>
      <p:bldP spid="189464" grpId="2"/>
      <p:bldP spid="190472" grpId="3"/>
      <p:bldP spid="190473" grpId="4"/>
      <p:bldP spid="190474" grpId="5"/>
      <p:bldP spid="190475" grpId="6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6"/>
          <p:cNvSpPr txBox="1">
            <a:spLocks noChangeArrowheads="1"/>
          </p:cNvSpPr>
          <p:nvPr/>
        </p:nvSpPr>
        <p:spPr bwMode="auto">
          <a:xfrm>
            <a:off x="2160588" y="1338263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312420" y="762000"/>
            <a:ext cx="10732770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400">
                <a:solidFill>
                  <a:schemeClr val="hlink"/>
                </a:solidFill>
              </a:rPr>
              <a:t>6</a:t>
            </a:r>
            <a:r>
              <a:rPr lang="zh-CN" altLang="en-US" sz="2400">
                <a:solidFill>
                  <a:schemeClr val="hlink"/>
                </a:solidFill>
              </a:rPr>
              <a:t>．他性格比较内向，平时沉默寡言，但是一到课堂上就变得</a:t>
            </a:r>
            <a:r>
              <a:rPr lang="zh-CN" altLang="en-US" sz="2400" b="1" i="1" u="sng">
                <a:solidFill>
                  <a:srgbClr val="FF0000"/>
                </a:solidFill>
              </a:rPr>
              <a:t>振振有词</a:t>
            </a:r>
            <a:r>
              <a:rPr lang="zh-CN" altLang="en-US" sz="2400">
                <a:solidFill>
                  <a:schemeClr val="hlink"/>
                </a:solidFill>
              </a:rPr>
              <a:t>，滔滔不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</a:rPr>
              <a:t>绝，所以他的课很受学生欢迎。</a:t>
            </a:r>
            <a:r>
              <a:rPr lang="en-US" altLang="zh-CN" sz="2400">
                <a:solidFill>
                  <a:schemeClr val="hlink"/>
                </a:solidFill>
              </a:rPr>
              <a:t>(</a:t>
            </a:r>
            <a:r>
              <a:rPr lang="zh-CN" altLang="en-US" sz="2400">
                <a:solidFill>
                  <a:schemeClr val="hlink"/>
                </a:solidFill>
              </a:rPr>
              <a:t>　　</a:t>
            </a:r>
            <a:r>
              <a:rPr lang="en-US" altLang="zh-CN" sz="2400">
                <a:solidFill>
                  <a:schemeClr val="hlink"/>
                </a:solidFill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</a:endParaRPr>
          </a:p>
          <a:p>
            <a:pPr algn="l"/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</a:rPr>
              <a:t>_______________________________________________________________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．毒胶囊事件是继三聚氰胺事件后又一起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惊世骇俗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的丑闻，它再次给有关部门敲响了警钟：药品安全大如天，万万不可掉以轻心。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2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．上级两袖清风，下级就会廉洁自律；领导带头苦干，群众自会不甘人后。如此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上行下效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，社会风气就会逐步好转。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</p:txBody>
      </p:sp>
      <p:sp>
        <p:nvSpPr>
          <p:cNvPr id="190476" name="Text Box 12"/>
          <p:cNvSpPr txBox="1">
            <a:spLocks noChangeArrowheads="1"/>
          </p:cNvSpPr>
          <p:nvPr/>
        </p:nvSpPr>
        <p:spPr bwMode="auto">
          <a:xfrm>
            <a:off x="950278" y="2045018"/>
            <a:ext cx="10180637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振振有词：振振，理直气壮的样子。形容自以为理由充分，说个没完。含贬义</a:t>
            </a:r>
            <a:r>
              <a:rPr lang="zh-CN" altLang="en-US"/>
              <a:t> </a:t>
            </a:r>
            <a:r>
              <a:rPr lang="zh-CN" altLang="en-US" sz="2400">
                <a:solidFill>
                  <a:srgbClr val="008000"/>
                </a:solidFill>
              </a:rPr>
              <a:t>。 </a:t>
            </a:r>
          </a:p>
        </p:txBody>
      </p:sp>
      <p:sp>
        <p:nvSpPr>
          <p:cNvPr id="190477" name="Text Box 13"/>
          <p:cNvSpPr txBox="1">
            <a:spLocks noChangeArrowheads="1"/>
          </p:cNvSpPr>
          <p:nvPr/>
        </p:nvSpPr>
        <p:spPr bwMode="auto">
          <a:xfrm>
            <a:off x="4870450" y="1126490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7633970" y="3662680"/>
            <a:ext cx="4184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1243965" y="5638800"/>
            <a:ext cx="94208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上行下效：上面的人怎么做，下面的人就学着怎么干。多指不好的事 。 </a:t>
            </a: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5831840" y="5178425"/>
            <a:ext cx="4184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1243965" y="4123055"/>
            <a:ext cx="760666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惊世骇俗：因言行异于寻常而使人震惊。褒义词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0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0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71" grpId="0"/>
      <p:bldP spid="190476" grpId="1"/>
      <p:bldP spid="190477" grpId="2"/>
      <p:bldP spid="2" grpId="3"/>
      <p:bldP spid="3" grpId="4"/>
      <p:bldP spid="4" grpId="5"/>
      <p:bldP spid="5" grpId="6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0377" y="661670"/>
            <a:ext cx="707644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rgbClr val="006600"/>
                </a:solidFill>
              </a:rPr>
              <a:t>二、选择题。</a:t>
            </a:r>
            <a:endParaRPr lang="zh-CN" altLang="en-US" sz="2400">
              <a:solidFill>
                <a:srgbClr val="006600"/>
              </a:solidFill>
            </a:endParaRP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1．依次填入横线处的词语，最恰当的一组是(　　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①农民科学种田，工人不断创新，科技工作者致力于科研，各行各业都在为实现中华民族的伟大复兴，成就“中国梦”________。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②俄罗斯世界杯开幕在即，但仍有个别场馆还未完工。对此，国际足联表示将________，同俄罗斯政府一起，确保场馆按时交付使用，为全世界球迷奉上一场足球盛宴。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③家具市场产品________的现象早已屡见不鲜，网购平台上售卖仿冒名品家具的卖家也越来越多，有关部门有必要展开一轮彻查严打的行动了。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A．添砖加瓦　　　竭尽全力　　　鱼目混珠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B．添砖加瓦　　　鼎力相助　　　鱼目混珠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C．添枝加叶　　　竭尽全力　　　良莠不齐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 b="1">
                <a:solidFill>
                  <a:srgbClr val="006600"/>
                </a:solidFill>
              </a:rPr>
              <a:t>D．添枝加叶　　　鼎力相助　　　良莠不齐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18425" y="567853"/>
            <a:ext cx="3390265" cy="58464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200">
                <a:solidFill>
                  <a:srgbClr val="0533A7"/>
                </a:solidFill>
              </a:rPr>
              <a:t>添砖加瓦：喻为宏伟的事业做一点小小的贡献。添枝加叶：形容叙述事情和转述别人的话时，为了夸张渲染，添上原来没有的内容。“农民科学种田，工人不断创新，科技工作者致力于科研”，所以应该是添砖加瓦。鼎力相助：敬辞，不能用在自己表态帮助别人的情况。竭尽全力：使出全部力气。鱼目混珠：喻以假冒真，以次充好。良莠不齐：喻好人坏人混杂在一起。家具市场产品为物品，不能用“良莠不齐”。</a:t>
            </a:r>
          </a:p>
        </p:txBody>
      </p:sp>
      <p:sp>
        <p:nvSpPr>
          <p:cNvPr id="189461" name="Text Box 21"/>
          <p:cNvSpPr txBox="1">
            <a:spLocks noChangeArrowheads="1"/>
          </p:cNvSpPr>
          <p:nvPr/>
        </p:nvSpPr>
        <p:spPr bwMode="auto">
          <a:xfrm>
            <a:off x="6027971" y="1027930"/>
            <a:ext cx="5032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5975" y="947422"/>
            <a:ext cx="9481820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2．依次填入下列各句横线处的成语，最恰当的一组是(　　)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①报载，最近某贪官在法庭上受审时，竟然要求法官放他一马，情愿不做官，回家去种田。这种________真是可笑之至。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②现在还有很多司机不吸取血的教训，仍然酒后驾车，对这种________的行为，公安部门更应该加大惩处的力度。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③一个企业要摆脱困境，就必须在激烈的市场竞争中大胆改革，锐意进取，勇于创新，克服________的保守思想。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A．不情之请　　　违法乱纪　　　举棋不定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B．厚颜无耻　　　违法乱纪　　　畏首畏尾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C．厚颜无耻　　　铤而走险　　　畏首畏尾  </a:t>
            </a:r>
          </a:p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06600"/>
                </a:solidFill>
              </a:rPr>
              <a:t>D．不情之请　　　铤而走险　　　举棋不定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88939" y="3944301"/>
            <a:ext cx="10309225" cy="19380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b="1">
                <a:solidFill>
                  <a:schemeClr val="bg1"/>
                </a:solidFill>
              </a:rPr>
              <a:t>解析：不情之请：谦词，不合情理的请求(向人求助时称自己的请求)。不合语境。厚颜无耻：脸皮厚，不知羞耻。此处运用恰当。违法乱纪：违犯法律，破坏纪律。“酒后驾车”的行为本身就是违法，因此运用恰当。铤而走险：指因无路可走而采取冒险行动。举棋不定：比喻做事犹豫不决。畏首畏尾：怕这怕那，形容疑虑过多。据句意应为“畏首畏尾”。</a:t>
            </a:r>
          </a:p>
        </p:txBody>
      </p:sp>
      <p:sp>
        <p:nvSpPr>
          <p:cNvPr id="189461" name="Text Box 21"/>
          <p:cNvSpPr txBox="1">
            <a:spLocks noChangeArrowheads="1"/>
          </p:cNvSpPr>
          <p:nvPr/>
        </p:nvSpPr>
        <p:spPr bwMode="auto">
          <a:xfrm>
            <a:off x="8272709" y="961619"/>
            <a:ext cx="5032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 animBg="1"/>
      <p:bldP spid="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6"/>
          <p:cNvSpPr>
            <a:spLocks noChangeArrowheads="1"/>
          </p:cNvSpPr>
          <p:nvPr/>
        </p:nvSpPr>
        <p:spPr bwMode="auto">
          <a:xfrm flipH="1">
            <a:off x="5975351" y="2974331"/>
            <a:ext cx="4443730" cy="568960"/>
          </a:xfrm>
          <a:prstGeom prst="wedgeRoundRectCallout">
            <a:avLst>
              <a:gd name="adj1" fmla="val 121967"/>
              <a:gd name="adj2" fmla="val 35479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ea typeface="宋体" pitchFamily="2" charset="-122"/>
              </a:rPr>
              <a:t>考向二    近义混淆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474757" y="2454269"/>
            <a:ext cx="1252220" cy="255333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成语选词填空五</a:t>
            </a:r>
            <a:r>
              <a:rPr lang="zh-CN" altLang="en-US" sz="3200">
                <a:solidFill>
                  <a:schemeClr val="hlink"/>
                </a:solidFill>
                <a:latin typeface="黑体" pitchFamily="2" charset="-122"/>
                <a:ea typeface="黑体" pitchFamily="2" charset="-122"/>
              </a:rPr>
              <a:t>种类型</a:t>
            </a: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 flipH="1">
            <a:off x="5975351" y="3903336"/>
            <a:ext cx="4443730" cy="624205"/>
          </a:xfrm>
          <a:prstGeom prst="wedgeRoundRectCallout">
            <a:avLst>
              <a:gd name="adj1" fmla="val 122947"/>
              <a:gd name="adj2" fmla="val 13345"/>
              <a:gd name="adj3" fmla="val 16667"/>
            </a:avLst>
          </a:prstGeom>
          <a:solidFill>
            <a:srgbClr val="FFCCFF"/>
          </a:solidFill>
          <a:ln w="9525" algn="ctr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ea typeface="宋体" pitchFamily="2" charset="-122"/>
              </a:rPr>
              <a:t>考向三    程度范围</a:t>
            </a:r>
          </a:p>
        </p:txBody>
      </p:sp>
      <p:sp>
        <p:nvSpPr>
          <p:cNvPr id="16" name="AutoShape 11"/>
          <p:cNvSpPr>
            <a:spLocks noChangeArrowheads="1"/>
          </p:cNvSpPr>
          <p:nvPr/>
        </p:nvSpPr>
        <p:spPr bwMode="auto">
          <a:xfrm flipH="1">
            <a:off x="5975351" y="2025641"/>
            <a:ext cx="4443095" cy="589280"/>
          </a:xfrm>
          <a:prstGeom prst="wedgeRoundRectCallout">
            <a:avLst>
              <a:gd name="adj1" fmla="val 122844"/>
              <a:gd name="adj2" fmla="val 39042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ea typeface="宋体" pitchFamily="2" charset="-122"/>
              </a:rPr>
              <a:t>考向一    形近义别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 flipH="1">
            <a:off x="5975351" y="4842501"/>
            <a:ext cx="4442460" cy="658495"/>
          </a:xfrm>
          <a:prstGeom prst="wedgeRoundRectCallout">
            <a:avLst>
              <a:gd name="adj1" fmla="val 121432"/>
              <a:gd name="adj2" fmla="val -35388"/>
              <a:gd name="adj3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 smtClean="0">
                <a:solidFill>
                  <a:srgbClr val="0000FF"/>
                </a:solidFill>
                <a:ea typeface="宋体" pitchFamily="2" charset="-122"/>
              </a:rPr>
              <a:t>考向四    适用对象</a:t>
            </a:r>
            <a:endParaRPr lang="zh-CN" altLang="en-US" sz="2800" b="1">
              <a:solidFill>
                <a:srgbClr val="0000FF"/>
              </a:solidFill>
              <a:ea typeface="宋体" pitchFamily="2" charset="-122"/>
            </a:endParaRPr>
          </a:p>
        </p:txBody>
      </p:sp>
      <p:sp>
        <p:nvSpPr>
          <p:cNvPr id="11" name="Rectangle 14"/>
          <p:cNvSpPr txBox="1"/>
          <p:nvPr/>
        </p:nvSpPr>
        <p:spPr>
          <a:xfrm>
            <a:off x="3260707" y="954071"/>
            <a:ext cx="4950161" cy="532130"/>
          </a:xfrm>
          <a:prstGeom prst="rect">
            <a:avLst/>
          </a:prstGeom>
          <a:noFill/>
          <a:ln w="57150" cmpd="thinThick">
            <a:solidFill>
              <a:schemeClr val="folHlink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黑体" pitchFamily="2" charset="-122"/>
                <a:ea typeface="黑体" pitchFamily="2" charset="-122"/>
                <a:cs typeface="+mj-cs"/>
              </a:rPr>
              <a:t>题型一　成语选词填空型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1" animBg="1"/>
      <p:bldP spid="15" grpId="2" animBg="1"/>
      <p:bldP spid="16" grpId="3" animBg="1"/>
      <p:bldP spid="17" grpId="4" animBg="1"/>
      <p:bldP spid="11" grpId="5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685" y="767080"/>
            <a:ext cx="679704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3．下列各句成语的使用，全都不正确的一项是(　　)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①走进秋日的深山，漫山的红叶扑面而来，这姹紫嫣红的美景，让人沉醉，更引得古往今来无数文人词客感慨唏嘘。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②老张这个古玩爱好者，把多年来收集的盆盆罐罐整齐地摆放在书架上，每当我到来，他总是如数家珍地向我介绍。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③自提出要在5年内推动中国进入无现金社会以来，中国移动支付的发展进程一日千里，被选入中国“新四大发明”。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④读诗之趣在于读诗之妙</a:t>
            </a:r>
            <a:r>
              <a:rPr lang="en-US" altLang="zh-CN" sz="2000">
                <a:solidFill>
                  <a:srgbClr val="006600"/>
                </a:solidFill>
              </a:rPr>
              <a:t>,</a:t>
            </a:r>
            <a:r>
              <a:rPr lang="zh-CN" altLang="en-US" sz="2000">
                <a:solidFill>
                  <a:srgbClr val="006600"/>
                </a:solidFill>
              </a:rPr>
              <a:t>妙在理的提升</a:t>
            </a:r>
            <a:r>
              <a:rPr lang="en-US" altLang="zh-CN" sz="2000">
                <a:solidFill>
                  <a:srgbClr val="006600"/>
                </a:solidFill>
              </a:rPr>
              <a:t>,</a:t>
            </a:r>
            <a:r>
              <a:rPr lang="zh-CN" altLang="en-US" sz="2000">
                <a:solidFill>
                  <a:srgbClr val="006600"/>
                </a:solidFill>
              </a:rPr>
              <a:t>妙在知人论世</a:t>
            </a:r>
            <a:r>
              <a:rPr lang="en-US" altLang="zh-CN" sz="2000">
                <a:solidFill>
                  <a:srgbClr val="006600"/>
                </a:solidFill>
              </a:rPr>
              <a:t>,</a:t>
            </a:r>
            <a:r>
              <a:rPr lang="zh-CN" altLang="en-US" sz="2000">
                <a:solidFill>
                  <a:srgbClr val="006600"/>
                </a:solidFill>
              </a:rPr>
              <a:t>妙在“悟”的延伸</a:t>
            </a:r>
            <a:r>
              <a:rPr lang="en-US" altLang="zh-CN" sz="2000">
                <a:solidFill>
                  <a:srgbClr val="006600"/>
                </a:solidFill>
              </a:rPr>
              <a:t>,</a:t>
            </a:r>
            <a:r>
              <a:rPr lang="zh-CN" altLang="en-US" sz="2000">
                <a:solidFill>
                  <a:srgbClr val="006600"/>
                </a:solidFill>
              </a:rPr>
              <a:t>如此趣读</a:t>
            </a:r>
            <a:r>
              <a:rPr lang="en-US" altLang="zh-CN" sz="2000">
                <a:solidFill>
                  <a:srgbClr val="006600"/>
                </a:solidFill>
              </a:rPr>
              <a:t>,</a:t>
            </a:r>
            <a:r>
              <a:rPr lang="zh-CN" altLang="en-US" sz="2000">
                <a:solidFill>
                  <a:srgbClr val="006600"/>
                </a:solidFill>
              </a:rPr>
              <a:t>你会发现熟悉的诗歌仍有风景。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⑤我们如果只看到陶渊明诗文里恬淡自然的美景，却忽略了作者隐藏在这美景背后深深的苦痛，那实在是买椟还珠了。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⑥面对银行的霸王条款，黄女士拒绝归还1500元，这令不少网友感觉大快人心，最终在法院的判决下，黄女士执行还款。</a:t>
            </a:r>
          </a:p>
          <a:p>
            <a:pPr fontAlgn="auto">
              <a:lnSpc>
                <a:spcPct val="120000"/>
              </a:lnSpc>
            </a:pPr>
            <a:r>
              <a:rPr lang="zh-CN" altLang="en-US" sz="2000">
                <a:solidFill>
                  <a:srgbClr val="006600"/>
                </a:solidFill>
              </a:rPr>
              <a:t>A．①②⑥  B．①③⑤C．②④⑤  D．③④⑥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36180" y="767080"/>
            <a:ext cx="362839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>
                <a:solidFill>
                  <a:srgbClr val="0533A7"/>
                </a:solidFill>
              </a:rPr>
              <a:t>解析：不情之请：谦词，不合情理的请求(向人求助时称自己的请求)。不合语境。厚颜无耻：脸皮厚，不知羞耻。此处运用恰当。违法乱纪：违犯法律，破坏纪律。“酒后驾车”的行为本身就是违法，因此运用恰当。铤而走险：指因无路可走而采取冒险行动。举棋不定：比喻做事犹豫不决。畏首畏尾：怕这怕那，形容疑虑过多。据句意应为“畏首畏尾”。</a:t>
            </a:r>
          </a:p>
        </p:txBody>
      </p:sp>
      <p:sp>
        <p:nvSpPr>
          <p:cNvPr id="189461" name="Text Box 21"/>
          <p:cNvSpPr txBox="1">
            <a:spLocks noChangeArrowheads="1"/>
          </p:cNvSpPr>
          <p:nvPr/>
        </p:nvSpPr>
        <p:spPr bwMode="auto">
          <a:xfrm>
            <a:off x="5925185" y="661353"/>
            <a:ext cx="50323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CC0000"/>
                </a:solidFill>
              </a:rPr>
              <a:t>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5667" name="Group 19"/>
          <p:cNvGraphicFramePr>
            <a:graphicFrameLocks noGrp="1"/>
          </p:cNvGraphicFramePr>
          <p:nvPr>
            <p:ph sz="half" idx="4294967295"/>
          </p:nvPr>
        </p:nvGraphicFramePr>
        <p:xfrm>
          <a:off x="642907" y="811195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301" name="Text Box 20"/>
          <p:cNvSpPr txBox="1">
            <a:spLocks noChangeArrowheads="1"/>
          </p:cNvSpPr>
          <p:nvPr/>
        </p:nvSpPr>
        <p:spPr bwMode="auto">
          <a:xfrm>
            <a:off x="2051019" y="1530333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55670" name="Text Box 22"/>
          <p:cNvSpPr txBox="1">
            <a:spLocks noChangeArrowheads="1"/>
          </p:cNvSpPr>
          <p:nvPr/>
        </p:nvSpPr>
        <p:spPr bwMode="auto">
          <a:xfrm>
            <a:off x="1403319" y="811195"/>
            <a:ext cx="9432925" cy="540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容易造成色彩误用的成语</a:t>
            </a:r>
            <a:endParaRPr lang="zh-CN" altLang="en-US" sz="2400" b="1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         1</a:t>
            </a: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．褒义成语</a:t>
            </a: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误作贬义</a:t>
            </a: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雨后春笋   蔚然成风   蔚为大观   一得之见   再接再厉   鞠躬尽瘁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敢作敢为   两袖清风   力挽狂澜   视死如归   高风亮节   洋洋大观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殚精竭虑   凤毛麟角   叹为观止   卓尔不群   胸无城府   无微不至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刮目相看   惨淡经营</a:t>
            </a:r>
          </a:p>
          <a:p>
            <a:pPr>
              <a:lnSpc>
                <a:spcPct val="120000"/>
              </a:lnSpc>
            </a:pP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         2</a:t>
            </a: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．贬义成语</a:t>
            </a: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误作褒义或中性</a:t>
            </a:r>
            <a:r>
              <a:rPr lang="en-US" altLang="zh-CN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无所不为   处心积虑   半斤八两   人云亦云   别有用心   大放厥词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得陇望蜀   上行下效   甚嚣尘上   始作俑者   弹冠相庆   一唱一和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党同伐异   评头论足   长篇累牍   过江之鲫   睚眦必报   改头换面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粉墨登场   忘乎所以   坐而论道   巧立名目   师心自用   擢发难数</a:t>
            </a:r>
          </a:p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倾巢而动   画地为牢   振振有词   推波助澜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5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70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88434" name="Text Box 18"/>
          <p:cNvSpPr txBox="1">
            <a:spLocks noChangeArrowheads="1"/>
          </p:cNvSpPr>
          <p:nvPr/>
        </p:nvSpPr>
        <p:spPr bwMode="auto">
          <a:xfrm>
            <a:off x="1223963" y="1295400"/>
            <a:ext cx="9432925" cy="40093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．容易误用的谦辞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抛砖引玉　管窥之见　不情之请　却之不恭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忝列其中　不揣冒昧　绠短汲深　敬谢不敏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一孔之见　蓬荜生辉　信笔涂鸦　姑妄言之</a:t>
            </a:r>
          </a:p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</a:t>
            </a:r>
            <a:r>
              <a:rPr lang="zh-CN" altLang="en-US" sz="28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．容易误用的敬辞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鼎力相助　不吝赐教　有眼不识泰山　虚左以待</a:t>
            </a: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垂询　   雅正     斧正     惠赠    　高抬贵手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3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2903517" y="1239823"/>
            <a:ext cx="5715040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六　</a:t>
            </a:r>
            <a:r>
              <a:rPr lang="zh-CN" altLang="en-US" sz="2400" b="1" smtClean="0">
                <a:solidFill>
                  <a:schemeClr val="bg1"/>
                </a:solidFill>
              </a:rPr>
              <a:t>注意语法规范，防范</a:t>
            </a:r>
            <a:r>
              <a:rPr lang="en-US" altLang="en-US" sz="2400" b="1" smtClean="0">
                <a:solidFill>
                  <a:schemeClr val="bg1"/>
                </a:solidFill>
              </a:rPr>
              <a:t>“</a:t>
            </a:r>
            <a:r>
              <a:rPr lang="zh-CN" altLang="en-US" sz="2400" b="1" smtClean="0">
                <a:solidFill>
                  <a:schemeClr val="bg1"/>
                </a:solidFill>
              </a:rPr>
              <a:t>功能失误</a:t>
            </a:r>
            <a:r>
              <a:rPr lang="en-US" altLang="en-US" sz="2400" b="1" smtClean="0">
                <a:solidFill>
                  <a:schemeClr val="bg1"/>
                </a:solidFill>
              </a:rPr>
              <a:t>”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197636" name="Text Box 4"/>
          <p:cNvSpPr txBox="1">
            <a:spLocks noChangeArrowheads="1"/>
          </p:cNvSpPr>
          <p:nvPr/>
        </p:nvSpPr>
        <p:spPr bwMode="auto">
          <a:xfrm>
            <a:off x="760377" y="2454269"/>
            <a:ext cx="9929882" cy="2491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ct val="50000"/>
              </a:spcBef>
            </a:pPr>
            <a:r>
              <a:rPr lang="zh-CN" altLang="en-US" sz="2600" b="1">
                <a:solidFill>
                  <a:srgbClr val="008000"/>
                </a:solidFill>
              </a:rPr>
              <a:t>    </a:t>
            </a:r>
            <a:r>
              <a:rPr lang="zh-CN" altLang="en-US" sz="2600" b="1" smtClean="0">
                <a:solidFill>
                  <a:srgbClr val="008000"/>
                </a:solidFill>
              </a:rPr>
              <a:t>    有</a:t>
            </a:r>
            <a:r>
              <a:rPr lang="zh-CN" altLang="en-US" sz="2600" b="1">
                <a:solidFill>
                  <a:srgbClr val="008000"/>
                </a:solidFill>
              </a:rPr>
              <a:t>的成语作为句子的成分的时候，往往具有一些特殊的语法功能，如果使用时没有注意，就会误用</a:t>
            </a:r>
            <a:r>
              <a:rPr lang="zh-CN" altLang="en-US" sz="2600" b="1" smtClean="0">
                <a:solidFill>
                  <a:srgbClr val="008000"/>
                </a:solidFill>
              </a:rPr>
              <a:t>。思考时应该考虑该成语能否带宾语，能否充当某个成分，常常与哪类词语进行搭配等等。如果使用时不顾其搭配规则，就容易造成不合语法、搭配不当等错误。</a:t>
            </a:r>
            <a:endParaRPr lang="zh-CN" altLang="en-US" sz="26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animBg="1"/>
      <p:bldP spid="197636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临时存文件\2021年《金版》一轮  语文（人教版）\9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4823" y="1370507"/>
            <a:ext cx="8643998" cy="4298472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688939" y="1013317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2173288" y="1052532"/>
            <a:ext cx="80645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>
                <a:solidFill>
                  <a:schemeClr val="hlink"/>
                </a:solidFill>
                <a:latin typeface="+mj-ea"/>
                <a:ea typeface="+mj-ea"/>
                <a:cs typeface="+mj-ea"/>
                <a:sym typeface="+mn-ea"/>
              </a:rPr>
              <a:t> 一、判断题</a:t>
            </a:r>
            <a:r>
              <a:rPr lang="en-US" altLang="zh-CN" sz="2800" b="1">
                <a:solidFill>
                  <a:schemeClr val="hlink"/>
                </a:solidFill>
                <a:latin typeface="+mj-ea"/>
                <a:ea typeface="+mj-ea"/>
                <a:cs typeface="+mj-ea"/>
                <a:sym typeface="+mn-ea"/>
              </a:rPr>
              <a:t>——</a:t>
            </a:r>
            <a:r>
              <a:rPr lang="zh-CN" altLang="en-US" sz="2800" b="1">
                <a:solidFill>
                  <a:schemeClr val="hlink"/>
                </a:solidFill>
                <a:latin typeface="+mj-ea"/>
                <a:ea typeface="+mj-ea"/>
                <a:cs typeface="+mj-ea"/>
                <a:sym typeface="+mn-ea"/>
              </a:rPr>
              <a:t>请判断画线词语使用的正误</a:t>
            </a:r>
            <a:endParaRPr lang="zh-CN" altLang="en-US" sz="2800" b="1">
              <a:latin typeface="+mj-ea"/>
              <a:ea typeface="+mj-ea"/>
              <a:cs typeface="+mj-ea"/>
            </a:endParaRPr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648335" y="1574502"/>
            <a:ext cx="10225088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  <a:sym typeface="+mn-ea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．折扇和信封上面，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  <a:sym typeface="+mn-ea"/>
              </a:rPr>
              <a:t>龙飞凤舞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着艺术界几十位名家风格各异的签名。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)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理由：</a:t>
            </a:r>
            <a:endParaRPr lang="zh-CN" altLang="en-US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  <a:sym typeface="+mn-ea"/>
              </a:rPr>
              <a:t>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</a:rPr>
              <a:t>2</a:t>
            </a:r>
            <a:r>
              <a:rPr lang="zh-CN" altLang="en-US" sz="2400">
                <a:solidFill>
                  <a:schemeClr val="hlink"/>
                </a:solidFill>
              </a:rPr>
              <a:t>．历史上也曾有那么极为</a:t>
            </a:r>
            <a:r>
              <a:rPr lang="zh-CN" altLang="en-US" sz="2400" b="1" i="1" u="sng">
                <a:solidFill>
                  <a:srgbClr val="FF0000"/>
                </a:solidFill>
              </a:rPr>
              <a:t>文韬武略</a:t>
            </a:r>
            <a:r>
              <a:rPr lang="zh-CN" altLang="en-US" sz="2400">
                <a:solidFill>
                  <a:schemeClr val="hlink"/>
                </a:solidFill>
              </a:rPr>
              <a:t>的英雄人物，想统一天下，但是未曾实现自己的抱负。</a:t>
            </a:r>
            <a:r>
              <a:rPr lang="en-US" altLang="zh-CN" sz="2400">
                <a:solidFill>
                  <a:schemeClr val="hlink"/>
                </a:solidFill>
              </a:rPr>
              <a:t>(</a:t>
            </a:r>
            <a:r>
              <a:rPr lang="zh-CN" altLang="en-US" sz="2400">
                <a:solidFill>
                  <a:schemeClr val="hlink"/>
                </a:solidFill>
              </a:rPr>
              <a:t>　　</a:t>
            </a:r>
            <a:r>
              <a:rPr lang="en-US" altLang="zh-CN" sz="2400">
                <a:solidFill>
                  <a:schemeClr val="hlink"/>
                </a:solidFill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</a:rPr>
              <a:t>理由：</a:t>
            </a:r>
            <a:endParaRPr lang="en-US" altLang="zh-CN" sz="2400">
              <a:solidFill>
                <a:schemeClr val="hlink"/>
              </a:solidFill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</a:rPr>
              <a:t>___________________________________________________________</a:t>
            </a:r>
            <a:endParaRPr lang="en-US" altLang="zh-CN" sz="2400"/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．昨天晚上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,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忽然狂风大作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,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暴雨如注，我被</a:t>
            </a:r>
            <a:r>
              <a:rPr lang="zh-CN" altLang="en-US" sz="2400" b="1" i="1" u="sng">
                <a:solidFill>
                  <a:srgbClr val="FF0000"/>
                </a:solidFill>
              </a:rPr>
              <a:t>振聋发聩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的雷声惊醒了。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理由：</a:t>
            </a:r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___________________________________________________________</a:t>
            </a: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834390" y="4104024"/>
            <a:ext cx="1003935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>
                <a:solidFill>
                  <a:srgbClr val="008000"/>
                </a:solidFill>
              </a:rPr>
              <a:t>           </a:t>
            </a:r>
            <a:r>
              <a:rPr lang="zh-CN" altLang="en-US" sz="2000" b="1">
                <a:solidFill>
                  <a:srgbClr val="008000"/>
                </a:solidFill>
              </a:rPr>
              <a:t>“文韬武略”喻用兵的谋略。这个成语是个并列关系的名词短语，如果要让它作“英雄人物”的定语，必须在之前加上“具有”之类的词</a:t>
            </a:r>
          </a:p>
        </p:txBody>
      </p:sp>
      <p:sp>
        <p:nvSpPr>
          <p:cNvPr id="202761" name="Text Box 9"/>
          <p:cNvSpPr txBox="1">
            <a:spLocks noChangeArrowheads="1"/>
          </p:cNvSpPr>
          <p:nvPr/>
        </p:nvSpPr>
        <p:spPr bwMode="auto">
          <a:xfrm>
            <a:off x="3017365" y="3799995"/>
            <a:ext cx="57626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2762" name="Text Box 10"/>
          <p:cNvSpPr txBox="1">
            <a:spLocks noChangeArrowheads="1"/>
          </p:cNvSpPr>
          <p:nvPr/>
        </p:nvSpPr>
        <p:spPr bwMode="auto">
          <a:xfrm>
            <a:off x="731349" y="5278956"/>
            <a:ext cx="10007600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。      </a:t>
            </a:r>
            <a:r>
              <a:rPr lang="zh-CN" altLang="en-US" sz="2000" b="1">
                <a:solidFill>
                  <a:srgbClr val="008000"/>
                </a:solidFill>
              </a:rPr>
              <a:t>“振聋发聩”意思是发出很大的声响使耳聋的人能听见。后来比喻用语言文字唤醒糊涂的人。这个成语是动词性质</a:t>
            </a:r>
            <a:r>
              <a:rPr lang="en-US" altLang="zh-CN" sz="2000" b="1">
                <a:solidFill>
                  <a:srgbClr val="008000"/>
                </a:solidFill>
              </a:rPr>
              <a:t>,</a:t>
            </a:r>
            <a:r>
              <a:rPr lang="zh-CN" altLang="en-US" sz="2000" b="1">
                <a:solidFill>
                  <a:srgbClr val="008000"/>
                </a:solidFill>
              </a:rPr>
              <a:t>一般适合作谓语</a:t>
            </a:r>
            <a:r>
              <a:rPr lang="en-US" altLang="zh-CN" sz="2000" b="1">
                <a:solidFill>
                  <a:srgbClr val="008000"/>
                </a:solidFill>
              </a:rPr>
              <a:t>,</a:t>
            </a:r>
            <a:r>
              <a:rPr lang="zh-CN" altLang="en-US" sz="2000" b="1">
                <a:solidFill>
                  <a:srgbClr val="008000"/>
                </a:solidFill>
              </a:rPr>
              <a:t>不能充当形容词来修饰雷声。</a:t>
            </a:r>
          </a:p>
        </p:txBody>
      </p:sp>
      <p:sp>
        <p:nvSpPr>
          <p:cNvPr id="202765" name="Text Box 13"/>
          <p:cNvSpPr txBox="1">
            <a:spLocks noChangeArrowheads="1"/>
          </p:cNvSpPr>
          <p:nvPr/>
        </p:nvSpPr>
        <p:spPr bwMode="auto">
          <a:xfrm>
            <a:off x="10081578" y="4872374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1749" name="Text Box 21"/>
          <p:cNvSpPr txBox="1">
            <a:spLocks noChangeArrowheads="1"/>
          </p:cNvSpPr>
          <p:nvPr/>
        </p:nvSpPr>
        <p:spPr bwMode="auto">
          <a:xfrm>
            <a:off x="1296670" y="2382539"/>
            <a:ext cx="940371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>
                <a:solidFill>
                  <a:srgbClr val="008000"/>
                </a:solidFill>
              </a:rPr>
              <a:t>“龙飞凤舞”形容笔势秀逸而生动活泼，是一个形容词性短语，而句中却将它当作一个动词性短语，充当了谓语，并带上了“签名”。实际上它应该是对“签名”的补充修饰。可改成：艺术界十几位名家风格各异的签名龙飞凤舞。</a:t>
            </a:r>
          </a:p>
        </p:txBody>
      </p:sp>
      <p:sp>
        <p:nvSpPr>
          <p:cNvPr id="201781" name="Text Box 53"/>
          <p:cNvSpPr txBox="1">
            <a:spLocks noChangeArrowheads="1"/>
          </p:cNvSpPr>
          <p:nvPr/>
        </p:nvSpPr>
        <p:spPr bwMode="auto">
          <a:xfrm>
            <a:off x="10216049" y="1997069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201779" name="Group 51"/>
          <p:cNvGraphicFramePr>
            <a:graphicFrameLocks noGrp="1"/>
          </p:cNvGraphicFramePr>
          <p:nvPr/>
        </p:nvGraphicFramePr>
        <p:xfrm>
          <a:off x="538163" y="751859"/>
          <a:ext cx="1007745" cy="937895"/>
        </p:xfrm>
        <a:graphic>
          <a:graphicData uri="http://schemas.openxmlformats.org/drawingml/2006/table">
            <a:tbl>
              <a:tblPr/>
              <a:tblGrid>
                <a:gridCol w="503555"/>
                <a:gridCol w="50419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806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1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1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02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9" grpId="0"/>
      <p:bldP spid="202760" grpId="1"/>
      <p:bldP spid="202761" grpId="2"/>
      <p:bldP spid="202762" grpId="3"/>
      <p:bldP spid="202765" grpId="4"/>
      <p:bldP spid="201749" grpId="5"/>
      <p:bldP spid="201781" grpId="6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7"/>
          <p:cNvSpPr txBox="1">
            <a:spLocks noChangeArrowheads="1"/>
          </p:cNvSpPr>
          <p:nvPr/>
        </p:nvSpPr>
        <p:spPr bwMode="auto">
          <a:xfrm>
            <a:off x="2160588" y="1514174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201746" name="Text Box 18"/>
          <p:cNvSpPr txBox="1">
            <a:spLocks noChangeArrowheads="1"/>
          </p:cNvSpPr>
          <p:nvPr/>
        </p:nvSpPr>
        <p:spPr bwMode="auto">
          <a:xfrm>
            <a:off x="252095" y="925211"/>
            <a:ext cx="11017250" cy="7600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/>
            <a:r>
              <a:rPr lang="zh-CN" altLang="en-US" sz="20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  </a:t>
            </a:r>
            <a:endParaRPr lang="en-US" altLang="zh-CN" sz="2400" smtClean="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4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．我们的作家肯</a:t>
            </a:r>
            <a:r>
              <a:rPr lang="zh-CN" altLang="en-US" sz="2400" b="1" i="1" u="sng" smtClean="0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肝胆相照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地和人民打成一片，那么一定会写出好的作品。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5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．他往四周一看，发现漫山遍野都是这样的怪石，这时他心中有了</a:t>
            </a:r>
            <a:r>
              <a:rPr lang="zh-CN" altLang="en-US" sz="2400" b="1" i="1" u="sng" smtClean="0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出奇制胜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叛军的妙计。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r>
              <a:rPr lang="zh-CN" altLang="en-US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____________________________________________________________________________________________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6．这则笑话因为对漠不关心人民群众疾苦的官员讽刺得有力量，在民间流传很广。(　　)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理由：_______________________________________________________________</a:t>
            </a:r>
          </a:p>
          <a:p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______________________________________________________________________</a:t>
            </a: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</p:txBody>
      </p:sp>
      <p:sp>
        <p:nvSpPr>
          <p:cNvPr id="201747" name="Text Box 19"/>
          <p:cNvSpPr txBox="1">
            <a:spLocks noChangeArrowheads="1"/>
          </p:cNvSpPr>
          <p:nvPr/>
        </p:nvSpPr>
        <p:spPr bwMode="auto">
          <a:xfrm>
            <a:off x="1003719" y="1630049"/>
            <a:ext cx="10007600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smtClean="0">
                <a:solidFill>
                  <a:srgbClr val="008000"/>
                </a:solidFill>
              </a:rPr>
              <a:t>“肝胆相照”比喻对人真诚</a:t>
            </a:r>
            <a:r>
              <a:rPr lang="en-US" altLang="zh-CN" sz="2000" b="1" smtClean="0">
                <a:solidFill>
                  <a:srgbClr val="008000"/>
                </a:solidFill>
              </a:rPr>
              <a:t>,</a:t>
            </a:r>
            <a:r>
              <a:rPr lang="zh-CN" altLang="en-US" sz="2000" b="1" smtClean="0">
                <a:solidFill>
                  <a:srgbClr val="008000"/>
                </a:solidFill>
              </a:rPr>
              <a:t>以真心相见。肝胆相照一词虽然符合语境</a:t>
            </a:r>
            <a:r>
              <a:rPr lang="en-US" altLang="zh-CN" sz="2000" b="1" smtClean="0">
                <a:solidFill>
                  <a:srgbClr val="008000"/>
                </a:solidFill>
              </a:rPr>
              <a:t>,</a:t>
            </a:r>
            <a:r>
              <a:rPr lang="zh-CN" altLang="en-US" sz="2000" b="1" smtClean="0">
                <a:solidFill>
                  <a:srgbClr val="008000"/>
                </a:solidFill>
              </a:rPr>
              <a:t>但只能作谓语或定语</a:t>
            </a:r>
            <a:r>
              <a:rPr lang="en-US" altLang="zh-CN" sz="2000" b="1" smtClean="0">
                <a:solidFill>
                  <a:srgbClr val="008000"/>
                </a:solidFill>
              </a:rPr>
              <a:t>,</a:t>
            </a:r>
            <a:r>
              <a:rPr lang="zh-CN" altLang="en-US" sz="2000" b="1" smtClean="0">
                <a:solidFill>
                  <a:srgbClr val="008000"/>
                </a:solidFill>
              </a:rPr>
              <a:t>而不能作状语。如“作家要和人民肝胆相照”或“我有一个肝胆相照的朋友”。</a:t>
            </a:r>
            <a:endParaRPr lang="zh-CN" altLang="en-US" sz="2000" b="1">
              <a:solidFill>
                <a:srgbClr val="008000"/>
              </a:solidFill>
            </a:endParaRPr>
          </a:p>
        </p:txBody>
      </p:sp>
      <p:sp>
        <p:nvSpPr>
          <p:cNvPr id="201748" name="Text Box 20"/>
          <p:cNvSpPr txBox="1">
            <a:spLocks noChangeArrowheads="1"/>
          </p:cNvSpPr>
          <p:nvPr/>
        </p:nvSpPr>
        <p:spPr bwMode="auto">
          <a:xfrm>
            <a:off x="10433535" y="1258801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1750" name="Text Box 22"/>
          <p:cNvSpPr txBox="1">
            <a:spLocks noChangeArrowheads="1"/>
          </p:cNvSpPr>
          <p:nvPr/>
        </p:nvSpPr>
        <p:spPr bwMode="auto">
          <a:xfrm>
            <a:off x="1760509" y="2758999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1780" name="Text Box 52"/>
          <p:cNvSpPr txBox="1">
            <a:spLocks noChangeArrowheads="1"/>
          </p:cNvSpPr>
          <p:nvPr/>
        </p:nvSpPr>
        <p:spPr bwMode="auto">
          <a:xfrm>
            <a:off x="474625" y="3071174"/>
            <a:ext cx="10572824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smtClean="0">
                <a:solidFill>
                  <a:srgbClr val="008000"/>
                </a:solidFill>
              </a:rPr>
              <a:t>         “</a:t>
            </a:r>
            <a:r>
              <a:rPr lang="zh-CN" altLang="en-US" sz="2000" b="1">
                <a:solidFill>
                  <a:srgbClr val="008000"/>
                </a:solidFill>
              </a:rPr>
              <a:t>出奇制胜”在句中可作谓语，但其后不能带宾语。此外类似成语“司空见惯”“侃侃而谈”“视而不见”“妄自菲薄”等词。由于成语自身的词义和词性的不同造成过程的搭配不当 </a:t>
            </a:r>
          </a:p>
        </p:txBody>
      </p:sp>
      <p:sp>
        <p:nvSpPr>
          <p:cNvPr id="2" name="Text Box 52"/>
          <p:cNvSpPr txBox="1">
            <a:spLocks noChangeArrowheads="1"/>
          </p:cNvSpPr>
          <p:nvPr/>
        </p:nvSpPr>
        <p:spPr bwMode="auto">
          <a:xfrm>
            <a:off x="403187" y="4855265"/>
            <a:ext cx="10653716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smtClean="0">
                <a:solidFill>
                  <a:srgbClr val="008000"/>
                </a:solidFill>
              </a:rPr>
              <a:t>              ““</a:t>
            </a:r>
            <a:r>
              <a:rPr lang="zh-CN" altLang="en-US" sz="2000" b="1">
                <a:solidFill>
                  <a:srgbClr val="008000"/>
                </a:solidFill>
              </a:rPr>
              <a:t>漠不关心”一词指“态度冷漠，不关心人民疾苦”。它一般只作谓语，而在本句中却作定语，来修饰“官员”使用不当。</a:t>
            </a:r>
          </a:p>
        </p:txBody>
      </p:sp>
      <p:sp>
        <p:nvSpPr>
          <p:cNvPr id="3" name="Text Box 22"/>
          <p:cNvSpPr txBox="1">
            <a:spLocks noChangeArrowheads="1"/>
          </p:cNvSpPr>
          <p:nvPr/>
        </p:nvSpPr>
        <p:spPr bwMode="auto">
          <a:xfrm>
            <a:off x="489139" y="4482429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0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0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46" grpId="0"/>
      <p:bldP spid="201747" grpId="1"/>
      <p:bldP spid="201748" grpId="2"/>
      <p:bldP spid="201750" grpId="3"/>
      <p:bldP spid="201780" grpId="4"/>
      <p:bldP spid="2" grpId="5"/>
      <p:bldP spid="3" grpId="6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 Box 2" descr="80%"/>
          <p:cNvSpPr txBox="1">
            <a:spLocks noChangeArrowheads="1"/>
          </p:cNvSpPr>
          <p:nvPr/>
        </p:nvSpPr>
        <p:spPr bwMode="auto">
          <a:xfrm>
            <a:off x="352425" y="652780"/>
            <a:ext cx="10948035" cy="540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二、选择题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1．依次填入下列横线处的成语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最恰当的一组是(　　)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①近年来，虽然国产吹瓶机技术发展迅猛，但是并不能说技术已经达到________的水平，仍然存在着很多问题，需要不断改进。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②只有靠制度和机制才能使腐败分子________，才能长期稳定发挥网络反腐的作用；网络反腐“正规军”的到来，彰显了党中央反腐的决心和信心。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③印度演员阿米尔在所有开车的动作戏中与车配合得简直是_____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完全到了“人车合一”的地步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而且在戏中</a:t>
            </a:r>
            <a:r>
              <a:rPr lang="en-US" sz="2400" b="1">
                <a:solidFill>
                  <a:srgbClr val="008000"/>
                </a:solidFill>
                <a:latin typeface="宋体" pitchFamily="2" charset="-122"/>
              </a:rPr>
              <a:t>,</a:t>
            </a: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他还融合了马戏、魔术、武术甚至舞蹈等元素。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A．无懈可击　　　无隙可乘　　　天衣无缝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B．天衣无缝　　　无懈可击　　　无隙可乘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C．无隙可乘　　　天衣无缝　　　无懈可击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D．无懈可击　　　天衣无缝　　　无隙可乘</a:t>
            </a:r>
          </a:p>
        </p:txBody>
      </p:sp>
      <p:pic>
        <p:nvPicPr>
          <p:cNvPr id="204804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00660" y="4022090"/>
            <a:ext cx="717550" cy="6057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4806" name="AutoShape 6" descr="浅色竖线"/>
          <p:cNvSpPr>
            <a:spLocks noChangeArrowheads="1"/>
          </p:cNvSpPr>
          <p:nvPr/>
        </p:nvSpPr>
        <p:spPr bwMode="auto">
          <a:xfrm>
            <a:off x="7046921" y="4260215"/>
            <a:ext cx="4235450" cy="1800225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200" b="1">
                <a:solidFill>
                  <a:schemeClr val="folHlink"/>
                </a:solidFill>
              </a:rPr>
              <a:t>　无懈可击：没有漏洞可以被攻击或挑剔，形容十分严密。无隙可乘：没有空子可钻。天衣无缝：形容事物(多指诗文、话语等)严密，没有一点儿破绽。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204806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Text Box 2" descr="80%"/>
          <p:cNvSpPr txBox="1">
            <a:spLocks noChangeArrowheads="1"/>
          </p:cNvSpPr>
          <p:nvPr/>
        </p:nvSpPr>
        <p:spPr bwMode="auto">
          <a:xfrm>
            <a:off x="495301" y="652780"/>
            <a:ext cx="10695024" cy="5151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2. 依次填入下列各句横线处的成语，最恰当的一组是(　　)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①在我父亲的记忆里，那是一段极为特殊、不堪回首的岁月，人事的变迁如________，谁也无法预料。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②由人们早就________的传统剧目《天仙配》《女驸马》，到让人耳目一新的现代佳作《徽州女人》《雷雨》，这一发展历程表现出黄梅戏艺术旺盛的生命力。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③鲁迅在《藤野先生》中并没有直接写自己对东京的失望，而是奇峰突起，以冷嘲热讽的笔调刻画了清国留学生“逛公园，学跳舞”，成天________的丑陋形象。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④在第二批群众路线教育实践活动中，如何抓住驻京办这个“末梢神经”，________查找问题、举一反三整改落实，这是对全面深化改革力度的考验。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A．白云苍狗　　耳濡目染　　不学无术　　见微知著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B．白驹过隙　　耳濡目染　　不学无术　　以偏概全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C．白驹过隙　　耳熟能详　　不务正业　　以偏概全</a:t>
            </a:r>
          </a:p>
          <a:p>
            <a:pPr algn="l" fontAlgn="auto">
              <a:lnSpc>
                <a:spcPct val="110000"/>
              </a:lnSpc>
            </a:pPr>
            <a:r>
              <a:rPr sz="2300" b="1">
                <a:solidFill>
                  <a:srgbClr val="008000"/>
                </a:solidFill>
                <a:latin typeface="宋体" pitchFamily="2" charset="-122"/>
              </a:rPr>
              <a:t>D．白云苍狗　　耳熟能详　　不务正业　　见微知著</a:t>
            </a:r>
          </a:p>
        </p:txBody>
      </p:sp>
      <p:pic>
        <p:nvPicPr>
          <p:cNvPr id="204804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28579" y="5168913"/>
            <a:ext cx="717550" cy="60579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04806" name="AutoShape 6" descr="浅色竖线"/>
          <p:cNvSpPr>
            <a:spLocks noChangeArrowheads="1"/>
          </p:cNvSpPr>
          <p:nvPr/>
        </p:nvSpPr>
        <p:spPr bwMode="auto">
          <a:xfrm>
            <a:off x="403187" y="1311261"/>
            <a:ext cx="10761698" cy="3372490"/>
          </a:xfrm>
          <a:prstGeom prst="roundRect">
            <a:avLst>
              <a:gd name="adj" fmla="val 17142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400" b="1">
                <a:solidFill>
                  <a:schemeClr val="folHlink"/>
                </a:solidFill>
              </a:rPr>
              <a:t>　“白云苍狗”指浮云像白衣裳，顷刻又变得像苍狗，比喻事物变化不定。成语运用正确。“白驹过隙”比喻时间过得快，光阴易逝。“耳濡目染”形容见得多了听得多了之后，无形之中受到影响。不能充当定语。“耳熟能详”指听得多了，能够说得很清楚、很详细。可做定语。“不学无术”没有学问，没有能力。与“成天”搭配不当。“不务正业”丢下本职工作，去搞其他业务。也指人整天游手好闲。用在此处恰当。“见微知著”见到事情的苗头，就能知道它的实质和发展趋势。与语境相符。“以偏概全”指用片面的观点看待整体问题。与语境不合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04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/>
      <p:bldP spid="204806" grpId="1" animBg="1"/>
      <p:bldP spid="204806" grpId="2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642907" y="896927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99698" name="Text Box 18"/>
          <p:cNvSpPr txBox="1">
            <a:spLocks noChangeArrowheads="1"/>
          </p:cNvSpPr>
          <p:nvPr/>
        </p:nvSpPr>
        <p:spPr bwMode="auto">
          <a:xfrm>
            <a:off x="2160905" y="1295400"/>
            <a:ext cx="6920865" cy="4407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不能带宾语的成语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同心同德   深思熟虑   出奇制胜   摧枯拉朽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津津乐道   耳濡目染   妄自菲薄   求全责备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司空见惯   漠不关心   视而不见   发扬光大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只能用在否定句或疑问句中的成语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望其项背　同日而语　等闲视之　相提并论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一概而论　等量齐观　善罢甘休　一蹴而就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无时无刻　青红皂白　天高地厚　吹灰之力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混为一谈　尽如人意　鹿死谁手　万应灵丹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9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9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9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9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9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9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403187" y="1882765"/>
            <a:ext cx="10930014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     有些成语与其他成语由于语音、字形相似，意思接近或具有某些共同的语素，在使用时极易混淆，对这些易混成语，一要辨其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形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，看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异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在哪儿；二要辨其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神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，注意使用上的细微差别。如：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不孚众望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指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不能使大家信服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不负众望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为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不辜负大家的期望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；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不胜其烦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表示烦琐得让人受不了，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不厌其烦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是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不嫌烦琐与麻烦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。其他如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指日可待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拭目以待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一笔抹杀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一笔勾销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另眼相看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刮目相看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，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额手相庆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弹冠相庆</a:t>
            </a:r>
            <a:r>
              <a:rPr 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chemeClr val="accent3">
                    <a:lumMod val="50000"/>
                  </a:schemeClr>
                </a:solidFill>
                <a:latin typeface="+mn-ea"/>
              </a:rPr>
              <a:t>等等。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    </a:t>
            </a:r>
            <a:endParaRPr lang="zh-CN" altLang="en-US" sz="2400" b="1">
              <a:solidFill>
                <a:srgbClr val="002060"/>
              </a:solidFill>
              <a:latin typeface="+mn-ea"/>
            </a:endParaRP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0" y="1065200"/>
            <a:ext cx="5429250" cy="531813"/>
          </a:xfrm>
          <a:prstGeom prst="rect">
            <a:avLst/>
          </a:prstGeom>
          <a:noFill/>
          <a:ln w="57150" cmpd="thinThick">
            <a:noFill/>
          </a:ln>
        </p:spPr>
        <p:txBody>
          <a:bodyPr/>
          <a:lstStyle/>
          <a:p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考向一      形近义别</a:t>
            </a:r>
            <a:endParaRPr lang="zh-CN" altLang="en-US" sz="2400" b="1">
              <a:solidFill>
                <a:schemeClr val="accent5">
                  <a:lumMod val="50000"/>
                </a:schemeClr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Text Box 3"/>
          <p:cNvSpPr txBox="1">
            <a:spLocks noChangeArrowheads="1"/>
          </p:cNvSpPr>
          <p:nvPr/>
        </p:nvSpPr>
        <p:spPr bwMode="auto">
          <a:xfrm>
            <a:off x="3403583" y="1096947"/>
            <a:ext cx="4920002" cy="460375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solidFill>
                  <a:schemeClr val="bg1"/>
                </a:solidFill>
              </a:rPr>
              <a:t>视角</a:t>
            </a:r>
            <a:r>
              <a:rPr lang="zh-CN" altLang="en-US" sz="2400" b="1">
                <a:solidFill>
                  <a:schemeClr val="bg1"/>
                </a:solidFill>
              </a:rPr>
              <a:t>七　</a:t>
            </a:r>
            <a:r>
              <a:rPr lang="zh-CN" altLang="en-US" sz="2400" b="1" smtClean="0">
                <a:solidFill>
                  <a:schemeClr val="bg1"/>
                </a:solidFill>
              </a:rPr>
              <a:t>仔细斟酌，慎用两用成语</a:t>
            </a:r>
            <a:endParaRPr lang="zh-CN" altLang="en-US" sz="2400" b="1">
              <a:solidFill>
                <a:schemeClr val="bg1"/>
              </a:solidFill>
            </a:endParaRP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474625" y="2050487"/>
            <a:ext cx="10282006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ct val="50000"/>
              </a:spcBef>
            </a:pPr>
            <a:r>
              <a:rPr lang="zh-CN" altLang="en-US" sz="2400" b="1" smtClean="0">
                <a:solidFill>
                  <a:srgbClr val="008000"/>
                </a:solidFill>
              </a:rPr>
              <a:t>两用成语</a:t>
            </a:r>
          </a:p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8000"/>
                </a:solidFill>
              </a:rPr>
              <a:t>有些成语在语言的运用过程中，逐渐派生出两个或两个以上的意义，甚至感情色彩完全相反。词义的不同，导致其能适用于不同的语境。如果在运用时</a:t>
            </a:r>
            <a:r>
              <a:rPr lang="en-US" altLang="en-US" sz="2400" b="1" smtClean="0">
                <a:solidFill>
                  <a:srgbClr val="008000"/>
                </a:solidFill>
              </a:rPr>
              <a:t>“</a:t>
            </a:r>
            <a:r>
              <a:rPr lang="zh-CN" altLang="en-US" sz="2400" b="1" smtClean="0">
                <a:solidFill>
                  <a:srgbClr val="008000"/>
                </a:solidFill>
              </a:rPr>
              <a:t>只知其一未知其二</a:t>
            </a:r>
            <a:r>
              <a:rPr lang="en-US" altLang="en-US" sz="2400" b="1" smtClean="0">
                <a:solidFill>
                  <a:srgbClr val="008000"/>
                </a:solidFill>
              </a:rPr>
              <a:t>”</a:t>
            </a:r>
            <a:r>
              <a:rPr lang="zh-CN" altLang="en-US" sz="2400" b="1" smtClean="0">
                <a:solidFill>
                  <a:srgbClr val="008000"/>
                </a:solidFill>
              </a:rPr>
              <a:t>，就会贻笑大方，造成错误。</a:t>
            </a:r>
          </a:p>
          <a:p>
            <a:pPr algn="just">
              <a:lnSpc>
                <a:spcPct val="150000"/>
              </a:lnSpc>
              <a:spcBef>
                <a:spcPct val="50000"/>
              </a:spcBef>
            </a:pPr>
            <a:endParaRPr lang="zh-CN" altLang="en-US" sz="2400" b="1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1" grpId="0" animBg="1"/>
      <p:bldP spid="20685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临时存文件\2021年《金版》一轮  语文（人教版）\10.TIF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974823" y="954071"/>
            <a:ext cx="8630801" cy="4857784"/>
          </a:xfrm>
          <a:prstGeom prst="rect">
            <a:avLst/>
          </a:prstGeom>
          <a:noFill/>
          <a:ln w="9525">
            <a:noFill/>
            <a:miter lim="800000"/>
          </a:ln>
        </p:spPr>
      </p:pic>
      <p:graphicFrame>
        <p:nvGraphicFramePr>
          <p:cNvPr id="3" name="Group 2"/>
          <p:cNvGraphicFramePr>
            <a:graphicFrameLocks noGrp="1"/>
          </p:cNvGraphicFramePr>
          <p:nvPr/>
        </p:nvGraphicFramePr>
        <p:xfrm>
          <a:off x="688939" y="954071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导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17"/>
          <p:cNvSpPr txBox="1">
            <a:spLocks noChangeArrowheads="1"/>
          </p:cNvSpPr>
          <p:nvPr/>
        </p:nvSpPr>
        <p:spPr bwMode="auto">
          <a:xfrm>
            <a:off x="2187575" y="13970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209938" name="Text Box 18"/>
          <p:cNvSpPr txBox="1">
            <a:spLocks noChangeArrowheads="1"/>
          </p:cNvSpPr>
          <p:nvPr/>
        </p:nvSpPr>
        <p:spPr bwMode="auto">
          <a:xfrm>
            <a:off x="395288" y="1015683"/>
            <a:ext cx="11017250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0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                                   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    一、判断题</a:t>
            </a:r>
            <a:r>
              <a:rPr lang="en-US" altLang="zh-CN" sz="2400">
                <a:solidFill>
                  <a:schemeClr val="hlink"/>
                </a:solidFill>
                <a:sym typeface="+mn-ea"/>
              </a:rPr>
              <a:t>——</a:t>
            </a:r>
            <a:r>
              <a:rPr lang="zh-CN" altLang="en-US" sz="2400">
                <a:solidFill>
                  <a:schemeClr val="hlink"/>
                </a:solidFill>
                <a:sym typeface="+mn-ea"/>
              </a:rPr>
              <a:t>请判断画线词语使用的正误</a:t>
            </a:r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1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．关于金字塔和狮身人面像的种种天真的、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想入非非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的神话和传说，说明古埃及人有着极为丰富的想象力。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2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．在涉及中国南海利益问题上，蔡英文民进党当局不顾国家主权，向美国政府</a:t>
            </a:r>
            <a:r>
              <a:rPr lang="zh-CN" altLang="en-US" sz="2400" b="1" i="1" u="sng">
                <a:solidFill>
                  <a:srgbClr val="FF0000"/>
                </a:solidFill>
                <a:ea typeface="楷体_GB2312" charset="-122"/>
                <a:cs typeface="方正兰亭黑简体" pitchFamily="2" charset="-122"/>
              </a:rPr>
              <a:t>暗送秋波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_______________________________________________________________</a:t>
            </a:r>
          </a:p>
        </p:txBody>
      </p:sp>
      <p:sp>
        <p:nvSpPr>
          <p:cNvPr id="209939" name="Text Box 19"/>
          <p:cNvSpPr txBox="1">
            <a:spLocks noChangeArrowheads="1"/>
          </p:cNvSpPr>
          <p:nvPr/>
        </p:nvSpPr>
        <p:spPr bwMode="auto">
          <a:xfrm>
            <a:off x="395288" y="3012440"/>
            <a:ext cx="10729912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 “想入非非”指思想进入虚幻境界，完全脱离实际，也指不切实际的胡思乱想。此处取其第一个义项，符合语境 。</a:t>
            </a:r>
          </a:p>
        </p:txBody>
      </p:sp>
      <p:sp>
        <p:nvSpPr>
          <p:cNvPr id="209940" name="Text Box 20"/>
          <p:cNvSpPr txBox="1">
            <a:spLocks noChangeArrowheads="1"/>
          </p:cNvSpPr>
          <p:nvPr/>
        </p:nvSpPr>
        <p:spPr bwMode="auto">
          <a:xfrm>
            <a:off x="4316413" y="2159318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09941" name="Text Box 21"/>
          <p:cNvSpPr txBox="1">
            <a:spLocks noChangeArrowheads="1"/>
          </p:cNvSpPr>
          <p:nvPr/>
        </p:nvSpPr>
        <p:spPr bwMode="auto">
          <a:xfrm>
            <a:off x="179388" y="5388928"/>
            <a:ext cx="1058545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   “暗送秋波”原指暗中眉目传情。后泛指献媚取宠，暗中勾搭 。 </a:t>
            </a:r>
          </a:p>
        </p:txBody>
      </p:sp>
      <p:sp>
        <p:nvSpPr>
          <p:cNvPr id="209942" name="Text Box 22"/>
          <p:cNvSpPr txBox="1">
            <a:spLocks noChangeArrowheads="1"/>
          </p:cNvSpPr>
          <p:nvPr/>
        </p:nvSpPr>
        <p:spPr bwMode="auto">
          <a:xfrm>
            <a:off x="1973898" y="4341495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graphicFrame>
        <p:nvGraphicFramePr>
          <p:cNvPr id="210958" name="Group 14"/>
          <p:cNvGraphicFramePr>
            <a:graphicFrameLocks noGrp="1"/>
          </p:cNvGraphicFramePr>
          <p:nvPr/>
        </p:nvGraphicFramePr>
        <p:xfrm>
          <a:off x="571500" y="754063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当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0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38" grpId="0"/>
      <p:bldP spid="209939" grpId="1"/>
      <p:bldP spid="209940" grpId="2"/>
      <p:bldP spid="209941" grpId="3"/>
      <p:bldP spid="209942" grpId="4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2160588" y="1357086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210951" name="Text Box 7"/>
          <p:cNvSpPr txBox="1">
            <a:spLocks noChangeArrowheads="1"/>
          </p:cNvSpPr>
          <p:nvPr/>
        </p:nvSpPr>
        <p:spPr bwMode="auto">
          <a:xfrm>
            <a:off x="288290" y="778919"/>
            <a:ext cx="10945813" cy="5631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  <a:cs typeface="方正兰亭黑简体" pitchFamily="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3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．为纪念中国话剧百年诞辰，话剧界一些前辈</a:t>
            </a:r>
            <a:r>
              <a:rPr lang="zh-CN" altLang="en-US" sz="2400" b="1" i="1" u="sng">
                <a:solidFill>
                  <a:srgbClr val="FF0000"/>
                </a:solidFill>
              </a:rPr>
              <a:t>粉墨登场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，重新排演了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《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雷雨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》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等经典剧目。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</a:rPr>
              <a:t>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4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．每当夜幕降临，饭店里</a:t>
            </a:r>
            <a:r>
              <a:rPr lang="zh-CN" altLang="en-US" sz="2400" b="1" i="1" u="sng">
                <a:solidFill>
                  <a:srgbClr val="FF0000"/>
                </a:solidFill>
              </a:rPr>
              <a:t>灯红酒绿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，热闹非凡。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(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　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理由：</a:t>
            </a:r>
          </a:p>
          <a:p>
            <a:pPr algn="l"/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 smtClean="0">
                <a:solidFill>
                  <a:schemeClr val="hlink"/>
                </a:solidFill>
                <a:ea typeface="楷体_GB2312" charset="-122"/>
              </a:rPr>
              <a:t>______________________________________________________________________</a:t>
            </a:r>
            <a:endParaRPr lang="en-US" altLang="zh-CN" sz="2400">
              <a:solidFill>
                <a:schemeClr val="hlink"/>
              </a:solidFill>
              <a:ea typeface="楷体_GB2312" charset="-122"/>
            </a:endParaRP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5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．我很胖，可是这位小护士很快就选准了一条血管，</a:t>
            </a:r>
            <a:r>
              <a:rPr lang="zh-CN" altLang="en-US" sz="2400" b="1" i="1" u="sng">
                <a:solidFill>
                  <a:srgbClr val="FF0000"/>
                </a:solidFill>
              </a:rPr>
              <a:t>一针见血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，我很佩服。</a:t>
            </a:r>
            <a:r>
              <a:rPr lang="en-US" altLang="zh-CN" sz="2400" smtClean="0">
                <a:solidFill>
                  <a:schemeClr val="hlink"/>
                </a:solidFill>
                <a:ea typeface="楷体_GB2312" charset="-122"/>
              </a:rPr>
              <a:t>( </a:t>
            </a:r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　</a:t>
            </a:r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)</a:t>
            </a:r>
          </a:p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</a:rPr>
              <a:t>理由：</a:t>
            </a:r>
          </a:p>
          <a:p>
            <a:pPr algn="l"/>
            <a:r>
              <a:rPr lang="en-US" altLang="zh-CN" sz="2400">
                <a:solidFill>
                  <a:schemeClr val="hlink"/>
                </a:solidFill>
                <a:ea typeface="楷体_GB2312" charset="-122"/>
              </a:rPr>
              <a:t>_______________________________________________________________</a:t>
            </a:r>
          </a:p>
        </p:txBody>
      </p:sp>
      <p:sp>
        <p:nvSpPr>
          <p:cNvPr id="210952" name="Text Box 8"/>
          <p:cNvSpPr txBox="1">
            <a:spLocks noChangeArrowheads="1"/>
          </p:cNvSpPr>
          <p:nvPr/>
        </p:nvSpPr>
        <p:spPr bwMode="auto">
          <a:xfrm>
            <a:off x="188873" y="2169649"/>
            <a:ext cx="1126176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此句用的就是本义</a:t>
            </a:r>
            <a:r>
              <a:rPr lang="en-US" altLang="zh-CN" sz="2400">
                <a:solidFill>
                  <a:srgbClr val="008000"/>
                </a:solidFill>
              </a:rPr>
              <a:t>.“</a:t>
            </a:r>
            <a:r>
              <a:rPr lang="zh-CN" altLang="en-US" sz="2400">
                <a:solidFill>
                  <a:srgbClr val="008000"/>
                </a:solidFill>
              </a:rPr>
              <a:t>粉、墨”，搽脸和画眉用的化妆品。“粉墨登场”原指演员化装上台演戏，但现在一般多用于贬义，比喻坏人经过一番打扮，登上政治舞台。</a:t>
            </a:r>
          </a:p>
        </p:txBody>
      </p:sp>
      <p:sp>
        <p:nvSpPr>
          <p:cNvPr id="210953" name="Text Box 9"/>
          <p:cNvSpPr txBox="1">
            <a:spLocks noChangeArrowheads="1"/>
          </p:cNvSpPr>
          <p:nvPr/>
        </p:nvSpPr>
        <p:spPr bwMode="auto">
          <a:xfrm>
            <a:off x="2372633" y="1551714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0954" name="Text Box 10"/>
          <p:cNvSpPr txBox="1">
            <a:spLocks noChangeArrowheads="1"/>
          </p:cNvSpPr>
          <p:nvPr/>
        </p:nvSpPr>
        <p:spPr bwMode="auto">
          <a:xfrm>
            <a:off x="416651" y="3610659"/>
            <a:ext cx="1109027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形容寻欢作乐的腐化生活，也形容都市或娱乐场所夜晚的繁华景象。“灯红酒绿”用在“饭店”之后，本义便“复活”了，不再有贬义。因而使用是正确的。 </a:t>
            </a:r>
          </a:p>
        </p:txBody>
      </p:sp>
      <p:sp>
        <p:nvSpPr>
          <p:cNvPr id="210955" name="Text Box 11"/>
          <p:cNvSpPr txBox="1">
            <a:spLocks noChangeArrowheads="1"/>
          </p:cNvSpPr>
          <p:nvPr/>
        </p:nvSpPr>
        <p:spPr bwMode="auto">
          <a:xfrm>
            <a:off x="7142163" y="3029676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210956" name="Text Box 12"/>
          <p:cNvSpPr txBox="1">
            <a:spLocks noChangeArrowheads="1"/>
          </p:cNvSpPr>
          <p:nvPr/>
        </p:nvSpPr>
        <p:spPr bwMode="auto">
          <a:xfrm>
            <a:off x="373063" y="4786359"/>
            <a:ext cx="10945812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>
                <a:solidFill>
                  <a:srgbClr val="008000"/>
                </a:solidFill>
              </a:rPr>
              <a:t>         通常是比喻说话、写文章言辞直截、简要，能切中要害，但它的本义是一针就见到血，形容医务人员技术熟练。这里正好适合使用本义，正确。 </a:t>
            </a:r>
          </a:p>
        </p:txBody>
      </p:sp>
      <p:sp>
        <p:nvSpPr>
          <p:cNvPr id="210957" name="Text Box 13"/>
          <p:cNvSpPr txBox="1">
            <a:spLocks noChangeArrowheads="1"/>
          </p:cNvSpPr>
          <p:nvPr/>
        </p:nvSpPr>
        <p:spPr bwMode="auto">
          <a:xfrm>
            <a:off x="10655074" y="4469503"/>
            <a:ext cx="4318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×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0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0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0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0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51" grpId="0"/>
      <p:bldP spid="210952" grpId="1"/>
      <p:bldP spid="210953" grpId="2"/>
      <p:bldP spid="210954" grpId="3"/>
      <p:bldP spid="210955" grpId="4"/>
      <p:bldP spid="210956" grpId="5"/>
      <p:bldP spid="210957" grpId="6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 descr="80%"/>
          <p:cNvSpPr txBox="1">
            <a:spLocks noChangeArrowheads="1"/>
          </p:cNvSpPr>
          <p:nvPr/>
        </p:nvSpPr>
        <p:spPr bwMode="auto">
          <a:xfrm>
            <a:off x="528678" y="753133"/>
            <a:ext cx="10636286" cy="540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400" b="1">
                <a:solidFill>
                  <a:schemeClr val="hlink"/>
                </a:solidFill>
              </a:rPr>
              <a:t>二、选择题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1．在下列空缺处依次填入成语，最恰当的一组是(　　)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①读者欣赏作品清新的故事，却忽略了蕴藏的热情，欣赏文字的朴实，却忽略了作品隐伏的悲痛，实际上近于_______。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②中国古代文化是一座巍峨的高峰，不管我们在儒、释、道哪一条路上行走，________，最终都必然会在山顶上相逢。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③多年前，集团首席执行官就感觉自己________，在集团迅猛发展、国际市场不断拓展的今天，他的危机感丝毫未减。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A．南辕北辙　　　异曲同工　　　如临深渊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B．买椟还珠　　　殊途同归　　　如履薄冰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C．南辕北辙　　　殊途同归　　　如履薄冰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D．买椟还珠　　　异曲同工　　　如临深渊</a:t>
            </a:r>
          </a:p>
        </p:txBody>
      </p:sp>
      <p:pic>
        <p:nvPicPr>
          <p:cNvPr id="6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2786" y="4677441"/>
            <a:ext cx="649287" cy="547687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7" name="AutoShape 12" descr="浅色竖线"/>
          <p:cNvSpPr>
            <a:spLocks noChangeArrowheads="1"/>
          </p:cNvSpPr>
          <p:nvPr/>
        </p:nvSpPr>
        <p:spPr bwMode="auto">
          <a:xfrm>
            <a:off x="806454" y="1954203"/>
            <a:ext cx="10098119" cy="3714776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南辕北辙：本想往南，而车却向北行。比喻行动跟目的相反。买椟还珠：买下匣子，而把匣子里的珍珠归还卖主。比喻没有眼光，取舍不当。句中表达的是取舍不当，只能用“买椟还珠”。异曲同工：曲调虽然不同，但演得同样精彩。比喻不同人的辞章具有同样高的造诣，也比喻不同的做法收到同样好的效果。殊途同归：走不同的途径，达到同一目的地。比喻采取不同的方法而得到相同的结果。结合语境，用“殊途同归”准确。如临深渊：像处于深渊的边缘一样。形容存有戒心，做事非常小心谨慎。如履薄冰：如同走在薄冰上一样。形容非常谨慎、小心翼翼的样子。结合语境，用“如履薄冰”准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 animBg="1"/>
      <p:bldP spid="7" grpId="2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Text Box 2" descr="80%"/>
          <p:cNvSpPr txBox="1">
            <a:spLocks noChangeArrowheads="1"/>
          </p:cNvSpPr>
          <p:nvPr/>
        </p:nvSpPr>
        <p:spPr bwMode="auto">
          <a:xfrm>
            <a:off x="417790" y="1113494"/>
            <a:ext cx="11036300" cy="4078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2．下列各句中，加点的成语使用恰当的一项是(　　)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A．在是否愿意延迟退休的民意调查中，数据显示高达 90%的人反对，其中反对意见强烈而不赞一词者占多数。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B．近年来，卫河岸边建起了不少住宅小区，东岸小区的房子太漂亮了，室如悬磬，通透明亮，非常宽敞大气。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C．在《中国好声音》的舞台上，选手们个个锦心绣口，演唱的歌曲优美动听，展示的才艺令人惊叹。</a:t>
            </a:r>
          </a:p>
          <a:p>
            <a:pPr algn="l">
              <a:lnSpc>
                <a:spcPct val="120000"/>
              </a:lnSpc>
            </a:pPr>
            <a:r>
              <a:rPr sz="2400" b="1">
                <a:solidFill>
                  <a:srgbClr val="008000"/>
                </a:solidFill>
                <a:latin typeface="宋体" pitchFamily="2" charset="-122"/>
              </a:rPr>
              <a:t>D．青龙峡有“云台山第一大峡谷”的美誉，这里瀑飞泉悬，潭幽溪清，秀色可餐，堪称生态休闲游的好去处。</a:t>
            </a:r>
          </a:p>
        </p:txBody>
      </p:sp>
      <p:pic>
        <p:nvPicPr>
          <p:cNvPr id="211972" name="Picture 4" descr="蝴蝶"/>
          <p:cNvPicPr>
            <a:picLocks noChangeAspect="1" noChangeArrowheads="1" noCrop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7435" y="4139904"/>
            <a:ext cx="793115" cy="66865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11980" name="AutoShape 12" descr="浅色竖线"/>
          <p:cNvSpPr>
            <a:spLocks noChangeArrowheads="1"/>
          </p:cNvSpPr>
          <p:nvPr/>
        </p:nvSpPr>
        <p:spPr bwMode="auto">
          <a:xfrm>
            <a:off x="300315" y="3806848"/>
            <a:ext cx="10919460" cy="2147883"/>
          </a:xfrm>
          <a:prstGeom prst="roundRect">
            <a:avLst>
              <a:gd name="adj" fmla="val 9824"/>
            </a:avLst>
          </a:prstGeom>
          <a:pattFill prst="ltVert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FF00"/>
            </a:solidFill>
            <a:round/>
          </a:ln>
        </p:spPr>
        <p:txBody>
          <a:bodyPr anchor="ctr"/>
          <a:lstStyle/>
          <a:p>
            <a:pPr algn="l"/>
            <a:r>
              <a:rPr lang="zh-CN" altLang="en-US" sz="2400">
                <a:solidFill>
                  <a:schemeClr val="hlink"/>
                </a:solidFill>
                <a:ea typeface="楷体_GB2312" charset="-122"/>
                <a:cs typeface="方正兰亭黑简体" pitchFamily="2" charset="-122"/>
              </a:rPr>
              <a:t>秀色可餐：形容女子姿容非常美丽或景物非常优美。A 项，不赞一词：原指文章写得很好，别人不能再添一句话。现也指一言不发。此处属望文生义。B 项，室如悬磬：屋子像挂着的石磬一样。原指国库空虚。形容十分贫困，室内空无所有。此处不合语境。C 项，锦心绣口：形容文辞优美。不能用于形容唱歌，此处适用对象不当。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" dur="500"/>
                                        <p:tgtEl>
                                          <p:spTgt spid="211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1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/>
      <p:bldP spid="211980" grpId="1" animBg="1"/>
      <p:bldP spid="211980" grpId="2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682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688939" y="739757"/>
          <a:ext cx="902970" cy="914400"/>
        </p:xfrm>
        <a:graphic>
          <a:graphicData uri="http://schemas.openxmlformats.org/drawingml/2006/table">
            <a:tbl>
              <a:tblPr/>
              <a:tblGrid>
                <a:gridCol w="431800"/>
                <a:gridCol w="471170"/>
              </a:tblGrid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学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习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.PhonepadTwo"/>
                          <a:ea typeface="黑体" pitchFamily="2" charset="-122"/>
                        </a:rPr>
                        <a:t>片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0493" name="Text Box 17"/>
          <p:cNvSpPr txBox="1">
            <a:spLocks noChangeArrowheads="1"/>
          </p:cNvSpPr>
          <p:nvPr/>
        </p:nvSpPr>
        <p:spPr bwMode="auto">
          <a:xfrm>
            <a:off x="2160588" y="1295400"/>
            <a:ext cx="80645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en-US"/>
          </a:p>
        </p:txBody>
      </p:sp>
      <p:sp>
        <p:nvSpPr>
          <p:cNvPr id="199698" name="Text Box 18"/>
          <p:cNvSpPr txBox="1">
            <a:spLocks noChangeArrowheads="1"/>
          </p:cNvSpPr>
          <p:nvPr/>
        </p:nvSpPr>
        <p:spPr bwMode="auto">
          <a:xfrm>
            <a:off x="546063" y="739757"/>
            <a:ext cx="10429948" cy="544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>
                <a:solidFill>
                  <a:schemeClr val="hlink"/>
                </a:solidFill>
                <a:latin typeface="+mj-ea"/>
                <a:ea typeface="+mj-ea"/>
                <a:cs typeface="+mj-ea"/>
              </a:rPr>
              <a:t>30例多义成语集锦</a:t>
            </a:r>
          </a:p>
          <a:p>
            <a:pPr algn="ctr">
              <a:lnSpc>
                <a:spcPct val="130000"/>
              </a:lnSpc>
            </a:pPr>
            <a:endParaRPr lang="zh-CN" altLang="en-US" sz="2400" b="1">
              <a:solidFill>
                <a:schemeClr val="hlink"/>
              </a:solidFill>
              <a:latin typeface="+mj-ea"/>
              <a:ea typeface="+mj-ea"/>
              <a:cs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1．[按图索骥]既比喻按照死规矩机械、呆板地做事，也比喻按照线索寻找目标。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2．[暗送秋波]原指暗中眉目传情；后泛指献媚取宠，暗中勾搭。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3．[独善其身]既指搞好自身的修养；也指只顾自己，缺乏集体精神。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4．[粉墨登场]既指化装上台演戏，也指登上政治舞台(含贬义)。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5．[顾影自怜]既指孤独失意的样子，也指自我欣赏。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6．[规行矩步]既比喻举动合乎规矩，毫不苟且；也比喻墨守成规，不知变通。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7．[呼风唤雨]既比喻能够支配自然或左右某种局面，也比喻进行煽动性的活动。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8．[冷若冰霜]既形容人不热情、不温和；也形容态度很严肃，使人不易接近。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9．[例行公事]既指按照惯例处理公事；也指只重形式，不讲实效。</a:t>
            </a:r>
          </a:p>
          <a:p>
            <a:pPr>
              <a:lnSpc>
                <a:spcPct val="130000"/>
              </a:lnSpc>
            </a:pPr>
            <a:r>
              <a:rPr lang="zh-CN" altLang="en-US" sz="2200">
                <a:solidFill>
                  <a:srgbClr val="008000"/>
                </a:solidFill>
                <a:ea typeface="楷体_GB2312" charset="-122"/>
                <a:cs typeface="方正兰亭黑简体" pitchFamily="2" charset="-122"/>
              </a:rPr>
              <a:t>10．[另起炉灶]既比喻重新做起，也比喻另立门户或另搞一套。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7905750" y="-7938"/>
            <a:ext cx="1427187" cy="595313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8"/>
          <p:cNvSpPr>
            <a:spLocks noChangeArrowheads="1"/>
          </p:cNvSpPr>
          <p:nvPr/>
        </p:nvSpPr>
        <p:spPr bwMode="auto">
          <a:xfrm>
            <a:off x="7999413" y="114300"/>
            <a:ext cx="1262086" cy="3689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>
            <a:spAutoFit/>
          </a:bodyPr>
          <a:lstStyle/>
          <a:p>
            <a:r>
              <a:rPr lang="zh-CN" altLang="en-US" sz="24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方正兰亭黑简体" pitchFamily="2" charset="-122"/>
              </a:rPr>
              <a:t>多义成语</a:t>
            </a:r>
            <a:endParaRPr lang="zh-CN" altLang="en-US" sz="240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方正兰亭黑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9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9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9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9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9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9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19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9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996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460111" y="782167"/>
            <a:ext cx="10761698" cy="53676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11．[难分难解]既指双方相持不下(多指竞争或争吵、打斗)，难以分出胜负；也形容双方关系异常亲密，难于分离。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12．[奇文共赏]既指把新奇的文章拿出来共同欣赏，又指把荒谬、错误的文章发表出来供大家识别和批判。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13．[穷形尽相]既指描写刻画十分细致生动，又指丑态毕露。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14．[沙里淘金]既比喻从大量的材料中选取精华，又比喻费力大而成效少。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15．[四平八稳]既形容说话、做事、写文章稳当；也指做事只求不出差错，缺乏创新精神。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16．[舞文弄墨]既指歪曲法律条文作弊，也指玩弄文字技巧。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17．[瞻前顾后]既形容做事以前考虑周密谨慎；也形容顾虑过多，犹豫不决。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18．[平易近人]既比喻态度谦逊和蔼，使人容易接近；也形容(文字)浅显，容易了解。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19．[洋洋洒洒]既形容文章或谈话内容丰富，连续不断；也形容规模或气势盛大。 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20．[眉来眼去]既形容以眉眼传情，也形容暗中勾结。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331749" y="1239823"/>
            <a:ext cx="10831830" cy="455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21．[左右逢源]既形容做事得心应手，怎样进行都很顺利；也形容办事圆滑。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22．[指手画脚]既形容说话时兼用手势示意，也形容轻率地指点、批评。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23．[战战兢兢]既形容因害怕而微微发抖的样子，也形容小心谨慎的样子。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24．[如虎添翼]既形容强大的得到援助后更加强大，也形容凶恶的得到援助后更加凶恶。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25．[绵里藏针]既比喻柔中有刚；也比喻外表柔和，内心刻毒。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26．[如蚁附膻]既形容许多人纷纷追求某种恶劣的事物，也形容依附有钱有势的人。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27．[比翼齐飞]既比喻夫妻恩爱，朝夕相伴；也比喻互相帮助，共同前进。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28．[引火烧身]既比喻自讨苦吃或自取毁灭；也比喻主动暴露自己的问题，争取批评帮助。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29．[评头论足]既指无聊的人随便谈论妇女的容貌，也指在小节上多方挑剔。</a:t>
            </a:r>
          </a:p>
          <a:p>
            <a:pPr algn="just" fontAlgn="auto">
              <a:lnSpc>
                <a:spcPct val="120000"/>
              </a:lnSpc>
              <a:spcBef>
                <a:spcPct val="0"/>
              </a:spcBef>
            </a:pPr>
            <a:r>
              <a:rPr lang="zh-CN" altLang="en-US" sz="2200">
                <a:solidFill>
                  <a:srgbClr val="008000"/>
                </a:solidFill>
              </a:rPr>
              <a:t>30．[灯红酒绿]既形容寻欢作乐的腐化生活，也形容都市或娱乐场所夜晚的繁华景象。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6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7435" y="905446"/>
            <a:ext cx="11358642" cy="6185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例如：</a:t>
            </a:r>
          </a:p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FF0000"/>
                </a:solidFill>
                <a:latin typeface="+mn-ea"/>
              </a:rPr>
              <a:t>       ①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广交会为企业提供了内外贸对接的契机，但这种对接不可能一挥而就，绝大多数出口企业由于不熟悉国内市场，即使有意内销也无从着手。</a:t>
            </a:r>
          </a:p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002060"/>
                </a:solidFill>
                <a:latin typeface="+mn-ea"/>
              </a:rPr>
              <a:t>        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一挥而就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形容才思敏捷，一动笔就能写成。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一蹴而就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比喻事情轻而易举，一下子就成功。根据搭配对象广交会提供的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这种对接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，应该选用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一蹴而就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FF0000"/>
                </a:solidFill>
                <a:latin typeface="+mn-ea"/>
              </a:rPr>
              <a:t>       ②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眼下，报刊发行大战硝烟渐起，有些报纸为了招徕读者而故意编造一些骇人听闻的消息，其结果却往往弄巧成拙。</a:t>
            </a:r>
          </a:p>
          <a:p>
            <a:pPr>
              <a:lnSpc>
                <a:spcPct val="150000"/>
              </a:lnSpc>
            </a:pPr>
            <a:r>
              <a:rPr lang="en-US" sz="2400" b="1" smtClean="0">
                <a:solidFill>
                  <a:srgbClr val="002060"/>
                </a:solidFill>
                <a:latin typeface="+mn-ea"/>
              </a:rPr>
              <a:t>       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骇人听闻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使人听了非常吃惊，多指社会上发生的坏事。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耸人听闻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指故意说夸大与惊奇的话，从而使人震惊，强调有意为之。根据语境应该使用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耸人听闻</a:t>
            </a:r>
            <a:r>
              <a:rPr lang="en-US" sz="2400" b="1" smtClean="0">
                <a:solidFill>
                  <a:srgbClr val="00206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2060"/>
                </a:solidFill>
                <a:latin typeface="+mn-ea"/>
              </a:rPr>
              <a:t>。</a:t>
            </a:r>
            <a:endParaRPr lang="zh-CN" altLang="en-US" sz="2400" b="1">
              <a:solidFill>
                <a:srgbClr val="002060"/>
              </a:solidFill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546063" y="1882765"/>
            <a:ext cx="10429948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    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某些成语尽管意义相近，但由于语境不同，又造成了它们的用法有细微差别。例如，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目不暇接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应接不暇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。前者指东西太多，眼睛看不过来；后者指来人或事情太多，接待应付不过来。意义相近，但细细推敲，会发现前者偏向主动，后者偏向被动，因此，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汽车向神农架山区奔驰，只见奇峰异岭扑面而来，令人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________”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一句只能选择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应接不暇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。类似的还有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独树一帜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匠心独运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、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不落窠臼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与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别出心裁</a:t>
            </a:r>
            <a:r>
              <a:rPr 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。</a:t>
            </a:r>
            <a:endParaRPr lang="zh-CN" altLang="en-US" sz="2400" b="1">
              <a:solidFill>
                <a:srgbClr val="006600"/>
              </a:solidFill>
              <a:latin typeface="+mn-ea"/>
            </a:endParaRP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0" y="954088"/>
            <a:ext cx="5429250" cy="531812"/>
          </a:xfrm>
          <a:prstGeom prst="rect">
            <a:avLst/>
          </a:prstGeom>
          <a:noFill/>
          <a:ln w="57150" cmpd="thinThick">
            <a:noFill/>
          </a:ln>
        </p:spPr>
        <p:txBody>
          <a:bodyPr/>
          <a:lstStyle/>
          <a:p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考向二   近义混淆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05" name="Text Box 5"/>
          <p:cNvSpPr txBox="1">
            <a:spLocks noChangeArrowheads="1"/>
          </p:cNvSpPr>
          <p:nvPr/>
        </p:nvSpPr>
        <p:spPr bwMode="auto">
          <a:xfrm>
            <a:off x="831815" y="1739889"/>
            <a:ext cx="9787006" cy="45218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mtClean="0">
                <a:solidFill>
                  <a:srgbClr val="006600"/>
                </a:solidFill>
                <a:latin typeface="+mn-ea"/>
              </a:rPr>
              <a:t>    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有些成语意思相近，但在程度轻重上存在差别。例如：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惨无人道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与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惨绝人寰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都指极残酷，极狠毒，但后者指世上没有过的惨事，手段之残酷，情形之凄惨到了极点，程度比前者重；再如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信口开河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与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信口雌黄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，二者都有随口乱说的意思，但后者有歪曲事实随意掩盖真相，进行诽谤污蔑之意，语义比前者重。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有些成语意思相近，但在范围上存在差别。</a:t>
            </a:r>
          </a:p>
          <a:p>
            <a:pPr>
              <a:lnSpc>
                <a:spcPct val="120000"/>
              </a:lnSpc>
            </a:pP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例如：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狼狈为奸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朋比为奸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，二者都指坏人勾结起来干坏事，但前者适用范围小一些，指几个人，而后者多指一批人。因此，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这一伙人狼狈为奸，干尽了坏事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一句中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狼狈为奸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换成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“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朋比为奸</a:t>
            </a:r>
            <a:r>
              <a:rPr lang="en-US" altLang="en-US" sz="2400" b="1" smtClean="0">
                <a:solidFill>
                  <a:srgbClr val="006600"/>
                </a:solidFill>
                <a:latin typeface="+mn-ea"/>
              </a:rPr>
              <a:t>”</a:t>
            </a:r>
            <a:r>
              <a:rPr lang="zh-CN" altLang="en-US" sz="2400" b="1" smtClean="0">
                <a:solidFill>
                  <a:srgbClr val="006600"/>
                </a:solidFill>
                <a:latin typeface="+mn-ea"/>
              </a:rPr>
              <a:t>更恰当。</a:t>
            </a:r>
            <a:endParaRPr lang="zh-CN" altLang="en-US" sz="2400" b="1">
              <a:solidFill>
                <a:srgbClr val="006600"/>
              </a:solidFill>
              <a:latin typeface="+mn-ea"/>
            </a:endParaRPr>
          </a:p>
        </p:txBody>
      </p:sp>
      <p:sp>
        <p:nvSpPr>
          <p:cNvPr id="307214" name="Rectangle 14"/>
          <p:cNvSpPr>
            <a:spLocks noGrp="1"/>
          </p:cNvSpPr>
          <p:nvPr>
            <p:ph type="title" idx="4294967295"/>
          </p:nvPr>
        </p:nvSpPr>
        <p:spPr>
          <a:xfrm>
            <a:off x="0" y="954088"/>
            <a:ext cx="5429250" cy="531812"/>
          </a:xfrm>
          <a:prstGeom prst="rect">
            <a:avLst/>
          </a:prstGeom>
          <a:noFill/>
          <a:ln w="57150" cmpd="thinThick">
            <a:noFill/>
          </a:ln>
        </p:spPr>
        <p:txBody>
          <a:bodyPr/>
          <a:lstStyle/>
          <a:p>
            <a:r>
              <a:rPr lang="zh-CN" altLang="en-US" sz="2400" b="1" smtClean="0">
                <a:solidFill>
                  <a:schemeClr val="accent5">
                    <a:lumMod val="50000"/>
                  </a:schemeClr>
                </a:solidFill>
                <a:latin typeface="黑体" pitchFamily="2" charset="-122"/>
                <a:ea typeface="黑体" pitchFamily="2" charset="-122"/>
              </a:rPr>
              <a:t>考向三    程度范围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/>
      <p:bldP spid="30721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 charset="0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5917</Words>
  <Application>Microsoft Office PowerPoint</Application>
  <PresentationFormat>自定义</PresentationFormat>
  <Paragraphs>711</Paragraphs>
  <Slides>68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自定义设计方案</vt:lpstr>
      <vt:lpstr>1_自定义设计方案</vt:lpstr>
      <vt:lpstr>Image</vt:lpstr>
      <vt:lpstr>PowerPoint 演示文稿</vt:lpstr>
      <vt:lpstr>PowerPoint 演示文稿</vt:lpstr>
      <vt:lpstr>PowerPoint 演示文稿</vt:lpstr>
      <vt:lpstr>题型一　成语选词填空型</vt:lpstr>
      <vt:lpstr>PowerPoint 演示文稿</vt:lpstr>
      <vt:lpstr>考向一      形近义别</vt:lpstr>
      <vt:lpstr>PowerPoint 演示文稿</vt:lpstr>
      <vt:lpstr>考向二   近义混淆</vt:lpstr>
      <vt:lpstr>考向三    程度范围</vt:lpstr>
      <vt:lpstr>考向四    适用对象 </vt:lpstr>
      <vt:lpstr>题型二　判断正误类选择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2020-10-21T18:02:57Z</cp:lastPrinted>
  <dcterms:created xsi:type="dcterms:W3CDTF">2020-10-21T18:02:57Z</dcterms:created>
  <dcterms:modified xsi:type="dcterms:W3CDTF">2020-11-26T08:16:54Z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