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3" r:id="rId3"/>
    <p:sldId id="284" r:id="rId4"/>
    <p:sldId id="285" r:id="rId5"/>
    <p:sldId id="286" r:id="rId6"/>
    <p:sldId id="289" r:id="rId7"/>
    <p:sldId id="291" r:id="rId8"/>
    <p:sldId id="263" r:id="rId9"/>
    <p:sldId id="367" r:id="rId10"/>
    <p:sldId id="369" r:id="rId11"/>
    <p:sldId id="342" r:id="rId12"/>
    <p:sldId id="321" r:id="rId13"/>
    <p:sldId id="370" r:id="rId14"/>
    <p:sldId id="264" r:id="rId15"/>
    <p:sldId id="371" r:id="rId16"/>
    <p:sldId id="267" r:id="rId17"/>
    <p:sldId id="268" r:id="rId18"/>
    <p:sldId id="269" r:id="rId19"/>
    <p:sldId id="372" r:id="rId20"/>
    <p:sldId id="275" r:id="rId21"/>
    <p:sldId id="276" r:id="rId22"/>
    <p:sldId id="277" r:id="rId23"/>
    <p:sldId id="323" r:id="rId24"/>
    <p:sldId id="322" r:id="rId25"/>
    <p:sldId id="290" r:id="rId26"/>
    <p:sldId id="319" r:id="rId27"/>
    <p:sldId id="282" r:id="rId2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uJu" initials="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A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38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7"/>
          <p:cNvSpPr txBox="1">
            <a:spLocks noChangeArrowheads="1"/>
          </p:cNvSpPr>
          <p:nvPr/>
        </p:nvSpPr>
        <p:spPr bwMode="auto">
          <a:xfrm>
            <a:off x="1044618" y="5111929"/>
            <a:ext cx="166615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500">
              <a:solidFill>
                <a:srgbClr val="4E3620"/>
              </a:solidFill>
              <a:latin typeface="方正兰亭黑简体"/>
              <a:ea typeface="方正兰亭黑简体"/>
              <a:cs typeface="方正兰亭黑简体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951310" y="5291138"/>
            <a:ext cx="1307306" cy="400050"/>
          </a:xfrm>
          <a:prstGeom prst="roundRect">
            <a:avLst/>
          </a:prstGeom>
          <a:solidFill>
            <a:srgbClr val="6891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75297" y="3898232"/>
            <a:ext cx="4878204" cy="923552"/>
          </a:xfrm>
        </p:spPr>
        <p:txBody>
          <a:bodyPr anchor="ctr">
            <a:normAutofit/>
          </a:bodyPr>
          <a:lstStyle>
            <a:lvl1pPr algn="l">
              <a:defRPr sz="4050">
                <a:solidFill>
                  <a:srgbClr val="68910C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75297" y="4852434"/>
            <a:ext cx="4878204" cy="411697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762909E7-F5D7-4ECB-A85E-2FAC0D4912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FF93ABA0-864B-4F27-9148-5FFE89C8AEB6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1" r="7166"/>
          <a:stretch>
            <a:fillRect/>
          </a:stretch>
        </p:blipFill>
        <p:spPr bwMode="auto">
          <a:xfrm>
            <a:off x="0" y="0"/>
            <a:ext cx="9144000" cy="641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73" b="45512"/>
          <a:stretch>
            <a:fillRect/>
          </a:stretch>
        </p:blipFill>
        <p:spPr bwMode="auto">
          <a:xfrm flipH="1">
            <a:off x="0" y="-1"/>
            <a:ext cx="2464118" cy="1538515"/>
          </a:xfrm>
          <a:custGeom>
            <a:avLst/>
            <a:gdLst>
              <a:gd name="connsiteX0" fmla="*/ 0 w 5016500"/>
              <a:gd name="connsiteY0" fmla="*/ 0 h 3132138"/>
              <a:gd name="connsiteX1" fmla="*/ 5016500 w 5016500"/>
              <a:gd name="connsiteY1" fmla="*/ 0 h 3132138"/>
              <a:gd name="connsiteX2" fmla="*/ 5016500 w 5016500"/>
              <a:gd name="connsiteY2" fmla="*/ 2469356 h 3132138"/>
              <a:gd name="connsiteX3" fmla="*/ 4203700 w 5016500"/>
              <a:gd name="connsiteY3" fmla="*/ 2469356 h 3132138"/>
              <a:gd name="connsiteX4" fmla="*/ 4203700 w 5016500"/>
              <a:gd name="connsiteY4" fmla="*/ 3132138 h 3132138"/>
              <a:gd name="connsiteX5" fmla="*/ 0 w 5016500"/>
              <a:gd name="connsiteY5" fmla="*/ 3132138 h 3132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16500" h="3132138">
                <a:moveTo>
                  <a:pt x="0" y="0"/>
                </a:moveTo>
                <a:lnTo>
                  <a:pt x="5016500" y="0"/>
                </a:lnTo>
                <a:lnTo>
                  <a:pt x="5016500" y="2469356"/>
                </a:lnTo>
                <a:lnTo>
                  <a:pt x="4203700" y="2469356"/>
                </a:lnTo>
                <a:lnTo>
                  <a:pt x="4203700" y="3132138"/>
                </a:lnTo>
                <a:lnTo>
                  <a:pt x="0" y="3132138"/>
                </a:ln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73" b="45512"/>
          <a:stretch>
            <a:fillRect/>
          </a:stretch>
        </p:blipFill>
        <p:spPr bwMode="auto">
          <a:xfrm flipV="1">
            <a:off x="6241142" y="5045550"/>
            <a:ext cx="2902857" cy="1812449"/>
          </a:xfrm>
          <a:custGeom>
            <a:avLst/>
            <a:gdLst>
              <a:gd name="connsiteX0" fmla="*/ 0 w 5016500"/>
              <a:gd name="connsiteY0" fmla="*/ 0 h 3132138"/>
              <a:gd name="connsiteX1" fmla="*/ 5016500 w 5016500"/>
              <a:gd name="connsiteY1" fmla="*/ 0 h 3132138"/>
              <a:gd name="connsiteX2" fmla="*/ 5016500 w 5016500"/>
              <a:gd name="connsiteY2" fmla="*/ 2469356 h 3132138"/>
              <a:gd name="connsiteX3" fmla="*/ 4203700 w 5016500"/>
              <a:gd name="connsiteY3" fmla="*/ 2469356 h 3132138"/>
              <a:gd name="connsiteX4" fmla="*/ 4203700 w 5016500"/>
              <a:gd name="connsiteY4" fmla="*/ 3132138 h 3132138"/>
              <a:gd name="connsiteX5" fmla="*/ 0 w 5016500"/>
              <a:gd name="connsiteY5" fmla="*/ 3132138 h 3132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16500" h="3132138">
                <a:moveTo>
                  <a:pt x="0" y="0"/>
                </a:moveTo>
                <a:lnTo>
                  <a:pt x="5016500" y="0"/>
                </a:lnTo>
                <a:lnTo>
                  <a:pt x="5016500" y="2469356"/>
                </a:lnTo>
                <a:lnTo>
                  <a:pt x="4203700" y="2469356"/>
                </a:lnTo>
                <a:lnTo>
                  <a:pt x="4203700" y="3132138"/>
                </a:lnTo>
                <a:lnTo>
                  <a:pt x="0" y="3132138"/>
                </a:ln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762909E7-F5D7-4ECB-A85E-2FAC0D4912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FF93ABA0-864B-4F27-9148-5FFE89C8AEB6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42963" y="762000"/>
            <a:ext cx="7458075" cy="531495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73" b="45512"/>
          <a:stretch>
            <a:fillRect/>
          </a:stretch>
        </p:blipFill>
        <p:spPr bwMode="auto">
          <a:xfrm flipH="1">
            <a:off x="0" y="-1"/>
            <a:ext cx="2464118" cy="1538515"/>
          </a:xfrm>
          <a:custGeom>
            <a:avLst/>
            <a:gdLst>
              <a:gd name="connsiteX0" fmla="*/ 0 w 5016500"/>
              <a:gd name="connsiteY0" fmla="*/ 0 h 3132138"/>
              <a:gd name="connsiteX1" fmla="*/ 5016500 w 5016500"/>
              <a:gd name="connsiteY1" fmla="*/ 0 h 3132138"/>
              <a:gd name="connsiteX2" fmla="*/ 5016500 w 5016500"/>
              <a:gd name="connsiteY2" fmla="*/ 2469356 h 3132138"/>
              <a:gd name="connsiteX3" fmla="*/ 4203700 w 5016500"/>
              <a:gd name="connsiteY3" fmla="*/ 2469356 h 3132138"/>
              <a:gd name="connsiteX4" fmla="*/ 4203700 w 5016500"/>
              <a:gd name="connsiteY4" fmla="*/ 3132138 h 3132138"/>
              <a:gd name="connsiteX5" fmla="*/ 0 w 5016500"/>
              <a:gd name="connsiteY5" fmla="*/ 3132138 h 3132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16500" h="3132138">
                <a:moveTo>
                  <a:pt x="0" y="0"/>
                </a:moveTo>
                <a:lnTo>
                  <a:pt x="5016500" y="0"/>
                </a:lnTo>
                <a:lnTo>
                  <a:pt x="5016500" y="2469356"/>
                </a:lnTo>
                <a:lnTo>
                  <a:pt x="4203700" y="2469356"/>
                </a:lnTo>
                <a:lnTo>
                  <a:pt x="4203700" y="3132138"/>
                </a:lnTo>
                <a:lnTo>
                  <a:pt x="0" y="3132138"/>
                </a:ln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73" b="45512"/>
          <a:stretch>
            <a:fillRect/>
          </a:stretch>
        </p:blipFill>
        <p:spPr bwMode="auto">
          <a:xfrm flipV="1">
            <a:off x="6241142" y="5045550"/>
            <a:ext cx="2902857" cy="1812449"/>
          </a:xfrm>
          <a:custGeom>
            <a:avLst/>
            <a:gdLst>
              <a:gd name="connsiteX0" fmla="*/ 0 w 5016500"/>
              <a:gd name="connsiteY0" fmla="*/ 0 h 3132138"/>
              <a:gd name="connsiteX1" fmla="*/ 5016500 w 5016500"/>
              <a:gd name="connsiteY1" fmla="*/ 0 h 3132138"/>
              <a:gd name="connsiteX2" fmla="*/ 5016500 w 5016500"/>
              <a:gd name="connsiteY2" fmla="*/ 2469356 h 3132138"/>
              <a:gd name="connsiteX3" fmla="*/ 4203700 w 5016500"/>
              <a:gd name="connsiteY3" fmla="*/ 2469356 h 3132138"/>
              <a:gd name="connsiteX4" fmla="*/ 4203700 w 5016500"/>
              <a:gd name="connsiteY4" fmla="*/ 3132138 h 3132138"/>
              <a:gd name="connsiteX5" fmla="*/ 0 w 5016500"/>
              <a:gd name="connsiteY5" fmla="*/ 3132138 h 3132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16500" h="3132138">
                <a:moveTo>
                  <a:pt x="0" y="0"/>
                </a:moveTo>
                <a:lnTo>
                  <a:pt x="5016500" y="0"/>
                </a:lnTo>
                <a:lnTo>
                  <a:pt x="5016500" y="2469356"/>
                </a:lnTo>
                <a:lnTo>
                  <a:pt x="4203700" y="2469356"/>
                </a:lnTo>
                <a:lnTo>
                  <a:pt x="4203700" y="3132138"/>
                </a:lnTo>
                <a:lnTo>
                  <a:pt x="0" y="3132138"/>
                </a:ln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506413"/>
            <a:ext cx="7886700" cy="1325563"/>
          </a:xfrm>
        </p:spPr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966912"/>
            <a:ext cx="7886700" cy="40925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762909E7-F5D7-4ECB-A85E-2FAC0D4912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FF93ABA0-864B-4F27-9148-5FFE89C8AE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65"/>
          <a:stretch>
            <a:fillRect/>
          </a:stretch>
        </p:blipFill>
        <p:spPr bwMode="auto">
          <a:xfrm>
            <a:off x="-28575" y="0"/>
            <a:ext cx="9172575" cy="5534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40253" y="4119175"/>
            <a:ext cx="4815038" cy="558800"/>
          </a:xfrm>
        </p:spPr>
        <p:txBody>
          <a:bodyPr anchor="b">
            <a:normAutofit/>
          </a:bodyPr>
          <a:lstStyle>
            <a:lvl1pPr algn="ctr"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440252" y="4715075"/>
            <a:ext cx="4815038" cy="81945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762909E7-F5D7-4ECB-A85E-2FAC0D4912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FF93ABA0-864B-4F27-9148-5FFE89C8AEB6}" type="slidenum">
              <a:rPr lang="zh-CN" altLang="en-US" smtClean="0"/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17" t="47594"/>
          <a:stretch>
            <a:fillRect/>
          </a:stretch>
        </p:blipFill>
        <p:spPr bwMode="auto">
          <a:xfrm>
            <a:off x="7589581" y="2767263"/>
            <a:ext cx="1582994" cy="3012481"/>
          </a:xfrm>
          <a:custGeom>
            <a:avLst/>
            <a:gdLst>
              <a:gd name="connsiteX0" fmla="*/ 791497 w 1582994"/>
              <a:gd name="connsiteY0" fmla="*/ 0 h 3012481"/>
              <a:gd name="connsiteX1" fmla="*/ 1582994 w 1582994"/>
              <a:gd name="connsiteY1" fmla="*/ 0 h 3012481"/>
              <a:gd name="connsiteX2" fmla="*/ 1582994 w 1582994"/>
              <a:gd name="connsiteY2" fmla="*/ 3012481 h 3012481"/>
              <a:gd name="connsiteX3" fmla="*/ 0 w 1582994"/>
              <a:gd name="connsiteY3" fmla="*/ 3012481 h 3012481"/>
              <a:gd name="connsiteX4" fmla="*/ 0 w 1582994"/>
              <a:gd name="connsiteY4" fmla="*/ 522514 h 3012481"/>
              <a:gd name="connsiteX5" fmla="*/ 791497 w 1582994"/>
              <a:gd name="connsiteY5" fmla="*/ 522514 h 3012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2994" h="3012481">
                <a:moveTo>
                  <a:pt x="791497" y="0"/>
                </a:moveTo>
                <a:lnTo>
                  <a:pt x="1582994" y="0"/>
                </a:lnTo>
                <a:lnTo>
                  <a:pt x="1582994" y="3012481"/>
                </a:lnTo>
                <a:lnTo>
                  <a:pt x="0" y="3012481"/>
                </a:lnTo>
                <a:lnTo>
                  <a:pt x="0" y="522514"/>
                </a:lnTo>
                <a:lnTo>
                  <a:pt x="791497" y="522514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73" b="45512"/>
          <a:stretch>
            <a:fillRect/>
          </a:stretch>
        </p:blipFill>
        <p:spPr bwMode="auto">
          <a:xfrm flipH="1">
            <a:off x="0" y="-1"/>
            <a:ext cx="2464118" cy="1538515"/>
          </a:xfrm>
          <a:custGeom>
            <a:avLst/>
            <a:gdLst>
              <a:gd name="connsiteX0" fmla="*/ 0 w 5016500"/>
              <a:gd name="connsiteY0" fmla="*/ 0 h 3132138"/>
              <a:gd name="connsiteX1" fmla="*/ 5016500 w 5016500"/>
              <a:gd name="connsiteY1" fmla="*/ 0 h 3132138"/>
              <a:gd name="connsiteX2" fmla="*/ 5016500 w 5016500"/>
              <a:gd name="connsiteY2" fmla="*/ 2469356 h 3132138"/>
              <a:gd name="connsiteX3" fmla="*/ 4203700 w 5016500"/>
              <a:gd name="connsiteY3" fmla="*/ 2469356 h 3132138"/>
              <a:gd name="connsiteX4" fmla="*/ 4203700 w 5016500"/>
              <a:gd name="connsiteY4" fmla="*/ 3132138 h 3132138"/>
              <a:gd name="connsiteX5" fmla="*/ 0 w 5016500"/>
              <a:gd name="connsiteY5" fmla="*/ 3132138 h 3132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16500" h="3132138">
                <a:moveTo>
                  <a:pt x="0" y="0"/>
                </a:moveTo>
                <a:lnTo>
                  <a:pt x="5016500" y="0"/>
                </a:lnTo>
                <a:lnTo>
                  <a:pt x="5016500" y="2469356"/>
                </a:lnTo>
                <a:lnTo>
                  <a:pt x="4203700" y="2469356"/>
                </a:lnTo>
                <a:lnTo>
                  <a:pt x="4203700" y="3132138"/>
                </a:lnTo>
                <a:lnTo>
                  <a:pt x="0" y="3132138"/>
                </a:ln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73" b="45512"/>
          <a:stretch>
            <a:fillRect/>
          </a:stretch>
        </p:blipFill>
        <p:spPr bwMode="auto">
          <a:xfrm flipV="1">
            <a:off x="6241142" y="5045550"/>
            <a:ext cx="2902857" cy="1812449"/>
          </a:xfrm>
          <a:custGeom>
            <a:avLst/>
            <a:gdLst>
              <a:gd name="connsiteX0" fmla="*/ 0 w 5016500"/>
              <a:gd name="connsiteY0" fmla="*/ 0 h 3132138"/>
              <a:gd name="connsiteX1" fmla="*/ 5016500 w 5016500"/>
              <a:gd name="connsiteY1" fmla="*/ 0 h 3132138"/>
              <a:gd name="connsiteX2" fmla="*/ 5016500 w 5016500"/>
              <a:gd name="connsiteY2" fmla="*/ 2469356 h 3132138"/>
              <a:gd name="connsiteX3" fmla="*/ 4203700 w 5016500"/>
              <a:gd name="connsiteY3" fmla="*/ 2469356 h 3132138"/>
              <a:gd name="connsiteX4" fmla="*/ 4203700 w 5016500"/>
              <a:gd name="connsiteY4" fmla="*/ 3132138 h 3132138"/>
              <a:gd name="connsiteX5" fmla="*/ 0 w 5016500"/>
              <a:gd name="connsiteY5" fmla="*/ 3132138 h 3132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16500" h="3132138">
                <a:moveTo>
                  <a:pt x="0" y="0"/>
                </a:moveTo>
                <a:lnTo>
                  <a:pt x="5016500" y="0"/>
                </a:lnTo>
                <a:lnTo>
                  <a:pt x="5016500" y="2469356"/>
                </a:lnTo>
                <a:lnTo>
                  <a:pt x="4203700" y="2469356"/>
                </a:lnTo>
                <a:lnTo>
                  <a:pt x="4203700" y="3132138"/>
                </a:lnTo>
                <a:lnTo>
                  <a:pt x="0" y="3132138"/>
                </a:ln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581026"/>
            <a:ext cx="7886700" cy="1325563"/>
          </a:xfrm>
        </p:spPr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2041526"/>
            <a:ext cx="3886200" cy="4016375"/>
          </a:xfrm>
        </p:spPr>
        <p:txBody>
          <a:bodyPr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2041526"/>
            <a:ext cx="3886200" cy="4016375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762909E7-F5D7-4ECB-A85E-2FAC0D4912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FF93ABA0-864B-4F27-9148-5FFE89C8AE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581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46947"/>
            <a:ext cx="3868340" cy="3542716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581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46947"/>
            <a:ext cx="3887391" cy="3542716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762909E7-F5D7-4ECB-A85E-2FAC0D4912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FF93ABA0-864B-4F27-9148-5FFE89C8AE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1" r="7166"/>
          <a:stretch>
            <a:fillRect/>
          </a:stretch>
        </p:blipFill>
        <p:spPr bwMode="auto">
          <a:xfrm>
            <a:off x="0" y="0"/>
            <a:ext cx="9144000" cy="641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17"/>
          <p:cNvSpPr txBox="1">
            <a:spLocks noChangeArrowheads="1"/>
          </p:cNvSpPr>
          <p:nvPr/>
        </p:nvSpPr>
        <p:spPr bwMode="auto">
          <a:xfrm>
            <a:off x="679821" y="4316359"/>
            <a:ext cx="166596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500">
              <a:solidFill>
                <a:srgbClr val="4E3620"/>
              </a:solidFill>
              <a:latin typeface="方正兰亭黑简体"/>
              <a:ea typeface="方正兰亭黑简体"/>
              <a:cs typeface="方正兰亭黑简体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20367" y="3320710"/>
            <a:ext cx="4051634" cy="1014893"/>
          </a:xfrm>
        </p:spPr>
        <p:txBody>
          <a:bodyPr anchor="b">
            <a:normAutofit/>
          </a:bodyPr>
          <a:lstStyle>
            <a:lvl1pPr algn="dist">
              <a:defRPr sz="4500">
                <a:solidFill>
                  <a:srgbClr val="68910C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762909E7-F5D7-4ECB-A85E-2FAC0D4912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FF93ABA0-864B-4F27-9148-5FFE89C8AEB6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3"/>
          </p:nvPr>
        </p:nvSpPr>
        <p:spPr>
          <a:xfrm>
            <a:off x="520365" y="4379811"/>
            <a:ext cx="4051635" cy="700189"/>
          </a:xfrm>
        </p:spPr>
        <p:txBody>
          <a:bodyPr>
            <a:normAutofit/>
          </a:bodyPr>
          <a:lstStyle>
            <a:lvl1pPr marL="0" indent="0" algn="dist"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762909E7-F5D7-4ECB-A85E-2FAC0D4912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FF93ABA0-864B-4F27-9148-5FFE89C8AE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73" b="45512"/>
          <a:stretch>
            <a:fillRect/>
          </a:stretch>
        </p:blipFill>
        <p:spPr bwMode="auto">
          <a:xfrm flipH="1">
            <a:off x="0" y="-1"/>
            <a:ext cx="2464118" cy="1538515"/>
          </a:xfrm>
          <a:custGeom>
            <a:avLst/>
            <a:gdLst>
              <a:gd name="connsiteX0" fmla="*/ 0 w 5016500"/>
              <a:gd name="connsiteY0" fmla="*/ 0 h 3132138"/>
              <a:gd name="connsiteX1" fmla="*/ 5016500 w 5016500"/>
              <a:gd name="connsiteY1" fmla="*/ 0 h 3132138"/>
              <a:gd name="connsiteX2" fmla="*/ 5016500 w 5016500"/>
              <a:gd name="connsiteY2" fmla="*/ 2469356 h 3132138"/>
              <a:gd name="connsiteX3" fmla="*/ 4203700 w 5016500"/>
              <a:gd name="connsiteY3" fmla="*/ 2469356 h 3132138"/>
              <a:gd name="connsiteX4" fmla="*/ 4203700 w 5016500"/>
              <a:gd name="connsiteY4" fmla="*/ 3132138 h 3132138"/>
              <a:gd name="connsiteX5" fmla="*/ 0 w 5016500"/>
              <a:gd name="connsiteY5" fmla="*/ 3132138 h 3132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16500" h="3132138">
                <a:moveTo>
                  <a:pt x="0" y="0"/>
                </a:moveTo>
                <a:lnTo>
                  <a:pt x="5016500" y="0"/>
                </a:lnTo>
                <a:lnTo>
                  <a:pt x="5016500" y="2469356"/>
                </a:lnTo>
                <a:lnTo>
                  <a:pt x="4203700" y="2469356"/>
                </a:lnTo>
                <a:lnTo>
                  <a:pt x="4203700" y="3132138"/>
                </a:lnTo>
                <a:lnTo>
                  <a:pt x="0" y="3132138"/>
                </a:ln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733425"/>
            <a:ext cx="46278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774806" y="365125"/>
            <a:ext cx="740544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7037872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762909E7-F5D7-4ECB-A85E-2FAC0D4912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/>
            </a:lvl1pPr>
          </a:lstStyle>
          <a:p>
            <a:fld id="{FF93ABA0-864B-4F27-9148-5FFE89C8AE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909E7-F5D7-4ECB-A85E-2FAC0D4912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3ABA0-864B-4F27-9148-5FFE89C8AEB6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12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0.xml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1.xml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24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0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3"/>
          <p:cNvSpPr/>
          <p:nvPr/>
        </p:nvSpPr>
        <p:spPr>
          <a:xfrm>
            <a:off x="504825" y="687388"/>
            <a:ext cx="1295400" cy="61960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24000"/>
              </a:lnSpc>
            </a:pPr>
            <a:r>
              <a:rPr lang="zh-CN" altLang="en-US" sz="400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涸</a:t>
            </a:r>
            <a:r>
              <a:rPr lang="zh-CN" altLang="en-US" sz="4000" b="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辙</a:t>
            </a:r>
            <a:r>
              <a:rPr lang="zh-CN" altLang="en-US" sz="4000" b="0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4000" b="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婆娑</a:t>
            </a:r>
            <a:endParaRPr lang="zh-CN" altLang="en-US" sz="4000" b="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24000"/>
              </a:lnSpc>
            </a:pPr>
            <a:r>
              <a:rPr lang="zh-CN" altLang="en-US" sz="400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淅沥</a:t>
            </a:r>
            <a:endParaRPr lang="zh-CN" altLang="en-US" sz="40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24000"/>
              </a:lnSpc>
            </a:pPr>
            <a:r>
              <a:rPr lang="zh-CN" altLang="en-US" sz="400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瞥</a:t>
            </a:r>
            <a:r>
              <a:rPr lang="zh-CN" altLang="en-US" sz="4000" dirty="0">
                <a:latin typeface="黑体" panose="02010609060101010101" pitchFamily="2" charset="-122"/>
                <a:ea typeface="黑体" panose="02010609060101010101" pitchFamily="2" charset="-122"/>
              </a:rPr>
              <a:t>见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24000"/>
              </a:lnSpc>
            </a:pPr>
            <a:r>
              <a:rPr lang="zh-CN" altLang="en-US" sz="4000" dirty="0">
                <a:latin typeface="黑体" panose="02010609060101010101" pitchFamily="2" charset="-122"/>
                <a:ea typeface="黑体" panose="02010609060101010101" pitchFamily="2" charset="-122"/>
              </a:rPr>
              <a:t>移</a:t>
            </a:r>
            <a:r>
              <a:rPr lang="zh-CN" altLang="en-US" sz="400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徙</a:t>
            </a:r>
            <a:endParaRPr lang="zh-CN" altLang="en-US" sz="40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24000"/>
              </a:lnSpc>
            </a:pPr>
            <a:r>
              <a:rPr lang="zh-CN" altLang="en-US" sz="400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纤</a:t>
            </a:r>
            <a:r>
              <a:rPr lang="zh-CN" altLang="en-US" sz="4000" dirty="0">
                <a:latin typeface="黑体" panose="02010609060101010101" pitchFamily="2" charset="-122"/>
                <a:ea typeface="黑体" panose="02010609060101010101" pitchFamily="2" charset="-122"/>
              </a:rPr>
              <a:t>细             </a:t>
            </a:r>
            <a:r>
              <a:rPr lang="zh-CN" altLang="en-US" sz="400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猗</a:t>
            </a:r>
            <a:r>
              <a:rPr lang="zh-CN" altLang="en-US" sz="4000" dirty="0">
                <a:latin typeface="黑体" panose="02010609060101010101" pitchFamily="2" charset="-122"/>
                <a:ea typeface="黑体" panose="02010609060101010101" pitchFamily="2" charset="-122"/>
              </a:rPr>
              <a:t>郁      </a:t>
            </a:r>
            <a:r>
              <a:rPr lang="zh-CN" altLang="en-US" sz="4000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蕈菌</a:t>
            </a:r>
            <a:endParaRPr lang="zh-CN" altLang="en-US" sz="4000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39" name="矩形 4"/>
          <p:cNvSpPr/>
          <p:nvPr/>
        </p:nvSpPr>
        <p:spPr>
          <a:xfrm>
            <a:off x="3311525" y="44450"/>
            <a:ext cx="2419350" cy="7683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4400" b="0" dirty="0">
                <a:latin typeface="黑体" panose="02010609060101010101" pitchFamily="2" charset="-122"/>
                <a:ea typeface="黑体" panose="02010609060101010101" pitchFamily="2" charset="-122"/>
              </a:rPr>
              <a:t>生字识读</a:t>
            </a:r>
            <a:endParaRPr lang="zh-CN" altLang="en-US" sz="4400" b="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748" name="矩形 5"/>
          <p:cNvSpPr/>
          <p:nvPr/>
        </p:nvSpPr>
        <p:spPr>
          <a:xfrm>
            <a:off x="1800225" y="688975"/>
            <a:ext cx="1827213" cy="6194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>
              <a:lnSpc>
                <a:spcPct val="124000"/>
              </a:lnSpc>
            </a:pPr>
            <a:r>
              <a:rPr lang="en-US" altLang="zh-CN" sz="4000" strike="noStrike" noProof="1" err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hézhé</a:t>
            </a:r>
            <a:endParaRPr lang="en-US" altLang="zh-CN" sz="4000" strike="noStrike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fontAlgn="base" hangingPunct="0">
              <a:lnSpc>
                <a:spcPct val="124000"/>
              </a:lnSpc>
            </a:pPr>
            <a:r>
              <a:rPr lang="en-US" altLang="zh-CN" sz="4000" strike="noStrike" noProof="1" err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pósuō</a:t>
            </a:r>
            <a:r>
              <a:rPr lang="en-US" altLang="zh-CN" sz="40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</a:t>
            </a:r>
            <a:endParaRPr lang="en-US" altLang="zh-CN" sz="4000" strike="noStrike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fontAlgn="base" hangingPunct="0">
              <a:lnSpc>
                <a:spcPct val="124000"/>
              </a:lnSpc>
            </a:pPr>
            <a:r>
              <a:rPr lang="en-US" altLang="zh-CN" sz="4000" strike="noStrike" noProof="1" err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xīlì</a:t>
            </a:r>
            <a:endParaRPr lang="en-US" altLang="zh-CN" sz="4000" strike="noStrike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fontAlgn="base" hangingPunct="0">
              <a:lnSpc>
                <a:spcPct val="124000"/>
              </a:lnSpc>
            </a:pPr>
            <a:r>
              <a:rPr lang="en-US" altLang="zh-CN" sz="4000" strike="noStrike" noProof="1" err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piē</a:t>
            </a:r>
            <a:r>
              <a:rPr lang="en-US" altLang="zh-CN" sz="40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endParaRPr lang="en-US" altLang="zh-CN" sz="4000" strike="noStrike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fontAlgn="base" hangingPunct="0">
              <a:lnSpc>
                <a:spcPct val="124000"/>
              </a:lnSpc>
            </a:pPr>
            <a:r>
              <a:rPr lang="en-US" altLang="zh-CN" sz="4000" strike="noStrike" noProof="1" err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xǐ</a:t>
            </a:r>
            <a:r>
              <a:rPr lang="en-US" altLang="zh-CN" sz="40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 </a:t>
            </a:r>
            <a:endParaRPr lang="en-US" altLang="zh-CN" sz="4000" strike="noStrike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fontAlgn="base" hangingPunct="0">
              <a:lnSpc>
                <a:spcPct val="124000"/>
              </a:lnSpc>
            </a:pPr>
            <a:r>
              <a:rPr lang="en-US" altLang="zh-CN" sz="4000" strike="noStrike" noProof="1" err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xiān</a:t>
            </a:r>
            <a:r>
              <a:rPr lang="en-US" altLang="zh-CN" sz="40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     </a:t>
            </a:r>
            <a:endParaRPr lang="en-US" altLang="zh-CN" sz="4000" strike="noStrike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fontAlgn="base" hangingPunct="0">
              <a:lnSpc>
                <a:spcPct val="124000"/>
              </a:lnSpc>
            </a:pPr>
            <a:r>
              <a:rPr lang="en-US" altLang="zh-CN" sz="4000" strike="noStrike" noProof="1" err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yī</a:t>
            </a:r>
            <a:endParaRPr lang="en-US" altLang="zh-CN" sz="4000" strike="noStrike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fontAlgn="base" hangingPunct="0">
              <a:lnSpc>
                <a:spcPct val="124000"/>
              </a:lnSpc>
            </a:pPr>
            <a:r>
              <a:rPr lang="en-US" altLang="zh-CN" sz="4000" strike="noStrike" noProof="1" err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xùnj</a:t>
            </a:r>
            <a:r>
              <a:rPr lang="en-US" altLang="zh-CN" sz="4000" strike="noStrike" noProof="1" err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ù</a:t>
            </a:r>
            <a:r>
              <a:rPr lang="en-US" altLang="zh-CN" sz="4000" strike="noStrike" noProof="1" err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n</a:t>
            </a:r>
            <a:endParaRPr lang="en-US" altLang="zh-CN" sz="4000" strike="noStrike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4589463" y="871538"/>
            <a:ext cx="2233612" cy="60626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黑体" panose="02010609060101010101" pitchFamily="2" charset="-122"/>
              </a:rPr>
              <a:t>镶</a:t>
            </a:r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嵌</a:t>
            </a:r>
            <a:endParaRPr lang="zh-CN" altLang="en-US" sz="4000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黑体" panose="02010609060101010101" pitchFamily="2" charset="-122"/>
              </a:rPr>
              <a:t>陆</a:t>
            </a:r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蠡</a:t>
            </a:r>
            <a:endParaRPr lang="zh-CN" altLang="en-US" sz="4000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渐</a:t>
            </a:r>
            <a:r>
              <a:rPr lang="zh-CN" altLang="en-US" sz="4000" dirty="0">
                <a:latin typeface="Arial" panose="020B0604020202020204" pitchFamily="34" charset="0"/>
                <a:ea typeface="黑体" panose="02010609060101010101" pitchFamily="2" charset="-122"/>
              </a:rPr>
              <a:t>染</a:t>
            </a:r>
            <a:endParaRPr lang="zh-CN" altLang="en-US" sz="40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似</a:t>
            </a:r>
            <a:r>
              <a:rPr lang="zh-CN" altLang="en-US" sz="4000" dirty="0">
                <a:latin typeface="Arial" panose="020B0604020202020204" pitchFamily="34" charset="0"/>
                <a:ea typeface="黑体" panose="02010609060101010101" pitchFamily="2" charset="-122"/>
              </a:rPr>
              <a:t>的</a:t>
            </a:r>
            <a:endParaRPr lang="zh-CN" altLang="en-US" sz="40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葱茏</a:t>
            </a:r>
            <a:endParaRPr lang="zh-CN" altLang="en-US" sz="4000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揠</a:t>
            </a:r>
            <a:r>
              <a:rPr lang="zh-CN" altLang="en-US" sz="4000" dirty="0">
                <a:latin typeface="Arial" panose="020B0604020202020204" pitchFamily="34" charset="0"/>
                <a:ea typeface="黑体" panose="02010609060101010101" pitchFamily="2" charset="-122"/>
              </a:rPr>
              <a:t>苗助长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4342" name="Text Box 6"/>
          <p:cNvSpPr txBox="1"/>
          <p:nvPr/>
        </p:nvSpPr>
        <p:spPr>
          <a:xfrm>
            <a:off x="6011863" y="2349500"/>
            <a:ext cx="2233612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b="0" dirty="0">
              <a:latin typeface="Arial" panose="020B0604020202020204" pitchFamily="34" charset="0"/>
            </a:endParaRPr>
          </a:p>
        </p:txBody>
      </p:sp>
      <p:sp>
        <p:nvSpPr>
          <p:cNvPr id="14343" name="Text Box 7"/>
          <p:cNvSpPr txBox="1"/>
          <p:nvPr/>
        </p:nvSpPr>
        <p:spPr>
          <a:xfrm>
            <a:off x="6259513" y="958850"/>
            <a:ext cx="2663825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qiàn</a:t>
            </a:r>
            <a:endParaRPr lang="en-US" altLang="zh-CN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4" name="Text Box 8"/>
          <p:cNvSpPr txBox="1"/>
          <p:nvPr/>
        </p:nvSpPr>
        <p:spPr>
          <a:xfrm>
            <a:off x="6259513" y="1787525"/>
            <a:ext cx="2087562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lǐ</a:t>
            </a:r>
            <a:endParaRPr lang="en-US" altLang="zh-CN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5" name="Text Box 9"/>
          <p:cNvSpPr txBox="1"/>
          <p:nvPr/>
        </p:nvSpPr>
        <p:spPr>
          <a:xfrm>
            <a:off x="6261100" y="2716213"/>
            <a:ext cx="1511300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jiān</a:t>
            </a:r>
            <a:endParaRPr lang="en-US" altLang="zh-CN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6" name="Text Box 10"/>
          <p:cNvSpPr txBox="1"/>
          <p:nvPr/>
        </p:nvSpPr>
        <p:spPr>
          <a:xfrm>
            <a:off x="6259513" y="3549650"/>
            <a:ext cx="1439862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shì</a:t>
            </a:r>
            <a:endParaRPr lang="en-US" altLang="zh-CN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7" name="Text Box 11"/>
          <p:cNvSpPr txBox="1"/>
          <p:nvPr/>
        </p:nvSpPr>
        <p:spPr>
          <a:xfrm>
            <a:off x="6261100" y="4522788"/>
            <a:ext cx="2771775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cōnglóng</a:t>
            </a:r>
            <a:endParaRPr lang="en-US" altLang="zh-CN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8" name="Text Box 12"/>
          <p:cNvSpPr txBox="1"/>
          <p:nvPr/>
        </p:nvSpPr>
        <p:spPr>
          <a:xfrm>
            <a:off x="7072313" y="5462588"/>
            <a:ext cx="1584325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err="1">
                <a:latin typeface="黑体" panose="02010609060101010101" pitchFamily="2" charset="-122"/>
                <a:ea typeface="黑体" panose="02010609060101010101" pitchFamily="2" charset="-122"/>
              </a:rPr>
              <a:t>yà</a:t>
            </a:r>
            <a:endParaRPr lang="en-US" altLang="zh-CN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1"/>
          <p:cNvSpPr txBox="1"/>
          <p:nvPr/>
        </p:nvSpPr>
        <p:spPr>
          <a:xfrm>
            <a:off x="867093" y="1884680"/>
            <a:ext cx="3439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明确：</a:t>
            </a: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拘禁、囚禁</a:t>
            </a:r>
            <a:endParaRPr lang="zh-CN" altLang="en-US" sz="3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386" name="文本框 2"/>
          <p:cNvSpPr txBox="1"/>
          <p:nvPr/>
        </p:nvSpPr>
        <p:spPr>
          <a:xfrm>
            <a:off x="867093" y="1124903"/>
            <a:ext cx="4145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>
                <a:latin typeface="Times New Roman" panose="02020603050405020304" pitchFamily="18" charset="0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</a:rPr>
              <a:t>、 “囚”是什么意思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6387" name="文本框 3"/>
          <p:cNvSpPr txBox="1"/>
          <p:nvPr/>
        </p:nvSpPr>
        <p:spPr>
          <a:xfrm>
            <a:off x="498158" y="2554288"/>
            <a:ext cx="54991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latin typeface="Times New Roman" panose="02020603050405020304" pitchFamily="18" charset="0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</a:rPr>
              <a:t>、题目中的“绿”是指什么？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16388" name="文本框 4"/>
          <p:cNvSpPr txBox="1"/>
          <p:nvPr/>
        </p:nvSpPr>
        <p:spPr>
          <a:xfrm>
            <a:off x="1749425" y="3136900"/>
            <a:ext cx="3840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明确：绿色的常春藤</a:t>
            </a:r>
            <a:endParaRPr lang="zh-CN" altLang="en-US" sz="3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89" name="文本框 5"/>
          <p:cNvSpPr txBox="1"/>
          <p:nvPr/>
        </p:nvSpPr>
        <p:spPr>
          <a:xfrm>
            <a:off x="498475" y="3949700"/>
            <a:ext cx="83883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、那么“囚绿”是怎么一回事呢？（用文中的话回答）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90" name="文本框 6"/>
          <p:cNvSpPr txBox="1"/>
          <p:nvPr/>
        </p:nvSpPr>
        <p:spPr>
          <a:xfrm>
            <a:off x="3780790" y="-34925"/>
            <a:ext cx="15779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解题</a:t>
            </a:r>
            <a:endParaRPr lang="zh-CN" altLang="en-US" sz="4400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7291" name="右箭头 97290"/>
          <p:cNvSpPr/>
          <p:nvPr/>
        </p:nvSpPr>
        <p:spPr>
          <a:xfrm>
            <a:off x="5264150" y="1933258"/>
            <a:ext cx="733425" cy="485775"/>
          </a:xfrm>
          <a:prstGeom prst="rightArrow">
            <a:avLst>
              <a:gd name="adj1" fmla="val 50000"/>
              <a:gd name="adj2" fmla="val 50256"/>
            </a:avLst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6392" name="文本框 7"/>
          <p:cNvSpPr txBox="1"/>
          <p:nvPr/>
        </p:nvSpPr>
        <p:spPr>
          <a:xfrm>
            <a:off x="6329680" y="1834833"/>
            <a:ext cx="26784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文意为强留住</a:t>
            </a:r>
            <a:r>
              <a:rPr lang="zh-CN" altLang="en-US" dirty="0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3" name="文本框 8"/>
          <p:cNvSpPr txBox="1"/>
          <p:nvPr/>
        </p:nvSpPr>
        <p:spPr>
          <a:xfrm>
            <a:off x="522288" y="5181600"/>
            <a:ext cx="8094662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明确：我从破碎的窗口伸出手去，把两枝浆液丰富的柔条牵进我的屋子里来，教它伸长到我的书案上</a:t>
            </a:r>
            <a:r>
              <a:rPr lang="en-US" altLang="zh-CN" sz="3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让绿色和我更接近，更亲密。</a:t>
            </a:r>
            <a:endParaRPr lang="zh-CN" altLang="en-US" sz="32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97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/>
      <p:bldP spid="16393" grpId="0"/>
      <p:bldP spid="16385" grpId="0"/>
      <p:bldP spid="1638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AutoShape 6">
            <a:hlinkClick r:id="rId1" action="ppaction://hlinksldjump"/>
          </p:cNvPr>
          <p:cNvSpPr/>
          <p:nvPr/>
        </p:nvSpPr>
        <p:spPr>
          <a:xfrm>
            <a:off x="250825" y="1125538"/>
            <a:ext cx="2663825" cy="958850"/>
          </a:xfrm>
          <a:prstGeom prst="horizontalScroll">
            <a:avLst>
              <a:gd name="adj" fmla="val 12500"/>
            </a:avLst>
          </a:prstGeom>
          <a:solidFill>
            <a:srgbClr val="FFFFCC"/>
          </a:solidFill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107763" dir="2699999" algn="ctr" rotWithShape="0">
              <a:srgbClr val="333333">
                <a:alpha val="50000"/>
              </a:srgbClr>
            </a:outerShdw>
          </a:effec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FF0000"/>
                </a:solidFill>
                <a:ea typeface="黑体" panose="02010609060101010101" pitchFamily="2" charset="-122"/>
              </a:rPr>
              <a:t>初读课文</a:t>
            </a:r>
            <a:endParaRPr lang="zh-CN" altLang="en-US" sz="4000" b="1" dirty="0">
              <a:solidFill>
                <a:srgbClr val="FF0000"/>
              </a:solidFill>
              <a:ea typeface="黑体" panose="02010609060101010101" pitchFamily="2" charset="-122"/>
              <a:hlinkClick r:id="rId1" action="ppaction://hlinksldjump"/>
            </a:endParaRPr>
          </a:p>
        </p:txBody>
      </p:sp>
      <p:sp>
        <p:nvSpPr>
          <p:cNvPr id="55299" name="Text Box 7"/>
          <p:cNvSpPr txBox="1"/>
          <p:nvPr/>
        </p:nvSpPr>
        <p:spPr>
          <a:xfrm>
            <a:off x="539750" y="2349500"/>
            <a:ext cx="8064500" cy="1198880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457200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作者叙述了一件怎样的事情？你能用一句话作简要概括吗？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9749" name="Text Box 5"/>
          <p:cNvSpPr txBox="1"/>
          <p:nvPr/>
        </p:nvSpPr>
        <p:spPr>
          <a:xfrm>
            <a:off x="611188" y="4005263"/>
            <a:ext cx="7993062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45720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作者叙述自己在北京寓所将窗前的常春藤“囚禁”起来的事。</a:t>
            </a:r>
            <a:endParaRPr lang="zh-CN" altLang="en-US" sz="4000" b="1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Text Box 2"/>
          <p:cNvSpPr/>
          <p:nvPr/>
        </p:nvSpPr>
        <p:spPr>
          <a:xfrm>
            <a:off x="184785" y="1268730"/>
            <a:ext cx="8959215" cy="2453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20000"/>
              </a:lnSpc>
            </a:pPr>
            <a:endParaRPr lang="zh-CN" altLang="en-US" sz="32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楷体_GB2312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楷体_GB2312" pitchFamily="49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楷体_GB2312" pitchFamily="49" charset="-122"/>
              </a:rPr>
              <a:t>、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画出关键句子，理清文章结构，概括各部分内容。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楷体_GB2312" pitchFamily="49" charset="-122"/>
              </a:rPr>
              <a:t>如能像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楷体_GB2312" pitchFamily="49" charset="-122"/>
              </a:rPr>
              <a:t>囚绿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  <a:sym typeface="Arial" panose="020B0604020202020204" pitchFamily="34" charset="0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楷体_GB2312" pitchFamily="49" charset="-122"/>
              </a:rPr>
              <a:t>那样用两个字概括更好。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楷体_GB2312" pitchFamily="49" charset="-122"/>
            </a:endParaRPr>
          </a:p>
          <a:p>
            <a:pPr eaLnBrk="0" hangingPunct="0">
              <a:lnSpc>
                <a:spcPct val="120000"/>
              </a:lnSpc>
            </a:pP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楷体_GB2312" pitchFamily="49" charset="-122"/>
            </a:endParaRPr>
          </a:p>
        </p:txBody>
      </p:sp>
      <p:sp>
        <p:nvSpPr>
          <p:cNvPr id="12290" name="Text Box 3"/>
          <p:cNvSpPr/>
          <p:nvPr/>
        </p:nvSpPr>
        <p:spPr>
          <a:xfrm>
            <a:off x="1979613" y="4633913"/>
            <a:ext cx="80660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绿      囚绿               绿               绿    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Line 4"/>
          <p:cNvSpPr/>
          <p:nvPr/>
        </p:nvSpPr>
        <p:spPr>
          <a:xfrm>
            <a:off x="3275013" y="4945063"/>
            <a:ext cx="647700" cy="1587"/>
          </a:xfrm>
          <a:prstGeom prst="line">
            <a:avLst/>
          </a:prstGeom>
          <a:ln w="38100" cap="flat" cmpd="sng">
            <a:solidFill>
              <a:srgbClr val="006600"/>
            </a:solidFill>
            <a:prstDash val="solid"/>
            <a:bevel/>
            <a:headEnd type="none" w="med" len="med"/>
            <a:tailEnd type="stealth" w="lg" len="lg"/>
          </a:ln>
        </p:spPr>
        <p:txBody>
          <a:bodyPr anchor="t"/>
          <a:p>
            <a:pPr eaLnBrk="0" hangingPunct="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292" name="Line 5"/>
          <p:cNvSpPr/>
          <p:nvPr/>
        </p:nvSpPr>
        <p:spPr>
          <a:xfrm>
            <a:off x="4859338" y="4945063"/>
            <a:ext cx="863600" cy="1587"/>
          </a:xfrm>
          <a:prstGeom prst="line">
            <a:avLst/>
          </a:prstGeom>
          <a:ln w="38100" cap="flat" cmpd="sng">
            <a:solidFill>
              <a:srgbClr val="006600"/>
            </a:solidFill>
            <a:prstDash val="solid"/>
            <a:bevel/>
            <a:headEnd type="none" w="med" len="med"/>
            <a:tailEnd type="stealth" w="lg" len="lg"/>
          </a:ln>
        </p:spPr>
        <p:txBody>
          <a:bodyPr anchor="t"/>
          <a:p>
            <a:pPr eaLnBrk="0" hangingPunct="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293" name="Line 6"/>
          <p:cNvSpPr/>
          <p:nvPr/>
        </p:nvSpPr>
        <p:spPr>
          <a:xfrm>
            <a:off x="6875463" y="4945063"/>
            <a:ext cx="865187" cy="1587"/>
          </a:xfrm>
          <a:prstGeom prst="line">
            <a:avLst/>
          </a:prstGeom>
          <a:ln w="38100" cap="flat" cmpd="sng">
            <a:solidFill>
              <a:srgbClr val="006600"/>
            </a:solidFill>
            <a:prstDash val="solid"/>
            <a:bevel/>
            <a:headEnd type="none" w="med" len="med"/>
            <a:tailEnd type="stealth" w="lg" len="lg"/>
          </a:ln>
        </p:spPr>
        <p:txBody>
          <a:bodyPr anchor="t"/>
          <a:p>
            <a:pPr eaLnBrk="0" hangingPunct="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294" name="Rectangle 18"/>
          <p:cNvSpPr/>
          <p:nvPr/>
        </p:nvSpPr>
        <p:spPr>
          <a:xfrm>
            <a:off x="6011863" y="5780088"/>
            <a:ext cx="1511300" cy="1077912"/>
          </a:xfrm>
          <a:prstGeom prst="rect">
            <a:avLst/>
          </a:prstGeom>
          <a:noFill/>
          <a:ln w="9525">
            <a:noFill/>
          </a:ln>
        </p:spPr>
        <p:txBody>
          <a:bodyPr wrap="none" lIns="72000" rIns="72000" anchor="ctr"/>
          <a:p>
            <a:pPr eaLnBrk="0" hangingPunct="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295" name="Text Box 20"/>
          <p:cNvSpPr/>
          <p:nvPr/>
        </p:nvSpPr>
        <p:spPr>
          <a:xfrm>
            <a:off x="250825" y="4649788"/>
            <a:ext cx="147796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绿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Line 21"/>
          <p:cNvSpPr/>
          <p:nvPr/>
        </p:nvSpPr>
        <p:spPr>
          <a:xfrm>
            <a:off x="1547813" y="4941888"/>
            <a:ext cx="647700" cy="1587"/>
          </a:xfrm>
          <a:prstGeom prst="line">
            <a:avLst/>
          </a:prstGeom>
          <a:ln w="38100" cap="flat" cmpd="sng">
            <a:solidFill>
              <a:srgbClr val="006600"/>
            </a:solidFill>
            <a:prstDash val="solid"/>
            <a:bevel/>
            <a:headEnd type="none" w="med" len="med"/>
            <a:tailEnd type="stealth" w="lg" len="lg"/>
          </a:ln>
        </p:spPr>
        <p:txBody>
          <a:bodyPr anchor="t"/>
          <a:p>
            <a:pPr eaLnBrk="0" hangingPunct="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2298" name="图片 8203"/>
          <p:cNvPicPr/>
          <p:nvPr/>
        </p:nvPicPr>
        <p:blipFill>
          <a:blip r:embed="rId1"/>
          <a:stretch>
            <a:fillRect/>
          </a:stretch>
        </p:blipFill>
        <p:spPr>
          <a:xfrm>
            <a:off x="2184400" y="4648200"/>
            <a:ext cx="571500" cy="4953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2299" name="图片 8204"/>
          <p:cNvPicPr/>
          <p:nvPr/>
        </p:nvPicPr>
        <p:blipFill>
          <a:blip r:embed="rId1"/>
          <a:stretch>
            <a:fillRect/>
          </a:stretch>
        </p:blipFill>
        <p:spPr>
          <a:xfrm>
            <a:off x="5803900" y="4699000"/>
            <a:ext cx="571500" cy="4953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2300" name="图片 8205"/>
          <p:cNvPicPr/>
          <p:nvPr/>
        </p:nvPicPr>
        <p:blipFill>
          <a:blip r:embed="rId1"/>
          <a:stretch>
            <a:fillRect/>
          </a:stretch>
        </p:blipFill>
        <p:spPr>
          <a:xfrm>
            <a:off x="7810500" y="4648200"/>
            <a:ext cx="571500" cy="4953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2301" name="图片 8206"/>
          <p:cNvPicPr/>
          <p:nvPr/>
        </p:nvPicPr>
        <p:blipFill>
          <a:blip r:embed="rId1"/>
          <a:stretch>
            <a:fillRect/>
          </a:stretch>
        </p:blipFill>
        <p:spPr>
          <a:xfrm>
            <a:off x="533400" y="4648200"/>
            <a:ext cx="571500" cy="4953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2" name="文本框 78851"/>
          <p:cNvSpPr txBox="1"/>
          <p:nvPr/>
        </p:nvSpPr>
        <p:spPr>
          <a:xfrm>
            <a:off x="684213" y="2139950"/>
            <a:ext cx="2879725" cy="64516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anchor="t">
            <a:spAutoFit/>
          </a:bodyPr>
          <a:p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爱绿（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～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47" name="文本框 78852"/>
          <p:cNvSpPr txBox="1"/>
          <p:nvPr/>
        </p:nvSpPr>
        <p:spPr>
          <a:xfrm>
            <a:off x="684213" y="3363913"/>
            <a:ext cx="2879725" cy="641350"/>
          </a:xfrm>
          <a:prstGeom prst="rect">
            <a:avLst/>
          </a:prstGeom>
          <a:solidFill>
            <a:srgbClr val="FF0000"/>
          </a:solidFill>
          <a:ln w="9525">
            <a:noFill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anchor="t">
            <a:spAutoFit/>
          </a:bodyPr>
          <a:p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囚绿（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～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8854" name="文本框 78853"/>
          <p:cNvSpPr txBox="1"/>
          <p:nvPr/>
        </p:nvSpPr>
        <p:spPr>
          <a:xfrm>
            <a:off x="684213" y="4587875"/>
            <a:ext cx="2879725" cy="64135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anchor="t">
            <a:spAutoFit/>
          </a:bodyPr>
          <a:p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释绿（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13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8855" name="文本框 78854"/>
          <p:cNvSpPr txBox="1"/>
          <p:nvPr/>
        </p:nvSpPr>
        <p:spPr>
          <a:xfrm>
            <a:off x="588963" y="5740400"/>
            <a:ext cx="3046412" cy="64135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anchor="t">
            <a:spAutoFit/>
          </a:bodyPr>
          <a:p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怀绿（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50" name="下箭头 78855"/>
          <p:cNvSpPr/>
          <p:nvPr/>
        </p:nvSpPr>
        <p:spPr>
          <a:xfrm>
            <a:off x="971550" y="2824163"/>
            <a:ext cx="457200" cy="533400"/>
          </a:xfrm>
          <a:prstGeom prst="downArrow">
            <a:avLst>
              <a:gd name="adj1" fmla="val 50000"/>
              <a:gd name="adj2" fmla="val 29155"/>
            </a:avLst>
          </a:prstGeom>
          <a:solidFill>
            <a:schemeClr val="accent1"/>
          </a:solidFill>
          <a:ln w="285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51" name="下箭头 78856"/>
          <p:cNvSpPr/>
          <p:nvPr/>
        </p:nvSpPr>
        <p:spPr>
          <a:xfrm>
            <a:off x="971550" y="4048125"/>
            <a:ext cx="457200" cy="533400"/>
          </a:xfrm>
          <a:prstGeom prst="downArrow">
            <a:avLst>
              <a:gd name="adj1" fmla="val 50000"/>
              <a:gd name="adj2" fmla="val 29155"/>
            </a:avLst>
          </a:prstGeom>
          <a:solidFill>
            <a:schemeClr val="accent1"/>
          </a:solidFill>
          <a:ln w="285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52" name="下箭头 78857"/>
          <p:cNvSpPr/>
          <p:nvPr/>
        </p:nvSpPr>
        <p:spPr>
          <a:xfrm>
            <a:off x="971550" y="5200650"/>
            <a:ext cx="457200" cy="533400"/>
          </a:xfrm>
          <a:prstGeom prst="downArrow">
            <a:avLst>
              <a:gd name="adj1" fmla="val 50000"/>
              <a:gd name="adj2" fmla="val 29155"/>
            </a:avLst>
          </a:prstGeom>
          <a:solidFill>
            <a:schemeClr val="accent1"/>
          </a:solidFill>
          <a:ln w="285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8873" name="文本框 78872"/>
          <p:cNvSpPr txBox="1"/>
          <p:nvPr/>
        </p:nvSpPr>
        <p:spPr>
          <a:xfrm>
            <a:off x="682625" y="915988"/>
            <a:ext cx="2809875" cy="641350"/>
          </a:xfrm>
          <a:prstGeom prst="rect">
            <a:avLst/>
          </a:prstGeom>
          <a:solidFill>
            <a:srgbClr val="FFFFCC"/>
          </a:solidFill>
          <a:ln w="9525"/>
          <a:scene3d>
            <a:camera prst="legacyPerspectiv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 anchor="t">
            <a:spAutoFit/>
            <a:flatTx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遇绿（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～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6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4" name="下箭头 78873"/>
          <p:cNvSpPr/>
          <p:nvPr/>
        </p:nvSpPr>
        <p:spPr>
          <a:xfrm>
            <a:off x="971550" y="1527175"/>
            <a:ext cx="457200" cy="533400"/>
          </a:xfrm>
          <a:prstGeom prst="downArrow">
            <a:avLst>
              <a:gd name="adj1" fmla="val 50000"/>
              <a:gd name="adj2" fmla="val 29155"/>
            </a:avLst>
          </a:prstGeom>
          <a:solidFill>
            <a:schemeClr val="accent1"/>
          </a:solidFill>
          <a:ln w="285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55" name="左大括号 78874"/>
          <p:cNvSpPr/>
          <p:nvPr/>
        </p:nvSpPr>
        <p:spPr>
          <a:xfrm>
            <a:off x="468313" y="1557338"/>
            <a:ext cx="503237" cy="4535487"/>
          </a:xfrm>
          <a:prstGeom prst="leftBrace">
            <a:avLst>
              <a:gd name="adj1" fmla="val 75021"/>
              <a:gd name="adj2" fmla="val 50000"/>
            </a:avLst>
          </a:prstGeom>
          <a:noFill/>
          <a:ln w="9525">
            <a:noFill/>
          </a:ln>
          <a:scene3d>
            <a:camera prst="legacyPerspectiv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anchor="t">
            <a:flatTx/>
          </a:bodyPr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56" name="左大括号 78875"/>
          <p:cNvSpPr/>
          <p:nvPr/>
        </p:nvSpPr>
        <p:spPr>
          <a:xfrm>
            <a:off x="468313" y="1557338"/>
            <a:ext cx="503237" cy="4608512"/>
          </a:xfrm>
          <a:prstGeom prst="leftBrace">
            <a:avLst>
              <a:gd name="adj1" fmla="val 76229"/>
              <a:gd name="adj2" fmla="val 50000"/>
            </a:avLst>
          </a:prstGeom>
          <a:noFill/>
          <a:ln w="9525">
            <a:noFill/>
          </a:ln>
          <a:scene3d>
            <a:camera prst="legacyPerspectiv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anchor="t">
            <a:flatTx/>
          </a:bodyPr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59" name="矩形 78884"/>
          <p:cNvSpPr/>
          <p:nvPr/>
        </p:nvSpPr>
        <p:spPr>
          <a:xfrm>
            <a:off x="1115695" y="13970"/>
            <a:ext cx="2376488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華康特粗明體" charset="0"/>
                <a:ea typeface="華康特粗明體" charset="0"/>
              </a:rPr>
              <a:t>行文思路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華康特粗明體" charset="0"/>
              <a:ea typeface="華康特粗明體" charset="0"/>
            </a:endParaRPr>
          </a:p>
        </p:txBody>
      </p:sp>
      <p:sp>
        <p:nvSpPr>
          <p:cNvPr id="160779" name="Text Box 11"/>
          <p:cNvSpPr txBox="1"/>
          <p:nvPr/>
        </p:nvSpPr>
        <p:spPr>
          <a:xfrm>
            <a:off x="5218113" y="-87947"/>
            <a:ext cx="2938780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54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華康特粗明體" charset="0"/>
                <a:ea typeface="華康特粗明體" charset="0"/>
              </a:rPr>
              <a:t>情感变化</a:t>
            </a:r>
            <a:endParaRPr lang="zh-CN" altLang="en-US" sz="54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華康特粗明體" charset="0"/>
              <a:ea typeface="華康特粗明體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84165" y="916305"/>
            <a:ext cx="31553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喜悦、满足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39715" y="2139950"/>
            <a:ext cx="32435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留恋、欢喜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19930" y="3300730"/>
            <a:ext cx="47542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喜悦、可怜、恼怒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22010" y="4432300"/>
            <a:ext cx="21666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祝福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22010" y="5504180"/>
            <a:ext cx="19507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怀念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8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8" dur="2000"/>
                                        <p:tgtEl>
                                          <p:spTgt spid="160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 bldLvl="0" animBg="1"/>
      <p:bldP spid="78854" grpId="0" bldLvl="0" animBg="1"/>
      <p:bldP spid="78855" grpId="0" bldLvl="0" animBg="1"/>
      <p:bldP spid="78873" grpId="0" bldLvl="0" animBg="1"/>
      <p:bldP spid="160779" grpId="0"/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Rectangle 2"/>
          <p:cNvSpPr>
            <a:spLocks noGrp="1"/>
          </p:cNvSpPr>
          <p:nvPr>
            <p:ph type="title"/>
          </p:nvPr>
        </p:nvSpPr>
        <p:spPr>
          <a:xfrm>
            <a:off x="654685" y="559435"/>
            <a:ext cx="8386445" cy="1325880"/>
          </a:xfrm>
        </p:spPr>
        <p:txBody>
          <a:bodyPr anchor="ctr"/>
          <a:p>
            <a:pPr algn="l" defTabSz="914400">
              <a:buSzPct val="100000"/>
              <a:buNone/>
            </a:pPr>
            <a:r>
              <a:rPr lang="en-US" altLang="zh-CN" sz="39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3</a:t>
            </a:r>
            <a:r>
              <a:rPr lang="zh-CN" altLang="en-US" sz="3900" b="1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、在囚绿之前，绿有什么特点？找出文中相应语句说明。</a:t>
            </a:r>
            <a:endParaRPr lang="zh-CN" altLang="en-US" sz="3900" b="1" kern="1200" baseline="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268" name="Rectangle 3"/>
          <p:cNvSpPr/>
          <p:nvPr/>
        </p:nvSpPr>
        <p:spPr>
          <a:xfrm>
            <a:off x="266700" y="2203451"/>
            <a:ext cx="8610600" cy="20275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>
              <a:lnSpc>
                <a:spcPct val="9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▲当太阳照过它</a:t>
            </a:r>
            <a:r>
              <a:rPr lang="zh-CN" altLang="en-US" sz="28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繁密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的枝叶，透到我房里来的时候，便有一片</a:t>
            </a:r>
            <a:r>
              <a:rPr lang="zh-CN" altLang="en-US" sz="28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绿影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。 </a:t>
            </a:r>
            <a:endParaRPr lang="zh-CN" altLang="en-US" sz="28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eaLnBrk="0" hangingPunct="0">
              <a:lnSpc>
                <a:spcPct val="9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▲看它怎样</a:t>
            </a:r>
            <a:r>
              <a:rPr lang="zh-CN" altLang="en-US" sz="28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伸开 柔软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的卷须，</a:t>
            </a:r>
            <a:r>
              <a:rPr lang="zh-CN" altLang="en-US" sz="28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攀住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一根缘引它的绳索，或一茎枯枝，看它怎样</a:t>
            </a:r>
            <a:r>
              <a:rPr lang="zh-CN" altLang="en-US" sz="28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舒开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折叠着的</a:t>
            </a:r>
            <a:r>
              <a:rPr lang="zh-CN" altLang="en-US" sz="28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嫩叶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，渐渐</a:t>
            </a:r>
            <a:r>
              <a:rPr lang="zh-CN" altLang="en-US" sz="28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变青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，渐渐</a:t>
            </a:r>
            <a:r>
              <a:rPr lang="zh-CN" altLang="en-US" sz="28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变老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，我细细观赏它</a:t>
            </a:r>
            <a:r>
              <a:rPr lang="zh-CN" altLang="en-US" sz="28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纤细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的脉络，</a:t>
            </a:r>
            <a:r>
              <a:rPr lang="zh-CN" altLang="en-US" sz="28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嫩芽</a:t>
            </a:r>
            <a:r>
              <a:rPr lang="en-US" altLang="zh-CN" sz="2800" b="1">
                <a:solidFill>
                  <a:srgbClr val="000000"/>
                </a:solidFill>
                <a:latin typeface="Calibri" panose="020F0502020204030204" charset="0"/>
                <a:ea typeface="华文新魏" pitchFamily="2" charset="-122"/>
                <a:sym typeface="Calibri" panose="020F0502020204030204" charset="0"/>
              </a:rPr>
              <a:t>…</a:t>
            </a:r>
            <a:r>
              <a:rPr lang="en-US" altLang="zh-CN" sz="2800" b="1">
                <a:solidFill>
                  <a:srgbClr val="000000"/>
                </a:solidFill>
                <a:ea typeface="华文新魏" pitchFamily="2" charset="-122"/>
                <a:cs typeface="Arial" panose="020B0604020202020204" pitchFamily="34" charset="0"/>
                <a:sym typeface="Calibri" panose="020F0502020204030204" charset="0"/>
              </a:rPr>
              <a:t>…</a:t>
            </a:r>
            <a:endParaRPr lang="en-US" altLang="zh-CN" sz="2800" b="1">
              <a:solidFill>
                <a:srgbClr val="000000"/>
              </a:solidFill>
              <a:ea typeface="华文新魏" pitchFamily="2" charset="-122"/>
              <a:cs typeface="Arial" panose="020B0604020202020204" pitchFamily="34" charset="0"/>
              <a:sym typeface="Calibri" panose="020F0502020204030204" charset="0"/>
            </a:endParaRPr>
          </a:p>
        </p:txBody>
      </p:sp>
      <p:sp>
        <p:nvSpPr>
          <p:cNvPr id="11269" name="Rectangle 4"/>
          <p:cNvSpPr/>
          <p:nvPr/>
        </p:nvSpPr>
        <p:spPr>
          <a:xfrm>
            <a:off x="413068" y="4664075"/>
            <a:ext cx="7924800" cy="8651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hangingPunct="0"/>
            <a:r>
              <a:rPr lang="zh-CN" altLang="en-US" sz="4200" b="1" dirty="0">
                <a:solidFill>
                  <a:srgbClr val="C41B0E"/>
                </a:solidFill>
                <a:latin typeface="Garamond" pitchFamily="18" charset="0"/>
                <a:ea typeface="宋体" panose="02010600030101010101" pitchFamily="2" charset="-122"/>
              </a:rPr>
              <a:t>特点：娇嫩、葱郁、生命力旺盛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11268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32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2" dur="500"/>
                                        <p:tgtEl>
                                          <p:spTgt spid="11268">
                                            <p:txEl>
                                              <p:charRg st="32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/>
          <p:nvPr/>
        </p:nvSpPr>
        <p:spPr>
          <a:xfrm>
            <a:off x="114300" y="3658553"/>
            <a:ext cx="8915400" cy="26460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>
              <a:lnSpc>
                <a:spcPct val="90000"/>
              </a:lnSpc>
            </a:pPr>
            <a:r>
              <a:rPr lang="zh-CN" altLang="en-US" sz="9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rPr>
              <a:t>▲</a:t>
            </a:r>
            <a:r>
              <a:rPr lang="zh-CN" altLang="en-US" sz="2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绿色是多宝贵的啊！它是</a:t>
            </a:r>
            <a:r>
              <a:rPr lang="zh-CN" altLang="en-US" sz="20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生命</a:t>
            </a:r>
            <a:r>
              <a:rPr lang="zh-CN" altLang="en-US" sz="2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，它是</a:t>
            </a:r>
            <a:r>
              <a:rPr lang="zh-CN" altLang="en-US" sz="20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希望</a:t>
            </a:r>
            <a:r>
              <a:rPr lang="zh-CN" altLang="en-US" sz="2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，它是</a:t>
            </a:r>
            <a:r>
              <a:rPr lang="zh-CN" altLang="en-US" sz="20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慰安</a:t>
            </a:r>
            <a:r>
              <a:rPr lang="zh-CN" altLang="en-US" sz="2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，它是</a:t>
            </a:r>
            <a:r>
              <a:rPr lang="zh-CN" altLang="en-US" sz="20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快乐</a:t>
            </a:r>
            <a:r>
              <a:rPr lang="en-US" altLang="zh-CN" sz="2000" b="1">
                <a:solidFill>
                  <a:srgbClr val="000000"/>
                </a:solidFill>
                <a:latin typeface="Calibri" panose="020F0502020204030204" charset="0"/>
                <a:ea typeface="华文新魏" pitchFamily="2" charset="-122"/>
                <a:sym typeface="Calibri" panose="020F0502020204030204" charset="0"/>
              </a:rPr>
              <a:t>……</a:t>
            </a:r>
            <a:endParaRPr lang="en-US" altLang="zh-CN" sz="20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eaLnBrk="0" hangingPunct="0">
              <a:lnSpc>
                <a:spcPct val="90000"/>
              </a:lnSpc>
            </a:pPr>
            <a:r>
              <a:rPr lang="zh-CN" altLang="en-US" sz="14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rPr>
              <a:t>▲</a:t>
            </a:r>
            <a:r>
              <a:rPr lang="zh-CN" altLang="en-US" sz="2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我疲累于灰暗的都市的天空和黄漠的平原，我怀念着绿色，如同涸辙的鱼盼等着雨水！ </a:t>
            </a:r>
            <a:endParaRPr lang="zh-CN" altLang="en-US" sz="2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algn="l" eaLnBrk="0" hangingPunct="0">
              <a:lnSpc>
                <a:spcPct val="100000"/>
              </a:lnSpc>
            </a:pPr>
            <a:r>
              <a:rPr lang="zh-CN" altLang="en-US" sz="14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rPr>
              <a:t>▲</a:t>
            </a:r>
            <a:r>
              <a:rPr lang="zh-CN" altLang="en-US" sz="2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但我并</a:t>
            </a:r>
            <a:r>
              <a:rPr lang="zh-CN" altLang="en-US" sz="20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不感到孤独</a:t>
            </a:r>
            <a:r>
              <a:rPr lang="zh-CN" altLang="en-US" sz="2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。我忘记了困倦的旅程和已往的许多不快的记忆。绿叶和我</a:t>
            </a:r>
            <a:r>
              <a:rPr lang="zh-CN" altLang="en-US" sz="20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对语</a:t>
            </a:r>
            <a:r>
              <a:rPr lang="zh-CN" altLang="en-US" sz="2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。 </a:t>
            </a:r>
            <a:endParaRPr lang="zh-CN" altLang="en-US" sz="3600" b="1" dirty="0">
              <a:solidFill>
                <a:srgbClr val="FF0000"/>
              </a:solidFill>
              <a:sym typeface="华文新魏" pitchFamily="2" charset="-122"/>
            </a:endParaRPr>
          </a:p>
          <a:p>
            <a:pPr eaLnBrk="0" hangingPunct="0">
              <a:lnSpc>
                <a:spcPct val="90000"/>
              </a:lnSpc>
            </a:pPr>
            <a:r>
              <a:rPr lang="zh-CN" altLang="en-US" sz="14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rPr>
              <a:t>▲</a:t>
            </a:r>
            <a:r>
              <a:rPr lang="zh-CN" altLang="en-US" sz="2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我开始了解渡越沙漠者望见</a:t>
            </a:r>
            <a:r>
              <a:rPr lang="zh-CN" altLang="en-US" sz="20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绿洲的欢喜</a:t>
            </a:r>
            <a:r>
              <a:rPr lang="zh-CN" altLang="en-US" sz="2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，我开始了解航海的冒险家望见海面飘来花草的茎叶的欢喜。人是在</a:t>
            </a:r>
            <a:r>
              <a:rPr lang="zh-CN" altLang="en-US" sz="20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自然</a:t>
            </a:r>
            <a:r>
              <a:rPr lang="zh-CN" altLang="en-US" sz="2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中生长的，绿是自然的颜色。</a:t>
            </a:r>
            <a:br>
              <a:rPr lang="zh-CN" altLang="en-US" sz="2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</a:br>
            <a:r>
              <a:rPr lang="zh-CN" altLang="en-US" sz="2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</a:t>
            </a:r>
            <a:r>
              <a:rPr lang="zh-CN" altLang="en-US" sz="1400" b="1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rPr>
              <a:t>▲</a:t>
            </a:r>
            <a:r>
              <a:rPr lang="zh-CN" altLang="en-US" sz="2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装饰我过于抑郁的心情。我要借绿色来比喻</a:t>
            </a:r>
            <a:r>
              <a:rPr lang="zh-CN" altLang="en-US" sz="20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葱茏的爱和幸福</a:t>
            </a:r>
            <a:r>
              <a:rPr lang="zh-CN" altLang="en-US" sz="2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，我要借绿色来比喻</a:t>
            </a:r>
            <a:r>
              <a:rPr lang="zh-CN" altLang="en-US" sz="20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猗郁的年华</a:t>
            </a:r>
            <a:r>
              <a:rPr lang="zh-CN" altLang="en-US" sz="2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。 </a:t>
            </a:r>
            <a:endParaRPr lang="zh-CN" altLang="en-US" sz="2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sp>
        <p:nvSpPr>
          <p:cNvPr id="16386" name="Rectangle 3"/>
          <p:cNvSpPr>
            <a:spLocks noGrp="1"/>
          </p:cNvSpPr>
          <p:nvPr>
            <p:ph type="title"/>
          </p:nvPr>
        </p:nvSpPr>
        <p:spPr>
          <a:xfrm>
            <a:off x="932815" y="396240"/>
            <a:ext cx="7842885" cy="850900"/>
          </a:xfrm>
        </p:spPr>
        <p:txBody>
          <a:bodyPr anchor="ctr">
            <a:normAutofit fontScale="90000"/>
          </a:bodyPr>
          <a:p>
            <a:pPr defTabSz="914400">
              <a:buSzPct val="100000"/>
              <a:buNone/>
            </a:pPr>
            <a:r>
              <a:rPr lang="en-US" altLang="zh-CN" sz="3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   </a:t>
            </a:r>
            <a:r>
              <a:rPr lang="en-US" altLang="zh-CN" sz="32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CN" altLang="en-US" sz="3600" b="1" kern="1200" baseline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4、这绿对于此时的作者意味着什么？</a:t>
            </a:r>
            <a:endParaRPr lang="zh-CN" altLang="en-US" sz="3600" b="1" kern="1200" baseline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292" name="Text Box 4"/>
          <p:cNvSpPr/>
          <p:nvPr/>
        </p:nvSpPr>
        <p:spPr>
          <a:xfrm>
            <a:off x="266700" y="1623695"/>
            <a:ext cx="8610600" cy="1753235"/>
          </a:xfrm>
          <a:prstGeom prst="rect">
            <a:avLst/>
          </a:prstGeom>
          <a:solidFill>
            <a:schemeClr val="bg1">
              <a:alpha val="63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“绿”象征着爱、幸福、生命、希望、安慰、青春、快乐、自然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一切美好的事物。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49805" y="6028055"/>
            <a:ext cx="4189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爱绿、囚绿的原因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/>
      <p:bldP spid="12290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2"/>
          <p:cNvSpPr>
            <a:spLocks noGrp="1"/>
          </p:cNvSpPr>
          <p:nvPr>
            <p:ph type="title"/>
          </p:nvPr>
        </p:nvSpPr>
        <p:spPr>
          <a:xfrm>
            <a:off x="929005" y="22225"/>
            <a:ext cx="8122920" cy="1325880"/>
          </a:xfrm>
        </p:spPr>
        <p:txBody>
          <a:bodyPr anchor="ctr"/>
          <a:p>
            <a:pPr defTabSz="914400">
              <a:buSzPct val="100000"/>
              <a:buNone/>
            </a:pPr>
            <a:r>
              <a:rPr lang="en-US" altLang="zh-CN" sz="39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 5</a:t>
            </a:r>
            <a:r>
              <a:rPr lang="zh-CN" altLang="en-US" sz="3900" b="1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、囚绿后，这绿有哪些变化…</a:t>
            </a:r>
            <a:endParaRPr lang="zh-CN" altLang="en-US" sz="3900" b="1" kern="1200" baseline="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316" name="Rectangle 3"/>
          <p:cNvSpPr/>
          <p:nvPr/>
        </p:nvSpPr>
        <p:spPr>
          <a:xfrm>
            <a:off x="144780" y="1348105"/>
            <a:ext cx="8763000" cy="241490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>
              <a:lnSpc>
                <a:spcPct val="9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▲起先</a:t>
            </a:r>
            <a:r>
              <a:rPr lang="en-US" altLang="zh-CN" sz="2800" b="1">
                <a:solidFill>
                  <a:schemeClr val="tx2"/>
                </a:solidFill>
                <a:latin typeface="Calibri" panose="020F0502020204030204" charset="0"/>
                <a:ea typeface="华文新魏" pitchFamily="2" charset="-122"/>
                <a:sym typeface="Calibri" panose="020F0502020204030204" charset="0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它</a:t>
            </a:r>
            <a:r>
              <a:rPr lang="zh-CN" altLang="en-US" sz="28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依旧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伸长，</a:t>
            </a:r>
            <a:r>
              <a:rPr lang="zh-CN" altLang="en-US" sz="28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依旧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攀缘，</a:t>
            </a:r>
            <a:r>
              <a:rPr lang="zh-CN" altLang="en-US" sz="28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依旧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舒放，并且比在外边长得</a:t>
            </a:r>
            <a:r>
              <a:rPr lang="zh-CN" altLang="en-US" sz="28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更快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。 </a:t>
            </a:r>
            <a:endParaRPr lang="zh-CN" altLang="en-US" sz="2800" b="1" dirty="0">
              <a:solidFill>
                <a:schemeClr val="tx2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eaLnBrk="0" hangingPunct="0">
              <a:lnSpc>
                <a:spcPct val="9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▲其次</a:t>
            </a:r>
            <a:r>
              <a:rPr lang="en-US" altLang="zh-CN" sz="2800" b="1">
                <a:solidFill>
                  <a:schemeClr val="tx2"/>
                </a:solidFill>
                <a:latin typeface="Calibri" panose="020F0502020204030204" charset="0"/>
                <a:ea typeface="华文新魏" pitchFamily="2" charset="-122"/>
                <a:sym typeface="Calibri" panose="020F0502020204030204" charset="0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它的尖端</a:t>
            </a:r>
            <a:r>
              <a:rPr lang="zh-CN" altLang="en-US" sz="28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总朝着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窗外的方向。甚至于一枚细叶，一茎卷须，</a:t>
            </a:r>
            <a:r>
              <a:rPr lang="zh-CN" altLang="en-US" sz="28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都朝原来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的方向。 </a:t>
            </a:r>
            <a:endParaRPr lang="zh-CN" altLang="en-US" sz="2800" b="1" dirty="0">
              <a:solidFill>
                <a:schemeClr val="tx2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eaLnBrk="0" hangingPunct="0">
              <a:lnSpc>
                <a:spcPct val="9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▲最终</a:t>
            </a:r>
            <a:r>
              <a:rPr lang="en-US" altLang="zh-CN" sz="2800" b="1">
                <a:solidFill>
                  <a:schemeClr val="tx2"/>
                </a:solidFill>
                <a:latin typeface="Calibri" panose="020F0502020204030204" charset="0"/>
                <a:ea typeface="华文新魏" pitchFamily="2" charset="-122"/>
                <a:sym typeface="Calibri" panose="020F0502020204030204" charset="0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它渐渐</a:t>
            </a:r>
            <a:r>
              <a:rPr lang="zh-CN" altLang="en-US" sz="28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失去了青苍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的颜色，变成柔绿，变成嫩黄，枝条变成</a:t>
            </a:r>
            <a:r>
              <a:rPr lang="zh-CN" altLang="en-US" sz="28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细瘦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，变成</a:t>
            </a:r>
            <a:r>
              <a:rPr lang="zh-CN" altLang="en-US" sz="28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娇弱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，好像</a:t>
            </a:r>
            <a:r>
              <a:rPr lang="zh-CN" altLang="en-US" sz="2800" b="1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病了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的孩子。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Rectangle 6"/>
          <p:cNvSpPr/>
          <p:nvPr/>
        </p:nvSpPr>
        <p:spPr>
          <a:xfrm>
            <a:off x="279400" y="4092575"/>
            <a:ext cx="7959725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200" b="1" dirty="0">
                <a:solidFill>
                  <a:srgbClr val="C41B0E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可见，绿除了娇嫩、葱郁、生命力旺盛等，最感人的特点是</a:t>
            </a:r>
            <a:r>
              <a:rPr lang="en-US" altLang="zh-CN" sz="3200" b="1">
                <a:solidFill>
                  <a:srgbClr val="C41B0E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——</a:t>
            </a:r>
            <a:endParaRPr lang="en-US" altLang="zh-CN" sz="3200" b="1" dirty="0">
              <a:solidFill>
                <a:srgbClr val="C41B0E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318" name="Rectangle 2"/>
          <p:cNvSpPr>
            <a:spLocks noRot="1"/>
          </p:cNvSpPr>
          <p:nvPr/>
        </p:nvSpPr>
        <p:spPr>
          <a:xfrm>
            <a:off x="4086225" y="4629150"/>
            <a:ext cx="4820920" cy="539750"/>
          </a:xfrm>
          <a:prstGeom prst="rect">
            <a:avLst/>
          </a:prstGeom>
          <a:solidFill>
            <a:srgbClr val="EFFACC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marL="228600" indent="-228600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4000" b="1" dirty="0">
                <a:solidFill>
                  <a:srgbClr val="000000"/>
                </a:solidFill>
                <a:latin typeface="Calibri" panose="020F0502020204030204" charset="0"/>
                <a:ea typeface="黑体" panose="02010609060101010101" pitchFamily="2" charset="-122"/>
                <a:sym typeface="Calibri" panose="020F0502020204030204" charset="0"/>
              </a:rPr>
              <a:t>顽强     向阳    固执</a:t>
            </a:r>
            <a:endParaRPr lang="zh-CN" altLang="en-US" sz="4000" b="1" dirty="0">
              <a:solidFill>
                <a:srgbClr val="000000"/>
              </a:solidFill>
              <a:latin typeface="Calibri" panose="020F0502020204030204" charset="0"/>
              <a:ea typeface="黑体" panose="02010609060101010101" pitchFamily="2" charset="-122"/>
              <a:sym typeface="Calibri" panose="020F0502020204030204" charset="0"/>
            </a:endParaRPr>
          </a:p>
        </p:txBody>
      </p:sp>
      <p:sp>
        <p:nvSpPr>
          <p:cNvPr id="13319" name="Text Box 11"/>
          <p:cNvSpPr/>
          <p:nvPr/>
        </p:nvSpPr>
        <p:spPr>
          <a:xfrm>
            <a:off x="0" y="5656263"/>
            <a:ext cx="9144000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因此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临行时我</a:t>
            </a:r>
            <a:r>
              <a:rPr lang="zh-CN" altLang="en-US" sz="2800" b="1" u="sng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珍重地开释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了这</a:t>
            </a:r>
            <a:r>
              <a:rPr lang="zh-CN" altLang="en-US" sz="2800" b="1" u="sng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永不屈服于黑暗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的囚人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…</a:t>
            </a:r>
            <a:r>
              <a:rPr lang="zh-CN" altLang="en-US" sz="2800" b="1" u="sng" dirty="0">
                <a:solidFill>
                  <a:srgbClr val="C41B0E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向它致诚意的祝福</a:t>
            </a: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，愿它繁茂苍绿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…”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/>
      <p:bldP spid="13317" grpId="0" bldLvl="0"/>
      <p:bldP spid="13318" grpId="0" bldLvl="0" animBg="1"/>
      <p:bldP spid="13319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81921"/>
          <p:cNvSpPr>
            <a:spLocks noGrp="1" noRot="1"/>
          </p:cNvSpPr>
          <p:nvPr>
            <p:ph type="title"/>
          </p:nvPr>
        </p:nvSpPr>
        <p:spPr>
          <a:xfrm>
            <a:off x="1073785" y="1118235"/>
            <a:ext cx="6622415" cy="609600"/>
          </a:xfrm>
        </p:spPr>
        <p:txBody>
          <a:bodyPr anchor="ctr"/>
          <a:p>
            <a:r>
              <a:rPr lang="zh-CN" altLang="en-US" sz="3600" b="1" dirty="0">
                <a:solidFill>
                  <a:schemeClr val="tx1"/>
                </a:solidFill>
                <a:ea typeface="黑体" panose="02010609060101010101" pitchFamily="2" charset="-122"/>
              </a:rPr>
              <a:t>“常春藤”的特点与象征意义</a:t>
            </a:r>
            <a:endParaRPr lang="zh-CN" altLang="en-US" sz="3600" b="1" dirty="0">
              <a:solidFill>
                <a:schemeClr val="tx1"/>
              </a:solidFill>
              <a:ea typeface="黑体" panose="02010609060101010101" pitchFamily="2" charset="-122"/>
            </a:endParaRPr>
          </a:p>
        </p:txBody>
      </p:sp>
      <p:sp>
        <p:nvSpPr>
          <p:cNvPr id="81923" name="内容占位符 81922"/>
          <p:cNvSpPr>
            <a:spLocks noGrp="1" noRot="1"/>
          </p:cNvSpPr>
          <p:nvPr>
            <p:ph idx="1"/>
          </p:nvPr>
        </p:nvSpPr>
        <p:spPr>
          <a:xfrm>
            <a:off x="612775" y="2474913"/>
            <a:ext cx="1981200" cy="2754312"/>
          </a:xfrm>
        </p:spPr>
        <p:txBody>
          <a:bodyPr anchor="t"/>
          <a:p>
            <a:r>
              <a:rPr lang="zh-CN" altLang="en-US" sz="3600" b="1" dirty="0">
                <a:ea typeface="黑体" panose="02010609060101010101" pitchFamily="2" charset="-122"/>
              </a:rPr>
              <a:t>蓬勃</a:t>
            </a:r>
            <a:endParaRPr lang="zh-CN" altLang="en-US" sz="3600" b="1" dirty="0">
              <a:ea typeface="黑体" panose="02010609060101010101" pitchFamily="2" charset="-122"/>
            </a:endParaRPr>
          </a:p>
          <a:p>
            <a:endParaRPr lang="zh-CN" altLang="en-US" sz="3600" b="1" dirty="0">
              <a:ea typeface="黑体" panose="02010609060101010101" pitchFamily="2" charset="-122"/>
            </a:endParaRPr>
          </a:p>
          <a:p>
            <a:r>
              <a:rPr lang="zh-CN" altLang="en-US" sz="3600" b="1" dirty="0">
                <a:ea typeface="黑体" panose="02010609060101010101" pitchFamily="2" charset="-122"/>
              </a:rPr>
              <a:t>向阳</a:t>
            </a:r>
            <a:endParaRPr lang="zh-CN" altLang="en-US" sz="3600" b="1" dirty="0">
              <a:ea typeface="黑体" panose="02010609060101010101" pitchFamily="2" charset="-122"/>
            </a:endParaRPr>
          </a:p>
          <a:p>
            <a:endParaRPr lang="zh-CN" altLang="en-US" sz="3600" b="1" dirty="0">
              <a:ea typeface="黑体" panose="02010609060101010101" pitchFamily="2" charset="-122"/>
            </a:endParaRPr>
          </a:p>
          <a:p>
            <a:r>
              <a:rPr lang="zh-CN" altLang="en-US" sz="3600" b="1" dirty="0">
                <a:ea typeface="黑体" panose="02010609060101010101" pitchFamily="2" charset="-122"/>
              </a:rPr>
              <a:t>固执</a:t>
            </a:r>
            <a:endParaRPr lang="zh-CN" altLang="en-US" sz="3600" b="1" dirty="0">
              <a:ea typeface="黑体" panose="02010609060101010101" pitchFamily="2" charset="-122"/>
            </a:endParaRPr>
          </a:p>
        </p:txBody>
      </p:sp>
      <p:sp>
        <p:nvSpPr>
          <p:cNvPr id="81924" name="直接连接符 81923"/>
          <p:cNvSpPr/>
          <p:nvPr/>
        </p:nvSpPr>
        <p:spPr>
          <a:xfrm>
            <a:off x="2286000" y="2743200"/>
            <a:ext cx="1676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81926" name="文本框 81925"/>
          <p:cNvSpPr txBox="1"/>
          <p:nvPr/>
        </p:nvSpPr>
        <p:spPr>
          <a:xfrm>
            <a:off x="4267200" y="2438400"/>
            <a:ext cx="3429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生命、希望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27" name="直接连接符 81926"/>
          <p:cNvSpPr/>
          <p:nvPr/>
        </p:nvSpPr>
        <p:spPr>
          <a:xfrm>
            <a:off x="2286000" y="4038600"/>
            <a:ext cx="1676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81928" name="直接连接符 81927"/>
          <p:cNvSpPr/>
          <p:nvPr/>
        </p:nvSpPr>
        <p:spPr>
          <a:xfrm>
            <a:off x="2286000" y="5229225"/>
            <a:ext cx="1676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81929" name="文本框 81928"/>
          <p:cNvSpPr txBox="1"/>
          <p:nvPr/>
        </p:nvSpPr>
        <p:spPr>
          <a:xfrm>
            <a:off x="4191000" y="3733800"/>
            <a:ext cx="4114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追求光明 、自由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30" name="文本框 81929"/>
          <p:cNvSpPr txBox="1"/>
          <p:nvPr/>
        </p:nvSpPr>
        <p:spPr>
          <a:xfrm>
            <a:off x="4267200" y="4908550"/>
            <a:ext cx="4648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坚贞不屈的抗敌精神</a:t>
            </a:r>
            <a:endParaRPr lang="zh-CN" altLang="en-US" sz="36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32" name="文本框 81931"/>
          <p:cNvSpPr txBox="1"/>
          <p:nvPr/>
        </p:nvSpPr>
        <p:spPr>
          <a:xfrm>
            <a:off x="1073785" y="5670550"/>
            <a:ext cx="37338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象征手法</a:t>
            </a:r>
            <a:endParaRPr lang="zh-CN" altLang="en-US" sz="4000" b="1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9466" name="动作按钮: 前进或下一项 81932">
            <a:hlinkClick r:id="" action="ppaction://hlinkshowjump?jump=lastslide"/>
          </p:cNvPr>
          <p:cNvSpPr/>
          <p:nvPr/>
        </p:nvSpPr>
        <p:spPr>
          <a:xfrm>
            <a:off x="6948488" y="2565400"/>
            <a:ext cx="503237" cy="503238"/>
          </a:xfrm>
          <a:prstGeom prst="actionButtonForwardNext">
            <a:avLst/>
          </a:prstGeom>
          <a:solidFill>
            <a:srgbClr val="FFFFCC"/>
          </a:solidFill>
          <a:ln w="9525">
            <a:noFill/>
          </a:ln>
        </p:spPr>
        <p:txBody>
          <a:bodyPr anchor="t"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charRg st="4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23">
                                            <p:txEl>
                                              <p:charRg st="4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charRg st="8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23">
                                            <p:txEl>
                                              <p:charRg st="8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1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1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 build="p"/>
      <p:bldP spid="81926" grpId="0"/>
      <p:bldP spid="81929" grpId="0"/>
      <p:bldP spid="81930" grpId="0"/>
      <p:bldP spid="819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Rectangle 2"/>
          <p:cNvSpPr>
            <a:spLocks noGrp="1"/>
          </p:cNvSpPr>
          <p:nvPr>
            <p:ph sz="quarter" idx="13"/>
          </p:nvPr>
        </p:nvSpPr>
        <p:spPr/>
        <p:txBody>
          <a:bodyPr anchor="t">
            <a:normAutofit fontScale="90000"/>
          </a:bodyPr>
          <a:p>
            <a:pPr defTabSz="914400">
              <a:buSzPct val="100000"/>
              <a:buNone/>
            </a:pPr>
            <a:br>
              <a:rPr lang="zh-CN" altLang="en-US" sz="3500" b="1" kern="1200" baseline="0">
                <a:latin typeface="+mj-lt"/>
                <a:ea typeface="+mj-ea"/>
                <a:cs typeface="+mj-cs"/>
              </a:rPr>
            </a:br>
            <a:r>
              <a:rPr lang="zh-CN" altLang="en-US" sz="3500" b="1" kern="1200" baseline="0">
                <a:latin typeface="+mj-lt"/>
                <a:ea typeface="+mj-ea"/>
                <a:cs typeface="+mj-cs"/>
              </a:rPr>
              <a:t>         明确：</a:t>
            </a:r>
            <a:r>
              <a:rPr lang="zh-CN" altLang="en-US" sz="3500" b="1" kern="1200" baseline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“囚绿”既是作者个人境遇的隐喻，更是民族命运的象征。</a:t>
            </a:r>
            <a:r>
              <a:rPr lang="zh-CN" altLang="en-US" sz="3500" b="1" kern="1200" baseline="0">
                <a:latin typeface="+mj-lt"/>
                <a:ea typeface="+mj-ea"/>
                <a:cs typeface="+mj-cs"/>
              </a:rPr>
              <a:t>作为一个爱国的作家，作者从绿“这永不屈服于黑暗的囚人”那种顽强抗争的性格，永向光明的执著中，感受到了民族的顽强性格，看到了民族的希望，他不仅抒发了自己对绿的热爱，更赋予绿以时代需要的精神，寄托了作家对民族未来的美好祝愿 。这种写作方法就是我们常说的</a:t>
            </a:r>
            <a:r>
              <a:rPr lang="zh-CN" altLang="en-US" sz="3500" b="1" kern="1200" baseline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象征手法。</a:t>
            </a:r>
            <a:endParaRPr lang="zh-CN" altLang="en-US" sz="3500" b="1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23554" name="Rectangle 3"/>
          <p:cNvSpPr/>
          <p:nvPr/>
        </p:nvSpPr>
        <p:spPr>
          <a:xfrm>
            <a:off x="6084888" y="6381750"/>
            <a:ext cx="1366837" cy="985838"/>
          </a:xfrm>
          <a:prstGeom prst="rect">
            <a:avLst/>
          </a:prstGeom>
          <a:noFill/>
          <a:ln w="9525">
            <a:noFill/>
          </a:ln>
        </p:spPr>
        <p:txBody>
          <a:bodyPr wrap="none" lIns="72000" rIns="72000" anchor="ctr"/>
          <a:p>
            <a:pPr eaLnBrk="0" hangingPunct="0"/>
            <a:endParaRPr lang="zh-CN" altLang="en-US" sz="1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Text Box 3"/>
          <p:cNvSpPr/>
          <p:nvPr/>
        </p:nvSpPr>
        <p:spPr>
          <a:xfrm>
            <a:off x="1344295" y="786130"/>
            <a:ext cx="7416165" cy="2368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solidFill>
                  <a:srgbClr val="99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　          </a:t>
            </a:r>
            <a:r>
              <a:rPr lang="zh-CN" altLang="en-US" sz="3600" b="1" dirty="0">
                <a:solidFill>
                  <a:srgbClr val="99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借用某种具体的形象的事物暗示特定的人物或事理，以表达真挚的感情和深刻的寓意，这种以物征事的艺术表现手法叫</a:t>
            </a:r>
            <a:r>
              <a:rPr lang="zh-CN" altLang="en-US" sz="4000" b="1" dirty="0">
                <a:solidFill>
                  <a:srgbClr val="99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象征</a:t>
            </a:r>
            <a:r>
              <a:rPr lang="zh-CN" altLang="en-US" sz="3600" b="1" dirty="0">
                <a:solidFill>
                  <a:srgbClr val="99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。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8" name="Text Box 4"/>
          <p:cNvSpPr/>
          <p:nvPr/>
        </p:nvSpPr>
        <p:spPr>
          <a:xfrm>
            <a:off x="935355" y="3305175"/>
            <a:ext cx="78251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象征分为整体象征和局部象征；托物言志都是整体的。 </a:t>
            </a:r>
            <a:endParaRPr lang="zh-CN" altLang="en-US" sz="3200" b="1" dirty="0">
              <a:solidFill>
                <a:srgbClr val="99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托物言志要比象征大，托物言志的文章一般都使用联想和象征这两种写作手法。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Text Box 3"/>
          <p:cNvSpPr/>
          <p:nvPr/>
        </p:nvSpPr>
        <p:spPr>
          <a:xfrm>
            <a:off x="1405573" y="438468"/>
            <a:ext cx="669607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比喻和象征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2" name="Text Box 4"/>
          <p:cNvSpPr/>
          <p:nvPr/>
        </p:nvSpPr>
        <p:spPr>
          <a:xfrm>
            <a:off x="1043940" y="1306195"/>
            <a:ext cx="764794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相同点：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二者都是以相似点为基础，象征中的象征体和比喻中的喻体都是具体事物，通过这些具体事物的描写含蓄、隐晦、形象地表现本体。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不同点：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比喻的本体可以是抽象事物也可以是具体事物如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春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中把雨丝比作牛毛、细丝和花针，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而象征中的本体都是抽象事物（观念、哲理、品质、风格、情感等抽象名词所表示的事物</a:t>
            </a:r>
            <a:r>
              <a:rPr lang="en-US" altLang="zh-CN" sz="28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)</a:t>
            </a:r>
            <a:r>
              <a:rPr lang="zh-CN" altLang="en-US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比喻属修辞范围，适用于句子，是造句的艺术；而象征则属艺术手法，适用于布局谋篇，是构思的艺术。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b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676265" y="2308225"/>
            <a:ext cx="9512935" cy="7134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955290" y="762000"/>
            <a:ext cx="4953000" cy="1445260"/>
          </a:xfrm>
          <a:prstGeom prst="rect">
            <a:avLst/>
          </a:prstGeom>
          <a:solidFill>
            <a:srgbClr val="CCECFF">
              <a:alpha val="0"/>
            </a:srgb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effectLst>
                  <a:outerShdw blurRad="38100" dist="38100" dir="2700000" algn="tl">
                    <a:srgbClr val="FFFFFF"/>
                  </a:outerShdw>
                </a:effectLst>
                <a:ea typeface="黑体" panose="02010609060101010101" pitchFamily="2" charset="-122"/>
              </a:rPr>
              <a:t>“</a:t>
            </a:r>
            <a:r>
              <a:rPr lang="zh-CN" altLang="en-US" sz="4400" b="1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绿</a:t>
            </a:r>
            <a:r>
              <a:rPr lang="zh-CN" altLang="en-US" sz="4400" b="1">
                <a:effectLst>
                  <a:outerShdw blurRad="38100" dist="38100" dir="2700000" algn="tl">
                    <a:srgbClr val="FFFFFF"/>
                  </a:outerShdw>
                </a:effectLst>
                <a:ea typeface="黑体" panose="02010609060101010101" pitchFamily="2" charset="-122"/>
              </a:rPr>
              <a:t>”</a:t>
            </a:r>
            <a:r>
              <a:rPr lang="zh-CN" altLang="en-US" sz="4400" b="1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给你什么深刻   的人生启示？</a:t>
            </a:r>
            <a:endParaRPr lang="zh-CN" altLang="en-US" sz="4400" b="1">
              <a:effectLst>
                <a:outerShdw blurRad="38100" dist="38100" dir="2700000" algn="tl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5" name="Rectangle 2"/>
          <p:cNvSpPr>
            <a:spLocks noChangeArrowheads="1"/>
          </p:cNvSpPr>
          <p:nvPr/>
        </p:nvSpPr>
        <p:spPr bwMode="auto">
          <a:xfrm>
            <a:off x="2032635" y="3966845"/>
            <a:ext cx="5780088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蓬勃向上，充满生机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6" name="Rectangle 3"/>
          <p:cNvSpPr>
            <a:spLocks noChangeArrowheads="1"/>
          </p:cNvSpPr>
          <p:nvPr/>
        </p:nvSpPr>
        <p:spPr bwMode="auto">
          <a:xfrm>
            <a:off x="2095500" y="4794250"/>
            <a:ext cx="495300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永远向着阳光，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永不屈服黑暗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868045" y="2895600"/>
            <a:ext cx="859790" cy="2663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绿</a:t>
            </a:r>
            <a:endParaRPr lang="zh-CN" altLang="en-US" sz="4400" b="1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88" name="AutoShape 5"/>
          <p:cNvSpPr/>
          <p:nvPr/>
        </p:nvSpPr>
        <p:spPr bwMode="auto">
          <a:xfrm>
            <a:off x="1727835" y="2851785"/>
            <a:ext cx="304800" cy="2895600"/>
          </a:xfrm>
          <a:prstGeom prst="leftBrace">
            <a:avLst>
              <a:gd name="adj1" fmla="val 79167"/>
              <a:gd name="adj2" fmla="val 50000"/>
            </a:avLst>
          </a:prstGeom>
          <a:noFill/>
          <a:ln w="38100">
            <a:solidFill>
              <a:schemeClr val="tx2"/>
            </a:solidFill>
            <a:round/>
          </a:ln>
        </p:spPr>
        <p:txBody>
          <a:bodyPr wrap="none" anchor="ctr"/>
          <a:lstStyle/>
          <a:p>
            <a:endParaRPr lang="zh-CN" altLang="en-US" sz="1200"/>
          </a:p>
        </p:txBody>
      </p:sp>
      <p:sp>
        <p:nvSpPr>
          <p:cNvPr id="20489" name="Rectangle 6"/>
          <p:cNvSpPr>
            <a:spLocks noChangeArrowheads="1"/>
          </p:cNvSpPr>
          <p:nvPr/>
        </p:nvSpPr>
        <p:spPr bwMode="auto">
          <a:xfrm>
            <a:off x="2124075" y="2895600"/>
            <a:ext cx="381000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是生命，是希望，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是安慰，是快乐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/>
      <p:bldP spid="2048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685800" y="1972310"/>
            <a:ext cx="7943215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  <a:ea typeface="华文新魏" pitchFamily="2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ea typeface="华文新魏" pitchFamily="2" charset="-122"/>
              </a:rPr>
              <a:t>     </a:t>
            </a:r>
            <a:r>
              <a:rPr lang="en-US" altLang="zh-CN" sz="3600" b="1">
                <a:solidFill>
                  <a:schemeClr val="tx1"/>
                </a:solidFill>
                <a:ea typeface="华文新魏" pitchFamily="2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ea typeface="华文新魏" pitchFamily="2" charset="-122"/>
              </a:rPr>
              <a:t>囚绿记</a:t>
            </a:r>
            <a:r>
              <a:rPr lang="en-US" altLang="zh-CN" sz="3600" b="1">
                <a:solidFill>
                  <a:schemeClr val="tx1"/>
                </a:solidFill>
                <a:ea typeface="华文新魏" pitchFamily="2" charset="-122"/>
              </a:rPr>
              <a:t>》</a:t>
            </a:r>
            <a:r>
              <a:rPr lang="zh-CN" altLang="en-US" sz="3600" b="1">
                <a:solidFill>
                  <a:schemeClr val="tx1"/>
                </a:solidFill>
                <a:ea typeface="华文新魏" pitchFamily="2" charset="-122"/>
              </a:rPr>
              <a:t>的作者通过窗前的一株不屈于黑暗而永向光明的常春藤的描写，颂扬了忠贞不屈的民族气节，抒发了自己对光明与自由的向往之情。</a:t>
            </a:r>
            <a:endParaRPr lang="zh-CN" altLang="en-US" sz="3600" b="1">
              <a:solidFill>
                <a:schemeClr val="tx1"/>
              </a:solidFill>
              <a:ea typeface="华文新魏" pitchFamily="2" charset="-122"/>
            </a:endParaRPr>
          </a:p>
        </p:txBody>
      </p:sp>
      <p:pic>
        <p:nvPicPr>
          <p:cNvPr id="29698" name="Picture 6" descr="课堂总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7920" y="712788"/>
            <a:ext cx="2654300" cy="8064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70" name="Rectangle 6"/>
          <p:cNvSpPr/>
          <p:nvPr/>
        </p:nvSpPr>
        <p:spPr>
          <a:xfrm>
            <a:off x="734060" y="674688"/>
            <a:ext cx="7069138" cy="5508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SzPct val="70000"/>
            </a:pP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杜牧</a:t>
            </a: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江南春绝句</a:t>
            </a: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：千里莺啼绿映红，水村山郭酒旗风。 </a:t>
            </a:r>
            <a:endParaRPr lang="zh-CN" altLang="en-US" sz="32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SzPct val="70000"/>
            </a:pP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贺知章</a:t>
            </a: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咏柳</a:t>
            </a: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：碧玉妆成一树高，万条垂下绿丝绦。 </a:t>
            </a:r>
            <a:endParaRPr lang="zh-CN" altLang="en-US" sz="32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SzPct val="70000"/>
            </a:pP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白居易</a:t>
            </a: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忆江南</a:t>
            </a: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 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 日出江花红胜火，春来江水绿如蓝，能不忆江南。     </a:t>
            </a:r>
            <a:endParaRPr lang="zh-CN" altLang="en-US" sz="32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SzPct val="70000"/>
            </a:pP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孟浩然</a:t>
            </a: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过故人庄</a:t>
            </a: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：绿树村边合，青山郭外斜。           </a:t>
            </a:r>
            <a:endParaRPr lang="zh-CN" altLang="en-US" sz="32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SzPct val="70000"/>
            </a:pP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王安石</a:t>
            </a: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泊船瓜洲</a:t>
            </a: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：春风又绿江南岸，明月何时照我还？</a:t>
            </a:r>
            <a:endParaRPr lang="zh-CN" altLang="en-US" sz="3200" b="1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127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charRg st="28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1270">
                                            <p:txEl>
                                              <p:charRg st="28" end="5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charRg st="54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1270">
                                            <p:txEl>
                                              <p:charRg st="54" end="9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charRg st="94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1270">
                                            <p:txEl>
                                              <p:charRg st="94" end="12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charRg st="128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1270">
                                            <p:txEl>
                                              <p:charRg st="128" end="15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955" y="3596005"/>
            <a:ext cx="3235325" cy="1541145"/>
          </a:xfrm>
        </p:spPr>
        <p:txBody>
          <a:bodyPr>
            <a:noAutofit/>
          </a:bodyPr>
          <a:p>
            <a:r>
              <a:rPr lang="zh-CN" altLang="en-US" sz="11500"/>
              <a:t>谢谢！</a:t>
            </a:r>
            <a:endParaRPr lang="zh-CN" altLang="en-US" sz="11500"/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7" name="Text Box 2"/>
          <p:cNvSpPr/>
          <p:nvPr/>
        </p:nvSpPr>
        <p:spPr>
          <a:xfrm>
            <a:off x="565150" y="2892425"/>
            <a:ext cx="762000" cy="15068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70605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Times New Roman" panose="02020603050405020304" pitchFamily="18" charset="0"/>
              </a:rPr>
              <a:t>托</a:t>
            </a:r>
            <a:endParaRPr lang="zh-CN" altLang="en-US" sz="4000" b="1" dirty="0">
              <a:solidFill>
                <a:srgbClr val="070605"/>
              </a:solidFill>
              <a:latin typeface="Times New Roman" panose="02020603050405020304" pitchFamily="18" charset="0"/>
              <a:ea typeface="黑体" panose="02010609060101010101" pitchFamily="2" charset="-122"/>
              <a:sym typeface="Times New Roman" panose="02020603050405020304" pitchFamily="18" charset="0"/>
            </a:endParaRP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Times New Roman" panose="02020603050405020304" pitchFamily="18" charset="0"/>
              </a:rPr>
              <a:t>物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8" name="Text Box 3"/>
          <p:cNvSpPr/>
          <p:nvPr/>
        </p:nvSpPr>
        <p:spPr>
          <a:xfrm>
            <a:off x="581025" y="4719638"/>
            <a:ext cx="914400" cy="15068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70605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Times New Roman" panose="02020603050405020304" pitchFamily="18" charset="0"/>
              </a:rPr>
              <a:t>言</a:t>
            </a:r>
            <a:endParaRPr lang="zh-CN" altLang="en-US" sz="4000" b="1" dirty="0">
              <a:solidFill>
                <a:srgbClr val="070605"/>
              </a:solidFill>
              <a:latin typeface="Times New Roman" panose="02020603050405020304" pitchFamily="18" charset="0"/>
              <a:ea typeface="黑体" panose="02010609060101010101" pitchFamily="2" charset="-122"/>
              <a:sym typeface="Times New Roman" panose="02020603050405020304" pitchFamily="18" charset="0"/>
            </a:endParaRP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Times New Roman" panose="02020603050405020304" pitchFamily="18" charset="0"/>
              </a:rPr>
              <a:t>志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9" name="Text Box 4"/>
          <p:cNvSpPr/>
          <p:nvPr/>
        </p:nvSpPr>
        <p:spPr>
          <a:xfrm>
            <a:off x="2581275" y="3127375"/>
            <a:ext cx="4724400" cy="4781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70605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Times New Roman" panose="02020603050405020304" pitchFamily="18" charset="0"/>
              </a:rPr>
              <a:t>蓬勃、 向阳、 固执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0" name="Text Box 5"/>
          <p:cNvSpPr/>
          <p:nvPr/>
        </p:nvSpPr>
        <p:spPr>
          <a:xfrm>
            <a:off x="1966913" y="5156200"/>
            <a:ext cx="5329237" cy="9772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Times New Roman" panose="02020603050405020304" pitchFamily="18" charset="0"/>
              </a:rPr>
              <a:t>生命、希望，追求光明、自由，坚贞不屈的抗战精神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1" name="Text Box 6"/>
          <p:cNvSpPr/>
          <p:nvPr/>
        </p:nvSpPr>
        <p:spPr>
          <a:xfrm>
            <a:off x="7829550" y="3416300"/>
            <a:ext cx="925513" cy="236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Times New Roman" panose="02020603050405020304" pitchFamily="18" charset="0"/>
              </a:rPr>
              <a:t>象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  <a:sym typeface="Times New Roman" panose="02020603050405020304" pitchFamily="18" charset="0"/>
            </a:endParaRP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  <a:sym typeface="Times New Roman" panose="02020603050405020304" pitchFamily="18" charset="0"/>
            </a:endParaRP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Times New Roman" panose="02020603050405020304" pitchFamily="18" charset="0"/>
              </a:rPr>
              <a:t>征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2" name="Line 7"/>
          <p:cNvSpPr/>
          <p:nvPr/>
        </p:nvSpPr>
        <p:spPr>
          <a:xfrm>
            <a:off x="1644650" y="3251200"/>
            <a:ext cx="53340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wrap="none" anchor="t"/>
          <a:p>
            <a:pPr eaLnBrk="0" hangingPunct="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6633" name="Line 8"/>
          <p:cNvSpPr/>
          <p:nvPr/>
        </p:nvSpPr>
        <p:spPr>
          <a:xfrm flipH="1">
            <a:off x="7040563" y="3419475"/>
            <a:ext cx="53340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wrap="none" anchor="t"/>
          <a:p>
            <a:pPr eaLnBrk="0" hangingPunct="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6634" name="Line 9"/>
          <p:cNvSpPr/>
          <p:nvPr/>
        </p:nvSpPr>
        <p:spPr>
          <a:xfrm>
            <a:off x="1427163" y="5656263"/>
            <a:ext cx="457200" cy="1587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wrap="none" anchor="t"/>
          <a:p>
            <a:pPr eaLnBrk="0" hangingPunct="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6635" name="Line 10"/>
          <p:cNvSpPr/>
          <p:nvPr/>
        </p:nvSpPr>
        <p:spPr>
          <a:xfrm flipH="1">
            <a:off x="7077075" y="5745163"/>
            <a:ext cx="457200" cy="1587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wrap="none" anchor="t"/>
          <a:p>
            <a:pPr eaLnBrk="0" hangingPunct="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6636" name="Oval 11"/>
          <p:cNvSpPr/>
          <p:nvPr/>
        </p:nvSpPr>
        <p:spPr>
          <a:xfrm>
            <a:off x="3063875" y="981075"/>
            <a:ext cx="2362200" cy="990600"/>
          </a:xfrm>
          <a:prstGeom prst="ellipse">
            <a:avLst/>
          </a:prstGeom>
          <a:solidFill>
            <a:srgbClr val="DEF9D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>
              <a:lnSpc>
                <a:spcPct val="90000"/>
              </a:lnSpc>
            </a:pPr>
            <a:r>
              <a:rPr lang="zh-CN" altLang="en-US" sz="4000" b="1" dirty="0">
                <a:solidFill>
                  <a:srgbClr val="070605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绿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7" name="AutoShape 12"/>
          <p:cNvSpPr/>
          <p:nvPr/>
        </p:nvSpPr>
        <p:spPr>
          <a:xfrm>
            <a:off x="3940175" y="2201863"/>
            <a:ext cx="609600" cy="838200"/>
          </a:xfrm>
          <a:prstGeom prst="downArrow">
            <a:avLst>
              <a:gd name="adj1" fmla="val 50000"/>
              <a:gd name="adj2" fmla="val 34375"/>
            </a:avLst>
          </a:prstGeom>
          <a:gradFill rotWithShape="0">
            <a:gsLst>
              <a:gs pos="0">
                <a:srgbClr val="BBE0E3"/>
              </a:gs>
              <a:gs pos="100000">
                <a:srgbClr val="00FF00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>
              <a:lnSpc>
                <a:spcPct val="90000"/>
              </a:lnSpc>
            </a:pPr>
            <a:endParaRPr lang="zh-CN" altLang="en-US" sz="16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26638" name="AutoShape 13"/>
          <p:cNvSpPr/>
          <p:nvPr/>
        </p:nvSpPr>
        <p:spPr>
          <a:xfrm>
            <a:off x="3943350" y="3632200"/>
            <a:ext cx="609600" cy="1524000"/>
          </a:xfrm>
          <a:prstGeom prst="downArrow">
            <a:avLst>
              <a:gd name="adj1" fmla="val 50000"/>
              <a:gd name="adj2" fmla="val 62500"/>
            </a:avLst>
          </a:prstGeom>
          <a:gradFill rotWithShape="0">
            <a:gsLst>
              <a:gs pos="0">
                <a:srgbClr val="BBE0E3"/>
              </a:gs>
              <a:gs pos="100000">
                <a:srgbClr val="00FF00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>
              <a:lnSpc>
                <a:spcPct val="90000"/>
              </a:lnSpc>
            </a:pPr>
            <a:endParaRPr lang="zh-CN" altLang="en-US" sz="16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30733" name="Text Box 14"/>
          <p:cNvSpPr/>
          <p:nvPr/>
        </p:nvSpPr>
        <p:spPr>
          <a:xfrm>
            <a:off x="2209800" y="5791200"/>
            <a:ext cx="309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spcBef>
                <a:spcPct val="50000"/>
              </a:spcBef>
            </a:pPr>
            <a:endParaRPr lang="zh-CN" altLang="en-US" sz="4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6640" name="Text Box 15"/>
          <p:cNvSpPr/>
          <p:nvPr/>
        </p:nvSpPr>
        <p:spPr>
          <a:xfrm>
            <a:off x="3046413" y="6080125"/>
            <a:ext cx="266382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以小见大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35" name="Picture 20" descr="板书设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82638"/>
            <a:ext cx="2852738" cy="8032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2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22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2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52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ldLvl="0"/>
      <p:bldP spid="26628" grpId="0" bldLvl="0"/>
      <p:bldP spid="26629" grpId="0" bldLvl="0"/>
      <p:bldP spid="26630" grpId="0" bldLvl="0"/>
      <p:bldP spid="26631" grpId="0" bldLvl="0"/>
      <p:bldP spid="26632" grpId="0" bldLvl="0" animBg="1"/>
      <p:bldP spid="26633" grpId="0" bldLvl="0" animBg="1"/>
      <p:bldP spid="26634" grpId="0" bldLvl="0" animBg="1"/>
      <p:bldP spid="26635" grpId="0" bldLvl="0" animBg="1"/>
      <p:bldP spid="26636" grpId="0" bldLvl="0" animBg="1"/>
      <p:bldP spid="26637" grpId="0" bldLvl="0" animBg="1"/>
      <p:bldP spid="26638" grpId="0" bldLvl="0" animBg="1"/>
      <p:bldP spid="26640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69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0" y="506730"/>
            <a:ext cx="7886700" cy="1325245"/>
          </a:xfrm>
        </p:spPr>
        <p:txBody>
          <a:bodyPr lIns="91440" tIns="45720" rIns="91440" bIns="45720" anchor="ctr"/>
          <a:p>
            <a:r>
              <a:rPr lang="zh-CN" altLang="en-US"/>
              <a:t>、、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Text Box 5"/>
          <p:cNvSpPr txBox="1"/>
          <p:nvPr/>
        </p:nvSpPr>
        <p:spPr>
          <a:xfrm>
            <a:off x="1828800" y="1371600"/>
            <a:ext cx="49530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SzPct val="70000"/>
            </a:pPr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2181225" y="992505"/>
            <a:ext cx="65855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  <a:buSzPct val="70000"/>
            </a:pPr>
            <a:r>
              <a:rPr lang="en-US" altLang="zh-CN" sz="3600" b="1">
                <a:latin typeface="Calibri" panose="020F0502020204030204" charset="0"/>
                <a:ea typeface="宋体" panose="02010600030101010101" pitchFamily="2" charset="-122"/>
              </a:rPr>
              <a:t>  </a:t>
            </a:r>
            <a:r>
              <a:rPr lang="zh-CN" altLang="en-US" sz="3600" b="1">
                <a:latin typeface="Calibri" panose="020F0502020204030204" charset="0"/>
                <a:ea typeface="宋体" panose="02010600030101010101" pitchFamily="2" charset="-122"/>
              </a:rPr>
              <a:t>绿，带给大家什么感受？</a:t>
            </a:r>
            <a:endParaRPr lang="zh-CN" altLang="en-US" sz="36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249" name="Text Box 9"/>
          <p:cNvSpPr txBox="1"/>
          <p:nvPr/>
        </p:nvSpPr>
        <p:spPr>
          <a:xfrm>
            <a:off x="841375" y="2152650"/>
            <a:ext cx="783399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  <a:buSzPct val="70000"/>
            </a:pPr>
            <a:r>
              <a:rPr lang="en-US" altLang="zh-CN" sz="3200" b="1">
                <a:solidFill>
                  <a:schemeClr val="hlink"/>
                </a:solidFill>
                <a:latin typeface="Calibri" panose="020F0502020204030204" charset="0"/>
                <a:ea typeface="宋体" panose="02010600030101010101" pitchFamily="2" charset="-122"/>
              </a:rPr>
              <a:t>        </a:t>
            </a:r>
            <a:r>
              <a:rPr lang="zh-CN" altLang="en-US" sz="3200" b="1">
                <a:solidFill>
                  <a:srgbClr val="008A37"/>
                </a:solidFill>
                <a:latin typeface="Calibri" panose="020F0502020204030204" charset="0"/>
                <a:ea typeface="宋体" panose="02010600030101010101" pitchFamily="2" charset="-122"/>
              </a:rPr>
              <a:t>绿色是自然赐予人类最宝贵的礼物。它生机勃勃，活泼可爱，是生命的象征。它可以给失意的人带来无限的希望，可以给焦虑的人带来精神的宁静，可以给苦闷的人增添生活的快乐。</a:t>
            </a:r>
            <a:endParaRPr lang="zh-CN" altLang="en-US" sz="3200" b="1">
              <a:solidFill>
                <a:srgbClr val="008A37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10250" name="Picture 10" descr="020a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43800" y="304800"/>
            <a:ext cx="933450" cy="7905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024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024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  <p:bldP spid="102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1"/>
          <p:cNvSpPr txBox="1"/>
          <p:nvPr/>
        </p:nvSpPr>
        <p:spPr>
          <a:xfrm>
            <a:off x="836613" y="1104900"/>
            <a:ext cx="7472362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zh-CN" sz="5400" b="1">
                <a:latin typeface="Arial" panose="020B0604020202020204" pitchFamily="34" charset="0"/>
                <a:ea typeface="宋体" panose="02010600030101010101" pitchFamily="2" charset="-122"/>
              </a:rPr>
              <a:t>囚绿记</a:t>
            </a:r>
            <a:endParaRPr lang="zh-CN" altLang="zh-CN" sz="5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628650" y="2349500"/>
            <a:ext cx="7886700" cy="2562860"/>
          </a:xfrm>
          <a:solidFill>
            <a:srgbClr val="DAEF8E">
              <a:alpha val="67000"/>
            </a:srgbClr>
          </a:solidFill>
          <a:ln>
            <a:solidFill>
              <a:schemeClr val="tx1"/>
            </a:solidFill>
            <a:bevel/>
          </a:ln>
        </p:spPr>
        <p:txBody>
          <a:bodyPr anchor="ctr">
            <a:normAutofit/>
          </a:bodyPr>
          <a:p>
            <a:pPr algn="l" defTabSz="914400">
              <a:buSzPct val="100000"/>
              <a:buNone/>
            </a:pPr>
            <a:r>
              <a:rPr lang="en-US" altLang="zh-CN" sz="3900" b="1" kern="1200" baseline="0">
                <a:latin typeface="+mj-lt"/>
                <a:ea typeface="+mj-ea"/>
                <a:cs typeface="+mj-cs"/>
              </a:rPr>
              <a:t>1</a:t>
            </a:r>
            <a:r>
              <a:rPr lang="zh-CN" altLang="en-US" sz="3900" b="1" kern="1200" baseline="0" dirty="0">
                <a:latin typeface="+mj-lt"/>
                <a:ea typeface="+mj-ea"/>
                <a:cs typeface="+mj-cs"/>
              </a:rPr>
              <a:t>、学习象征手法，把握文章主题。</a:t>
            </a:r>
            <a:br>
              <a:rPr lang="zh-CN" altLang="en-US" sz="3900" b="1" kern="1200" baseline="0" dirty="0">
                <a:latin typeface="+mj-lt"/>
                <a:ea typeface="+mj-ea"/>
                <a:cs typeface="+mj-cs"/>
              </a:rPr>
            </a:br>
            <a:r>
              <a:rPr lang="en-US" altLang="zh-CN" sz="3900" b="1" kern="1200" baseline="0">
                <a:latin typeface="+mj-lt"/>
                <a:ea typeface="+mj-ea"/>
                <a:cs typeface="+mj-cs"/>
              </a:rPr>
              <a:t>2</a:t>
            </a:r>
            <a:r>
              <a:rPr lang="zh-CN" altLang="en-US" sz="3900" b="1" kern="1200" baseline="0" dirty="0">
                <a:latin typeface="+mj-lt"/>
                <a:ea typeface="+mj-ea"/>
                <a:cs typeface="+mj-cs"/>
              </a:rPr>
              <a:t>、体会作者在文中寄寓的爱国情感，理解一切进步势力不屈服于黑暗势力，顽强抗争的精神。</a:t>
            </a:r>
            <a:endParaRPr lang="zh-CN" altLang="en-US" sz="4400" kern="1200" baseline="0" dirty="0">
              <a:latin typeface="+mj-lt"/>
              <a:ea typeface="+mj-ea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1265" name="Picture 3" descr="陆蠡先生（字圣泉，1908－1942）遗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470" y="1751965"/>
            <a:ext cx="2707005" cy="44208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5"/>
          <p:cNvSpPr/>
          <p:nvPr/>
        </p:nvSpPr>
        <p:spPr>
          <a:xfrm>
            <a:off x="228600" y="4191000"/>
            <a:ext cx="31115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sym typeface="楷体_GB2312" pitchFamily="49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68" name="Picture 7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4740" y="513398"/>
            <a:ext cx="2405063" cy="67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1" name="Rectangle 19"/>
          <p:cNvSpPr/>
          <p:nvPr/>
        </p:nvSpPr>
        <p:spPr>
          <a:xfrm>
            <a:off x="3514725" y="1588135"/>
            <a:ext cx="5092700" cy="4584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陆蠡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1908—1942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），原名圣泉，浙江天台人。现代散文作家、翻译家。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1931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年毕业于上海国立劳动大学，后与友人创办泉州语文学社。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1933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年至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1934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年在泉州中学教书。太平洋战争爆发后，由于在沦陷后的上海坚守文化工作岗位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3" name="Text Box 17"/>
          <p:cNvSpPr txBox="1"/>
          <p:nvPr/>
        </p:nvSpPr>
        <p:spPr>
          <a:xfrm>
            <a:off x="1619250" y="1030605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99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写作背景</a:t>
            </a:r>
            <a:endParaRPr lang="zh-CN" altLang="en-US" sz="4000" b="1" dirty="0">
              <a:solidFill>
                <a:srgbClr val="99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254" name="矩形 2"/>
          <p:cNvSpPr/>
          <p:nvPr/>
        </p:nvSpPr>
        <p:spPr>
          <a:xfrm>
            <a:off x="539750" y="1757363"/>
            <a:ext cx="8258175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45720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本文是作者在抗日战争爆发一年后写的，作者回顾了一年前在北平寓所把一株常青藤囚禁起来的故事，</a:t>
            </a: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绿的那份不屈不挠给了苦闷中的作者精神的激励。</a:t>
            </a:r>
            <a:endParaRPr lang="zh-CN" altLang="en-US" sz="3600" b="1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45720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他于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1942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月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13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日被捕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不久由捕房转到虹口日本宪兵拘留所，刑审数月，惨遭杀害，时年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34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岁。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Rectangle 2"/>
          <p:cNvSpPr/>
          <p:nvPr/>
        </p:nvSpPr>
        <p:spPr>
          <a:xfrm>
            <a:off x="930593" y="1151890"/>
            <a:ext cx="7993062" cy="5077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日本人曾提审陆蠡，问：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ea typeface="黑体" panose="02010609060101010101" pitchFamily="2" charset="-122"/>
              </a:rPr>
              <a:t>“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你爱国吗？</a:t>
            </a:r>
            <a:r>
              <a:rPr lang="zh-CN" altLang="en-US" b="1" dirty="0">
                <a:ea typeface="黑体" panose="02010609060101010101" pitchFamily="2" charset="-122"/>
              </a:rPr>
              <a:t>”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ea typeface="黑体" panose="0201060906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爱国。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2" charset="-122"/>
              </a:rPr>
              <a:t>”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ea typeface="黑体" panose="02010609060101010101" pitchFamily="2" charset="-122"/>
              </a:rPr>
              <a:t>“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赞成南京政府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汪伪）么？</a:t>
            </a:r>
            <a:r>
              <a:rPr lang="zh-CN" altLang="en-US" b="1" dirty="0">
                <a:ea typeface="黑体" panose="02010609060101010101" pitchFamily="2" charset="-122"/>
              </a:rPr>
              <a:t>”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ea typeface="黑体" panose="0201060906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不赞成？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2" charset="-122"/>
              </a:rPr>
              <a:t>”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ea typeface="黑体" panose="02010609060101010101" pitchFamily="2" charset="-122"/>
              </a:rPr>
              <a:t>“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依你看，日本人能不能征服中国？</a:t>
            </a:r>
            <a:r>
              <a:rPr lang="zh-CN" altLang="en-US" b="1" dirty="0">
                <a:ea typeface="黑体" panose="02010609060101010101" pitchFamily="2" charset="-122"/>
              </a:rPr>
              <a:t>”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ea typeface="黑体" panose="0201060906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绝对不能征服！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2" charset="-122"/>
              </a:rPr>
              <a:t>”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日本人勃然大怒，给他上了酷刑，最后被折磨吐血而死。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en-US" alt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76" name="Text Box 9"/>
          <p:cNvSpPr txBox="1"/>
          <p:nvPr/>
        </p:nvSpPr>
        <p:spPr>
          <a:xfrm>
            <a:off x="7939405" y="435610"/>
            <a:ext cx="736600" cy="369760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铁骨铮铮的陆蠡</a:t>
            </a:r>
            <a:endParaRPr lang="zh-CN" altLang="en-US" sz="3600" b="1" dirty="0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4674"/>
</p:tagLst>
</file>

<file path=ppt/tags/tag10.xml><?xml version="1.0" encoding="utf-8"?>
<p:tagLst xmlns:p="http://schemas.openxmlformats.org/presentationml/2006/main">
  <p:tag name="KSO_WM_TEMPLATE_CATEGORY" val="basetag"/>
  <p:tag name="KSO_WM_TEMPLATE_INDEX" val="20164674"/>
  <p:tag name="KSO_WM_SLIDE_MODEL_TYPE" val="timeline"/>
</p:tagLst>
</file>

<file path=ppt/tags/tag11.xml><?xml version="1.0" encoding="utf-8"?>
<p:tagLst xmlns:p="http://schemas.openxmlformats.org/presentationml/2006/main">
  <p:tag name="KSO_WM_BEAUTIFY_FLAG" val="#wm#"/>
  <p:tag name="KSO_WM_TEMPLATE_CATEGORY" val="basetag"/>
  <p:tag name="KSO_WM_TEMPLATE_INDEX" val="20164674"/>
</p:tagLst>
</file>

<file path=ppt/tags/tag12.xml><?xml version="1.0" encoding="utf-8"?>
<p:tagLst xmlns:p="http://schemas.openxmlformats.org/presentationml/2006/main">
  <p:tag name="KSO_WM_BEAUTIFY_FLAG" val="#wm#"/>
  <p:tag name="KSO_WM_TEMPLATE_CATEGORY" val="basetag"/>
  <p:tag name="KSO_WM_TEMPLATE_INDEX" val="20164674"/>
</p:tagLst>
</file>

<file path=ppt/tags/tag13.xml><?xml version="1.0" encoding="utf-8"?>
<p:tagLst xmlns:p="http://schemas.openxmlformats.org/presentationml/2006/main">
  <p:tag name="KSO_WM_TEMPLATE_CATEGORY" val="basetag"/>
  <p:tag name="KSO_WM_TEMPLATE_INDEX" val="20164674"/>
</p:tagLst>
</file>

<file path=ppt/tags/tag14.xml><?xml version="1.0" encoding="utf-8"?>
<p:tagLst xmlns:p="http://schemas.openxmlformats.org/presentationml/2006/main">
  <p:tag name="KSO_WM_TEMPLATE_CATEGORY" val="basetag"/>
  <p:tag name="KSO_WM_TEMPLATE_INDEX" val="20164674"/>
</p:tagLst>
</file>

<file path=ppt/tags/tag15.xml><?xml version="1.0" encoding="utf-8"?>
<p:tagLst xmlns:p="http://schemas.openxmlformats.org/presentationml/2006/main">
  <p:tag name="KSO_WM_TEMPLATE_CATEGORY" val="basetag"/>
  <p:tag name="KSO_WM_TEMPLATE_INDEX" val="20164674"/>
</p:tagLst>
</file>

<file path=ppt/tags/tag16.xml><?xml version="1.0" encoding="utf-8"?>
<p:tagLst xmlns:p="http://schemas.openxmlformats.org/presentationml/2006/main">
  <p:tag name="KSO_WM_TEMPLATE_CATEGORY" val="basetag"/>
  <p:tag name="KSO_WM_TEMPLATE_INDEX" val="20164674"/>
</p:tagLst>
</file>

<file path=ppt/tags/tag17.xml><?xml version="1.0" encoding="utf-8"?>
<p:tagLst xmlns:p="http://schemas.openxmlformats.org/presentationml/2006/main">
  <p:tag name="KSO_WM_TEMPLATE_CATEGORY" val="basetag"/>
  <p:tag name="KSO_WM_TEMPLATE_INDEX" val="20164674"/>
</p:tagLst>
</file>

<file path=ppt/tags/tag18.xml><?xml version="1.0" encoding="utf-8"?>
<p:tagLst xmlns:p="http://schemas.openxmlformats.org/presentationml/2006/main">
  <p:tag name="KSO_WM_TEMPLATE_CATEGORY" val="basetag"/>
  <p:tag name="KSO_WM_TEMPLATE_INDEX" val="20164674"/>
</p:tagLst>
</file>

<file path=ppt/tags/tag19.xml><?xml version="1.0" encoding="utf-8"?>
<p:tagLst xmlns:p="http://schemas.openxmlformats.org/presentationml/2006/main">
  <p:tag name="KSO_WM_TEMPLATE_CATEGORY" val="basetag"/>
  <p:tag name="KSO_WM_TEMPLATE_INDEX" val="20164674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4674"/>
</p:tagLst>
</file>

<file path=ppt/tags/tag20.xml><?xml version="1.0" encoding="utf-8"?>
<p:tagLst xmlns:p="http://schemas.openxmlformats.org/presentationml/2006/main">
  <p:tag name="KSO_WM_TEMPLATE_CATEGORY" val="basetag"/>
  <p:tag name="KSO_WM_TEMPLATE_INDEX" val="20164674"/>
</p:tagLst>
</file>

<file path=ppt/tags/tag21.xml><?xml version="1.0" encoding="utf-8"?>
<p:tagLst xmlns:p="http://schemas.openxmlformats.org/presentationml/2006/main">
  <p:tag name="KSO_WM_TEMPLATE_CATEGORY" val="basetag"/>
  <p:tag name="KSO_WM_TEMPLATE_INDEX" val="20164674"/>
</p:tagLst>
</file>

<file path=ppt/tags/tag22.xml><?xml version="1.0" encoding="utf-8"?>
<p:tagLst xmlns:p="http://schemas.openxmlformats.org/presentationml/2006/main">
  <p:tag name="KSO_WM_TEMPLATE_CATEGORY" val="basetag"/>
  <p:tag name="KSO_WM_TEMPLATE_INDEX" val="20164674"/>
</p:tagLst>
</file>

<file path=ppt/tags/tag23.xml><?xml version="1.0" encoding="utf-8"?>
<p:tagLst xmlns:p="http://schemas.openxmlformats.org/presentationml/2006/main">
  <p:tag name="KSO_WM_BEAUTIFY_FLAG" val="#wm#"/>
  <p:tag name="KSO_WM_TEMPLATE_CATEGORY" val="basetag"/>
  <p:tag name="KSO_WM_TEMPLATE_INDEX" val="20164674"/>
</p:tagLst>
</file>

<file path=ppt/tags/tag24.xml><?xml version="1.0" encoding="utf-8"?>
<p:tagLst xmlns:p="http://schemas.openxmlformats.org/presentationml/2006/main">
  <p:tag name="KSO_WM_TEMPLATE_CATEGORY" val="basetag"/>
  <p:tag name="KSO_WM_TEMPLATE_INDEX" val="20164674"/>
</p:tagLst>
</file>

<file path=ppt/tags/tag3.xml><?xml version="1.0" encoding="utf-8"?>
<p:tagLst xmlns:p="http://schemas.openxmlformats.org/presentationml/2006/main">
  <p:tag name="KSO_WM_TEMPLATE_CATEGORY" val="basetag"/>
  <p:tag name="KSO_WM_TEMPLATE_INDEX" val="201637023"/>
  <p:tag name="KSO_WM_TAG_VERSION" val="1.0"/>
  <p:tag name="KSO_WM_TEMPLATE_THUMBS_INDEX" val="1、2、4、6、7、9、13、14、17、19、20、23、28、31、33、38"/>
  <p:tag name="KSO_WM_BEAUTIFY_FLAG" val="#wm#"/>
</p:tagLst>
</file>

<file path=ppt/tags/tag4.xml><?xml version="1.0" encoding="utf-8"?>
<p:tagLst xmlns:p="http://schemas.openxmlformats.org/presentationml/2006/main">
  <p:tag name="KSO_WM_TEMPLATE_CATEGORY" val="basetag"/>
  <p:tag name="KSO_WM_TEMPLATE_INDEX" val="20164674"/>
</p:tagLst>
</file>

<file path=ppt/tags/tag5.xml><?xml version="1.0" encoding="utf-8"?>
<p:tagLst xmlns:p="http://schemas.openxmlformats.org/presentationml/2006/main">
  <p:tag name="KSO_WM_TEMPLATE_CATEGORY" val="basetag"/>
  <p:tag name="KSO_WM_TEMPLATE_INDEX" val="20164674"/>
</p:tagLst>
</file>

<file path=ppt/tags/tag6.xml><?xml version="1.0" encoding="utf-8"?>
<p:tagLst xmlns:p="http://schemas.openxmlformats.org/presentationml/2006/main">
  <p:tag name="KSO_WM_TEMPLATE_CATEGORY" val="basetag"/>
  <p:tag name="KSO_WM_TEMPLATE_INDEX" val="20164674"/>
</p:tagLst>
</file>

<file path=ppt/tags/tag7.xml><?xml version="1.0" encoding="utf-8"?>
<p:tagLst xmlns:p="http://schemas.openxmlformats.org/presentationml/2006/main">
  <p:tag name="KSO_WM_TEMPLATE_CATEGORY" val="basetag"/>
  <p:tag name="KSO_WM_TEMPLATE_INDEX" val="20164674"/>
</p:tagLst>
</file>

<file path=ppt/tags/tag8.xml><?xml version="1.0" encoding="utf-8"?>
<p:tagLst xmlns:p="http://schemas.openxmlformats.org/presentationml/2006/main">
  <p:tag name="KSO_WM_TEMPLATE_CATEGORY" val="basetag"/>
  <p:tag name="KSO_WM_TEMPLATE_INDEX" val="20164674"/>
</p:tagLst>
</file>

<file path=ppt/tags/tag9.xml><?xml version="1.0" encoding="utf-8"?>
<p:tagLst xmlns:p="http://schemas.openxmlformats.org/presentationml/2006/main">
  <p:tag name="KSO_WM_TEMPLATE_CATEGORY" val="basetag"/>
  <p:tag name="KSO_WM_TEMPLATE_INDEX" val="20164674"/>
</p:tagLst>
</file>

<file path=ppt/theme/theme1.xml><?xml version="1.0" encoding="utf-8"?>
<a:theme xmlns:a="http://schemas.openxmlformats.org/drawingml/2006/main" name="自定义设计方案">
  <a:themeElements>
    <a:clrScheme name="自定义 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2549</Words>
  <Application>WPS 演示</Application>
  <PresentationFormat/>
  <Paragraphs>219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方正兰亭黑简体</vt:lpstr>
      <vt:lpstr>楷体_GB2312</vt:lpstr>
      <vt:lpstr>黑体</vt:lpstr>
      <vt:lpstr>Times New Roman</vt:lpstr>
      <vt:lpstr>微软雅黑</vt:lpstr>
      <vt:lpstr>Arial Unicode MS</vt:lpstr>
      <vt:lpstr>華康特粗明體</vt:lpstr>
      <vt:lpstr>华文新魏</vt:lpstr>
      <vt:lpstr>Garamond</vt:lpstr>
      <vt:lpstr>新宋体</vt:lpstr>
      <vt:lpstr>MingLiU</vt:lpstr>
      <vt:lpstr>Segoe Print</vt:lpstr>
      <vt:lpstr>自定义设计方案</vt:lpstr>
      <vt:lpstr>PowerPoint 演示文稿</vt:lpstr>
      <vt:lpstr>PowerPoint 演示文稿</vt:lpstr>
      <vt:lpstr>、、</vt:lpstr>
      <vt:lpstr>PowerPoint 演示文稿</vt:lpstr>
      <vt:lpstr>PowerPoint 演示文稿</vt:lpstr>
      <vt:lpstr>1、学习象征手法，把握文章主题。 2、体会作者在文中寄寓的爱国情感，理解一切进步势力不屈服于黑暗势力，顽强抗争的精神。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3、在囚绿之前，绿有什么特点？找出文中相应语句说明。</vt:lpstr>
      <vt:lpstr>           4、这绿对于此时的作者意味着什么？</vt:lpstr>
      <vt:lpstr>        5、囚绿后，这绿有哪些变化…</vt:lpstr>
      <vt:lpstr>“常春藤”的特点与象征意义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谢谢！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沁园春·长沙</dc:title>
  <dc:creator>Administrator</dc:creator>
  <cp:lastModifiedBy>IQOne</cp:lastModifiedBy>
  <cp:revision>19</cp:revision>
  <dcterms:created xsi:type="dcterms:W3CDTF">2018-09-27T00:50:00Z</dcterms:created>
  <dcterms:modified xsi:type="dcterms:W3CDTF">2018-11-22T01:30:33Z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2052-10.1.0.7670</vt:lpwstr>
  </property>
</Properties>
</file>