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06" r:id="rId2"/>
    <p:sldId id="271" r:id="rId3"/>
    <p:sldId id="270" r:id="rId4"/>
    <p:sldId id="269" r:id="rId5"/>
    <p:sldId id="257" r:id="rId6"/>
    <p:sldId id="308" r:id="rId7"/>
    <p:sldId id="273" r:id="rId8"/>
    <p:sldId id="274" r:id="rId9"/>
    <p:sldId id="293" r:id="rId10"/>
    <p:sldId id="295" r:id="rId11"/>
    <p:sldId id="260" r:id="rId12"/>
    <p:sldId id="276" r:id="rId13"/>
    <p:sldId id="278" r:id="rId14"/>
    <p:sldId id="288" r:id="rId15"/>
    <p:sldId id="281" r:id="rId16"/>
    <p:sldId id="289" r:id="rId17"/>
    <p:sldId id="297" r:id="rId18"/>
    <p:sldId id="294" r:id="rId19"/>
    <p:sldId id="280" r:id="rId20"/>
    <p:sldId id="300" r:id="rId21"/>
    <p:sldId id="299" r:id="rId22"/>
    <p:sldId id="298" r:id="rId23"/>
    <p:sldId id="282" r:id="rId24"/>
    <p:sldId id="263" r:id="rId25"/>
    <p:sldId id="301" r:id="rId26"/>
    <p:sldId id="302" r:id="rId27"/>
    <p:sldId id="304" r:id="rId28"/>
    <p:sldId id="305" r:id="rId29"/>
    <p:sldId id="283" r:id="rId30"/>
    <p:sldId id="267" r:id="rId31"/>
    <p:sldId id="284" r:id="rId32"/>
    <p:sldId id="307" r:id="rId33"/>
    <p:sldId id="292" r:id="rId34"/>
    <p:sldId id="309" r:id="rId35"/>
  </p:sldIdLst>
  <p:sldSz cx="12192000" cy="6858000"/>
  <p:notesSz cx="6858000" cy="9144000"/>
  <p:embeddedFontLst>
    <p:embeddedFont>
      <p:font typeface="汉仪丫丫体简" panose="02010600030101010101" charset="-122"/>
      <p:regular r:id="rId36"/>
    </p:embeddedFont>
    <p:embeddedFont>
      <p:font typeface="华文行楷" panose="02010800040101010101" pitchFamily="2" charset="-122"/>
      <p:regular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微软雅黑" panose="020B0503020204020204" pitchFamily="34" charset="-122"/>
      <p:regular r:id="rId44"/>
      <p:bold r:id="rId4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00FFCC"/>
    <a:srgbClr val="00FFFF"/>
    <a:srgbClr val="CDADED"/>
    <a:srgbClr val="6D5AE0"/>
    <a:srgbClr val="9957DB"/>
    <a:srgbClr val="9933FF"/>
    <a:srgbClr val="FF66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71" autoAdjust="0"/>
    <p:restoredTop sz="94660"/>
  </p:normalViewPr>
  <p:slideViewPr>
    <p:cSldViewPr snapToGrid="0">
      <p:cViewPr>
        <p:scale>
          <a:sx n="66" d="100"/>
          <a:sy n="66" d="100"/>
        </p:scale>
        <p:origin x="836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8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94BF4-2C23-4FAC-A839-D8E33AF6EC97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F994B-E2F7-466E-B16D-D3E5C1741B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95A0B-6FEF-4319-A6E1-A0AD59BF5467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631C-88C6-4A09-8BD5-9FC8442220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02FC2-9607-423B-AA31-E04F65332BCC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BCEE2-16F4-4F67-BF84-EC26237781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49DE-F25F-4870-9D06-7D86E29CDC05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CA540-41D8-4C2B-A9A7-7EE9D910D4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18FA5-FC4C-4266-98D0-A859B7727150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0B7D-C8C5-4E23-9DAE-292A6AC8E1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4F97-CBE2-4CC5-903B-3CDC5217673E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B3D30-3F36-4994-9F59-F81D80600C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6F927-153E-41B0-AB53-D6FFF4142907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35B44-EDE7-4406-8491-0800EF32F3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B700D-AE65-4CB1-8311-A100C32F55FC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EE2E7-DDAF-48F9-8B78-E784D66E4E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9EB97-A2C6-4BF4-B7BA-181D2BE8A954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BDCC5-C08E-4CC9-B51C-C863E92807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772FE-AD4B-421E-B87C-84FB401C6D2D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1A216-960E-4532-96BB-DF6B2B4640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F835-4FF6-4F69-9289-549E8D87B74C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258B2-45BC-4873-80F1-5CDEF5C32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E2625C-3052-4AAE-A852-A51DA901080A}" type="datetimeFigureOut">
              <a:rPr lang="zh-CN" altLang="en-US"/>
              <a:pPr>
                <a:defRPr/>
              </a:pPr>
              <a:t>2017/10/20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CB555B-0835-4628-AA8F-BEA5A5CDE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78088"/>
            <a:ext cx="265113" cy="2640012"/>
          </a:xfrm>
          <a:prstGeom prst="rect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250825" y="3030538"/>
            <a:ext cx="2417763" cy="2065337"/>
          </a:xfrm>
          <a:prstGeom prst="triangle">
            <a:avLst/>
          </a:prstGeom>
          <a:solidFill>
            <a:srgbClr val="92D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250032" y="2459831"/>
            <a:ext cx="2419350" cy="2065337"/>
          </a:xfrm>
          <a:prstGeom prst="triangle">
            <a:avLst/>
          </a:prstGeom>
          <a:solidFill>
            <a:srgbClr val="92D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7663183">
            <a:off x="1500188" y="565150"/>
            <a:ext cx="1150937" cy="982663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1272381" y="1688307"/>
            <a:ext cx="1049337" cy="90170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8502072">
            <a:off x="546100" y="454025"/>
            <a:ext cx="752475" cy="641350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108744" y="142081"/>
            <a:ext cx="320675" cy="271463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916745">
            <a:off x="2132013" y="2481263"/>
            <a:ext cx="620712" cy="554037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5533623" y="118145"/>
            <a:ext cx="6512157" cy="5877557"/>
          </a:xfrm>
          <a:prstGeom prst="triangle">
            <a:avLst/>
          </a:prstGeom>
          <a:solidFill>
            <a:srgbClr val="FF3399">
              <a:alpha val="60784"/>
            </a:srgb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9156459">
            <a:off x="2209800" y="1677988"/>
            <a:ext cx="619125" cy="48418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983288" y="6202363"/>
            <a:ext cx="619125" cy="655637"/>
          </a:xfrm>
          <a:prstGeom prst="triangle">
            <a:avLst/>
          </a:prstGeom>
          <a:solidFill>
            <a:srgbClr val="990099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728174">
            <a:off x="3001169" y="524669"/>
            <a:ext cx="1978025" cy="1855787"/>
          </a:xfrm>
          <a:prstGeom prst="triangle">
            <a:avLst/>
          </a:prstGeom>
          <a:solidFill>
            <a:srgbClr val="FF66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6200000">
            <a:off x="8632031" y="2058194"/>
            <a:ext cx="5654675" cy="1493838"/>
          </a:xfrm>
          <a:prstGeom prst="triangle">
            <a:avLst>
              <a:gd name="adj" fmla="val 49132"/>
            </a:avLst>
          </a:prstGeom>
          <a:solidFill>
            <a:srgbClr val="FF00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9269413" y="-22225"/>
            <a:ext cx="2422525" cy="1298575"/>
          </a:xfrm>
          <a:prstGeom prst="triangle">
            <a:avLst/>
          </a:prstGeom>
          <a:solidFill>
            <a:srgbClr val="FF7C8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7309306">
            <a:off x="8362157" y="5679281"/>
            <a:ext cx="1822450" cy="15573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22250" y="5624513"/>
            <a:ext cx="5554663" cy="0"/>
          </a:xfrm>
          <a:prstGeom prst="line">
            <a:avLst/>
          </a:prstGeom>
          <a:ln w="28575" cmpd="thinThick">
            <a:solidFill>
              <a:srgbClr val="CC00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2250" y="5748338"/>
            <a:ext cx="4346575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等腰三角形 23"/>
          <p:cNvSpPr/>
          <p:nvPr/>
        </p:nvSpPr>
        <p:spPr>
          <a:xfrm rot="6566298">
            <a:off x="4619625" y="1854201"/>
            <a:ext cx="752475" cy="641350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0" y="2238127"/>
            <a:ext cx="11723323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6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围绕核心概念深刻议论</a:t>
            </a:r>
            <a:endParaRPr lang="en-US" altLang="zh-CN" sz="4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——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“平肩担道义，庸手著文章”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为例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23074" y="5915643"/>
            <a:ext cx="4700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   赵雪</a:t>
            </a:r>
          </a:p>
        </p:txBody>
      </p:sp>
    </p:spTree>
    <p:extLst>
      <p:ext uri="{BB962C8B-B14F-4D97-AF65-F5344CB8AC3E}">
        <p14:creationId xmlns:p14="http://schemas.microsoft.com/office/powerpoint/2010/main" val="216065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4" grpId="0" animBg="1"/>
      <p:bldP spid="25" grpId="0"/>
      <p:bldP spid="25" grpId="1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33338" y="6249988"/>
            <a:ext cx="857251" cy="739775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54013" y="5380038"/>
            <a:ext cx="857250" cy="738187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-420688" y="5857875"/>
            <a:ext cx="857251" cy="738188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19113" y="5865813"/>
            <a:ext cx="588962" cy="506412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360363" y="6397625"/>
            <a:ext cx="588962" cy="506413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0510838" y="700088"/>
            <a:ext cx="1752600" cy="1509712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1301413" y="-1079500"/>
            <a:ext cx="1752600" cy="1509713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9720263" y="-104775"/>
            <a:ext cx="1751012" cy="1511300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1641138" y="-88900"/>
            <a:ext cx="1204912" cy="1038225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11317288" y="998538"/>
            <a:ext cx="1203325" cy="1038225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1878013" y="-88900"/>
            <a:ext cx="3808413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930400" y="1069975"/>
            <a:ext cx="3860800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2062163" y="2295525"/>
            <a:ext cx="3992563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3386" y="2099687"/>
            <a:ext cx="96786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忽略或错误搭配材料中核心概念间的关系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1907789" y="2528135"/>
            <a:ext cx="973138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687449" y="2935847"/>
            <a:ext cx="8783826" cy="15817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5400000">
            <a:off x="1888331" y="4058216"/>
            <a:ext cx="973137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2779208" y="4455390"/>
            <a:ext cx="8482013" cy="17958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809490" y="3654803"/>
            <a:ext cx="89651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缺乏或错误界定核心概念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等腰三角形 31"/>
          <p:cNvSpPr/>
          <p:nvPr/>
        </p:nvSpPr>
        <p:spPr>
          <a:xfrm rot="5400000">
            <a:off x="1908583" y="5355682"/>
            <a:ext cx="971550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2723143" y="5770813"/>
            <a:ext cx="8594145" cy="19050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2972347" y="4931095"/>
            <a:ext cx="87828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偷换核心概念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8811512" y="6346807"/>
            <a:ext cx="3451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</a:t>
            </a: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3365500" y="570636"/>
            <a:ext cx="54895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偏题三大原因！</a:t>
            </a:r>
          </a:p>
        </p:txBody>
      </p:sp>
    </p:spTree>
    <p:extLst>
      <p:ext uri="{BB962C8B-B14F-4D97-AF65-F5344CB8AC3E}">
        <p14:creationId xmlns:p14="http://schemas.microsoft.com/office/powerpoint/2010/main" val="287439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4" grpId="0" animBg="1"/>
      <p:bldP spid="25" grpId="0" animBg="1"/>
      <p:bldP spid="2" grpId="0"/>
      <p:bldP spid="18" grpId="0" animBg="1"/>
      <p:bldP spid="27" grpId="0" animBg="1"/>
      <p:bldP spid="29" grpId="0"/>
      <p:bldP spid="32" grpId="0" animBg="1"/>
      <p:bldP spid="34" grpId="0"/>
      <p:bldP spid="38" grpId="0"/>
      <p:bldP spid="38" grpId="1"/>
      <p:bldP spid="39" grpId="0"/>
      <p:bldP spid="3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669084" y="-2447521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162274" y="172390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2532386" y="192755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670127" y="329173"/>
            <a:ext cx="77886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多角度分析概念使你深刻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924240" y="957266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2810881" y="-3178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>
            <a:cxnSpLocks/>
          </p:cNvCxnSpPr>
          <p:nvPr/>
        </p:nvCxnSpPr>
        <p:spPr>
          <a:xfrm flipV="1">
            <a:off x="3667449" y="1357060"/>
            <a:ext cx="7673185" cy="34123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057144" y="1693781"/>
            <a:ext cx="5918168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写作上，何为平庸？</a:t>
            </a:r>
            <a:endParaRPr lang="en-US" altLang="zh-CN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415833" y="3189501"/>
            <a:ext cx="5063675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写作上，何为深刻？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126041" y="4706895"/>
            <a:ext cx="10366078" cy="63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如何抵达？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870485" y="2341521"/>
            <a:ext cx="7053755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思想停留在大多数人停留的地方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3227581" y="3889958"/>
            <a:ext cx="8823681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别人停留时，你还在向更深、更广的地方求索</a:t>
            </a: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2078259" y="5565467"/>
            <a:ext cx="6418602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智慧就在你们中间，就是你！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91667E-6 4.81481E-6 L 0.04622 0.00023 " pathEditMode="relative" rAng="0" ptsTypes="AA">
                                      <p:cBhvr>
                                        <p:cTn id="32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66667E-6 -1.48148E-6 L -0.05508 -1.48148E-6 " pathEditMode="relative" rAng="0" ptsTypes="AA">
                                      <p:cBhvr>
                                        <p:cTn id="37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30" grpId="0"/>
      <p:bldP spid="32" grpId="0"/>
      <p:bldP spid="33" grpId="0"/>
      <p:bldP spid="34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376772" y="-2447520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748977" y="9293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312745" y="111426"/>
            <a:ext cx="1219200" cy="1127533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214341" y="-14898"/>
            <a:ext cx="73061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他从哪些角度分析概念？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918679" y="475268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123827" y="-157997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>
            <a:cxnSpLocks/>
          </p:cNvCxnSpPr>
          <p:nvPr/>
        </p:nvCxnSpPr>
        <p:spPr>
          <a:xfrm>
            <a:off x="4214341" y="908432"/>
            <a:ext cx="7313873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559837" y="1039149"/>
            <a:ext cx="1036607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号范文第二段 ：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平肩担道义，庸手著文章”这当然有自谦的成分，但更重要的是其中对平庸者或者说平凡者责任感的强调。世界上拥有铁肩妙手，能够以一己之力改变政治经济文化形势的人毕竟是少数，更多的是如你如我一般较为平庸的人。而在平庸中，有人选择了苟且，深感自己力量渺小，因此绕开了可能的社会责任，甚至以一人之恶不足以为大祸为由堕落为平庸的恶人。</a:t>
            </a:r>
          </a:p>
        </p:txBody>
      </p:sp>
    </p:spTree>
    <p:extLst>
      <p:ext uri="{BB962C8B-B14F-4D97-AF65-F5344CB8AC3E}">
        <p14:creationId xmlns:p14="http://schemas.microsoft.com/office/powerpoint/2010/main" val="38814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875E-6 3.46945E-18 L 0.04622 0.00023 " pathEditMode="relative" rAng="0" ptsTypes="AA">
                                      <p:cBhvr>
                                        <p:cTn id="32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04167E-6 -1.11111E-6 L -0.05508 -1.11111E-6 " pathEditMode="relative" rAng="0" ptsTypes="AA">
                                      <p:cBhvr>
                                        <p:cTn id="37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2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376772" y="-2447520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2169" y="3907701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125787" y="322263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548856" y="361157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9839325" y="899937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414603" y="52815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4838321" y="1534721"/>
            <a:ext cx="5962128" cy="2992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968127" y="2299311"/>
            <a:ext cx="991440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首先，杨联陞所求的“平”与“庸”是一种谦逊态度。平庸不是借口，而是谦虚，平和的心态，是成就大事的基石。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其次，肩平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亦可分担道义，庸手犹当免著文章，是一种警勉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是先生追求突破平庸。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李岱巍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4260850" y="493644"/>
            <a:ext cx="73061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他从哪些角度分析概念</a:t>
            </a:r>
          </a:p>
        </p:txBody>
      </p:sp>
    </p:spTree>
    <p:extLst>
      <p:ext uri="{BB962C8B-B14F-4D97-AF65-F5344CB8AC3E}">
        <p14:creationId xmlns:p14="http://schemas.microsoft.com/office/powerpoint/2010/main" val="51234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2.96296E-6 L 0.04622 0.00023 " pathEditMode="relative" rAng="0" ptsTypes="AA">
                                      <p:cBhvr>
                                        <p:cTn id="25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6.25E-7 1.85185E-6 L -0.05508 1.85185E-6 " pathEditMode="relative" rAng="0" ptsTypes="AA">
                                      <p:cBhvr>
                                        <p:cTn id="30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29" grpId="1"/>
      <p:bldP spid="30" grpId="0"/>
      <p:bldP spid="3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376772" y="-2447520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125787" y="322263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548856" y="361157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9839325" y="899937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414603" y="52815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4838321" y="1534721"/>
            <a:ext cx="5962128" cy="2992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559837" y="2183638"/>
            <a:ext cx="1036607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何为平凡？人生而平凡，而那些自诩为非凡的皇宫贵族亦或是商业精英，也不过是平凡之人，他们没有翅膀，只有双手。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何谓不凡？所谓不凡，绝不是看他一辈子当了多大的官，赚了多少钱。真正的不凡，是因担负道义，而成就精神上的丰碑，纵使海枯石烂，气节永存！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杨富元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4260850" y="493644"/>
            <a:ext cx="73061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他从哪些角度分析概念</a:t>
            </a:r>
          </a:p>
        </p:txBody>
      </p:sp>
    </p:spTree>
    <p:extLst>
      <p:ext uri="{BB962C8B-B14F-4D97-AF65-F5344CB8AC3E}">
        <p14:creationId xmlns:p14="http://schemas.microsoft.com/office/powerpoint/2010/main" val="230165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2.96296E-6 L 0.04622 0.00023 " pathEditMode="relative" rAng="0" ptsTypes="AA">
                                      <p:cBhvr>
                                        <p:cTn id="25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6.25E-7 1.85185E-6 L -0.05508 1.85185E-6 " pathEditMode="relative" rAng="0" ptsTypes="AA">
                                      <p:cBhvr>
                                        <p:cTn id="30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29" grpId="1"/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367340" y="-2478967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137491" y="115644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641351" y="181307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161466" y="400622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874205" y="-58541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207369" y="5947448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>
            <a:cxnSpLocks/>
          </p:cNvCxnSpPr>
          <p:nvPr/>
        </p:nvCxnSpPr>
        <p:spPr>
          <a:xfrm flipV="1">
            <a:off x="4730922" y="967553"/>
            <a:ext cx="6011384" cy="4735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529353" y="1091385"/>
            <a:ext cx="10265391" cy="584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u="sng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能力上：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平常的能力，不具天资，很难脱颖而出，甚至有时略显力不从心，与力能扛鼎拔山相对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u="sng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数量上：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大多数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u="sng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性质上：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真平凡：实事求是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，对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个体无法扭转乾坤的准确认知</a:t>
            </a: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假平凡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：以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平凡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自谦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实则不凡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以平凡自勉，实则非凡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u="sng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态度上：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自甘平凡，不思进取，一成不变，冷漠麻木， 消极避世</a:t>
            </a: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不甘平凡，纵使文笔无力依然笔耕不辍，纵使自知能力不足依旧奋然前行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以平庸为借口，夸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难度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不作为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u="sng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发展变化的角度看：平凡与否也不是一成不变的！</a:t>
            </a:r>
            <a:endParaRPr lang="zh-CN" altLang="zh-CN" sz="2800" b="1" u="sng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4824342" y="57046"/>
            <a:ext cx="58217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分析“平凡”概念</a:t>
            </a:r>
          </a:p>
        </p:txBody>
      </p:sp>
    </p:spTree>
    <p:extLst>
      <p:ext uri="{BB962C8B-B14F-4D97-AF65-F5344CB8AC3E}">
        <p14:creationId xmlns:p14="http://schemas.microsoft.com/office/powerpoint/2010/main" val="342052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2.96296E-6 L 0.04622 0.00023 " pathEditMode="relative" rAng="0" ptsTypes="AA">
                                      <p:cBhvr>
                                        <p:cTn id="25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6.25E-7 1.85185E-6 L -0.05508 1.85185E-6 " pathEditMode="relative" rAng="0" ptsTypes="AA">
                                      <p:cBhvr>
                                        <p:cTn id="30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30" grpId="0"/>
      <p:bldP spid="3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376772" y="-2447520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644552" y="143543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027359" y="99733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767365" y="962368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414603" y="52815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3927120" y="1534721"/>
            <a:ext cx="6873329" cy="30605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3848960" y="582112"/>
            <a:ext cx="73061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他说的是什么样的“道义”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023FCA0-7882-49CA-BAFF-0160397BE4F8}"/>
              </a:ext>
            </a:extLst>
          </p:cNvPr>
          <p:cNvSpPr/>
          <p:nvPr/>
        </p:nvSpPr>
        <p:spPr>
          <a:xfrm>
            <a:off x="2017550" y="1845123"/>
            <a:ext cx="9826780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道义，治国正道，民族大义。千年来，既有孟子“舍生取义者也”的道德信仰，也有屈平“路漫漫其修远兮，吾将上下而求索”的人生追求。更有人，用生命践行了更深刻的道义。不让奸佞当权，这是他在朝廷奋力争取的治国正道；不让蛮夷进犯，这是他出征在外捍卫的民族大义。岳飞以其铮铮铁骨，为后世修筑了一片道义的高地！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梁实秋</a:t>
            </a:r>
            <a:endParaRPr lang="zh-CN" altLang="zh-CN" sz="32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70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2.96296E-6 L 0.04622 0.00023 " pathEditMode="relative" rAng="0" ptsTypes="AA">
                                      <p:cBhvr>
                                        <p:cTn id="25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25E-6 4.07407E-6 L -0.05508 4.07407E-6 " pathEditMode="relative" rAng="0" ptsTypes="AA">
                                      <p:cBhvr>
                                        <p:cTn id="30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30" grpId="0"/>
      <p:bldP spid="3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376772" y="-2447520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644552" y="143543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062031" y="160046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767365" y="962368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414603" y="52815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3927120" y="1534721"/>
            <a:ext cx="6873329" cy="30605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582467" y="1793365"/>
            <a:ext cx="1036607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远至陈胜、吴广“王侯将相宁有种乎？”，再至陆游“家祭无忘告乃翁”；近有林则徐“苟利国家生死已”，又有孙中山“革命尚未成功，同志仍须努力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，一代又一代的英魂，捍卫着国家与人民的权益，历史的洪流中回荡着他们“天下兴亡，匹夫有责”的慷慨歌声。纵使平凡，但有肩就可扛起大义，有手就能笔走文章。             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余未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3848960" y="582112"/>
            <a:ext cx="73061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他说的是什么样的“道义”</a:t>
            </a:r>
          </a:p>
        </p:txBody>
      </p:sp>
    </p:spTree>
    <p:extLst>
      <p:ext uri="{BB962C8B-B14F-4D97-AF65-F5344CB8AC3E}">
        <p14:creationId xmlns:p14="http://schemas.microsoft.com/office/powerpoint/2010/main" val="346156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2.96296E-6 L 0.04622 0.00023 " pathEditMode="relative" rAng="0" ptsTypes="AA">
                                      <p:cBhvr>
                                        <p:cTn id="25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25E-6 4.07407E-6 L -0.05508 4.07407E-6 " pathEditMode="relative" rAng="0" ptsTypes="AA">
                                      <p:cBhvr>
                                        <p:cTn id="30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29" grpId="1"/>
      <p:bldP spid="30" grpId="0"/>
      <p:bldP spid="3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1" r="13406"/>
          <a:stretch/>
        </p:blipFill>
        <p:spPr>
          <a:xfrm rot="16200000">
            <a:off x="2753993" y="-2552661"/>
            <a:ext cx="6684012" cy="11967628"/>
          </a:xfrm>
        </p:spPr>
      </p:pic>
      <p:sp>
        <p:nvSpPr>
          <p:cNvPr id="8" name="矩形 7"/>
          <p:cNvSpPr/>
          <p:nvPr/>
        </p:nvSpPr>
        <p:spPr>
          <a:xfrm>
            <a:off x="757678" y="430798"/>
            <a:ext cx="533832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>
                <a:ln w="9525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郑芷婷问：</a:t>
            </a:r>
            <a:endParaRPr lang="zh-CN" alt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215497-C3E3-47BD-BE4A-08A43728AEB5}"/>
              </a:ext>
            </a:extLst>
          </p:cNvPr>
          <p:cNvSpPr/>
          <p:nvPr/>
        </p:nvSpPr>
        <p:spPr>
          <a:xfrm>
            <a:off x="838200" y="2680159"/>
            <a:ext cx="11353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对联的现实意义是什么？</a:t>
            </a:r>
          </a:p>
        </p:txBody>
      </p:sp>
    </p:spTree>
    <p:extLst>
      <p:ext uri="{BB962C8B-B14F-4D97-AF65-F5344CB8AC3E}">
        <p14:creationId xmlns:p14="http://schemas.microsoft.com/office/powerpoint/2010/main" val="331910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420654" y="-2585979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800937" y="1266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228527" y="-6018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158456" y="111229"/>
            <a:ext cx="73061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他说的是什么样的“道义”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676837" y="459372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264487" y="-89144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199217" y="994003"/>
            <a:ext cx="6641993" cy="38501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521341" y="1329418"/>
            <a:ext cx="10366078" cy="467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名心脏病发的公交车司机在生命最后几分钟咬紧牙关停下了车，让一车乘客相安无事，这是一种担当；那位不愿意透露姓名的黄姓小伙子，以双手骨折为代价救下从高楼坠落的婴儿，这也是一种担当；前几日在美国音乐节发生的大规模枪击案，一名华人导游冒着生命危险拯救了三四名游客，这同样也是一种担当。由此不难看出，每个平凡的人都能成为那个担当道义的人。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56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54167E-6 4.81481E-6 L 0.04622 0.00023 " pathEditMode="relative" rAng="0" ptsTypes="AA">
                                      <p:cBhvr>
                                        <p:cTn id="32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6.25E-7 3.7037E-6 L -0.05508 3.7037E-6 " pathEditMode="relative" rAng="0" ptsTypes="AA">
                                      <p:cBhvr>
                                        <p:cTn id="37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2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33338" y="6249988"/>
            <a:ext cx="857251" cy="739775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54013" y="5380038"/>
            <a:ext cx="857250" cy="738187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-420688" y="5857875"/>
            <a:ext cx="857251" cy="738188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19113" y="5865813"/>
            <a:ext cx="588962" cy="506412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360363" y="6397625"/>
            <a:ext cx="588962" cy="506413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0510838" y="700088"/>
            <a:ext cx="1752600" cy="1509712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1301413" y="-1079500"/>
            <a:ext cx="1752600" cy="1509713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9720263" y="-104775"/>
            <a:ext cx="1751012" cy="1511300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1641138" y="-88900"/>
            <a:ext cx="1204912" cy="1038225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11317288" y="998538"/>
            <a:ext cx="1203325" cy="1038225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1878013" y="-88900"/>
            <a:ext cx="3808413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930400" y="1069975"/>
            <a:ext cx="3860800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2062163" y="2295525"/>
            <a:ext cx="3992563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5400000">
            <a:off x="1490662" y="96838"/>
            <a:ext cx="973138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081360" y="6642922"/>
            <a:ext cx="8783826" cy="15817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770077" y="672382"/>
            <a:ext cx="9806730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嘉靖三十四年，时任兵部员外郎的杨继盛因弹劾严嵩被治罪处死，他书写的绝命联“铁肩担道义，辣手著文章”至今流传。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1916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月，时任北京大学图书馆主任的李大钊为友人书写此联将“辣”改成了“妙”而成“铁肩担道义，妙手著文章”，传诵甚广。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1967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，杨联陞向恩师钱穆“求字”，恳请钱穆先生书写“平肩担道义，庸手著文章”，以“平肩亦可分担道义，庸手犹当勉著文章”自我警勉；而钱穆先生为杨联陞书写时改为“双肩担道义，只手著文章”，两字之改，再出新意，传为佳话。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这几个不同版本的对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联，你最喜欢哪一个？请写一篇文章，明确你的选择，并阐述你的理由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、观点和态度；自拟标题，不要套作，不得抄袭；不少于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800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字。</a:t>
            </a:r>
            <a:endParaRPr kumimoji="0" lang="zh-CN" altLang="en-US" sz="5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380449" y="0"/>
            <a:ext cx="54895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试题回顾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8229351" y="6119702"/>
            <a:ext cx="3451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</a:t>
            </a:r>
          </a:p>
        </p:txBody>
      </p:sp>
    </p:spTree>
    <p:extLst>
      <p:ext uri="{BB962C8B-B14F-4D97-AF65-F5344CB8AC3E}">
        <p14:creationId xmlns:p14="http://schemas.microsoft.com/office/powerpoint/2010/main" val="175976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4" grpId="0" animBg="1"/>
      <p:bldP spid="25" grpId="0" animBg="1"/>
      <p:bldP spid="18" grpId="0" animBg="1"/>
      <p:bldP spid="30" grpId="0"/>
      <p:bldP spid="30" grpId="1"/>
      <p:bldP spid="35" grpId="0"/>
      <p:bldP spid="3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420654" y="-2585979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724529" y="46307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191459" y="-891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180537" y="203377"/>
            <a:ext cx="73061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他说的是什么样的“道义”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770246" y="531310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334129" y="-83435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268372" y="1075154"/>
            <a:ext cx="6641993" cy="38501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603719" y="1321138"/>
            <a:ext cx="10366078" cy="47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铁线路上的每一位修检工人，航天飞船发射器上的螺丝工人，故宫博物院里修补文物的手工匠人，小乡镇里传承古代手艺的打铁匠、补盆匠，哪一位不是再普通不过的平凡人？而他们对技艺的精益求精，甘作螺丝钉的奉献精神，却是推动国家这个大机器前进的中坚力量。他们只是做好自己所应做之事，尽应尽之责，做好一个平凡人，却启发着芸芸众生尽自己平凡之力，改变世界</a:t>
            </a:r>
            <a:r>
              <a:rPr lang="zh-CN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95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375E-6 3.7037E-7 L 0.04622 0.00023 " pathEditMode="relative" rAng="0" ptsTypes="AA">
                                      <p:cBhvr>
                                        <p:cTn id="32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45833E-6 -4.44444E-6 L -0.05508 -4.44444E-6 " pathEditMode="relative" rAng="0" ptsTypes="AA">
                                      <p:cBhvr>
                                        <p:cTn id="37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2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420654" y="-2585979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600324" y="55120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038484" y="75218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173547" y="104289"/>
            <a:ext cx="73061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他说的是什么样的“道义”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755213" y="555597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268682" y="-87802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99800" y="5752307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243441" y="977720"/>
            <a:ext cx="6641993" cy="38501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603719" y="1473947"/>
            <a:ext cx="10366078" cy="530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勇敢如《平凡的世界》中的孙少安，他依靠着浅显的小学文凭，能够在时代的洪流中站稳脚跟，依靠一双勤劳的手建造起砖厂，分担起一个大家庭的重任。反观方仲永，少年“得志”，过着波澜壮阔的青年时代，却无法在自己的知识领域搅动风浪，泯然众人。由此观之，家底的贫薄，阅历的短浅并不能成为立人担道的借口，平肩者，亦有他震慑世界的担当。</a:t>
            </a:r>
          </a:p>
          <a:p>
            <a:pPr>
              <a:lnSpc>
                <a:spcPts val="4500"/>
              </a:lnSpc>
            </a:pP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625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91667E-6 3.33333E-6 L 0.04622 0.00023 " pathEditMode="relative" rAng="0" ptsTypes="AA">
                                      <p:cBhvr>
                                        <p:cTn id="32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16667E-7 3.33333E-6 L -0.05508 3.33333E-6 " pathEditMode="relative" rAng="0" ptsTypes="AA">
                                      <p:cBhvr>
                                        <p:cTn id="37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2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V="1">
            <a:off x="-6367340" y="-2478967"/>
            <a:ext cx="9871075" cy="8509000"/>
          </a:xfrm>
          <a:custGeom>
            <a:avLst/>
            <a:gdLst/>
            <a:ahLst/>
            <a:cxnLst/>
            <a:rect l="l" t="t" r="r" b="b"/>
            <a:pathLst>
              <a:path w="9871110" h="8509570">
                <a:moveTo>
                  <a:pt x="8507955" y="5898703"/>
                </a:moveTo>
                <a:cubicBezTo>
                  <a:pt x="8815524" y="5898703"/>
                  <a:pt x="9061342" y="5829530"/>
                  <a:pt x="9245408" y="5691183"/>
                </a:cubicBezTo>
                <a:cubicBezTo>
                  <a:pt x="9429474" y="5552837"/>
                  <a:pt x="9521507" y="5369067"/>
                  <a:pt x="9521507" y="5139875"/>
                </a:cubicBezTo>
                <a:cubicBezTo>
                  <a:pt x="9521507" y="4962934"/>
                  <a:pt x="9474897" y="4809150"/>
                  <a:pt x="9381676" y="4678522"/>
                </a:cubicBezTo>
                <a:cubicBezTo>
                  <a:pt x="9288456" y="4547894"/>
                  <a:pt x="9115968" y="4404797"/>
                  <a:pt x="8864212" y="4249232"/>
                </a:cubicBezTo>
                <a:lnTo>
                  <a:pt x="7864911" y="3636469"/>
                </a:lnTo>
                <a:lnTo>
                  <a:pt x="9448474" y="4044384"/>
                </a:lnTo>
                <a:lnTo>
                  <a:pt x="9722792" y="4596583"/>
                </a:lnTo>
                <a:lnTo>
                  <a:pt x="9521507" y="3340776"/>
                </a:lnTo>
                <a:lnTo>
                  <a:pt x="6869172" y="3176897"/>
                </a:lnTo>
                <a:lnTo>
                  <a:pt x="8105384" y="4712366"/>
                </a:lnTo>
                <a:cubicBezTo>
                  <a:pt x="8205137" y="4834681"/>
                  <a:pt x="8270154" y="4928792"/>
                  <a:pt x="8300435" y="4994700"/>
                </a:cubicBezTo>
                <a:cubicBezTo>
                  <a:pt x="8330717" y="5060608"/>
                  <a:pt x="8345858" y="5127406"/>
                  <a:pt x="8345858" y="5195095"/>
                </a:cubicBezTo>
                <a:cubicBezTo>
                  <a:pt x="8345858" y="5263971"/>
                  <a:pt x="8324780" y="5318894"/>
                  <a:pt x="8282623" y="5359864"/>
                </a:cubicBezTo>
                <a:cubicBezTo>
                  <a:pt x="8240465" y="5400833"/>
                  <a:pt x="8182574" y="5421319"/>
                  <a:pt x="8108947" y="5421319"/>
                </a:cubicBezTo>
                <a:lnTo>
                  <a:pt x="8077927" y="5417878"/>
                </a:lnTo>
                <a:lnTo>
                  <a:pt x="8352313" y="5890957"/>
                </a:lnTo>
                <a:lnTo>
                  <a:pt x="8353484" y="5891133"/>
                </a:lnTo>
                <a:cubicBezTo>
                  <a:pt x="8404510" y="5896180"/>
                  <a:pt x="8456001" y="5898703"/>
                  <a:pt x="8507955" y="5898703"/>
                </a:cubicBezTo>
                <a:close/>
                <a:moveTo>
                  <a:pt x="0" y="8509570"/>
                </a:moveTo>
                <a:lnTo>
                  <a:pt x="9871110" y="8509570"/>
                </a:lnTo>
                <a:lnTo>
                  <a:pt x="8352313" y="5890957"/>
                </a:lnTo>
                <a:lnTo>
                  <a:pt x="8201797" y="5868421"/>
                </a:lnTo>
                <a:cubicBezTo>
                  <a:pt x="8101599" y="5848234"/>
                  <a:pt x="8003257" y="5817952"/>
                  <a:pt x="7906771" y="5777576"/>
                </a:cubicBezTo>
                <a:cubicBezTo>
                  <a:pt x="7713798" y="5696824"/>
                  <a:pt x="7516372" y="5571540"/>
                  <a:pt x="7314493" y="5401724"/>
                </a:cubicBezTo>
                <a:lnTo>
                  <a:pt x="6963580" y="5781138"/>
                </a:lnTo>
                <a:lnTo>
                  <a:pt x="7357244" y="4730179"/>
                </a:lnTo>
                <a:cubicBezTo>
                  <a:pt x="7473621" y="4958184"/>
                  <a:pt x="7595046" y="5130375"/>
                  <a:pt x="7721517" y="5246752"/>
                </a:cubicBezTo>
                <a:cubicBezTo>
                  <a:pt x="7816371" y="5334035"/>
                  <a:pt x="7912727" y="5388587"/>
                  <a:pt x="8010587" y="5410408"/>
                </a:cubicBezTo>
                <a:lnTo>
                  <a:pt x="8077927" y="5417878"/>
                </a:lnTo>
                <a:lnTo>
                  <a:pt x="4935555" y="0"/>
                </a:lnTo>
                <a:close/>
              </a:path>
            </a:pathLst>
          </a:cu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flipV="1">
            <a:off x="-2369042" y="-14898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1005005" y="2843369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155237" y="375935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763491" y="177854"/>
            <a:ext cx="1219200" cy="10509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233626" y="301240"/>
            <a:ext cx="1219200" cy="1050925"/>
          </a:xfrm>
          <a:prstGeom prst="triangle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697176" y="137219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187660" y="4124482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207369" y="5947448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107452" y="4082735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471461" y="3606162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577371" y="6141917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453580" y="5398293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>
            <a:cxnSpLocks/>
          </p:cNvCxnSpPr>
          <p:nvPr/>
        </p:nvCxnSpPr>
        <p:spPr>
          <a:xfrm flipV="1">
            <a:off x="4744258" y="1512951"/>
            <a:ext cx="6011384" cy="4735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470723" y="1948673"/>
            <a:ext cx="10525442" cy="479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时间上：从古至今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境遇上：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危亡时刻，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日常生活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范围上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人类的，国家的，集体的，家庭的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领域上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教育，科技，医疗，工业……</a:t>
            </a:r>
          </a:p>
          <a:p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4686141" y="487043"/>
            <a:ext cx="58217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分析“道义”概念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0161466" y="1030330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11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44444E-6 L 0.04623 0.00023 " pathEditMode="relative" rAng="0" ptsTypes="AA">
                                      <p:cBhvr>
                                        <p:cTn id="25" dur="1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66667E-6 3.7037E-7 L -0.05508 3.7037E-7 " pathEditMode="relative" rAng="0" ptsTypes="AA">
                                      <p:cBhvr>
                                        <p:cTn id="30" dur="1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29" grpId="0"/>
      <p:bldP spid="30" grpId="0"/>
      <p:bldP spid="30" grpId="1"/>
      <p:bldP spid="27" grpId="0" animBg="1"/>
      <p:bldP spid="2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33338" y="6249988"/>
            <a:ext cx="857251" cy="739775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54013" y="5380038"/>
            <a:ext cx="857250" cy="738187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-420688" y="5857875"/>
            <a:ext cx="857251" cy="738188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19113" y="5865813"/>
            <a:ext cx="588962" cy="506412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360363" y="6397625"/>
            <a:ext cx="588962" cy="506413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0510838" y="700088"/>
            <a:ext cx="1752600" cy="1509712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1301413" y="-1079500"/>
            <a:ext cx="1752600" cy="1509713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9720263" y="-104775"/>
            <a:ext cx="1751012" cy="1511300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1641138" y="-88900"/>
            <a:ext cx="1204912" cy="1038225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11317288" y="998538"/>
            <a:ext cx="1203325" cy="1038225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1878013" y="-88900"/>
            <a:ext cx="3808413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930400" y="1069975"/>
            <a:ext cx="3860800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1996282" y="2305050"/>
            <a:ext cx="3992563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91441" y="2751772"/>
            <a:ext cx="946518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关注核心概念之间的关系</a:t>
            </a:r>
          </a:p>
          <a:p>
            <a:pPr lvl="0">
              <a:lnSpc>
                <a:spcPct val="150000"/>
              </a:lnSpc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准确界定核心概念的语境义</a:t>
            </a:r>
          </a:p>
          <a:p>
            <a:pPr lvl="0">
              <a:lnSpc>
                <a:spcPct val="150000"/>
              </a:lnSpc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多角度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分析概念，打开思路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，走向深刻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2747963" y="1579562"/>
            <a:ext cx="973138" cy="83026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586163" y="1976438"/>
            <a:ext cx="6342062" cy="17462"/>
          </a:xfrm>
          <a:prstGeom prst="line">
            <a:avLst/>
          </a:prstGeom>
          <a:solidFill>
            <a:srgbClr val="FF6600"/>
          </a:solidFill>
          <a:ln w="38100">
            <a:solidFill>
              <a:srgbClr val="FF6600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713148" y="1100276"/>
            <a:ext cx="58372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要打开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，更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要限制</a:t>
            </a:r>
            <a:endParaRPr lang="zh-CN" altLang="en-US" sz="4000" dirty="0">
              <a:latin typeface="汉仪丫丫体简"/>
            </a:endParaRPr>
          </a:p>
        </p:txBody>
      </p:sp>
    </p:spTree>
    <p:extLst>
      <p:ext uri="{BB962C8B-B14F-4D97-AF65-F5344CB8AC3E}">
        <p14:creationId xmlns:p14="http://schemas.microsoft.com/office/powerpoint/2010/main" val="258999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4" grpId="0" animBg="1"/>
      <p:bldP spid="25" grpId="0" animBg="1"/>
      <p:bldP spid="2" grpId="0"/>
      <p:bldP spid="18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flipV="1">
            <a:off x="-1870076" y="10760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881249" y="2706370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251067" y="4238645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289299" y="99406"/>
            <a:ext cx="1219200" cy="1050925"/>
          </a:xfrm>
          <a:prstGeom prst="triangl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814763" y="127032"/>
            <a:ext cx="1219200" cy="1050925"/>
          </a:xfrm>
          <a:prstGeom prst="triangle">
            <a:avLst/>
          </a:prstGeom>
          <a:solidFill>
            <a:srgbClr val="CC3399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387181" y="-6825"/>
            <a:ext cx="61966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如何围绕核心概念展开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有感染力的议论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1022437" y="685832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313235" y="42893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406810" y="4392388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56229" y="5804256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471590" y="4178778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850709" y="3681936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495626" y="6156849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187264" y="5514801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483903" y="1439725"/>
            <a:ext cx="7027067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5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9319965" y="-3709194"/>
            <a:ext cx="13279438" cy="11447463"/>
          </a:xfrm>
          <a:custGeom>
            <a:avLst/>
            <a:gdLst/>
            <a:ahLst/>
            <a:cxnLst/>
            <a:rect l="l" t="t" r="r" b="b"/>
            <a:pathLst>
              <a:path w="13279594" h="11447926">
                <a:moveTo>
                  <a:pt x="11390757" y="7893961"/>
                </a:moveTo>
                <a:cubicBezTo>
                  <a:pt x="11692134" y="7893961"/>
                  <a:pt x="11938941" y="7835051"/>
                  <a:pt x="12131177" y="7717228"/>
                </a:cubicBezTo>
                <a:cubicBezTo>
                  <a:pt x="12323414" y="7599406"/>
                  <a:pt x="12419532" y="7451198"/>
                  <a:pt x="12419532" y="7272604"/>
                </a:cubicBezTo>
                <a:cubicBezTo>
                  <a:pt x="12419532" y="7142379"/>
                  <a:pt x="12355659" y="7022077"/>
                  <a:pt x="12227915" y="6911696"/>
                </a:cubicBezTo>
                <a:cubicBezTo>
                  <a:pt x="12100172" y="6801315"/>
                  <a:pt x="11925298" y="6717599"/>
                  <a:pt x="11703296" y="6660549"/>
                </a:cubicBezTo>
                <a:cubicBezTo>
                  <a:pt x="11715698" y="6661789"/>
                  <a:pt x="11728721" y="6662719"/>
                  <a:pt x="11742364" y="6663339"/>
                </a:cubicBezTo>
                <a:cubicBezTo>
                  <a:pt x="11756006" y="6663959"/>
                  <a:pt x="11777090" y="6664269"/>
                  <a:pt x="11805616" y="6664269"/>
                </a:cubicBezTo>
                <a:cubicBezTo>
                  <a:pt x="12051182" y="6664269"/>
                  <a:pt x="12255511" y="6598537"/>
                  <a:pt x="12418601" y="6467072"/>
                </a:cubicBezTo>
                <a:cubicBezTo>
                  <a:pt x="12581692" y="6335607"/>
                  <a:pt x="12663238" y="6173756"/>
                  <a:pt x="12663238" y="5981520"/>
                </a:cubicBezTo>
                <a:cubicBezTo>
                  <a:pt x="12663238" y="5701227"/>
                  <a:pt x="12536734" y="5476125"/>
                  <a:pt x="12283726" y="5306213"/>
                </a:cubicBezTo>
                <a:cubicBezTo>
                  <a:pt x="12030718" y="5136301"/>
                  <a:pt x="11690894" y="5051345"/>
                  <a:pt x="11264253" y="5051345"/>
                </a:cubicBezTo>
                <a:cubicBezTo>
                  <a:pt x="11022408" y="5051345"/>
                  <a:pt x="10797615" y="5071498"/>
                  <a:pt x="10589876" y="5111806"/>
                </a:cubicBezTo>
                <a:cubicBezTo>
                  <a:pt x="10382136" y="5152113"/>
                  <a:pt x="10190830" y="5211955"/>
                  <a:pt x="10015957" y="5291330"/>
                </a:cubicBezTo>
                <a:lnTo>
                  <a:pt x="10015957" y="5047624"/>
                </a:lnTo>
                <a:lnTo>
                  <a:pt x="9831374" y="5502719"/>
                </a:lnTo>
                <a:lnTo>
                  <a:pt x="9995736" y="5786101"/>
                </a:lnTo>
                <a:lnTo>
                  <a:pt x="10062582" y="5742523"/>
                </a:lnTo>
                <a:cubicBezTo>
                  <a:pt x="10116765" y="5710393"/>
                  <a:pt x="10171297" y="5681229"/>
                  <a:pt x="10226177" y="5655029"/>
                </a:cubicBezTo>
                <a:cubicBezTo>
                  <a:pt x="10445698" y="5550229"/>
                  <a:pt x="10658399" y="5497829"/>
                  <a:pt x="10864278" y="5497829"/>
                </a:cubicBezTo>
                <a:cubicBezTo>
                  <a:pt x="11029229" y="5497829"/>
                  <a:pt x="11161314" y="5540927"/>
                  <a:pt x="11260532" y="5627123"/>
                </a:cubicBezTo>
                <a:cubicBezTo>
                  <a:pt x="11359751" y="5713320"/>
                  <a:pt x="11409360" y="5827731"/>
                  <a:pt x="11409360" y="5970358"/>
                </a:cubicBezTo>
                <a:cubicBezTo>
                  <a:pt x="11409360" y="6070817"/>
                  <a:pt x="11383316" y="6148642"/>
                  <a:pt x="11331226" y="6203832"/>
                </a:cubicBezTo>
                <a:cubicBezTo>
                  <a:pt x="11279136" y="6259022"/>
                  <a:pt x="11204722" y="6286618"/>
                  <a:pt x="11107984" y="6286618"/>
                </a:cubicBezTo>
                <a:cubicBezTo>
                  <a:pt x="11055894" y="6286618"/>
                  <a:pt x="11004734" y="6277006"/>
                  <a:pt x="10954504" y="6257782"/>
                </a:cubicBezTo>
                <a:cubicBezTo>
                  <a:pt x="10904275" y="6238559"/>
                  <a:pt x="10855596" y="6209723"/>
                  <a:pt x="10808467" y="6171276"/>
                </a:cubicBezTo>
                <a:lnTo>
                  <a:pt x="10732192" y="5851296"/>
                </a:lnTo>
                <a:lnTo>
                  <a:pt x="10498510" y="6652955"/>
                </a:lnTo>
                <a:lnTo>
                  <a:pt x="10537113" y="6719511"/>
                </a:lnTo>
                <a:lnTo>
                  <a:pt x="10704288" y="6602878"/>
                </a:lnTo>
                <a:cubicBezTo>
                  <a:pt x="10944893" y="6654967"/>
                  <a:pt x="11116975" y="6721940"/>
                  <a:pt x="11220535" y="6803796"/>
                </a:cubicBezTo>
                <a:cubicBezTo>
                  <a:pt x="11324094" y="6885651"/>
                  <a:pt x="11375874" y="6993551"/>
                  <a:pt x="11375874" y="7127497"/>
                </a:cubicBezTo>
                <a:cubicBezTo>
                  <a:pt x="11375874" y="7226715"/>
                  <a:pt x="11344868" y="7303610"/>
                  <a:pt x="11282857" y="7358180"/>
                </a:cubicBezTo>
                <a:cubicBezTo>
                  <a:pt x="11220845" y="7412750"/>
                  <a:pt x="11133408" y="7440036"/>
                  <a:pt x="11020547" y="7440036"/>
                </a:cubicBezTo>
                <a:lnTo>
                  <a:pt x="10951172" y="7433405"/>
                </a:lnTo>
                <a:lnTo>
                  <a:pt x="11214154" y="7886822"/>
                </a:lnTo>
                <a:lnTo>
                  <a:pt x="11225476" y="7888032"/>
                </a:lnTo>
                <a:cubicBezTo>
                  <a:pt x="11280783" y="7891985"/>
                  <a:pt x="11335876" y="7893961"/>
                  <a:pt x="11390757" y="7893961"/>
                </a:cubicBezTo>
                <a:close/>
                <a:moveTo>
                  <a:pt x="0" y="11447926"/>
                </a:moveTo>
                <a:lnTo>
                  <a:pt x="13279594" y="11447926"/>
                </a:lnTo>
                <a:lnTo>
                  <a:pt x="11214154" y="7886822"/>
                </a:lnTo>
                <a:lnTo>
                  <a:pt x="11058917" y="7870242"/>
                </a:lnTo>
                <a:cubicBezTo>
                  <a:pt x="10947451" y="7854429"/>
                  <a:pt x="10835132" y="7830710"/>
                  <a:pt x="10721961" y="7799084"/>
                </a:cubicBezTo>
                <a:cubicBezTo>
                  <a:pt x="10495618" y="7735832"/>
                  <a:pt x="10267725" y="7641574"/>
                  <a:pt x="10038282" y="7516310"/>
                </a:cubicBezTo>
                <a:lnTo>
                  <a:pt x="9790855" y="7787922"/>
                </a:lnTo>
                <a:lnTo>
                  <a:pt x="10107114" y="6720080"/>
                </a:lnTo>
                <a:cubicBezTo>
                  <a:pt x="10236099" y="6950763"/>
                  <a:pt x="10379656" y="7128427"/>
                  <a:pt x="10537786" y="7253071"/>
                </a:cubicBezTo>
                <a:cubicBezTo>
                  <a:pt x="10656383" y="7346553"/>
                  <a:pt x="10776550" y="7404980"/>
                  <a:pt x="10898287" y="7428350"/>
                </a:cubicBezTo>
                <a:lnTo>
                  <a:pt x="10951172" y="7433405"/>
                </a:lnTo>
                <a:lnTo>
                  <a:pt x="10537113" y="6719511"/>
                </a:lnTo>
                <a:lnTo>
                  <a:pt x="10464302" y="6770309"/>
                </a:lnTo>
                <a:lnTo>
                  <a:pt x="10498510" y="6652955"/>
                </a:lnTo>
                <a:lnTo>
                  <a:pt x="9995736" y="5786101"/>
                </a:lnTo>
                <a:lnTo>
                  <a:pt x="9901081" y="5847807"/>
                </a:lnTo>
                <a:cubicBezTo>
                  <a:pt x="9794110" y="5923927"/>
                  <a:pt x="9688536" y="6011906"/>
                  <a:pt x="9584356" y="6111745"/>
                </a:cubicBezTo>
                <a:lnTo>
                  <a:pt x="9831374" y="5502719"/>
                </a:lnTo>
                <a:lnTo>
                  <a:pt x="6639797" y="0"/>
                </a:lnTo>
                <a:close/>
              </a:path>
            </a:pathLst>
          </a:custGeom>
          <a:solidFill>
            <a:srgbClr val="CC3399">
              <a:alpha val="4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7704" y="1641351"/>
            <a:ext cx="10536699" cy="443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号范文第三段：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肩担道义，是对小流终成江海的笃信，是自知平凡而直面社会责任的勇气和责任感。五四运动期间，真正让政府让步的，不是几支妙笔，几副铁肩，而是无数被政府视为平庸者的普通工人，学生，商人，巴黎恐怖袭击后，最令世人惊叹令恐怖分子震恐的不是警方妥善的处理，而是第二天巴黎市民不惧恐怖分子威胁不约而同地走到街上，手持玫瑰，在哀悼死者的同时表达出他们不屈服的态度。平庸者在选择了携手分担责任后便不再平庸，如沙砾聚集成岸堤一般，抗击非凡的恶，守护每一个人平庸的正义。</a:t>
            </a:r>
            <a:endParaRPr lang="zh-CN" altLang="zh-CN" sz="28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1.85185E-6 L 0.04623 0.00023 " pathEditMode="relative" rAng="0" ptsTypes="AA">
                                      <p:cBhvr>
                                        <p:cTn id="30" dur="1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4.58333E-6 1.85185E-6 L -0.05507 1.85185E-6 " pathEditMode="relative" rAng="0" ptsTypes="AA">
                                      <p:cBhvr>
                                        <p:cTn id="35" dur="1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flipV="1">
            <a:off x="-1870076" y="10760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881249" y="2706370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251067" y="4238645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289299" y="99405"/>
            <a:ext cx="1219200" cy="1050925"/>
          </a:xfrm>
          <a:prstGeom prst="triangl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814763" y="127032"/>
            <a:ext cx="1219200" cy="1050925"/>
          </a:xfrm>
          <a:prstGeom prst="triangle">
            <a:avLst/>
          </a:prstGeom>
          <a:solidFill>
            <a:srgbClr val="CC3399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387181" y="-43748"/>
            <a:ext cx="61966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如何围绕核心概念展开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有感染力的议论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1009312" y="946336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313235" y="42893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406810" y="4392388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56229" y="5804256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471590" y="4178778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850709" y="3681936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495626" y="6156849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187264" y="5514801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556727" y="1402802"/>
            <a:ext cx="7027067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5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9030900" y="-3295954"/>
            <a:ext cx="13279438" cy="11447463"/>
          </a:xfrm>
          <a:custGeom>
            <a:avLst/>
            <a:gdLst/>
            <a:ahLst/>
            <a:cxnLst/>
            <a:rect l="l" t="t" r="r" b="b"/>
            <a:pathLst>
              <a:path w="13279594" h="11447926">
                <a:moveTo>
                  <a:pt x="11390757" y="7893961"/>
                </a:moveTo>
                <a:cubicBezTo>
                  <a:pt x="11692134" y="7893961"/>
                  <a:pt x="11938941" y="7835051"/>
                  <a:pt x="12131177" y="7717228"/>
                </a:cubicBezTo>
                <a:cubicBezTo>
                  <a:pt x="12323414" y="7599406"/>
                  <a:pt x="12419532" y="7451198"/>
                  <a:pt x="12419532" y="7272604"/>
                </a:cubicBezTo>
                <a:cubicBezTo>
                  <a:pt x="12419532" y="7142379"/>
                  <a:pt x="12355659" y="7022077"/>
                  <a:pt x="12227915" y="6911696"/>
                </a:cubicBezTo>
                <a:cubicBezTo>
                  <a:pt x="12100172" y="6801315"/>
                  <a:pt x="11925298" y="6717599"/>
                  <a:pt x="11703296" y="6660549"/>
                </a:cubicBezTo>
                <a:cubicBezTo>
                  <a:pt x="11715698" y="6661789"/>
                  <a:pt x="11728721" y="6662719"/>
                  <a:pt x="11742364" y="6663339"/>
                </a:cubicBezTo>
                <a:cubicBezTo>
                  <a:pt x="11756006" y="6663959"/>
                  <a:pt x="11777090" y="6664269"/>
                  <a:pt x="11805616" y="6664269"/>
                </a:cubicBezTo>
                <a:cubicBezTo>
                  <a:pt x="12051182" y="6664269"/>
                  <a:pt x="12255511" y="6598537"/>
                  <a:pt x="12418601" y="6467072"/>
                </a:cubicBezTo>
                <a:cubicBezTo>
                  <a:pt x="12581692" y="6335607"/>
                  <a:pt x="12663238" y="6173756"/>
                  <a:pt x="12663238" y="5981520"/>
                </a:cubicBezTo>
                <a:cubicBezTo>
                  <a:pt x="12663238" y="5701227"/>
                  <a:pt x="12536734" y="5476125"/>
                  <a:pt x="12283726" y="5306213"/>
                </a:cubicBezTo>
                <a:cubicBezTo>
                  <a:pt x="12030718" y="5136301"/>
                  <a:pt x="11690894" y="5051345"/>
                  <a:pt x="11264253" y="5051345"/>
                </a:cubicBezTo>
                <a:cubicBezTo>
                  <a:pt x="11022408" y="5051345"/>
                  <a:pt x="10797615" y="5071498"/>
                  <a:pt x="10589876" y="5111806"/>
                </a:cubicBezTo>
                <a:cubicBezTo>
                  <a:pt x="10382136" y="5152113"/>
                  <a:pt x="10190830" y="5211955"/>
                  <a:pt x="10015957" y="5291330"/>
                </a:cubicBezTo>
                <a:lnTo>
                  <a:pt x="10015957" y="5047624"/>
                </a:lnTo>
                <a:lnTo>
                  <a:pt x="9831374" y="5502719"/>
                </a:lnTo>
                <a:lnTo>
                  <a:pt x="9995736" y="5786101"/>
                </a:lnTo>
                <a:lnTo>
                  <a:pt x="10062582" y="5742523"/>
                </a:lnTo>
                <a:cubicBezTo>
                  <a:pt x="10116765" y="5710393"/>
                  <a:pt x="10171297" y="5681229"/>
                  <a:pt x="10226177" y="5655029"/>
                </a:cubicBezTo>
                <a:cubicBezTo>
                  <a:pt x="10445698" y="5550229"/>
                  <a:pt x="10658399" y="5497829"/>
                  <a:pt x="10864278" y="5497829"/>
                </a:cubicBezTo>
                <a:cubicBezTo>
                  <a:pt x="11029229" y="5497829"/>
                  <a:pt x="11161314" y="5540927"/>
                  <a:pt x="11260532" y="5627123"/>
                </a:cubicBezTo>
                <a:cubicBezTo>
                  <a:pt x="11359751" y="5713320"/>
                  <a:pt x="11409360" y="5827731"/>
                  <a:pt x="11409360" y="5970358"/>
                </a:cubicBezTo>
                <a:cubicBezTo>
                  <a:pt x="11409360" y="6070817"/>
                  <a:pt x="11383316" y="6148642"/>
                  <a:pt x="11331226" y="6203832"/>
                </a:cubicBezTo>
                <a:cubicBezTo>
                  <a:pt x="11279136" y="6259022"/>
                  <a:pt x="11204722" y="6286618"/>
                  <a:pt x="11107984" y="6286618"/>
                </a:cubicBezTo>
                <a:cubicBezTo>
                  <a:pt x="11055894" y="6286618"/>
                  <a:pt x="11004734" y="6277006"/>
                  <a:pt x="10954504" y="6257782"/>
                </a:cubicBezTo>
                <a:cubicBezTo>
                  <a:pt x="10904275" y="6238559"/>
                  <a:pt x="10855596" y="6209723"/>
                  <a:pt x="10808467" y="6171276"/>
                </a:cubicBezTo>
                <a:lnTo>
                  <a:pt x="10732192" y="5851296"/>
                </a:lnTo>
                <a:lnTo>
                  <a:pt x="10498510" y="6652955"/>
                </a:lnTo>
                <a:lnTo>
                  <a:pt x="10537113" y="6719511"/>
                </a:lnTo>
                <a:lnTo>
                  <a:pt x="10704288" y="6602878"/>
                </a:lnTo>
                <a:cubicBezTo>
                  <a:pt x="10944893" y="6654967"/>
                  <a:pt x="11116975" y="6721940"/>
                  <a:pt x="11220535" y="6803796"/>
                </a:cubicBezTo>
                <a:cubicBezTo>
                  <a:pt x="11324094" y="6885651"/>
                  <a:pt x="11375874" y="6993551"/>
                  <a:pt x="11375874" y="7127497"/>
                </a:cubicBezTo>
                <a:cubicBezTo>
                  <a:pt x="11375874" y="7226715"/>
                  <a:pt x="11344868" y="7303610"/>
                  <a:pt x="11282857" y="7358180"/>
                </a:cubicBezTo>
                <a:cubicBezTo>
                  <a:pt x="11220845" y="7412750"/>
                  <a:pt x="11133408" y="7440036"/>
                  <a:pt x="11020547" y="7440036"/>
                </a:cubicBezTo>
                <a:lnTo>
                  <a:pt x="10951172" y="7433405"/>
                </a:lnTo>
                <a:lnTo>
                  <a:pt x="11214154" y="7886822"/>
                </a:lnTo>
                <a:lnTo>
                  <a:pt x="11225476" y="7888032"/>
                </a:lnTo>
                <a:cubicBezTo>
                  <a:pt x="11280783" y="7891985"/>
                  <a:pt x="11335876" y="7893961"/>
                  <a:pt x="11390757" y="7893961"/>
                </a:cubicBezTo>
                <a:close/>
                <a:moveTo>
                  <a:pt x="0" y="11447926"/>
                </a:moveTo>
                <a:lnTo>
                  <a:pt x="13279594" y="11447926"/>
                </a:lnTo>
                <a:lnTo>
                  <a:pt x="11214154" y="7886822"/>
                </a:lnTo>
                <a:lnTo>
                  <a:pt x="11058917" y="7870242"/>
                </a:lnTo>
                <a:cubicBezTo>
                  <a:pt x="10947451" y="7854429"/>
                  <a:pt x="10835132" y="7830710"/>
                  <a:pt x="10721961" y="7799084"/>
                </a:cubicBezTo>
                <a:cubicBezTo>
                  <a:pt x="10495618" y="7735832"/>
                  <a:pt x="10267725" y="7641574"/>
                  <a:pt x="10038282" y="7516310"/>
                </a:cubicBezTo>
                <a:lnTo>
                  <a:pt x="9790855" y="7787922"/>
                </a:lnTo>
                <a:lnTo>
                  <a:pt x="10107114" y="6720080"/>
                </a:lnTo>
                <a:cubicBezTo>
                  <a:pt x="10236099" y="6950763"/>
                  <a:pt x="10379656" y="7128427"/>
                  <a:pt x="10537786" y="7253071"/>
                </a:cubicBezTo>
                <a:cubicBezTo>
                  <a:pt x="10656383" y="7346553"/>
                  <a:pt x="10776550" y="7404980"/>
                  <a:pt x="10898287" y="7428350"/>
                </a:cubicBezTo>
                <a:lnTo>
                  <a:pt x="10951172" y="7433405"/>
                </a:lnTo>
                <a:lnTo>
                  <a:pt x="10537113" y="6719511"/>
                </a:lnTo>
                <a:lnTo>
                  <a:pt x="10464302" y="6770309"/>
                </a:lnTo>
                <a:lnTo>
                  <a:pt x="10498510" y="6652955"/>
                </a:lnTo>
                <a:lnTo>
                  <a:pt x="9995736" y="5786101"/>
                </a:lnTo>
                <a:lnTo>
                  <a:pt x="9901081" y="5847807"/>
                </a:lnTo>
                <a:cubicBezTo>
                  <a:pt x="9794110" y="5923927"/>
                  <a:pt x="9688536" y="6011906"/>
                  <a:pt x="9584356" y="6111745"/>
                </a:cubicBezTo>
                <a:lnTo>
                  <a:pt x="9831374" y="5502719"/>
                </a:lnTo>
                <a:lnTo>
                  <a:pt x="6639797" y="0"/>
                </a:lnTo>
                <a:close/>
              </a:path>
            </a:pathLst>
          </a:custGeom>
          <a:solidFill>
            <a:srgbClr val="CC3399">
              <a:alpha val="4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8046" y="1577068"/>
            <a:ext cx="9826780" cy="4325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平肩担道义，是对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终成江海的笃信，是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自知平凡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而直面社会责任的勇气和责任感。五四运动期间，真正让政府让步的，不是几支妙笔，几副铁肩，而是无数被政府视为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平庸者的普通工人，学生，商人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，巴黎恐怖袭击后，最令世人惊叹令恐怖分子震恐的不是警方妥善的处理，而是第二天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巴黎市民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不惧恐怖分子威胁不约而同地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走到街上，手持玫瑰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，在哀悼死者的同时表达出他们不屈服的态度。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平庸者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在选择了携手分担责任后便不再平庸，如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沙砾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聚集成岸堤一般，抗击非凡的恶，守护每一个人平庸的正义。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号范文余泓谕</a:t>
            </a:r>
            <a:endParaRPr lang="zh-CN" altLang="zh-CN" sz="28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78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1.85185E-6 L 0.04623 0.00023 " pathEditMode="relative" rAng="0" ptsTypes="AA">
                                      <p:cBhvr>
                                        <p:cTn id="12" dur="1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91667E-6 -1.11111E-6 L -0.05508 -1.11111E-6 " pathEditMode="relative" rAng="0" ptsTypes="AA">
                                      <p:cBhvr>
                                        <p:cTn id="17" dur="1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flipV="1">
            <a:off x="-1870076" y="10760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881249" y="2706370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251067" y="4238645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289299" y="99405"/>
            <a:ext cx="1219200" cy="1050925"/>
          </a:xfrm>
          <a:prstGeom prst="triangl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814763" y="127032"/>
            <a:ext cx="1219200" cy="1050925"/>
          </a:xfrm>
          <a:prstGeom prst="triangle">
            <a:avLst/>
          </a:prstGeom>
          <a:solidFill>
            <a:srgbClr val="CC3399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387181" y="181"/>
            <a:ext cx="61966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如何围绕核心概念展开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有感染力的议论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1009312" y="946336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313235" y="42893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406810" y="4392388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56229" y="5804256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471590" y="4178778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850709" y="3681936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495626" y="6156849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187264" y="5514801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556727" y="1463710"/>
            <a:ext cx="7027067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5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9030900" y="-3295954"/>
            <a:ext cx="13279438" cy="11447463"/>
          </a:xfrm>
          <a:custGeom>
            <a:avLst/>
            <a:gdLst/>
            <a:ahLst/>
            <a:cxnLst/>
            <a:rect l="l" t="t" r="r" b="b"/>
            <a:pathLst>
              <a:path w="13279594" h="11447926">
                <a:moveTo>
                  <a:pt x="11390757" y="7893961"/>
                </a:moveTo>
                <a:cubicBezTo>
                  <a:pt x="11692134" y="7893961"/>
                  <a:pt x="11938941" y="7835051"/>
                  <a:pt x="12131177" y="7717228"/>
                </a:cubicBezTo>
                <a:cubicBezTo>
                  <a:pt x="12323414" y="7599406"/>
                  <a:pt x="12419532" y="7451198"/>
                  <a:pt x="12419532" y="7272604"/>
                </a:cubicBezTo>
                <a:cubicBezTo>
                  <a:pt x="12419532" y="7142379"/>
                  <a:pt x="12355659" y="7022077"/>
                  <a:pt x="12227915" y="6911696"/>
                </a:cubicBezTo>
                <a:cubicBezTo>
                  <a:pt x="12100172" y="6801315"/>
                  <a:pt x="11925298" y="6717599"/>
                  <a:pt x="11703296" y="6660549"/>
                </a:cubicBezTo>
                <a:cubicBezTo>
                  <a:pt x="11715698" y="6661789"/>
                  <a:pt x="11728721" y="6662719"/>
                  <a:pt x="11742364" y="6663339"/>
                </a:cubicBezTo>
                <a:cubicBezTo>
                  <a:pt x="11756006" y="6663959"/>
                  <a:pt x="11777090" y="6664269"/>
                  <a:pt x="11805616" y="6664269"/>
                </a:cubicBezTo>
                <a:cubicBezTo>
                  <a:pt x="12051182" y="6664269"/>
                  <a:pt x="12255511" y="6598537"/>
                  <a:pt x="12418601" y="6467072"/>
                </a:cubicBezTo>
                <a:cubicBezTo>
                  <a:pt x="12581692" y="6335607"/>
                  <a:pt x="12663238" y="6173756"/>
                  <a:pt x="12663238" y="5981520"/>
                </a:cubicBezTo>
                <a:cubicBezTo>
                  <a:pt x="12663238" y="5701227"/>
                  <a:pt x="12536734" y="5476125"/>
                  <a:pt x="12283726" y="5306213"/>
                </a:cubicBezTo>
                <a:cubicBezTo>
                  <a:pt x="12030718" y="5136301"/>
                  <a:pt x="11690894" y="5051345"/>
                  <a:pt x="11264253" y="5051345"/>
                </a:cubicBezTo>
                <a:cubicBezTo>
                  <a:pt x="11022408" y="5051345"/>
                  <a:pt x="10797615" y="5071498"/>
                  <a:pt x="10589876" y="5111806"/>
                </a:cubicBezTo>
                <a:cubicBezTo>
                  <a:pt x="10382136" y="5152113"/>
                  <a:pt x="10190830" y="5211955"/>
                  <a:pt x="10015957" y="5291330"/>
                </a:cubicBezTo>
                <a:lnTo>
                  <a:pt x="10015957" y="5047624"/>
                </a:lnTo>
                <a:lnTo>
                  <a:pt x="9831374" y="5502719"/>
                </a:lnTo>
                <a:lnTo>
                  <a:pt x="9995736" y="5786101"/>
                </a:lnTo>
                <a:lnTo>
                  <a:pt x="10062582" y="5742523"/>
                </a:lnTo>
                <a:cubicBezTo>
                  <a:pt x="10116765" y="5710393"/>
                  <a:pt x="10171297" y="5681229"/>
                  <a:pt x="10226177" y="5655029"/>
                </a:cubicBezTo>
                <a:cubicBezTo>
                  <a:pt x="10445698" y="5550229"/>
                  <a:pt x="10658399" y="5497829"/>
                  <a:pt x="10864278" y="5497829"/>
                </a:cubicBezTo>
                <a:cubicBezTo>
                  <a:pt x="11029229" y="5497829"/>
                  <a:pt x="11161314" y="5540927"/>
                  <a:pt x="11260532" y="5627123"/>
                </a:cubicBezTo>
                <a:cubicBezTo>
                  <a:pt x="11359751" y="5713320"/>
                  <a:pt x="11409360" y="5827731"/>
                  <a:pt x="11409360" y="5970358"/>
                </a:cubicBezTo>
                <a:cubicBezTo>
                  <a:pt x="11409360" y="6070817"/>
                  <a:pt x="11383316" y="6148642"/>
                  <a:pt x="11331226" y="6203832"/>
                </a:cubicBezTo>
                <a:cubicBezTo>
                  <a:pt x="11279136" y="6259022"/>
                  <a:pt x="11204722" y="6286618"/>
                  <a:pt x="11107984" y="6286618"/>
                </a:cubicBezTo>
                <a:cubicBezTo>
                  <a:pt x="11055894" y="6286618"/>
                  <a:pt x="11004734" y="6277006"/>
                  <a:pt x="10954504" y="6257782"/>
                </a:cubicBezTo>
                <a:cubicBezTo>
                  <a:pt x="10904275" y="6238559"/>
                  <a:pt x="10855596" y="6209723"/>
                  <a:pt x="10808467" y="6171276"/>
                </a:cubicBezTo>
                <a:lnTo>
                  <a:pt x="10732192" y="5851296"/>
                </a:lnTo>
                <a:lnTo>
                  <a:pt x="10498510" y="6652955"/>
                </a:lnTo>
                <a:lnTo>
                  <a:pt x="10537113" y="6719511"/>
                </a:lnTo>
                <a:lnTo>
                  <a:pt x="10704288" y="6602878"/>
                </a:lnTo>
                <a:cubicBezTo>
                  <a:pt x="10944893" y="6654967"/>
                  <a:pt x="11116975" y="6721940"/>
                  <a:pt x="11220535" y="6803796"/>
                </a:cubicBezTo>
                <a:cubicBezTo>
                  <a:pt x="11324094" y="6885651"/>
                  <a:pt x="11375874" y="6993551"/>
                  <a:pt x="11375874" y="7127497"/>
                </a:cubicBezTo>
                <a:cubicBezTo>
                  <a:pt x="11375874" y="7226715"/>
                  <a:pt x="11344868" y="7303610"/>
                  <a:pt x="11282857" y="7358180"/>
                </a:cubicBezTo>
                <a:cubicBezTo>
                  <a:pt x="11220845" y="7412750"/>
                  <a:pt x="11133408" y="7440036"/>
                  <a:pt x="11020547" y="7440036"/>
                </a:cubicBezTo>
                <a:lnTo>
                  <a:pt x="10951172" y="7433405"/>
                </a:lnTo>
                <a:lnTo>
                  <a:pt x="11214154" y="7886822"/>
                </a:lnTo>
                <a:lnTo>
                  <a:pt x="11225476" y="7888032"/>
                </a:lnTo>
                <a:cubicBezTo>
                  <a:pt x="11280783" y="7891985"/>
                  <a:pt x="11335876" y="7893961"/>
                  <a:pt x="11390757" y="7893961"/>
                </a:cubicBezTo>
                <a:close/>
                <a:moveTo>
                  <a:pt x="0" y="11447926"/>
                </a:moveTo>
                <a:lnTo>
                  <a:pt x="13279594" y="11447926"/>
                </a:lnTo>
                <a:lnTo>
                  <a:pt x="11214154" y="7886822"/>
                </a:lnTo>
                <a:lnTo>
                  <a:pt x="11058917" y="7870242"/>
                </a:lnTo>
                <a:cubicBezTo>
                  <a:pt x="10947451" y="7854429"/>
                  <a:pt x="10835132" y="7830710"/>
                  <a:pt x="10721961" y="7799084"/>
                </a:cubicBezTo>
                <a:cubicBezTo>
                  <a:pt x="10495618" y="7735832"/>
                  <a:pt x="10267725" y="7641574"/>
                  <a:pt x="10038282" y="7516310"/>
                </a:cubicBezTo>
                <a:lnTo>
                  <a:pt x="9790855" y="7787922"/>
                </a:lnTo>
                <a:lnTo>
                  <a:pt x="10107114" y="6720080"/>
                </a:lnTo>
                <a:cubicBezTo>
                  <a:pt x="10236099" y="6950763"/>
                  <a:pt x="10379656" y="7128427"/>
                  <a:pt x="10537786" y="7253071"/>
                </a:cubicBezTo>
                <a:cubicBezTo>
                  <a:pt x="10656383" y="7346553"/>
                  <a:pt x="10776550" y="7404980"/>
                  <a:pt x="10898287" y="7428350"/>
                </a:cubicBezTo>
                <a:lnTo>
                  <a:pt x="10951172" y="7433405"/>
                </a:lnTo>
                <a:lnTo>
                  <a:pt x="10537113" y="6719511"/>
                </a:lnTo>
                <a:lnTo>
                  <a:pt x="10464302" y="6770309"/>
                </a:lnTo>
                <a:lnTo>
                  <a:pt x="10498510" y="6652955"/>
                </a:lnTo>
                <a:lnTo>
                  <a:pt x="9995736" y="5786101"/>
                </a:lnTo>
                <a:lnTo>
                  <a:pt x="9901081" y="5847807"/>
                </a:lnTo>
                <a:cubicBezTo>
                  <a:pt x="9794110" y="5923927"/>
                  <a:pt x="9688536" y="6011906"/>
                  <a:pt x="9584356" y="6111745"/>
                </a:cubicBezTo>
                <a:lnTo>
                  <a:pt x="9831374" y="5502719"/>
                </a:lnTo>
                <a:lnTo>
                  <a:pt x="6639797" y="0"/>
                </a:lnTo>
                <a:close/>
              </a:path>
            </a:pathLst>
          </a:custGeom>
          <a:solidFill>
            <a:srgbClr val="CC3399">
              <a:alpha val="4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2353" y="1648346"/>
            <a:ext cx="9826780" cy="4325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平肩担道义，是对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终成江海的笃信，是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自知平凡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直面社会责任的勇气和责任感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。五四运动期间，真正让政府让步的，不是几支妙笔，几副铁肩，而是无数被政府视为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平庸者的普通工人，学生，商人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，巴黎恐怖袭击后，最令世人惊叹令恐怖分子震恐的不是警方妥善的处理，而是第二天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巴黎市民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不惧恐怖分子威胁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不约而同地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走到街上，手持玫瑰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在哀悼死者的同时表达出他们不屈服的态度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平庸者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在选择了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携手分担责任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后便不再平庸，如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沙砾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聚集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成岸堤一般，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抗击非凡的恶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守护每一个人平庸的正义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号范文余泓谕</a:t>
            </a:r>
            <a:endParaRPr lang="zh-CN" altLang="zh-CN" sz="28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41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1.85185E-6 L 0.04623 0.00023 " pathEditMode="relative" rAng="0" ptsTypes="AA">
                                      <p:cBhvr>
                                        <p:cTn id="12" dur="1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91667E-6 -1.11111E-6 L -0.05508 -1.11111E-6 " pathEditMode="relative" rAng="0" ptsTypes="AA">
                                      <p:cBhvr>
                                        <p:cTn id="17" dur="1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flipV="1">
            <a:off x="-1870076" y="10760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881249" y="2706370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251067" y="4238645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289299" y="99405"/>
            <a:ext cx="1219200" cy="1050925"/>
          </a:xfrm>
          <a:prstGeom prst="triangl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814763" y="127032"/>
            <a:ext cx="1219200" cy="1050925"/>
          </a:xfrm>
          <a:prstGeom prst="triangle">
            <a:avLst/>
          </a:prstGeom>
          <a:solidFill>
            <a:srgbClr val="CC3399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429948" y="-65511"/>
            <a:ext cx="61966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如何围绕核心概念展开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有感染力的议论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1009312" y="946336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313235" y="42893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406810" y="4392388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56229" y="5804256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471590" y="4178778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850709" y="3681936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495626" y="6156849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187264" y="5514801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424362" y="1381039"/>
            <a:ext cx="7027067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5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9030900" y="-3295954"/>
            <a:ext cx="13279438" cy="11447463"/>
          </a:xfrm>
          <a:custGeom>
            <a:avLst/>
            <a:gdLst/>
            <a:ahLst/>
            <a:cxnLst/>
            <a:rect l="l" t="t" r="r" b="b"/>
            <a:pathLst>
              <a:path w="13279594" h="11447926">
                <a:moveTo>
                  <a:pt x="11390757" y="7893961"/>
                </a:moveTo>
                <a:cubicBezTo>
                  <a:pt x="11692134" y="7893961"/>
                  <a:pt x="11938941" y="7835051"/>
                  <a:pt x="12131177" y="7717228"/>
                </a:cubicBezTo>
                <a:cubicBezTo>
                  <a:pt x="12323414" y="7599406"/>
                  <a:pt x="12419532" y="7451198"/>
                  <a:pt x="12419532" y="7272604"/>
                </a:cubicBezTo>
                <a:cubicBezTo>
                  <a:pt x="12419532" y="7142379"/>
                  <a:pt x="12355659" y="7022077"/>
                  <a:pt x="12227915" y="6911696"/>
                </a:cubicBezTo>
                <a:cubicBezTo>
                  <a:pt x="12100172" y="6801315"/>
                  <a:pt x="11925298" y="6717599"/>
                  <a:pt x="11703296" y="6660549"/>
                </a:cubicBezTo>
                <a:cubicBezTo>
                  <a:pt x="11715698" y="6661789"/>
                  <a:pt x="11728721" y="6662719"/>
                  <a:pt x="11742364" y="6663339"/>
                </a:cubicBezTo>
                <a:cubicBezTo>
                  <a:pt x="11756006" y="6663959"/>
                  <a:pt x="11777090" y="6664269"/>
                  <a:pt x="11805616" y="6664269"/>
                </a:cubicBezTo>
                <a:cubicBezTo>
                  <a:pt x="12051182" y="6664269"/>
                  <a:pt x="12255511" y="6598537"/>
                  <a:pt x="12418601" y="6467072"/>
                </a:cubicBezTo>
                <a:cubicBezTo>
                  <a:pt x="12581692" y="6335607"/>
                  <a:pt x="12663238" y="6173756"/>
                  <a:pt x="12663238" y="5981520"/>
                </a:cubicBezTo>
                <a:cubicBezTo>
                  <a:pt x="12663238" y="5701227"/>
                  <a:pt x="12536734" y="5476125"/>
                  <a:pt x="12283726" y="5306213"/>
                </a:cubicBezTo>
                <a:cubicBezTo>
                  <a:pt x="12030718" y="5136301"/>
                  <a:pt x="11690894" y="5051345"/>
                  <a:pt x="11264253" y="5051345"/>
                </a:cubicBezTo>
                <a:cubicBezTo>
                  <a:pt x="11022408" y="5051345"/>
                  <a:pt x="10797615" y="5071498"/>
                  <a:pt x="10589876" y="5111806"/>
                </a:cubicBezTo>
                <a:cubicBezTo>
                  <a:pt x="10382136" y="5152113"/>
                  <a:pt x="10190830" y="5211955"/>
                  <a:pt x="10015957" y="5291330"/>
                </a:cubicBezTo>
                <a:lnTo>
                  <a:pt x="10015957" y="5047624"/>
                </a:lnTo>
                <a:lnTo>
                  <a:pt x="9831374" y="5502719"/>
                </a:lnTo>
                <a:lnTo>
                  <a:pt x="9995736" y="5786101"/>
                </a:lnTo>
                <a:lnTo>
                  <a:pt x="10062582" y="5742523"/>
                </a:lnTo>
                <a:cubicBezTo>
                  <a:pt x="10116765" y="5710393"/>
                  <a:pt x="10171297" y="5681229"/>
                  <a:pt x="10226177" y="5655029"/>
                </a:cubicBezTo>
                <a:cubicBezTo>
                  <a:pt x="10445698" y="5550229"/>
                  <a:pt x="10658399" y="5497829"/>
                  <a:pt x="10864278" y="5497829"/>
                </a:cubicBezTo>
                <a:cubicBezTo>
                  <a:pt x="11029229" y="5497829"/>
                  <a:pt x="11161314" y="5540927"/>
                  <a:pt x="11260532" y="5627123"/>
                </a:cubicBezTo>
                <a:cubicBezTo>
                  <a:pt x="11359751" y="5713320"/>
                  <a:pt x="11409360" y="5827731"/>
                  <a:pt x="11409360" y="5970358"/>
                </a:cubicBezTo>
                <a:cubicBezTo>
                  <a:pt x="11409360" y="6070817"/>
                  <a:pt x="11383316" y="6148642"/>
                  <a:pt x="11331226" y="6203832"/>
                </a:cubicBezTo>
                <a:cubicBezTo>
                  <a:pt x="11279136" y="6259022"/>
                  <a:pt x="11204722" y="6286618"/>
                  <a:pt x="11107984" y="6286618"/>
                </a:cubicBezTo>
                <a:cubicBezTo>
                  <a:pt x="11055894" y="6286618"/>
                  <a:pt x="11004734" y="6277006"/>
                  <a:pt x="10954504" y="6257782"/>
                </a:cubicBezTo>
                <a:cubicBezTo>
                  <a:pt x="10904275" y="6238559"/>
                  <a:pt x="10855596" y="6209723"/>
                  <a:pt x="10808467" y="6171276"/>
                </a:cubicBezTo>
                <a:lnTo>
                  <a:pt x="10732192" y="5851296"/>
                </a:lnTo>
                <a:lnTo>
                  <a:pt x="10498510" y="6652955"/>
                </a:lnTo>
                <a:lnTo>
                  <a:pt x="10537113" y="6719511"/>
                </a:lnTo>
                <a:lnTo>
                  <a:pt x="10704288" y="6602878"/>
                </a:lnTo>
                <a:cubicBezTo>
                  <a:pt x="10944893" y="6654967"/>
                  <a:pt x="11116975" y="6721940"/>
                  <a:pt x="11220535" y="6803796"/>
                </a:cubicBezTo>
                <a:cubicBezTo>
                  <a:pt x="11324094" y="6885651"/>
                  <a:pt x="11375874" y="6993551"/>
                  <a:pt x="11375874" y="7127497"/>
                </a:cubicBezTo>
                <a:cubicBezTo>
                  <a:pt x="11375874" y="7226715"/>
                  <a:pt x="11344868" y="7303610"/>
                  <a:pt x="11282857" y="7358180"/>
                </a:cubicBezTo>
                <a:cubicBezTo>
                  <a:pt x="11220845" y="7412750"/>
                  <a:pt x="11133408" y="7440036"/>
                  <a:pt x="11020547" y="7440036"/>
                </a:cubicBezTo>
                <a:lnTo>
                  <a:pt x="10951172" y="7433405"/>
                </a:lnTo>
                <a:lnTo>
                  <a:pt x="11214154" y="7886822"/>
                </a:lnTo>
                <a:lnTo>
                  <a:pt x="11225476" y="7888032"/>
                </a:lnTo>
                <a:cubicBezTo>
                  <a:pt x="11280783" y="7891985"/>
                  <a:pt x="11335876" y="7893961"/>
                  <a:pt x="11390757" y="7893961"/>
                </a:cubicBezTo>
                <a:close/>
                <a:moveTo>
                  <a:pt x="0" y="11447926"/>
                </a:moveTo>
                <a:lnTo>
                  <a:pt x="13279594" y="11447926"/>
                </a:lnTo>
                <a:lnTo>
                  <a:pt x="11214154" y="7886822"/>
                </a:lnTo>
                <a:lnTo>
                  <a:pt x="11058917" y="7870242"/>
                </a:lnTo>
                <a:cubicBezTo>
                  <a:pt x="10947451" y="7854429"/>
                  <a:pt x="10835132" y="7830710"/>
                  <a:pt x="10721961" y="7799084"/>
                </a:cubicBezTo>
                <a:cubicBezTo>
                  <a:pt x="10495618" y="7735832"/>
                  <a:pt x="10267725" y="7641574"/>
                  <a:pt x="10038282" y="7516310"/>
                </a:cubicBezTo>
                <a:lnTo>
                  <a:pt x="9790855" y="7787922"/>
                </a:lnTo>
                <a:lnTo>
                  <a:pt x="10107114" y="6720080"/>
                </a:lnTo>
                <a:cubicBezTo>
                  <a:pt x="10236099" y="6950763"/>
                  <a:pt x="10379656" y="7128427"/>
                  <a:pt x="10537786" y="7253071"/>
                </a:cubicBezTo>
                <a:cubicBezTo>
                  <a:pt x="10656383" y="7346553"/>
                  <a:pt x="10776550" y="7404980"/>
                  <a:pt x="10898287" y="7428350"/>
                </a:cubicBezTo>
                <a:lnTo>
                  <a:pt x="10951172" y="7433405"/>
                </a:lnTo>
                <a:lnTo>
                  <a:pt x="10537113" y="6719511"/>
                </a:lnTo>
                <a:lnTo>
                  <a:pt x="10464302" y="6770309"/>
                </a:lnTo>
                <a:lnTo>
                  <a:pt x="10498510" y="6652955"/>
                </a:lnTo>
                <a:lnTo>
                  <a:pt x="9995736" y="5786101"/>
                </a:lnTo>
                <a:lnTo>
                  <a:pt x="9901081" y="5847807"/>
                </a:lnTo>
                <a:cubicBezTo>
                  <a:pt x="9794110" y="5923927"/>
                  <a:pt x="9688536" y="6011906"/>
                  <a:pt x="9584356" y="6111745"/>
                </a:cubicBezTo>
                <a:lnTo>
                  <a:pt x="9831374" y="5502719"/>
                </a:lnTo>
                <a:lnTo>
                  <a:pt x="6639797" y="0"/>
                </a:lnTo>
                <a:close/>
              </a:path>
            </a:pathLst>
          </a:custGeom>
          <a:solidFill>
            <a:srgbClr val="CC3399">
              <a:alpha val="4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1170" y="1617284"/>
            <a:ext cx="9826780" cy="4325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平肩担道义，是对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终成江海的笃信，是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自知平凡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直面社会责任的勇气和责任感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。五四运动期间，真正让政府让步的，</a:t>
            </a:r>
            <a:r>
              <a:rPr lang="zh-CN" altLang="zh-CN" sz="2800" b="1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几支妙笔，几副铁肩，</a:t>
            </a:r>
            <a:r>
              <a:rPr lang="zh-CN" altLang="zh-CN" sz="2800" b="1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无数被政府视为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平庸者的普通工人，学生，商人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，巴黎恐怖袭击后，最令世人惊叹令恐怖分子震恐的</a:t>
            </a:r>
            <a:r>
              <a:rPr lang="zh-CN" altLang="zh-CN" sz="2800" b="1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警方妥善的处理，</a:t>
            </a:r>
            <a:r>
              <a:rPr lang="zh-CN" altLang="zh-CN" sz="2800" b="1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第二天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巴黎市民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不惧恐怖分子威胁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不约而同地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走到街上，手持玫瑰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在哀悼死者的同时表达出他们不屈服的态度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平庸者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在选择了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携手分担责任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后便不再平庸，如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沙砾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聚集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成岸堤一般，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抗击非凡的恶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守护每一个人平庸的正义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号范文余泓谕</a:t>
            </a:r>
            <a:endParaRPr lang="zh-CN" altLang="zh-CN" sz="28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47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1.85185E-6 L 0.04623 0.00023 " pathEditMode="relative" rAng="0" ptsTypes="AA">
                                      <p:cBhvr>
                                        <p:cTn id="12" dur="1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91667E-6 -1.11111E-6 L -0.05508 -1.11111E-6 " pathEditMode="relative" rAng="0" ptsTypes="AA">
                                      <p:cBhvr>
                                        <p:cTn id="17" dur="1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flipV="1">
            <a:off x="-1870076" y="10760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881249" y="2706370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1251067" y="4238645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289299" y="99405"/>
            <a:ext cx="1219200" cy="1050925"/>
          </a:xfrm>
          <a:prstGeom prst="triangl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3814763" y="127032"/>
            <a:ext cx="1219200" cy="1050925"/>
          </a:xfrm>
          <a:prstGeom prst="triangle">
            <a:avLst/>
          </a:prstGeom>
          <a:solidFill>
            <a:srgbClr val="CC3399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387181" y="-58050"/>
            <a:ext cx="61966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如何围绕核心概念展开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有感染力的议论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11009312" y="946336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313235" y="42893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10406810" y="4392388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11056229" y="5804256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9471590" y="4178778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850709" y="3681936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10495626" y="6156849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10187264" y="5514801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599494" y="1430646"/>
            <a:ext cx="7027067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5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9030900" y="-3295954"/>
            <a:ext cx="13279438" cy="11447463"/>
          </a:xfrm>
          <a:custGeom>
            <a:avLst/>
            <a:gdLst/>
            <a:ahLst/>
            <a:cxnLst/>
            <a:rect l="l" t="t" r="r" b="b"/>
            <a:pathLst>
              <a:path w="13279594" h="11447926">
                <a:moveTo>
                  <a:pt x="11390757" y="7893961"/>
                </a:moveTo>
                <a:cubicBezTo>
                  <a:pt x="11692134" y="7893961"/>
                  <a:pt x="11938941" y="7835051"/>
                  <a:pt x="12131177" y="7717228"/>
                </a:cubicBezTo>
                <a:cubicBezTo>
                  <a:pt x="12323414" y="7599406"/>
                  <a:pt x="12419532" y="7451198"/>
                  <a:pt x="12419532" y="7272604"/>
                </a:cubicBezTo>
                <a:cubicBezTo>
                  <a:pt x="12419532" y="7142379"/>
                  <a:pt x="12355659" y="7022077"/>
                  <a:pt x="12227915" y="6911696"/>
                </a:cubicBezTo>
                <a:cubicBezTo>
                  <a:pt x="12100172" y="6801315"/>
                  <a:pt x="11925298" y="6717599"/>
                  <a:pt x="11703296" y="6660549"/>
                </a:cubicBezTo>
                <a:cubicBezTo>
                  <a:pt x="11715698" y="6661789"/>
                  <a:pt x="11728721" y="6662719"/>
                  <a:pt x="11742364" y="6663339"/>
                </a:cubicBezTo>
                <a:cubicBezTo>
                  <a:pt x="11756006" y="6663959"/>
                  <a:pt x="11777090" y="6664269"/>
                  <a:pt x="11805616" y="6664269"/>
                </a:cubicBezTo>
                <a:cubicBezTo>
                  <a:pt x="12051182" y="6664269"/>
                  <a:pt x="12255511" y="6598537"/>
                  <a:pt x="12418601" y="6467072"/>
                </a:cubicBezTo>
                <a:cubicBezTo>
                  <a:pt x="12581692" y="6335607"/>
                  <a:pt x="12663238" y="6173756"/>
                  <a:pt x="12663238" y="5981520"/>
                </a:cubicBezTo>
                <a:cubicBezTo>
                  <a:pt x="12663238" y="5701227"/>
                  <a:pt x="12536734" y="5476125"/>
                  <a:pt x="12283726" y="5306213"/>
                </a:cubicBezTo>
                <a:cubicBezTo>
                  <a:pt x="12030718" y="5136301"/>
                  <a:pt x="11690894" y="5051345"/>
                  <a:pt x="11264253" y="5051345"/>
                </a:cubicBezTo>
                <a:cubicBezTo>
                  <a:pt x="11022408" y="5051345"/>
                  <a:pt x="10797615" y="5071498"/>
                  <a:pt x="10589876" y="5111806"/>
                </a:cubicBezTo>
                <a:cubicBezTo>
                  <a:pt x="10382136" y="5152113"/>
                  <a:pt x="10190830" y="5211955"/>
                  <a:pt x="10015957" y="5291330"/>
                </a:cubicBezTo>
                <a:lnTo>
                  <a:pt x="10015957" y="5047624"/>
                </a:lnTo>
                <a:lnTo>
                  <a:pt x="9831374" y="5502719"/>
                </a:lnTo>
                <a:lnTo>
                  <a:pt x="9995736" y="5786101"/>
                </a:lnTo>
                <a:lnTo>
                  <a:pt x="10062582" y="5742523"/>
                </a:lnTo>
                <a:cubicBezTo>
                  <a:pt x="10116765" y="5710393"/>
                  <a:pt x="10171297" y="5681229"/>
                  <a:pt x="10226177" y="5655029"/>
                </a:cubicBezTo>
                <a:cubicBezTo>
                  <a:pt x="10445698" y="5550229"/>
                  <a:pt x="10658399" y="5497829"/>
                  <a:pt x="10864278" y="5497829"/>
                </a:cubicBezTo>
                <a:cubicBezTo>
                  <a:pt x="11029229" y="5497829"/>
                  <a:pt x="11161314" y="5540927"/>
                  <a:pt x="11260532" y="5627123"/>
                </a:cubicBezTo>
                <a:cubicBezTo>
                  <a:pt x="11359751" y="5713320"/>
                  <a:pt x="11409360" y="5827731"/>
                  <a:pt x="11409360" y="5970358"/>
                </a:cubicBezTo>
                <a:cubicBezTo>
                  <a:pt x="11409360" y="6070817"/>
                  <a:pt x="11383316" y="6148642"/>
                  <a:pt x="11331226" y="6203832"/>
                </a:cubicBezTo>
                <a:cubicBezTo>
                  <a:pt x="11279136" y="6259022"/>
                  <a:pt x="11204722" y="6286618"/>
                  <a:pt x="11107984" y="6286618"/>
                </a:cubicBezTo>
                <a:cubicBezTo>
                  <a:pt x="11055894" y="6286618"/>
                  <a:pt x="11004734" y="6277006"/>
                  <a:pt x="10954504" y="6257782"/>
                </a:cubicBezTo>
                <a:cubicBezTo>
                  <a:pt x="10904275" y="6238559"/>
                  <a:pt x="10855596" y="6209723"/>
                  <a:pt x="10808467" y="6171276"/>
                </a:cubicBezTo>
                <a:lnTo>
                  <a:pt x="10732192" y="5851296"/>
                </a:lnTo>
                <a:lnTo>
                  <a:pt x="10498510" y="6652955"/>
                </a:lnTo>
                <a:lnTo>
                  <a:pt x="10537113" y="6719511"/>
                </a:lnTo>
                <a:lnTo>
                  <a:pt x="10704288" y="6602878"/>
                </a:lnTo>
                <a:cubicBezTo>
                  <a:pt x="10944893" y="6654967"/>
                  <a:pt x="11116975" y="6721940"/>
                  <a:pt x="11220535" y="6803796"/>
                </a:cubicBezTo>
                <a:cubicBezTo>
                  <a:pt x="11324094" y="6885651"/>
                  <a:pt x="11375874" y="6993551"/>
                  <a:pt x="11375874" y="7127497"/>
                </a:cubicBezTo>
                <a:cubicBezTo>
                  <a:pt x="11375874" y="7226715"/>
                  <a:pt x="11344868" y="7303610"/>
                  <a:pt x="11282857" y="7358180"/>
                </a:cubicBezTo>
                <a:cubicBezTo>
                  <a:pt x="11220845" y="7412750"/>
                  <a:pt x="11133408" y="7440036"/>
                  <a:pt x="11020547" y="7440036"/>
                </a:cubicBezTo>
                <a:lnTo>
                  <a:pt x="10951172" y="7433405"/>
                </a:lnTo>
                <a:lnTo>
                  <a:pt x="11214154" y="7886822"/>
                </a:lnTo>
                <a:lnTo>
                  <a:pt x="11225476" y="7888032"/>
                </a:lnTo>
                <a:cubicBezTo>
                  <a:pt x="11280783" y="7891985"/>
                  <a:pt x="11335876" y="7893961"/>
                  <a:pt x="11390757" y="7893961"/>
                </a:cubicBezTo>
                <a:close/>
                <a:moveTo>
                  <a:pt x="0" y="11447926"/>
                </a:moveTo>
                <a:lnTo>
                  <a:pt x="13279594" y="11447926"/>
                </a:lnTo>
                <a:lnTo>
                  <a:pt x="11214154" y="7886822"/>
                </a:lnTo>
                <a:lnTo>
                  <a:pt x="11058917" y="7870242"/>
                </a:lnTo>
                <a:cubicBezTo>
                  <a:pt x="10947451" y="7854429"/>
                  <a:pt x="10835132" y="7830710"/>
                  <a:pt x="10721961" y="7799084"/>
                </a:cubicBezTo>
                <a:cubicBezTo>
                  <a:pt x="10495618" y="7735832"/>
                  <a:pt x="10267725" y="7641574"/>
                  <a:pt x="10038282" y="7516310"/>
                </a:cubicBezTo>
                <a:lnTo>
                  <a:pt x="9790855" y="7787922"/>
                </a:lnTo>
                <a:lnTo>
                  <a:pt x="10107114" y="6720080"/>
                </a:lnTo>
                <a:cubicBezTo>
                  <a:pt x="10236099" y="6950763"/>
                  <a:pt x="10379656" y="7128427"/>
                  <a:pt x="10537786" y="7253071"/>
                </a:cubicBezTo>
                <a:cubicBezTo>
                  <a:pt x="10656383" y="7346553"/>
                  <a:pt x="10776550" y="7404980"/>
                  <a:pt x="10898287" y="7428350"/>
                </a:cubicBezTo>
                <a:lnTo>
                  <a:pt x="10951172" y="7433405"/>
                </a:lnTo>
                <a:lnTo>
                  <a:pt x="10537113" y="6719511"/>
                </a:lnTo>
                <a:lnTo>
                  <a:pt x="10464302" y="6770309"/>
                </a:lnTo>
                <a:lnTo>
                  <a:pt x="10498510" y="6652955"/>
                </a:lnTo>
                <a:lnTo>
                  <a:pt x="9995736" y="5786101"/>
                </a:lnTo>
                <a:lnTo>
                  <a:pt x="9901081" y="5847807"/>
                </a:lnTo>
                <a:cubicBezTo>
                  <a:pt x="9794110" y="5923927"/>
                  <a:pt x="9688536" y="6011906"/>
                  <a:pt x="9584356" y="6111745"/>
                </a:cubicBezTo>
                <a:lnTo>
                  <a:pt x="9831374" y="5502719"/>
                </a:lnTo>
                <a:lnTo>
                  <a:pt x="6639797" y="0"/>
                </a:lnTo>
                <a:close/>
              </a:path>
            </a:pathLst>
          </a:custGeom>
          <a:solidFill>
            <a:srgbClr val="CC3399">
              <a:alpha val="4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6075" y="1625046"/>
            <a:ext cx="9826780" cy="4325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平肩担道义，</a:t>
            </a:r>
            <a:r>
              <a:rPr lang="zh-CN" altLang="zh-CN" sz="2800" b="1" dirty="0">
                <a:highlight>
                  <a:srgbClr val="FF00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终成江海的笃信，</a:t>
            </a:r>
            <a:r>
              <a:rPr lang="zh-CN" altLang="zh-CN" sz="2800" b="1" dirty="0">
                <a:highlight>
                  <a:srgbClr val="FF00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自知平凡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直面社会责任的勇气和责任感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。五四运动期间，真正让政府让步的，</a:t>
            </a:r>
            <a:r>
              <a:rPr lang="zh-CN" altLang="zh-CN" sz="2800" b="1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几支妙笔，几副铁肩，</a:t>
            </a:r>
            <a:r>
              <a:rPr lang="zh-CN" altLang="zh-CN" sz="2800" b="1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无数被政府视为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平庸者的普通工人，学生，商人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，巴黎恐怖袭击后，最令世人惊叹令恐怖分子震恐的</a:t>
            </a:r>
            <a:r>
              <a:rPr lang="zh-CN" altLang="zh-CN" sz="2800" b="1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警方妥善的处理，</a:t>
            </a:r>
            <a:r>
              <a:rPr lang="zh-CN" altLang="zh-CN" sz="2800" b="1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第二天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巴黎市民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不惧恐怖分子威胁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不约而同地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走到街上，手持玫瑰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在哀悼死者的同时表达出他们不屈服的态度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平庸者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在选择了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携手分担责任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后便不再平庸，如</a:t>
            </a:r>
            <a:r>
              <a:rPr lang="zh-CN" altLang="zh-CN" sz="2800" b="1" dirty="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沙砾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聚集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成岸堤一般，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抗击非凡的恶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守护每一个人平庸的正义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号范文余泓谕</a:t>
            </a:r>
            <a:endParaRPr lang="zh-CN" altLang="zh-CN" sz="28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78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1.85185E-6 L 0.04623 0.00023 " pathEditMode="relative" rAng="0" ptsTypes="AA">
                                      <p:cBhvr>
                                        <p:cTn id="12" dur="1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91667E-6 -1.11111E-6 L -0.05508 -1.11111E-6 " pathEditMode="relative" rAng="0" ptsTypes="AA">
                                      <p:cBhvr>
                                        <p:cTn id="17" dur="1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33338" y="6249988"/>
            <a:ext cx="857251" cy="739775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54013" y="5380038"/>
            <a:ext cx="857250" cy="738187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-420688" y="5857875"/>
            <a:ext cx="857251" cy="738188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19113" y="5865813"/>
            <a:ext cx="588962" cy="506412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360363" y="6397625"/>
            <a:ext cx="588962" cy="506413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0510838" y="700088"/>
            <a:ext cx="1752600" cy="1509712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1301413" y="-1079500"/>
            <a:ext cx="1752600" cy="1509713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9720263" y="-104775"/>
            <a:ext cx="1751012" cy="1511300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1641138" y="-88900"/>
            <a:ext cx="1204912" cy="1038225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11317288" y="998538"/>
            <a:ext cx="1203325" cy="1038225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1878013" y="-88900"/>
            <a:ext cx="3808413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930400" y="1069975"/>
            <a:ext cx="3860800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2062163" y="2295525"/>
            <a:ext cx="3992563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442363" y="0"/>
            <a:ext cx="30839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重复关键词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2591380" y="280846"/>
            <a:ext cx="973138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239319" y="718812"/>
            <a:ext cx="5333394" cy="6933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5400000">
            <a:off x="2580036" y="1270721"/>
            <a:ext cx="973137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3351372" y="1705262"/>
            <a:ext cx="5364431" cy="0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4008701" y="920381"/>
            <a:ext cx="42905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下定义、作诠释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腰三角形 30"/>
          <p:cNvSpPr/>
          <p:nvPr/>
        </p:nvSpPr>
        <p:spPr>
          <a:xfrm rot="5400000">
            <a:off x="2600920" y="2249446"/>
            <a:ext cx="971550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6" name="直接连接符 35"/>
          <p:cNvCxnSpPr>
            <a:cxnSpLocks/>
          </p:cNvCxnSpPr>
          <p:nvPr/>
        </p:nvCxnSpPr>
        <p:spPr>
          <a:xfrm>
            <a:off x="3468456" y="2664577"/>
            <a:ext cx="5740121" cy="23772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4922374" y="1917758"/>
            <a:ext cx="22961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比较辨析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8811512" y="6346807"/>
            <a:ext cx="3451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</a:t>
            </a:r>
          </a:p>
        </p:txBody>
      </p:sp>
      <p:sp>
        <p:nvSpPr>
          <p:cNvPr id="35" name="等腰三角形 34"/>
          <p:cNvSpPr/>
          <p:nvPr/>
        </p:nvSpPr>
        <p:spPr>
          <a:xfrm rot="5400000">
            <a:off x="2600920" y="3430360"/>
            <a:ext cx="971550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2600921" y="4628202"/>
            <a:ext cx="971550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1" name="直接连接符 40"/>
          <p:cNvCxnSpPr>
            <a:cxnSpLocks/>
          </p:cNvCxnSpPr>
          <p:nvPr/>
        </p:nvCxnSpPr>
        <p:spPr>
          <a:xfrm>
            <a:off x="3374010" y="3880267"/>
            <a:ext cx="7451306" cy="11371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501828" y="5043333"/>
            <a:ext cx="5706749" cy="40652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3351372" y="3064159"/>
            <a:ext cx="82851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用具体的事例，细节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、引用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阐释</a:t>
            </a: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3501828" y="4302691"/>
            <a:ext cx="582157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用具体物品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场景比喻</a:t>
            </a:r>
          </a:p>
        </p:txBody>
      </p:sp>
    </p:spTree>
    <p:extLst>
      <p:ext uri="{BB962C8B-B14F-4D97-AF65-F5344CB8AC3E}">
        <p14:creationId xmlns:p14="http://schemas.microsoft.com/office/powerpoint/2010/main" val="197958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4" grpId="0" animBg="1"/>
      <p:bldP spid="25" grpId="0" animBg="1"/>
      <p:bldP spid="2" grpId="0"/>
      <p:bldP spid="18" grpId="0" animBg="1"/>
      <p:bldP spid="27" grpId="0" animBg="1"/>
      <p:bldP spid="29" grpId="0"/>
      <p:bldP spid="31" grpId="0" animBg="1"/>
      <p:bldP spid="37" grpId="0"/>
      <p:bldP spid="38" grpId="0"/>
      <p:bldP spid="38" grpId="1"/>
      <p:bldP spid="35" grpId="0" animBg="1"/>
      <p:bldP spid="40" grpId="0" animBg="1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33338" y="6249988"/>
            <a:ext cx="857251" cy="739775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54013" y="5380038"/>
            <a:ext cx="857250" cy="738187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-420688" y="5857875"/>
            <a:ext cx="857251" cy="738188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19113" y="5865813"/>
            <a:ext cx="588962" cy="506412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360363" y="6397625"/>
            <a:ext cx="588962" cy="506413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0510838" y="700088"/>
            <a:ext cx="1752600" cy="1509712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1301413" y="-1079500"/>
            <a:ext cx="1752600" cy="1509713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9720263" y="-104775"/>
            <a:ext cx="1751012" cy="1511300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1641138" y="-88900"/>
            <a:ext cx="1204912" cy="1038225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11317288" y="998538"/>
            <a:ext cx="1203325" cy="1038225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1878013" y="-88900"/>
            <a:ext cx="3808413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930400" y="1069975"/>
            <a:ext cx="3860800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2062163" y="2295525"/>
            <a:ext cx="3992563" cy="3060700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16741" y="1165365"/>
            <a:ext cx="91952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选择“平肩担道义，庸手著文章”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</a:p>
        </p:txBody>
      </p:sp>
      <p:sp>
        <p:nvSpPr>
          <p:cNvPr id="18" name="等腰三角形 17"/>
          <p:cNvSpPr/>
          <p:nvPr/>
        </p:nvSpPr>
        <p:spPr>
          <a:xfrm rot="5400000">
            <a:off x="1572418" y="1466894"/>
            <a:ext cx="973138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407088" y="1866208"/>
            <a:ext cx="8783826" cy="15817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5400000">
            <a:off x="1928019" y="2978282"/>
            <a:ext cx="973137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2819400" y="3393414"/>
            <a:ext cx="8482013" cy="17958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697439" y="2656903"/>
            <a:ext cx="88793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选择“双肩担道义，只手著文章”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</a:p>
        </p:txBody>
      </p:sp>
      <p:sp>
        <p:nvSpPr>
          <p:cNvPr id="32" name="等腰三角形 31"/>
          <p:cNvSpPr/>
          <p:nvPr/>
        </p:nvSpPr>
        <p:spPr>
          <a:xfrm rot="5400000">
            <a:off x="2060859" y="4291551"/>
            <a:ext cx="971550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2917825" y="4706682"/>
            <a:ext cx="8594145" cy="19050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2819400" y="3947972"/>
            <a:ext cx="87828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选择“铁肩担道义，辣手著文章”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</a:p>
        </p:txBody>
      </p:sp>
      <p:sp>
        <p:nvSpPr>
          <p:cNvPr id="31" name="等腰三角形 30"/>
          <p:cNvSpPr/>
          <p:nvPr/>
        </p:nvSpPr>
        <p:spPr>
          <a:xfrm rot="5400000">
            <a:off x="2060859" y="5695157"/>
            <a:ext cx="971550" cy="830263"/>
          </a:xfrm>
          <a:prstGeom prst="triangle">
            <a:avLst/>
          </a:prstGeom>
          <a:solidFill>
            <a:srgbClr val="FF66FF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2961766" y="6089790"/>
            <a:ext cx="8509509" cy="30023"/>
          </a:xfrm>
          <a:prstGeom prst="line">
            <a:avLst/>
          </a:prstGeom>
          <a:ln w="38100">
            <a:solidFill>
              <a:srgbClr val="FF66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2963762" y="5350377"/>
            <a:ext cx="87828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选择“铁肩担道义，妙手著文章”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8811512" y="6346807"/>
            <a:ext cx="3451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</a:t>
            </a: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1002903" y="278198"/>
            <a:ext cx="54895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四副对联选择情况：</a:t>
            </a:r>
          </a:p>
        </p:txBody>
      </p:sp>
    </p:spTree>
    <p:extLst>
      <p:ext uri="{BB962C8B-B14F-4D97-AF65-F5344CB8AC3E}">
        <p14:creationId xmlns:p14="http://schemas.microsoft.com/office/powerpoint/2010/main" val="22959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4" grpId="0" animBg="1"/>
      <p:bldP spid="25" grpId="0" animBg="1"/>
      <p:bldP spid="2" grpId="0"/>
      <p:bldP spid="18" grpId="0" animBg="1"/>
      <p:bldP spid="27" grpId="0" animBg="1"/>
      <p:bldP spid="29" grpId="0"/>
      <p:bldP spid="32" grpId="0" animBg="1"/>
      <p:bldP spid="34" grpId="0"/>
      <p:bldP spid="31" grpId="0" animBg="1"/>
      <p:bldP spid="37" grpId="0"/>
      <p:bldP spid="38" grpId="0"/>
      <p:bldP spid="38" grpId="1"/>
      <p:bldP spid="39" grpId="0"/>
      <p:bldP spid="3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flipV="1">
            <a:off x="-2114550" y="-93662"/>
            <a:ext cx="3740151" cy="3225800"/>
          </a:xfrm>
          <a:prstGeom prst="triangle">
            <a:avLst/>
          </a:prstGeom>
          <a:solidFill>
            <a:srgbClr val="E4F731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-297979" y="2449512"/>
            <a:ext cx="2124075" cy="1831975"/>
          </a:xfrm>
          <a:prstGeom prst="triangle">
            <a:avLst/>
          </a:prstGeom>
          <a:solidFill>
            <a:srgbClr val="23079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-614445" y="3712017"/>
            <a:ext cx="2930526" cy="2525712"/>
          </a:xfrm>
          <a:prstGeom prst="triangle">
            <a:avLst/>
          </a:prstGeom>
          <a:solidFill>
            <a:srgbClr val="00669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3873501" y="673100"/>
            <a:ext cx="1219200" cy="1050925"/>
          </a:xfrm>
          <a:prstGeom prst="triangle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4254501" y="673100"/>
            <a:ext cx="1219200" cy="1050925"/>
          </a:xfrm>
          <a:prstGeom prst="triangle">
            <a:avLst/>
          </a:prstGeom>
          <a:solidFill>
            <a:srgbClr val="CC3399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772944" y="678147"/>
            <a:ext cx="452278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修改升格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9007150" y="1453887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916487" y="274251"/>
            <a:ext cx="1343025" cy="576262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7663183">
            <a:off x="8206582" y="3866356"/>
            <a:ext cx="1290638" cy="11017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>
            <a:off x="7951788" y="5124450"/>
            <a:ext cx="1174750" cy="100965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8502072">
            <a:off x="7137400" y="3741738"/>
            <a:ext cx="842963" cy="7191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6648450" y="3390900"/>
            <a:ext cx="357188" cy="30638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916745">
            <a:off x="8915400" y="6013450"/>
            <a:ext cx="693738" cy="620713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9156459">
            <a:off x="9001125" y="5111750"/>
            <a:ext cx="693738" cy="542925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5728174">
            <a:off x="9888538" y="3819525"/>
            <a:ext cx="2216150" cy="2079625"/>
          </a:xfrm>
          <a:prstGeom prst="triangle">
            <a:avLst/>
          </a:prstGeom>
          <a:solidFill>
            <a:srgbClr val="FF66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6566298">
            <a:off x="11701462" y="5310188"/>
            <a:ext cx="842963" cy="719138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995863" y="2205038"/>
            <a:ext cx="5156200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71" name="AutoShape 3"/>
          <p:cNvSpPr>
            <a:spLocks noChangeAspect="1" noChangeArrowheads="1" noTextEdit="1"/>
          </p:cNvSpPr>
          <p:nvPr/>
        </p:nvSpPr>
        <p:spPr bwMode="auto">
          <a:xfrm>
            <a:off x="3209925" y="2014538"/>
            <a:ext cx="43545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-7505190" y="-2316163"/>
            <a:ext cx="12639675" cy="10896601"/>
          </a:xfrm>
          <a:custGeom>
            <a:avLst/>
            <a:gdLst/>
            <a:ahLst/>
            <a:cxnLst/>
            <a:rect l="l" t="t" r="r" b="b"/>
            <a:pathLst>
              <a:path w="12639820" h="10896388">
                <a:moveTo>
                  <a:pt x="10015316" y="6533291"/>
                </a:moveTo>
                <a:lnTo>
                  <a:pt x="10020028" y="6379508"/>
                </a:lnTo>
                <a:lnTo>
                  <a:pt x="9671444" y="5778502"/>
                </a:lnTo>
                <a:lnTo>
                  <a:pt x="9302801" y="5690552"/>
                </a:lnTo>
                <a:close/>
                <a:moveTo>
                  <a:pt x="11356629" y="7180693"/>
                </a:moveTo>
                <a:lnTo>
                  <a:pt x="11057112" y="6996519"/>
                </a:lnTo>
                <a:lnTo>
                  <a:pt x="10835731" y="5887749"/>
                </a:lnTo>
                <a:lnTo>
                  <a:pt x="11377093" y="6112852"/>
                </a:lnTo>
                <a:lnTo>
                  <a:pt x="11524061" y="6425391"/>
                </a:lnTo>
                <a:lnTo>
                  <a:pt x="11505457" y="4963155"/>
                </a:lnTo>
                <a:lnTo>
                  <a:pt x="11349188" y="5454287"/>
                </a:lnTo>
                <a:lnTo>
                  <a:pt x="10800384" y="5320342"/>
                </a:lnTo>
                <a:lnTo>
                  <a:pt x="10949212" y="4618990"/>
                </a:lnTo>
                <a:lnTo>
                  <a:pt x="11311981" y="4440396"/>
                </a:lnTo>
                <a:lnTo>
                  <a:pt x="9585574" y="4360401"/>
                </a:lnTo>
                <a:lnTo>
                  <a:pt x="9901834" y="4661778"/>
                </a:lnTo>
                <a:lnTo>
                  <a:pt x="9989271" y="5247789"/>
                </a:lnTo>
                <a:lnTo>
                  <a:pt x="9338270" y="5204065"/>
                </a:lnTo>
                <a:lnTo>
                  <a:pt x="9671444" y="5778502"/>
                </a:lnTo>
                <a:lnTo>
                  <a:pt x="10035780" y="5865425"/>
                </a:lnTo>
                <a:lnTo>
                  <a:pt x="10020028" y="6379508"/>
                </a:lnTo>
                <a:lnTo>
                  <a:pt x="10441406" y="7106023"/>
                </a:lnTo>
                <a:close/>
                <a:moveTo>
                  <a:pt x="0" y="10896388"/>
                </a:moveTo>
                <a:lnTo>
                  <a:pt x="12639820" y="10896388"/>
                </a:lnTo>
                <a:lnTo>
                  <a:pt x="10441406" y="7106023"/>
                </a:lnTo>
                <a:lnTo>
                  <a:pt x="9669290" y="7043027"/>
                </a:lnTo>
                <a:lnTo>
                  <a:pt x="8244261" y="5130586"/>
                </a:lnTo>
                <a:lnTo>
                  <a:pt x="9338270" y="5204065"/>
                </a:lnTo>
                <a:lnTo>
                  <a:pt x="6319910" y="0"/>
                </a:lnTo>
                <a:close/>
              </a:path>
            </a:pathLst>
          </a:custGeom>
          <a:solidFill>
            <a:srgbClr val="9933FF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532975" y="3128214"/>
            <a:ext cx="7226299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小组讨论，试用以上所学，修改</a:t>
            </a: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号范文的任意一段</a:t>
            </a:r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16667E-7 3.7037E-6 L 0.04622 0.00023 " pathEditMode="relative" rAng="0" ptsTypes="AA">
                                      <p:cBhvr>
                                        <p:cTn id="32" dur="11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16667E-7 7.40741E-7 L -0.05508 7.40741E-7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29" grpId="0"/>
      <p:bldP spid="2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78088"/>
            <a:ext cx="265113" cy="2640012"/>
          </a:xfrm>
          <a:prstGeom prst="rect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250825" y="3030538"/>
            <a:ext cx="2417763" cy="2065337"/>
          </a:xfrm>
          <a:prstGeom prst="triangle">
            <a:avLst/>
          </a:prstGeom>
          <a:solidFill>
            <a:srgbClr val="92D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250032" y="2459831"/>
            <a:ext cx="2419350" cy="2065337"/>
          </a:xfrm>
          <a:prstGeom prst="triangle">
            <a:avLst/>
          </a:prstGeom>
          <a:solidFill>
            <a:srgbClr val="92D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7663183">
            <a:off x="1500188" y="565150"/>
            <a:ext cx="1150937" cy="982663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1272381" y="1688307"/>
            <a:ext cx="1049337" cy="90170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8502072">
            <a:off x="546100" y="454025"/>
            <a:ext cx="752475" cy="641350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108744" y="142081"/>
            <a:ext cx="320675" cy="271463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916745">
            <a:off x="2132013" y="2481263"/>
            <a:ext cx="620712" cy="554037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5533623" y="118145"/>
            <a:ext cx="6512157" cy="5877557"/>
          </a:xfrm>
          <a:prstGeom prst="triangle">
            <a:avLst/>
          </a:prstGeom>
          <a:solidFill>
            <a:srgbClr val="FF3399">
              <a:alpha val="60784"/>
            </a:srgb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9156459">
            <a:off x="2209800" y="1677988"/>
            <a:ext cx="619125" cy="48418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983288" y="6202363"/>
            <a:ext cx="619125" cy="655637"/>
          </a:xfrm>
          <a:prstGeom prst="triangle">
            <a:avLst/>
          </a:prstGeom>
          <a:solidFill>
            <a:srgbClr val="990099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728174">
            <a:off x="3001169" y="524669"/>
            <a:ext cx="1978025" cy="1855787"/>
          </a:xfrm>
          <a:prstGeom prst="triangle">
            <a:avLst/>
          </a:prstGeom>
          <a:solidFill>
            <a:srgbClr val="FF66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6200000">
            <a:off x="8632031" y="2058194"/>
            <a:ext cx="5654675" cy="1493838"/>
          </a:xfrm>
          <a:prstGeom prst="triangle">
            <a:avLst>
              <a:gd name="adj" fmla="val 49132"/>
            </a:avLst>
          </a:prstGeom>
          <a:solidFill>
            <a:srgbClr val="FF00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9269413" y="-22225"/>
            <a:ext cx="2422525" cy="1298575"/>
          </a:xfrm>
          <a:prstGeom prst="triangle">
            <a:avLst/>
          </a:prstGeom>
          <a:solidFill>
            <a:srgbClr val="FF7C8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7309306">
            <a:off x="8362157" y="5679281"/>
            <a:ext cx="1822450" cy="15573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22250" y="5624513"/>
            <a:ext cx="5554663" cy="0"/>
          </a:xfrm>
          <a:prstGeom prst="line">
            <a:avLst/>
          </a:prstGeom>
          <a:ln w="28575" cmpd="thinThick">
            <a:solidFill>
              <a:srgbClr val="CC00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2250" y="5748338"/>
            <a:ext cx="4346575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等腰三角形 23"/>
          <p:cNvSpPr/>
          <p:nvPr/>
        </p:nvSpPr>
        <p:spPr>
          <a:xfrm rot="6566298">
            <a:off x="4619625" y="1854201"/>
            <a:ext cx="752475" cy="641350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905600" y="2359450"/>
            <a:ext cx="395652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感谢聆听！</a:t>
            </a:r>
            <a:endParaRPr lang="en-US" altLang="zh-CN" sz="6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敬请指正！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23074" y="5915643"/>
            <a:ext cx="4700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   赵雪</a:t>
            </a:r>
          </a:p>
        </p:txBody>
      </p:sp>
    </p:spTree>
    <p:extLst>
      <p:ext uri="{BB962C8B-B14F-4D97-AF65-F5344CB8AC3E}">
        <p14:creationId xmlns:p14="http://schemas.microsoft.com/office/powerpoint/2010/main" val="225329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4" grpId="0" animBg="1"/>
      <p:bldP spid="25" grpId="0"/>
      <p:bldP spid="25" grpId="1"/>
      <p:bldP spid="22" grpId="0"/>
      <p:bldP spid="2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33338" y="6249988"/>
            <a:ext cx="857251" cy="739775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54013" y="5380038"/>
            <a:ext cx="857250" cy="738187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-420688" y="5857875"/>
            <a:ext cx="857251" cy="738188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19113" y="5865813"/>
            <a:ext cx="588962" cy="506412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360363" y="6397625"/>
            <a:ext cx="588962" cy="506413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0510838" y="700088"/>
            <a:ext cx="1752600" cy="1509712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1301413" y="-1079500"/>
            <a:ext cx="1752600" cy="1509713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9720263" y="-104775"/>
            <a:ext cx="1751012" cy="1511300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1641138" y="-88900"/>
            <a:ext cx="1204912" cy="1038225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11317288" y="998538"/>
            <a:ext cx="1203325" cy="1038225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1878013" y="-88900"/>
            <a:ext cx="3808413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930400" y="1069975"/>
            <a:ext cx="3860800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2062163" y="2295525"/>
            <a:ext cx="3992563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91770" y="1175544"/>
            <a:ext cx="5160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为什么选择核心概念？</a:t>
            </a:r>
          </a:p>
        </p:txBody>
      </p:sp>
      <p:sp>
        <p:nvSpPr>
          <p:cNvPr id="18" name="等腰三角形 17"/>
          <p:cNvSpPr/>
          <p:nvPr/>
        </p:nvSpPr>
        <p:spPr>
          <a:xfrm rot="5400000">
            <a:off x="2747963" y="1579562"/>
            <a:ext cx="973138" cy="83026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586163" y="1976438"/>
            <a:ext cx="6342062" cy="17462"/>
          </a:xfrm>
          <a:prstGeom prst="line">
            <a:avLst/>
          </a:prstGeom>
          <a:solidFill>
            <a:srgbClr val="FF6600"/>
          </a:solidFill>
          <a:ln w="38100">
            <a:solidFill>
              <a:srgbClr val="FF6600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214694" y="2843868"/>
            <a:ext cx="925658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教育部考试中心张开在《注重题型设计、强化教育功能》一文中对议论文写法提到了两条总纲性的建议：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在真实的情境中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辨析关键概念， 在多维度的比较中说理论证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上海师范大学教授郑桂华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“一篇文章的主要观点中往往有一两个词语对全文的思路起统领作用，这一两个词语就是文章的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‘核心概念’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82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4" grpId="0" animBg="1"/>
      <p:bldP spid="25" grpId="0" animBg="1"/>
      <p:bldP spid="2" grpId="0"/>
      <p:bldP spid="18" grpId="0" animBg="1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33338" y="6249988"/>
            <a:ext cx="857251" cy="739775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54013" y="5380038"/>
            <a:ext cx="857250" cy="738187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-420688" y="5857875"/>
            <a:ext cx="857251" cy="738188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19113" y="5865813"/>
            <a:ext cx="588962" cy="506412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360363" y="6397625"/>
            <a:ext cx="588962" cy="506413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0510838" y="700088"/>
            <a:ext cx="1752600" cy="1509712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1301413" y="-1079500"/>
            <a:ext cx="1752600" cy="1509713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9720263" y="-104775"/>
            <a:ext cx="1751012" cy="1511300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1641138" y="-88900"/>
            <a:ext cx="1204912" cy="1038225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11317288" y="998538"/>
            <a:ext cx="1203325" cy="1038225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1878013" y="-88900"/>
            <a:ext cx="3808413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930400" y="1069975"/>
            <a:ext cx="3860800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2062163" y="2295525"/>
            <a:ext cx="3992563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86723" y="1154111"/>
            <a:ext cx="5145881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什么是概念？</a:t>
            </a:r>
          </a:p>
        </p:txBody>
      </p:sp>
      <p:sp>
        <p:nvSpPr>
          <p:cNvPr id="18" name="等腰三角形 17"/>
          <p:cNvSpPr/>
          <p:nvPr/>
        </p:nvSpPr>
        <p:spPr>
          <a:xfrm rot="5400000">
            <a:off x="2747963" y="1579562"/>
            <a:ext cx="973138" cy="83026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3586163" y="1993900"/>
            <a:ext cx="5868591" cy="0"/>
          </a:xfrm>
          <a:prstGeom prst="line">
            <a:avLst/>
          </a:prstGeom>
          <a:solidFill>
            <a:srgbClr val="FF6600"/>
          </a:solidFill>
          <a:ln w="38100">
            <a:solidFill>
              <a:srgbClr val="FF6600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241170" y="2736851"/>
            <a:ext cx="925658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概念是人脑对客观对象质的规定性和量的规定性进行有机的反映，并通过语词将其凝聚起来而形成的能自由运用的最基本的思维形式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人民出版社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逻辑概念新论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5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4" grpId="0" animBg="1"/>
      <p:bldP spid="25" grpId="0" animBg="1"/>
      <p:bldP spid="2" grpId="0"/>
      <p:bldP spid="18" grpId="0" animBg="1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33338" y="6249988"/>
            <a:ext cx="857251" cy="739775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54013" y="5380038"/>
            <a:ext cx="857250" cy="738187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-420688" y="5857875"/>
            <a:ext cx="857251" cy="738188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19113" y="5865813"/>
            <a:ext cx="588962" cy="506412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360363" y="6397625"/>
            <a:ext cx="588962" cy="506413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0510838" y="700088"/>
            <a:ext cx="1752600" cy="1509712"/>
          </a:xfrm>
          <a:prstGeom prst="triangle">
            <a:avLst/>
          </a:prstGeom>
          <a:solidFill>
            <a:srgbClr val="66FF33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1301413" y="-1079500"/>
            <a:ext cx="1752600" cy="1509713"/>
          </a:xfrm>
          <a:prstGeom prst="triangle">
            <a:avLst/>
          </a:prstGeom>
          <a:solidFill>
            <a:srgbClr val="00CC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9720263" y="-104775"/>
            <a:ext cx="1751012" cy="1511300"/>
          </a:xfrm>
          <a:prstGeom prst="triangle">
            <a:avLst/>
          </a:prstGeom>
          <a:solidFill>
            <a:srgbClr val="339966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1641138" y="-88900"/>
            <a:ext cx="1204912" cy="1038225"/>
          </a:xfrm>
          <a:prstGeom prst="triangle">
            <a:avLst/>
          </a:prstGeom>
          <a:solidFill>
            <a:srgbClr val="0099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11317288" y="998538"/>
            <a:ext cx="1203325" cy="1038225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-1878013" y="-88900"/>
            <a:ext cx="3808413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930400" y="1069975"/>
            <a:ext cx="3860800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2062163" y="2295525"/>
            <a:ext cx="3992563" cy="3060700"/>
          </a:xfrm>
          <a:prstGeom prst="triangle">
            <a:avLst/>
          </a:prstGeom>
          <a:solidFill>
            <a:srgbClr val="CC0099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011661" y="1539971"/>
            <a:ext cx="75841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如何实现作文教学不停留在写前或写后，而是注重过程性引导和思维能力的培养？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2257514" y="2335504"/>
            <a:ext cx="973138" cy="83026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3148013" y="2750635"/>
            <a:ext cx="7038206" cy="0"/>
          </a:xfrm>
          <a:prstGeom prst="line">
            <a:avLst/>
          </a:prstGeom>
          <a:solidFill>
            <a:srgbClr val="FF6600"/>
          </a:solidFill>
          <a:ln w="38100">
            <a:solidFill>
              <a:srgbClr val="FF6600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8028ADD9-7B68-468F-A099-CB1C2E6A26F3}"/>
              </a:ext>
            </a:extLst>
          </p:cNvPr>
          <p:cNvSpPr/>
          <p:nvPr/>
        </p:nvSpPr>
        <p:spPr>
          <a:xfrm rot="5400000">
            <a:off x="2356643" y="3752317"/>
            <a:ext cx="973138" cy="83026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0BB21EC-6CA8-4189-97F4-527B83D7BFB5}"/>
              </a:ext>
            </a:extLst>
          </p:cNvPr>
          <p:cNvCxnSpPr>
            <a:cxnSpLocks/>
          </p:cNvCxnSpPr>
          <p:nvPr/>
        </p:nvCxnSpPr>
        <p:spPr>
          <a:xfrm flipV="1">
            <a:off x="3188820" y="4130675"/>
            <a:ext cx="6997399" cy="36773"/>
          </a:xfrm>
          <a:prstGeom prst="line">
            <a:avLst/>
          </a:prstGeom>
          <a:solidFill>
            <a:srgbClr val="FF6600"/>
          </a:solidFill>
          <a:ln w="38100">
            <a:solidFill>
              <a:srgbClr val="FF6600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50BEC872-40B6-4959-B6A9-2C536154F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6271" y="3412453"/>
            <a:ext cx="64464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与其浮光掠影，不如响鼓重锤！</a:t>
            </a: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165770EA-0BE2-4F0A-A6F2-4F0DEDDFEC58}"/>
              </a:ext>
            </a:extLst>
          </p:cNvPr>
          <p:cNvSpPr/>
          <p:nvPr/>
        </p:nvSpPr>
        <p:spPr>
          <a:xfrm rot="5400000">
            <a:off x="2415658" y="5216525"/>
            <a:ext cx="973138" cy="83026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2C5B65E9-F57D-4650-AAAF-13AED5966CDB}"/>
              </a:ext>
            </a:extLst>
          </p:cNvPr>
          <p:cNvCxnSpPr>
            <a:cxnSpLocks/>
          </p:cNvCxnSpPr>
          <p:nvPr/>
        </p:nvCxnSpPr>
        <p:spPr>
          <a:xfrm>
            <a:off x="3317359" y="5631656"/>
            <a:ext cx="6965353" cy="0"/>
          </a:xfrm>
          <a:prstGeom prst="line">
            <a:avLst/>
          </a:prstGeom>
          <a:solidFill>
            <a:srgbClr val="FF6600"/>
          </a:solidFill>
          <a:ln w="38100">
            <a:solidFill>
              <a:srgbClr val="FF6600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92403DF3-79D5-4702-9B5F-C20958D6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0129" y="4962712"/>
            <a:ext cx="73430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虽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弱化审题，但我们班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依旧得审！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642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100"/>
                            </p:stCondLst>
                            <p:childTnLst>
                              <p:par>
                                <p:cTn id="9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3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800"/>
                            </p:stCondLst>
                            <p:childTnLst>
                              <p:par>
                                <p:cTn id="10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4" grpId="0" animBg="1"/>
      <p:bldP spid="25" grpId="0" animBg="1"/>
      <p:bldP spid="2" grpId="0"/>
      <p:bldP spid="18" grpId="0" animBg="1"/>
      <p:bldP spid="19" grpId="0" animBg="1"/>
      <p:bldP spid="22" grpId="0"/>
      <p:bldP spid="23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0800000">
            <a:off x="-2433434" y="-103981"/>
            <a:ext cx="7453313" cy="5988050"/>
          </a:xfrm>
          <a:prstGeom prst="triangle">
            <a:avLst/>
          </a:prstGeom>
          <a:solidFill>
            <a:srgbClr val="3366FF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-2823370" y="1947863"/>
            <a:ext cx="6203951" cy="4984750"/>
          </a:xfrm>
          <a:prstGeom prst="triangle">
            <a:avLst/>
          </a:prstGeom>
          <a:solidFill>
            <a:srgbClr val="9933FF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-4193668" y="-103980"/>
            <a:ext cx="7453313" cy="5988050"/>
          </a:xfrm>
          <a:prstGeom prst="triangle">
            <a:avLst/>
          </a:prstGeom>
          <a:solidFill>
            <a:srgbClr val="3366FF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-4226806" y="1947863"/>
            <a:ext cx="6203951" cy="4984750"/>
          </a:xfrm>
          <a:prstGeom prst="triangle">
            <a:avLst/>
          </a:prstGeom>
          <a:solidFill>
            <a:srgbClr val="9933FF">
              <a:alpha val="505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002831" y="2242089"/>
            <a:ext cx="792887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语文单科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总分优异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，优势明显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但作文均分与年级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持平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，突出弱项！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682971" y="2522468"/>
            <a:ext cx="422275" cy="606425"/>
            <a:chOff x="5017666" y="1547302"/>
            <a:chExt cx="302181" cy="455634"/>
          </a:xfrm>
        </p:grpSpPr>
        <p:sp>
          <p:nvSpPr>
            <p:cNvPr id="11" name="等腰三角形 10"/>
            <p:cNvSpPr/>
            <p:nvPr/>
          </p:nvSpPr>
          <p:spPr>
            <a:xfrm rot="5400000">
              <a:off x="5008927" y="1556041"/>
              <a:ext cx="319659" cy="302181"/>
            </a:xfrm>
            <a:prstGeom prst="triangle">
              <a:avLst/>
            </a:prstGeom>
            <a:solidFill>
              <a:srgbClr val="3366FF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5008927" y="1692015"/>
              <a:ext cx="319659" cy="302181"/>
            </a:xfrm>
            <a:prstGeom prst="triangle">
              <a:avLst/>
            </a:prstGeom>
            <a:solidFill>
              <a:srgbClr val="3366FF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 rot="10800000">
            <a:off x="11047396" y="2535287"/>
            <a:ext cx="423862" cy="606425"/>
            <a:chOff x="5017666" y="1547302"/>
            <a:chExt cx="302181" cy="455634"/>
          </a:xfrm>
        </p:grpSpPr>
        <p:sp>
          <p:nvSpPr>
            <p:cNvPr id="25" name="等腰三角形 24"/>
            <p:cNvSpPr/>
            <p:nvPr/>
          </p:nvSpPr>
          <p:spPr>
            <a:xfrm rot="5400000">
              <a:off x="5008927" y="1556041"/>
              <a:ext cx="319659" cy="302181"/>
            </a:xfrm>
            <a:prstGeom prst="triangle">
              <a:avLst/>
            </a:prstGeom>
            <a:solidFill>
              <a:srgbClr val="3366FF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5008927" y="1692016"/>
              <a:ext cx="319659" cy="302181"/>
            </a:xfrm>
            <a:prstGeom prst="triangle">
              <a:avLst/>
            </a:prstGeom>
            <a:solidFill>
              <a:srgbClr val="3366FF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316180" y="3427289"/>
            <a:ext cx="87767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全班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位同学，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位同学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分以下，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占比为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958306" y="3378859"/>
            <a:ext cx="422275" cy="606425"/>
            <a:chOff x="5017666" y="1547302"/>
            <a:chExt cx="302181" cy="455634"/>
          </a:xfrm>
        </p:grpSpPr>
        <p:sp>
          <p:nvSpPr>
            <p:cNvPr id="29" name="等腰三角形 28"/>
            <p:cNvSpPr/>
            <p:nvPr/>
          </p:nvSpPr>
          <p:spPr>
            <a:xfrm rot="5400000">
              <a:off x="5008927" y="1556041"/>
              <a:ext cx="319659" cy="302181"/>
            </a:xfrm>
            <a:prstGeom prst="triangle">
              <a:avLst/>
            </a:prstGeom>
            <a:solidFill>
              <a:srgbClr val="3366FF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5008927" y="1692015"/>
              <a:ext cx="319659" cy="302181"/>
            </a:xfrm>
            <a:prstGeom prst="triangle">
              <a:avLst/>
            </a:prstGeom>
            <a:solidFill>
              <a:srgbClr val="3366FF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 rot="10800000">
            <a:off x="11768138" y="3385686"/>
            <a:ext cx="423862" cy="606425"/>
            <a:chOff x="5017666" y="1547302"/>
            <a:chExt cx="302181" cy="455634"/>
          </a:xfrm>
        </p:grpSpPr>
        <p:sp>
          <p:nvSpPr>
            <p:cNvPr id="32" name="等腰三角形 31"/>
            <p:cNvSpPr/>
            <p:nvPr/>
          </p:nvSpPr>
          <p:spPr>
            <a:xfrm rot="5400000">
              <a:off x="5008927" y="1556041"/>
              <a:ext cx="319659" cy="302181"/>
            </a:xfrm>
            <a:prstGeom prst="triangle">
              <a:avLst/>
            </a:prstGeom>
            <a:solidFill>
              <a:srgbClr val="3366FF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5008927" y="1692016"/>
              <a:ext cx="319659" cy="302181"/>
            </a:xfrm>
            <a:prstGeom prst="triangle">
              <a:avLst/>
            </a:prstGeom>
            <a:solidFill>
              <a:srgbClr val="3366FF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550406" y="4198568"/>
            <a:ext cx="70102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—48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之间的同学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位，</a:t>
            </a:r>
            <a:r>
              <a:rPr lang="zh-CN" altLang="zh-CN" sz="28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占比为</a:t>
            </a:r>
            <a:r>
              <a:rPr lang="en-US" altLang="zh-CN" sz="28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endParaRPr lang="zh-CN" altLang="zh-CN" sz="2800" b="1" dirty="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068975" y="4181602"/>
            <a:ext cx="422275" cy="604837"/>
            <a:chOff x="5017666" y="1547302"/>
            <a:chExt cx="302181" cy="455634"/>
          </a:xfrm>
        </p:grpSpPr>
        <p:sp>
          <p:nvSpPr>
            <p:cNvPr id="36" name="等腰三角形 35"/>
            <p:cNvSpPr/>
            <p:nvPr/>
          </p:nvSpPr>
          <p:spPr>
            <a:xfrm rot="5400000">
              <a:off x="5008507" y="1556460"/>
              <a:ext cx="320499" cy="302181"/>
            </a:xfrm>
            <a:prstGeom prst="triangle">
              <a:avLst/>
            </a:prstGeom>
            <a:solidFill>
              <a:srgbClr val="3366FF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5008507" y="1691596"/>
              <a:ext cx="320499" cy="302181"/>
            </a:xfrm>
            <a:prstGeom prst="triangle">
              <a:avLst/>
            </a:prstGeom>
            <a:solidFill>
              <a:srgbClr val="3366FF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 rot="10800000">
            <a:off x="11471258" y="4170628"/>
            <a:ext cx="423862" cy="606425"/>
            <a:chOff x="5017666" y="1547302"/>
            <a:chExt cx="302181" cy="455634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5008927" y="1556041"/>
              <a:ext cx="319659" cy="302181"/>
            </a:xfrm>
            <a:prstGeom prst="triangle">
              <a:avLst/>
            </a:prstGeom>
            <a:solidFill>
              <a:srgbClr val="3366FF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5008927" y="1692016"/>
              <a:ext cx="319659" cy="302181"/>
            </a:xfrm>
            <a:prstGeom prst="triangle">
              <a:avLst/>
            </a:prstGeom>
            <a:solidFill>
              <a:srgbClr val="3366FF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4682971" y="5140611"/>
            <a:ext cx="64299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48—51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的同学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位，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占比为</a:t>
            </a:r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endParaRPr lang="zh-CN" altLang="zh-CN" sz="28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098553" y="5086873"/>
            <a:ext cx="422275" cy="604838"/>
            <a:chOff x="5017666" y="1547302"/>
            <a:chExt cx="302181" cy="455634"/>
          </a:xfrm>
        </p:grpSpPr>
        <p:sp>
          <p:nvSpPr>
            <p:cNvPr id="43" name="等腰三角形 42"/>
            <p:cNvSpPr/>
            <p:nvPr/>
          </p:nvSpPr>
          <p:spPr>
            <a:xfrm rot="5400000">
              <a:off x="5008508" y="1556460"/>
              <a:ext cx="320498" cy="302181"/>
            </a:xfrm>
            <a:prstGeom prst="triangle">
              <a:avLst/>
            </a:prstGeom>
            <a:solidFill>
              <a:srgbClr val="3366FF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5008508" y="1691596"/>
              <a:ext cx="320498" cy="302181"/>
            </a:xfrm>
            <a:prstGeom prst="triangle">
              <a:avLst/>
            </a:prstGeom>
            <a:solidFill>
              <a:srgbClr val="3366FF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 rot="10800000">
            <a:off x="11047395" y="5105041"/>
            <a:ext cx="423862" cy="606425"/>
            <a:chOff x="5017666" y="1547302"/>
            <a:chExt cx="302181" cy="455634"/>
          </a:xfrm>
        </p:grpSpPr>
        <p:sp>
          <p:nvSpPr>
            <p:cNvPr id="46" name="等腰三角形 45"/>
            <p:cNvSpPr/>
            <p:nvPr/>
          </p:nvSpPr>
          <p:spPr>
            <a:xfrm rot="5400000">
              <a:off x="5008927" y="1556041"/>
              <a:ext cx="319659" cy="302181"/>
            </a:xfrm>
            <a:prstGeom prst="triangle">
              <a:avLst/>
            </a:prstGeom>
            <a:solidFill>
              <a:srgbClr val="3366FF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5010058" y="1692016"/>
              <a:ext cx="319659" cy="302182"/>
            </a:xfrm>
            <a:prstGeom prst="triangle">
              <a:avLst/>
            </a:prstGeom>
            <a:solidFill>
              <a:srgbClr val="3366FF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8" name="等腰三角形 47"/>
          <p:cNvSpPr/>
          <p:nvPr/>
        </p:nvSpPr>
        <p:spPr>
          <a:xfrm rot="5567658">
            <a:off x="7055852" y="-979118"/>
            <a:ext cx="1199049" cy="4186951"/>
          </a:xfrm>
          <a:prstGeom prst="triangle">
            <a:avLst/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6200000">
            <a:off x="8206007" y="-1251582"/>
            <a:ext cx="1255678" cy="4029806"/>
          </a:xfrm>
          <a:prstGeom prst="triangle">
            <a:avLst/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977322" y="560368"/>
            <a:ext cx="5159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作文成绩数据</a:t>
            </a: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151235" y="6353710"/>
            <a:ext cx="3451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</a:t>
            </a:r>
          </a:p>
        </p:txBody>
      </p:sp>
    </p:spTree>
    <p:extLst>
      <p:ext uri="{BB962C8B-B14F-4D97-AF65-F5344CB8AC3E}">
        <p14:creationId xmlns:p14="http://schemas.microsoft.com/office/powerpoint/2010/main" val="170381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/>
      <p:bldP spid="27" grpId="0"/>
      <p:bldP spid="34" grpId="0"/>
      <p:bldP spid="41" grpId="0"/>
      <p:bldP spid="48" grpId="0" animBg="1"/>
      <p:bldP spid="49" grpId="0" animBg="1"/>
      <p:bldP spid="8" grpId="0"/>
      <p:bldP spid="50" grpId="0"/>
      <p:bldP spid="5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-984250" y="323850"/>
            <a:ext cx="3094038" cy="2903538"/>
          </a:xfrm>
          <a:prstGeom prst="triangle">
            <a:avLst/>
          </a:prstGeom>
          <a:solidFill>
            <a:srgbClr val="33CC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-322263" y="2398713"/>
            <a:ext cx="1768476" cy="1658937"/>
          </a:xfrm>
          <a:prstGeom prst="triangle">
            <a:avLst/>
          </a:prstGeom>
          <a:solidFill>
            <a:srgbClr val="00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44450" y="4194175"/>
            <a:ext cx="1036638" cy="974725"/>
          </a:xfrm>
          <a:prstGeom prst="triangle">
            <a:avLst/>
          </a:prstGeom>
          <a:solidFill>
            <a:srgbClr val="0066FF">
              <a:alpha val="5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-16616" y="2186363"/>
            <a:ext cx="3194050" cy="4638675"/>
          </a:xfrm>
          <a:prstGeom prst="line">
            <a:avLst/>
          </a:prstGeom>
          <a:ln w="63500" cap="rnd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527767" y="-280381"/>
            <a:ext cx="3192463" cy="4637088"/>
          </a:xfrm>
          <a:prstGeom prst="line">
            <a:avLst/>
          </a:prstGeom>
          <a:ln w="38100">
            <a:solidFill>
              <a:srgbClr val="00669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>
            <a:off x="969040" y="3381788"/>
            <a:ext cx="3094038" cy="2319338"/>
          </a:xfrm>
          <a:prstGeom prst="triangle">
            <a:avLst/>
          </a:prstGeom>
          <a:solidFill>
            <a:srgbClr val="5FEAFD">
              <a:alpha val="6274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7551529">
            <a:off x="951799" y="5799535"/>
            <a:ext cx="1071563" cy="803275"/>
          </a:xfrm>
          <a:prstGeom prst="triangle">
            <a:avLst/>
          </a:prstGeom>
          <a:solidFill>
            <a:srgbClr val="22F236">
              <a:alpha val="6235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7095969">
            <a:off x="-3027363" y="3646488"/>
            <a:ext cx="4143375" cy="3162300"/>
          </a:xfrm>
          <a:prstGeom prst="triangle">
            <a:avLst/>
          </a:prstGeom>
          <a:solidFill>
            <a:srgbClr val="0066FF">
              <a:alpha val="5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6356350" y="6201794"/>
            <a:ext cx="5613400" cy="0"/>
          </a:xfrm>
          <a:prstGeom prst="line">
            <a:avLst/>
          </a:prstGeom>
          <a:ln w="38100">
            <a:solidFill>
              <a:srgbClr val="6DFF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677320" y="6362162"/>
            <a:ext cx="6126163" cy="0"/>
          </a:xfrm>
          <a:prstGeom prst="line">
            <a:avLst/>
          </a:prstGeom>
          <a:ln w="127000">
            <a:solidFill>
              <a:srgbClr val="33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等腰三角形 29"/>
          <p:cNvSpPr/>
          <p:nvPr/>
        </p:nvSpPr>
        <p:spPr>
          <a:xfrm rot="7551529">
            <a:off x="11876683" y="5999719"/>
            <a:ext cx="287338" cy="215900"/>
          </a:xfrm>
          <a:prstGeom prst="triangle">
            <a:avLst/>
          </a:prstGeom>
          <a:solidFill>
            <a:srgbClr val="22F236">
              <a:alpha val="6235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326914" y="2271326"/>
            <a:ext cx="6221537" cy="1276757"/>
          </a:xfrm>
          <a:custGeom>
            <a:avLst/>
            <a:gdLst>
              <a:gd name="connsiteX0" fmla="*/ 0 w 1409885"/>
              <a:gd name="connsiteY0" fmla="*/ 0 h 478166"/>
              <a:gd name="connsiteX1" fmla="*/ 1170802 w 1409885"/>
              <a:gd name="connsiteY1" fmla="*/ 0 h 478166"/>
              <a:gd name="connsiteX2" fmla="*/ 1409885 w 1409885"/>
              <a:gd name="connsiteY2" fmla="*/ 239083 h 478166"/>
              <a:gd name="connsiteX3" fmla="*/ 1170802 w 1409885"/>
              <a:gd name="connsiteY3" fmla="*/ 478166 h 478166"/>
              <a:gd name="connsiteX4" fmla="*/ 0 w 1409885"/>
              <a:gd name="connsiteY4" fmla="*/ 478166 h 478166"/>
              <a:gd name="connsiteX5" fmla="*/ 239083 w 1409885"/>
              <a:gd name="connsiteY5" fmla="*/ 239083 h 478166"/>
              <a:gd name="connsiteX6" fmla="*/ 0 w 1409885"/>
              <a:gd name="connsiteY6" fmla="*/ 0 h 4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9885" h="478166">
                <a:moveTo>
                  <a:pt x="0" y="0"/>
                </a:moveTo>
                <a:lnTo>
                  <a:pt x="1170802" y="0"/>
                </a:lnTo>
                <a:lnTo>
                  <a:pt x="1409885" y="239083"/>
                </a:lnTo>
                <a:lnTo>
                  <a:pt x="1170802" y="478166"/>
                </a:lnTo>
                <a:lnTo>
                  <a:pt x="0" y="478166"/>
                </a:lnTo>
                <a:lnTo>
                  <a:pt x="239083" y="23908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3465231"/>
              <a:satOff val="-15989"/>
              <a:lumOff val="588"/>
              <a:alphaOff val="0"/>
            </a:schemeClr>
          </a:fillRef>
          <a:effectRef idx="0">
            <a:schemeClr val="accent4">
              <a:hueOff val="3465231"/>
              <a:satOff val="-15989"/>
              <a:lumOff val="588"/>
              <a:alphaOff val="0"/>
            </a:schemeClr>
          </a:effectRef>
          <a:fontRef idx="minor">
            <a:schemeClr val="lt1"/>
          </a:fontRef>
        </p:style>
        <p:txBody>
          <a:bodyPr lIns="260673" tIns="10795" rIns="239083" bIns="10795" anchor="ctr"/>
          <a:lstStyle/>
          <a:p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多角度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核心概念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提高写作深刻度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740476" y="3768482"/>
            <a:ext cx="5613400" cy="1203151"/>
          </a:xfrm>
          <a:custGeom>
            <a:avLst/>
            <a:gdLst>
              <a:gd name="connsiteX0" fmla="*/ 0 w 1409885"/>
              <a:gd name="connsiteY0" fmla="*/ 0 h 478166"/>
              <a:gd name="connsiteX1" fmla="*/ 1170802 w 1409885"/>
              <a:gd name="connsiteY1" fmla="*/ 0 h 478166"/>
              <a:gd name="connsiteX2" fmla="*/ 1409885 w 1409885"/>
              <a:gd name="connsiteY2" fmla="*/ 239083 h 478166"/>
              <a:gd name="connsiteX3" fmla="*/ 1170802 w 1409885"/>
              <a:gd name="connsiteY3" fmla="*/ 478166 h 478166"/>
              <a:gd name="connsiteX4" fmla="*/ 0 w 1409885"/>
              <a:gd name="connsiteY4" fmla="*/ 478166 h 478166"/>
              <a:gd name="connsiteX5" fmla="*/ 239083 w 1409885"/>
              <a:gd name="connsiteY5" fmla="*/ 239083 h 478166"/>
              <a:gd name="connsiteX6" fmla="*/ 0 w 1409885"/>
              <a:gd name="connsiteY6" fmla="*/ 0 h 4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9885" h="478166">
                <a:moveTo>
                  <a:pt x="0" y="0"/>
                </a:moveTo>
                <a:lnTo>
                  <a:pt x="1170802" y="0"/>
                </a:lnTo>
                <a:lnTo>
                  <a:pt x="1409885" y="239083"/>
                </a:lnTo>
                <a:lnTo>
                  <a:pt x="1170802" y="478166"/>
                </a:lnTo>
                <a:lnTo>
                  <a:pt x="0" y="478166"/>
                </a:lnTo>
                <a:lnTo>
                  <a:pt x="239083" y="23908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6930461"/>
              <a:satOff val="-31979"/>
              <a:lumOff val="1177"/>
              <a:alphaOff val="0"/>
            </a:schemeClr>
          </a:fillRef>
          <a:effectRef idx="0">
            <a:schemeClr val="accent4">
              <a:hueOff val="6930461"/>
              <a:satOff val="-31979"/>
              <a:lumOff val="1177"/>
              <a:alphaOff val="0"/>
            </a:schemeClr>
          </a:effectRef>
          <a:fontRef idx="minor">
            <a:schemeClr val="lt1"/>
          </a:fontRef>
        </p:style>
        <p:txBody>
          <a:bodyPr lIns="260673" tIns="10795" rIns="239083" bIns="10795" anchor="ctr"/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围绕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核心概念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提高文章感染力</a:t>
            </a:r>
            <a:endParaRPr 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9176442" y="5090341"/>
            <a:ext cx="2603500" cy="882650"/>
          </a:xfrm>
          <a:custGeom>
            <a:avLst/>
            <a:gdLst>
              <a:gd name="connsiteX0" fmla="*/ 0 w 1409885"/>
              <a:gd name="connsiteY0" fmla="*/ 0 h 478166"/>
              <a:gd name="connsiteX1" fmla="*/ 1170802 w 1409885"/>
              <a:gd name="connsiteY1" fmla="*/ 0 h 478166"/>
              <a:gd name="connsiteX2" fmla="*/ 1409885 w 1409885"/>
              <a:gd name="connsiteY2" fmla="*/ 239083 h 478166"/>
              <a:gd name="connsiteX3" fmla="*/ 1170802 w 1409885"/>
              <a:gd name="connsiteY3" fmla="*/ 478166 h 478166"/>
              <a:gd name="connsiteX4" fmla="*/ 0 w 1409885"/>
              <a:gd name="connsiteY4" fmla="*/ 478166 h 478166"/>
              <a:gd name="connsiteX5" fmla="*/ 239083 w 1409885"/>
              <a:gd name="connsiteY5" fmla="*/ 239083 h 478166"/>
              <a:gd name="connsiteX6" fmla="*/ 0 w 1409885"/>
              <a:gd name="connsiteY6" fmla="*/ 0 h 4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9885" h="478166">
                <a:moveTo>
                  <a:pt x="0" y="0"/>
                </a:moveTo>
                <a:lnTo>
                  <a:pt x="1170802" y="0"/>
                </a:lnTo>
                <a:lnTo>
                  <a:pt x="1409885" y="239083"/>
                </a:lnTo>
                <a:lnTo>
                  <a:pt x="1170802" y="478166"/>
                </a:lnTo>
                <a:lnTo>
                  <a:pt x="0" y="478166"/>
                </a:lnTo>
                <a:lnTo>
                  <a:pt x="239083" y="23908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10395692"/>
              <a:satOff val="-47968"/>
              <a:lumOff val="1765"/>
              <a:alphaOff val="0"/>
            </a:schemeClr>
          </a:fillRef>
          <a:effectRef idx="0">
            <a:schemeClr val="accent4">
              <a:hueOff val="10395692"/>
              <a:satOff val="-47968"/>
              <a:lumOff val="1765"/>
              <a:alphaOff val="0"/>
            </a:schemeClr>
          </a:effectRef>
          <a:fontRef idx="minor">
            <a:schemeClr val="lt1"/>
          </a:fontRef>
        </p:style>
        <p:txBody>
          <a:bodyPr lIns="260673" tIns="10795" rIns="239083" bIns="10795" anchor="ctr"/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修改升格</a:t>
            </a:r>
            <a:endParaRPr 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等腰三角形 31"/>
          <p:cNvSpPr/>
          <p:nvPr/>
        </p:nvSpPr>
        <p:spPr>
          <a:xfrm rot="10800000">
            <a:off x="10933113" y="0"/>
            <a:ext cx="1036637" cy="973138"/>
          </a:xfrm>
          <a:prstGeom prst="triangle">
            <a:avLst/>
          </a:prstGeom>
          <a:solidFill>
            <a:srgbClr val="0066FF">
              <a:alpha val="5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7551529">
            <a:off x="4162572" y="313121"/>
            <a:ext cx="665163" cy="498475"/>
          </a:xfrm>
          <a:prstGeom prst="triangle">
            <a:avLst/>
          </a:prstGeom>
          <a:solidFill>
            <a:srgbClr val="22F236">
              <a:alpha val="6235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>
            <a:spLocks/>
          </p:cNvSpPr>
          <p:nvPr/>
        </p:nvSpPr>
        <p:spPr bwMode="auto">
          <a:xfrm>
            <a:off x="-7149904" y="-4521886"/>
            <a:ext cx="11949113" cy="12977813"/>
          </a:xfrm>
          <a:custGeom>
            <a:avLst/>
            <a:gdLst/>
            <a:ahLst/>
            <a:cxnLst>
              <a:cxn ang="0">
                <a:pos x="10271519" y="6745887"/>
              </a:cxn>
              <a:cxn ang="0">
                <a:pos x="10262589" y="6815538"/>
              </a:cxn>
              <a:cxn ang="0">
                <a:pos x="10132216" y="6676235"/>
              </a:cxn>
              <a:cxn ang="0">
                <a:pos x="10664425" y="6354767"/>
              </a:cxn>
              <a:cxn ang="0">
                <a:pos x="10628706" y="6604798"/>
              </a:cxn>
              <a:cxn ang="0">
                <a:pos x="10757294" y="6551219"/>
              </a:cxn>
              <a:cxn ang="0">
                <a:pos x="10442969" y="6626229"/>
              </a:cxn>
              <a:cxn ang="0">
                <a:pos x="10528694" y="6804823"/>
              </a:cxn>
              <a:cxn ang="0">
                <a:pos x="10732291" y="6733385"/>
              </a:cxn>
              <a:cxn ang="0">
                <a:pos x="10539409" y="6822682"/>
              </a:cxn>
              <a:cxn ang="0">
                <a:pos x="10832303" y="7015563"/>
              </a:cxn>
              <a:cxn ang="0">
                <a:pos x="10442969" y="6686951"/>
              </a:cxn>
              <a:cxn ang="0">
                <a:pos x="10360816" y="7115576"/>
              </a:cxn>
              <a:cxn ang="0">
                <a:pos x="10246516" y="7019135"/>
              </a:cxn>
              <a:cxn ang="0">
                <a:pos x="10392963" y="6986988"/>
              </a:cxn>
              <a:cxn ang="0">
                <a:pos x="10164363" y="6972701"/>
              </a:cxn>
              <a:cxn ang="0">
                <a:pos x="10007200" y="6979845"/>
              </a:cxn>
              <a:cxn ang="0">
                <a:pos x="10392963" y="6822682"/>
              </a:cxn>
              <a:cxn ang="0">
                <a:pos x="10117928" y="6626229"/>
              </a:cxn>
              <a:cxn ang="0">
                <a:pos x="10081621" y="6604798"/>
              </a:cxn>
              <a:cxn ang="0">
                <a:pos x="10582272" y="6490498"/>
              </a:cxn>
              <a:cxn ang="0">
                <a:pos x="10203653" y="6501213"/>
              </a:cxn>
              <a:cxn ang="0">
                <a:pos x="10176475" y="6469067"/>
              </a:cxn>
              <a:cxn ang="0">
                <a:pos x="10582272" y="6361910"/>
              </a:cxn>
              <a:cxn ang="0">
                <a:pos x="10266337" y="6340479"/>
              </a:cxn>
              <a:cxn ang="0">
                <a:pos x="10228656" y="5876135"/>
              </a:cxn>
              <a:cxn ang="0">
                <a:pos x="10453549" y="6072589"/>
              </a:cxn>
              <a:cxn ang="0">
                <a:pos x="10664425" y="5770834"/>
              </a:cxn>
              <a:cxn ang="0">
                <a:pos x="10667997" y="6165457"/>
              </a:cxn>
              <a:cxn ang="0">
                <a:pos x="10610847" y="6094020"/>
              </a:cxn>
              <a:cxn ang="0">
                <a:pos x="10453549" y="6072589"/>
              </a:cxn>
              <a:cxn ang="0">
                <a:pos x="10610847" y="5876135"/>
              </a:cxn>
              <a:cxn ang="0">
                <a:pos x="10605814" y="5854704"/>
              </a:cxn>
              <a:cxn ang="0">
                <a:pos x="10610847" y="5847502"/>
              </a:cxn>
              <a:cxn ang="0">
                <a:pos x="10610847" y="5676110"/>
              </a:cxn>
              <a:cxn ang="0">
                <a:pos x="10605814" y="5854704"/>
              </a:cxn>
              <a:cxn ang="0">
                <a:pos x="10228656" y="5472513"/>
              </a:cxn>
              <a:cxn ang="0">
                <a:pos x="10610847" y="5654679"/>
              </a:cxn>
              <a:cxn ang="0">
                <a:pos x="6320243" y="0"/>
              </a:cxn>
              <a:cxn ang="0">
                <a:pos x="10664425" y="5770834"/>
              </a:cxn>
              <a:cxn ang="0">
                <a:pos x="10700144" y="5461798"/>
              </a:cxn>
              <a:cxn ang="0">
                <a:pos x="10603703" y="5451082"/>
              </a:cxn>
              <a:cxn ang="0">
                <a:pos x="10171506" y="5411792"/>
              </a:cxn>
              <a:cxn ang="0">
                <a:pos x="10171506" y="6197604"/>
              </a:cxn>
              <a:cxn ang="0">
                <a:pos x="10228656" y="6094020"/>
              </a:cxn>
              <a:cxn ang="0">
                <a:pos x="10266337" y="6340479"/>
              </a:cxn>
              <a:cxn ang="0">
                <a:pos x="10150075" y="6372626"/>
              </a:cxn>
              <a:cxn ang="0">
                <a:pos x="10251360" y="6361910"/>
              </a:cxn>
              <a:cxn ang="0">
                <a:pos x="10171506" y="6469067"/>
              </a:cxn>
              <a:cxn ang="0">
                <a:pos x="10081621" y="6604798"/>
              </a:cxn>
              <a:cxn ang="0">
                <a:pos x="10032203" y="6636945"/>
              </a:cxn>
              <a:cxn ang="0">
                <a:pos x="5628330" y="12977235"/>
              </a:cxn>
            </a:cxnLst>
            <a:rect l="0" t="0" r="r" b="b"/>
            <a:pathLst>
              <a:path w="11948573" h="12977235">
                <a:moveTo>
                  <a:pt x="10139359" y="6665520"/>
                </a:moveTo>
                <a:cubicBezTo>
                  <a:pt x="10217941" y="6698857"/>
                  <a:pt x="10261994" y="6725646"/>
                  <a:pt x="10271519" y="6745887"/>
                </a:cubicBezTo>
                <a:cubicBezTo>
                  <a:pt x="10276281" y="6756007"/>
                  <a:pt x="10277918" y="6766872"/>
                  <a:pt x="10276430" y="6778480"/>
                </a:cubicBezTo>
                <a:cubicBezTo>
                  <a:pt x="10274942" y="6790089"/>
                  <a:pt x="10270328" y="6802441"/>
                  <a:pt x="10262589" y="6815538"/>
                </a:cubicBezTo>
                <a:cubicBezTo>
                  <a:pt x="10247111" y="6841732"/>
                  <a:pt x="10232228" y="6836374"/>
                  <a:pt x="10217941" y="6799465"/>
                </a:cubicBezTo>
                <a:cubicBezTo>
                  <a:pt x="10203653" y="6762556"/>
                  <a:pt x="10175078" y="6721479"/>
                  <a:pt x="10132216" y="6676235"/>
                </a:cubicBezTo>
                <a:close/>
                <a:moveTo>
                  <a:pt x="10603703" y="6304760"/>
                </a:moveTo>
                <a:lnTo>
                  <a:pt x="10664425" y="6354767"/>
                </a:lnTo>
                <a:lnTo>
                  <a:pt x="10628706" y="6379770"/>
                </a:lnTo>
                <a:lnTo>
                  <a:pt x="10628706" y="6604798"/>
                </a:lnTo>
                <a:lnTo>
                  <a:pt x="10703716" y="6604798"/>
                </a:lnTo>
                <a:lnTo>
                  <a:pt x="10757294" y="6551219"/>
                </a:lnTo>
                <a:lnTo>
                  <a:pt x="10832303" y="6626229"/>
                </a:lnTo>
                <a:lnTo>
                  <a:pt x="10442969" y="6626229"/>
                </a:lnTo>
                <a:lnTo>
                  <a:pt x="10442969" y="6644088"/>
                </a:lnTo>
                <a:cubicBezTo>
                  <a:pt x="10471544" y="6710763"/>
                  <a:pt x="10500119" y="6764341"/>
                  <a:pt x="10528694" y="6804823"/>
                </a:cubicBezTo>
                <a:cubicBezTo>
                  <a:pt x="10597750" y="6754816"/>
                  <a:pt x="10646566" y="6707191"/>
                  <a:pt x="10675141" y="6661948"/>
                </a:cubicBezTo>
                <a:lnTo>
                  <a:pt x="10732291" y="6733385"/>
                </a:lnTo>
                <a:lnTo>
                  <a:pt x="10689428" y="6736957"/>
                </a:lnTo>
                <a:cubicBezTo>
                  <a:pt x="10639422" y="6760770"/>
                  <a:pt x="10589416" y="6789345"/>
                  <a:pt x="10539409" y="6822682"/>
                </a:cubicBezTo>
                <a:cubicBezTo>
                  <a:pt x="10629897" y="6934601"/>
                  <a:pt x="10727528" y="6994132"/>
                  <a:pt x="10832303" y="7001276"/>
                </a:cubicBezTo>
                <a:lnTo>
                  <a:pt x="10832303" y="7015563"/>
                </a:lnTo>
                <a:cubicBezTo>
                  <a:pt x="10784678" y="7027470"/>
                  <a:pt x="10758484" y="7045329"/>
                  <a:pt x="10753722" y="7069141"/>
                </a:cubicBezTo>
                <a:cubicBezTo>
                  <a:pt x="10608466" y="6990560"/>
                  <a:pt x="10504881" y="6863163"/>
                  <a:pt x="10442969" y="6686951"/>
                </a:cubicBezTo>
                <a:lnTo>
                  <a:pt x="10442969" y="7001276"/>
                </a:lnTo>
                <a:cubicBezTo>
                  <a:pt x="10447731" y="7051282"/>
                  <a:pt x="10420347" y="7089382"/>
                  <a:pt x="10360816" y="7115576"/>
                </a:cubicBezTo>
                <a:cubicBezTo>
                  <a:pt x="10356053" y="7082238"/>
                  <a:pt x="10317953" y="7054854"/>
                  <a:pt x="10246516" y="7033423"/>
                </a:cubicBezTo>
                <a:lnTo>
                  <a:pt x="10246516" y="7019135"/>
                </a:lnTo>
                <a:cubicBezTo>
                  <a:pt x="10306047" y="7026279"/>
                  <a:pt x="10345338" y="7029851"/>
                  <a:pt x="10364388" y="7029851"/>
                </a:cubicBezTo>
                <a:cubicBezTo>
                  <a:pt x="10383438" y="7029851"/>
                  <a:pt x="10392963" y="7015563"/>
                  <a:pt x="10392963" y="6986988"/>
                </a:cubicBezTo>
                <a:lnTo>
                  <a:pt x="10392963" y="6844113"/>
                </a:lnTo>
                <a:cubicBezTo>
                  <a:pt x="10300094" y="6894120"/>
                  <a:pt x="10223894" y="6936982"/>
                  <a:pt x="10164363" y="6972701"/>
                </a:cubicBezTo>
                <a:cubicBezTo>
                  <a:pt x="10104831" y="7008420"/>
                  <a:pt x="10069113" y="7035804"/>
                  <a:pt x="10057206" y="7054854"/>
                </a:cubicBezTo>
                <a:lnTo>
                  <a:pt x="10007200" y="6979845"/>
                </a:lnTo>
                <a:cubicBezTo>
                  <a:pt x="10035775" y="6972701"/>
                  <a:pt x="10081019" y="6957818"/>
                  <a:pt x="10142931" y="6935196"/>
                </a:cubicBezTo>
                <a:cubicBezTo>
                  <a:pt x="10204844" y="6912574"/>
                  <a:pt x="10288188" y="6875070"/>
                  <a:pt x="10392963" y="6822682"/>
                </a:cubicBezTo>
                <a:lnTo>
                  <a:pt x="10392963" y="6626229"/>
                </a:lnTo>
                <a:lnTo>
                  <a:pt x="10117928" y="6626229"/>
                </a:lnTo>
                <a:lnTo>
                  <a:pt x="10061736" y="6633253"/>
                </a:lnTo>
                <a:lnTo>
                  <a:pt x="10081621" y="6604798"/>
                </a:lnTo>
                <a:lnTo>
                  <a:pt x="10582272" y="6604798"/>
                </a:lnTo>
                <a:lnTo>
                  <a:pt x="10582272" y="6490498"/>
                </a:lnTo>
                <a:lnTo>
                  <a:pt x="10289378" y="6490498"/>
                </a:lnTo>
                <a:cubicBezTo>
                  <a:pt x="10258422" y="6490498"/>
                  <a:pt x="10229847" y="6494069"/>
                  <a:pt x="10203653" y="6501213"/>
                </a:cubicBezTo>
                <a:lnTo>
                  <a:pt x="10174431" y="6471992"/>
                </a:lnTo>
                <a:lnTo>
                  <a:pt x="10176475" y="6469067"/>
                </a:lnTo>
                <a:lnTo>
                  <a:pt x="10582272" y="6469067"/>
                </a:lnTo>
                <a:lnTo>
                  <a:pt x="10582272" y="6361910"/>
                </a:lnTo>
                <a:lnTo>
                  <a:pt x="10251360" y="6361910"/>
                </a:lnTo>
                <a:lnTo>
                  <a:pt x="10266337" y="6340479"/>
                </a:lnTo>
                <a:lnTo>
                  <a:pt x="10575128" y="6340479"/>
                </a:lnTo>
                <a:close/>
                <a:moveTo>
                  <a:pt x="10228656" y="5876135"/>
                </a:moveTo>
                <a:lnTo>
                  <a:pt x="10590837" y="5876135"/>
                </a:lnTo>
                <a:lnTo>
                  <a:pt x="10453549" y="6072589"/>
                </a:lnTo>
                <a:lnTo>
                  <a:pt x="10228656" y="6072589"/>
                </a:lnTo>
                <a:close/>
                <a:moveTo>
                  <a:pt x="10664425" y="5770834"/>
                </a:moveTo>
                <a:lnTo>
                  <a:pt x="10664425" y="6015438"/>
                </a:lnTo>
                <a:cubicBezTo>
                  <a:pt x="10664425" y="6086876"/>
                  <a:pt x="10665616" y="6136882"/>
                  <a:pt x="10667997" y="6165457"/>
                </a:cubicBezTo>
                <a:lnTo>
                  <a:pt x="10610847" y="6194032"/>
                </a:lnTo>
                <a:lnTo>
                  <a:pt x="10610847" y="6094020"/>
                </a:lnTo>
                <a:lnTo>
                  <a:pt x="10438572" y="6094020"/>
                </a:lnTo>
                <a:lnTo>
                  <a:pt x="10453549" y="6072589"/>
                </a:lnTo>
                <a:lnTo>
                  <a:pt x="10610847" y="6072589"/>
                </a:lnTo>
                <a:lnTo>
                  <a:pt x="10610847" y="5876135"/>
                </a:lnTo>
                <a:lnTo>
                  <a:pt x="10590837" y="5876135"/>
                </a:lnTo>
                <a:lnTo>
                  <a:pt x="10605814" y="5854704"/>
                </a:lnTo>
                <a:lnTo>
                  <a:pt x="10610847" y="5854704"/>
                </a:lnTo>
                <a:lnTo>
                  <a:pt x="10610847" y="5847502"/>
                </a:lnTo>
                <a:close/>
                <a:moveTo>
                  <a:pt x="10228656" y="5676110"/>
                </a:moveTo>
                <a:lnTo>
                  <a:pt x="10610847" y="5676110"/>
                </a:lnTo>
                <a:lnTo>
                  <a:pt x="10610847" y="5847502"/>
                </a:lnTo>
                <a:lnTo>
                  <a:pt x="10605814" y="5854704"/>
                </a:lnTo>
                <a:lnTo>
                  <a:pt x="10228656" y="5854704"/>
                </a:lnTo>
                <a:close/>
                <a:moveTo>
                  <a:pt x="10228656" y="5472513"/>
                </a:moveTo>
                <a:lnTo>
                  <a:pt x="10610847" y="5472513"/>
                </a:lnTo>
                <a:lnTo>
                  <a:pt x="10610847" y="5654679"/>
                </a:lnTo>
                <a:lnTo>
                  <a:pt x="10228656" y="5654679"/>
                </a:lnTo>
                <a:close/>
                <a:moveTo>
                  <a:pt x="6320243" y="0"/>
                </a:moveTo>
                <a:lnTo>
                  <a:pt x="11948573" y="3933282"/>
                </a:lnTo>
                <a:lnTo>
                  <a:pt x="10664425" y="5770834"/>
                </a:lnTo>
                <a:lnTo>
                  <a:pt x="10664425" y="5486801"/>
                </a:lnTo>
                <a:lnTo>
                  <a:pt x="10700144" y="5461798"/>
                </a:lnTo>
                <a:lnTo>
                  <a:pt x="10632278" y="5411792"/>
                </a:lnTo>
                <a:lnTo>
                  <a:pt x="10603703" y="5451082"/>
                </a:lnTo>
                <a:lnTo>
                  <a:pt x="10228656" y="5451082"/>
                </a:lnTo>
                <a:lnTo>
                  <a:pt x="10171506" y="5411792"/>
                </a:lnTo>
                <a:cubicBezTo>
                  <a:pt x="10173888" y="5518948"/>
                  <a:pt x="10175078" y="5655274"/>
                  <a:pt x="10175078" y="5820771"/>
                </a:cubicBezTo>
                <a:cubicBezTo>
                  <a:pt x="10175078" y="5986268"/>
                  <a:pt x="10173888" y="6111879"/>
                  <a:pt x="10171506" y="6197604"/>
                </a:cubicBezTo>
                <a:lnTo>
                  <a:pt x="10228656" y="6165457"/>
                </a:lnTo>
                <a:lnTo>
                  <a:pt x="10228656" y="6094020"/>
                </a:lnTo>
                <a:lnTo>
                  <a:pt x="10438572" y="6094020"/>
                </a:lnTo>
                <a:lnTo>
                  <a:pt x="10266337" y="6340479"/>
                </a:lnTo>
                <a:lnTo>
                  <a:pt x="10117928" y="6340479"/>
                </a:lnTo>
                <a:lnTo>
                  <a:pt x="10150075" y="6372626"/>
                </a:lnTo>
                <a:cubicBezTo>
                  <a:pt x="10176269" y="6365482"/>
                  <a:pt x="10204844" y="6361910"/>
                  <a:pt x="10235800" y="6361910"/>
                </a:cubicBezTo>
                <a:lnTo>
                  <a:pt x="10251360" y="6361910"/>
                </a:lnTo>
                <a:lnTo>
                  <a:pt x="10176475" y="6469067"/>
                </a:lnTo>
                <a:lnTo>
                  <a:pt x="10171506" y="6469067"/>
                </a:lnTo>
                <a:lnTo>
                  <a:pt x="10174431" y="6471992"/>
                </a:lnTo>
                <a:lnTo>
                  <a:pt x="10081621" y="6604798"/>
                </a:lnTo>
                <a:lnTo>
                  <a:pt x="10000056" y="6604798"/>
                </a:lnTo>
                <a:lnTo>
                  <a:pt x="10032203" y="6636945"/>
                </a:lnTo>
                <a:lnTo>
                  <a:pt x="10061736" y="6633253"/>
                </a:lnTo>
                <a:lnTo>
                  <a:pt x="5628330" y="12977235"/>
                </a:lnTo>
                <a:lnTo>
                  <a:pt x="0" y="9043953"/>
                </a:lnTo>
                <a:close/>
              </a:path>
            </a:pathLst>
          </a:custGeom>
          <a:solidFill>
            <a:srgbClr val="990099">
              <a:alpha val="5098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229265" y="746443"/>
            <a:ext cx="6535639" cy="1300163"/>
          </a:xfrm>
          <a:custGeom>
            <a:avLst/>
            <a:gdLst>
              <a:gd name="connsiteX0" fmla="*/ 0 w 1409885"/>
              <a:gd name="connsiteY0" fmla="*/ 0 h 478166"/>
              <a:gd name="connsiteX1" fmla="*/ 1170802 w 1409885"/>
              <a:gd name="connsiteY1" fmla="*/ 0 h 478166"/>
              <a:gd name="connsiteX2" fmla="*/ 1409885 w 1409885"/>
              <a:gd name="connsiteY2" fmla="*/ 239083 h 478166"/>
              <a:gd name="connsiteX3" fmla="*/ 1170802 w 1409885"/>
              <a:gd name="connsiteY3" fmla="*/ 478166 h 478166"/>
              <a:gd name="connsiteX4" fmla="*/ 0 w 1409885"/>
              <a:gd name="connsiteY4" fmla="*/ 478166 h 478166"/>
              <a:gd name="connsiteX5" fmla="*/ 239083 w 1409885"/>
              <a:gd name="connsiteY5" fmla="*/ 239083 h 478166"/>
              <a:gd name="connsiteX6" fmla="*/ 0 w 1409885"/>
              <a:gd name="connsiteY6" fmla="*/ 0 h 47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9885" h="478166">
                <a:moveTo>
                  <a:pt x="0" y="0"/>
                </a:moveTo>
                <a:lnTo>
                  <a:pt x="1170802" y="0"/>
                </a:lnTo>
                <a:lnTo>
                  <a:pt x="1409885" y="239083"/>
                </a:lnTo>
                <a:lnTo>
                  <a:pt x="1170802" y="478166"/>
                </a:lnTo>
                <a:lnTo>
                  <a:pt x="0" y="478166"/>
                </a:lnTo>
                <a:lnTo>
                  <a:pt x="239083" y="23908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60673" tIns="10795" rIns="239083" bIns="10795" anchor="ctr"/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发现并界定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核心概念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解决偏离题意的问题</a:t>
            </a:r>
            <a:endParaRPr 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074337" y="6362162"/>
            <a:ext cx="3451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62589" y="980265"/>
            <a:ext cx="22045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1109149" y="2635350"/>
            <a:ext cx="11620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en-US" altLang="zh-CN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  <p:bldP spid="30" grpId="0" animBg="1"/>
      <p:bldP spid="6" grpId="0" animBg="1"/>
      <p:bldP spid="11" grpId="0" animBg="1"/>
      <p:bldP spid="14" grpId="0" animBg="1"/>
      <p:bldP spid="32" grpId="0" animBg="1"/>
      <p:bldP spid="35" grpId="0" animBg="1"/>
      <p:bldP spid="19" grpId="0" animBg="1"/>
      <p:bldP spid="5" grpId="0" animBg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78088"/>
            <a:ext cx="265113" cy="2640012"/>
          </a:xfrm>
          <a:prstGeom prst="rect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250825" y="3030538"/>
            <a:ext cx="2417763" cy="2065337"/>
          </a:xfrm>
          <a:prstGeom prst="triangle">
            <a:avLst/>
          </a:prstGeom>
          <a:solidFill>
            <a:srgbClr val="92D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250032" y="2459831"/>
            <a:ext cx="2419350" cy="2065337"/>
          </a:xfrm>
          <a:prstGeom prst="triangle">
            <a:avLst/>
          </a:prstGeom>
          <a:solidFill>
            <a:srgbClr val="92D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7663183">
            <a:off x="1500188" y="565150"/>
            <a:ext cx="1150937" cy="982663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1272381" y="1688307"/>
            <a:ext cx="1049337" cy="901700"/>
          </a:xfrm>
          <a:prstGeom prst="triangle">
            <a:avLst/>
          </a:prstGeom>
          <a:solidFill>
            <a:srgbClr val="CC00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8502072">
            <a:off x="546100" y="454025"/>
            <a:ext cx="752475" cy="641350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108744" y="142081"/>
            <a:ext cx="320675" cy="271463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916745">
            <a:off x="2132013" y="2481263"/>
            <a:ext cx="620712" cy="554037"/>
          </a:xfrm>
          <a:prstGeom prst="triangle">
            <a:avLst/>
          </a:prstGeom>
          <a:solidFill>
            <a:srgbClr val="FF33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5533623" y="118145"/>
            <a:ext cx="6512157" cy="5877557"/>
          </a:xfrm>
          <a:prstGeom prst="triangle">
            <a:avLst/>
          </a:prstGeom>
          <a:solidFill>
            <a:srgbClr val="FF3399">
              <a:alpha val="60784"/>
            </a:srgb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9156459">
            <a:off x="2209800" y="1677988"/>
            <a:ext cx="619125" cy="48418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983288" y="6202363"/>
            <a:ext cx="619125" cy="655637"/>
          </a:xfrm>
          <a:prstGeom prst="triangle">
            <a:avLst/>
          </a:prstGeom>
          <a:solidFill>
            <a:srgbClr val="990099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728174">
            <a:off x="3001169" y="524669"/>
            <a:ext cx="1978025" cy="1855787"/>
          </a:xfrm>
          <a:prstGeom prst="triangle">
            <a:avLst/>
          </a:prstGeom>
          <a:solidFill>
            <a:srgbClr val="FF6600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6200000">
            <a:off x="8632031" y="2058194"/>
            <a:ext cx="5654675" cy="1493838"/>
          </a:xfrm>
          <a:prstGeom prst="triangle">
            <a:avLst>
              <a:gd name="adj" fmla="val 49132"/>
            </a:avLst>
          </a:prstGeom>
          <a:solidFill>
            <a:srgbClr val="FF00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9269413" y="-22225"/>
            <a:ext cx="2422525" cy="1298575"/>
          </a:xfrm>
          <a:prstGeom prst="triangle">
            <a:avLst/>
          </a:prstGeom>
          <a:solidFill>
            <a:srgbClr val="FF7C8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7309306">
            <a:off x="8362157" y="5679281"/>
            <a:ext cx="1822450" cy="1557337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22250" y="5624513"/>
            <a:ext cx="5554663" cy="0"/>
          </a:xfrm>
          <a:prstGeom prst="line">
            <a:avLst/>
          </a:prstGeom>
          <a:ln w="28575" cmpd="thinThick">
            <a:solidFill>
              <a:srgbClr val="CC00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2250" y="5748338"/>
            <a:ext cx="4346575" cy="0"/>
          </a:xfrm>
          <a:prstGeom prst="line">
            <a:avLst/>
          </a:prstGeom>
          <a:ln w="1143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等腰三角形 23"/>
          <p:cNvSpPr/>
          <p:nvPr/>
        </p:nvSpPr>
        <p:spPr>
          <a:xfrm rot="6566298">
            <a:off x="4619625" y="1854201"/>
            <a:ext cx="752475" cy="641350"/>
          </a:xfrm>
          <a:prstGeom prst="triangle">
            <a:avLst/>
          </a:prstGeom>
          <a:solidFill>
            <a:srgbClr val="FF7C8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0" y="2238127"/>
            <a:ext cx="11723323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6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围绕核心概念深刻议论</a:t>
            </a:r>
            <a:endParaRPr lang="en-US" altLang="zh-CN" sz="4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——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“平肩担道义，庸手著文章”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为例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23074" y="5915643"/>
            <a:ext cx="4700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深圳实验学校高中部   赵雪</a:t>
            </a:r>
          </a:p>
        </p:txBody>
      </p:sp>
    </p:spTree>
    <p:extLst>
      <p:ext uri="{BB962C8B-B14F-4D97-AF65-F5344CB8AC3E}">
        <p14:creationId xmlns:p14="http://schemas.microsoft.com/office/powerpoint/2010/main" val="305770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4" grpId="0" animBg="1"/>
      <p:bldP spid="25" grpId="0"/>
      <p:bldP spid="25" grpId="1"/>
      <p:bldP spid="22" grpId="0"/>
      <p:bldP spid="2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>
            <a:off x="3342875" y="2292350"/>
            <a:ext cx="8965862" cy="4145311"/>
          </a:xfrm>
          <a:prstGeom prst="triangle">
            <a:avLst/>
          </a:prstGeom>
          <a:solidFill>
            <a:srgbClr val="00CC9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忽略概念间的关系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3143251" y="236537"/>
            <a:ext cx="1219200" cy="1050925"/>
          </a:xfrm>
          <a:prstGeom prst="triangle">
            <a:avLst/>
          </a:prstGeom>
          <a:solidFill>
            <a:srgbClr val="2307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3524251" y="236537"/>
            <a:ext cx="1219200" cy="1050925"/>
          </a:xfrm>
          <a:prstGeom prst="triangle">
            <a:avLst/>
          </a:prstGeom>
          <a:solidFill>
            <a:srgbClr val="230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897188" y="2112962"/>
            <a:ext cx="5927927" cy="2189163"/>
          </a:xfrm>
          <a:prstGeom prst="triangle">
            <a:avLst/>
          </a:prstGeom>
          <a:solidFill>
            <a:srgbClr val="99FF3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缺乏对“文章道义”界定</a:t>
            </a:r>
          </a:p>
        </p:txBody>
      </p:sp>
      <p:sp>
        <p:nvSpPr>
          <p:cNvPr id="9" name="等腰三角形 8"/>
          <p:cNvSpPr/>
          <p:nvPr/>
        </p:nvSpPr>
        <p:spPr>
          <a:xfrm>
            <a:off x="3756876" y="152399"/>
            <a:ext cx="8551861" cy="2268539"/>
          </a:xfrm>
          <a:prstGeom prst="triangle">
            <a:avLst>
              <a:gd name="adj" fmla="val 47479"/>
            </a:avLst>
          </a:prstGeom>
          <a:solidFill>
            <a:srgbClr val="230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875211" y="1370439"/>
            <a:ext cx="63151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你打多少分？为什么？</a:t>
            </a:r>
          </a:p>
        </p:txBody>
      </p:sp>
      <p:sp>
        <p:nvSpPr>
          <p:cNvPr id="58" name="文本框 57"/>
          <p:cNvSpPr>
            <a:spLocks/>
          </p:cNvSpPr>
          <p:nvPr/>
        </p:nvSpPr>
        <p:spPr bwMode="auto">
          <a:xfrm>
            <a:off x="-7477125" y="-706438"/>
            <a:ext cx="12990513" cy="11322051"/>
          </a:xfrm>
          <a:custGeom>
            <a:avLst/>
            <a:gdLst/>
            <a:ahLst/>
            <a:cxnLst>
              <a:cxn ang="0">
                <a:pos x="11493870" y="3065681"/>
              </a:cxn>
              <a:cxn ang="0">
                <a:pos x="11139282" y="5070065"/>
              </a:cxn>
              <a:cxn ang="0">
                <a:pos x="11519092" y="5325250"/>
              </a:cxn>
              <a:cxn ang="0">
                <a:pos x="10084421" y="5258486"/>
              </a:cxn>
              <a:cxn ang="0">
                <a:pos x="10493903" y="5086385"/>
              </a:cxn>
              <a:cxn ang="0">
                <a:pos x="10470447" y="4426168"/>
              </a:cxn>
              <a:cxn ang="0">
                <a:pos x="11197754" y="3175279"/>
              </a:cxn>
              <a:cxn ang="0">
                <a:pos x="0" y="0"/>
              </a:cxn>
              <a:cxn ang="0">
                <a:pos x="12990889" y="91277"/>
              </a:cxn>
              <a:cxn ang="0">
                <a:pos x="11197754" y="3175279"/>
              </a:cxn>
              <a:cxn ang="0">
                <a:pos x="9974633" y="3627977"/>
              </a:cxn>
              <a:cxn ang="0">
                <a:pos x="10443460" y="3666551"/>
              </a:cxn>
              <a:cxn ang="0">
                <a:pos x="10470447" y="4426168"/>
              </a:cxn>
              <a:cxn ang="0">
                <a:pos x="6460938" y="11322095"/>
              </a:cxn>
            </a:cxnLst>
            <a:rect l="0" t="0" r="r" b="b"/>
            <a:pathLst>
              <a:path w="12990889" h="11322095">
                <a:moveTo>
                  <a:pt x="11493870" y="3065681"/>
                </a:moveTo>
                <a:lnTo>
                  <a:pt x="11139282" y="5070065"/>
                </a:lnTo>
                <a:lnTo>
                  <a:pt x="11519092" y="5325250"/>
                </a:lnTo>
                <a:lnTo>
                  <a:pt x="10084421" y="5258486"/>
                </a:lnTo>
                <a:lnTo>
                  <a:pt x="10493903" y="5086385"/>
                </a:lnTo>
                <a:lnTo>
                  <a:pt x="10470447" y="4426168"/>
                </a:lnTo>
                <a:lnTo>
                  <a:pt x="11197754" y="3175279"/>
                </a:lnTo>
                <a:close/>
                <a:moveTo>
                  <a:pt x="0" y="0"/>
                </a:moveTo>
                <a:lnTo>
                  <a:pt x="12990889" y="91277"/>
                </a:lnTo>
                <a:lnTo>
                  <a:pt x="11197754" y="3175279"/>
                </a:lnTo>
                <a:lnTo>
                  <a:pt x="9974633" y="3627977"/>
                </a:lnTo>
                <a:lnTo>
                  <a:pt x="10443460" y="3666551"/>
                </a:lnTo>
                <a:lnTo>
                  <a:pt x="10470447" y="4426168"/>
                </a:lnTo>
                <a:lnTo>
                  <a:pt x="6460938" y="11322095"/>
                </a:lnTo>
                <a:close/>
              </a:path>
            </a:pathLst>
          </a:custGeom>
          <a:solidFill>
            <a:srgbClr val="00FFCC">
              <a:alpha val="45882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flipV="1">
            <a:off x="-1184275" y="1728788"/>
            <a:ext cx="3740150" cy="3225800"/>
          </a:xfrm>
          <a:prstGeom prst="triangle">
            <a:avLst/>
          </a:prstGeom>
          <a:solidFill>
            <a:srgbClr val="23079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>
            <a:off x="531813" y="382588"/>
            <a:ext cx="2365375" cy="2038350"/>
          </a:xfrm>
          <a:prstGeom prst="triangle">
            <a:avLst/>
          </a:prstGeom>
          <a:solidFill>
            <a:srgbClr val="7B69C9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752521" y="43517"/>
            <a:ext cx="45227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号范文</a:t>
            </a: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7327186" y="489289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5"/>
          <p:cNvSpPr>
            <a:spLocks/>
          </p:cNvSpPr>
          <p:nvPr/>
        </p:nvSpPr>
        <p:spPr bwMode="auto">
          <a:xfrm>
            <a:off x="3265489" y="43193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flipV="1">
            <a:off x="708025" y="4727575"/>
            <a:ext cx="2365375" cy="2038350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2171700" y="4806950"/>
            <a:ext cx="1284288" cy="2136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2544763" y="3341688"/>
            <a:ext cx="2192337" cy="3636962"/>
          </a:xfrm>
          <a:prstGeom prst="line">
            <a:avLst/>
          </a:prstGeom>
          <a:ln>
            <a:solidFill>
              <a:srgbClr val="FF0000">
                <a:alpha val="5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>
            <a:off x="7400048" y="2185194"/>
            <a:ext cx="5057177" cy="2189162"/>
          </a:xfrm>
          <a:prstGeom prst="triangle">
            <a:avLst/>
          </a:prstGeom>
          <a:solidFill>
            <a:srgbClr val="CDAD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对“平凡”界定不准确</a:t>
            </a:r>
          </a:p>
        </p:txBody>
      </p:sp>
    </p:spTree>
    <p:extLst>
      <p:ext uri="{BB962C8B-B14F-4D97-AF65-F5344CB8AC3E}">
        <p14:creationId xmlns:p14="http://schemas.microsoft.com/office/powerpoint/2010/main" val="186090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48889" decel="5111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33333E-6 1.85185E-6 L 0.04622 0.00023 " pathEditMode="relative" rAng="0" ptsTypes="AA">
                                      <p:cBhvr>
                                        <p:cTn id="48" dur="1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08333E-7 -4.44444E-6 L -0.05508 -4.44444E-6 " pathEditMode="relative" rAng="0" ptsTypes="AA">
                                      <p:cBhvr>
                                        <p:cTn id="53" dur="1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8" grpId="0" animBg="1"/>
      <p:bldP spid="9" grpId="0" animBg="1"/>
      <p:bldP spid="10" grpId="0"/>
      <p:bldP spid="10" grpId="1"/>
      <p:bldP spid="58" grpId="0" animBg="1"/>
      <p:bldP spid="11" grpId="0" animBg="1"/>
      <p:bldP spid="59" grpId="0" animBg="1"/>
      <p:bldP spid="4" grpId="0"/>
      <p:bldP spid="4" grpId="1"/>
      <p:bldP spid="63" grpId="0" animBg="1"/>
      <p:bldP spid="63" grpId="1" animBg="1"/>
      <p:bldP spid="64" grpId="0" animBg="1"/>
      <p:bldP spid="64" grpId="1" animBg="1"/>
      <p:bldP spid="6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3143251" y="236537"/>
            <a:ext cx="1219200" cy="1050925"/>
          </a:xfrm>
          <a:prstGeom prst="triangle">
            <a:avLst/>
          </a:prstGeom>
          <a:solidFill>
            <a:srgbClr val="2307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3524251" y="236537"/>
            <a:ext cx="1219200" cy="1050925"/>
          </a:xfrm>
          <a:prstGeom prst="triangle">
            <a:avLst/>
          </a:prstGeom>
          <a:solidFill>
            <a:srgbClr val="230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3752850" y="1179513"/>
            <a:ext cx="8752963" cy="1701800"/>
          </a:xfrm>
          <a:prstGeom prst="triangle">
            <a:avLst>
              <a:gd name="adj" fmla="val 47479"/>
            </a:avLst>
          </a:prstGeom>
          <a:solidFill>
            <a:srgbClr val="230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017876" y="1585740"/>
            <a:ext cx="62229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错误搭配</a:t>
            </a:r>
            <a:endParaRPr lang="en-US" altLang="zh-CN" sz="3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核心概念间的关系</a:t>
            </a:r>
          </a:p>
        </p:txBody>
      </p:sp>
      <p:sp>
        <p:nvSpPr>
          <p:cNvPr id="58" name="文本框 57"/>
          <p:cNvSpPr>
            <a:spLocks/>
          </p:cNvSpPr>
          <p:nvPr/>
        </p:nvSpPr>
        <p:spPr bwMode="auto">
          <a:xfrm>
            <a:off x="-7477125" y="-706438"/>
            <a:ext cx="12990513" cy="11322051"/>
          </a:xfrm>
          <a:custGeom>
            <a:avLst/>
            <a:gdLst/>
            <a:ahLst/>
            <a:cxnLst>
              <a:cxn ang="0">
                <a:pos x="11493870" y="3065681"/>
              </a:cxn>
              <a:cxn ang="0">
                <a:pos x="11139282" y="5070065"/>
              </a:cxn>
              <a:cxn ang="0">
                <a:pos x="11519092" y="5325250"/>
              </a:cxn>
              <a:cxn ang="0">
                <a:pos x="10084421" y="5258486"/>
              </a:cxn>
              <a:cxn ang="0">
                <a:pos x="10493903" y="5086385"/>
              </a:cxn>
              <a:cxn ang="0">
                <a:pos x="10470447" y="4426168"/>
              </a:cxn>
              <a:cxn ang="0">
                <a:pos x="11197754" y="3175279"/>
              </a:cxn>
              <a:cxn ang="0">
                <a:pos x="0" y="0"/>
              </a:cxn>
              <a:cxn ang="0">
                <a:pos x="12990889" y="91277"/>
              </a:cxn>
              <a:cxn ang="0">
                <a:pos x="11197754" y="3175279"/>
              </a:cxn>
              <a:cxn ang="0">
                <a:pos x="9974633" y="3627977"/>
              </a:cxn>
              <a:cxn ang="0">
                <a:pos x="10443460" y="3666551"/>
              </a:cxn>
              <a:cxn ang="0">
                <a:pos x="10470447" y="4426168"/>
              </a:cxn>
              <a:cxn ang="0">
                <a:pos x="6460938" y="11322095"/>
              </a:cxn>
            </a:cxnLst>
            <a:rect l="0" t="0" r="r" b="b"/>
            <a:pathLst>
              <a:path w="12990889" h="11322095">
                <a:moveTo>
                  <a:pt x="11493870" y="3065681"/>
                </a:moveTo>
                <a:lnTo>
                  <a:pt x="11139282" y="5070065"/>
                </a:lnTo>
                <a:lnTo>
                  <a:pt x="11519092" y="5325250"/>
                </a:lnTo>
                <a:lnTo>
                  <a:pt x="10084421" y="5258486"/>
                </a:lnTo>
                <a:lnTo>
                  <a:pt x="10493903" y="5086385"/>
                </a:lnTo>
                <a:lnTo>
                  <a:pt x="10470447" y="4426168"/>
                </a:lnTo>
                <a:lnTo>
                  <a:pt x="11197754" y="3175279"/>
                </a:lnTo>
                <a:close/>
                <a:moveTo>
                  <a:pt x="0" y="0"/>
                </a:moveTo>
                <a:lnTo>
                  <a:pt x="12990889" y="91277"/>
                </a:lnTo>
                <a:lnTo>
                  <a:pt x="11197754" y="3175279"/>
                </a:lnTo>
                <a:lnTo>
                  <a:pt x="9974633" y="3627977"/>
                </a:lnTo>
                <a:lnTo>
                  <a:pt x="10443460" y="3666551"/>
                </a:lnTo>
                <a:lnTo>
                  <a:pt x="10470447" y="4426168"/>
                </a:lnTo>
                <a:lnTo>
                  <a:pt x="6460938" y="11322095"/>
                </a:lnTo>
                <a:close/>
              </a:path>
            </a:pathLst>
          </a:custGeom>
          <a:solidFill>
            <a:srgbClr val="00FFCC">
              <a:alpha val="45882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flipV="1">
            <a:off x="-1184275" y="1728788"/>
            <a:ext cx="3740150" cy="3225800"/>
          </a:xfrm>
          <a:prstGeom prst="triangle">
            <a:avLst/>
          </a:prstGeom>
          <a:solidFill>
            <a:srgbClr val="23079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>
            <a:off x="531813" y="382588"/>
            <a:ext cx="2365375" cy="2038350"/>
          </a:xfrm>
          <a:prstGeom prst="triangle">
            <a:avLst/>
          </a:prstGeom>
          <a:solidFill>
            <a:srgbClr val="7B69C9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59872" y="237119"/>
            <a:ext cx="45227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这样可以吗？</a:t>
            </a: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8865096" y="715331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5"/>
          <p:cNvSpPr>
            <a:spLocks/>
          </p:cNvSpPr>
          <p:nvPr/>
        </p:nvSpPr>
        <p:spPr bwMode="auto">
          <a:xfrm>
            <a:off x="4278313" y="-98425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flipV="1">
            <a:off x="708025" y="4727575"/>
            <a:ext cx="2365375" cy="2038350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2171700" y="4806950"/>
            <a:ext cx="1284288" cy="2136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2544763" y="3341688"/>
            <a:ext cx="2192337" cy="3636962"/>
          </a:xfrm>
          <a:prstGeom prst="line">
            <a:avLst/>
          </a:prstGeom>
          <a:ln>
            <a:solidFill>
              <a:srgbClr val="FF0000">
                <a:alpha val="5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640931" y="3063386"/>
            <a:ext cx="838899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担道义就如行，著文章就如言，只行不言会使道义无人理解。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言不行，就无需多言了。唯有将二者结合，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既行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又言才能真正担起道义。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——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《平肩担道义，庸手著文章》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《道义之重胜于文章》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</a:t>
            </a: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857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48889" decel="5111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16667E-7 3.7037E-6 L 0.04622 0.00023 " pathEditMode="relative" rAng="0" ptsTypes="AA">
                                      <p:cBhvr>
                                        <p:cTn id="48" dur="1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45833E-6 3.7037E-6 L -0.05508 3.7037E-6 " pathEditMode="relative" rAng="0" ptsTypes="AA">
                                      <p:cBhvr>
                                        <p:cTn id="53" dur="1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10" grpId="0"/>
      <p:bldP spid="10" grpId="1"/>
      <p:bldP spid="58" grpId="0" animBg="1"/>
      <p:bldP spid="11" grpId="0" animBg="1"/>
      <p:bldP spid="59" grpId="0" animBg="1"/>
      <p:bldP spid="4" grpId="0"/>
      <p:bldP spid="4" grpId="1"/>
      <p:bldP spid="63" grpId="0" animBg="1"/>
      <p:bldP spid="63" grpId="1" animBg="1"/>
      <p:bldP spid="64" grpId="0" animBg="1"/>
      <p:bldP spid="64" grpId="1" animBg="1"/>
      <p:bldP spid="65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>
            <a:off x="4448175" y="2070352"/>
            <a:ext cx="6634163" cy="2925741"/>
          </a:xfrm>
          <a:prstGeom prst="triangle">
            <a:avLst/>
          </a:prstGeom>
          <a:solidFill>
            <a:srgbClr val="00CC9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偷换概念</a:t>
            </a:r>
          </a:p>
        </p:txBody>
      </p:sp>
      <p:sp>
        <p:nvSpPr>
          <p:cNvPr id="2" name="等腰三角形 1"/>
          <p:cNvSpPr/>
          <p:nvPr/>
        </p:nvSpPr>
        <p:spPr>
          <a:xfrm rot="5400000">
            <a:off x="3143251" y="236537"/>
            <a:ext cx="1219200" cy="1050925"/>
          </a:xfrm>
          <a:prstGeom prst="triangle">
            <a:avLst/>
          </a:prstGeom>
          <a:solidFill>
            <a:srgbClr val="2307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3524251" y="236537"/>
            <a:ext cx="1219200" cy="1050925"/>
          </a:xfrm>
          <a:prstGeom prst="triangle">
            <a:avLst/>
          </a:prstGeom>
          <a:solidFill>
            <a:srgbClr val="230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271964" y="1150087"/>
            <a:ext cx="7203784" cy="1514336"/>
          </a:xfrm>
          <a:prstGeom prst="triangle">
            <a:avLst>
              <a:gd name="adj" fmla="val 47479"/>
            </a:avLst>
          </a:prstGeom>
          <a:solidFill>
            <a:srgbClr val="230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096462" y="1774691"/>
            <a:ext cx="55725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多少分？为什么</a:t>
            </a:r>
          </a:p>
        </p:txBody>
      </p:sp>
      <p:sp>
        <p:nvSpPr>
          <p:cNvPr id="58" name="文本框 57"/>
          <p:cNvSpPr>
            <a:spLocks/>
          </p:cNvSpPr>
          <p:nvPr/>
        </p:nvSpPr>
        <p:spPr bwMode="auto">
          <a:xfrm>
            <a:off x="-7477125" y="-706438"/>
            <a:ext cx="12990513" cy="11322051"/>
          </a:xfrm>
          <a:custGeom>
            <a:avLst/>
            <a:gdLst/>
            <a:ahLst/>
            <a:cxnLst>
              <a:cxn ang="0">
                <a:pos x="11493870" y="3065681"/>
              </a:cxn>
              <a:cxn ang="0">
                <a:pos x="11139282" y="5070065"/>
              </a:cxn>
              <a:cxn ang="0">
                <a:pos x="11519092" y="5325250"/>
              </a:cxn>
              <a:cxn ang="0">
                <a:pos x="10084421" y="5258486"/>
              </a:cxn>
              <a:cxn ang="0">
                <a:pos x="10493903" y="5086385"/>
              </a:cxn>
              <a:cxn ang="0">
                <a:pos x="10470447" y="4426168"/>
              </a:cxn>
              <a:cxn ang="0">
                <a:pos x="11197754" y="3175279"/>
              </a:cxn>
              <a:cxn ang="0">
                <a:pos x="0" y="0"/>
              </a:cxn>
              <a:cxn ang="0">
                <a:pos x="12990889" y="91277"/>
              </a:cxn>
              <a:cxn ang="0">
                <a:pos x="11197754" y="3175279"/>
              </a:cxn>
              <a:cxn ang="0">
                <a:pos x="9974633" y="3627977"/>
              </a:cxn>
              <a:cxn ang="0">
                <a:pos x="10443460" y="3666551"/>
              </a:cxn>
              <a:cxn ang="0">
                <a:pos x="10470447" y="4426168"/>
              </a:cxn>
              <a:cxn ang="0">
                <a:pos x="6460938" y="11322095"/>
              </a:cxn>
            </a:cxnLst>
            <a:rect l="0" t="0" r="r" b="b"/>
            <a:pathLst>
              <a:path w="12990889" h="11322095">
                <a:moveTo>
                  <a:pt x="11493870" y="3065681"/>
                </a:moveTo>
                <a:lnTo>
                  <a:pt x="11139282" y="5070065"/>
                </a:lnTo>
                <a:lnTo>
                  <a:pt x="11519092" y="5325250"/>
                </a:lnTo>
                <a:lnTo>
                  <a:pt x="10084421" y="5258486"/>
                </a:lnTo>
                <a:lnTo>
                  <a:pt x="10493903" y="5086385"/>
                </a:lnTo>
                <a:lnTo>
                  <a:pt x="10470447" y="4426168"/>
                </a:lnTo>
                <a:lnTo>
                  <a:pt x="11197754" y="3175279"/>
                </a:lnTo>
                <a:close/>
                <a:moveTo>
                  <a:pt x="0" y="0"/>
                </a:moveTo>
                <a:lnTo>
                  <a:pt x="12990889" y="91277"/>
                </a:lnTo>
                <a:lnTo>
                  <a:pt x="11197754" y="3175279"/>
                </a:lnTo>
                <a:lnTo>
                  <a:pt x="9974633" y="3627977"/>
                </a:lnTo>
                <a:lnTo>
                  <a:pt x="10443460" y="3666551"/>
                </a:lnTo>
                <a:lnTo>
                  <a:pt x="10470447" y="4426168"/>
                </a:lnTo>
                <a:lnTo>
                  <a:pt x="6460938" y="11322095"/>
                </a:lnTo>
                <a:close/>
              </a:path>
            </a:pathLst>
          </a:custGeom>
          <a:solidFill>
            <a:srgbClr val="00FFCC">
              <a:alpha val="45882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flipV="1">
            <a:off x="-1184275" y="1728788"/>
            <a:ext cx="3740150" cy="3225800"/>
          </a:xfrm>
          <a:prstGeom prst="triangle">
            <a:avLst/>
          </a:prstGeom>
          <a:solidFill>
            <a:srgbClr val="23079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>
            <a:off x="531813" y="382588"/>
            <a:ext cx="2365375" cy="2038350"/>
          </a:xfrm>
          <a:prstGeom prst="triangle">
            <a:avLst/>
          </a:prstGeom>
          <a:solidFill>
            <a:srgbClr val="7B69C9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621339" y="340007"/>
            <a:ext cx="45227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号范文</a:t>
            </a: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8102851" y="983330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76077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5"/>
          <p:cNvSpPr>
            <a:spLocks/>
          </p:cNvSpPr>
          <p:nvPr/>
        </p:nvSpPr>
        <p:spPr bwMode="auto">
          <a:xfrm>
            <a:off x="4278314" y="185736"/>
            <a:ext cx="1343025" cy="576263"/>
          </a:xfrm>
          <a:custGeom>
            <a:avLst/>
            <a:gdLst>
              <a:gd name="T0" fmla="*/ 1217869 w 558"/>
              <a:gd name="T1" fmla="*/ 300238 h 238"/>
              <a:gd name="T2" fmla="*/ 1193801 w 558"/>
              <a:gd name="T3" fmla="*/ 302659 h 238"/>
              <a:gd name="T4" fmla="*/ 989218 w 558"/>
              <a:gd name="T5" fmla="*/ 181596 h 238"/>
              <a:gd name="T6" fmla="*/ 926640 w 558"/>
              <a:gd name="T7" fmla="*/ 186438 h 238"/>
              <a:gd name="T8" fmla="*/ 620969 w 558"/>
              <a:gd name="T9" fmla="*/ 2421 h 238"/>
              <a:gd name="T10" fmla="*/ 317705 w 558"/>
              <a:gd name="T11" fmla="*/ 152540 h 238"/>
              <a:gd name="T12" fmla="*/ 252720 w 558"/>
              <a:gd name="T13" fmla="*/ 145276 h 238"/>
              <a:gd name="T14" fmla="*/ 2407 w 558"/>
              <a:gd name="T15" fmla="*/ 351085 h 238"/>
              <a:gd name="T16" fmla="*/ 243092 w 558"/>
              <a:gd name="T17" fmla="*/ 566578 h 238"/>
              <a:gd name="T18" fmla="*/ 411572 w 558"/>
              <a:gd name="T19" fmla="*/ 515731 h 238"/>
              <a:gd name="T20" fmla="*/ 608935 w 558"/>
              <a:gd name="T21" fmla="*/ 573842 h 238"/>
              <a:gd name="T22" fmla="*/ 830365 w 558"/>
              <a:gd name="T23" fmla="*/ 508467 h 238"/>
              <a:gd name="T24" fmla="*/ 981997 w 558"/>
              <a:gd name="T25" fmla="*/ 561735 h 238"/>
              <a:gd name="T26" fmla="*/ 1150477 w 558"/>
              <a:gd name="T27" fmla="*/ 501204 h 238"/>
              <a:gd name="T28" fmla="*/ 1213056 w 558"/>
              <a:gd name="T29" fmla="*/ 515731 h 238"/>
              <a:gd name="T30" fmla="*/ 1343026 w 558"/>
              <a:gd name="T31" fmla="*/ 411616 h 238"/>
              <a:gd name="T32" fmla="*/ 1217869 w 558"/>
              <a:gd name="T33" fmla="*/ 300238 h 2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8"/>
              <a:gd name="T52" fmla="*/ 0 h 238"/>
              <a:gd name="T53" fmla="*/ 558 w 558"/>
              <a:gd name="T54" fmla="*/ 238 h 2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8" h="238">
                <a:moveTo>
                  <a:pt x="506" y="124"/>
                </a:moveTo>
                <a:cubicBezTo>
                  <a:pt x="503" y="124"/>
                  <a:pt x="499" y="125"/>
                  <a:pt x="496" y="125"/>
                </a:cubicBezTo>
                <a:cubicBezTo>
                  <a:pt x="483" y="96"/>
                  <a:pt x="450" y="75"/>
                  <a:pt x="411" y="75"/>
                </a:cubicBezTo>
                <a:cubicBezTo>
                  <a:pt x="402" y="74"/>
                  <a:pt x="393" y="75"/>
                  <a:pt x="385" y="77"/>
                </a:cubicBezTo>
                <a:cubicBezTo>
                  <a:pt x="365" y="34"/>
                  <a:pt x="316" y="2"/>
                  <a:pt x="258" y="1"/>
                </a:cubicBezTo>
                <a:cubicBezTo>
                  <a:pt x="203" y="0"/>
                  <a:pt x="156" y="25"/>
                  <a:pt x="132" y="63"/>
                </a:cubicBezTo>
                <a:cubicBezTo>
                  <a:pt x="124" y="61"/>
                  <a:pt x="114" y="60"/>
                  <a:pt x="105" y="60"/>
                </a:cubicBezTo>
                <a:cubicBezTo>
                  <a:pt x="49" y="58"/>
                  <a:pt x="2" y="97"/>
                  <a:pt x="1" y="145"/>
                </a:cubicBezTo>
                <a:cubicBezTo>
                  <a:pt x="0" y="193"/>
                  <a:pt x="45" y="233"/>
                  <a:pt x="101" y="234"/>
                </a:cubicBezTo>
                <a:cubicBezTo>
                  <a:pt x="128" y="235"/>
                  <a:pt x="152" y="226"/>
                  <a:pt x="171" y="213"/>
                </a:cubicBezTo>
                <a:cubicBezTo>
                  <a:pt x="194" y="227"/>
                  <a:pt x="222" y="237"/>
                  <a:pt x="253" y="237"/>
                </a:cubicBezTo>
                <a:cubicBezTo>
                  <a:pt x="288" y="238"/>
                  <a:pt x="320" y="227"/>
                  <a:pt x="345" y="210"/>
                </a:cubicBezTo>
                <a:cubicBezTo>
                  <a:pt x="361" y="223"/>
                  <a:pt x="384" y="232"/>
                  <a:pt x="408" y="232"/>
                </a:cubicBezTo>
                <a:cubicBezTo>
                  <a:pt x="436" y="233"/>
                  <a:pt x="461" y="223"/>
                  <a:pt x="478" y="207"/>
                </a:cubicBezTo>
                <a:cubicBezTo>
                  <a:pt x="486" y="211"/>
                  <a:pt x="495" y="213"/>
                  <a:pt x="504" y="213"/>
                </a:cubicBezTo>
                <a:cubicBezTo>
                  <a:pt x="533" y="214"/>
                  <a:pt x="557" y="195"/>
                  <a:pt x="558" y="170"/>
                </a:cubicBezTo>
                <a:cubicBezTo>
                  <a:pt x="558" y="145"/>
                  <a:pt x="535" y="125"/>
                  <a:pt x="506" y="124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flipV="1">
            <a:off x="708025" y="4727575"/>
            <a:ext cx="2365375" cy="2038350"/>
          </a:xfrm>
          <a:prstGeom prst="triangle">
            <a:avLst/>
          </a:prstGeom>
          <a:solidFill>
            <a:srgbClr val="F15A4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2171700" y="4806950"/>
            <a:ext cx="1284288" cy="2136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2544763" y="3341688"/>
            <a:ext cx="2192337" cy="3636962"/>
          </a:xfrm>
          <a:prstGeom prst="line">
            <a:avLst/>
          </a:prstGeom>
          <a:ln>
            <a:solidFill>
              <a:srgbClr val="FF0000">
                <a:alpha val="5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923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48889" decel="5111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16667E-7 -1.48148E-6 L 0.04622 0.00023 " pathEditMode="relative" rAng="0" ptsTypes="AA">
                                      <p:cBhvr>
                                        <p:cTn id="48" dur="1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45833E-6 4.81481E-6 L -0.05508 4.81481E-6 " pathEditMode="relative" rAng="0" ptsTypes="AA">
                                      <p:cBhvr>
                                        <p:cTn id="53" dur="1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3" grpId="0" animBg="1"/>
      <p:bldP spid="9" grpId="0" animBg="1"/>
      <p:bldP spid="10" grpId="0"/>
      <p:bldP spid="10" grpId="1"/>
      <p:bldP spid="58" grpId="0" animBg="1"/>
      <p:bldP spid="11" grpId="0" animBg="1"/>
      <p:bldP spid="59" grpId="0" animBg="1"/>
      <p:bldP spid="4" grpId="0"/>
      <p:bldP spid="4" grpId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</TotalTime>
  <Words>2750</Words>
  <Application>Microsoft Office PowerPoint</Application>
  <PresentationFormat>宽屏</PresentationFormat>
  <Paragraphs>141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Times New Roman</vt:lpstr>
      <vt:lpstr>汉仪丫丫体简</vt:lpstr>
      <vt:lpstr>华文行楷</vt:lpstr>
      <vt:lpstr>宋体</vt:lpstr>
      <vt:lpstr>Calibri Light</vt:lpstr>
      <vt:lpstr>Calibri</vt:lpstr>
      <vt:lpstr>Arial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zjf</dc:creator>
  <cp:lastModifiedBy>743169579@qq.com</cp:lastModifiedBy>
  <cp:revision>126</cp:revision>
  <dcterms:created xsi:type="dcterms:W3CDTF">2014-08-22T14:30:44Z</dcterms:created>
  <dcterms:modified xsi:type="dcterms:W3CDTF">2017-10-20T12:43:54Z</dcterms:modified>
</cp:coreProperties>
</file>