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9" r:id="rId3"/>
    <p:sldId id="261" r:id="rId4"/>
    <p:sldId id="262" r:id="rId5"/>
    <p:sldId id="263" r:id="rId6"/>
    <p:sldId id="265" r:id="rId7"/>
    <p:sldId id="264" r:id="rId8"/>
    <p:sldId id="267" r:id="rId9"/>
    <p:sldId id="268" r:id="rId10"/>
    <p:sldId id="269" r:id="rId11"/>
    <p:sldId id="270" r:id="rId12"/>
    <p:sldId id="275" r:id="rId13"/>
    <p:sldId id="283" r:id="rId14"/>
    <p:sldId id="284" r:id="rId15"/>
    <p:sldId id="286" r:id="rId16"/>
    <p:sldId id="287" r:id="rId17"/>
    <p:sldId id="288" r:id="rId18"/>
    <p:sldId id="289" r:id="rId19"/>
    <p:sldId id="290" r:id="rId20"/>
    <p:sldId id="293" r:id="rId21"/>
    <p:sldId id="291" r:id="rId22"/>
    <p:sldId id="292" r:id="rId23"/>
    <p:sldId id="294" r:id="rId24"/>
    <p:sldId id="295" r:id="rId25"/>
    <p:sldId id="296" r:id="rId26"/>
    <p:sldId id="297" r:id="rId27"/>
    <p:sldId id="299" r:id="rId28"/>
    <p:sldId id="298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628800"/>
            <a:ext cx="6120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kern="4000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Hello</a:t>
            </a:r>
            <a:endParaRPr lang="zh-CN" altLang="en-US" sz="9600" b="1" kern="4000" dirty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9675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迸溅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119675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bèng</a:t>
            </a:r>
            <a:r>
              <a:rPr lang="en-US" altLang="zh-CN" sz="2400" dirty="0" smtClean="0"/>
              <a:t> </a:t>
            </a:r>
            <a:r>
              <a:rPr lang="en-US" altLang="zh-CN" sz="2400" dirty="0" err="1" smtClean="0"/>
              <a:t>jiàn</a:t>
            </a:r>
            <a:r>
              <a:rPr lang="en-US" altLang="zh-CN" sz="2400" dirty="0" smtClean="0"/>
              <a:t>)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445852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伶仃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403648" y="443711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líng</a:t>
            </a:r>
            <a:r>
              <a:rPr lang="en-US" altLang="zh-CN" sz="2400" dirty="0" smtClean="0"/>
              <a:t> </a:t>
            </a:r>
            <a:r>
              <a:rPr lang="en-US" altLang="zh-CN" sz="2400" dirty="0" err="1" smtClean="0"/>
              <a:t>dīng</a:t>
            </a:r>
            <a:r>
              <a:rPr lang="en-US" altLang="zh-CN" sz="2400" dirty="0" smtClean="0"/>
              <a:t>)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347864" y="443711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盘虬卧龙</a:t>
            </a:r>
            <a:endParaRPr lang="zh-CN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824028" y="443006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qiú</a:t>
            </a:r>
            <a:r>
              <a:rPr lang="en-US" altLang="zh-CN" sz="2400" dirty="0" smtClean="0"/>
              <a:t>)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131840" y="335699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仙露琼浆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0" y="335699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qióng</a:t>
            </a:r>
            <a:r>
              <a:rPr lang="en-US" altLang="zh-CN" sz="2400" dirty="0" smtClean="0"/>
              <a:t>)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117404" y="445852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酒酿</a:t>
            </a:r>
            <a:endParaRPr lang="zh-CN" alt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6876256" y="4437112"/>
            <a:ext cx="1116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niàng</a:t>
            </a:r>
            <a:r>
              <a:rPr lang="en-US" altLang="zh-CN" sz="2400" dirty="0" smtClean="0"/>
              <a:t>)</a:t>
            </a:r>
            <a:r>
              <a:rPr lang="en-US" altLang="zh-CN" dirty="0" smtClean="0"/>
              <a:t> 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491880" y="119675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挑逗</a:t>
            </a:r>
            <a:endParaRPr lang="zh-CN" alt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4139952" y="119675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err="1" smtClean="0"/>
              <a:t>tiǎo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6084168" y="119675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嚷嚷</a:t>
            </a:r>
            <a:endParaRPr lang="zh-CN" alt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6732240" y="119675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err="1" smtClean="0"/>
              <a:t>rāng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755576" y="2204864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穗</a:t>
            </a:r>
            <a:endParaRPr lang="zh-CN" alt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1259632" y="220486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err="1" smtClean="0"/>
              <a:t>suì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3347864" y="220486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沉淀</a:t>
            </a:r>
            <a:endParaRPr lang="zh-CN" altLang="en-US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4139952" y="220486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err="1" smtClean="0"/>
              <a:t>diàn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6117404" y="2200469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船舱</a:t>
            </a:r>
            <a:endParaRPr lang="zh-CN" alt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6804248" y="220486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err="1" smtClean="0"/>
              <a:t>cāng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575556" y="332879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绽放</a:t>
            </a:r>
            <a:endParaRPr lang="zh-CN" alt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1331640" y="3356992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</a:t>
            </a:r>
            <a:r>
              <a:rPr lang="en-US" altLang="zh-CN" sz="2400" dirty="0" err="1" smtClean="0"/>
              <a:t>zhàn</a:t>
            </a:r>
            <a:r>
              <a:rPr lang="zh-CN" altLang="en-US" sz="2400" dirty="0" smtClean="0"/>
              <a:t>）</a:t>
            </a:r>
            <a:endParaRPr lang="zh-CN" alt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6115175" y="332879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伫立</a:t>
            </a:r>
            <a:endParaRPr lang="zh-CN" altLang="en-US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6948264" y="328498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zh</a:t>
            </a:r>
            <a:r>
              <a:rPr lang="zh-CN" altLang="zh-CN" sz="2400" dirty="0" smtClean="0"/>
              <a:t>ù</a:t>
            </a:r>
            <a:r>
              <a:rPr lang="en-US" altLang="zh-CN" sz="2400" dirty="0" smtClean="0"/>
              <a:t>)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7" grpId="0"/>
      <p:bldP spid="19" grpId="0"/>
      <p:bldP spid="21" grpId="0"/>
      <p:bldP spid="23" grpId="0"/>
      <p:bldP spid="25" grpId="0"/>
      <p:bldP spid="2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48680"/>
            <a:ext cx="896448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终极：终点。</a:t>
            </a:r>
          </a:p>
          <a:p>
            <a:r>
              <a:rPr lang="zh-CN" altLang="en-US" sz="2800" dirty="0" smtClean="0"/>
              <a:t>迸溅：向外四溅。</a:t>
            </a:r>
          </a:p>
          <a:p>
            <a:r>
              <a:rPr lang="zh-CN" altLang="en-US" sz="2800" dirty="0" smtClean="0"/>
              <a:t>繁密：繁多，密集，繁茂。</a:t>
            </a:r>
          </a:p>
          <a:p>
            <a:r>
              <a:rPr lang="zh-CN" altLang="en-US" sz="2800" dirty="0" smtClean="0"/>
              <a:t>伫立：长时间地站着。</a:t>
            </a:r>
          </a:p>
          <a:p>
            <a:r>
              <a:rPr lang="zh-CN" altLang="en-US" sz="2800" dirty="0" smtClean="0"/>
              <a:t>凝望：目不转睛地看，注目远望。</a:t>
            </a:r>
          </a:p>
          <a:p>
            <a:r>
              <a:rPr lang="zh-CN" altLang="en-US" sz="2800" dirty="0" smtClean="0"/>
              <a:t>伶仃：孤独，没有依靠。</a:t>
            </a:r>
          </a:p>
          <a:p>
            <a:r>
              <a:rPr lang="zh-CN" altLang="en-US" sz="2800" dirty="0" smtClean="0"/>
              <a:t>稀零：稀疏。</a:t>
            </a:r>
          </a:p>
          <a:p>
            <a:r>
              <a:rPr lang="zh-CN" altLang="en-US" sz="2800" dirty="0" smtClean="0"/>
              <a:t>忍俊不禁 ：忍不住笑。</a:t>
            </a:r>
          </a:p>
          <a:p>
            <a:r>
              <a:rPr lang="zh-CN" altLang="en-US" sz="2800" dirty="0" smtClean="0"/>
              <a:t>仙露琼浆：形容鲜美的酒。</a:t>
            </a:r>
          </a:p>
          <a:p>
            <a:r>
              <a:rPr lang="zh-CN" altLang="en-US" sz="2800" dirty="0" smtClean="0"/>
              <a:t>蜂围蝶阵：指成群的蜜蜂围绕着，蝴蝶像在列阵一样。</a:t>
            </a:r>
          </a:p>
          <a:p>
            <a:r>
              <a:rPr lang="zh-CN" altLang="en-US" sz="2800" dirty="0" smtClean="0"/>
              <a:t>盘虬卧龙：回旋盘绕，像卧着的龙，形容枝干苍劲有力。</a:t>
            </a:r>
          </a:p>
          <a:p>
            <a:r>
              <a:rPr lang="zh-CN" altLang="en-US" sz="2800" dirty="0" smtClean="0"/>
              <a:t>发端：开始，起头。</a:t>
            </a:r>
          </a:p>
          <a:p>
            <a:r>
              <a:rPr lang="zh-CN" altLang="en-US" sz="2800" dirty="0" smtClean="0"/>
              <a:t>依傍：依靠。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层次划分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3312368"/>
          </a:xfrm>
        </p:spPr>
        <p:txBody>
          <a:bodyPr>
            <a:noAutofit/>
          </a:bodyPr>
          <a:lstStyle/>
          <a:p>
            <a:r>
              <a:rPr lang="zh-CN" altLang="en-US" sz="3600" b="1" dirty="0" smtClean="0"/>
              <a:t>第一部分：</a:t>
            </a:r>
            <a:r>
              <a:rPr lang="zh-CN" altLang="zh-CN" sz="3600" b="1" dirty="0" smtClean="0"/>
              <a:t>看花</a:t>
            </a:r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1---6</a:t>
            </a:r>
            <a:r>
              <a:rPr lang="zh-CN" altLang="en-US" sz="3600" b="1" dirty="0" smtClean="0"/>
              <a:t>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繁花似锦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3600" dirty="0" smtClean="0"/>
              <a:t>    </a:t>
            </a:r>
          </a:p>
          <a:p>
            <a:r>
              <a:rPr lang="zh-CN" altLang="en-US" sz="3600" b="1" dirty="0" smtClean="0"/>
              <a:t>第二部分：</a:t>
            </a:r>
            <a:r>
              <a:rPr lang="zh-CN" altLang="zh-CN" sz="3600" b="1" dirty="0" smtClean="0"/>
              <a:t>忆花</a:t>
            </a:r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7---9</a:t>
            </a:r>
            <a:r>
              <a:rPr lang="zh-CN" altLang="en-US" sz="3600" b="1" dirty="0" smtClean="0"/>
              <a:t>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思绪万千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3600" dirty="0" smtClean="0"/>
              <a:t>    </a:t>
            </a:r>
          </a:p>
          <a:p>
            <a:r>
              <a:rPr lang="zh-CN" altLang="en-US" sz="3600" b="1" dirty="0" smtClean="0"/>
              <a:t>第三部分：</a:t>
            </a:r>
            <a:r>
              <a:rPr lang="zh-CN" altLang="zh-CN" sz="3600" b="1" dirty="0" smtClean="0"/>
              <a:t>悟花</a:t>
            </a:r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10---11</a:t>
            </a:r>
            <a:r>
              <a:rPr lang="zh-CN" altLang="en-US" sz="3600" b="1" dirty="0" smtClean="0"/>
              <a:t>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振奋精神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3600" dirty="0" smtClean="0"/>
              <a:t>    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404664"/>
            <a:ext cx="720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）颜色：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一片辉煌的淡紫色，深深浅浅的紫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紫色的大条幅上，泛着点点银光，就像迸溅的水花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2276872"/>
            <a:ext cx="69127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）形状：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像一条瀑布，从空中垂下，不见其发端，也不见其终极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一树闪光的、盛开的藤萝。花朵儿一串挨着一串，一朵接着一朵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4581128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）神态：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仿佛在流动，在欢笑，在不停地生长。在和阳光互相挑逗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彼此推着挤着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4221088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从整体到局部</a:t>
            </a:r>
            <a:endParaRPr lang="zh-CN" altLang="en-US" sz="6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8634" y="2083207"/>
            <a:ext cx="1641332" cy="83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花瀑</a:t>
            </a:r>
            <a:endParaRPr lang="zh-CN" altLang="en-US" dirty="0"/>
          </a:p>
        </p:txBody>
      </p:sp>
      <p:sp>
        <p:nvSpPr>
          <p:cNvPr id="9" name="右箭头 8"/>
          <p:cNvSpPr/>
          <p:nvPr/>
        </p:nvSpPr>
        <p:spPr>
          <a:xfrm>
            <a:off x="2413495" y="2187081"/>
            <a:ext cx="1166980" cy="623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779912" y="2083206"/>
            <a:ext cx="1541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花穗</a:t>
            </a:r>
            <a:endParaRPr lang="zh-CN" altLang="en-US" dirty="0"/>
          </a:p>
        </p:txBody>
      </p:sp>
      <p:sp>
        <p:nvSpPr>
          <p:cNvPr id="12" name="右箭头 11"/>
          <p:cNvSpPr/>
          <p:nvPr/>
        </p:nvSpPr>
        <p:spPr>
          <a:xfrm>
            <a:off x="5321784" y="2200505"/>
            <a:ext cx="1143382" cy="668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476165" y="2078518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花朵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0" grpId="0"/>
      <p:bldP spid="12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700808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“我不由地停住了脚步”的原因是什么？独句成段有何好处？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3429000"/>
            <a:ext cx="799288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     </a:t>
            </a:r>
            <a:r>
              <a:rPr lang="zh-CN" altLang="zh-CN" sz="3200" dirty="0" smtClean="0"/>
              <a:t>“我不由地停住了脚步”说明紫藤花的美丽，作者因为心有所动而止步。</a:t>
            </a:r>
          </a:p>
          <a:p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独立成段，既是作者的内心反映，又为下文设置悬念埋下伏笔，引起读者阅读兴趣，引出下文。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188640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看花</a:t>
            </a:r>
            <a:endParaRPr lang="zh-CN" altLang="en-US" sz="8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792088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a “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像一条瀑布，从空中垂下来，不见其发端，也不见其终极。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700808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运用比喻，把整片垂下来的紫藤萝花比作瀑布，写出了它的茂盛。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212976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仿佛在流动，在欢笑，在不停地生长。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4077072"/>
            <a:ext cx="74888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运用比拟，把花的颜色写成人的动作行为，生动形象地写出花的神态，赋于了紫藤萝花的动态美</a:t>
            </a:r>
            <a:r>
              <a:rPr lang="zh-CN" altLang="en-US" sz="2800" dirty="0" smtClean="0"/>
              <a:t>，</a:t>
            </a:r>
            <a:r>
              <a:rPr lang="zh-CN" altLang="zh-CN" sz="2800" dirty="0" smtClean="0"/>
              <a:t>一派生机勃勃的样子。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80728"/>
            <a:ext cx="77768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紫色的大条幅上，泛着点点银光，就像迸溅的水花。仔细看时，才知道那是每一朵紫花中最浅淡的部分，在和阳光互相挑逗。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284984"/>
            <a:ext cx="784887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运用比喻，既写出了花的形状，也让人感受到了它的质感，是像水一样晶莹剔透的。同时，</a:t>
            </a:r>
            <a:r>
              <a:rPr lang="en-US" altLang="zh-CN" sz="2800" dirty="0" smtClean="0"/>
              <a:t>"</a:t>
            </a:r>
            <a:r>
              <a:rPr lang="zh-CN" altLang="zh-CN" sz="2800" dirty="0" smtClean="0"/>
              <a:t>迸溅</a:t>
            </a:r>
            <a:r>
              <a:rPr lang="en-US" altLang="zh-CN" sz="2800" dirty="0" smtClean="0"/>
              <a:t>"</a:t>
            </a:r>
            <a:r>
              <a:rPr lang="zh-CN" altLang="zh-CN" sz="2800" dirty="0" smtClean="0"/>
              <a:t>两字，意为跳动，瀑布有落差，所以会有水花溅出来，也赋予了花的动感，让人感觉到它是在跳动的，而不是静止的。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d “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推着挤着，笑，嚷嚷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等词语的运用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35292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运用比拟，一系列的动词，是以动态写静态，把花拟化为人，生动地写出花的多，开得很茂盛。同时她也写出了花的可爱，像一群天真活泼的小孩子一样可爱，就像是是一种童话般的美。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212976"/>
            <a:ext cx="856895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e "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每一朵盛开的花就像是一个小小的张满了的帆，帆下带着尖底的舱，船舱鼓鼓的。又像一个忍俊不禁的笑容，就要绽开似的。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"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　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4869160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运用比喻，形象生动并且具体地写出了盛开的紫藤萝花的形状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1880" y="0"/>
            <a:ext cx="2592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忆花</a:t>
            </a:r>
            <a:endParaRPr lang="zh-CN" altLang="en-US" sz="8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628800"/>
            <a:ext cx="806489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“这里除了光彩，还有淡淡的芳香，香气似乎也是浅紫色的，梦幻一般轻轻地笼罩着我。”作者为什么把气味说成颜色，说成梦幻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4005064"/>
            <a:ext cx="78488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香气，诉诸嗅觉；色彩，诉诸视觉；梦幻，是大脑幻觉。作者却用视觉的浅紫色来形容，这就使作者所描写的紫藤萝花更加具体可感，使读者对紫藤萝花有一个更深刻的印象。同时也使其语言更加的清晰灵动。修辞上称之为通感。</a:t>
            </a:r>
            <a:endParaRPr lang="zh-CN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331236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   </a:t>
            </a:r>
            <a:r>
              <a:rPr lang="zh-CN" altLang="zh-CN" sz="40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东晋著名书法家</a:t>
            </a:r>
            <a:r>
              <a:rPr lang="zh-CN" altLang="en-US" sz="4000" b="1" u="sng" dirty="0" smtClean="0">
                <a:solidFill>
                  <a:srgbClr val="7030A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王羲之</a:t>
            </a:r>
            <a:r>
              <a:rPr lang="zh-CN" altLang="zh-CN" sz="40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喜爱兰花，兰花为传统寓言纹饰，古人以幽谷兰花喻隐逸之君子</a:t>
            </a:r>
            <a:r>
              <a:rPr lang="zh-CN" altLang="en-US" sz="40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。</a:t>
            </a:r>
            <a:endParaRPr lang="zh-CN" altLang="en-US" sz="4000" b="1" dirty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zh-CN" altLang="en-US" sz="6000" b="1" dirty="0" smtClean="0">
                <a:latin typeface="楷体" pitchFamily="49" charset="-122"/>
                <a:ea typeface="楷体" pitchFamily="49" charset="-122"/>
              </a:rPr>
              <a:t>紫藤萝</a:t>
            </a:r>
            <a:endParaRPr lang="zh-CN" altLang="en-US" sz="6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536" y="908720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 smtClean="0"/>
              <a:t>现在</a:t>
            </a:r>
            <a:endParaRPr lang="zh-CN" altLang="en-US" sz="4000" dirty="0"/>
          </a:p>
        </p:txBody>
      </p:sp>
      <p:pic>
        <p:nvPicPr>
          <p:cNvPr id="7" name="内容占位符 6" descr="t01cfb57e70968fb56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56792"/>
            <a:ext cx="3754760" cy="4968552"/>
          </a:xfr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008" y="908720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 smtClean="0"/>
              <a:t>十多年前</a:t>
            </a:r>
            <a:endParaRPr lang="zh-CN" altLang="en-US" sz="4000" dirty="0"/>
          </a:p>
        </p:txBody>
      </p:sp>
      <p:pic>
        <p:nvPicPr>
          <p:cNvPr id="8" name="内容占位符 7" descr="315589743888203097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76380" y="1556792"/>
            <a:ext cx="3579065" cy="489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7048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用十多年前紫藤萝花与现在的紫藤萝花形成对比，有什么好处？</a:t>
            </a: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3140968"/>
            <a:ext cx="76328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运用对比手法，用十多年前花的不幸遭遇反衬现在花的生机盎然，说明花和人都会遇到各种各样的不幸，为引出作者的深入思考做铺垫。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052736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怎样理解：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我只是伫立凝望，觉得这一条紫藤萝瀑布不只在我的眼前，也在我的心上缓缓流过。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这句话？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3356992"/>
            <a:ext cx="770485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 </a:t>
            </a:r>
            <a:r>
              <a:rPr lang="zh-CN" altLang="zh-CN" sz="2800" dirty="0" smtClean="0">
                <a:latin typeface="+mn-ea"/>
              </a:rPr>
              <a:t>作者被眼前的景象深深地感动，紫藤萝花那么繁茂的气势，灿烂的色彩，欢乐的情态，和蓬勃的无限生机，震撼了作者的心灵，所以作者觉得这流动着的花瀑在</a:t>
            </a:r>
            <a:r>
              <a:rPr lang="en-US" altLang="zh-CN" sz="2800" dirty="0" smtClean="0">
                <a:latin typeface="+mn-ea"/>
              </a:rPr>
              <a:t>“</a:t>
            </a:r>
            <a:r>
              <a:rPr lang="zh-CN" altLang="zh-CN" sz="2800" dirty="0" smtClean="0">
                <a:latin typeface="+mn-ea"/>
              </a:rPr>
              <a:t>我心上缓缓流过</a:t>
            </a:r>
            <a:r>
              <a:rPr lang="en-US" altLang="zh-CN" sz="2800" dirty="0" smtClean="0">
                <a:latin typeface="+mn-ea"/>
              </a:rPr>
              <a:t>”</a:t>
            </a:r>
            <a:r>
              <a:rPr lang="zh-CN" altLang="zh-CN" sz="2800" dirty="0" smtClean="0">
                <a:latin typeface="+mn-ea"/>
              </a:rPr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0"/>
            <a:ext cx="835292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那时的说法，花和生活腐化有什么关系。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？如何理解。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紫色瀑布遮住了粗壮的盘虬卧龙般的枝干，不断流着，流着，流向人的心底。“这句话表现出了作者怎样的情感？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0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悟花</a:t>
            </a:r>
            <a:endParaRPr lang="zh-CN" altLang="en-US" sz="8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340768"/>
            <a:ext cx="828092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 u="dbl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花和人都会遇到各种各样的不幸，但是生命的长河是无止境的。</a:t>
            </a:r>
            <a:r>
              <a:rPr lang="zh-CN" altLang="zh-CN" sz="3600" b="1" u="dotted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我抚摸了一下那小小的紫色的花舱，那里满装生命的酒酿，它张满了帆，在这闪光的花的河流上航行。它是万花中的一朵，也正是一朵一朵花，组成了万花灿烂的流动的瀑布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在这浅紫色的光辉和浅紫色的芳香中，我不觉加快了脚步。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340768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试结合自己的生活经验谈谈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你对“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生命的长河无止境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 的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理解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感受。</a:t>
            </a:r>
            <a:endParaRPr lang="zh-CN" altLang="zh-CN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356992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、你能</a:t>
            </a:r>
            <a:r>
              <a:rPr lang="zh-CN" altLang="zh-CN" sz="3200" dirty="0" smtClean="0">
                <a:latin typeface="楷体" pitchFamily="49" charset="-122"/>
                <a:ea typeface="楷体" pitchFamily="49" charset="-122"/>
              </a:rPr>
              <a:t>理解作者为什么在文章开头停住了脚步在最后却又加快了脚步吗？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写作特点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68560" y="1988840"/>
            <a:ext cx="9361040" cy="4525963"/>
          </a:xfrm>
        </p:spPr>
        <p:txBody>
          <a:bodyPr/>
          <a:lstStyle/>
          <a:p>
            <a:pPr lvl="2"/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运用比喻拟人对比等修辞手法，形象生动地写出了紫藤萝的美丽。</a:t>
            </a:r>
          </a:p>
          <a:p>
            <a:pPr lvl="2"/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善于运用联想，饱含感情地将自己的感悟融入所写的景物中。</a:t>
            </a:r>
          </a:p>
          <a:p>
            <a:pPr lvl="2"/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语言清新明快，不事雕琢，明快中见含蓄，流畅中有余韵。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28092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/>
              <a:t>借景抒情 </a:t>
            </a:r>
            <a:r>
              <a:rPr lang="zh-CN" altLang="en-US" sz="3600" b="1" dirty="0" smtClean="0"/>
              <a:t>，托物言志</a:t>
            </a:r>
            <a:endParaRPr lang="en-US" altLang="zh-CN" sz="3600" b="1" dirty="0" smtClean="0"/>
          </a:p>
          <a:p>
            <a:r>
              <a:rPr lang="zh-CN" altLang="zh-CN" sz="3600" b="1" dirty="0" smtClean="0"/>
              <a:t>　</a:t>
            </a:r>
            <a:r>
              <a:rPr lang="zh-CN" altLang="zh-CN" dirty="0" smtClean="0"/>
              <a:t>　</a:t>
            </a:r>
            <a:r>
              <a:rPr lang="en-US" altLang="zh-CN" dirty="0" smtClean="0"/>
              <a:t> </a:t>
            </a:r>
            <a:br>
              <a:rPr lang="en-US" altLang="zh-CN" dirty="0" smtClean="0"/>
            </a:br>
            <a:r>
              <a:rPr lang="zh-CN" altLang="zh-CN" dirty="0" smtClean="0"/>
              <a:t>　　</a:t>
            </a:r>
            <a:r>
              <a:rPr lang="zh-CN" altLang="zh-CN" sz="2400" dirty="0" smtClean="0"/>
              <a:t>作者在文章中还加入了自己的感情，她是饱含着自己的人生体验来看待这些花的。其中有她自己的联想、想象和感受。这种写法称之为借景抒情。也就是借景物来抒发自己的感情。　　</a:t>
            </a:r>
            <a:r>
              <a:rPr lang="en-US" altLang="zh-CN" sz="2400" dirty="0" smtClean="0"/>
              <a:t> </a:t>
            </a:r>
            <a:br>
              <a:rPr lang="en-US" altLang="zh-CN" sz="2400" dirty="0" smtClean="0"/>
            </a:br>
            <a:r>
              <a:rPr lang="zh-CN" altLang="zh-CN" sz="2400" dirty="0" smtClean="0"/>
              <a:t>第一，写景状物是抒情言志的基础，首先要把景物写好，在写景状物中要饱含感情。　　</a:t>
            </a:r>
            <a:r>
              <a:rPr lang="en-US" altLang="zh-CN" sz="2400" dirty="0" smtClean="0"/>
              <a:t> </a:t>
            </a:r>
            <a:br>
              <a:rPr lang="en-US" altLang="zh-CN" sz="2400" dirty="0" smtClean="0"/>
            </a:br>
            <a:r>
              <a:rPr lang="zh-CN" altLang="zh-CN" sz="2400" dirty="0" smtClean="0"/>
              <a:t>第二，景物的全局和每个局部要细细观察。　　</a:t>
            </a:r>
            <a:r>
              <a:rPr lang="en-US" altLang="zh-CN" sz="2400" dirty="0" smtClean="0"/>
              <a:t> </a:t>
            </a:r>
            <a:br>
              <a:rPr lang="en-US" altLang="zh-CN" sz="2400" dirty="0" smtClean="0"/>
            </a:br>
            <a:r>
              <a:rPr lang="zh-CN" altLang="zh-CN" sz="2400" dirty="0" smtClean="0"/>
              <a:t>第三，对景物要有感情，若景物在自己心目中像自己喜欢的人一样，写起来就会生动亲切。　　</a:t>
            </a:r>
            <a:r>
              <a:rPr lang="en-US" altLang="zh-CN" sz="2400" dirty="0" smtClean="0"/>
              <a:t> </a:t>
            </a:r>
            <a:br>
              <a:rPr lang="en-US" altLang="zh-CN" sz="2400" dirty="0" smtClean="0"/>
            </a:br>
            <a:r>
              <a:rPr lang="zh-CN" altLang="zh-CN" sz="2400" dirty="0" smtClean="0"/>
              <a:t>第四，要有感悟，要提炼出精辟的语句。有了点睛之笔，全文就有灵性了。 　　</a:t>
            </a:r>
            <a:r>
              <a:rPr lang="en-US" altLang="zh-CN" sz="2400" dirty="0" smtClean="0"/>
              <a:t> </a:t>
            </a:r>
            <a:br>
              <a:rPr lang="en-US" altLang="zh-CN" sz="2400" dirty="0" smtClean="0"/>
            </a:br>
            <a:r>
              <a:rPr lang="zh-CN" altLang="zh-CN" sz="2400" dirty="0" smtClean="0"/>
              <a:t>第五，在平时的生活中要善于观察，善于感触，作为积累，从无数的感悟中领会生活的真谛，从而成为生活的主人。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80728"/>
            <a:ext cx="756084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 smtClean="0">
                <a:latin typeface="楷体" pitchFamily="49" charset="-122"/>
                <a:ea typeface="楷体" pitchFamily="49" charset="-122"/>
              </a:rPr>
              <a:t>作文训练：</a:t>
            </a:r>
            <a:endParaRPr lang="en-US" altLang="zh-CN" sz="60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6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写一种对自己有启示性的植物。题目自拟，字数</a:t>
            </a:r>
            <a:r>
              <a:rPr lang="en-US" altLang="zh-CN" sz="3200" dirty="0" smtClean="0"/>
              <a:t>400</a:t>
            </a:r>
            <a:r>
              <a:rPr lang="zh-CN" altLang="zh-CN" sz="3200" dirty="0" smtClean="0"/>
              <a:t>字。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0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   </a:t>
            </a:r>
            <a:r>
              <a:rPr lang="zh-CN" altLang="zh-CN" sz="40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东晋著名诗人</a:t>
            </a:r>
            <a:r>
              <a:rPr lang="zh-CN" altLang="en-US" sz="4000" b="1" u="sng" dirty="0" smtClean="0">
                <a:solidFill>
                  <a:srgbClr val="7030A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陶渊明</a:t>
            </a:r>
            <a:r>
              <a:rPr lang="zh-CN" altLang="zh-CN" sz="40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深爱菊花的傲霜品性，淡泊名利，向往美好的田园生活。</a:t>
            </a:r>
            <a:endParaRPr lang="zh-CN" altLang="en-US" sz="4000" b="1" dirty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404664"/>
            <a:ext cx="374441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  </a:t>
            </a:r>
            <a:r>
              <a:rPr lang="zh-CN" altLang="zh-CN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人称</a:t>
            </a:r>
            <a:r>
              <a:rPr lang="en-US" altLang="zh-CN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“</a:t>
            </a:r>
            <a:r>
              <a:rPr lang="zh-CN" altLang="zh-CN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梅妻鹤子</a:t>
            </a:r>
            <a:r>
              <a:rPr lang="en-US" altLang="zh-CN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”</a:t>
            </a:r>
            <a:r>
              <a:rPr lang="zh-CN" altLang="zh-CN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的北宋著名诗人</a:t>
            </a:r>
            <a:r>
              <a:rPr lang="zh-CN" altLang="zh-CN" sz="4800" b="1" u="sng" dirty="0" smtClean="0">
                <a:solidFill>
                  <a:srgbClr val="7030A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林和靖</a:t>
            </a:r>
            <a:r>
              <a:rPr lang="zh-CN" altLang="zh-CN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一生未婚，痴爱梅花的高雅和白鹤的飘逸</a:t>
            </a:r>
            <a:r>
              <a:rPr lang="zh-CN" altLang="en-US" sz="48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。</a:t>
            </a:r>
            <a:endParaRPr lang="zh-CN" altLang="en-US" sz="4800" b="1" dirty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367240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   </a:t>
            </a:r>
            <a:r>
              <a:rPr lang="zh-CN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宋代著名理学家</a:t>
            </a:r>
            <a:r>
              <a:rPr lang="zh-CN" altLang="en-US" sz="4400" b="1" u="sng" dirty="0" smtClean="0">
                <a:solidFill>
                  <a:srgbClr val="7030A0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周敦颐</a:t>
            </a:r>
            <a:r>
              <a:rPr lang="zh-CN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酷爱莲花，莲花纹饰以象征身居高位，廉洁奉公，运用莲与廉同音，意蕴</a:t>
            </a:r>
            <a:r>
              <a:rPr lang="en-US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“</a:t>
            </a:r>
            <a:r>
              <a:rPr lang="zh-CN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一品清廉</a:t>
            </a:r>
            <a:r>
              <a:rPr lang="en-US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”</a:t>
            </a:r>
            <a:r>
              <a:rPr lang="zh-CN" altLang="zh-CN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之意</a:t>
            </a:r>
            <a:r>
              <a:rPr lang="zh-CN" altLang="en-US" sz="44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。</a:t>
            </a:r>
            <a:endParaRPr lang="zh-CN" altLang="en-US" sz="4400" b="1" dirty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9600" b="1" dirty="0" smtClean="0"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紫藤萝瀑布</a:t>
            </a:r>
            <a:endParaRPr lang="zh-CN" altLang="en-US" sz="9600" b="1" dirty="0"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chemeClr val="tx1"/>
                </a:solidFill>
                <a:latin typeface="hakuyoxingshu7000" pitchFamily="2" charset="-122"/>
                <a:ea typeface="hakuyoxingshu7000" pitchFamily="2" charset="-122"/>
                <a:cs typeface="hakuyoxingshu7000" pitchFamily="2" charset="-122"/>
              </a:rPr>
              <a:t>宗璞</a:t>
            </a:r>
            <a:endParaRPr lang="zh-CN" altLang="en-US" sz="6000" b="1" dirty="0">
              <a:solidFill>
                <a:schemeClr val="tx1"/>
              </a:solidFill>
              <a:latin typeface="hakuyoxingshu7000" pitchFamily="2" charset="-122"/>
              <a:ea typeface="hakuyoxingshu7000" pitchFamily="2" charset="-122"/>
              <a:cs typeface="hakuyoxingshu7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536" y="404664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 smtClean="0">
                <a:latin typeface="仿宋" pitchFamily="49" charset="-122"/>
                <a:ea typeface="仿宋" pitchFamily="49" charset="-122"/>
              </a:rPr>
              <a:t>紫藤萝</a:t>
            </a:r>
            <a:endParaRPr lang="zh-CN" altLang="en-US" sz="40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572000" y="404664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 smtClean="0">
                <a:latin typeface="仿宋" pitchFamily="49" charset="-122"/>
                <a:ea typeface="仿宋" pitchFamily="49" charset="-122"/>
              </a:rPr>
              <a:t>瀑布</a:t>
            </a:r>
            <a:endParaRPr lang="zh-CN" altLang="en-US" sz="4000" dirty="0">
              <a:latin typeface="仿宋" pitchFamily="49" charset="-122"/>
              <a:ea typeface="仿宋" pitchFamily="49" charset="-122"/>
            </a:endParaRPr>
          </a:p>
        </p:txBody>
      </p:sp>
      <p:pic>
        <p:nvPicPr>
          <p:cNvPr id="10" name="内容占位符 9" descr="pic336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412776"/>
            <a:ext cx="4032448" cy="5184576"/>
          </a:xfrm>
        </p:spPr>
      </p:pic>
      <p:pic>
        <p:nvPicPr>
          <p:cNvPr id="9" name="内容占位符 8" descr="20140129230203_xvcVW.thumb.700_0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23528" y="1412776"/>
            <a:ext cx="4104456" cy="5184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3008313" cy="836712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/>
              <a:t>宗璞</a:t>
            </a:r>
            <a:endParaRPr lang="zh-CN" altLang="en-US" sz="4800" dirty="0"/>
          </a:p>
        </p:txBody>
      </p:sp>
      <p:pic>
        <p:nvPicPr>
          <p:cNvPr id="5" name="内容占位符 4" descr="t01763a58040c45828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76056" y="620688"/>
            <a:ext cx="3600400" cy="5616624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560" y="1124744"/>
            <a:ext cx="3888432" cy="525658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       宗璞，原名冯宗璞，当代女作家，为著名哲学家、哲学史家冯友兰之女，祖籍河南唐河。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      </a:t>
            </a:r>
            <a:r>
              <a:rPr lang="zh-CN" altLang="en-US" sz="2800" dirty="0" smtClean="0"/>
              <a:t>主要作品：中短篇小说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知音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弦上的梦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红豆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，散文集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丁香结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写作背景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 smtClean="0"/>
              <a:t>《</a:t>
            </a:r>
            <a:r>
              <a:rPr lang="zh-CN" altLang="en-US" b="1" dirty="0" smtClean="0"/>
              <a:t>紫藤萝瀑布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是宗璞的文章，选自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福建文学</a:t>
            </a:r>
            <a:r>
              <a:rPr lang="en-US" altLang="zh-CN" b="1" dirty="0" smtClean="0"/>
              <a:t>》1982</a:t>
            </a:r>
            <a:r>
              <a:rPr lang="zh-CN" altLang="en-US" b="1" dirty="0" smtClean="0"/>
              <a:t>年第</a:t>
            </a:r>
            <a:r>
              <a:rPr lang="en-US" altLang="zh-CN" b="1" dirty="0" smtClean="0"/>
              <a:t>7</a:t>
            </a:r>
            <a:r>
              <a:rPr lang="zh-CN" altLang="en-US" b="1" dirty="0" smtClean="0"/>
              <a:t>期。宗璞一家，在文化大革命中深受迫害，焦虑和悲痛一直压在作者心头。文章写于</a:t>
            </a:r>
            <a:r>
              <a:rPr lang="en-US" altLang="zh-CN" b="1" dirty="0" smtClean="0"/>
              <a:t>1982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月，当时弟弟身患绝症，作者感到非常悲痛，徘徊于庭院中，见一树盛开的紫藤萝花，睹物释怀，由花儿自衰到盛，转悲为喜，感悟到人生的美好和生命的永恒。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2113</Words>
  <Application>Microsoft Office PowerPoint</Application>
  <PresentationFormat>全屏显示(4:3)</PresentationFormat>
  <Paragraphs>107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紫藤萝瀑布</vt:lpstr>
      <vt:lpstr>幻灯片 7</vt:lpstr>
      <vt:lpstr>宗璞</vt:lpstr>
      <vt:lpstr>写作背景</vt:lpstr>
      <vt:lpstr>幻灯片 10</vt:lpstr>
      <vt:lpstr>幻灯片 11</vt:lpstr>
      <vt:lpstr>层次划分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紫藤萝</vt:lpstr>
      <vt:lpstr>幻灯片 21</vt:lpstr>
      <vt:lpstr>幻灯片 22</vt:lpstr>
      <vt:lpstr>幻灯片 23</vt:lpstr>
      <vt:lpstr>幻灯片 24</vt:lpstr>
      <vt:lpstr>幻灯片 25</vt:lpstr>
      <vt:lpstr>写作特点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Administrator</cp:lastModifiedBy>
  <cp:revision>88</cp:revision>
  <dcterms:modified xsi:type="dcterms:W3CDTF">2016-10-14T05:47:13Z</dcterms:modified>
</cp:coreProperties>
</file>