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11" r:id="rId2"/>
    <p:sldId id="368" r:id="rId3"/>
    <p:sldId id="369" r:id="rId4"/>
    <p:sldId id="392" r:id="rId5"/>
    <p:sldId id="263" r:id="rId6"/>
    <p:sldId id="264" r:id="rId7"/>
    <p:sldId id="370" r:id="rId8"/>
    <p:sldId id="371" r:id="rId9"/>
    <p:sldId id="372" r:id="rId10"/>
    <p:sldId id="265" r:id="rId11"/>
    <p:sldId id="287" r:id="rId12"/>
    <p:sldId id="391" r:id="rId13"/>
    <p:sldId id="269" r:id="rId14"/>
    <p:sldId id="374" r:id="rId15"/>
    <p:sldId id="380" r:id="rId16"/>
    <p:sldId id="381" r:id="rId17"/>
    <p:sldId id="382" r:id="rId18"/>
    <p:sldId id="283" r:id="rId19"/>
    <p:sldId id="379" r:id="rId20"/>
    <p:sldId id="375" r:id="rId21"/>
    <p:sldId id="393" r:id="rId22"/>
    <p:sldId id="385" r:id="rId23"/>
    <p:sldId id="424" r:id="rId24"/>
    <p:sldId id="388" r:id="rId25"/>
    <p:sldId id="390" r:id="rId26"/>
    <p:sldId id="387" r:id="rId27"/>
    <p:sldId id="292" r:id="rId28"/>
    <p:sldId id="389" r:id="rId29"/>
    <p:sldId id="294" r:id="rId30"/>
    <p:sldId id="421" r:id="rId31"/>
    <p:sldId id="295" r:id="rId32"/>
    <p:sldId id="308"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663300"/>
    <a:srgbClr val="FF00FF"/>
    <a:srgbClr val="66FF33"/>
    <a:srgbClr val="00FF00"/>
    <a:srgbClr val="990033"/>
    <a:srgbClr val="008000"/>
    <a:srgbClr val="0066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152" y="-78"/>
      </p:cViewPr>
      <p:guideLst>
        <p:guide orient="horz" pos="2149"/>
        <p:guide pos="2909"/>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5#3">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B4D4452A-16FD-4F08-87B5-9D12B218DF83}" type="doc">
      <dgm:prSet loTypeId="urn:microsoft.com/office/officeart/2005/8/layout/radial4#3" loCatId="relationship" qsTypeId="urn:microsoft.com/office/officeart/2005/8/quickstyle/3d2#3" qsCatId="3D" csTypeId="urn:microsoft.com/office/officeart/2005/8/colors/colorful5#3" csCatId="colorful" phldr="1"/>
      <dgm:spPr/>
      <dgm:t>
        <a:bodyPr/>
        <a:lstStyle/>
        <a:p>
          <a:endParaRPr lang="zh-CN" altLang="en-US"/>
        </a:p>
      </dgm:t>
    </dgm:pt>
    <dgm:pt modelId="{6B736F40-9931-4966-A85D-A683A0CC2F6D}">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57150"/>
      </dgm:spPr>
      <dgm:t>
        <a:bodyPr/>
        <a:lstStyle/>
        <a:p>
          <a:r>
            <a:rPr lang="zh-CN" altLang="en-US" sz="11500" b="1" dirty="0" smtClean="0">
              <a:solidFill>
                <a:srgbClr val="FF0000"/>
              </a:solidFill>
              <a:latin typeface="华文隶书" pitchFamily="2" charset="-122"/>
              <a:ea typeface="华文隶书" pitchFamily="2" charset="-122"/>
            </a:rPr>
            <a:t>谜</a:t>
          </a:r>
          <a:endParaRPr lang="zh-CN" altLang="en-US" sz="11500" b="1" dirty="0">
            <a:solidFill>
              <a:srgbClr val="FF0000"/>
            </a:solidFill>
            <a:latin typeface="华文隶书" pitchFamily="2" charset="-122"/>
            <a:ea typeface="华文隶书" pitchFamily="2" charset="-122"/>
          </a:endParaRPr>
        </a:p>
      </dgm:t>
    </dgm:pt>
    <dgm:pt modelId="{0F6A427D-1E80-4519-B54F-1D7D4C5CE9E1}" type="parTrans" cxnId="{9E27E684-268C-4B43-962D-C13BAD4A22A6}">
      <dgm:prSet/>
      <dgm:spPr/>
      <dgm:t>
        <a:bodyPr/>
        <a:lstStyle/>
        <a:p>
          <a:endParaRPr lang="zh-CN" altLang="en-US"/>
        </a:p>
      </dgm:t>
    </dgm:pt>
    <dgm:pt modelId="{14FAAC70-EAB8-40E2-84DF-85039D3B23B2}" type="sibTrans" cxnId="{9E27E684-268C-4B43-962D-C13BAD4A22A6}">
      <dgm:prSet/>
      <dgm:spPr/>
      <dgm:t>
        <a:bodyPr/>
        <a:lstStyle/>
        <a:p>
          <a:endParaRPr lang="zh-CN" altLang="en-US"/>
        </a:p>
      </dgm:t>
    </dgm:pt>
    <dgm:pt modelId="{2402C189-13A9-4A63-A566-38179F32293E}">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红军？</a:t>
          </a:r>
          <a:endParaRPr lang="zh-CN" altLang="en-US" sz="4000" b="1" dirty="0">
            <a:solidFill>
              <a:srgbClr val="FFFF00"/>
            </a:solidFill>
            <a:latin typeface="华文隶书" pitchFamily="2" charset="-122"/>
            <a:ea typeface="华文隶书" pitchFamily="2" charset="-122"/>
          </a:endParaRPr>
        </a:p>
      </dgm:t>
    </dgm:pt>
    <dgm:pt modelId="{05B90C30-F4DE-443F-9200-ABE2D589EFD3}" type="parTrans" cxnId="{4A5C235C-8DF6-47FE-A5B6-426C4BD0FBE1}">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4C773BDF-1449-49FC-AFE4-82D07209C029}" type="sibTrans" cxnId="{4A5C235C-8DF6-47FE-A5B6-426C4BD0FBE1}">
      <dgm:prSet/>
      <dgm:spPr/>
      <dgm:t>
        <a:bodyPr/>
        <a:lstStyle/>
        <a:p>
          <a:endParaRPr lang="zh-CN" altLang="en-US"/>
        </a:p>
      </dgm:t>
    </dgm:pt>
    <dgm:pt modelId="{99C526B6-E685-4B9F-A79B-6A844C509643}">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苏维埃？</a:t>
          </a:r>
          <a:endParaRPr lang="zh-CN" altLang="en-US" sz="4000" b="1" dirty="0">
            <a:solidFill>
              <a:srgbClr val="FFFF00"/>
            </a:solidFill>
            <a:latin typeface="华文隶书" pitchFamily="2" charset="-122"/>
            <a:ea typeface="华文隶书" pitchFamily="2" charset="-122"/>
          </a:endParaRPr>
        </a:p>
      </dgm:t>
    </dgm:pt>
    <dgm:pt modelId="{2B1FAAEF-356C-49EE-B4FC-E643B8DA702D}" type="parTrans" cxnId="{2B5F3200-C64F-4A3B-8998-F9D39F4B6DE3}">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2EC7D2BA-30EE-420F-B6A5-52EDD212EE85}" type="sibTrans" cxnId="{2B5F3200-C64F-4A3B-8998-F9D39F4B6DE3}">
      <dgm:prSet/>
      <dgm:spPr/>
      <dgm:t>
        <a:bodyPr/>
        <a:lstStyle/>
        <a:p>
          <a:endParaRPr lang="zh-CN" altLang="en-US"/>
        </a:p>
      </dgm:t>
    </dgm:pt>
    <dgm:pt modelId="{EA523C9C-DE03-4971-AA23-16E3B138A601}">
      <dgm:prSet phldrT="[文本]" custT="1">
        <dgm:style>
          <a:lnRef idx="2">
            <a:schemeClr val="accent1"/>
          </a:lnRef>
          <a:fillRef idx="1">
            <a:schemeClr val="lt1"/>
          </a:fillRef>
          <a:effectRef idx="0">
            <a:schemeClr val="accent1"/>
          </a:effectRef>
          <a:fontRef idx="minor">
            <a:schemeClr val="dk1"/>
          </a:fontRef>
        </dgm:style>
      </dgm:prSet>
      <dgm:spPr>
        <a:solidFill>
          <a:srgbClr val="002060"/>
        </a:solidFill>
        <a:ln w="38100"/>
      </dgm:spPr>
      <dgm:t>
        <a:bodyPr/>
        <a:lstStyle/>
        <a:p>
          <a:r>
            <a:rPr lang="zh-CN" altLang="en-US" sz="4000" b="1" dirty="0" smtClean="0">
              <a:solidFill>
                <a:srgbClr val="FFFF00"/>
              </a:solidFill>
              <a:latin typeface="华文隶书" pitchFamily="2" charset="-122"/>
              <a:ea typeface="华文隶书" pitchFamily="2" charset="-122"/>
            </a:rPr>
            <a:t>共产党？</a:t>
          </a:r>
          <a:endParaRPr lang="zh-CN" altLang="en-US" sz="4000" b="1" dirty="0">
            <a:solidFill>
              <a:srgbClr val="FFFF00"/>
            </a:solidFill>
            <a:latin typeface="华文隶书" pitchFamily="2" charset="-122"/>
            <a:ea typeface="华文隶书" pitchFamily="2" charset="-122"/>
          </a:endParaRPr>
        </a:p>
      </dgm:t>
    </dgm:pt>
    <dgm:pt modelId="{97B5F8DC-F64E-4F26-B9E6-7163C3415F66}" type="parTrans" cxnId="{FF0C8388-4B6E-4B52-9D62-5E8CAE403F56}">
      <dgm:prSet>
        <dgm:style>
          <a:lnRef idx="2">
            <a:schemeClr val="accent1"/>
          </a:lnRef>
          <a:fillRef idx="1">
            <a:schemeClr val="lt1"/>
          </a:fillRef>
          <a:effectRef idx="0">
            <a:schemeClr val="accent1"/>
          </a:effectRef>
          <a:fontRef idx="minor">
            <a:schemeClr val="dk1"/>
          </a:fontRef>
        </dgm:style>
      </dgm:prSet>
      <dgm:spPr>
        <a:ln w="38100"/>
      </dgm:spPr>
      <dgm:t>
        <a:bodyPr/>
        <a:lstStyle/>
        <a:p>
          <a:endParaRPr lang="zh-CN" altLang="en-US"/>
        </a:p>
      </dgm:t>
    </dgm:pt>
    <dgm:pt modelId="{374FA0F3-3FB0-4414-A936-FA819AF3B104}" type="sibTrans" cxnId="{FF0C8388-4B6E-4B52-9D62-5E8CAE403F56}">
      <dgm:prSet/>
      <dgm:spPr/>
      <dgm:t>
        <a:bodyPr/>
        <a:lstStyle/>
        <a:p>
          <a:endParaRPr lang="zh-CN" altLang="en-US"/>
        </a:p>
      </dgm:t>
    </dgm:pt>
    <dgm:pt modelId="{100B16B6-DEBD-4EFD-B61D-DF979395F5B7}" type="pres">
      <dgm:prSet presAssocID="{B4D4452A-16FD-4F08-87B5-9D12B218DF83}" presName="cycle" presStyleCnt="0">
        <dgm:presLayoutVars>
          <dgm:chMax val="1"/>
          <dgm:dir/>
          <dgm:animLvl val="ctr"/>
          <dgm:resizeHandles val="exact"/>
        </dgm:presLayoutVars>
      </dgm:prSet>
      <dgm:spPr/>
      <dgm:t>
        <a:bodyPr/>
        <a:lstStyle/>
        <a:p>
          <a:endParaRPr lang="zh-CN" altLang="en-US"/>
        </a:p>
      </dgm:t>
    </dgm:pt>
    <dgm:pt modelId="{7991770C-6E9B-43D0-862A-18D9908D3DCE}" type="pres">
      <dgm:prSet presAssocID="{6B736F40-9931-4966-A85D-A683A0CC2F6D}" presName="centerShape" presStyleLbl="node0" presStyleIdx="0" presStyleCnt="1" custLinFactNeighborX="2379" custLinFactNeighborY="-30673"/>
      <dgm:spPr/>
      <dgm:t>
        <a:bodyPr/>
        <a:lstStyle/>
        <a:p>
          <a:endParaRPr lang="zh-CN" altLang="en-US"/>
        </a:p>
      </dgm:t>
    </dgm:pt>
    <dgm:pt modelId="{59F59F4D-101F-4A7E-A05E-3AEC1273CE77}" type="pres">
      <dgm:prSet presAssocID="{05B90C30-F4DE-443F-9200-ABE2D589EFD3}" presName="parTrans" presStyleLbl="bgSibTrans2D1" presStyleIdx="0" presStyleCnt="3" custAng="11126695" custScaleX="47441" custScaleY="58294" custLinFactNeighborX="22722" custLinFactNeighborY="7296"/>
      <dgm:spPr/>
      <dgm:t>
        <a:bodyPr/>
        <a:lstStyle/>
        <a:p>
          <a:endParaRPr lang="zh-CN" altLang="en-US"/>
        </a:p>
      </dgm:t>
    </dgm:pt>
    <dgm:pt modelId="{A5BA6E9A-6584-4046-81DC-D7ED548C6F5F}" type="pres">
      <dgm:prSet presAssocID="{2402C189-13A9-4A63-A566-38179F32293E}" presName="node" presStyleLbl="node1" presStyleIdx="0" presStyleCnt="3" custScaleX="83572" custScaleY="49373" custRadScaleRad="109196" custRadScaleInc="-11443">
        <dgm:presLayoutVars>
          <dgm:bulletEnabled val="1"/>
        </dgm:presLayoutVars>
      </dgm:prSet>
      <dgm:spPr/>
      <dgm:t>
        <a:bodyPr/>
        <a:lstStyle/>
        <a:p>
          <a:endParaRPr lang="zh-CN" altLang="en-US"/>
        </a:p>
      </dgm:t>
    </dgm:pt>
    <dgm:pt modelId="{406F1C15-F04A-415E-8D53-652311A34068}" type="pres">
      <dgm:prSet presAssocID="{2B1FAAEF-356C-49EE-B4FC-E643B8DA702D}" presName="parTrans" presStyleLbl="bgSibTrans2D1" presStyleIdx="1" presStyleCnt="3" custAng="10627234" custScaleX="59856" custScaleY="64503" custLinFactNeighborX="12836" custLinFactNeighborY="-33744"/>
      <dgm:spPr/>
      <dgm:t>
        <a:bodyPr/>
        <a:lstStyle/>
        <a:p>
          <a:endParaRPr lang="zh-CN" altLang="en-US"/>
        </a:p>
      </dgm:t>
    </dgm:pt>
    <dgm:pt modelId="{3447D5D1-6A5A-45B6-92ED-D59C3B4039E3}" type="pres">
      <dgm:prSet presAssocID="{99C526B6-E685-4B9F-A79B-6A844C509643}" presName="node" presStyleLbl="node1" presStyleIdx="1" presStyleCnt="3" custAng="0" custScaleX="106264" custScaleY="52843" custRadScaleRad="30725" custRadScaleInc="299570">
        <dgm:presLayoutVars>
          <dgm:bulletEnabled val="1"/>
        </dgm:presLayoutVars>
      </dgm:prSet>
      <dgm:spPr/>
      <dgm:t>
        <a:bodyPr/>
        <a:lstStyle/>
        <a:p>
          <a:endParaRPr lang="zh-CN" altLang="en-US"/>
        </a:p>
      </dgm:t>
    </dgm:pt>
    <dgm:pt modelId="{062B8F9D-C895-48C7-8F0A-E24FE5B1153C}" type="pres">
      <dgm:prSet presAssocID="{97B5F8DC-F64E-4F26-B9E6-7163C3415F66}" presName="parTrans" presStyleLbl="bgSibTrans2D1" presStyleIdx="2" presStyleCnt="3" custAng="10301700" custScaleX="48114" custScaleY="67661" custLinFactNeighborX="-26751" custLinFactNeighborY="-3142"/>
      <dgm:spPr/>
      <dgm:t>
        <a:bodyPr/>
        <a:lstStyle/>
        <a:p>
          <a:endParaRPr lang="zh-CN" altLang="en-US"/>
        </a:p>
      </dgm:t>
    </dgm:pt>
    <dgm:pt modelId="{9216F10F-CAFA-4099-BD70-5007B59C63F2}" type="pres">
      <dgm:prSet presAssocID="{EA523C9C-DE03-4971-AA23-16E3B138A601}" presName="node" presStyleLbl="node1" presStyleIdx="2" presStyleCnt="3" custScaleX="99589" custScaleY="51304" custRadScaleRad="118273" custRadScaleInc="19944">
        <dgm:presLayoutVars>
          <dgm:bulletEnabled val="1"/>
        </dgm:presLayoutVars>
      </dgm:prSet>
      <dgm:spPr/>
      <dgm:t>
        <a:bodyPr/>
        <a:lstStyle/>
        <a:p>
          <a:endParaRPr lang="zh-CN" altLang="en-US"/>
        </a:p>
      </dgm:t>
    </dgm:pt>
  </dgm:ptLst>
  <dgm:cxnLst>
    <dgm:cxn modelId="{FF0C8388-4B6E-4B52-9D62-5E8CAE403F56}" srcId="{6B736F40-9931-4966-A85D-A683A0CC2F6D}" destId="{EA523C9C-DE03-4971-AA23-16E3B138A601}" srcOrd="2" destOrd="0" parTransId="{97B5F8DC-F64E-4F26-B9E6-7163C3415F66}" sibTransId="{374FA0F3-3FB0-4414-A936-FA819AF3B104}"/>
    <dgm:cxn modelId="{7D050441-F657-46CF-B566-AB9BD917980C}" type="presOf" srcId="{97B5F8DC-F64E-4F26-B9E6-7163C3415F66}" destId="{062B8F9D-C895-48C7-8F0A-E24FE5B1153C}" srcOrd="0" destOrd="0" presId="urn:microsoft.com/office/officeart/2005/8/layout/radial4#3"/>
    <dgm:cxn modelId="{A54CEE97-257B-4D7F-A536-D56F29AF6406}" type="presOf" srcId="{2402C189-13A9-4A63-A566-38179F32293E}" destId="{A5BA6E9A-6584-4046-81DC-D7ED548C6F5F}" srcOrd="0" destOrd="0" presId="urn:microsoft.com/office/officeart/2005/8/layout/radial4#3"/>
    <dgm:cxn modelId="{0F3FF5E2-31FB-47B7-86A7-C09EE057246D}" type="presOf" srcId="{05B90C30-F4DE-443F-9200-ABE2D589EFD3}" destId="{59F59F4D-101F-4A7E-A05E-3AEC1273CE77}" srcOrd="0" destOrd="0" presId="urn:microsoft.com/office/officeart/2005/8/layout/radial4#3"/>
    <dgm:cxn modelId="{2B5F3200-C64F-4A3B-8998-F9D39F4B6DE3}" srcId="{6B736F40-9931-4966-A85D-A683A0CC2F6D}" destId="{99C526B6-E685-4B9F-A79B-6A844C509643}" srcOrd="1" destOrd="0" parTransId="{2B1FAAEF-356C-49EE-B4FC-E643B8DA702D}" sibTransId="{2EC7D2BA-30EE-420F-B6A5-52EDD212EE85}"/>
    <dgm:cxn modelId="{29341C78-987D-4649-A6E1-3A9AFED8164A}" type="presOf" srcId="{99C526B6-E685-4B9F-A79B-6A844C509643}" destId="{3447D5D1-6A5A-45B6-92ED-D59C3B4039E3}" srcOrd="0" destOrd="0" presId="urn:microsoft.com/office/officeart/2005/8/layout/radial4#3"/>
    <dgm:cxn modelId="{273B7BDB-4559-4FF2-BB21-20D289ACF790}" type="presOf" srcId="{2B1FAAEF-356C-49EE-B4FC-E643B8DA702D}" destId="{406F1C15-F04A-415E-8D53-652311A34068}" srcOrd="0" destOrd="0" presId="urn:microsoft.com/office/officeart/2005/8/layout/radial4#3"/>
    <dgm:cxn modelId="{4A5C235C-8DF6-47FE-A5B6-426C4BD0FBE1}" srcId="{6B736F40-9931-4966-A85D-A683A0CC2F6D}" destId="{2402C189-13A9-4A63-A566-38179F32293E}" srcOrd="0" destOrd="0" parTransId="{05B90C30-F4DE-443F-9200-ABE2D589EFD3}" sibTransId="{4C773BDF-1449-49FC-AFE4-82D07209C029}"/>
    <dgm:cxn modelId="{9E27E684-268C-4B43-962D-C13BAD4A22A6}" srcId="{B4D4452A-16FD-4F08-87B5-9D12B218DF83}" destId="{6B736F40-9931-4966-A85D-A683A0CC2F6D}" srcOrd="0" destOrd="0" parTransId="{0F6A427D-1E80-4519-B54F-1D7D4C5CE9E1}" sibTransId="{14FAAC70-EAB8-40E2-84DF-85039D3B23B2}"/>
    <dgm:cxn modelId="{B589F40F-9649-4922-B7E0-7641FD9C0CC7}" type="presOf" srcId="{B4D4452A-16FD-4F08-87B5-9D12B218DF83}" destId="{100B16B6-DEBD-4EFD-B61D-DF979395F5B7}" srcOrd="0" destOrd="0" presId="urn:microsoft.com/office/officeart/2005/8/layout/radial4#3"/>
    <dgm:cxn modelId="{4C2A55E2-138C-42DD-9C8C-740964A9FBBC}" type="presOf" srcId="{EA523C9C-DE03-4971-AA23-16E3B138A601}" destId="{9216F10F-CAFA-4099-BD70-5007B59C63F2}" srcOrd="0" destOrd="0" presId="urn:microsoft.com/office/officeart/2005/8/layout/radial4#3"/>
    <dgm:cxn modelId="{47C7E527-B524-43D8-8C84-CA437D01C46F}" type="presOf" srcId="{6B736F40-9931-4966-A85D-A683A0CC2F6D}" destId="{7991770C-6E9B-43D0-862A-18D9908D3DCE}" srcOrd="0" destOrd="0" presId="urn:microsoft.com/office/officeart/2005/8/layout/radial4#3"/>
    <dgm:cxn modelId="{A9592363-E4C0-41DC-8081-D96AA4706C51}" type="presParOf" srcId="{100B16B6-DEBD-4EFD-B61D-DF979395F5B7}" destId="{7991770C-6E9B-43D0-862A-18D9908D3DCE}" srcOrd="0" destOrd="0" presId="urn:microsoft.com/office/officeart/2005/8/layout/radial4#3"/>
    <dgm:cxn modelId="{33012499-FBB4-4177-8EF0-F778688E9813}" type="presParOf" srcId="{100B16B6-DEBD-4EFD-B61D-DF979395F5B7}" destId="{59F59F4D-101F-4A7E-A05E-3AEC1273CE77}" srcOrd="1" destOrd="0" presId="urn:microsoft.com/office/officeart/2005/8/layout/radial4#3"/>
    <dgm:cxn modelId="{3ABE537C-FC5A-484B-A378-6B68A520C4AF}" type="presParOf" srcId="{100B16B6-DEBD-4EFD-B61D-DF979395F5B7}" destId="{A5BA6E9A-6584-4046-81DC-D7ED548C6F5F}" srcOrd="2" destOrd="0" presId="urn:microsoft.com/office/officeart/2005/8/layout/radial4#3"/>
    <dgm:cxn modelId="{0B0E4867-B094-4B3E-B4F1-4F698A133819}" type="presParOf" srcId="{100B16B6-DEBD-4EFD-B61D-DF979395F5B7}" destId="{406F1C15-F04A-415E-8D53-652311A34068}" srcOrd="3" destOrd="0" presId="urn:microsoft.com/office/officeart/2005/8/layout/radial4#3"/>
    <dgm:cxn modelId="{04F86F2E-3072-4F71-AFBA-4E72F1833D97}" type="presParOf" srcId="{100B16B6-DEBD-4EFD-B61D-DF979395F5B7}" destId="{3447D5D1-6A5A-45B6-92ED-D59C3B4039E3}" srcOrd="4" destOrd="0" presId="urn:microsoft.com/office/officeart/2005/8/layout/radial4#3"/>
    <dgm:cxn modelId="{5DB349FB-3C6A-4DB5-A0AD-F87247BD537E}" type="presParOf" srcId="{100B16B6-DEBD-4EFD-B61D-DF979395F5B7}" destId="{062B8F9D-C895-48C7-8F0A-E24FE5B1153C}" srcOrd="5" destOrd="0" presId="urn:microsoft.com/office/officeart/2005/8/layout/radial4#3"/>
    <dgm:cxn modelId="{77B535EB-604A-4B6D-A14B-FEE65D821944}" type="presParOf" srcId="{100B16B6-DEBD-4EFD-B61D-DF979395F5B7}" destId="{9216F10F-CAFA-4099-BD70-5007B59C63F2}" srcOrd="6" destOrd="0" presId="urn:microsoft.com/office/officeart/2005/8/layout/radial4#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91770C-6E9B-43D0-862A-18D9908D3DCE}">
      <dsp:nvSpPr>
        <dsp:cNvPr id="0" name=""/>
        <dsp:cNvSpPr/>
      </dsp:nvSpPr>
      <dsp:spPr>
        <a:xfrm>
          <a:off x="3109585" y="720076"/>
          <a:ext cx="2255290" cy="2255290"/>
        </a:xfrm>
        <a:prstGeom prst="ellipse">
          <a:avLst/>
        </a:prstGeom>
        <a:solidFill>
          <a:srgbClr val="002060"/>
        </a:solidFill>
        <a:ln w="5715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3025" tIns="73025" rIns="73025" bIns="73025" numCol="1" spcCol="1270" anchor="ctr" anchorCtr="0">
          <a:noAutofit/>
        </a:bodyPr>
        <a:lstStyle/>
        <a:p>
          <a:pPr lvl="0" algn="ctr" defTabSz="5111750">
            <a:lnSpc>
              <a:spcPct val="90000"/>
            </a:lnSpc>
            <a:spcBef>
              <a:spcPct val="0"/>
            </a:spcBef>
            <a:spcAft>
              <a:spcPct val="35000"/>
            </a:spcAft>
          </a:pPr>
          <a:r>
            <a:rPr lang="zh-CN" altLang="en-US" sz="11500" b="1" kern="1200" dirty="0" smtClean="0">
              <a:solidFill>
                <a:srgbClr val="FF0000"/>
              </a:solidFill>
              <a:latin typeface="华文隶书" pitchFamily="2" charset="-122"/>
              <a:ea typeface="华文隶书" pitchFamily="2" charset="-122"/>
            </a:rPr>
            <a:t>谜</a:t>
          </a:r>
          <a:endParaRPr lang="zh-CN" altLang="en-US" sz="11500" b="1" kern="1200" dirty="0">
            <a:solidFill>
              <a:srgbClr val="FF0000"/>
            </a:solidFill>
            <a:latin typeface="华文隶书" pitchFamily="2" charset="-122"/>
            <a:ea typeface="华文隶书" pitchFamily="2" charset="-122"/>
          </a:endParaRPr>
        </a:p>
      </dsp:txBody>
      <dsp:txXfrm>
        <a:off x="3439865" y="1050356"/>
        <a:ext cx="1594730" cy="1594730"/>
      </dsp:txXfrm>
    </dsp:sp>
    <dsp:sp modelId="{59F59F4D-101F-4A7E-A05E-3AEC1273CE77}">
      <dsp:nvSpPr>
        <dsp:cNvPr id="0" name=""/>
        <dsp:cNvSpPr/>
      </dsp:nvSpPr>
      <dsp:spPr>
        <a:xfrm rot="21592459">
          <a:off x="2046128" y="1919137"/>
          <a:ext cx="896545" cy="374689"/>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A5BA6E9A-6584-4046-81DC-D7ED548C6F5F}">
      <dsp:nvSpPr>
        <dsp:cNvPr id="0" name=""/>
        <dsp:cNvSpPr/>
      </dsp:nvSpPr>
      <dsp:spPr>
        <a:xfrm>
          <a:off x="229278" y="1728178"/>
          <a:ext cx="1790551" cy="846263"/>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红军？</a:t>
          </a:r>
          <a:endParaRPr lang="zh-CN" altLang="en-US" sz="4000" b="1" kern="1200" dirty="0">
            <a:solidFill>
              <a:srgbClr val="FFFF00"/>
            </a:solidFill>
            <a:latin typeface="华文隶书" pitchFamily="2" charset="-122"/>
            <a:ea typeface="华文隶书" pitchFamily="2" charset="-122"/>
          </a:endParaRPr>
        </a:p>
      </dsp:txBody>
      <dsp:txXfrm>
        <a:off x="254064" y="1752964"/>
        <a:ext cx="1740979" cy="796691"/>
      </dsp:txXfrm>
    </dsp:sp>
    <dsp:sp modelId="{406F1C15-F04A-415E-8D53-652311A34068}">
      <dsp:nvSpPr>
        <dsp:cNvPr id="0" name=""/>
        <dsp:cNvSpPr/>
      </dsp:nvSpPr>
      <dsp:spPr>
        <a:xfrm rot="16203768">
          <a:off x="3869183" y="3416078"/>
          <a:ext cx="930256" cy="414598"/>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3447D5D1-6A5A-45B6-92ED-D59C3B4039E3}">
      <dsp:nvSpPr>
        <dsp:cNvPr id="0" name=""/>
        <dsp:cNvSpPr/>
      </dsp:nvSpPr>
      <dsp:spPr>
        <a:xfrm>
          <a:off x="2956566" y="4163454"/>
          <a:ext cx="2276733" cy="905740"/>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苏维埃？</a:t>
          </a:r>
          <a:endParaRPr lang="zh-CN" altLang="en-US" sz="4000" b="1" kern="1200" dirty="0">
            <a:solidFill>
              <a:srgbClr val="FFFF00"/>
            </a:solidFill>
            <a:latin typeface="华文隶书" pitchFamily="2" charset="-122"/>
            <a:ea typeface="华文隶书" pitchFamily="2" charset="-122"/>
          </a:endParaRPr>
        </a:p>
      </dsp:txBody>
      <dsp:txXfrm>
        <a:off x="2983094" y="4189982"/>
        <a:ext cx="2223677" cy="852684"/>
      </dsp:txXfrm>
    </dsp:sp>
    <dsp:sp modelId="{062B8F9D-C895-48C7-8F0A-E24FE5B1153C}">
      <dsp:nvSpPr>
        <dsp:cNvPr id="0" name=""/>
        <dsp:cNvSpPr/>
      </dsp:nvSpPr>
      <dsp:spPr>
        <a:xfrm rot="10821095">
          <a:off x="5432934" y="1935124"/>
          <a:ext cx="889495" cy="434896"/>
        </a:xfrm>
        <a:prstGeom prst="leftArrow">
          <a:avLst>
            <a:gd name="adj1" fmla="val 60000"/>
            <a:gd name="adj2" fmla="val 50000"/>
          </a:avLst>
        </a:prstGeom>
        <a:solidFill>
          <a:schemeClr val="lt1"/>
        </a:solidFill>
        <a:ln w="38100" cap="flat" cmpd="sng" algn="ctr">
          <a:solidFill>
            <a:schemeClr val="accent1"/>
          </a:solidFill>
          <a:prstDash val="solid"/>
        </a:ln>
        <a:effectLst/>
        <a:scene3d>
          <a:camera prst="orthographicFront"/>
          <a:lightRig rig="threePt" dir="t">
            <a:rot lat="0" lon="0" rev="7500000"/>
          </a:lightRig>
        </a:scene3d>
        <a:sp3d z="-152400" extrusionH="63500"/>
      </dsp:spPr>
      <dsp:style>
        <a:lnRef idx="2">
          <a:schemeClr val="accent1"/>
        </a:lnRef>
        <a:fillRef idx="1">
          <a:schemeClr val="lt1"/>
        </a:fillRef>
        <a:effectRef idx="0">
          <a:schemeClr val="accent1"/>
        </a:effectRef>
        <a:fontRef idx="minor">
          <a:schemeClr val="dk1"/>
        </a:fontRef>
      </dsp:style>
    </dsp:sp>
    <dsp:sp modelId="{9216F10F-CAFA-4099-BD70-5007B59C63F2}">
      <dsp:nvSpPr>
        <dsp:cNvPr id="0" name=""/>
        <dsp:cNvSpPr/>
      </dsp:nvSpPr>
      <dsp:spPr>
        <a:xfrm>
          <a:off x="6219207" y="1872214"/>
          <a:ext cx="2133720" cy="879361"/>
        </a:xfrm>
        <a:prstGeom prst="roundRect">
          <a:avLst>
            <a:gd name="adj" fmla="val 10000"/>
          </a:avLst>
        </a:prstGeom>
        <a:solidFill>
          <a:srgbClr val="002060"/>
        </a:solidFill>
        <a:ln w="38100" cap="flat" cmpd="sng" algn="ctr">
          <a:solidFill>
            <a:schemeClr val="accent1"/>
          </a:solidFill>
          <a:prstDash val="solid"/>
        </a:ln>
        <a:effectLst/>
        <a:scene3d>
          <a:camera prst="orthographicFront"/>
          <a:lightRig rig="threePt" dir="t">
            <a:rot lat="0" lon="0" rev="7500000"/>
          </a:lightRig>
        </a:scene3d>
        <a:sp3d/>
      </dsp:spPr>
      <dsp:style>
        <a:lnRef idx="2">
          <a:schemeClr val="accent1"/>
        </a:lnRef>
        <a:fillRef idx="1">
          <a:schemeClr val="lt1"/>
        </a:fillRef>
        <a:effectRef idx="0">
          <a:schemeClr val="accent1"/>
        </a:effectRef>
        <a:fontRef idx="minor">
          <a:schemeClr val="dk1"/>
        </a:fontRef>
      </dsp:style>
      <dsp:txBody>
        <a:bodyPr spcFirstLastPara="0" vert="horz" wrap="square" lIns="76200" tIns="76200" rIns="76200" bIns="76200" numCol="1" spcCol="1270" anchor="ctr" anchorCtr="0">
          <a:noAutofit/>
        </a:bodyPr>
        <a:lstStyle/>
        <a:p>
          <a:pPr lvl="0" algn="ctr" defTabSz="1778000">
            <a:lnSpc>
              <a:spcPct val="90000"/>
            </a:lnSpc>
            <a:spcBef>
              <a:spcPct val="0"/>
            </a:spcBef>
            <a:spcAft>
              <a:spcPct val="35000"/>
            </a:spcAft>
          </a:pPr>
          <a:r>
            <a:rPr lang="zh-CN" altLang="en-US" sz="4000" b="1" kern="1200" dirty="0" smtClean="0">
              <a:solidFill>
                <a:srgbClr val="FFFF00"/>
              </a:solidFill>
              <a:latin typeface="华文隶书" pitchFamily="2" charset="-122"/>
              <a:ea typeface="华文隶书" pitchFamily="2" charset="-122"/>
            </a:rPr>
            <a:t>共产党？</a:t>
          </a:r>
          <a:endParaRPr lang="zh-CN" altLang="en-US" sz="4000" b="1" kern="1200" dirty="0">
            <a:solidFill>
              <a:srgbClr val="FFFF00"/>
            </a:solidFill>
            <a:latin typeface="华文隶书" pitchFamily="2" charset="-122"/>
            <a:ea typeface="华文隶书" pitchFamily="2" charset="-122"/>
          </a:endParaRPr>
        </a:p>
      </dsp:txBody>
      <dsp:txXfrm>
        <a:off x="6244963" y="1897970"/>
        <a:ext cx="2082208" cy="827849"/>
      </dsp:txXfrm>
    </dsp:sp>
  </dsp:spTree>
</dsp:drawing>
</file>

<file path=ppt/diagrams/layout1.xml><?xml version="1.0" encoding="utf-8"?>
<dgm:layoutDef xmlns:dgm="http://schemas.openxmlformats.org/drawingml/2006/diagram" xmlns:a="http://schemas.openxmlformats.org/drawingml/2006/main" uniqueId="urn:microsoft.com/office/officeart/2005/8/layout/radial4#3">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Sty" val="arr"/>
              <dgm:param type="endSty" val="noArr"/>
              <dgm:param type="begPts" val="auto"/>
              <dgm:param type="endPts" val="ct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3">
  <dgm:title val=""/>
  <dgm:desc val=""/>
  <dgm:catLst>
    <dgm:cat type="3D" pri="11200"/>
  </dgm:catLst>
  <dgm:scene3d>
    <a:camera prst="orthographicFront"/>
    <a:lightRig rig="threePt" dir="t"/>
  </dgm:scene3d>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5CBFB-6226-4589-BB3D-46B04188FE84}" type="datetimeFigureOut">
              <a:rPr lang="zh-CN" altLang="en-US" smtClean="0"/>
              <a:pPr/>
              <a:t>2011/1/8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98B97F-3C31-4903-96F0-0DFB2669F28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88066" name="幻灯片图像占位符 9217"/>
          <p:cNvSpPr>
            <a:spLocks noGrp="1" noRot="1" noChangeAspect="1"/>
          </p:cNvSpPr>
          <p:nvPr>
            <p:ph type="sldImg"/>
          </p:nvPr>
        </p:nvSpPr>
        <p:spPr bwMode="auto">
          <a:xfrm>
            <a:off x="407988" y="752475"/>
            <a:ext cx="5856287" cy="3295650"/>
          </a:xfrm>
          <a:noFill/>
          <a:ln w="1">
            <a:solidFill>
              <a:srgbClr val="000000"/>
            </a:solidFill>
            <a:miter lim="800000"/>
          </a:ln>
        </p:spPr>
      </p:sp>
      <p:sp>
        <p:nvSpPr>
          <p:cNvPr id="88067" name="文本占位符 9218"/>
          <p:cNvSpPr>
            <a:spLocks noGrp="1"/>
          </p:cNvSpPr>
          <p:nvPr>
            <p:ph type="body" idx="1"/>
          </p:nvPr>
        </p:nvSpPr>
        <p:spPr bwMode="auto">
          <a:noFill/>
        </p:spPr>
        <p:txBody>
          <a:bodyPr wrap="square" numCol="1" anchor="t" anchorCtr="0" compatLnSpc="1"/>
          <a:lstStyle/>
          <a:p>
            <a:pPr eaLnBrk="1" hangingPunct="1">
              <a:spcBef>
                <a:spcPct val="0"/>
              </a:spcBef>
            </a:pPr>
            <a:r>
              <a:rPr lang="zh-CN" altLang="en-US" smtClean="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9218" name="幻灯片图像占位符 9217"/>
          <p:cNvSpPr>
            <a:spLocks noGrp="1" noRot="1" noChangeAspect="1"/>
          </p:cNvSpPr>
          <p:nvPr>
            <p:ph type="sldImg"/>
          </p:nvPr>
        </p:nvSpPr>
        <p:spPr>
          <a:xfrm>
            <a:off x="1138238" y="752475"/>
            <a:ext cx="4395787" cy="3295650"/>
          </a:xfrm>
          <a:ln w="1"/>
        </p:spPr>
      </p:sp>
      <p:sp>
        <p:nvSpPr>
          <p:cNvPr id="9219" name="文本占位符 9218"/>
          <p:cNvSpPr>
            <a:spLocks noGrp="1"/>
          </p:cNvSpPr>
          <p:nvPr>
            <p:ph type="body" idx="1"/>
          </p:nvPr>
        </p:nvSpPr>
        <p:spPr>
          <a:ln w="1"/>
        </p:spPr>
        <p:txBody>
          <a:bodyPr/>
          <a:lstStyle/>
          <a:p>
            <a:pPr lvl="0"/>
            <a:r>
              <a:rPr lang="zh-CN" altLang="en-US" dirty="0"/>
              <a:t>简洁干净却又一针见血</a:t>
            </a: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2011/1/8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1371600" y="1928802"/>
            <a:ext cx="6400800" cy="3709998"/>
          </a:xfrm>
        </p:spPr>
        <p:txBody>
          <a:bodyPr>
            <a:normAutofit/>
          </a:bodyPr>
          <a:lstStyle/>
          <a:p>
            <a:pPr marL="0" indent="0" algn="ctr">
              <a:buFont typeface="Arial" panose="020B0604020202020204" pitchFamily="34" charset="0"/>
              <a:buNone/>
            </a:pPr>
            <a:r>
              <a:rPr lang="zh-CN" altLang="en-US" sz="7200" dirty="0" smtClean="0"/>
              <a:t>课前五分钟</a:t>
            </a:r>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dirty="0">
                <a:latin typeface="Calibri" panose="020F0502020204030204" pitchFamily="34" charset="0"/>
              </a:rPr>
              <a:t>　　</a:t>
            </a:r>
            <a:endParaRPr lang="zh-CN" altLang="en-US" sz="4000" b="1" dirty="0">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endParaRPr lang="zh-CN" altLang="en-US" sz="3600" b="1" dirty="0">
              <a:latin typeface="黑体" panose="02010609060101010101" pitchFamily="49" charset="-122"/>
              <a:ea typeface="黑体" panose="02010609060101010101" pitchFamily="49" charset="-122"/>
            </a:endParaRPr>
          </a:p>
        </p:txBody>
      </p:sp>
      <p:sp>
        <p:nvSpPr>
          <p:cNvPr id="64520" name="WordArt 8"/>
          <p:cNvSpPr>
            <a:spLocks noChangeArrowheads="1" noChangeShapeType="1" noTextEdit="1"/>
          </p:cNvSpPr>
          <p:nvPr/>
        </p:nvSpPr>
        <p:spPr bwMode="auto">
          <a:xfrm>
            <a:off x="611188" y="404813"/>
            <a:ext cx="1828800" cy="1028700"/>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课前每日一诵</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196" name="矩形 8195"/>
          <p:cNvSpPr>
            <a:spLocks noGrp="1"/>
          </p:cNvSpPr>
          <p:nvPr/>
        </p:nvSpPr>
        <p:spPr>
          <a:xfrm>
            <a:off x="1327806" y="1268760"/>
            <a:ext cx="7496500" cy="1671415"/>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4"/>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0" indent="0">
              <a:lnSpc>
                <a:spcPct val="100000"/>
              </a:lnSpc>
              <a:buNone/>
            </a:pPr>
            <a:r>
              <a:rPr lang="zh-CN" altLang="zh-CN" sz="4000" b="1" dirty="0" smtClean="0">
                <a:solidFill>
                  <a:srgbClr val="0000FF"/>
                </a:solidFill>
                <a:latin typeface="华文隶书" pitchFamily="2" charset="-122"/>
                <a:ea typeface="华文隶书" pitchFamily="2" charset="-122"/>
              </a:rPr>
              <a:t>中国万千青年走上</a:t>
            </a:r>
            <a:r>
              <a:rPr lang="zh-CN" altLang="zh-CN" sz="4000" b="1" dirty="0">
                <a:solidFill>
                  <a:srgbClr val="0000FF"/>
                </a:solidFill>
                <a:latin typeface="华文隶书" pitchFamily="2" charset="-122"/>
                <a:ea typeface="华文隶书" pitchFamily="2" charset="-122"/>
              </a:rPr>
              <a:t>革命之路</a:t>
            </a:r>
            <a:r>
              <a:rPr lang="en-US" altLang="zh-CN" sz="4000" b="1" dirty="0" smtClean="0">
                <a:solidFill>
                  <a:srgbClr val="0000FF"/>
                </a:solidFill>
                <a:latin typeface="华文隶书" pitchFamily="2" charset="-122"/>
                <a:ea typeface="华文隶书" pitchFamily="2" charset="-122"/>
              </a:rPr>
              <a:t>  </a:t>
            </a:r>
          </a:p>
          <a:p>
            <a:pPr marL="0" indent="0">
              <a:lnSpc>
                <a:spcPct val="100000"/>
              </a:lnSpc>
              <a:buNone/>
            </a:pPr>
            <a:r>
              <a:rPr lang="zh-CN" altLang="en-US" sz="4000" b="1" dirty="0" smtClean="0">
                <a:solidFill>
                  <a:srgbClr val="0000FF"/>
                </a:solidFill>
                <a:latin typeface="华文隶书" pitchFamily="2" charset="-122"/>
                <a:ea typeface="华文隶书" pitchFamily="2" charset="-122"/>
              </a:rPr>
              <a:t>加拿大</a:t>
            </a:r>
            <a:r>
              <a:rPr lang="zh-CN" altLang="zh-CN" sz="4000" b="1" dirty="0" smtClean="0">
                <a:solidFill>
                  <a:srgbClr val="0000FF"/>
                </a:solidFill>
                <a:latin typeface="华文隶书" pitchFamily="2" charset="-122"/>
                <a:ea typeface="华文隶书" pitchFamily="2" charset="-122"/>
                <a:sym typeface="+mn-ea"/>
              </a:rPr>
              <a:t>白求恩</a:t>
            </a:r>
            <a:r>
              <a:rPr lang="zh-CN" altLang="en-US" sz="4000" b="1" dirty="0" smtClean="0">
                <a:solidFill>
                  <a:srgbClr val="0000FF"/>
                </a:solidFill>
                <a:latin typeface="华文隶书" pitchFamily="2" charset="-122"/>
                <a:ea typeface="华文隶书" pitchFamily="2" charset="-122"/>
                <a:sym typeface="+mn-ea"/>
              </a:rPr>
              <a:t>毅然奔赴抗日前线</a:t>
            </a:r>
            <a:endParaRPr lang="zh-CN" altLang="zh-CN" sz="4000" b="1" dirty="0">
              <a:solidFill>
                <a:srgbClr val="0000FF"/>
              </a:solidFill>
              <a:latin typeface="华文隶书" pitchFamily="2" charset="-122"/>
              <a:ea typeface="华文隶书" pitchFamily="2" charset="-122"/>
            </a:endParaRP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             </a:t>
            </a:r>
            <a:endParaRPr lang="en-US" altLang="zh-CN"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r>
              <a:rPr lang="zh-CN" altLang="en-US" sz="3600" b="1" dirty="0">
                <a:solidFill>
                  <a:srgbClr val="0000FF"/>
                </a:solidFill>
                <a:latin typeface="华文隶书" pitchFamily="2" charset="-122"/>
                <a:ea typeface="华文隶书" pitchFamily="2" charset="-122"/>
                <a:sym typeface="Arial" panose="020B0604020202020204" pitchFamily="34" charset="0"/>
              </a:rPr>
              <a:t>                                        </a:t>
            </a:r>
          </a:p>
          <a:p>
            <a:pPr marL="342900" lvl="0" indent="-342900">
              <a:lnSpc>
                <a:spcPct val="100000"/>
              </a:lnSpc>
              <a:buNone/>
            </a:pPr>
            <a:r>
              <a:rPr lang="zh-CN" altLang="en-US" sz="3600" b="1" dirty="0">
                <a:solidFill>
                  <a:srgbClr val="0000FF"/>
                </a:solidFill>
                <a:latin typeface="华文隶书" pitchFamily="2" charset="-122"/>
                <a:ea typeface="华文隶书" pitchFamily="2" charset="-122"/>
                <a:sym typeface="Arial" panose="020B0604020202020204" pitchFamily="34" charset="0"/>
              </a:rPr>
              <a:t>    </a:t>
            </a:r>
          </a:p>
        </p:txBody>
      </p:sp>
      <p:grpSp>
        <p:nvGrpSpPr>
          <p:cNvPr id="2" name="组合 1"/>
          <p:cNvGrpSpPr/>
          <p:nvPr/>
        </p:nvGrpSpPr>
        <p:grpSpPr>
          <a:xfrm>
            <a:off x="1555332" y="341232"/>
            <a:ext cx="6912768" cy="5797603"/>
            <a:chOff x="1555332" y="341232"/>
            <a:chExt cx="6912768" cy="5797603"/>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555332" y="2923254"/>
              <a:ext cx="6696744" cy="3215581"/>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矩形 5"/>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a:solidFill>
                    <a:srgbClr val="FF0000"/>
                  </a:solidFill>
                  <a:latin typeface="华文隶书" pitchFamily="2" charset="-122"/>
                  <a:ea typeface="华文隶书" pitchFamily="2" charset="-122"/>
                </a:rPr>
                <a:t>有</a:t>
              </a:r>
              <a:r>
                <a:rPr lang="zh-CN" altLang="en-US" sz="7200" b="1" dirty="0" smtClean="0">
                  <a:solidFill>
                    <a:srgbClr val="FF0000"/>
                  </a:solidFill>
                  <a:latin typeface="华文隶书" pitchFamily="2" charset="-122"/>
                  <a:ea typeface="华文隶书" pitchFamily="2" charset="-122"/>
                </a:rPr>
                <a:t>这样一本书</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8196"/>
                                        </p:tgtEl>
                                        <p:attrNameLst>
                                          <p:attrName>style.visibility</p:attrName>
                                        </p:attrNameLst>
                                      </p:cBhvr>
                                      <p:to>
                                        <p:strVal val="visible"/>
                                      </p:to>
                                    </p:set>
                                    <p:animEffect transition="in" filter="wipe(down)">
                                      <p:cBhvr>
                                        <p:cTn id="14" dur="580">
                                          <p:stCondLst>
                                            <p:cond delay="0"/>
                                          </p:stCondLst>
                                        </p:cTn>
                                        <p:tgtEl>
                                          <p:spTgt spid="8196"/>
                                        </p:tgtEl>
                                      </p:cBhvr>
                                    </p:animEffect>
                                    <p:anim calcmode="lin" valueType="num">
                                      <p:cBhvr>
                                        <p:cTn id="15" dur="1822" tmFilter="0,0; 0.14,0.36; 0.43,0.73; 0.71,0.91; 1.0,1.0">
                                          <p:stCondLst>
                                            <p:cond delay="0"/>
                                          </p:stCondLst>
                                        </p:cTn>
                                        <p:tgtEl>
                                          <p:spTgt spid="8196"/>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8196"/>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8196"/>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8196"/>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8196"/>
                                        </p:tgtEl>
                                        <p:attrNameLst>
                                          <p:attrName>ppt_y</p:attrName>
                                        </p:attrNameLst>
                                      </p:cBhvr>
                                      <p:tavLst>
                                        <p:tav tm="0" fmla="#ppt_y-sin(pi*$)/81">
                                          <p:val>
                                            <p:fltVal val="0"/>
                                          </p:val>
                                        </p:tav>
                                        <p:tav tm="100000">
                                          <p:val>
                                            <p:fltVal val="1"/>
                                          </p:val>
                                        </p:tav>
                                      </p:tavLst>
                                    </p:anim>
                                    <p:animScale>
                                      <p:cBhvr>
                                        <p:cTn id="20" dur="26">
                                          <p:stCondLst>
                                            <p:cond delay="650"/>
                                          </p:stCondLst>
                                        </p:cTn>
                                        <p:tgtEl>
                                          <p:spTgt spid="8196"/>
                                        </p:tgtEl>
                                      </p:cBhvr>
                                      <p:to x="100000" y="60000"/>
                                    </p:animScale>
                                    <p:animScale>
                                      <p:cBhvr>
                                        <p:cTn id="21" dur="166" decel="50000">
                                          <p:stCondLst>
                                            <p:cond delay="676"/>
                                          </p:stCondLst>
                                        </p:cTn>
                                        <p:tgtEl>
                                          <p:spTgt spid="8196"/>
                                        </p:tgtEl>
                                      </p:cBhvr>
                                      <p:to x="100000" y="100000"/>
                                    </p:animScale>
                                    <p:animScale>
                                      <p:cBhvr>
                                        <p:cTn id="22" dur="26">
                                          <p:stCondLst>
                                            <p:cond delay="1312"/>
                                          </p:stCondLst>
                                        </p:cTn>
                                        <p:tgtEl>
                                          <p:spTgt spid="8196"/>
                                        </p:tgtEl>
                                      </p:cBhvr>
                                      <p:to x="100000" y="80000"/>
                                    </p:animScale>
                                    <p:animScale>
                                      <p:cBhvr>
                                        <p:cTn id="23" dur="166" decel="50000">
                                          <p:stCondLst>
                                            <p:cond delay="1338"/>
                                          </p:stCondLst>
                                        </p:cTn>
                                        <p:tgtEl>
                                          <p:spTgt spid="8196"/>
                                        </p:tgtEl>
                                      </p:cBhvr>
                                      <p:to x="100000" y="100000"/>
                                    </p:animScale>
                                    <p:animScale>
                                      <p:cBhvr>
                                        <p:cTn id="24" dur="26">
                                          <p:stCondLst>
                                            <p:cond delay="1642"/>
                                          </p:stCondLst>
                                        </p:cTn>
                                        <p:tgtEl>
                                          <p:spTgt spid="8196"/>
                                        </p:tgtEl>
                                      </p:cBhvr>
                                      <p:to x="100000" y="90000"/>
                                    </p:animScale>
                                    <p:animScale>
                                      <p:cBhvr>
                                        <p:cTn id="25" dur="166" decel="50000">
                                          <p:stCondLst>
                                            <p:cond delay="1668"/>
                                          </p:stCondLst>
                                        </p:cTn>
                                        <p:tgtEl>
                                          <p:spTgt spid="8196"/>
                                        </p:tgtEl>
                                      </p:cBhvr>
                                      <p:to x="100000" y="100000"/>
                                    </p:animScale>
                                    <p:animScale>
                                      <p:cBhvr>
                                        <p:cTn id="26" dur="26">
                                          <p:stCondLst>
                                            <p:cond delay="1808"/>
                                          </p:stCondLst>
                                        </p:cTn>
                                        <p:tgtEl>
                                          <p:spTgt spid="8196"/>
                                        </p:tgtEl>
                                      </p:cBhvr>
                                      <p:to x="100000" y="95000"/>
                                    </p:animScale>
                                    <p:animScale>
                                      <p:cBhvr>
                                        <p:cTn id="27" dur="166" decel="50000">
                                          <p:stCondLst>
                                            <p:cond delay="1834"/>
                                          </p:stCondLst>
                                        </p:cTn>
                                        <p:tgtEl>
                                          <p:spTgt spid="819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 name="图片 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004048" y="-19994"/>
            <a:ext cx="4166765" cy="6005341"/>
          </a:xfrm>
          <a:prstGeom prst="rect">
            <a:avLst/>
          </a:prstGeom>
          <a:scene3d>
            <a:camera prst="orthographicFront"/>
            <a:lightRig rig="threePt" dir="t"/>
          </a:scene3d>
          <a:sp3d>
            <a:bevelT w="139700" prst="cross"/>
          </a:sp3d>
        </p:spPr>
      </p:pic>
      <p:sp>
        <p:nvSpPr>
          <p:cNvPr id="6" name="矩形 5"/>
          <p:cNvSpPr/>
          <p:nvPr/>
        </p:nvSpPr>
        <p:spPr>
          <a:xfrm>
            <a:off x="12005" y="4437112"/>
            <a:ext cx="5134739" cy="830997"/>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a:t>
            </a:r>
            <a:r>
              <a:rPr lang="zh-CN" altLang="en-US"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红星照耀中国</a:t>
            </a:r>
            <a:r>
              <a:rPr lang="en-US" altLang="zh-CN" sz="4800" b="1" dirty="0" smtClean="0">
                <a:ln w="11430"/>
                <a:solidFill>
                  <a:srgbClr val="0000FF"/>
                </a:solidFill>
                <a:effectLst>
                  <a:outerShdw blurRad="50800" dist="39000" dir="5460000" algn="tl">
                    <a:srgbClr val="000000">
                      <a:alpha val="38000"/>
                    </a:srgbClr>
                  </a:outerShdw>
                </a:effectLst>
                <a:latin typeface="隶书" pitchFamily="49" charset="-122"/>
                <a:ea typeface="隶书" pitchFamily="49" charset="-122"/>
              </a:rPr>
              <a:t>》</a:t>
            </a:r>
          </a:p>
        </p:txBody>
      </p:sp>
      <p:sp>
        <p:nvSpPr>
          <p:cNvPr id="7" name="矩形 6"/>
          <p:cNvSpPr/>
          <p:nvPr/>
        </p:nvSpPr>
        <p:spPr>
          <a:xfrm>
            <a:off x="955365" y="2858147"/>
            <a:ext cx="3583032" cy="1107996"/>
          </a:xfrm>
          <a:prstGeom prst="rect">
            <a:avLst/>
          </a:prstGeom>
          <a:noFill/>
        </p:spPr>
        <p:txBody>
          <a:bodyPr vert="horz"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cap="none" spc="0" dirty="0" smtClean="0">
                <a:ln w="11430"/>
                <a:solidFill>
                  <a:srgbClr val="FF0000"/>
                </a:solidFill>
                <a:effectLst>
                  <a:outerShdw blurRad="50800" dist="39000" dir="5460000" algn="tl">
                    <a:srgbClr val="000000">
                      <a:alpha val="38000"/>
                    </a:srgbClr>
                  </a:outerShdw>
                </a:effectLst>
                <a:latin typeface="隶书" pitchFamily="49" charset="-122"/>
                <a:ea typeface="隶书" pitchFamily="49" charset="-122"/>
              </a:rPr>
              <a:t>纪实作品</a:t>
            </a:r>
            <a:endParaRPr lang="zh-CN" altLang="en-US" sz="6600" b="1" cap="none" spc="0" dirty="0">
              <a:ln w="11430"/>
              <a:solidFill>
                <a:srgbClr val="FF0000"/>
              </a:solidFill>
              <a:effectLst>
                <a:outerShdw blurRad="50800" dist="39000" dir="5460000" algn="tl">
                  <a:srgbClr val="000000">
                    <a:alpha val="38000"/>
                  </a:srgbClr>
                </a:outerShdw>
              </a:effectLst>
              <a:latin typeface="隶书" pitchFamily="49" charset="-122"/>
              <a:ea typeface="隶书" pitchFamily="49" charset="-122"/>
            </a:endParaRPr>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2005" y="-19994"/>
            <a:ext cx="5004926" cy="2800922"/>
          </a:xfrm>
          <a:prstGeom prst="rect">
            <a:avLst/>
          </a:prstGeom>
          <a:noFill/>
          <a:ln>
            <a:noFill/>
          </a:ln>
          <a:effectLst/>
          <a:scene3d>
            <a:camera prst="orthographicFront"/>
            <a:lightRig rig="threePt" dir="t"/>
          </a:scene3d>
          <a:sp3d>
            <a:bevelT prst="convex"/>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矩形 8"/>
          <p:cNvSpPr/>
          <p:nvPr/>
        </p:nvSpPr>
        <p:spPr>
          <a:xfrm>
            <a:off x="727428" y="5242932"/>
            <a:ext cx="389081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又名</a:t>
            </a:r>
            <a:r>
              <a:rPr lang="en-US" altLang="zh-CN"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a:t>
            </a:r>
            <a:r>
              <a:rPr lang="zh-CN" altLang="en-US"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西行漫记</a:t>
            </a:r>
            <a:r>
              <a:rPr lang="en-US" altLang="zh-CN" sz="3600" b="1" dirty="0" smtClean="0">
                <a:ln w="11430"/>
                <a:solidFill>
                  <a:srgbClr val="008000"/>
                </a:solidFill>
                <a:effectLst>
                  <a:outerShdw blurRad="50800" dist="39000" dir="5460000" algn="tl">
                    <a:srgbClr val="000000">
                      <a:alpha val="38000"/>
                    </a:srgbClr>
                  </a:outerShdw>
                </a:effectLst>
                <a:latin typeface="隶书" pitchFamily="49" charset="-122"/>
                <a:ea typeface="隶书" pitchFamily="49" charset="-122"/>
              </a:rPr>
              <a:t>》</a:t>
            </a: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1+#ppt_w/2"/>
                                          </p:val>
                                        </p:tav>
                                        <p:tav tm="100000">
                                          <p:val>
                                            <p:strVal val="#ppt_x"/>
                                          </p:val>
                                        </p:tav>
                                      </p:tavLst>
                                    </p:anim>
                                    <p:anim calcmode="lin" valueType="num">
                                      <p:cBhvr additive="base">
                                        <p:cTn id="8" dur="500" fill="hold"/>
                                        <p:tgtEl>
                                          <p:spTgt spid="409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115616" y="164638"/>
            <a:ext cx="1991444" cy="739775"/>
          </a:xfrm>
        </p:spPr>
        <p:txBody>
          <a:bodyPr>
            <a:noAutofit/>
          </a:bodyPr>
          <a:lstStyle/>
          <a:p>
            <a:pPr eaLnBrk="1" hangingPunct="1"/>
            <a:r>
              <a:rPr lang="zh-CN" altLang="en-US" sz="3600" b="1" dirty="0" smtClean="0">
                <a:solidFill>
                  <a:srgbClr val="FF0000"/>
                </a:solidFill>
                <a:latin typeface="华文隶书" pitchFamily="2" charset="-122"/>
                <a:ea typeface="华文隶书" pitchFamily="2" charset="-122"/>
              </a:rPr>
              <a:t>解题：</a:t>
            </a:r>
          </a:p>
        </p:txBody>
      </p:sp>
      <p:sp>
        <p:nvSpPr>
          <p:cNvPr id="4099" name="内容占位符 2"/>
          <p:cNvSpPr>
            <a:spLocks noGrp="1"/>
          </p:cNvSpPr>
          <p:nvPr>
            <p:ph idx="1"/>
          </p:nvPr>
        </p:nvSpPr>
        <p:spPr>
          <a:xfrm>
            <a:off x="717552" y="866047"/>
            <a:ext cx="8426449" cy="2496277"/>
          </a:xfrm>
          <a:solidFill>
            <a:schemeClr val="bg1"/>
          </a:solidFill>
        </p:spPr>
        <p:txBody>
          <a:bodyPr>
            <a:noAutofit/>
          </a:bodyPr>
          <a:lstStyle/>
          <a:p>
            <a:pPr marL="0" indent="0" eaLnBrk="1" hangingPunct="1">
              <a:buFont typeface="Arial" panose="020B0604020202020204" pitchFamily="34" charset="0"/>
              <a:buNone/>
            </a:pPr>
            <a:r>
              <a:rPr lang="en-US" altLang="zh-CN" sz="2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1927</a:t>
            </a:r>
            <a:r>
              <a:rPr lang="zh-CN" altLang="en-US"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a:t>
            </a:r>
            <a:r>
              <a:rPr lang="zh-CN" altLang="en-US"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r>
              <a:rPr lang="en-US" altLang="zh-CN"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4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日南昌起义，中国工农革命军成立（翌年改名中国工农红军），其红色军旗上印有一枚嵌有镰刀锤子的白色五角星，红军的帽子带有一枚红色的五角星。之后，红星由红军扩展，逐渐成为共产党的象征。</a:t>
            </a:r>
          </a:p>
        </p:txBody>
      </p:sp>
      <p:pic>
        <p:nvPicPr>
          <p:cNvPr id="4100" name="Picture 2" descr="https://ss0.bdstatic.com/94oJfD_bAAcT8t7mm9GUKT-xh_/timg?image&amp;quality=100&amp;size=b4000_4000&amp;sec=1480833992&amp;di=07adec9bea2a9aed2f32481d8f889d96&amp;src=http://www.gd.xinhuanet.com/newscenter/ztbd/2004-07/28/xin_420701281131456307313.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87624" y="3278147"/>
            <a:ext cx="2674938" cy="2041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1" name="图片 3"/>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3900206" y="3286008"/>
            <a:ext cx="2228486" cy="1997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2" name="图片 4"/>
          <p:cNvPicPr>
            <a:picLocks noChangeAspect="1"/>
          </p:cNvPicPr>
          <p:nvPr/>
        </p:nvPicPr>
        <p:blipFill>
          <a:blip r:embed="rId4">
            <a:extLst>
              <a:ext uri="{28A0092B-C50C-407E-A947-70E740481C1C}">
                <a14:useLocalDpi xmlns:a14="http://schemas.microsoft.com/office/drawing/2010/main" xmlns="" val="0"/>
              </a:ext>
            </a:extLst>
          </a:blip>
          <a:srcRect/>
          <a:stretch>
            <a:fillRect/>
          </a:stretch>
        </p:blipFill>
        <p:spPr bwMode="auto">
          <a:xfrm>
            <a:off x="6228184" y="3286008"/>
            <a:ext cx="2508364" cy="1884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103" name="文本框 5"/>
          <p:cNvSpPr txBox="1">
            <a:spLocks noChangeArrowheads="1"/>
          </p:cNvSpPr>
          <p:nvPr/>
        </p:nvSpPr>
        <p:spPr bwMode="auto">
          <a:xfrm>
            <a:off x="827584" y="5349081"/>
            <a:ext cx="7992888" cy="58477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dirty="0">
                <a:effectLst>
                  <a:outerShdw blurRad="38100" dist="38100" dir="2700000" algn="tl">
                    <a:srgbClr val="000000">
                      <a:alpha val="43137"/>
                    </a:srgbClr>
                  </a:outerShdw>
                </a:effectLst>
                <a:latin typeface="华文隶书" pitchFamily="2" charset="-122"/>
                <a:ea typeface="华文隶书" pitchFamily="2" charset="-122"/>
              </a:rPr>
              <a:t>   </a:t>
            </a:r>
            <a:r>
              <a:rPr lang="zh-CN" altLang="en-US" sz="3200" b="1" dirty="0">
                <a:solidFill>
                  <a:srgbClr val="FF0000"/>
                </a:solidFill>
                <a:effectLst>
                  <a:outerShdw blurRad="38100" dist="38100" dir="2700000" algn="tl">
                    <a:srgbClr val="000000">
                      <a:alpha val="43137"/>
                    </a:srgbClr>
                  </a:outerShdw>
                </a:effectLst>
                <a:latin typeface="华文隶书" pitchFamily="2" charset="-122"/>
                <a:ea typeface="华文隶书" pitchFamily="2" charset="-122"/>
              </a:rPr>
              <a:t>红星照耀中国，即共产主义之光照耀中国。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99">
                                            <p:bg/>
                                          </p:spTgt>
                                        </p:tgtEl>
                                        <p:attrNameLst>
                                          <p:attrName>style.visibility</p:attrName>
                                        </p:attrNameLst>
                                      </p:cBhvr>
                                      <p:to>
                                        <p:strVal val="visible"/>
                                      </p:to>
                                    </p:set>
                                    <p:anim calcmode="lin" valueType="num">
                                      <p:cBhvr>
                                        <p:cTn id="7" dur="500" fill="hold"/>
                                        <p:tgtEl>
                                          <p:spTgt spid="4099">
                                            <p:bg/>
                                          </p:spTgt>
                                        </p:tgtEl>
                                        <p:attrNameLst>
                                          <p:attrName>ppt_w</p:attrName>
                                        </p:attrNameLst>
                                      </p:cBhvr>
                                      <p:tavLst>
                                        <p:tav tm="0">
                                          <p:val>
                                            <p:fltVal val="0"/>
                                          </p:val>
                                        </p:tav>
                                        <p:tav tm="100000">
                                          <p:val>
                                            <p:strVal val="#ppt_w"/>
                                          </p:val>
                                        </p:tav>
                                      </p:tavLst>
                                    </p:anim>
                                    <p:anim calcmode="lin" valueType="num">
                                      <p:cBhvr>
                                        <p:cTn id="8" dur="500" fill="hold"/>
                                        <p:tgtEl>
                                          <p:spTgt spid="4099">
                                            <p:bg/>
                                          </p:spTgt>
                                        </p:tgtEl>
                                        <p:attrNameLst>
                                          <p:attrName>ppt_h</p:attrName>
                                        </p:attrNameLst>
                                      </p:cBhvr>
                                      <p:tavLst>
                                        <p:tav tm="0">
                                          <p:val>
                                            <p:fltVal val="0"/>
                                          </p:val>
                                        </p:tav>
                                        <p:tav tm="100000">
                                          <p:val>
                                            <p:strVal val="#ppt_h"/>
                                          </p:val>
                                        </p:tav>
                                      </p:tavLst>
                                    </p:anim>
                                    <p:anim calcmode="lin" valueType="num">
                                      <p:cBhvr>
                                        <p:cTn id="9" dur="500" fill="hold"/>
                                        <p:tgtEl>
                                          <p:spTgt spid="4099">
                                            <p:bg/>
                                          </p:spTgt>
                                        </p:tgtEl>
                                        <p:attrNameLst>
                                          <p:attrName>style.rotation</p:attrName>
                                        </p:attrNameLst>
                                      </p:cBhvr>
                                      <p:tavLst>
                                        <p:tav tm="0">
                                          <p:val>
                                            <p:fltVal val="90"/>
                                          </p:val>
                                        </p:tav>
                                        <p:tav tm="100000">
                                          <p:val>
                                            <p:fltVal val="0"/>
                                          </p:val>
                                        </p:tav>
                                      </p:tavLst>
                                    </p:anim>
                                    <p:animEffect transition="in" filter="fade">
                                      <p:cBhvr>
                                        <p:cTn id="10" dur="500"/>
                                        <p:tgtEl>
                                          <p:spTgt spid="4099">
                                            <p:bg/>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4099">
                                            <p:txEl>
                                              <p:pRg st="0" end="0"/>
                                            </p:txEl>
                                          </p:spTgt>
                                        </p:tgtEl>
                                        <p:attrNameLst>
                                          <p:attrName>style.visibility</p:attrName>
                                        </p:attrNameLst>
                                      </p:cBhvr>
                                      <p:to>
                                        <p:strVal val="visible"/>
                                      </p:to>
                                    </p:set>
                                    <p:anim calcmode="lin" valueType="num">
                                      <p:cBhvr>
                                        <p:cTn id="15" dur="500" fill="hold"/>
                                        <p:tgtEl>
                                          <p:spTgt spid="4099">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099">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099">
                                            <p:txEl>
                                              <p:pRg st="0" end="0"/>
                                            </p:txEl>
                                          </p:spTgt>
                                        </p:tgtEl>
                                        <p:attrNameLst>
                                          <p:attrName>style.rotation</p:attrName>
                                        </p:attrNameLst>
                                      </p:cBhvr>
                                      <p:tavLst>
                                        <p:tav tm="0">
                                          <p:val>
                                            <p:fltVal val="90"/>
                                          </p:val>
                                        </p:tav>
                                        <p:tav tm="100000">
                                          <p:val>
                                            <p:fltVal val="0"/>
                                          </p:val>
                                        </p:tav>
                                      </p:tavLst>
                                    </p:anim>
                                    <p:animEffect transition="in" filter="fade">
                                      <p:cBhvr>
                                        <p:cTn id="18" dur="500"/>
                                        <p:tgtEl>
                                          <p:spTgt spid="409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4103"/>
                                        </p:tgtEl>
                                        <p:attrNameLst>
                                          <p:attrName>style.visibility</p:attrName>
                                        </p:attrNameLst>
                                      </p:cBhvr>
                                      <p:to>
                                        <p:strVal val="visible"/>
                                      </p:to>
                                    </p:set>
                                    <p:animEffect transition="in" filter="fade">
                                      <p:cBhvr>
                                        <p:cTn id="23" dur="1000"/>
                                        <p:tgtEl>
                                          <p:spTgt spid="4103"/>
                                        </p:tgtEl>
                                      </p:cBhvr>
                                    </p:animEffect>
                                    <p:anim calcmode="lin" valueType="num">
                                      <p:cBhvr>
                                        <p:cTn id="24" dur="1000" fill="hold"/>
                                        <p:tgtEl>
                                          <p:spTgt spid="4103"/>
                                        </p:tgtEl>
                                        <p:attrNameLst>
                                          <p:attrName>ppt_x</p:attrName>
                                        </p:attrNameLst>
                                      </p:cBhvr>
                                      <p:tavLst>
                                        <p:tav tm="0">
                                          <p:val>
                                            <p:strVal val="#ppt_x"/>
                                          </p:val>
                                        </p:tav>
                                        <p:tav tm="100000">
                                          <p:val>
                                            <p:strVal val="#ppt_x"/>
                                          </p:val>
                                        </p:tav>
                                      </p:tavLst>
                                    </p:anim>
                                    <p:anim calcmode="lin" valueType="num">
                                      <p:cBhvr>
                                        <p:cTn id="25" dur="1000" fill="hold"/>
                                        <p:tgtEl>
                                          <p:spTgt spid="410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nimBg="1"/>
      <p:bldP spid="410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55609" cy="68762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4" name="组合 3"/>
          <p:cNvGrpSpPr/>
          <p:nvPr/>
        </p:nvGrpSpPr>
        <p:grpSpPr>
          <a:xfrm>
            <a:off x="1613343" y="188640"/>
            <a:ext cx="5171031" cy="5788022"/>
            <a:chOff x="1613343" y="188640"/>
            <a:chExt cx="5171031" cy="5788022"/>
          </a:xfrm>
        </p:grpSpPr>
        <p:sp>
          <p:nvSpPr>
            <p:cNvPr id="5" name="标题 8"/>
            <p:cNvSpPr txBox="1"/>
            <p:nvPr/>
          </p:nvSpPr>
          <p:spPr>
            <a:xfrm rot="5400000">
              <a:off x="3211546" y="2403834"/>
              <a:ext cx="5788022" cy="1357634"/>
            </a:xfrm>
            <a:prstGeom prst="rect">
              <a:avLst/>
            </a:prstGeom>
          </p:spPr>
          <p:txBody>
            <a:bodyPr vert="vert270" wrap="square" anchor="ctr">
              <a:noAutofit/>
            </a:bodyPr>
            <a:lstStyle>
              <a:lvl1pPr algn="l" defTabSz="914400" rtl="0" eaLnBrk="1" latinLnBrk="0" hangingPunct="1">
                <a:lnSpc>
                  <a:spcPct val="90000"/>
                </a:lnSpc>
                <a:spcBef>
                  <a:spcPct val="0"/>
                </a:spcBef>
                <a:buNone/>
                <a:defRPr sz="3200" kern="1200">
                  <a:solidFill>
                    <a:schemeClr val="accent1"/>
                  </a:solidFill>
                  <a:latin typeface="+mj-lt"/>
                  <a:ea typeface="+mj-ea"/>
                  <a:cs typeface="+mj-cs"/>
                </a:defRPr>
              </a:lvl1pPr>
            </a:lstStyle>
            <a:p>
              <a:pPr algn="ctr"/>
              <a:r>
                <a:rPr lang="zh-CN" altLang="en-US" sz="5400" b="1" dirty="0" smtClean="0">
                  <a:solidFill>
                    <a:srgbClr val="000000"/>
                  </a:solidFill>
                  <a:latin typeface="方正舒体" pitchFamily="2" charset="-122"/>
                  <a:ea typeface="方正舒体" pitchFamily="2" charset="-122"/>
                </a:rPr>
                <a:t>红色中国解</a:t>
              </a:r>
              <a:r>
                <a:rPr lang="zh-CN" altLang="en-US" sz="8000" b="1" dirty="0" smtClean="0">
                  <a:solidFill>
                    <a:srgbClr val="FF0000"/>
                  </a:solidFill>
                  <a:latin typeface="方正舒体" pitchFamily="2" charset="-122"/>
                  <a:ea typeface="方正舒体" pitchFamily="2" charset="-122"/>
                </a:rPr>
                <a:t>谜</a:t>
              </a:r>
              <a:r>
                <a:rPr lang="zh-CN" altLang="en-US" sz="5400" b="1" dirty="0" smtClean="0">
                  <a:solidFill>
                    <a:srgbClr val="000000"/>
                  </a:solidFill>
                  <a:latin typeface="方正舒体" pitchFamily="2" charset="-122"/>
                  <a:ea typeface="方正舒体" pitchFamily="2" charset="-122"/>
                </a:rPr>
                <a:t>之旅</a:t>
              </a:r>
              <a:endParaRPr lang="zh-CN" altLang="en-US" sz="5400" b="1" dirty="0">
                <a:solidFill>
                  <a:srgbClr val="000000"/>
                </a:solidFill>
                <a:latin typeface="方正舒体" pitchFamily="2" charset="-122"/>
                <a:ea typeface="方正舒体" pitchFamily="2" charset="-122"/>
              </a:endParaRPr>
            </a:p>
          </p:txBody>
        </p:sp>
        <p:pic>
          <p:nvPicPr>
            <p:cNvPr id="6" name="内容占位符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613343" y="404664"/>
              <a:ext cx="3822251" cy="5040560"/>
            </a:xfrm>
            <a:prstGeom prst="rect">
              <a:avLst/>
            </a:prstGeom>
            <a:noFill/>
            <a:ln>
              <a:noFill/>
            </a:ln>
            <a:scene3d>
              <a:camera prst="orthographicFront"/>
              <a:lightRig rig="threePt" dir="t"/>
            </a:scene3d>
            <a:sp3d>
              <a:bevelT w="139700" prst="cross"/>
            </a:sp3d>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1371600" y="1928802"/>
            <a:ext cx="6400800" cy="3709998"/>
          </a:xfrm>
        </p:spPr>
        <p:txBody>
          <a:bodyPr>
            <a:normAutofit/>
          </a:bodyPr>
          <a:lstStyle/>
          <a:p>
            <a:pPr marL="0" indent="0" algn="ctr">
              <a:buFont typeface="Arial" panose="020B0604020202020204" pitchFamily="34" charset="0"/>
              <a:buNone/>
            </a:pPr>
            <a:r>
              <a:rPr lang="zh-CN" altLang="en-US" sz="7200" dirty="0" smtClean="0"/>
              <a:t>读《红星》</a:t>
            </a:r>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dirty="0">
                <a:latin typeface="Calibri" panose="020F0502020204030204" pitchFamily="34" charset="0"/>
              </a:rPr>
              <a:t>　　</a:t>
            </a:r>
            <a:endParaRPr lang="zh-CN" altLang="en-US" sz="4000" b="1" dirty="0">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endParaRPr lang="zh-CN" altLang="en-US" sz="3600" b="1" dirty="0">
              <a:latin typeface="黑体" panose="02010609060101010101" pitchFamily="49" charset="-122"/>
              <a:ea typeface="黑体" panose="02010609060101010101" pitchFamily="49" charset="-122"/>
            </a:endParaRPr>
          </a:p>
        </p:txBody>
      </p:sp>
      <p:sp>
        <p:nvSpPr>
          <p:cNvPr id="64520" name="WordArt 8"/>
          <p:cNvSpPr>
            <a:spLocks noChangeArrowheads="1" noChangeShapeType="1" noTextEdit="1"/>
          </p:cNvSpPr>
          <p:nvPr/>
        </p:nvSpPr>
        <p:spPr bwMode="auto">
          <a:xfrm flipH="1">
            <a:off x="-617254" y="404813"/>
            <a:ext cx="45719" cy="1028700"/>
          </a:xfrm>
          <a:prstGeom prst="rect">
            <a:avLst/>
          </a:prstGeom>
          <a:ln>
            <a:solidFill>
              <a:schemeClr val="accent1"/>
            </a:solidFill>
          </a:ln>
        </p:spPr>
        <p:txBody>
          <a:bodyPr wrap="none" fromWordArt="1">
            <a:prstTxWarp prst="textSlantUp">
              <a:avLst>
                <a:gd name="adj" fmla="val 32056"/>
              </a:avLst>
            </a:prstTxWarp>
          </a:bodyPr>
          <a:lstStyle/>
          <a:p>
            <a:pPr algn="ctr"/>
            <a:r>
              <a:rPr lang="zh-CN" altLang="en-US" sz="3600" kern="10" dirty="0" smtClean="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诵</a:t>
            </a:r>
            <a:endPar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2381"/>
            <a:ext cx="9147175" cy="68603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2529" name="云形标注 17"/>
          <p:cNvSpPr>
            <a:spLocks noChangeArrowheads="1"/>
          </p:cNvSpPr>
          <p:nvPr/>
        </p:nvSpPr>
        <p:spPr bwMode="auto">
          <a:xfrm>
            <a:off x="493713" y="4233863"/>
            <a:ext cx="1646237" cy="661987"/>
          </a:xfrm>
          <a:prstGeom prst="cloudCallout">
            <a:avLst>
              <a:gd name="adj1" fmla="val 78255"/>
              <a:gd name="adj2" fmla="val -43764"/>
            </a:avLst>
          </a:prstGeom>
          <a:solidFill>
            <a:schemeClr val="bg1"/>
          </a:solidFill>
          <a:ln w="12700">
            <a:solidFill>
              <a:schemeClr val="bg1"/>
            </a:solidFill>
            <a:miter lim="800000"/>
          </a:ln>
        </p:spPr>
        <p:txBody>
          <a:bodyPr anchor="ctr"/>
          <a:lstStyle/>
          <a:p>
            <a:pPr algn="ctr"/>
            <a:endParaRPr lang="zh-CN" altLang="en-US" sz="2800">
              <a:latin typeface="黑体" panose="02010609060101010101" pitchFamily="49" charset="-122"/>
              <a:ea typeface="黑体" panose="02010609060101010101" pitchFamily="49" charset="-122"/>
            </a:endParaRPr>
          </a:p>
        </p:txBody>
      </p:sp>
      <p:sp>
        <p:nvSpPr>
          <p:cNvPr id="22530" name="云形标注 19"/>
          <p:cNvSpPr>
            <a:spLocks noChangeArrowheads="1"/>
          </p:cNvSpPr>
          <p:nvPr/>
        </p:nvSpPr>
        <p:spPr bwMode="auto">
          <a:xfrm>
            <a:off x="7264400" y="3902075"/>
            <a:ext cx="1647825" cy="663575"/>
          </a:xfrm>
          <a:prstGeom prst="cloudCallout">
            <a:avLst>
              <a:gd name="adj1" fmla="val 29866"/>
              <a:gd name="adj2" fmla="val -280620"/>
            </a:avLst>
          </a:prstGeom>
          <a:solidFill>
            <a:schemeClr val="bg1"/>
          </a:solidFill>
          <a:ln w="12700">
            <a:solidFill>
              <a:schemeClr val="bg1"/>
            </a:solidFill>
            <a:miter lim="800000"/>
          </a:ln>
        </p:spPr>
        <p:txBody>
          <a:bodyPr anchor="ctr"/>
          <a:lstStyle/>
          <a:p>
            <a:pPr algn="ctr"/>
            <a:endParaRPr lang="zh-CN" altLang="en-US" sz="2800">
              <a:latin typeface="黑体" panose="02010609060101010101" pitchFamily="49" charset="-122"/>
              <a:ea typeface="黑体" panose="02010609060101010101" pitchFamily="49" charset="-122"/>
            </a:endParaRPr>
          </a:p>
        </p:txBody>
      </p:sp>
      <p:sp>
        <p:nvSpPr>
          <p:cNvPr id="22531" name="云形标注 20"/>
          <p:cNvSpPr>
            <a:spLocks noChangeArrowheads="1"/>
          </p:cNvSpPr>
          <p:nvPr/>
        </p:nvSpPr>
        <p:spPr bwMode="auto">
          <a:xfrm>
            <a:off x="4275138" y="3503613"/>
            <a:ext cx="2452687" cy="989012"/>
          </a:xfrm>
          <a:prstGeom prst="cloudCallout">
            <a:avLst>
              <a:gd name="adj1" fmla="val 94144"/>
              <a:gd name="adj2" fmla="val -108106"/>
            </a:avLst>
          </a:prstGeom>
          <a:solidFill>
            <a:schemeClr val="bg1"/>
          </a:solidFill>
          <a:ln w="12700">
            <a:solidFill>
              <a:schemeClr val="bg1"/>
            </a:solidFill>
            <a:miter lim="800000"/>
          </a:ln>
        </p:spPr>
        <p:txBody>
          <a:bodyPr anchor="ctr"/>
          <a:lstStyle/>
          <a:p>
            <a:pPr algn="ctr"/>
            <a:endParaRPr lang="zh-CN" altLang="en-US" sz="2800">
              <a:latin typeface="黑体" panose="02010609060101010101" pitchFamily="49" charset="-122"/>
              <a:ea typeface="黑体" panose="02010609060101010101" pitchFamily="49" charset="-122"/>
            </a:endParaRPr>
          </a:p>
        </p:txBody>
      </p:sp>
      <p:sp>
        <p:nvSpPr>
          <p:cNvPr id="22532" name="云形标注 17"/>
          <p:cNvSpPr>
            <a:spLocks noChangeArrowheads="1"/>
          </p:cNvSpPr>
          <p:nvPr/>
        </p:nvSpPr>
        <p:spPr bwMode="auto">
          <a:xfrm>
            <a:off x="2538413" y="4959350"/>
            <a:ext cx="1646237" cy="661988"/>
          </a:xfrm>
          <a:prstGeom prst="cloudCallout">
            <a:avLst>
              <a:gd name="adj1" fmla="val 53667"/>
              <a:gd name="adj2" fmla="val -154556"/>
            </a:avLst>
          </a:prstGeom>
          <a:solidFill>
            <a:schemeClr val="bg1"/>
          </a:solidFill>
          <a:ln w="12700">
            <a:solidFill>
              <a:schemeClr val="bg1"/>
            </a:solidFill>
            <a:miter lim="800000"/>
          </a:ln>
        </p:spPr>
        <p:txBody>
          <a:bodyPr anchor="ctr"/>
          <a:lstStyle/>
          <a:p>
            <a:pPr algn="ctr"/>
            <a:endParaRPr lang="zh-CN" altLang="en-US" sz="2800">
              <a:latin typeface="黑体" panose="02010609060101010101" pitchFamily="49" charset="-122"/>
              <a:ea typeface="黑体" panose="02010609060101010101" pitchFamily="49" charset="-122"/>
            </a:endParaRPr>
          </a:p>
        </p:txBody>
      </p:sp>
      <p:sp>
        <p:nvSpPr>
          <p:cNvPr id="22533" name="云形标注 19"/>
          <p:cNvSpPr>
            <a:spLocks noChangeArrowheads="1"/>
          </p:cNvSpPr>
          <p:nvPr/>
        </p:nvSpPr>
        <p:spPr bwMode="auto">
          <a:xfrm>
            <a:off x="7169150" y="1154113"/>
            <a:ext cx="1974850" cy="663575"/>
          </a:xfrm>
          <a:prstGeom prst="cloudCallout">
            <a:avLst>
              <a:gd name="adj1" fmla="val 11815"/>
              <a:gd name="adj2" fmla="val 34926"/>
            </a:avLst>
          </a:prstGeom>
          <a:solidFill>
            <a:schemeClr val="bg1"/>
          </a:solidFill>
          <a:ln w="12700">
            <a:solidFill>
              <a:schemeClr val="bg1"/>
            </a:solidFill>
            <a:miter lim="800000"/>
          </a:ln>
        </p:spPr>
        <p:txBody>
          <a:bodyPr anchor="ctr"/>
          <a:lstStyle/>
          <a:p>
            <a:pPr algn="ctr"/>
            <a:endParaRPr lang="zh-CN" altLang="en-US" sz="2800">
              <a:latin typeface="黑体" panose="02010609060101010101" pitchFamily="49" charset="-122"/>
              <a:ea typeface="黑体" panose="02010609060101010101" pitchFamily="49" charset="-122"/>
            </a:endParaRPr>
          </a:p>
        </p:txBody>
      </p:sp>
      <p:sp>
        <p:nvSpPr>
          <p:cNvPr id="15" name="矩形 14"/>
          <p:cNvSpPr/>
          <p:nvPr/>
        </p:nvSpPr>
        <p:spPr>
          <a:xfrm>
            <a:off x="493713" y="1579563"/>
            <a:ext cx="7880350" cy="338137"/>
          </a:xfrm>
          <a:prstGeom prst="rect">
            <a:avLst/>
          </a:prstGeom>
        </p:spPr>
        <p:txBody>
          <a:bodyPr>
            <a:spAutoFit/>
          </a:bodyPr>
          <a:lstStyle/>
          <a:p>
            <a:pPr eaLnBrk="0" hangingPunct="0">
              <a:buFontTx/>
              <a:buNone/>
              <a:defRPr/>
            </a:pPr>
            <a:r>
              <a:rPr lang="en-US" altLang="zh-CN" sz="1600" b="1" kern="0" dirty="0">
                <a:latin typeface="宋体" panose="02010600030101010101" pitchFamily="2" charset="-122"/>
                <a:cs typeface="宋体" panose="02010600030101010101" pitchFamily="2" charset="-122"/>
                <a:sym typeface="+mn-ea"/>
              </a:rPr>
              <a:t> </a:t>
            </a:r>
            <a:endParaRPr lang="zh-CN" altLang="en-US" sz="3600" dirty="0">
              <a:solidFill>
                <a:srgbClr val="FF0000"/>
              </a:solidFill>
              <a:sym typeface="+mn-ea"/>
            </a:endParaRPr>
          </a:p>
        </p:txBody>
      </p:sp>
      <p:sp>
        <p:nvSpPr>
          <p:cNvPr id="2" name="矩形 1"/>
          <p:cNvSpPr/>
          <p:nvPr/>
        </p:nvSpPr>
        <p:spPr>
          <a:xfrm>
            <a:off x="1868082" y="1363702"/>
            <a:ext cx="5282216"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600" b="1" cap="none" spc="0" dirty="0" smtClean="0">
                <a:ln w="11430"/>
                <a:solidFill>
                  <a:srgbClr val="0000FF"/>
                </a:solidFill>
                <a:effectLst>
                  <a:outerShdw blurRad="50800" dist="39000" dir="5460000" algn="tl">
                    <a:srgbClr val="000000">
                      <a:alpha val="38000"/>
                    </a:srgbClr>
                  </a:outerShdw>
                </a:effectLst>
                <a:latin typeface="华文琥珀" pitchFamily="2" charset="-122"/>
                <a:ea typeface="华文琥珀" pitchFamily="2" charset="-122"/>
              </a:rPr>
              <a:t>读书方法指导</a:t>
            </a:r>
            <a:endParaRPr lang="zh-CN" altLang="en-US" sz="6600" b="1" cap="none" spc="0" dirty="0">
              <a:ln w="11430"/>
              <a:solidFill>
                <a:srgbClr val="0000FF"/>
              </a:solidFill>
              <a:effectLst>
                <a:outerShdw blurRad="50800" dist="39000" dir="5460000" algn="tl">
                  <a:srgbClr val="000000">
                    <a:alpha val="38000"/>
                  </a:srgbClr>
                </a:outerShdw>
              </a:effectLst>
              <a:latin typeface="华文琥珀" pitchFamily="2" charset="-122"/>
              <a:ea typeface="华文琥珀" pitchFamily="2" charset="-122"/>
            </a:endParaRPr>
          </a:p>
        </p:txBody>
      </p:sp>
      <p:sp>
        <p:nvSpPr>
          <p:cNvPr id="3" name="矩形 2"/>
          <p:cNvSpPr/>
          <p:nvPr/>
        </p:nvSpPr>
        <p:spPr>
          <a:xfrm>
            <a:off x="1433798" y="3140968"/>
            <a:ext cx="6340197" cy="1015663"/>
          </a:xfrm>
          <a:prstGeom prst="rect">
            <a:avLst/>
          </a:prstGeom>
          <a:solidFill>
            <a:srgbClr val="008000"/>
          </a:solidFill>
          <a:scene3d>
            <a:camera prst="orthographicFront"/>
            <a:lightRig rig="threePt" dir="t"/>
          </a:scene3d>
          <a:sp3d>
            <a:bevelT prst="relaxedInset"/>
          </a:sp3d>
        </p:spPr>
        <p:txBody>
          <a:bodyPr wrap="none" lIns="91440" tIns="45720" rIns="91440" bIns="45720">
            <a:spAutoFit/>
          </a:bodyPr>
          <a:lstStyle/>
          <a:p>
            <a:pPr algn="ctr"/>
            <a:r>
              <a:rPr lang="zh-CN" altLang="en-US" sz="6000" b="1" cap="none" spc="0" dirty="0" smtClean="0">
                <a:ln w="17780" cmpd="sng">
                  <a:solidFill>
                    <a:srgbClr val="FFFFFF"/>
                  </a:solidFill>
                  <a:prstDash val="solid"/>
                  <a:miter lim="800000"/>
                </a:ln>
                <a:solidFill>
                  <a:srgbClr val="FF00FF"/>
                </a:solidFill>
                <a:effectLst>
                  <a:outerShdw blurRad="50800" algn="tl" rotWithShape="0">
                    <a:srgbClr val="000000"/>
                  </a:outerShdw>
                </a:effectLst>
                <a:latin typeface="华文隶书" pitchFamily="2" charset="-122"/>
                <a:ea typeface="华文隶书" pitchFamily="2" charset="-122"/>
              </a:rPr>
              <a:t>如何阅读纪实作品</a:t>
            </a:r>
            <a:endParaRPr lang="zh-CN" altLang="en-US" sz="6000" b="1" cap="none" spc="0" dirty="0">
              <a:ln w="17780" cmpd="sng">
                <a:solidFill>
                  <a:srgbClr val="FFFFFF"/>
                </a:solidFill>
                <a:prstDash val="solid"/>
                <a:miter lim="800000"/>
              </a:ln>
              <a:solidFill>
                <a:srgbClr val="FF00FF"/>
              </a:solidFill>
              <a:effectLst>
                <a:outerShdw blurRad="50800" algn="tl" rotWithShape="0">
                  <a:srgbClr val="000000"/>
                </a:outerShdw>
              </a:effectLst>
              <a:latin typeface="华文隶书" pitchFamily="2" charset="-122"/>
              <a:ea typeface="华文隶书"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468" y="-9525"/>
            <a:ext cx="9169382" cy="68675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14882" y="2420888"/>
            <a:ext cx="8445549" cy="646331"/>
          </a:xfrm>
          <a:prstGeom prst="rect">
            <a:avLst/>
          </a:prstGeom>
          <a:noFill/>
        </p:spPr>
        <p:txBody>
          <a:bodyPr wrap="square" rtlCol="0">
            <a:spAutoFit/>
          </a:bodyPr>
          <a:lstStyle/>
          <a:p>
            <a:r>
              <a:rPr lang="zh-CN" altLang="en-US" sz="3600" b="1" dirty="0" smtClean="0">
                <a:solidFill>
                  <a:srgbClr val="0000FF"/>
                </a:solidFill>
                <a:latin typeface="华文隶书" pitchFamily="2" charset="-122"/>
                <a:ea typeface="华文隶书" pitchFamily="2" charset="-122"/>
              </a:rPr>
              <a:t>纪实作品：记录人与事真实情况的作品。</a:t>
            </a:r>
            <a:endParaRPr lang="zh-CN" altLang="en-US" sz="3600" b="1" dirty="0">
              <a:solidFill>
                <a:srgbClr val="0000FF"/>
              </a:solidFill>
              <a:latin typeface="华文隶书" pitchFamily="2" charset="-122"/>
              <a:ea typeface="华文隶书" pitchFamily="2" charset="-122"/>
            </a:endParaRPr>
          </a:p>
        </p:txBody>
      </p:sp>
      <p:sp>
        <p:nvSpPr>
          <p:cNvPr id="7" name="TextBox 6"/>
          <p:cNvSpPr txBox="1"/>
          <p:nvPr/>
        </p:nvSpPr>
        <p:spPr>
          <a:xfrm>
            <a:off x="967036" y="3284984"/>
            <a:ext cx="7056784" cy="646331"/>
          </a:xfrm>
          <a:prstGeom prst="rect">
            <a:avLst/>
          </a:prstGeom>
          <a:noFill/>
        </p:spPr>
        <p:txBody>
          <a:bodyPr wrap="square" rtlCol="0">
            <a:spAutoFit/>
          </a:bodyPr>
          <a:lstStyle/>
          <a:p>
            <a:r>
              <a:rPr lang="zh-CN" altLang="en-US" sz="3600" b="1" dirty="0" smtClean="0">
                <a:solidFill>
                  <a:srgbClr val="0000FF"/>
                </a:solidFill>
                <a:latin typeface="华文隶书" pitchFamily="2" charset="-122"/>
                <a:ea typeface="华文隶书" pitchFamily="2" charset="-122"/>
              </a:rPr>
              <a:t>特点：用事实说话</a:t>
            </a:r>
            <a:endParaRPr lang="zh-CN" altLang="en-US" sz="3600" b="1" dirty="0">
              <a:solidFill>
                <a:srgbClr val="0000FF"/>
              </a:solidFill>
              <a:latin typeface="华文隶书" pitchFamily="2" charset="-122"/>
              <a:ea typeface="华文隶书" pitchFamily="2" charset="-122"/>
            </a:endParaRPr>
          </a:p>
        </p:txBody>
      </p:sp>
      <p:sp>
        <p:nvSpPr>
          <p:cNvPr id="8" name="TextBox 7"/>
          <p:cNvSpPr txBox="1"/>
          <p:nvPr/>
        </p:nvSpPr>
        <p:spPr>
          <a:xfrm>
            <a:off x="2462277" y="4221088"/>
            <a:ext cx="4174778" cy="1569660"/>
          </a:xfrm>
          <a:prstGeom prst="rect">
            <a:avLst/>
          </a:prstGeom>
          <a:noFill/>
        </p:spPr>
        <p:txBody>
          <a:bodyPr wrap="square" rtlCol="0">
            <a:spAutoFit/>
          </a:bodyPr>
          <a:lstStyle/>
          <a:p>
            <a:r>
              <a:rPr lang="zh-CN" altLang="en-US" sz="4800" b="1" dirty="0" smtClean="0">
                <a:solidFill>
                  <a:srgbClr val="C00000"/>
                </a:solidFill>
                <a:latin typeface="华文隶书" pitchFamily="2" charset="-122"/>
                <a:ea typeface="华文隶书" pitchFamily="2" charset="-122"/>
              </a:rPr>
              <a:t>清楚地把握作品所写的事实</a:t>
            </a:r>
            <a:endParaRPr lang="zh-CN" altLang="en-US" sz="4800" b="1" dirty="0">
              <a:solidFill>
                <a:srgbClr val="C00000"/>
              </a:solidFill>
              <a:latin typeface="华文隶书" pitchFamily="2" charset="-122"/>
              <a:ea typeface="华文隶书" pitchFamily="2" charset="-122"/>
            </a:endParaRPr>
          </a:p>
        </p:txBody>
      </p:sp>
      <p:sp>
        <p:nvSpPr>
          <p:cNvPr id="11" name="矩形 10"/>
          <p:cNvSpPr/>
          <p:nvPr/>
        </p:nvSpPr>
        <p:spPr>
          <a:xfrm>
            <a:off x="2987823" y="980728"/>
            <a:ext cx="2967479"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rgbClr val="008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纪实作品</a:t>
            </a:r>
            <a:endParaRPr lang="zh-CN" altLang="en-US" sz="5400" b="1" cap="all" spc="0" dirty="0">
              <a:solidFill>
                <a:srgbClr val="008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21102"/>
            <a:ext cx="9160301" cy="68368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TextBox 8"/>
          <p:cNvSpPr txBox="1"/>
          <p:nvPr/>
        </p:nvSpPr>
        <p:spPr>
          <a:xfrm>
            <a:off x="-1712" y="2326035"/>
            <a:ext cx="9145712" cy="3785652"/>
          </a:xfrm>
          <a:prstGeom prst="rect">
            <a:avLst/>
          </a:prstGeom>
          <a:noFill/>
        </p:spPr>
        <p:txBody>
          <a:bodyPr wrap="square" rtlCol="0">
            <a:spAutoFit/>
          </a:bodyPr>
          <a:lstStyle/>
          <a:p>
            <a:r>
              <a:rPr lang="zh-CN" altLang="en-US" sz="8000" b="1" dirty="0" smtClean="0">
                <a:solidFill>
                  <a:srgbClr val="002060"/>
                </a:solidFill>
                <a:latin typeface="华文楷体" pitchFamily="2" charset="-122"/>
                <a:ea typeface="华文楷体" pitchFamily="2" charset="-122"/>
              </a:rPr>
              <a:t>首先，利用序言、目录等，迅速获得对作品的整体印象。</a:t>
            </a:r>
            <a:endParaRPr lang="zh-CN" altLang="en-US" sz="8000" b="1" dirty="0">
              <a:solidFill>
                <a:srgbClr val="002060"/>
              </a:solidFill>
              <a:latin typeface="华文楷体" pitchFamily="2" charset="-122"/>
              <a:ea typeface="华文楷体" pitchFamily="2" charset="-122"/>
            </a:endParaRPr>
          </a:p>
        </p:txBody>
      </p:sp>
      <p:sp>
        <p:nvSpPr>
          <p:cNvPr id="11" name="矩形 10"/>
          <p:cNvSpPr/>
          <p:nvPr/>
        </p:nvSpPr>
        <p:spPr>
          <a:xfrm>
            <a:off x="916744" y="1130975"/>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down)">
                                      <p:cBhvr>
                                        <p:cTn id="14" dur="580">
                                          <p:stCondLst>
                                            <p:cond delay="0"/>
                                          </p:stCondLst>
                                        </p:cTn>
                                        <p:tgtEl>
                                          <p:spTgt spid="9"/>
                                        </p:tgtEl>
                                      </p:cBhvr>
                                    </p:animEffect>
                                    <p:anim calcmode="lin" valueType="num">
                                      <p:cBhvr>
                                        <p:cTn id="1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0" dur="26">
                                          <p:stCondLst>
                                            <p:cond delay="650"/>
                                          </p:stCondLst>
                                        </p:cTn>
                                        <p:tgtEl>
                                          <p:spTgt spid="9"/>
                                        </p:tgtEl>
                                      </p:cBhvr>
                                      <p:to x="100000" y="60000"/>
                                    </p:animScale>
                                    <p:animScale>
                                      <p:cBhvr>
                                        <p:cTn id="21" dur="166" decel="50000">
                                          <p:stCondLst>
                                            <p:cond delay="676"/>
                                          </p:stCondLst>
                                        </p:cTn>
                                        <p:tgtEl>
                                          <p:spTgt spid="9"/>
                                        </p:tgtEl>
                                      </p:cBhvr>
                                      <p:to x="100000" y="100000"/>
                                    </p:animScale>
                                    <p:animScale>
                                      <p:cBhvr>
                                        <p:cTn id="22" dur="26">
                                          <p:stCondLst>
                                            <p:cond delay="1312"/>
                                          </p:stCondLst>
                                        </p:cTn>
                                        <p:tgtEl>
                                          <p:spTgt spid="9"/>
                                        </p:tgtEl>
                                      </p:cBhvr>
                                      <p:to x="100000" y="80000"/>
                                    </p:animScale>
                                    <p:animScale>
                                      <p:cBhvr>
                                        <p:cTn id="23" dur="166" decel="50000">
                                          <p:stCondLst>
                                            <p:cond delay="1338"/>
                                          </p:stCondLst>
                                        </p:cTn>
                                        <p:tgtEl>
                                          <p:spTgt spid="9"/>
                                        </p:tgtEl>
                                      </p:cBhvr>
                                      <p:to x="100000" y="100000"/>
                                    </p:animScale>
                                    <p:animScale>
                                      <p:cBhvr>
                                        <p:cTn id="24" dur="26">
                                          <p:stCondLst>
                                            <p:cond delay="1642"/>
                                          </p:stCondLst>
                                        </p:cTn>
                                        <p:tgtEl>
                                          <p:spTgt spid="9"/>
                                        </p:tgtEl>
                                      </p:cBhvr>
                                      <p:to x="100000" y="90000"/>
                                    </p:animScale>
                                    <p:animScale>
                                      <p:cBhvr>
                                        <p:cTn id="25" dur="166" decel="50000">
                                          <p:stCondLst>
                                            <p:cond delay="1668"/>
                                          </p:stCondLst>
                                        </p:cTn>
                                        <p:tgtEl>
                                          <p:spTgt spid="9"/>
                                        </p:tgtEl>
                                      </p:cBhvr>
                                      <p:to x="100000" y="100000"/>
                                    </p:animScale>
                                    <p:animScale>
                                      <p:cBhvr>
                                        <p:cTn id="26" dur="26">
                                          <p:stCondLst>
                                            <p:cond delay="1808"/>
                                          </p:stCondLst>
                                        </p:cTn>
                                        <p:tgtEl>
                                          <p:spTgt spid="9"/>
                                        </p:tgtEl>
                                      </p:cBhvr>
                                      <p:to x="100000" y="95000"/>
                                    </p:animScale>
                                    <p:animScale>
                                      <p:cBhvr>
                                        <p:cTn id="27"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338" name="内容占位符 2"/>
          <p:cNvSpPr>
            <a:spLocks noGrp="1" noChangeArrowheads="1"/>
          </p:cNvSpPr>
          <p:nvPr>
            <p:ph idx="1"/>
          </p:nvPr>
        </p:nvSpPr>
        <p:spPr>
          <a:xfrm>
            <a:off x="410368" y="1285329"/>
            <a:ext cx="8323263" cy="2160240"/>
          </a:xfrm>
        </p:spPr>
        <p:txBody>
          <a:bodyPr/>
          <a:lstStyle/>
          <a:p>
            <a:r>
              <a:rPr lang="zh-CN" altLang="zh-CN" sz="4000" b="1" dirty="0" smtClean="0">
                <a:latin typeface="华文楷体" pitchFamily="2" charset="-122"/>
                <a:ea typeface="华文楷体" pitchFamily="2" charset="-122"/>
              </a:rPr>
              <a:t>他在序言的最后一句写到；</a:t>
            </a:r>
            <a:endParaRPr lang="zh-CN" altLang="zh-CN" sz="4000" dirty="0" smtClean="0">
              <a:latin typeface="华文楷体" pitchFamily="2" charset="-122"/>
              <a:ea typeface="华文楷体" pitchFamily="2" charset="-122"/>
            </a:endParaRPr>
          </a:p>
          <a:p>
            <a:r>
              <a:rPr lang="zh-CN" altLang="zh-CN" sz="4000" b="1" dirty="0" smtClean="0">
                <a:latin typeface="华文楷体" pitchFamily="2" charset="-122"/>
                <a:ea typeface="华文楷体" pitchFamily="2" charset="-122"/>
              </a:rPr>
              <a:t>——</a:t>
            </a:r>
            <a:r>
              <a:rPr lang="zh-CN" altLang="zh-CN" sz="4000" b="1" i="1" dirty="0" smtClean="0">
                <a:solidFill>
                  <a:srgbClr val="FF0000"/>
                </a:solidFill>
                <a:latin typeface="华文楷体" pitchFamily="2" charset="-122"/>
                <a:ea typeface="华文楷体" pitchFamily="2" charset="-122"/>
              </a:rPr>
              <a:t>谨向英勇的中国致敬，并遥祝最后的胜利</a:t>
            </a:r>
            <a:r>
              <a:rPr lang="zh-CN" altLang="en-US" sz="4000" b="1" i="1" dirty="0" smtClean="0">
                <a:solidFill>
                  <a:srgbClr val="FF0000"/>
                </a:solidFill>
                <a:latin typeface="华文楷体" pitchFamily="2" charset="-122"/>
                <a:ea typeface="华文楷体" pitchFamily="2" charset="-122"/>
              </a:rPr>
              <a:t>！</a:t>
            </a:r>
            <a:endParaRPr lang="en-US" altLang="zh-CN" sz="4000" b="1" i="1" dirty="0" smtClean="0">
              <a:solidFill>
                <a:srgbClr val="FF0000"/>
              </a:solidFill>
              <a:latin typeface="华文楷体" pitchFamily="2" charset="-122"/>
              <a:ea typeface="华文楷体" pitchFamily="2" charset="-122"/>
            </a:endParaRPr>
          </a:p>
        </p:txBody>
      </p:sp>
      <p:sp>
        <p:nvSpPr>
          <p:cNvPr id="4" name="TextBox 3"/>
          <p:cNvSpPr txBox="1"/>
          <p:nvPr/>
        </p:nvSpPr>
        <p:spPr>
          <a:xfrm>
            <a:off x="683567" y="327024"/>
            <a:ext cx="3246437" cy="708025"/>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indent="0">
              <a:lnSpc>
                <a:spcPct val="100000"/>
              </a:lnSpc>
              <a:spcBef>
                <a:spcPct val="0"/>
              </a:spcBef>
              <a:buFont typeface="Arial" panose="020B0604020202020204" pitchFamily="34" charset="0"/>
              <a:buNone/>
            </a:pPr>
            <a:r>
              <a:rPr lang="zh-CN" altLang="en-US" sz="4000" b="1" noProof="1">
                <a:solidFill>
                  <a:srgbClr val="0000FF"/>
                </a:solidFill>
                <a:latin typeface="华文楷体" pitchFamily="2" charset="-122"/>
                <a:ea typeface="华文楷体" pitchFamily="2" charset="-122"/>
                <a:sym typeface="+mn-ea"/>
              </a:rPr>
              <a:t>红星照耀中国</a:t>
            </a:r>
          </a:p>
        </p:txBody>
      </p:sp>
      <p:sp>
        <p:nvSpPr>
          <p:cNvPr id="6" name="内容占位符 2"/>
          <p:cNvSpPr txBox="1">
            <a:spLocks noChangeArrowheads="1"/>
          </p:cNvSpPr>
          <p:nvPr/>
        </p:nvSpPr>
        <p:spPr>
          <a:xfrm>
            <a:off x="3275856" y="3445569"/>
            <a:ext cx="5396972" cy="148816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zh-CN" sz="4000" b="1" dirty="0" smtClean="0">
                <a:latin typeface="华文楷体" pitchFamily="2" charset="-122"/>
                <a:ea typeface="华文楷体" pitchFamily="2" charset="-122"/>
              </a:rPr>
              <a:t>他临终的遗言是什么？</a:t>
            </a:r>
            <a:endParaRPr lang="en-US" altLang="zh-CN" sz="4000" dirty="0" smtClean="0">
              <a:latin typeface="华文楷体" pitchFamily="2" charset="-122"/>
              <a:ea typeface="华文楷体" pitchFamily="2" charset="-122"/>
            </a:endParaRPr>
          </a:p>
          <a:p>
            <a:r>
              <a:rPr lang="zh-CN" altLang="zh-CN" sz="4000" b="1" i="1" dirty="0" smtClean="0">
                <a:latin typeface="华文楷体" pitchFamily="2" charset="-122"/>
                <a:ea typeface="华文楷体" pitchFamily="2" charset="-122"/>
              </a:rPr>
              <a:t>——</a:t>
            </a:r>
            <a:r>
              <a:rPr lang="zh-CN" altLang="zh-CN" sz="4000" b="1" i="1" dirty="0" smtClean="0">
                <a:solidFill>
                  <a:srgbClr val="FF0000"/>
                </a:solidFill>
                <a:latin typeface="华文楷体" pitchFamily="2" charset="-122"/>
                <a:ea typeface="华文楷体" pitchFamily="2" charset="-122"/>
              </a:rPr>
              <a:t>我热爱中国</a:t>
            </a:r>
            <a:endParaRPr lang="zh-CN" altLang="zh-CN" sz="4000" i="1" dirty="0" smtClean="0">
              <a:solidFill>
                <a:srgbClr val="FF0000"/>
              </a:solidFill>
              <a:latin typeface="华文楷体" pitchFamily="2" charset="-122"/>
              <a:ea typeface="华文楷体"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4338">
                                            <p:txEl>
                                              <p:pRg st="0" end="0"/>
                                            </p:txEl>
                                          </p:spTgt>
                                        </p:tgtEl>
                                        <p:attrNameLst>
                                          <p:attrName>style.visibility</p:attrName>
                                        </p:attrNameLst>
                                      </p:cBhvr>
                                      <p:to>
                                        <p:strVal val="visible"/>
                                      </p:to>
                                    </p:set>
                                    <p:animEffect transition="in" filter="barn(inVertical)">
                                      <p:cBhvr>
                                        <p:cTn id="13" dur="500"/>
                                        <p:tgtEl>
                                          <p:spTgt spid="1433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4338">
                                            <p:txEl>
                                              <p:pRg st="1" end="1"/>
                                            </p:txEl>
                                          </p:spTgt>
                                        </p:tgtEl>
                                        <p:attrNameLst>
                                          <p:attrName>style.visibility</p:attrName>
                                        </p:attrNameLst>
                                      </p:cBhvr>
                                      <p:to>
                                        <p:strVal val="visible"/>
                                      </p:to>
                                    </p:set>
                                    <p:animEffect transition="in" filter="barn(inVertical)">
                                      <p:cBhvr>
                                        <p:cTn id="18" dur="500"/>
                                        <p:tgtEl>
                                          <p:spTgt spid="1433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Effect transition="in" filter="barn(inVertical)">
                                      <p:cBhvr>
                                        <p:cTn id="23" dur="500"/>
                                        <p:tgtEl>
                                          <p:spTgt spid="6">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37" fill="hold"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barn(outVertical)">
                                      <p:cBhvr>
                                        <p:cTn id="28"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clrChange>
              <a:clrFrom>
                <a:srgbClr val="EFEFEF">
                  <a:alpha val="100000"/>
                </a:srgbClr>
              </a:clrFrom>
              <a:clrTo>
                <a:srgbClr val="EFEFEF">
                  <a:alpha val="100000"/>
                  <a:alpha val="0"/>
                </a:srgbClr>
              </a:clrTo>
            </a:clrChange>
          </a:blip>
          <a:srcRect l="14758" t="32578" r="40772" b="28328"/>
          <a:stretch>
            <a:fillRect/>
          </a:stretch>
        </p:blipFill>
        <p:spPr>
          <a:xfrm>
            <a:off x="1117606" y="4365104"/>
            <a:ext cx="1526870" cy="1639342"/>
          </a:xfrm>
          <a:prstGeom prst="rect">
            <a:avLst/>
          </a:prstGeom>
          <a:effectLst>
            <a:glow rad="127000">
              <a:schemeClr val="accent1">
                <a:alpha val="0"/>
              </a:schemeClr>
            </a:glow>
          </a:effectLst>
        </p:spPr>
      </p:pic>
      <p:sp>
        <p:nvSpPr>
          <p:cNvPr id="87042" name="标题 8" descr="棚架"/>
          <p:cNvSpPr>
            <a:spLocks noGrp="1"/>
          </p:cNvSpPr>
          <p:nvPr>
            <p:ph type="title" idx="4294967295"/>
          </p:nvPr>
        </p:nvSpPr>
        <p:spPr>
          <a:xfrm>
            <a:off x="1439466" y="231775"/>
            <a:ext cx="6318647" cy="1068388"/>
          </a:xfrm>
          <a:pattFill prst="trellis">
            <a:fgClr>
              <a:srgbClr val="66FFFF"/>
            </a:fgClr>
            <a:bgClr>
              <a:srgbClr val="FFFFFF"/>
            </a:bgClr>
          </a:pattFill>
        </p:spPr>
        <p:txBody>
          <a:bodyPr>
            <a:normAutofit fontScale="90000"/>
          </a:bodyPr>
          <a:lstStyle/>
          <a:p>
            <a:pPr algn="ctr" eaLnBrk="1" hangingPunct="1"/>
            <a:r>
              <a:rPr lang="zh-CN" altLang="en-US" sz="6600" smtClean="0"/>
              <a:t>   </a:t>
            </a:r>
            <a:r>
              <a:rPr lang="zh-CN" altLang="en-US" sz="6600" b="1" smtClean="0"/>
              <a:t>读目录</a:t>
            </a:r>
            <a:endParaRPr lang="zh-CN" altLang="en-US" sz="6600" b="1" smtClean="0">
              <a:solidFill>
                <a:srgbClr val="FF0000"/>
              </a:solidFill>
            </a:endParaRPr>
          </a:p>
        </p:txBody>
      </p:sp>
      <p:sp>
        <p:nvSpPr>
          <p:cNvPr id="87043" name="矩形 8195"/>
          <p:cNvSpPr>
            <a:spLocks noGrp="1"/>
          </p:cNvSpPr>
          <p:nvPr/>
        </p:nvSpPr>
        <p:spPr bwMode="auto">
          <a:xfrm>
            <a:off x="1763316" y="836614"/>
            <a:ext cx="5724525" cy="4778375"/>
          </a:xfrm>
          <a:prstGeom prst="rect">
            <a:avLst/>
          </a:prstGeom>
          <a:noFill/>
          <a:ln w="9525">
            <a:noFill/>
            <a:miter lim="800000"/>
          </a:ln>
        </p:spPr>
        <p:txBody>
          <a:bodyPr lIns="90170" tIns="46990" rIns="90170" bIns="46990"/>
          <a:lstStyle/>
          <a:p>
            <a:pPr marL="342900" indent="-342900" algn="just">
              <a:lnSpc>
                <a:spcPct val="140000"/>
              </a:lnSpc>
              <a:spcBef>
                <a:spcPts val="1800"/>
              </a:spcBef>
              <a:buClr>
                <a:srgbClr val="E03F24"/>
              </a:buClr>
              <a:buSzPct val="90000"/>
            </a:pPr>
            <a:r>
              <a:rPr lang="zh-CN" altLang="en-US" sz="4000" b="1">
                <a:solidFill>
                  <a:srgbClr val="000099"/>
                </a:solidFill>
                <a:latin typeface="宋体" panose="02010600030101010101" pitchFamily="2" charset="-122"/>
                <a:sym typeface="Arial" panose="020B0604020202020204" pitchFamily="34" charset="0"/>
              </a:rPr>
              <a:t>         </a:t>
            </a:r>
          </a:p>
          <a:p>
            <a:pPr marL="342900" indent="-342900" algn="just">
              <a:lnSpc>
                <a:spcPct val="140000"/>
              </a:lnSpc>
              <a:spcBef>
                <a:spcPts val="1800"/>
              </a:spcBef>
              <a:buClr>
                <a:srgbClr val="E03F24"/>
              </a:buClr>
              <a:buSzPct val="90000"/>
            </a:pPr>
            <a:r>
              <a:rPr lang="zh-CN" altLang="en-US" sz="4000" b="1">
                <a:solidFill>
                  <a:srgbClr val="000099"/>
                </a:solidFill>
                <a:latin typeface="宋体" panose="02010600030101010101" pitchFamily="2" charset="-122"/>
                <a:sym typeface="Arial" panose="020B0604020202020204" pitchFamily="34" charset="0"/>
              </a:rPr>
              <a:t>      </a:t>
            </a:r>
            <a:r>
              <a:rPr lang="zh-CN" altLang="en-US" sz="4000" b="1">
                <a:solidFill>
                  <a:srgbClr val="000000"/>
                </a:solidFill>
                <a:latin typeface="宋体" panose="02010600030101010101" pitchFamily="2" charset="-122"/>
                <a:sym typeface="Arial" panose="020B0604020202020204" pitchFamily="34" charset="0"/>
              </a:rPr>
              <a:t>浏览目录，说一说，这本书的写作顺序是怎么样的？</a:t>
            </a:r>
            <a:r>
              <a:rPr lang="en-US" altLang="zh-CN" sz="4000" b="1">
                <a:solidFill>
                  <a:srgbClr val="000000"/>
                </a:solidFill>
                <a:latin typeface="宋体" panose="02010600030101010101" pitchFamily="2" charset="-122"/>
                <a:sym typeface="Arial" panose="020B0604020202020204" pitchFamily="34" charset="0"/>
              </a:rPr>
              <a:t> </a:t>
            </a:r>
          </a:p>
          <a:p>
            <a:pPr marL="342900" indent="-342900" algn="just">
              <a:lnSpc>
                <a:spcPct val="140000"/>
              </a:lnSpc>
              <a:spcBef>
                <a:spcPts val="1800"/>
              </a:spcBef>
              <a:buClr>
                <a:srgbClr val="E03F24"/>
              </a:buClr>
              <a:buSzPct val="90000"/>
            </a:pPr>
            <a:r>
              <a:rPr lang="en-US" altLang="zh-CN" sz="4000" b="1">
                <a:solidFill>
                  <a:srgbClr val="000000"/>
                </a:solidFill>
                <a:latin typeface="宋体" panose="02010600030101010101" pitchFamily="2" charset="-122"/>
                <a:sym typeface="Arial" panose="020B0604020202020204" pitchFamily="34" charset="0"/>
              </a:rPr>
              <a:t>                 </a:t>
            </a:r>
          </a:p>
          <a:p>
            <a:pPr marL="342900" indent="-342900" algn="just">
              <a:lnSpc>
                <a:spcPct val="140000"/>
              </a:lnSpc>
              <a:spcBef>
                <a:spcPts val="1800"/>
              </a:spcBef>
              <a:buClr>
                <a:srgbClr val="E03F24"/>
              </a:buClr>
              <a:buSzPct val="90000"/>
            </a:pPr>
            <a:endParaRPr lang="zh-CN" altLang="en-US" sz="4000" b="1">
              <a:solidFill>
                <a:srgbClr val="000000"/>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rgbClr val="E03F24"/>
              </a:buClr>
              <a:buSzPct val="90000"/>
            </a:pP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rgbClr val="E03F24"/>
              </a:buClr>
              <a:buSzPct val="90000"/>
            </a:pPr>
            <a:endParaRPr lang="zh-CN" altLang="en-US" sz="4000" b="1">
              <a:solidFill>
                <a:srgbClr val="000099"/>
              </a:solidFill>
              <a:latin typeface="宋体" panose="02010600030101010101" pitchFamily="2" charset="-122"/>
              <a:sym typeface="Arial" panose="020B0604020202020204" pitchFamily="34" charset="0"/>
            </a:endParaRPr>
          </a:p>
          <a:p>
            <a:pPr marL="342900" indent="-342900" algn="just">
              <a:lnSpc>
                <a:spcPct val="140000"/>
              </a:lnSpc>
              <a:spcBef>
                <a:spcPts val="1800"/>
              </a:spcBef>
              <a:buClr>
                <a:srgbClr val="E03F24"/>
              </a:buClr>
              <a:buSzPct val="90000"/>
            </a:pPr>
            <a:r>
              <a:rPr lang="zh-CN" altLang="en-US" sz="4000" b="1">
                <a:solidFill>
                  <a:srgbClr val="000099"/>
                </a:solidFill>
                <a:latin typeface="宋体" panose="02010600030101010101" pitchFamily="2" charset="-122"/>
                <a:sym typeface="Arial" panose="020B0604020202020204" pitchFamily="34" charset="0"/>
              </a:rPr>
              <a:t>                                        </a:t>
            </a:r>
          </a:p>
          <a:p>
            <a:pPr marL="342900" indent="-342900" algn="just">
              <a:lnSpc>
                <a:spcPct val="140000"/>
              </a:lnSpc>
              <a:spcBef>
                <a:spcPts val="1800"/>
              </a:spcBef>
              <a:buClr>
                <a:srgbClr val="E03F24"/>
              </a:buClr>
              <a:buSzPct val="90000"/>
            </a:pPr>
            <a:r>
              <a:rPr lang="zh-CN" altLang="en-US" sz="4000" b="1">
                <a:solidFill>
                  <a:srgbClr val="000099"/>
                </a:solidFill>
                <a:latin typeface="宋体" panose="02010600030101010101" pitchFamily="2" charset="-122"/>
                <a:sym typeface="Arial" panose="020B0604020202020204" pitchFamily="34"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1371600" y="3886200"/>
            <a:ext cx="6400800" cy="1752600"/>
          </a:xfrm>
        </p:spPr>
        <p:txBody>
          <a:bodyPr/>
          <a:lstStyle/>
          <a:p>
            <a:pPr marL="0" indent="0" algn="ctr">
              <a:buFont typeface="Arial" panose="020B0604020202020204" pitchFamily="34" charset="0"/>
              <a:buNone/>
            </a:pPr>
            <a:endParaRPr lang="zh-CN" altLang="en-US" smtClean="0"/>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b="1">
                <a:latin typeface="Calibri" panose="020F0502020204030204" pitchFamily="34" charset="0"/>
              </a:rPr>
              <a:t>七律</a:t>
            </a:r>
            <a:r>
              <a:rPr lang="en-US" altLang="zh-CN" sz="4000" b="1">
                <a:latin typeface="Calibri" panose="020F0502020204030204" pitchFamily="34" charset="0"/>
              </a:rPr>
              <a:t>·</a:t>
            </a:r>
            <a:r>
              <a:rPr lang="zh-CN" altLang="en-US" sz="4000" b="1">
                <a:latin typeface="Calibri" panose="020F0502020204030204" pitchFamily="34" charset="0"/>
              </a:rPr>
              <a:t>长征</a:t>
            </a:r>
            <a:br>
              <a:rPr lang="zh-CN" altLang="en-US" sz="4000" b="1">
                <a:latin typeface="Calibri" panose="020F0502020204030204" pitchFamily="34" charset="0"/>
              </a:rPr>
            </a:br>
            <a:r>
              <a:rPr lang="zh-CN" altLang="en-US" sz="4000" b="1">
                <a:latin typeface="Calibri" panose="020F0502020204030204" pitchFamily="34" charset="0"/>
              </a:rPr>
              <a:t/>
            </a:r>
            <a:br>
              <a:rPr lang="zh-CN" altLang="en-US" sz="4000" b="1">
                <a:latin typeface="Calibri" panose="020F0502020204030204" pitchFamily="34" charset="0"/>
              </a:rPr>
            </a:br>
            <a:r>
              <a:rPr lang="zh-CN" altLang="en-US" sz="4000">
                <a:latin typeface="Calibri" panose="020F0502020204030204" pitchFamily="34" charset="0"/>
              </a:rPr>
              <a:t>　　</a:t>
            </a:r>
            <a:endParaRPr lang="zh-CN" altLang="en-US" sz="4000" b="1">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r>
              <a:rPr lang="zh-CN" altLang="en-US" sz="3600" b="1" dirty="0">
                <a:latin typeface="黑体" panose="02010609060101010101" pitchFamily="49" charset="-122"/>
                <a:ea typeface="黑体" panose="02010609060101010101" pitchFamily="49" charset="-122"/>
              </a:rPr>
              <a:t>    红军不怕远征难，</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万水千山只等闲。</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五岭逶迤</a:t>
            </a:r>
            <a:r>
              <a:rPr lang="en-US" altLang="zh-CN" sz="3600" b="1" dirty="0">
                <a:latin typeface="黑体" panose="02010609060101010101" pitchFamily="49" charset="-122"/>
                <a:ea typeface="黑体" panose="02010609060101010101" pitchFamily="49" charset="-122"/>
              </a:rPr>
              <a:t>(</a:t>
            </a:r>
            <a:r>
              <a:rPr lang="en-US" altLang="zh-CN" sz="3600" b="1" dirty="0" err="1">
                <a:latin typeface="黑体" panose="02010609060101010101" pitchFamily="49" charset="-122"/>
                <a:ea typeface="黑体" panose="02010609060101010101" pitchFamily="49" charset="-122"/>
              </a:rPr>
              <a:t>wēi</a:t>
            </a:r>
            <a:r>
              <a:rPr lang="en-US" altLang="zh-CN" sz="3600" b="1" dirty="0">
                <a:latin typeface="黑体" panose="02010609060101010101" pitchFamily="49" charset="-122"/>
                <a:ea typeface="黑体" panose="02010609060101010101" pitchFamily="49" charset="-122"/>
              </a:rPr>
              <a:t> </a:t>
            </a:r>
            <a:r>
              <a:rPr lang="en-US" altLang="zh-CN" sz="3600" b="1" dirty="0" err="1">
                <a:latin typeface="黑体" panose="02010609060101010101" pitchFamily="49" charset="-122"/>
                <a:ea typeface="黑体" panose="02010609060101010101" pitchFamily="49" charset="-122"/>
              </a:rPr>
              <a:t>yí</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腾细浪，</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乌蒙磅礴</a:t>
            </a:r>
            <a:r>
              <a:rPr lang="en-US" altLang="zh-CN" sz="3600" b="1" dirty="0">
                <a:latin typeface="黑体" panose="02010609060101010101" pitchFamily="49" charset="-122"/>
                <a:ea typeface="黑体" panose="02010609060101010101" pitchFamily="49" charset="-122"/>
              </a:rPr>
              <a:t>(</a:t>
            </a:r>
            <a:r>
              <a:rPr lang="en-US" altLang="zh-CN" sz="3600" b="1" dirty="0" err="1">
                <a:latin typeface="黑体" panose="02010609060101010101" pitchFamily="49" charset="-122"/>
                <a:ea typeface="黑体" panose="02010609060101010101" pitchFamily="49" charset="-122"/>
              </a:rPr>
              <a:t>páng</a:t>
            </a:r>
            <a:r>
              <a:rPr lang="en-US" altLang="zh-CN" sz="3600" b="1" dirty="0">
                <a:latin typeface="黑体" panose="02010609060101010101" pitchFamily="49" charset="-122"/>
                <a:ea typeface="黑体" panose="02010609060101010101" pitchFamily="49" charset="-122"/>
              </a:rPr>
              <a:t> </a:t>
            </a:r>
            <a:r>
              <a:rPr lang="en-US" altLang="zh-CN" sz="3600" b="1" dirty="0" err="1">
                <a:latin typeface="黑体" panose="02010609060101010101" pitchFamily="49" charset="-122"/>
                <a:ea typeface="黑体" panose="02010609060101010101" pitchFamily="49" charset="-122"/>
              </a:rPr>
              <a:t>bó</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走泥丸。</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金沙水拍云崖暖，</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大渡桥横铁索寒。</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更喜岷</a:t>
            </a:r>
            <a:r>
              <a:rPr lang="en-US" altLang="zh-CN" sz="3600" b="1" dirty="0">
                <a:latin typeface="黑体" panose="02010609060101010101" pitchFamily="49" charset="-122"/>
                <a:ea typeface="黑体" panose="02010609060101010101" pitchFamily="49" charset="-122"/>
              </a:rPr>
              <a:t>(</a:t>
            </a:r>
            <a:r>
              <a:rPr lang="en-US" altLang="zh-CN" sz="3600" b="1" dirty="0" err="1">
                <a:latin typeface="黑体" panose="02010609060101010101" pitchFamily="49" charset="-122"/>
                <a:ea typeface="黑体" panose="02010609060101010101" pitchFamily="49" charset="-122"/>
              </a:rPr>
              <a:t>mín</a:t>
            </a:r>
            <a:r>
              <a:rPr lang="en-US" altLang="zh-CN" sz="3600" b="1" dirty="0">
                <a:latin typeface="黑体" panose="02010609060101010101" pitchFamily="49" charset="-122"/>
                <a:ea typeface="黑体" panose="02010609060101010101" pitchFamily="49" charset="-122"/>
              </a:rPr>
              <a:t>)</a:t>
            </a:r>
            <a:r>
              <a:rPr lang="zh-CN" altLang="en-US" sz="3600" b="1" dirty="0">
                <a:latin typeface="黑体" panose="02010609060101010101" pitchFamily="49" charset="-122"/>
                <a:ea typeface="黑体" panose="02010609060101010101" pitchFamily="49" charset="-122"/>
              </a:rPr>
              <a:t>山千里雪，</a:t>
            </a:r>
            <a:br>
              <a:rPr lang="zh-CN" altLang="en-US" sz="3600" b="1" dirty="0">
                <a:latin typeface="黑体" panose="02010609060101010101" pitchFamily="49" charset="-122"/>
                <a:ea typeface="黑体" panose="02010609060101010101" pitchFamily="49" charset="-122"/>
              </a:rPr>
            </a:br>
            <a:r>
              <a:rPr lang="zh-CN" altLang="en-US" sz="3600" b="1" dirty="0">
                <a:latin typeface="黑体" panose="02010609060101010101" pitchFamily="49" charset="-122"/>
                <a:ea typeface="黑体" panose="02010609060101010101" pitchFamily="49" charset="-122"/>
              </a:rPr>
              <a:t>　　三军过后尽开颜。</a:t>
            </a:r>
          </a:p>
        </p:txBody>
      </p:sp>
      <p:sp>
        <p:nvSpPr>
          <p:cNvPr id="64520" name="WordArt 8"/>
          <p:cNvSpPr>
            <a:spLocks noChangeArrowheads="1" noChangeShapeType="1" noTextEdit="1"/>
          </p:cNvSpPr>
          <p:nvPr/>
        </p:nvSpPr>
        <p:spPr bwMode="auto">
          <a:xfrm>
            <a:off x="611188" y="404813"/>
            <a:ext cx="1828800" cy="1028700"/>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课前每日一诵</a:t>
            </a:r>
          </a:p>
        </p:txBody>
      </p:sp>
      <p:sp>
        <p:nvSpPr>
          <p:cNvPr id="64521" name="Text Box 9"/>
          <p:cNvSpPr txBox="1">
            <a:spLocks noChangeArrowheads="1"/>
          </p:cNvSpPr>
          <p:nvPr/>
        </p:nvSpPr>
        <p:spPr bwMode="auto">
          <a:xfrm>
            <a:off x="6588125" y="1125538"/>
            <a:ext cx="1728788" cy="701675"/>
          </a:xfrm>
          <a:prstGeom prst="rect">
            <a:avLst/>
          </a:prstGeom>
          <a:noFill/>
          <a:ln w="9525">
            <a:noFill/>
            <a:miter lim="800000"/>
          </a:ln>
          <a:effectLst/>
        </p:spPr>
        <p:txBody>
          <a:bodyPr>
            <a:spAutoFit/>
          </a:bodyPr>
          <a:lstStyle/>
          <a:p>
            <a:pPr>
              <a:spcBef>
                <a:spcPct val="50000"/>
              </a:spcBef>
            </a:pPr>
            <a:r>
              <a:rPr lang="zh-CN" altLang="en-US" sz="4000" b="1">
                <a:ea typeface="黑体" panose="02010609060101010101" pitchFamily="49" charset="-122"/>
              </a:rPr>
              <a:t>毛泽东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521"/>
                                        </p:tgtEl>
                                        <p:attrNameLst>
                                          <p:attrName>style.visibility</p:attrName>
                                        </p:attrNameLst>
                                      </p:cBhvr>
                                      <p:to>
                                        <p:strVal val="visible"/>
                                      </p:to>
                                    </p:set>
                                    <p:animEffect transition="in" filter="blinds(horizontal)">
                                      <p:cBhvr>
                                        <p:cTn id="7" dur="500"/>
                                        <p:tgtEl>
                                          <p:spTgt spid="64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7712" y="18850"/>
            <a:ext cx="9161711" cy="68391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矩形 8"/>
          <p:cNvSpPr/>
          <p:nvPr/>
        </p:nvSpPr>
        <p:spPr>
          <a:xfrm>
            <a:off x="899592" y="5478458"/>
            <a:ext cx="2425490" cy="1384995"/>
          </a:xfrm>
          <a:prstGeom prst="rect">
            <a:avLst/>
          </a:prstGeom>
          <a:solidFill>
            <a:schemeClr val="bg1"/>
          </a:solidFill>
        </p:spPr>
        <p:txBody>
          <a:bodyPr wrap="square">
            <a:spAutoFit/>
          </a:bodyPr>
          <a:lstStyle/>
          <a:p>
            <a:pPr marL="342900" lvl="0" indent="-342900">
              <a:lnSpc>
                <a:spcPct val="140000"/>
              </a:lnSpc>
              <a:buNone/>
            </a:pPr>
            <a:r>
              <a:rPr lang="zh-CN" altLang="en-US" sz="6000" b="1" dirty="0" smtClean="0">
                <a:solidFill>
                  <a:srgbClr val="FF0000"/>
                </a:solidFill>
                <a:latin typeface="华文楷体" pitchFamily="2" charset="-122"/>
                <a:ea typeface="华文楷体" pitchFamily="2" charset="-122"/>
                <a:sym typeface="Arial" panose="020B0604020202020204" pitchFamily="34" charset="0"/>
              </a:rPr>
              <a:t>顺序</a:t>
            </a:r>
            <a:r>
              <a:rPr lang="zh-CN" altLang="en-US" sz="6000" b="1" dirty="0">
                <a:solidFill>
                  <a:srgbClr val="FF0000"/>
                </a:solidFill>
                <a:latin typeface="华文楷体" pitchFamily="2" charset="-122"/>
                <a:ea typeface="华文楷体" pitchFamily="2" charset="-122"/>
                <a:sym typeface="Arial" panose="020B0604020202020204" pitchFamily="34" charset="0"/>
              </a:rPr>
              <a:t>？</a:t>
            </a:r>
          </a:p>
        </p:txBody>
      </p:sp>
      <p:sp>
        <p:nvSpPr>
          <p:cNvPr id="10" name="TextBox 9"/>
          <p:cNvSpPr txBox="1"/>
          <p:nvPr/>
        </p:nvSpPr>
        <p:spPr>
          <a:xfrm>
            <a:off x="3563888" y="5524835"/>
            <a:ext cx="4979962" cy="1323439"/>
          </a:xfrm>
          <a:prstGeom prst="rect">
            <a:avLst/>
          </a:prstGeom>
          <a:solidFill>
            <a:srgbClr val="002060"/>
          </a:solidFill>
          <a:scene3d>
            <a:camera prst="orthographicFront"/>
            <a:lightRig rig="threePt" dir="t"/>
          </a:scene3d>
          <a:sp3d>
            <a:bevelT w="152400" h="50800" prst="softRound"/>
          </a:sp3d>
        </p:spPr>
        <p:txBody>
          <a:bodyPr wrap="square" rtlCol="0">
            <a:spAutoFit/>
          </a:bodyPr>
          <a:lstStyle/>
          <a:p>
            <a:r>
              <a:rPr lang="zh-CN" altLang="en-US" sz="4000" b="1" dirty="0" smtClean="0">
                <a:solidFill>
                  <a:srgbClr val="00FF00"/>
                </a:solidFill>
                <a:latin typeface="华文楷体" pitchFamily="2" charset="-122"/>
                <a:ea typeface="华文楷体" pitchFamily="2" charset="-122"/>
              </a:rPr>
              <a:t>按照</a:t>
            </a:r>
            <a:r>
              <a:rPr lang="zh-CN" altLang="en-US" sz="4000" b="1" dirty="0" smtClean="0">
                <a:solidFill>
                  <a:srgbClr val="FF0000"/>
                </a:solidFill>
                <a:latin typeface="华文楷体" pitchFamily="2" charset="-122"/>
                <a:ea typeface="华文楷体" pitchFamily="2" charset="-122"/>
              </a:rPr>
              <a:t>“探寻红色中国”的时间顺序</a:t>
            </a:r>
            <a:r>
              <a:rPr lang="zh-CN" altLang="en-US" sz="4000" b="1" dirty="0" smtClean="0">
                <a:solidFill>
                  <a:srgbClr val="00FF00"/>
                </a:solidFill>
                <a:latin typeface="华文楷体" pitchFamily="2" charset="-122"/>
                <a:ea typeface="华文楷体" pitchFamily="2" charset="-122"/>
              </a:rPr>
              <a:t>记录见闻</a:t>
            </a:r>
            <a:endParaRPr lang="zh-CN" altLang="en-US" sz="4000" b="1" dirty="0">
              <a:solidFill>
                <a:srgbClr val="00FF00"/>
              </a:solidFill>
              <a:latin typeface="华文楷体" pitchFamily="2" charset="-122"/>
              <a:ea typeface="华文楷体" pitchFamily="2" charset="-122"/>
            </a:endParaRPr>
          </a:p>
        </p:txBody>
      </p:sp>
      <p:sp>
        <p:nvSpPr>
          <p:cNvPr id="12" name="标题 8"/>
          <p:cNvSpPr>
            <a:spLocks noGrp="1"/>
          </p:cNvSpPr>
          <p:nvPr>
            <p:ph type="title"/>
          </p:nvPr>
        </p:nvSpPr>
        <p:spPr>
          <a:xfrm>
            <a:off x="1331640" y="188640"/>
            <a:ext cx="6446838" cy="665163"/>
          </a:xfrm>
        </p:spPr>
        <p:txBody>
          <a:bodyPr vert="horz" wrap="square" anchor="ctr">
            <a:noAutofit/>
          </a:bodyPr>
          <a:lstStyle/>
          <a:p>
            <a:pPr lvl="0" algn="ctr"/>
            <a:r>
              <a:rPr lang="zh-CN" altLang="en-US" sz="7200" dirty="0" smtClean="0">
                <a:latin typeface="华文隶书" pitchFamily="2" charset="-122"/>
                <a:ea typeface="华文隶书" pitchFamily="2" charset="-122"/>
              </a:rPr>
              <a:t>目录</a:t>
            </a:r>
            <a:endParaRPr lang="zh-CN" altLang="en-US" sz="7200" dirty="0">
              <a:solidFill>
                <a:srgbClr val="FF0000"/>
              </a:solidFill>
              <a:latin typeface="华文隶书" pitchFamily="2" charset="-122"/>
              <a:ea typeface="华文隶书" pitchFamily="2" charset="-122"/>
            </a:endParaRPr>
          </a:p>
        </p:txBody>
      </p:sp>
      <p:cxnSp>
        <p:nvCxnSpPr>
          <p:cNvPr id="13" name="直接连接符 12"/>
          <p:cNvCxnSpPr/>
          <p:nvPr/>
        </p:nvCxnSpPr>
        <p:spPr>
          <a:xfrm>
            <a:off x="4569298" y="1196752"/>
            <a:ext cx="0" cy="4392488"/>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4760283" y="1215674"/>
            <a:ext cx="4572000" cy="3970318"/>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第七篇 去前线的路上</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第八篇 同红军在一起</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第九篇 同红军在一起（续）</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第十篇 战争与和平 </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第十一篇 回到保安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第十二篇 又是白色世界 </a:t>
            </a:r>
            <a:endParaRPr lang="zh-CN" altLang="en-US" sz="2800" b="1" dirty="0">
              <a:solidFill>
                <a:srgbClr val="0000FF"/>
              </a:solidFill>
              <a:latin typeface="华文隶书" pitchFamily="2" charset="-122"/>
              <a:ea typeface="华文隶书" pitchFamily="2" charset="-122"/>
            </a:endParaRPr>
          </a:p>
        </p:txBody>
      </p:sp>
      <p:sp>
        <p:nvSpPr>
          <p:cNvPr id="15" name="矩形 14"/>
          <p:cNvSpPr/>
          <p:nvPr/>
        </p:nvSpPr>
        <p:spPr>
          <a:xfrm>
            <a:off x="-19113" y="1218013"/>
            <a:ext cx="4572000" cy="3916457"/>
          </a:xfrm>
          <a:prstGeom prst="rect">
            <a:avLst/>
          </a:prstGeom>
        </p:spPr>
        <p:txBody>
          <a:bodyPr>
            <a:spAutoFit/>
          </a:bodyPr>
          <a:lstStyle/>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第一篇 探寻红色中国</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第二篇 去红都的道路</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第三篇 在保安</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第四篇 一个共产党员的由来</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第五篇 长征</a:t>
            </a:r>
          </a:p>
          <a:p>
            <a:pPr marL="342900" lvl="0" indent="-342900">
              <a:lnSpc>
                <a:spcPct val="150000"/>
              </a:lnSpc>
              <a:buNone/>
            </a:pPr>
            <a:r>
              <a:rPr lang="zh-CN" altLang="en-US" sz="2800" b="1" dirty="0">
                <a:solidFill>
                  <a:srgbClr val="0000FF"/>
                </a:solidFill>
                <a:latin typeface="华文隶书" pitchFamily="2" charset="-122"/>
                <a:ea typeface="华文隶书" pitchFamily="2" charset="-122"/>
                <a:sym typeface="Arial" panose="020B0604020202020204" pitchFamily="34" charset="0"/>
              </a:rPr>
              <a:t>第六篇 红星在西北</a:t>
            </a:r>
          </a:p>
        </p:txBody>
      </p:sp>
    </p:spTree>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0-#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288" y="0"/>
            <a:ext cx="9174287"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59507" y="1497072"/>
            <a:ext cx="7632848" cy="523220"/>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中国共产党究竟是什么样的人</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5" name="TextBox 4"/>
          <p:cNvSpPr txBox="1"/>
          <p:nvPr/>
        </p:nvSpPr>
        <p:spPr>
          <a:xfrm>
            <a:off x="259506" y="2226161"/>
            <a:ext cx="8632973"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有什么不可动摇的力量推动他们豁出性命去拥护这种政见</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6" name="TextBox 5"/>
          <p:cNvSpPr txBox="1"/>
          <p:nvPr/>
        </p:nvSpPr>
        <p:spPr>
          <a:xfrm>
            <a:off x="231552" y="3284984"/>
            <a:ext cx="7632848" cy="523220"/>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他们运动的基础是什么</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7" name="TextBox 6"/>
          <p:cNvSpPr txBox="1"/>
          <p:nvPr/>
        </p:nvSpPr>
        <p:spPr>
          <a:xfrm>
            <a:off x="231551" y="3933056"/>
            <a:ext cx="7334987"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是什么样的希望，什么样的目标，什么样的理想，使他们成为顽强到令人难以置信的战士</a:t>
            </a:r>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8" name="TextBox 7"/>
          <p:cNvSpPr txBox="1"/>
          <p:nvPr/>
        </p:nvSpPr>
        <p:spPr>
          <a:xfrm>
            <a:off x="259507" y="5121750"/>
            <a:ext cx="5921127" cy="954107"/>
          </a:xfrm>
          <a:prstGeom prst="rect">
            <a:avLst/>
          </a:prstGeom>
          <a:noFill/>
        </p:spPr>
        <p:txBody>
          <a:bodyPr wrap="square" rtlCol="0">
            <a:spAutoFit/>
          </a:bodyPr>
          <a:lstStyle/>
          <a:p>
            <a:r>
              <a:rPr lang="zh-CN" altLang="en-US" sz="2800" b="1" dirty="0" smtClean="0">
                <a:solidFill>
                  <a:srgbClr val="008000"/>
                </a:solidFill>
                <a:latin typeface="华文楷体" pitchFamily="2" charset="-122"/>
                <a:ea typeface="华文楷体" pitchFamily="2" charset="-122"/>
              </a:rPr>
              <a:t>共产党怎样穿衣</a:t>
            </a:r>
            <a:r>
              <a:rPr lang="en-US" altLang="zh-CN" sz="2800" b="1" dirty="0" smtClean="0">
                <a:solidFill>
                  <a:srgbClr val="008000"/>
                </a:solidFill>
                <a:latin typeface="华文楷体" pitchFamily="2" charset="-122"/>
                <a:ea typeface="华文楷体" pitchFamily="2" charset="-122"/>
              </a:rPr>
              <a:t>?</a:t>
            </a:r>
            <a:r>
              <a:rPr lang="zh-CN" altLang="en-US" sz="2800" b="1" dirty="0" smtClean="0">
                <a:solidFill>
                  <a:srgbClr val="008000"/>
                </a:solidFill>
                <a:latin typeface="华文楷体" pitchFamily="2" charset="-122"/>
                <a:ea typeface="华文楷体" pitchFamily="2" charset="-122"/>
              </a:rPr>
              <a:t>怎样吃饭？怎样娱乐？怎样恋爱？怎样工作？</a:t>
            </a:r>
            <a:endParaRPr lang="zh-CN" altLang="en-US" sz="2800" b="1" dirty="0">
              <a:solidFill>
                <a:srgbClr val="008000"/>
              </a:solidFill>
              <a:latin typeface="华文楷体" pitchFamily="2" charset="-122"/>
              <a:ea typeface="华文楷体" pitchFamily="2" charset="-122"/>
            </a:endParaRPr>
          </a:p>
        </p:txBody>
      </p:sp>
      <p:sp>
        <p:nvSpPr>
          <p:cNvPr id="9" name="TextBox 8"/>
          <p:cNvSpPr txBox="1"/>
          <p:nvPr/>
        </p:nvSpPr>
        <p:spPr>
          <a:xfrm>
            <a:off x="343525" y="6330345"/>
            <a:ext cx="7632848" cy="523220"/>
          </a:xfrm>
          <a:prstGeom prst="rect">
            <a:avLst/>
          </a:prstGeom>
          <a:noFill/>
        </p:spPr>
        <p:txBody>
          <a:bodyPr wrap="square" rtlCol="0">
            <a:spAutoFit/>
          </a:bodyPr>
          <a:lstStyle/>
          <a:p>
            <a:r>
              <a:rPr lang="en-US" altLang="zh-CN" sz="2800" b="1" dirty="0" smtClean="0">
                <a:solidFill>
                  <a:srgbClr val="008000"/>
                </a:solidFill>
                <a:latin typeface="华文楷体" pitchFamily="2" charset="-122"/>
                <a:ea typeface="华文楷体" pitchFamily="2" charset="-122"/>
              </a:rPr>
              <a:t>……</a:t>
            </a:r>
            <a:endParaRPr lang="zh-CN" altLang="en-US" sz="2800" b="1" dirty="0">
              <a:solidFill>
                <a:srgbClr val="008000"/>
              </a:solidFill>
              <a:latin typeface="华文楷体" pitchFamily="2" charset="-122"/>
              <a:ea typeface="华文楷体" pitchFamily="2" charset="-122"/>
            </a:endParaRPr>
          </a:p>
        </p:txBody>
      </p:sp>
      <p:sp>
        <p:nvSpPr>
          <p:cNvPr id="2" name="矩形 1"/>
          <p:cNvSpPr/>
          <p:nvPr/>
        </p:nvSpPr>
        <p:spPr>
          <a:xfrm>
            <a:off x="1056422" y="279659"/>
            <a:ext cx="651011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b="1" dirty="0">
                <a:solidFill>
                  <a:srgbClr val="0000FF"/>
                </a:solidFill>
                <a:latin typeface="华文隶书" pitchFamily="2" charset="-122"/>
                <a:ea typeface="华文隶书" pitchFamily="2" charset="-122"/>
              </a:rPr>
              <a:t>埃德加</a:t>
            </a:r>
            <a:r>
              <a:rPr lang="en-US" altLang="zh-CN" sz="6000" b="1" dirty="0">
                <a:solidFill>
                  <a:srgbClr val="0000FF"/>
                </a:solidFill>
                <a:latin typeface="华文隶书" pitchFamily="2" charset="-122"/>
                <a:ea typeface="华文隶书" pitchFamily="2" charset="-122"/>
              </a:rPr>
              <a:t>.</a:t>
            </a:r>
            <a:r>
              <a:rPr lang="zh-CN" altLang="en-US" sz="6000" b="1" dirty="0" smtClean="0">
                <a:solidFill>
                  <a:srgbClr val="0000FF"/>
                </a:solidFill>
                <a:latin typeface="华文隶书" pitchFamily="2" charset="-122"/>
                <a:ea typeface="华文隶书" pitchFamily="2" charset="-122"/>
              </a:rPr>
              <a:t>斯诺的困惑</a:t>
            </a:r>
            <a:endParaRPr lang="zh-CN" altLang="en-US" sz="60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标题 1" descr="75%"/>
          <p:cNvSpPr>
            <a:spLocks noGrp="1"/>
          </p:cNvSpPr>
          <p:nvPr>
            <p:ph type="title"/>
          </p:nvPr>
        </p:nvSpPr>
        <p:spPr>
          <a:xfrm>
            <a:off x="97631" y="77789"/>
            <a:ext cx="7886700" cy="947737"/>
          </a:xfrm>
          <a:pattFill prst="pct75">
            <a:fgClr>
              <a:schemeClr val="accent1"/>
            </a:fgClr>
            <a:bgClr>
              <a:schemeClr val="bg1"/>
            </a:bgClr>
          </a:pattFill>
        </p:spPr>
        <p:txBody>
          <a:bodyPr>
            <a:normAutofit fontScale="90000"/>
          </a:bodyPr>
          <a:lstStyle/>
          <a:p>
            <a:pPr eaLnBrk="1" hangingPunct="1"/>
            <a:r>
              <a:rPr lang="zh-CN" altLang="en-US" b="1" smtClean="0">
                <a:solidFill>
                  <a:srgbClr val="FF0000"/>
                </a:solidFill>
              </a:rPr>
              <a:t>专题</a:t>
            </a:r>
            <a:r>
              <a:rPr lang="en-US" altLang="zh-CN" b="1" smtClean="0">
                <a:solidFill>
                  <a:srgbClr val="FF0000"/>
                </a:solidFill>
              </a:rPr>
              <a:t>:</a:t>
            </a:r>
            <a:r>
              <a:rPr lang="zh-CN" altLang="en-US" b="1" smtClean="0">
                <a:solidFill>
                  <a:srgbClr val="FF0000"/>
                </a:solidFill>
              </a:rPr>
              <a:t>领袖人物和红军将领的革命之路</a:t>
            </a:r>
          </a:p>
        </p:txBody>
      </p:sp>
      <p:sp>
        <p:nvSpPr>
          <p:cNvPr id="103426" name="内容占位符 2"/>
          <p:cNvSpPr>
            <a:spLocks noGrp="1"/>
          </p:cNvSpPr>
          <p:nvPr>
            <p:ph idx="1"/>
          </p:nvPr>
        </p:nvSpPr>
        <p:spPr>
          <a:xfrm>
            <a:off x="309562" y="1403350"/>
            <a:ext cx="8205788" cy="4959350"/>
          </a:xfrm>
          <a:ln>
            <a:solidFill>
              <a:schemeClr val="accent1"/>
            </a:solidFill>
          </a:ln>
        </p:spPr>
        <p:txBody>
          <a:bodyPr>
            <a:normAutofit lnSpcReduction="10000"/>
          </a:bodyPr>
          <a:lstStyle/>
          <a:p>
            <a:pPr eaLnBrk="1" hangingPunct="1"/>
            <a:r>
              <a:rPr lang="en-US" altLang="zh-CN" sz="4800" smtClean="0">
                <a:solidFill>
                  <a:srgbClr val="0000CC"/>
                </a:solidFill>
              </a:rPr>
              <a:t>1</a:t>
            </a:r>
            <a:r>
              <a:rPr lang="zh-CN" altLang="en-US" sz="4800" smtClean="0">
                <a:solidFill>
                  <a:srgbClr val="0000CC"/>
                </a:solidFill>
              </a:rPr>
              <a:t>、外貌形象与言谈举止</a:t>
            </a:r>
            <a:endParaRPr lang="en-US" altLang="zh-CN" sz="4800" smtClean="0">
              <a:solidFill>
                <a:srgbClr val="0000CC"/>
              </a:solidFill>
            </a:endParaRPr>
          </a:p>
          <a:p>
            <a:pPr eaLnBrk="1" hangingPunct="1"/>
            <a:r>
              <a:rPr lang="en-US" altLang="zh-CN" sz="4800" smtClean="0">
                <a:solidFill>
                  <a:srgbClr val="0000CC"/>
                </a:solidFill>
              </a:rPr>
              <a:t>2</a:t>
            </a:r>
            <a:r>
              <a:rPr lang="zh-CN" altLang="en-US" sz="4800" smtClean="0">
                <a:solidFill>
                  <a:srgbClr val="0000CC"/>
                </a:solidFill>
              </a:rPr>
              <a:t>、出身与家庭</a:t>
            </a:r>
            <a:endParaRPr lang="en-US" altLang="zh-CN" sz="4800" smtClean="0">
              <a:solidFill>
                <a:srgbClr val="0000CC"/>
              </a:solidFill>
            </a:endParaRPr>
          </a:p>
          <a:p>
            <a:pPr eaLnBrk="1" hangingPunct="1"/>
            <a:r>
              <a:rPr lang="en-US" altLang="zh-CN" sz="4800" smtClean="0">
                <a:solidFill>
                  <a:srgbClr val="0000CC"/>
                </a:solidFill>
              </a:rPr>
              <a:t>3</a:t>
            </a:r>
            <a:r>
              <a:rPr lang="zh-CN" altLang="en-US" sz="4800" smtClean="0">
                <a:solidFill>
                  <a:srgbClr val="0000CC"/>
                </a:solidFill>
              </a:rPr>
              <a:t>、童年的经历</a:t>
            </a:r>
            <a:endParaRPr lang="en-US" altLang="zh-CN" sz="4800" smtClean="0">
              <a:solidFill>
                <a:srgbClr val="0000CC"/>
              </a:solidFill>
            </a:endParaRPr>
          </a:p>
          <a:p>
            <a:pPr eaLnBrk="1" hangingPunct="1"/>
            <a:r>
              <a:rPr lang="en-US" altLang="zh-CN" sz="4800" smtClean="0">
                <a:solidFill>
                  <a:srgbClr val="0000CC"/>
                </a:solidFill>
              </a:rPr>
              <a:t>4</a:t>
            </a:r>
            <a:r>
              <a:rPr lang="zh-CN" altLang="en-US" sz="4800" smtClean="0">
                <a:solidFill>
                  <a:srgbClr val="0000CC"/>
                </a:solidFill>
              </a:rPr>
              <a:t>、受教育情况</a:t>
            </a:r>
            <a:endParaRPr lang="en-US" altLang="zh-CN" sz="4800" smtClean="0">
              <a:solidFill>
                <a:srgbClr val="0000CC"/>
              </a:solidFill>
            </a:endParaRPr>
          </a:p>
          <a:p>
            <a:pPr eaLnBrk="1" hangingPunct="1"/>
            <a:r>
              <a:rPr lang="en-US" altLang="zh-CN" sz="4800" smtClean="0">
                <a:solidFill>
                  <a:srgbClr val="0000CC"/>
                </a:solidFill>
              </a:rPr>
              <a:t>5</a:t>
            </a:r>
            <a:r>
              <a:rPr lang="zh-CN" altLang="en-US" sz="4800" smtClean="0">
                <a:solidFill>
                  <a:srgbClr val="0000CC"/>
                </a:solidFill>
              </a:rPr>
              <a:t>、参加革命的起因</a:t>
            </a:r>
            <a:endParaRPr lang="en-US" altLang="zh-CN" sz="4800" smtClean="0">
              <a:solidFill>
                <a:srgbClr val="0000CC"/>
              </a:solidFill>
            </a:endParaRPr>
          </a:p>
          <a:p>
            <a:pPr eaLnBrk="1" hangingPunct="1"/>
            <a:r>
              <a:rPr lang="en-US" altLang="zh-CN" sz="4800" smtClean="0">
                <a:solidFill>
                  <a:srgbClr val="0000CC"/>
                </a:solidFill>
              </a:rPr>
              <a:t>6</a:t>
            </a:r>
            <a:r>
              <a:rPr lang="zh-CN" altLang="en-US" sz="4800" smtClean="0">
                <a:solidFill>
                  <a:srgbClr val="0000CC"/>
                </a:solidFill>
              </a:rPr>
              <a:t>、参加革命后的经历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5"/>
                                        </p:tgtEl>
                                        <p:attrNameLst>
                                          <p:attrName>style.visibility</p:attrName>
                                        </p:attrNameLst>
                                      </p:cBhvr>
                                      <p:to>
                                        <p:strVal val="visible"/>
                                      </p:to>
                                    </p:set>
                                    <p:animEffect transition="in" filter="blinds(horizontal)">
                                      <p:cBhvr>
                                        <p:cTn id="7" dur="500"/>
                                        <p:tgtEl>
                                          <p:spTgt spid="103425"/>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103426"/>
                                        </p:tgtEl>
                                        <p:attrNameLst>
                                          <p:attrName>style.visibility</p:attrName>
                                        </p:attrNameLst>
                                      </p:cBhvr>
                                      <p:to>
                                        <p:strVal val="visible"/>
                                      </p:to>
                                    </p:set>
                                    <p:anim calcmode="discrete" valueType="clr">
                                      <p:cBhvr override="childStyle">
                                        <p:cTn id="12" dur="80"/>
                                        <p:tgtEl>
                                          <p:spTgt spid="10342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103426"/>
                                        </p:tgtEl>
                                        <p:attrNameLst>
                                          <p:attrName>fillcolor</p:attrName>
                                        </p:attrNameLst>
                                      </p:cBhvr>
                                      <p:tavLst>
                                        <p:tav tm="0">
                                          <p:val>
                                            <p:clrVal>
                                              <a:schemeClr val="accent2"/>
                                            </p:clrVal>
                                          </p:val>
                                        </p:tav>
                                        <p:tav tm="50000">
                                          <p:val>
                                            <p:clrVal>
                                              <a:schemeClr val="hlink"/>
                                            </p:clrVal>
                                          </p:val>
                                        </p:tav>
                                      </p:tavLst>
                                    </p:anim>
                                    <p:set>
                                      <p:cBhvr>
                                        <p:cTn id="14" dur="80"/>
                                        <p:tgtEl>
                                          <p:spTgt spid="10342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5" grpId="0" animBg="1"/>
      <p:bldP spid="10342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0" y="3000372"/>
            <a:ext cx="9143998" cy="1568450"/>
          </a:xfrm>
          <a:prstGeom prst="rect">
            <a:avLst/>
          </a:prstGeom>
          <a:solidFill>
            <a:srgbClr val="663300"/>
          </a:solidFill>
          <a:scene3d>
            <a:camera prst="orthographicFront"/>
            <a:lightRig rig="threePt" dir="t"/>
          </a:scene3d>
          <a:sp3d>
            <a:bevelT w="139700" prst="cross"/>
          </a:sp3d>
        </p:spPr>
        <p:txBody>
          <a:bodyPr wrap="square" rtlCol="0">
            <a:spAutoFit/>
          </a:bodyPr>
          <a:lstStyle/>
          <a:p>
            <a:r>
              <a:rPr lang="zh-CN" altLang="en-US" sz="9600" b="1" dirty="0">
                <a:solidFill>
                  <a:srgbClr val="00FF00"/>
                </a:solidFill>
                <a:latin typeface="华文楷体" pitchFamily="2" charset="-122"/>
                <a:ea typeface="华文楷体" pitchFamily="2" charset="-122"/>
              </a:rPr>
              <a:t>红色人物我介绍</a:t>
            </a:r>
          </a:p>
        </p:txBody>
      </p:sp>
      <p:sp>
        <p:nvSpPr>
          <p:cNvPr id="8" name="矩形 7"/>
          <p:cNvSpPr/>
          <p:nvPr/>
        </p:nvSpPr>
        <p:spPr>
          <a:xfrm>
            <a:off x="1017179" y="317054"/>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
          <p:cNvSpPr>
            <a:spLocks noGrp="1"/>
          </p:cNvSpPr>
          <p:nvPr>
            <p:ph type="title"/>
          </p:nvPr>
        </p:nvSpPr>
        <p:spPr>
          <a:xfrm>
            <a:off x="213122" y="266700"/>
            <a:ext cx="7886700" cy="838200"/>
          </a:xfrm>
          <a:solidFill>
            <a:srgbClr val="FFFFCC"/>
          </a:solidFill>
        </p:spPr>
        <p:txBody>
          <a:bodyPr>
            <a:normAutofit fontScale="90000"/>
          </a:bodyPr>
          <a:lstStyle/>
          <a:p>
            <a:pPr marL="228600" indent="-228600" algn="ctr" eaLnBrk="1" hangingPunct="1">
              <a:spcBef>
                <a:spcPts val="1000"/>
              </a:spcBef>
            </a:pPr>
            <a:r>
              <a:rPr lang="zh-CN" altLang="en-US" sz="5400" b="1" dirty="0" smtClean="0">
                <a:solidFill>
                  <a:srgbClr val="FF0000"/>
                </a:solidFill>
                <a:latin typeface="Calibri" panose="020F0502020204030204" pitchFamily="34" charset="0"/>
              </a:rPr>
              <a:t>中国共产党人的革命信仰</a:t>
            </a:r>
            <a:endParaRPr lang="zh-CN" altLang="en-US" sz="4000" b="1" dirty="0" smtClean="0">
              <a:solidFill>
                <a:srgbClr val="FF0000"/>
              </a:solidFill>
            </a:endParaRPr>
          </a:p>
        </p:txBody>
      </p:sp>
      <p:sp>
        <p:nvSpPr>
          <p:cNvPr id="111618" name="内容占位符 2"/>
          <p:cNvSpPr>
            <a:spLocks noGrp="1"/>
          </p:cNvSpPr>
          <p:nvPr>
            <p:ph idx="1"/>
          </p:nvPr>
        </p:nvSpPr>
        <p:spPr>
          <a:xfrm>
            <a:off x="145257" y="1446214"/>
            <a:ext cx="8499872" cy="4916487"/>
          </a:xfrm>
          <a:ln cap="flat">
            <a:solidFill>
              <a:srgbClr val="FF0000"/>
            </a:solidFill>
            <a:prstDash val="dash"/>
          </a:ln>
        </p:spPr>
        <p:txBody>
          <a:bodyPr>
            <a:normAutofit fontScale="92500" lnSpcReduction="20000"/>
          </a:bodyPr>
          <a:lstStyle/>
          <a:p>
            <a:pPr eaLnBrk="1" hangingPunct="1"/>
            <a:r>
              <a:rPr lang="zh-CN" altLang="en-US" sz="3600" smtClean="0">
                <a:solidFill>
                  <a:srgbClr val="0000CC"/>
                </a:solidFill>
              </a:rPr>
              <a:t>        </a:t>
            </a:r>
            <a:r>
              <a:rPr lang="zh-CN" altLang="en-US" sz="3600" b="1" smtClean="0">
                <a:solidFill>
                  <a:srgbClr val="0000CC"/>
                </a:solidFill>
              </a:rPr>
              <a:t>中国共产党人的革命信仰即党的最高理想和最终目标</a:t>
            </a:r>
            <a:r>
              <a:rPr lang="en-US" altLang="zh-CN" sz="3600" b="1" smtClean="0">
                <a:solidFill>
                  <a:srgbClr val="0000CC"/>
                </a:solidFill>
              </a:rPr>
              <a:t>---</a:t>
            </a:r>
            <a:r>
              <a:rPr lang="zh-CN" altLang="en-US" sz="3600" b="1" smtClean="0">
                <a:solidFill>
                  <a:srgbClr val="FF0000"/>
                </a:solidFill>
              </a:rPr>
              <a:t>实现共产主义，中国共产党的根本宗旨是全心全意为人民服务</a:t>
            </a:r>
            <a:r>
              <a:rPr lang="zh-CN" altLang="en-US" sz="3600" b="1" smtClean="0">
                <a:solidFill>
                  <a:srgbClr val="0000CC"/>
                </a:solidFill>
              </a:rPr>
              <a:t>。</a:t>
            </a:r>
            <a:endParaRPr lang="en-US" altLang="zh-CN" sz="3600" b="1" smtClean="0">
              <a:solidFill>
                <a:srgbClr val="0000CC"/>
              </a:solidFill>
            </a:endParaRPr>
          </a:p>
          <a:p>
            <a:pPr eaLnBrk="1" hangingPunct="1"/>
            <a:r>
              <a:rPr lang="en-US" altLang="zh-CN" sz="3600" b="1" smtClean="0">
                <a:solidFill>
                  <a:srgbClr val="0000CC"/>
                </a:solidFill>
              </a:rPr>
              <a:t>         </a:t>
            </a:r>
            <a:r>
              <a:rPr lang="zh-CN" altLang="en-US" sz="3600" b="1" smtClean="0">
                <a:solidFill>
                  <a:srgbClr val="0000CC"/>
                </a:solidFill>
              </a:rPr>
              <a:t>在血雨腥风的革命年代，因为有着坚定的共产主义信仰，中国共产党人才在血与火的战场上舍生忘死、前赴后继，在刑场上视死如归、大义凛然。</a:t>
            </a:r>
            <a:endParaRPr lang="en-US" altLang="zh-CN" sz="3600" b="1" smtClean="0">
              <a:solidFill>
                <a:srgbClr val="0000CC"/>
              </a:solidFill>
            </a:endParaRPr>
          </a:p>
          <a:p>
            <a:pPr eaLnBrk="1" hangingPunct="1"/>
            <a:r>
              <a:rPr lang="zh-CN" altLang="en-US" sz="3600" b="1" smtClean="0">
                <a:solidFill>
                  <a:srgbClr val="0000CC"/>
                </a:solidFill>
              </a:rPr>
              <a:t>          习近平总书记曾指出，“理想信念就是共产党人精神上的‘钙’，没有理想信念，理想信念不坚定，精神上就会‘缺钙’，就会得‘软骨病’”。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1618">
                                            <p:bg/>
                                          </p:spTgt>
                                        </p:tgtEl>
                                        <p:attrNameLst>
                                          <p:attrName>style.visibility</p:attrName>
                                        </p:attrNameLst>
                                      </p:cBhvr>
                                      <p:to>
                                        <p:strVal val="visible"/>
                                      </p:to>
                                    </p:set>
                                    <p:anim calcmode="lin" valueType="num">
                                      <p:cBhvr additive="base">
                                        <p:cTn id="7" dur="500" fill="hold"/>
                                        <p:tgtEl>
                                          <p:spTgt spid="111618">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11618">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1618">
                                            <p:txEl>
                                              <p:pRg st="0" end="0"/>
                                            </p:txEl>
                                          </p:spTgt>
                                        </p:tgtEl>
                                        <p:attrNameLst>
                                          <p:attrName>style.visibility</p:attrName>
                                        </p:attrNameLst>
                                      </p:cBhvr>
                                      <p:to>
                                        <p:strVal val="visible"/>
                                      </p:to>
                                    </p:set>
                                    <p:anim calcmode="lin" valueType="num">
                                      <p:cBhvr additive="base">
                                        <p:cTn id="13" dur="500" fill="hold"/>
                                        <p:tgtEl>
                                          <p:spTgt spid="11161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16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1618">
                                            <p:txEl>
                                              <p:pRg st="1" end="1"/>
                                            </p:txEl>
                                          </p:spTgt>
                                        </p:tgtEl>
                                        <p:attrNameLst>
                                          <p:attrName>style.visibility</p:attrName>
                                        </p:attrNameLst>
                                      </p:cBhvr>
                                      <p:to>
                                        <p:strVal val="visible"/>
                                      </p:to>
                                    </p:set>
                                    <p:anim calcmode="lin" valueType="num">
                                      <p:cBhvr additive="base">
                                        <p:cTn id="19" dur="500" fill="hold"/>
                                        <p:tgtEl>
                                          <p:spTgt spid="11161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16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1618">
                                            <p:txEl>
                                              <p:pRg st="2" end="2"/>
                                            </p:txEl>
                                          </p:spTgt>
                                        </p:tgtEl>
                                        <p:attrNameLst>
                                          <p:attrName>style.visibility</p:attrName>
                                        </p:attrNameLst>
                                      </p:cBhvr>
                                      <p:to>
                                        <p:strVal val="visible"/>
                                      </p:to>
                                    </p:set>
                                    <p:anim calcmode="lin" valueType="num">
                                      <p:cBhvr additive="base">
                                        <p:cTn id="25" dur="500" fill="hold"/>
                                        <p:tgtEl>
                                          <p:spTgt spid="111618">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161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8"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1371600" y="1928802"/>
            <a:ext cx="6400800" cy="3709998"/>
          </a:xfrm>
        </p:spPr>
        <p:txBody>
          <a:bodyPr>
            <a:normAutofit/>
          </a:bodyPr>
          <a:lstStyle/>
          <a:p>
            <a:pPr marL="0" indent="0" algn="ctr">
              <a:buFont typeface="Arial" panose="020B0604020202020204" pitchFamily="34" charset="0"/>
              <a:buNone/>
            </a:pPr>
            <a:r>
              <a:rPr lang="zh-CN" altLang="en-US" sz="7200" dirty="0" smtClean="0"/>
              <a:t>悟《红星》</a:t>
            </a:r>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dirty="0">
                <a:latin typeface="Calibri" panose="020F0502020204030204" pitchFamily="34" charset="0"/>
              </a:rPr>
              <a:t>　　</a:t>
            </a:r>
            <a:endParaRPr lang="zh-CN" altLang="en-US" sz="4000" b="1" dirty="0">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endParaRPr lang="zh-CN" altLang="en-US" sz="3600" b="1" dirty="0">
              <a:latin typeface="黑体" panose="02010609060101010101" pitchFamily="49" charset="-122"/>
              <a:ea typeface="黑体" panose="02010609060101010101" pitchFamily="49" charset="-122"/>
            </a:endParaRPr>
          </a:p>
        </p:txBody>
      </p:sp>
      <p:sp>
        <p:nvSpPr>
          <p:cNvPr id="64520" name="WordArt 8"/>
          <p:cNvSpPr>
            <a:spLocks noChangeArrowheads="1" noChangeShapeType="1" noTextEdit="1"/>
          </p:cNvSpPr>
          <p:nvPr/>
        </p:nvSpPr>
        <p:spPr bwMode="auto">
          <a:xfrm flipH="1">
            <a:off x="-617254" y="404813"/>
            <a:ext cx="45719" cy="1028700"/>
          </a:xfrm>
          <a:prstGeom prst="rect">
            <a:avLst/>
          </a:prstGeom>
          <a:ln>
            <a:solidFill>
              <a:schemeClr val="accent1"/>
            </a:solidFill>
          </a:ln>
        </p:spPr>
        <p:txBody>
          <a:bodyPr wrap="none" fromWordArt="1">
            <a:prstTxWarp prst="textSlantUp">
              <a:avLst>
                <a:gd name="adj" fmla="val 32056"/>
              </a:avLst>
            </a:prstTxWarp>
          </a:bodyPr>
          <a:lstStyle/>
          <a:p>
            <a:pPr algn="ctr"/>
            <a:r>
              <a:rPr lang="zh-CN" altLang="en-US" sz="3600" kern="10" dirty="0" smtClean="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诵</a:t>
            </a:r>
            <a:endPar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内容占位符 2"/>
          <p:cNvSpPr>
            <a:spLocks noGrp="1"/>
          </p:cNvSpPr>
          <p:nvPr>
            <p:ph idx="1"/>
          </p:nvPr>
        </p:nvSpPr>
        <p:spPr>
          <a:xfrm>
            <a:off x="96441" y="1581150"/>
            <a:ext cx="8818959" cy="4351338"/>
          </a:xfrm>
          <a:ln w="57150" cmpd="thinThick">
            <a:solidFill>
              <a:srgbClr val="FF0000"/>
            </a:solidFill>
          </a:ln>
        </p:spPr>
        <p:txBody>
          <a:bodyPr>
            <a:normAutofit fontScale="92500" lnSpcReduction="20000"/>
          </a:bodyPr>
          <a:lstStyle/>
          <a:p>
            <a:pPr eaLnBrk="1" hangingPunct="1"/>
            <a:r>
              <a:rPr lang="zh-CN" altLang="en-US" sz="5400" b="1" smtClean="0">
                <a:solidFill>
                  <a:srgbClr val="0000CC"/>
                </a:solidFill>
                <a:latin typeface="华文行楷"/>
                <a:ea typeface="华文行楷"/>
                <a:cs typeface="华文行楷"/>
              </a:rPr>
              <a:t>把握作品中的“事实”之后，还要明白作者想用事实说什么“话”。</a:t>
            </a:r>
            <a:endParaRPr lang="en-US" altLang="zh-CN" sz="5400" b="1" smtClean="0">
              <a:solidFill>
                <a:srgbClr val="0000CC"/>
              </a:solidFill>
              <a:latin typeface="华文行楷"/>
              <a:ea typeface="华文行楷"/>
              <a:cs typeface="华文行楷"/>
            </a:endParaRPr>
          </a:p>
          <a:p>
            <a:pPr eaLnBrk="1" hangingPunct="1"/>
            <a:r>
              <a:rPr lang="zh-CN" altLang="en-US" sz="4000" b="1" smtClean="0">
                <a:solidFill>
                  <a:srgbClr val="0E0402"/>
                </a:solidFill>
              </a:rPr>
              <a:t>如：斯诺在出发前“</a:t>
            </a:r>
            <a:r>
              <a:rPr lang="zh-CN" altLang="en-US" sz="4000" b="1" smtClean="0">
                <a:solidFill>
                  <a:srgbClr val="0E0402"/>
                </a:solidFill>
                <a:latin typeface="华文行楷"/>
                <a:ea typeface="华文行楷"/>
                <a:cs typeface="华文行楷"/>
              </a:rPr>
              <a:t>注射了凡是能够弄到的一切预防针</a:t>
            </a:r>
            <a:r>
              <a:rPr lang="zh-CN" altLang="en-US" sz="4000" b="1" smtClean="0">
                <a:solidFill>
                  <a:srgbClr val="0E0402"/>
                </a:solidFill>
              </a:rPr>
              <a:t>”，为什么要这样做？想说明什么？他是带着疑虑出发去采访的，但采访结束后，他的态度和想法都改变了。</a:t>
            </a:r>
          </a:p>
        </p:txBody>
      </p:sp>
      <p:sp>
        <p:nvSpPr>
          <p:cNvPr id="107522" name="矩形 3"/>
          <p:cNvSpPr>
            <a:spLocks noChangeArrowheads="1"/>
          </p:cNvSpPr>
          <p:nvPr/>
        </p:nvSpPr>
        <p:spPr bwMode="auto">
          <a:xfrm>
            <a:off x="2576513" y="266701"/>
            <a:ext cx="4820550" cy="1015663"/>
          </a:xfrm>
          <a:prstGeom prst="rect">
            <a:avLst/>
          </a:prstGeom>
          <a:solidFill>
            <a:srgbClr val="66FFFF"/>
          </a:solidFill>
          <a:ln w="9525">
            <a:noFill/>
            <a:miter lim="800000"/>
          </a:ln>
        </p:spPr>
        <p:txBody>
          <a:bodyPr wrap="none">
            <a:spAutoFit/>
          </a:bodyPr>
          <a:lstStyle/>
          <a:p>
            <a:pPr algn="ctr"/>
            <a:r>
              <a:rPr lang="zh-CN" altLang="en-US" sz="6000" b="1">
                <a:solidFill>
                  <a:srgbClr val="FF0000"/>
                </a:solidFill>
                <a:latin typeface="Calibri Light" panose="020F0302020204030204"/>
              </a:rPr>
              <a:t>读书方法指导</a:t>
            </a:r>
            <a:endParaRPr lang="zh-CN" altLang="en-US" b="1">
              <a:latin typeface="Calibri" panose="020F050202020403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2" y="1366351"/>
            <a:ext cx="9144001" cy="1076325"/>
          </a:xfrm>
          <a:prstGeom prst="rect">
            <a:avLst/>
          </a:prstGeom>
          <a:noFill/>
        </p:spPr>
        <p:txBody>
          <a:bodyPr wrap="square" rtlCol="0">
            <a:spAutoFit/>
          </a:bodyPr>
          <a:lstStyle/>
          <a:p>
            <a:r>
              <a:rPr lang="zh-CN" altLang="en-US" sz="3200" b="1" dirty="0">
                <a:solidFill>
                  <a:srgbClr val="0000FF"/>
                </a:solidFill>
                <a:latin typeface="华文楷体" pitchFamily="2" charset="-122"/>
                <a:ea typeface="华文楷体" pitchFamily="2" charset="-122"/>
              </a:rPr>
              <a:t>阅读纪实作品，最终要从中获得启迪，用来指导自己的生活和学习</a:t>
            </a:r>
            <a:r>
              <a:rPr lang="zh-CN" altLang="en-US" sz="3200" b="1" dirty="0" smtClean="0">
                <a:solidFill>
                  <a:srgbClr val="0000FF"/>
                </a:solidFill>
                <a:latin typeface="华文楷体" pitchFamily="2" charset="-122"/>
                <a:ea typeface="华文楷体" pitchFamily="2" charset="-122"/>
              </a:rPr>
              <a:t>。</a:t>
            </a:r>
            <a:endParaRPr lang="zh-CN" altLang="en-US" sz="3200" b="1" dirty="0">
              <a:solidFill>
                <a:srgbClr val="0000FF"/>
              </a:solidFill>
              <a:latin typeface="华文楷体" pitchFamily="2" charset="-122"/>
              <a:ea typeface="华文楷体" pitchFamily="2" charset="-122"/>
            </a:endParaRPr>
          </a:p>
        </p:txBody>
      </p:sp>
      <p:sp>
        <p:nvSpPr>
          <p:cNvPr id="6" name="TextBox 5"/>
          <p:cNvSpPr txBox="1"/>
          <p:nvPr/>
        </p:nvSpPr>
        <p:spPr>
          <a:xfrm>
            <a:off x="0" y="3000372"/>
            <a:ext cx="9143998" cy="1862048"/>
          </a:xfrm>
          <a:prstGeom prst="rect">
            <a:avLst/>
          </a:prstGeom>
          <a:solidFill>
            <a:srgbClr val="663300"/>
          </a:solidFill>
          <a:scene3d>
            <a:camera prst="orthographicFront"/>
            <a:lightRig rig="threePt" dir="t"/>
          </a:scene3d>
          <a:sp3d>
            <a:bevelT w="139700" prst="cross"/>
          </a:sp3d>
        </p:spPr>
        <p:txBody>
          <a:bodyPr wrap="square" rtlCol="0">
            <a:spAutoFit/>
          </a:bodyPr>
          <a:lstStyle/>
          <a:p>
            <a:r>
              <a:rPr lang="zh-CN" altLang="en-US" sz="11500" b="1" dirty="0" smtClean="0">
                <a:solidFill>
                  <a:srgbClr val="00FF00"/>
                </a:solidFill>
                <a:latin typeface="华文楷体" pitchFamily="2" charset="-122"/>
                <a:ea typeface="华文楷体" pitchFamily="2" charset="-122"/>
              </a:rPr>
              <a:t>谈谈我的感悟</a:t>
            </a:r>
            <a:endParaRPr lang="zh-CN" altLang="en-US" sz="11500" b="1" dirty="0">
              <a:solidFill>
                <a:srgbClr val="00FF00"/>
              </a:solidFill>
              <a:latin typeface="华文楷体" pitchFamily="2" charset="-122"/>
              <a:ea typeface="华文楷体" pitchFamily="2" charset="-122"/>
            </a:endParaRPr>
          </a:p>
        </p:txBody>
      </p:sp>
      <p:sp>
        <p:nvSpPr>
          <p:cNvPr id="8" name="矩形 7"/>
          <p:cNvSpPr/>
          <p:nvPr/>
        </p:nvSpPr>
        <p:spPr>
          <a:xfrm>
            <a:off x="1017179" y="317054"/>
            <a:ext cx="71096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rPr>
              <a:t>阅读纪实作品应该做到</a:t>
            </a:r>
            <a:endParaRPr lang="zh-CN" altLang="en-US" sz="5400" b="1" cap="all" spc="0" dirty="0">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华文琥珀" pitchFamily="2" charset="-122"/>
              <a:ea typeface="华文琥珀" pitchFamily="2"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0"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edge">
                                      <p:cBhvr>
                                        <p:cTn id="25"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内容占位符 2"/>
          <p:cNvSpPr>
            <a:spLocks noGrp="1"/>
          </p:cNvSpPr>
          <p:nvPr>
            <p:ph idx="1"/>
          </p:nvPr>
        </p:nvSpPr>
        <p:spPr>
          <a:xfrm>
            <a:off x="241698" y="446089"/>
            <a:ext cx="8273653" cy="6035675"/>
          </a:xfrm>
          <a:solidFill>
            <a:srgbClr val="FFFFCC"/>
          </a:solidFill>
        </p:spPr>
        <p:txBody>
          <a:bodyPr>
            <a:normAutofit fontScale="92500" lnSpcReduction="20000"/>
          </a:bodyPr>
          <a:lstStyle/>
          <a:p>
            <a:pPr eaLnBrk="1" hangingPunct="1"/>
            <a:endParaRPr lang="zh-CN" altLang="en-US" sz="3600" b="1" dirty="0" smtClean="0">
              <a:solidFill>
                <a:srgbClr val="0000CC"/>
              </a:solidFill>
            </a:endParaRPr>
          </a:p>
          <a:p>
            <a:r>
              <a:rPr lang="zh-CN" altLang="en-US" sz="3600" b="1" dirty="0" smtClean="0">
                <a:solidFill>
                  <a:srgbClr val="0000CC"/>
                </a:solidFill>
              </a:rPr>
              <a:t>现在，正如书中所言，革命事业已经照耀了全中国，而中国也在共产党的坚强领导下走上了繁荣富强的道路。甚至照耀全世界。</a:t>
            </a:r>
            <a:endParaRPr lang="en-US" altLang="zh-CN" sz="3600" b="1" dirty="0" smtClean="0">
              <a:solidFill>
                <a:srgbClr val="0000CC"/>
              </a:solidFill>
            </a:endParaRPr>
          </a:p>
          <a:p>
            <a:pPr eaLnBrk="1" hangingPunct="1"/>
            <a:r>
              <a:rPr lang="zh-CN" altLang="en-US" sz="3600" b="1" dirty="0" smtClean="0">
                <a:solidFill>
                  <a:srgbClr val="0000CC"/>
                </a:solidFill>
                <a:latin typeface="宋体" panose="02010600030101010101" pitchFamily="2" charset="-122"/>
              </a:rPr>
              <a:t>    当我们坐在明亮的屋子里，当我们心安理得的接受着最完整的教育，当我们还在为各自的人生纠结忙碌着，也许没有意识到，我们正过着充满阳光与安定的美好生活。</a:t>
            </a:r>
            <a:r>
              <a:rPr lang="en-US" altLang="zh-CN" sz="3600" b="1" dirty="0" smtClean="0">
                <a:solidFill>
                  <a:srgbClr val="0000CC"/>
                </a:solidFill>
                <a:latin typeface="宋体" panose="02010600030101010101" pitchFamily="2" charset="-122"/>
              </a:rPr>
              <a:t>《</a:t>
            </a:r>
            <a:r>
              <a:rPr lang="zh-CN" altLang="en-US" sz="3600" b="1" dirty="0" smtClean="0">
                <a:solidFill>
                  <a:srgbClr val="0000CC"/>
                </a:solidFill>
                <a:latin typeface="宋体" panose="02010600030101010101" pitchFamily="2" charset="-122"/>
              </a:rPr>
              <a:t>红星照耀中国</a:t>
            </a:r>
            <a:r>
              <a:rPr lang="en-US" altLang="zh-CN" sz="3600" b="1" dirty="0" smtClean="0">
                <a:solidFill>
                  <a:srgbClr val="0000CC"/>
                </a:solidFill>
                <a:latin typeface="宋体" panose="02010600030101010101" pitchFamily="2" charset="-122"/>
              </a:rPr>
              <a:t>》</a:t>
            </a:r>
            <a:r>
              <a:rPr lang="zh-CN" altLang="en-US" sz="3600" b="1" dirty="0" smtClean="0">
                <a:solidFill>
                  <a:srgbClr val="0000CC"/>
                </a:solidFill>
                <a:latin typeface="宋体" panose="02010600030101010101" pitchFamily="2" charset="-122"/>
              </a:rPr>
              <a:t>提醒着我，即使身处和平年代，不要忘记无数革命先驱曾在狼烟四起中横刀立马，在民哀国殇之时挺起了民族的脊梁，为了我们今天的幸福生活冲锋陷阵、赴汤蹈火。</a:t>
            </a:r>
            <a:endParaRPr lang="zh-CN" altLang="en-US" sz="3600" b="1" dirty="0" smtClean="0">
              <a:solidFill>
                <a:srgbClr val="0000CC"/>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051" y="-8012"/>
            <a:ext cx="9163051" cy="6866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2" name="图示 1"/>
          <p:cNvGraphicFramePr/>
          <p:nvPr/>
        </p:nvGraphicFramePr>
        <p:xfrm>
          <a:off x="386010" y="917902"/>
          <a:ext cx="8352928" cy="5069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p:nvPr/>
        </p:nvSpPr>
        <p:spPr>
          <a:xfrm>
            <a:off x="2036666" y="332656"/>
            <a:ext cx="5282215"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600" b="1" dirty="0">
                <a:solidFill>
                  <a:srgbClr val="FF0000"/>
                </a:solidFill>
                <a:latin typeface="华文隶书" pitchFamily="2" charset="-122"/>
                <a:ea typeface="华文隶书" pitchFamily="2" charset="-122"/>
              </a:rPr>
              <a:t>红星照耀中国</a:t>
            </a:r>
          </a:p>
        </p:txBody>
      </p:sp>
    </p:spTree>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1371600" y="1928802"/>
            <a:ext cx="6400800" cy="3709998"/>
          </a:xfrm>
        </p:spPr>
        <p:txBody>
          <a:bodyPr>
            <a:normAutofit/>
          </a:bodyPr>
          <a:lstStyle/>
          <a:p>
            <a:pPr marL="0" indent="0" algn="ctr">
              <a:buFont typeface="Arial" panose="020B0604020202020204" pitchFamily="34" charset="0"/>
              <a:buNone/>
            </a:pPr>
            <a:r>
              <a:rPr lang="zh-CN" altLang="en-US" sz="7200" dirty="0" smtClean="0"/>
              <a:t>识《红星》</a:t>
            </a:r>
            <a:endParaRPr lang="en-US" altLang="zh-CN" sz="7200" dirty="0" smtClean="0"/>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dirty="0">
                <a:latin typeface="Calibri" panose="020F0502020204030204" pitchFamily="34" charset="0"/>
              </a:rPr>
              <a:t>　　</a:t>
            </a:r>
            <a:endParaRPr lang="zh-CN" altLang="en-US" sz="4000" b="1" dirty="0">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endParaRPr lang="zh-CN" altLang="en-US" sz="3600" b="1" dirty="0">
              <a:latin typeface="黑体" panose="02010609060101010101" pitchFamily="49" charset="-122"/>
              <a:ea typeface="黑体" panose="02010609060101010101" pitchFamily="49" charset="-122"/>
            </a:endParaRPr>
          </a:p>
        </p:txBody>
      </p:sp>
      <p:sp>
        <p:nvSpPr>
          <p:cNvPr id="64520" name="WordArt 8"/>
          <p:cNvSpPr>
            <a:spLocks noChangeArrowheads="1" noChangeShapeType="1" noTextEdit="1"/>
          </p:cNvSpPr>
          <p:nvPr/>
        </p:nvSpPr>
        <p:spPr bwMode="auto">
          <a:xfrm flipH="1">
            <a:off x="-617254" y="404813"/>
            <a:ext cx="45719" cy="1028700"/>
          </a:xfrm>
          <a:prstGeom prst="rect">
            <a:avLst/>
          </a:prstGeom>
          <a:ln>
            <a:solidFill>
              <a:schemeClr val="accent1"/>
            </a:solidFill>
          </a:ln>
        </p:spPr>
        <p:txBody>
          <a:bodyPr wrap="none" fromWordArt="1">
            <a:prstTxWarp prst="textSlantUp">
              <a:avLst>
                <a:gd name="adj" fmla="val 32056"/>
              </a:avLst>
            </a:prstTxWarp>
          </a:bodyPr>
          <a:lstStyle/>
          <a:p>
            <a:pPr algn="ctr"/>
            <a:r>
              <a:rPr lang="zh-CN" altLang="en-US" sz="3600" kern="10" dirty="0" smtClean="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诵</a:t>
            </a:r>
            <a:endPar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p:cNvSpPr>
          <p:nvPr>
            <p:ph type="subTitle" idx="4294967295"/>
          </p:nvPr>
        </p:nvSpPr>
        <p:spPr>
          <a:xfrm>
            <a:off x="413385" y="1623695"/>
            <a:ext cx="8334375" cy="4039870"/>
          </a:xfrm>
        </p:spPr>
        <p:txBody>
          <a:bodyPr>
            <a:normAutofit/>
          </a:bodyPr>
          <a:lstStyle/>
          <a:p>
            <a:pPr marL="0" indent="0" algn="ctr">
              <a:buFont typeface="Arial" panose="020B0604020202020204" pitchFamily="34" charset="0"/>
              <a:buNone/>
            </a:pPr>
            <a:r>
              <a:rPr lang="zh-CN" altLang="en-US" sz="7200" dirty="0" smtClean="0"/>
              <a:t>《红星》阅读规划</a:t>
            </a:r>
          </a:p>
        </p:txBody>
      </p:sp>
      <p:pic>
        <p:nvPicPr>
          <p:cNvPr id="64517" name="Picture 5" descr="t01f1a3b048085207ca"/>
          <p:cNvPicPr>
            <a:picLocks noChangeAspect="1" noChangeArrowheads="1"/>
          </p:cNvPicPr>
          <p:nvPr/>
        </p:nvPicPr>
        <p:blipFill>
          <a:blip r:embed="rId2"/>
          <a:srcRect/>
          <a:stretch>
            <a:fillRect/>
          </a:stretch>
        </p:blipFill>
        <p:spPr bwMode="auto">
          <a:xfrm>
            <a:off x="0" y="4437063"/>
            <a:ext cx="9144000" cy="2420937"/>
          </a:xfrm>
          <a:prstGeom prst="rect">
            <a:avLst/>
          </a:prstGeom>
          <a:noFill/>
        </p:spPr>
      </p:pic>
      <p:sp>
        <p:nvSpPr>
          <p:cNvPr id="64518" name="Rectangle 6"/>
          <p:cNvSpPr/>
          <p:nvPr/>
        </p:nvSpPr>
        <p:spPr bwMode="auto">
          <a:xfrm>
            <a:off x="1042988" y="1412875"/>
            <a:ext cx="7272337" cy="719138"/>
          </a:xfrm>
          <a:prstGeom prst="rect">
            <a:avLst/>
          </a:prstGeom>
          <a:noFill/>
          <a:ln w="9525">
            <a:noFill/>
            <a:miter lim="800000"/>
          </a:ln>
        </p:spPr>
        <p:txBody>
          <a:bodyPr anchor="ctr"/>
          <a:lstStyle/>
          <a:p>
            <a:pPr algn="ctr"/>
            <a:r>
              <a:rPr lang="zh-CN" altLang="en-US" sz="4000" dirty="0">
                <a:latin typeface="Calibri" panose="020F0502020204030204" pitchFamily="34" charset="0"/>
              </a:rPr>
              <a:t>　　</a:t>
            </a:r>
            <a:endParaRPr lang="zh-CN" altLang="en-US" sz="4000" b="1" dirty="0">
              <a:latin typeface="黑体" panose="02010609060101010101" pitchFamily="49" charset="-122"/>
              <a:ea typeface="黑体" panose="02010609060101010101" pitchFamily="49" charset="-122"/>
            </a:endParaRPr>
          </a:p>
        </p:txBody>
      </p:sp>
      <p:sp>
        <p:nvSpPr>
          <p:cNvPr id="64519" name="Rectangle 7"/>
          <p:cNvSpPr/>
          <p:nvPr/>
        </p:nvSpPr>
        <p:spPr bwMode="auto">
          <a:xfrm>
            <a:off x="1619250" y="1844675"/>
            <a:ext cx="6696075" cy="1752600"/>
          </a:xfrm>
          <a:prstGeom prst="rect">
            <a:avLst/>
          </a:prstGeom>
          <a:noFill/>
          <a:ln w="9525">
            <a:noFill/>
            <a:miter lim="800000"/>
          </a:ln>
        </p:spPr>
        <p:txBody>
          <a:bodyPr/>
          <a:lstStyle/>
          <a:p>
            <a:pPr>
              <a:lnSpc>
                <a:spcPct val="80000"/>
              </a:lnSpc>
              <a:spcBef>
                <a:spcPct val="20000"/>
              </a:spcBef>
              <a:buFont typeface="Arial" panose="020B0604020202020204" pitchFamily="34" charset="0"/>
              <a:buNone/>
            </a:pPr>
            <a:endParaRPr lang="zh-CN" altLang="en-US" sz="3600" b="1" dirty="0">
              <a:latin typeface="黑体" panose="02010609060101010101" pitchFamily="49" charset="-122"/>
              <a:ea typeface="黑体" panose="02010609060101010101" pitchFamily="49" charset="-122"/>
            </a:endParaRPr>
          </a:p>
        </p:txBody>
      </p:sp>
      <p:sp>
        <p:nvSpPr>
          <p:cNvPr id="64520" name="WordArt 8"/>
          <p:cNvSpPr>
            <a:spLocks noChangeArrowheads="1" noChangeShapeType="1" noTextEdit="1"/>
          </p:cNvSpPr>
          <p:nvPr/>
        </p:nvSpPr>
        <p:spPr bwMode="auto">
          <a:xfrm flipH="1">
            <a:off x="-617254" y="404813"/>
            <a:ext cx="45719" cy="1028700"/>
          </a:xfrm>
          <a:prstGeom prst="rect">
            <a:avLst/>
          </a:prstGeom>
          <a:ln>
            <a:solidFill>
              <a:schemeClr val="accent1"/>
            </a:solidFill>
          </a:ln>
        </p:spPr>
        <p:txBody>
          <a:bodyPr wrap="none" fromWordArt="1">
            <a:prstTxWarp prst="textSlantUp">
              <a:avLst>
                <a:gd name="adj" fmla="val 32056"/>
              </a:avLst>
            </a:prstTxWarp>
          </a:bodyPr>
          <a:lstStyle/>
          <a:p>
            <a:pPr algn="ctr"/>
            <a:r>
              <a:rPr lang="zh-CN" altLang="en-US" sz="3600" kern="10" dirty="0" smtClean="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rPr>
              <a:t>诵</a:t>
            </a:r>
            <a:endParaRPr lang="zh-CN" altLang="en-US" sz="3600" kern="10" dirty="0">
              <a:ln w="9525">
                <a:solidFill>
                  <a:srgbClr val="CC99FF"/>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
            <a:ext cx="9144000" cy="68835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3" name="表格 2"/>
          <p:cNvGraphicFramePr>
            <a:graphicFrameLocks noGrp="1"/>
          </p:cNvGraphicFramePr>
          <p:nvPr/>
        </p:nvGraphicFramePr>
        <p:xfrm>
          <a:off x="166495" y="1296636"/>
          <a:ext cx="8811010" cy="5124709"/>
        </p:xfrm>
        <a:graphic>
          <a:graphicData uri="http://schemas.openxmlformats.org/drawingml/2006/table">
            <a:tbl>
              <a:tblPr firstRow="1" bandRow="1"/>
              <a:tblGrid>
                <a:gridCol w="2186274"/>
                <a:gridCol w="2333160"/>
                <a:gridCol w="4291576"/>
              </a:tblGrid>
              <a:tr h="447286">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阶段</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任务</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要求</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1712955">
                <a:tc>
                  <a:txBody>
                    <a:bodyPr/>
                    <a:lstStyle/>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第一阶段（</a:t>
                      </a:r>
                      <a:r>
                        <a:rPr lang="en-US" sz="2800" b="1" kern="100" dirty="0" smtClean="0">
                          <a:solidFill>
                            <a:srgbClr val="000000"/>
                          </a:solidFill>
                          <a:effectLst/>
                          <a:latin typeface="华文楷体" pitchFamily="2" charset="-122"/>
                          <a:ea typeface="华文楷体" pitchFamily="2" charset="-122"/>
                          <a:cs typeface="Times New Roman" panose="02020603050405020304"/>
                        </a:rPr>
                        <a:t>1</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0</a:t>
                      </a:r>
                      <a:r>
                        <a:rPr lang="zh-CN" sz="2800" b="1" kern="100" dirty="0" smtClean="0">
                          <a:solidFill>
                            <a:srgbClr val="000000"/>
                          </a:solidFill>
                          <a:effectLst/>
                          <a:latin typeface="华文楷体" pitchFamily="2" charset="-122"/>
                          <a:ea typeface="华文楷体" pitchFamily="2" charset="-122"/>
                          <a:cs typeface="Times New Roman" panose="02020603050405020304"/>
                        </a:rPr>
                        <a:t>月</a:t>
                      </a:r>
                      <a:r>
                        <a:rPr lang="en-US" sz="2800" b="1" kern="100" dirty="0" smtClean="0">
                          <a:solidFill>
                            <a:srgbClr val="000000"/>
                          </a:solidFill>
                          <a:effectLst/>
                          <a:latin typeface="华文楷体" pitchFamily="2" charset="-122"/>
                          <a:ea typeface="华文楷体" pitchFamily="2" charset="-122"/>
                          <a:cs typeface="Times New Roman" panose="02020603050405020304"/>
                        </a:rPr>
                        <a:t>1</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r>
                        <a:rPr lang="en-US" sz="2800" b="1" kern="100" dirty="0" smtClean="0">
                          <a:solidFill>
                            <a:srgbClr val="000000"/>
                          </a:solidFill>
                          <a:effectLst/>
                          <a:latin typeface="华文楷体" pitchFamily="2" charset="-122"/>
                          <a:ea typeface="华文楷体" pitchFamily="2" charset="-122"/>
                          <a:cs typeface="Times New Roman" panose="02020603050405020304"/>
                        </a:rPr>
                        <a:t>-</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7</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阅读全书</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zh-CN" altLang="zh-CN" sz="2800" b="1" kern="100" dirty="0" smtClean="0">
                          <a:solidFill>
                            <a:srgbClr val="000000"/>
                          </a:solidFill>
                          <a:effectLst/>
                          <a:latin typeface="华文楷体" pitchFamily="2" charset="-122"/>
                          <a:ea typeface="华文楷体" pitchFamily="2" charset="-122"/>
                          <a:cs typeface="Times New Roman" panose="02020603050405020304"/>
                        </a:rPr>
                        <a:t>边读边画，寻找谜底</a:t>
                      </a:r>
                      <a:r>
                        <a:rPr lang="zh-CN" altLang="en-US" sz="2800" b="1" kern="100" dirty="0" smtClean="0">
                          <a:solidFill>
                            <a:srgbClr val="000000"/>
                          </a:solidFill>
                          <a:effectLst/>
                          <a:latin typeface="华文楷体" pitchFamily="2" charset="-122"/>
                          <a:ea typeface="华文楷体" pitchFamily="2" charset="-122"/>
                          <a:cs typeface="Times New Roman" panose="02020603050405020304"/>
                        </a:rPr>
                        <a:t>。</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r h="2771674">
                <a:tc>
                  <a:txBody>
                    <a:bodyPr/>
                    <a:lstStyle/>
                    <a:p>
                      <a:pPr algn="just">
                        <a:spcAft>
                          <a:spcPts val="0"/>
                        </a:spcAft>
                      </a:pPr>
                      <a:r>
                        <a:rPr lang="zh-CN" sz="2800" b="1" kern="100" dirty="0">
                          <a:solidFill>
                            <a:srgbClr val="000000"/>
                          </a:solidFill>
                          <a:effectLst/>
                          <a:latin typeface="华文楷体" pitchFamily="2" charset="-122"/>
                          <a:ea typeface="华文楷体" pitchFamily="2" charset="-122"/>
                          <a:cs typeface="Times New Roman" panose="02020603050405020304"/>
                        </a:rPr>
                        <a:t>第二阶段（</a:t>
                      </a:r>
                      <a:r>
                        <a:rPr lang="en-US" sz="2800" b="1" kern="100" dirty="0" smtClean="0">
                          <a:solidFill>
                            <a:srgbClr val="000000"/>
                          </a:solidFill>
                          <a:effectLst/>
                          <a:latin typeface="华文楷体" pitchFamily="2" charset="-122"/>
                          <a:ea typeface="华文楷体" pitchFamily="2" charset="-122"/>
                          <a:cs typeface="Times New Roman" panose="02020603050405020304"/>
                        </a:rPr>
                        <a:t>1</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0</a:t>
                      </a:r>
                      <a:r>
                        <a:rPr lang="zh-CN" sz="2800" b="1" kern="100" dirty="0" smtClean="0">
                          <a:solidFill>
                            <a:srgbClr val="000000"/>
                          </a:solidFill>
                          <a:effectLst/>
                          <a:latin typeface="华文楷体" pitchFamily="2" charset="-122"/>
                          <a:ea typeface="华文楷体" pitchFamily="2" charset="-122"/>
                          <a:cs typeface="Times New Roman" panose="02020603050405020304"/>
                        </a:rPr>
                        <a:t>月</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8</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r>
                        <a:rPr lang="en-US" sz="2800" b="1" kern="100" dirty="0">
                          <a:solidFill>
                            <a:srgbClr val="000000"/>
                          </a:solidFill>
                          <a:effectLst/>
                          <a:latin typeface="华文楷体" pitchFamily="2" charset="-122"/>
                          <a:ea typeface="华文楷体" pitchFamily="2" charset="-122"/>
                          <a:cs typeface="Times New Roman" panose="02020603050405020304"/>
                        </a:rPr>
                        <a:t>-</a:t>
                      </a:r>
                      <a:r>
                        <a:rPr lang="en-US" sz="2800" b="1" kern="100" dirty="0" smtClean="0">
                          <a:solidFill>
                            <a:srgbClr val="000000"/>
                          </a:solidFill>
                          <a:effectLst/>
                          <a:latin typeface="华文楷体" pitchFamily="2" charset="-122"/>
                          <a:ea typeface="华文楷体" pitchFamily="2" charset="-122"/>
                          <a:cs typeface="Times New Roman" panose="02020603050405020304"/>
                        </a:rPr>
                        <a:t>1</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0</a:t>
                      </a:r>
                      <a:r>
                        <a:rPr lang="zh-CN" sz="2800" b="1" kern="100" dirty="0" smtClean="0">
                          <a:solidFill>
                            <a:srgbClr val="000000"/>
                          </a:solidFill>
                          <a:effectLst/>
                          <a:latin typeface="华文楷体" pitchFamily="2" charset="-122"/>
                          <a:ea typeface="华文楷体" pitchFamily="2" charset="-122"/>
                          <a:cs typeface="Times New Roman" panose="02020603050405020304"/>
                        </a:rPr>
                        <a:t>月</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23</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r>
                        <a:rPr lang="zh-CN" sz="2800" b="1" kern="100" dirty="0">
                          <a:solidFill>
                            <a:srgbClr val="000000"/>
                          </a:solidFill>
                          <a:effectLst/>
                          <a:latin typeface="华文楷体" pitchFamily="2" charset="-122"/>
                          <a:ea typeface="华文楷体" pitchFamily="2" charset="-122"/>
                          <a:cs typeface="Times New Roman" panose="02020603050405020304"/>
                        </a:rPr>
                        <a:t>）</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a:solidFill>
                            <a:srgbClr val="000000"/>
                          </a:solidFill>
                          <a:effectLst/>
                          <a:latin typeface="华文楷体" pitchFamily="2" charset="-122"/>
                          <a:ea typeface="华文楷体" pitchFamily="2" charset="-122"/>
                          <a:cs typeface="Times New Roman" panose="02020603050405020304"/>
                        </a:rPr>
                        <a:t>《长征》专题</a:t>
                      </a:r>
                      <a:r>
                        <a:rPr lang="zh-CN" sz="2800" b="1" kern="100" dirty="0" smtClean="0">
                          <a:solidFill>
                            <a:srgbClr val="000000"/>
                          </a:solidFill>
                          <a:effectLst/>
                          <a:latin typeface="华文楷体" pitchFamily="2" charset="-122"/>
                          <a:ea typeface="华文楷体" pitchFamily="2" charset="-122"/>
                          <a:cs typeface="Times New Roman" panose="02020603050405020304"/>
                        </a:rPr>
                        <a:t>阅读</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800" b="1" kern="100" dirty="0">
                          <a:solidFill>
                            <a:srgbClr val="000000"/>
                          </a:solidFill>
                          <a:effectLst/>
                          <a:latin typeface="华文楷体" pitchFamily="2" charset="-122"/>
                          <a:ea typeface="华文楷体" pitchFamily="2" charset="-122"/>
                          <a:cs typeface="Times New Roman" panose="02020603050405020304"/>
                        </a:rPr>
                        <a:t>1.</a:t>
                      </a:r>
                      <a:r>
                        <a:rPr lang="zh-CN" sz="2800" b="1" kern="100" dirty="0">
                          <a:solidFill>
                            <a:srgbClr val="FF0000"/>
                          </a:solidFill>
                          <a:effectLst/>
                          <a:latin typeface="华文楷体" pitchFamily="2" charset="-122"/>
                          <a:ea typeface="华文楷体" pitchFamily="2" charset="-122"/>
                          <a:cs typeface="Times New Roman" panose="02020603050405020304"/>
                        </a:rPr>
                        <a:t>划出</a:t>
                      </a:r>
                      <a:r>
                        <a:rPr lang="zh-CN" sz="2800" b="1" kern="100" dirty="0">
                          <a:solidFill>
                            <a:srgbClr val="000000"/>
                          </a:solidFill>
                          <a:effectLst/>
                          <a:latin typeface="华文楷体" pitchFamily="2" charset="-122"/>
                          <a:ea typeface="华文楷体" pitchFamily="2" charset="-122"/>
                          <a:cs typeface="Times New Roman" panose="02020603050405020304"/>
                        </a:rPr>
                        <a:t>红军的长征路线图，依次</a:t>
                      </a:r>
                      <a:r>
                        <a:rPr lang="zh-CN" sz="2800" b="1" kern="100" dirty="0">
                          <a:solidFill>
                            <a:srgbClr val="FF0000"/>
                          </a:solidFill>
                          <a:effectLst/>
                          <a:latin typeface="华文楷体" pitchFamily="2" charset="-122"/>
                          <a:ea typeface="华文楷体" pitchFamily="2" charset="-122"/>
                          <a:cs typeface="Times New Roman" panose="02020603050405020304"/>
                        </a:rPr>
                        <a:t>写下</a:t>
                      </a:r>
                      <a:r>
                        <a:rPr lang="zh-CN" sz="2800" b="1" kern="100" dirty="0">
                          <a:solidFill>
                            <a:srgbClr val="000000"/>
                          </a:solidFill>
                          <a:effectLst/>
                          <a:latin typeface="华文楷体" pitchFamily="2" charset="-122"/>
                          <a:ea typeface="华文楷体" pitchFamily="2" charset="-122"/>
                          <a:cs typeface="Times New Roman" panose="02020603050405020304"/>
                        </a:rPr>
                        <a:t>牺牲</a:t>
                      </a:r>
                      <a:r>
                        <a:rPr lang="zh-CN" sz="2800" b="1" kern="100" dirty="0" smtClean="0">
                          <a:solidFill>
                            <a:srgbClr val="000000"/>
                          </a:solidFill>
                          <a:effectLst/>
                          <a:latin typeface="华文楷体" pitchFamily="2" charset="-122"/>
                          <a:ea typeface="华文楷体" pitchFamily="2" charset="-122"/>
                          <a:cs typeface="Times New Roman" panose="02020603050405020304"/>
                        </a:rPr>
                        <a:t>人数</a:t>
                      </a:r>
                      <a:r>
                        <a:rPr lang="zh-CN" altLang="en-US" sz="2800" b="1" kern="100" dirty="0" smtClean="0">
                          <a:solidFill>
                            <a:srgbClr val="000000"/>
                          </a:solidFill>
                          <a:effectLst/>
                          <a:latin typeface="华文楷体" pitchFamily="2" charset="-122"/>
                          <a:ea typeface="华文楷体" pitchFamily="2" charset="-122"/>
                          <a:cs typeface="Times New Roman" panose="02020603050405020304"/>
                        </a:rPr>
                        <a:t>、</a:t>
                      </a:r>
                      <a:r>
                        <a:rPr lang="zh-CN" sz="2800" b="1" kern="100" dirty="0" smtClean="0">
                          <a:solidFill>
                            <a:srgbClr val="000000"/>
                          </a:solidFill>
                          <a:effectLst/>
                          <a:latin typeface="华文楷体" pitchFamily="2" charset="-122"/>
                          <a:ea typeface="华文楷体" pitchFamily="2" charset="-122"/>
                          <a:cs typeface="Times New Roman" panose="02020603050405020304"/>
                        </a:rPr>
                        <a:t>重要</a:t>
                      </a:r>
                      <a:r>
                        <a:rPr lang="zh-CN" sz="2800" b="1" kern="100" dirty="0">
                          <a:solidFill>
                            <a:srgbClr val="000000"/>
                          </a:solidFill>
                          <a:effectLst/>
                          <a:latin typeface="华文楷体" pitchFamily="2" charset="-122"/>
                          <a:ea typeface="华文楷体" pitchFamily="2" charset="-122"/>
                          <a:cs typeface="Times New Roman" panose="02020603050405020304"/>
                        </a:rPr>
                        <a:t>事件，</a:t>
                      </a:r>
                      <a:r>
                        <a:rPr lang="zh-CN" sz="2800" b="1" kern="100" dirty="0">
                          <a:solidFill>
                            <a:srgbClr val="FF0000"/>
                          </a:solidFill>
                          <a:effectLst/>
                          <a:latin typeface="华文楷体" pitchFamily="2" charset="-122"/>
                          <a:ea typeface="华文楷体" pitchFamily="2" charset="-122"/>
                          <a:cs typeface="Times New Roman" panose="02020603050405020304"/>
                        </a:rPr>
                        <a:t>了解</a:t>
                      </a:r>
                      <a:r>
                        <a:rPr lang="zh-CN" sz="2800" b="1" kern="100" dirty="0">
                          <a:solidFill>
                            <a:srgbClr val="000000"/>
                          </a:solidFill>
                          <a:effectLst/>
                          <a:latin typeface="华文楷体" pitchFamily="2" charset="-122"/>
                          <a:ea typeface="华文楷体" pitchFamily="2" charset="-122"/>
                          <a:cs typeface="Times New Roman" panose="02020603050405020304"/>
                        </a:rPr>
                        <a:t>红军长征的起因、经过、结果；探讨长征胜利的根本原因、意义</a:t>
                      </a:r>
                      <a:r>
                        <a:rPr lang="zh-CN" sz="2800" b="1" kern="100" dirty="0" smtClean="0">
                          <a:solidFill>
                            <a:srgbClr val="000000"/>
                          </a:solidFill>
                          <a:effectLst/>
                          <a:latin typeface="华文楷体" pitchFamily="2" charset="-122"/>
                          <a:ea typeface="华文楷体" pitchFamily="2" charset="-122"/>
                          <a:cs typeface="Times New Roman" panose="02020603050405020304"/>
                        </a:rPr>
                        <a:t>。</a:t>
                      </a:r>
                      <a:endParaRPr lang="en-US" altLang="zh-CN" sz="2800" b="1" kern="100" dirty="0" smtClean="0">
                        <a:solidFill>
                          <a:srgbClr val="000000"/>
                        </a:solidFill>
                        <a:effectLst/>
                        <a:latin typeface="华文楷体" pitchFamily="2" charset="-122"/>
                        <a:ea typeface="华文楷体" pitchFamily="2" charset="-122"/>
                        <a:cs typeface="Times New Roman" panose="02020603050405020304"/>
                      </a:endParaRPr>
                    </a:p>
                    <a:p>
                      <a:pPr algn="just">
                        <a:spcAft>
                          <a:spcPts val="0"/>
                        </a:spcAft>
                      </a:pPr>
                      <a:r>
                        <a:rPr lang="en-US" sz="2800" b="1" kern="100" dirty="0" smtClean="0">
                          <a:solidFill>
                            <a:srgbClr val="000000"/>
                          </a:solidFill>
                          <a:effectLst/>
                          <a:latin typeface="华文楷体" pitchFamily="2" charset="-122"/>
                          <a:ea typeface="华文楷体" pitchFamily="2" charset="-122"/>
                          <a:cs typeface="Times New Roman" panose="02020603050405020304"/>
                        </a:rPr>
                        <a:t>2</a:t>
                      </a:r>
                      <a:r>
                        <a:rPr lang="en-US" sz="2800" b="1" kern="100" dirty="0">
                          <a:solidFill>
                            <a:srgbClr val="000000"/>
                          </a:solidFill>
                          <a:effectLst/>
                          <a:latin typeface="华文楷体" pitchFamily="2" charset="-122"/>
                          <a:ea typeface="华文楷体" pitchFamily="2" charset="-122"/>
                          <a:cs typeface="Times New Roman" panose="02020603050405020304"/>
                        </a:rPr>
                        <a:t>.</a:t>
                      </a:r>
                      <a:r>
                        <a:rPr lang="zh-CN" sz="2800" b="1" kern="100" dirty="0">
                          <a:solidFill>
                            <a:srgbClr val="FF0000"/>
                          </a:solidFill>
                          <a:effectLst/>
                          <a:latin typeface="华文楷体" pitchFamily="2" charset="-122"/>
                          <a:ea typeface="华文楷体" pitchFamily="2" charset="-122"/>
                          <a:cs typeface="Times New Roman" panose="02020603050405020304"/>
                        </a:rPr>
                        <a:t>搜集</a:t>
                      </a:r>
                      <a:r>
                        <a:rPr lang="zh-CN" sz="2800" b="1" kern="100" dirty="0">
                          <a:solidFill>
                            <a:srgbClr val="000000"/>
                          </a:solidFill>
                          <a:effectLst/>
                          <a:latin typeface="华文楷体" pitchFamily="2" charset="-122"/>
                          <a:ea typeface="华文楷体" pitchFamily="2" charset="-122"/>
                          <a:cs typeface="Times New Roman" panose="02020603050405020304"/>
                        </a:rPr>
                        <a:t>长征的相关资料。</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
        <p:nvSpPr>
          <p:cNvPr id="4" name="文本框 2"/>
          <p:cNvSpPr txBox="1"/>
          <p:nvPr/>
        </p:nvSpPr>
        <p:spPr>
          <a:xfrm>
            <a:off x="2699792" y="188640"/>
            <a:ext cx="4300461" cy="1107996"/>
          </a:xfrm>
          <a:prstGeom prst="rect">
            <a:avLst/>
          </a:prstGeom>
          <a:noFill/>
        </p:spPr>
        <p:txBody>
          <a:bodyPr wrap="square" rtlCol="0" anchor="t">
            <a:spAutoFit/>
          </a:bodyPr>
          <a:lstStyle/>
          <a:p>
            <a:pPr lvl="0"/>
            <a:r>
              <a:rPr lang="zh-CN" altLang="en-US" sz="6600" b="1" dirty="0">
                <a:solidFill>
                  <a:srgbClr val="C00000"/>
                </a:solidFill>
                <a:latin typeface="Forte"/>
                <a:ea typeface="华文新魏"/>
                <a:cs typeface="+mj-cs"/>
              </a:rPr>
              <a:t>阅读规划</a:t>
            </a:r>
          </a:p>
        </p:txBody>
      </p:sp>
    </p:spTree>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
            <a:ext cx="9144000" cy="68835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文本框 2"/>
          <p:cNvSpPr txBox="1"/>
          <p:nvPr/>
        </p:nvSpPr>
        <p:spPr>
          <a:xfrm>
            <a:off x="2699792" y="188640"/>
            <a:ext cx="4300461" cy="1107996"/>
          </a:xfrm>
          <a:prstGeom prst="rect">
            <a:avLst/>
          </a:prstGeom>
          <a:noFill/>
        </p:spPr>
        <p:txBody>
          <a:bodyPr wrap="square" rtlCol="0" anchor="t">
            <a:spAutoFit/>
          </a:bodyPr>
          <a:lstStyle/>
          <a:p>
            <a:pPr lvl="0"/>
            <a:r>
              <a:rPr lang="zh-CN" altLang="en-US" sz="6600" b="1" dirty="0">
                <a:solidFill>
                  <a:srgbClr val="C00000"/>
                </a:solidFill>
                <a:latin typeface="Forte"/>
                <a:ea typeface="华文新魏"/>
                <a:cs typeface="+mj-cs"/>
              </a:rPr>
              <a:t>阅读规划</a:t>
            </a:r>
          </a:p>
        </p:txBody>
      </p:sp>
      <p:graphicFrame>
        <p:nvGraphicFramePr>
          <p:cNvPr id="5" name="表格 4"/>
          <p:cNvGraphicFramePr>
            <a:graphicFrameLocks noGrp="1"/>
          </p:cNvGraphicFramePr>
          <p:nvPr/>
        </p:nvGraphicFramePr>
        <p:xfrm>
          <a:off x="251520" y="1772816"/>
          <a:ext cx="8640960" cy="4248472"/>
        </p:xfrm>
        <a:graphic>
          <a:graphicData uri="http://schemas.openxmlformats.org/drawingml/2006/table">
            <a:tbl>
              <a:tblPr firstRow="1" bandRow="1"/>
              <a:tblGrid>
                <a:gridCol w="1800200"/>
                <a:gridCol w="1975682"/>
                <a:gridCol w="4865078"/>
              </a:tblGrid>
              <a:tr h="989072">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阶段</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任务</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3600" b="1" kern="100" dirty="0">
                          <a:solidFill>
                            <a:srgbClr val="FF0000"/>
                          </a:solidFill>
                          <a:effectLst/>
                          <a:latin typeface="华文楷体" pitchFamily="2" charset="-122"/>
                          <a:ea typeface="华文楷体" pitchFamily="2" charset="-122"/>
                          <a:cs typeface="Times New Roman" panose="02020603050405020304"/>
                        </a:rPr>
                        <a:t>要求</a:t>
                      </a: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12700" cap="flat" cmpd="sng" algn="ctr">
                      <a:solidFill>
                        <a:srgbClr val="E03F24"/>
                      </a:solidFill>
                      <a:prstDash val="solid"/>
                      <a:round/>
                      <a:headEnd type="none" w="med" len="med"/>
                      <a:tailEnd type="none" w="med" len="med"/>
                    </a:lnT>
                    <a:lnB w="28575" cap="flat" cmpd="sng" algn="ctr">
                      <a:solidFill>
                        <a:srgbClr val="E03F24"/>
                      </a:solidFill>
                      <a:prstDash val="solid"/>
                      <a:round/>
                      <a:headEnd type="none" w="med" len="med"/>
                      <a:tailEnd type="none" w="med" len="med"/>
                    </a:lnB>
                    <a:solidFill>
                      <a:schemeClr val="bg1"/>
                    </a:solidFill>
                  </a:tcPr>
                </a:tc>
              </a:tr>
              <a:tr h="3259400">
                <a:tc>
                  <a:txBody>
                    <a:bodyPr/>
                    <a:lstStyle/>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第三阶段</a:t>
                      </a:r>
                      <a:endParaRPr lang="en-US" altLang="zh-CN" sz="2800" b="1" kern="100" dirty="0" smtClean="0">
                        <a:solidFill>
                          <a:srgbClr val="000000"/>
                        </a:solidFill>
                        <a:effectLst/>
                        <a:latin typeface="华文楷体" pitchFamily="2" charset="-122"/>
                        <a:ea typeface="华文楷体" pitchFamily="2" charset="-122"/>
                        <a:cs typeface="Times New Roman" panose="02020603050405020304"/>
                      </a:endParaRPr>
                    </a:p>
                    <a:p>
                      <a:pPr algn="just">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10</a:t>
                      </a:r>
                      <a:r>
                        <a:rPr lang="zh-CN" sz="2800" b="1" kern="100" dirty="0" smtClean="0">
                          <a:solidFill>
                            <a:srgbClr val="000000"/>
                          </a:solidFill>
                          <a:effectLst/>
                          <a:latin typeface="华文楷体" pitchFamily="2" charset="-122"/>
                          <a:ea typeface="华文楷体" pitchFamily="2" charset="-122"/>
                          <a:cs typeface="Times New Roman" panose="02020603050405020304"/>
                        </a:rPr>
                        <a:t>月</a:t>
                      </a:r>
                      <a:r>
                        <a:rPr lang="en-US" sz="2800" b="1" kern="100" dirty="0" smtClean="0">
                          <a:solidFill>
                            <a:srgbClr val="000000"/>
                          </a:solidFill>
                          <a:effectLst/>
                          <a:latin typeface="华文楷体" pitchFamily="2" charset="-122"/>
                          <a:ea typeface="华文楷体" pitchFamily="2" charset="-122"/>
                          <a:cs typeface="Times New Roman" panose="02020603050405020304"/>
                        </a:rPr>
                        <a:t>2</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3</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r>
                        <a:rPr lang="en-US" sz="2800" b="1" kern="100" dirty="0" smtClean="0">
                          <a:solidFill>
                            <a:srgbClr val="000000"/>
                          </a:solidFill>
                          <a:effectLst/>
                          <a:latin typeface="华文楷体" pitchFamily="2" charset="-122"/>
                          <a:ea typeface="华文楷体" pitchFamily="2" charset="-122"/>
                          <a:cs typeface="Times New Roman" panose="02020603050405020304"/>
                        </a:rPr>
                        <a:t>-1</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0</a:t>
                      </a:r>
                      <a:r>
                        <a:rPr lang="zh-CN" sz="2800" b="1" kern="100" dirty="0" smtClean="0">
                          <a:solidFill>
                            <a:srgbClr val="000000"/>
                          </a:solidFill>
                          <a:effectLst/>
                          <a:latin typeface="华文楷体" pitchFamily="2" charset="-122"/>
                          <a:ea typeface="华文楷体" pitchFamily="2" charset="-122"/>
                          <a:cs typeface="Times New Roman" panose="02020603050405020304"/>
                        </a:rPr>
                        <a:t>月</a:t>
                      </a:r>
                      <a:r>
                        <a:rPr lang="en-US" sz="2800" b="1" kern="100" dirty="0" smtClean="0">
                          <a:solidFill>
                            <a:srgbClr val="000000"/>
                          </a:solidFill>
                          <a:effectLst/>
                          <a:latin typeface="华文楷体" pitchFamily="2" charset="-122"/>
                          <a:ea typeface="华文楷体" pitchFamily="2" charset="-122"/>
                          <a:cs typeface="Times New Roman" panose="02020603050405020304"/>
                        </a:rPr>
                        <a:t>3</a:t>
                      </a:r>
                      <a:r>
                        <a:rPr lang="en-US" altLang="zh-CN" sz="2800" b="1" kern="100" dirty="0" smtClean="0">
                          <a:solidFill>
                            <a:srgbClr val="000000"/>
                          </a:solidFill>
                          <a:effectLst/>
                          <a:latin typeface="华文楷体" pitchFamily="2" charset="-122"/>
                          <a:ea typeface="华文楷体" pitchFamily="2" charset="-122"/>
                          <a:cs typeface="Times New Roman" panose="02020603050405020304"/>
                        </a:rPr>
                        <a:t>0</a:t>
                      </a:r>
                      <a:r>
                        <a:rPr lang="zh-CN" sz="2800" b="1" kern="100" dirty="0" smtClean="0">
                          <a:solidFill>
                            <a:srgbClr val="000000"/>
                          </a:solidFill>
                          <a:effectLst/>
                          <a:latin typeface="华文楷体" pitchFamily="2" charset="-122"/>
                          <a:ea typeface="华文楷体" pitchFamily="2" charset="-122"/>
                          <a:cs typeface="Times New Roman" panose="02020603050405020304"/>
                        </a:rPr>
                        <a:t>日）</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读书</a:t>
                      </a:r>
                      <a:r>
                        <a:rPr lang="zh-CN" altLang="en-US" sz="2800" b="1" kern="100" dirty="0" smtClean="0">
                          <a:solidFill>
                            <a:srgbClr val="000000"/>
                          </a:solidFill>
                          <a:effectLst/>
                          <a:latin typeface="华文楷体" pitchFamily="2" charset="-122"/>
                          <a:ea typeface="华文楷体" pitchFamily="2" charset="-122"/>
                          <a:cs typeface="Times New Roman" panose="02020603050405020304"/>
                        </a:rPr>
                        <a:t>交流</a:t>
                      </a:r>
                      <a:endParaRPr lang="en-US" altLang="zh-CN" sz="2800" b="1" kern="100" dirty="0" smtClean="0">
                        <a:solidFill>
                          <a:srgbClr val="000000"/>
                        </a:solidFill>
                        <a:effectLst/>
                        <a:latin typeface="华文楷体" pitchFamily="2" charset="-122"/>
                        <a:ea typeface="华文楷体" pitchFamily="2" charset="-122"/>
                        <a:cs typeface="Times New Roman" panose="02020603050405020304"/>
                      </a:endParaRPr>
                    </a:p>
                    <a:p>
                      <a:pPr algn="ctr">
                        <a:spcAft>
                          <a:spcPts val="0"/>
                        </a:spcAft>
                      </a:pPr>
                      <a:r>
                        <a:rPr lang="zh-CN" sz="2800" b="1" kern="100" dirty="0" smtClean="0">
                          <a:solidFill>
                            <a:srgbClr val="000000"/>
                          </a:solidFill>
                          <a:effectLst/>
                          <a:latin typeface="华文楷体" pitchFamily="2" charset="-122"/>
                          <a:ea typeface="华文楷体" pitchFamily="2" charset="-122"/>
                          <a:cs typeface="Times New Roman" panose="02020603050405020304"/>
                        </a:rPr>
                        <a:t>汇报</a:t>
                      </a:r>
                      <a:endParaRPr lang="zh-CN" sz="2800" b="1" kern="100" dirty="0">
                        <a:solidFill>
                          <a:srgbClr val="00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c>
                  <a:txBody>
                    <a:bodyPr/>
                    <a:lstStyle/>
                    <a:p>
                      <a:pPr algn="just">
                        <a:spcAft>
                          <a:spcPts val="0"/>
                        </a:spcAft>
                      </a:pPr>
                      <a:r>
                        <a:rPr lang="en-US" sz="2800" b="1" kern="100" dirty="0">
                          <a:solidFill>
                            <a:srgbClr val="FF0000"/>
                          </a:solidFill>
                          <a:effectLst/>
                          <a:latin typeface="华文楷体" pitchFamily="2" charset="-122"/>
                          <a:ea typeface="华文楷体" pitchFamily="2" charset="-122"/>
                          <a:cs typeface="Times New Roman" panose="02020603050405020304"/>
                        </a:rPr>
                        <a:t>1.</a:t>
                      </a:r>
                      <a:r>
                        <a:rPr lang="zh-CN" sz="2800" b="1" kern="100" dirty="0">
                          <a:solidFill>
                            <a:srgbClr val="FF0000"/>
                          </a:solidFill>
                          <a:effectLst/>
                          <a:latin typeface="华文楷体" pitchFamily="2" charset="-122"/>
                          <a:ea typeface="华文楷体" pitchFamily="2" charset="-122"/>
                          <a:cs typeface="Times New Roman" panose="02020603050405020304"/>
                        </a:rPr>
                        <a:t>选择一个</a:t>
                      </a:r>
                      <a:r>
                        <a:rPr lang="zh-CN" sz="2800" b="1" kern="100" dirty="0" smtClean="0">
                          <a:solidFill>
                            <a:srgbClr val="FF0000"/>
                          </a:solidFill>
                          <a:effectLst/>
                          <a:latin typeface="华文楷体" pitchFamily="2" charset="-122"/>
                          <a:ea typeface="华文楷体" pitchFamily="2" charset="-122"/>
                          <a:cs typeface="Times New Roman" panose="02020603050405020304"/>
                        </a:rPr>
                        <a:t>主题</a:t>
                      </a:r>
                      <a:r>
                        <a:rPr lang="zh-CN" altLang="en-US" sz="2800" b="1" kern="100" dirty="0" smtClean="0">
                          <a:solidFill>
                            <a:srgbClr val="FF0000"/>
                          </a:solidFill>
                          <a:effectLst/>
                          <a:latin typeface="华文楷体" pitchFamily="2" charset="-122"/>
                          <a:ea typeface="华文楷体" pitchFamily="2" charset="-122"/>
                          <a:cs typeface="Times New Roman" panose="02020603050405020304"/>
                        </a:rPr>
                        <a:t>讨论</a:t>
                      </a:r>
                      <a:r>
                        <a:rPr lang="zh-CN" sz="2800" b="1" kern="100" dirty="0" smtClean="0">
                          <a:solidFill>
                            <a:srgbClr val="FF0000"/>
                          </a:solidFill>
                          <a:effectLst/>
                          <a:latin typeface="华文楷体" pitchFamily="2" charset="-122"/>
                          <a:ea typeface="华文楷体" pitchFamily="2" charset="-122"/>
                          <a:cs typeface="Times New Roman" panose="02020603050405020304"/>
                        </a:rPr>
                        <a:t>：</a:t>
                      </a:r>
                      <a:r>
                        <a:rPr lang="zh-CN" sz="2800" b="1" kern="100" dirty="0">
                          <a:solidFill>
                            <a:srgbClr val="000000"/>
                          </a:solidFill>
                          <a:effectLst/>
                          <a:latin typeface="华文楷体" pitchFamily="2" charset="-122"/>
                          <a:ea typeface="华文楷体" pitchFamily="2" charset="-122"/>
                          <a:cs typeface="Times New Roman" panose="02020603050405020304"/>
                        </a:rPr>
                        <a:t>①我最喜欢（敬佩）的红军；②我心中的长征；③我所了解的苏维埃；④难忘的西北之</a:t>
                      </a:r>
                      <a:r>
                        <a:rPr lang="zh-CN" sz="2800" b="1" kern="100" dirty="0" smtClean="0">
                          <a:solidFill>
                            <a:srgbClr val="000000"/>
                          </a:solidFill>
                          <a:effectLst/>
                          <a:latin typeface="华文楷体" pitchFamily="2" charset="-122"/>
                          <a:ea typeface="华文楷体" pitchFamily="2" charset="-122"/>
                          <a:cs typeface="Times New Roman" panose="02020603050405020304"/>
                        </a:rPr>
                        <a:t>旅</a:t>
                      </a:r>
                      <a:r>
                        <a:rPr lang="zh-CN" altLang="en-US" sz="2800" b="1" kern="100" dirty="0" smtClean="0">
                          <a:solidFill>
                            <a:srgbClr val="000000"/>
                          </a:solidFill>
                          <a:effectLst/>
                          <a:latin typeface="华文楷体" pitchFamily="2" charset="-122"/>
                          <a:ea typeface="华文楷体" pitchFamily="2" charset="-122"/>
                          <a:cs typeface="Times New Roman" panose="02020603050405020304"/>
                        </a:rPr>
                        <a:t>；⑤探究报告文学的艺术魅力。</a:t>
                      </a:r>
                      <a:endParaRPr lang="en-US" altLang="zh-CN" sz="2800" b="1" kern="100" dirty="0" smtClean="0">
                        <a:solidFill>
                          <a:srgbClr val="000000"/>
                        </a:solidFill>
                        <a:effectLst/>
                        <a:latin typeface="华文楷体" pitchFamily="2" charset="-122"/>
                        <a:ea typeface="华文楷体" pitchFamily="2" charset="-122"/>
                        <a:cs typeface="Times New Roman" panose="02020603050405020304"/>
                      </a:endParaRPr>
                    </a:p>
                    <a:p>
                      <a:pPr algn="just">
                        <a:spcAft>
                          <a:spcPts val="0"/>
                        </a:spcAft>
                      </a:pPr>
                      <a:r>
                        <a:rPr lang="en-US" sz="2800" b="1" kern="100" dirty="0" smtClean="0">
                          <a:solidFill>
                            <a:srgbClr val="FF0000"/>
                          </a:solidFill>
                          <a:effectLst/>
                          <a:latin typeface="华文楷体" pitchFamily="2" charset="-122"/>
                          <a:ea typeface="华文楷体" pitchFamily="2" charset="-122"/>
                          <a:cs typeface="Times New Roman" panose="02020603050405020304"/>
                        </a:rPr>
                        <a:t>2</a:t>
                      </a:r>
                      <a:r>
                        <a:rPr lang="en-US" sz="2800" b="1" kern="100" dirty="0">
                          <a:solidFill>
                            <a:srgbClr val="FF0000"/>
                          </a:solidFill>
                          <a:effectLst/>
                          <a:latin typeface="华文楷体" pitchFamily="2" charset="-122"/>
                          <a:ea typeface="华文楷体" pitchFamily="2" charset="-122"/>
                          <a:cs typeface="Times New Roman" panose="02020603050405020304"/>
                        </a:rPr>
                        <a:t>.</a:t>
                      </a:r>
                      <a:r>
                        <a:rPr lang="zh-CN" sz="2800" b="1" kern="100" dirty="0">
                          <a:solidFill>
                            <a:srgbClr val="FF0000"/>
                          </a:solidFill>
                          <a:effectLst/>
                          <a:latin typeface="华文楷体" pitchFamily="2" charset="-122"/>
                          <a:ea typeface="华文楷体" pitchFamily="2" charset="-122"/>
                          <a:cs typeface="Times New Roman" panose="02020603050405020304"/>
                        </a:rPr>
                        <a:t>写一篇</a:t>
                      </a:r>
                      <a:r>
                        <a:rPr lang="zh-CN" sz="2800" b="1" kern="100" dirty="0" smtClean="0">
                          <a:solidFill>
                            <a:srgbClr val="FF0000"/>
                          </a:solidFill>
                          <a:effectLst/>
                          <a:latin typeface="华文楷体" pitchFamily="2" charset="-122"/>
                          <a:ea typeface="华文楷体" pitchFamily="2" charset="-122"/>
                          <a:cs typeface="Times New Roman" panose="02020603050405020304"/>
                        </a:rPr>
                        <a:t>读后感</a:t>
                      </a:r>
                      <a:r>
                        <a:rPr lang="zh-CN" altLang="en-US" sz="2800" b="1" kern="100" dirty="0" smtClean="0">
                          <a:solidFill>
                            <a:srgbClr val="FF0000"/>
                          </a:solidFill>
                          <a:effectLst/>
                          <a:latin typeface="华文楷体" pitchFamily="2" charset="-122"/>
                          <a:ea typeface="华文楷体" pitchFamily="2" charset="-122"/>
                          <a:cs typeface="Times New Roman" panose="02020603050405020304"/>
                        </a:rPr>
                        <a:t>。</a:t>
                      </a:r>
                      <a:endParaRPr lang="zh-CN" sz="2800" b="1" kern="100" dirty="0">
                        <a:solidFill>
                          <a:srgbClr val="FF0000"/>
                        </a:solidFill>
                        <a:effectLst/>
                        <a:latin typeface="华文楷体" pitchFamily="2" charset="-122"/>
                        <a:ea typeface="华文楷体" pitchFamily="2" charset="-122"/>
                        <a:cs typeface="Times New Roman" panose="02020603050405020304"/>
                      </a:endParaRPr>
                    </a:p>
                  </a:txBody>
                  <a:tcPr anchor="ctr">
                    <a:lnL w="12700" cap="flat" cmpd="sng" algn="ctr">
                      <a:solidFill>
                        <a:srgbClr val="E03F24"/>
                      </a:solidFill>
                      <a:prstDash val="solid"/>
                      <a:round/>
                      <a:headEnd type="none" w="med" len="med"/>
                      <a:tailEnd type="none" w="med" len="med"/>
                    </a:lnL>
                    <a:lnR w="12700" cap="flat" cmpd="sng" algn="ctr">
                      <a:solidFill>
                        <a:srgbClr val="E03F24"/>
                      </a:solidFill>
                      <a:prstDash val="solid"/>
                      <a:round/>
                      <a:headEnd type="none" w="med" len="med"/>
                      <a:tailEnd type="none" w="med" len="med"/>
                    </a:lnR>
                    <a:lnT w="28575" cap="flat" cmpd="sng" algn="ctr">
                      <a:solidFill>
                        <a:srgbClr val="E03F24"/>
                      </a:solidFill>
                      <a:prstDash val="solid"/>
                      <a:round/>
                      <a:headEnd type="none" w="med" len="med"/>
                      <a:tailEnd type="none" w="med" len="med"/>
                    </a:lnT>
                    <a:lnB w="12700" cap="flat" cmpd="sng" algn="ctr">
                      <a:solidFill>
                        <a:srgbClr val="E03F24"/>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808442" y="1832273"/>
            <a:ext cx="7641149" cy="1384995"/>
          </a:xfrm>
          <a:prstGeom prst="rect">
            <a:avLst/>
          </a:prstGeom>
          <a:noFill/>
        </p:spPr>
        <p:txBody>
          <a:bodyPr wrap="square" rtlCol="0">
            <a:spAutoFit/>
          </a:bodyPr>
          <a:lstStyle/>
          <a:p>
            <a:r>
              <a:rPr lang="en-US" altLang="zh-CN" sz="2800" b="1" dirty="0" smtClean="0">
                <a:solidFill>
                  <a:srgbClr val="FF0000"/>
                </a:solidFill>
                <a:latin typeface="华文楷体" pitchFamily="2" charset="-122"/>
                <a:ea typeface="华文楷体" pitchFamily="2" charset="-122"/>
              </a:rPr>
              <a:t>1927</a:t>
            </a:r>
            <a:r>
              <a:rPr lang="zh-CN" altLang="en-US" sz="2800" b="1" dirty="0" smtClean="0">
                <a:solidFill>
                  <a:srgbClr val="FF0000"/>
                </a:solidFill>
                <a:latin typeface="华文楷体" pitchFamily="2" charset="-122"/>
                <a:ea typeface="华文楷体" pitchFamily="2" charset="-122"/>
              </a:rPr>
              <a:t>年</a:t>
            </a:r>
            <a:r>
              <a:rPr lang="en-US" altLang="zh-CN" sz="2800" b="1" dirty="0" smtClean="0">
                <a:solidFill>
                  <a:srgbClr val="FF0000"/>
                </a:solidFill>
                <a:latin typeface="华文楷体" pitchFamily="2" charset="-122"/>
                <a:ea typeface="华文楷体" pitchFamily="2" charset="-122"/>
              </a:rPr>
              <a:t>4</a:t>
            </a:r>
            <a:r>
              <a:rPr lang="zh-CN" altLang="en-US" sz="2800" b="1" dirty="0" smtClean="0">
                <a:solidFill>
                  <a:srgbClr val="FF0000"/>
                </a:solidFill>
                <a:latin typeface="华文楷体" pitchFamily="2" charset="-122"/>
                <a:ea typeface="华文楷体" pitchFamily="2" charset="-122"/>
              </a:rPr>
              <a:t>月</a:t>
            </a:r>
            <a:r>
              <a:rPr lang="en-US" altLang="zh-CN" sz="2800" b="1" dirty="0" smtClean="0">
                <a:solidFill>
                  <a:srgbClr val="FF0000"/>
                </a:solidFill>
                <a:latin typeface="华文楷体" pitchFamily="2" charset="-122"/>
                <a:ea typeface="华文楷体" pitchFamily="2" charset="-122"/>
              </a:rPr>
              <a:t>12</a:t>
            </a:r>
            <a:r>
              <a:rPr lang="zh-CN" altLang="en-US" sz="2800" b="1" dirty="0" smtClean="0">
                <a:solidFill>
                  <a:srgbClr val="FF0000"/>
                </a:solidFill>
                <a:latin typeface="华文楷体" pitchFamily="2" charset="-122"/>
                <a:ea typeface="华文楷体" pitchFamily="2" charset="-122"/>
              </a:rPr>
              <a:t>日，以蒋介石为首的国民党右派发动了反革命政变大肆迫害屠杀共产党员、国民党左派和革命群众。</a:t>
            </a:r>
            <a:endParaRPr lang="zh-CN" altLang="en-US" sz="2800" b="1" dirty="0">
              <a:solidFill>
                <a:srgbClr val="FF0000"/>
              </a:solidFill>
              <a:latin typeface="华文楷体" pitchFamily="2" charset="-122"/>
              <a:ea typeface="华文楷体" pitchFamily="2" charset="-122"/>
            </a:endParaRPr>
          </a:p>
        </p:txBody>
      </p:sp>
      <p:sp>
        <p:nvSpPr>
          <p:cNvPr id="6" name="TextBox 5"/>
          <p:cNvSpPr txBox="1"/>
          <p:nvPr/>
        </p:nvSpPr>
        <p:spPr>
          <a:xfrm>
            <a:off x="747299" y="3229819"/>
            <a:ext cx="7763437" cy="2246769"/>
          </a:xfrm>
          <a:prstGeom prst="rect">
            <a:avLst/>
          </a:prstGeom>
          <a:noFill/>
        </p:spPr>
        <p:txBody>
          <a:bodyPr wrap="square" rtlCol="0">
            <a:spAutoFit/>
          </a:bodyPr>
          <a:lstStyle/>
          <a:p>
            <a:r>
              <a:rPr lang="zh-CN" altLang="en-US" sz="2800" b="1" dirty="0" smtClean="0">
                <a:solidFill>
                  <a:srgbClr val="002060"/>
                </a:solidFill>
                <a:latin typeface="华文楷体" pitchFamily="2" charset="-122"/>
                <a:ea typeface="华文楷体" pitchFamily="2" charset="-122"/>
              </a:rPr>
              <a:t>此时，与中国共产党、红军有关的消息也被严密封锁。美国记者埃德加</a:t>
            </a:r>
            <a:r>
              <a:rPr lang="en-US" altLang="zh-CN" sz="2800" b="1" dirty="0" smtClean="0">
                <a:solidFill>
                  <a:srgbClr val="002060"/>
                </a:solidFill>
                <a:latin typeface="华文楷体" pitchFamily="2" charset="-122"/>
                <a:ea typeface="华文楷体" pitchFamily="2" charset="-122"/>
              </a:rPr>
              <a:t>.</a:t>
            </a:r>
            <a:r>
              <a:rPr lang="zh-CN" altLang="en-US" sz="2800" b="1" dirty="0" smtClean="0">
                <a:solidFill>
                  <a:srgbClr val="002060"/>
                </a:solidFill>
                <a:latin typeface="华文楷体" pitchFamily="2" charset="-122"/>
                <a:ea typeface="华文楷体" pitchFamily="2" charset="-122"/>
              </a:rPr>
              <a:t>斯诺这样去形容：“</a:t>
            </a:r>
            <a:r>
              <a:rPr lang="zh-CN" altLang="en-US" sz="2800" b="1" dirty="0" smtClean="0">
                <a:solidFill>
                  <a:srgbClr val="FF00FF"/>
                </a:solidFill>
                <a:latin typeface="华文楷体" pitchFamily="2" charset="-122"/>
                <a:ea typeface="华文楷体" pitchFamily="2" charset="-122"/>
              </a:rPr>
              <a:t>红军在地球上人口最多的过度的腹地进行着战斗，九年来一直遭到铜墙铁壁一样严密的新闻封锁而与世隔绝。”</a:t>
            </a:r>
            <a:r>
              <a:rPr lang="zh-CN" altLang="en-US" sz="2800" b="1" dirty="0" smtClean="0">
                <a:solidFill>
                  <a:srgbClr val="002060"/>
                </a:solidFill>
                <a:latin typeface="华文楷体" pitchFamily="2" charset="-122"/>
                <a:ea typeface="华文楷体" pitchFamily="2" charset="-122"/>
              </a:rPr>
              <a:t>苏区和红军的存在成了一个谜。</a:t>
            </a:r>
            <a:endParaRPr lang="zh-CN" altLang="en-US" sz="2800" b="1" dirty="0">
              <a:solidFill>
                <a:srgbClr val="002060"/>
              </a:solidFill>
              <a:latin typeface="华文楷体" pitchFamily="2" charset="-122"/>
              <a:ea typeface="华文楷体" pitchFamily="2" charset="-122"/>
            </a:endParaRPr>
          </a:p>
        </p:txBody>
      </p:sp>
      <p:sp>
        <p:nvSpPr>
          <p:cNvPr id="2" name="矩形 1"/>
          <p:cNvSpPr/>
          <p:nvPr/>
        </p:nvSpPr>
        <p:spPr>
          <a:xfrm>
            <a:off x="2806907" y="692696"/>
            <a:ext cx="3576620" cy="110799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600" b="1" dirty="0">
                <a:solidFill>
                  <a:srgbClr val="0000FF"/>
                </a:solidFill>
                <a:latin typeface="华文隶书" pitchFamily="2" charset="-122"/>
                <a:ea typeface="华文隶书" pitchFamily="2" charset="-122"/>
              </a:rPr>
              <a:t>背景资料</a:t>
            </a:r>
          </a:p>
        </p:txBody>
      </p:sp>
    </p:spTree>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smtClean="0">
                <a:solidFill>
                  <a:srgbClr val="FF0000"/>
                </a:solidFill>
                <a:latin typeface="华文隶书" pitchFamily="2" charset="-122"/>
                <a:ea typeface="华文隶书" pitchFamily="2" charset="-122"/>
              </a:rPr>
              <a:t>许多未解之谜</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472540" y="1611945"/>
            <a:ext cx="2279784"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2058433" y="5258344"/>
            <a:ext cx="1107996"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红军</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6"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931596" y="1611945"/>
            <a:ext cx="2160240"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矩形 9"/>
          <p:cNvSpPr/>
          <p:nvPr/>
        </p:nvSpPr>
        <p:spPr>
          <a:xfrm>
            <a:off x="4192143" y="5258344"/>
            <a:ext cx="156966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苏维埃</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pic>
        <p:nvPicPr>
          <p:cNvPr id="3077" name="Picture 5"/>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332975" y="1611945"/>
            <a:ext cx="2088232" cy="3600400"/>
          </a:xfrm>
          <a:prstGeom prst="rect">
            <a:avLst/>
          </a:prstGeom>
          <a:noFill/>
          <a:ln>
            <a:noFill/>
          </a:ln>
          <a:effectLst/>
          <a:scene3d>
            <a:camera prst="orthographicFront"/>
            <a:lightRig rig="threePt" dir="t"/>
          </a:scene3d>
          <a:sp3d>
            <a:bevelT prst="relaxedInse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矩形 11"/>
          <p:cNvSpPr/>
          <p:nvPr/>
        </p:nvSpPr>
        <p:spPr>
          <a:xfrm>
            <a:off x="6130594" y="5269784"/>
            <a:ext cx="2492990"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b="1" cap="none" spc="0" dirty="0" smtClean="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rPr>
              <a:t>共产党政策</a:t>
            </a:r>
            <a:endParaRPr lang="zh-CN" altLang="en-US" sz="3600" b="1" cap="none" spc="0" dirty="0">
              <a:ln w="11430"/>
              <a:solidFill>
                <a:srgbClr val="0000FF"/>
              </a:solidFill>
              <a:effectLst>
                <a:outerShdw blurRad="50800" dist="39000" dir="5460000" algn="tl">
                  <a:srgbClr val="000000">
                    <a:alpha val="38000"/>
                  </a:srgbClr>
                </a:outerShdw>
              </a:effectLst>
              <a:latin typeface="华文隶书" pitchFamily="2" charset="-122"/>
              <a:ea typeface="华文隶书"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1000"/>
                                        <p:tgtEl>
                                          <p:spTgt spid="3075"/>
                                        </p:tgtEl>
                                      </p:cBhvr>
                                    </p:animEffect>
                                    <p:anim calcmode="lin" valueType="num">
                                      <p:cBhvr>
                                        <p:cTn id="14" dur="1000" fill="hold"/>
                                        <p:tgtEl>
                                          <p:spTgt spid="3075"/>
                                        </p:tgtEl>
                                        <p:attrNameLst>
                                          <p:attrName>ppt_x</p:attrName>
                                        </p:attrNameLst>
                                      </p:cBhvr>
                                      <p:tavLst>
                                        <p:tav tm="0">
                                          <p:val>
                                            <p:strVal val="#ppt_x"/>
                                          </p:val>
                                        </p:tav>
                                        <p:tav tm="100000">
                                          <p:val>
                                            <p:strVal val="#ppt_x"/>
                                          </p:val>
                                        </p:tav>
                                      </p:tavLst>
                                    </p:anim>
                                    <p:anim calcmode="lin" valueType="num">
                                      <p:cBhvr>
                                        <p:cTn id="15" dur="1000" fill="hold"/>
                                        <p:tgtEl>
                                          <p:spTgt spid="307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076"/>
                                        </p:tgtEl>
                                        <p:attrNameLst>
                                          <p:attrName>style.visibility</p:attrName>
                                        </p:attrNameLst>
                                      </p:cBhvr>
                                      <p:to>
                                        <p:strVal val="visible"/>
                                      </p:to>
                                    </p:set>
                                    <p:animEffect transition="in" filter="fade">
                                      <p:cBhvr>
                                        <p:cTn id="25" dur="1000"/>
                                        <p:tgtEl>
                                          <p:spTgt spid="3076"/>
                                        </p:tgtEl>
                                      </p:cBhvr>
                                    </p:animEffect>
                                    <p:anim calcmode="lin" valueType="num">
                                      <p:cBhvr>
                                        <p:cTn id="26" dur="1000" fill="hold"/>
                                        <p:tgtEl>
                                          <p:spTgt spid="3076"/>
                                        </p:tgtEl>
                                        <p:attrNameLst>
                                          <p:attrName>ppt_x</p:attrName>
                                        </p:attrNameLst>
                                      </p:cBhvr>
                                      <p:tavLst>
                                        <p:tav tm="0">
                                          <p:val>
                                            <p:strVal val="#ppt_x"/>
                                          </p:val>
                                        </p:tav>
                                        <p:tav tm="100000">
                                          <p:val>
                                            <p:strVal val="#ppt_x"/>
                                          </p:val>
                                        </p:tav>
                                      </p:tavLst>
                                    </p:anim>
                                    <p:anim calcmode="lin" valueType="num">
                                      <p:cBhvr>
                                        <p:cTn id="27" dur="1000" fill="hold"/>
                                        <p:tgtEl>
                                          <p:spTgt spid="307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077"/>
                                        </p:tgtEl>
                                        <p:attrNameLst>
                                          <p:attrName>style.visibility</p:attrName>
                                        </p:attrNameLst>
                                      </p:cBhvr>
                                      <p:to>
                                        <p:strVal val="visible"/>
                                      </p:to>
                                    </p:set>
                                    <p:animEffect transition="in" filter="fade">
                                      <p:cBhvr>
                                        <p:cTn id="37" dur="1000"/>
                                        <p:tgtEl>
                                          <p:spTgt spid="3077"/>
                                        </p:tgtEl>
                                      </p:cBhvr>
                                    </p:animEffect>
                                    <p:anim calcmode="lin" valueType="num">
                                      <p:cBhvr>
                                        <p:cTn id="38" dur="1000" fill="hold"/>
                                        <p:tgtEl>
                                          <p:spTgt spid="3077"/>
                                        </p:tgtEl>
                                        <p:attrNameLst>
                                          <p:attrName>ppt_x</p:attrName>
                                        </p:attrNameLst>
                                      </p:cBhvr>
                                      <p:tavLst>
                                        <p:tav tm="0">
                                          <p:val>
                                            <p:strVal val="#ppt_x"/>
                                          </p:val>
                                        </p:tav>
                                        <p:tav tm="100000">
                                          <p:val>
                                            <p:strVal val="#ppt_x"/>
                                          </p:val>
                                        </p:tav>
                                      </p:tavLst>
                                    </p:anim>
                                    <p:anim calcmode="lin" valueType="num">
                                      <p:cBhvr>
                                        <p:cTn id="39" dur="1000" fill="hold"/>
                                        <p:tgtEl>
                                          <p:spTgt spid="307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10"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33710"/>
            <a:ext cx="9236476" cy="68917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196" name="矩形 8195"/>
          <p:cNvSpPr>
            <a:spLocks noGrp="1"/>
          </p:cNvSpPr>
          <p:nvPr/>
        </p:nvSpPr>
        <p:spPr>
          <a:xfrm>
            <a:off x="1403646" y="1700808"/>
            <a:ext cx="7544619" cy="3888432"/>
          </a:xfrm>
          <a:prstGeom prst="rect">
            <a:avLst/>
          </a:prstGeom>
          <a:noFill/>
          <a:ln w="9525" cap="flat" cmpd="sng">
            <a:noFill/>
            <a:prstDash val="solid"/>
            <a:miter/>
            <a:headEnd type="none" w="med" len="med"/>
            <a:tailEnd type="none" w="med" len="med"/>
          </a:ln>
        </p:spPr>
        <p:txBody>
          <a:bodyPr vert="horz" wrap="square" lIns="90170" tIns="46990" rIns="90170" bIns="46990" anchor="t"/>
          <a:lstStyle>
            <a:lvl1pPr marL="357505" lvl="0" indent="-357505" algn="just" defTabSz="914400" eaLnBrk="1" fontAlgn="base" latinLnBrk="0" hangingPunct="1">
              <a:lnSpc>
                <a:spcPct val="110000"/>
              </a:lnSpc>
              <a:spcBef>
                <a:spcPts val="1800"/>
              </a:spcBef>
              <a:spcAft>
                <a:spcPct val="0"/>
              </a:spcAft>
              <a:buClr>
                <a:schemeClr val="accent1"/>
              </a:buClr>
              <a:buSzPct val="90000"/>
              <a:buBlip>
                <a:blip r:embed="rId4"/>
              </a:buBlip>
              <a:defRPr sz="2800" b="0" i="0" u="none" kern="1200" baseline="0">
                <a:solidFill>
                  <a:srgbClr val="000000"/>
                </a:solidFill>
                <a:latin typeface="Arial" panose="020B0604020202020204" pitchFamily="34" charset="0"/>
                <a:ea typeface="微软雅黑" panose="020B0503020204020204" pitchFamily="2" charset="-122"/>
              </a:defRPr>
            </a:lvl1pPr>
            <a:lvl2pPr marL="357505" lvl="1" indent="-357505" algn="just" defTabSz="914400" eaLnBrk="1" fontAlgn="base" latinLnBrk="0" hangingPunct="1">
              <a:lnSpc>
                <a:spcPct val="130000"/>
              </a:lnSpc>
              <a:spcBef>
                <a:spcPct val="0"/>
              </a:spcBef>
              <a:spcAft>
                <a:spcPts val="600"/>
              </a:spcAft>
              <a:buClr>
                <a:srgbClr val="CAA7A3"/>
              </a:buClr>
              <a:buFont typeface="幼圆" panose="02010509060101010101" pitchFamily="1" charset="-122"/>
              <a:buChar char=" "/>
              <a:defRPr sz="2000" b="0" i="0" u="none" kern="1200" baseline="0">
                <a:solidFill>
                  <a:srgbClr val="000000"/>
                </a:solidFill>
                <a:latin typeface="幼圆" panose="02010509060101010101" pitchFamily="1" charset="-122"/>
                <a:ea typeface="幼圆" panose="02010509060101010101" pitchFamily="1" charset="-122"/>
                <a:cs typeface="+mn-cs"/>
              </a:defRPr>
            </a:lvl2pPr>
            <a:lvl3pPr marL="1143000" lvl="2" indent="-228600" algn="l" defTabSz="914400" eaLnBrk="1" fontAlgn="base" latinLnBrk="0" hangingPunct="1">
              <a:lnSpc>
                <a:spcPct val="90000"/>
              </a:lnSpc>
              <a:spcBef>
                <a:spcPts val="500"/>
              </a:spcBef>
              <a:spcAft>
                <a:spcPct val="0"/>
              </a:spcAft>
              <a:buFont typeface="Arial" panose="020B0604020202020204" pitchFamily="34" charset="0"/>
              <a:buChar char="•"/>
              <a:defRPr sz="2000" b="0" i="0" u="none" kern="1200" baseline="0">
                <a:solidFill>
                  <a:schemeClr val="tx1"/>
                </a:solidFill>
                <a:latin typeface="Arial" panose="020B0604020202020204" pitchFamily="34" charset="0"/>
                <a:ea typeface="+mn-ea"/>
                <a:cs typeface="+mn-cs"/>
              </a:defRPr>
            </a:lvl3pPr>
            <a:lvl4pPr marL="1600200" lvl="3"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90000"/>
              </a:lnSpc>
              <a:spcBef>
                <a:spcPts val="500"/>
              </a:spcBef>
              <a:spcAft>
                <a:spcPct val="0"/>
              </a:spcAft>
              <a:buFont typeface="Arial" panose="020B0604020202020204" pitchFamily="34" charset="0"/>
              <a:buChar char="•"/>
              <a:defRPr sz="1800" b="0" i="0" u="none" kern="1200" baseline="0">
                <a:solidFill>
                  <a:schemeClr val="tx1"/>
                </a:solidFill>
                <a:latin typeface="+mn-lt"/>
                <a:ea typeface="+mn-ea"/>
                <a:cs typeface="+mn-cs"/>
              </a:defRPr>
            </a:lvl5pPr>
          </a:lstStyle>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冲破国民党严密的封锁线</a:t>
            </a:r>
            <a:endParaRPr lang="zh-CN" altLang="en-US" sz="3600" b="1" dirty="0">
              <a:solidFill>
                <a:srgbClr val="0000FF"/>
              </a:solidFill>
              <a:latin typeface="华文隶书" pitchFamily="2" charset="-122"/>
              <a:ea typeface="华文隶书" pitchFamily="2" charset="-122"/>
              <a:sym typeface="Arial" panose="020B0604020202020204" pitchFamily="34" charset="0"/>
            </a:endParaRPr>
          </a:p>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四个多月</a:t>
            </a:r>
            <a:r>
              <a:rPr lang="zh-CN" altLang="en-US" sz="3600" b="1" dirty="0">
                <a:solidFill>
                  <a:srgbClr val="0000FF"/>
                </a:solidFill>
                <a:latin typeface="华文隶书" pitchFamily="2" charset="-122"/>
                <a:ea typeface="华文隶书" pitchFamily="2" charset="-122"/>
                <a:sym typeface="Arial" panose="020B0604020202020204" pitchFamily="34" charset="0"/>
              </a:rPr>
              <a:t>的实地考察</a:t>
            </a: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14</a:t>
            </a:r>
            <a:r>
              <a:rPr lang="zh-CN" altLang="en-US" sz="3600" b="1" dirty="0">
                <a:solidFill>
                  <a:srgbClr val="0000FF"/>
                </a:solidFill>
                <a:latin typeface="华文隶书" pitchFamily="2" charset="-122"/>
                <a:ea typeface="华文隶书" pitchFamily="2" charset="-122"/>
                <a:sym typeface="Arial" panose="020B0604020202020204" pitchFamily="34" charset="0"/>
              </a:rPr>
              <a:t>本密密麻麻的笔记本</a:t>
            </a:r>
          </a:p>
          <a:p>
            <a:pPr marL="342900" lvl="0" indent="-342900">
              <a:lnSpc>
                <a:spcPct val="100000"/>
              </a:lnSpc>
              <a:buNone/>
            </a:pPr>
            <a:r>
              <a:rPr lang="en-US" altLang="zh-CN" sz="3600" b="1" dirty="0" smtClean="0">
                <a:solidFill>
                  <a:srgbClr val="0000FF"/>
                </a:solidFill>
                <a:latin typeface="华文隶书" pitchFamily="2" charset="-122"/>
                <a:ea typeface="华文隶书" pitchFamily="2" charset="-122"/>
                <a:sym typeface="Arial" panose="020B0604020202020204" pitchFamily="34" charset="0"/>
              </a:rPr>
              <a:t>24</a:t>
            </a:r>
            <a:r>
              <a:rPr lang="zh-CN" altLang="en-US" sz="3600" b="1" dirty="0" smtClean="0">
                <a:solidFill>
                  <a:srgbClr val="0000FF"/>
                </a:solidFill>
                <a:latin typeface="华文隶书" pitchFamily="2" charset="-122"/>
                <a:ea typeface="华文隶书" pitchFamily="2" charset="-122"/>
                <a:sym typeface="Arial" panose="020B0604020202020204" pitchFamily="34" charset="0"/>
              </a:rPr>
              <a:t>卷</a:t>
            </a:r>
            <a:r>
              <a:rPr lang="zh-CN" altLang="en-US" sz="3600" b="1" dirty="0">
                <a:solidFill>
                  <a:srgbClr val="0000FF"/>
                </a:solidFill>
                <a:latin typeface="华文隶书" pitchFamily="2" charset="-122"/>
                <a:ea typeface="华文隶书" pitchFamily="2" charset="-122"/>
                <a:sym typeface="Arial" panose="020B0604020202020204" pitchFamily="34" charset="0"/>
              </a:rPr>
              <a:t>胶卷</a:t>
            </a:r>
          </a:p>
          <a:p>
            <a:pPr marL="342900" lvl="0" indent="-342900">
              <a:lnSpc>
                <a:spcPct val="100000"/>
              </a:lnSpc>
              <a:buNone/>
            </a:pPr>
            <a:r>
              <a:rPr lang="zh-CN" altLang="en-US" sz="3600" b="1" dirty="0" smtClean="0">
                <a:solidFill>
                  <a:srgbClr val="0000FF"/>
                </a:solidFill>
                <a:latin typeface="华文隶书" pitchFamily="2" charset="-122"/>
                <a:ea typeface="华文隶书" pitchFamily="2" charset="-122"/>
                <a:sym typeface="Arial" panose="020B0604020202020204" pitchFamily="34" charset="0"/>
              </a:rPr>
              <a:t>第一</a:t>
            </a:r>
            <a:r>
              <a:rPr lang="zh-CN" altLang="en-US" sz="3600" b="1" dirty="0">
                <a:solidFill>
                  <a:srgbClr val="0000FF"/>
                </a:solidFill>
                <a:latin typeface="华文隶书" pitchFamily="2" charset="-122"/>
                <a:ea typeface="华文隶书" pitchFamily="2" charset="-122"/>
                <a:sym typeface="Arial" panose="020B0604020202020204" pitchFamily="34" charset="0"/>
              </a:rPr>
              <a:t>个向世界报道了红军长征的消息</a:t>
            </a:r>
          </a:p>
        </p:txBody>
      </p:sp>
      <p:sp>
        <p:nvSpPr>
          <p:cNvPr id="5" name="矩形 4"/>
          <p:cNvSpPr/>
          <p:nvPr/>
        </p:nvSpPr>
        <p:spPr>
          <a:xfrm>
            <a:off x="1555332" y="341232"/>
            <a:ext cx="6912768"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7200" b="1" dirty="0">
                <a:solidFill>
                  <a:srgbClr val="FF0000"/>
                </a:solidFill>
                <a:latin typeface="华文隶书" pitchFamily="2" charset="-122"/>
                <a:ea typeface="华文隶书" pitchFamily="2" charset="-122"/>
              </a:rPr>
              <a:t>有这样一个人</a:t>
            </a:r>
            <a:endParaRPr lang="zh-CN" altLang="en-US" sz="7200" b="1" cap="none" spc="0" dirty="0">
              <a:ln w="11430"/>
              <a:solidFill>
                <a:srgbClr val="FF0000"/>
              </a:solidFill>
              <a:effectLst>
                <a:outerShdw blurRad="50800" dist="39000" dir="5460000" algn="tl">
                  <a:srgbClr val="000000">
                    <a:alpha val="38000"/>
                  </a:srgbClr>
                </a:outerShdw>
              </a:effectLst>
              <a:latin typeface="华文隶书" pitchFamily="2" charset="-122"/>
              <a:ea typeface="华文隶书"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8196"/>
                                        </p:tgtEl>
                                        <p:attrNameLst>
                                          <p:attrName>style.visibility</p:attrName>
                                        </p:attrNameLst>
                                      </p:cBhvr>
                                      <p:to>
                                        <p:strVal val="visible"/>
                                      </p:to>
                                    </p:set>
                                    <p:anim calcmode="lin" valueType="num">
                                      <p:cBhvr>
                                        <p:cTn id="13" dur="1000" fill="hold"/>
                                        <p:tgtEl>
                                          <p:spTgt spid="8196"/>
                                        </p:tgtEl>
                                        <p:attrNameLst>
                                          <p:attrName>ppt_w</p:attrName>
                                        </p:attrNameLst>
                                      </p:cBhvr>
                                      <p:tavLst>
                                        <p:tav tm="0">
                                          <p:val>
                                            <p:fltVal val="0"/>
                                          </p:val>
                                        </p:tav>
                                        <p:tav tm="100000">
                                          <p:val>
                                            <p:strVal val="#ppt_w"/>
                                          </p:val>
                                        </p:tav>
                                      </p:tavLst>
                                    </p:anim>
                                    <p:anim calcmode="lin" valueType="num">
                                      <p:cBhvr>
                                        <p:cTn id="14" dur="1000" fill="hold"/>
                                        <p:tgtEl>
                                          <p:spTgt spid="8196"/>
                                        </p:tgtEl>
                                        <p:attrNameLst>
                                          <p:attrName>ppt_h</p:attrName>
                                        </p:attrNameLst>
                                      </p:cBhvr>
                                      <p:tavLst>
                                        <p:tav tm="0">
                                          <p:val>
                                            <p:fltVal val="0"/>
                                          </p:val>
                                        </p:tav>
                                        <p:tav tm="100000">
                                          <p:val>
                                            <p:strVal val="#ppt_h"/>
                                          </p:val>
                                        </p:tav>
                                      </p:tavLst>
                                    </p:anim>
                                    <p:anim calcmode="lin" valueType="num">
                                      <p:cBhvr>
                                        <p:cTn id="15" dur="1000" fill="hold"/>
                                        <p:tgtEl>
                                          <p:spTgt spid="819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19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8198"/>
          <p:cNvSpPr>
            <a:spLocks noGrp="1" noRot="1" noChangeAspect="1" noMove="1" noResize="1" noEditPoints="1" noAdjustHandles="1" noChangeArrowheads="1" noChangeShapeType="1" noTextEdit="1"/>
          </p:cNvSpPr>
          <p:nvPr/>
        </p:nvSpPr>
        <p:spPr bwMode="white">
          <a:xfrm>
            <a:off x="0" y="0"/>
            <a:ext cx="9144000" cy="6858000"/>
          </a:xfrm>
          <a:prstGeom prst="rect">
            <a:avLst/>
          </a:prstGeom>
          <a:solidFill>
            <a:schemeClr val="bg1"/>
          </a:solidFill>
          <a:ln w="9525">
            <a:noFill/>
            <a:miter lim="800000"/>
          </a:ln>
        </p:spPr>
        <p:txBody>
          <a:bodyPr/>
          <a:lstStyle/>
          <a:p>
            <a:endParaRPr lang="zh-CN" altLang="en-US"/>
          </a:p>
        </p:txBody>
      </p:sp>
      <p:pic>
        <p:nvPicPr>
          <p:cNvPr id="79874" name="Picture 2" descr="https://timgsa.baidu.com/timg?image&amp;quality=80&amp;size=b9999_10000&amp;sec=1505560563787&amp;di=9be1ee9d7b2f68ec81f1044d8bf9b0ff&amp;imgtype=0&amp;src=http%3A%2F%2Fimages.bookuu.com%2Fbook%2FC%2F01639%2F2631339-fm.jpg"/>
          <p:cNvPicPr>
            <a:picLocks noGrp="1" noChangeAspect="1" noChangeArrowheads="1"/>
          </p:cNvPicPr>
          <p:nvPr>
            <p:ph idx="4294967295"/>
          </p:nvPr>
        </p:nvPicPr>
        <p:blipFill>
          <a:blip r:embed="rId2"/>
          <a:srcRect r="562"/>
          <a:stretch>
            <a:fillRect/>
          </a:stretch>
        </p:blipFill>
        <p:spPr>
          <a:xfrm>
            <a:off x="-1017985" y="0"/>
            <a:ext cx="4498182" cy="6858000"/>
          </a:xfrm>
        </p:spPr>
      </p:pic>
      <p:sp>
        <p:nvSpPr>
          <p:cNvPr id="73" name="Rectangle 72"/>
          <p:cNvSpPr>
            <a:spLocks noGrp="1" noRot="1" noChangeAspect="1" noMove="1" noResize="1" noEditPoints="1" noAdjustHandles="1" noChangeArrowheads="1" noChangeShapeType="1" noTextEdit="1"/>
          </p:cNvSpPr>
          <p:nvPr/>
        </p:nvSpPr>
        <p:spPr bwMode="white">
          <a:xfrm>
            <a:off x="3480198" y="0"/>
            <a:ext cx="5663803"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2277" name="标题 1"/>
          <p:cNvSpPr>
            <a:spLocks noGrp="1"/>
          </p:cNvSpPr>
          <p:nvPr>
            <p:ph type="title" idx="4294967295"/>
          </p:nvPr>
        </p:nvSpPr>
        <p:spPr>
          <a:xfrm>
            <a:off x="3833813" y="3171825"/>
            <a:ext cx="4956572" cy="3352800"/>
          </a:xfrm>
        </p:spPr>
        <p:txBody>
          <a:bodyPr anchor="b">
            <a:normAutofit fontScale="90000"/>
          </a:bodyPr>
          <a:lstStyle/>
          <a:p>
            <a:pPr eaLnBrk="1" hangingPunct="1"/>
            <a:r>
              <a:rPr lang="en-US" altLang="zh-CN" sz="2800" b="1" dirty="0" smtClean="0">
                <a:solidFill>
                  <a:schemeClr val="bg1"/>
                </a:solidFill>
                <a:latin typeface="黑体" panose="02010609060101010101" pitchFamily="49" charset="-122"/>
                <a:ea typeface="黑体" panose="02010609060101010101" pitchFamily="49" charset="-122"/>
              </a:rPr>
              <a:t>   《</a:t>
            </a:r>
            <a:r>
              <a:rPr lang="zh-CN" altLang="en-US" sz="2800" b="1" dirty="0" smtClean="0">
                <a:solidFill>
                  <a:schemeClr val="bg1"/>
                </a:solidFill>
                <a:latin typeface="黑体" panose="02010609060101010101" pitchFamily="49" charset="-122"/>
                <a:ea typeface="黑体" panose="02010609060101010101" pitchFamily="49" charset="-122"/>
              </a:rPr>
              <a:t>西行漫记</a:t>
            </a:r>
            <a:r>
              <a:rPr lang="en-US" altLang="zh-CN" sz="2800" b="1" dirty="0" smtClean="0">
                <a:solidFill>
                  <a:schemeClr val="bg1"/>
                </a:solidFill>
                <a:latin typeface="黑体" panose="02010609060101010101" pitchFamily="49" charset="-122"/>
                <a:ea typeface="黑体" panose="02010609060101010101" pitchFamily="49" charset="-122"/>
              </a:rPr>
              <a:t>》</a:t>
            </a:r>
            <a:r>
              <a:rPr lang="zh-CN" altLang="en-US" sz="2800" b="1" dirty="0" smtClean="0">
                <a:solidFill>
                  <a:schemeClr val="bg1"/>
                </a:solidFill>
                <a:latin typeface="黑体" panose="02010609060101010101" pitchFamily="49" charset="-122"/>
                <a:ea typeface="黑体" panose="02010609060101010101" pitchFamily="49" charset="-122"/>
              </a:rPr>
              <a:t>的作者埃德加</a:t>
            </a:r>
            <a:r>
              <a:rPr lang="en-US" altLang="zh-CN" sz="2800" b="1" dirty="0" smtClean="0">
                <a:solidFill>
                  <a:schemeClr val="bg1"/>
                </a:solidFill>
                <a:ea typeface="黑体" panose="02010609060101010101" pitchFamily="49" charset="-122"/>
              </a:rPr>
              <a:t>·</a:t>
            </a:r>
            <a:r>
              <a:rPr lang="zh-CN" altLang="en-US" sz="2800" b="1" dirty="0" smtClean="0">
                <a:solidFill>
                  <a:schemeClr val="bg1"/>
                </a:solidFill>
                <a:latin typeface="黑体" panose="02010609060101010101" pitchFamily="49" charset="-122"/>
                <a:ea typeface="黑体" panose="02010609060101010101" pitchFamily="49" charset="-122"/>
              </a:rPr>
              <a:t>斯诺于</a:t>
            </a:r>
            <a:r>
              <a:rPr lang="en-US" altLang="zh-CN" sz="2800" b="1" dirty="0" smtClean="0">
                <a:solidFill>
                  <a:schemeClr val="bg1"/>
                </a:solidFill>
                <a:latin typeface="黑体" panose="02010609060101010101" pitchFamily="49" charset="-122"/>
                <a:ea typeface="黑体" panose="02010609060101010101" pitchFamily="49" charset="-122"/>
              </a:rPr>
              <a:t>1905</a:t>
            </a:r>
            <a:r>
              <a:rPr lang="zh-CN" altLang="en-US" sz="2800" b="1" dirty="0" smtClean="0">
                <a:solidFill>
                  <a:schemeClr val="bg1"/>
                </a:solidFill>
                <a:latin typeface="黑体" panose="02010609060101010101" pitchFamily="49" charset="-122"/>
                <a:ea typeface="黑体" panose="02010609060101010101" pitchFamily="49" charset="-122"/>
              </a:rPr>
              <a:t>年出生在美国密苏里州堪萨斯市，他父亲开了一家小印刷厂，家里过着小康生活。父亲要他也从印刷业开始自己的生涯。但他却走上了一条与父亲截然不同的道路，成为世界著名的记者。埃德加</a:t>
            </a:r>
            <a:r>
              <a:rPr lang="en-US" altLang="zh-CN" sz="2800" b="1" dirty="0" smtClean="0">
                <a:solidFill>
                  <a:schemeClr val="bg1"/>
                </a:solidFill>
                <a:ea typeface="黑体" panose="02010609060101010101" pitchFamily="49" charset="-122"/>
              </a:rPr>
              <a:t>·</a:t>
            </a:r>
            <a:r>
              <a:rPr lang="zh-CN" altLang="en-US" sz="2800" b="1" dirty="0" smtClean="0">
                <a:solidFill>
                  <a:schemeClr val="bg1"/>
                </a:solidFill>
                <a:latin typeface="黑体" panose="02010609060101010101" pitchFamily="49" charset="-122"/>
                <a:ea typeface="黑体" panose="02010609060101010101" pitchFamily="49" charset="-122"/>
              </a:rPr>
              <a:t>斯诺于</a:t>
            </a:r>
            <a:r>
              <a:rPr lang="en-US" altLang="zh-CN" sz="2800" b="1" dirty="0" smtClean="0">
                <a:solidFill>
                  <a:schemeClr val="bg1"/>
                </a:solidFill>
                <a:latin typeface="黑体" panose="02010609060101010101" pitchFamily="49" charset="-122"/>
                <a:ea typeface="黑体" panose="02010609060101010101" pitchFamily="49" charset="-122"/>
              </a:rPr>
              <a:t>1928</a:t>
            </a:r>
            <a:r>
              <a:rPr lang="zh-CN" altLang="en-US" sz="2800" b="1" dirty="0" smtClean="0">
                <a:solidFill>
                  <a:schemeClr val="bg1"/>
                </a:solidFill>
                <a:latin typeface="黑体" panose="02010609060101010101" pitchFamily="49" charset="-122"/>
                <a:ea typeface="黑体" panose="02010609060101010101" pitchFamily="49" charset="-122"/>
              </a:rPr>
              <a:t>年来华，曾任欧美几家报社驻华记者、通讯员。</a:t>
            </a:r>
            <a:r>
              <a:rPr lang="en-US" altLang="zh-CN" sz="2800" b="1" dirty="0" smtClean="0">
                <a:solidFill>
                  <a:schemeClr val="bg1"/>
                </a:solidFill>
                <a:latin typeface="黑体" panose="02010609060101010101" pitchFamily="49" charset="-122"/>
                <a:ea typeface="黑体" panose="02010609060101010101" pitchFamily="49" charset="-122"/>
              </a:rPr>
              <a:t>1933</a:t>
            </a:r>
            <a:r>
              <a:rPr lang="zh-CN" altLang="en-US" sz="2800" b="1" dirty="0" smtClean="0">
                <a:solidFill>
                  <a:schemeClr val="bg1"/>
                </a:solidFill>
                <a:latin typeface="黑体" panose="02010609060101010101" pitchFamily="49" charset="-122"/>
                <a:ea typeface="黑体" panose="02010609060101010101" pitchFamily="49" charset="-122"/>
              </a:rPr>
              <a:t>年</a:t>
            </a:r>
            <a:r>
              <a:rPr lang="en-US" altLang="zh-CN" sz="2800" b="1" dirty="0" smtClean="0">
                <a:solidFill>
                  <a:schemeClr val="bg1"/>
                </a:solidFill>
                <a:latin typeface="黑体" panose="02010609060101010101" pitchFamily="49" charset="-122"/>
                <a:ea typeface="黑体" panose="02010609060101010101" pitchFamily="49" charset="-122"/>
              </a:rPr>
              <a:t>4</a:t>
            </a:r>
            <a:r>
              <a:rPr lang="zh-CN" altLang="en-US" sz="2800" b="1" dirty="0" smtClean="0">
                <a:solidFill>
                  <a:schemeClr val="bg1"/>
                </a:solidFill>
                <a:latin typeface="黑体" panose="02010609060101010101" pitchFamily="49" charset="-122"/>
                <a:ea typeface="黑体" panose="02010609060101010101" pitchFamily="49" charset="-122"/>
              </a:rPr>
              <a:t>月到</a:t>
            </a:r>
            <a:r>
              <a:rPr lang="en-US" altLang="zh-CN" sz="2800" b="1" dirty="0" smtClean="0">
                <a:solidFill>
                  <a:schemeClr val="bg1"/>
                </a:solidFill>
                <a:latin typeface="黑体" panose="02010609060101010101" pitchFamily="49" charset="-122"/>
                <a:ea typeface="黑体" panose="02010609060101010101" pitchFamily="49" charset="-122"/>
              </a:rPr>
              <a:t>1935</a:t>
            </a:r>
            <a:r>
              <a:rPr lang="zh-CN" altLang="en-US" sz="2800" b="1" dirty="0" smtClean="0">
                <a:solidFill>
                  <a:schemeClr val="bg1"/>
                </a:solidFill>
                <a:latin typeface="黑体" panose="02010609060101010101" pitchFamily="49" charset="-122"/>
                <a:ea typeface="黑体" panose="02010609060101010101" pitchFamily="49" charset="-122"/>
              </a:rPr>
              <a:t>年</a:t>
            </a:r>
            <a:r>
              <a:rPr lang="en-US" altLang="zh-CN" sz="2800" b="1" dirty="0" smtClean="0">
                <a:solidFill>
                  <a:schemeClr val="bg1"/>
                </a:solidFill>
                <a:latin typeface="黑体" panose="02010609060101010101" pitchFamily="49" charset="-122"/>
                <a:ea typeface="黑体" panose="02010609060101010101" pitchFamily="49" charset="-122"/>
              </a:rPr>
              <a:t>6</a:t>
            </a:r>
            <a:r>
              <a:rPr lang="zh-CN" altLang="en-US" sz="2800" b="1" dirty="0" smtClean="0">
                <a:solidFill>
                  <a:schemeClr val="bg1"/>
                </a:solidFill>
                <a:latin typeface="黑体" panose="02010609060101010101" pitchFamily="49" charset="-122"/>
                <a:ea typeface="黑体" panose="02010609060101010101" pitchFamily="49" charset="-122"/>
              </a:rPr>
              <a:t>月，斯诺同时兼任北平燕京大学新闻系讲师。</a:t>
            </a:r>
            <a:r>
              <a:rPr lang="en-US" altLang="zh-CN" sz="2800" b="1" dirty="0" smtClean="0">
                <a:solidFill>
                  <a:schemeClr val="bg1"/>
                </a:solidFill>
                <a:latin typeface="黑体" panose="02010609060101010101" pitchFamily="49" charset="-122"/>
                <a:ea typeface="黑体" panose="02010609060101010101" pitchFamily="49" charset="-122"/>
              </a:rPr>
              <a:t>1936</a:t>
            </a:r>
            <a:r>
              <a:rPr lang="zh-CN" altLang="en-US" sz="2800" b="1" dirty="0" smtClean="0">
                <a:solidFill>
                  <a:schemeClr val="bg1"/>
                </a:solidFill>
                <a:latin typeface="黑体" panose="02010609060101010101" pitchFamily="49" charset="-122"/>
                <a:ea typeface="黑体" panose="02010609060101010101" pitchFamily="49" charset="-122"/>
              </a:rPr>
              <a:t>年</a:t>
            </a:r>
            <a:r>
              <a:rPr lang="en-US" altLang="zh-CN" sz="2800" b="1" dirty="0" smtClean="0">
                <a:solidFill>
                  <a:schemeClr val="bg1"/>
                </a:solidFill>
                <a:latin typeface="黑体" panose="02010609060101010101" pitchFamily="49" charset="-122"/>
                <a:ea typeface="黑体" panose="02010609060101010101" pitchFamily="49" charset="-122"/>
              </a:rPr>
              <a:t>6</a:t>
            </a:r>
            <a:r>
              <a:rPr lang="zh-CN" altLang="en-US" sz="2800" b="1" dirty="0" smtClean="0">
                <a:solidFill>
                  <a:schemeClr val="bg1"/>
                </a:solidFill>
                <a:latin typeface="黑体" panose="02010609060101010101" pitchFamily="49" charset="-122"/>
                <a:ea typeface="黑体" panose="02010609060101010101" pitchFamily="49" charset="-122"/>
              </a:rPr>
              <a:t>月斯诺访问陕甘宁边区，成为第一个采访红区的西方记者。 </a:t>
            </a:r>
            <a:r>
              <a:rPr lang="en-US" altLang="zh-CN" sz="2800" b="1" dirty="0" smtClean="0">
                <a:solidFill>
                  <a:schemeClr val="bg1"/>
                </a:solidFill>
                <a:latin typeface="黑体" panose="02010609060101010101" pitchFamily="49" charset="-122"/>
                <a:ea typeface="黑体" panose="02010609060101010101" pitchFamily="49" charset="-122"/>
              </a:rPr>
              <a:t>1972</a:t>
            </a:r>
            <a:r>
              <a:rPr lang="zh-CN" altLang="en-US" sz="2800" b="1" dirty="0" smtClean="0">
                <a:solidFill>
                  <a:schemeClr val="bg1"/>
                </a:solidFill>
                <a:latin typeface="黑体" panose="02010609060101010101" pitchFamily="49" charset="-122"/>
                <a:ea typeface="黑体" panose="02010609060101010101" pitchFamily="49" charset="-122"/>
              </a:rPr>
              <a:t>年</a:t>
            </a:r>
            <a:r>
              <a:rPr lang="en-US" altLang="zh-CN" sz="2800" b="1" dirty="0" smtClean="0">
                <a:solidFill>
                  <a:schemeClr val="bg1"/>
                </a:solidFill>
                <a:latin typeface="黑体" panose="02010609060101010101" pitchFamily="49" charset="-122"/>
                <a:ea typeface="黑体" panose="02010609060101010101" pitchFamily="49" charset="-122"/>
              </a:rPr>
              <a:t>2</a:t>
            </a:r>
            <a:r>
              <a:rPr lang="zh-CN" altLang="en-US" sz="2800" b="1" dirty="0" smtClean="0">
                <a:solidFill>
                  <a:schemeClr val="bg1"/>
                </a:solidFill>
                <a:latin typeface="黑体" panose="02010609060101010101" pitchFamily="49" charset="-122"/>
                <a:ea typeface="黑体" panose="02010609060101010101" pitchFamily="49" charset="-122"/>
              </a:rPr>
              <a:t>月</a:t>
            </a:r>
            <a:r>
              <a:rPr lang="en-US" altLang="zh-CN" sz="2800" b="1" dirty="0" smtClean="0">
                <a:solidFill>
                  <a:schemeClr val="bg1"/>
                </a:solidFill>
                <a:latin typeface="黑体" panose="02010609060101010101" pitchFamily="49" charset="-122"/>
                <a:ea typeface="黑体" panose="02010609060101010101" pitchFamily="49" charset="-122"/>
              </a:rPr>
              <a:t>15</a:t>
            </a:r>
            <a:r>
              <a:rPr lang="zh-CN" altLang="en-US" sz="2800" b="1" dirty="0" smtClean="0">
                <a:solidFill>
                  <a:schemeClr val="bg1"/>
                </a:solidFill>
                <a:latin typeface="黑体" panose="02010609060101010101" pitchFamily="49" charset="-122"/>
                <a:ea typeface="黑体" panose="02010609060101010101" pitchFamily="49" charset="-122"/>
              </a:rPr>
              <a:t>日因病在瑞士日内瓦逝世。遵照其遗愿，其一部分骨灰葬在中国，地点在北京大学未名湖畔。</a:t>
            </a:r>
            <a:endParaRPr lang="en-US" altLang="zh-CN" sz="2800" b="1" dirty="0" smtClean="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2277"/>
                                        </p:tgtEl>
                                        <p:attrNameLst>
                                          <p:attrName>style.visibility</p:attrName>
                                        </p:attrNameLst>
                                      </p:cBhvr>
                                      <p:to>
                                        <p:strVal val="visible"/>
                                      </p:to>
                                    </p:set>
                                    <p:animEffect transition="in" filter="fade">
                                      <p:cBhvr>
                                        <p:cTn id="7" dur="1000"/>
                                        <p:tgtEl>
                                          <p:spTgt spid="182277"/>
                                        </p:tgtEl>
                                      </p:cBhvr>
                                    </p:animEffect>
                                    <p:anim calcmode="lin" valueType="num">
                                      <p:cBhvr>
                                        <p:cTn id="8" dur="1000" fill="hold"/>
                                        <p:tgtEl>
                                          <p:spTgt spid="182277"/>
                                        </p:tgtEl>
                                        <p:attrNameLst>
                                          <p:attrName>ppt_x</p:attrName>
                                        </p:attrNameLst>
                                      </p:cBhvr>
                                      <p:tavLst>
                                        <p:tav tm="0">
                                          <p:val>
                                            <p:strVal val="#ppt_x"/>
                                          </p:val>
                                        </p:tav>
                                        <p:tav tm="100000">
                                          <p:val>
                                            <p:strVal val="#ppt_x"/>
                                          </p:val>
                                        </p:tav>
                                      </p:tavLst>
                                    </p:anim>
                                    <p:anim calcmode="lin" valueType="num">
                                      <p:cBhvr>
                                        <p:cTn id="9" dur="1000" fill="hold"/>
                                        <p:tgtEl>
                                          <p:spTgt spid="1822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标题 1"/>
          <p:cNvSpPr>
            <a:spLocks noGrp="1"/>
          </p:cNvSpPr>
          <p:nvPr>
            <p:ph type="title"/>
          </p:nvPr>
        </p:nvSpPr>
        <p:spPr/>
        <p:txBody>
          <a:bodyPr/>
          <a:lstStyle/>
          <a:p>
            <a:pPr eaLnBrk="1" hangingPunct="1"/>
            <a:r>
              <a:rPr lang="zh-CN" altLang="en-US" sz="6600" smtClean="0">
                <a:solidFill>
                  <a:srgbClr val="0000CC"/>
                </a:solidFill>
              </a:rPr>
              <a:t>埃德加</a:t>
            </a:r>
            <a:r>
              <a:rPr lang="en-US" altLang="zh-CN" sz="6600" smtClean="0">
                <a:solidFill>
                  <a:srgbClr val="0000CC"/>
                </a:solidFill>
              </a:rPr>
              <a:t>·</a:t>
            </a:r>
            <a:r>
              <a:rPr lang="zh-CN" altLang="en-US" sz="6600" smtClean="0">
                <a:solidFill>
                  <a:srgbClr val="0000CC"/>
                </a:solidFill>
              </a:rPr>
              <a:t>斯诺</a:t>
            </a:r>
          </a:p>
        </p:txBody>
      </p:sp>
      <p:sp>
        <p:nvSpPr>
          <p:cNvPr id="80898" name="内容占位符 2"/>
          <p:cNvSpPr>
            <a:spLocks noGrp="1"/>
          </p:cNvSpPr>
          <p:nvPr>
            <p:ph idx="1"/>
          </p:nvPr>
        </p:nvSpPr>
        <p:spPr/>
        <p:txBody>
          <a:bodyPr/>
          <a:lstStyle/>
          <a:p>
            <a:pPr eaLnBrk="1" hangingPunct="1"/>
            <a:endParaRPr lang="zh-CN" altLang="en-US" smtClean="0"/>
          </a:p>
        </p:txBody>
      </p:sp>
      <p:pic>
        <p:nvPicPr>
          <p:cNvPr id="80899" name="图片 5"/>
          <p:cNvPicPr>
            <a:picLocks noChangeAspect="1"/>
          </p:cNvPicPr>
          <p:nvPr/>
        </p:nvPicPr>
        <p:blipFill>
          <a:blip r:embed="rId2"/>
          <a:srcRect/>
          <a:stretch>
            <a:fillRect/>
          </a:stretch>
        </p:blipFill>
        <p:spPr bwMode="auto">
          <a:xfrm>
            <a:off x="714375" y="1622425"/>
            <a:ext cx="2884885" cy="5138738"/>
          </a:xfrm>
          <a:prstGeom prst="rect">
            <a:avLst/>
          </a:prstGeom>
          <a:noFill/>
          <a:ln w="9525">
            <a:noFill/>
            <a:miter lim="800000"/>
            <a:headEnd/>
            <a:tailEnd/>
          </a:ln>
        </p:spPr>
      </p:pic>
      <p:pic>
        <p:nvPicPr>
          <p:cNvPr id="80900" name="图片 6"/>
          <p:cNvPicPr>
            <a:picLocks noChangeAspect="1"/>
          </p:cNvPicPr>
          <p:nvPr/>
        </p:nvPicPr>
        <p:blipFill>
          <a:blip r:embed="rId3"/>
          <a:srcRect/>
          <a:stretch>
            <a:fillRect/>
          </a:stretch>
        </p:blipFill>
        <p:spPr bwMode="auto">
          <a:xfrm>
            <a:off x="3918348" y="1622426"/>
            <a:ext cx="4898231" cy="4486275"/>
          </a:xfrm>
          <a:prstGeom prst="rect">
            <a:avLst/>
          </a:prstGeom>
          <a:noFill/>
          <a:ln w="9525">
            <a:noFill/>
            <a:miter lim="800000"/>
            <a:headEnd/>
            <a:tailEnd/>
          </a:ln>
        </p:spPr>
      </p:pic>
      <p:sp>
        <p:nvSpPr>
          <p:cNvPr id="80901" name="文本框 3"/>
          <p:cNvSpPr txBox="1">
            <a:spLocks noChangeArrowheads="1"/>
          </p:cNvSpPr>
          <p:nvPr/>
        </p:nvSpPr>
        <p:spPr bwMode="auto">
          <a:xfrm>
            <a:off x="5219700" y="6176964"/>
            <a:ext cx="3262432" cy="707886"/>
          </a:xfrm>
          <a:prstGeom prst="rect">
            <a:avLst/>
          </a:prstGeom>
          <a:noFill/>
          <a:ln w="9525">
            <a:noFill/>
            <a:miter lim="800000"/>
          </a:ln>
        </p:spPr>
        <p:txBody>
          <a:bodyPr wrap="none">
            <a:spAutoFit/>
          </a:bodyPr>
          <a:lstStyle/>
          <a:p>
            <a:r>
              <a:rPr lang="zh-CN" altLang="en-US" sz="4000">
                <a:solidFill>
                  <a:srgbClr val="0000CC"/>
                </a:solidFill>
                <a:latin typeface="Calibri" panose="020F0502020204030204" pitchFamily="34" charset="0"/>
              </a:rPr>
              <a:t>斯诺和毛泽东</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副标题 2"/>
          <p:cNvSpPr>
            <a:spLocks noGrp="1"/>
          </p:cNvSpPr>
          <p:nvPr>
            <p:ph type="subTitle" idx="1"/>
          </p:nvPr>
        </p:nvSpPr>
        <p:spPr>
          <a:xfrm>
            <a:off x="4769644" y="1893888"/>
            <a:ext cx="4374356" cy="3208337"/>
          </a:xfrm>
          <a:ln>
            <a:solidFill>
              <a:srgbClr val="0000CC"/>
            </a:solidFill>
          </a:ln>
        </p:spPr>
        <p:txBody>
          <a:bodyPr>
            <a:normAutofit fontScale="92500" lnSpcReduction="10000"/>
          </a:bodyPr>
          <a:lstStyle/>
          <a:p>
            <a:pPr algn="l" eaLnBrk="1" hangingPunct="1"/>
            <a:r>
              <a:rPr lang="en-US" altLang="zh-CN" sz="6000" smtClean="0">
                <a:solidFill>
                  <a:srgbClr val="0000CC"/>
                </a:solidFill>
              </a:rPr>
              <a:t>    1936</a:t>
            </a:r>
            <a:r>
              <a:rPr lang="zh-CN" altLang="en-US" sz="6000" smtClean="0">
                <a:solidFill>
                  <a:srgbClr val="0000CC"/>
                </a:solidFill>
              </a:rPr>
              <a:t>年斯诺在陕北保安为毛泽东拍摄的照片。</a:t>
            </a:r>
            <a:endParaRPr lang="en-US" altLang="zh-CN" sz="6000" smtClean="0">
              <a:solidFill>
                <a:srgbClr val="0000CC"/>
              </a:solidFill>
            </a:endParaRPr>
          </a:p>
        </p:txBody>
      </p:sp>
      <p:pic>
        <p:nvPicPr>
          <p:cNvPr id="81922" name="图片 3"/>
          <p:cNvPicPr>
            <a:picLocks noChangeAspect="1"/>
          </p:cNvPicPr>
          <p:nvPr/>
        </p:nvPicPr>
        <p:blipFill>
          <a:blip r:embed="rId2"/>
          <a:srcRect t="12770" b="6477"/>
          <a:stretch>
            <a:fillRect/>
          </a:stretch>
        </p:blipFill>
        <p:spPr bwMode="auto">
          <a:xfrm>
            <a:off x="311944" y="231775"/>
            <a:ext cx="4106466" cy="636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1311</Words>
  <Application>WPS 演示</Application>
  <PresentationFormat>全屏显示(4:3)</PresentationFormat>
  <Paragraphs>152</Paragraphs>
  <Slides>32</Slides>
  <Notes>7</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   《西行漫记》的作者埃德加·斯诺于1905年出生在美国密苏里州堪萨斯市，他父亲开了一家小印刷厂，家里过着小康生活。父亲要他也从印刷业开始自己的生涯。但他却走上了一条与父亲截然不同的道路，成为世界著名的记者。埃德加·斯诺于1928年来华，曾任欧美几家报社驻华记者、通讯员。1933年4月到1935年6月，斯诺同时兼任北平燕京大学新闻系讲师。1936年6月斯诺访问陕甘宁边区，成为第一个采访红区的西方记者。 1972年2月15日因病在瑞士日内瓦逝世。遵照其遗愿，其一部分骨灰葬在中国，地点在北京大学未名湖畔。</vt:lpstr>
      <vt:lpstr>埃德加·斯诺</vt:lpstr>
      <vt:lpstr>幻灯片 9</vt:lpstr>
      <vt:lpstr>幻灯片 10</vt:lpstr>
      <vt:lpstr>幻灯片 11</vt:lpstr>
      <vt:lpstr>解题：</vt:lpstr>
      <vt:lpstr>幻灯片 13</vt:lpstr>
      <vt:lpstr>幻灯片 14</vt:lpstr>
      <vt:lpstr>幻灯片 15</vt:lpstr>
      <vt:lpstr>幻灯片 16</vt:lpstr>
      <vt:lpstr>幻灯片 17</vt:lpstr>
      <vt:lpstr>幻灯片 18</vt:lpstr>
      <vt:lpstr>   读目录</vt:lpstr>
      <vt:lpstr>目录</vt:lpstr>
      <vt:lpstr>幻灯片 21</vt:lpstr>
      <vt:lpstr>专题:领袖人物和红军将领的革命之路</vt:lpstr>
      <vt:lpstr>幻灯片 23</vt:lpstr>
      <vt:lpstr>中国共产党人的革命信仰</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一个特殊的年代</dc:title>
  <dc:creator>Administrator</dc:creator>
  <cp:lastModifiedBy>pgos</cp:lastModifiedBy>
  <cp:revision>54</cp:revision>
  <dcterms:created xsi:type="dcterms:W3CDTF">2018-09-29T22:56:13Z</dcterms:created>
  <dcterms:modified xsi:type="dcterms:W3CDTF">2011-01-07T20:46:55Z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