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emf" ContentType="image/x-emf"/>
  <Default Extension="mp3" ContentType="audio/mpe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sldIdLst>
    <p:sldId id="257" r:id="rId3"/>
    <p:sldId id="296" r:id="rId4"/>
    <p:sldId id="295" r:id="rId5"/>
    <p:sldId id="299" r:id="rId6"/>
    <p:sldId id="297" r:id="rId7"/>
    <p:sldId id="298" r:id="rId8"/>
    <p:sldId id="300" r:id="rId9"/>
    <p:sldId id="258" r:id="rId10"/>
    <p:sldId id="303" r:id="rId11"/>
    <p:sldId id="306" r:id="rId12"/>
    <p:sldId id="304" r:id="rId13"/>
    <p:sldId id="305" r:id="rId14"/>
    <p:sldId id="307" r:id="rId15"/>
    <p:sldId id="309" r:id="rId16"/>
    <p:sldId id="308" r:id="rId17"/>
    <p:sldId id="310" r:id="rId18"/>
    <p:sldId id="311" r:id="rId19"/>
    <p:sldId id="312" r:id="rId20"/>
    <p:sldId id="313" r:id="rId21"/>
    <p:sldId id="314" r:id="rId22"/>
    <p:sldId id="315" r:id="rId23"/>
    <p:sldId id="319" r:id="rId24"/>
    <p:sldId id="316" r:id="rId25"/>
    <p:sldId id="317" r:id="rId26"/>
    <p:sldId id="318" r:id="rId27"/>
    <p:sldId id="320" r:id="rId28"/>
    <p:sldId id="322" r:id="rId29"/>
    <p:sldId id="321" r:id="rId30"/>
    <p:sldId id="323" r:id="rId31"/>
    <p:sldId id="324" r:id="rId32"/>
    <p:sldId id="325" r:id="rId33"/>
    <p:sldId id="326" r:id="rId34"/>
    <p:sldId id="327" r:id="rId35"/>
    <p:sldId id="328" r:id="rId36"/>
    <p:sldId id="329" r:id="rId37"/>
    <p:sldId id="330" r:id="rId38"/>
    <p:sldId id="331" r:id="rId39"/>
    <p:sldId id="332" r:id="rId40"/>
    <p:sldId id="333" r:id="rId41"/>
    <p:sldId id="334" r:id="rId42"/>
    <p:sldId id="335" r:id="rId43"/>
    <p:sldId id="337" r:id="rId44"/>
    <p:sldId id="336" r:id="rId45"/>
    <p:sldId id="338" r:id="rId46"/>
  </p:sldIdLst>
  <p:sldSz cx="12192000" cy="6858000"/>
  <p:notesSz cx="6858000" cy="9144000"/>
  <p:custDataLst>
    <p:tags r:id="rId4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552" autoAdjust="0"/>
    <p:restoredTop sz="94660"/>
  </p:normalViewPr>
  <p:slideViewPr>
    <p:cSldViewPr snapToGrid="0">
      <p:cViewPr varScale="1">
        <p:scale>
          <a:sx n="62" d="100"/>
          <a:sy n="62" d="100"/>
        </p:scale>
        <p:origin x="-916" y="-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tags" Target="tags/tag1.xml" /><Relationship Id="rId48" Type="http://schemas.openxmlformats.org/officeDocument/2006/relationships/presProps" Target="presProps.xml" /><Relationship Id="rId49" Type="http://schemas.openxmlformats.org/officeDocument/2006/relationships/viewProps" Target="viewProps.xml" /><Relationship Id="rId5" Type="http://schemas.openxmlformats.org/officeDocument/2006/relationships/slide" Target="slides/slide3.xml" /><Relationship Id="rId50" Type="http://schemas.openxmlformats.org/officeDocument/2006/relationships/theme" Target="theme/theme1.xml" /><Relationship Id="rId51" Type="http://schemas.openxmlformats.org/officeDocument/2006/relationships/tableStyles" Target="tableStyles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7974CF-1D8B-4A8B-A44A-18AC3B26E72B}" type="datetimeFigureOut">
              <a:rPr lang="zh-CN" altLang="en-US" smtClean="0"/>
              <a:t>2020/9/6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CC52DE-E5DA-4DD7-957E-77F99CF343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4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C52DE-E5DA-4DD7-957E-77F99CF343A9}" type="slidenum">
              <a:rPr lang="zh-CN" altLang="en-US" smtClean="0"/>
              <a:t>44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image" Target="../media/image3.emf" /><Relationship Id="rId4" Type="http://schemas.openxmlformats.org/officeDocument/2006/relationships/image" Target="../media/image4.emf" /><Relationship Id="rId5" Type="http://schemas.openxmlformats.org/officeDocument/2006/relationships/image" Target="../media/image5.emf" /><Relationship Id="rId6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78B54-489F-4375-A69C-3D1B9C35A70A}" type="datetimeFigureOut">
              <a:rPr lang="zh-CN" altLang="en-US" smtClean="0"/>
              <a:t>2020/9/6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9D05E-EA22-449A-816A-051704822D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94340844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78B54-489F-4375-A69C-3D1B9C35A70A}" type="datetimeFigureOut">
              <a:rPr lang="zh-CN" altLang="en-US" smtClean="0"/>
              <a:t>2020/9/6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9D05E-EA22-449A-816A-051704822D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48638000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78B54-489F-4375-A69C-3D1B9C35A70A}" type="datetimeFigureOut">
              <a:rPr lang="zh-CN" altLang="en-US" smtClean="0"/>
              <a:t>2020/9/6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9D05E-EA22-449A-816A-051704822D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40131054"/>
      </p:ext>
    </p:extLst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78B54-489F-4375-A69C-3D1B9C35A70A}" type="datetimeFigureOut">
              <a:rPr lang="zh-CN" altLang="en-US" smtClean="0"/>
              <a:t>2020/9/6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9D05E-EA22-449A-816A-051704822D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35588613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78B54-489F-4375-A69C-3D1B9C35A70A}" type="datetimeFigureOut">
              <a:rPr lang="zh-CN" altLang="en-US" smtClean="0"/>
              <a:t>2020/9/6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9D05E-EA22-449A-816A-051704822D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132571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78B54-489F-4375-A69C-3D1B9C35A70A}" type="datetimeFigureOut">
              <a:rPr lang="zh-CN" altLang="en-US" smtClean="0"/>
              <a:t>2020/9/6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9D05E-EA22-449A-816A-051704822D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8250621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6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38" t="186" r="88" b="805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827709"/>
            <a:ext cx="12560687" cy="5164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41315856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6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38" t="186" r="88" b="805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07034" y="2812211"/>
            <a:ext cx="12560687" cy="51648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0760450" y="352687"/>
            <a:ext cx="1100896" cy="10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0745425" y="5715895"/>
            <a:ext cx="1018268" cy="869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21575" y="5394658"/>
            <a:ext cx="1694128" cy="1191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05526930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78B54-489F-4375-A69C-3D1B9C35A70A}" type="datetimeFigureOut">
              <a:rPr lang="zh-CN" altLang="en-US" smtClean="0"/>
              <a:t>2020/9/6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9D05E-EA22-449A-816A-051704822D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01053001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78B54-489F-4375-A69C-3D1B9C35A70A}" type="datetimeFigureOut">
              <a:rPr lang="zh-CN" altLang="en-US" smtClean="0"/>
              <a:t>2020/9/6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9D05E-EA22-449A-816A-051704822D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25820610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78B54-489F-4375-A69C-3D1B9C35A70A}" type="datetimeFigureOut">
              <a:rPr lang="zh-CN" altLang="en-US" smtClean="0"/>
              <a:t>2020/9/6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9D05E-EA22-449A-816A-051704822D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3246287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78B54-489F-4375-A69C-3D1B9C35A70A}" type="datetimeFigureOut">
              <a:rPr lang="zh-CN" altLang="en-US" smtClean="0"/>
              <a:t>2020/9/6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9D05E-EA22-449A-816A-051704822D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35152294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78B54-489F-4375-A69C-3D1B9C35A70A}" type="datetimeFigureOut">
              <a:rPr lang="zh-CN" altLang="en-US" smtClean="0"/>
              <a:t>2020/9/6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C9D05E-EA22-449A-816A-051704822D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16406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60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6.emf" /><Relationship Id="rId3" Type="http://schemas.openxmlformats.org/officeDocument/2006/relationships/image" Target="../media/image3.emf" /><Relationship Id="rId4" Type="http://schemas.openxmlformats.org/officeDocument/2006/relationships/image" Target="../media/image4.emf" /><Relationship Id="rId5" Type="http://schemas.openxmlformats.org/officeDocument/2006/relationships/image" Target="../media/image5.emf" /><Relationship Id="rId6" Type="http://schemas.openxmlformats.org/officeDocument/2006/relationships/image" Target="../media/image7.png" /><Relationship Id="rId7" Type="http://schemas.openxmlformats.org/officeDocument/2006/relationships/audio" Target="../media/media1.mp3" /><Relationship Id="rId8" Type="http://schemas.microsoft.com/office/2007/relationships/media" Target="../media/media1.mp3" TargetMode="Interna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8.png" /><Relationship Id="rId3" Type="http://schemas.openxmlformats.org/officeDocument/2006/relationships/image" Target="../media/image9.png" /><Relationship Id="rId4" Type="http://schemas.openxmlformats.org/officeDocument/2006/relationships/image" Target="../media/image10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8.png" /><Relationship Id="rId3" Type="http://schemas.openxmlformats.org/officeDocument/2006/relationships/image" Target="../media/image9.png" /><Relationship Id="rId4" Type="http://schemas.openxmlformats.org/officeDocument/2006/relationships/image" Target="../media/image10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1.emf" /><Relationship Id="rId3" Type="http://schemas.openxmlformats.org/officeDocument/2006/relationships/image" Target="../media/image12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1.emf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1.emf" /><Relationship Id="rId3" Type="http://schemas.openxmlformats.org/officeDocument/2006/relationships/image" Target="../media/image12.jpe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1.emf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8.png" /><Relationship Id="rId3" Type="http://schemas.openxmlformats.org/officeDocument/2006/relationships/image" Target="../media/image9.png" /><Relationship Id="rId4" Type="http://schemas.openxmlformats.org/officeDocument/2006/relationships/image" Target="../media/image10.pn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8.png" /><Relationship Id="rId3" Type="http://schemas.openxmlformats.org/officeDocument/2006/relationships/image" Target="../media/image9.png" /><Relationship Id="rId4" Type="http://schemas.openxmlformats.org/officeDocument/2006/relationships/image" Target="../media/image10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1.emf" /><Relationship Id="rId4" Type="http://schemas.openxmlformats.org/officeDocument/2006/relationships/image" Target="../media/image12.jpeg" /><Relationship Id="rId5" Type="http://schemas.openxmlformats.org/officeDocument/2006/relationships/image" Target="../media/image13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8.png" /><Relationship Id="rId3" Type="http://schemas.openxmlformats.org/officeDocument/2006/relationships/image" Target="../media/image9.png" /><Relationship Id="rId4" Type="http://schemas.openxmlformats.org/officeDocument/2006/relationships/image" Target="../media/image10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303173" y="1358165"/>
            <a:ext cx="727438" cy="500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95905" y="785844"/>
            <a:ext cx="544435" cy="375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821850" y="291735"/>
            <a:ext cx="985932" cy="68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0419516" y="375488"/>
            <a:ext cx="1427378" cy="1306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0111920" y="5218433"/>
            <a:ext cx="1643131" cy="1403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51598" y="4844998"/>
            <a:ext cx="2527601" cy="1777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组合 13"/>
          <p:cNvGrpSpPr>
            <a:grpSpLocks noChangeAspect="1"/>
          </p:cNvGrpSpPr>
          <p:nvPr/>
        </p:nvGrpSpPr>
        <p:grpSpPr>
          <a:xfrm>
            <a:off x="4135337" y="1682007"/>
            <a:ext cx="1252095" cy="1200328"/>
            <a:chOff x="3054233" y="1702183"/>
            <a:chExt cx="661189" cy="635941"/>
          </a:xfrm>
        </p:grpSpPr>
        <p:grpSp>
          <p:nvGrpSpPr>
            <p:cNvPr id="15" name="组合 13"/>
            <p:cNvGrpSpPr/>
            <p:nvPr/>
          </p:nvGrpSpPr>
          <p:grpSpPr>
            <a:xfrm>
              <a:off x="3083065" y="1707420"/>
              <a:ext cx="550258" cy="550258"/>
              <a:chOff x="3827533" y="704007"/>
              <a:chExt cx="550258" cy="550258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3827167" y="703963"/>
                <a:ext cx="551206" cy="550426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3200"/>
              </a:p>
            </p:txBody>
          </p:sp>
          <p:cxnSp>
            <p:nvCxnSpPr>
              <p:cNvPr id="18" name="直接连接符 17"/>
              <p:cNvCxnSpPr>
                <a:stCxn id="17" idx="1"/>
                <a:endCxn id="17" idx="3"/>
              </p:cNvCxnSpPr>
              <p:nvPr/>
            </p:nvCxnSpPr>
            <p:spPr>
              <a:xfrm>
                <a:off x="3827167" y="979176"/>
                <a:ext cx="551206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>
                <a:stCxn id="17" idx="0"/>
                <a:endCxn id="17" idx="2"/>
              </p:cNvCxnSpPr>
              <p:nvPr/>
            </p:nvCxnSpPr>
            <p:spPr>
              <a:xfrm flipH="1">
                <a:off x="4102770" y="703963"/>
                <a:ext cx="0" cy="550426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文本框 41"/>
            <p:cNvSpPr txBox="1">
              <a:spLocks noChangeArrowheads="1"/>
            </p:cNvSpPr>
            <p:nvPr/>
          </p:nvSpPr>
          <p:spPr bwMode="auto">
            <a:xfrm>
              <a:off x="3054233" y="1702183"/>
              <a:ext cx="661189" cy="6359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9pPr>
            </a:lstStyle>
            <a:p>
              <a:pPr algn="ctr" eaLnBrk="1" hangingPunct="1"/>
              <a:r>
                <a:rPr lang="zh-CN" altLang="en-US" sz="7200" smtClean="0">
                  <a:solidFill>
                    <a:schemeClr val="bg1"/>
                  </a:solidFill>
                </a:rPr>
                <a:t>论</a:t>
              </a:r>
              <a:endParaRPr lang="zh-CN" altLang="en-US" sz="7200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组合 25"/>
          <p:cNvGrpSpPr>
            <a:grpSpLocks noChangeAspect="1"/>
          </p:cNvGrpSpPr>
          <p:nvPr/>
        </p:nvGrpSpPr>
        <p:grpSpPr>
          <a:xfrm>
            <a:off x="6691011" y="1682008"/>
            <a:ext cx="1249644" cy="1200330"/>
            <a:chOff x="4705007" y="1702183"/>
            <a:chExt cx="661189" cy="635942"/>
          </a:xfrm>
        </p:grpSpPr>
        <p:grpSp>
          <p:nvGrpSpPr>
            <p:cNvPr id="27" name="组合 23"/>
            <p:cNvGrpSpPr/>
            <p:nvPr/>
          </p:nvGrpSpPr>
          <p:grpSpPr>
            <a:xfrm>
              <a:off x="4733839" y="1707420"/>
              <a:ext cx="550258" cy="550258"/>
              <a:chOff x="3827533" y="704007"/>
              <a:chExt cx="550258" cy="550258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3827223" y="703963"/>
                <a:ext cx="550991" cy="550426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3200"/>
              </a:p>
            </p:txBody>
          </p:sp>
          <p:cxnSp>
            <p:nvCxnSpPr>
              <p:cNvPr id="30" name="直接连接符 29"/>
              <p:cNvCxnSpPr>
                <a:stCxn id="29" idx="1"/>
                <a:endCxn id="29" idx="3"/>
              </p:cNvCxnSpPr>
              <p:nvPr/>
            </p:nvCxnSpPr>
            <p:spPr>
              <a:xfrm>
                <a:off x="3827223" y="979176"/>
                <a:ext cx="55099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>
                <a:stCxn id="29" idx="0"/>
                <a:endCxn id="29" idx="2"/>
              </p:cNvCxnSpPr>
              <p:nvPr/>
            </p:nvCxnSpPr>
            <p:spPr>
              <a:xfrm flipH="1">
                <a:off x="4103367" y="703963"/>
                <a:ext cx="0" cy="550426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文本框 43"/>
            <p:cNvSpPr txBox="1">
              <a:spLocks noChangeArrowheads="1"/>
            </p:cNvSpPr>
            <p:nvPr/>
          </p:nvSpPr>
          <p:spPr bwMode="auto">
            <a:xfrm>
              <a:off x="4705007" y="1702183"/>
              <a:ext cx="661189" cy="635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9pPr>
            </a:lstStyle>
            <a:p>
              <a:pPr algn="ctr" eaLnBrk="1" hangingPunct="1"/>
              <a:r>
                <a:rPr lang="zh-CN" altLang="en-US" sz="7200" smtClean="0">
                  <a:solidFill>
                    <a:schemeClr val="bg1"/>
                  </a:solidFill>
                </a:rPr>
                <a:t>语</a:t>
              </a:r>
              <a:endParaRPr lang="zh-CN" altLang="en-US" sz="7200">
                <a:solidFill>
                  <a:schemeClr val="bg1"/>
                </a:solidFill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>
            <a:off x="2398312" y="3630224"/>
            <a:ext cx="7494718" cy="0"/>
          </a:xfrm>
          <a:prstGeom prst="line">
            <a:avLst/>
          </a:prstGeom>
          <a:ln w="19050">
            <a:solidFill>
              <a:schemeClr val="bg1"/>
            </a:solidFill>
          </a:ln>
          <a:effectLst>
            <a:outerShdw blurRad="101600" dist="63500" dir="2700000" algn="tl" rotWithShape="0">
              <a:prstClr val="black">
                <a:alpha val="55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Group 4"/>
          <p:cNvGrpSpPr>
            <a:grpSpLocks noChangeAspect="1"/>
          </p:cNvGrpSpPr>
          <p:nvPr/>
        </p:nvGrpSpPr>
        <p:grpSpPr>
          <a:xfrm>
            <a:off x="2253849" y="3107372"/>
            <a:ext cx="787079" cy="511740"/>
            <a:chOff x="2432" y="1329"/>
            <a:chExt cx="657" cy="426"/>
          </a:xfrm>
        </p:grpSpPr>
        <p:sp>
          <p:nvSpPr>
            <p:cNvPr id="41" name="AutoShape 3"/>
            <p:cNvSpPr>
              <a:spLocks noChangeAspect="1" noChangeArrowheads="1" noTextEdit="1"/>
            </p:cNvSpPr>
            <p:nvPr/>
          </p:nvSpPr>
          <p:spPr bwMode="auto">
            <a:xfrm>
              <a:off x="2434" y="1329"/>
              <a:ext cx="652" cy="4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2" name="Freeform 5"/>
            <p:cNvSpPr/>
            <p:nvPr/>
          </p:nvSpPr>
          <p:spPr bwMode="auto">
            <a:xfrm>
              <a:off x="2478" y="1329"/>
              <a:ext cx="611" cy="424"/>
            </a:xfrm>
            <a:custGeom>
              <a:gdLst>
                <a:gd name="T0" fmla="*/ 315 w 351"/>
                <a:gd name="T1" fmla="*/ 0 h 242"/>
                <a:gd name="T2" fmla="*/ 292 w 351"/>
                <a:gd name="T3" fmla="*/ 9 h 242"/>
                <a:gd name="T4" fmla="*/ 291 w 351"/>
                <a:gd name="T5" fmla="*/ 10 h 242"/>
                <a:gd name="T6" fmla="*/ 309 w 351"/>
                <a:gd name="T7" fmla="*/ 3 h 242"/>
                <a:gd name="T8" fmla="*/ 310 w 351"/>
                <a:gd name="T9" fmla="*/ 4 h 242"/>
                <a:gd name="T10" fmla="*/ 317 w 351"/>
                <a:gd name="T11" fmla="*/ 10 h 242"/>
                <a:gd name="T12" fmla="*/ 325 w 351"/>
                <a:gd name="T13" fmla="*/ 27 h 242"/>
                <a:gd name="T14" fmla="*/ 336 w 351"/>
                <a:gd name="T15" fmla="*/ 59 h 242"/>
                <a:gd name="T16" fmla="*/ 268 w 351"/>
                <a:gd name="T17" fmla="*/ 95 h 242"/>
                <a:gd name="T18" fmla="*/ 267 w 351"/>
                <a:gd name="T19" fmla="*/ 95 h 242"/>
                <a:gd name="T20" fmla="*/ 267 w 351"/>
                <a:gd name="T21" fmla="*/ 95 h 242"/>
                <a:gd name="T22" fmla="*/ 24 w 351"/>
                <a:gd name="T23" fmla="*/ 219 h 242"/>
                <a:gd name="T24" fmla="*/ 2 w 351"/>
                <a:gd name="T25" fmla="*/ 229 h 242"/>
                <a:gd name="T26" fmla="*/ 0 w 351"/>
                <a:gd name="T27" fmla="*/ 229 h 242"/>
                <a:gd name="T28" fmla="*/ 6 w 351"/>
                <a:gd name="T29" fmla="*/ 240 h 242"/>
                <a:gd name="T30" fmla="*/ 12 w 351"/>
                <a:gd name="T31" fmla="*/ 242 h 242"/>
                <a:gd name="T32" fmla="*/ 34 w 351"/>
                <a:gd name="T33" fmla="*/ 232 h 242"/>
                <a:gd name="T34" fmla="*/ 350 w 351"/>
                <a:gd name="T35" fmla="*/ 68 h 242"/>
                <a:gd name="T36" fmla="*/ 335 w 351"/>
                <a:gd name="T37" fmla="*/ 29 h 242"/>
                <a:gd name="T38" fmla="*/ 324 w 351"/>
                <a:gd name="T39" fmla="*/ 8 h 242"/>
                <a:gd name="T40" fmla="*/ 317 w 351"/>
                <a:gd name="T41" fmla="*/ 1 h 242"/>
                <a:gd name="T42" fmla="*/ 315 w 351"/>
                <a:gd name="T43" fmla="*/ 0 h 24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1" h="241">
                  <a:moveTo>
                    <a:pt x="315" y="0"/>
                  </a:moveTo>
                  <a:cubicBezTo>
                    <a:pt x="311" y="0"/>
                    <a:pt x="299" y="6"/>
                    <a:pt x="292" y="9"/>
                  </a:cubicBezTo>
                  <a:cubicBezTo>
                    <a:pt x="292" y="9"/>
                    <a:pt x="292" y="9"/>
                    <a:pt x="291" y="10"/>
                  </a:cubicBezTo>
                  <a:cubicBezTo>
                    <a:pt x="298" y="7"/>
                    <a:pt x="306" y="3"/>
                    <a:pt x="309" y="3"/>
                  </a:cubicBezTo>
                  <a:cubicBezTo>
                    <a:pt x="309" y="3"/>
                    <a:pt x="310" y="3"/>
                    <a:pt x="310" y="4"/>
                  </a:cubicBezTo>
                  <a:cubicBezTo>
                    <a:pt x="312" y="6"/>
                    <a:pt x="317" y="10"/>
                    <a:pt x="317" y="10"/>
                  </a:cubicBezTo>
                  <a:cubicBezTo>
                    <a:pt x="317" y="10"/>
                    <a:pt x="321" y="15"/>
                    <a:pt x="325" y="27"/>
                  </a:cubicBezTo>
                  <a:cubicBezTo>
                    <a:pt x="330" y="39"/>
                    <a:pt x="338" y="56"/>
                    <a:pt x="336" y="59"/>
                  </a:cubicBezTo>
                  <a:cubicBezTo>
                    <a:pt x="336" y="60"/>
                    <a:pt x="308" y="75"/>
                    <a:pt x="268" y="95"/>
                  </a:cubicBezTo>
                  <a:cubicBezTo>
                    <a:pt x="268" y="95"/>
                    <a:pt x="268" y="95"/>
                    <a:pt x="267" y="95"/>
                  </a:cubicBezTo>
                  <a:cubicBezTo>
                    <a:pt x="267" y="95"/>
                    <a:pt x="267" y="95"/>
                    <a:pt x="267" y="95"/>
                  </a:cubicBezTo>
                  <a:cubicBezTo>
                    <a:pt x="179" y="140"/>
                    <a:pt x="38" y="211"/>
                    <a:pt x="24" y="219"/>
                  </a:cubicBezTo>
                  <a:cubicBezTo>
                    <a:pt x="11" y="227"/>
                    <a:pt x="5" y="229"/>
                    <a:pt x="2" y="229"/>
                  </a:cubicBezTo>
                  <a:cubicBezTo>
                    <a:pt x="1" y="229"/>
                    <a:pt x="0" y="229"/>
                    <a:pt x="0" y="229"/>
                  </a:cubicBezTo>
                  <a:cubicBezTo>
                    <a:pt x="3" y="235"/>
                    <a:pt x="5" y="239"/>
                    <a:pt x="6" y="240"/>
                  </a:cubicBezTo>
                  <a:cubicBezTo>
                    <a:pt x="8" y="241"/>
                    <a:pt x="9" y="242"/>
                    <a:pt x="12" y="242"/>
                  </a:cubicBezTo>
                  <a:cubicBezTo>
                    <a:pt x="16" y="242"/>
                    <a:pt x="22" y="240"/>
                    <a:pt x="34" y="232"/>
                  </a:cubicBezTo>
                  <a:cubicBezTo>
                    <a:pt x="54" y="220"/>
                    <a:pt x="348" y="72"/>
                    <a:pt x="350" y="68"/>
                  </a:cubicBezTo>
                  <a:cubicBezTo>
                    <a:pt x="351" y="65"/>
                    <a:pt x="341" y="44"/>
                    <a:pt x="335" y="29"/>
                  </a:cubicBezTo>
                  <a:cubicBezTo>
                    <a:pt x="329" y="15"/>
                    <a:pt x="324" y="8"/>
                    <a:pt x="324" y="8"/>
                  </a:cubicBezTo>
                  <a:cubicBezTo>
                    <a:pt x="324" y="8"/>
                    <a:pt x="319" y="3"/>
                    <a:pt x="317" y="1"/>
                  </a:cubicBezTo>
                  <a:cubicBezTo>
                    <a:pt x="316" y="0"/>
                    <a:pt x="316" y="0"/>
                    <a:pt x="31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3" name="Freeform 6"/>
            <p:cNvSpPr/>
            <p:nvPr/>
          </p:nvSpPr>
          <p:spPr bwMode="auto">
            <a:xfrm>
              <a:off x="2432" y="1334"/>
              <a:ext cx="634" cy="401"/>
            </a:xfrm>
            <a:custGeom>
              <a:gdLst>
                <a:gd name="T0" fmla="*/ 3 w 364"/>
                <a:gd name="T1" fmla="*/ 171 h 229"/>
                <a:gd name="T2" fmla="*/ 3 w 364"/>
                <a:gd name="T3" fmla="*/ 182 h 229"/>
                <a:gd name="T4" fmla="*/ 23 w 364"/>
                <a:gd name="T5" fmla="*/ 225 h 229"/>
                <a:gd name="T6" fmla="*/ 50 w 364"/>
                <a:gd name="T7" fmla="*/ 217 h 229"/>
                <a:gd name="T8" fmla="*/ 362 w 364"/>
                <a:gd name="T9" fmla="*/ 57 h 229"/>
                <a:gd name="T10" fmla="*/ 351 w 364"/>
                <a:gd name="T11" fmla="*/ 25 h 229"/>
                <a:gd name="T12" fmla="*/ 343 w 364"/>
                <a:gd name="T13" fmla="*/ 8 h 229"/>
                <a:gd name="T14" fmla="*/ 336 w 364"/>
                <a:gd name="T15" fmla="*/ 2 h 229"/>
                <a:gd name="T16" fmla="*/ 312 w 364"/>
                <a:gd name="T17" fmla="*/ 10 h 229"/>
                <a:gd name="T18" fmla="*/ 10 w 364"/>
                <a:gd name="T19" fmla="*/ 166 h 229"/>
                <a:gd name="T20" fmla="*/ 3 w 364"/>
                <a:gd name="T21" fmla="*/ 171 h 22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4" h="229">
                  <a:moveTo>
                    <a:pt x="3" y="171"/>
                  </a:moveTo>
                  <a:cubicBezTo>
                    <a:pt x="3" y="171"/>
                    <a:pt x="0" y="174"/>
                    <a:pt x="3" y="182"/>
                  </a:cubicBezTo>
                  <a:cubicBezTo>
                    <a:pt x="6" y="191"/>
                    <a:pt x="20" y="223"/>
                    <a:pt x="23" y="225"/>
                  </a:cubicBezTo>
                  <a:cubicBezTo>
                    <a:pt x="26" y="227"/>
                    <a:pt x="30" y="229"/>
                    <a:pt x="50" y="217"/>
                  </a:cubicBezTo>
                  <a:cubicBezTo>
                    <a:pt x="70" y="206"/>
                    <a:pt x="361" y="60"/>
                    <a:pt x="362" y="57"/>
                  </a:cubicBezTo>
                  <a:cubicBezTo>
                    <a:pt x="364" y="54"/>
                    <a:pt x="356" y="37"/>
                    <a:pt x="351" y="25"/>
                  </a:cubicBezTo>
                  <a:cubicBezTo>
                    <a:pt x="347" y="13"/>
                    <a:pt x="343" y="8"/>
                    <a:pt x="343" y="8"/>
                  </a:cubicBezTo>
                  <a:cubicBezTo>
                    <a:pt x="343" y="8"/>
                    <a:pt x="338" y="4"/>
                    <a:pt x="336" y="2"/>
                  </a:cubicBezTo>
                  <a:cubicBezTo>
                    <a:pt x="334" y="0"/>
                    <a:pt x="320" y="6"/>
                    <a:pt x="312" y="10"/>
                  </a:cubicBezTo>
                  <a:cubicBezTo>
                    <a:pt x="305" y="14"/>
                    <a:pt x="15" y="163"/>
                    <a:pt x="10" y="166"/>
                  </a:cubicBezTo>
                  <a:cubicBezTo>
                    <a:pt x="5" y="168"/>
                    <a:pt x="3" y="171"/>
                    <a:pt x="3" y="17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4" name="Freeform 7"/>
            <p:cNvSpPr/>
            <p:nvPr/>
          </p:nvSpPr>
          <p:spPr bwMode="auto">
            <a:xfrm>
              <a:off x="2432" y="1605"/>
              <a:ext cx="100" cy="127"/>
            </a:xfrm>
            <a:custGeom>
              <a:gdLst>
                <a:gd name="T0" fmla="*/ 57 w 57"/>
                <a:gd name="T1" fmla="*/ 59 h 73"/>
                <a:gd name="T2" fmla="*/ 51 w 57"/>
                <a:gd name="T3" fmla="*/ 50 h 73"/>
                <a:gd name="T4" fmla="*/ 46 w 57"/>
                <a:gd name="T5" fmla="*/ 41 h 73"/>
                <a:gd name="T6" fmla="*/ 44 w 57"/>
                <a:gd name="T7" fmla="*/ 34 h 73"/>
                <a:gd name="T8" fmla="*/ 43 w 57"/>
                <a:gd name="T9" fmla="*/ 22 h 73"/>
                <a:gd name="T10" fmla="*/ 41 w 57"/>
                <a:gd name="T11" fmla="*/ 12 h 73"/>
                <a:gd name="T12" fmla="*/ 39 w 57"/>
                <a:gd name="T13" fmla="*/ 0 h 73"/>
                <a:gd name="T14" fmla="*/ 33 w 57"/>
                <a:gd name="T15" fmla="*/ 0 h 73"/>
                <a:gd name="T16" fmla="*/ 28 w 57"/>
                <a:gd name="T17" fmla="*/ 1 h 73"/>
                <a:gd name="T18" fmla="*/ 10 w 57"/>
                <a:gd name="T19" fmla="*/ 11 h 73"/>
                <a:gd name="T20" fmla="*/ 3 w 57"/>
                <a:gd name="T21" fmla="*/ 16 h 73"/>
                <a:gd name="T22" fmla="*/ 3 w 57"/>
                <a:gd name="T23" fmla="*/ 27 h 73"/>
                <a:gd name="T24" fmla="*/ 19 w 57"/>
                <a:gd name="T25" fmla="*/ 63 h 73"/>
                <a:gd name="T26" fmla="*/ 23 w 57"/>
                <a:gd name="T27" fmla="*/ 70 h 73"/>
                <a:gd name="T28" fmla="*/ 38 w 57"/>
                <a:gd name="T29" fmla="*/ 69 h 73"/>
                <a:gd name="T30" fmla="*/ 47 w 57"/>
                <a:gd name="T31" fmla="*/ 64 h 73"/>
                <a:gd name="T32" fmla="*/ 50 w 57"/>
                <a:gd name="T33" fmla="*/ 62 h 73"/>
                <a:gd name="T34" fmla="*/ 57 w 57"/>
                <a:gd name="T35" fmla="*/ 59 h 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73">
                  <a:moveTo>
                    <a:pt x="57" y="59"/>
                  </a:moveTo>
                  <a:cubicBezTo>
                    <a:pt x="55" y="55"/>
                    <a:pt x="51" y="50"/>
                    <a:pt x="51" y="50"/>
                  </a:cubicBezTo>
                  <a:cubicBezTo>
                    <a:pt x="51" y="50"/>
                    <a:pt x="48" y="44"/>
                    <a:pt x="46" y="41"/>
                  </a:cubicBezTo>
                  <a:cubicBezTo>
                    <a:pt x="45" y="39"/>
                    <a:pt x="44" y="34"/>
                    <a:pt x="44" y="34"/>
                  </a:cubicBezTo>
                  <a:cubicBezTo>
                    <a:pt x="44" y="34"/>
                    <a:pt x="43" y="26"/>
                    <a:pt x="43" y="22"/>
                  </a:cubicBezTo>
                  <a:cubicBezTo>
                    <a:pt x="42" y="19"/>
                    <a:pt x="41" y="14"/>
                    <a:pt x="41" y="12"/>
                  </a:cubicBezTo>
                  <a:cubicBezTo>
                    <a:pt x="40" y="10"/>
                    <a:pt x="40" y="4"/>
                    <a:pt x="39" y="0"/>
                  </a:cubicBezTo>
                  <a:cubicBezTo>
                    <a:pt x="36" y="0"/>
                    <a:pt x="33" y="0"/>
                    <a:pt x="33" y="0"/>
                  </a:cubicBezTo>
                  <a:cubicBezTo>
                    <a:pt x="33" y="0"/>
                    <a:pt x="31" y="0"/>
                    <a:pt x="28" y="1"/>
                  </a:cubicBezTo>
                  <a:cubicBezTo>
                    <a:pt x="17" y="7"/>
                    <a:pt x="11" y="10"/>
                    <a:pt x="10" y="11"/>
                  </a:cubicBezTo>
                  <a:cubicBezTo>
                    <a:pt x="5" y="13"/>
                    <a:pt x="3" y="16"/>
                    <a:pt x="3" y="16"/>
                  </a:cubicBezTo>
                  <a:cubicBezTo>
                    <a:pt x="3" y="16"/>
                    <a:pt x="0" y="19"/>
                    <a:pt x="3" y="27"/>
                  </a:cubicBezTo>
                  <a:cubicBezTo>
                    <a:pt x="5" y="33"/>
                    <a:pt x="13" y="52"/>
                    <a:pt x="19" y="63"/>
                  </a:cubicBezTo>
                  <a:cubicBezTo>
                    <a:pt x="20" y="67"/>
                    <a:pt x="22" y="69"/>
                    <a:pt x="23" y="70"/>
                  </a:cubicBezTo>
                  <a:cubicBezTo>
                    <a:pt x="25" y="72"/>
                    <a:pt x="28" y="73"/>
                    <a:pt x="38" y="69"/>
                  </a:cubicBezTo>
                  <a:cubicBezTo>
                    <a:pt x="41" y="67"/>
                    <a:pt x="44" y="66"/>
                    <a:pt x="47" y="64"/>
                  </a:cubicBezTo>
                  <a:cubicBezTo>
                    <a:pt x="48" y="63"/>
                    <a:pt x="49" y="63"/>
                    <a:pt x="50" y="62"/>
                  </a:cubicBezTo>
                  <a:cubicBezTo>
                    <a:pt x="51" y="62"/>
                    <a:pt x="54" y="60"/>
                    <a:pt x="57" y="59"/>
                  </a:cubicBezTo>
                  <a:close/>
                </a:path>
              </a:pathLst>
            </a:custGeom>
            <a:solidFill>
              <a:srgbClr val="FB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5" name="Freeform 8"/>
            <p:cNvSpPr/>
            <p:nvPr/>
          </p:nvSpPr>
          <p:spPr bwMode="auto">
            <a:xfrm>
              <a:off x="2954" y="1361"/>
              <a:ext cx="5" cy="0"/>
            </a:xfrm>
            <a:custGeom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2 w 2"/>
                <a:gd name="T7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EEB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6" name="Freeform 9"/>
            <p:cNvSpPr/>
            <p:nvPr/>
          </p:nvSpPr>
          <p:spPr bwMode="auto">
            <a:xfrm>
              <a:off x="2943" y="1496"/>
              <a:ext cx="2" cy="0"/>
            </a:xfrm>
            <a:custGeom>
              <a:gdLst>
                <a:gd name="T0" fmla="*/ 1 w 1"/>
                <a:gd name="T1" fmla="*/ 0 w 1"/>
                <a:gd name="T2" fmla="*/ 0 w 1"/>
                <a:gd name="T3" fmla="*/ 1 w 1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78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7" name="Freeform 10"/>
            <p:cNvSpPr>
              <a:spLocks noEditPoints="1"/>
            </p:cNvSpPr>
            <p:nvPr/>
          </p:nvSpPr>
          <p:spPr bwMode="auto">
            <a:xfrm>
              <a:off x="2511" y="1361"/>
              <a:ext cx="539" cy="322"/>
            </a:xfrm>
            <a:custGeom>
              <a:gdLst>
                <a:gd name="T0" fmla="*/ 7 w 309"/>
                <a:gd name="T1" fmla="*/ 184 h 184"/>
                <a:gd name="T2" fmla="*/ 9 w 309"/>
                <a:gd name="T3" fmla="*/ 184 h 184"/>
                <a:gd name="T4" fmla="*/ 9 w 309"/>
                <a:gd name="T5" fmla="*/ 178 h 184"/>
                <a:gd name="T6" fmla="*/ 8 w 309"/>
                <a:gd name="T7" fmla="*/ 180 h 184"/>
                <a:gd name="T8" fmla="*/ 9 w 309"/>
                <a:gd name="T9" fmla="*/ 178 h 184"/>
                <a:gd name="T10" fmla="*/ 34 w 309"/>
                <a:gd name="T11" fmla="*/ 174 h 184"/>
                <a:gd name="T12" fmla="*/ 34 w 309"/>
                <a:gd name="T13" fmla="*/ 179 h 184"/>
                <a:gd name="T14" fmla="*/ 36 w 309"/>
                <a:gd name="T15" fmla="*/ 176 h 184"/>
                <a:gd name="T16" fmla="*/ 38 w 309"/>
                <a:gd name="T17" fmla="*/ 176 h 184"/>
                <a:gd name="T18" fmla="*/ 84 w 309"/>
                <a:gd name="T19" fmla="*/ 144 h 184"/>
                <a:gd name="T20" fmla="*/ 85 w 309"/>
                <a:gd name="T21" fmla="*/ 145 h 184"/>
                <a:gd name="T22" fmla="*/ 84 w 309"/>
                <a:gd name="T23" fmla="*/ 144 h 184"/>
                <a:gd name="T24" fmla="*/ 0 w 309"/>
                <a:gd name="T25" fmla="*/ 135 h 184"/>
                <a:gd name="T26" fmla="*/ 1 w 309"/>
                <a:gd name="T27" fmla="*/ 135 h 184"/>
                <a:gd name="T28" fmla="*/ 138 w 309"/>
                <a:gd name="T29" fmla="*/ 123 h 184"/>
                <a:gd name="T30" fmla="*/ 139 w 309"/>
                <a:gd name="T31" fmla="*/ 123 h 184"/>
                <a:gd name="T32" fmla="*/ 154 w 309"/>
                <a:gd name="T33" fmla="*/ 115 h 184"/>
                <a:gd name="T34" fmla="*/ 154 w 309"/>
                <a:gd name="T35" fmla="*/ 116 h 184"/>
                <a:gd name="T36" fmla="*/ 154 w 309"/>
                <a:gd name="T37" fmla="*/ 115 h 184"/>
                <a:gd name="T38" fmla="*/ 50 w 309"/>
                <a:gd name="T39" fmla="*/ 113 h 184"/>
                <a:gd name="T40" fmla="*/ 53 w 309"/>
                <a:gd name="T41" fmla="*/ 115 h 184"/>
                <a:gd name="T42" fmla="*/ 146 w 309"/>
                <a:gd name="T43" fmla="*/ 113 h 184"/>
                <a:gd name="T44" fmla="*/ 147 w 309"/>
                <a:gd name="T45" fmla="*/ 114 h 184"/>
                <a:gd name="T46" fmla="*/ 146 w 309"/>
                <a:gd name="T47" fmla="*/ 113 h 184"/>
                <a:gd name="T48" fmla="*/ 149 w 309"/>
                <a:gd name="T49" fmla="*/ 111 h 184"/>
                <a:gd name="T50" fmla="*/ 151 w 309"/>
                <a:gd name="T51" fmla="*/ 111 h 184"/>
                <a:gd name="T52" fmla="*/ 165 w 309"/>
                <a:gd name="T53" fmla="*/ 109 h 184"/>
                <a:gd name="T54" fmla="*/ 162 w 309"/>
                <a:gd name="T55" fmla="*/ 113 h 184"/>
                <a:gd name="T56" fmla="*/ 166 w 309"/>
                <a:gd name="T57" fmla="*/ 111 h 184"/>
                <a:gd name="T58" fmla="*/ 184 w 309"/>
                <a:gd name="T59" fmla="*/ 107 h 184"/>
                <a:gd name="T60" fmla="*/ 184 w 309"/>
                <a:gd name="T61" fmla="*/ 109 h 184"/>
                <a:gd name="T62" fmla="*/ 184 w 309"/>
                <a:gd name="T63" fmla="*/ 107 h 184"/>
                <a:gd name="T64" fmla="*/ 50 w 309"/>
                <a:gd name="T65" fmla="*/ 109 h 184"/>
                <a:gd name="T66" fmla="*/ 53 w 309"/>
                <a:gd name="T67" fmla="*/ 111 h 184"/>
                <a:gd name="T68" fmla="*/ 53 w 309"/>
                <a:gd name="T69" fmla="*/ 107 h 184"/>
                <a:gd name="T70" fmla="*/ 248 w 309"/>
                <a:gd name="T71" fmla="*/ 77 h 184"/>
                <a:gd name="T72" fmla="*/ 249 w 309"/>
                <a:gd name="T73" fmla="*/ 77 h 184"/>
                <a:gd name="T74" fmla="*/ 249 w 309"/>
                <a:gd name="T75" fmla="*/ 75 h 184"/>
                <a:gd name="T76" fmla="*/ 252 w 309"/>
                <a:gd name="T77" fmla="*/ 67 h 184"/>
                <a:gd name="T78" fmla="*/ 252 w 309"/>
                <a:gd name="T79" fmla="*/ 70 h 184"/>
                <a:gd name="T80" fmla="*/ 268 w 309"/>
                <a:gd name="T81" fmla="*/ 64 h 184"/>
                <a:gd name="T82" fmla="*/ 266 w 309"/>
                <a:gd name="T83" fmla="*/ 66 h 184"/>
                <a:gd name="T84" fmla="*/ 268 w 309"/>
                <a:gd name="T85" fmla="*/ 66 h 184"/>
                <a:gd name="T86" fmla="*/ 276 w 309"/>
                <a:gd name="T87" fmla="*/ 54 h 184"/>
                <a:gd name="T88" fmla="*/ 276 w 309"/>
                <a:gd name="T89" fmla="*/ 55 h 184"/>
                <a:gd name="T90" fmla="*/ 276 w 309"/>
                <a:gd name="T91" fmla="*/ 54 h 184"/>
                <a:gd name="T92" fmla="*/ 307 w 309"/>
                <a:gd name="T93" fmla="*/ 17 h 184"/>
                <a:gd name="T94" fmla="*/ 309 w 309"/>
                <a:gd name="T95" fmla="*/ 17 h 184"/>
                <a:gd name="T96" fmla="*/ 254 w 309"/>
                <a:gd name="T97" fmla="*/ 11 h 184"/>
                <a:gd name="T98" fmla="*/ 254 w 309"/>
                <a:gd name="T99" fmla="*/ 12 h 184"/>
                <a:gd name="T100" fmla="*/ 254 w 309"/>
                <a:gd name="T101" fmla="*/ 11 h 184"/>
                <a:gd name="T102" fmla="*/ 304 w 309"/>
                <a:gd name="T103" fmla="*/ 12 h 184"/>
                <a:gd name="T104" fmla="*/ 308 w 309"/>
                <a:gd name="T105" fmla="*/ 14 h 184"/>
                <a:gd name="T106" fmla="*/ 307 w 309"/>
                <a:gd name="T107" fmla="*/ 11 h 184"/>
                <a:gd name="T108" fmla="*/ 305 w 309"/>
                <a:gd name="T109" fmla="*/ 10 h 184"/>
                <a:gd name="T110" fmla="*/ 245 w 309"/>
                <a:gd name="T111" fmla="*/ 12 h 184"/>
                <a:gd name="T112" fmla="*/ 245 w 309"/>
                <a:gd name="T113" fmla="*/ 10 h 184"/>
                <a:gd name="T114" fmla="*/ 257 w 309"/>
                <a:gd name="T115" fmla="*/ 0 h 184"/>
                <a:gd name="T116" fmla="*/ 254 w 309"/>
                <a:gd name="T117" fmla="*/ 1 h 184"/>
                <a:gd name="T118" fmla="*/ 255 w 309"/>
                <a:gd name="T119" fmla="*/ 3 h 18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9" h="184">
                  <a:moveTo>
                    <a:pt x="8" y="183"/>
                  </a:moveTo>
                  <a:cubicBezTo>
                    <a:pt x="7" y="183"/>
                    <a:pt x="7" y="183"/>
                    <a:pt x="7" y="184"/>
                  </a:cubicBezTo>
                  <a:cubicBezTo>
                    <a:pt x="7" y="184"/>
                    <a:pt x="8" y="184"/>
                    <a:pt x="8" y="184"/>
                  </a:cubicBezTo>
                  <a:cubicBezTo>
                    <a:pt x="8" y="184"/>
                    <a:pt x="9" y="184"/>
                    <a:pt x="9" y="184"/>
                  </a:cubicBezTo>
                  <a:cubicBezTo>
                    <a:pt x="9" y="183"/>
                    <a:pt x="8" y="183"/>
                    <a:pt x="8" y="183"/>
                  </a:cubicBezTo>
                  <a:moveTo>
                    <a:pt x="9" y="178"/>
                  </a:moveTo>
                  <a:cubicBezTo>
                    <a:pt x="8" y="178"/>
                    <a:pt x="7" y="180"/>
                    <a:pt x="8" y="180"/>
                  </a:cubicBezTo>
                  <a:cubicBezTo>
                    <a:pt x="8" y="180"/>
                    <a:pt x="8" y="180"/>
                    <a:pt x="8" y="180"/>
                  </a:cubicBezTo>
                  <a:cubicBezTo>
                    <a:pt x="9" y="180"/>
                    <a:pt x="10" y="178"/>
                    <a:pt x="9" y="178"/>
                  </a:cubicBezTo>
                  <a:cubicBezTo>
                    <a:pt x="9" y="178"/>
                    <a:pt x="9" y="178"/>
                    <a:pt x="9" y="178"/>
                  </a:cubicBezTo>
                  <a:moveTo>
                    <a:pt x="35" y="171"/>
                  </a:moveTo>
                  <a:cubicBezTo>
                    <a:pt x="35" y="171"/>
                    <a:pt x="34" y="172"/>
                    <a:pt x="34" y="174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3" y="175"/>
                    <a:pt x="32" y="179"/>
                    <a:pt x="34" y="179"/>
                  </a:cubicBezTo>
                  <a:cubicBezTo>
                    <a:pt x="34" y="179"/>
                    <a:pt x="34" y="179"/>
                    <a:pt x="35" y="179"/>
                  </a:cubicBezTo>
                  <a:cubicBezTo>
                    <a:pt x="35" y="178"/>
                    <a:pt x="36" y="177"/>
                    <a:pt x="36" y="176"/>
                  </a:cubicBezTo>
                  <a:cubicBezTo>
                    <a:pt x="37" y="176"/>
                    <a:pt x="37" y="176"/>
                    <a:pt x="38" y="176"/>
                  </a:cubicBezTo>
                  <a:cubicBezTo>
                    <a:pt x="38" y="176"/>
                    <a:pt x="38" y="176"/>
                    <a:pt x="38" y="176"/>
                  </a:cubicBezTo>
                  <a:cubicBezTo>
                    <a:pt x="39" y="176"/>
                    <a:pt x="37" y="171"/>
                    <a:pt x="35" y="171"/>
                  </a:cubicBezTo>
                  <a:moveTo>
                    <a:pt x="84" y="144"/>
                  </a:moveTo>
                  <a:cubicBezTo>
                    <a:pt x="84" y="144"/>
                    <a:pt x="84" y="144"/>
                    <a:pt x="84" y="145"/>
                  </a:cubicBezTo>
                  <a:cubicBezTo>
                    <a:pt x="84" y="145"/>
                    <a:pt x="84" y="145"/>
                    <a:pt x="85" y="145"/>
                  </a:cubicBezTo>
                  <a:cubicBezTo>
                    <a:pt x="85" y="145"/>
                    <a:pt x="85" y="145"/>
                    <a:pt x="86" y="145"/>
                  </a:cubicBezTo>
                  <a:cubicBezTo>
                    <a:pt x="86" y="145"/>
                    <a:pt x="85" y="144"/>
                    <a:pt x="84" y="144"/>
                  </a:cubicBezTo>
                  <a:moveTo>
                    <a:pt x="1" y="134"/>
                  </a:moveTo>
                  <a:cubicBezTo>
                    <a:pt x="0" y="135"/>
                    <a:pt x="0" y="135"/>
                    <a:pt x="0" y="135"/>
                  </a:cubicBezTo>
                  <a:cubicBezTo>
                    <a:pt x="0" y="135"/>
                    <a:pt x="0" y="135"/>
                    <a:pt x="1" y="135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1" y="134"/>
                    <a:pt x="1" y="134"/>
                    <a:pt x="1" y="134"/>
                  </a:cubicBezTo>
                  <a:moveTo>
                    <a:pt x="138" y="123"/>
                  </a:moveTo>
                  <a:cubicBezTo>
                    <a:pt x="137" y="123"/>
                    <a:pt x="136" y="124"/>
                    <a:pt x="137" y="125"/>
                  </a:cubicBezTo>
                  <a:cubicBezTo>
                    <a:pt x="138" y="124"/>
                    <a:pt x="139" y="125"/>
                    <a:pt x="139" y="123"/>
                  </a:cubicBezTo>
                  <a:cubicBezTo>
                    <a:pt x="139" y="123"/>
                    <a:pt x="138" y="123"/>
                    <a:pt x="138" y="123"/>
                  </a:cubicBezTo>
                  <a:moveTo>
                    <a:pt x="154" y="115"/>
                  </a:moveTo>
                  <a:cubicBezTo>
                    <a:pt x="154" y="115"/>
                    <a:pt x="153" y="115"/>
                    <a:pt x="153" y="115"/>
                  </a:cubicBezTo>
                  <a:cubicBezTo>
                    <a:pt x="153" y="116"/>
                    <a:pt x="154" y="116"/>
                    <a:pt x="154" y="116"/>
                  </a:cubicBezTo>
                  <a:cubicBezTo>
                    <a:pt x="155" y="116"/>
                    <a:pt x="155" y="116"/>
                    <a:pt x="155" y="116"/>
                  </a:cubicBezTo>
                  <a:cubicBezTo>
                    <a:pt x="155" y="115"/>
                    <a:pt x="155" y="115"/>
                    <a:pt x="154" y="115"/>
                  </a:cubicBezTo>
                  <a:moveTo>
                    <a:pt x="50" y="113"/>
                  </a:moveTo>
                  <a:cubicBezTo>
                    <a:pt x="50" y="113"/>
                    <a:pt x="50" y="113"/>
                    <a:pt x="50" y="113"/>
                  </a:cubicBezTo>
                  <a:cubicBezTo>
                    <a:pt x="50" y="114"/>
                    <a:pt x="52" y="115"/>
                    <a:pt x="52" y="115"/>
                  </a:cubicBezTo>
                  <a:cubicBezTo>
                    <a:pt x="53" y="115"/>
                    <a:pt x="53" y="115"/>
                    <a:pt x="53" y="115"/>
                  </a:cubicBezTo>
                  <a:cubicBezTo>
                    <a:pt x="53" y="114"/>
                    <a:pt x="51" y="113"/>
                    <a:pt x="50" y="113"/>
                  </a:cubicBezTo>
                  <a:moveTo>
                    <a:pt x="146" y="113"/>
                  </a:moveTo>
                  <a:cubicBezTo>
                    <a:pt x="146" y="113"/>
                    <a:pt x="146" y="113"/>
                    <a:pt x="146" y="113"/>
                  </a:cubicBezTo>
                  <a:cubicBezTo>
                    <a:pt x="145" y="114"/>
                    <a:pt x="146" y="114"/>
                    <a:pt x="147" y="114"/>
                  </a:cubicBezTo>
                  <a:cubicBezTo>
                    <a:pt x="147" y="114"/>
                    <a:pt x="147" y="114"/>
                    <a:pt x="147" y="113"/>
                  </a:cubicBezTo>
                  <a:cubicBezTo>
                    <a:pt x="148" y="113"/>
                    <a:pt x="147" y="113"/>
                    <a:pt x="146" y="113"/>
                  </a:cubicBezTo>
                  <a:moveTo>
                    <a:pt x="150" y="110"/>
                  </a:moveTo>
                  <a:cubicBezTo>
                    <a:pt x="149" y="110"/>
                    <a:pt x="149" y="110"/>
                    <a:pt x="149" y="111"/>
                  </a:cubicBezTo>
                  <a:cubicBezTo>
                    <a:pt x="149" y="111"/>
                    <a:pt x="150" y="111"/>
                    <a:pt x="150" y="111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1" y="111"/>
                    <a:pt x="150" y="110"/>
                    <a:pt x="150" y="110"/>
                  </a:cubicBezTo>
                  <a:moveTo>
                    <a:pt x="165" y="109"/>
                  </a:moveTo>
                  <a:cubicBezTo>
                    <a:pt x="165" y="109"/>
                    <a:pt x="163" y="110"/>
                    <a:pt x="162" y="111"/>
                  </a:cubicBezTo>
                  <a:cubicBezTo>
                    <a:pt x="161" y="112"/>
                    <a:pt x="161" y="113"/>
                    <a:pt x="162" y="113"/>
                  </a:cubicBezTo>
                  <a:cubicBezTo>
                    <a:pt x="162" y="113"/>
                    <a:pt x="163" y="113"/>
                    <a:pt x="164" y="113"/>
                  </a:cubicBezTo>
                  <a:cubicBezTo>
                    <a:pt x="166" y="111"/>
                    <a:pt x="166" y="111"/>
                    <a:pt x="166" y="111"/>
                  </a:cubicBezTo>
                  <a:cubicBezTo>
                    <a:pt x="166" y="110"/>
                    <a:pt x="166" y="109"/>
                    <a:pt x="165" y="109"/>
                  </a:cubicBezTo>
                  <a:moveTo>
                    <a:pt x="184" y="107"/>
                  </a:moveTo>
                  <a:cubicBezTo>
                    <a:pt x="184" y="107"/>
                    <a:pt x="183" y="109"/>
                    <a:pt x="184" y="109"/>
                  </a:cubicBezTo>
                  <a:cubicBezTo>
                    <a:pt x="184" y="109"/>
                    <a:pt x="184" y="109"/>
                    <a:pt x="184" y="109"/>
                  </a:cubicBezTo>
                  <a:cubicBezTo>
                    <a:pt x="184" y="109"/>
                    <a:pt x="185" y="107"/>
                    <a:pt x="184" y="107"/>
                  </a:cubicBezTo>
                  <a:cubicBezTo>
                    <a:pt x="184" y="107"/>
                    <a:pt x="184" y="107"/>
                    <a:pt x="184" y="107"/>
                  </a:cubicBezTo>
                  <a:moveTo>
                    <a:pt x="53" y="107"/>
                  </a:moveTo>
                  <a:cubicBezTo>
                    <a:pt x="51" y="107"/>
                    <a:pt x="50" y="108"/>
                    <a:pt x="50" y="109"/>
                  </a:cubicBezTo>
                  <a:cubicBezTo>
                    <a:pt x="50" y="110"/>
                    <a:pt x="50" y="111"/>
                    <a:pt x="51" y="111"/>
                  </a:cubicBezTo>
                  <a:cubicBezTo>
                    <a:pt x="52" y="111"/>
                    <a:pt x="52" y="111"/>
                    <a:pt x="53" y="111"/>
                  </a:cubicBezTo>
                  <a:cubicBezTo>
                    <a:pt x="54" y="111"/>
                    <a:pt x="54" y="108"/>
                    <a:pt x="54" y="107"/>
                  </a:cubicBezTo>
                  <a:cubicBezTo>
                    <a:pt x="53" y="107"/>
                    <a:pt x="53" y="107"/>
                    <a:pt x="53" y="107"/>
                  </a:cubicBezTo>
                  <a:moveTo>
                    <a:pt x="249" y="75"/>
                  </a:moveTo>
                  <a:cubicBezTo>
                    <a:pt x="249" y="75"/>
                    <a:pt x="249" y="76"/>
                    <a:pt x="248" y="77"/>
                  </a:cubicBezTo>
                  <a:cubicBezTo>
                    <a:pt x="248" y="77"/>
                    <a:pt x="248" y="77"/>
                    <a:pt x="248" y="77"/>
                  </a:cubicBezTo>
                  <a:cubicBezTo>
                    <a:pt x="249" y="77"/>
                    <a:pt x="249" y="77"/>
                    <a:pt x="249" y="77"/>
                  </a:cubicBezTo>
                  <a:cubicBezTo>
                    <a:pt x="250" y="77"/>
                    <a:pt x="250" y="76"/>
                    <a:pt x="251" y="76"/>
                  </a:cubicBezTo>
                  <a:cubicBezTo>
                    <a:pt x="250" y="76"/>
                    <a:pt x="250" y="75"/>
                    <a:pt x="249" y="75"/>
                  </a:cubicBezTo>
                  <a:moveTo>
                    <a:pt x="253" y="66"/>
                  </a:moveTo>
                  <a:cubicBezTo>
                    <a:pt x="252" y="67"/>
                    <a:pt x="252" y="67"/>
                    <a:pt x="252" y="67"/>
                  </a:cubicBezTo>
                  <a:cubicBezTo>
                    <a:pt x="250" y="67"/>
                    <a:pt x="250" y="67"/>
                    <a:pt x="250" y="67"/>
                  </a:cubicBezTo>
                  <a:cubicBezTo>
                    <a:pt x="250" y="70"/>
                    <a:pt x="251" y="70"/>
                    <a:pt x="252" y="70"/>
                  </a:cubicBezTo>
                  <a:cubicBezTo>
                    <a:pt x="254" y="70"/>
                    <a:pt x="258" y="66"/>
                    <a:pt x="253" y="66"/>
                  </a:cubicBezTo>
                  <a:moveTo>
                    <a:pt x="268" y="64"/>
                  </a:moveTo>
                  <a:cubicBezTo>
                    <a:pt x="268" y="64"/>
                    <a:pt x="268" y="65"/>
                    <a:pt x="268" y="65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7"/>
                    <a:pt x="266" y="67"/>
                    <a:pt x="267" y="67"/>
                  </a:cubicBezTo>
                  <a:cubicBezTo>
                    <a:pt x="267" y="67"/>
                    <a:pt x="268" y="67"/>
                    <a:pt x="268" y="66"/>
                  </a:cubicBezTo>
                  <a:cubicBezTo>
                    <a:pt x="269" y="66"/>
                    <a:pt x="269" y="64"/>
                    <a:pt x="268" y="64"/>
                  </a:cubicBezTo>
                  <a:moveTo>
                    <a:pt x="276" y="54"/>
                  </a:moveTo>
                  <a:cubicBezTo>
                    <a:pt x="276" y="54"/>
                    <a:pt x="275" y="55"/>
                    <a:pt x="276" y="55"/>
                  </a:cubicBezTo>
                  <a:cubicBezTo>
                    <a:pt x="276" y="55"/>
                    <a:pt x="276" y="55"/>
                    <a:pt x="276" y="55"/>
                  </a:cubicBezTo>
                  <a:cubicBezTo>
                    <a:pt x="276" y="55"/>
                    <a:pt x="277" y="54"/>
                    <a:pt x="276" y="54"/>
                  </a:cubicBezTo>
                  <a:cubicBezTo>
                    <a:pt x="276" y="54"/>
                    <a:pt x="276" y="54"/>
                    <a:pt x="276" y="54"/>
                  </a:cubicBezTo>
                  <a:moveTo>
                    <a:pt x="308" y="17"/>
                  </a:moveTo>
                  <a:cubicBezTo>
                    <a:pt x="308" y="17"/>
                    <a:pt x="307" y="17"/>
                    <a:pt x="307" y="17"/>
                  </a:cubicBezTo>
                  <a:cubicBezTo>
                    <a:pt x="307" y="18"/>
                    <a:pt x="308" y="18"/>
                    <a:pt x="308" y="18"/>
                  </a:cubicBezTo>
                  <a:cubicBezTo>
                    <a:pt x="309" y="18"/>
                    <a:pt x="309" y="18"/>
                    <a:pt x="309" y="17"/>
                  </a:cubicBezTo>
                  <a:cubicBezTo>
                    <a:pt x="309" y="17"/>
                    <a:pt x="308" y="17"/>
                    <a:pt x="308" y="17"/>
                  </a:cubicBezTo>
                  <a:moveTo>
                    <a:pt x="254" y="11"/>
                  </a:moveTo>
                  <a:cubicBezTo>
                    <a:pt x="253" y="11"/>
                    <a:pt x="253" y="11"/>
                    <a:pt x="253" y="11"/>
                  </a:cubicBezTo>
                  <a:cubicBezTo>
                    <a:pt x="253" y="11"/>
                    <a:pt x="254" y="12"/>
                    <a:pt x="254" y="12"/>
                  </a:cubicBezTo>
                  <a:cubicBezTo>
                    <a:pt x="254" y="12"/>
                    <a:pt x="255" y="12"/>
                    <a:pt x="255" y="11"/>
                  </a:cubicBezTo>
                  <a:cubicBezTo>
                    <a:pt x="255" y="11"/>
                    <a:pt x="254" y="11"/>
                    <a:pt x="254" y="11"/>
                  </a:cubicBezTo>
                  <a:moveTo>
                    <a:pt x="305" y="10"/>
                  </a:moveTo>
                  <a:cubicBezTo>
                    <a:pt x="304" y="10"/>
                    <a:pt x="304" y="11"/>
                    <a:pt x="304" y="12"/>
                  </a:cubicBezTo>
                  <a:cubicBezTo>
                    <a:pt x="305" y="13"/>
                    <a:pt x="306" y="14"/>
                    <a:pt x="307" y="14"/>
                  </a:cubicBezTo>
                  <a:cubicBezTo>
                    <a:pt x="307" y="14"/>
                    <a:pt x="308" y="14"/>
                    <a:pt x="308" y="14"/>
                  </a:cubicBezTo>
                  <a:cubicBezTo>
                    <a:pt x="308" y="14"/>
                    <a:pt x="308" y="14"/>
                    <a:pt x="308" y="14"/>
                  </a:cubicBezTo>
                  <a:cubicBezTo>
                    <a:pt x="308" y="13"/>
                    <a:pt x="308" y="12"/>
                    <a:pt x="307" y="11"/>
                  </a:cubicBezTo>
                  <a:cubicBezTo>
                    <a:pt x="307" y="11"/>
                    <a:pt x="306" y="10"/>
                    <a:pt x="306" y="10"/>
                  </a:cubicBezTo>
                  <a:cubicBezTo>
                    <a:pt x="306" y="10"/>
                    <a:pt x="306" y="10"/>
                    <a:pt x="305" y="10"/>
                  </a:cubicBezTo>
                  <a:moveTo>
                    <a:pt x="245" y="10"/>
                  </a:moveTo>
                  <a:cubicBezTo>
                    <a:pt x="244" y="10"/>
                    <a:pt x="243" y="12"/>
                    <a:pt x="245" y="12"/>
                  </a:cubicBezTo>
                  <a:cubicBezTo>
                    <a:pt x="245" y="12"/>
                    <a:pt x="245" y="12"/>
                    <a:pt x="245" y="12"/>
                  </a:cubicBezTo>
                  <a:cubicBezTo>
                    <a:pt x="246" y="12"/>
                    <a:pt x="247" y="10"/>
                    <a:pt x="245" y="10"/>
                  </a:cubicBezTo>
                  <a:cubicBezTo>
                    <a:pt x="245" y="10"/>
                    <a:pt x="245" y="10"/>
                    <a:pt x="245" y="10"/>
                  </a:cubicBezTo>
                  <a:moveTo>
                    <a:pt x="257" y="0"/>
                  </a:moveTo>
                  <a:cubicBezTo>
                    <a:pt x="256" y="0"/>
                    <a:pt x="255" y="0"/>
                    <a:pt x="255" y="1"/>
                  </a:cubicBezTo>
                  <a:cubicBezTo>
                    <a:pt x="254" y="1"/>
                    <a:pt x="254" y="1"/>
                    <a:pt x="254" y="1"/>
                  </a:cubicBezTo>
                  <a:cubicBezTo>
                    <a:pt x="254" y="1"/>
                    <a:pt x="254" y="1"/>
                    <a:pt x="254" y="1"/>
                  </a:cubicBezTo>
                  <a:cubicBezTo>
                    <a:pt x="254" y="2"/>
                    <a:pt x="254" y="3"/>
                    <a:pt x="255" y="3"/>
                  </a:cubicBezTo>
                  <a:cubicBezTo>
                    <a:pt x="256" y="3"/>
                    <a:pt x="258" y="1"/>
                    <a:pt x="257" y="0"/>
                  </a:cubicBezTo>
                </a:path>
              </a:pathLst>
            </a:custGeom>
            <a:solidFill>
              <a:srgbClr val="D6CE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pic>
        <p:nvPicPr>
          <p:cNvPr id="48" name="久石让 - Summer - 2002重制版">
            <a:hlinkClick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xmlns="" r:embed="rId8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905287" y="297841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65047170"/>
      </p:ext>
    </p:extLst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1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3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3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151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651"/>
                            </p:stCondLst>
                            <p:childTnLst>
                              <p:par>
                                <p:cTn id="3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17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3401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0.00352 0.00092 L 0.5983 0.00254" pathEditMode="relative" rAng="0" ptsTypes="AA">
                                      <p:cBhvr>
                                        <p:cTn id="52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91" y="69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4"/>
          <p:cNvSpPr txBox="1"/>
          <p:nvPr/>
        </p:nvSpPr>
        <p:spPr>
          <a:xfrm>
            <a:off x="246580" y="513708"/>
            <a:ext cx="11650894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（二）子曰：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人而不仁，如礼何？人而不仁，如乐何？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八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佾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[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注释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]</a:t>
            </a:r>
            <a:endParaRPr lang="zh-CN" altLang="en-US" sz="32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而：如果。如</a:t>
            </a:r>
            <a:r>
              <a:rPr lang="en-US" altLang="zh-CN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何：怎么样。</a:t>
            </a:r>
          </a:p>
          <a:p>
            <a:pPr>
              <a:lnSpc>
                <a:spcPct val="150000"/>
              </a:lnSpc>
            </a:pPr>
            <a:endParaRPr lang="en-US" sz="32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[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译文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]</a:t>
            </a:r>
            <a:endParaRPr lang="zh-CN" altLang="en-US" sz="32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孔子说：“做了人，却不仁，怎样来对待礼呢？做了人，却不仁，怎样来对待乐呢？”</a:t>
            </a:r>
            <a:endParaRPr lang="zh-CN" altLang="en-US" sz="3200">
              <a:solidFill>
                <a:srgbClr val="FFFF00"/>
              </a:solidFill>
              <a:latin typeface="黑体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4"/>
          <p:cNvSpPr txBox="1"/>
          <p:nvPr/>
        </p:nvSpPr>
        <p:spPr>
          <a:xfrm>
            <a:off x="246580" y="513708"/>
            <a:ext cx="1165089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（三）子曰：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朝闻道，夕死可矣。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里仁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[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译文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]</a:t>
            </a:r>
            <a:endParaRPr lang="zh-CN" altLang="en-US" sz="32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孔子说：“早晨得知真理，要我当晚死去，都可以。”</a:t>
            </a:r>
            <a:endParaRPr lang="zh-CN" altLang="en-US" sz="3200">
              <a:solidFill>
                <a:srgbClr val="FFFF00"/>
              </a:solidFill>
              <a:latin typeface="黑体" pitchFamily="49" charset="-122"/>
              <a:ea typeface="黑体" panose="02010609060101010101" pitchFamily="49" charset="-122"/>
              <a:cs typeface="方正静蕾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4"/>
          <p:cNvSpPr txBox="1"/>
          <p:nvPr/>
        </p:nvSpPr>
        <p:spPr>
          <a:xfrm>
            <a:off x="246580" y="513708"/>
            <a:ext cx="1165089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（四）子曰：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君子喻于义，小人喻于利。” 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里仁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[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注释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]</a:t>
            </a:r>
            <a:endParaRPr lang="zh-CN" altLang="en-US" sz="32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喻：知晓，明白。</a:t>
            </a:r>
          </a:p>
          <a:p>
            <a:pPr>
              <a:lnSpc>
                <a:spcPct val="150000"/>
              </a:lnSpc>
            </a:pP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[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译文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]</a:t>
            </a:r>
            <a:endParaRPr lang="zh-CN" altLang="en-US" sz="32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孔子说：“君子懂得的是义，小人懂得的是利。”</a:t>
            </a:r>
            <a:endParaRPr lang="zh-CN" altLang="en-US" sz="3200">
              <a:solidFill>
                <a:srgbClr val="FFFF00"/>
              </a:solidFill>
              <a:latin typeface="黑体" pitchFamily="49" charset="-122"/>
              <a:ea typeface="黑体" pitchFamily="49" charset="-122"/>
              <a:cs typeface="方正静蕾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4"/>
          <p:cNvSpPr txBox="1"/>
          <p:nvPr/>
        </p:nvSpPr>
        <p:spPr>
          <a:xfrm>
            <a:off x="246580" y="513708"/>
            <a:ext cx="1165089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（五）子曰：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见贤思齐焉，见不贤而内自省也。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” 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里仁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[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译文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]</a:t>
            </a:r>
            <a:endParaRPr lang="zh-CN" altLang="en-US" sz="32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孔子说：“看见贤人，便应该向他看齐；看见不贤的人，便应该自己反省（有没有同他类似的毛病）。”</a:t>
            </a:r>
            <a:endParaRPr lang="zh-CN" altLang="en-US" sz="3200">
              <a:solidFill>
                <a:srgbClr val="FFFF00"/>
              </a:solidFill>
              <a:latin typeface="黑体" pitchFamily="49" charset="-122"/>
              <a:ea typeface="黑体" pitchFamily="49" charset="-122"/>
              <a:cs typeface="方正静蕾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4"/>
          <p:cNvSpPr txBox="1"/>
          <p:nvPr/>
        </p:nvSpPr>
        <p:spPr>
          <a:xfrm>
            <a:off x="246580" y="513708"/>
            <a:ext cx="1165089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（六）子曰：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质胜文则野，文胜质则史。文质彬彬，然后君子。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雍也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[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注释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]</a:t>
            </a:r>
            <a:endParaRPr lang="zh-CN" altLang="en-US" sz="32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质：质朴、朴实。文：华美、文采。</a:t>
            </a:r>
            <a:endParaRPr lang="en-US" altLang="zh-CN" sz="3200" smtClean="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野：粗野、鄙俗。史：虚饰、浮夸。</a:t>
            </a:r>
          </a:p>
        </p:txBody>
      </p:sp>
    </p:spTree>
    <p:extLst>
      <p:ext uri="{BB962C8B-B14F-4D97-AF65-F5344CB8AC3E}">
        <p14:creationId xmlns:p14="http://schemas.microsoft.com/office/powerpoint/2010/main" xmlns="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4"/>
          <p:cNvSpPr txBox="1"/>
          <p:nvPr/>
        </p:nvSpPr>
        <p:spPr>
          <a:xfrm>
            <a:off x="246580" y="513708"/>
            <a:ext cx="1165089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（六）子曰：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质胜文则野，文胜质则史。文质彬彬，然后君子。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雍也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[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译文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]</a:t>
            </a:r>
            <a:endParaRPr lang="zh-CN" altLang="en-US" sz="32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孔子说：“朴实超过文采，就未免粗野；文采超过朴实，又未免虚浮。文质兼备，配合适当，这才是个君子。”</a:t>
            </a:r>
          </a:p>
          <a:p>
            <a:pPr>
              <a:lnSpc>
                <a:spcPct val="150000"/>
              </a:lnSpc>
            </a:pP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[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解析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]</a:t>
            </a:r>
            <a:endParaRPr lang="zh-CN" altLang="en-US" sz="32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质是内在，文是外在，两者要协调。</a:t>
            </a:r>
            <a:endParaRPr lang="zh-CN" altLang="en-US" sz="3200">
              <a:solidFill>
                <a:srgbClr val="FFFF00"/>
              </a:solidFill>
              <a:latin typeface="黑体" pitchFamily="49" charset="-122"/>
              <a:ea typeface="黑体" pitchFamily="49" charset="-122"/>
              <a:cs typeface="方正静蕾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4"/>
          <p:cNvSpPr txBox="1"/>
          <p:nvPr/>
        </p:nvSpPr>
        <p:spPr>
          <a:xfrm>
            <a:off x="246580" y="513708"/>
            <a:ext cx="11650894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（七）曾子曰：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士不可以不弘毅，任重而道远。仁以为己任，不亦重乎？死而后已，不亦远乎？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泰伯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[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注释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]</a:t>
            </a:r>
            <a:endParaRPr lang="zh-CN" altLang="en-US" sz="32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弘毅：志向远大，意志坚强。弘：广、大，指志向远大。</a:t>
            </a:r>
          </a:p>
          <a:p>
            <a:pPr>
              <a:lnSpc>
                <a:spcPct val="150000"/>
              </a:lnSpc>
            </a:pP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[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译文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]</a:t>
            </a:r>
            <a:endParaRPr lang="zh-CN" altLang="en-US" sz="32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曾子说：“读书人不可以不志向远大，意志坚强，因为他负担沉重，路程遥远。以实现仁德于天下为己任，不也沉重吗？到死方休，不也遥远吗？”</a:t>
            </a:r>
            <a:endParaRPr lang="zh-CN" altLang="en-US" sz="3200">
              <a:solidFill>
                <a:srgbClr val="FFFF00"/>
              </a:solidFill>
              <a:latin typeface="黑体" pitchFamily="49" charset="-122"/>
              <a:ea typeface="黑体" pitchFamily="49" charset="-122"/>
              <a:cs typeface="方正静蕾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4"/>
          <p:cNvSpPr txBox="1"/>
          <p:nvPr/>
        </p:nvSpPr>
        <p:spPr>
          <a:xfrm>
            <a:off x="246580" y="513708"/>
            <a:ext cx="11650894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（八）子曰：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譬如为山，未成一篑，止，吾止也；譬如平地，虽覆一篑，进，吾往也。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子罕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[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注释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]</a:t>
            </a:r>
            <a:endParaRPr lang="zh-CN" altLang="en-US" sz="32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篑：盛土的竹筐。</a:t>
            </a:r>
          </a:p>
          <a:p>
            <a:pPr>
              <a:lnSpc>
                <a:spcPct val="150000"/>
              </a:lnSpc>
            </a:pP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[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译文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]</a:t>
            </a:r>
            <a:endParaRPr lang="zh-CN" altLang="en-US" sz="32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孔子说：“好比堆土成山，只差一筐土没有成功，停下来，是我自己停下来的。又好比又好比填平洼地，刚刚倒下一筐土，如果决心努力前进，还是要自己坚持啊。”</a:t>
            </a:r>
            <a:endParaRPr lang="zh-CN" altLang="en-US" sz="3200">
              <a:solidFill>
                <a:srgbClr val="FFFF00"/>
              </a:solidFill>
              <a:latin typeface="黑体" pitchFamily="49" charset="-122"/>
              <a:ea typeface="黑体" pitchFamily="49" charset="-122"/>
              <a:cs typeface="方正静蕾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4"/>
          <p:cNvSpPr txBox="1"/>
          <p:nvPr/>
        </p:nvSpPr>
        <p:spPr>
          <a:xfrm>
            <a:off x="246580" y="513708"/>
            <a:ext cx="1165089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（九）子曰：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知者不惑，仁者不忧，勇者不惧。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” 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子罕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[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注释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]</a:t>
            </a:r>
            <a:endParaRPr lang="zh-CN" altLang="en-US" sz="32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知：同“智”。</a:t>
            </a:r>
          </a:p>
          <a:p>
            <a:pPr>
              <a:lnSpc>
                <a:spcPct val="150000"/>
              </a:lnSpc>
            </a:pP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[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译文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]</a:t>
            </a:r>
            <a:endParaRPr lang="zh-CN" altLang="en-US" sz="32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孔子说：“聪明人不疑惑，仁德的人不忧愁，勇敢的人无所畏惧。”</a:t>
            </a:r>
            <a:endParaRPr lang="zh-CN" altLang="en-US" sz="3200">
              <a:solidFill>
                <a:srgbClr val="FFFF00"/>
              </a:solidFill>
              <a:latin typeface="黑体" pitchFamily="49" charset="-122"/>
              <a:ea typeface="黑体" pitchFamily="49" charset="-122"/>
              <a:cs typeface="方正静蕾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4"/>
          <p:cNvSpPr txBox="1"/>
          <p:nvPr/>
        </p:nvSpPr>
        <p:spPr>
          <a:xfrm>
            <a:off x="246580" y="513708"/>
            <a:ext cx="1165089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（九）子曰：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知者不惑，仁者不忧，勇者不惧。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” 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子罕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[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注释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]</a:t>
            </a:r>
            <a:endParaRPr lang="zh-CN" altLang="en-US" sz="32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知：同“智”。</a:t>
            </a:r>
          </a:p>
          <a:p>
            <a:pPr>
              <a:lnSpc>
                <a:spcPct val="150000"/>
              </a:lnSpc>
            </a:pP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[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译文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]</a:t>
            </a:r>
            <a:endParaRPr lang="zh-CN" altLang="en-US" sz="32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孔子说：“聪明人不疑惑，仁德的人不忧愁，勇敢的人无所畏惧。”</a:t>
            </a:r>
            <a:endParaRPr lang="zh-CN" altLang="en-US" sz="3200">
              <a:solidFill>
                <a:srgbClr val="FFFF00"/>
              </a:solidFill>
              <a:latin typeface="黑体" pitchFamily="49" charset="-122"/>
              <a:ea typeface="黑体" pitchFamily="49" charset="-122"/>
              <a:cs typeface="方正静蕾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4" t="10143" r="1686" b="7164"/>
          <a:stretch>
            <a:fillRect/>
          </a:stretch>
        </p:blipFill>
        <p:spPr>
          <a:xfrm>
            <a:off x="2691736" y="1104351"/>
            <a:ext cx="7122176" cy="399902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19216" y="3060338"/>
            <a:ext cx="1575383" cy="19269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93153" y="940234"/>
            <a:ext cx="1340090" cy="126277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260430" y="2250039"/>
            <a:ext cx="37171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方正静蕾简体" panose="03000509000000000000" pitchFamily="65" charset="-122"/>
              </a:rPr>
              <a:t>文学常识</a:t>
            </a:r>
            <a:endParaRPr lang="zh-CN" altLang="en-US" sz="6600">
              <a:solidFill>
                <a:schemeClr val="bg1"/>
              </a:solidFill>
              <a:latin typeface="黑体" pitchFamily="49" charset="-122"/>
              <a:ea typeface="黑体" panose="02010609060101010101" pitchFamily="49" charset="-122"/>
              <a:cs typeface="方正静蕾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8303254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4"/>
          <p:cNvSpPr txBox="1"/>
          <p:nvPr/>
        </p:nvSpPr>
        <p:spPr>
          <a:xfrm>
            <a:off x="246580" y="513708"/>
            <a:ext cx="1165089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（十）颜渊问仁，子曰：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克己复礼为仁。一日克己复礼，天下归仁焉。为仁由己，而由人乎哉？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”</a:t>
            </a:r>
            <a:endParaRPr lang="zh-CN" altLang="en-US" sz="32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颜渊曰：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请问其目？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子曰：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非礼勿视，非礼勿听，非礼勿言，非礼勿动。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颜渊曰：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回虽不敏，请事斯语矣。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颜渊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[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注释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]</a:t>
            </a:r>
            <a:endParaRPr lang="zh-CN" altLang="en-US" sz="32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目：条目、细则。事：实践、从事。</a:t>
            </a:r>
          </a:p>
        </p:txBody>
      </p:sp>
    </p:spTree>
    <p:extLst>
      <p:ext uri="{BB962C8B-B14F-4D97-AF65-F5344CB8AC3E}">
        <p14:creationId xmlns:p14="http://schemas.microsoft.com/office/powerpoint/2010/main" xmlns="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4"/>
          <p:cNvSpPr txBox="1"/>
          <p:nvPr/>
        </p:nvSpPr>
        <p:spPr>
          <a:xfrm>
            <a:off x="246580" y="513708"/>
            <a:ext cx="11650894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（十）颜渊问仁，子曰：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克己复礼为仁。一日克己复礼，天下归仁焉。为仁由己，而由人乎哉？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”</a:t>
            </a:r>
            <a:endParaRPr lang="zh-CN" altLang="en-US" sz="32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endParaRPr lang="en-US" sz="3200" smtClean="0">
              <a:solidFill>
                <a:srgbClr val="FFFF00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r>
              <a:rPr 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[</a:t>
            </a: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译文</a:t>
            </a:r>
            <a:r>
              <a:rPr 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]</a:t>
            </a:r>
            <a:endParaRPr lang="zh-CN" altLang="en-US" sz="3200" smtClean="0">
              <a:solidFill>
                <a:srgbClr val="FFFF00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颜渊问怎样做才是仁，孔子说：“</a:t>
            </a: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约束自我，使言行归附于先王之礼，就是仁。一旦这样做到了，天下的人都会称赞你为仁人。实践仁德，全凭自己，还凭别人吗？”</a:t>
            </a:r>
          </a:p>
        </p:txBody>
      </p:sp>
    </p:spTree>
    <p:extLst>
      <p:ext uri="{BB962C8B-B14F-4D97-AF65-F5344CB8AC3E}">
        <p14:creationId xmlns:p14="http://schemas.microsoft.com/office/powerpoint/2010/main" xmlns="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4"/>
          <p:cNvSpPr txBox="1"/>
          <p:nvPr/>
        </p:nvSpPr>
        <p:spPr>
          <a:xfrm>
            <a:off x="246580" y="513708"/>
            <a:ext cx="11650894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（十）颜渊曰：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请问其目？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子曰：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非礼勿视，非礼勿听，非礼勿言，非礼勿动。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颜渊曰：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回虽不敏，请事斯语矣。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颜渊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  <a:p>
            <a:endParaRPr lang="en-US" sz="3200" smtClean="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[</a:t>
            </a: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译文</a:t>
            </a:r>
            <a:r>
              <a:rPr 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]</a:t>
            </a:r>
            <a:endParaRPr lang="zh-CN" altLang="en-US" sz="3200" smtClean="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颜渊说：“请问实行仁的细则？”</a:t>
            </a: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孔子说：</a:t>
            </a: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“不合礼的事不看，不合礼的话不听，不合礼的话不说，不合礼的事不做。”</a:t>
            </a: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颜渊说：“我虽然迟钝，也要实行您这话。”</a:t>
            </a:r>
            <a:endParaRPr lang="zh-CN" altLang="en-US" sz="3200">
              <a:solidFill>
                <a:schemeClr val="bg1"/>
              </a:solidFill>
              <a:latin typeface="黑体" pitchFamily="49" charset="-122"/>
              <a:ea typeface="黑体" pitchFamily="49" charset="-122"/>
              <a:cs typeface="方正静蕾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4"/>
          <p:cNvSpPr txBox="1"/>
          <p:nvPr/>
        </p:nvSpPr>
        <p:spPr>
          <a:xfrm>
            <a:off x="246580" y="513708"/>
            <a:ext cx="11650894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（十一）子贡问曰：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有一言而可以终身行之者乎？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子曰：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其恕乎！己所不欲，勿施于人。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卫灵公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[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注释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]</a:t>
            </a:r>
            <a:endParaRPr lang="zh-CN" altLang="en-US" sz="32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一言：一个字。</a:t>
            </a:r>
          </a:p>
          <a:p>
            <a:pPr>
              <a:lnSpc>
                <a:spcPct val="150000"/>
              </a:lnSpc>
            </a:pP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[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译文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]</a:t>
            </a:r>
            <a:endParaRPr lang="zh-CN" altLang="en-US" sz="32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子贡问道：“有没有一个可以终身奉行的字呢？”</a:t>
            </a: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孔子说：“大概是‘恕’吧？</a:t>
            </a: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自己所不想要的任何事物，就不要加给别人。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”</a:t>
            </a:r>
            <a:endParaRPr lang="zh-CN" altLang="en-US" sz="3200">
              <a:solidFill>
                <a:schemeClr val="bg1"/>
              </a:solidFill>
              <a:latin typeface="黑体" pitchFamily="49" charset="-122"/>
              <a:ea typeface="黑体" pitchFamily="49" charset="-122"/>
              <a:cs typeface="方正静蕾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4"/>
          <p:cNvSpPr txBox="1"/>
          <p:nvPr/>
        </p:nvSpPr>
        <p:spPr>
          <a:xfrm>
            <a:off x="246580" y="513708"/>
            <a:ext cx="1165089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（十二）子曰：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小子何莫学夫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诗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？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诗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可以兴，可以观，可以群，可以怨。迩之事父，远之事君，多识于鸟兽草木之名。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阳货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  <a:p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[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注释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]</a:t>
            </a:r>
            <a:endParaRPr lang="zh-CN" altLang="en-US" sz="32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小子：老师对学生的称呼。  夫：那。   兴：激发人的感情。</a:t>
            </a: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观：观察政治的得失、风俗的盛衰。</a:t>
            </a: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群：提高人际交往能力。    怨：讽刺时政。</a:t>
            </a: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迩：近。</a:t>
            </a:r>
          </a:p>
        </p:txBody>
      </p:sp>
    </p:spTree>
    <p:extLst>
      <p:ext uri="{BB962C8B-B14F-4D97-AF65-F5344CB8AC3E}">
        <p14:creationId xmlns:p14="http://schemas.microsoft.com/office/powerpoint/2010/main" xmlns="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4"/>
          <p:cNvSpPr txBox="1"/>
          <p:nvPr/>
        </p:nvSpPr>
        <p:spPr>
          <a:xfrm>
            <a:off x="246580" y="513708"/>
            <a:ext cx="11650894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（十二）子曰：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小子何莫学夫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诗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？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诗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可以兴，可以观，可以群，可以怨。迩之事父，远之事君，多识于鸟兽草木之名。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阳货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  <a:p>
            <a:endParaRPr lang="en-US" altLang="zh-CN" sz="32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[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译文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]</a:t>
            </a:r>
            <a:endParaRPr lang="zh-CN" altLang="en-US" sz="32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孔子说：“学生们为什么没有人研究诗？读诗，可以激发人的感情，可以提高观察力，可以提高人际交往能力，可以学得讽刺时政的方法。近呢，可以运用其中的道理来侍奉父母，远呢，可以用来侍奉君上，还可以多认识鸟兽草木的名称。”</a:t>
            </a:r>
            <a:endParaRPr lang="zh-CN" altLang="en-US" sz="3200">
              <a:solidFill>
                <a:srgbClr val="FFFF00"/>
              </a:solidFill>
              <a:latin typeface="黑体" pitchFamily="49" charset="-122"/>
              <a:ea typeface="黑体" pitchFamily="49" charset="-122"/>
              <a:cs typeface="方正静蕾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4" t="10143" r="1686" b="7164"/>
          <a:stretch>
            <a:fillRect/>
          </a:stretch>
        </p:blipFill>
        <p:spPr>
          <a:xfrm>
            <a:off x="2691736" y="1104351"/>
            <a:ext cx="7122176" cy="399902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19216" y="3060338"/>
            <a:ext cx="1575383" cy="19269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93153" y="940234"/>
            <a:ext cx="1340090" cy="126277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260430" y="2250039"/>
            <a:ext cx="37171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方正静蕾简体" panose="03000509000000000000" pitchFamily="65" charset="-122"/>
              </a:rPr>
              <a:t>核心概念</a:t>
            </a:r>
            <a:endParaRPr lang="zh-CN" altLang="en-US" sz="6600">
              <a:solidFill>
                <a:schemeClr val="bg1"/>
              </a:solidFill>
              <a:latin typeface="黑体" pitchFamily="49" charset="-122"/>
              <a:ea typeface="黑体" pitchFamily="49" charset="-122"/>
              <a:cs typeface="方正静蕾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8303254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26050" y="392039"/>
            <a:ext cx="442313" cy="552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868363" y="544289"/>
            <a:ext cx="212500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smtClean="0">
                <a:solidFill>
                  <a:schemeClr val="bg1">
                    <a:lumMod val="95000"/>
                  </a:schemeClr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点击添加标题</a:t>
            </a:r>
            <a:endParaRPr lang="zh-CN" altLang="en-US" sz="2000">
              <a:solidFill>
                <a:schemeClr val="bg1">
                  <a:lumMod val="95000"/>
                </a:schemeClr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28143" y="1896151"/>
            <a:ext cx="2855114" cy="1858218"/>
            <a:chOff x="1128143" y="1896151"/>
            <a:chExt cx="2855114" cy="1858218"/>
          </a:xfrm>
        </p:grpSpPr>
        <p:sp>
          <p:nvSpPr>
            <p:cNvPr id="487" name="矩形 486"/>
            <p:cNvSpPr/>
            <p:nvPr/>
          </p:nvSpPr>
          <p:spPr>
            <a:xfrm>
              <a:off x="1433013" y="2101708"/>
              <a:ext cx="2292824" cy="1446663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05448"/>
                </a:solidFill>
              </a:endParaRPr>
            </a:p>
          </p:txBody>
        </p:sp>
        <p:sp>
          <p:nvSpPr>
            <p:cNvPr id="488" name="椭圆 31"/>
            <p:cNvSpPr/>
            <p:nvPr/>
          </p:nvSpPr>
          <p:spPr>
            <a:xfrm rot="16200000" flipV="1">
              <a:off x="1626591" y="1397703"/>
              <a:ext cx="1858218" cy="2855114"/>
            </a:xfrm>
            <a:custGeom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rgbClr val="605448"/>
                </a:solidFill>
                <a:latin typeface="方正静蕾简体" pitchFamily="2" charset="-122"/>
                <a:ea typeface="方正静蕾简体" pitchFamily="2" charset="-122"/>
              </a:endParaRPr>
            </a:p>
          </p:txBody>
        </p:sp>
      </p:grpSp>
      <p:grpSp>
        <p:nvGrpSpPr>
          <p:cNvPr id="5" name="组合 6"/>
          <p:cNvGrpSpPr/>
          <p:nvPr/>
        </p:nvGrpSpPr>
        <p:grpSpPr>
          <a:xfrm>
            <a:off x="3221437" y="3347816"/>
            <a:ext cx="966325" cy="587088"/>
            <a:chOff x="3221437" y="3347816"/>
            <a:chExt cx="966325" cy="587088"/>
          </a:xfrm>
        </p:grpSpPr>
        <p:sp>
          <p:nvSpPr>
            <p:cNvPr id="489" name="椭圆 31"/>
            <p:cNvSpPr/>
            <p:nvPr/>
          </p:nvSpPr>
          <p:spPr>
            <a:xfrm rot="16200000" flipV="1">
              <a:off x="3435635" y="3190336"/>
              <a:ext cx="587088" cy="902048"/>
            </a:xfrm>
            <a:custGeom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solidFill>
              <a:schemeClr val="bg1"/>
            </a:solidFill>
            <a:ln w="25400" cap="rnd">
              <a:solidFill>
                <a:srgbClr val="605448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rgbClr val="605448"/>
                </a:solidFill>
                <a:latin typeface="方正静蕾简体" pitchFamily="2" charset="-122"/>
                <a:ea typeface="方正静蕾简体" pitchFamily="2" charset="-122"/>
              </a:endParaRPr>
            </a:p>
          </p:txBody>
        </p:sp>
        <p:sp>
          <p:nvSpPr>
            <p:cNvPr id="490" name="文本框 489"/>
            <p:cNvSpPr txBox="1"/>
            <p:nvPr/>
          </p:nvSpPr>
          <p:spPr>
            <a:xfrm>
              <a:off x="3221437" y="3432060"/>
              <a:ext cx="9663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smtClean="0">
                  <a:solidFill>
                    <a:srgbClr val="244242"/>
                  </a:solidFill>
                  <a:latin typeface="华康少女文字W5(P)" panose="040f0500000000000000" pitchFamily="82" charset="-122"/>
                  <a:ea typeface="华康少女文字W5(P)" panose="040f0500000000000000" pitchFamily="82" charset="-122"/>
                </a:rPr>
                <a:t>仁</a:t>
              </a:r>
              <a:endParaRPr lang="en-US" altLang="zh-CN" sz="2000" b="1">
                <a:solidFill>
                  <a:srgbClr val="244242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endParaRPr>
            </a:p>
          </p:txBody>
        </p:sp>
      </p:grpSp>
      <p:sp>
        <p:nvSpPr>
          <p:cNvPr id="494" name="椭圆 31"/>
          <p:cNvSpPr/>
          <p:nvPr/>
        </p:nvSpPr>
        <p:spPr>
          <a:xfrm rot="16200000" flipV="1">
            <a:off x="6398554" y="1424998"/>
            <a:ext cx="1858218" cy="2855114"/>
          </a:xfrm>
          <a:custGeom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cxnLst>
              <a:cxn ang="0">
                <a:pos x="connsiteX0-591" y="connsiteY0-592"/>
              </a:cxn>
              <a:cxn ang="0">
                <a:pos x="connsiteX1-593" y="connsiteY1-594"/>
              </a:cxn>
              <a:cxn ang="0">
                <a:pos x="connsiteX2-595" y="connsiteY2-596"/>
              </a:cxn>
              <a:cxn ang="0">
                <a:pos x="connsiteX3-597" y="connsiteY3-598"/>
              </a:cxn>
              <a:cxn ang="0">
                <a:pos x="connsiteX4-599" y="connsiteY4-60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noFill/>
          <a:ln w="25400" cap="rnd">
            <a:solidFill>
              <a:schemeClr val="bg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>
              <a:solidFill>
                <a:srgbClr val="605448"/>
              </a:solidFill>
              <a:latin typeface="方正静蕾简体" pitchFamily="2" charset="-122"/>
              <a:ea typeface="方正静蕾简体" pitchFamily="2" charset="-122"/>
            </a:endParaRPr>
          </a:p>
        </p:txBody>
      </p:sp>
      <p:sp>
        <p:nvSpPr>
          <p:cNvPr id="31" name="文本框 489"/>
          <p:cNvSpPr txBox="1"/>
          <p:nvPr/>
        </p:nvSpPr>
        <p:spPr>
          <a:xfrm>
            <a:off x="6795131" y="2156353"/>
            <a:ext cx="9663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仁</a:t>
            </a:r>
            <a:endParaRPr lang="en-US" altLang="zh-CN" sz="8000" b="1">
              <a:solidFill>
                <a:srgbClr val="FFFF00"/>
              </a:solidFill>
              <a:latin typeface="黑体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2383479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4"/>
          <p:cNvSpPr txBox="1"/>
          <p:nvPr/>
        </p:nvSpPr>
        <p:spPr>
          <a:xfrm>
            <a:off x="246580" y="513708"/>
            <a:ext cx="1165089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）子曰：“</a:t>
            </a:r>
            <a:r>
              <a:rPr lang="zh-CN" altLang="en-US" sz="28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人而不仁，如礼何？人而不仁，如乐何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？”</a:t>
            </a:r>
            <a:r>
              <a:rPr lang="en-US" altLang="zh-CN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八</a:t>
            </a:r>
            <a:r>
              <a:rPr 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佾</a:t>
            </a:r>
            <a:r>
              <a:rPr lang="en-US" altLang="zh-CN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）曾子曰：“士不可以不弘毅，任重而道远。</a:t>
            </a:r>
            <a:r>
              <a:rPr lang="zh-CN" altLang="en-US" sz="28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仁以为己任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，不亦重乎？死而后已，不亦远乎？”</a:t>
            </a:r>
            <a:r>
              <a:rPr lang="en-US" altLang="zh-CN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泰伯</a:t>
            </a:r>
            <a:r>
              <a:rPr lang="en-US" altLang="zh-CN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）子曰：“知者不惑，</a:t>
            </a:r>
            <a:r>
              <a:rPr lang="zh-CN" altLang="en-US" sz="28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仁者不忧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，勇者不惧。” </a:t>
            </a:r>
            <a:r>
              <a:rPr lang="en-US" altLang="zh-CN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子罕</a:t>
            </a:r>
            <a:r>
              <a:rPr lang="en-US" altLang="zh-CN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）颜渊问仁。子曰：“</a:t>
            </a:r>
            <a:r>
              <a:rPr lang="zh-CN" altLang="en-US" sz="28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克己复礼为仁。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一日克己复礼，天下归仁焉。为仁由己，而由人乎哉？”颜渊曰：“请问其目？”子曰：“非礼勿视，非礼勿听，非礼勿言，非礼勿动。”颜渊曰：“回虽不敏，请事斯语矣。”</a:t>
            </a:r>
            <a:r>
              <a:rPr lang="en-US" altLang="zh-CN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颜渊</a:t>
            </a:r>
            <a:r>
              <a:rPr lang="en-US" altLang="zh-CN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</a:t>
            </a:r>
            <a:endParaRPr lang="zh-CN" altLang="en-US" sz="2800">
              <a:solidFill>
                <a:schemeClr val="bg1"/>
              </a:solidFill>
              <a:latin typeface="黑体" pitchFamily="49" charset="-122"/>
              <a:ea typeface="黑体" panose="02010609060101010101" pitchFamily="49" charset="-122"/>
              <a:cs typeface="方正静蕾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4"/>
          <p:cNvSpPr txBox="1"/>
          <p:nvPr/>
        </p:nvSpPr>
        <p:spPr>
          <a:xfrm>
            <a:off x="246580" y="513708"/>
            <a:ext cx="11650894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）巧言令色，鲜矣仁！</a:t>
            </a:r>
            <a:r>
              <a:rPr lang="en-US" altLang="zh-CN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学而</a:t>
            </a:r>
            <a:r>
              <a:rPr lang="en-US" altLang="zh-CN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）有子曰：“君子务本，本立而道生，</a:t>
            </a:r>
            <a:r>
              <a:rPr lang="zh-CN" altLang="en-US" sz="28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孝弟也者，其为仁之本与。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en-US" altLang="zh-CN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学而</a:t>
            </a:r>
            <a:r>
              <a:rPr lang="en-US" altLang="zh-CN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）子曰：“</a:t>
            </a:r>
            <a:r>
              <a:rPr lang="zh-CN" altLang="en-US" sz="28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夫仁者，己欲立而立人，己欲达而达人。能近取譬，可谓仁之方也已。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en-US" altLang="zh-CN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雍也</a:t>
            </a:r>
            <a:r>
              <a:rPr lang="en-US" altLang="zh-CN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）</a:t>
            </a:r>
            <a:r>
              <a:rPr lang="zh-CN" altLang="en-US" sz="28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仁远乎哉？我欲仁，斯仁至矣。</a:t>
            </a:r>
            <a:r>
              <a:rPr lang="en-US" altLang="zh-CN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述而</a:t>
            </a:r>
            <a:r>
              <a:rPr lang="en-US" altLang="zh-CN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）仲弓问仁。子曰：</a:t>
            </a:r>
            <a:r>
              <a:rPr 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28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出门如见大宾，使民如承大祭。己所不欲，勿施于人。在邦无怨，在家无怨。</a:t>
            </a:r>
            <a:r>
              <a:rPr 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仲弓曰：</a:t>
            </a:r>
            <a:r>
              <a:rPr 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雍虽不敏，请事斯语矣。</a:t>
            </a:r>
            <a:r>
              <a:rPr 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en-US" altLang="zh-CN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颜渊</a:t>
            </a:r>
            <a:r>
              <a:rPr lang="en-US" altLang="zh-CN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</a:t>
            </a:r>
            <a:endParaRPr lang="zh-CN" altLang="en-US" sz="2800">
              <a:solidFill>
                <a:schemeClr val="bg1"/>
              </a:solidFill>
              <a:latin typeface="黑体" pitchFamily="49" charset="-122"/>
              <a:ea typeface="黑体" pitchFamily="49" charset="-122"/>
              <a:cs typeface="方正静蕾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标题 1">
            <a:extLst>
              <a:ext uri="{FF2B5EF4-FFF2-40B4-BE49-F238E27FC236}">
                <a16:creationId xmlns:a16="http://schemas.microsoft.com/office/drawing/2014/main" xmlns="" id="{BCBA45B0-9825-4C3C-A313-8649F9799654}"/>
              </a:ext>
            </a:extLst>
          </p:cNvPr>
          <p:cNvSpPr txBox="1"/>
          <p:nvPr/>
        </p:nvSpPr>
        <p:spPr>
          <a:xfrm>
            <a:off x="554804" y="466342"/>
            <a:ext cx="11034445" cy="256453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>
              <a:lnSpc>
                <a:spcPct val="150000"/>
              </a:lnSpc>
              <a:spcBef>
                <a:spcPct val="0"/>
              </a:spcBef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金庸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射雕英雄传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中黄蓉戏问一位书生：</a:t>
            </a:r>
            <a:endParaRPr lang="en-US" altLang="zh-CN" sz="3200" smtClean="0">
              <a:solidFill>
                <a:schemeClr val="bg1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孔子三千弟子，七十二贤人，七十二人中，成年人几人，少年几人？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xmlns="" id="{623EA3A9-0EDA-4110-A646-60999F1535C9}"/>
              </a:ext>
            </a:extLst>
          </p:cNvPr>
          <p:cNvSpPr txBox="1"/>
          <p:nvPr/>
        </p:nvSpPr>
        <p:spPr>
          <a:xfrm>
            <a:off x="298581" y="3215811"/>
            <a:ext cx="11665622" cy="3175846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lvl="0" algn="ctr">
              <a:lnSpc>
                <a:spcPct val="90000"/>
              </a:lnSpc>
              <a:spcBef>
                <a:spcPts val="600"/>
              </a:spcBef>
            </a:pPr>
            <a:r>
              <a:rPr lang="zh-CN" altLang="en-US" sz="48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冠者五六人，童子六七人。</a:t>
            </a:r>
            <a:endParaRPr kumimoji="0" lang="zh-CN" altLang="en-US" sz="4800" b="0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黑体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8303254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4"/>
          <p:cNvSpPr txBox="1"/>
          <p:nvPr/>
        </p:nvSpPr>
        <p:spPr>
          <a:xfrm>
            <a:off x="246580" y="513708"/>
            <a:ext cx="11650894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）樊迟问仁。子曰：“</a:t>
            </a:r>
            <a:r>
              <a:rPr lang="zh-CN" altLang="en-US" sz="28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爱人。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en-US" altLang="zh-CN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颜渊</a:t>
            </a:r>
            <a:r>
              <a:rPr lang="en-US" altLang="zh-CN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7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）子曰：“</a:t>
            </a:r>
            <a:r>
              <a:rPr lang="zh-CN" altLang="en-US" sz="28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刚、毅、木、讷，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近仁。”</a:t>
            </a:r>
            <a:r>
              <a:rPr lang="en-US" altLang="zh-CN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子路</a:t>
            </a:r>
            <a:r>
              <a:rPr lang="en-US" altLang="zh-CN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8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）樊迟问仁。子曰：</a:t>
            </a:r>
            <a:r>
              <a:rPr 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28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居处恭，执事敬，与人忠。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虽之夷狄，不可弃也。</a:t>
            </a:r>
            <a:r>
              <a:rPr 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en-US" altLang="zh-CN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子路</a:t>
            </a:r>
            <a:r>
              <a:rPr lang="en-US" altLang="zh-CN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9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）子张问仁于孔子。孔子曰：</a:t>
            </a:r>
            <a:r>
              <a:rPr 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能行五者于天下，为仁矣。</a:t>
            </a:r>
            <a:r>
              <a:rPr 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”“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请问之。</a:t>
            </a:r>
            <a:r>
              <a:rPr 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曰：</a:t>
            </a:r>
            <a:r>
              <a:rPr 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28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恭，宽，信，敏，惠。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恭则不侮，宽则得众，信则人任焉，敏则有功，惠则足以使人。</a:t>
            </a:r>
            <a:r>
              <a:rPr 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en-US" altLang="zh-CN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阳货</a:t>
            </a:r>
            <a:r>
              <a:rPr lang="en-US" altLang="zh-CN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</a:t>
            </a:r>
            <a:endParaRPr lang="zh-CN" altLang="en-US" sz="2800">
              <a:solidFill>
                <a:schemeClr val="bg1"/>
              </a:solidFill>
              <a:latin typeface="黑体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26050" y="392039"/>
            <a:ext cx="442313" cy="552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868363" y="544289"/>
            <a:ext cx="212500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smtClean="0">
                <a:solidFill>
                  <a:schemeClr val="bg1">
                    <a:lumMod val="95000"/>
                  </a:schemeClr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点击添加标题</a:t>
            </a:r>
            <a:endParaRPr lang="zh-CN" altLang="en-US" sz="2000">
              <a:solidFill>
                <a:schemeClr val="bg1">
                  <a:lumMod val="95000"/>
                </a:schemeClr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sp>
        <p:nvSpPr>
          <p:cNvPr id="488" name="椭圆 31"/>
          <p:cNvSpPr/>
          <p:nvPr/>
        </p:nvSpPr>
        <p:spPr>
          <a:xfrm rot="16200000" flipV="1">
            <a:off x="1626591" y="1397703"/>
            <a:ext cx="1858218" cy="2855114"/>
          </a:xfrm>
          <a:custGeom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cxnLst>
              <a:cxn ang="0">
                <a:pos x="connsiteX0-591" y="connsiteY0-592"/>
              </a:cxn>
              <a:cxn ang="0">
                <a:pos x="connsiteX1-593" y="connsiteY1-594"/>
              </a:cxn>
              <a:cxn ang="0">
                <a:pos x="connsiteX2-595" y="connsiteY2-596"/>
              </a:cxn>
              <a:cxn ang="0">
                <a:pos x="connsiteX3-597" y="connsiteY3-598"/>
              </a:cxn>
              <a:cxn ang="0">
                <a:pos x="connsiteX4-599" y="connsiteY4-60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noFill/>
          <a:ln w="25400" cap="rnd">
            <a:solidFill>
              <a:schemeClr val="bg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>
              <a:solidFill>
                <a:srgbClr val="605448"/>
              </a:solidFill>
              <a:latin typeface="方正静蕾简体" pitchFamily="2" charset="-122"/>
              <a:ea typeface="方正静蕾简体" pitchFamily="2" charset="-122"/>
            </a:endParaRPr>
          </a:p>
        </p:txBody>
      </p:sp>
      <p:grpSp>
        <p:nvGrpSpPr>
          <p:cNvPr id="5" name="组合 6"/>
          <p:cNvGrpSpPr/>
          <p:nvPr/>
        </p:nvGrpSpPr>
        <p:grpSpPr>
          <a:xfrm>
            <a:off x="3221437" y="3347816"/>
            <a:ext cx="966325" cy="587088"/>
            <a:chOff x="3221437" y="3347816"/>
            <a:chExt cx="966325" cy="587088"/>
          </a:xfrm>
        </p:grpSpPr>
        <p:sp>
          <p:nvSpPr>
            <p:cNvPr id="489" name="椭圆 31"/>
            <p:cNvSpPr/>
            <p:nvPr/>
          </p:nvSpPr>
          <p:spPr>
            <a:xfrm rot="16200000" flipV="1">
              <a:off x="3435635" y="3190336"/>
              <a:ext cx="587088" cy="902048"/>
            </a:xfrm>
            <a:custGeom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solidFill>
              <a:schemeClr val="bg1"/>
            </a:solidFill>
            <a:ln w="25400" cap="rnd">
              <a:solidFill>
                <a:srgbClr val="605448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rgbClr val="605448"/>
                </a:solidFill>
                <a:latin typeface="方正静蕾简体" pitchFamily="2" charset="-122"/>
                <a:ea typeface="方正静蕾简体" pitchFamily="2" charset="-122"/>
              </a:endParaRPr>
            </a:p>
          </p:txBody>
        </p:sp>
        <p:sp>
          <p:nvSpPr>
            <p:cNvPr id="490" name="文本框 489"/>
            <p:cNvSpPr txBox="1"/>
            <p:nvPr/>
          </p:nvSpPr>
          <p:spPr>
            <a:xfrm>
              <a:off x="3221437" y="3432060"/>
              <a:ext cx="9663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smtClean="0">
                  <a:solidFill>
                    <a:srgbClr val="244242"/>
                  </a:solidFill>
                  <a:latin typeface="华康少女文字W5(P)" panose="040f0500000000000000" pitchFamily="82" charset="-122"/>
                  <a:ea typeface="华康少女文字W5(P)" panose="040f0500000000000000" pitchFamily="82" charset="-122"/>
                </a:rPr>
                <a:t>仁</a:t>
              </a:r>
              <a:endParaRPr lang="en-US" altLang="zh-CN" sz="2000" b="1">
                <a:solidFill>
                  <a:srgbClr val="244242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endParaRPr>
            </a:p>
          </p:txBody>
        </p:sp>
      </p:grpSp>
      <p:sp>
        <p:nvSpPr>
          <p:cNvPr id="31" name="文本框 489"/>
          <p:cNvSpPr txBox="1"/>
          <p:nvPr/>
        </p:nvSpPr>
        <p:spPr>
          <a:xfrm>
            <a:off x="2140937" y="2104983"/>
            <a:ext cx="9663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仁</a:t>
            </a:r>
            <a:endParaRPr lang="en-US" altLang="zh-CN" sz="8000" b="1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文本框 489"/>
          <p:cNvSpPr txBox="1"/>
          <p:nvPr/>
        </p:nvSpPr>
        <p:spPr>
          <a:xfrm>
            <a:off x="4933795" y="472610"/>
            <a:ext cx="6480794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sz="2800" b="1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b="1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）仁之本</a:t>
            </a:r>
          </a:p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孝弟也者，其为仁之本与。</a:t>
            </a:r>
          </a:p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关键词：克己复礼、爱人。</a:t>
            </a: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sz="2800" b="1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b="1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）仁有丰富的内涵</a:t>
            </a:r>
          </a:p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己所不欲，勿施于人（恕）。</a:t>
            </a:r>
          </a:p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居处恭，执事敬，与人忠。</a:t>
            </a:r>
          </a:p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恭，宽，信，敏，惠。</a:t>
            </a: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sz="2800" b="1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800" b="1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）仁并非可望而不可即，只要心里想着，就能做到。</a:t>
            </a:r>
            <a:endParaRPr lang="en-US" altLang="zh-CN" sz="2800" b="1">
              <a:solidFill>
                <a:srgbClr val="FFFF00"/>
              </a:solidFill>
              <a:latin typeface="黑体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2383479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26050" y="392039"/>
            <a:ext cx="442313" cy="552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868363" y="544289"/>
            <a:ext cx="212500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smtClean="0">
                <a:solidFill>
                  <a:schemeClr val="bg1">
                    <a:lumMod val="95000"/>
                  </a:schemeClr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点击添加标题</a:t>
            </a:r>
            <a:endParaRPr lang="zh-CN" altLang="en-US" sz="2000">
              <a:solidFill>
                <a:schemeClr val="bg1">
                  <a:lumMod val="95000"/>
                </a:schemeClr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28143" y="1896151"/>
            <a:ext cx="2855114" cy="1858218"/>
            <a:chOff x="1128143" y="1896151"/>
            <a:chExt cx="2855114" cy="1858218"/>
          </a:xfrm>
        </p:grpSpPr>
        <p:sp>
          <p:nvSpPr>
            <p:cNvPr id="487" name="矩形 486"/>
            <p:cNvSpPr/>
            <p:nvPr/>
          </p:nvSpPr>
          <p:spPr>
            <a:xfrm>
              <a:off x="1433013" y="2101708"/>
              <a:ext cx="2292824" cy="1446663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05448"/>
                </a:solidFill>
              </a:endParaRPr>
            </a:p>
          </p:txBody>
        </p:sp>
        <p:sp>
          <p:nvSpPr>
            <p:cNvPr id="488" name="椭圆 31"/>
            <p:cNvSpPr/>
            <p:nvPr/>
          </p:nvSpPr>
          <p:spPr>
            <a:xfrm rot="16200000" flipV="1">
              <a:off x="1626591" y="1397703"/>
              <a:ext cx="1858218" cy="2855114"/>
            </a:xfrm>
            <a:custGeom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rgbClr val="605448"/>
                </a:solidFill>
                <a:latin typeface="方正静蕾简体" pitchFamily="2" charset="-122"/>
                <a:ea typeface="方正静蕾简体" pitchFamily="2" charset="-122"/>
              </a:endParaRPr>
            </a:p>
          </p:txBody>
        </p:sp>
      </p:grpSp>
      <p:grpSp>
        <p:nvGrpSpPr>
          <p:cNvPr id="5" name="组合 6"/>
          <p:cNvGrpSpPr/>
          <p:nvPr/>
        </p:nvGrpSpPr>
        <p:grpSpPr>
          <a:xfrm>
            <a:off x="3221437" y="3347816"/>
            <a:ext cx="966325" cy="587088"/>
            <a:chOff x="3221437" y="3347816"/>
            <a:chExt cx="966325" cy="587088"/>
          </a:xfrm>
        </p:grpSpPr>
        <p:sp>
          <p:nvSpPr>
            <p:cNvPr id="489" name="椭圆 31"/>
            <p:cNvSpPr/>
            <p:nvPr/>
          </p:nvSpPr>
          <p:spPr>
            <a:xfrm rot="16200000" flipV="1">
              <a:off x="3435635" y="3190336"/>
              <a:ext cx="587088" cy="902048"/>
            </a:xfrm>
            <a:custGeom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solidFill>
              <a:schemeClr val="bg1"/>
            </a:solidFill>
            <a:ln w="25400" cap="rnd">
              <a:solidFill>
                <a:srgbClr val="605448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rgbClr val="605448"/>
                </a:solidFill>
                <a:latin typeface="方正静蕾简体" pitchFamily="2" charset="-122"/>
                <a:ea typeface="方正静蕾简体" pitchFamily="2" charset="-122"/>
              </a:endParaRPr>
            </a:p>
          </p:txBody>
        </p:sp>
        <p:sp>
          <p:nvSpPr>
            <p:cNvPr id="490" name="文本框 489"/>
            <p:cNvSpPr txBox="1"/>
            <p:nvPr/>
          </p:nvSpPr>
          <p:spPr>
            <a:xfrm>
              <a:off x="3221437" y="3432060"/>
              <a:ext cx="9663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smtClean="0">
                  <a:solidFill>
                    <a:srgbClr val="244242"/>
                  </a:solidFill>
                  <a:latin typeface="华康少女文字W5(P)" panose="040f0500000000000000" pitchFamily="82" charset="-122"/>
                  <a:ea typeface="华康少女文字W5(P)" panose="040f0500000000000000" pitchFamily="82" charset="-122"/>
                </a:rPr>
                <a:t>仁</a:t>
              </a:r>
              <a:endParaRPr lang="en-US" altLang="zh-CN" sz="2000" b="1">
                <a:solidFill>
                  <a:srgbClr val="244242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endParaRPr>
            </a:p>
          </p:txBody>
        </p:sp>
      </p:grpSp>
      <p:sp>
        <p:nvSpPr>
          <p:cNvPr id="494" name="椭圆 31"/>
          <p:cNvSpPr/>
          <p:nvPr/>
        </p:nvSpPr>
        <p:spPr>
          <a:xfrm rot="16200000" flipV="1">
            <a:off x="6398554" y="1424998"/>
            <a:ext cx="1858218" cy="2855114"/>
          </a:xfrm>
          <a:custGeom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cxnLst>
              <a:cxn ang="0">
                <a:pos x="connsiteX0-591" y="connsiteY0-592"/>
              </a:cxn>
              <a:cxn ang="0">
                <a:pos x="connsiteX1-593" y="connsiteY1-594"/>
              </a:cxn>
              <a:cxn ang="0">
                <a:pos x="connsiteX2-595" y="connsiteY2-596"/>
              </a:cxn>
              <a:cxn ang="0">
                <a:pos x="connsiteX3-597" y="connsiteY3-598"/>
              </a:cxn>
              <a:cxn ang="0">
                <a:pos x="connsiteX4-599" y="connsiteY4-60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noFill/>
          <a:ln w="25400" cap="rnd">
            <a:solidFill>
              <a:schemeClr val="bg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>
              <a:solidFill>
                <a:srgbClr val="605448"/>
              </a:solidFill>
              <a:latin typeface="方正静蕾简体" pitchFamily="2" charset="-122"/>
              <a:ea typeface="方正静蕾简体" pitchFamily="2" charset="-122"/>
            </a:endParaRPr>
          </a:p>
        </p:txBody>
      </p:sp>
      <p:sp>
        <p:nvSpPr>
          <p:cNvPr id="31" name="文本框 489"/>
          <p:cNvSpPr txBox="1"/>
          <p:nvPr/>
        </p:nvSpPr>
        <p:spPr>
          <a:xfrm>
            <a:off x="6174769" y="2156353"/>
            <a:ext cx="23630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君子</a:t>
            </a:r>
            <a:endParaRPr lang="en-US" altLang="zh-CN" sz="8000" b="1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2383479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4"/>
          <p:cNvSpPr txBox="1"/>
          <p:nvPr/>
        </p:nvSpPr>
        <p:spPr>
          <a:xfrm>
            <a:off x="246580" y="513708"/>
            <a:ext cx="11650894" cy="3222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）子曰：“君子</a:t>
            </a:r>
            <a:r>
              <a:rPr lang="zh-CN" altLang="en-US" sz="28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食无求饱，居无求安，敏于事而慎于言，就有道而正焉。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可谓好学也已。”</a:t>
            </a:r>
            <a:r>
              <a:rPr lang="en-US" altLang="zh-CN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学而</a:t>
            </a:r>
            <a:r>
              <a:rPr lang="en-US" altLang="zh-CN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）子曰：“</a:t>
            </a:r>
            <a:r>
              <a:rPr lang="zh-CN" altLang="en-US" sz="28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君子喻于义，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小人喻于利。” </a:t>
            </a:r>
            <a:r>
              <a:rPr lang="en-US" altLang="zh-CN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里仁</a:t>
            </a:r>
            <a:r>
              <a:rPr lang="en-US" altLang="zh-CN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）子曰：“质胜文则野，文胜质则史。</a:t>
            </a:r>
            <a:r>
              <a:rPr lang="zh-CN" altLang="en-US" sz="28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文质彬彬，然后君子。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en-US" altLang="zh-CN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雍也</a:t>
            </a:r>
            <a:r>
              <a:rPr lang="en-US" altLang="zh-CN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</a:t>
            </a:r>
            <a:endParaRPr lang="zh-CN" altLang="en-US" sz="2800">
              <a:solidFill>
                <a:schemeClr val="bg1"/>
              </a:solidFill>
              <a:latin typeface="黑体" pitchFamily="49" charset="-122"/>
              <a:ea typeface="黑体" pitchFamily="49" charset="-122"/>
              <a:cs typeface="方正静蕾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4"/>
          <p:cNvSpPr txBox="1"/>
          <p:nvPr/>
        </p:nvSpPr>
        <p:spPr>
          <a:xfrm>
            <a:off x="246580" y="513708"/>
            <a:ext cx="1165089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）子曰：</a:t>
            </a:r>
            <a:r>
              <a:rPr 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学而时习之，不亦说乎</a:t>
            </a:r>
            <a:r>
              <a:rPr 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?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有朋自远方来，不亦乐乎</a:t>
            </a:r>
            <a:r>
              <a:rPr 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?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人不知而不愠，</a:t>
            </a:r>
            <a:r>
              <a:rPr lang="zh-CN" altLang="en-US" sz="28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不亦君子乎</a:t>
            </a:r>
            <a:r>
              <a:rPr 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?”</a:t>
            </a:r>
            <a:r>
              <a:rPr lang="en-US" altLang="zh-CN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学而</a:t>
            </a:r>
            <a:r>
              <a:rPr lang="en-US" altLang="zh-CN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）子曰：</a:t>
            </a:r>
            <a:r>
              <a:rPr 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28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君子不重则不威，学则不固，主忠信。无友不如己者。过则勿惮改。</a:t>
            </a:r>
            <a:r>
              <a:rPr 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en-US" altLang="zh-CN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学而</a:t>
            </a:r>
            <a:r>
              <a:rPr lang="en-US" altLang="zh-CN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）子路问君子。子曰：“修己以敬。”子曰：“如斯而已乎？”曰：“修己以安人。”曰：“如斯而已乎？”曰：“</a:t>
            </a:r>
            <a:r>
              <a:rPr lang="zh-CN" altLang="en-US" sz="28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修己以安百姓。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修己以安百姓，尧舜其犹病诸？”</a:t>
            </a:r>
            <a:r>
              <a:rPr lang="en-US" altLang="zh-CN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宪问</a:t>
            </a:r>
            <a:r>
              <a:rPr lang="en-US" altLang="zh-CN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）子曰：</a:t>
            </a:r>
            <a:r>
              <a:rPr 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君子</a:t>
            </a:r>
            <a:r>
              <a:rPr lang="zh-CN" altLang="en-US" sz="28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博学于文，约之以礼，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亦可以弗畔矣夫！</a:t>
            </a:r>
            <a:r>
              <a:rPr 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en-US" altLang="zh-CN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雍也</a:t>
            </a:r>
            <a:r>
              <a:rPr lang="en-US" altLang="zh-CN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</a:t>
            </a:r>
            <a:endParaRPr lang="zh-CN" altLang="en-US" sz="280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26050" y="392039"/>
            <a:ext cx="442313" cy="552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868363" y="544289"/>
            <a:ext cx="212500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smtClean="0">
                <a:solidFill>
                  <a:schemeClr val="bg1">
                    <a:lumMod val="95000"/>
                  </a:schemeClr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点击添加标题</a:t>
            </a:r>
            <a:endParaRPr lang="zh-CN" altLang="en-US" sz="2000">
              <a:solidFill>
                <a:schemeClr val="bg1">
                  <a:lumMod val="95000"/>
                </a:schemeClr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sp>
        <p:nvSpPr>
          <p:cNvPr id="488" name="椭圆 31"/>
          <p:cNvSpPr/>
          <p:nvPr/>
        </p:nvSpPr>
        <p:spPr>
          <a:xfrm rot="16200000" flipV="1">
            <a:off x="1626591" y="1397703"/>
            <a:ext cx="1858218" cy="2855114"/>
          </a:xfrm>
          <a:custGeom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cxnLst>
              <a:cxn ang="0">
                <a:pos x="connsiteX0-591" y="connsiteY0-592"/>
              </a:cxn>
              <a:cxn ang="0">
                <a:pos x="connsiteX1-593" y="connsiteY1-594"/>
              </a:cxn>
              <a:cxn ang="0">
                <a:pos x="connsiteX2-595" y="connsiteY2-596"/>
              </a:cxn>
              <a:cxn ang="0">
                <a:pos x="connsiteX3-597" y="connsiteY3-598"/>
              </a:cxn>
              <a:cxn ang="0">
                <a:pos x="connsiteX4-599" y="connsiteY4-60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noFill/>
          <a:ln w="25400" cap="rnd">
            <a:solidFill>
              <a:schemeClr val="bg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>
              <a:solidFill>
                <a:srgbClr val="605448"/>
              </a:solidFill>
              <a:latin typeface="方正静蕾简体" pitchFamily="2" charset="-122"/>
              <a:ea typeface="方正静蕾简体" pitchFamily="2" charset="-122"/>
            </a:endParaRPr>
          </a:p>
        </p:txBody>
      </p:sp>
      <p:grpSp>
        <p:nvGrpSpPr>
          <p:cNvPr id="4" name="组合 6"/>
          <p:cNvGrpSpPr/>
          <p:nvPr/>
        </p:nvGrpSpPr>
        <p:grpSpPr>
          <a:xfrm>
            <a:off x="3221437" y="3347816"/>
            <a:ext cx="966325" cy="587088"/>
            <a:chOff x="3221437" y="3347816"/>
            <a:chExt cx="966325" cy="587088"/>
          </a:xfrm>
        </p:grpSpPr>
        <p:sp>
          <p:nvSpPr>
            <p:cNvPr id="489" name="椭圆 31"/>
            <p:cNvSpPr/>
            <p:nvPr/>
          </p:nvSpPr>
          <p:spPr>
            <a:xfrm rot="16200000" flipV="1">
              <a:off x="3435635" y="3190336"/>
              <a:ext cx="587088" cy="902048"/>
            </a:xfrm>
            <a:custGeom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solidFill>
              <a:schemeClr val="bg1"/>
            </a:solidFill>
            <a:ln w="25400" cap="rnd">
              <a:solidFill>
                <a:srgbClr val="605448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rgbClr val="605448"/>
                </a:solidFill>
                <a:latin typeface="方正静蕾简体" pitchFamily="2" charset="-122"/>
                <a:ea typeface="方正静蕾简体" pitchFamily="2" charset="-122"/>
              </a:endParaRPr>
            </a:p>
          </p:txBody>
        </p:sp>
        <p:sp>
          <p:nvSpPr>
            <p:cNvPr id="490" name="文本框 489"/>
            <p:cNvSpPr txBox="1"/>
            <p:nvPr/>
          </p:nvSpPr>
          <p:spPr>
            <a:xfrm>
              <a:off x="3221437" y="3432060"/>
              <a:ext cx="9663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smtClean="0">
                  <a:solidFill>
                    <a:srgbClr val="244242"/>
                  </a:solidFill>
                  <a:latin typeface="华康少女文字W5(P)" panose="040f0500000000000000" pitchFamily="82" charset="-122"/>
                  <a:ea typeface="华康少女文字W5(P)" panose="040f0500000000000000" pitchFamily="82" charset="-122"/>
                </a:rPr>
                <a:t>仁</a:t>
              </a:r>
              <a:endParaRPr lang="en-US" altLang="zh-CN" sz="2000" b="1">
                <a:solidFill>
                  <a:srgbClr val="244242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endParaRPr>
            </a:p>
          </p:txBody>
        </p:sp>
      </p:grpSp>
      <p:sp>
        <p:nvSpPr>
          <p:cNvPr id="31" name="文本框 489"/>
          <p:cNvSpPr txBox="1"/>
          <p:nvPr/>
        </p:nvSpPr>
        <p:spPr>
          <a:xfrm>
            <a:off x="2140937" y="2104983"/>
            <a:ext cx="9663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仁</a:t>
            </a:r>
            <a:endParaRPr lang="en-US" altLang="zh-CN" sz="8000" b="1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文本框 489"/>
          <p:cNvSpPr txBox="1"/>
          <p:nvPr/>
        </p:nvSpPr>
        <p:spPr>
          <a:xfrm>
            <a:off x="4933795" y="1202076"/>
            <a:ext cx="648079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）君子要修身</a:t>
            </a:r>
            <a:r>
              <a:rPr 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追求理想人格，庄重自持，认真学习，过而能改。</a:t>
            </a:r>
            <a:endParaRPr lang="en-US" altLang="zh-CN" sz="2800" smtClean="0">
              <a:solidFill>
                <a:schemeClr val="bg1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800" smtClean="0">
              <a:solidFill>
                <a:schemeClr val="bg1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）君子要内外兼修。</a:t>
            </a:r>
            <a:endParaRPr lang="en-US" altLang="zh-CN" sz="2800" b="1">
              <a:solidFill>
                <a:schemeClr val="bg1"/>
              </a:solidFill>
              <a:latin typeface="黑体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2383479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4" t="10143" r="1686" b="7164"/>
          <a:stretch>
            <a:fillRect/>
          </a:stretch>
        </p:blipFill>
        <p:spPr>
          <a:xfrm>
            <a:off x="2691736" y="1104351"/>
            <a:ext cx="7122176" cy="399902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19216" y="3060338"/>
            <a:ext cx="1575383" cy="19269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93153" y="940234"/>
            <a:ext cx="1340090" cy="126277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411019" y="2250039"/>
            <a:ext cx="554804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方正静蕾简体" panose="03000509000000000000" pitchFamily="65" charset="-122"/>
              </a:rPr>
              <a:t>课后学情调研</a:t>
            </a:r>
            <a:endParaRPr lang="zh-CN" altLang="en-US" sz="6600">
              <a:solidFill>
                <a:schemeClr val="bg1"/>
              </a:solidFill>
              <a:latin typeface="黑体" pitchFamily="49" charset="-122"/>
              <a:ea typeface="黑体" pitchFamily="49" charset="-122"/>
              <a:cs typeface="方正静蕾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8303254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4"/>
          <p:cNvSpPr txBox="1"/>
          <p:nvPr/>
        </p:nvSpPr>
        <p:spPr>
          <a:xfrm>
            <a:off x="246580" y="513708"/>
            <a:ext cx="1165089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解释下列加点的词语。</a:t>
            </a:r>
          </a:p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敏（勤勉）于事而慎于言</a:t>
            </a:r>
            <a:r>
              <a:rPr 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            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君子喻（知晓、明白）于义</a:t>
            </a:r>
          </a:p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质（质朴、朴实）胜文（华美、文采）则野（粗野、鄙俗）</a:t>
            </a:r>
          </a:p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文胜质则史（虚饰、浮夸）</a:t>
            </a:r>
            <a:r>
              <a:rPr 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          </a:t>
            </a:r>
          </a:p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士不可以不弘毅（志向远大，意志坚强）</a:t>
            </a:r>
          </a:p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请问其目（条目、细则）</a:t>
            </a:r>
            <a:r>
              <a:rPr 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            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请事（实践、从事）斯语矣</a:t>
            </a:r>
          </a:p>
          <a:p>
            <a:pPr>
              <a:lnSpc>
                <a:spcPct val="150000"/>
              </a:lnSpc>
            </a:pPr>
            <a:r>
              <a:rPr lang="en-US" altLang="zh-CN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诗</a:t>
            </a:r>
            <a:r>
              <a:rPr lang="en-US" altLang="zh-CN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可以兴（激发人的感情）</a:t>
            </a:r>
            <a:r>
              <a:rPr 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      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可以群（提高人际交往能力）</a:t>
            </a:r>
          </a:p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迩（近）之事父</a:t>
            </a:r>
            <a:endParaRPr lang="zh-CN" altLang="en-US" sz="280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4"/>
          <p:cNvSpPr txBox="1"/>
          <p:nvPr/>
        </p:nvSpPr>
        <p:spPr>
          <a:xfrm>
            <a:off x="246580" y="513708"/>
            <a:ext cx="11650894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翻译下列句子。</a:t>
            </a:r>
          </a:p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）文质彬彬，然后君子。</a:t>
            </a:r>
          </a:p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文质兼备，配合适当（文采和朴实配合适当），这才是个君子。”</a:t>
            </a:r>
          </a:p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）譬如为山，未成一篑，止，吾止也。</a:t>
            </a:r>
          </a:p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好比堆土成山，只差一筐土便没有成功，停下来，是我自己停下来的。</a:t>
            </a:r>
          </a:p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）克己复礼</a:t>
            </a:r>
          </a:p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约束自我，使言行归附于先王之礼。</a:t>
            </a:r>
            <a:endParaRPr lang="zh-CN" altLang="en-US" sz="2800">
              <a:solidFill>
                <a:srgbClr val="FFFF00"/>
              </a:solidFill>
              <a:latin typeface="黑体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4" t="10143" r="1686" b="7164"/>
          <a:stretch>
            <a:fillRect/>
          </a:stretch>
        </p:blipFill>
        <p:spPr>
          <a:xfrm>
            <a:off x="2691736" y="1104351"/>
            <a:ext cx="7122176" cy="399902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19216" y="3060338"/>
            <a:ext cx="1575383" cy="19269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93153" y="940234"/>
            <a:ext cx="1340090" cy="126277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411019" y="2250039"/>
            <a:ext cx="554804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方正静蕾简体" panose="03000509000000000000" pitchFamily="65" charset="-122"/>
              </a:rPr>
              <a:t>课后</a:t>
            </a:r>
            <a:r>
              <a:rPr lang="zh-CN" altLang="en-US" sz="66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拓展</a:t>
            </a:r>
            <a:endParaRPr lang="zh-CN" altLang="en-US" sz="6600">
              <a:solidFill>
                <a:schemeClr val="bg1"/>
              </a:solidFill>
              <a:latin typeface="黑体" pitchFamily="49" charset="-122"/>
              <a:ea typeface="黑体" pitchFamily="49" charset="-122"/>
              <a:cs typeface="方正静蕾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8303254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493160" y="1089061"/>
            <a:ext cx="1115773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孔子（前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551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－前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479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），名</a:t>
            </a: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丘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，字</a:t>
            </a: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仲尼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，春秋后期</a:t>
            </a:r>
            <a:r>
              <a:rPr lang="en-US" sz="3200" err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鲁国陬[zōu]邑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（今</a:t>
            </a:r>
            <a:r>
              <a:rPr lang="en-US" sz="3200" err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山东曲阜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）人，中国古代思想家、教育家，</a:t>
            </a:r>
            <a:r>
              <a:rPr lang="en-US" sz="3200" err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儒家学派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创始人。 </a:t>
            </a:r>
          </a:p>
        </p:txBody>
      </p:sp>
    </p:spTree>
    <p:extLst>
      <p:ext uri="{BB962C8B-B14F-4D97-AF65-F5344CB8AC3E}">
        <p14:creationId xmlns:p14="http://schemas.microsoft.com/office/powerpoint/2010/main" xmlns="" val="2838303254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4"/>
          <p:cNvSpPr txBox="1"/>
          <p:nvPr/>
        </p:nvSpPr>
        <p:spPr>
          <a:xfrm>
            <a:off x="246580" y="513708"/>
            <a:ext cx="1165089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子曰：“君子不可小知，而可大受也。小人不可大受，而可小知也。”</a:t>
            </a: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论语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·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卫灵公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有人认为“知”是</a:t>
            </a: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“了解，赏识”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的意思，也有人认为“知”是</a:t>
            </a: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“主持，掌管”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的意思。请根据这两种不同解释，</a:t>
            </a: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分别翻译这句话。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你认为</a:t>
            </a: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哪一种翻译符合孔子对君子的认识？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请简要解说。</a:t>
            </a:r>
            <a:endParaRPr lang="zh-CN" altLang="en-US" sz="3200">
              <a:solidFill>
                <a:schemeClr val="bg1"/>
              </a:solidFill>
              <a:latin typeface="黑体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4"/>
          <p:cNvSpPr txBox="1"/>
          <p:nvPr/>
        </p:nvSpPr>
        <p:spPr>
          <a:xfrm>
            <a:off x="246580" y="513708"/>
            <a:ext cx="11650894" cy="2980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翻译一：</a:t>
            </a:r>
            <a:r>
              <a:rPr lang="zh-CN" altLang="en-US" sz="44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君子未必能在小事上获得赏识，却可以承担大事。小人不能承担大事，却有可能在小事上获得赏识。</a:t>
            </a:r>
          </a:p>
        </p:txBody>
      </p:sp>
    </p:spTree>
    <p:extLst>
      <p:ext uri="{BB962C8B-B14F-4D97-AF65-F5344CB8AC3E}">
        <p14:creationId xmlns:p14="http://schemas.microsoft.com/office/powerpoint/2010/main" xmlns="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4"/>
          <p:cNvSpPr txBox="1"/>
          <p:nvPr/>
        </p:nvSpPr>
        <p:spPr>
          <a:xfrm>
            <a:off x="246580" y="513708"/>
            <a:ext cx="11650894" cy="1964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翻译二：</a:t>
            </a:r>
            <a:r>
              <a:rPr lang="zh-CN" altLang="en-US" sz="44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君子不可以让他做小事，却可以承担大事。小人不能承担大事，却可以让他做小事。</a:t>
            </a:r>
          </a:p>
        </p:txBody>
      </p:sp>
    </p:spTree>
    <p:extLst>
      <p:ext uri="{BB962C8B-B14F-4D97-AF65-F5344CB8AC3E}">
        <p14:creationId xmlns:p14="http://schemas.microsoft.com/office/powerpoint/2010/main" xmlns="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4"/>
          <p:cNvSpPr txBox="1"/>
          <p:nvPr/>
        </p:nvSpPr>
        <p:spPr>
          <a:xfrm>
            <a:off x="246580" y="513708"/>
            <a:ext cx="1165089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第一种解读符合。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孔子认为君子最重要的特质是人格品质，看待君子要观其主流、大节，不能要求君子是完人、全人。小事的表现有不足是可以的，但君子可以委以重任，肯定了君子的道德品质，符合孔子对君子看法。</a:t>
            </a:r>
          </a:p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评分参考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两种翻译各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分，解说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分。言之成理即可。</a:t>
            </a:r>
            <a:endParaRPr lang="zh-CN" altLang="en-US" sz="320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26050" y="392039"/>
            <a:ext cx="442313" cy="552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868363" y="544289"/>
            <a:ext cx="212500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点击添加标题</a:t>
            </a:r>
            <a:endParaRPr lang="zh-CN" altLang="en-US" sz="2000">
              <a:solidFill>
                <a:schemeClr val="bg1">
                  <a:lumMod val="95000"/>
                </a:schemeClr>
              </a:solidFill>
              <a:latin typeface="黑体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28143" y="1896151"/>
            <a:ext cx="2855114" cy="1858218"/>
            <a:chOff x="1128143" y="1896151"/>
            <a:chExt cx="2855114" cy="1858218"/>
          </a:xfrm>
        </p:grpSpPr>
        <p:sp>
          <p:nvSpPr>
            <p:cNvPr id="487" name="矩形 486"/>
            <p:cNvSpPr/>
            <p:nvPr/>
          </p:nvSpPr>
          <p:spPr>
            <a:xfrm>
              <a:off x="1433013" y="2101708"/>
              <a:ext cx="2292824" cy="1446663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05448"/>
                </a:solidFill>
                <a:latin typeface="黑体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88" name="椭圆 31"/>
            <p:cNvSpPr/>
            <p:nvPr/>
          </p:nvSpPr>
          <p:spPr>
            <a:xfrm rot="16200000" flipV="1">
              <a:off x="1626591" y="1397703"/>
              <a:ext cx="1858218" cy="2855114"/>
            </a:xfrm>
            <a:custGeom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rgbClr val="605448"/>
                </a:solidFill>
                <a:latin typeface="黑体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6"/>
          <p:cNvGrpSpPr/>
          <p:nvPr/>
        </p:nvGrpSpPr>
        <p:grpSpPr>
          <a:xfrm>
            <a:off x="3221437" y="3347816"/>
            <a:ext cx="966325" cy="587088"/>
            <a:chOff x="3221437" y="3347816"/>
            <a:chExt cx="966325" cy="587088"/>
          </a:xfrm>
        </p:grpSpPr>
        <p:sp>
          <p:nvSpPr>
            <p:cNvPr id="489" name="椭圆 31"/>
            <p:cNvSpPr/>
            <p:nvPr/>
          </p:nvSpPr>
          <p:spPr>
            <a:xfrm rot="16200000" flipV="1">
              <a:off x="3435635" y="3190336"/>
              <a:ext cx="587088" cy="902048"/>
            </a:xfrm>
            <a:custGeom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solidFill>
              <a:schemeClr val="bg1"/>
            </a:solidFill>
            <a:ln w="25400" cap="rnd">
              <a:solidFill>
                <a:srgbClr val="605448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rgbClr val="605448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490" name="文本框 489"/>
            <p:cNvSpPr txBox="1"/>
            <p:nvPr/>
          </p:nvSpPr>
          <p:spPr>
            <a:xfrm>
              <a:off x="3221437" y="3432060"/>
              <a:ext cx="9663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smtClean="0">
                  <a:solidFill>
                    <a:srgbClr val="244242"/>
                  </a:solidFill>
                  <a:latin typeface="黑体" pitchFamily="49" charset="-122"/>
                  <a:ea typeface="黑体" pitchFamily="49" charset="-122"/>
                </a:rPr>
                <a:t>加油</a:t>
              </a:r>
              <a:endParaRPr lang="en-US" altLang="zh-CN" sz="2000" b="1">
                <a:solidFill>
                  <a:srgbClr val="244242"/>
                </a:solidFill>
                <a:latin typeface="黑体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" name="组合 4"/>
          <p:cNvGrpSpPr/>
          <p:nvPr/>
        </p:nvGrpSpPr>
        <p:grpSpPr>
          <a:xfrm>
            <a:off x="4615856" y="1923446"/>
            <a:ext cx="2855114" cy="1858218"/>
            <a:chOff x="4615856" y="1923446"/>
            <a:chExt cx="2855114" cy="1858218"/>
          </a:xfrm>
        </p:grpSpPr>
        <p:sp>
          <p:nvSpPr>
            <p:cNvPr id="493" name="矩形 492"/>
            <p:cNvSpPr/>
            <p:nvPr/>
          </p:nvSpPr>
          <p:spPr>
            <a:xfrm>
              <a:off x="4920726" y="2129003"/>
              <a:ext cx="2292824" cy="1446663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05448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494" name="椭圆 31"/>
            <p:cNvSpPr/>
            <p:nvPr/>
          </p:nvSpPr>
          <p:spPr>
            <a:xfrm rot="16200000" flipV="1">
              <a:off x="5114304" y="1424998"/>
              <a:ext cx="1858218" cy="2855114"/>
            </a:xfrm>
            <a:custGeom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rgbClr val="605448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709150" y="3375111"/>
            <a:ext cx="966325" cy="587088"/>
            <a:chOff x="6709150" y="3375111"/>
            <a:chExt cx="966325" cy="587088"/>
          </a:xfrm>
        </p:grpSpPr>
        <p:sp>
          <p:nvSpPr>
            <p:cNvPr id="495" name="椭圆 31"/>
            <p:cNvSpPr/>
            <p:nvPr/>
          </p:nvSpPr>
          <p:spPr>
            <a:xfrm rot="16200000" flipV="1">
              <a:off x="6923348" y="3217631"/>
              <a:ext cx="587088" cy="902048"/>
            </a:xfrm>
            <a:custGeom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solidFill>
              <a:schemeClr val="bg1"/>
            </a:solidFill>
            <a:ln w="25400" cap="rnd">
              <a:solidFill>
                <a:srgbClr val="605448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rgbClr val="605448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496" name="文本框 495"/>
            <p:cNvSpPr txBox="1"/>
            <p:nvPr/>
          </p:nvSpPr>
          <p:spPr>
            <a:xfrm>
              <a:off x="6709150" y="3459355"/>
              <a:ext cx="9663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smtClean="0">
                  <a:solidFill>
                    <a:srgbClr val="244242"/>
                  </a:solidFill>
                  <a:latin typeface="黑体" pitchFamily="49" charset="-122"/>
                  <a:ea typeface="黑体" pitchFamily="49" charset="-122"/>
                </a:rPr>
                <a:t>加油</a:t>
              </a:r>
              <a:endParaRPr lang="en-US" altLang="zh-CN" sz="2000" b="1">
                <a:solidFill>
                  <a:srgbClr val="244242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10" name="组合 5"/>
          <p:cNvGrpSpPr/>
          <p:nvPr/>
        </p:nvGrpSpPr>
        <p:grpSpPr>
          <a:xfrm>
            <a:off x="8103570" y="1923446"/>
            <a:ext cx="2855114" cy="1858218"/>
            <a:chOff x="8103570" y="1923446"/>
            <a:chExt cx="2855114" cy="1858218"/>
          </a:xfrm>
        </p:grpSpPr>
        <p:sp>
          <p:nvSpPr>
            <p:cNvPr id="499" name="矩形 498"/>
            <p:cNvSpPr/>
            <p:nvPr/>
          </p:nvSpPr>
          <p:spPr>
            <a:xfrm>
              <a:off x="8408440" y="2129003"/>
              <a:ext cx="2292824" cy="1446663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05448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500" name="椭圆 31"/>
            <p:cNvSpPr/>
            <p:nvPr/>
          </p:nvSpPr>
          <p:spPr>
            <a:xfrm rot="16200000" flipV="1">
              <a:off x="8602018" y="1424998"/>
              <a:ext cx="1858218" cy="2855114"/>
            </a:xfrm>
            <a:custGeom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rgbClr val="605448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11" name="组合 8"/>
          <p:cNvGrpSpPr/>
          <p:nvPr/>
        </p:nvGrpSpPr>
        <p:grpSpPr>
          <a:xfrm>
            <a:off x="10196864" y="3375111"/>
            <a:ext cx="966325" cy="587088"/>
            <a:chOff x="10196864" y="3375111"/>
            <a:chExt cx="966325" cy="587088"/>
          </a:xfrm>
        </p:grpSpPr>
        <p:sp>
          <p:nvSpPr>
            <p:cNvPr id="501" name="椭圆 31"/>
            <p:cNvSpPr/>
            <p:nvPr/>
          </p:nvSpPr>
          <p:spPr>
            <a:xfrm rot="16200000" flipV="1">
              <a:off x="10411062" y="3217631"/>
              <a:ext cx="587088" cy="902048"/>
            </a:xfrm>
            <a:custGeom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solidFill>
              <a:schemeClr val="bg1"/>
            </a:solidFill>
            <a:ln w="25400" cap="rnd">
              <a:solidFill>
                <a:srgbClr val="605448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rgbClr val="605448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502" name="文本框 501"/>
            <p:cNvSpPr txBox="1"/>
            <p:nvPr/>
          </p:nvSpPr>
          <p:spPr>
            <a:xfrm>
              <a:off x="10196864" y="3459355"/>
              <a:ext cx="9663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smtClean="0">
                  <a:solidFill>
                    <a:srgbClr val="244242"/>
                  </a:solidFill>
                  <a:latin typeface="黑体" pitchFamily="49" charset="-122"/>
                  <a:ea typeface="黑体" pitchFamily="49" charset="-122"/>
                </a:rPr>
                <a:t>加油</a:t>
              </a:r>
              <a:endParaRPr lang="en-US" altLang="zh-CN" sz="2000" b="1">
                <a:solidFill>
                  <a:srgbClr val="244242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pic>
        <p:nvPicPr>
          <p:cNvPr id="503" name="New picture" hidden="1"/>
          <p:cNvPicPr/>
          <p:nvPr/>
        </p:nvPicPr>
        <p:blipFill>
          <a:blip r:embed="rId5"/>
          <a:stretch>
            <a:fillRect/>
          </a:stretch>
        </p:blipFill>
        <p:spPr>
          <a:xfrm>
            <a:off x="12636500" y="12230100"/>
            <a:ext cx="495300" cy="4572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72383479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493160" y="1089061"/>
            <a:ext cx="1115773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孔子开创</a:t>
            </a:r>
            <a:r>
              <a:rPr lang="en-US" sz="3200" err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私人讲学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之风，倡导</a:t>
            </a:r>
            <a:r>
              <a:rPr lang="en-US" sz="3200" err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仁义礼智信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，一生富有政治理想，推行礼治德政，其学说核心为</a:t>
            </a: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“仁”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。为实现抱负，曾经仕鲁，并从五十五岁起周游列国，历经十四年，但终不见用，晚年致力于整理文献和从事教育。</a:t>
            </a:r>
          </a:p>
          <a:p>
            <a:pPr>
              <a:lnSpc>
                <a:spcPct val="150000"/>
              </a:lnSpc>
            </a:pP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</a:t>
            </a:r>
            <a:endParaRPr lang="zh-CN" altLang="en-US" sz="3200">
              <a:solidFill>
                <a:schemeClr val="bg1"/>
              </a:solidFill>
              <a:latin typeface="黑体" pitchFamily="49" charset="-122"/>
              <a:ea typeface="黑体" panose="02010609060101010101" pitchFamily="49" charset="-122"/>
              <a:cs typeface="方正静蕾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8303254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493160" y="1089061"/>
            <a:ext cx="11157734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《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论语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，语录体散文集，主要记载孔子及其弟子的言行，因此被称为“语”</a:t>
            </a:r>
            <a:endParaRPr lang="zh-CN" altLang="en-US" sz="3200">
              <a:solidFill>
                <a:schemeClr val="bg1"/>
              </a:solidFill>
              <a:latin typeface="黑体" pitchFamily="49" charset="-122"/>
              <a:ea typeface="黑体" pitchFamily="49" charset="-122"/>
              <a:cs typeface="方正静蕾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8303254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4" t="10143" r="1686" b="7164"/>
          <a:stretch>
            <a:fillRect/>
          </a:stretch>
        </p:blipFill>
        <p:spPr>
          <a:xfrm>
            <a:off x="2691736" y="1104351"/>
            <a:ext cx="7122176" cy="399902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19216" y="3060338"/>
            <a:ext cx="1575383" cy="19269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93153" y="940234"/>
            <a:ext cx="1340090" cy="126277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260430" y="2250039"/>
            <a:ext cx="37171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方正静蕾简体" panose="03000509000000000000" pitchFamily="65" charset="-122"/>
              </a:rPr>
              <a:t>研习文本</a:t>
            </a:r>
            <a:endParaRPr lang="zh-CN" altLang="en-US" sz="6600">
              <a:solidFill>
                <a:schemeClr val="bg1"/>
              </a:solidFill>
              <a:latin typeface="黑体" pitchFamily="49" charset="-122"/>
              <a:ea typeface="黑体" pitchFamily="49" charset="-122"/>
              <a:cs typeface="方正静蕾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8303254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4"/>
          <p:cNvSpPr txBox="1"/>
          <p:nvPr/>
        </p:nvSpPr>
        <p:spPr>
          <a:xfrm>
            <a:off x="246580" y="513708"/>
            <a:ext cx="11650894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（一）子曰：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君子食无求饱，居无求安，敏于事而慎于言，就有道而正焉。可谓好学也已。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学而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[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注释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]</a:t>
            </a: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敏：勤勉。有道：有才艺或有道德的人。</a:t>
            </a:r>
            <a:endParaRPr lang="en-US" altLang="zh-CN" sz="3200" smtClean="0">
              <a:solidFill>
                <a:srgbClr val="FFFF00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   正：匡正自己。</a:t>
            </a:r>
          </a:p>
          <a:p>
            <a:pPr>
              <a:lnSpc>
                <a:spcPct val="150000"/>
              </a:lnSpc>
            </a:pP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[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译文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]</a:t>
            </a:r>
            <a:endParaRPr lang="zh-CN" altLang="en-US" sz="3200" smtClean="0">
              <a:solidFill>
                <a:schemeClr val="bg1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孔子说：“君子，吃食不要求饱足，居住不要求舒适，对工作勤劳敏捷，说话却谨慎，到有道的人那里去匡正自己，这样，可以说是好学了。”</a:t>
            </a:r>
          </a:p>
        </p:txBody>
      </p:sp>
    </p:spTree>
    <p:extLst>
      <p:ext uri="{BB962C8B-B14F-4D97-AF65-F5344CB8AC3E}">
        <p14:creationId xmlns:p14="http://schemas.microsoft.com/office/powerpoint/2010/main" xmlns="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4"/>
          <p:cNvSpPr txBox="1"/>
          <p:nvPr/>
        </p:nvSpPr>
        <p:spPr>
          <a:xfrm>
            <a:off x="246580" y="513708"/>
            <a:ext cx="1165089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（一）子曰：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君子食无求饱，居无求安，敏于事而慎于言，就有道而正焉。可谓好学也已。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学而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endParaRPr lang="en-US" sz="3200" smtClean="0">
              <a:solidFill>
                <a:schemeClr val="bg1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[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解析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]</a:t>
            </a:r>
            <a:endParaRPr lang="zh-CN" altLang="en-US" sz="32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食无求饱，居无求安：</a:t>
            </a: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安贫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就有道而正焉：</a:t>
            </a: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乐道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3200">
              <a:solidFill>
                <a:schemeClr val="bg1"/>
              </a:solidFill>
              <a:latin typeface="黑体" pitchFamily="49" charset="-122"/>
              <a:ea typeface="黑体" pitchFamily="49" charset="-122"/>
              <a:cs typeface="方正静蕾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自定义</PresentationFormat>
  <Paragraphs>163</Paragraphs>
  <Slides>44</Slides>
  <Notes>1</Notes>
  <TotalTime>500</TotalTime>
  <HiddenSlides>0</HiddenSlides>
  <MMClips>1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baseType="lpstr" size="52">
      <vt:lpstr>Arial</vt:lpstr>
      <vt:lpstr>Calibri Light</vt:lpstr>
      <vt:lpstr>Calibri</vt:lpstr>
      <vt:lpstr>Nexa Light</vt:lpstr>
      <vt:lpstr>华康少女文字W5(P)</vt:lpstr>
      <vt:lpstr>黑体</vt:lpstr>
      <vt:lpstr>方正静蕾简体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熊猫办公</dc:title>
  <dc:creator>www.tukuppt.com</dc:creator>
  <cp:keywords>tukuppt</cp:keywords>
  <cp:lastModifiedBy>zb</cp:lastModifiedBy>
  <cp:revision>5</cp:revision>
  <dcterms:created xsi:type="dcterms:W3CDTF">2016-09-03T01:26:23Z</dcterms:created>
  <dcterms:modified xsi:type="dcterms:W3CDTF">2020-09-06T13:44:40Z</dcterms:modified>
</cp:coreProperties>
</file>