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x" ContentType="application/vnd.openxmlformats-officedocument.oleObject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715" r:id="rId3"/>
    <p:sldId id="538" r:id="rId4"/>
    <p:sldId id="720" r:id="rId5"/>
    <p:sldId id="721" r:id="rId6"/>
    <p:sldId id="722" r:id="rId7"/>
    <p:sldId id="723" r:id="rId8"/>
    <p:sldId id="550" r:id="rId9"/>
    <p:sldId id="724" r:id="rId10"/>
    <p:sldId id="725" r:id="rId11"/>
    <p:sldId id="726" r:id="rId12"/>
    <p:sldId id="727" r:id="rId13"/>
    <p:sldId id="728" r:id="rId14"/>
    <p:sldId id="729" r:id="rId15"/>
    <p:sldId id="730" r:id="rId16"/>
    <p:sldId id="731" r:id="rId17"/>
    <p:sldId id="732" r:id="rId18"/>
    <p:sldId id="733" r:id="rId19"/>
    <p:sldId id="717" r:id="rId20"/>
    <p:sldId id="735" r:id="rId21"/>
    <p:sldId id="736" r:id="rId22"/>
    <p:sldId id="737" r:id="rId23"/>
    <p:sldId id="738" r:id="rId24"/>
    <p:sldId id="734" r:id="rId25"/>
    <p:sldId id="718" r:id="rId26"/>
    <p:sldId id="739" r:id="rId27"/>
    <p:sldId id="740" r:id="rId28"/>
    <p:sldId id="741" r:id="rId29"/>
    <p:sldId id="742" r:id="rId30"/>
    <p:sldId id="743" r:id="rId31"/>
    <p:sldId id="744" r:id="rId32"/>
  </p:sldIdLst>
  <p:sldSz cx="11522075" cy="6480175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9" autoAdjust="0"/>
    <p:restoredTop sz="84964" autoAdjust="0"/>
  </p:normalViewPr>
  <p:slideViewPr>
    <p:cSldViewPr>
      <p:cViewPr varScale="1">
        <p:scale>
          <a:sx n="121" d="100"/>
          <a:sy n="121" d="100"/>
        </p:scale>
        <p:origin x="-252" y="-102"/>
      </p:cViewPr>
      <p:guideLst>
        <p:guide orient="horz" pos="2014"/>
        <p:guide pos="35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tags" Target="tags/tag1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C457B7-D2CF-47F1-9023-E2E260E894D7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>
                <a:ea typeface="黑体" panose="02010609060101010101" pitchFamily="49" charset="-122"/>
              </a:defRPr>
            </a:lvl1pPr>
          </a:lstStyle>
          <a:p>
            <a:fld id="{B48DF7BC-F4A5-4F1E-8B33-407AF33FBD9B}" type="slidenum">
              <a:rPr lang="zh-CN" altLang="en-US"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/>
      </p:sp>
      <p:sp>
        <p:nvSpPr>
          <p:cNvPr id="10242" name="文本占位符 2"/>
          <p:cNvSpPr>
            <a:spLocks noGrp="1" noChangeArrowheads="1"/>
          </p:cNvSpPr>
          <p:nvPr>
            <p:ph type="body" idx="1"/>
          </p:nvPr>
        </p:nvSpPr>
        <p:spPr bwMode="auto"/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8DF7BC-F4A5-4F1E-8B33-407AF33FBD9B}" type="slidenum">
              <a:rPr lang="zh-CN" altLang="en-US" smtClean="0"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84" r:id="rId2"/>
  </p:sldLayoutIdLst>
  <p:transition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oleObject" Target="../embeddings/Microsoft_Office_Word___11.docx" TargetMode="Internal" /><Relationship Id="rId4" Type="http://schemas.openxmlformats.org/officeDocument/2006/relationships/image" Target="../media/image1.emf" /><Relationship Id="rId5" Type="http://schemas.openxmlformats.org/officeDocument/2006/relationships/vmlDrawing" Target="../drawings/vmlDrawing1.v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oleObject" Target="../embeddings/Microsoft_Office_Word___22.docx" TargetMode="Internal" /><Relationship Id="rId3" Type="http://schemas.openxmlformats.org/officeDocument/2006/relationships/image" Target="../media/image2.emf" /><Relationship Id="rId4" Type="http://schemas.openxmlformats.org/officeDocument/2006/relationships/vmlDrawing" Target="../drawings/vmlDrawing2.v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78980" name="矩形 10"/>
          <p:cNvSpPr>
            <a:spLocks noChangeArrowheads="1"/>
          </p:cNvSpPr>
          <p:nvPr/>
        </p:nvSpPr>
        <p:spPr bwMode="auto">
          <a:xfrm>
            <a:off x="1512565" y="1295871"/>
            <a:ext cx="6553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5400">
                <a:solidFill>
                  <a:schemeClr val="tx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23　范进中举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789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898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6652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3.下列对病句的修改不正确的一项是(        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A.我们平时所用的调味品醋,含有氨基酸、钙、磷、铁和维生素B等成分,被皮肤吸收后可以改变面部皮肤营养缺乏。(“改变”改为“改善”)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B.虽然现在所学的一些专业课,对我们很陌生,学起来比较吃力,不过我相信,在老师的帮助下,只要下苦功,就一定能够学好。(“对我们”后加入“来说”)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851949"/>
            <a:ext cx="10833100" cy="3261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C.长沙、株洲、湘潭城市群建设的启动,对道路、交通、媒体、通讯等行业提出了新的要求,与此相关,长沙商业圈无疑也将面对重新洗牌的机会。(“机会”改为“挑战”)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D.春节期间,中山、华侨、金砂、石炮台四大公园组织了一系列丰富多彩的游园节目深受市民欢迎。(“了”改为“的”)</a:t>
            </a:r>
          </a:p>
        </p:txBody>
      </p:sp>
      <p:sp>
        <p:nvSpPr>
          <p:cNvPr id="2" name="矩形 1"/>
          <p:cNvSpPr/>
          <p:nvPr/>
        </p:nvSpPr>
        <p:spPr>
          <a:xfrm>
            <a:off x="576461" y="4176190"/>
            <a:ext cx="1695767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>
                <a:ea typeface="宋体" panose="02010600030101010101" pitchFamily="2" charset="-122"/>
                <a:cs typeface="Times New Roman" panose="02020603050405020304" pitchFamily="18" charset="0"/>
              </a:rPr>
              <a:t>答案：A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36478"/>
            <a:ext cx="10833100" cy="57972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4.给下面这则新闻材料拟写标题,并简述理由。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彭敏终于战胜自己,夺得《中国诗词大会》第五季冠军! 2月9日晚,衡阳伢子彭敏在中国诗词大会第五季第十场(总决赛)比赛中,获得本季总冠军。彭敏在两次获得诗词大会亚军后,36岁的他,第三次进入总决赛。这一次面对的是一名11岁小学生,来自少儿团的选手韩亚轩。前六道题结束后,彭敏4-2领先。第七题,韩亚轩孤注一掷,再次抢答失误,直接将冠军送给彭敏。灯光闪亮,耀眼璀璨,彭敏成为现场最闪亮的明星。在获得两次《中国诗词大会》亚军后,他终于拿到了冠军。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08610" y="2145030"/>
            <a:ext cx="10967720" cy="2627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标题:                                                                    .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理由:                                                                                   .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.     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.</a:t>
            </a:r>
          </a:p>
        </p:txBody>
      </p:sp>
      <p:sp>
        <p:nvSpPr>
          <p:cNvPr id="6" name="A_c025a"/>
          <p:cNvSpPr/>
          <p:nvPr/>
        </p:nvSpPr>
        <p:spPr>
          <a:xfrm>
            <a:off x="574675" y="4109352"/>
            <a:ext cx="1010608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出了彭敏不惧失败、终获成功的精神,使人印象深刻。 </a:t>
            </a:r>
          </a:p>
        </p:txBody>
      </p:sp>
      <p:sp>
        <p:nvSpPr>
          <p:cNvPr id="5" name="A_e59ba"/>
          <p:cNvSpPr/>
          <p:nvPr/>
        </p:nvSpPr>
        <p:spPr>
          <a:xfrm>
            <a:off x="361315" y="3489470"/>
            <a:ext cx="1091501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事件“获《中国诗词大会》第五季总冠军”,而“终”字也突</a:t>
            </a:r>
          </a:p>
        </p:txBody>
      </p:sp>
      <p:sp>
        <p:nvSpPr>
          <p:cNvPr id="4" name="A_e710e"/>
          <p:cNvSpPr/>
          <p:nvPr/>
        </p:nvSpPr>
        <p:spPr>
          <a:xfrm>
            <a:off x="1557973" y="2867419"/>
            <a:ext cx="963453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整体概括了新闻的核心内容,点明了人物“彭敏”及</a:t>
            </a:r>
          </a:p>
        </p:txBody>
      </p:sp>
      <p:sp>
        <p:nvSpPr>
          <p:cNvPr id="3" name="A_5da72"/>
          <p:cNvSpPr/>
          <p:nvPr/>
        </p:nvSpPr>
        <p:spPr>
          <a:xfrm>
            <a:off x="1557973" y="2233435"/>
            <a:ext cx="78518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彭敏终获《中国诗词大会》第五季总冠军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4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28537" y="1511895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阅读经典的过程就是与先贤对话、与智者神交的过程。品读juàn (     )永、深刻的学术著作,沐浴字里行间弭散的理性光辉,我们能领略历代硕儒的宏博哲思;品读大师的文学作品,浸润其中,含英jǔ(    )华,我们能获得人生的启迪和向美而生的力量。阅读,为你打开一扇大门,吸引你探寻斑澜的世界;阅读,　                 ,　                  ;阅读,为你点亮一盏明灯,指引你迈向辉煌的未来。 </a:t>
            </a:r>
          </a:p>
        </p:txBody>
      </p:sp>
      <p:sp>
        <p:nvSpPr>
          <p:cNvPr id="7" name="A_05761"/>
          <p:cNvSpPr/>
          <p:nvPr/>
        </p:nvSpPr>
        <p:spPr>
          <a:xfrm>
            <a:off x="6618293" y="4668847"/>
            <a:ext cx="54039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引领你畅游蔚蓝的王国　</a:t>
            </a:r>
          </a:p>
        </p:txBody>
      </p:sp>
      <p:sp>
        <p:nvSpPr>
          <p:cNvPr id="6" name="A_fec54"/>
          <p:cNvSpPr/>
          <p:nvPr/>
        </p:nvSpPr>
        <p:spPr>
          <a:xfrm>
            <a:off x="2474889" y="4668847"/>
            <a:ext cx="45879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为你扬起一张风帆　</a:t>
            </a:r>
          </a:p>
        </p:txBody>
      </p:sp>
      <p:sp>
        <p:nvSpPr>
          <p:cNvPr id="5" name="A_2e843"/>
          <p:cNvSpPr/>
          <p:nvPr/>
        </p:nvSpPr>
        <p:spPr>
          <a:xfrm>
            <a:off x="4975219" y="3525839"/>
            <a:ext cx="11208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咀 </a:t>
            </a:r>
          </a:p>
        </p:txBody>
      </p:sp>
      <p:sp>
        <p:nvSpPr>
          <p:cNvPr id="4" name="A_36982"/>
          <p:cNvSpPr/>
          <p:nvPr/>
        </p:nvSpPr>
        <p:spPr>
          <a:xfrm>
            <a:off x="2260575" y="2168517"/>
            <a:ext cx="11208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隽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6565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(1)根据拼音写出汉字。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(2)画波浪线的句子各有一个错别字,请找出并加以改正。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    　应改为　    　.　　    　应改为　    　 .   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(3)在横线处续写句子,使之与前后句构成一组排比。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(4)每年的4月23日是“世界读书日”,假如明年的世界读书日主题是“阅读关乎文明素养”,请你拟一条宣传标语。</a:t>
            </a:r>
          </a:p>
        </p:txBody>
      </p:sp>
      <p:sp>
        <p:nvSpPr>
          <p:cNvPr id="7" name="A_5645d"/>
          <p:cNvSpPr/>
          <p:nvPr/>
        </p:nvSpPr>
        <p:spPr>
          <a:xfrm>
            <a:off x="8765223" y="2221053"/>
            <a:ext cx="8034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</a:p>
        </p:txBody>
      </p:sp>
      <p:sp>
        <p:nvSpPr>
          <p:cNvPr id="6" name="A_354b7"/>
          <p:cNvSpPr/>
          <p:nvPr/>
        </p:nvSpPr>
        <p:spPr>
          <a:xfrm>
            <a:off x="7236460" y="2221053"/>
            <a:ext cx="18336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斓　 </a:t>
            </a:r>
          </a:p>
        </p:txBody>
      </p:sp>
      <p:sp>
        <p:nvSpPr>
          <p:cNvPr id="5" name="A_6e473"/>
          <p:cNvSpPr/>
          <p:nvPr/>
        </p:nvSpPr>
        <p:spPr>
          <a:xfrm>
            <a:off x="4788535" y="2221053"/>
            <a:ext cx="17320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澜　</a:t>
            </a:r>
          </a:p>
        </p:txBody>
      </p:sp>
      <p:sp>
        <p:nvSpPr>
          <p:cNvPr id="4" name="A_7b00c"/>
          <p:cNvSpPr/>
          <p:nvPr/>
        </p:nvSpPr>
        <p:spPr>
          <a:xfrm>
            <a:off x="3054985" y="2221053"/>
            <a:ext cx="17320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弥　</a:t>
            </a:r>
          </a:p>
        </p:txBody>
      </p:sp>
      <p:sp>
        <p:nvSpPr>
          <p:cNvPr id="3" name="A_70791"/>
          <p:cNvSpPr/>
          <p:nvPr/>
        </p:nvSpPr>
        <p:spPr>
          <a:xfrm>
            <a:off x="607060" y="2221053"/>
            <a:ext cx="17320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弭　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14550" y="4608238"/>
            <a:ext cx="10833100" cy="135940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Times New Roman" panose="02020603050405020304" pitchFamily="18" charset="0"/>
              </a:rPr>
              <a:t>示例一:倡导读书风尚,促进文明和谐!示例二:开展全民读书活动,提高市民文明素质。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4" grpId="0"/>
      <p:bldP spid="3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51424" y="1367879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阅读名著,完成下列各题。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语文课上,李老师建议大家组成读书小组对《昆虫记》和《水浒传》进行专题探究,请你根据示例为这两部名著各设计一个探究专题。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①《昆虫记》探究专题示例:探究法布尔的观察方法。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你设计的专题:                                                        .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.</a:t>
            </a:r>
          </a:p>
        </p:txBody>
      </p:sp>
      <p:sp>
        <p:nvSpPr>
          <p:cNvPr id="5" name="A_3e4fd"/>
          <p:cNvSpPr/>
          <p:nvPr/>
        </p:nvSpPr>
        <p:spPr>
          <a:xfrm>
            <a:off x="394970" y="5318125"/>
            <a:ext cx="10344785" cy="4768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的生活习性;探究昆虫的捕食技巧。</a:t>
            </a:r>
          </a:p>
        </p:txBody>
      </p:sp>
      <p:sp>
        <p:nvSpPr>
          <p:cNvPr id="4" name="A_ce798"/>
          <p:cNvSpPr/>
          <p:nvPr/>
        </p:nvSpPr>
        <p:spPr>
          <a:xfrm>
            <a:off x="3087017" y="4622254"/>
            <a:ext cx="806954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探究“蜂”的多样性及生活习性;探究“蝉”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467968"/>
            <a:ext cx="10833100" cy="3261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②《水浒传》探究专题示例:探究《水浒传》中的情节。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你设计的专题:                                                                  .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.</a:t>
            </a:r>
          </a:p>
        </p:txBody>
      </p:sp>
      <p:sp>
        <p:nvSpPr>
          <p:cNvPr id="4" name="A_23192"/>
          <p:cNvSpPr/>
          <p:nvPr/>
        </p:nvSpPr>
        <p:spPr>
          <a:xfrm>
            <a:off x="607060" y="3832456"/>
            <a:ext cx="866781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试比较武松、鲁达、林冲、李逵性格的异同。</a:t>
            </a:r>
          </a:p>
        </p:txBody>
      </p:sp>
      <p:sp>
        <p:nvSpPr>
          <p:cNvPr id="3" name="A_fad8a"/>
          <p:cNvSpPr/>
          <p:nvPr/>
        </p:nvSpPr>
        <p:spPr>
          <a:xfrm>
            <a:off x="3189923" y="3198472"/>
            <a:ext cx="7170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探究水浒主要人物被逼上梁山的原因;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60311" y="1454137"/>
            <a:ext cx="11144328" cy="3895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范进看了众人,说道:“我怎么坐在这里?”又道:“我这半日,昏昏沉沉,如在梦里一般。”众邻居道:“老爷,恭喜高中了。适才欢喜的有些引动了痰,方才吐出几口痰来,好了。快请回家去打发报录人。”范进说道:“是了。我也记得是中的第七名。”范进一面自绾了头发,一面问郎中借了一盆水洗洗脸。一个邻居早把那一只鞋寻了来,替他穿上。见丈人在跟前,恐怕又要来骂。</a:t>
            </a:r>
          </a:p>
        </p:txBody>
      </p:sp>
    </p:spTree>
  </p:cSld>
  <p:clrMapOvr>
    <a:masterClrMapping/>
  </p:clrMapOvr>
  <p:transition>
    <p:random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6652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胡屠户上前道:“贤婿老爷,方才不是我敢大胆,是你老太太的主意,央我来劝你的。”邻居内一个人道:“胡老爹方才这个嘴巴打的亲切,少顷范老爷洗脸,还要洗下半盆猪油来!”又一个道:“老爹,你这手明日杀不得猪了。”胡屠户道:“我那里还杀猪!有我这贤婿,还怕后半世靠不着也怎的?我每常说,我的这个贤婿,才学又高,品貌又好,就是城里头那张府、周府这些老爷,也没有我女婿这样一个体面的相貌。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72553" y="2735991"/>
          <a:ext cx="10833100" cy="284581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Document" r:id="rId3" imgW="5274753" imgH="1387490" progId="">
                  <p:embed/>
                </p:oleObj>
              </mc:Choice>
              <mc:Fallback>
                <p:oleObj name="Document" r:id="rId3" imgW="5274753" imgH="1387490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2553" y="2735991"/>
                        <a:ext cx="10833100" cy="28458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>
            <a:spLocks noChangeAspect="1"/>
          </p:cNvSpPr>
          <p:nvPr/>
        </p:nvSpPr>
        <p:spPr>
          <a:xfrm>
            <a:off x="273050" y="1430338"/>
            <a:ext cx="10833100" cy="13594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一、整体感知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整体把握课文,填写以下内容。</a:t>
            </a:r>
          </a:p>
        </p:txBody>
      </p:sp>
      <p:sp>
        <p:nvSpPr>
          <p:cNvPr id="3" name="矩形 2"/>
          <p:cNvSpPr/>
          <p:nvPr/>
        </p:nvSpPr>
        <p:spPr>
          <a:xfrm>
            <a:off x="504453" y="3920097"/>
            <a:ext cx="1198880" cy="396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范进中举</a:t>
            </a:r>
          </a:p>
        </p:txBody>
      </p:sp>
      <p:sp>
        <p:nvSpPr>
          <p:cNvPr id="5" name="矩形 4">
            <a:extLst>
              <a:ext uri="{FF2B5EF4-FFF2-40B4-BE49-F238E27FC236}">
                <ele attr="{EB9E0B3B-F6F3-490E-A459-FE59BAF074CD}"/>
              </a:ext>
            </a:extLst>
          </p:cNvPr>
          <p:cNvSpPr/>
          <p:nvPr/>
        </p:nvSpPr>
        <p:spPr>
          <a:xfrm>
            <a:off x="8281318" y="2952055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  <p:sp>
        <p:nvSpPr>
          <p:cNvPr id="6" name="矩形 5">
            <a:extLst>
              <a:ext uri="{FF2B5EF4-FFF2-40B4-BE49-F238E27FC236}">
                <ele attr="{E1D9208A-54C5-4932-A3C4-9780EAE01644}"/>
              </a:ext>
            </a:extLst>
          </p:cNvPr>
          <p:cNvSpPr/>
          <p:nvPr/>
        </p:nvSpPr>
        <p:spPr>
          <a:xfrm>
            <a:off x="4968949" y="3519987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  <p:sp>
        <p:nvSpPr>
          <p:cNvPr id="7" name="矩形 6">
            <a:extLst>
              <a:ext uri="{FF2B5EF4-FFF2-40B4-BE49-F238E27FC236}">
                <ele attr="{012DF760-61DF-44D4-A801-EA6EB25730CA}"/>
              </a:ext>
            </a:extLst>
          </p:cNvPr>
          <p:cNvSpPr/>
          <p:nvPr/>
        </p:nvSpPr>
        <p:spPr>
          <a:xfrm>
            <a:off x="5225429" y="3994234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  <p:sp>
        <p:nvSpPr>
          <p:cNvPr id="8" name="矩形 7">
            <a:extLst>
              <a:ext uri="{FF2B5EF4-FFF2-40B4-BE49-F238E27FC236}">
                <ele attr="{9D214F72-28E6-45F6-A2DF-CED87FBDD731}"/>
              </a:ext>
            </a:extLst>
          </p:cNvPr>
          <p:cNvSpPr/>
          <p:nvPr/>
        </p:nvSpPr>
        <p:spPr>
          <a:xfrm>
            <a:off x="5225429" y="4550895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  <p:sp>
        <p:nvSpPr>
          <p:cNvPr id="9" name="矩形 8">
            <a:extLst>
              <a:ext uri="{FF2B5EF4-FFF2-40B4-BE49-F238E27FC236}">
                <ele attr="{B99FE40E-9A58-4B2E-A51E-B46C13C41B7C}"/>
              </a:ext>
            </a:extLst>
          </p:cNvPr>
          <p:cNvSpPr/>
          <p:nvPr/>
        </p:nvSpPr>
        <p:spPr>
          <a:xfrm>
            <a:off x="2808709" y="5018706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87617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们不知道,得罪你们说,我小老这一双眼睛,却是认得人的。想着先年,我小女在家里长到三十多岁,多少有钱的富户要和我结亲,我自己觉得女儿像有些福气的,毕竟要嫁与个老爷,今日果然不错!”说罢,哈哈大笑。众人都笑起来。看着范进洗了脸,郎中又拿茶来吃了,一同回家。范举人先走,屠户和邻居跟在后面。屠户见女婿衣裳后襟滚皱了许多,一路低着头替他扯了几十回。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0437" y="503783"/>
            <a:ext cx="10833100" cy="26273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1.范进中举后疯了,醒来之后,感觉“昏昏沉沉,如在梦里一般”,但对“中的第七名”记忆深刻,这说明了什么?(内容理解)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这说明范进一心只想要考取功名,功名是他心目中最为重要的东西。同时说明科举对他的毒害之深。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16421" y="3022126"/>
            <a:ext cx="10833100" cy="3261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2.结合上下文,分析选文中画线的句子运用了什么方法,表现了胡屠户怎样的性格特点?(人物形象)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画线的句子运用了对比的写法,写出了胡屠户在范进中举前后语言上的变化,表现出胡屠户嗜钱如命,嫌贫爱富,庸俗自私的特点。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07705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3.“范举人先走,屠户和邻居跟在后面。屠户见女婿衣裳后襟滚皱了许多,一路低着头替他扯了几十回。”这些细节描写,表现了什么?(内容理解)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这个细节描写可以看出范进中举前后地位的变化,连平时颐指气使的老丈人也唯唯诺诺地给他扯弄皱的衣服,表现其趋炎附势的市侩嘴脸。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07705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★4.作者对各色人等的性格把握得十分精细,众邻居劝说的话,称范进为范老爷,又主动提出要拿鸡蛋酒米,联系全文说说这反映了什么社会问题?(体验看法)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范进中举后,众邻居一改之前的态度,露出趋炎附势的嘴脸,说明中举是件改变人命运的事情,深刻反映了封建社会的世态炎凉。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263569"/>
            <a:ext cx="10833100" cy="5163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(A)李逵回转头来看时,便是那人脱得赤条条地,匾扎起一条水棍儿,露出一身雪练也似白肉;头上除了巾帻,显出那个穿心一点红俏须儿来;在江边,独自一个把竹篙撑着一只渔船,赶将来,口里大骂道: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“千刀万剐的黑杀才!老爷怕你的不算好汉!走的不是汉子!”李逵听了大怒,吼了一声,撇了布衫,抢转身来。那人便把船略拢来凑在岸边,一手把竹篙点定了船,口里大骂着。李逵也骂道:“好汉便上岸来!”</a:t>
            </a:r>
          </a:p>
        </p:txBody>
      </p:sp>
    </p:spTree>
  </p:cSld>
  <p:clrMapOvr>
    <a:masterClrMapping/>
  </p:clrMapOvr>
  <p:transition>
    <p:random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6652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人把竹篙去李逵腿上便搠;撩拨得李逵火起,托地跳在船上。说时迟,那时快;那人只要诱得李逵上船,便把竹篙望岸边一点,只脚一蹬,那只渔船,箭也似投江心里去了。李逵虽然也识得水,苦不甚高,当时慌了手脚。那人更不叫骂,撇了竹篙,叫声“你来!今番和你定要见个输赢!”便把李逵搭膊拿住,口里说道:“且不和你打,先教你些水!”两只脚把船只一晃,船底朝天,英雄落水,两个好汉扑通地都翻筋斗撞下江里去。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36478"/>
            <a:ext cx="10833100" cy="57972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(B)宋江、戴宗急赶至岸边,那只船已翻在江里。两个只在岸上叫苦。江岸边早拥上三五百人在柳荫底下看,都道:“这黑大汉今番却着道儿!便挣扎得性命,也吃了一肚皮水!”宋江、戴宗,在岸边看时,只见江面开处,那人把李逵提将起来,又淹将下去;两个正在江心里面,清波碧浪中间,一个显浑身黑肉,一个露遍体霜肤;两个打做一团,绞做一块。江岸上那三五百人没一个不喝彩。当时宋江、戴宗,看见李逵被那人在水里揪住,浸得眼白,又提起来,又纳下去,老大亏,便叫戴宗央人去救。戴宗问众人道:“这白大汉是谁?”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36478"/>
            <a:ext cx="10833100" cy="57972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1.用一句话归纳(A)(B)段的故事内容,并结合原著说说两人打斗的原因。(情节概述)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浪里白条智斗黑旋风。打斗原因:宋江想要吃新鲜汤,李逵就自告奋勇去江边买鱼。结果由于卖鱼的主人未到,和守船的人产生争执,李逵误把所养的鱼都放跑了。众渔夫很是气愤就拿篙来打他,被李逵打败。这时,张顺来到,两人扭打起来,张顺不敌,幸亏宋江、戴宗来到,劝阻。但张顺不服,用激将法引李逵上船,两人在江上打了起来,结果张顺把李逵拉下江,李逵水性不好,被张顺制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07705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2.李逵是《水浒传》里塑造的个性鲜明的人物,结合原著相关的情节,分析他的个性特点。(人物形象)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李逵性格具有农民的纯朴、粗豪的品质,反抗性很强,对正义事业和朋友很忠诚,但性情急躁,刚直、勇猛而又鲁莽。从斗浪里白条,沂岭杀四虎,扯诏骂钦差,砍倒梁山泊杏黄旗,要反攻到东京等情节都可以体现出来。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6565"/>
            <a:ext cx="10833100" cy="51633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★3.下面是网上流传的关于我国四大古典名著的“戏说”,请针对《水浒传》的“戏说”,写一段评论性文字,阐述你的看法和理由。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三国:学的是韬略	西游:学的是皈依	红楼:学的是叛逆   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水浒:学的是造反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示例:“水浒:学的是造反”,这种说法是错误的。《水浒传》固然有封建社会“官逼民反”的主题体现,但是“造反”决不能成为我们当下阅读《水浒传》的价值取向。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87617"/>
            <a:ext cx="10833100" cy="4529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二、教材母题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★1.范进中举,喜极而疯, 是喜剧,还是悲剧?结合课文的相关描写,谈谈你的看法。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示例一:范进喜极而疯是一场喜剧,理由是:文中写范进发疯和胡屠户打嘴巴都运用了夸张手法;揭露了当时士人热衷功名的丑恶灵魂和市侩的趋炎附势的嘴脸;范进终于清醒过来,结局圆满。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32445" y="863823"/>
            <a:ext cx="10833100" cy="51633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Times New Roman" panose="02020603050405020304" pitchFamily="18" charset="0"/>
              </a:rPr>
              <a:t>阅读《水浒传》,尤其需要读者去思辨阅读,辩证思考,从而“取其精华,弃其糟粕”。若不分青红皂白、一味讲哥儿们义气的“义”,李逵的暴力和血腥,难道也可以成为我们学习的内容?我们从《水浒传》中学的,可以是小说中人物向好向善的一面,比如李逵对父母的孝,鲁达对弱者的同情和帮助;也可以是小说的语言风格、链式结构等。我们还可以通过阅读,学思辨思维,比如对主题的思辨,对人物形象的思辨,对“义”的思辨等古典小说阅读的方法。</a:t>
            </a: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522200" y="108077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136915"/>
            <a:ext cx="10833100" cy="26273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Times New Roman" panose="02020603050405020304" pitchFamily="18" charset="0"/>
              </a:rPr>
              <a:t>示例二:范进喜极而疯是一场悲剧,理由是:从人物命运的角度说,把一生浪费在科举考试中,是范进的人生悲剧;把知识分子束缚在科举制度框架内,扼杀他们的独立的人格和自由的灵魂,是国家民族的悲剧。(可以各抒己见,言之有理即可)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07705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2.小说善用细节描写来刻画人物形象。试分析下列几段文字中的细节描写,体会其表达效果。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(1)范举人先走,屠户和邻居跟在后面。屠户见女婿衣裳后襟滚皱了许多,一路低着头替他扯了几十回。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主要运用了动作描写,以漫画式的写法,讽刺了胡屠户前倨后恭、趋炎附势的丑态。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507705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(2)屠户把银子攥在手里紧紧的,把拳头舒过来,道:“这个,你且收着。我原是贺你的,怎好又拿了回去?”……屠户连忙把拳头缩了回去,往腰里揣……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这里主要通过揭示胡屠户言语和动作的矛盾——银子已经紧紧地攥在手里了,嘴上却偏说不要,暴露了胡屠户这个市侩嗜钱如命的本性。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823840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1.根据拼音写出相应的词语。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(1)范进向他zuò yī(          ),坐下。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(2)范进道:“岳父 jiàn jiào(          )的是。”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(3)你问我借pán chɑn(          ),我一天杀一个猪还赚不得钱把银子,都把与你去丢在水里,叫我一家老小嗑西北风!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(4)他只因欢喜狠了,痰涌上来,迷了xīn qiào(          )。</a:t>
            </a:r>
          </a:p>
        </p:txBody>
      </p:sp>
      <p:sp>
        <p:nvSpPr>
          <p:cNvPr id="6" name="A_b13ff"/>
          <p:cNvSpPr/>
          <p:nvPr/>
        </p:nvSpPr>
        <p:spPr>
          <a:xfrm>
            <a:off x="8181340" y="5233790"/>
            <a:ext cx="15288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心窍 </a:t>
            </a:r>
          </a:p>
        </p:txBody>
      </p:sp>
      <p:sp>
        <p:nvSpPr>
          <p:cNvPr id="5" name="A_2cc64"/>
          <p:cNvSpPr/>
          <p:nvPr/>
        </p:nvSpPr>
        <p:spPr>
          <a:xfrm>
            <a:off x="4475153" y="3883029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盘缠 </a:t>
            </a:r>
          </a:p>
        </p:txBody>
      </p:sp>
      <p:sp>
        <p:nvSpPr>
          <p:cNvPr id="4" name="A_6b924"/>
          <p:cNvSpPr/>
          <p:nvPr/>
        </p:nvSpPr>
        <p:spPr>
          <a:xfrm>
            <a:off x="5260658" y="3260083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见教 </a:t>
            </a:r>
          </a:p>
        </p:txBody>
      </p:sp>
      <p:sp>
        <p:nvSpPr>
          <p:cNvPr id="2" name="A_e2d11"/>
          <p:cNvSpPr/>
          <p:nvPr/>
        </p:nvSpPr>
        <p:spPr>
          <a:xfrm>
            <a:off x="3874135" y="2554344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作揖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4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0" y="430530"/>
            <a:ext cx="11396345" cy="5797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(5)虽然是我女婿,如今却做了老爷,就是天上的xīng xiù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          )。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(6)张乡绅先攀谈道:“世先生同在sāng zǐ(          ),一向有失亲近。”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(7)范进道:“晚生jiǎo xìng(          ),实是有愧。却幸得出老先生门下,可为欣喜。”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(8)说着,往后一交跌倒,牙关咬紧,bù xǐng rén shì(                  )。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(9)笑着,bù yóu fēn shuō(                  ),就往门外飞跑,把报录人和邻居都吓了一跳。</a:t>
            </a:r>
          </a:p>
        </p:txBody>
      </p:sp>
      <p:sp>
        <p:nvSpPr>
          <p:cNvPr id="7" name="A_aae7f"/>
          <p:cNvSpPr/>
          <p:nvPr/>
        </p:nvSpPr>
        <p:spPr>
          <a:xfrm>
            <a:off x="4741431" y="5037938"/>
            <a:ext cx="2344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不由分说 </a:t>
            </a:r>
          </a:p>
        </p:txBody>
      </p:sp>
      <p:sp>
        <p:nvSpPr>
          <p:cNvPr id="6" name="A_788ad"/>
          <p:cNvSpPr/>
          <p:nvPr/>
        </p:nvSpPr>
        <p:spPr>
          <a:xfrm>
            <a:off x="8867344" y="4403954"/>
            <a:ext cx="2344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不省人事 </a:t>
            </a:r>
          </a:p>
        </p:txBody>
      </p:sp>
      <p:sp>
        <p:nvSpPr>
          <p:cNvPr id="5" name="A_c4beb"/>
          <p:cNvSpPr/>
          <p:nvPr/>
        </p:nvSpPr>
        <p:spPr>
          <a:xfrm>
            <a:off x="4816996" y="3135986"/>
            <a:ext cx="152882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侥幸 </a:t>
            </a:r>
          </a:p>
        </p:txBody>
      </p:sp>
      <p:sp>
        <p:nvSpPr>
          <p:cNvPr id="4" name="A_6b795"/>
          <p:cNvSpPr/>
          <p:nvPr/>
        </p:nvSpPr>
        <p:spPr>
          <a:xfrm>
            <a:off x="7397319" y="1868018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桑梓 </a:t>
            </a:r>
          </a:p>
        </p:txBody>
      </p:sp>
      <p:sp>
        <p:nvSpPr>
          <p:cNvPr id="3" name="A_dfd39"/>
          <p:cNvSpPr/>
          <p:nvPr/>
        </p:nvSpPr>
        <p:spPr>
          <a:xfrm>
            <a:off x="524714" y="1270229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星宿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  <p:bldP spid="4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60437" y="503783"/>
          <a:ext cx="10744200" cy="484663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name="Document" r:id="rId2" imgW="5279556" imgH="2377779" progId="">
                  <p:embed/>
                </p:oleObj>
              </mc:Choice>
              <mc:Fallback>
                <p:oleObj name="Document" r:id="rId2" imgW="5279556" imgH="2377779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60437" y="503783"/>
                        <a:ext cx="10744200" cy="48466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8857382" y="503783"/>
            <a:ext cx="476568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ea typeface="宋体" panose="02010600030101010101" pitchFamily="2" charset="-122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102</Paragraphs>
  <Slides>30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39">
      <vt:lpstr>Arial</vt:lpstr>
      <vt:lpstr>Calibri</vt:lpstr>
      <vt:lpstr>宋体</vt:lpstr>
      <vt:lpstr>黑体</vt:lpstr>
      <vt:lpstr>微软雅黑</vt:lpstr>
      <vt:lpstr>Times New Roman</vt:lpstr>
      <vt:lpstr>楷体</vt:lpstr>
      <vt:lpstr>NEU-BZ-S92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2021-09-29T10:13:14.568</cp:lastPrinted>
  <dcterms:created xsi:type="dcterms:W3CDTF">2021-09-29T10:13:14Z</dcterms:created>
  <dcterms:modified xsi:type="dcterms:W3CDTF">2021-09-29T02:13:14Z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